
<file path=[Content_Types].xml><?xml version="1.0" encoding="utf-8"?>
<Types xmlns="http://schemas.openxmlformats.org/package/2006/content-types">
  <Default Extension="png" ContentType="image/png"/>
  <Default Extension="emf" ContentType="image/x-emf"/>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3.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4.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3.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4.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5.xml" ContentType="application/vnd.openxmlformats-officedocument.presentationml.tags+xml"/>
  <Override PartName="/ppt/notesSlides/notesSlide22.xml" ContentType="application/vnd.openxmlformats-officedocument.presentationml.notesSlide+xml"/>
  <Override PartName="/ppt/tags/tag6.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tags/tag7.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ags/tag13.xml" ContentType="application/vnd.openxmlformats-officedocument.presentationml.tags+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tags/tag14.xml" ContentType="application/vnd.openxmlformats-officedocument.presentationml.tags+xml"/>
  <Override PartName="/ppt/notesSlides/notesSlide50.xml" ContentType="application/vnd.openxmlformats-officedocument.presentationml.notesSlide+xml"/>
  <Override PartName="/ppt/tags/tag15.xml" ContentType="application/vnd.openxmlformats-officedocument.presentationml.tags+xml"/>
  <Override PartName="/ppt/notesSlides/notesSlide5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16.xml" ContentType="application/vnd.openxmlformats-officedocument.presentationml.tags+xml"/>
  <Override PartName="/ppt/notesSlides/notesSlide52.xml" ContentType="application/vnd.openxmlformats-officedocument.presentationml.notesSlide+xml"/>
  <Override PartName="/ppt/tags/tag17.xml" ContentType="application/vnd.openxmlformats-officedocument.presentationml.tags+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tags/tag18.xml" ContentType="application/vnd.openxmlformats-officedocument.presentationml.tags+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29" r:id="rId4"/>
    <p:sldMasterId id="2147484642" r:id="rId5"/>
    <p:sldMasterId id="2147484671" r:id="rId6"/>
    <p:sldMasterId id="2147484697" r:id="rId7"/>
    <p:sldMasterId id="2147484756" r:id="rId8"/>
  </p:sldMasterIdLst>
  <p:notesMasterIdLst>
    <p:notesMasterId r:id="rId89"/>
  </p:notesMasterIdLst>
  <p:handoutMasterIdLst>
    <p:handoutMasterId r:id="rId90"/>
  </p:handoutMasterIdLst>
  <p:sldIdLst>
    <p:sldId id="1719" r:id="rId9"/>
    <p:sldId id="1524" r:id="rId10"/>
    <p:sldId id="1841" r:id="rId11"/>
    <p:sldId id="1660" r:id="rId12"/>
    <p:sldId id="1843" r:id="rId13"/>
    <p:sldId id="600" r:id="rId14"/>
    <p:sldId id="1153" r:id="rId15"/>
    <p:sldId id="607" r:id="rId16"/>
    <p:sldId id="1855" r:id="rId17"/>
    <p:sldId id="1849" r:id="rId18"/>
    <p:sldId id="1852" r:id="rId19"/>
    <p:sldId id="1853" r:id="rId20"/>
    <p:sldId id="1854" r:id="rId21"/>
    <p:sldId id="1856" r:id="rId22"/>
    <p:sldId id="1857" r:id="rId23"/>
    <p:sldId id="1859" r:id="rId24"/>
    <p:sldId id="1860" r:id="rId25"/>
    <p:sldId id="1868" r:id="rId26"/>
    <p:sldId id="1863" r:id="rId27"/>
    <p:sldId id="1862" r:id="rId28"/>
    <p:sldId id="414" r:id="rId29"/>
    <p:sldId id="450" r:id="rId30"/>
    <p:sldId id="451" r:id="rId31"/>
    <p:sldId id="1864" r:id="rId32"/>
    <p:sldId id="265" r:id="rId33"/>
    <p:sldId id="435" r:id="rId34"/>
    <p:sldId id="436" r:id="rId35"/>
    <p:sldId id="454" r:id="rId36"/>
    <p:sldId id="1865" r:id="rId37"/>
    <p:sldId id="1866" r:id="rId38"/>
    <p:sldId id="1867" r:id="rId39"/>
    <p:sldId id="589" r:id="rId40"/>
    <p:sldId id="658" r:id="rId41"/>
    <p:sldId id="611" r:id="rId42"/>
    <p:sldId id="562" r:id="rId43"/>
    <p:sldId id="449" r:id="rId44"/>
    <p:sldId id="619" r:id="rId45"/>
    <p:sldId id="620" r:id="rId46"/>
    <p:sldId id="621" r:id="rId47"/>
    <p:sldId id="616" r:id="rId48"/>
    <p:sldId id="1869" r:id="rId49"/>
    <p:sldId id="1871" r:id="rId50"/>
    <p:sldId id="1872" r:id="rId51"/>
    <p:sldId id="1874" r:id="rId52"/>
    <p:sldId id="1876" r:id="rId53"/>
    <p:sldId id="1877" r:id="rId54"/>
    <p:sldId id="271" r:id="rId55"/>
    <p:sldId id="311" r:id="rId56"/>
    <p:sldId id="310" r:id="rId57"/>
    <p:sldId id="312" r:id="rId58"/>
    <p:sldId id="315" r:id="rId59"/>
    <p:sldId id="337" r:id="rId60"/>
    <p:sldId id="339" r:id="rId61"/>
    <p:sldId id="345" r:id="rId62"/>
    <p:sldId id="349" r:id="rId63"/>
    <p:sldId id="350" r:id="rId64"/>
    <p:sldId id="1875" r:id="rId65"/>
    <p:sldId id="275" r:id="rId66"/>
    <p:sldId id="1878" r:id="rId67"/>
    <p:sldId id="273" r:id="rId68"/>
    <p:sldId id="277" r:id="rId69"/>
    <p:sldId id="1879" r:id="rId70"/>
    <p:sldId id="1880" r:id="rId71"/>
    <p:sldId id="1840" r:id="rId72"/>
    <p:sldId id="1881" r:id="rId73"/>
    <p:sldId id="256" r:id="rId74"/>
    <p:sldId id="258" r:id="rId75"/>
    <p:sldId id="259" r:id="rId76"/>
    <p:sldId id="260" r:id="rId77"/>
    <p:sldId id="261" r:id="rId78"/>
    <p:sldId id="262" r:id="rId79"/>
    <p:sldId id="263" r:id="rId80"/>
    <p:sldId id="264" r:id="rId81"/>
    <p:sldId id="1882" r:id="rId82"/>
    <p:sldId id="266" r:id="rId83"/>
    <p:sldId id="267" r:id="rId84"/>
    <p:sldId id="270" r:id="rId85"/>
    <p:sldId id="510" r:id="rId86"/>
    <p:sldId id="1883" r:id="rId87"/>
    <p:sldId id="1884" r:id="rId88"/>
  </p:sldIdLst>
  <p:sldSz cx="12192000" cy="6858000"/>
  <p:notesSz cx="6858000" cy="9144000"/>
  <p:defaultTextStyle>
    <a:defPPr>
      <a:defRPr lang="en-US"/>
    </a:defPPr>
    <a:lvl1pPr marL="0" algn="l" defTabSz="914367" rtl="0" eaLnBrk="1" latinLnBrk="0" hangingPunct="1">
      <a:defRPr sz="1765" kern="1200">
        <a:solidFill>
          <a:schemeClr val="tx1"/>
        </a:solidFill>
        <a:latin typeface="+mn-lt"/>
        <a:ea typeface="+mn-ea"/>
        <a:cs typeface="+mn-cs"/>
      </a:defRPr>
    </a:lvl1pPr>
    <a:lvl2pPr marL="457183" algn="l" defTabSz="914367" rtl="0" eaLnBrk="1" latinLnBrk="0" hangingPunct="1">
      <a:defRPr sz="1765" kern="1200">
        <a:solidFill>
          <a:schemeClr val="tx1"/>
        </a:solidFill>
        <a:latin typeface="+mn-lt"/>
        <a:ea typeface="+mn-ea"/>
        <a:cs typeface="+mn-cs"/>
      </a:defRPr>
    </a:lvl2pPr>
    <a:lvl3pPr marL="914367" algn="l" defTabSz="914367" rtl="0" eaLnBrk="1" latinLnBrk="0" hangingPunct="1">
      <a:defRPr sz="1765" kern="1200">
        <a:solidFill>
          <a:schemeClr val="tx1"/>
        </a:solidFill>
        <a:latin typeface="+mn-lt"/>
        <a:ea typeface="+mn-ea"/>
        <a:cs typeface="+mn-cs"/>
      </a:defRPr>
    </a:lvl3pPr>
    <a:lvl4pPr marL="1371550" algn="l" defTabSz="914367" rtl="0" eaLnBrk="1" latinLnBrk="0" hangingPunct="1">
      <a:defRPr sz="1765" kern="1200">
        <a:solidFill>
          <a:schemeClr val="tx1"/>
        </a:solidFill>
        <a:latin typeface="+mn-lt"/>
        <a:ea typeface="+mn-ea"/>
        <a:cs typeface="+mn-cs"/>
      </a:defRPr>
    </a:lvl4pPr>
    <a:lvl5pPr marL="1828734" algn="l" defTabSz="914367" rtl="0" eaLnBrk="1" latinLnBrk="0" hangingPunct="1">
      <a:defRPr sz="1765" kern="1200">
        <a:solidFill>
          <a:schemeClr val="tx1"/>
        </a:solidFill>
        <a:latin typeface="+mn-lt"/>
        <a:ea typeface="+mn-ea"/>
        <a:cs typeface="+mn-cs"/>
      </a:defRPr>
    </a:lvl5pPr>
    <a:lvl6pPr marL="2285918" algn="l" defTabSz="914367" rtl="0" eaLnBrk="1" latinLnBrk="0" hangingPunct="1">
      <a:defRPr sz="1765" kern="1200">
        <a:solidFill>
          <a:schemeClr val="tx1"/>
        </a:solidFill>
        <a:latin typeface="+mn-lt"/>
        <a:ea typeface="+mn-ea"/>
        <a:cs typeface="+mn-cs"/>
      </a:defRPr>
    </a:lvl6pPr>
    <a:lvl7pPr marL="2743101" algn="l" defTabSz="914367" rtl="0" eaLnBrk="1" latinLnBrk="0" hangingPunct="1">
      <a:defRPr sz="1765" kern="1200">
        <a:solidFill>
          <a:schemeClr val="tx1"/>
        </a:solidFill>
        <a:latin typeface="+mn-lt"/>
        <a:ea typeface="+mn-ea"/>
        <a:cs typeface="+mn-cs"/>
      </a:defRPr>
    </a:lvl7pPr>
    <a:lvl8pPr marL="3200284" algn="l" defTabSz="914367" rtl="0" eaLnBrk="1" latinLnBrk="0" hangingPunct="1">
      <a:defRPr sz="1765" kern="1200">
        <a:solidFill>
          <a:schemeClr val="tx1"/>
        </a:solidFill>
        <a:latin typeface="+mn-lt"/>
        <a:ea typeface="+mn-ea"/>
        <a:cs typeface="+mn-cs"/>
      </a:defRPr>
    </a:lvl8pPr>
    <a:lvl9pPr marL="3657469" algn="l" defTabSz="914367" rtl="0" eaLnBrk="1" latinLnBrk="0" hangingPunct="1">
      <a:defRPr sz="1765" kern="1200">
        <a:solidFill>
          <a:schemeClr val="tx1"/>
        </a:solidFill>
        <a:latin typeface="+mn-lt"/>
        <a:ea typeface="+mn-ea"/>
        <a:cs typeface="+mn-cs"/>
      </a:defRPr>
    </a:lvl9pPr>
  </p:defaultTextStyle>
  <p:extLst>
    <p:ext uri="{521415D9-36F7-43E2-AB2F-B90AF26B5E84}">
      <p14:sectionLst xmlns:p14="http://schemas.microsoft.com/office/powerpoint/2010/main">
        <p14:section name="White Template" id="{A073DAE3-B461-442F-A3D3-6642BD875E45}">
          <p14:sldIdLst>
            <p14:sldId id="1719"/>
            <p14:sldId id="1524"/>
            <p14:sldId id="1841"/>
            <p14:sldId id="1660"/>
            <p14:sldId id="1843"/>
            <p14:sldId id="600"/>
            <p14:sldId id="1153"/>
            <p14:sldId id="607"/>
            <p14:sldId id="1855"/>
            <p14:sldId id="1849"/>
            <p14:sldId id="1852"/>
            <p14:sldId id="1853"/>
            <p14:sldId id="1854"/>
            <p14:sldId id="1856"/>
            <p14:sldId id="1857"/>
            <p14:sldId id="1859"/>
            <p14:sldId id="1860"/>
            <p14:sldId id="1868"/>
            <p14:sldId id="1863"/>
            <p14:sldId id="1862"/>
            <p14:sldId id="414"/>
            <p14:sldId id="450"/>
            <p14:sldId id="451"/>
            <p14:sldId id="1864"/>
            <p14:sldId id="265"/>
            <p14:sldId id="435"/>
            <p14:sldId id="436"/>
            <p14:sldId id="454"/>
            <p14:sldId id="1865"/>
            <p14:sldId id="1866"/>
            <p14:sldId id="1867"/>
            <p14:sldId id="589"/>
            <p14:sldId id="658"/>
            <p14:sldId id="611"/>
            <p14:sldId id="562"/>
            <p14:sldId id="449"/>
            <p14:sldId id="619"/>
            <p14:sldId id="620"/>
            <p14:sldId id="621"/>
            <p14:sldId id="616"/>
            <p14:sldId id="1869"/>
            <p14:sldId id="1871"/>
            <p14:sldId id="1872"/>
            <p14:sldId id="1874"/>
            <p14:sldId id="1876"/>
            <p14:sldId id="1877"/>
            <p14:sldId id="271"/>
            <p14:sldId id="311"/>
            <p14:sldId id="310"/>
            <p14:sldId id="312"/>
            <p14:sldId id="315"/>
            <p14:sldId id="337"/>
            <p14:sldId id="339"/>
            <p14:sldId id="345"/>
            <p14:sldId id="349"/>
            <p14:sldId id="350"/>
            <p14:sldId id="1875"/>
            <p14:sldId id="275"/>
            <p14:sldId id="1878"/>
            <p14:sldId id="273"/>
            <p14:sldId id="277"/>
            <p14:sldId id="1879"/>
            <p14:sldId id="1880"/>
            <p14:sldId id="1840"/>
            <p14:sldId id="1881"/>
            <p14:sldId id="256"/>
            <p14:sldId id="258"/>
            <p14:sldId id="259"/>
            <p14:sldId id="260"/>
            <p14:sldId id="261"/>
            <p14:sldId id="262"/>
            <p14:sldId id="263"/>
            <p14:sldId id="264"/>
            <p14:sldId id="1882"/>
            <p14:sldId id="266"/>
            <p14:sldId id="267"/>
            <p14:sldId id="270"/>
            <p14:sldId id="510"/>
            <p14:sldId id="1883"/>
            <p14:sldId id="1884"/>
          </p14:sldIdLst>
        </p14:section>
        <p14:section name="Soft Black template" id="{888AB95E-1B7E-4E95-8F39-C5D0E8372BC2}">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aku Uchikawa" initials="SU" lastIdx="11" clrIdx="0"/>
  <p:cmAuthor id="1" name="Mary Feil-Jacobs" initials="MFJ" lastIdx="43" clrIdx="1"/>
  <p:cmAuthor id="2" name="Monica Lueder" initials="ML" lastIdx="22" clrIdx="2">
    <p:extLst>
      <p:ext uri="{19B8F6BF-5375-455C-9EA6-DF929625EA0E}">
        <p15:presenceInfo xmlns:p15="http://schemas.microsoft.com/office/powerpoint/2012/main" userId="S-1-5-21-2127521184-1604012920-1887927527-2598260" providerId="AD"/>
      </p:ext>
    </p:extLst>
  </p:cmAuthor>
  <p:cmAuthor id="3" name="Mary Feil-Jacobs" initials="MF" lastIdx="28" clrIdx="3">
    <p:extLst>
      <p:ext uri="{19B8F6BF-5375-455C-9EA6-DF929625EA0E}">
        <p15:presenceInfo xmlns:p15="http://schemas.microsoft.com/office/powerpoint/2012/main" userId="S-1-5-21-2127521184-1604012920-1887927527-6500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1A1A"/>
    <a:srgbClr val="5E5E60"/>
    <a:srgbClr val="F26224"/>
    <a:srgbClr val="FFFFFF"/>
    <a:srgbClr val="0078D4"/>
    <a:srgbClr val="107C10"/>
    <a:srgbClr val="EAEAEA"/>
    <a:srgbClr val="004B50"/>
    <a:srgbClr val="008272"/>
    <a:srgbClr val="00BC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474" autoAdjust="0"/>
    <p:restoredTop sz="74537" autoAdjust="0"/>
  </p:normalViewPr>
  <p:slideViewPr>
    <p:cSldViewPr snapToGrid="0">
      <p:cViewPr varScale="1">
        <p:scale>
          <a:sx n="82" d="100"/>
          <a:sy n="82" d="100"/>
        </p:scale>
        <p:origin x="1880" y="160"/>
      </p:cViewPr>
      <p:guideLst/>
    </p:cSldViewPr>
  </p:slideViewPr>
  <p:outlineViewPr>
    <p:cViewPr>
      <p:scale>
        <a:sx n="33" d="100"/>
        <a:sy n="33" d="100"/>
      </p:scale>
      <p:origin x="0" y="-6516"/>
    </p:cViewPr>
  </p:outlineViewPr>
  <p:notesTextViewPr>
    <p:cViewPr>
      <p:scale>
        <a:sx n="3" d="2"/>
        <a:sy n="3" d="2"/>
      </p:scale>
      <p:origin x="0" y="0"/>
    </p:cViewPr>
  </p:notesTextViewPr>
  <p:sorterViewPr>
    <p:cViewPr varScale="1">
      <p:scale>
        <a:sx n="100" d="100"/>
        <a:sy n="100" d="100"/>
      </p:scale>
      <p:origin x="0" y="0"/>
    </p:cViewPr>
  </p:sorterViewPr>
  <p:notesViewPr>
    <p:cSldViewPr snapToGrid="0" showGuides="1">
      <p:cViewPr varScale="1">
        <p:scale>
          <a:sx n="75" d="100"/>
          <a:sy n="75" d="100"/>
        </p:scale>
        <p:origin x="2766" y="3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slide" Target="slides/slide76.xml"/><Relationship Id="rId89" Type="http://schemas.openxmlformats.org/officeDocument/2006/relationships/notesMaster" Target="notesMasters/notesMaster1.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slide" Target="slides/slide71.xml"/><Relationship Id="rId5" Type="http://schemas.openxmlformats.org/officeDocument/2006/relationships/slideMaster" Target="slideMasters/slideMaster2.xml"/><Relationship Id="rId90" Type="http://schemas.openxmlformats.org/officeDocument/2006/relationships/handoutMaster" Target="handoutMasters/handoutMaster1.xml"/><Relationship Id="rId95" Type="http://schemas.openxmlformats.org/officeDocument/2006/relationships/tableStyles" Target="tableStyles.xml"/><Relationship Id="rId22" Type="http://schemas.openxmlformats.org/officeDocument/2006/relationships/slide" Target="slides/slide14.xml"/><Relationship Id="rId27" Type="http://schemas.openxmlformats.org/officeDocument/2006/relationships/slide" Target="slides/slide19.xml"/><Relationship Id="rId43" Type="http://schemas.openxmlformats.org/officeDocument/2006/relationships/slide" Target="slides/slide35.xml"/><Relationship Id="rId48" Type="http://schemas.openxmlformats.org/officeDocument/2006/relationships/slide" Target="slides/slide40.xml"/><Relationship Id="rId64" Type="http://schemas.openxmlformats.org/officeDocument/2006/relationships/slide" Target="slides/slide56.xml"/><Relationship Id="rId69" Type="http://schemas.openxmlformats.org/officeDocument/2006/relationships/slide" Target="slides/slide61.xml"/><Relationship Id="rId8" Type="http://schemas.openxmlformats.org/officeDocument/2006/relationships/slideMaster" Target="slideMasters/slideMaster5.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slide" Target="slides/slide72.xml"/><Relationship Id="rId85" Type="http://schemas.openxmlformats.org/officeDocument/2006/relationships/slide" Target="slides/slide77.xml"/><Relationship Id="rId93"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slide" Target="slides/slide75.xml"/><Relationship Id="rId88" Type="http://schemas.openxmlformats.org/officeDocument/2006/relationships/slide" Target="slides/slide80.xml"/><Relationship Id="rId91"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slide" Target="slides/slide73.xml"/><Relationship Id="rId86" Type="http://schemas.openxmlformats.org/officeDocument/2006/relationships/slide" Target="slides/slide78.xml"/><Relationship Id="rId9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4.xml"/><Relationship Id="rId71" Type="http://schemas.openxmlformats.org/officeDocument/2006/relationships/slide" Target="slides/slide63.xml"/><Relationship Id="rId92" Type="http://schemas.openxmlformats.org/officeDocument/2006/relationships/presProps" Target="presProps.xml"/><Relationship Id="rId2" Type="http://schemas.openxmlformats.org/officeDocument/2006/relationships/customXml" Target="../customXml/item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 Id="rId87" Type="http://schemas.openxmlformats.org/officeDocument/2006/relationships/slide" Target="slides/slide79.xml"/><Relationship Id="rId61" Type="http://schemas.openxmlformats.org/officeDocument/2006/relationships/slide" Target="slides/slide53.xml"/><Relationship Id="rId82" Type="http://schemas.openxmlformats.org/officeDocument/2006/relationships/slide" Target="slides/slide74.xml"/><Relationship Id="rId19" Type="http://schemas.openxmlformats.org/officeDocument/2006/relationships/slide" Target="slides/slide11.xml"/><Relationship Id="rId14" Type="http://schemas.openxmlformats.org/officeDocument/2006/relationships/slide" Target="slides/slide6.xml"/><Relationship Id="rId30" Type="http://schemas.openxmlformats.org/officeDocument/2006/relationships/slide" Target="slides/slide22.xml"/><Relationship Id="rId35" Type="http://schemas.openxmlformats.org/officeDocument/2006/relationships/slide" Target="slides/slide27.xml"/><Relationship Id="rId56" Type="http://schemas.openxmlformats.org/officeDocument/2006/relationships/slide" Target="slides/slide48.xml"/><Relationship Id="rId77" Type="http://schemas.openxmlformats.org/officeDocument/2006/relationships/slide" Target="slides/slide6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Firefox RAM</a:t>
            </a:r>
            <a:r>
              <a:rPr lang="en-US" baseline="0" dirty="0"/>
              <a:t> Consumption</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lineChart>
        <c:grouping val="standard"/>
        <c:varyColors val="0"/>
        <c:ser>
          <c:idx val="0"/>
          <c:order val="0"/>
          <c:tx>
            <c:strRef>
              <c:f>Sheet1!$B$1</c:f>
              <c:strCache>
                <c:ptCount val="1"/>
                <c:pt idx="0">
                  <c:v>Active</c:v>
                </c:pt>
              </c:strCache>
            </c:strRef>
          </c:tx>
          <c:spPr>
            <a:ln w="28575" cap="rnd">
              <a:solidFill>
                <a:schemeClr val="accent1"/>
              </a:solidFill>
              <a:round/>
            </a:ln>
            <a:effectLst/>
          </c:spPr>
          <c:marker>
            <c:symbol val="none"/>
          </c:marker>
          <c:cat>
            <c:numRef>
              <c:f>Sheet1!$A$2:$A$220</c:f>
              <c:numCache>
                <c:formatCode>General</c:formatCode>
                <c:ptCount val="219"/>
              </c:numCache>
            </c:numRef>
          </c:cat>
          <c:val>
            <c:numRef>
              <c:f>Sheet1!$B$2:$B$220</c:f>
              <c:numCache>
                <c:formatCode>General</c:formatCode>
                <c:ptCount val="219"/>
                <c:pt idx="0">
                  <c:v>60923904</c:v>
                </c:pt>
                <c:pt idx="1">
                  <c:v>60932096</c:v>
                </c:pt>
                <c:pt idx="2">
                  <c:v>176775168</c:v>
                </c:pt>
                <c:pt idx="3">
                  <c:v>233213952</c:v>
                </c:pt>
                <c:pt idx="4">
                  <c:v>275288064</c:v>
                </c:pt>
                <c:pt idx="5">
                  <c:v>354816000</c:v>
                </c:pt>
                <c:pt idx="6">
                  <c:v>379654144</c:v>
                </c:pt>
                <c:pt idx="7">
                  <c:v>462028800</c:v>
                </c:pt>
                <c:pt idx="8">
                  <c:v>494268416</c:v>
                </c:pt>
                <c:pt idx="9">
                  <c:v>486772736</c:v>
                </c:pt>
                <c:pt idx="10">
                  <c:v>581341184</c:v>
                </c:pt>
                <c:pt idx="11">
                  <c:v>651296768</c:v>
                </c:pt>
                <c:pt idx="12">
                  <c:v>676757504</c:v>
                </c:pt>
                <c:pt idx="13">
                  <c:v>742957056</c:v>
                </c:pt>
                <c:pt idx="14">
                  <c:v>745984000</c:v>
                </c:pt>
                <c:pt idx="15">
                  <c:v>736542720</c:v>
                </c:pt>
                <c:pt idx="16">
                  <c:v>734887936</c:v>
                </c:pt>
                <c:pt idx="17">
                  <c:v>704352256</c:v>
                </c:pt>
                <c:pt idx="18">
                  <c:v>705351680</c:v>
                </c:pt>
                <c:pt idx="19">
                  <c:v>783880192</c:v>
                </c:pt>
                <c:pt idx="20">
                  <c:v>837165056</c:v>
                </c:pt>
                <c:pt idx="21">
                  <c:v>890040320</c:v>
                </c:pt>
                <c:pt idx="22">
                  <c:v>916103168</c:v>
                </c:pt>
                <c:pt idx="23">
                  <c:v>939569152</c:v>
                </c:pt>
                <c:pt idx="24">
                  <c:v>928604160</c:v>
                </c:pt>
                <c:pt idx="25">
                  <c:v>1024835584</c:v>
                </c:pt>
                <c:pt idx="26">
                  <c:v>1022484480</c:v>
                </c:pt>
                <c:pt idx="27">
                  <c:v>1086832640</c:v>
                </c:pt>
                <c:pt idx="28">
                  <c:v>1130561536</c:v>
                </c:pt>
                <c:pt idx="29">
                  <c:v>1216946176</c:v>
                </c:pt>
                <c:pt idx="30">
                  <c:v>1280921600</c:v>
                </c:pt>
                <c:pt idx="31">
                  <c:v>1330655232</c:v>
                </c:pt>
                <c:pt idx="32">
                  <c:v>1380376576</c:v>
                </c:pt>
                <c:pt idx="33">
                  <c:v>1409748992</c:v>
                </c:pt>
                <c:pt idx="34">
                  <c:v>1155706880</c:v>
                </c:pt>
                <c:pt idx="35">
                  <c:v>1240563712</c:v>
                </c:pt>
                <c:pt idx="36">
                  <c:v>1283289088</c:v>
                </c:pt>
                <c:pt idx="37">
                  <c:v>1332137984</c:v>
                </c:pt>
                <c:pt idx="38">
                  <c:v>1379233792</c:v>
                </c:pt>
                <c:pt idx="39">
                  <c:v>1533722624</c:v>
                </c:pt>
                <c:pt idx="40">
                  <c:v>1568952320</c:v>
                </c:pt>
                <c:pt idx="41">
                  <c:v>1674211328</c:v>
                </c:pt>
                <c:pt idx="42">
                  <c:v>1626357760</c:v>
                </c:pt>
                <c:pt idx="43">
                  <c:v>1287712768</c:v>
                </c:pt>
                <c:pt idx="44">
                  <c:v>1373208576</c:v>
                </c:pt>
                <c:pt idx="45">
                  <c:v>1462239232</c:v>
                </c:pt>
                <c:pt idx="46">
                  <c:v>1475723264</c:v>
                </c:pt>
                <c:pt idx="47">
                  <c:v>1522888704</c:v>
                </c:pt>
                <c:pt idx="48">
                  <c:v>1530265600</c:v>
                </c:pt>
                <c:pt idx="49">
                  <c:v>1537429504</c:v>
                </c:pt>
                <c:pt idx="50">
                  <c:v>1604792320</c:v>
                </c:pt>
                <c:pt idx="51">
                  <c:v>1632112640</c:v>
                </c:pt>
                <c:pt idx="52">
                  <c:v>1624743936</c:v>
                </c:pt>
                <c:pt idx="53">
                  <c:v>1759838208</c:v>
                </c:pt>
                <c:pt idx="54">
                  <c:v>1815834624</c:v>
                </c:pt>
                <c:pt idx="55">
                  <c:v>1592049664</c:v>
                </c:pt>
                <c:pt idx="56">
                  <c:v>1583927296</c:v>
                </c:pt>
                <c:pt idx="57">
                  <c:v>1616625664</c:v>
                </c:pt>
                <c:pt idx="58">
                  <c:v>1614766080</c:v>
                </c:pt>
                <c:pt idx="59">
                  <c:v>1595670528</c:v>
                </c:pt>
                <c:pt idx="60">
                  <c:v>1614585856</c:v>
                </c:pt>
                <c:pt idx="61">
                  <c:v>1635995648</c:v>
                </c:pt>
                <c:pt idx="62">
                  <c:v>1663504384</c:v>
                </c:pt>
                <c:pt idx="63">
                  <c:v>1842147328</c:v>
                </c:pt>
                <c:pt idx="64">
                  <c:v>1781243904</c:v>
                </c:pt>
                <c:pt idx="65">
                  <c:v>1803780096</c:v>
                </c:pt>
                <c:pt idx="66">
                  <c:v>1824612352</c:v>
                </c:pt>
                <c:pt idx="67">
                  <c:v>1407102976</c:v>
                </c:pt>
                <c:pt idx="68">
                  <c:v>1405763584</c:v>
                </c:pt>
                <c:pt idx="69">
                  <c:v>1409531904</c:v>
                </c:pt>
                <c:pt idx="70">
                  <c:v>1432317952</c:v>
                </c:pt>
                <c:pt idx="71">
                  <c:v>1455992832</c:v>
                </c:pt>
                <c:pt idx="72">
                  <c:v>1481183232</c:v>
                </c:pt>
                <c:pt idx="73">
                  <c:v>1506701312</c:v>
                </c:pt>
                <c:pt idx="74">
                  <c:v>1532325888</c:v>
                </c:pt>
                <c:pt idx="75">
                  <c:v>1558450176</c:v>
                </c:pt>
                <c:pt idx="76">
                  <c:v>1585213440</c:v>
                </c:pt>
                <c:pt idx="77">
                  <c:v>1382756352</c:v>
                </c:pt>
                <c:pt idx="78">
                  <c:v>1448964096</c:v>
                </c:pt>
                <c:pt idx="79">
                  <c:v>1514385408</c:v>
                </c:pt>
                <c:pt idx="80">
                  <c:v>1487892480</c:v>
                </c:pt>
                <c:pt idx="81">
                  <c:v>1511882752</c:v>
                </c:pt>
                <c:pt idx="82">
                  <c:v>1534926848</c:v>
                </c:pt>
                <c:pt idx="83">
                  <c:v>1570570240</c:v>
                </c:pt>
                <c:pt idx="84">
                  <c:v>1665601536</c:v>
                </c:pt>
                <c:pt idx="85">
                  <c:v>1662038016</c:v>
                </c:pt>
                <c:pt idx="86">
                  <c:v>1658265600</c:v>
                </c:pt>
                <c:pt idx="87">
                  <c:v>1721896960</c:v>
                </c:pt>
                <c:pt idx="88">
                  <c:v>1803505664</c:v>
                </c:pt>
                <c:pt idx="89">
                  <c:v>1827794944</c:v>
                </c:pt>
                <c:pt idx="90">
                  <c:v>1852448768</c:v>
                </c:pt>
                <c:pt idx="91">
                  <c:v>1676120064</c:v>
                </c:pt>
                <c:pt idx="92">
                  <c:v>1680723968</c:v>
                </c:pt>
                <c:pt idx="93">
                  <c:v>1681788928</c:v>
                </c:pt>
                <c:pt idx="94">
                  <c:v>1683095552</c:v>
                </c:pt>
                <c:pt idx="95">
                  <c:v>1699917824</c:v>
                </c:pt>
                <c:pt idx="96">
                  <c:v>1789411328</c:v>
                </c:pt>
                <c:pt idx="97">
                  <c:v>1744019456</c:v>
                </c:pt>
                <c:pt idx="98">
                  <c:v>1765773312</c:v>
                </c:pt>
                <c:pt idx="99">
                  <c:v>1788071936</c:v>
                </c:pt>
                <c:pt idx="100">
                  <c:v>1566658560</c:v>
                </c:pt>
                <c:pt idx="101">
                  <c:v>1364979712</c:v>
                </c:pt>
                <c:pt idx="102">
                  <c:v>1442136064</c:v>
                </c:pt>
                <c:pt idx="103">
                  <c:v>1483419648</c:v>
                </c:pt>
                <c:pt idx="104">
                  <c:v>1560637440</c:v>
                </c:pt>
                <c:pt idx="105">
                  <c:v>1550880768</c:v>
                </c:pt>
                <c:pt idx="106">
                  <c:v>1566945280</c:v>
                </c:pt>
                <c:pt idx="107">
                  <c:v>1652895744</c:v>
                </c:pt>
                <c:pt idx="108">
                  <c:v>1673777152</c:v>
                </c:pt>
                <c:pt idx="109">
                  <c:v>1697079296</c:v>
                </c:pt>
                <c:pt idx="110">
                  <c:v>1690443776</c:v>
                </c:pt>
                <c:pt idx="111">
                  <c:v>1664487424</c:v>
                </c:pt>
                <c:pt idx="112">
                  <c:v>1662451712</c:v>
                </c:pt>
                <c:pt idx="113">
                  <c:v>1663877120</c:v>
                </c:pt>
                <c:pt idx="114">
                  <c:v>1667379200</c:v>
                </c:pt>
                <c:pt idx="115">
                  <c:v>1673510912</c:v>
                </c:pt>
                <c:pt idx="116">
                  <c:v>1686495232</c:v>
                </c:pt>
                <c:pt idx="117">
                  <c:v>1705713664</c:v>
                </c:pt>
                <c:pt idx="118">
                  <c:v>1725960192</c:v>
                </c:pt>
                <c:pt idx="119">
                  <c:v>1747492864</c:v>
                </c:pt>
                <c:pt idx="120">
                  <c:v>1909698560</c:v>
                </c:pt>
                <c:pt idx="121">
                  <c:v>1692860416</c:v>
                </c:pt>
                <c:pt idx="122">
                  <c:v>1655590912</c:v>
                </c:pt>
                <c:pt idx="123">
                  <c:v>1590624256</c:v>
                </c:pt>
                <c:pt idx="124">
                  <c:v>1591218176</c:v>
                </c:pt>
                <c:pt idx="125">
                  <c:v>1592676352</c:v>
                </c:pt>
                <c:pt idx="126">
                  <c:v>1595383808</c:v>
                </c:pt>
                <c:pt idx="127">
                  <c:v>1610498048</c:v>
                </c:pt>
                <c:pt idx="128">
                  <c:v>1632194560</c:v>
                </c:pt>
                <c:pt idx="129">
                  <c:v>1654112256</c:v>
                </c:pt>
                <c:pt idx="130">
                  <c:v>1676578816</c:v>
                </c:pt>
                <c:pt idx="131">
                  <c:v>1698361344</c:v>
                </c:pt>
                <c:pt idx="132">
                  <c:v>1720598528</c:v>
                </c:pt>
                <c:pt idx="133">
                  <c:v>1743601664</c:v>
                </c:pt>
                <c:pt idx="134">
                  <c:v>1767264256</c:v>
                </c:pt>
                <c:pt idx="135">
                  <c:v>1397968896</c:v>
                </c:pt>
                <c:pt idx="136">
                  <c:v>1396527104</c:v>
                </c:pt>
                <c:pt idx="137">
                  <c:v>1396744192</c:v>
                </c:pt>
                <c:pt idx="138">
                  <c:v>1402593280</c:v>
                </c:pt>
                <c:pt idx="139">
                  <c:v>1471840256</c:v>
                </c:pt>
                <c:pt idx="140">
                  <c:v>1477484544</c:v>
                </c:pt>
                <c:pt idx="141">
                  <c:v>1233698816</c:v>
                </c:pt>
              </c:numCache>
            </c:numRef>
          </c:val>
          <c:smooth val="0"/>
          <c:extLst>
            <c:ext xmlns:c16="http://schemas.microsoft.com/office/drawing/2014/chart" uri="{C3380CC4-5D6E-409C-BE32-E72D297353CC}">
              <c16:uniqueId val="{00000000-6E1E-4BCB-ACBC-26688048E859}"/>
            </c:ext>
          </c:extLst>
        </c:ser>
        <c:ser>
          <c:idx val="1"/>
          <c:order val="1"/>
          <c:tx>
            <c:strRef>
              <c:f>Sheet1!$C$1</c:f>
              <c:strCache>
                <c:ptCount val="1"/>
                <c:pt idx="0">
                  <c:v>Idle</c:v>
                </c:pt>
              </c:strCache>
            </c:strRef>
          </c:tx>
          <c:spPr>
            <a:ln w="28575" cap="rnd">
              <a:solidFill>
                <a:schemeClr val="accent2"/>
              </a:solidFill>
              <a:round/>
            </a:ln>
            <a:effectLst/>
          </c:spPr>
          <c:marker>
            <c:symbol val="none"/>
          </c:marker>
          <c:cat>
            <c:numRef>
              <c:f>Sheet1!$A$2:$A$220</c:f>
              <c:numCache>
                <c:formatCode>General</c:formatCode>
                <c:ptCount val="219"/>
              </c:numCache>
            </c:numRef>
          </c:cat>
          <c:val>
            <c:numRef>
              <c:f>Sheet1!$C$2:$C$220</c:f>
              <c:numCache>
                <c:formatCode>General</c:formatCode>
                <c:ptCount val="219"/>
                <c:pt idx="142">
                  <c:v>1382711296</c:v>
                </c:pt>
                <c:pt idx="143">
                  <c:v>1059581952</c:v>
                </c:pt>
                <c:pt idx="144">
                  <c:v>1060315136</c:v>
                </c:pt>
                <c:pt idx="145">
                  <c:v>1058918400</c:v>
                </c:pt>
                <c:pt idx="146">
                  <c:v>1059672064</c:v>
                </c:pt>
                <c:pt idx="147">
                  <c:v>1041731584</c:v>
                </c:pt>
                <c:pt idx="148">
                  <c:v>1048076288</c:v>
                </c:pt>
                <c:pt idx="149">
                  <c:v>1050697728</c:v>
                </c:pt>
                <c:pt idx="150">
                  <c:v>1051672576</c:v>
                </c:pt>
                <c:pt idx="151">
                  <c:v>1057107968</c:v>
                </c:pt>
                <c:pt idx="152">
                  <c:v>1056194560</c:v>
                </c:pt>
                <c:pt idx="153">
                  <c:v>1056165888</c:v>
                </c:pt>
                <c:pt idx="154">
                  <c:v>1056575488</c:v>
                </c:pt>
                <c:pt idx="155">
                  <c:v>1025916928</c:v>
                </c:pt>
                <c:pt idx="156">
                  <c:v>1028521984</c:v>
                </c:pt>
                <c:pt idx="157">
                  <c:v>1033523200</c:v>
                </c:pt>
                <c:pt idx="158">
                  <c:v>1032646656</c:v>
                </c:pt>
                <c:pt idx="159">
                  <c:v>1031516160</c:v>
                </c:pt>
                <c:pt idx="160">
                  <c:v>1032871936</c:v>
                </c:pt>
                <c:pt idx="161">
                  <c:v>1034678272</c:v>
                </c:pt>
                <c:pt idx="162">
                  <c:v>1035354112</c:v>
                </c:pt>
                <c:pt idx="163">
                  <c:v>1040982016</c:v>
                </c:pt>
                <c:pt idx="164">
                  <c:v>1040400384</c:v>
                </c:pt>
                <c:pt idx="165">
                  <c:v>1041625088</c:v>
                </c:pt>
                <c:pt idx="166">
                  <c:v>1041973248</c:v>
                </c:pt>
                <c:pt idx="167">
                  <c:v>1041813504</c:v>
                </c:pt>
                <c:pt idx="168">
                  <c:v>1041776640</c:v>
                </c:pt>
                <c:pt idx="169">
                  <c:v>1041825792</c:v>
                </c:pt>
                <c:pt idx="170">
                  <c:v>1040932864</c:v>
                </c:pt>
                <c:pt idx="171">
                  <c:v>1041137664</c:v>
                </c:pt>
                <c:pt idx="172">
                  <c:v>1041125376</c:v>
                </c:pt>
                <c:pt idx="173">
                  <c:v>1042145280</c:v>
                </c:pt>
                <c:pt idx="174">
                  <c:v>1042731008</c:v>
                </c:pt>
                <c:pt idx="175">
                  <c:v>1061969920</c:v>
                </c:pt>
                <c:pt idx="176">
                  <c:v>1061257216</c:v>
                </c:pt>
                <c:pt idx="177">
                  <c:v>1061437440</c:v>
                </c:pt>
                <c:pt idx="178">
                  <c:v>1061871616</c:v>
                </c:pt>
                <c:pt idx="179">
                  <c:v>1058476032</c:v>
                </c:pt>
                <c:pt idx="180">
                  <c:v>1060339712</c:v>
                </c:pt>
                <c:pt idx="181">
                  <c:v>1062109184</c:v>
                </c:pt>
                <c:pt idx="182">
                  <c:v>1062109184</c:v>
                </c:pt>
                <c:pt idx="183">
                  <c:v>1062359040</c:v>
                </c:pt>
                <c:pt idx="184">
                  <c:v>1051258880</c:v>
                </c:pt>
                <c:pt idx="185">
                  <c:v>1051500544</c:v>
                </c:pt>
                <c:pt idx="186">
                  <c:v>1051574272</c:v>
                </c:pt>
                <c:pt idx="187">
                  <c:v>1051353088</c:v>
                </c:pt>
                <c:pt idx="188">
                  <c:v>1050570752</c:v>
                </c:pt>
                <c:pt idx="189">
                  <c:v>1051070464</c:v>
                </c:pt>
                <c:pt idx="190">
                  <c:v>1051308032</c:v>
                </c:pt>
                <c:pt idx="191">
                  <c:v>1051422720</c:v>
                </c:pt>
                <c:pt idx="192">
                  <c:v>1051869184</c:v>
                </c:pt>
                <c:pt idx="193">
                  <c:v>1052045312</c:v>
                </c:pt>
                <c:pt idx="194">
                  <c:v>1051770880</c:v>
                </c:pt>
                <c:pt idx="195">
                  <c:v>1068396544</c:v>
                </c:pt>
                <c:pt idx="196">
                  <c:v>1068851200</c:v>
                </c:pt>
                <c:pt idx="197">
                  <c:v>1071218688</c:v>
                </c:pt>
                <c:pt idx="198">
                  <c:v>1072009216</c:v>
                </c:pt>
              </c:numCache>
            </c:numRef>
          </c:val>
          <c:smooth val="0"/>
          <c:extLst>
            <c:ext xmlns:c16="http://schemas.microsoft.com/office/drawing/2014/chart" uri="{C3380CC4-5D6E-409C-BE32-E72D297353CC}">
              <c16:uniqueId val="{00000003-6E1E-4BCB-ACBC-26688048E859}"/>
            </c:ext>
          </c:extLst>
        </c:ser>
        <c:ser>
          <c:idx val="2"/>
          <c:order val="2"/>
          <c:tx>
            <c:strRef>
              <c:f>Sheet1!$D$1</c:f>
              <c:strCache>
                <c:ptCount val="1"/>
                <c:pt idx="0">
                  <c:v>Optimization</c:v>
                </c:pt>
              </c:strCache>
            </c:strRef>
          </c:tx>
          <c:spPr>
            <a:ln w="28575" cap="rnd">
              <a:solidFill>
                <a:schemeClr val="accent3"/>
              </a:solidFill>
              <a:round/>
            </a:ln>
            <a:effectLst/>
          </c:spPr>
          <c:marker>
            <c:symbol val="none"/>
          </c:marker>
          <c:cat>
            <c:numRef>
              <c:f>Sheet1!$A$2:$A$220</c:f>
              <c:numCache>
                <c:formatCode>General</c:formatCode>
                <c:ptCount val="219"/>
              </c:numCache>
            </c:numRef>
          </c:cat>
          <c:val>
            <c:numRef>
              <c:f>Sheet1!$D$2:$D$220</c:f>
              <c:numCache>
                <c:formatCode>General</c:formatCode>
                <c:ptCount val="219"/>
                <c:pt idx="199">
                  <c:v>1072062464</c:v>
                </c:pt>
                <c:pt idx="200">
                  <c:v>87281664</c:v>
                </c:pt>
                <c:pt idx="201">
                  <c:v>93478912</c:v>
                </c:pt>
                <c:pt idx="202">
                  <c:v>98807808</c:v>
                </c:pt>
                <c:pt idx="203">
                  <c:v>102879232</c:v>
                </c:pt>
                <c:pt idx="204">
                  <c:v>109789184</c:v>
                </c:pt>
                <c:pt idx="205">
                  <c:v>115679232</c:v>
                </c:pt>
                <c:pt idx="206">
                  <c:v>116596736</c:v>
                </c:pt>
                <c:pt idx="207">
                  <c:v>120213504</c:v>
                </c:pt>
                <c:pt idx="208">
                  <c:v>122441728</c:v>
                </c:pt>
                <c:pt idx="209">
                  <c:v>121729024</c:v>
                </c:pt>
                <c:pt idx="210">
                  <c:v>122675200</c:v>
                </c:pt>
                <c:pt idx="211">
                  <c:v>124354560</c:v>
                </c:pt>
                <c:pt idx="212">
                  <c:v>130670592</c:v>
                </c:pt>
                <c:pt idx="213">
                  <c:v>135532544</c:v>
                </c:pt>
                <c:pt idx="214">
                  <c:v>137986048</c:v>
                </c:pt>
                <c:pt idx="215">
                  <c:v>138653696</c:v>
                </c:pt>
                <c:pt idx="216">
                  <c:v>139431936</c:v>
                </c:pt>
                <c:pt idx="217">
                  <c:v>141430784</c:v>
                </c:pt>
                <c:pt idx="218">
                  <c:v>155570176</c:v>
                </c:pt>
              </c:numCache>
            </c:numRef>
          </c:val>
          <c:smooth val="0"/>
          <c:extLst>
            <c:ext xmlns:c16="http://schemas.microsoft.com/office/drawing/2014/chart" uri="{C3380CC4-5D6E-409C-BE32-E72D297353CC}">
              <c16:uniqueId val="{00000004-6E1E-4BCB-ACBC-26688048E859}"/>
            </c:ext>
          </c:extLst>
        </c:ser>
        <c:dLbls>
          <c:showLegendKey val="0"/>
          <c:showVal val="0"/>
          <c:showCatName val="0"/>
          <c:showSerName val="0"/>
          <c:showPercent val="0"/>
          <c:showBubbleSize val="0"/>
        </c:dLbls>
        <c:smooth val="0"/>
        <c:axId val="630513096"/>
        <c:axId val="630519000"/>
      </c:lineChart>
      <c:catAx>
        <c:axId val="6305130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30519000"/>
        <c:crosses val="autoZero"/>
        <c:auto val="1"/>
        <c:lblAlgn val="ctr"/>
        <c:lblOffset val="100"/>
        <c:noMultiLvlLbl val="0"/>
      </c:catAx>
      <c:valAx>
        <c:axId val="63051900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a:t>Gigabytes</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30513096"/>
        <c:crosses val="autoZero"/>
        <c:crossBetween val="between"/>
        <c:dispUnits>
          <c:builtInUnit val="millions"/>
        </c:dispUnits>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dirty="0">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60F9EC6-89FF-47E1-8594-1A32E3B45134}" type="datetime8">
              <a:rPr lang="en-US" smtClean="0">
                <a:latin typeface="Segoe UI" pitchFamily="34" charset="0"/>
              </a:rPr>
              <a:t>6/6/18 11:14 AM</a:t>
            </a:fld>
            <a:endParaRPr lang="en-US" dirty="0">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dirty="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dirty="0">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dirty="0"/>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386CE63F-9E7F-4C04-9D0D-FCA25A8E9E86}" type="datetime8">
              <a:rPr lang="en-US" smtClean="0"/>
              <a:t>6/6/18 11:13 AM</a:t>
            </a:fld>
            <a:endParaRPr lang="en-US" dirty="0"/>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dirty="0"/>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p:notesStyle>
    <a:lvl1pPr marL="0" algn="l" defTabSz="914367" rtl="0" eaLnBrk="1" latinLnBrk="0" hangingPunct="1">
      <a:lnSpc>
        <a:spcPct val="90000"/>
      </a:lnSpc>
      <a:spcAft>
        <a:spcPts val="333"/>
      </a:spcAft>
      <a:defRPr sz="882" kern="1200">
        <a:solidFill>
          <a:schemeClr val="tx1"/>
        </a:solidFill>
        <a:latin typeface="Segoe UI Light" pitchFamily="34" charset="0"/>
        <a:ea typeface="+mn-ea"/>
        <a:cs typeface="+mn-cs"/>
      </a:defRPr>
    </a:lvl1pPr>
    <a:lvl2pPr marL="212982" indent="-105829"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2pPr>
    <a:lvl3pPr marL="328071"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3pPr>
    <a:lvl4pPr marL="482848" indent="-146838"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4pPr>
    <a:lvl5pPr marL="615134" indent="-115090" algn="l" defTabSz="914367" rtl="0" eaLnBrk="1" latinLnBrk="0" hangingPunct="1">
      <a:lnSpc>
        <a:spcPct val="90000"/>
      </a:lnSpc>
      <a:spcAft>
        <a:spcPts val="333"/>
      </a:spcAft>
      <a:buFont typeface="Arial" pitchFamily="34" charset="0"/>
      <a:buChar char="•"/>
      <a:defRPr sz="882" kern="1200">
        <a:solidFill>
          <a:schemeClr val="tx1"/>
        </a:solidFill>
        <a:latin typeface="Segoe UI Light" pitchFamily="34" charset="0"/>
        <a:ea typeface="+mn-ea"/>
        <a:cs typeface="+mn-cs"/>
      </a:defRPr>
    </a:lvl5pPr>
    <a:lvl6pPr marL="2285918" algn="l" defTabSz="914367" rtl="0" eaLnBrk="1" latinLnBrk="0" hangingPunct="1">
      <a:defRPr sz="1176" kern="1200">
        <a:solidFill>
          <a:schemeClr val="tx1"/>
        </a:solidFill>
        <a:latin typeface="+mn-lt"/>
        <a:ea typeface="+mn-ea"/>
        <a:cs typeface="+mn-cs"/>
      </a:defRPr>
    </a:lvl6pPr>
    <a:lvl7pPr marL="2743101" algn="l" defTabSz="914367" rtl="0" eaLnBrk="1" latinLnBrk="0" hangingPunct="1">
      <a:defRPr sz="1176" kern="1200">
        <a:solidFill>
          <a:schemeClr val="tx1"/>
        </a:solidFill>
        <a:latin typeface="+mn-lt"/>
        <a:ea typeface="+mn-ea"/>
        <a:cs typeface="+mn-cs"/>
      </a:defRPr>
    </a:lvl7pPr>
    <a:lvl8pPr marL="3200284" algn="l" defTabSz="914367" rtl="0" eaLnBrk="1" latinLnBrk="0" hangingPunct="1">
      <a:defRPr sz="1176" kern="1200">
        <a:solidFill>
          <a:schemeClr val="tx1"/>
        </a:solidFill>
        <a:latin typeface="+mn-lt"/>
        <a:ea typeface="+mn-ea"/>
        <a:cs typeface="+mn-cs"/>
      </a:defRPr>
    </a:lvl8pPr>
    <a:lvl9pPr marL="3657469" algn="l" defTabSz="914367" rtl="0" eaLnBrk="1" latinLnBrk="0" hangingPunct="1">
      <a:defRPr sz="117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3619146B-24F9-441E-A368-DB3B5A84C1D4}"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a:t>
            </a:fld>
            <a:endParaRPr lang="en-US" dirty="0"/>
          </a:p>
        </p:txBody>
      </p:sp>
    </p:spTree>
    <p:extLst>
      <p:ext uri="{BB962C8B-B14F-4D97-AF65-F5344CB8AC3E}">
        <p14:creationId xmlns:p14="http://schemas.microsoft.com/office/powerpoint/2010/main" val="20803959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49B14B72-BE03-4760-B747-D349DA60D861}"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a:t>
            </a:fld>
            <a:endParaRPr lang="en-US" dirty="0"/>
          </a:p>
        </p:txBody>
      </p:sp>
    </p:spTree>
    <p:extLst>
      <p:ext uri="{BB962C8B-B14F-4D97-AF65-F5344CB8AC3E}">
        <p14:creationId xmlns:p14="http://schemas.microsoft.com/office/powerpoint/2010/main" val="2470583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41668058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a:t>
            </a:fld>
            <a:endParaRPr lang="en-US" dirty="0"/>
          </a:p>
        </p:txBody>
      </p:sp>
    </p:spTree>
    <p:extLst>
      <p:ext uri="{BB962C8B-B14F-4D97-AF65-F5344CB8AC3E}">
        <p14:creationId xmlns:p14="http://schemas.microsoft.com/office/powerpoint/2010/main" val="1601089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22631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11163" y="608013"/>
            <a:ext cx="6502400" cy="3659187"/>
          </a:xfrm>
        </p:spPr>
      </p:sp>
      <p:sp>
        <p:nvSpPr>
          <p:cNvPr id="3" name="Notes Placeholder 2"/>
          <p:cNvSpPr>
            <a:spLocks noGrp="1"/>
          </p:cNvSpPr>
          <p:nvPr>
            <p:ph type="body" idx="1"/>
          </p:nvPr>
        </p:nvSpPr>
        <p:spPr/>
        <p:txBody>
          <a:bodyPr/>
          <a:lstStyle/>
          <a:p>
            <a:r>
              <a:rPr lang="en-US" b="1" dirty="0">
                <a:latin typeface="Arial" pitchFamily="34" charset="0"/>
              </a:rPr>
              <a:t>INCLUDE</a:t>
            </a:r>
            <a:r>
              <a:rPr lang="en-US" b="1" baseline="0" dirty="0">
                <a:latin typeface="Arial" pitchFamily="34" charset="0"/>
              </a:rPr>
              <a:t> SLIDES IF PRESENTING TO AN ORGANIZATION WITH LITTLE UNDERSTANDING OF CITRIX</a:t>
            </a:r>
            <a:endParaRPr lang="en-US" b="1" dirty="0">
              <a:latin typeface="Arial" pitchFamily="34" charset="0"/>
            </a:endParaRPr>
          </a:p>
          <a:p>
            <a:endParaRPr lang="en-US" dirty="0">
              <a:latin typeface="Arial" pitchFamily="34" charset="0"/>
            </a:endParaRPr>
          </a:p>
          <a:p>
            <a:r>
              <a:rPr lang="en-US" dirty="0">
                <a:latin typeface="Arial" pitchFamily="34" charset="0"/>
              </a:rPr>
              <a:t>From a pure numbers perspective Citrix is hitting on all cylinders. </a:t>
            </a:r>
          </a:p>
          <a:p>
            <a:pPr lvl="0"/>
            <a:endParaRPr lang="en-US" dirty="0">
              <a:latin typeface="Arial" pitchFamily="34" charset="0"/>
            </a:endParaRPr>
          </a:p>
          <a:p>
            <a:pPr marL="171441" indent="-171441">
              <a:buFont typeface="Arial"/>
              <a:buChar char="•"/>
            </a:pPr>
            <a:r>
              <a:rPr lang="en-US" dirty="0">
                <a:latin typeface="Arial" pitchFamily="34" charset="0"/>
              </a:rPr>
              <a:t>At the end of 2016, we generated over $3.4 billion in revenue and increased our total employee count to over 9,000 talented and passionate people.  </a:t>
            </a:r>
          </a:p>
          <a:p>
            <a:pPr marL="171441" indent="-171441">
              <a:buFont typeface="Arial"/>
              <a:buChar char="•"/>
            </a:pPr>
            <a:r>
              <a:rPr lang="en-US" dirty="0">
                <a:latin typeface="Arial" pitchFamily="34" charset="0"/>
              </a:rPr>
              <a:t>We’re also now a strategic provider of software solutions for more than 330,000 customers and 100 Million+</a:t>
            </a:r>
            <a:r>
              <a:rPr lang="en-US" baseline="0" dirty="0">
                <a:latin typeface="Arial" pitchFamily="34" charset="0"/>
              </a:rPr>
              <a:t> Users</a:t>
            </a:r>
            <a:endParaRPr lang="en-US" dirty="0">
              <a:latin typeface="Arial" pitchFamily="34" charset="0"/>
            </a:endParaRPr>
          </a:p>
          <a:p>
            <a:pPr marL="171441" indent="-171441">
              <a:buFont typeface="Arial"/>
              <a:buChar char="•"/>
            </a:pPr>
            <a:r>
              <a:rPr lang="en-US" dirty="0">
                <a:latin typeface="Arial" pitchFamily="34" charset="0"/>
              </a:rPr>
              <a:t>And we’ve built a veritable army of business partners and systems integrators to assist you on your journey to mobility…and beyond.</a:t>
            </a:r>
          </a:p>
          <a:p>
            <a:pPr marL="171441" indent="-171441">
              <a:buFont typeface="Arial"/>
              <a:buChar char="•"/>
            </a:pPr>
            <a:endParaRPr lang="en-US" dirty="0">
              <a:latin typeface="Arial" pitchFamily="34" charset="0"/>
            </a:endParaRPr>
          </a:p>
          <a:p>
            <a:r>
              <a:rPr lang="en-US" b="1" i="1" dirty="0">
                <a:latin typeface="Arial" pitchFamily="34" charset="0"/>
              </a:rPr>
              <a:t>Transition:</a:t>
            </a:r>
            <a:r>
              <a:rPr lang="en-US" i="1" dirty="0">
                <a:latin typeface="Arial" pitchFamily="34" charset="0"/>
              </a:rPr>
              <a:t> But what’s more exciting for us as a company is our market position.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38E2F76-F435-451C-B79A-7FFD92A289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98502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dirty="0">
                <a:solidFill>
                  <a:schemeClr val="bg2"/>
                </a:solidFill>
              </a:rPr>
              <a:t>And</a:t>
            </a:r>
            <a:r>
              <a:rPr lang="en-US" sz="1000" baseline="0" dirty="0">
                <a:solidFill>
                  <a:schemeClr val="bg2"/>
                </a:solidFill>
              </a:rPr>
              <a:t> that strat</a:t>
            </a:r>
            <a:r>
              <a:rPr lang="en-US" sz="1000" dirty="0">
                <a:solidFill>
                  <a:schemeClr val="bg2"/>
                </a:solidFill>
              </a:rPr>
              <a:t>egy is to provide powerful cloud solutions that</a:t>
            </a:r>
            <a:r>
              <a:rPr lang="en-US" sz="1000" baseline="0" dirty="0">
                <a:solidFill>
                  <a:schemeClr val="bg2"/>
                </a:solidFill>
              </a:rPr>
              <a:t> will help our customers embrace and </a:t>
            </a:r>
            <a:r>
              <a:rPr lang="en-US" sz="1000" dirty="0">
                <a:solidFill>
                  <a:schemeClr val="bg2"/>
                </a:solidFill>
              </a:rPr>
              <a:t>enable</a:t>
            </a:r>
            <a:r>
              <a:rPr lang="en-US" sz="1000" baseline="0" dirty="0">
                <a:solidFill>
                  <a:schemeClr val="bg2"/>
                </a:solidFill>
              </a:rPr>
              <a:t> mobile </a:t>
            </a:r>
            <a:r>
              <a:rPr lang="en-US" sz="1000" baseline="0" dirty="0" err="1">
                <a:solidFill>
                  <a:schemeClr val="bg2"/>
                </a:solidFill>
              </a:rPr>
              <a:t>workstyles</a:t>
            </a:r>
            <a:r>
              <a:rPr lang="en-US" sz="1000" dirty="0">
                <a:solidFill>
                  <a:schemeClr val="bg2"/>
                </a:solidFill>
              </a:rPr>
              <a:t>. But</a:t>
            </a:r>
            <a:r>
              <a:rPr lang="en-US" sz="1000" baseline="0" dirty="0">
                <a:solidFill>
                  <a:schemeClr val="bg2"/>
                </a:solidFill>
              </a:rPr>
              <a:t> it’s </a:t>
            </a:r>
            <a:r>
              <a:rPr lang="en-US" sz="1000" dirty="0">
                <a:solidFill>
                  <a:schemeClr val="bg2"/>
                </a:solidFill>
              </a:rPr>
              <a:t>the</a:t>
            </a:r>
            <a:r>
              <a:rPr lang="en-US" sz="1000" baseline="0" dirty="0">
                <a:solidFill>
                  <a:schemeClr val="bg2"/>
                </a:solidFill>
              </a:rPr>
              <a:t> breadth of our portfolio of cloud solutions, </a:t>
            </a:r>
            <a:r>
              <a:rPr lang="en-US" sz="1000" dirty="0">
                <a:solidFill>
                  <a:schemeClr val="bg2"/>
                </a:solidFill>
              </a:rPr>
              <a:t>across all of these categories, and the integration we’re doing</a:t>
            </a:r>
            <a:r>
              <a:rPr lang="en-US" sz="1000" baseline="0" dirty="0">
                <a:solidFill>
                  <a:schemeClr val="bg2"/>
                </a:solidFill>
              </a:rPr>
              <a:t> to bring these solutions together, that we think positions us to win.</a:t>
            </a:r>
          </a:p>
          <a:p>
            <a:endParaRPr lang="en-US" sz="1000" baseline="0" dirty="0">
              <a:solidFill>
                <a:schemeClr val="bg2"/>
              </a:solidFill>
            </a:endParaRPr>
          </a:p>
          <a:p>
            <a:r>
              <a:rPr lang="en-US" sz="1000" b="1" i="1" baseline="0" dirty="0">
                <a:solidFill>
                  <a:schemeClr val="bg2"/>
                </a:solidFill>
              </a:rPr>
              <a:t>Transition: </a:t>
            </a:r>
            <a:r>
              <a:rPr lang="en-US" sz="1000" i="1" baseline="0" dirty="0">
                <a:solidFill>
                  <a:schemeClr val="bg2"/>
                </a:solidFill>
              </a:rPr>
              <a:t>Let’s break that down further, starting with cloud solutions…. </a:t>
            </a:r>
          </a:p>
          <a:p>
            <a:endParaRPr lang="en-US" sz="1000" baseline="0" dirty="0">
              <a:solidFill>
                <a:schemeClr val="bg2"/>
              </a:solidFill>
            </a:endParaRPr>
          </a:p>
        </p:txBody>
      </p:sp>
    </p:spTree>
    <p:extLst>
      <p:ext uri="{BB962C8B-B14F-4D97-AF65-F5344CB8AC3E}">
        <p14:creationId xmlns:p14="http://schemas.microsoft.com/office/powerpoint/2010/main" val="26931977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8500"/>
            <a:ext cx="6197600" cy="3486150"/>
          </a:xfrm>
        </p:spPr>
      </p:sp>
      <p:sp>
        <p:nvSpPr>
          <p:cNvPr id="3" name="Notes Placeholder 2"/>
          <p:cNvSpPr>
            <a:spLocks noGrp="1"/>
          </p:cNvSpPr>
          <p:nvPr>
            <p:ph type="body" idx="1"/>
          </p:nvPr>
        </p:nvSpPr>
        <p:spPr/>
        <p:txBody>
          <a:bodyPr/>
          <a:lstStyle/>
          <a:p>
            <a:pPr defTabSz="1049004">
              <a:lnSpc>
                <a:spcPct val="95000"/>
              </a:lnSpc>
              <a:spcBef>
                <a:spcPts val="514"/>
              </a:spcBef>
              <a:defRPr/>
            </a:pPr>
            <a:r>
              <a:rPr lang="en-US" dirty="0"/>
              <a:t>That’s why</a:t>
            </a:r>
            <a:r>
              <a:rPr lang="en-US" baseline="0" dirty="0"/>
              <a:t> Citrix is pioneering the idea of a</a:t>
            </a:r>
            <a:r>
              <a:rPr lang="en-US" dirty="0"/>
              <a:t> mobile</a:t>
            </a:r>
            <a:r>
              <a:rPr lang="en-US" baseline="0" dirty="0"/>
              <a:t> workspace </a:t>
            </a:r>
          </a:p>
          <a:p>
            <a:pPr defTabSz="1049004">
              <a:lnSpc>
                <a:spcPct val="95000"/>
              </a:lnSpc>
              <a:spcBef>
                <a:spcPts val="514"/>
              </a:spcBef>
              <a:defRPr/>
            </a:pPr>
            <a:endParaRPr lang="en-US" baseline="0" dirty="0"/>
          </a:p>
          <a:p>
            <a:pPr defTabSz="1049004">
              <a:lnSpc>
                <a:spcPct val="95000"/>
              </a:lnSpc>
              <a:spcBef>
                <a:spcPts val="514"/>
              </a:spcBef>
              <a:defRPr/>
            </a:pPr>
            <a:r>
              <a:rPr lang="en-US" baseline="0" dirty="0"/>
              <a:t>A mobile workspace unites apps data and services so that they can be seamlessly and securely delivered to any user, on any device over any network or cloud.</a:t>
            </a:r>
          </a:p>
          <a:p>
            <a:endParaRPr lang="en-US" b="0" baseline="0" dirty="0"/>
          </a:p>
          <a:p>
            <a:r>
              <a:rPr lang="en-US" b="0" baseline="0" dirty="0"/>
              <a:t>It</a:t>
            </a:r>
            <a:r>
              <a:rPr lang="fr-FR" b="0" baseline="0" dirty="0"/>
              <a:t>’</a:t>
            </a:r>
            <a:r>
              <a:rPr lang="en-US" b="0" baseline="0" dirty="0"/>
              <a:t>s all the apps you need secure access to – windows, web, SaaS, mobile – unified and simply and intuitively accessible from your app store</a:t>
            </a:r>
          </a:p>
          <a:p>
            <a:r>
              <a:rPr lang="en-US" b="0" baseline="0" dirty="0"/>
              <a:t>It’s the data – files, information – that you can easily store, share and sync from anywhere</a:t>
            </a:r>
          </a:p>
          <a:p>
            <a:r>
              <a:rPr lang="en-US" b="0" baseline="0" dirty="0"/>
              <a:t>It’s the ability to collaborate with people and work in share workspaces on common projects</a:t>
            </a:r>
          </a:p>
          <a:p>
            <a:r>
              <a:rPr lang="en-US" b="0" baseline="0" dirty="0"/>
              <a:t>It’s any device you choose for whatever task you are performing – mobile, tablet, laptop, PC or Mac </a:t>
            </a:r>
          </a:p>
          <a:p>
            <a:r>
              <a:rPr lang="en-US" b="0" baseline="0" dirty="0"/>
              <a:t>It’s wherever you are – untethered from the desk</a:t>
            </a:r>
          </a:p>
          <a:p>
            <a:r>
              <a:rPr lang="en-US" b="0" baseline="0" dirty="0"/>
              <a:t>Its’ your workspace wherever you take it</a:t>
            </a:r>
          </a:p>
          <a:p>
            <a:pPr defTabSz="1048960">
              <a:lnSpc>
                <a:spcPct val="95000"/>
              </a:lnSpc>
              <a:spcBef>
                <a:spcPts val="514"/>
              </a:spcBef>
              <a:defRPr/>
            </a:pPr>
            <a:endParaRPr lang="en-US" b="1" dirty="0">
              <a:solidFill>
                <a:srgbClr val="000000"/>
              </a:solidFill>
            </a:endParaRPr>
          </a:p>
          <a:p>
            <a:r>
              <a:rPr lang="en-US" b="1" i="1" dirty="0">
                <a:solidFill>
                  <a:srgbClr val="000000"/>
                </a:solidFill>
              </a:rPr>
              <a:t>Transition: </a:t>
            </a:r>
            <a:r>
              <a:rPr lang="en-US" i="1" dirty="0">
                <a:solidFill>
                  <a:srgbClr val="000000"/>
                </a:solidFill>
              </a:rPr>
              <a:t>And we believe that OUR solutions are the engine that powers mobile workspaces, solving for key business priorities</a:t>
            </a:r>
            <a:endParaRPr lang="en-US" b="0" dirty="0"/>
          </a:p>
          <a:p>
            <a:endParaRPr lang="en-US" dirty="0"/>
          </a:p>
        </p:txBody>
      </p:sp>
      <p:sp>
        <p:nvSpPr>
          <p:cNvPr id="4" name="Slide Number Placeholder 3"/>
          <p:cNvSpPr>
            <a:spLocks noGrp="1"/>
          </p:cNvSpPr>
          <p:nvPr>
            <p:ph type="sldNum" sz="quarter" idx="10"/>
          </p:nvPr>
        </p:nvSpPr>
        <p:spPr>
          <a:xfrm>
            <a:off x="3722754" y="8409492"/>
            <a:ext cx="2847975" cy="442686"/>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C8DC147-12D7-4A0A-A5E2-7F9499EBBEC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2567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079254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10</a:t>
            </a:fld>
            <a:endParaRPr lang="en-US" dirty="0"/>
          </a:p>
        </p:txBody>
      </p:sp>
    </p:spTree>
    <p:extLst>
      <p:ext uri="{BB962C8B-B14F-4D97-AF65-F5344CB8AC3E}">
        <p14:creationId xmlns:p14="http://schemas.microsoft.com/office/powerpoint/2010/main" val="1154680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11</a:t>
            </a:fld>
            <a:endParaRPr lang="en-US" dirty="0"/>
          </a:p>
        </p:txBody>
      </p:sp>
    </p:spTree>
    <p:extLst>
      <p:ext uri="{BB962C8B-B14F-4D97-AF65-F5344CB8AC3E}">
        <p14:creationId xmlns:p14="http://schemas.microsoft.com/office/powerpoint/2010/main" val="567265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12</a:t>
            </a:fld>
            <a:endParaRPr lang="en-US" dirty="0"/>
          </a:p>
        </p:txBody>
      </p:sp>
    </p:spTree>
    <p:extLst>
      <p:ext uri="{BB962C8B-B14F-4D97-AF65-F5344CB8AC3E}">
        <p14:creationId xmlns:p14="http://schemas.microsoft.com/office/powerpoint/2010/main" val="1893523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13</a:t>
            </a:fld>
            <a:endParaRPr lang="en-US" dirty="0"/>
          </a:p>
        </p:txBody>
      </p:sp>
    </p:spTree>
    <p:extLst>
      <p:ext uri="{BB962C8B-B14F-4D97-AF65-F5344CB8AC3E}">
        <p14:creationId xmlns:p14="http://schemas.microsoft.com/office/powerpoint/2010/main" val="20260018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14</a:t>
            </a:fld>
            <a:endParaRPr lang="en-US" dirty="0"/>
          </a:p>
        </p:txBody>
      </p:sp>
    </p:spTree>
    <p:extLst>
      <p:ext uri="{BB962C8B-B14F-4D97-AF65-F5344CB8AC3E}">
        <p14:creationId xmlns:p14="http://schemas.microsoft.com/office/powerpoint/2010/main" val="135045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15</a:t>
            </a:fld>
            <a:endParaRPr lang="en-US" dirty="0"/>
          </a:p>
        </p:txBody>
      </p:sp>
    </p:spTree>
    <p:extLst>
      <p:ext uri="{BB962C8B-B14F-4D97-AF65-F5344CB8AC3E}">
        <p14:creationId xmlns:p14="http://schemas.microsoft.com/office/powerpoint/2010/main" val="2100900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16</a:t>
            </a:fld>
            <a:endParaRPr lang="en-US" dirty="0"/>
          </a:p>
        </p:txBody>
      </p:sp>
    </p:spTree>
    <p:extLst>
      <p:ext uri="{BB962C8B-B14F-4D97-AF65-F5344CB8AC3E}">
        <p14:creationId xmlns:p14="http://schemas.microsoft.com/office/powerpoint/2010/main" val="38369401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17</a:t>
            </a:fld>
            <a:endParaRPr lang="en-US" dirty="0"/>
          </a:p>
        </p:txBody>
      </p:sp>
    </p:spTree>
    <p:extLst>
      <p:ext uri="{BB962C8B-B14F-4D97-AF65-F5344CB8AC3E}">
        <p14:creationId xmlns:p14="http://schemas.microsoft.com/office/powerpoint/2010/main" val="2470930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18</a:t>
            </a:fld>
            <a:endParaRPr lang="en-US" dirty="0"/>
          </a:p>
        </p:txBody>
      </p:sp>
    </p:spTree>
    <p:extLst>
      <p:ext uri="{BB962C8B-B14F-4D97-AF65-F5344CB8AC3E}">
        <p14:creationId xmlns:p14="http://schemas.microsoft.com/office/powerpoint/2010/main" val="1516036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19</a:t>
            </a:fld>
            <a:endParaRPr lang="en-US" dirty="0"/>
          </a:p>
        </p:txBody>
      </p:sp>
    </p:spTree>
    <p:extLst>
      <p:ext uri="{BB962C8B-B14F-4D97-AF65-F5344CB8AC3E}">
        <p14:creationId xmlns:p14="http://schemas.microsoft.com/office/powerpoint/2010/main" val="34514018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5540419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With the sea-change toward Cloud and SaaS, every IT organization is re-thinking how it operates.</a:t>
            </a:r>
          </a:p>
          <a:p>
            <a:endParaRPr lang="en-US" dirty="0"/>
          </a:p>
          <a:p>
            <a:pPr marL="171450" indent="-171450">
              <a:spcAft>
                <a:spcPts val="600"/>
              </a:spcAft>
              <a:buFont typeface="Arial" charset="0"/>
              <a:buChar char="•"/>
            </a:pPr>
            <a:r>
              <a:rPr lang="en-US" dirty="0"/>
              <a:t>On-premises software models are adopting cloud-first SaaS approaches</a:t>
            </a:r>
          </a:p>
          <a:p>
            <a:pPr marL="171450" indent="-171450">
              <a:spcAft>
                <a:spcPts val="600"/>
              </a:spcAft>
              <a:buFont typeface="Arial" charset="0"/>
              <a:buChar char="•"/>
            </a:pPr>
            <a:r>
              <a:rPr lang="en-US" dirty="0"/>
              <a:t>The burden of installing software is being displaced by software-as-a-Service, where upgrades and maintenance are a thing of the past.</a:t>
            </a:r>
          </a:p>
          <a:p>
            <a:pPr marL="171450" indent="-171450">
              <a:spcAft>
                <a:spcPts val="600"/>
              </a:spcAft>
              <a:buFont typeface="Arial" charset="0"/>
              <a:buChar char="•"/>
            </a:pPr>
            <a:r>
              <a:rPr lang="en-US" dirty="0"/>
              <a:t>IT staffs are shifting their skill-sets and mentalities from becoming engineers and builders, to more of service brokers and assemblers</a:t>
            </a:r>
          </a:p>
          <a:p>
            <a:pPr marL="171450" indent="-171450">
              <a:spcAft>
                <a:spcPts val="600"/>
              </a:spcAft>
              <a:buFont typeface="Arial" charset="0"/>
              <a:buChar char="•"/>
            </a:pPr>
            <a:r>
              <a:rPr lang="en-US" dirty="0"/>
              <a:t>Infrastructure that consisted of large capital outlays is being replaced by subscription-based cloud-based infrastructure and services which are recorded as operating expenses.</a:t>
            </a:r>
          </a:p>
          <a:p>
            <a:pPr marL="171450" indent="-171450">
              <a:spcAft>
                <a:spcPts val="600"/>
              </a:spcAft>
              <a:buFont typeface="Arial" charset="0"/>
              <a:buChar char="•"/>
            </a:pPr>
            <a:r>
              <a:rPr lang="en-US" dirty="0"/>
              <a:t>The idea of a transactional software sale – where the vendor “walks away” – is being displaced by subscription services, where the vendor is always responsible for service delivery and quality.</a:t>
            </a:r>
          </a:p>
          <a:p>
            <a:pPr marL="171450" indent="-171450">
              <a:spcAft>
                <a:spcPts val="600"/>
              </a:spcAft>
              <a:buFont typeface="Arial" charset="0"/>
              <a:buChar char="•"/>
            </a:pPr>
            <a:endParaRPr lang="en-US" dirty="0"/>
          </a:p>
        </p:txBody>
      </p:sp>
    </p:spTree>
    <p:extLst>
      <p:ext uri="{BB962C8B-B14F-4D97-AF65-F5344CB8AC3E}">
        <p14:creationId xmlns:p14="http://schemas.microsoft.com/office/powerpoint/2010/main" val="4103845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Let’s look at one of the biggest problems we’ve solved: The tradeoff customers have to make when they want to move to the cloud.</a:t>
            </a:r>
          </a:p>
          <a:p>
            <a:endParaRPr lang="en-US" dirty="0"/>
          </a:p>
          <a:p>
            <a:r>
              <a:rPr lang="en-US" dirty="0"/>
              <a:t>The “Old” approach you’ve had to face is having to trade-off simplicity for control. </a:t>
            </a:r>
          </a:p>
          <a:p>
            <a:endParaRPr lang="en-US" dirty="0"/>
          </a:p>
          <a:p>
            <a:r>
              <a:rPr lang="en-US" b="1" dirty="0"/>
              <a:t>&lt;CLICK&gt; </a:t>
            </a:r>
            <a:r>
              <a:rPr lang="en-US" dirty="0"/>
              <a:t>When selecting a cloud to deploy into, you inherently sacrifice control – your management, your software and your Data/IP are all forced to reside in the same place. Yes, you’ve benefitted from cloud simplicity, but you’ve sacrificed a lot.</a:t>
            </a:r>
          </a:p>
          <a:p>
            <a:endParaRPr lang="en-US" dirty="0"/>
          </a:p>
          <a:p>
            <a:r>
              <a:rPr lang="en-US" b="1" dirty="0"/>
              <a:t>&lt;CLICK&gt; </a:t>
            </a:r>
            <a:r>
              <a:rPr lang="en-US" dirty="0"/>
              <a:t>Specifically you sacrifice cloud choice, you’re locked into the provider’s economics, stuck with their compliance rules, and limited by the controls they offer.</a:t>
            </a:r>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74B358-A84B-470B-AFFD-763F4D6B4CCD}" type="slidenum">
              <a:rPr lang="en-US" smtClean="0"/>
              <a:t>22</a:t>
            </a:fld>
            <a:endParaRPr lang="en-US"/>
          </a:p>
        </p:txBody>
      </p:sp>
    </p:spTree>
    <p:extLst>
      <p:ext uri="{BB962C8B-B14F-4D97-AF65-F5344CB8AC3E}">
        <p14:creationId xmlns:p14="http://schemas.microsoft.com/office/powerpoint/2010/main" val="264623459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In the more FLEXIBLE Citrix Cloud model, we preserve Cloud SIMPLICITY with the CHOICE you need.</a:t>
            </a:r>
          </a:p>
          <a:p>
            <a:endParaRPr lang="en-US" dirty="0"/>
          </a:p>
          <a:p>
            <a:r>
              <a:rPr lang="en-US" b="1" dirty="0"/>
              <a:t>&lt;CLICK&gt; </a:t>
            </a:r>
            <a:r>
              <a:rPr lang="en-US" dirty="0"/>
              <a:t>We provide the management as a cloud service… ensuring SIMPLICITY in the form of a consistent UI, a single console for administration, services integration, and SaaS-style upgrades to all services.</a:t>
            </a:r>
          </a:p>
          <a:p>
            <a:endParaRPr lang="en-US" dirty="0"/>
          </a:p>
          <a:p>
            <a:r>
              <a:rPr lang="en-US" b="1" dirty="0"/>
              <a:t>&lt;CLICK&gt; </a:t>
            </a:r>
            <a:r>
              <a:rPr lang="en-US" dirty="0"/>
              <a:t>However, we also enable deployment of certain environments into whatever infrastructure you desire/define.  ANY hypervisor, ANY cloud, ANY infrastructure.  This allows you to define where you want your data/IP to reside – and most of all, gives you CHOICE.</a:t>
            </a:r>
          </a:p>
          <a:p>
            <a:endParaRPr lang="en-US" dirty="0"/>
          </a:p>
          <a:p>
            <a:r>
              <a:rPr lang="en-US" b="1" dirty="0"/>
              <a:t>&lt;CLICK&gt; </a:t>
            </a:r>
            <a:r>
              <a:rPr lang="en-US" dirty="0"/>
              <a:t>with your choice of where to deploy, you can better manage compliance, security, and data sovereignty issues. And most of all, you’re no longer locked into only one economic model from only one cloud provider.  </a:t>
            </a:r>
          </a:p>
          <a:p>
            <a:endParaRPr lang="en-US" dirty="0"/>
          </a:p>
          <a:p>
            <a:r>
              <a:rPr lang="en-US" dirty="0"/>
              <a:t>You also have the option to use Citrix Cloud to manage multiple locations, typical of larger enterprises who operate in multiple geographies.</a:t>
            </a:r>
          </a:p>
          <a:p>
            <a:endParaRPr lang="en-US"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74B358-A84B-470B-AFFD-763F4D6B4CCD}" type="slidenum">
              <a:rPr lang="en-US" smtClean="0"/>
              <a:t>23</a:t>
            </a:fld>
            <a:endParaRPr lang="en-US"/>
          </a:p>
        </p:txBody>
      </p:sp>
    </p:spTree>
    <p:extLst>
      <p:ext uri="{BB962C8B-B14F-4D97-AF65-F5344CB8AC3E}">
        <p14:creationId xmlns:p14="http://schemas.microsoft.com/office/powerpoint/2010/main" val="17066897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24</a:t>
            </a:fld>
            <a:endParaRPr lang="en-US" dirty="0"/>
          </a:p>
        </p:txBody>
      </p:sp>
    </p:spTree>
    <p:extLst>
      <p:ext uri="{BB962C8B-B14F-4D97-AF65-F5344CB8AC3E}">
        <p14:creationId xmlns:p14="http://schemas.microsoft.com/office/powerpoint/2010/main" val="10605920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Graphically, this conceptual, 5-layer model looks like the following.  I can tell you are trying to make sense of this, but we will talk through it,</a:t>
            </a:r>
            <a:r>
              <a:rPr lang="en-US" baseline="0" dirty="0"/>
              <a:t> layer-by-layer as we look to better understand the XD architecture. </a:t>
            </a:r>
            <a:endParaRPr lang="en-US" dirty="0"/>
          </a:p>
        </p:txBody>
      </p:sp>
    </p:spTree>
    <p:extLst>
      <p:ext uri="{BB962C8B-B14F-4D97-AF65-F5344CB8AC3E}">
        <p14:creationId xmlns:p14="http://schemas.microsoft.com/office/powerpoint/2010/main" val="11532105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US" baseline="0" dirty="0"/>
              <a:t>In a traditional Citrix</a:t>
            </a:r>
            <a:r>
              <a:rPr lang="en-US" dirty="0"/>
              <a:t> deployment of XenApp or XenDesktop, a number of servers and services are required to be installed, configured and integrated… just to deliver a single virtual app or virtual desktop.</a:t>
            </a:r>
          </a:p>
          <a:p>
            <a:endParaRPr lang="en-US" baseline="0" dirty="0"/>
          </a:p>
          <a:p>
            <a:r>
              <a:rPr lang="en-US" dirty="0"/>
              <a:t>Most servers (Studio, Director, License Server, Delivery Controllers, SQL database) simply exist to help manage the virtual apps/desktops themselves, which reside on VDAs (Virtual Desktop Agents).  The entire system is also given access to the customer’s Active Directory, so that desktops and apps can be securely assigned to employees. </a:t>
            </a:r>
          </a:p>
          <a:p>
            <a:endParaRPr lang="en-US" baseline="0" dirty="0"/>
          </a:p>
          <a:p>
            <a:r>
              <a:rPr lang="en-US" dirty="0"/>
              <a:t>Overall, this configuration is complex – it needs to be sized, configured, and tuned properly to ensure the best end-user experience while optimizing for infrastructure costs.  And, when patching/upgrading is needed, it further complicates the administrative tasks.</a:t>
            </a:r>
            <a:endParaRPr lang="en-US" baseline="0" dirty="0"/>
          </a:p>
        </p:txBody>
      </p:sp>
      <p:sp>
        <p:nvSpPr>
          <p:cNvPr id="4" name="Slide Number Placeholder 3"/>
          <p:cNvSpPr>
            <a:spLocks noGrp="1"/>
          </p:cNvSpPr>
          <p:nvPr>
            <p:ph type="sldNum" sz="quarter" idx="10"/>
          </p:nvPr>
        </p:nvSpPr>
        <p:spPr>
          <a:xfrm>
            <a:off x="324334" y="8863236"/>
            <a:ext cx="401577" cy="211912"/>
          </a:xfrm>
          <a:prstGeom prst="rect">
            <a:avLst/>
          </a:prstGeom>
        </p:spPr>
        <p:txBody>
          <a:bodyPr lIns="89720" tIns="44859" rIns="89720" bIns="44859"/>
          <a:lstStyle/>
          <a:p>
            <a:fld id="{F8864C77-4566-4AA6-838A-2332BC61CBFD}" type="slidenum">
              <a:rPr lang="en-US" smtClean="0">
                <a:solidFill>
                  <a:prstClr val="black"/>
                </a:solidFill>
                <a:latin typeface="Calibri"/>
              </a:rPr>
              <a:pPr/>
              <a:t>26</a:t>
            </a:fld>
            <a:endParaRPr lang="en-US">
              <a:solidFill>
                <a:prstClr val="black"/>
              </a:solidFill>
              <a:latin typeface="Calibri"/>
            </a:endParaRPr>
          </a:p>
        </p:txBody>
      </p:sp>
      <p:sp>
        <p:nvSpPr>
          <p:cNvPr id="7" name="Slide Image Placeholder 6"/>
          <p:cNvSpPr>
            <a:spLocks noGrp="1" noRot="1" noChangeAspect="1"/>
          </p:cNvSpPr>
          <p:nvPr>
            <p:ph type="sldImg"/>
          </p:nvPr>
        </p:nvSpPr>
        <p:spPr>
          <a:xfrm>
            <a:off x="384175" y="598488"/>
            <a:ext cx="6396038" cy="3598862"/>
          </a:xfrm>
        </p:spPr>
      </p:sp>
    </p:spTree>
    <p:extLst>
      <p:ext uri="{BB962C8B-B14F-4D97-AF65-F5344CB8AC3E}">
        <p14:creationId xmlns:p14="http://schemas.microsoft.com/office/powerpoint/2010/main" val="1890314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US" baseline="0" dirty="0"/>
              <a:t>With Citrix Cloud, a number</a:t>
            </a:r>
            <a:r>
              <a:rPr lang="en-US" dirty="0"/>
              <a:t> of services are now available as always-on cloud services.  That means customers no longer need to install – or even properly size/scale them. </a:t>
            </a:r>
          </a:p>
          <a:p>
            <a:endParaRPr lang="en-US" dirty="0"/>
          </a:p>
          <a:p>
            <a:r>
              <a:rPr lang="en-US" dirty="0"/>
              <a:t>Citrix ensures that the cloud services are always up-to-date. No upgrades or patching is ever needed. And, as a customer implementation grows or shrinks, the Citrix Cloud services scale themselves.</a:t>
            </a:r>
          </a:p>
          <a:p>
            <a:endParaRPr lang="en-US" dirty="0"/>
          </a:p>
          <a:p>
            <a:r>
              <a:rPr lang="en-US" dirty="0"/>
              <a:t>What is still the customer’s responsibility are the VDA’s and gateway.  However, customers have the option of deploying these services wherever they want… on-premises, in public clouds, or across multiple locations (these are called “Resource Locations”).   Deploying the VDAs and Resource Locations is far simpler than deploying the other services.</a:t>
            </a:r>
          </a:p>
          <a:p>
            <a:endParaRPr lang="en-US" dirty="0"/>
          </a:p>
          <a:p>
            <a:r>
              <a:rPr lang="en-US" dirty="0"/>
              <a:t>Resource Locations are securely connected to Citrix Cloud with a Cloud Connector, a Stateless Machine that brokers commands between the Deliver Controllers, and the services in each resource location.</a:t>
            </a:r>
          </a:p>
          <a:p>
            <a:endParaRPr lang="en-US" dirty="0"/>
          </a:p>
          <a:p>
            <a:endParaRPr lang="en-US" dirty="0"/>
          </a:p>
          <a:p>
            <a:endParaRPr lang="en-US" baseline="0" dirty="0"/>
          </a:p>
          <a:p>
            <a:endParaRPr lang="en-US" dirty="0"/>
          </a:p>
          <a:p>
            <a:endParaRPr lang="en-US" baseline="0" dirty="0"/>
          </a:p>
        </p:txBody>
      </p:sp>
      <p:sp>
        <p:nvSpPr>
          <p:cNvPr id="4" name="Slide Number Placeholder 3"/>
          <p:cNvSpPr>
            <a:spLocks noGrp="1"/>
          </p:cNvSpPr>
          <p:nvPr>
            <p:ph type="sldNum" sz="quarter" idx="10"/>
          </p:nvPr>
        </p:nvSpPr>
        <p:spPr>
          <a:xfrm>
            <a:off x="324334" y="8863236"/>
            <a:ext cx="401577" cy="211912"/>
          </a:xfrm>
          <a:prstGeom prst="rect">
            <a:avLst/>
          </a:prstGeom>
        </p:spPr>
        <p:txBody>
          <a:bodyPr lIns="89720" tIns="44859" rIns="89720" bIns="44859"/>
          <a:lstStyle/>
          <a:p>
            <a:fld id="{F8864C77-4566-4AA6-838A-2332BC61CBFD}" type="slidenum">
              <a:rPr lang="en-US" smtClean="0">
                <a:solidFill>
                  <a:prstClr val="black"/>
                </a:solidFill>
                <a:latin typeface="Calibri"/>
              </a:rPr>
              <a:pPr/>
              <a:t>27</a:t>
            </a:fld>
            <a:endParaRPr lang="en-US">
              <a:solidFill>
                <a:prstClr val="black"/>
              </a:solidFill>
              <a:latin typeface="Calibri"/>
            </a:endParaRPr>
          </a:p>
        </p:txBody>
      </p:sp>
      <p:sp>
        <p:nvSpPr>
          <p:cNvPr id="7" name="Slide Image Placeholder 6"/>
          <p:cNvSpPr>
            <a:spLocks noGrp="1" noRot="1" noChangeAspect="1"/>
          </p:cNvSpPr>
          <p:nvPr>
            <p:ph type="sldImg"/>
          </p:nvPr>
        </p:nvSpPr>
        <p:spPr>
          <a:xfrm>
            <a:off x="384175" y="598488"/>
            <a:ext cx="6396038" cy="3598862"/>
          </a:xfrm>
        </p:spPr>
      </p:sp>
    </p:spTree>
    <p:extLst>
      <p:ext uri="{BB962C8B-B14F-4D97-AF65-F5344CB8AC3E}">
        <p14:creationId xmlns:p14="http://schemas.microsoft.com/office/powerpoint/2010/main" val="21666581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400" dirty="0"/>
              <a:t>L</a:t>
            </a:r>
          </a:p>
          <a:p>
            <a:r>
              <a:rPr lang="en-US" sz="1400" dirty="0"/>
              <a:t>Let’s start with an example of a typical company.  They currently have a single location: their corporate headquarters.  They have a VDI deployment consisting of a mix of </a:t>
            </a:r>
            <a:r>
              <a:rPr lang="en-US" sz="1400" dirty="0" err="1"/>
              <a:t>XenServer</a:t>
            </a:r>
            <a:r>
              <a:rPr lang="en-US" sz="1400" dirty="0"/>
              <a:t> VMs and physical machines.  Since they are leveraging the Workspace Cloud services, their datacenter has two connectors for redundancy.</a:t>
            </a:r>
          </a:p>
          <a:p>
            <a:endParaRPr lang="en-US" sz="1400" dirty="0"/>
          </a:p>
          <a:p>
            <a:r>
              <a:rPr lang="en-US" sz="1400" dirty="0"/>
              <a:t>Now let’s say this company grows and adds a separate call center as a branch office.  Here, they’ve chosen to Hyper-V as their virtualization platform.  Adding this branch office in Workspace Cloud is easy.  All they have to do is install two connectors, and point them to the cloud service.  Then, within the management console, define two zones: one for their corporate HQ and one for their call center.</a:t>
            </a:r>
          </a:p>
          <a:p>
            <a:endParaRPr lang="en-US" sz="1400" dirty="0"/>
          </a:p>
          <a:p>
            <a:r>
              <a:rPr lang="en-US" sz="1400" dirty="0"/>
              <a:t>Within a zone, there are three things you must group: your connectors, your hypervisor connections, and your catalogs.  So in this example, each zone would have 2 of the 4 connectors.  The </a:t>
            </a:r>
            <a:r>
              <a:rPr lang="en-US" sz="1400" dirty="0" err="1"/>
              <a:t>XenServer</a:t>
            </a:r>
            <a:r>
              <a:rPr lang="en-US" sz="1400" dirty="0"/>
              <a:t> connection would go in the Primary Zone, while the Hyper-V connection would go in the Branch Office Zone.  Then you’d put each of the catalogs on the appropriate zone.</a:t>
            </a:r>
          </a:p>
          <a:p>
            <a:endParaRPr lang="en-US" sz="1400" dirty="0"/>
          </a:p>
          <a:p>
            <a:r>
              <a:rPr lang="en-US" sz="1400" dirty="0"/>
              <a:t>Zones ensure that network communication is optimally-routed.  Any time the cloud service needs to communicate with a hypervisor, it would always use the connectors in the same zone as the hypervisor.</a:t>
            </a:r>
          </a:p>
          <a:p>
            <a:endParaRPr lang="en-US" sz="1400" dirty="0"/>
          </a:p>
          <a:p>
            <a:r>
              <a:rPr lang="en-US" sz="1400" dirty="0"/>
              <a:t>Now let’s say the company continues to grow, and now wants to expand out to the cloud to host desktops for their contractors.  Doing so it just as easy.  Simply add a third zone for your Azure or AWS region, add two more connectors to that zone, and you’re ready to go.</a:t>
            </a:r>
          </a:p>
          <a:p>
            <a:endParaRPr lang="en-US" sz="1400"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864C77-4566-4AA6-838A-2332BC61CBFD}" type="slidenum">
              <a:rPr lang="en-US" smtClean="0">
                <a:solidFill>
                  <a:prstClr val="black"/>
                </a:solidFill>
                <a:latin typeface="Calibri"/>
              </a:rPr>
              <a:pPr/>
              <a:t>28</a:t>
            </a:fld>
            <a:endParaRPr lang="en-US">
              <a:solidFill>
                <a:prstClr val="black"/>
              </a:solidFill>
              <a:latin typeface="Calibri"/>
            </a:endParaRPr>
          </a:p>
        </p:txBody>
      </p:sp>
    </p:spTree>
    <p:extLst>
      <p:ext uri="{BB962C8B-B14F-4D97-AF65-F5344CB8AC3E}">
        <p14:creationId xmlns:p14="http://schemas.microsoft.com/office/powerpoint/2010/main" val="3774292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11:13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29</a:t>
            </a:fld>
            <a:endParaRPr lang="en-US" dirty="0"/>
          </a:p>
        </p:txBody>
      </p:sp>
    </p:spTree>
    <p:extLst>
      <p:ext uri="{BB962C8B-B14F-4D97-AF65-F5344CB8AC3E}">
        <p14:creationId xmlns:p14="http://schemas.microsoft.com/office/powerpoint/2010/main" val="54180626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400" dirty="0"/>
              <a:t>L</a:t>
            </a:r>
          </a:p>
          <a:p>
            <a:r>
              <a:rPr lang="en-US" sz="1400" dirty="0"/>
              <a:t>Let’s start with an example of a typical company.  They currently have a single location: their corporate headquarters.  They have a VDI deployment consisting of a mix of </a:t>
            </a:r>
            <a:r>
              <a:rPr lang="en-US" sz="1400" dirty="0" err="1"/>
              <a:t>XenServer</a:t>
            </a:r>
            <a:r>
              <a:rPr lang="en-US" sz="1400" dirty="0"/>
              <a:t> VMs and physical machines.  Since they are leveraging the Workspace Cloud services, their datacenter has two connectors for redundancy.</a:t>
            </a:r>
          </a:p>
          <a:p>
            <a:endParaRPr lang="en-US" sz="1400" dirty="0"/>
          </a:p>
          <a:p>
            <a:r>
              <a:rPr lang="en-US" sz="1400" dirty="0"/>
              <a:t>Now let’s say this company grows and adds a separate call center as a branch office.  Here, they’ve chosen to Hyper-V as their virtualization platform.  Adding this branch office in Workspace Cloud is easy.  All they have to do is install two connectors, and point them to the cloud service.  Then, within the management console, define two zones: one for their corporate HQ and one for their call center.</a:t>
            </a:r>
          </a:p>
          <a:p>
            <a:endParaRPr lang="en-US" sz="1400" dirty="0"/>
          </a:p>
          <a:p>
            <a:r>
              <a:rPr lang="en-US" sz="1400" dirty="0"/>
              <a:t>Within a zone, there are three things you must group: your connectors, your hypervisor connections, and your catalogs.  So in this example, each zone would have 2 of the 4 connectors.  The </a:t>
            </a:r>
            <a:r>
              <a:rPr lang="en-US" sz="1400" dirty="0" err="1"/>
              <a:t>XenServer</a:t>
            </a:r>
            <a:r>
              <a:rPr lang="en-US" sz="1400" dirty="0"/>
              <a:t> connection would go in the Primary Zone, while the Hyper-V connection would go in the Branch Office Zone.  Then you’d put each of the catalogs on the appropriate zone.</a:t>
            </a:r>
          </a:p>
          <a:p>
            <a:endParaRPr lang="en-US" sz="1400" dirty="0"/>
          </a:p>
          <a:p>
            <a:r>
              <a:rPr lang="en-US" sz="1400" dirty="0"/>
              <a:t>Zones ensure that network communication is optimally-routed.  Any time the cloud service needs to communicate with a hypervisor, it would always use the connectors in the same zone as the hypervisor.</a:t>
            </a:r>
          </a:p>
          <a:p>
            <a:endParaRPr lang="en-US" sz="1400" dirty="0"/>
          </a:p>
          <a:p>
            <a:r>
              <a:rPr lang="en-US" sz="1400" dirty="0"/>
              <a:t>Now let’s say the company continues to grow, and now wants to expand out to the cloud to host desktops for their contractors.  Doing so it just as easy.  Simply add a third zone for your Azure or AWS region, add two more connectors to that zone, and you’re ready to go.</a:t>
            </a:r>
          </a:p>
          <a:p>
            <a:endParaRPr lang="en-US" sz="1400"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864C77-4566-4AA6-838A-2332BC61CBFD}" type="slidenum">
              <a:rPr lang="en-US" smtClean="0">
                <a:solidFill>
                  <a:prstClr val="black"/>
                </a:solidFill>
                <a:latin typeface="Calibri"/>
              </a:rPr>
              <a:pPr/>
              <a:t>30</a:t>
            </a:fld>
            <a:endParaRPr lang="en-US">
              <a:solidFill>
                <a:prstClr val="black"/>
              </a:solidFill>
              <a:latin typeface="Calibri"/>
            </a:endParaRPr>
          </a:p>
        </p:txBody>
      </p:sp>
    </p:spTree>
    <p:extLst>
      <p:ext uri="{BB962C8B-B14F-4D97-AF65-F5344CB8AC3E}">
        <p14:creationId xmlns:p14="http://schemas.microsoft.com/office/powerpoint/2010/main" val="135919856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400" dirty="0"/>
              <a:t>L</a:t>
            </a:r>
          </a:p>
          <a:p>
            <a:r>
              <a:rPr lang="en-US" sz="1400" dirty="0"/>
              <a:t>Let’s start with an example of a typical company.  They currently have a single location: their corporate headquarters.  They have a VDI deployment consisting of a mix of </a:t>
            </a:r>
            <a:r>
              <a:rPr lang="en-US" sz="1400" dirty="0" err="1"/>
              <a:t>XenServer</a:t>
            </a:r>
            <a:r>
              <a:rPr lang="en-US" sz="1400" dirty="0"/>
              <a:t> VMs and physical machines.  Since they are leveraging the Workspace Cloud services, their datacenter has two connectors for redundancy.</a:t>
            </a:r>
          </a:p>
          <a:p>
            <a:endParaRPr lang="en-US" sz="1400" dirty="0"/>
          </a:p>
          <a:p>
            <a:r>
              <a:rPr lang="en-US" sz="1400" dirty="0"/>
              <a:t>Now let’s say this company grows and adds a separate call center as a branch office.  Here, they’ve chosen to Hyper-V as their virtualization platform.  Adding this branch office in Workspace Cloud is easy.  All they have to do is install two connectors, and point them to the cloud service.  Then, within the management console, define two zones: one for their corporate HQ and one for their call center.</a:t>
            </a:r>
          </a:p>
          <a:p>
            <a:endParaRPr lang="en-US" sz="1400" dirty="0"/>
          </a:p>
          <a:p>
            <a:r>
              <a:rPr lang="en-US" sz="1400" dirty="0"/>
              <a:t>Within a zone, there are three things you must group: your connectors, your hypervisor connections, and your catalogs.  So in this example, each zone would have 2 of the 4 connectors.  The </a:t>
            </a:r>
            <a:r>
              <a:rPr lang="en-US" sz="1400" dirty="0" err="1"/>
              <a:t>XenServer</a:t>
            </a:r>
            <a:r>
              <a:rPr lang="en-US" sz="1400" dirty="0"/>
              <a:t> connection would go in the Primary Zone, while the Hyper-V connection would go in the Branch Office Zone.  Then you’d put each of the catalogs on the appropriate zone.</a:t>
            </a:r>
          </a:p>
          <a:p>
            <a:endParaRPr lang="en-US" sz="1400" dirty="0"/>
          </a:p>
          <a:p>
            <a:r>
              <a:rPr lang="en-US" sz="1400" dirty="0"/>
              <a:t>Zones ensure that network communication is optimally-routed.  Any time the cloud service needs to communicate with a hypervisor, it would always use the connectors in the same zone as the hypervisor.</a:t>
            </a:r>
          </a:p>
          <a:p>
            <a:endParaRPr lang="en-US" sz="1400" dirty="0"/>
          </a:p>
          <a:p>
            <a:r>
              <a:rPr lang="en-US" sz="1400" dirty="0"/>
              <a:t>Now let’s say the company continues to grow, and now wants to expand out to the cloud to host desktops for their contractors.  Doing so it just as easy.  Simply add a third zone for your Azure or AWS region, add two more connectors to that zone, and you’re ready to go.</a:t>
            </a:r>
          </a:p>
          <a:p>
            <a:endParaRPr lang="en-US" sz="1400"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864C77-4566-4AA6-838A-2332BC61CBFD}" type="slidenum">
              <a:rPr lang="en-US" smtClean="0">
                <a:solidFill>
                  <a:prstClr val="black"/>
                </a:solidFill>
                <a:latin typeface="Calibri"/>
              </a:rPr>
              <a:pPr/>
              <a:t>31</a:t>
            </a:fld>
            <a:endParaRPr lang="en-US">
              <a:solidFill>
                <a:prstClr val="black"/>
              </a:solidFill>
              <a:latin typeface="Calibri"/>
            </a:endParaRPr>
          </a:p>
        </p:txBody>
      </p:sp>
    </p:spTree>
    <p:extLst>
      <p:ext uri="{BB962C8B-B14F-4D97-AF65-F5344CB8AC3E}">
        <p14:creationId xmlns:p14="http://schemas.microsoft.com/office/powerpoint/2010/main" val="25801047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Migrate to Azure by the steps</a:t>
            </a:r>
          </a:p>
          <a:p>
            <a:pPr marL="171450" indent="-171450">
              <a:buFont typeface="Arial" panose="020B0604020202020204" pitchFamily="34" charset="0"/>
              <a:buChar char="•"/>
            </a:pPr>
            <a:r>
              <a:rPr lang="en-US" dirty="0"/>
              <a:t>Extend:</a:t>
            </a:r>
          </a:p>
          <a:p>
            <a:pPr marL="388690" lvl="1" indent="-171450">
              <a:buFont typeface="Arial" panose="020B0604020202020204" pitchFamily="34" charset="0"/>
              <a:buChar char="•"/>
            </a:pPr>
            <a:r>
              <a:rPr lang="en-US" dirty="0"/>
              <a:t>Hybrid</a:t>
            </a:r>
          </a:p>
          <a:p>
            <a:pPr marL="388690" lvl="1" indent="-171450">
              <a:buFont typeface="Arial" panose="020B0604020202020204" pitchFamily="34" charset="0"/>
              <a:buChar char="•"/>
            </a:pPr>
            <a:r>
              <a:rPr lang="en-US" dirty="0"/>
              <a:t>Burst</a:t>
            </a:r>
            <a:r>
              <a:rPr lang="en-US" baseline="0" dirty="0"/>
              <a:t> or extend to Azure</a:t>
            </a:r>
          </a:p>
          <a:p>
            <a:pPr marL="171450" lvl="0" indent="-171450">
              <a:buFont typeface="Arial" panose="020B0604020202020204" pitchFamily="34" charset="0"/>
              <a:buChar char="•"/>
            </a:pPr>
            <a:r>
              <a:rPr lang="en-US" baseline="0" dirty="0"/>
              <a:t>Host</a:t>
            </a:r>
          </a:p>
          <a:p>
            <a:pPr marL="388690" lvl="1" indent="-171450">
              <a:buFont typeface="Arial" panose="020B0604020202020204" pitchFamily="34" charset="0"/>
              <a:buChar char="•"/>
            </a:pPr>
            <a:r>
              <a:rPr lang="en-US" baseline="0" dirty="0"/>
              <a:t>Deployment guide</a:t>
            </a:r>
          </a:p>
          <a:p>
            <a:pPr marL="388690" lvl="1" indent="-171450">
              <a:buFont typeface="Arial" panose="020B0604020202020204" pitchFamily="34" charset="0"/>
              <a:buChar char="•"/>
            </a:pPr>
            <a:r>
              <a:rPr lang="en-US" baseline="0" dirty="0"/>
              <a:t>Put everything in Azure</a:t>
            </a:r>
          </a:p>
          <a:p>
            <a:pPr marL="388690" lvl="1" indent="-171450">
              <a:buFont typeface="Arial" panose="020B0604020202020204" pitchFamily="34" charset="0"/>
              <a:buChar char="•"/>
            </a:pPr>
            <a:r>
              <a:rPr lang="en-US" baseline="0" dirty="0"/>
              <a:t>Forklift</a:t>
            </a:r>
          </a:p>
          <a:p>
            <a:pPr marL="171450" lvl="0" indent="-171450">
              <a:buFont typeface="Arial" panose="020B0604020202020204" pitchFamily="34" charset="0"/>
              <a:buChar char="•"/>
            </a:pPr>
            <a:r>
              <a:rPr lang="en-US" baseline="0" dirty="0"/>
              <a:t>Cloud Service</a:t>
            </a:r>
          </a:p>
          <a:p>
            <a:pPr marL="388690" lvl="1" indent="-171450">
              <a:buFont typeface="Arial" panose="020B0604020202020204" pitchFamily="34" charset="0"/>
              <a:buChar char="•"/>
            </a:pPr>
            <a:r>
              <a:rPr lang="en-US" baseline="0" dirty="0"/>
              <a:t>½ managed by Citrix</a:t>
            </a:r>
          </a:p>
          <a:p>
            <a:pPr marL="388690" lvl="1" indent="-171450">
              <a:buFont typeface="Arial" panose="020B0604020202020204" pitchFamily="34" charset="0"/>
              <a:buChar char="•"/>
            </a:pPr>
            <a:r>
              <a:rPr lang="en-US" baseline="0" dirty="0"/>
              <a:t>½ managed by IT</a:t>
            </a:r>
          </a:p>
          <a:p>
            <a:pPr marL="388690" lvl="1" indent="-171450">
              <a:buFont typeface="Arial" panose="020B0604020202020204" pitchFamily="34" charset="0"/>
              <a:buChar char="•"/>
            </a:pPr>
            <a:r>
              <a:rPr lang="en-US" baseline="0" dirty="0"/>
              <a:t>Let Citrix manage the complexity</a:t>
            </a:r>
          </a:p>
          <a:p>
            <a:pPr marL="388690" lvl="1" indent="-171450">
              <a:buFont typeface="Arial" panose="020B0604020202020204" pitchFamily="34" charset="0"/>
              <a:buChar char="•"/>
            </a:pPr>
            <a:r>
              <a:rPr lang="en-US" baseline="0" dirty="0"/>
              <a:t>IT manages workloads</a:t>
            </a:r>
          </a:p>
          <a:p>
            <a:pPr marL="388690" lvl="1" indent="-171450">
              <a:buFont typeface="Arial" panose="020B0604020202020204" pitchFamily="34" charset="0"/>
              <a:buChar char="•"/>
            </a:pPr>
            <a:r>
              <a:rPr lang="en-US" baseline="0" dirty="0"/>
              <a:t>But everything is in Citrix Cloud Service </a:t>
            </a:r>
            <a:endParaRPr lang="en-US" dirty="0"/>
          </a:p>
        </p:txBody>
      </p:sp>
      <p:sp>
        <p:nvSpPr>
          <p:cNvPr id="4" name="Header Placeholder 3"/>
          <p:cNvSpPr>
            <a:spLocks noGrp="1"/>
          </p:cNvSpPr>
          <p:nvPr>
            <p:ph type="hdr" sz="quarter" idx="10"/>
          </p:nvPr>
        </p:nvSpPr>
        <p:spPr/>
        <p:txBody>
          <a:bodyPr/>
          <a:lstStyle/>
          <a:p>
            <a:pPr marL="0" marR="0" lvl="0" indent="0" algn="l" defTabSz="932651"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solidFill>
                <a:effectLst/>
                <a:uLnTx/>
                <a:uFillTx/>
                <a:latin typeface="Segoe UI" pitchFamily="34" charset="0"/>
                <a:ea typeface="+mn-ea"/>
                <a:cs typeface="+mn-cs"/>
              </a:rPr>
              <a:t>Microsoft Ignite 2016</a:t>
            </a: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2016 Microsoft Corporation. All rights reserved. MICROSOFT MAKES NO WARRANTIES, EXPRESS, IMPLIED OR STATUTORY, AS TO THE INFORMATION IN THIS PRESENTATION.</a:t>
            </a:r>
            <a:endPar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endParaRPr>
          </a:p>
        </p:txBody>
      </p:sp>
      <p:sp>
        <p:nvSpPr>
          <p:cNvPr id="6" name="Date Placeholder 5"/>
          <p:cNvSpPr>
            <a:spLocks noGrp="1"/>
          </p:cNvSpPr>
          <p:nvPr>
            <p:ph type="dt" idx="12"/>
          </p:nvPr>
        </p:nvSpPr>
        <p:spPr/>
        <p:txBody>
          <a:bodyPr/>
          <a:lstStyle/>
          <a:p>
            <a:pPr marL="0" marR="0" lvl="0" indent="0" algn="r" defTabSz="932651" rtl="0" eaLnBrk="1" fontAlgn="auto" latinLnBrk="0" hangingPunct="1">
              <a:lnSpc>
                <a:spcPct val="100000"/>
              </a:lnSpc>
              <a:spcBef>
                <a:spcPts val="0"/>
              </a:spcBef>
              <a:spcAft>
                <a:spcPts val="0"/>
              </a:spcAft>
              <a:buClrTx/>
              <a:buSzTx/>
              <a:buFontTx/>
              <a:buNone/>
              <a:tabLst/>
              <a:defRPr/>
            </a:pPr>
            <a:fld id="{38EEC551-8CDA-4EB6-89BB-2A86C9F091C8}"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651" rtl="0" eaLnBrk="1" fontAlgn="auto" latinLnBrk="0" hangingPunct="1">
                <a:lnSpc>
                  <a:spcPct val="100000"/>
                </a:lnSpc>
                <a:spcBef>
                  <a:spcPts val="0"/>
                </a:spcBef>
                <a:spcAft>
                  <a:spcPts val="0"/>
                </a:spcAft>
                <a:buClrTx/>
                <a:buSzTx/>
                <a:buFontTx/>
                <a:buNone/>
                <a:tabLst/>
                <a:defRPr/>
              </a:pPr>
              <a:t>6/6/18 11:13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32651"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651"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40917604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are we introducing</a:t>
            </a:r>
          </a:p>
          <a:p>
            <a:r>
              <a:rPr lang="en-US" dirty="0"/>
              <a:t>What is best for the customer?</a:t>
            </a:r>
          </a:p>
          <a:p>
            <a:endParaRPr lang="en-US" dirty="0"/>
          </a:p>
          <a:p>
            <a:endParaRPr lang="en-US" dirty="0"/>
          </a:p>
        </p:txBody>
      </p:sp>
      <p:sp>
        <p:nvSpPr>
          <p:cNvPr id="4" name="Slide Number Placeholder 3"/>
          <p:cNvSpPr>
            <a:spLocks noGrp="1"/>
          </p:cNvSpPr>
          <p:nvPr>
            <p:ph type="sldNum" sz="quarter" idx="10"/>
          </p:nvPr>
        </p:nvSpPr>
        <p:spPr/>
        <p:txBody>
          <a:bodyPr/>
          <a:lstStyle/>
          <a:p>
            <a:fld id="{4864B820-A5EF-474B-B8FF-45D174E5A138}" type="slidenum">
              <a:rPr lang="en-US" smtClean="0"/>
              <a:t>33</a:t>
            </a:fld>
            <a:endParaRPr lang="en-US"/>
          </a:p>
        </p:txBody>
      </p:sp>
    </p:spTree>
    <p:extLst>
      <p:ext uri="{BB962C8B-B14F-4D97-AF65-F5344CB8AC3E}">
        <p14:creationId xmlns:p14="http://schemas.microsoft.com/office/powerpoint/2010/main" val="239512464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Harsh</a:t>
            </a:r>
          </a:p>
        </p:txBody>
      </p:sp>
      <p:sp>
        <p:nvSpPr>
          <p:cNvPr id="4" name="Slide Number Placeholder 3"/>
          <p:cNvSpPr>
            <a:spLocks noGrp="1"/>
          </p:cNvSpPr>
          <p:nvPr>
            <p:ph type="sldNum" sz="quarter" idx="10"/>
          </p:nvPr>
        </p:nvSpPr>
        <p:spPr/>
        <p:txBody>
          <a:bodyPr/>
          <a:lstStyle/>
          <a:p>
            <a:fld id="{F8864C77-4566-4AA6-838A-2332BC61CBFD}" type="slidenum">
              <a:rPr lang="en-US" smtClean="0"/>
              <a:t>34</a:t>
            </a:fld>
            <a:endParaRPr lang="en-US"/>
          </a:p>
        </p:txBody>
      </p:sp>
    </p:spTree>
    <p:extLst>
      <p:ext uri="{BB962C8B-B14F-4D97-AF65-F5344CB8AC3E}">
        <p14:creationId xmlns:p14="http://schemas.microsoft.com/office/powerpoint/2010/main" val="6888279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8864C77-4566-4AA6-838A-2332BC61CBFD}" type="slidenum">
              <a:rPr lang="en-US" smtClean="0"/>
              <a:t>35</a:t>
            </a:fld>
            <a:endParaRPr lang="en-US"/>
          </a:p>
        </p:txBody>
      </p:sp>
    </p:spTree>
    <p:extLst>
      <p:ext uri="{BB962C8B-B14F-4D97-AF65-F5344CB8AC3E}">
        <p14:creationId xmlns:p14="http://schemas.microsoft.com/office/powerpoint/2010/main" val="24528843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With</a:t>
            </a:r>
            <a:r>
              <a:rPr lang="en-US" baseline="0" dirty="0"/>
              <a:t> Workspace Cloud,  the majority of components are now cloud services –customers/partners no longer need to install and maintain them.  Citrix operates them at a global scale as part of the cloud control plane.</a:t>
            </a:r>
          </a:p>
          <a:p>
            <a:endParaRPr lang="en-US" baseline="0" dirty="0"/>
          </a:p>
          <a:p>
            <a:r>
              <a:rPr lang="en-US" baseline="0" dirty="0"/>
              <a:t>The customer/partner now only has to locate/install the VDAs and gateway in the Resource Location(s) of their choice – on-premises, in clouds, or any infrastructures .  This approach greatly simplifies their effort – and guarantees that the Citrix-operated cloud-based components are always up-to-date.</a:t>
            </a:r>
          </a:p>
          <a:p>
            <a:endParaRPr lang="en-US" baseline="0" dirty="0"/>
          </a:p>
          <a:p>
            <a:r>
              <a:rPr lang="en-US" baseline="0" dirty="0"/>
              <a:t>The connection between the Resource Locations and workspace cloud are established with a “Cloud Connector” that’s deployed from Workspace Cloud itself.  The Cloud Connector is a stateless HTTPS-based server that relays commands between Workspace Cloud and services in the Resource Location.   No user data (such as desktop sessions) passes through Workspace Cloud – there is no bottleneck there.</a:t>
            </a:r>
          </a:p>
          <a:p>
            <a:endParaRPr lang="en-US" baseline="0" dirty="0"/>
          </a:p>
          <a:p>
            <a:r>
              <a:rPr lang="en-US" baseline="0" dirty="0"/>
              <a:t>Storefronts can be located in both workspace cloud (for cloud-based services) as well as in the Resource Location(s) to provide optimal connectivity and performance.</a:t>
            </a:r>
          </a:p>
          <a:p>
            <a:endParaRPr lang="en-US" baseline="0" dirty="0"/>
          </a:p>
          <a:p>
            <a:endParaRPr lang="en-US" baseline="0" dirty="0"/>
          </a:p>
          <a:p>
            <a:endParaRPr lang="en-US" dirty="0"/>
          </a:p>
        </p:txBody>
      </p:sp>
    </p:spTree>
    <p:extLst>
      <p:ext uri="{BB962C8B-B14F-4D97-AF65-F5344CB8AC3E}">
        <p14:creationId xmlns:p14="http://schemas.microsoft.com/office/powerpoint/2010/main" val="16653229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658813"/>
            <a:ext cx="5486400" cy="3086100"/>
          </a:xfrm>
        </p:spPr>
      </p:sp>
      <p:sp>
        <p:nvSpPr>
          <p:cNvPr id="3" name="Notes Placeholder 2"/>
          <p:cNvSpPr>
            <a:spLocks noGrp="1"/>
          </p:cNvSpPr>
          <p:nvPr>
            <p:ph type="body" idx="1"/>
          </p:nvPr>
        </p:nvSpPr>
        <p:spPr/>
        <p:txBody>
          <a:bodyPr/>
          <a:lstStyle/>
          <a:p>
            <a:pPr marL="0" indent="0">
              <a:buFont typeface="Arial"/>
              <a:buNone/>
            </a:pPr>
            <a:r>
              <a:rPr lang="en-US" dirty="0"/>
              <a:t>So what is XenApp Essentials? </a:t>
            </a:r>
          </a:p>
          <a:p>
            <a:pPr marL="0" indent="0">
              <a:buFont typeface="Arial"/>
              <a:buNone/>
            </a:pPr>
            <a:endParaRPr lang="en-US" baseline="0" dirty="0"/>
          </a:p>
          <a:p>
            <a:pPr marL="0" indent="0">
              <a:buFont typeface="Arial"/>
              <a:buNone/>
            </a:pPr>
            <a:r>
              <a:rPr lang="en-US" baseline="0" dirty="0"/>
              <a:t>Fastest, easiest way to deliver apps from the Azure Cloud.</a:t>
            </a:r>
          </a:p>
          <a:p>
            <a:pPr marL="0" indent="0">
              <a:buFont typeface="Arial"/>
              <a:buNone/>
            </a:pPr>
            <a:endParaRPr lang="en-US" baseline="0" dirty="0"/>
          </a:p>
          <a:p>
            <a:pPr marL="0" indent="0">
              <a:buFont typeface="Arial"/>
              <a:buNone/>
            </a:pPr>
            <a:r>
              <a:rPr lang="en-US" baseline="0" dirty="0"/>
              <a:t>Bringing together the simplicity and speed of Azure RemoteApp with the enterprise capabilities and user experience of Citrix XenApp.</a:t>
            </a:r>
          </a:p>
          <a:p>
            <a:pPr marL="0" indent="0">
              <a:buFont typeface="Arial"/>
              <a:buNone/>
            </a:pPr>
            <a:endParaRPr lang="en-US" baseline="0" dirty="0"/>
          </a:p>
          <a:p>
            <a:pPr marL="0" indent="0">
              <a:buFont typeface="Arial"/>
              <a:buNone/>
            </a:pPr>
            <a:r>
              <a:rPr lang="en-US" dirty="0"/>
              <a:t>Let’s take a brief</a:t>
            </a:r>
            <a:r>
              <a:rPr lang="en-US" baseline="0" dirty="0"/>
              <a:t> look at what the service includes.</a:t>
            </a:r>
            <a:endParaRPr lang="en-US" dirty="0"/>
          </a:p>
        </p:txBody>
      </p:sp>
    </p:spTree>
    <p:extLst>
      <p:ext uri="{BB962C8B-B14F-4D97-AF65-F5344CB8AC3E}">
        <p14:creationId xmlns:p14="http://schemas.microsoft.com/office/powerpoint/2010/main" val="29760568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864B820-A5EF-474B-B8FF-45D174E5A138}" type="slidenum">
              <a:rPr lang="en-US" smtClean="0"/>
              <a:t>38</a:t>
            </a:fld>
            <a:endParaRPr lang="en-US"/>
          </a:p>
        </p:txBody>
      </p:sp>
    </p:spTree>
    <p:extLst>
      <p:ext uri="{BB962C8B-B14F-4D97-AF65-F5344CB8AC3E}">
        <p14:creationId xmlns:p14="http://schemas.microsoft.com/office/powerpoint/2010/main" val="25917092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ARA had</a:t>
            </a:r>
            <a:r>
              <a:rPr lang="en-US" baseline="0" dirty="0"/>
              <a:t> 800 user limit for their Basic SKU and 500 user limit for Standard SKU</a:t>
            </a:r>
          </a:p>
        </p:txBody>
      </p:sp>
      <p:sp>
        <p:nvSpPr>
          <p:cNvPr id="4" name="Slide Number Placeholder 3"/>
          <p:cNvSpPr>
            <a:spLocks noGrp="1"/>
          </p:cNvSpPr>
          <p:nvPr>
            <p:ph type="sldNum" sz="quarter" idx="10"/>
          </p:nvPr>
        </p:nvSpPr>
        <p:spPr/>
        <p:txBody>
          <a:bodyPr/>
          <a:lstStyle/>
          <a:p>
            <a:fld id="{4864B820-A5EF-474B-B8FF-45D174E5A138}" type="slidenum">
              <a:rPr lang="en-US" smtClean="0"/>
              <a:t>39</a:t>
            </a:fld>
            <a:endParaRPr lang="en-US"/>
          </a:p>
        </p:txBody>
      </p:sp>
    </p:spTree>
    <p:extLst>
      <p:ext uri="{BB962C8B-B14F-4D97-AF65-F5344CB8AC3E}">
        <p14:creationId xmlns:p14="http://schemas.microsoft.com/office/powerpoint/2010/main" val="166848434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5425" lvl="0" indent="-225425">
              <a:spcBef>
                <a:spcPts val="1200"/>
              </a:spcBef>
              <a:buFont typeface="Arial" panose="020B0604020202020204" pitchFamily="34" charset="0"/>
              <a:buChar char="•"/>
            </a:pPr>
            <a:r>
              <a:rPr lang="en-US" sz="1600" kern="1200" dirty="0">
                <a:solidFill>
                  <a:schemeClr val="bg1">
                    <a:lumMod val="65000"/>
                    <a:lumOff val="35000"/>
                  </a:schemeClr>
                </a:solidFill>
                <a:latin typeface="+mn-lt"/>
                <a:ea typeface="+mn-ea"/>
                <a:cs typeface="+mn-cs"/>
              </a:rPr>
              <a:t>Expansion is possible at the pace of your business so that the pace of infrastructure cost does not exceed the pace of your business revenue. </a:t>
            </a:r>
          </a:p>
          <a:p>
            <a:pPr marL="225425" lvl="1" indent="-225425">
              <a:spcBef>
                <a:spcPts val="1200"/>
              </a:spcBef>
              <a:buFont typeface="Arial" panose="020B0604020202020204" pitchFamily="34" charset="0"/>
              <a:buChar char="•"/>
            </a:pPr>
            <a:r>
              <a:rPr lang="en-US" sz="1600" kern="1200" dirty="0">
                <a:solidFill>
                  <a:schemeClr val="bg1">
                    <a:lumMod val="65000"/>
                    <a:lumOff val="35000"/>
                  </a:schemeClr>
                </a:solidFill>
                <a:latin typeface="+mn-lt"/>
                <a:ea typeface="+mn-ea"/>
                <a:cs typeface="+mn-cs"/>
              </a:rPr>
              <a:t>Reduction in environment and datacenter equipment, which entails a huge cost savings for businesses that expand and contract</a:t>
            </a:r>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4F2ED6-F443-4E32-BDA2-3A717FF946F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70760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11:14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19548779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42</a:t>
            </a:fld>
            <a:endParaRPr lang="en-US" dirty="0"/>
          </a:p>
        </p:txBody>
      </p:sp>
    </p:spTree>
    <p:extLst>
      <p:ext uri="{BB962C8B-B14F-4D97-AF65-F5344CB8AC3E}">
        <p14:creationId xmlns:p14="http://schemas.microsoft.com/office/powerpoint/2010/main" val="324255413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43</a:t>
            </a:fld>
            <a:endParaRPr lang="en-US" dirty="0"/>
          </a:p>
        </p:txBody>
      </p:sp>
    </p:spTree>
    <p:extLst>
      <p:ext uri="{BB962C8B-B14F-4D97-AF65-F5344CB8AC3E}">
        <p14:creationId xmlns:p14="http://schemas.microsoft.com/office/powerpoint/2010/main" val="339594881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44</a:t>
            </a:fld>
            <a:endParaRPr lang="en-US" dirty="0"/>
          </a:p>
        </p:txBody>
      </p:sp>
    </p:spTree>
    <p:extLst>
      <p:ext uri="{BB962C8B-B14F-4D97-AF65-F5344CB8AC3E}">
        <p14:creationId xmlns:p14="http://schemas.microsoft.com/office/powerpoint/2010/main" val="1654591681"/>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45</a:t>
            </a:fld>
            <a:endParaRPr lang="en-US" dirty="0"/>
          </a:p>
        </p:txBody>
      </p:sp>
    </p:spTree>
    <p:extLst>
      <p:ext uri="{BB962C8B-B14F-4D97-AF65-F5344CB8AC3E}">
        <p14:creationId xmlns:p14="http://schemas.microsoft.com/office/powerpoint/2010/main" val="11830035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46</a:t>
            </a:fld>
            <a:endParaRPr lang="en-US" dirty="0"/>
          </a:p>
        </p:txBody>
      </p:sp>
    </p:spTree>
    <p:extLst>
      <p:ext uri="{BB962C8B-B14F-4D97-AF65-F5344CB8AC3E}">
        <p14:creationId xmlns:p14="http://schemas.microsoft.com/office/powerpoint/2010/main" val="30686196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864B820-A5EF-474B-B8FF-45D174E5A138}" type="slidenum">
              <a:rPr lang="en-US" smtClean="0"/>
              <a:pPr/>
              <a:t>48</a:t>
            </a:fld>
            <a:endParaRPr lang="en-US"/>
          </a:p>
        </p:txBody>
      </p:sp>
    </p:spTree>
    <p:extLst>
      <p:ext uri="{BB962C8B-B14F-4D97-AF65-F5344CB8AC3E}">
        <p14:creationId xmlns:p14="http://schemas.microsoft.com/office/powerpoint/2010/main" val="8051447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864B820-A5EF-474B-B8FF-45D174E5A138}" type="slidenum">
              <a:rPr lang="en-US" smtClean="0"/>
              <a:pPr/>
              <a:t>50</a:t>
            </a:fld>
            <a:endParaRPr lang="en-US"/>
          </a:p>
        </p:txBody>
      </p:sp>
    </p:spTree>
    <p:extLst>
      <p:ext uri="{BB962C8B-B14F-4D97-AF65-F5344CB8AC3E}">
        <p14:creationId xmlns:p14="http://schemas.microsoft.com/office/powerpoint/2010/main" val="198456611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We must</a:t>
            </a:r>
            <a:r>
              <a:rPr lang="en-US" baseline="0" dirty="0"/>
              <a:t> be able to monitor the entire solution, which is the role of director. And Director is more than monitoring system components, as it also, and more importantly, monitors the user experience. </a:t>
            </a:r>
            <a:endParaRPr lang="en-US" dirty="0"/>
          </a:p>
        </p:txBody>
      </p:sp>
    </p:spTree>
    <p:extLst>
      <p:ext uri="{BB962C8B-B14F-4D97-AF65-F5344CB8AC3E}">
        <p14:creationId xmlns:p14="http://schemas.microsoft.com/office/powerpoint/2010/main" val="7970620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An app needs to use the CPU in order to process. We</a:t>
            </a:r>
            <a:r>
              <a:rPr lang="en-US" baseline="0" dirty="0"/>
              <a:t> don’t want to prevent a valid app from executing, but certain apps are monopolize the CPU. A browser, an Excel VBA code or even an application hang can cause a runaway process that fully utilizes the CPU..  </a:t>
            </a:r>
          </a:p>
          <a:p>
            <a:r>
              <a:rPr lang="en-US" baseline="0" dirty="0"/>
              <a:t>[Click] These scenarios prevent other apps from processing, resulting in users experiencing failed connections or frequent application hangs. </a:t>
            </a:r>
          </a:p>
          <a:p>
            <a:endParaRPr lang="en-US" baseline="0" dirty="0"/>
          </a:p>
          <a:p>
            <a:r>
              <a:rPr lang="en-US" baseline="0" dirty="0"/>
              <a:t>A CPU will process requests from an app until it is interrupted by other requests.  However, if an app fully monopolizes the CPU to a point where the CPU can’t even be interrupted, we experience failed connections and application hangs. </a:t>
            </a:r>
            <a:endParaRPr lang="en-US" dirty="0"/>
          </a:p>
        </p:txBody>
      </p:sp>
    </p:spTree>
    <p:extLst>
      <p:ext uri="{BB962C8B-B14F-4D97-AF65-F5344CB8AC3E}">
        <p14:creationId xmlns:p14="http://schemas.microsoft.com/office/powerpoint/2010/main" val="185038835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4850" y="665163"/>
            <a:ext cx="5540375" cy="3117850"/>
          </a:xfrm>
        </p:spPr>
      </p:sp>
      <p:sp>
        <p:nvSpPr>
          <p:cNvPr id="3" name="Notes Placeholder 2"/>
          <p:cNvSpPr>
            <a:spLocks noGrp="1"/>
          </p:cNvSpPr>
          <p:nvPr>
            <p:ph type="body" idx="1"/>
          </p:nvPr>
        </p:nvSpPr>
        <p:spPr/>
        <p:txBody>
          <a:bodyPr/>
          <a:lstStyle/>
          <a:p>
            <a:r>
              <a:rPr lang="en-US" dirty="0"/>
              <a:t>It should be pretty obvious</a:t>
            </a:r>
            <a:r>
              <a:rPr lang="en-US" baseline="0" dirty="0"/>
              <a:t> that every application a user launches consumes more active memory, or working set. The working set continues to increase throughout the duration of the application session as the user continues to work within the application. The user’s working set continues to increase throughout the day. </a:t>
            </a:r>
          </a:p>
          <a:p>
            <a:r>
              <a:rPr lang="en-US" baseline="0" dirty="0"/>
              <a:t>[Click] However, even if an application is idle, memory is rarely released back to the system, which either means we allocate more RAM to each virtual machine or we eventually experience degraded application responsiveness due to lack of resources. </a:t>
            </a:r>
          </a:p>
          <a:p>
            <a:pPr marL="0" marR="0" lvl="1" indent="0" algn="l" defTabSz="914400" rtl="0" eaLnBrk="1" fontAlgn="auto" latinLnBrk="0" hangingPunct="1">
              <a:lnSpc>
                <a:spcPct val="100000"/>
              </a:lnSpc>
              <a:spcBef>
                <a:spcPts val="400"/>
              </a:spcBef>
              <a:spcAft>
                <a:spcPts val="200"/>
              </a:spcAft>
              <a:buClrTx/>
              <a:buSzTx/>
              <a:buFontTx/>
              <a:buNone/>
              <a:tabLst/>
              <a:defRPr/>
            </a:pPr>
            <a:r>
              <a:rPr lang="en-US" baseline="0" dirty="0"/>
              <a:t>[Click] Workspace Environment Management includes memory optimization capabilities that, based on admin-configured idle times, will </a:t>
            </a:r>
            <a:r>
              <a:rPr lang="is-IS" dirty="0">
                <a:solidFill>
                  <a:schemeClr val="accent1">
                    <a:lumMod val="75000"/>
                  </a:schemeClr>
                </a:solidFill>
              </a:rPr>
              <a:t>offload all possible pages from RAM </a:t>
            </a:r>
            <a:r>
              <a:rPr lang="en-US" dirty="0">
                <a:solidFill>
                  <a:schemeClr val="accent1">
                    <a:lumMod val="75000"/>
                  </a:schemeClr>
                </a:solidFill>
              </a:rPr>
              <a:t>to disk, resulting in the system being better able to reclaim memory resources and use for active applications. This applies to both user and system apps. </a:t>
            </a:r>
            <a:endParaRPr lang="en-US" i="1" dirty="0">
              <a:solidFill>
                <a:schemeClr val="accent1">
                  <a:lumMod val="75000"/>
                </a:schemeClr>
              </a:solidFill>
            </a:endParaRPr>
          </a:p>
          <a:p>
            <a:endParaRPr lang="en-US" dirty="0"/>
          </a:p>
        </p:txBody>
      </p:sp>
    </p:spTree>
    <p:extLst>
      <p:ext uri="{BB962C8B-B14F-4D97-AF65-F5344CB8AC3E}">
        <p14:creationId xmlns:p14="http://schemas.microsoft.com/office/powerpoint/2010/main" val="14039786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57</a:t>
            </a:fld>
            <a:endParaRPr lang="en-US" dirty="0"/>
          </a:p>
        </p:txBody>
      </p:sp>
    </p:spTree>
    <p:extLst>
      <p:ext uri="{BB962C8B-B14F-4D97-AF65-F5344CB8AC3E}">
        <p14:creationId xmlns:p14="http://schemas.microsoft.com/office/powerpoint/2010/main" val="369115783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baseline="0"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64B820-A5EF-474B-B8FF-45D174E5A13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677965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a:buChar char="•"/>
            </a:pPr>
            <a:r>
              <a:rPr lang="en-US" sz="1000" baseline="0" dirty="0"/>
              <a:t> </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64B820-A5EF-474B-B8FF-45D174E5A13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376625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a:t>We have multiple ways of encoding the display, but which option is the best?</a:t>
            </a:r>
            <a:r>
              <a:rPr lang="en-US" baseline="0" dirty="0"/>
              <a:t> Let’s </a:t>
            </a:r>
            <a:r>
              <a:rPr lang="en-US" dirty="0" err="1"/>
              <a:t>ook</a:t>
            </a:r>
            <a:r>
              <a:rPr lang="en-US" dirty="0"/>
              <a:t> at any typical web page.</a:t>
            </a:r>
            <a:r>
              <a:rPr lang="en-US" baseline="0" dirty="0"/>
              <a:t> One of the first things we notice i</a:t>
            </a:r>
            <a:r>
              <a:rPr lang="en-US" dirty="0"/>
              <a:t>s that it is comprised of multiple types of media. </a:t>
            </a:r>
          </a:p>
          <a:p>
            <a:r>
              <a:rPr lang="en-US" dirty="0"/>
              <a:t>[Click] We first have video or 3D content, highlighted in Green. </a:t>
            </a:r>
          </a:p>
          <a:p>
            <a:r>
              <a:rPr lang="en-US" dirty="0"/>
              <a:t>[Click] We also have JPEG and images, highlighted in red</a:t>
            </a:r>
          </a:p>
          <a:p>
            <a:r>
              <a:rPr lang="en-US" dirty="0"/>
              <a:t>[Click] We also have text, highlighted in blue. </a:t>
            </a:r>
          </a:p>
          <a:p>
            <a:endParaRPr lang="en-US" dirty="0"/>
          </a:p>
          <a:p>
            <a:r>
              <a:rPr lang="en-US" dirty="0"/>
              <a:t>There are different ways to optimize this content, some approaches are better at video while</a:t>
            </a:r>
            <a:r>
              <a:rPr lang="en-US" baseline="0" dirty="0"/>
              <a:t> other approaches are better at text and images. Historically, users were stuck with a single approach, regardless of the content within the current session. </a:t>
            </a:r>
          </a:p>
          <a:p>
            <a:r>
              <a:rPr lang="en-US" dirty="0"/>
              <a:t>Instead of selecting a single encoding scheme, we let the protocol decide how to encode PORTIONS of the screen. With Adaptive Display, we end up with the following:</a:t>
            </a:r>
          </a:p>
          <a:p>
            <a:r>
              <a:rPr lang="en-US" dirty="0"/>
              <a:t>[Click] for our video or 3D content, highlighted in Green,</a:t>
            </a:r>
            <a:r>
              <a:rPr lang="en-US" baseline="0" dirty="0"/>
              <a:t> we want to use H.264 as it is the best at optimizing content that is rapidly changing. However, because H.264 has a higher hit on the CPU usage, we want to limit how much of our screen utilizes it. </a:t>
            </a:r>
            <a:endParaRPr lang="en-US" dirty="0"/>
          </a:p>
          <a:p>
            <a:r>
              <a:rPr lang="en-US" dirty="0"/>
              <a:t>[Click] So for</a:t>
            </a:r>
            <a:r>
              <a:rPr lang="en-US" baseline="0" dirty="0"/>
              <a:t> our </a:t>
            </a:r>
            <a:r>
              <a:rPr lang="en-US" dirty="0"/>
              <a:t>JPEG and images, highlighted in red, we want to go with the traditional </a:t>
            </a:r>
            <a:r>
              <a:rPr lang="en-US" dirty="0" err="1"/>
              <a:t>Thinwire</a:t>
            </a:r>
            <a:r>
              <a:rPr lang="en-US" dirty="0"/>
              <a:t> codec, which is optimized for static images. </a:t>
            </a:r>
          </a:p>
          <a:p>
            <a:r>
              <a:rPr lang="en-US" dirty="0"/>
              <a:t>[Click] And finally, for our text, highlighted in blue,</a:t>
            </a:r>
            <a:r>
              <a:rPr lang="en-US" baseline="0" dirty="0"/>
              <a:t> we want to avoid blurring around the edges of the letters, which would image readability. Adaptive Display will use overlay lossless technology, to give is crisp letters. </a:t>
            </a:r>
            <a:endParaRPr lang="en-US" dirty="0"/>
          </a:p>
          <a:p>
            <a:endParaRPr lang="en-US" dirty="0"/>
          </a:p>
          <a:p>
            <a:endParaRPr lang="en-US" dirty="0"/>
          </a:p>
          <a:p>
            <a:endParaRPr lang="en-US" dirty="0"/>
          </a:p>
        </p:txBody>
      </p:sp>
    </p:spTree>
    <p:extLst>
      <p:ext uri="{BB962C8B-B14F-4D97-AF65-F5344CB8AC3E}">
        <p14:creationId xmlns:p14="http://schemas.microsoft.com/office/powerpoint/2010/main" val="3056556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4850" y="665163"/>
            <a:ext cx="5540375" cy="3117850"/>
          </a:xfrm>
        </p:spPr>
      </p:sp>
      <p:sp>
        <p:nvSpPr>
          <p:cNvPr id="3" name="Notes Placeholder 2"/>
          <p:cNvSpPr>
            <a:spLocks noGrp="1"/>
          </p:cNvSpPr>
          <p:nvPr>
            <p:ph type="body" idx="1"/>
          </p:nvPr>
        </p:nvSpPr>
        <p:spPr/>
        <p:txBody>
          <a:bodyPr/>
          <a:lstStyle/>
          <a:p>
            <a:r>
              <a:rPr lang="en-US" baseline="0" dirty="0"/>
              <a:t>To overcome the issues with TCP on high-latency and high-packet loss networks, like a WAN, many 3</a:t>
            </a:r>
            <a:r>
              <a:rPr lang="en-US" baseline="30000" dirty="0"/>
              <a:t>rd</a:t>
            </a:r>
            <a:r>
              <a:rPr lang="en-US" baseline="0" dirty="0"/>
              <a:t> party solutions utilize UDP instead of TCP.  Unfortunately, UDP is unreliable. Your packets might be skipped or in the wrong order. </a:t>
            </a:r>
          </a:p>
          <a:p>
            <a:pPr marL="0" indent="0">
              <a:buNone/>
            </a:pPr>
            <a:r>
              <a:rPr lang="en-US" baseline="0" dirty="0"/>
              <a:t>[Click] Citrix created a proprietary transport protocol that functions well on high-latency and high packet loss connections while still being reliable (unlike UDP).  And the protocol is adaptive. It will automatically switch the user’s session between the TCP transport and the Citrix enlightened transport.  If a user is on wireless and changes locations, Adaptive Transport will automatically switch based on the changing network conditions. </a:t>
            </a:r>
            <a:endParaRPr lang="en-US" dirty="0"/>
          </a:p>
        </p:txBody>
      </p:sp>
    </p:spTree>
    <p:extLst>
      <p:ext uri="{BB962C8B-B14F-4D97-AF65-F5344CB8AC3E}">
        <p14:creationId xmlns:p14="http://schemas.microsoft.com/office/powerpoint/2010/main" val="33316654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en-US" dirty="0"/>
          </a:p>
        </p:txBody>
      </p:sp>
      <p:sp>
        <p:nvSpPr>
          <p:cNvPr id="5" name="Footer Placeholder 4"/>
          <p:cNvSpPr>
            <a:spLocks noGrp="1"/>
          </p:cNvSpPr>
          <p:nvPr>
            <p:ph type="ftr" sz="quarter" idx="11"/>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fld id="{72E0C910-0166-48E0-B8EF-5071277A02A8}" type="datetime8">
              <a:rPr lang="en-US" smtClean="0"/>
              <a:t>6/6/18 11:14 AM</a:t>
            </a:fld>
            <a:endParaRPr lang="en-US" dirty="0"/>
          </a:p>
        </p:txBody>
      </p:sp>
      <p:sp>
        <p:nvSpPr>
          <p:cNvPr id="7" name="Slide Number Placeholder 6"/>
          <p:cNvSpPr>
            <a:spLocks noGrp="1"/>
          </p:cNvSpPr>
          <p:nvPr>
            <p:ph type="sldNum" sz="quarter" idx="13"/>
          </p:nvPr>
        </p:nvSpPr>
        <p:spPr/>
        <p:txBody>
          <a:bodyPr/>
          <a:lstStyle/>
          <a:p>
            <a:fld id="{B4008EB6-D09E-4580-8CD6-DDB14511944F}" type="slidenum">
              <a:rPr lang="en-US" smtClean="0"/>
              <a:pPr/>
              <a:t>62</a:t>
            </a:fld>
            <a:endParaRPr lang="en-US" dirty="0"/>
          </a:p>
        </p:txBody>
      </p:sp>
    </p:spTree>
    <p:extLst>
      <p:ext uri="{BB962C8B-B14F-4D97-AF65-F5344CB8AC3E}">
        <p14:creationId xmlns:p14="http://schemas.microsoft.com/office/powerpoint/2010/main" val="361589452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400" dirty="0"/>
              <a:t>L</a:t>
            </a:r>
          </a:p>
          <a:p>
            <a:r>
              <a:rPr lang="en-US" sz="1400" dirty="0"/>
              <a:t>Let’s start with an example of a typical company.  They currently have a single location: their corporate headquarters.  They have a VDI deployment consisting of a mix of </a:t>
            </a:r>
            <a:r>
              <a:rPr lang="en-US" sz="1400" dirty="0" err="1"/>
              <a:t>XenServer</a:t>
            </a:r>
            <a:r>
              <a:rPr lang="en-US" sz="1400" dirty="0"/>
              <a:t> VMs and physical machines.  Since they are leveraging the Workspace Cloud services, their datacenter has two connectors for redundancy.</a:t>
            </a:r>
          </a:p>
          <a:p>
            <a:endParaRPr lang="en-US" sz="1400" dirty="0"/>
          </a:p>
          <a:p>
            <a:r>
              <a:rPr lang="en-US" sz="1400" dirty="0"/>
              <a:t>Now let’s say this company grows and adds a separate call center as a branch office.  Here, they’ve chosen to Hyper-V as their virtualization platform.  Adding this branch office in Workspace Cloud is easy.  All they have to do is install two connectors, and point them to the cloud service.  Then, within the management console, define two zones: one for their corporate HQ and one for their call center.</a:t>
            </a:r>
          </a:p>
          <a:p>
            <a:endParaRPr lang="en-US" sz="1400" dirty="0"/>
          </a:p>
          <a:p>
            <a:r>
              <a:rPr lang="en-US" sz="1400" dirty="0"/>
              <a:t>Within a zone, there are three things you must group: your connectors, your hypervisor connections, and your catalogs.  So in this example, each zone would have 2 of the 4 connectors.  The </a:t>
            </a:r>
            <a:r>
              <a:rPr lang="en-US" sz="1400" dirty="0" err="1"/>
              <a:t>XenServer</a:t>
            </a:r>
            <a:r>
              <a:rPr lang="en-US" sz="1400" dirty="0"/>
              <a:t> connection would go in the Primary Zone, while the Hyper-V connection would go in the Branch Office Zone.  Then you’d put each of the catalogs on the appropriate zone.</a:t>
            </a:r>
          </a:p>
          <a:p>
            <a:endParaRPr lang="en-US" sz="1400" dirty="0"/>
          </a:p>
          <a:p>
            <a:r>
              <a:rPr lang="en-US" sz="1400" dirty="0"/>
              <a:t>Zones ensure that network communication is optimally-routed.  Any time the cloud service needs to communicate with a hypervisor, it would always use the connectors in the same zone as the hypervisor.</a:t>
            </a:r>
          </a:p>
          <a:p>
            <a:endParaRPr lang="en-US" sz="1400" dirty="0"/>
          </a:p>
          <a:p>
            <a:r>
              <a:rPr lang="en-US" sz="1400" dirty="0"/>
              <a:t>Now let’s say the company continues to grow, and now wants to expand out to the cloud to host desktops for their contractors.  Doing so it just as easy.  Simply add a third zone for your Azure or AWS region, add two more connectors to that zone, and you’re ready to go.</a:t>
            </a:r>
          </a:p>
          <a:p>
            <a:endParaRPr lang="en-US" sz="1400" dirty="0"/>
          </a:p>
        </p:txBody>
      </p:sp>
      <p:sp>
        <p:nvSpPr>
          <p:cNvPr id="4" name="Slide Number Placeholder 3"/>
          <p:cNvSpPr>
            <a:spLocks noGrp="1"/>
          </p:cNvSpPr>
          <p:nvPr>
            <p:ph type="sldNum" sz="quarter" idx="10"/>
          </p:nvPr>
        </p:nvSpPr>
        <p:spPr>
          <a:xfrm>
            <a:off x="3884613" y="8685213"/>
            <a:ext cx="2971800" cy="458787"/>
          </a:xfrm>
          <a:prstGeom prst="rect">
            <a:avLst/>
          </a:prstGeom>
        </p:spPr>
        <p:txBody>
          <a:bodyPr/>
          <a:lstStyle/>
          <a:p>
            <a:fld id="{F8864C77-4566-4AA6-838A-2332BC61CBFD}" type="slidenum">
              <a:rPr lang="en-US" smtClean="0">
                <a:solidFill>
                  <a:prstClr val="black"/>
                </a:solidFill>
                <a:latin typeface="Calibri"/>
              </a:rPr>
              <a:pPr/>
              <a:t>63</a:t>
            </a:fld>
            <a:endParaRPr lang="en-US">
              <a:solidFill>
                <a:prstClr val="black"/>
              </a:solidFill>
              <a:latin typeface="Calibri"/>
            </a:endParaRPr>
          </a:p>
        </p:txBody>
      </p:sp>
    </p:spTree>
    <p:extLst>
      <p:ext uri="{BB962C8B-B14F-4D97-AF65-F5344CB8AC3E}">
        <p14:creationId xmlns:p14="http://schemas.microsoft.com/office/powerpoint/2010/main" val="284246248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6/6/18 11:14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64</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1209038349"/>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11"/>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dirty="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2"/>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E2F19A73-88F5-4B80-A929-CF8E66EE5449}"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6/6/18 11:14 AM</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13"/>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65</a:t>
            </a:fld>
            <a:endParaRPr kumimoji="0" lang="en-US" sz="1200" b="0" i="0" u="none" strike="noStrike" kern="1200" cap="none" spc="0" normalizeH="0" baseline="0" noProof="0" dirty="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57023474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Instant access to your web, SaaS, Windows, Linux, mobile apps, desktops and files from an easy-to-use, integrated interface makes Citrix Workspace a truly comprehensive digital workspace solution.</a:t>
            </a:r>
          </a:p>
          <a:p>
            <a:endParaRPr lang="en-US" dirty="0"/>
          </a:p>
          <a:p>
            <a:r>
              <a:rPr lang="en-US" sz="1200" b="1" kern="1200" dirty="0">
                <a:solidFill>
                  <a:schemeClr val="tx1"/>
                </a:solidFill>
                <a:effectLst/>
                <a:latin typeface="+mn-lt"/>
                <a:ea typeface="+mn-ea"/>
                <a:cs typeface="+mn-cs"/>
              </a:rPr>
              <a:t>New Workspace User Interface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Premium will give you a completely integrated digital workspace solution that incorporates your Windows, Linux, mobile, SaaS, web apps, desktops and files into one easy to use interface.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All the resources available as part of Workspace Premium are aggregated and delivered on-demand to every user.</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To simplify set-up and configuration, the Workspace app UI is delivered as a cloud service making it easy to get started.</a:t>
            </a:r>
            <a:r>
              <a:rPr lang="en-US" dirty="0">
                <a:effectLst/>
              </a:rPr>
              <a:t> </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66</a:t>
            </a:fld>
            <a:endParaRPr lang="en-US"/>
          </a:p>
        </p:txBody>
      </p:sp>
    </p:spTree>
    <p:extLst>
      <p:ext uri="{BB962C8B-B14F-4D97-AF65-F5344CB8AC3E}">
        <p14:creationId xmlns:p14="http://schemas.microsoft.com/office/powerpoint/2010/main" val="3193099879"/>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simple, consumer-based Citrix Workspace interface is consistent as you move from your desktop to a mobile device. With Citrix Workspace your favorite apps, desktops and files are ready to go with just a click on any device.</a:t>
            </a:r>
          </a:p>
          <a:p>
            <a:endParaRPr lang="en-US" dirty="0"/>
          </a:p>
          <a:p>
            <a:r>
              <a:rPr lang="en-US" sz="1200" b="1" kern="1200" dirty="0">
                <a:solidFill>
                  <a:schemeClr val="tx1"/>
                </a:solidFill>
                <a:effectLst/>
                <a:latin typeface="+mn-lt"/>
                <a:ea typeface="+mn-ea"/>
                <a:cs typeface="+mn-cs"/>
              </a:rPr>
              <a:t>Consistent user experience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New Citrix Workspace app delivers a consistent user experience on any device.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User interface automatically adjusts based on form factor and screen size.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Incorporating smart features like search, users can quickly launch an app – web, mobile, SaaS, Windows and Linux – or quickly find a file.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Recent apps are prominently displayed for fast access, while favorite apps are just a click away.</a:t>
            </a:r>
            <a:r>
              <a:rPr lang="en-US" dirty="0">
                <a:effectLst/>
              </a:rPr>
              <a:t> </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67</a:t>
            </a:fld>
            <a:endParaRPr lang="en-US"/>
          </a:p>
        </p:txBody>
      </p:sp>
    </p:spTree>
    <p:extLst>
      <p:ext uri="{BB962C8B-B14F-4D97-AF65-F5344CB8AC3E}">
        <p14:creationId xmlns:p14="http://schemas.microsoft.com/office/powerpoint/2010/main" val="333026344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Frictionless, password-free access to your Windows, web, mobile &amp; SaaS applications, including Office 365, from any device. Citrix Workspace gives you fast-access to the resources you need to stay productive, while ensuring IT can maintain security and control.</a:t>
            </a:r>
          </a:p>
          <a:p>
            <a:endParaRPr lang="en-US" dirty="0"/>
          </a:p>
          <a:p>
            <a:r>
              <a:rPr lang="en-US" sz="1200" b="1" kern="1200" dirty="0">
                <a:solidFill>
                  <a:schemeClr val="tx1"/>
                </a:solidFill>
                <a:effectLst/>
                <a:latin typeface="+mn-lt"/>
                <a:ea typeface="+mn-ea"/>
                <a:cs typeface="+mn-cs"/>
              </a:rPr>
              <a:t>Single Sign-On (SSO) to apps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Service includes NetScaler Gateway Service Standard as an easy to use cloud service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Service provides SSO to web, virtual and SaaS applications such as Office 365 and Salesforce.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Service NetScaler Gateway Standard can be implemented as an </a:t>
            </a:r>
            <a:r>
              <a:rPr lang="en-US" sz="1200" kern="1200" dirty="0" err="1">
                <a:solidFill>
                  <a:schemeClr val="tx1"/>
                </a:solidFill>
                <a:effectLst/>
                <a:latin typeface="+mn-lt"/>
                <a:ea typeface="+mn-ea"/>
                <a:cs typeface="+mn-cs"/>
              </a:rPr>
              <a:t>IdP</a:t>
            </a:r>
            <a:r>
              <a:rPr lang="en-US" sz="1200" kern="1200" dirty="0">
                <a:solidFill>
                  <a:schemeClr val="tx1"/>
                </a:solidFill>
                <a:effectLst/>
                <a:latin typeface="+mn-lt"/>
                <a:ea typeface="+mn-ea"/>
                <a:cs typeface="+mn-cs"/>
              </a:rPr>
              <a:t> or proxy for ADFS and provides SSO to SaaS</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Detailed information available in the following blog: https://</a:t>
            </a:r>
            <a:r>
              <a:rPr lang="en-US" sz="1200" kern="1200" dirty="0" err="1">
                <a:solidFill>
                  <a:schemeClr val="tx1"/>
                </a:solidFill>
                <a:effectLst/>
                <a:latin typeface="+mn-lt"/>
                <a:ea typeface="+mn-ea"/>
                <a:cs typeface="+mn-cs"/>
              </a:rPr>
              <a:t>www.citrix.com</a:t>
            </a:r>
            <a:r>
              <a:rPr lang="en-US" sz="1200" kern="1200" dirty="0">
                <a:solidFill>
                  <a:schemeClr val="tx1"/>
                </a:solidFill>
                <a:effectLst/>
                <a:latin typeface="+mn-lt"/>
                <a:ea typeface="+mn-ea"/>
                <a:cs typeface="+mn-cs"/>
              </a:rPr>
              <a:t>/blogs/2018/04/12/citrix-unveils-secure-gateway-service-with-single-sign-on-to-saas-enterprise-vdi-apps/</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68</a:t>
            </a:fld>
            <a:endParaRPr lang="en-US"/>
          </a:p>
        </p:txBody>
      </p:sp>
    </p:spTree>
    <p:extLst>
      <p:ext uri="{BB962C8B-B14F-4D97-AF65-F5344CB8AC3E}">
        <p14:creationId xmlns:p14="http://schemas.microsoft.com/office/powerpoint/2010/main" val="190004651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New employees can enable any device—Windows, Mac, iOS, Android or Linux—to become a Citrix secure digital workspace in a few easy steps.</a:t>
            </a:r>
          </a:p>
          <a:p>
            <a:endParaRPr lang="en-US" dirty="0"/>
          </a:p>
          <a:p>
            <a:r>
              <a:rPr lang="en-US" sz="1200" b="1" kern="1200" dirty="0">
                <a:solidFill>
                  <a:schemeClr val="tx1"/>
                </a:solidFill>
                <a:effectLst/>
                <a:latin typeface="+mn-lt"/>
                <a:ea typeface="+mn-ea"/>
                <a:cs typeface="+mn-cs"/>
              </a:rPr>
              <a:t>New user, New device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Onboarding new users with new devices is easier than ever-before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Employees will be able to go to any app store and download Citrix Workspace app</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app runs on locked-down devices via a web browser</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single client – Citrix Workspace app – will contain everything IT needs to get a new employee up and running with virtual, web, SaaS, mobile apps, desktops and data</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69</a:t>
            </a:fld>
            <a:endParaRPr lang="en-US"/>
          </a:p>
        </p:txBody>
      </p:sp>
    </p:spTree>
    <p:extLst>
      <p:ext uri="{BB962C8B-B14F-4D97-AF65-F5344CB8AC3E}">
        <p14:creationId xmlns:p14="http://schemas.microsoft.com/office/powerpoint/2010/main" val="327215577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With Citrix Workspace, your personal apps and work apps can securely coexist on your personal device without compromising the security of company data.</a:t>
            </a:r>
          </a:p>
          <a:p>
            <a:endParaRPr lang="en-US" dirty="0"/>
          </a:p>
          <a:p>
            <a:r>
              <a:rPr lang="en-US" sz="1200" b="1" kern="1200" dirty="0">
                <a:solidFill>
                  <a:schemeClr val="tx1"/>
                </a:solidFill>
                <a:effectLst/>
                <a:latin typeface="+mn-lt"/>
                <a:ea typeface="+mn-ea"/>
                <a:cs typeface="+mn-cs"/>
              </a:rPr>
              <a:t>Separate work and personal apps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IT can segment resources between personal and business, giving BYOD users secure access to corporate resources from their personal device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app makes it easy for mobile users to access any app</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Enhanced, integrated Secure Mail makes it easy for users to easily access their files regardless of where the files are stored</a:t>
            </a:r>
            <a:r>
              <a:rPr lang="en-US" dirty="0">
                <a:effectLst/>
              </a:rPr>
              <a:t> </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70</a:t>
            </a:fld>
            <a:endParaRPr lang="en-US"/>
          </a:p>
        </p:txBody>
      </p:sp>
    </p:spTree>
    <p:extLst>
      <p:ext uri="{BB962C8B-B14F-4D97-AF65-F5344CB8AC3E}">
        <p14:creationId xmlns:p14="http://schemas.microsoft.com/office/powerpoint/2010/main" val="17494613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Citrix Workspace gives you fast access to all of your files—OneDrive for Business, ShareFile, ECM Systems, and other document libraries—for instant access at any time. Centrally stored files are available at your fingertips and dynamically synchronized across devices for instant access.</a:t>
            </a:r>
          </a:p>
          <a:p>
            <a:endParaRPr lang="en-US" dirty="0"/>
          </a:p>
          <a:p>
            <a:r>
              <a:rPr lang="en-US" sz="1200" b="1" kern="1200" dirty="0">
                <a:solidFill>
                  <a:schemeClr val="tx1"/>
                </a:solidFill>
                <a:effectLst/>
                <a:latin typeface="+mn-lt"/>
                <a:ea typeface="+mn-ea"/>
                <a:cs typeface="+mn-cs"/>
              </a:rPr>
              <a:t>Fast access to all your files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delivers one centralized location for all your files, including OneDrive for Business, ShareFile, ECM Systems, and other document libraries – for instant access at anytime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Citrix virtual apps and desktops will give IT the ability to integrate Citrix Workspace file sync and share capabilities directly within virtual resources</a:t>
            </a:r>
            <a:r>
              <a:rPr lang="en-US" dirty="0">
                <a:effectLst/>
              </a:rPr>
              <a:t> </a:t>
            </a:r>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71</a:t>
            </a:fld>
            <a:endParaRPr lang="en-US"/>
          </a:p>
        </p:txBody>
      </p:sp>
    </p:spTree>
    <p:extLst>
      <p:ext uri="{BB962C8B-B14F-4D97-AF65-F5344CB8AC3E}">
        <p14:creationId xmlns:p14="http://schemas.microsoft.com/office/powerpoint/2010/main" val="313267805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Important files seamlessly open in a virtual app making it easy to go from device to device. You can instantly pick up where you left off to make edits on-the-fly or collaborate with the team.</a:t>
            </a:r>
          </a:p>
          <a:p>
            <a:endParaRPr lang="en-US" dirty="0"/>
          </a:p>
          <a:p>
            <a:r>
              <a:rPr lang="en-US" sz="1200" b="1" kern="1200" dirty="0">
                <a:solidFill>
                  <a:schemeClr val="tx1"/>
                </a:solidFill>
                <a:effectLst/>
                <a:latin typeface="+mn-lt"/>
                <a:ea typeface="+mn-ea"/>
                <a:cs typeface="+mn-cs"/>
              </a:rPr>
              <a:t>File synchronization across workspace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Integration of files synch and share capabilities throughout the Citrix Workspace makes it easy to collaborate within a virtual desktop and then quickly transition to your mobile device for on-the-go updates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Workspace app will automatically launch an important file within a published application to ensure that the user can remain productive even when the associated application isn’t locally installed</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72</a:t>
            </a:fld>
            <a:endParaRPr lang="en-US"/>
          </a:p>
        </p:txBody>
      </p:sp>
    </p:spTree>
    <p:extLst>
      <p:ext uri="{BB962C8B-B14F-4D97-AF65-F5344CB8AC3E}">
        <p14:creationId xmlns:p14="http://schemas.microsoft.com/office/powerpoint/2010/main" val="74614879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more logging in and out of sessions as you move throughout the office, hospital or showroom floor. Citrix Workspace enables you to cast your session to any display connected to a </a:t>
            </a:r>
          </a:p>
          <a:p>
            <a:r>
              <a:rPr lang="en-US" dirty="0"/>
              <a:t>Citrix workspace hub.</a:t>
            </a:r>
          </a:p>
          <a:p>
            <a:endParaRPr lang="en-US" dirty="0"/>
          </a:p>
          <a:p>
            <a:r>
              <a:rPr lang="en-US" sz="1200" b="1" kern="1200" dirty="0">
                <a:solidFill>
                  <a:schemeClr val="tx1"/>
                </a:solidFill>
                <a:effectLst/>
                <a:latin typeface="+mn-lt"/>
                <a:ea typeface="+mn-ea"/>
                <a:cs typeface="+mn-cs"/>
              </a:rPr>
              <a:t>Citrix workspace hub</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hub is a low-cost, high-performance IoT edge device that can instantly turn any monitor and keyboard into a comprehensive digital workspace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Only Citrix Casting via Citrix workspace hub makes it possible for users to securely and seamlessly move virtual app and desktop sessions from a mobile device to a Citrix Ready workspace hub for on-the-go collaboration.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More info available in the following blog: https://</a:t>
            </a:r>
            <a:r>
              <a:rPr lang="en-US" sz="1200" kern="1200" dirty="0" err="1">
                <a:solidFill>
                  <a:schemeClr val="tx1"/>
                </a:solidFill>
                <a:effectLst/>
                <a:latin typeface="+mn-lt"/>
                <a:ea typeface="+mn-ea"/>
                <a:cs typeface="+mn-cs"/>
              </a:rPr>
              <a:t>www.citrix.com</a:t>
            </a:r>
            <a:r>
              <a:rPr lang="en-US" sz="1200" kern="1200" dirty="0">
                <a:solidFill>
                  <a:schemeClr val="tx1"/>
                </a:solidFill>
                <a:effectLst/>
                <a:latin typeface="+mn-lt"/>
                <a:ea typeface="+mn-ea"/>
                <a:cs typeface="+mn-cs"/>
              </a:rPr>
              <a:t>/blogs/2018/02/14/announcing-the-</a:t>
            </a:r>
            <a:r>
              <a:rPr lang="en-US" sz="1200" kern="1200" dirty="0" err="1">
                <a:solidFill>
                  <a:schemeClr val="tx1"/>
                </a:solidFill>
                <a:effectLst/>
                <a:latin typeface="+mn-lt"/>
                <a:ea typeface="+mn-ea"/>
                <a:cs typeface="+mn-cs"/>
              </a:rPr>
              <a:t>citrix</a:t>
            </a:r>
            <a:r>
              <a:rPr lang="en-US" sz="1200" kern="1200" dirty="0">
                <a:solidFill>
                  <a:schemeClr val="tx1"/>
                </a:solidFill>
                <a:effectLst/>
                <a:latin typeface="+mn-lt"/>
                <a:ea typeface="+mn-ea"/>
                <a:cs typeface="+mn-cs"/>
              </a:rPr>
              <a:t>-ready-workspace-hub/</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73</a:t>
            </a:fld>
            <a:endParaRPr lang="en-US"/>
          </a:p>
        </p:txBody>
      </p:sp>
    </p:spTree>
    <p:extLst>
      <p:ext uri="{BB962C8B-B14F-4D97-AF65-F5344CB8AC3E}">
        <p14:creationId xmlns:p14="http://schemas.microsoft.com/office/powerpoint/2010/main" val="35954357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Citrix Workspace integration with </a:t>
            </a:r>
            <a:r>
              <a:rPr lang="en-US" dirty="0" err="1"/>
              <a:t>ServiceNow</a:t>
            </a:r>
            <a:r>
              <a:rPr lang="en-US" dirty="0"/>
              <a:t> will expedite the handling of your new app or desktop requests. Once your helpdesk ticket enters ServiceNow, your IT admin can automate the provisioning of your new app or desktop to your Citrix Workspace.</a:t>
            </a:r>
          </a:p>
          <a:p>
            <a:endParaRPr lang="en-US" dirty="0"/>
          </a:p>
          <a:p>
            <a:r>
              <a:rPr lang="en-US" sz="1200" b="1" kern="1200" dirty="0">
                <a:solidFill>
                  <a:schemeClr val="tx1"/>
                </a:solidFill>
                <a:effectLst/>
                <a:latin typeface="+mn-lt"/>
                <a:ea typeface="+mn-ea"/>
                <a:cs typeface="+mn-cs"/>
              </a:rPr>
              <a:t>Citrix Workspace &amp; ServiceNow</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Citrix Workspace will integrate with ServiceNow to expedite user on-boarding and off-boarding</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Quickly request Citrix Workspace resources to scale up and down Citrix virtual app and desktop resources directly from ServiceNow service-desk portal</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Leverage ServiceNow to track all virtual app and desktop resources for chargeback and showback costing</a:t>
            </a:r>
          </a:p>
          <a:p>
            <a:endParaRPr lang="en-US" dirty="0"/>
          </a:p>
        </p:txBody>
      </p:sp>
      <p:sp>
        <p:nvSpPr>
          <p:cNvPr id="4" name="Slide Number Placeholder 3"/>
          <p:cNvSpPr>
            <a:spLocks noGrp="1"/>
          </p:cNvSpPr>
          <p:nvPr>
            <p:ph type="sldNum" sz="quarter" idx="10"/>
          </p:nvPr>
        </p:nvSpPr>
        <p:spPr/>
        <p:txBody>
          <a:bodyPr/>
          <a:lstStyle/>
          <a:p>
            <a:fld id="{A495FD97-0706-C04A-81FE-C3B2F2E154EA}" type="slidenum">
              <a:rPr lang="en-US" smtClean="0"/>
              <a:t>74</a:t>
            </a:fld>
            <a:endParaRPr lang="en-US"/>
          </a:p>
        </p:txBody>
      </p:sp>
    </p:spTree>
    <p:extLst>
      <p:ext uri="{BB962C8B-B14F-4D97-AF65-F5344CB8AC3E}">
        <p14:creationId xmlns:p14="http://schemas.microsoft.com/office/powerpoint/2010/main" val="105213542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Centralize access to corporate SaaS and web apps for unprecedented visibility and control. All SaaS apps are secured through advanced policies, like watermarking, to prevent data loss.</a:t>
            </a:r>
          </a:p>
        </p:txBody>
      </p:sp>
      <p:sp>
        <p:nvSpPr>
          <p:cNvPr id="4" name="Slide Number Placeholder 3"/>
          <p:cNvSpPr>
            <a:spLocks noGrp="1"/>
          </p:cNvSpPr>
          <p:nvPr>
            <p:ph type="sldNum" sz="quarter" idx="10"/>
          </p:nvPr>
        </p:nvSpPr>
        <p:spPr/>
        <p:txBody>
          <a:bodyPr/>
          <a:lstStyle/>
          <a:p>
            <a:fld id="{A495FD97-0706-C04A-81FE-C3B2F2E154EA}" type="slidenum">
              <a:rPr lang="en-US" smtClean="0"/>
              <a:t>75</a:t>
            </a:fld>
            <a:endParaRPr lang="en-US"/>
          </a:p>
        </p:txBody>
      </p:sp>
    </p:spTree>
    <p:extLst>
      <p:ext uri="{BB962C8B-B14F-4D97-AF65-F5344CB8AC3E}">
        <p14:creationId xmlns:p14="http://schemas.microsoft.com/office/powerpoint/2010/main" val="107378402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Employees need internet access to be productive, but the internet has unforeseen security threats. Citrix Workspace app can intelligently redirect internet browsing tasks to an isolated, cloud-hosted web browser to enhance IT security.</a:t>
            </a:r>
          </a:p>
        </p:txBody>
      </p:sp>
      <p:sp>
        <p:nvSpPr>
          <p:cNvPr id="4" name="Slide Number Placeholder 3"/>
          <p:cNvSpPr>
            <a:spLocks noGrp="1"/>
          </p:cNvSpPr>
          <p:nvPr>
            <p:ph type="sldNum" sz="quarter" idx="10"/>
          </p:nvPr>
        </p:nvSpPr>
        <p:spPr/>
        <p:txBody>
          <a:bodyPr/>
          <a:lstStyle/>
          <a:p>
            <a:fld id="{A495FD97-0706-C04A-81FE-C3B2F2E154EA}" type="slidenum">
              <a:rPr lang="en-US" smtClean="0"/>
              <a:t>76</a:t>
            </a:fld>
            <a:endParaRPr lang="en-US"/>
          </a:p>
        </p:txBody>
      </p:sp>
    </p:spTree>
    <p:extLst>
      <p:ext uri="{BB962C8B-B14F-4D97-AF65-F5344CB8AC3E}">
        <p14:creationId xmlns:p14="http://schemas.microsoft.com/office/powerpoint/2010/main" val="44818996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Citrix Workspace app, powered by all the Citrix Workspace services, is protected within a secure digital perimeter. Using machine learning and artificial intelligence to detect anomalous behavior and potential threats, Citrix Analytics can protect users, data and the Citrix Workspace.</a:t>
            </a:r>
          </a:p>
        </p:txBody>
      </p:sp>
      <p:sp>
        <p:nvSpPr>
          <p:cNvPr id="4" name="Slide Number Placeholder 3"/>
          <p:cNvSpPr>
            <a:spLocks noGrp="1"/>
          </p:cNvSpPr>
          <p:nvPr>
            <p:ph type="sldNum" sz="quarter" idx="10"/>
          </p:nvPr>
        </p:nvSpPr>
        <p:spPr/>
        <p:txBody>
          <a:bodyPr/>
          <a:lstStyle/>
          <a:p>
            <a:fld id="{A495FD97-0706-C04A-81FE-C3B2F2E154EA}" type="slidenum">
              <a:rPr lang="en-US" smtClean="0"/>
              <a:t>77</a:t>
            </a:fld>
            <a:endParaRPr lang="en-US"/>
          </a:p>
        </p:txBody>
      </p:sp>
    </p:spTree>
    <p:extLst>
      <p:ext uri="{BB962C8B-B14F-4D97-AF65-F5344CB8AC3E}">
        <p14:creationId xmlns:p14="http://schemas.microsoft.com/office/powerpoint/2010/main" val="286625515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965693061"/>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6/6/18 11:14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79</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332660524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a:xfrm>
            <a:off x="0" y="0"/>
            <a:ext cx="2971800" cy="457200"/>
          </a:xfrm>
          <a:prstGeom prst="rect">
            <a:avLst/>
          </a:prstGeom>
        </p:spPr>
        <p:txBody>
          <a:bodyPr/>
          <a:lstStyle/>
          <a:p>
            <a:endParaRPr lang="en-US" dirty="0">
              <a:solidFill>
                <a:prstClr val="black"/>
              </a:solidFill>
            </a:endParaRPr>
          </a:p>
        </p:txBody>
      </p:sp>
      <p:sp>
        <p:nvSpPr>
          <p:cNvPr id="5" name="Date Placeholder 4"/>
          <p:cNvSpPr>
            <a:spLocks noGrp="1"/>
          </p:cNvSpPr>
          <p:nvPr>
            <p:ph type="dt" idx="11"/>
          </p:nvPr>
        </p:nvSpPr>
        <p:spPr/>
        <p:txBody>
          <a:bodyPr/>
          <a:lstStyle/>
          <a:p>
            <a:fld id="{0ECFDC7D-F4BE-4668-920D-08874925A5D7}" type="datetime8">
              <a:rPr lang="en-US" smtClean="0">
                <a:solidFill>
                  <a:prstClr val="black"/>
                </a:solidFill>
              </a:rPr>
              <a:t>6/6/18 11:14 AM</a:t>
            </a:fld>
            <a:endParaRPr lang="en-US" dirty="0">
              <a:solidFill>
                <a:prstClr val="black"/>
              </a:solidFill>
            </a:endParaRPr>
          </a:p>
        </p:txBody>
      </p:sp>
      <p:sp>
        <p:nvSpPr>
          <p:cNvPr id="7" name="Slide Number Placeholder 6"/>
          <p:cNvSpPr>
            <a:spLocks noGrp="1"/>
          </p:cNvSpPr>
          <p:nvPr>
            <p:ph type="sldNum" sz="quarter" idx="13"/>
          </p:nvPr>
        </p:nvSpPr>
        <p:spPr/>
        <p:txBody>
          <a:bodyPr/>
          <a:lstStyle/>
          <a:p>
            <a:fld id="{EC87E0CF-87F6-4B58-B8B8-DCAB2DAAF3CA}" type="slidenum">
              <a:rPr lang="en-US" smtClean="0">
                <a:solidFill>
                  <a:prstClr val="black"/>
                </a:solidFill>
              </a:rPr>
              <a:pPr/>
              <a:t>80</a:t>
            </a:fld>
            <a:endParaRPr lang="en-US" dirty="0">
              <a:solidFill>
                <a:prstClr val="black"/>
              </a:solidFill>
            </a:endParaRPr>
          </a:p>
        </p:txBody>
      </p:sp>
      <p:sp>
        <p:nvSpPr>
          <p:cNvPr id="6" name="Footer Placeholder 5"/>
          <p:cNvSpPr>
            <a:spLocks noGrp="1"/>
          </p:cNvSpPr>
          <p:nvPr>
            <p:ph type="ftr" sz="quarter" idx="14"/>
          </p:nvPr>
        </p:nvSpPr>
        <p:spPr/>
        <p:txBody>
          <a:bodyPr/>
          <a:lstStyle/>
          <a:p>
            <a:pPr defTabSz="914099" eaLnBrk="0" hangingPunct="0"/>
            <a:r>
              <a:rPr lang="en-US" sz="400" dirty="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Tree>
    <p:extLst>
      <p:ext uri="{BB962C8B-B14F-4D97-AF65-F5344CB8AC3E}">
        <p14:creationId xmlns:p14="http://schemas.microsoft.com/office/powerpoint/2010/main" val="18977738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5.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emf"/><Relationship Id="rId1" Type="http://schemas.openxmlformats.org/officeDocument/2006/relationships/slideMaster" Target="../slideMasters/slideMaster2.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emf"/><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Master" Target="../slideMasters/slideMaster3.xml"/><Relationship Id="rId6" Type="http://schemas.openxmlformats.org/officeDocument/2006/relationships/image" Target="../media/image14.png"/><Relationship Id="rId5" Type="http://schemas.openxmlformats.org/officeDocument/2006/relationships/image" Target="../media/image12.png"/><Relationship Id="rId4" Type="http://schemas.microsoft.com/office/2007/relationships/hdphoto" Target="../media/hdphoto2.wdp"/></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2.png"/><Relationship Id="rId7" Type="http://schemas.microsoft.com/office/2007/relationships/hdphoto" Target="../media/hdphoto4.wdp"/><Relationship Id="rId2" Type="http://schemas.openxmlformats.org/officeDocument/2006/relationships/image" Target="../media/image18.png"/><Relationship Id="rId1" Type="http://schemas.openxmlformats.org/officeDocument/2006/relationships/slideMaster" Target="../slideMasters/slideMaster3.xml"/><Relationship Id="rId6" Type="http://schemas.openxmlformats.org/officeDocument/2006/relationships/image" Target="../media/image22.png"/><Relationship Id="rId5" Type="http://schemas.openxmlformats.org/officeDocument/2006/relationships/image" Target="../media/image16.png"/><Relationship Id="rId4" Type="http://schemas.microsoft.com/office/2007/relationships/hdphoto" Target="../media/hdphoto2.wdp"/></Relationships>
</file>

<file path=ppt/slideLayouts/_rels/slideLayout6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3.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4.png"/><Relationship Id="rId1" Type="http://schemas.openxmlformats.org/officeDocument/2006/relationships/slideMaster" Target="../slideMasters/slideMaster3.xml"/><Relationship Id="rId5" Type="http://schemas.openxmlformats.org/officeDocument/2006/relationships/image" Target="../media/image17.png"/><Relationship Id="rId4" Type="http://schemas.openxmlformats.org/officeDocument/2006/relationships/image" Target="../media/image25.png"/></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jp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jpe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5.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Master" Target="../slideMasters/slideMaster5.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Master" Target="../slideMasters/slideMaster5.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Master" Target="../slideMasters/slideMaster5.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5.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5.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5.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5.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5.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quare photo">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1361CB77-92FE-4129-A2BF-CDA66422FCD7}"/>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2" name="Picture 11">
            <a:extLst>
              <a:ext uri="{FF2B5EF4-FFF2-40B4-BE49-F238E27FC236}">
                <a16:creationId xmlns:a16="http://schemas.microsoft.com/office/drawing/2014/main" id="{6338F21F-A0E2-4260-9702-D7E964E50223}"/>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4" name="Picture 13">
            <a:extLst>
              <a:ext uri="{FF2B5EF4-FFF2-40B4-BE49-F238E27FC236}">
                <a16:creationId xmlns:a16="http://schemas.microsoft.com/office/drawing/2014/main" id="{296DBAD6-4124-47C6-A704-0D11125EDF96}"/>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A26A05E5-848B-44FE-B7A2-40E2A25C8C13}"/>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01743094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userDrawn="1">
          <p15:clr>
            <a:srgbClr val="5ACBF0"/>
          </p15:clr>
        </p15:guide>
        <p15:guide id="3" pos="3355" userDrawn="1">
          <p15:clr>
            <a:srgbClr val="FBAE40"/>
          </p15:clr>
        </p15:guide>
        <p15:guide id="5" orient="horz" pos="2160" userDrawn="1">
          <p15:clr>
            <a:srgbClr val="FBAE40"/>
          </p15:clr>
        </p15:guide>
        <p15:guide id="6" orient="horz" pos="2229" userDrawn="1">
          <p15:clr>
            <a:srgbClr val="5ACBF0"/>
          </p15:clr>
        </p15:guide>
        <p15:guide id="7" pos="2996" userDrawn="1">
          <p15:clr>
            <a:srgbClr val="5ACBF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quare photo 2">
    <p:bg>
      <p:bgRef idx="1001">
        <a:schemeClr val="bg1"/>
      </p:bgRef>
    </p:bg>
    <p:spTree>
      <p:nvGrpSpPr>
        <p:cNvPr id="1" name=""/>
        <p:cNvGrpSpPr/>
        <p:nvPr/>
      </p:nvGrpSpPr>
      <p:grpSpPr>
        <a:xfrm>
          <a:off x="0" y="0"/>
          <a:ext cx="0" cy="0"/>
          <a:chOff x="0" y="0"/>
          <a:chExt cx="0" cy="0"/>
        </a:xfrm>
      </p:grpSpPr>
      <p:pic>
        <p:nvPicPr>
          <p:cNvPr id="7" name="MS logo gray - EMF" descr="Microsoft logo, gray text version">
            <a:extLst>
              <a:ext uri="{FF2B5EF4-FFF2-40B4-BE49-F238E27FC236}">
                <a16:creationId xmlns:a16="http://schemas.microsoft.com/office/drawing/2014/main" id="{DDC08157-A48C-4ACA-A5BB-EE2A866E103C}"/>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9" name="Picture 8" descr="Man walking up steps with Surface pen and Surface " title="Microsoft brand photo">
            <a:extLst>
              <a:ext uri="{FF2B5EF4-FFF2-40B4-BE49-F238E27FC236}">
                <a16:creationId xmlns:a16="http://schemas.microsoft.com/office/drawing/2014/main" id="{70A7F11F-29A0-4909-AF74-CA55B1CF40F5}"/>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11" name="Picture 10">
            <a:extLst>
              <a:ext uri="{FF2B5EF4-FFF2-40B4-BE49-F238E27FC236}">
                <a16:creationId xmlns:a16="http://schemas.microsoft.com/office/drawing/2014/main" id="{7FC4F6C4-318A-4660-A609-291B047C7B74}"/>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12" name="Picture 11">
            <a:extLst>
              <a:ext uri="{FF2B5EF4-FFF2-40B4-BE49-F238E27FC236}">
                <a16:creationId xmlns:a16="http://schemas.microsoft.com/office/drawing/2014/main" id="{C6C07B88-7DD4-4DB7-A8F0-9AD225CE31BE}"/>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8" name="TextBox 7">
            <a:extLst>
              <a:ext uri="{FF2B5EF4-FFF2-40B4-BE49-F238E27FC236}">
                <a16:creationId xmlns:a16="http://schemas.microsoft.com/office/drawing/2014/main" id="{E0C9579B-F433-4F42-88D9-E2A8D954D2DB}"/>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0543543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userDrawn="1">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aslovni diapozitiv">
    <p:bg>
      <p:bgPr>
        <a:solidFill>
          <a:srgbClr val="0D0D0D"/>
        </a:solidFill>
        <a:effectLst/>
      </p:bgPr>
    </p:bg>
    <p:spTree>
      <p:nvGrpSpPr>
        <p:cNvPr id="1" name=""/>
        <p:cNvGrpSpPr/>
        <p:nvPr/>
      </p:nvGrpSpPr>
      <p:grpSpPr>
        <a:xfrm>
          <a:off x="0" y="0"/>
          <a:ext cx="0" cy="0"/>
          <a:chOff x="0" y="0"/>
          <a:chExt cx="0" cy="0"/>
        </a:xfrm>
      </p:grpSpPr>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3" name="Picture 2">
            <a:extLst>
              <a:ext uri="{FF2B5EF4-FFF2-40B4-BE49-F238E27FC236}">
                <a16:creationId xmlns:a16="http://schemas.microsoft.com/office/drawing/2014/main" id="{5DDB4369-BDCC-4733-918E-EC807F2BBB2F}"/>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10" name="Picture 9">
            <a:extLst>
              <a:ext uri="{FF2B5EF4-FFF2-40B4-BE49-F238E27FC236}">
                <a16:creationId xmlns:a16="http://schemas.microsoft.com/office/drawing/2014/main" id="{D726A665-C1EF-4340-9FC8-26D9BC7D585A}"/>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033D1124-9827-4EB1-A321-15ED56A9B804}"/>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850431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userDrawn="1">
          <p15:clr>
            <a:srgbClr val="5ACBF0"/>
          </p15:clr>
        </p15:guide>
        <p15:guide id="2" orient="horz" pos="2496" userDrawn="1">
          <p15:clr>
            <a:srgbClr val="5ACBF0"/>
          </p15:clr>
        </p15:guide>
        <p15:guide id="3" pos="6132" userDrawn="1">
          <p15:clr>
            <a:srgbClr val="5ACBF0"/>
          </p15:clr>
        </p15:guide>
        <p15:guide id="4" orient="horz" pos="216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2">
    <p:bg>
      <p:bgRef idx="1001">
        <a:schemeClr val="bg1"/>
      </p:bgRef>
    </p:bg>
    <p:spTree>
      <p:nvGrpSpPr>
        <p:cNvPr id="1" name=""/>
        <p:cNvGrpSpPr/>
        <p:nvPr/>
      </p:nvGrpSpPr>
      <p:grpSpPr>
        <a:xfrm>
          <a:off x="0" y="0"/>
          <a:ext cx="0" cy="0"/>
          <a:chOff x="0" y="0"/>
          <a:chExt cx="0" cy="0"/>
        </a:xfrm>
      </p:grpSpPr>
      <p:pic>
        <p:nvPicPr>
          <p:cNvPr id="6" name="MS logo gray - EMF" descr="Microsoft logo, gray text version">
            <a:extLst>
              <a:ext uri="{FF2B5EF4-FFF2-40B4-BE49-F238E27FC236}">
                <a16:creationId xmlns:a16="http://schemas.microsoft.com/office/drawing/2014/main" id="{D3453B0B-33DE-4ED0-A610-D76D0E610F6F}"/>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Picture 6">
            <a:extLst>
              <a:ext uri="{FF2B5EF4-FFF2-40B4-BE49-F238E27FC236}">
                <a16:creationId xmlns:a16="http://schemas.microsoft.com/office/drawing/2014/main" id="{E6335C97-9F62-4F36-994D-185C1BBF0F3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8" name="Picture 7">
            <a:extLst>
              <a:ext uri="{FF2B5EF4-FFF2-40B4-BE49-F238E27FC236}">
                <a16:creationId xmlns:a16="http://schemas.microsoft.com/office/drawing/2014/main" id="{13FEEA45-122A-48C6-A21D-F68E9C42CF55}"/>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2" name="TextBox 1">
            <a:extLst>
              <a:ext uri="{FF2B5EF4-FFF2-40B4-BE49-F238E27FC236}">
                <a16:creationId xmlns:a16="http://schemas.microsoft.com/office/drawing/2014/main" id="{1DAD2CE7-38FB-4585-958F-35DFBE0C510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84959812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sl-SI"/>
              <a:t>Uredite slog naslova matrice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31337368"/>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905" userDrawn="1">
          <p15:clr>
            <a:srgbClr val="5ACBF0"/>
          </p15:clr>
        </p15:guide>
        <p15:guide id="4" orient="horz" pos="1272" userDrawn="1">
          <p15:clr>
            <a:srgbClr val="5ACBF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aslov in vsebin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sl-SI"/>
              <a:t>Uredite slog naslova matrice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4" name="Picture 3">
            <a:extLst>
              <a:ext uri="{FF2B5EF4-FFF2-40B4-BE49-F238E27FC236}">
                <a16:creationId xmlns:a16="http://schemas.microsoft.com/office/drawing/2014/main" id="{4684EC8B-4F53-4AC4-84C2-99CAD7547EF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D5B197ED-C9C0-47EB-A7BB-E08A333CEB8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03268474"/>
      </p:ext>
    </p:extLst>
  </p:cSld>
  <p:clrMapOvr>
    <a:masterClrMapping/>
  </p:clrMapOvr>
  <p:transition>
    <p:fade/>
  </p:transition>
  <p:extLst mod="1">
    <p:ext uri="{DCECCB84-F9BA-43D5-87BE-67443E8EF086}">
      <p15:sldGuideLst xmlns:p15="http://schemas.microsoft.com/office/powerpoint/2012/main">
        <p15:guide id="2" orient="horz" pos="1272" userDrawn="1">
          <p15:clr>
            <a:srgbClr val="5ACBF0"/>
          </p15:clr>
        </p15:guide>
        <p15:guide id="3" orient="horz" pos="288" userDrawn="1">
          <p15:clr>
            <a:srgbClr val="5ACBF0"/>
          </p15:clr>
        </p15:guide>
        <p15:guide id="5" orient="horz" pos="904" userDrawn="1">
          <p15:clr>
            <a:srgbClr val="5ACBF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BE2F07F9-F611-4E85-99D3-80641920D9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C8EF469B-27F3-4F79-87E4-F279E1DC0801}"/>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92018982"/>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2" userDrawn="1">
          <p15:clr>
            <a:srgbClr val="5ACBF0"/>
          </p15:clr>
        </p15:guide>
        <p15:guide id="3" orient="horz" pos="904" userDrawn="1">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sl-SI"/>
              <a:t>Uredite slog naslova matrice</a:t>
            </a:r>
            <a:endParaRPr lang="en-US"/>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5" name="Picture 4">
            <a:extLst>
              <a:ext uri="{FF2B5EF4-FFF2-40B4-BE49-F238E27FC236}">
                <a16:creationId xmlns:a16="http://schemas.microsoft.com/office/drawing/2014/main" id="{542B401A-A790-439C-9118-4BB47EA9489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ACA37C71-08D0-47D5-893B-D41A12C1312E}"/>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79946700"/>
      </p:ext>
    </p:extLst>
  </p:cSld>
  <p:clrMapOvr>
    <a:masterClrMapping/>
  </p:clrMapOvr>
  <p:transition>
    <p:fade/>
  </p:transition>
  <p:extLst mod="1">
    <p:ext uri="{DCECCB84-F9BA-43D5-87BE-67443E8EF086}">
      <p15:sldGuideLst xmlns:p15="http://schemas.microsoft.com/office/powerpoint/2012/main">
        <p15:guide id="1" orient="horz" pos="288" userDrawn="1">
          <p15:clr>
            <a:srgbClr val="5ACBF0"/>
          </p15:clr>
        </p15:guide>
        <p15:guide id="2" orient="horz" pos="1276" userDrawn="1">
          <p15:clr>
            <a:srgbClr val="5ACBF0"/>
          </p15:clr>
        </p15:guide>
        <p15:guide id="3" orient="horz" pos="904" userDrawn="1">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mo naslov">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sl-SI"/>
              <a:t>Uredite slog naslova matrice</a:t>
            </a:r>
            <a:endParaRPr lang="en-US"/>
          </a:p>
        </p:txBody>
      </p:sp>
      <p:pic>
        <p:nvPicPr>
          <p:cNvPr id="3" name="Picture 2">
            <a:extLst>
              <a:ext uri="{FF2B5EF4-FFF2-40B4-BE49-F238E27FC236}">
                <a16:creationId xmlns:a16="http://schemas.microsoft.com/office/drawing/2014/main" id="{3174AAE8-A98D-465A-8BFE-7BCBB2FC7E1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82C29642-F6BC-4A57-9A94-3B5DC3F1C28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89335521"/>
      </p:ext>
    </p:extLst>
  </p:cSld>
  <p:clrMapOvr>
    <a:masterClrMapping/>
  </p:clrMapOvr>
  <p:transition>
    <p:fade/>
  </p:transition>
  <p:extLst mod="1">
    <p:ext uri="{DCECCB84-F9BA-43D5-87BE-67443E8EF086}">
      <p15:sldGuideLst xmlns:p15="http://schemas.microsoft.com/office/powerpoint/2012/main">
        <p15:guide id="3" orient="horz" pos="900" userDrawn="1">
          <p15:clr>
            <a:srgbClr val="5ACBF0"/>
          </p15:clr>
        </p15:guide>
        <p15:guide id="4" orient="horz" pos="1276" userDrawn="1">
          <p15:clr>
            <a:srgbClr val="5ACBF0"/>
          </p15:clr>
        </p15:guide>
        <p15:guide id="5" orient="horz" pos="288" userDrawn="1">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sl-SI"/>
              <a:t>Uredite slog naslova matrice</a:t>
            </a:r>
            <a:endParaRPr lang="en-US"/>
          </a:p>
        </p:txBody>
      </p:sp>
      <p:pic>
        <p:nvPicPr>
          <p:cNvPr id="4" name="Picture 3">
            <a:extLst>
              <a:ext uri="{FF2B5EF4-FFF2-40B4-BE49-F238E27FC236}">
                <a16:creationId xmlns:a16="http://schemas.microsoft.com/office/drawing/2014/main" id="{C660142D-7C35-490E-B48B-D93F3AB0386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ADB79522-944D-4A0D-9A1F-60BE80EBC94F}"/>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798454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sl-SI"/>
              <a:t>Uredite slog naslova matrice</a:t>
            </a:r>
            <a:endParaRPr lang="en-US" dirty="0"/>
          </a:p>
        </p:txBody>
      </p:sp>
      <p:pic>
        <p:nvPicPr>
          <p:cNvPr id="3" name="Picture 2">
            <a:extLst>
              <a:ext uri="{FF2B5EF4-FFF2-40B4-BE49-F238E27FC236}">
                <a16:creationId xmlns:a16="http://schemas.microsoft.com/office/drawing/2014/main" id="{BC3E6547-8429-4B92-A183-A2FFACE7550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38FBC1FC-101F-4756-98BC-E02C0CD69AC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243858526"/>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userDrawn="1">
          <p15:clr>
            <a:srgbClr val="5ACBF0"/>
          </p15:clr>
        </p15:guide>
        <p15:guide id="29" orient="horz" pos="1271" userDrawn="1">
          <p15:clr>
            <a:srgbClr val="5ACBF0"/>
          </p15:clr>
        </p15:guide>
        <p15:guide id="30" orient="horz" pos="288" userDrawn="1">
          <p15:clr>
            <a:srgbClr val="5ACBF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sl-SI"/>
              <a:t>Uredite sloge besedila matrice</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5C613B77-3866-4BCF-8839-0FFDD1CEC14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891E01E0-6567-4A4A-9922-0683A99E657E}"/>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203321026"/>
      </p:ext>
    </p:extLst>
  </p:cSld>
  <p:clrMapOvr>
    <a:masterClrMapping/>
  </p:clrMapOvr>
  <p:transition>
    <p:fade/>
  </p:transition>
  <p:extLst mod="1">
    <p:ext uri="{DCECCB84-F9BA-43D5-87BE-67443E8EF086}">
      <p15:sldGuideLst xmlns:p15="http://schemas.microsoft.com/office/powerpoint/2012/main">
        <p15:guide id="2" pos="3359" userDrawn="1">
          <p15:clr>
            <a:srgbClr val="FBAE40"/>
          </p15:clr>
        </p15:guide>
        <p15:guide id="6" orient="horz" pos="904" userDrawn="1">
          <p15:clr>
            <a:srgbClr val="5ACBF0"/>
          </p15:clr>
        </p15:guide>
        <p15:guide id="7" orient="horz" pos="1276" userDrawn="1">
          <p15:clr>
            <a:srgbClr val="5ACBF0"/>
          </p15:clr>
        </p15:guide>
        <p15:guide id="8" orient="horz" pos="2226" userDrawn="1">
          <p15:clr>
            <a:srgbClr val="5ACBF0"/>
          </p15:clr>
        </p15:guide>
        <p15:guide id="9" pos="2993" userDrawn="1">
          <p15:clr>
            <a:srgbClr val="C35EA4"/>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178D58BB-24FC-4109-A80D-06BEC8966C0F}"/>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645DAF0C-896A-4DFA-A7B2-4C44AE46FAF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28861325"/>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1CDA22F-33E5-44D7-A115-ED7DA0BBB68D}"/>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E17A46CF-DC7B-45F8-A9E4-26CBE213426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
        <p:nvSpPr>
          <p:cNvPr id="7" name="TextBox 6">
            <a:extLst>
              <a:ext uri="{FF2B5EF4-FFF2-40B4-BE49-F238E27FC236}">
                <a16:creationId xmlns:a16="http://schemas.microsoft.com/office/drawing/2014/main" id="{2AF543A0-D75F-4CD8-800A-65F6E292B669}"/>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0157464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08D2D37D-A647-40EE-8572-AD14420318E1}"/>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7" name="Picture 6">
            <a:extLst>
              <a:ext uri="{FF2B5EF4-FFF2-40B4-BE49-F238E27FC236}">
                <a16:creationId xmlns:a16="http://schemas.microsoft.com/office/drawing/2014/main" id="{0CF60413-8C04-42F5-92FB-9972DB7F3FC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8" name="TextBox 7">
            <a:extLst>
              <a:ext uri="{FF2B5EF4-FFF2-40B4-BE49-F238E27FC236}">
                <a16:creationId xmlns:a16="http://schemas.microsoft.com/office/drawing/2014/main" id="{F8307DC2-91C5-4F66-9CEC-9B3C3F489AB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89760253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em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6" name="Picture 5">
            <a:extLst>
              <a:ext uri="{FF2B5EF4-FFF2-40B4-BE49-F238E27FC236}">
                <a16:creationId xmlns:a16="http://schemas.microsoft.com/office/drawing/2014/main" id="{8608DA19-CC6F-46ED-8AAD-7AF13A6E4E54}"/>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7" name="Picture 6">
            <a:extLst>
              <a:ext uri="{FF2B5EF4-FFF2-40B4-BE49-F238E27FC236}">
                <a16:creationId xmlns:a16="http://schemas.microsoft.com/office/drawing/2014/main" id="{CBBCCDB2-CC34-41DB-B337-4133D6997AC1}"/>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8" name="TextBox 7">
            <a:extLst>
              <a:ext uri="{FF2B5EF4-FFF2-40B4-BE49-F238E27FC236}">
                <a16:creationId xmlns:a16="http://schemas.microsoft.com/office/drawing/2014/main" id="{6EBB8863-5CCE-46A8-8F82-C4B1051B79E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774405555"/>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331BF67C-D5C0-4ABD-9E02-5ED041C4D49B}"/>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8EA828C9-9FBD-48F3-B384-69833C76FAF8}"/>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50A1551F-A2C7-4DA4-9DEA-FB93B00971CD}"/>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5510826"/>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userDrawn="1">
          <p15:clr>
            <a:srgbClr val="5ACBF0"/>
          </p15:clr>
        </p15:guide>
        <p15:guide id="3" orient="horz" pos="1914" userDrawn="1">
          <p15:clr>
            <a:srgbClr val="5ACBF0"/>
          </p15:clr>
        </p15:guide>
        <p15:guide id="4" orient="horz" pos="2505" userDrawn="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slid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4" name="Picture 3">
            <a:extLst>
              <a:ext uri="{FF2B5EF4-FFF2-40B4-BE49-F238E27FC236}">
                <a16:creationId xmlns:a16="http://schemas.microsoft.com/office/drawing/2014/main" id="{66FCC584-1DD3-487C-AD0B-D10EE01C34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A96AA8AC-2616-4995-A50B-BFA6468087DE}"/>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412AF76-AF85-46F2-96DF-5649D3D6899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2114844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8A35DEB0-BFE3-4D2F-B356-DAE16AB71896}"/>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5" name="Picture 4">
            <a:extLst>
              <a:ext uri="{FF2B5EF4-FFF2-40B4-BE49-F238E27FC236}">
                <a16:creationId xmlns:a16="http://schemas.microsoft.com/office/drawing/2014/main" id="{F02CECB2-4DD4-42B0-8D64-1943E2D2184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6" name="TextBox 5">
            <a:extLst>
              <a:ext uri="{FF2B5EF4-FFF2-40B4-BE49-F238E27FC236}">
                <a16:creationId xmlns:a16="http://schemas.microsoft.com/office/drawing/2014/main" id="{9DD0C906-2D1E-4DAC-8840-F141CFB180B3}"/>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5035823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userDrawn="1">
          <p15:clr>
            <a:srgbClr val="FBAE40"/>
          </p15:clr>
        </p15:guide>
        <p15:guide id="2" pos="6127" userDrawn="1">
          <p15:clr>
            <a:srgbClr val="5ACBF0"/>
          </p15:clr>
        </p15:guide>
        <p15:guide id="3" orient="horz" pos="1911" userDrawn="1">
          <p15:clr>
            <a:srgbClr val="5ACBF0"/>
          </p15:clr>
        </p15:guide>
        <p15:guide id="4" orient="horz" pos="2505" userDrawn="1">
          <p15:clr>
            <a:srgbClr val="5ACBF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2">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4" name="Picture 3">
            <a:extLst>
              <a:ext uri="{FF2B5EF4-FFF2-40B4-BE49-F238E27FC236}">
                <a16:creationId xmlns:a16="http://schemas.microsoft.com/office/drawing/2014/main" id="{10E5610E-78B2-4EAE-B0CC-E9F9EF08C29A}"/>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5" name="Picture 4">
            <a:extLst>
              <a:ext uri="{FF2B5EF4-FFF2-40B4-BE49-F238E27FC236}">
                <a16:creationId xmlns:a16="http://schemas.microsoft.com/office/drawing/2014/main" id="{5F16D764-35F6-416E-879F-22793EC7A2E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6" name="TextBox 5">
            <a:extLst>
              <a:ext uri="{FF2B5EF4-FFF2-40B4-BE49-F238E27FC236}">
                <a16:creationId xmlns:a16="http://schemas.microsoft.com/office/drawing/2014/main" id="{238471D2-F4E4-4A3C-9F4A-63CE2D8E9ECA}"/>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2782992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userDrawn="1">
          <p15:clr>
            <a:srgbClr val="5ACBF0"/>
          </p15:clr>
        </p15:guide>
        <p15:guide id="3" orient="horz" pos="1910" userDrawn="1">
          <p15:clr>
            <a:srgbClr val="5ACBF0"/>
          </p15:clr>
        </p15:guide>
        <p15:guide id="4" orient="horz" pos="2505" userDrawn="1">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razen">
    <p:spTree>
      <p:nvGrpSpPr>
        <p:cNvPr id="1" name=""/>
        <p:cNvGrpSpPr/>
        <p:nvPr/>
      </p:nvGrpSpPr>
      <p:grpSpPr>
        <a:xfrm>
          <a:off x="0" y="0"/>
          <a:ext cx="0" cy="0"/>
          <a:chOff x="0" y="0"/>
          <a:chExt cx="0" cy="0"/>
        </a:xfrm>
      </p:grpSpPr>
    </p:spTree>
    <p:extLst>
      <p:ext uri="{BB962C8B-B14F-4D97-AF65-F5344CB8AC3E}">
        <p14:creationId xmlns:p14="http://schemas.microsoft.com/office/powerpoint/2010/main" val="3311556723"/>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4" userDrawn="1">
          <p15:clr>
            <a:srgbClr val="5ACBF0"/>
          </p15:clr>
        </p15:guide>
        <p15:guide id="3" orient="horz" pos="288" userDrawn="1">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5675349"/>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1272" userDrawn="1">
          <p15:clr>
            <a:srgbClr val="5ACBF0"/>
          </p15:clr>
        </p15:guide>
        <p15:guide id="3" orient="horz" pos="288" userDrawn="1">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Tree>
    <p:extLst>
      <p:ext uri="{BB962C8B-B14F-4D97-AF65-F5344CB8AC3E}">
        <p14:creationId xmlns:p14="http://schemas.microsoft.com/office/powerpoint/2010/main" val="3343058790"/>
      </p:ext>
    </p:extLst>
  </p:cSld>
  <p:clrMapOvr>
    <a:masterClrMapping/>
  </p:clrMapOvr>
  <p:transition>
    <p:fade/>
  </p:transition>
  <p:extLst mod="1">
    <p:ext uri="{DCECCB84-F9BA-43D5-87BE-67443E8EF086}">
      <p15:sldGuideLst xmlns:p15="http://schemas.microsoft.com/office/powerpoint/2012/main">
        <p15:guide id="1" orient="horz" pos="1272" userDrawn="1">
          <p15:clr>
            <a:srgbClr val="5ACBF0"/>
          </p15:clr>
        </p15:guide>
        <p15:guide id="2" orient="horz" pos="905" userDrawn="1">
          <p15:clr>
            <a:srgbClr val="5ACBF0"/>
          </p15:clr>
        </p15:guide>
        <p15:guide id="3" orient="horz" pos="288" userDrawn="1">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spTree>
    <p:extLst>
      <p:ext uri="{BB962C8B-B14F-4D97-AF65-F5344CB8AC3E}">
        <p14:creationId xmlns:p14="http://schemas.microsoft.com/office/powerpoint/2010/main" val="92506913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sl-SI"/>
              <a:t>Uredite slog naslova matrice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482969643"/>
      </p:ext>
    </p:extLst>
  </p:cSld>
  <p:clrMapOvr>
    <a:overrideClrMapping bg1="dk1" tx1="lt1" bg2="dk2" tx2="lt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userDrawn="1">
          <p15:clr>
            <a:srgbClr val="5ACBF0"/>
          </p15:clr>
        </p15:guide>
        <p15:guide id="2" orient="horz" pos="288" userDrawn="1">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gray - EMF" descr="Microsoft logo, gray text version">
            <a:extLst>
              <a:ext uri="{FF2B5EF4-FFF2-40B4-BE49-F238E27FC236}">
                <a16:creationId xmlns:a16="http://schemas.microsoft.com/office/drawing/2014/main" id="{606C7DA6-3E58-4BAA-9E2E-EA46ED5F1820}"/>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9" name="Picture 8" descr="Man walking up steps with Surface pen and Surface " title="Microsoft brand photo">
            <a:extLst>
              <a:ext uri="{FF2B5EF4-FFF2-40B4-BE49-F238E27FC236}">
                <a16:creationId xmlns:a16="http://schemas.microsoft.com/office/drawing/2014/main" id="{84A9AF7E-7CED-4541-9E25-D69F742C4501}"/>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20EB1B3F-8460-4323-9CA5-9DCDD926C0AA}"/>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8" name="Picture 7">
            <a:extLst>
              <a:ext uri="{FF2B5EF4-FFF2-40B4-BE49-F238E27FC236}">
                <a16:creationId xmlns:a16="http://schemas.microsoft.com/office/drawing/2014/main" id="{D4A98DE5-C6A7-4DBE-B977-9072F8925137}"/>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1" name="TextBox 10">
            <a:extLst>
              <a:ext uri="{FF2B5EF4-FFF2-40B4-BE49-F238E27FC236}">
                <a16:creationId xmlns:a16="http://schemas.microsoft.com/office/drawing/2014/main" id="{E43C19AF-755B-4F06-85EB-81BF565199C2}"/>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0914893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55">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588263" y="2425541"/>
            <a:ext cx="4167887" cy="1107996"/>
          </a:xfrm>
        </p:spPr>
        <p:txBody>
          <a:bodyPr anchor="b" anchorCtr="0">
            <a:spAutoFit/>
          </a:bodyPr>
          <a:lstStyle>
            <a:lvl1pPr>
              <a:defRPr/>
            </a:lvl1pPr>
          </a:lstStyle>
          <a:p>
            <a:r>
              <a:rPr lang="en-US" dirty="0"/>
              <a:t>Event name or presentation title </a:t>
            </a:r>
          </a:p>
        </p:txBody>
      </p:sp>
      <p:sp>
        <p:nvSpPr>
          <p:cNvPr id="5" name="Text Placeholder 4"/>
          <p:cNvSpPr>
            <a:spLocks noGrp="1"/>
          </p:cNvSpPr>
          <p:nvPr>
            <p:ph type="body" sz="quarter" idx="12" hasCustomPrompt="1"/>
          </p:nvPr>
        </p:nvSpPr>
        <p:spPr>
          <a:xfrm>
            <a:off x="582042" y="3962400"/>
            <a:ext cx="4164583"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a:t>
            </a:r>
          </a:p>
        </p:txBody>
      </p:sp>
      <p:pic>
        <p:nvPicPr>
          <p:cNvPr id="6" name="MS logo white - EMF" descr="Microsoft logo white text version">
            <a:extLst>
              <a:ext uri="{FF2B5EF4-FFF2-40B4-BE49-F238E27FC236}">
                <a16:creationId xmlns:a16="http://schemas.microsoft.com/office/drawing/2014/main" id="{752F7F94-9231-4E4A-AA40-FA537E6B0D74}"/>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8" name="Picture 7" descr="Man walking up steps with Surface pen and Surface " title="Microsoft brand photo">
            <a:extLst>
              <a:ext uri="{FF2B5EF4-FFF2-40B4-BE49-F238E27FC236}">
                <a16:creationId xmlns:a16="http://schemas.microsoft.com/office/drawing/2014/main" id="{35C9F4A3-62F5-41FC-BD35-96E38BFEBEFB}"/>
              </a:ext>
            </a:extLst>
          </p:cNvPr>
          <p:cNvPicPr>
            <a:picLocks noChangeAspect="1"/>
          </p:cNvPicPr>
          <p:nvPr userDrawn="1"/>
        </p:nvPicPr>
        <p:blipFill rotWithShape="1">
          <a:blip r:embed="rId3"/>
          <a:srcRect l="43734" t="13403" b="2204"/>
          <a:stretch/>
        </p:blipFill>
        <p:spPr>
          <a:xfrm>
            <a:off x="5332107" y="0"/>
            <a:ext cx="6859893" cy="6858001"/>
          </a:xfrm>
          <a:prstGeom prst="rect">
            <a:avLst/>
          </a:prstGeom>
        </p:spPr>
      </p:pic>
      <p:pic>
        <p:nvPicPr>
          <p:cNvPr id="7" name="Picture 6">
            <a:extLst>
              <a:ext uri="{FF2B5EF4-FFF2-40B4-BE49-F238E27FC236}">
                <a16:creationId xmlns:a16="http://schemas.microsoft.com/office/drawing/2014/main" id="{16F6A7C9-7939-470D-A7C7-6FF5FD5C3E78}"/>
              </a:ext>
            </a:extLst>
          </p:cNvPr>
          <p:cNvPicPr>
            <a:picLocks noChangeAspect="1"/>
          </p:cNvPicPr>
          <p:nvPr userDrawn="1"/>
        </p:nvPicPr>
        <p:blipFill>
          <a:blip r:embed="rId4"/>
          <a:stretch>
            <a:fillRect/>
          </a:stretch>
        </p:blipFill>
        <p:spPr>
          <a:xfrm>
            <a:off x="316195" y="4930923"/>
            <a:ext cx="1760434" cy="1760434"/>
          </a:xfrm>
          <a:prstGeom prst="rect">
            <a:avLst/>
          </a:prstGeom>
        </p:spPr>
      </p:pic>
      <p:pic>
        <p:nvPicPr>
          <p:cNvPr id="9" name="Picture 8">
            <a:extLst>
              <a:ext uri="{FF2B5EF4-FFF2-40B4-BE49-F238E27FC236}">
                <a16:creationId xmlns:a16="http://schemas.microsoft.com/office/drawing/2014/main" id="{745A2F12-018D-48D3-B8B4-DBD3B63859D1}"/>
              </a:ext>
            </a:extLst>
          </p:cNvPr>
          <p:cNvPicPr>
            <a:picLocks noChangeAspect="1"/>
          </p:cNvPicPr>
          <p:nvPr userDrawn="1"/>
        </p:nvPicPr>
        <p:blipFill>
          <a:blip r:embed="rId5"/>
          <a:stretch>
            <a:fillRect/>
          </a:stretch>
        </p:blipFill>
        <p:spPr>
          <a:xfrm>
            <a:off x="5222193" y="-307649"/>
            <a:ext cx="6858000" cy="6858000"/>
          </a:xfrm>
          <a:prstGeom prst="rect">
            <a:avLst/>
          </a:prstGeom>
        </p:spPr>
      </p:pic>
      <p:sp>
        <p:nvSpPr>
          <p:cNvPr id="10" name="TextBox 9">
            <a:extLst>
              <a:ext uri="{FF2B5EF4-FFF2-40B4-BE49-F238E27FC236}">
                <a16:creationId xmlns:a16="http://schemas.microsoft.com/office/drawing/2014/main" id="{A6D9000A-AF8D-45E5-9E25-F5DD09F4497A}"/>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593613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2" orient="horz" pos="2496">
          <p15:clr>
            <a:srgbClr val="5ACBF0"/>
          </p15:clr>
        </p15:guide>
        <p15:guide id="3" pos="3360">
          <p15:clr>
            <a:srgbClr val="FBAE4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1"/>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6" name="MS logo gray - EMF" descr="Microsoft logo, gray text version">
            <a:extLst>
              <a:ext uri="{FF2B5EF4-FFF2-40B4-BE49-F238E27FC236}">
                <a16:creationId xmlns:a16="http://schemas.microsoft.com/office/drawing/2014/main" id="{11527229-DBED-4F7D-9D9A-03EC2258F269}"/>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pic>
        <p:nvPicPr>
          <p:cNvPr id="10" name="Picture 9">
            <a:extLst>
              <a:ext uri="{FF2B5EF4-FFF2-40B4-BE49-F238E27FC236}">
                <a16:creationId xmlns:a16="http://schemas.microsoft.com/office/drawing/2014/main" id="{00E08FD0-44B8-4FA8-B9B2-14B18E21BF24}"/>
              </a:ext>
            </a:extLst>
          </p:cNvPr>
          <p:cNvPicPr>
            <a:picLocks noChangeAspect="1"/>
          </p:cNvPicPr>
          <p:nvPr userDrawn="1"/>
        </p:nvPicPr>
        <p:blipFill>
          <a:blip r:embed="rId3"/>
          <a:stretch>
            <a:fillRect/>
          </a:stretch>
        </p:blipFill>
        <p:spPr>
          <a:xfrm>
            <a:off x="9187824" y="4127617"/>
            <a:ext cx="2987084" cy="2760963"/>
          </a:xfrm>
          <a:prstGeom prst="rect">
            <a:avLst/>
          </a:prstGeom>
        </p:spPr>
      </p:pic>
      <p:pic>
        <p:nvPicPr>
          <p:cNvPr id="11" name="Picture 10">
            <a:extLst>
              <a:ext uri="{FF2B5EF4-FFF2-40B4-BE49-F238E27FC236}">
                <a16:creationId xmlns:a16="http://schemas.microsoft.com/office/drawing/2014/main" id="{388506E4-7E17-4715-88CC-F13C1554B278}"/>
              </a:ext>
            </a:extLst>
          </p:cNvPr>
          <p:cNvPicPr>
            <a:picLocks noChangeAspect="1"/>
          </p:cNvPicPr>
          <p:nvPr userDrawn="1"/>
        </p:nvPicPr>
        <p:blipFill>
          <a:blip r:embed="rId4"/>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8F8ECAED-2F9D-4E1F-81F2-613E0FC3F7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17372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84200" y="2979778"/>
            <a:ext cx="9144000" cy="553998"/>
          </a:xfrm>
          <a:noFill/>
        </p:spPr>
        <p:txBody>
          <a:bodyPr lIns="0" tIns="0" rIns="0" bIns="0" anchor="b" anchorCtr="0">
            <a:spAutoFit/>
          </a:bodyPr>
          <a:lstStyle>
            <a:lvl1pPr>
              <a:defRPr sz="3600" spc="-50" baseline="0">
                <a:gradFill>
                  <a:gsLst>
                    <a:gs pos="62564">
                      <a:schemeClr val="tx1"/>
                    </a:gs>
                    <a:gs pos="55000">
                      <a:schemeClr val="tx1"/>
                    </a:gs>
                  </a:gsLst>
                  <a:lin ang="5400000" scaled="0"/>
                </a:gradFill>
                <a:latin typeface="+mj-lt"/>
                <a:cs typeface="Segoe UI" panose="020B0502040204020203" pitchFamily="34" charset="0"/>
              </a:defRPr>
            </a:lvl1pPr>
          </a:lstStyle>
          <a:p>
            <a:r>
              <a:rPr lang="en-US" dirty="0"/>
              <a:t>Event name or presentation title </a:t>
            </a:r>
          </a:p>
        </p:txBody>
      </p:sp>
      <p:sp>
        <p:nvSpPr>
          <p:cNvPr id="5" name="Text Placeholder 4"/>
          <p:cNvSpPr>
            <a:spLocks noGrp="1"/>
          </p:cNvSpPr>
          <p:nvPr>
            <p:ph type="body" sz="quarter" idx="12" hasCustomPrompt="1"/>
          </p:nvPr>
        </p:nvSpPr>
        <p:spPr>
          <a:xfrm>
            <a:off x="584200" y="3962400"/>
            <a:ext cx="9144000" cy="307777"/>
          </a:xfrm>
          <a:noFill/>
        </p:spPr>
        <p:txBody>
          <a:bodyPr wrap="square" lIns="0" tIns="0" rIns="0" bIns="0">
            <a:spAutoFit/>
          </a:bodyPr>
          <a:lstStyle>
            <a:lvl1pPr marL="0" indent="0">
              <a:spcBef>
                <a:spcPts val="0"/>
              </a:spcBef>
              <a:buNone/>
              <a:defRPr sz="2000" spc="0" baseline="0">
                <a:gradFill>
                  <a:gsLst>
                    <a:gs pos="91000">
                      <a:schemeClr val="tx1"/>
                    </a:gs>
                    <a:gs pos="0">
                      <a:schemeClr val="tx1"/>
                    </a:gs>
                  </a:gsLst>
                  <a:lin ang="5400000" scaled="0"/>
                </a:gradFill>
                <a:latin typeface="+mn-lt"/>
                <a:cs typeface="Segoe UI" panose="020B0502040204020203" pitchFamily="34" charset="0"/>
              </a:defRPr>
            </a:lvl1pPr>
          </a:lstStyle>
          <a:p>
            <a:pPr lvl="0"/>
            <a:r>
              <a:rPr lang="en-US" dirty="0"/>
              <a:t>Speaker name or subtitle text</a:t>
            </a:r>
          </a:p>
        </p:txBody>
      </p:sp>
      <p:pic>
        <p:nvPicPr>
          <p:cNvPr id="7" name="MS logo white - EMF" descr="Microsoft logo white text version">
            <a:extLst>
              <a:ext uri="{FF2B5EF4-FFF2-40B4-BE49-F238E27FC236}">
                <a16:creationId xmlns:a16="http://schemas.microsoft.com/office/drawing/2014/main" id="{923145A3-A9AB-4B3E-A898-5EC4C9328403}"/>
              </a:ext>
            </a:extLst>
          </p:cNvPr>
          <p:cNvPicPr>
            <a:picLocks noChangeAspect="1"/>
          </p:cNvPicPr>
          <p:nvPr userDrawn="1"/>
        </p:nvPicPr>
        <p:blipFill>
          <a:blip r:embed="rId2"/>
          <a:stretch>
            <a:fillRect/>
          </a:stretch>
        </p:blipFill>
        <p:spPr bwMode="black">
          <a:xfrm>
            <a:off x="584200" y="585788"/>
            <a:ext cx="1366245" cy="292608"/>
          </a:xfrm>
          <a:prstGeom prst="rect">
            <a:avLst/>
          </a:prstGeom>
        </p:spPr>
      </p:pic>
      <p:pic>
        <p:nvPicPr>
          <p:cNvPr id="6" name="Picture 5">
            <a:extLst>
              <a:ext uri="{FF2B5EF4-FFF2-40B4-BE49-F238E27FC236}">
                <a16:creationId xmlns:a16="http://schemas.microsoft.com/office/drawing/2014/main" id="{0124AA6C-585A-488A-91C3-8A325FB6EDDE}"/>
              </a:ext>
            </a:extLst>
          </p:cNvPr>
          <p:cNvPicPr>
            <a:picLocks noChangeAspect="1"/>
          </p:cNvPicPr>
          <p:nvPr userDrawn="1"/>
        </p:nvPicPr>
        <p:blipFill>
          <a:blip r:embed="rId3"/>
          <a:stretch>
            <a:fillRect/>
          </a:stretch>
        </p:blipFill>
        <p:spPr>
          <a:xfrm>
            <a:off x="9124060" y="3962400"/>
            <a:ext cx="3067940" cy="3067940"/>
          </a:xfrm>
          <a:prstGeom prst="rect">
            <a:avLst/>
          </a:prstGeom>
        </p:spPr>
      </p:pic>
      <p:pic>
        <p:nvPicPr>
          <p:cNvPr id="8" name="Picture 7">
            <a:extLst>
              <a:ext uri="{FF2B5EF4-FFF2-40B4-BE49-F238E27FC236}">
                <a16:creationId xmlns:a16="http://schemas.microsoft.com/office/drawing/2014/main" id="{8771D55C-A478-4259-9B92-DF452E66A87F}"/>
              </a:ext>
            </a:extLst>
          </p:cNvPr>
          <p:cNvPicPr>
            <a:picLocks noChangeAspect="1"/>
          </p:cNvPicPr>
          <p:nvPr userDrawn="1"/>
        </p:nvPicPr>
        <p:blipFill>
          <a:blip r:embed="rId4"/>
          <a:stretch>
            <a:fillRect/>
          </a:stretch>
        </p:blipFill>
        <p:spPr>
          <a:xfrm>
            <a:off x="7277597" y="-553378"/>
            <a:ext cx="6040170" cy="6040170"/>
          </a:xfrm>
          <a:prstGeom prst="rect">
            <a:avLst/>
          </a:prstGeom>
        </p:spPr>
      </p:pic>
      <p:sp>
        <p:nvSpPr>
          <p:cNvPr id="10" name="TextBox 9">
            <a:extLst>
              <a:ext uri="{FF2B5EF4-FFF2-40B4-BE49-F238E27FC236}">
                <a16:creationId xmlns:a16="http://schemas.microsoft.com/office/drawing/2014/main" id="{A8162D87-3E55-4D46-8992-1DF4D501CE80}"/>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868369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9E0BCC24-BC3D-4AEF-92FC-8C91443BC4F6}"/>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F0E8EB6A-BE0A-4DC0-9A63-CEEFAF16C8E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74528113"/>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sz="quarter" idx="10"/>
          </p:nvPr>
        </p:nvSpPr>
        <p:spPr>
          <a:xfrm>
            <a:off x="584200" y="1435497"/>
            <a:ext cx="11018520" cy="230832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4" name="Picture 3">
            <a:extLst>
              <a:ext uri="{FF2B5EF4-FFF2-40B4-BE49-F238E27FC236}">
                <a16:creationId xmlns:a16="http://schemas.microsoft.com/office/drawing/2014/main" id="{A6C6A074-3F0D-4AD7-A477-791FCED66477}"/>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7E211DDD-7B04-4758-9B64-E11FB5718583}"/>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94706078"/>
      </p:ext>
    </p:extLst>
  </p:cSld>
  <p:clrMapOvr>
    <a:masterClrMapping/>
  </p:clrMapOvr>
  <p:transition>
    <p:fade/>
  </p:transition>
  <p:extLst mod="1">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397171" y="1435100"/>
            <a:ext cx="5212080" cy="1649682"/>
          </a:xfrm>
        </p:spPr>
        <p:txBody>
          <a:bodyPr wrap="square">
            <a:spAutoFit/>
          </a:bodyPr>
          <a:lstStyle>
            <a:lvl1pPr marL="0" indent="0">
              <a:spcBef>
                <a:spcPts val="1224"/>
              </a:spcBef>
              <a:buClr>
                <a:schemeClr val="tx1"/>
              </a:buClr>
              <a:buFont typeface="Wingdings" panose="05000000000000000000" pitchFamily="2" charset="2"/>
              <a:buNone/>
              <a:defRPr sz="2800" b="0">
                <a:latin typeface="Segoe UI Semilight" panose="020B0402040204020203" pitchFamily="34" charset="0"/>
                <a:cs typeface="Segoe UI Semilight" panose="020B0402040204020203" pitchFamily="34" charset="0"/>
              </a:defRPr>
            </a:lvl1pPr>
            <a:lvl2pPr marL="255588" indent="0">
              <a:buFont typeface="Wingdings" panose="05000000000000000000" pitchFamily="2" charset="2"/>
              <a:buNone/>
              <a:defRPr sz="2000" b="0"/>
            </a:lvl2pPr>
            <a:lvl3pPr marL="450850" indent="0">
              <a:buFont typeface="Wingdings" panose="05000000000000000000" pitchFamily="2" charset="2"/>
              <a:buNone/>
              <a:tabLst/>
              <a:defRPr sz="1600" b="0"/>
            </a:lvl3pPr>
            <a:lvl4pPr marL="652462" indent="0">
              <a:buFont typeface="Wingdings" panose="05000000000000000000" pitchFamily="2" charset="2"/>
              <a:buNone/>
              <a:defRPr sz="1400" b="0"/>
            </a:lvl4pPr>
            <a:lvl5pPr marL="854075" indent="0">
              <a:buFont typeface="Wingdings" panose="05000000000000000000" pitchFamily="2" charset="2"/>
              <a:buNone/>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5B23A271-E9B2-4B8D-B7BB-BD3D2353E818}"/>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EF264D00-2A15-46C0-B0DF-5CD5C3BACF3D}"/>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8607734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84200"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3">
            <a:extLst>
              <a:ext uri="{FF2B5EF4-FFF2-40B4-BE49-F238E27FC236}">
                <a16:creationId xmlns:a16="http://schemas.microsoft.com/office/drawing/2014/main" id="{85278796-7B84-4D67-88CD-BF78BB06D214}"/>
              </a:ext>
            </a:extLst>
          </p:cNvPr>
          <p:cNvSpPr>
            <a:spLocks noGrp="1"/>
          </p:cNvSpPr>
          <p:nvPr>
            <p:ph type="body" sz="quarter" idx="11"/>
          </p:nvPr>
        </p:nvSpPr>
        <p:spPr>
          <a:xfrm>
            <a:off x="6389914" y="1437481"/>
            <a:ext cx="5212080" cy="1649682"/>
          </a:xfrm>
        </p:spPr>
        <p:txBody>
          <a:bodyPr wrap="square">
            <a:spAutoFit/>
          </a:bodyPr>
          <a:lstStyle>
            <a:lvl1pPr marL="231775" indent="-231775">
              <a:spcBef>
                <a:spcPts val="1224"/>
              </a:spcBef>
              <a:buClr>
                <a:schemeClr val="tx1"/>
              </a:buClr>
              <a:buFont typeface="Wingdings" panose="05000000000000000000" pitchFamily="2" charset="2"/>
              <a:buChar char=""/>
              <a:defRPr sz="2800" b="0">
                <a:latin typeface="Segoe UI Semilight" panose="020B0402040204020203" pitchFamily="34" charset="0"/>
                <a:cs typeface="Segoe UI Semilight" panose="020B0402040204020203" pitchFamily="34" charset="0"/>
              </a:defRPr>
            </a:lvl1pPr>
            <a:lvl2pPr marL="427038" indent="-171450">
              <a:buFont typeface="Wingdings" panose="05000000000000000000" pitchFamily="2" charset="2"/>
              <a:buChar char=""/>
              <a:defRPr sz="2000" b="0"/>
            </a:lvl2pPr>
            <a:lvl3pPr marL="639763" indent="-188913">
              <a:buFont typeface="Wingdings" panose="05000000000000000000" pitchFamily="2" charset="2"/>
              <a:buChar char=""/>
              <a:tabLst/>
              <a:defRPr sz="1600" b="0"/>
            </a:lvl3pPr>
            <a:lvl4pPr marL="828675" indent="-176213">
              <a:buFont typeface="Wingdings" panose="05000000000000000000" pitchFamily="2" charset="2"/>
              <a:buChar char=""/>
              <a:defRPr sz="1400" b="0"/>
            </a:lvl4pPr>
            <a:lvl5pPr marL="1023938" indent="-169863">
              <a:buFont typeface="Wingdings" panose="05000000000000000000" pitchFamily="2" charset="2"/>
              <a:buChar char=""/>
              <a:tabLst/>
              <a:defRPr sz="1400" b="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5" name="Picture 4">
            <a:extLst>
              <a:ext uri="{FF2B5EF4-FFF2-40B4-BE49-F238E27FC236}">
                <a16:creationId xmlns:a16="http://schemas.microsoft.com/office/drawing/2014/main" id="{339DE355-90A1-470A-B72B-9C174683FF85}"/>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193774EC-D941-4E1C-832F-54C6AFEF7607}"/>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84350045"/>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754DF-CB0E-46F9-AA3C-00BC673EBDF3}"/>
              </a:ext>
            </a:extLst>
          </p:cNvPr>
          <p:cNvSpPr>
            <a:spLocks noGrp="1"/>
          </p:cNvSpPr>
          <p:nvPr>
            <p:ph type="title"/>
          </p:nvPr>
        </p:nvSpPr>
        <p:spPr/>
        <p:txBody>
          <a:bodyPr/>
          <a:lstStyle/>
          <a:p>
            <a:r>
              <a:rPr lang="en-US"/>
              <a:t>Click to edit Master title style</a:t>
            </a:r>
          </a:p>
        </p:txBody>
      </p:sp>
      <p:pic>
        <p:nvPicPr>
          <p:cNvPr id="3" name="Picture 2">
            <a:extLst>
              <a:ext uri="{FF2B5EF4-FFF2-40B4-BE49-F238E27FC236}">
                <a16:creationId xmlns:a16="http://schemas.microsoft.com/office/drawing/2014/main" id="{FED5A202-C34A-42EC-A6F5-DFF2193164CD}"/>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53155B37-A806-4EE8-83E7-ABFB9CE42829}"/>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145885457"/>
      </p:ext>
    </p:extLst>
  </p:cSld>
  <p:clrMapOvr>
    <a:masterClrMapping/>
  </p:clrMapOvr>
  <p:transition>
    <p:fade/>
  </p:transition>
  <p:extLst mod="1">
    <p:ext uri="{DCECCB84-F9BA-43D5-87BE-67443E8EF086}">
      <p15:sldGuideLst xmlns:p15="http://schemas.microsoft.com/office/powerpoint/2012/main">
        <p15:guide id="3" orient="horz" pos="900">
          <p15:clr>
            <a:srgbClr val="5ACBF0"/>
          </p15:clr>
        </p15:guide>
        <p15:guide id="4" orient="horz" pos="1276">
          <p15:clr>
            <a:srgbClr val="5ACBF0"/>
          </p15:clr>
        </p15:guide>
        <p15:guide id="5" orient="horz" pos="288">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le Only with gri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31026A-4A74-439D-A8F5-DB82A03E713C}"/>
              </a:ext>
            </a:extLst>
          </p:cNvPr>
          <p:cNvSpPr>
            <a:spLocks noGrp="1"/>
          </p:cNvSpPr>
          <p:nvPr>
            <p:ph type="title"/>
          </p:nvPr>
        </p:nvSpPr>
        <p:spPr/>
        <p:txBody>
          <a:bodyPr/>
          <a:lstStyle/>
          <a:p>
            <a:r>
              <a:rPr lang="en-US"/>
              <a:t>Click to edit Master title style</a:t>
            </a:r>
          </a:p>
        </p:txBody>
      </p:sp>
      <p:pic>
        <p:nvPicPr>
          <p:cNvPr id="4" name="Picture 3">
            <a:extLst>
              <a:ext uri="{FF2B5EF4-FFF2-40B4-BE49-F238E27FC236}">
                <a16:creationId xmlns:a16="http://schemas.microsoft.com/office/drawing/2014/main" id="{A43AA874-12D8-4362-BFD6-FA813AD4C623}"/>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261009DA-11F6-4FC1-8266-8C546E9F7E02}"/>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64014188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84200" y="457200"/>
            <a:ext cx="5508419" cy="372410"/>
          </a:xfrm>
        </p:spPr>
        <p:txBody>
          <a:bodyPr tIns="64008"/>
          <a:lstStyle>
            <a:lvl1pPr>
              <a:defRPr sz="2000" spc="0">
                <a:latin typeface="+mj-lt"/>
                <a:cs typeface="Segoe UI" panose="020B0502040204020203" pitchFamily="34" charset="0"/>
              </a:defRPr>
            </a:lvl1pPr>
          </a:lstStyle>
          <a:p>
            <a:r>
              <a:rPr lang="en-US"/>
              <a:t>Click to edit Master title style</a:t>
            </a:r>
            <a:endParaRPr lang="en-US" dirty="0"/>
          </a:p>
        </p:txBody>
      </p:sp>
      <p:pic>
        <p:nvPicPr>
          <p:cNvPr id="3" name="Picture 2">
            <a:extLst>
              <a:ext uri="{FF2B5EF4-FFF2-40B4-BE49-F238E27FC236}">
                <a16:creationId xmlns:a16="http://schemas.microsoft.com/office/drawing/2014/main" id="{52B7F768-BBBC-451C-AFBC-CE2147566F1E}"/>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4" name="TextBox 3">
            <a:extLst>
              <a:ext uri="{FF2B5EF4-FFF2-40B4-BE49-F238E27FC236}">
                <a16:creationId xmlns:a16="http://schemas.microsoft.com/office/drawing/2014/main" id="{E41E2F1B-1DFB-4131-88C1-17DC418D2190}"/>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931481418"/>
      </p:ext>
    </p:extLst>
  </p:cSld>
  <p:clrMapOvr>
    <a:masterClrMapping/>
  </p:clrMapOvr>
  <p:transition>
    <p:fade/>
  </p:transition>
  <p:extLst mod="1">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025650"/>
            <a:ext cx="4161981" cy="1107996"/>
          </a:xfrm>
        </p:spPr>
        <p:txBody>
          <a:bodyPr wrap="square" rIns="0" anchor="b">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Title format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84200" y="3535541"/>
            <a:ext cx="4162425" cy="307777"/>
          </a:xfrm>
        </p:spPr>
        <p:txBody>
          <a:bodyPr/>
          <a:lstStyle>
            <a:lvl1pPr marL="0" indent="0">
              <a:buNone/>
              <a:defRPr sz="2000">
                <a:latin typeface="+mn-lt"/>
              </a:defRPr>
            </a:lvl1pPr>
            <a:lvl2pPr marL="228600" indent="0">
              <a:buNone/>
              <a:defRPr/>
            </a:lvl2pPr>
            <a:lvl3pPr marL="457200" indent="0">
              <a:buNone/>
              <a:defRPr/>
            </a:lvl3pPr>
            <a:lvl4pPr marL="661988" indent="0">
              <a:buNone/>
              <a:defRPr/>
            </a:lvl4pPr>
            <a:lvl5pPr marL="855663" indent="0">
              <a:buNone/>
              <a:defRPr/>
            </a:lvl5pPr>
          </a:lstStyle>
          <a:p>
            <a:pPr lvl="0"/>
            <a:r>
              <a:rPr lang="en-US"/>
              <a:t>Edit Master text styles</a:t>
            </a:r>
          </a:p>
        </p:txBody>
      </p:sp>
      <p:sp>
        <p:nvSpPr>
          <p:cNvPr id="5" name="Picture Placeholder">
            <a:extLst>
              <a:ext uri="{FF2B5EF4-FFF2-40B4-BE49-F238E27FC236}">
                <a16:creationId xmlns:a16="http://schemas.microsoft.com/office/drawing/2014/main" id="{6178F5D2-7CA2-4202-8FD2-95D8F7A2E98D}"/>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6" name="Picture 5">
            <a:extLst>
              <a:ext uri="{FF2B5EF4-FFF2-40B4-BE49-F238E27FC236}">
                <a16:creationId xmlns:a16="http://schemas.microsoft.com/office/drawing/2014/main" id="{EECFDE74-E2D6-422A-8007-0F265E7D7661}"/>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7" name="TextBox 6">
            <a:extLst>
              <a:ext uri="{FF2B5EF4-FFF2-40B4-BE49-F238E27FC236}">
                <a16:creationId xmlns:a16="http://schemas.microsoft.com/office/drawing/2014/main" id="{FA5B6632-9875-445C-AFAF-F5BF32C139C4}"/>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552385271"/>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6" orient="horz" pos="904">
          <p15:clr>
            <a:srgbClr val="5ACBF0"/>
          </p15:clr>
        </p15:guide>
        <p15:guide id="7" orient="horz" pos="1276">
          <p15:clr>
            <a:srgbClr val="5ACBF0"/>
          </p15:clr>
        </p15:guide>
        <p15:guide id="8" orient="horz" pos="2226">
          <p15:clr>
            <a:srgbClr val="5ACBF0"/>
          </p15:clr>
        </p15:guide>
        <p15:guide id="9" pos="2993">
          <p15:clr>
            <a:srgbClr val="C35EA4"/>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025" y="2875002"/>
            <a:ext cx="4161981" cy="1107996"/>
          </a:xfrm>
        </p:spPr>
        <p:txBody>
          <a:bodyPr wrap="square" rIns="0" anchor="ctr" anchorCtr="0">
            <a:spAutoFit/>
          </a:bodyPr>
          <a:lstStyle>
            <a:lvl1pPr>
              <a:lnSpc>
                <a:spcPct val="100000"/>
              </a:lnSpc>
              <a:defRPr sz="3600" b="1" spc="-49" baseline="0">
                <a:gradFill>
                  <a:gsLst>
                    <a:gs pos="1250">
                      <a:schemeClr val="tx1"/>
                    </a:gs>
                    <a:gs pos="100000">
                      <a:schemeClr val="tx1"/>
                    </a:gs>
                  </a:gsLst>
                  <a:lin ang="5400000" scaled="0"/>
                </a:gradFill>
                <a:latin typeface="+mj-lt"/>
                <a:cs typeface="Segoe UI Semilight" panose="020B0402040204020203" pitchFamily="34" charset="0"/>
              </a:defRPr>
            </a:lvl1pPr>
          </a:lstStyle>
          <a:p>
            <a:r>
              <a:rPr lang="en-US" dirty="0"/>
              <a:t>Square photo layout with Title  </a:t>
            </a:r>
          </a:p>
        </p:txBody>
      </p:sp>
      <p:sp>
        <p:nvSpPr>
          <p:cNvPr id="4" name="Picture Placeholder">
            <a:extLst>
              <a:ext uri="{FF2B5EF4-FFF2-40B4-BE49-F238E27FC236}">
                <a16:creationId xmlns:a16="http://schemas.microsoft.com/office/drawing/2014/main" id="{3956AAB8-C2DF-40F3-A72B-0FA6F47702E6}"/>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8FD6BD97-88E0-4AB4-BAC1-09ADEE574767}"/>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088330C-2C94-4CEF-99BF-540ECCADC3EC}"/>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301453446"/>
      </p:ext>
    </p:extLst>
  </p:cSld>
  <p:clrMapOvr>
    <a:masterClrMapping/>
  </p:clrMapOvr>
  <p:transition>
    <p:fade/>
  </p:transition>
  <p:extLst mod="1">
    <p:ext uri="{DCECCB84-F9BA-43D5-87BE-67443E8EF086}">
      <p15:sldGuideLst xmlns:p15="http://schemas.microsoft.com/office/powerpoint/2012/main">
        <p15:guide id="2" pos="3359">
          <p15:clr>
            <a:srgbClr val="FBAE40"/>
          </p15:clr>
        </p15:guide>
        <p15:guide id="5" orient="horz" pos="216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quare Photo body tex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4200" y="2981637"/>
            <a:ext cx="4160520" cy="861774"/>
          </a:xfrm>
        </p:spPr>
        <p:txBody>
          <a:bodyPr wrap="square" anchor="t">
            <a:spAutoFit/>
          </a:bodyPr>
          <a:lstStyle>
            <a:lvl1pPr>
              <a:lnSpc>
                <a:spcPct val="100000"/>
              </a:lnSpc>
              <a:defRPr sz="2800" b="0" spc="0" baseline="0">
                <a:gradFill>
                  <a:gsLst>
                    <a:gs pos="1250">
                      <a:schemeClr val="tx1"/>
                    </a:gs>
                    <a:gs pos="100000">
                      <a:schemeClr val="tx1"/>
                    </a:gs>
                  </a:gsLst>
                  <a:lin ang="5400000" scaled="0"/>
                </a:gradFill>
                <a:latin typeface="Segoe UI Semilight" panose="020B0402040204020203" pitchFamily="34" charset="0"/>
                <a:cs typeface="Segoe UI Semilight" panose="020B0402040204020203" pitchFamily="34" charset="0"/>
              </a:defRPr>
            </a:lvl1pPr>
          </a:lstStyle>
          <a:p>
            <a:r>
              <a:rPr lang="en-US" dirty="0"/>
              <a:t>Square photo layout with body text</a:t>
            </a:r>
          </a:p>
        </p:txBody>
      </p:sp>
      <p:sp>
        <p:nvSpPr>
          <p:cNvPr id="4" name="Picture Placeholder">
            <a:extLst>
              <a:ext uri="{FF2B5EF4-FFF2-40B4-BE49-F238E27FC236}">
                <a16:creationId xmlns:a16="http://schemas.microsoft.com/office/drawing/2014/main" id="{18102CFD-D7DD-461F-B675-FAE01404E555}"/>
              </a:ext>
            </a:extLst>
          </p:cNvPr>
          <p:cNvSpPr>
            <a:spLocks noGrp="1"/>
          </p:cNvSpPr>
          <p:nvPr>
            <p:ph type="pic" sz="quarter" idx="11" hasCustomPrompt="1"/>
          </p:nvPr>
        </p:nvSpPr>
        <p:spPr bwMode="gray">
          <a:xfrm>
            <a:off x="5334000" y="0"/>
            <a:ext cx="6858000" cy="6858000"/>
          </a:xfrm>
          <a:blipFill>
            <a:blip r:embed="rId2"/>
            <a:stretch>
              <a:fillRect/>
            </a:stretch>
          </a:blipFill>
        </p:spPr>
        <p:txBody>
          <a:bodyPr lIns="0" tIns="2011680" rIns="0" anchor="t" anchorCtr="0">
            <a:noAutofit/>
          </a:bodyPr>
          <a:lstStyle>
            <a:lvl1pPr marL="0" indent="0" algn="ctr">
              <a:lnSpc>
                <a:spcPct val="100000"/>
              </a:lnSpc>
              <a:buNone/>
              <a:defRPr sz="1600" b="1">
                <a:solidFill>
                  <a:srgbClr val="FFFFFF"/>
                </a:solidFill>
                <a:latin typeface="+mn-lt"/>
                <a:cs typeface="Segoe UI" panose="020B0502040204020203" pitchFamily="34" charset="0"/>
              </a:defRPr>
            </a:lvl1pPr>
          </a:lstStyle>
          <a:p>
            <a:r>
              <a:rPr lang="en-US" dirty="0"/>
              <a:t>drag &amp; drop your photo here </a:t>
            </a:r>
            <a:br>
              <a:rPr lang="en-US" dirty="0"/>
            </a:br>
            <a:r>
              <a:rPr lang="en-US" dirty="0"/>
              <a:t>or click or tap icon below </a:t>
            </a:r>
            <a:br>
              <a:rPr lang="en-US" dirty="0"/>
            </a:br>
            <a:r>
              <a:rPr lang="en-US" dirty="0"/>
              <a:t>to insert</a:t>
            </a:r>
          </a:p>
        </p:txBody>
      </p:sp>
      <p:pic>
        <p:nvPicPr>
          <p:cNvPr id="5" name="Picture 4">
            <a:extLst>
              <a:ext uri="{FF2B5EF4-FFF2-40B4-BE49-F238E27FC236}">
                <a16:creationId xmlns:a16="http://schemas.microsoft.com/office/drawing/2014/main" id="{759D9FAB-39C9-4FE5-B2A6-411BA409BC60}"/>
              </a:ext>
            </a:extLst>
          </p:cNvPr>
          <p:cNvPicPr>
            <a:picLocks noChangeAspect="1"/>
          </p:cNvPicPr>
          <p:nvPr userDrawn="1"/>
        </p:nvPicPr>
        <p:blipFill>
          <a:blip r:embed="rId3"/>
          <a:stretch>
            <a:fillRect/>
          </a:stretch>
        </p:blipFill>
        <p:spPr>
          <a:xfrm>
            <a:off x="586390" y="5947873"/>
            <a:ext cx="764849" cy="764849"/>
          </a:xfrm>
          <a:prstGeom prst="rect">
            <a:avLst/>
          </a:prstGeom>
        </p:spPr>
      </p:pic>
      <p:sp>
        <p:nvSpPr>
          <p:cNvPr id="6" name="TextBox 5">
            <a:extLst>
              <a:ext uri="{FF2B5EF4-FFF2-40B4-BE49-F238E27FC236}">
                <a16:creationId xmlns:a16="http://schemas.microsoft.com/office/drawing/2014/main" id="{16F5FA78-582A-474C-9379-74DDCE0ECDBD}"/>
              </a:ext>
            </a:extLst>
          </p:cNvPr>
          <p:cNvSpPr txBox="1"/>
          <p:nvPr userDrawn="1"/>
        </p:nvSpPr>
        <p:spPr>
          <a:xfrm>
            <a:off x="4292096" y="6176408"/>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4165077656"/>
      </p:ext>
    </p:extLst>
  </p:cSld>
  <p:clrMapOvr>
    <a:masterClrMapping/>
  </p:clrMapOvr>
  <p:transition>
    <p:fade/>
  </p:transition>
  <p:extLst mod="1">
    <p:ext uri="{DCECCB84-F9BA-43D5-87BE-67443E8EF086}">
      <p15:sldGuideLst xmlns:p15="http://schemas.microsoft.com/office/powerpoint/2012/main">
        <p15:guide id="2" pos="3360">
          <p15:clr>
            <a:srgbClr val="FBAE40"/>
          </p15:clr>
        </p15:guide>
        <p15:guide id="3" orient="horz" pos="216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953F39FC-29A0-48F4-B367-D1278CD23AC1}"/>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6" name="Picture 5">
            <a:extLst>
              <a:ext uri="{FF2B5EF4-FFF2-40B4-BE49-F238E27FC236}">
                <a16:creationId xmlns:a16="http://schemas.microsoft.com/office/drawing/2014/main" id="{3C157259-AAFD-45A4-A579-267DAE3F29F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7" name="TextBox 6">
            <a:extLst>
              <a:ext uri="{FF2B5EF4-FFF2-40B4-BE49-F238E27FC236}">
                <a16:creationId xmlns:a16="http://schemas.microsoft.com/office/drawing/2014/main" id="{AD6A9A98-3C2B-4D8B-9476-9993CEDC76B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73998807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3223"/>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Demo title</a:t>
            </a:r>
          </a:p>
        </p:txBody>
      </p:sp>
      <p:sp>
        <p:nvSpPr>
          <p:cNvPr id="5" name="Text Placeholder 4"/>
          <p:cNvSpPr>
            <a:spLocks noGrp="1"/>
          </p:cNvSpPr>
          <p:nvPr>
            <p:ph type="body" sz="quarter" idx="12" hasCustomPrompt="1"/>
          </p:nvPr>
        </p:nvSpPr>
        <p:spPr>
          <a:xfrm>
            <a:off x="585216" y="3977319"/>
            <a:ext cx="9144000" cy="307777"/>
          </a:xfrm>
          <a:noFill/>
        </p:spPr>
        <p:txBody>
          <a:bodyPr lIns="0" tIns="0" rIns="0" bIns="0">
            <a:spAutoFit/>
          </a:bodyPr>
          <a:lstStyle>
            <a:lvl1pPr marL="0" indent="0">
              <a:spcBef>
                <a:spcPts val="0"/>
              </a:spcBef>
              <a:spcAft>
                <a:spcPts val="0"/>
              </a:spcAft>
              <a:buFont typeface="Arial" panose="020B0604020202020204" pitchFamily="34" charset="0"/>
              <a:buNone/>
              <a:defRPr sz="2000" spc="0" baseline="0">
                <a:gradFill>
                  <a:gsLst>
                    <a:gs pos="0">
                      <a:schemeClr val="tx1"/>
                    </a:gs>
                    <a:gs pos="100000">
                      <a:schemeClr val="tx1"/>
                    </a:gs>
                  </a:gsLst>
                  <a:lin ang="5400000" scaled="0"/>
                </a:gradFill>
                <a:latin typeface="+mn-lt"/>
              </a:defRPr>
            </a:lvl1pPr>
          </a:lstStyle>
          <a:p>
            <a:pPr lvl="0"/>
            <a:r>
              <a:rPr lang="en-US" dirty="0"/>
              <a:t>Speaker name</a:t>
            </a:r>
          </a:p>
        </p:txBody>
      </p:sp>
      <p:pic>
        <p:nvPicPr>
          <p:cNvPr id="4" name="Picture 3">
            <a:extLst>
              <a:ext uri="{FF2B5EF4-FFF2-40B4-BE49-F238E27FC236}">
                <a16:creationId xmlns:a16="http://schemas.microsoft.com/office/drawing/2014/main" id="{63999B31-4EEB-43A9-927E-041F5EE38443}"/>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6" name="Picture 5">
            <a:extLst>
              <a:ext uri="{FF2B5EF4-FFF2-40B4-BE49-F238E27FC236}">
                <a16:creationId xmlns:a16="http://schemas.microsoft.com/office/drawing/2014/main" id="{0AA717D3-9F6A-4870-9AFC-60B520C1CF65}"/>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7" name="TextBox 6">
            <a:extLst>
              <a:ext uri="{FF2B5EF4-FFF2-40B4-BE49-F238E27FC236}">
                <a16:creationId xmlns:a16="http://schemas.microsoft.com/office/drawing/2014/main" id="{C6FB2DF6-22EE-44FF-AAD9-600688034995}"/>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688632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Video slid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E8725098-3152-4492-8E23-D7BE9E051580}"/>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A0F5A31F-CC2E-4F23-9A8B-3397A685DE0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62D9DB80-6D7F-4CB5-B3C3-0B8BA2E0D90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46138085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Vide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Video</a:t>
            </a:r>
          </a:p>
        </p:txBody>
      </p:sp>
      <p:pic>
        <p:nvPicPr>
          <p:cNvPr id="3" name="Picture 2">
            <a:extLst>
              <a:ext uri="{FF2B5EF4-FFF2-40B4-BE49-F238E27FC236}">
                <a16:creationId xmlns:a16="http://schemas.microsoft.com/office/drawing/2014/main" id="{0F5E849F-1A7D-43B5-A5E7-94B9928CB145}"/>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E474BEED-A1EA-4C93-92EC-753844A08CF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DF8BB485-B8EE-4E8F-97F7-7657AAEAF2D8}"/>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417125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1">
          <p15:clr>
            <a:srgbClr val="5ACBF0"/>
          </p15:clr>
        </p15:guide>
        <p15:guide id="3" orient="horz" pos="1914">
          <p15:clr>
            <a:srgbClr val="5ACBF0"/>
          </p15:clr>
        </p15:guide>
        <p15:guide id="4" orient="horz" pos="2505">
          <p15:clr>
            <a:srgbClr val="5ACBF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65027561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A923CD31-709F-47E8-B8B2-E3062B91FD7A}"/>
              </a:ext>
            </a:extLst>
          </p:cNvPr>
          <p:cNvPicPr>
            <a:picLocks noChangeAspect="1"/>
          </p:cNvPicPr>
          <p:nvPr userDrawn="1"/>
        </p:nvPicPr>
        <p:blipFill>
          <a:blip r:embed="rId2"/>
          <a:stretch>
            <a:fillRect/>
          </a:stretch>
        </p:blipFill>
        <p:spPr>
          <a:xfrm>
            <a:off x="9124060" y="3962400"/>
            <a:ext cx="3067940" cy="3067940"/>
          </a:xfrm>
          <a:prstGeom prst="rect">
            <a:avLst/>
          </a:prstGeom>
        </p:spPr>
      </p:pic>
      <p:pic>
        <p:nvPicPr>
          <p:cNvPr id="4" name="Picture 3">
            <a:extLst>
              <a:ext uri="{FF2B5EF4-FFF2-40B4-BE49-F238E27FC236}">
                <a16:creationId xmlns:a16="http://schemas.microsoft.com/office/drawing/2014/main" id="{2EC75100-5B9D-4677-AF46-5A5BB55AA88A}"/>
              </a:ext>
            </a:extLst>
          </p:cNvPr>
          <p:cNvPicPr>
            <a:picLocks noChangeAspect="1"/>
          </p:cNvPicPr>
          <p:nvPr userDrawn="1"/>
        </p:nvPicPr>
        <p:blipFill>
          <a:blip r:embed="rId3"/>
          <a:stretch>
            <a:fillRect/>
          </a:stretch>
        </p:blipFill>
        <p:spPr>
          <a:xfrm>
            <a:off x="7277597" y="-553378"/>
            <a:ext cx="6040170" cy="6040170"/>
          </a:xfrm>
          <a:prstGeom prst="rect">
            <a:avLst/>
          </a:prstGeom>
        </p:spPr>
      </p:pic>
      <p:sp>
        <p:nvSpPr>
          <p:cNvPr id="5" name="TextBox 4">
            <a:extLst>
              <a:ext uri="{FF2B5EF4-FFF2-40B4-BE49-F238E27FC236}">
                <a16:creationId xmlns:a16="http://schemas.microsoft.com/office/drawing/2014/main" id="{5291584F-6262-4E03-805A-FC4F085BD04E}"/>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65740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2093403"/>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4">
          <p15:clr>
            <a:srgbClr val="5ACBF0"/>
          </p15:clr>
        </p15:guide>
        <p15:guide id="3" orient="horz" pos="288">
          <p15:clr>
            <a:srgbClr val="5ACBF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0680103"/>
      </p:ext>
    </p:extLst>
  </p:cSld>
  <p:clrMapOvr>
    <a:overrideClrMapping bg1="lt1" tx1="dk1" bg2="lt2" tx2="dk2" accent1="accent1" accent2="accent2" accent3="accent3" accent4="accent4" accent5="accent5" accent6="accent6" hlink="hlink" folHlink="folHlink"/>
  </p:clrMapOvr>
  <p:transition>
    <p:fade/>
  </p:transition>
  <p:extLst mod="1">
    <p:ext uri="{DCECCB84-F9BA-43D5-87BE-67443E8EF086}">
      <p15:sldGuideLst xmlns:p15="http://schemas.microsoft.com/office/powerpoint/2012/main">
        <p15:guide id="1" orient="horz" pos="904">
          <p15:clr>
            <a:srgbClr val="5ACBF0"/>
          </p15:clr>
        </p15:guide>
        <p15:guide id="2" orient="horz" pos="1272">
          <p15:clr>
            <a:srgbClr val="5ACBF0"/>
          </p15:clr>
        </p15:guide>
        <p15:guide id="3" orient="horz" pos="288">
          <p15:clr>
            <a:srgbClr val="5ACBF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lvl1pPr>
          </a:lstStyle>
          <a:p>
            <a:r>
              <a:rPr lang="en-US" dirty="0"/>
              <a:t>Software code slide</a:t>
            </a:r>
          </a:p>
        </p:txBody>
      </p:sp>
      <p:sp>
        <p:nvSpPr>
          <p:cNvPr id="5" name="Text Placeholder 4">
            <a:extLst>
              <a:ext uri="{FF2B5EF4-FFF2-40B4-BE49-F238E27FC236}">
                <a16:creationId xmlns:a16="http://schemas.microsoft.com/office/drawing/2014/main" id="{BA9F61CF-FF79-485A-A6C8-A1952EFD58AE}"/>
              </a:ext>
            </a:extLst>
          </p:cNvPr>
          <p:cNvSpPr>
            <a:spLocks noGrp="1"/>
          </p:cNvSpPr>
          <p:nvPr>
            <p:ph type="body" sz="quarter" idx="10"/>
          </p:nvPr>
        </p:nvSpPr>
        <p:spPr>
          <a:xfrm>
            <a:off x="588263" y="1436688"/>
            <a:ext cx="11018520" cy="1908215"/>
          </a:xfrm>
        </p:spPr>
        <p:txBody>
          <a:bodyPr/>
          <a:lstStyle>
            <a:lvl1pPr marL="0" indent="0">
              <a:buNone/>
              <a:defRPr sz="2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1pPr>
            <a:lvl2pPr marL="346553" indent="0">
              <a:buNone/>
              <a:defRPr sz="24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2pPr>
            <a:lvl3pPr marL="584607" indent="0">
              <a:buNone/>
              <a:defRPr sz="20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3pPr>
            <a:lvl4pPr marL="814563"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4pPr>
            <a:lvl5pPr marL="1050997" indent="0">
              <a:buNone/>
              <a:defRPr sz="1800">
                <a:gradFill>
                  <a:gsLst>
                    <a:gs pos="61049">
                      <a:schemeClr val="tx1"/>
                    </a:gs>
                    <a:gs pos="43000">
                      <a:schemeClr val="tx1"/>
                    </a:gs>
                  </a:gsLst>
                  <a:lin ang="5400000" scaled="0"/>
                </a:gradFill>
                <a:latin typeface="Consolas" panose="020B0609020204030204" pitchFamily="49" charset="0"/>
                <a:cs typeface="Consolas" panose="020B0609020204030204" pitchFamily="49"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12562624"/>
      </p:ext>
    </p:extLst>
  </p:cSld>
  <p:clrMapOvr>
    <a:masterClrMapping/>
  </p:clrMapOvr>
  <p:transition>
    <p:fade/>
  </p:transition>
  <p:extLst mod="1">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245792715"/>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black">
      <p:bgPr>
        <a:solidFill>
          <a:srgbClr val="000000"/>
        </a:solid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gradFill>
                  <a:gsLst>
                    <a:gs pos="1250">
                      <a:schemeClr val="tx1"/>
                    </a:gs>
                    <a:gs pos="100000">
                      <a:schemeClr val="tx1"/>
                    </a:gs>
                  </a:gsLst>
                  <a:lin ang="5400000" scaled="0"/>
                </a:gradFill>
                <a:latin typeface="Segoe UI" pitchFamily="34" charset="0"/>
                <a:ea typeface="Segoe UI" pitchFamily="34" charset="0"/>
                <a:cs typeface="Segoe UI" pitchFamily="34" charset="0"/>
              </a:defRPr>
            </a:lvl1pPr>
          </a:lstStyle>
          <a:p>
            <a:r>
              <a:rPr lang="en-US"/>
              <a:t>Click to edit Master title style</a:t>
            </a:r>
            <a:endParaRPr lang="en-US" dirty="0"/>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84200" y="1436688"/>
            <a:ext cx="11018838" cy="2215991"/>
          </a:xfrm>
        </p:spPr>
        <p:txBody>
          <a:bodyPr>
            <a:spAutoFit/>
          </a:bodyPr>
          <a:lstStyle>
            <a:lvl1pPr>
              <a:defRPr sz="3600">
                <a:latin typeface="+mn-lt"/>
              </a:defRPr>
            </a:lvl1pPr>
            <a:lvl2pPr>
              <a:defRPr sz="2800">
                <a:latin typeface="+mn-lt"/>
              </a:defRPr>
            </a:lvl2pPr>
            <a:lvl3pPr>
              <a:defRPr sz="2400">
                <a:latin typeface="+mn-lt"/>
              </a:defRPr>
            </a:lvl3pPr>
            <a:lvl4pPr>
              <a:defRPr sz="2000">
                <a:latin typeface="+mn-lt"/>
              </a:defRPr>
            </a:lvl4pPr>
            <a:lvl5pPr>
              <a:defRPr sz="18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Next slide"/>
          <p:cNvSpPr>
            <a:spLocks noGrp="1"/>
          </p:cNvSpPr>
          <p:nvPr>
            <p:ph type="body" sz="quarter" idx="11" hasCustomPrompt="1"/>
          </p:nvPr>
        </p:nvSpPr>
        <p:spPr>
          <a:xfrm>
            <a:off x="1" y="6269038"/>
            <a:ext cx="12192001" cy="588963"/>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00" spc="-51" baseline="0">
                <a:gradFill>
                  <a:gsLst>
                    <a:gs pos="0">
                      <a:srgbClr val="000000"/>
                    </a:gs>
                    <a:gs pos="100000">
                      <a:srgbClr val="000000"/>
                    </a:gs>
                  </a:gsLst>
                  <a:lin ang="5400000" scaled="0"/>
                </a:gradFill>
                <a:effectLst/>
                <a:latin typeface="Segoe UI" pitchFamily="34" charset="0"/>
                <a:ea typeface="Segoe UI" pitchFamily="34" charset="0"/>
                <a:cs typeface="Segoe UI" pitchFamily="34" charset="0"/>
              </a:defRPr>
            </a:lvl1pPr>
          </a:lstStyle>
          <a:p>
            <a:pPr lvl="0"/>
            <a:r>
              <a:rPr lang="en-US" dirty="0"/>
              <a:t>Next:</a:t>
            </a:r>
          </a:p>
        </p:txBody>
      </p:sp>
    </p:spTree>
    <p:extLst>
      <p:ext uri="{BB962C8B-B14F-4D97-AF65-F5344CB8AC3E}">
        <p14:creationId xmlns:p14="http://schemas.microsoft.com/office/powerpoint/2010/main" val="3833038121"/>
      </p:ext>
    </p:extLst>
  </p:cSld>
  <p:clrMapOvr>
    <a:masterClrMapping/>
  </p:clrMapOvr>
  <p:transition>
    <p:fade/>
  </p:transition>
  <p:extLst mod="1">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Single Point w Subhead [white]">
    <p:spTree>
      <p:nvGrpSpPr>
        <p:cNvPr id="1" name=""/>
        <p:cNvGrpSpPr/>
        <p:nvPr/>
      </p:nvGrpSpPr>
      <p:grpSpPr>
        <a:xfrm>
          <a:off x="0" y="0"/>
          <a:ext cx="0" cy="0"/>
          <a:chOff x="0" y="0"/>
          <a:chExt cx="0" cy="0"/>
        </a:xfrm>
      </p:grpSpPr>
      <p:sp>
        <p:nvSpPr>
          <p:cNvPr id="17" name="Text Placeholder 16"/>
          <p:cNvSpPr>
            <a:spLocks noGrp="1"/>
          </p:cNvSpPr>
          <p:nvPr>
            <p:ph type="body" sz="quarter" idx="11"/>
          </p:nvPr>
        </p:nvSpPr>
        <p:spPr>
          <a:xfrm>
            <a:off x="-1" y="2250479"/>
            <a:ext cx="12192000" cy="1137304"/>
          </a:xfrm>
        </p:spPr>
        <p:txBody>
          <a:bodyPr anchor="b"/>
          <a:lstStyle>
            <a:lvl1pPr marL="0" indent="0" algn="ctr">
              <a:buNone/>
              <a:defRPr lang="en-US" sz="54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
        <p:nvSpPr>
          <p:cNvPr id="5" name="Text Placeholder 4"/>
          <p:cNvSpPr>
            <a:spLocks noGrp="1"/>
          </p:cNvSpPr>
          <p:nvPr>
            <p:ph type="body" sz="quarter" idx="12"/>
          </p:nvPr>
        </p:nvSpPr>
        <p:spPr>
          <a:xfrm>
            <a:off x="-1" y="3685749"/>
            <a:ext cx="12192000" cy="868323"/>
          </a:xfrm>
        </p:spPr>
        <p:txBody>
          <a:bodyPr/>
          <a:lstStyle>
            <a:lvl1pPr algn="ctr">
              <a:buNone/>
              <a:defRPr sz="3000" b="0" spc="0">
                <a:solidFill>
                  <a:schemeClr val="tx1"/>
                </a:solidFill>
                <a:effectLst>
                  <a:outerShdw blurRad="88900" dist="88900" dir="7200000" sx="102000" sy="102000" algn="tl" rotWithShape="0">
                    <a:prstClr val="black">
                      <a:alpha val="40000"/>
                    </a:prstClr>
                  </a:outerShdw>
                </a:effectLst>
                <a:latin typeface="+mj-lt"/>
              </a:defRPr>
            </a:lvl1pPr>
          </a:lstStyle>
          <a:p>
            <a:pPr lvl="0"/>
            <a:r>
              <a:rPr lang="en-US"/>
              <a:t>Click to edit Master text styles</a:t>
            </a:r>
          </a:p>
        </p:txBody>
      </p:sp>
    </p:spTree>
    <p:extLst>
      <p:ext uri="{BB962C8B-B14F-4D97-AF65-F5344CB8AC3E}">
        <p14:creationId xmlns:p14="http://schemas.microsoft.com/office/powerpoint/2010/main" val="2351934642"/>
      </p:ext>
    </p:extLst>
  </p:cSld>
  <p:clrMapOvr>
    <a:masterClrMapping/>
  </p:clrMapOvr>
  <p:transition>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Single Point">
    <p:spTree>
      <p:nvGrpSpPr>
        <p:cNvPr id="1" name=""/>
        <p:cNvGrpSpPr/>
        <p:nvPr/>
      </p:nvGrpSpPr>
      <p:grpSpPr>
        <a:xfrm>
          <a:off x="0" y="0"/>
          <a:ext cx="0" cy="0"/>
          <a:chOff x="0" y="0"/>
          <a:chExt cx="0" cy="0"/>
        </a:xfrm>
      </p:grpSpPr>
      <p:sp>
        <p:nvSpPr>
          <p:cNvPr id="3" name="Text Placeholder 16"/>
          <p:cNvSpPr>
            <a:spLocks noGrp="1"/>
          </p:cNvSpPr>
          <p:nvPr>
            <p:ph type="body" sz="quarter" idx="11"/>
          </p:nvPr>
        </p:nvSpPr>
        <p:spPr>
          <a:xfrm>
            <a:off x="-1" y="2250479"/>
            <a:ext cx="12192000" cy="1137304"/>
          </a:xfrm>
        </p:spPr>
        <p:txBody>
          <a:bodyPr anchor="b"/>
          <a:lstStyle>
            <a:lvl1pPr marL="0" indent="0" algn="ctr">
              <a:buNone/>
              <a:defRPr lang="en-US" sz="54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Tree>
    <p:extLst>
      <p:ext uri="{BB962C8B-B14F-4D97-AF65-F5344CB8AC3E}">
        <p14:creationId xmlns:p14="http://schemas.microsoft.com/office/powerpoint/2010/main" val="3931752000"/>
      </p:ext>
    </p:extLst>
  </p:cSld>
  <p:clrMapOvr>
    <a:masterClrMapping/>
  </p:clrMapOvr>
  <p:transition>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Single Point_3D_wires">
    <p:spTree>
      <p:nvGrpSpPr>
        <p:cNvPr id="1" name=""/>
        <p:cNvGrpSpPr/>
        <p:nvPr/>
      </p:nvGrpSpPr>
      <p:grpSpPr>
        <a:xfrm>
          <a:off x="0" y="0"/>
          <a:ext cx="0" cy="0"/>
          <a:chOff x="0" y="0"/>
          <a:chExt cx="0" cy="0"/>
        </a:xfrm>
      </p:grpSpPr>
      <p:pic>
        <p:nvPicPr>
          <p:cNvPr id="5" name="Background" hidden="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2361" y="1"/>
            <a:ext cx="12167280" cy="6858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Top Lightin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20000" contrast="20000"/>
                    </a14:imgEffect>
                  </a14:imgLayer>
                </a14:imgProps>
              </a:ext>
            </a:extLst>
          </a:blip>
          <a:srcRect l="52424" b="9995"/>
          <a:stretch/>
        </p:blipFill>
        <p:spPr bwMode="auto">
          <a:xfrm rot="5400000">
            <a:off x="3655730" y="-3655728"/>
            <a:ext cx="4880544" cy="12192001"/>
          </a:xfrm>
          <a:prstGeom prst="rect">
            <a:avLst/>
          </a:prstGeom>
          <a:noFill/>
          <a:ln>
            <a:noFill/>
          </a:ln>
        </p:spPr>
      </p:pic>
      <p:pic>
        <p:nvPicPr>
          <p:cNvPr id="7" name="Bottom Lighting" hidden="1"/>
          <p:cNvPicPr>
            <a:picLocks noChangeAspect="1" noChangeArrowheads="1"/>
          </p:cNvPicPr>
          <p:nvPr/>
        </p:nvPicPr>
        <p:blipFill rotWithShape="1">
          <a:blip r:embed="rId5" cstate="print">
            <a:extLst>
              <a:ext uri="{BEBA8EAE-BF5A-486C-A8C5-ECC9F3942E4B}">
                <a14:imgProps xmlns:a14="http://schemas.microsoft.com/office/drawing/2010/main">
                  <a14:imgLayer r:embed="rId4">
                    <a14:imgEffect>
                      <a14:brightnessContrast bright="-40000"/>
                    </a14:imgEffect>
                  </a14:imgLayer>
                </a14:imgProps>
              </a:ext>
            </a:extLst>
          </a:blip>
          <a:srcRect l="52424" b="9995"/>
          <a:stretch/>
        </p:blipFill>
        <p:spPr bwMode="auto">
          <a:xfrm rot="5400000" flipH="1" flipV="1">
            <a:off x="4679382" y="-642258"/>
            <a:ext cx="2808514" cy="12192001"/>
          </a:xfrm>
          <a:prstGeom prst="rect">
            <a:avLst/>
          </a:prstGeom>
          <a:noFill/>
          <a:ln>
            <a:noFill/>
          </a:ln>
        </p:spPr>
      </p:pic>
      <p:pic>
        <p:nvPicPr>
          <p:cNvPr id="2050" name="Picture 2" hidden="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5" y="-3175"/>
            <a:ext cx="12190412" cy="6864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8" name="Text Placeholder 16"/>
          <p:cNvSpPr>
            <a:spLocks noGrp="1"/>
          </p:cNvSpPr>
          <p:nvPr>
            <p:ph type="body" sz="quarter" idx="11" hasCustomPrompt="1"/>
          </p:nvPr>
        </p:nvSpPr>
        <p:spPr>
          <a:xfrm>
            <a:off x="-1" y="2250479"/>
            <a:ext cx="12192000" cy="1137304"/>
          </a:xfrm>
        </p:spPr>
        <p:txBody>
          <a:bodyPr anchor="ctr"/>
          <a:lstStyle>
            <a:lvl1pPr marL="0" indent="0" algn="ctr">
              <a:buNone/>
              <a:defRPr kumimoji="0" lang="en-US" sz="8000" b="1" i="0" u="none" strike="noStrike" kern="0" cap="none" spc="0" normalizeH="0" baseline="0" dirty="0" smtClean="0">
                <a:ln w="19050">
                  <a:gradFill>
                    <a:gsLst>
                      <a:gs pos="0">
                        <a:srgbClr val="70D1F3">
                          <a:lumMod val="100000"/>
                        </a:srgbClr>
                      </a:gs>
                      <a:gs pos="100000">
                        <a:srgbClr val="1982B7">
                          <a:alpha val="0"/>
                        </a:srgbClr>
                      </a:gs>
                    </a:gsLst>
                    <a:lin ang="5400000" scaled="0"/>
                  </a:gradFill>
                </a:ln>
                <a:gradFill flip="none" rotWithShape="1">
                  <a:gsLst>
                    <a:gs pos="0">
                      <a:srgbClr val="0175B0">
                        <a:lumMod val="60000"/>
                        <a:lumOff val="40000"/>
                        <a:shade val="30000"/>
                        <a:satMod val="115000"/>
                      </a:srgbClr>
                    </a:gs>
                    <a:gs pos="50000">
                      <a:srgbClr val="0175B0">
                        <a:lumMod val="60000"/>
                        <a:lumOff val="40000"/>
                        <a:shade val="67500"/>
                        <a:satMod val="115000"/>
                      </a:srgbClr>
                    </a:gs>
                    <a:gs pos="100000">
                      <a:srgbClr val="0175B0">
                        <a:lumMod val="60000"/>
                        <a:lumOff val="40000"/>
                        <a:shade val="100000"/>
                        <a:satMod val="115000"/>
                      </a:srgbClr>
                    </a:gs>
                  </a:gsLst>
                  <a:lin ang="16200000" scaled="1"/>
                  <a:tileRect/>
                </a:gradFill>
                <a:effectLst>
                  <a:outerShdw blurRad="50800" dist="12700" dir="5400000" algn="t" rotWithShape="0">
                    <a:prstClr val="black">
                      <a:alpha val="40000"/>
                    </a:prstClr>
                  </a:outerShdw>
                </a:effectLst>
                <a:uLnTx/>
                <a:uFillTx/>
                <a:latin typeface="+mn-lt"/>
                <a:ea typeface="+mn-ea"/>
                <a:cs typeface="Arial" pitchFamily="34" charset="0"/>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dirty="0"/>
              <a:t>Big Stat</a:t>
            </a:r>
          </a:p>
        </p:txBody>
      </p:sp>
      <p:pic>
        <p:nvPicPr>
          <p:cNvPr id="9" name="Background" hidden="1"/>
          <p:cNvPicPr>
            <a:picLocks noChangeAspect="1" noChangeArrowheads="1"/>
          </p:cNvPicPr>
          <p:nvPr userDrawn="1"/>
        </p:nvPicPr>
        <p:blipFill rotWithShape="1">
          <a:blip r:embed="rId2" cstate="print">
            <a:extLst>
              <a:ext uri="{28A0092B-C50C-407E-A947-70E740481C1C}">
                <a14:useLocalDpi xmlns:a14="http://schemas.microsoft.com/office/drawing/2010/main" val="0"/>
              </a:ext>
            </a:extLst>
          </a:blip>
          <a:srcRect/>
          <a:stretch/>
        </p:blipFill>
        <p:spPr bwMode="auto">
          <a:xfrm>
            <a:off x="12361" y="1"/>
            <a:ext cx="12167280" cy="6858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 name="Bottom Lighting" hidden="1"/>
          <p:cNvPicPr>
            <a:picLocks noChangeAspect="1" noChangeArrowheads="1"/>
          </p:cNvPicPr>
          <p:nvPr userDrawn="1"/>
        </p:nvPicPr>
        <p:blipFill rotWithShape="1">
          <a:blip r:embed="rId5" cstate="print">
            <a:extLst>
              <a:ext uri="{BEBA8EAE-BF5A-486C-A8C5-ECC9F3942E4B}">
                <a14:imgProps xmlns:a14="http://schemas.microsoft.com/office/drawing/2010/main">
                  <a14:imgLayer r:embed="rId4">
                    <a14:imgEffect>
                      <a14:brightnessContrast bright="-40000"/>
                    </a14:imgEffect>
                  </a14:imgLayer>
                </a14:imgProps>
              </a:ext>
            </a:extLst>
          </a:blip>
          <a:srcRect l="52424" b="9995"/>
          <a:stretch/>
        </p:blipFill>
        <p:spPr bwMode="auto">
          <a:xfrm rot="5400000" flipH="1" flipV="1">
            <a:off x="4679382" y="-642258"/>
            <a:ext cx="2808514" cy="12192001"/>
          </a:xfrm>
          <a:prstGeom prst="rect">
            <a:avLst/>
          </a:prstGeom>
          <a:noFill/>
          <a:ln>
            <a:noFill/>
          </a:ln>
        </p:spPr>
      </p:pic>
      <p:pic>
        <p:nvPicPr>
          <p:cNvPr id="11" name="Picture 2" hidden="1"/>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795" y="-3175"/>
            <a:ext cx="12190412" cy="6864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5609201"/>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Product Section Head">
    <p:spTree>
      <p:nvGrpSpPr>
        <p:cNvPr id="1" name=""/>
        <p:cNvGrpSpPr/>
        <p:nvPr/>
      </p:nvGrpSpPr>
      <p:grpSpPr>
        <a:xfrm>
          <a:off x="0" y="0"/>
          <a:ext cx="0" cy="0"/>
          <a:chOff x="0" y="0"/>
          <a:chExt cx="0" cy="0"/>
        </a:xfrm>
      </p:grpSpPr>
      <p:sp>
        <p:nvSpPr>
          <p:cNvPr id="17" name="Text Placeholder 16"/>
          <p:cNvSpPr>
            <a:spLocks noGrp="1"/>
          </p:cNvSpPr>
          <p:nvPr>
            <p:ph type="body" sz="quarter" idx="11"/>
          </p:nvPr>
        </p:nvSpPr>
        <p:spPr>
          <a:xfrm>
            <a:off x="-1" y="2644646"/>
            <a:ext cx="12192000" cy="1466512"/>
          </a:xfrm>
        </p:spPr>
        <p:txBody>
          <a:bodyPr bIns="182880" anchor="b"/>
          <a:lstStyle>
            <a:lvl1pPr marL="0" indent="0" algn="ctr">
              <a:buNone/>
              <a:defRPr lang="en-US" sz="54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Segoe UI Semibold" pitchFamily="34" charset="0"/>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
        <p:nvSpPr>
          <p:cNvPr id="5" name="Text Placeholder 4"/>
          <p:cNvSpPr>
            <a:spLocks noGrp="1"/>
          </p:cNvSpPr>
          <p:nvPr>
            <p:ph type="body" sz="quarter" idx="12"/>
          </p:nvPr>
        </p:nvSpPr>
        <p:spPr>
          <a:xfrm>
            <a:off x="-1" y="4129088"/>
            <a:ext cx="12192000" cy="882690"/>
          </a:xfrm>
        </p:spPr>
        <p:txBody>
          <a:bodyPr/>
          <a:lstStyle>
            <a:lvl1pPr algn="ctr">
              <a:buNone/>
              <a:defRPr sz="3000" b="0" spc="0">
                <a:solidFill>
                  <a:schemeClr val="tx1"/>
                </a:solidFill>
                <a:effectLst>
                  <a:outerShdw blurRad="88900" dist="88900" dir="7200000" sx="102000" sy="102000" algn="tl" rotWithShape="0">
                    <a:prstClr val="black">
                      <a:alpha val="40000"/>
                    </a:prstClr>
                  </a:outerShdw>
                </a:effectLst>
                <a:latin typeface="+mj-lt"/>
              </a:defRPr>
            </a:lvl1pPr>
          </a:lstStyle>
          <a:p>
            <a:pPr lvl="0"/>
            <a:r>
              <a:rPr lang="en-US"/>
              <a:t>Click to edit Master text styles</a:t>
            </a:r>
          </a:p>
        </p:txBody>
      </p:sp>
    </p:spTree>
    <p:extLst>
      <p:ext uri="{BB962C8B-B14F-4D97-AF65-F5344CB8AC3E}">
        <p14:creationId xmlns:p14="http://schemas.microsoft.com/office/powerpoint/2010/main" val="1487165900"/>
      </p:ext>
    </p:extLst>
  </p:cSld>
  <p:clrMapOvr>
    <a:masterClrMapping/>
  </p:clrMapOvr>
  <p:transition>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Product w/ bullets 1 level">
    <p:spTree>
      <p:nvGrpSpPr>
        <p:cNvPr id="1" name=""/>
        <p:cNvGrpSpPr/>
        <p:nvPr/>
      </p:nvGrpSpPr>
      <p:grpSpPr>
        <a:xfrm>
          <a:off x="0" y="0"/>
          <a:ext cx="0" cy="0"/>
          <a:chOff x="0" y="0"/>
          <a:chExt cx="0" cy="0"/>
        </a:xfrm>
      </p:grpSpPr>
      <p:sp>
        <p:nvSpPr>
          <p:cNvPr id="3" name="Content Placeholder 2"/>
          <p:cNvSpPr>
            <a:spLocks noGrp="1"/>
          </p:cNvSpPr>
          <p:nvPr>
            <p:ph idx="1"/>
          </p:nvPr>
        </p:nvSpPr>
        <p:spPr>
          <a:xfrm>
            <a:off x="4906653" y="1595718"/>
            <a:ext cx="6927645" cy="4505040"/>
          </a:xfrm>
        </p:spPr>
        <p:txBody>
          <a:bodyPr anchor="t" anchorCtr="0"/>
          <a:lstStyle>
            <a:lvl1pPr marL="228600" indent="-228600" algn="l" rtl="0" eaLnBrk="1" fontAlgn="base" hangingPunct="1">
              <a:lnSpc>
                <a:spcPct val="90000"/>
              </a:lnSpc>
              <a:spcBef>
                <a:spcPts val="1200"/>
              </a:spcBef>
              <a:spcAft>
                <a:spcPct val="15000"/>
              </a:spcAft>
              <a:buClr>
                <a:schemeClr val="tx1">
                  <a:lumMod val="65000"/>
                </a:schemeClr>
              </a:buClr>
              <a:defRPr lang="en-US" sz="3200" dirty="0" smtClean="0">
                <a:solidFill>
                  <a:schemeClr val="tx1"/>
                </a:solidFill>
                <a:latin typeface="+mn-lt"/>
                <a:ea typeface="+mn-ea"/>
                <a:cs typeface="+mn-cs"/>
              </a:defRPr>
            </a:lvl1pPr>
            <a:lvl2pPr marL="857250" indent="-450850">
              <a:buClr>
                <a:schemeClr val="tx1">
                  <a:lumMod val="65000"/>
                </a:schemeClr>
              </a:buClr>
              <a:buNone/>
              <a:defRPr sz="2400"/>
            </a:lvl2pPr>
            <a:lvl3pPr>
              <a:buNone/>
              <a:defRPr/>
            </a:lvl3pPr>
            <a:lvl4pPr>
              <a:buNone/>
              <a:defRPr sz="3600"/>
            </a:lvl4pPr>
            <a:lvl5pPr>
              <a:defRPr sz="3600"/>
            </a:lvl5pPr>
          </a:lstStyle>
          <a:p>
            <a:pPr lvl="0"/>
            <a:r>
              <a:rPr lang="en-US" dirty="0"/>
              <a:t>Click to edit Master text styles</a:t>
            </a:r>
          </a:p>
        </p:txBody>
      </p:sp>
      <p:sp>
        <p:nvSpPr>
          <p:cNvPr id="4" name="Text Placeholder 16"/>
          <p:cNvSpPr>
            <a:spLocks noGrp="1"/>
          </p:cNvSpPr>
          <p:nvPr>
            <p:ph type="body" sz="quarter" idx="11"/>
          </p:nvPr>
        </p:nvSpPr>
        <p:spPr>
          <a:xfrm>
            <a:off x="355694" y="1595719"/>
            <a:ext cx="4212734" cy="1308847"/>
          </a:xfrm>
        </p:spPr>
        <p:txBody>
          <a:bodyPr lIns="0" tIns="0" rIns="0" bIns="0" anchor="t" anchorCtr="0"/>
          <a:lstStyle>
            <a:lvl1pPr marL="0" indent="0" algn="ctr" rtl="0" eaLnBrk="1" fontAlgn="base" hangingPunct="1">
              <a:lnSpc>
                <a:spcPct val="85000"/>
              </a:lnSpc>
              <a:spcBef>
                <a:spcPct val="0"/>
              </a:spcBef>
              <a:spcAft>
                <a:spcPct val="0"/>
              </a:spcAft>
              <a:buClr>
                <a:schemeClr val="tx2"/>
              </a:buClr>
              <a:buFont typeface="Times" pitchFamily="1" charset="0"/>
              <a:buNone/>
              <a:defRPr lang="en-US" sz="48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Segoe UI Semibold" pitchFamily="34" charset="0"/>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dirty="0"/>
              <a:t>Click to edit Master text styles</a:t>
            </a:r>
          </a:p>
        </p:txBody>
      </p:sp>
    </p:spTree>
    <p:extLst>
      <p:ext uri="{BB962C8B-B14F-4D97-AF65-F5344CB8AC3E}">
        <p14:creationId xmlns:p14="http://schemas.microsoft.com/office/powerpoint/2010/main" val="1865454240"/>
      </p:ext>
    </p:extLst>
  </p:cSld>
  <p:clrMapOvr>
    <a:masterClrMapping/>
  </p:clrMapOvr>
  <p:transition>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Product w/ bullets 2 level">
    <p:spTree>
      <p:nvGrpSpPr>
        <p:cNvPr id="1" name=""/>
        <p:cNvGrpSpPr/>
        <p:nvPr/>
      </p:nvGrpSpPr>
      <p:grpSpPr>
        <a:xfrm>
          <a:off x="0" y="0"/>
          <a:ext cx="0" cy="0"/>
          <a:chOff x="0" y="0"/>
          <a:chExt cx="0" cy="0"/>
        </a:xfrm>
      </p:grpSpPr>
      <p:sp>
        <p:nvSpPr>
          <p:cNvPr id="4" name="Text Placeholder 16"/>
          <p:cNvSpPr>
            <a:spLocks noGrp="1"/>
          </p:cNvSpPr>
          <p:nvPr>
            <p:ph type="body" sz="quarter" idx="11"/>
          </p:nvPr>
        </p:nvSpPr>
        <p:spPr>
          <a:xfrm>
            <a:off x="355694" y="1590340"/>
            <a:ext cx="4212734" cy="1308847"/>
          </a:xfrm>
        </p:spPr>
        <p:txBody>
          <a:bodyPr lIns="0" tIns="0" rIns="0" bIns="0" anchor="t" anchorCtr="0"/>
          <a:lstStyle>
            <a:lvl1pPr marL="0" indent="0" algn="ctr" rtl="0" eaLnBrk="1" fontAlgn="base" hangingPunct="1">
              <a:lnSpc>
                <a:spcPct val="85000"/>
              </a:lnSpc>
              <a:spcBef>
                <a:spcPct val="0"/>
              </a:spcBef>
              <a:spcAft>
                <a:spcPct val="0"/>
              </a:spcAft>
              <a:buClr>
                <a:schemeClr val="tx2"/>
              </a:buClr>
              <a:buFont typeface="Times" pitchFamily="1" charset="0"/>
              <a:buNone/>
              <a:defRPr lang="en-US" sz="48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Segoe UI Semibold" pitchFamily="34" charset="0"/>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
        <p:nvSpPr>
          <p:cNvPr id="10" name="Content Placeholder 2"/>
          <p:cNvSpPr>
            <a:spLocks noGrp="1"/>
          </p:cNvSpPr>
          <p:nvPr>
            <p:ph idx="1"/>
          </p:nvPr>
        </p:nvSpPr>
        <p:spPr>
          <a:xfrm>
            <a:off x="4906653" y="1590339"/>
            <a:ext cx="6927645" cy="4579684"/>
          </a:xfrm>
        </p:spPr>
        <p:txBody>
          <a:bodyPr anchor="t" anchorCtr="0"/>
          <a:lstStyle>
            <a:lvl1pPr marL="228600" indent="-228600" algn="l" rtl="0" eaLnBrk="1" fontAlgn="base" hangingPunct="1">
              <a:lnSpc>
                <a:spcPct val="90000"/>
              </a:lnSpc>
              <a:spcBef>
                <a:spcPts val="1200"/>
              </a:spcBef>
              <a:spcAft>
                <a:spcPct val="15000"/>
              </a:spcAft>
              <a:buClr>
                <a:schemeClr val="tx1">
                  <a:lumMod val="65000"/>
                </a:schemeClr>
              </a:buClr>
              <a:defRPr lang="en-US" sz="3200" dirty="0" smtClean="0">
                <a:solidFill>
                  <a:schemeClr val="tx1"/>
                </a:solidFill>
                <a:latin typeface="+mn-lt"/>
                <a:ea typeface="+mn-ea"/>
                <a:cs typeface="+mn-cs"/>
              </a:defRPr>
            </a:lvl1pPr>
            <a:lvl2pPr marL="287338" indent="0">
              <a:buClr>
                <a:schemeClr val="tx1">
                  <a:lumMod val="65000"/>
                </a:schemeClr>
              </a:buClr>
              <a:buNone/>
              <a:defRPr sz="2400">
                <a:latin typeface="+mn-lt"/>
              </a:defRPr>
            </a:lvl2pPr>
            <a:lvl3pPr>
              <a:buNone/>
              <a:defRPr/>
            </a:lvl3pPr>
            <a:lvl4pPr>
              <a:buNone/>
              <a:defRPr sz="3600"/>
            </a:lvl4pPr>
            <a:lvl5pPr>
              <a:defRPr sz="3600"/>
            </a:lvl5pPr>
          </a:lstStyle>
          <a:p>
            <a:pPr lvl="0"/>
            <a:r>
              <a:rPr lang="en-US" dirty="0"/>
              <a:t>Click to edit Master text styles</a:t>
            </a:r>
          </a:p>
          <a:p>
            <a:pPr lvl="1"/>
            <a:r>
              <a:rPr lang="en-US" dirty="0"/>
              <a:t>Second level</a:t>
            </a:r>
          </a:p>
        </p:txBody>
      </p:sp>
    </p:spTree>
    <p:extLst>
      <p:ext uri="{BB962C8B-B14F-4D97-AF65-F5344CB8AC3E}">
        <p14:creationId xmlns:p14="http://schemas.microsoft.com/office/powerpoint/2010/main" val="2679124887"/>
      </p:ext>
    </p:extLst>
  </p:cSld>
  <p:clrMapOvr>
    <a:masterClrMapping/>
  </p:clrMapOvr>
  <p:transition>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180777"/>
      </p:ext>
    </p:extLst>
  </p:cSld>
  <p:clrMapOvr>
    <a:masterClrMapping/>
  </p:clrMapOvr>
  <p:transition>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cxnSp>
        <p:nvCxnSpPr>
          <p:cNvPr id="4" name="Straight Connector 3"/>
          <p:cNvCxnSpPr/>
          <p:nvPr userDrawn="1"/>
        </p:nvCxnSpPr>
        <p:spPr bwMode="auto">
          <a:xfrm flipH="1">
            <a:off x="762001" y="5343213"/>
            <a:ext cx="10667999" cy="0"/>
          </a:xfrm>
          <a:prstGeom prst="line">
            <a:avLst/>
          </a:prstGeom>
          <a:noFill/>
          <a:ln w="19050" cap="flat" cmpd="sng" algn="ctr">
            <a:gradFill flip="none" rotWithShape="1">
              <a:gsLst>
                <a:gs pos="0">
                  <a:schemeClr val="tx1">
                    <a:alpha val="0"/>
                  </a:schemeClr>
                </a:gs>
                <a:gs pos="50000">
                  <a:srgbClr val="FFFFFF"/>
                </a:gs>
                <a:gs pos="100000">
                  <a:schemeClr val="tx1">
                    <a:alpha val="0"/>
                  </a:schemeClr>
                </a:gs>
              </a:gsLst>
              <a:lin ang="0" scaled="1"/>
              <a:tileRect/>
            </a:gradFill>
            <a:prstDash val="solid"/>
            <a:round/>
            <a:headEnd type="none" w="med" len="med"/>
            <a:tailEnd type="none" w="med" len="med"/>
          </a:ln>
          <a:effectLst/>
        </p:spPr>
      </p:cxnSp>
      <p:cxnSp>
        <p:nvCxnSpPr>
          <p:cNvPr id="5" name="Straight Connector 4"/>
          <p:cNvCxnSpPr/>
          <p:nvPr userDrawn="1"/>
        </p:nvCxnSpPr>
        <p:spPr bwMode="auto">
          <a:xfrm flipH="1">
            <a:off x="762001" y="1517295"/>
            <a:ext cx="10667999" cy="0"/>
          </a:xfrm>
          <a:prstGeom prst="line">
            <a:avLst/>
          </a:prstGeom>
          <a:noFill/>
          <a:ln w="19050" cap="flat" cmpd="sng" algn="ctr">
            <a:gradFill flip="none" rotWithShape="1">
              <a:gsLst>
                <a:gs pos="0">
                  <a:schemeClr val="tx1">
                    <a:alpha val="0"/>
                  </a:schemeClr>
                </a:gs>
                <a:gs pos="50000">
                  <a:srgbClr val="FFFFFF"/>
                </a:gs>
                <a:gs pos="100000">
                  <a:schemeClr val="tx1">
                    <a:alpha val="0"/>
                  </a:schemeClr>
                </a:gs>
              </a:gsLst>
              <a:lin ang="0" scaled="1"/>
              <a:tileRect/>
            </a:gradFill>
            <a:prstDash val="solid"/>
            <a:round/>
            <a:headEnd type="none" w="med" len="med"/>
            <a:tailEnd type="none" w="med" len="med"/>
          </a:ln>
          <a:effectLst/>
        </p:spPr>
      </p:cxnSp>
      <p:sp>
        <p:nvSpPr>
          <p:cNvPr id="21" name="Title 1"/>
          <p:cNvSpPr>
            <a:spLocks noGrp="1"/>
          </p:cNvSpPr>
          <p:nvPr>
            <p:ph type="title"/>
          </p:nvPr>
        </p:nvSpPr>
        <p:spPr>
          <a:xfrm>
            <a:off x="762001" y="1517296"/>
            <a:ext cx="10668000" cy="3823408"/>
          </a:xfrm>
          <a:prstGeom prst="rect">
            <a:avLst/>
          </a:prstGeom>
        </p:spPr>
        <p:txBody>
          <a:bodyPr anchor="ctr">
            <a:noAutofit/>
          </a:bodyPr>
          <a:lstStyle>
            <a:lvl1pPr marL="0" algn="ctr" defTabSz="457200" rtl="0" eaLnBrk="1" latinLnBrk="0" hangingPunct="1">
              <a:lnSpc>
                <a:spcPct val="90000"/>
              </a:lnSpc>
              <a:spcBef>
                <a:spcPts val="2295"/>
              </a:spcBef>
              <a:spcAft>
                <a:spcPts val="984"/>
              </a:spcAft>
              <a:defRPr lang="en-US" sz="5400" kern="1200" dirty="0">
                <a:ln w="12700" cap="rnd" cmpd="sng">
                  <a:noFill/>
                  <a:prstDash val="solid"/>
                </a:ln>
                <a:gradFill flip="none" rotWithShape="1">
                  <a:gsLst>
                    <a:gs pos="0">
                      <a:schemeClr val="tx1"/>
                    </a:gs>
                    <a:gs pos="50000">
                      <a:srgbClr val="D6D6D6"/>
                    </a:gs>
                    <a:gs pos="100000">
                      <a:srgbClr val="7F7F7F"/>
                    </a:gs>
                  </a:gsLst>
                  <a:lin ang="5400000" scaled="0"/>
                  <a:tileRect/>
                </a:gradFill>
                <a:effectLst>
                  <a:outerShdw blurRad="88900" dist="38100" dir="5400000" algn="ctr" rotWithShape="0">
                    <a:srgbClr val="000000">
                      <a:alpha val="65000"/>
                    </a:srgbClr>
                  </a:outerShdw>
                </a:effectLst>
                <a:latin typeface="+mn-lt"/>
                <a:ea typeface="+mn-ea"/>
                <a:cs typeface="Arial"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1072578877"/>
      </p:ext>
    </p:extLst>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Quote Slide">
    <p:spTree>
      <p:nvGrpSpPr>
        <p:cNvPr id="1" name=""/>
        <p:cNvGrpSpPr/>
        <p:nvPr/>
      </p:nvGrpSpPr>
      <p:grpSpPr>
        <a:xfrm>
          <a:off x="0" y="0"/>
          <a:ext cx="0" cy="0"/>
          <a:chOff x="0" y="0"/>
          <a:chExt cx="0" cy="0"/>
        </a:xfrm>
      </p:grpSpPr>
      <p:pic>
        <p:nvPicPr>
          <p:cNvPr id="3" name="Picture 2" descr="quote.png"/>
          <p:cNvPicPr>
            <a:picLocks noChangeAspect="1"/>
          </p:cNvPicPr>
          <p:nvPr/>
        </p:nvPicPr>
        <p:blipFill>
          <a:blip r:embed="rId2" cstate="screen">
            <a:alphaModFix amt="20000"/>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rot="10800000">
            <a:off x="10442119" y="3102517"/>
            <a:ext cx="1829276" cy="1672683"/>
          </a:xfrm>
          <a:prstGeom prst="rect">
            <a:avLst/>
          </a:prstGeom>
          <a:effectLst>
            <a:outerShdw blurRad="50800" dist="38100" algn="l" rotWithShape="0">
              <a:prstClr val="black">
                <a:alpha val="40000"/>
              </a:prstClr>
            </a:outerShdw>
          </a:effectLst>
        </p:spPr>
      </p:pic>
      <p:pic>
        <p:nvPicPr>
          <p:cNvPr id="4" name="Picture 3" descr="quote.png"/>
          <p:cNvPicPr>
            <a:picLocks noChangeAspect="1"/>
          </p:cNvPicPr>
          <p:nvPr/>
        </p:nvPicPr>
        <p:blipFill>
          <a:blip r:embed="rId2" cstate="screen">
            <a:alphaModFix amt="20000"/>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82571" y="803817"/>
            <a:ext cx="1829276" cy="1672683"/>
          </a:xfrm>
          <a:prstGeom prst="rect">
            <a:avLst/>
          </a:prstGeom>
          <a:effectLst>
            <a:outerShdw blurRad="50800" dist="38100" algn="l" rotWithShape="0">
              <a:prstClr val="black">
                <a:alpha val="40000"/>
              </a:prstClr>
            </a:outerShdw>
          </a:effectLst>
        </p:spPr>
      </p:pic>
      <p:sp>
        <p:nvSpPr>
          <p:cNvPr id="5" name="Text Placeholder 3"/>
          <p:cNvSpPr>
            <a:spLocks noGrp="1"/>
          </p:cNvSpPr>
          <p:nvPr>
            <p:ph type="body" sz="quarter" idx="10"/>
          </p:nvPr>
        </p:nvSpPr>
        <p:spPr>
          <a:xfrm>
            <a:off x="2303269" y="1857374"/>
            <a:ext cx="7547353" cy="3492724"/>
          </a:xfrm>
        </p:spPr>
        <p:txBody>
          <a:bodyPr anchor="ctr" anchorCtr="0"/>
          <a:lstStyle>
            <a:lvl1pPr marL="0" indent="0" algn="ctr">
              <a:buClr>
                <a:schemeClr val="bg2">
                  <a:lumMod val="20000"/>
                  <a:lumOff val="80000"/>
                </a:schemeClr>
              </a:buClr>
              <a:buNone/>
              <a:defRPr sz="4000"/>
            </a:lvl1pPr>
            <a:lvl2pPr>
              <a:buClr>
                <a:schemeClr val="bg2">
                  <a:lumMod val="20000"/>
                  <a:lumOff val="80000"/>
                </a:schemeClr>
              </a:buClr>
              <a:defRPr/>
            </a:lvl2pPr>
            <a:lvl3pPr>
              <a:buClr>
                <a:schemeClr val="bg2">
                  <a:lumMod val="20000"/>
                  <a:lumOff val="80000"/>
                </a:schemeClr>
              </a:buClr>
              <a:defRPr/>
            </a:lvl3pPr>
            <a:lvl4pPr>
              <a:buClr>
                <a:schemeClr val="bg2">
                  <a:lumMod val="20000"/>
                  <a:lumOff val="80000"/>
                </a:schemeClr>
              </a:buClr>
              <a:defRPr/>
            </a:lvl4pPr>
            <a:lvl5pPr>
              <a:buClr>
                <a:schemeClr val="bg2">
                  <a:lumMod val="20000"/>
                  <a:lumOff val="80000"/>
                </a:schemeClr>
              </a:buClr>
              <a:defRPr/>
            </a:lvl5pPr>
          </a:lstStyle>
          <a:p>
            <a:pPr lvl="0"/>
            <a:r>
              <a:rPr lang="en-US"/>
              <a:t>Click to edit Master text styles</a:t>
            </a:r>
          </a:p>
        </p:txBody>
      </p:sp>
      <p:sp>
        <p:nvSpPr>
          <p:cNvPr id="6" name="Text Placeholder 5"/>
          <p:cNvSpPr>
            <a:spLocks noGrp="1"/>
          </p:cNvSpPr>
          <p:nvPr>
            <p:ph type="body" sz="quarter" idx="11" hasCustomPrompt="1"/>
          </p:nvPr>
        </p:nvSpPr>
        <p:spPr>
          <a:xfrm>
            <a:off x="5284576" y="5510214"/>
            <a:ext cx="4624004" cy="585787"/>
          </a:xfrm>
        </p:spPr>
        <p:txBody>
          <a:bodyPr/>
          <a:lstStyle>
            <a:lvl1pPr marL="0" indent="0" algn="r">
              <a:buNone/>
              <a:defRPr baseline="0"/>
            </a:lvl1pPr>
          </a:lstStyle>
          <a:p>
            <a:pPr lvl="0"/>
            <a:r>
              <a:rPr lang="en-US" dirty="0"/>
              <a:t>Quote attribution</a:t>
            </a:r>
          </a:p>
        </p:txBody>
      </p:sp>
    </p:spTree>
    <p:extLst>
      <p:ext uri="{BB962C8B-B14F-4D97-AF65-F5344CB8AC3E}">
        <p14:creationId xmlns:p14="http://schemas.microsoft.com/office/powerpoint/2010/main" val="4264804502"/>
      </p:ext>
    </p:extLst>
  </p:cSld>
  <p:clrMapOvr>
    <a:masterClrMapping/>
  </p:clrMapOvr>
  <p:transition>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Big Bullets">
    <p:spTree>
      <p:nvGrpSpPr>
        <p:cNvPr id="1" name=""/>
        <p:cNvGrpSpPr/>
        <p:nvPr/>
      </p:nvGrpSpPr>
      <p:grpSpPr>
        <a:xfrm>
          <a:off x="0" y="0"/>
          <a:ext cx="0" cy="0"/>
          <a:chOff x="0" y="0"/>
          <a:chExt cx="0" cy="0"/>
        </a:xfrm>
      </p:grpSpPr>
      <p:sp>
        <p:nvSpPr>
          <p:cNvPr id="3" name="Content Placeholder 2"/>
          <p:cNvSpPr>
            <a:spLocks noGrp="1"/>
          </p:cNvSpPr>
          <p:nvPr>
            <p:ph idx="1"/>
          </p:nvPr>
        </p:nvSpPr>
        <p:spPr>
          <a:xfrm>
            <a:off x="2062420" y="2286275"/>
            <a:ext cx="10129580" cy="3797284"/>
          </a:xfrm>
          <a:noFill/>
          <a:ln w="9525">
            <a:noFill/>
            <a:miter lim="800000"/>
            <a:headEnd/>
            <a:tailEnd/>
          </a:ln>
        </p:spPr>
        <p:txBody>
          <a:bodyPr vert="horz" wrap="square" lIns="91440" tIns="45720" rIns="91440" bIns="45720" numCol="1" anchor="t" anchorCtr="0" compatLnSpc="1">
            <a:prstTxWarp prst="textNoShape">
              <a:avLst/>
            </a:prstTxWarp>
          </a:bodyPr>
          <a:lstStyle>
            <a:lvl1pPr>
              <a:defRPr lang="en-US" sz="3600" dirty="0" smtClean="0">
                <a:latin typeface="+mn-lt"/>
              </a:defRPr>
            </a:lvl1pPr>
            <a:lvl2pPr>
              <a:defRPr lang="en-US" sz="2400" dirty="0" smtClean="0">
                <a:latin typeface="+mn-lt"/>
              </a:defRPr>
            </a:lvl2pPr>
          </a:lstStyle>
          <a:p>
            <a:pPr lvl="0">
              <a:spcBef>
                <a:spcPts val="1200"/>
              </a:spcBef>
              <a:buClr>
                <a:schemeClr val="tx1">
                  <a:lumMod val="65000"/>
                </a:schemeClr>
              </a:buClr>
            </a:pPr>
            <a:r>
              <a:rPr lang="en-US" dirty="0"/>
              <a:t>Click to edit Master text styles</a:t>
            </a:r>
          </a:p>
          <a:p>
            <a:pPr lvl="1">
              <a:spcBef>
                <a:spcPts val="1200"/>
              </a:spcBef>
              <a:buClr>
                <a:schemeClr val="tx1">
                  <a:lumMod val="65000"/>
                </a:schemeClr>
              </a:buClr>
            </a:pPr>
            <a:r>
              <a:rPr lang="en-US" dirty="0"/>
              <a:t>Second level</a:t>
            </a:r>
          </a:p>
        </p:txBody>
      </p:sp>
    </p:spTree>
    <p:extLst>
      <p:ext uri="{BB962C8B-B14F-4D97-AF65-F5344CB8AC3E}">
        <p14:creationId xmlns:p14="http://schemas.microsoft.com/office/powerpoint/2010/main" val="1434851251"/>
      </p:ext>
    </p:extLst>
  </p:cSld>
  <p:clrMapOvr>
    <a:masterClrMapping/>
  </p:clrMapOvr>
  <p:transition>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Image Left">
    <p:spTree>
      <p:nvGrpSpPr>
        <p:cNvPr id="1" name=""/>
        <p:cNvGrpSpPr/>
        <p:nvPr/>
      </p:nvGrpSpPr>
      <p:grpSpPr>
        <a:xfrm>
          <a:off x="0" y="0"/>
          <a:ext cx="0" cy="0"/>
          <a:chOff x="0" y="0"/>
          <a:chExt cx="0" cy="0"/>
        </a:xfrm>
      </p:grpSpPr>
      <p:sp>
        <p:nvSpPr>
          <p:cNvPr id="2" name="Title 1"/>
          <p:cNvSpPr>
            <a:spLocks noGrp="1"/>
          </p:cNvSpPr>
          <p:nvPr>
            <p:ph type="title"/>
          </p:nvPr>
        </p:nvSpPr>
        <p:spPr>
          <a:xfrm>
            <a:off x="4576213" y="306534"/>
            <a:ext cx="7112020" cy="831851"/>
          </a:xfrm>
        </p:spPr>
        <p:txBody>
          <a:bodyPr anchor="b"/>
          <a:lstStyle>
            <a:lvl1pPr>
              <a:lnSpc>
                <a:spcPts val="3999"/>
              </a:lnSpc>
              <a:defRPr/>
            </a:lvl1pPr>
          </a:lstStyle>
          <a:p>
            <a:r>
              <a:rPr lang="en-US" dirty="0"/>
              <a:t>Click to edit Master title style</a:t>
            </a:r>
          </a:p>
        </p:txBody>
      </p:sp>
      <p:sp>
        <p:nvSpPr>
          <p:cNvPr id="6" name="Content Placeholder 5"/>
          <p:cNvSpPr>
            <a:spLocks noGrp="1"/>
          </p:cNvSpPr>
          <p:nvPr>
            <p:ph sz="quarter" idx="10"/>
          </p:nvPr>
        </p:nvSpPr>
        <p:spPr>
          <a:xfrm>
            <a:off x="4583335" y="1761068"/>
            <a:ext cx="7095066" cy="4415367"/>
          </a:xfrm>
        </p:spPr>
        <p:txBody>
          <a:bodyPr/>
          <a:lstStyle>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p:cNvSpPr>
            <a:spLocks noGrp="1"/>
          </p:cNvSpPr>
          <p:nvPr>
            <p:ph type="sldNum" sz="quarter" idx="13"/>
          </p:nvPr>
        </p:nvSpPr>
        <p:spPr>
          <a:xfrm>
            <a:off x="2325" y="6368427"/>
            <a:ext cx="609600" cy="366183"/>
          </a:xfrm>
          <a:prstGeom prst="rect">
            <a:avLst/>
          </a:prstGeom>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11" name="Content Placeholder 10"/>
          <p:cNvSpPr>
            <a:spLocks noGrp="1"/>
          </p:cNvSpPr>
          <p:nvPr>
            <p:ph sz="quarter" idx="14"/>
          </p:nvPr>
        </p:nvSpPr>
        <p:spPr>
          <a:xfrm>
            <a:off x="1" y="0"/>
            <a:ext cx="4051300" cy="6858000"/>
          </a:xfrm>
        </p:spPr>
        <p:txBody>
          <a:bodyPr/>
          <a:lstStyle>
            <a:lvl1pPr marL="0" indent="0">
              <a:buNone/>
              <a:defRPr/>
            </a:lvl1pPr>
          </a:lstStyle>
          <a:p>
            <a:pPr lvl="0"/>
            <a:endParaRPr lang="en-US" dirty="0"/>
          </a:p>
        </p:txBody>
      </p:sp>
      <p:sp>
        <p:nvSpPr>
          <p:cNvPr id="7" name="Text Placeholder 3"/>
          <p:cNvSpPr>
            <a:spLocks noGrp="1"/>
          </p:cNvSpPr>
          <p:nvPr>
            <p:ph type="body" sz="quarter" idx="15"/>
          </p:nvPr>
        </p:nvSpPr>
        <p:spPr>
          <a:xfrm>
            <a:off x="4577752" y="1036788"/>
            <a:ext cx="7088545" cy="508000"/>
          </a:xfrm>
        </p:spPr>
        <p:txBody>
          <a:bodyPr/>
          <a:lstStyle>
            <a:lvl1pPr marL="0" indent="0">
              <a:buNone/>
              <a:defRPr>
                <a:solidFill>
                  <a:schemeClr val="tx1">
                    <a:lumMod val="60000"/>
                    <a:lumOff val="40000"/>
                  </a:schemeClr>
                </a:solidFill>
              </a:defRPr>
            </a:lvl1pPr>
          </a:lstStyle>
          <a:p>
            <a:pPr lvl="0"/>
            <a:r>
              <a:rPr lang="en-US" dirty="0"/>
              <a:t>Click to edit Master text styles</a:t>
            </a:r>
          </a:p>
        </p:txBody>
      </p:sp>
    </p:spTree>
    <p:extLst>
      <p:ext uri="{BB962C8B-B14F-4D97-AF65-F5344CB8AC3E}">
        <p14:creationId xmlns:p14="http://schemas.microsoft.com/office/powerpoint/2010/main" val="3803490467"/>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Demo">
    <p:spTree>
      <p:nvGrpSpPr>
        <p:cNvPr id="1" name=""/>
        <p:cNvGrpSpPr/>
        <p:nvPr/>
      </p:nvGrpSpPr>
      <p:grpSpPr>
        <a:xfrm>
          <a:off x="0" y="0"/>
          <a:ext cx="0" cy="0"/>
          <a:chOff x="0" y="0"/>
          <a:chExt cx="0" cy="0"/>
        </a:xfrm>
      </p:grpSpPr>
      <p:pic>
        <p:nvPicPr>
          <p:cNvPr id="4" name="Picture 3" descr="Demo.png"/>
          <p:cNvPicPr>
            <a:picLocks noChangeAspect="1"/>
          </p:cNvPicPr>
          <p:nvPr/>
        </p:nvPicPr>
        <p:blipFill rotWithShape="1">
          <a:blip r:embed="rId2" cstate="screen">
            <a:extLst>
              <a:ext uri="{28A0092B-C50C-407E-A947-70E740481C1C}">
                <a14:useLocalDpi xmlns:a14="http://schemas.microsoft.com/office/drawing/2010/main" val="0"/>
              </a:ext>
            </a:extLst>
          </a:blip>
          <a:srcRect b="20042"/>
          <a:stretch/>
        </p:blipFill>
        <p:spPr>
          <a:xfrm>
            <a:off x="3951724" y="1989468"/>
            <a:ext cx="4078949" cy="1369552"/>
          </a:xfrm>
          <a:prstGeom prst="rect">
            <a:avLst/>
          </a:prstGeom>
        </p:spPr>
      </p:pic>
    </p:spTree>
    <p:extLst>
      <p:ext uri="{BB962C8B-B14F-4D97-AF65-F5344CB8AC3E}">
        <p14:creationId xmlns:p14="http://schemas.microsoft.com/office/powerpoint/2010/main" val="3248758632"/>
      </p:ext>
    </p:extLst>
  </p:cSld>
  <p:clrMapOvr>
    <a:masterClrMapping/>
  </p:clrMapOvr>
  <p:transition>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Demo w Presenter">
    <p:spTree>
      <p:nvGrpSpPr>
        <p:cNvPr id="1" name=""/>
        <p:cNvGrpSpPr/>
        <p:nvPr/>
      </p:nvGrpSpPr>
      <p:grpSpPr>
        <a:xfrm>
          <a:off x="0" y="0"/>
          <a:ext cx="0" cy="0"/>
          <a:chOff x="0" y="0"/>
          <a:chExt cx="0" cy="0"/>
        </a:xfrm>
      </p:grpSpPr>
      <p:pic>
        <p:nvPicPr>
          <p:cNvPr id="10" name="Picture 9" descr="Demo.png"/>
          <p:cNvPicPr>
            <a:picLocks noChangeAspect="1"/>
          </p:cNvPicPr>
          <p:nvPr/>
        </p:nvPicPr>
        <p:blipFill rotWithShape="1">
          <a:blip r:embed="rId2" cstate="screen">
            <a:extLst>
              <a:ext uri="{28A0092B-C50C-407E-A947-70E740481C1C}">
                <a14:useLocalDpi xmlns:a14="http://schemas.microsoft.com/office/drawing/2010/main" val="0"/>
              </a:ext>
            </a:extLst>
          </a:blip>
          <a:srcRect b="20042"/>
          <a:stretch/>
        </p:blipFill>
        <p:spPr>
          <a:xfrm>
            <a:off x="3951724" y="1989468"/>
            <a:ext cx="4078949" cy="1369552"/>
          </a:xfrm>
          <a:prstGeom prst="rect">
            <a:avLst/>
          </a:prstGeom>
        </p:spPr>
      </p:pic>
      <p:sp>
        <p:nvSpPr>
          <p:cNvPr id="6" name="Text Placeholder 16"/>
          <p:cNvSpPr>
            <a:spLocks noGrp="1"/>
          </p:cNvSpPr>
          <p:nvPr>
            <p:ph type="body" sz="quarter" idx="11"/>
          </p:nvPr>
        </p:nvSpPr>
        <p:spPr>
          <a:xfrm>
            <a:off x="-1" y="3377683"/>
            <a:ext cx="12192000" cy="1068811"/>
          </a:xfrm>
        </p:spPr>
        <p:txBody>
          <a:bodyPr anchor="b"/>
          <a:lstStyle>
            <a:lvl1pPr marL="0" indent="0" algn="ctr">
              <a:buNone/>
              <a:defRPr lang="en-US" sz="4400" b="0" kern="1200" spc="-150"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n-ea"/>
                <a:cs typeface="+mn-cs"/>
              </a:defRPr>
            </a:lvl1pPr>
          </a:lstStyle>
          <a:p>
            <a:pPr marL="228600" lvl="0" indent="-228600"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
        <p:nvSpPr>
          <p:cNvPr id="9" name="Text Placeholder 4"/>
          <p:cNvSpPr>
            <a:spLocks noGrp="1"/>
          </p:cNvSpPr>
          <p:nvPr>
            <p:ph type="body" sz="quarter" idx="12"/>
          </p:nvPr>
        </p:nvSpPr>
        <p:spPr>
          <a:xfrm>
            <a:off x="-1" y="4536141"/>
            <a:ext cx="12192000" cy="900620"/>
          </a:xfrm>
        </p:spPr>
        <p:txBody>
          <a:bodyPr/>
          <a:lstStyle>
            <a:lvl1pPr algn="ctr">
              <a:buNone/>
              <a:defRPr sz="3000" b="0" spc="0">
                <a:solidFill>
                  <a:schemeClr val="tx1"/>
                </a:solidFill>
                <a:effectLst>
                  <a:outerShdw blurRad="88900" dist="88900" dir="7200000" sx="102000" sy="102000" algn="tl" rotWithShape="0">
                    <a:prstClr val="black">
                      <a:alpha val="40000"/>
                    </a:prstClr>
                  </a:outerShdw>
                </a:effectLst>
                <a:latin typeface="+mj-lt"/>
              </a:defRPr>
            </a:lvl1pPr>
          </a:lstStyle>
          <a:p>
            <a:pPr lvl="0"/>
            <a:r>
              <a:rPr lang="en-US"/>
              <a:t>Click to edit Master text styles</a:t>
            </a:r>
          </a:p>
        </p:txBody>
      </p:sp>
    </p:spTree>
    <p:extLst>
      <p:ext uri="{BB962C8B-B14F-4D97-AF65-F5344CB8AC3E}">
        <p14:creationId xmlns:p14="http://schemas.microsoft.com/office/powerpoint/2010/main" val="2571435116"/>
      </p:ext>
    </p:extLst>
  </p:cSld>
  <p:clrMapOvr>
    <a:masterClrMapping/>
  </p:clrMapOvr>
  <p:transition>
    <p:fade/>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Background" hidden="1"/>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a:stretch/>
        </p:blipFill>
        <p:spPr bwMode="auto">
          <a:xfrm>
            <a:off x="12361" y="1"/>
            <a:ext cx="12167280" cy="68580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Lighting" hidden="1"/>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brightnessContrast bright="-40000"/>
                    </a14:imgEffect>
                  </a14:imgLayer>
                </a14:imgProps>
              </a:ext>
            </a:extLst>
          </a:blip>
          <a:srcRect l="52424" b="9995"/>
          <a:stretch/>
        </p:blipFill>
        <p:spPr bwMode="auto">
          <a:xfrm rot="16200000" flipV="1">
            <a:off x="3643367" y="-1678272"/>
            <a:ext cx="4880544" cy="12192001"/>
          </a:xfrm>
          <a:prstGeom prst="rect">
            <a:avLst/>
          </a:prstGeom>
          <a:noFill/>
          <a:ln>
            <a:noFill/>
          </a:ln>
        </p:spPr>
      </p:pic>
      <p:pic>
        <p:nvPicPr>
          <p:cNvPr id="11" name="Citrix logo - grey"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23540" y="1555876"/>
            <a:ext cx="158676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 name="Rectangle 62"/>
          <p:cNvSpPr>
            <a:spLocks noChangeArrowheads="1"/>
          </p:cNvSpPr>
          <p:nvPr/>
        </p:nvSpPr>
        <p:spPr bwMode="auto">
          <a:xfrm>
            <a:off x="840007" y="4641850"/>
            <a:ext cx="184198" cy="325438"/>
          </a:xfrm>
          <a:prstGeom prst="rect">
            <a:avLst/>
          </a:prstGeom>
          <a:noFill/>
          <a:ln w="9525">
            <a:noFill/>
            <a:miter lim="800000"/>
            <a:headEnd/>
            <a:tailEnd/>
          </a:ln>
          <a:effectLst/>
        </p:spPr>
        <p:txBody>
          <a:bodyPr wrap="none">
            <a:spAutoFit/>
          </a:bodyPr>
          <a:lstStyle/>
          <a:p>
            <a:pPr defTabSz="1088291" eaLnBrk="0" fontAlgn="base" hangingPunct="0">
              <a:lnSpc>
                <a:spcPct val="70000"/>
              </a:lnSpc>
              <a:spcBef>
                <a:spcPct val="35000"/>
              </a:spcBef>
              <a:spcAft>
                <a:spcPct val="15000"/>
              </a:spcAft>
              <a:buClr>
                <a:srgbClr val="7AA426"/>
              </a:buClr>
              <a:buSzPct val="95000"/>
              <a:buFont typeface="Times" pitchFamily="1" charset="0"/>
              <a:buNone/>
              <a:defRPr/>
            </a:pPr>
            <a:endParaRPr lang="en-US" sz="2100" dirty="0">
              <a:solidFill>
                <a:srgbClr val="FFFFFF"/>
              </a:solidFill>
              <a:cs typeface="Arial" charset="0"/>
            </a:endParaRPr>
          </a:p>
        </p:txBody>
      </p:sp>
      <p:sp>
        <p:nvSpPr>
          <p:cNvPr id="309251" name="Rectangle 8"/>
          <p:cNvSpPr>
            <a:spLocks noGrp="1" noChangeArrowheads="1"/>
          </p:cNvSpPr>
          <p:nvPr>
            <p:ph type="ctrTitle"/>
          </p:nvPr>
        </p:nvSpPr>
        <p:spPr>
          <a:xfrm>
            <a:off x="3637911" y="3140076"/>
            <a:ext cx="7286967" cy="1242041"/>
          </a:xfrm>
        </p:spPr>
        <p:txBody>
          <a:bodyPr/>
          <a:lstStyle>
            <a:lvl1pPr algn="l">
              <a:defRPr sz="360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cs typeface="Arial" pitchFamily="34" charset="0"/>
              </a:defRPr>
            </a:lvl1pPr>
          </a:lstStyle>
          <a:p>
            <a:r>
              <a:rPr lang="en-US"/>
              <a:t>Click to edit Master title style</a:t>
            </a:r>
            <a:endParaRPr lang="en-US" dirty="0"/>
          </a:p>
        </p:txBody>
      </p:sp>
      <p:sp>
        <p:nvSpPr>
          <p:cNvPr id="309252" name="Rectangle 15"/>
          <p:cNvSpPr>
            <a:spLocks noGrp="1" noChangeArrowheads="1"/>
          </p:cNvSpPr>
          <p:nvPr>
            <p:ph type="subTitle" idx="1"/>
          </p:nvPr>
        </p:nvSpPr>
        <p:spPr>
          <a:xfrm>
            <a:off x="3666461" y="4489451"/>
            <a:ext cx="7296493" cy="657225"/>
          </a:xfrm>
        </p:spPr>
        <p:txBody>
          <a:bodyPr/>
          <a:lstStyle>
            <a:lvl1pPr marL="0" indent="0" algn="l">
              <a:spcBef>
                <a:spcPct val="0"/>
              </a:spcBef>
              <a:spcAft>
                <a:spcPct val="0"/>
              </a:spcAft>
              <a:buFont typeface="Times" pitchFamily="1" charset="0"/>
              <a:buNone/>
              <a:defRPr sz="2000">
                <a:solidFill>
                  <a:schemeClr val="tx1">
                    <a:lumMod val="65000"/>
                  </a:schemeClr>
                </a:solidFill>
                <a:latin typeface="+mj-lt"/>
                <a:cs typeface="Arial" pitchFamily="34" charset="0"/>
              </a:defRPr>
            </a:lvl1pPr>
          </a:lstStyle>
          <a:p>
            <a:r>
              <a:rPr lang="en-US"/>
              <a:t>Click to edit Master subtitle style</a:t>
            </a:r>
            <a:endParaRPr lang="en-US" dirty="0"/>
          </a:p>
        </p:txBody>
      </p:sp>
      <p:pic>
        <p:nvPicPr>
          <p:cNvPr id="9" name="Citrix logo - embedded"/>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a:xfrm>
            <a:off x="3713800" y="2171144"/>
            <a:ext cx="1396500" cy="576184"/>
          </a:xfrm>
          <a:prstGeom prst="rect">
            <a:avLst/>
          </a:prstGeom>
        </p:spPr>
      </p:pic>
    </p:spTree>
    <p:extLst>
      <p:ext uri="{BB962C8B-B14F-4D97-AF65-F5344CB8AC3E}">
        <p14:creationId xmlns:p14="http://schemas.microsoft.com/office/powerpoint/2010/main" val="2194990926"/>
      </p:ext>
    </p:extLst>
  </p:cSld>
  <p:clrMapOvr>
    <a:masterClrMapping/>
  </p:clrMapOvr>
  <p:transition>
    <p:fade/>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79820" y="4508501"/>
            <a:ext cx="10061020" cy="1362075"/>
          </a:xfrm>
        </p:spPr>
        <p:txBody>
          <a:bodyPr anchor="t"/>
          <a:lstStyle>
            <a:lvl1pPr algn="l" rtl="0" eaLnBrk="1" fontAlgn="base" hangingPunct="1">
              <a:lnSpc>
                <a:spcPct val="85000"/>
              </a:lnSpc>
              <a:spcBef>
                <a:spcPct val="0"/>
              </a:spcBef>
              <a:spcAft>
                <a:spcPct val="0"/>
              </a:spcAft>
              <a:defRPr lang="en-US" sz="40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j-ea"/>
                <a:cs typeface="Arial"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1179820" y="3008314"/>
            <a:ext cx="10061020" cy="1500187"/>
          </a:xfrm>
        </p:spPr>
        <p:txBody>
          <a:bodyPr anchor="b"/>
          <a:lstStyle>
            <a:lvl1pPr marL="0" indent="0">
              <a:buNone/>
              <a:defRPr sz="2800">
                <a:latin typeface="Arial Narrow" pitchFamily="34" charset="0"/>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pic>
        <p:nvPicPr>
          <p:cNvPr id="4" name="Blue dots" descr="\\Mvfs\projects\Citrix\09-0288 Citrix Rebrand Corporate Template\Art\PNG\Citrix_Circle_Dots_Crop.png" hidden="1"/>
          <p:cNvPicPr>
            <a:picLocks noChangeAspect="1" noChangeArrowheads="1"/>
          </p:cNvPicPr>
          <p:nvPr/>
        </p:nvPicPr>
        <p:blipFill>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7842" y="4184543"/>
            <a:ext cx="1587083" cy="2673457"/>
          </a:xfrm>
          <a:prstGeom prst="rect">
            <a:avLst/>
          </a:prstGeom>
          <a:noFill/>
          <a:ln w="9525">
            <a:noFill/>
            <a:miter lim="800000"/>
            <a:headEnd/>
            <a:tailEnd/>
          </a:ln>
        </p:spPr>
      </p:pic>
    </p:spTree>
    <p:extLst>
      <p:ext uri="{BB962C8B-B14F-4D97-AF65-F5344CB8AC3E}">
        <p14:creationId xmlns:p14="http://schemas.microsoft.com/office/powerpoint/2010/main" val="2182931701"/>
      </p:ext>
    </p:extLst>
  </p:cSld>
  <p:clrMapOvr>
    <a:masterClrMapping/>
  </p:clrMapOvr>
  <p:transition>
    <p:fade/>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Blank w 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rtl="0" eaLnBrk="1" fontAlgn="base" hangingPunct="1">
              <a:lnSpc>
                <a:spcPct val="85000"/>
              </a:lnSpc>
              <a:spcBef>
                <a:spcPct val="0"/>
              </a:spcBef>
              <a:spcAft>
                <a:spcPct val="0"/>
              </a:spcAft>
              <a:defRPr lang="en-US" sz="32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j-ea"/>
                <a:cs typeface="Arial" pitchFamily="34" charset="0"/>
              </a:defRPr>
            </a:lvl1pPr>
          </a:lstStyle>
          <a:p>
            <a:r>
              <a:rPr lang="en-US"/>
              <a:t>Click to edit Master title style</a:t>
            </a:r>
            <a:endParaRPr lang="en-US" dirty="0"/>
          </a:p>
        </p:txBody>
      </p:sp>
    </p:spTree>
    <p:extLst>
      <p:ext uri="{BB962C8B-B14F-4D97-AF65-F5344CB8AC3E}">
        <p14:creationId xmlns:p14="http://schemas.microsoft.com/office/powerpoint/2010/main" val="3115669417"/>
      </p:ext>
    </p:extLst>
  </p:cSld>
  <p:clrMapOvr>
    <a:masterClrMapping/>
  </p:clrMapOvr>
  <p:transition>
    <p:fade/>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rtl="0" eaLnBrk="1" fontAlgn="base" hangingPunct="1">
              <a:lnSpc>
                <a:spcPct val="85000"/>
              </a:lnSpc>
              <a:spcBef>
                <a:spcPct val="0"/>
              </a:spcBef>
              <a:spcAft>
                <a:spcPct val="0"/>
              </a:spcAft>
              <a:defRPr lang="en-US" sz="3200" dirty="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j-ea"/>
                <a:cs typeface="Arial" pitchFamily="34" charset="0"/>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buClr>
                <a:schemeClr val="tx1">
                  <a:lumMod val="65000"/>
                </a:schemeClr>
              </a:buClr>
              <a:defRPr sz="2800"/>
            </a:lvl1pPr>
            <a:lvl2pPr>
              <a:buClr>
                <a:schemeClr val="tx1">
                  <a:lumMod val="65000"/>
                </a:schemeClr>
              </a:buClr>
              <a:defRPr sz="2400"/>
            </a:lvl2pPr>
            <a:lvl3pPr>
              <a:buClr>
                <a:schemeClr val="tx1">
                  <a:lumMod val="65000"/>
                </a:schemeClr>
              </a:buClr>
              <a:defRPr sz="2400"/>
            </a:lvl3pPr>
            <a:lvl4pPr>
              <a:buClr>
                <a:schemeClr val="tx1">
                  <a:lumMod val="65000"/>
                </a:schemeClr>
              </a:buClr>
              <a:defRPr sz="2000"/>
            </a:lvl4pPr>
            <a:lvl5pPr>
              <a:buClr>
                <a:schemeClr val="tx1">
                  <a:lumMod val="65000"/>
                </a:schemeClr>
              </a:buClr>
              <a:defRPr sz="2000"/>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08531278"/>
      </p:ext>
    </p:extLst>
  </p:cSld>
  <p:clrMapOvr>
    <a:masterClrMapping/>
  </p:clrMapOvr>
  <p:transition>
    <p:fade/>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2_End Slide">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p:blipFill>
        <p:spPr>
          <a:xfrm>
            <a:off x="1" y="0"/>
            <a:ext cx="12192000" cy="6858000"/>
          </a:xfrm>
          <a:prstGeom prst="rect">
            <a:avLst/>
          </a:prstGeom>
        </p:spPr>
      </p:pic>
      <p:pic>
        <p:nvPicPr>
          <p:cNvPr id="4" name="Picture 3" descr="C:\Users\markt\My Dropbox\0 - Graphics\Logos\CTXS Logo White.png" hidden="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06781" y="3000189"/>
            <a:ext cx="1378437" cy="640080"/>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xmlns="">
                <a:solidFill>
                  <a:srgbClr val="FFFFFF"/>
                </a:solidFill>
              </a14:hiddenFill>
            </a:ext>
          </a:extLst>
        </p:spPr>
      </p:pic>
      <p:sp>
        <p:nvSpPr>
          <p:cNvPr id="2" name="TextBox 1"/>
          <p:cNvSpPr txBox="1"/>
          <p:nvPr/>
        </p:nvSpPr>
        <p:spPr>
          <a:xfrm>
            <a:off x="2285007" y="3671888"/>
            <a:ext cx="7621985" cy="338554"/>
          </a:xfrm>
          <a:prstGeom prst="rect">
            <a:avLst/>
          </a:prstGeom>
          <a:noFill/>
        </p:spPr>
        <p:txBody>
          <a:bodyPr wrap="square" rtlCol="0">
            <a:spAutoFit/>
            <a:scene3d>
              <a:camera prst="orthographicFront"/>
              <a:lightRig rig="soft" dir="t">
                <a:rot lat="0" lon="0" rev="10800000"/>
              </a:lightRig>
            </a:scene3d>
            <a:sp3d>
              <a:bevelT w="27940" h="12700"/>
              <a:contourClr>
                <a:srgbClr val="DDDDDD"/>
              </a:contourClr>
            </a:sp3d>
          </a:bodyPr>
          <a:lstStyle/>
          <a:p>
            <a:pPr algn="ctr" defTabSz="1088291"/>
            <a:r>
              <a:rPr lang="en-US" sz="1600" b="1" spc="150" dirty="0">
                <a:ln w="11430"/>
                <a:solidFill>
                  <a:srgbClr val="3E4554">
                    <a:lumMod val="60000"/>
                    <a:lumOff val="40000"/>
                  </a:srgbClr>
                </a:solidFill>
                <a:effectLst>
                  <a:outerShdw blurRad="25400" algn="tl" rotWithShape="0">
                    <a:srgbClr val="000000">
                      <a:alpha val="43000"/>
                    </a:srgbClr>
                  </a:outerShdw>
                </a:effectLst>
                <a:latin typeface="Segoe UI" pitchFamily="34" charset="0"/>
                <a:ea typeface="Segoe UI" pitchFamily="34" charset="0"/>
                <a:cs typeface="Segoe UI" pitchFamily="34" charset="0"/>
              </a:rPr>
              <a:t>Powering mobile </a:t>
            </a:r>
            <a:r>
              <a:rPr lang="en-US" sz="1600" b="1" spc="150" dirty="0" err="1">
                <a:ln w="11430"/>
                <a:solidFill>
                  <a:srgbClr val="3E4554">
                    <a:lumMod val="60000"/>
                    <a:lumOff val="40000"/>
                  </a:srgbClr>
                </a:solidFill>
                <a:effectLst>
                  <a:outerShdw blurRad="25400" algn="tl" rotWithShape="0">
                    <a:srgbClr val="000000">
                      <a:alpha val="43000"/>
                    </a:srgbClr>
                  </a:outerShdw>
                </a:effectLst>
                <a:latin typeface="Segoe UI" pitchFamily="34" charset="0"/>
                <a:ea typeface="Segoe UI" pitchFamily="34" charset="0"/>
                <a:cs typeface="Segoe UI" pitchFamily="34" charset="0"/>
              </a:rPr>
              <a:t>workstyles</a:t>
            </a:r>
            <a:r>
              <a:rPr lang="en-US" sz="1600" b="1" spc="150" dirty="0">
                <a:ln w="11430"/>
                <a:solidFill>
                  <a:srgbClr val="3E4554">
                    <a:lumMod val="60000"/>
                    <a:lumOff val="40000"/>
                  </a:srgbClr>
                </a:solidFill>
                <a:effectLst>
                  <a:outerShdw blurRad="25400" algn="tl" rotWithShape="0">
                    <a:srgbClr val="000000">
                      <a:alpha val="43000"/>
                    </a:srgbClr>
                  </a:outerShdw>
                </a:effectLst>
                <a:latin typeface="Segoe UI" pitchFamily="34" charset="0"/>
                <a:ea typeface="Segoe UI" pitchFamily="34" charset="0"/>
                <a:cs typeface="Segoe UI" pitchFamily="34" charset="0"/>
              </a:rPr>
              <a:t> &amp; cloud services</a:t>
            </a:r>
          </a:p>
        </p:txBody>
      </p:sp>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97749" y="3140908"/>
            <a:ext cx="1396500" cy="576184"/>
          </a:xfrm>
          <a:prstGeom prst="rect">
            <a:avLst/>
          </a:prstGeom>
        </p:spPr>
      </p:pic>
    </p:spTree>
    <p:extLst>
      <p:ext uri="{BB962C8B-B14F-4D97-AF65-F5344CB8AC3E}">
        <p14:creationId xmlns:p14="http://schemas.microsoft.com/office/powerpoint/2010/main" val="1388887229"/>
      </p:ext>
    </p:extLst>
  </p:cSld>
  <p:clrMapOvr>
    <a:masterClrMapping/>
  </p:clrMapOvr>
  <p:transition>
    <p:fade/>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Bullets &amp; Title">
    <p:spTree>
      <p:nvGrpSpPr>
        <p:cNvPr id="1" name=""/>
        <p:cNvGrpSpPr/>
        <p:nvPr/>
      </p:nvGrpSpPr>
      <p:grpSpPr>
        <a:xfrm>
          <a:off x="0" y="0"/>
          <a:ext cx="0" cy="0"/>
          <a:chOff x="0" y="0"/>
          <a:chExt cx="0" cy="0"/>
        </a:xfrm>
      </p:grpSpPr>
      <p:sp>
        <p:nvSpPr>
          <p:cNvPr id="2" name="Title 1"/>
          <p:cNvSpPr>
            <a:spLocks noGrp="1"/>
          </p:cNvSpPr>
          <p:nvPr>
            <p:ph type="title"/>
          </p:nvPr>
        </p:nvSpPr>
        <p:spPr>
          <a:xfrm>
            <a:off x="762001" y="762000"/>
            <a:ext cx="3553286" cy="5340096"/>
          </a:xfrm>
          <a:prstGeom prst="rect">
            <a:avLst/>
          </a:prstGeom>
        </p:spPr>
        <p:txBody>
          <a:bodyPr anchor="ctr">
            <a:normAutofit/>
          </a:bodyPr>
          <a:lstStyle>
            <a:lvl1pPr marL="0" algn="r" defTabSz="457200" rtl="0" eaLnBrk="1" latinLnBrk="0" hangingPunct="1">
              <a:lnSpc>
                <a:spcPct val="90000"/>
              </a:lnSpc>
              <a:spcBef>
                <a:spcPts val="2295"/>
              </a:spcBef>
              <a:spcAft>
                <a:spcPts val="984"/>
              </a:spcAft>
              <a:buNone/>
              <a:defRPr lang="en-US" sz="5400" kern="1200" dirty="0">
                <a:ln w="12700" cap="rnd" cmpd="sng">
                  <a:noFill/>
                  <a:prstDash val="solid"/>
                </a:ln>
                <a:gradFill flip="none" rotWithShape="1">
                  <a:gsLst>
                    <a:gs pos="0">
                      <a:schemeClr val="tx1"/>
                    </a:gs>
                    <a:gs pos="50000">
                      <a:srgbClr val="D6D6D6"/>
                    </a:gs>
                    <a:gs pos="100000">
                      <a:srgbClr val="7F7F7F"/>
                    </a:gs>
                  </a:gsLst>
                  <a:lin ang="5400000" scaled="0"/>
                  <a:tileRect/>
                </a:gradFill>
                <a:effectLst>
                  <a:outerShdw blurRad="88900" dist="38100" dir="5400000" algn="ctr" rotWithShape="0">
                    <a:srgbClr val="000000">
                      <a:alpha val="65000"/>
                    </a:srgbClr>
                  </a:outerShdw>
                </a:effectLst>
                <a:latin typeface="+mn-lt"/>
                <a:ea typeface="+mn-ea"/>
                <a:cs typeface="Arial" pitchFamily="34" charset="0"/>
              </a:defRPr>
            </a:lvl1pPr>
          </a:lstStyle>
          <a:p>
            <a:r>
              <a:rPr lang="en-US" dirty="0"/>
              <a:t>Click to edit Master title style</a:t>
            </a:r>
          </a:p>
        </p:txBody>
      </p:sp>
      <p:sp>
        <p:nvSpPr>
          <p:cNvPr id="5" name="Content Placeholder 3"/>
          <p:cNvSpPr>
            <a:spLocks noGrp="1"/>
          </p:cNvSpPr>
          <p:nvPr>
            <p:ph sz="quarter" idx="10"/>
          </p:nvPr>
        </p:nvSpPr>
        <p:spPr>
          <a:xfrm>
            <a:off x="5091266" y="758952"/>
            <a:ext cx="6335614" cy="5349240"/>
          </a:xfrm>
        </p:spPr>
        <p:txBody>
          <a:bodyPr anchor="ctr"/>
          <a:lstStyle>
            <a:lvl2pPr>
              <a:defRPr/>
            </a:lvl2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659606717"/>
      </p:ext>
    </p:extLst>
  </p:cSld>
  <p:clrMapOvr>
    <a:masterClrMapping/>
  </p:clrMapOvr>
  <p:transition spd="med">
    <p:fade/>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losing">
    <p:spTree>
      <p:nvGrpSpPr>
        <p:cNvPr id="1" name=""/>
        <p:cNvGrpSpPr/>
        <p:nvPr/>
      </p:nvGrpSpPr>
      <p:grpSpPr>
        <a:xfrm>
          <a:off x="0" y="0"/>
          <a:ext cx="0" cy="0"/>
          <a:chOff x="0" y="0"/>
          <a:chExt cx="0" cy="0"/>
        </a:xfrm>
      </p:grpSpPr>
      <p:grpSp>
        <p:nvGrpSpPr>
          <p:cNvPr id="7" name="Group 6"/>
          <p:cNvGrpSpPr/>
          <p:nvPr userDrawn="1"/>
        </p:nvGrpSpPr>
        <p:grpSpPr>
          <a:xfrm>
            <a:off x="3816599" y="2888641"/>
            <a:ext cx="4558801" cy="1080721"/>
            <a:chOff x="3815605" y="2955811"/>
            <a:chExt cx="4557614" cy="1080721"/>
          </a:xfrm>
        </p:grpSpPr>
        <p:sp>
          <p:nvSpPr>
            <p:cNvPr id="3" name="Rectangle 2"/>
            <p:cNvSpPr/>
            <p:nvPr/>
          </p:nvSpPr>
          <p:spPr>
            <a:xfrm>
              <a:off x="3815605" y="3694920"/>
              <a:ext cx="4557614" cy="341612"/>
            </a:xfrm>
            <a:prstGeom prst="rect">
              <a:avLst/>
            </a:prstGeom>
          </p:spPr>
          <p:txBody>
            <a:bodyPr wrap="none" lIns="91418" tIns="45710" rIns="91418" bIns="45710">
              <a:spAutoFit/>
            </a:bodyPr>
            <a:lstStyle/>
            <a:p>
              <a:pPr algn="ctr" defTabSz="1632464">
                <a:lnSpc>
                  <a:spcPct val="90000"/>
                </a:lnSpc>
                <a:spcBef>
                  <a:spcPts val="2295"/>
                </a:spcBef>
                <a:spcAft>
                  <a:spcPts val="984"/>
                </a:spcAft>
              </a:pPr>
              <a:r>
                <a:rPr lang="en-US" sz="1800" b="1" spc="300" dirty="0">
                  <a:ln w="12700" cap="rnd" cmpd="sng">
                    <a:noFill/>
                    <a:prstDash val="solid"/>
                  </a:ln>
                  <a:solidFill>
                    <a:srgbClr val="FFFFFF">
                      <a:lumMod val="85000"/>
                    </a:srgbClr>
                  </a:solidFill>
                  <a:effectLst>
                    <a:outerShdw blurRad="101600" dist="25400" dir="5400000" algn="ctr" rotWithShape="0">
                      <a:srgbClr val="000000">
                        <a:alpha val="65000"/>
                      </a:srgbClr>
                    </a:outerShdw>
                  </a:effectLst>
                  <a:cs typeface="Arial" pitchFamily="34" charset="0"/>
                </a:rPr>
                <a:t>WORK BETTER. LIVE BETTER.</a:t>
              </a:r>
            </a:p>
          </p:txBody>
        </p:sp>
        <p:sp>
          <p:nvSpPr>
            <p:cNvPr id="6" name="Freeform 6"/>
            <p:cNvSpPr>
              <a:spLocks noEditPoints="1"/>
            </p:cNvSpPr>
            <p:nvPr userDrawn="1"/>
          </p:nvSpPr>
          <p:spPr bwMode="auto">
            <a:xfrm>
              <a:off x="5413375" y="2955811"/>
              <a:ext cx="1362074" cy="536097"/>
            </a:xfrm>
            <a:custGeom>
              <a:avLst/>
              <a:gdLst>
                <a:gd name="T0" fmla="*/ 406 w 427"/>
                <a:gd name="T1" fmla="*/ 50 h 168"/>
                <a:gd name="T2" fmla="*/ 427 w 427"/>
                <a:gd name="T3" fmla="*/ 50 h 168"/>
                <a:gd name="T4" fmla="*/ 416 w 427"/>
                <a:gd name="T5" fmla="*/ 59 h 168"/>
                <a:gd name="T6" fmla="*/ 416 w 427"/>
                <a:gd name="T7" fmla="*/ 41 h 168"/>
                <a:gd name="T8" fmla="*/ 416 w 427"/>
                <a:gd name="T9" fmla="*/ 59 h 168"/>
                <a:gd name="T10" fmla="*/ 416 w 427"/>
                <a:gd name="T11" fmla="*/ 44 h 168"/>
                <a:gd name="T12" fmla="*/ 412 w 427"/>
                <a:gd name="T13" fmla="*/ 56 h 168"/>
                <a:gd name="T14" fmla="*/ 414 w 427"/>
                <a:gd name="T15" fmla="*/ 51 h 168"/>
                <a:gd name="T16" fmla="*/ 419 w 427"/>
                <a:gd name="T17" fmla="*/ 54 h 168"/>
                <a:gd name="T18" fmla="*/ 421 w 427"/>
                <a:gd name="T19" fmla="*/ 56 h 168"/>
                <a:gd name="T20" fmla="*/ 418 w 427"/>
                <a:gd name="T21" fmla="*/ 50 h 168"/>
                <a:gd name="T22" fmla="*/ 416 w 427"/>
                <a:gd name="T23" fmla="*/ 50 h 168"/>
                <a:gd name="T24" fmla="*/ 414 w 427"/>
                <a:gd name="T25" fmla="*/ 46 h 168"/>
                <a:gd name="T26" fmla="*/ 419 w 427"/>
                <a:gd name="T27" fmla="*/ 48 h 168"/>
                <a:gd name="T28" fmla="*/ 401 w 427"/>
                <a:gd name="T29" fmla="*/ 40 h 168"/>
                <a:gd name="T30" fmla="*/ 357 w 427"/>
                <a:gd name="T31" fmla="*/ 58 h 168"/>
                <a:gd name="T32" fmla="*/ 314 w 427"/>
                <a:gd name="T33" fmla="*/ 40 h 168"/>
                <a:gd name="T34" fmla="*/ 306 w 427"/>
                <a:gd name="T35" fmla="*/ 127 h 168"/>
                <a:gd name="T36" fmla="*/ 356 w 427"/>
                <a:gd name="T37" fmla="*/ 102 h 168"/>
                <a:gd name="T38" fmla="*/ 402 w 427"/>
                <a:gd name="T39" fmla="*/ 127 h 168"/>
                <a:gd name="T40" fmla="*/ 401 w 427"/>
                <a:gd name="T41" fmla="*/ 40 h 168"/>
                <a:gd name="T42" fmla="*/ 272 w 427"/>
                <a:gd name="T43" fmla="*/ 151 h 168"/>
                <a:gd name="T44" fmla="*/ 305 w 427"/>
                <a:gd name="T45" fmla="*/ 151 h 168"/>
                <a:gd name="T46" fmla="*/ 259 w 427"/>
                <a:gd name="T47" fmla="*/ 68 h 168"/>
                <a:gd name="T48" fmla="*/ 228 w 427"/>
                <a:gd name="T49" fmla="*/ 40 h 168"/>
                <a:gd name="T50" fmla="*/ 193 w 427"/>
                <a:gd name="T51" fmla="*/ 127 h 168"/>
                <a:gd name="T52" fmla="*/ 219 w 427"/>
                <a:gd name="T53" fmla="*/ 101 h 168"/>
                <a:gd name="T54" fmla="*/ 269 w 427"/>
                <a:gd name="T55" fmla="*/ 127 h 168"/>
                <a:gd name="T56" fmla="*/ 259 w 427"/>
                <a:gd name="T57" fmla="*/ 68 h 168"/>
                <a:gd name="T58" fmla="*/ 219 w 427"/>
                <a:gd name="T59" fmla="*/ 59 h 168"/>
                <a:gd name="T60" fmla="*/ 235 w 427"/>
                <a:gd name="T61" fmla="*/ 69 h 168"/>
                <a:gd name="T62" fmla="*/ 120 w 427"/>
                <a:gd name="T63" fmla="*/ 63 h 168"/>
                <a:gd name="T64" fmla="*/ 140 w 427"/>
                <a:gd name="T65" fmla="*/ 127 h 168"/>
                <a:gd name="T66" fmla="*/ 166 w 427"/>
                <a:gd name="T67" fmla="*/ 63 h 168"/>
                <a:gd name="T68" fmla="*/ 186 w 427"/>
                <a:gd name="T69" fmla="*/ 40 h 168"/>
                <a:gd name="T70" fmla="*/ 120 w 427"/>
                <a:gd name="T71" fmla="*/ 63 h 168"/>
                <a:gd name="T72" fmla="*/ 113 w 427"/>
                <a:gd name="T73" fmla="*/ 127 h 168"/>
                <a:gd name="T74" fmla="*/ 87 w 427"/>
                <a:gd name="T75" fmla="*/ 40 h 168"/>
                <a:gd name="T76" fmla="*/ 100 w 427"/>
                <a:gd name="T77" fmla="*/ 0 h 168"/>
                <a:gd name="T78" fmla="*/ 100 w 427"/>
                <a:gd name="T79" fmla="*/ 32 h 168"/>
                <a:gd name="T80" fmla="*/ 100 w 427"/>
                <a:gd name="T81" fmla="*/ 0 h 168"/>
                <a:gd name="T82" fmla="*/ 65 w 427"/>
                <a:gd name="T83" fmla="*/ 74 h 168"/>
                <a:gd name="T84" fmla="*/ 46 w 427"/>
                <a:gd name="T85" fmla="*/ 38 h 168"/>
                <a:gd name="T86" fmla="*/ 46 w 427"/>
                <a:gd name="T87" fmla="*/ 129 h 168"/>
                <a:gd name="T88" fmla="*/ 65 w 427"/>
                <a:gd name="T89" fmla="*/ 93 h 168"/>
                <a:gd name="T90" fmla="*/ 26 w 427"/>
                <a:gd name="T91" fmla="*/ 84 h 168"/>
                <a:gd name="T92" fmla="*/ 301 w 427"/>
                <a:gd name="T93" fmla="*/ 40 h 168"/>
                <a:gd name="T94" fmla="*/ 275 w 427"/>
                <a:gd name="T95" fmla="*/ 127 h 168"/>
                <a:gd name="T96" fmla="*/ 301 w 427"/>
                <a:gd name="T97" fmla="*/ 4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27" h="168">
                  <a:moveTo>
                    <a:pt x="416" y="39"/>
                  </a:moveTo>
                  <a:cubicBezTo>
                    <a:pt x="410" y="39"/>
                    <a:pt x="406" y="44"/>
                    <a:pt x="406" y="50"/>
                  </a:cubicBezTo>
                  <a:cubicBezTo>
                    <a:pt x="406" y="56"/>
                    <a:pt x="410" y="61"/>
                    <a:pt x="416" y="61"/>
                  </a:cubicBezTo>
                  <a:cubicBezTo>
                    <a:pt x="422" y="61"/>
                    <a:pt x="427" y="56"/>
                    <a:pt x="427" y="50"/>
                  </a:cubicBezTo>
                  <a:cubicBezTo>
                    <a:pt x="427" y="44"/>
                    <a:pt x="422" y="39"/>
                    <a:pt x="416" y="39"/>
                  </a:cubicBezTo>
                  <a:close/>
                  <a:moveTo>
                    <a:pt x="416" y="59"/>
                  </a:moveTo>
                  <a:cubicBezTo>
                    <a:pt x="411" y="59"/>
                    <a:pt x="407" y="55"/>
                    <a:pt x="407" y="50"/>
                  </a:cubicBezTo>
                  <a:cubicBezTo>
                    <a:pt x="407" y="45"/>
                    <a:pt x="411" y="41"/>
                    <a:pt x="416" y="41"/>
                  </a:cubicBezTo>
                  <a:cubicBezTo>
                    <a:pt x="421" y="41"/>
                    <a:pt x="426" y="45"/>
                    <a:pt x="426" y="50"/>
                  </a:cubicBezTo>
                  <a:cubicBezTo>
                    <a:pt x="426" y="55"/>
                    <a:pt x="421" y="59"/>
                    <a:pt x="416" y="59"/>
                  </a:cubicBezTo>
                  <a:close/>
                  <a:moveTo>
                    <a:pt x="421" y="48"/>
                  </a:moveTo>
                  <a:cubicBezTo>
                    <a:pt x="421" y="45"/>
                    <a:pt x="419" y="44"/>
                    <a:pt x="416" y="44"/>
                  </a:cubicBezTo>
                  <a:cubicBezTo>
                    <a:pt x="412" y="44"/>
                    <a:pt x="412" y="44"/>
                    <a:pt x="412" y="44"/>
                  </a:cubicBezTo>
                  <a:cubicBezTo>
                    <a:pt x="412" y="56"/>
                    <a:pt x="412" y="56"/>
                    <a:pt x="412" y="56"/>
                  </a:cubicBezTo>
                  <a:cubicBezTo>
                    <a:pt x="414" y="56"/>
                    <a:pt x="414" y="56"/>
                    <a:pt x="414" y="56"/>
                  </a:cubicBezTo>
                  <a:cubicBezTo>
                    <a:pt x="414" y="51"/>
                    <a:pt x="414" y="51"/>
                    <a:pt x="414" y="51"/>
                  </a:cubicBezTo>
                  <a:cubicBezTo>
                    <a:pt x="416" y="51"/>
                    <a:pt x="416" y="51"/>
                    <a:pt x="416" y="51"/>
                  </a:cubicBezTo>
                  <a:cubicBezTo>
                    <a:pt x="418" y="51"/>
                    <a:pt x="419" y="52"/>
                    <a:pt x="419" y="54"/>
                  </a:cubicBezTo>
                  <a:cubicBezTo>
                    <a:pt x="419" y="55"/>
                    <a:pt x="419" y="55"/>
                    <a:pt x="419" y="56"/>
                  </a:cubicBezTo>
                  <a:cubicBezTo>
                    <a:pt x="421" y="56"/>
                    <a:pt x="421" y="56"/>
                    <a:pt x="421" y="56"/>
                  </a:cubicBezTo>
                  <a:cubicBezTo>
                    <a:pt x="421" y="56"/>
                    <a:pt x="421" y="55"/>
                    <a:pt x="421" y="54"/>
                  </a:cubicBezTo>
                  <a:cubicBezTo>
                    <a:pt x="421" y="52"/>
                    <a:pt x="420" y="51"/>
                    <a:pt x="418" y="50"/>
                  </a:cubicBezTo>
                  <a:cubicBezTo>
                    <a:pt x="420" y="50"/>
                    <a:pt x="421" y="50"/>
                    <a:pt x="421" y="48"/>
                  </a:cubicBezTo>
                  <a:close/>
                  <a:moveTo>
                    <a:pt x="416" y="50"/>
                  </a:moveTo>
                  <a:cubicBezTo>
                    <a:pt x="414" y="50"/>
                    <a:pt x="414" y="50"/>
                    <a:pt x="414" y="50"/>
                  </a:cubicBezTo>
                  <a:cubicBezTo>
                    <a:pt x="414" y="46"/>
                    <a:pt x="414" y="46"/>
                    <a:pt x="414" y="46"/>
                  </a:cubicBezTo>
                  <a:cubicBezTo>
                    <a:pt x="416" y="46"/>
                    <a:pt x="416" y="46"/>
                    <a:pt x="416" y="46"/>
                  </a:cubicBezTo>
                  <a:cubicBezTo>
                    <a:pt x="418" y="46"/>
                    <a:pt x="419" y="46"/>
                    <a:pt x="419" y="48"/>
                  </a:cubicBezTo>
                  <a:cubicBezTo>
                    <a:pt x="419" y="49"/>
                    <a:pt x="418" y="50"/>
                    <a:pt x="416" y="50"/>
                  </a:cubicBezTo>
                  <a:close/>
                  <a:moveTo>
                    <a:pt x="401" y="40"/>
                  </a:moveTo>
                  <a:cubicBezTo>
                    <a:pt x="369" y="40"/>
                    <a:pt x="369" y="40"/>
                    <a:pt x="369" y="40"/>
                  </a:cubicBezTo>
                  <a:cubicBezTo>
                    <a:pt x="357" y="58"/>
                    <a:pt x="357" y="58"/>
                    <a:pt x="357" y="58"/>
                  </a:cubicBezTo>
                  <a:cubicBezTo>
                    <a:pt x="346" y="40"/>
                    <a:pt x="346" y="40"/>
                    <a:pt x="346" y="40"/>
                  </a:cubicBezTo>
                  <a:cubicBezTo>
                    <a:pt x="314" y="40"/>
                    <a:pt x="314" y="40"/>
                    <a:pt x="314" y="40"/>
                  </a:cubicBezTo>
                  <a:cubicBezTo>
                    <a:pt x="341" y="80"/>
                    <a:pt x="341" y="80"/>
                    <a:pt x="341" y="80"/>
                  </a:cubicBezTo>
                  <a:cubicBezTo>
                    <a:pt x="306" y="127"/>
                    <a:pt x="306" y="127"/>
                    <a:pt x="306" y="127"/>
                  </a:cubicBezTo>
                  <a:cubicBezTo>
                    <a:pt x="338" y="127"/>
                    <a:pt x="338" y="127"/>
                    <a:pt x="338" y="127"/>
                  </a:cubicBezTo>
                  <a:cubicBezTo>
                    <a:pt x="356" y="102"/>
                    <a:pt x="356" y="102"/>
                    <a:pt x="356" y="102"/>
                  </a:cubicBezTo>
                  <a:cubicBezTo>
                    <a:pt x="371" y="127"/>
                    <a:pt x="371" y="127"/>
                    <a:pt x="371" y="127"/>
                  </a:cubicBezTo>
                  <a:cubicBezTo>
                    <a:pt x="402" y="127"/>
                    <a:pt x="402" y="127"/>
                    <a:pt x="402" y="127"/>
                  </a:cubicBezTo>
                  <a:cubicBezTo>
                    <a:pt x="372" y="80"/>
                    <a:pt x="372" y="80"/>
                    <a:pt x="372" y="80"/>
                  </a:cubicBezTo>
                  <a:lnTo>
                    <a:pt x="401" y="40"/>
                  </a:lnTo>
                  <a:close/>
                  <a:moveTo>
                    <a:pt x="288" y="135"/>
                  </a:moveTo>
                  <a:cubicBezTo>
                    <a:pt x="279" y="135"/>
                    <a:pt x="272" y="142"/>
                    <a:pt x="272" y="151"/>
                  </a:cubicBezTo>
                  <a:cubicBezTo>
                    <a:pt x="272" y="160"/>
                    <a:pt x="279" y="168"/>
                    <a:pt x="288" y="168"/>
                  </a:cubicBezTo>
                  <a:cubicBezTo>
                    <a:pt x="297" y="168"/>
                    <a:pt x="305" y="160"/>
                    <a:pt x="305" y="151"/>
                  </a:cubicBezTo>
                  <a:cubicBezTo>
                    <a:pt x="305" y="142"/>
                    <a:pt x="297" y="135"/>
                    <a:pt x="288" y="135"/>
                  </a:cubicBezTo>
                  <a:close/>
                  <a:moveTo>
                    <a:pt x="259" y="68"/>
                  </a:moveTo>
                  <a:cubicBezTo>
                    <a:pt x="259" y="60"/>
                    <a:pt x="256" y="53"/>
                    <a:pt x="252" y="48"/>
                  </a:cubicBezTo>
                  <a:cubicBezTo>
                    <a:pt x="246" y="43"/>
                    <a:pt x="238" y="40"/>
                    <a:pt x="228" y="40"/>
                  </a:cubicBezTo>
                  <a:cubicBezTo>
                    <a:pt x="193" y="40"/>
                    <a:pt x="193" y="40"/>
                    <a:pt x="193" y="40"/>
                  </a:cubicBezTo>
                  <a:cubicBezTo>
                    <a:pt x="193" y="127"/>
                    <a:pt x="193" y="127"/>
                    <a:pt x="193" y="127"/>
                  </a:cubicBezTo>
                  <a:cubicBezTo>
                    <a:pt x="219" y="127"/>
                    <a:pt x="219" y="127"/>
                    <a:pt x="219" y="127"/>
                  </a:cubicBezTo>
                  <a:cubicBezTo>
                    <a:pt x="219" y="101"/>
                    <a:pt x="219" y="101"/>
                    <a:pt x="219" y="101"/>
                  </a:cubicBezTo>
                  <a:cubicBezTo>
                    <a:pt x="236" y="127"/>
                    <a:pt x="236" y="127"/>
                    <a:pt x="236" y="127"/>
                  </a:cubicBezTo>
                  <a:cubicBezTo>
                    <a:pt x="269" y="127"/>
                    <a:pt x="269" y="127"/>
                    <a:pt x="269" y="127"/>
                  </a:cubicBezTo>
                  <a:cubicBezTo>
                    <a:pt x="243" y="92"/>
                    <a:pt x="243" y="92"/>
                    <a:pt x="243" y="92"/>
                  </a:cubicBezTo>
                  <a:cubicBezTo>
                    <a:pt x="253" y="89"/>
                    <a:pt x="259" y="80"/>
                    <a:pt x="259" y="68"/>
                  </a:cubicBezTo>
                  <a:close/>
                  <a:moveTo>
                    <a:pt x="219" y="79"/>
                  </a:moveTo>
                  <a:cubicBezTo>
                    <a:pt x="219" y="59"/>
                    <a:pt x="219" y="59"/>
                    <a:pt x="219" y="59"/>
                  </a:cubicBezTo>
                  <a:cubicBezTo>
                    <a:pt x="224" y="59"/>
                    <a:pt x="230" y="59"/>
                    <a:pt x="233" y="62"/>
                  </a:cubicBezTo>
                  <a:cubicBezTo>
                    <a:pt x="235" y="64"/>
                    <a:pt x="235" y="66"/>
                    <a:pt x="235" y="69"/>
                  </a:cubicBezTo>
                  <a:cubicBezTo>
                    <a:pt x="235" y="76"/>
                    <a:pt x="231" y="79"/>
                    <a:pt x="219" y="79"/>
                  </a:cubicBezTo>
                  <a:close/>
                  <a:moveTo>
                    <a:pt x="120" y="63"/>
                  </a:moveTo>
                  <a:cubicBezTo>
                    <a:pt x="140" y="63"/>
                    <a:pt x="140" y="63"/>
                    <a:pt x="140" y="63"/>
                  </a:cubicBezTo>
                  <a:cubicBezTo>
                    <a:pt x="140" y="127"/>
                    <a:pt x="140" y="127"/>
                    <a:pt x="140" y="127"/>
                  </a:cubicBezTo>
                  <a:cubicBezTo>
                    <a:pt x="166" y="127"/>
                    <a:pt x="166" y="127"/>
                    <a:pt x="166" y="127"/>
                  </a:cubicBezTo>
                  <a:cubicBezTo>
                    <a:pt x="166" y="63"/>
                    <a:pt x="166" y="63"/>
                    <a:pt x="166" y="63"/>
                  </a:cubicBezTo>
                  <a:cubicBezTo>
                    <a:pt x="186" y="63"/>
                    <a:pt x="186" y="63"/>
                    <a:pt x="186" y="63"/>
                  </a:cubicBezTo>
                  <a:cubicBezTo>
                    <a:pt x="186" y="40"/>
                    <a:pt x="186" y="40"/>
                    <a:pt x="186" y="40"/>
                  </a:cubicBezTo>
                  <a:cubicBezTo>
                    <a:pt x="120" y="40"/>
                    <a:pt x="120" y="40"/>
                    <a:pt x="120" y="40"/>
                  </a:cubicBezTo>
                  <a:lnTo>
                    <a:pt x="120" y="63"/>
                  </a:lnTo>
                  <a:close/>
                  <a:moveTo>
                    <a:pt x="87" y="127"/>
                  </a:moveTo>
                  <a:cubicBezTo>
                    <a:pt x="113" y="127"/>
                    <a:pt x="113" y="127"/>
                    <a:pt x="113" y="127"/>
                  </a:cubicBezTo>
                  <a:cubicBezTo>
                    <a:pt x="113" y="40"/>
                    <a:pt x="113" y="40"/>
                    <a:pt x="113" y="40"/>
                  </a:cubicBezTo>
                  <a:cubicBezTo>
                    <a:pt x="87" y="40"/>
                    <a:pt x="87" y="40"/>
                    <a:pt x="87" y="40"/>
                  </a:cubicBezTo>
                  <a:lnTo>
                    <a:pt x="87" y="127"/>
                  </a:lnTo>
                  <a:close/>
                  <a:moveTo>
                    <a:pt x="100" y="0"/>
                  </a:moveTo>
                  <a:cubicBezTo>
                    <a:pt x="91" y="0"/>
                    <a:pt x="83" y="7"/>
                    <a:pt x="83" y="16"/>
                  </a:cubicBezTo>
                  <a:cubicBezTo>
                    <a:pt x="83" y="25"/>
                    <a:pt x="91" y="32"/>
                    <a:pt x="100" y="32"/>
                  </a:cubicBezTo>
                  <a:cubicBezTo>
                    <a:pt x="109" y="32"/>
                    <a:pt x="116" y="25"/>
                    <a:pt x="116" y="16"/>
                  </a:cubicBezTo>
                  <a:cubicBezTo>
                    <a:pt x="116" y="7"/>
                    <a:pt x="109" y="0"/>
                    <a:pt x="100" y="0"/>
                  </a:cubicBezTo>
                  <a:close/>
                  <a:moveTo>
                    <a:pt x="46" y="64"/>
                  </a:moveTo>
                  <a:cubicBezTo>
                    <a:pt x="53" y="64"/>
                    <a:pt x="61" y="68"/>
                    <a:pt x="65" y="74"/>
                  </a:cubicBezTo>
                  <a:cubicBezTo>
                    <a:pt x="79" y="52"/>
                    <a:pt x="79" y="52"/>
                    <a:pt x="79" y="52"/>
                  </a:cubicBezTo>
                  <a:cubicBezTo>
                    <a:pt x="70" y="43"/>
                    <a:pt x="59" y="38"/>
                    <a:pt x="46" y="38"/>
                  </a:cubicBezTo>
                  <a:cubicBezTo>
                    <a:pt x="20" y="38"/>
                    <a:pt x="0" y="58"/>
                    <a:pt x="0" y="84"/>
                  </a:cubicBezTo>
                  <a:cubicBezTo>
                    <a:pt x="0" y="109"/>
                    <a:pt x="20" y="129"/>
                    <a:pt x="46" y="129"/>
                  </a:cubicBezTo>
                  <a:cubicBezTo>
                    <a:pt x="59" y="129"/>
                    <a:pt x="70" y="124"/>
                    <a:pt x="79" y="115"/>
                  </a:cubicBezTo>
                  <a:cubicBezTo>
                    <a:pt x="65" y="93"/>
                    <a:pt x="65" y="93"/>
                    <a:pt x="65" y="93"/>
                  </a:cubicBezTo>
                  <a:cubicBezTo>
                    <a:pt x="61" y="99"/>
                    <a:pt x="53" y="104"/>
                    <a:pt x="46" y="104"/>
                  </a:cubicBezTo>
                  <a:cubicBezTo>
                    <a:pt x="35" y="104"/>
                    <a:pt x="26" y="95"/>
                    <a:pt x="26" y="84"/>
                  </a:cubicBezTo>
                  <a:cubicBezTo>
                    <a:pt x="26" y="73"/>
                    <a:pt x="35" y="64"/>
                    <a:pt x="46" y="64"/>
                  </a:cubicBezTo>
                  <a:close/>
                  <a:moveTo>
                    <a:pt x="301" y="40"/>
                  </a:moveTo>
                  <a:cubicBezTo>
                    <a:pt x="275" y="40"/>
                    <a:pt x="275" y="40"/>
                    <a:pt x="275" y="40"/>
                  </a:cubicBezTo>
                  <a:cubicBezTo>
                    <a:pt x="275" y="127"/>
                    <a:pt x="275" y="127"/>
                    <a:pt x="275" y="127"/>
                  </a:cubicBezTo>
                  <a:cubicBezTo>
                    <a:pt x="301" y="127"/>
                    <a:pt x="301" y="127"/>
                    <a:pt x="301" y="127"/>
                  </a:cubicBezTo>
                  <a:lnTo>
                    <a:pt x="301" y="40"/>
                  </a:lnTo>
                  <a:close/>
                </a:path>
              </a:pathLst>
            </a:custGeom>
            <a:solidFill>
              <a:srgbClr val="000000">
                <a:alpha val="80000"/>
              </a:srgbClr>
            </a:solidFill>
            <a:ln w="127000" cap="sq">
              <a:noFill/>
              <a:miter lim="800000"/>
            </a:ln>
            <a:effectLst>
              <a:outerShdw blurRad="50800" dist="12700" dir="5400000" algn="tl" rotWithShape="0">
                <a:schemeClr val="tx1">
                  <a:alpha val="35000"/>
                </a:schemeClr>
              </a:outerShdw>
            </a:effec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sz="1765">
                <a:solidFill>
                  <a:srgbClr val="FFFFFF"/>
                </a:solidFill>
                <a:cs typeface="Arial" charset="0"/>
              </a:endParaRPr>
            </a:p>
          </p:txBody>
        </p:sp>
      </p:grpSp>
    </p:spTree>
    <p:extLst>
      <p:ext uri="{BB962C8B-B14F-4D97-AF65-F5344CB8AC3E}">
        <p14:creationId xmlns:p14="http://schemas.microsoft.com/office/powerpoint/2010/main" val="3648717471"/>
      </p:ext>
    </p:extLst>
  </p:cSld>
  <p:clrMapOvr>
    <a:masterClrMapping/>
  </p:clrMapOvr>
  <p:transition spd="med">
    <p:fade/>
  </p:transition>
  <p:hf sldNum="0" hdr="0" ftr="0" dt="0"/>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Graphic Left - Content Right">
    <p:spTree>
      <p:nvGrpSpPr>
        <p:cNvPr id="1" name=""/>
        <p:cNvGrpSpPr/>
        <p:nvPr/>
      </p:nvGrpSpPr>
      <p:grpSpPr>
        <a:xfrm>
          <a:off x="0" y="0"/>
          <a:ext cx="0" cy="0"/>
          <a:chOff x="0" y="0"/>
          <a:chExt cx="0" cy="0"/>
        </a:xfrm>
      </p:grpSpPr>
      <p:sp>
        <p:nvSpPr>
          <p:cNvPr id="2" name="Title 1"/>
          <p:cNvSpPr>
            <a:spLocks noGrp="1"/>
          </p:cNvSpPr>
          <p:nvPr>
            <p:ph type="title"/>
          </p:nvPr>
        </p:nvSpPr>
        <p:spPr>
          <a:xfrm>
            <a:off x="529165" y="314154"/>
            <a:ext cx="11155680" cy="831851"/>
          </a:xfrm>
        </p:spPr>
        <p:txBody>
          <a:bodyPr anchor="b"/>
          <a:lstStyle>
            <a:lvl1pPr marL="0" indent="0">
              <a:lnSpc>
                <a:spcPts val="3999"/>
              </a:lnSpc>
              <a:defRPr/>
            </a:lvl1pPr>
          </a:lstStyle>
          <a:p>
            <a:r>
              <a:rPr lang="en-US" dirty="0"/>
              <a:t>Click to edit Master title style</a:t>
            </a:r>
          </a:p>
        </p:txBody>
      </p:sp>
      <p:sp>
        <p:nvSpPr>
          <p:cNvPr id="4" name="Text Placeholder 3"/>
          <p:cNvSpPr>
            <a:spLocks noGrp="1"/>
          </p:cNvSpPr>
          <p:nvPr>
            <p:ph type="body" sz="quarter" idx="11"/>
          </p:nvPr>
        </p:nvSpPr>
        <p:spPr>
          <a:xfrm>
            <a:off x="529165" y="1024088"/>
            <a:ext cx="11155680" cy="508000"/>
          </a:xfrm>
          <a:prstGeom prst="rect">
            <a:avLst/>
          </a:prstGeom>
        </p:spPr>
        <p:txBody>
          <a:bodyPr/>
          <a:lstStyle>
            <a:lvl1pPr marL="0" indent="0">
              <a:buNone/>
              <a:defRPr>
                <a:solidFill>
                  <a:schemeClr val="tx1"/>
                </a:solidFill>
              </a:defRPr>
            </a:lvl1pPr>
          </a:lstStyle>
          <a:p>
            <a:pPr lvl="0"/>
            <a:r>
              <a:rPr lang="en-US" dirty="0"/>
              <a:t>Click to edit Master text styles</a:t>
            </a:r>
          </a:p>
        </p:txBody>
      </p:sp>
      <p:sp>
        <p:nvSpPr>
          <p:cNvPr id="5" name="Slide Number Placeholder 4"/>
          <p:cNvSpPr>
            <a:spLocks noGrp="1"/>
          </p:cNvSpPr>
          <p:nvPr>
            <p:ph type="sldNum" sz="quarter" idx="13"/>
          </p:nvPr>
        </p:nvSpPr>
        <p:spPr>
          <a:xfrm>
            <a:off x="0" y="6375401"/>
            <a:ext cx="609600" cy="365125"/>
          </a:xfrm>
          <a:prstGeom prst="rect">
            <a:avLst/>
          </a:prstGeom>
        </p:spPr>
        <p:txBody>
          <a:bodyPr lIns="121899" tIns="60949" rIns="121899" bIns="60949"/>
          <a:lstStyle/>
          <a:p>
            <a:fld id="{6E8C7BDD-EF70-493B-802D-5E1A4C88F269}" type="slidenum">
              <a:rPr>
                <a:solidFill>
                  <a:srgbClr val="706F5C"/>
                </a:solidFill>
              </a:rPr>
              <a:pPr/>
              <a:t>‹#›</a:t>
            </a:fld>
            <a:endParaRPr>
              <a:solidFill>
                <a:srgbClr val="706F5C"/>
              </a:solidFill>
            </a:endParaRPr>
          </a:p>
        </p:txBody>
      </p:sp>
      <p:sp>
        <p:nvSpPr>
          <p:cNvPr id="7" name="Content Placeholder 6"/>
          <p:cNvSpPr>
            <a:spLocks noGrp="1"/>
          </p:cNvSpPr>
          <p:nvPr>
            <p:ph sz="quarter" idx="14"/>
          </p:nvPr>
        </p:nvSpPr>
        <p:spPr>
          <a:xfrm>
            <a:off x="6096000" y="1764036"/>
            <a:ext cx="5588845" cy="4387849"/>
          </a:xfrm>
        </p:spPr>
        <p:txBody>
          <a:bodyPr anchor="ctr"/>
          <a:lstStyle>
            <a:lvl1pPr marL="0" indent="0">
              <a:buFontTx/>
              <a:buNone/>
              <a:defRPr/>
            </a:lvl1pPr>
            <a:lvl2pPr marL="467662" indent="-249702">
              <a:buFont typeface="Arial" pitchFamily="34" charset="0"/>
              <a:buChar char="•"/>
              <a:defRPr/>
            </a:lvl2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702407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p>
            <a:r>
              <a:rPr lang="en-US"/>
              <a:t>Click to edit Master title style</a:t>
            </a:r>
            <a:endParaRPr lang="en-US" dirty="0"/>
          </a:p>
        </p:txBody>
      </p:sp>
      <p:sp>
        <p:nvSpPr>
          <p:cNvPr id="3" name="Text Placeholder 6"/>
          <p:cNvSpPr>
            <a:spLocks noGrp="1"/>
          </p:cNvSpPr>
          <p:nvPr>
            <p:ph type="body" sz="quarter" idx="16" hasCustomPrompt="1"/>
          </p:nvPr>
        </p:nvSpPr>
        <p:spPr>
          <a:xfrm>
            <a:off x="411588" y="1033137"/>
            <a:ext cx="113651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a:t>Subtitle placeholder</a:t>
            </a:r>
          </a:p>
        </p:txBody>
      </p:sp>
      <p:sp>
        <p:nvSpPr>
          <p:cNvPr id="7" name="Content Placeholder 2"/>
          <p:cNvSpPr>
            <a:spLocks noGrp="1"/>
          </p:cNvSpPr>
          <p:nvPr>
            <p:ph sz="quarter" idx="20"/>
          </p:nvPr>
        </p:nvSpPr>
        <p:spPr>
          <a:xfrm>
            <a:off x="409682" y="1881189"/>
            <a:ext cx="11367287" cy="4251325"/>
          </a:xfrm>
        </p:spPr>
        <p:txBody>
          <a:bodyPr/>
          <a:lstStyle>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34948666"/>
      </p:ext>
    </p:extLst>
  </p:cSld>
  <p:clrMapOvr>
    <a:masterClrMapping/>
  </p:clrMapOvr>
  <p:transition spd="med">
    <p:fade/>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chemeClr val="accent1"/>
                </a:solidFill>
              </a:defRPr>
            </a:lvl1pPr>
          </a:lstStyle>
          <a:p>
            <a:r>
              <a:rPr lang="en-US"/>
              <a:t>Click to edit Master title style</a:t>
            </a:r>
          </a:p>
        </p:txBody>
      </p:sp>
      <p:sp>
        <p:nvSpPr>
          <p:cNvPr id="7" name="Text Placeholder 2"/>
          <p:cNvSpPr>
            <a:spLocks noGrp="1"/>
          </p:cNvSpPr>
          <p:nvPr>
            <p:ph type="body" idx="10" hasCustomPrompt="1"/>
          </p:nvPr>
        </p:nvSpPr>
        <p:spPr>
          <a:xfrm>
            <a:off x="457200" y="1451728"/>
            <a:ext cx="11277599" cy="341504"/>
          </a:xfrm>
        </p:spPr>
        <p:txBody>
          <a:bodyPr wrap="square">
            <a:spAutoFit/>
          </a:bodyPr>
          <a:lstStyle>
            <a:lvl1pPr marL="0" indent="0">
              <a:buNone/>
              <a:defRPr sz="1799" spc="-30" baseline="0">
                <a:solidFill>
                  <a:schemeClr val="tx1">
                    <a:lumMod val="50000"/>
                    <a:lumOff val="50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943116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6" name="Title 5"/>
          <p:cNvSpPr>
            <a:spLocks noGrp="1"/>
          </p:cNvSpPr>
          <p:nvPr>
            <p:ph type="title"/>
          </p:nvPr>
        </p:nvSpPr>
        <p:spPr>
          <a:xfrm>
            <a:off x="457201" y="407356"/>
            <a:ext cx="11277599" cy="842025"/>
          </a:xfrm>
        </p:spPr>
        <p:txBody>
          <a:bodyP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3479066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Three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199"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1" y="411482"/>
            <a:ext cx="11277599" cy="842025"/>
          </a:xfrm>
        </p:spPr>
        <p:txBody>
          <a:bodyPr/>
          <a:lstStyle/>
          <a:p>
            <a:r>
              <a:rPr lang="en-US"/>
              <a:t>Click to edit Master title style</a:t>
            </a:r>
          </a:p>
        </p:txBody>
      </p:sp>
      <p:sp>
        <p:nvSpPr>
          <p:cNvPr id="24" name="Content Placeholder 2"/>
          <p:cNvSpPr>
            <a:spLocks noGrp="1"/>
          </p:cNvSpPr>
          <p:nvPr>
            <p:ph idx="11"/>
          </p:nvPr>
        </p:nvSpPr>
        <p:spPr>
          <a:xfrm>
            <a:off x="4363823"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2"/>
          <p:cNvSpPr>
            <a:spLocks noGrp="1"/>
          </p:cNvSpPr>
          <p:nvPr>
            <p:ph idx="12"/>
          </p:nvPr>
        </p:nvSpPr>
        <p:spPr>
          <a:xfrm>
            <a:off x="8270447"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843909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Titl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Freeform 9"/>
          <p:cNvSpPr/>
          <p:nvPr userDrawn="1"/>
        </p:nvSpPr>
        <p:spPr>
          <a:xfrm rot="10800000">
            <a:off x="0" y="-13249"/>
            <a:ext cx="7544897"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4897" h="6871733">
                <a:moveTo>
                  <a:pt x="1052810" y="0"/>
                </a:moveTo>
                <a:cubicBezTo>
                  <a:pt x="1060447" y="2648"/>
                  <a:pt x="4756493" y="5863"/>
                  <a:pt x="7300868" y="3682"/>
                </a:cubicBezTo>
                <a:lnTo>
                  <a:pt x="7544897" y="3443"/>
                </a:lnTo>
                <a:lnTo>
                  <a:pt x="7544897" y="6871733"/>
                </a:lnTo>
                <a:lnTo>
                  <a:pt x="7305122" y="6871365"/>
                </a:lnTo>
                <a:lnTo>
                  <a:pt x="1039558" y="6864627"/>
                </a:lnTo>
                <a:cubicBezTo>
                  <a:pt x="484661" y="5975408"/>
                  <a:pt x="-1369" y="4909962"/>
                  <a:pt x="2" y="3375647"/>
                </a:cubicBezTo>
                <a:cubicBezTo>
                  <a:pt x="1373" y="1841332"/>
                  <a:pt x="587398" y="782302"/>
                  <a:pt x="10528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2" name="Title 1"/>
          <p:cNvSpPr>
            <a:spLocks noGrp="1"/>
          </p:cNvSpPr>
          <p:nvPr>
            <p:ph type="ctrTitle" hasCustomPrompt="1"/>
          </p:nvPr>
        </p:nvSpPr>
        <p:spPr bwMode="gray">
          <a:xfrm>
            <a:off x="457200" y="2212848"/>
            <a:ext cx="5405437" cy="1627803"/>
          </a:xfrm>
        </p:spPr>
        <p:txBody>
          <a:bodyPr anchor="b"/>
          <a:lstStyle>
            <a:lvl1pPr algn="l">
              <a:defRPr sz="4800">
                <a:solidFill>
                  <a:schemeClr val="accent1"/>
                </a:solidFill>
              </a:defRPr>
            </a:lvl1pPr>
          </a:lstStyle>
          <a:p>
            <a:r>
              <a:rPr lang="en-US" dirty="0"/>
              <a:t>Click to edit </a:t>
            </a:r>
            <a:br>
              <a:rPr lang="en-US" dirty="0"/>
            </a:br>
            <a:r>
              <a:rPr lang="en-US" dirty="0"/>
              <a:t>Master title style</a:t>
            </a:r>
          </a:p>
        </p:txBody>
      </p:sp>
      <p:sp>
        <p:nvSpPr>
          <p:cNvPr id="33" name="Text Placeholder 32"/>
          <p:cNvSpPr>
            <a:spLocks noGrp="1"/>
          </p:cNvSpPr>
          <p:nvPr>
            <p:ph type="body" sz="quarter" idx="10"/>
          </p:nvPr>
        </p:nvSpPr>
        <p:spPr bwMode="gray">
          <a:xfrm>
            <a:off x="457200" y="3920248"/>
            <a:ext cx="5413248" cy="1371600"/>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tx1"/>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9pPr>
          </a:lstStyle>
          <a:p>
            <a:pPr lvl="0"/>
            <a:r>
              <a:rPr lang="en-US"/>
              <a:t>Edit Master text styles</a:t>
            </a:r>
          </a:p>
          <a:p>
            <a:pPr lvl="1"/>
            <a:r>
              <a:rPr lang="en-US"/>
              <a:t>Second level</a:t>
            </a:r>
          </a:p>
          <a:p>
            <a:pPr lvl="2"/>
            <a:r>
              <a:rPr lang="en-US"/>
              <a:t>Third level</a:t>
            </a:r>
          </a:p>
        </p:txBody>
      </p:sp>
      <p:sp>
        <p:nvSpPr>
          <p:cNvPr id="40" name="Text Placeholder 2"/>
          <p:cNvSpPr>
            <a:spLocks noGrp="1"/>
          </p:cNvSpPr>
          <p:nvPr>
            <p:ph type="body" idx="1" hasCustomPrompt="1"/>
          </p:nvPr>
        </p:nvSpPr>
        <p:spPr bwMode="gray">
          <a:xfrm>
            <a:off x="458788" y="5486400"/>
            <a:ext cx="1508760" cy="121572"/>
          </a:xfrm>
        </p:spPr>
        <p:txBody>
          <a:bodyPr wrap="square" anchor="ctr">
            <a:spAutoFit/>
          </a:bodyPr>
          <a:lstStyle>
            <a:lvl1pPr marL="0" indent="0">
              <a:lnSpc>
                <a:spcPct val="76000"/>
              </a:lnSpc>
              <a:spcBef>
                <a:spcPts val="0"/>
              </a:spcBef>
              <a:buNone/>
              <a:defRPr sz="1000" b="0" cap="all" baseline="0">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DATE text</a:t>
            </a:r>
          </a:p>
        </p:txBody>
      </p:sp>
      <p:pic>
        <p:nvPicPr>
          <p:cNvPr id="19" name="Picture 18"/>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7200" y="478152"/>
            <a:ext cx="1081088" cy="425608"/>
          </a:xfrm>
          <a:prstGeom prst="rect">
            <a:avLst/>
          </a:prstGeom>
        </p:spPr>
      </p:pic>
      <p:sp>
        <p:nvSpPr>
          <p:cNvPr id="3" name="Rectangle 2"/>
          <p:cNvSpPr/>
          <p:nvPr userDrawn="1"/>
        </p:nvSpPr>
        <p:spPr>
          <a:xfrm>
            <a:off x="0" y="6502400"/>
            <a:ext cx="457200" cy="355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8" name="TextBox 7"/>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solidFill>
                <a:latin typeface="+mj-lt"/>
                <a:ea typeface="Arial"/>
                <a:cs typeface="Arial"/>
              </a:rPr>
              <a:t>© 2017 Citrix </a:t>
            </a:r>
          </a:p>
        </p:txBody>
      </p:sp>
    </p:spTree>
    <p:extLst>
      <p:ext uri="{BB962C8B-B14F-4D97-AF65-F5344CB8AC3E}">
        <p14:creationId xmlns:p14="http://schemas.microsoft.com/office/powerpoint/2010/main" val="2387911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preserve="1" userDrawn="1">
  <p:cSld name="Title - Blu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7"/>
          <p:cNvSpPr/>
          <p:nvPr userDrawn="1"/>
        </p:nvSpPr>
        <p:spPr>
          <a:xfrm rot="10800000">
            <a:off x="0" y="-13249"/>
            <a:ext cx="7544897"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 name="connsiteX0" fmla="*/ 1052810 w 7544897"/>
              <a:gd name="connsiteY0" fmla="*/ 0 h 6871733"/>
              <a:gd name="connsiteX1" fmla="*/ 7300868 w 7544897"/>
              <a:gd name="connsiteY1" fmla="*/ 3682 h 6871733"/>
              <a:gd name="connsiteX2" fmla="*/ 7544897 w 7544897"/>
              <a:gd name="connsiteY2" fmla="*/ 3443 h 6871733"/>
              <a:gd name="connsiteX3" fmla="*/ 7544897 w 7544897"/>
              <a:gd name="connsiteY3" fmla="*/ 6871733 h 6871733"/>
              <a:gd name="connsiteX4" fmla="*/ 7305122 w 7544897"/>
              <a:gd name="connsiteY4" fmla="*/ 6871365 h 6871733"/>
              <a:gd name="connsiteX5" fmla="*/ 1039558 w 7544897"/>
              <a:gd name="connsiteY5" fmla="*/ 6864627 h 6871733"/>
              <a:gd name="connsiteX6" fmla="*/ 2 w 7544897"/>
              <a:gd name="connsiteY6" fmla="*/ 3375647 h 6871733"/>
              <a:gd name="connsiteX7" fmla="*/ 1052810 w 7544897"/>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44897" h="6871733">
                <a:moveTo>
                  <a:pt x="1052810" y="0"/>
                </a:moveTo>
                <a:cubicBezTo>
                  <a:pt x="1060447" y="2648"/>
                  <a:pt x="4756493" y="5863"/>
                  <a:pt x="7300868" y="3682"/>
                </a:cubicBezTo>
                <a:lnTo>
                  <a:pt x="7544897" y="3443"/>
                </a:lnTo>
                <a:lnTo>
                  <a:pt x="7544897" y="6871733"/>
                </a:lnTo>
                <a:lnTo>
                  <a:pt x="7305122" y="6871365"/>
                </a:lnTo>
                <a:lnTo>
                  <a:pt x="1039558" y="6864627"/>
                </a:lnTo>
                <a:cubicBezTo>
                  <a:pt x="484661" y="5975408"/>
                  <a:pt x="-1369" y="4909962"/>
                  <a:pt x="2" y="3375647"/>
                </a:cubicBezTo>
                <a:cubicBezTo>
                  <a:pt x="1373" y="1841332"/>
                  <a:pt x="587398" y="782302"/>
                  <a:pt x="105281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2" name="Title 1"/>
          <p:cNvSpPr>
            <a:spLocks noGrp="1"/>
          </p:cNvSpPr>
          <p:nvPr>
            <p:ph type="ctrTitle" hasCustomPrompt="1"/>
          </p:nvPr>
        </p:nvSpPr>
        <p:spPr bwMode="gray">
          <a:xfrm>
            <a:off x="457200" y="2212848"/>
            <a:ext cx="5405437" cy="1627803"/>
          </a:xfrm>
        </p:spPr>
        <p:txBody>
          <a:bodyPr anchor="b"/>
          <a:lstStyle>
            <a:lvl1pPr algn="l">
              <a:defRPr sz="4800">
                <a:solidFill>
                  <a:schemeClr val="bg1"/>
                </a:solidFill>
                <a:latin typeface="+mj-lt"/>
              </a:defRPr>
            </a:lvl1pPr>
          </a:lstStyle>
          <a:p>
            <a:r>
              <a:rPr lang="en-US" dirty="0"/>
              <a:t>Click to edit </a:t>
            </a:r>
            <a:br>
              <a:rPr lang="en-US" dirty="0"/>
            </a:br>
            <a:r>
              <a:rPr lang="en-US" dirty="0"/>
              <a:t>Master title style</a:t>
            </a:r>
          </a:p>
        </p:txBody>
      </p:sp>
      <p:sp>
        <p:nvSpPr>
          <p:cNvPr id="33" name="Text Placeholder 32"/>
          <p:cNvSpPr>
            <a:spLocks noGrp="1"/>
          </p:cNvSpPr>
          <p:nvPr>
            <p:ph type="body" sz="quarter" idx="10"/>
          </p:nvPr>
        </p:nvSpPr>
        <p:spPr bwMode="gray">
          <a:xfrm>
            <a:off x="457200" y="3920248"/>
            <a:ext cx="5413248" cy="1371600"/>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tx1"/>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solidFill>
                <a:latin typeface="+mn-lt"/>
              </a:defRPr>
            </a:lvl3pPr>
            <a:lvl4pPr marL="0" indent="0">
              <a:lnSpc>
                <a:spcPct val="76000"/>
              </a:lnSpc>
              <a:spcBef>
                <a:spcPts val="600"/>
              </a:spcBef>
              <a:spcAft>
                <a:spcPts val="0"/>
              </a:spcAft>
              <a:buFont typeface="Tahoma" panose="020B0604030504040204" pitchFamily="34" charset="0"/>
              <a:buChar char="​"/>
              <a:defRPr sz="1600" b="1">
                <a:solidFill>
                  <a:schemeClr val="tx1"/>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bg1"/>
                </a:solidFill>
                <a:latin typeface="+mn-lt"/>
              </a:defRPr>
            </a:lvl9pPr>
          </a:lstStyle>
          <a:p>
            <a:pPr lvl="0"/>
            <a:r>
              <a:rPr lang="en-US"/>
              <a:t>Edit Master text styles</a:t>
            </a:r>
          </a:p>
          <a:p>
            <a:pPr lvl="1"/>
            <a:r>
              <a:rPr lang="en-US"/>
              <a:t>Second level</a:t>
            </a:r>
          </a:p>
          <a:p>
            <a:pPr lvl="2"/>
            <a:r>
              <a:rPr lang="en-US"/>
              <a:t>Third level</a:t>
            </a:r>
          </a:p>
        </p:txBody>
      </p:sp>
      <p:sp>
        <p:nvSpPr>
          <p:cNvPr id="40" name="Text Placeholder 2"/>
          <p:cNvSpPr>
            <a:spLocks noGrp="1"/>
          </p:cNvSpPr>
          <p:nvPr>
            <p:ph type="body" idx="1" hasCustomPrompt="1"/>
          </p:nvPr>
        </p:nvSpPr>
        <p:spPr bwMode="gray">
          <a:xfrm>
            <a:off x="458788" y="5486400"/>
            <a:ext cx="1508760" cy="121572"/>
          </a:xfrm>
        </p:spPr>
        <p:txBody>
          <a:bodyPr wrap="square" anchor="ctr">
            <a:spAutoFit/>
          </a:bodyPr>
          <a:lstStyle>
            <a:lvl1pPr marL="0" indent="0">
              <a:lnSpc>
                <a:spcPct val="76000"/>
              </a:lnSpc>
              <a:spcBef>
                <a:spcPts val="0"/>
              </a:spcBef>
              <a:buNone/>
              <a:defRPr sz="1000" b="1" cap="all" baseline="0">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DATE text</a:t>
            </a:r>
          </a:p>
        </p:txBody>
      </p:sp>
      <p:sp>
        <p:nvSpPr>
          <p:cNvPr id="21" name="TextBox 20"/>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1">
                    <a:alpha val="70000"/>
                  </a:schemeClr>
                </a:solidFill>
                <a:latin typeface="+mj-lt"/>
                <a:ea typeface="Arial"/>
                <a:cs typeface="Arial"/>
              </a:rPr>
              <a:t>© 2017 Citrix</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478152"/>
            <a:ext cx="1081088" cy="425607"/>
          </a:xfrm>
          <a:prstGeom prst="rect">
            <a:avLst/>
          </a:prstGeom>
        </p:spPr>
      </p:pic>
    </p:spTree>
    <p:extLst>
      <p:ext uri="{BB962C8B-B14F-4D97-AF65-F5344CB8AC3E}">
        <p14:creationId xmlns:p14="http://schemas.microsoft.com/office/powerpoint/2010/main" val="3202186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Segue - Blu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57200" y="478152"/>
            <a:ext cx="1081088" cy="425608"/>
          </a:xfrm>
          <a:prstGeom prst="rect">
            <a:avLst/>
          </a:prstGeom>
        </p:spPr>
      </p:pic>
      <p:sp>
        <p:nvSpPr>
          <p:cNvPr id="21" name="Freeform 20"/>
          <p:cNvSpPr/>
          <p:nvPr userDrawn="1"/>
        </p:nvSpPr>
        <p:spPr>
          <a:xfrm>
            <a:off x="4829982" y="-13249"/>
            <a:ext cx="7362019"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62019" h="6871733">
                <a:moveTo>
                  <a:pt x="869932" y="0"/>
                </a:moveTo>
                <a:cubicBezTo>
                  <a:pt x="877569" y="2648"/>
                  <a:pt x="4573615" y="5863"/>
                  <a:pt x="7117990" y="3682"/>
                </a:cubicBezTo>
                <a:lnTo>
                  <a:pt x="7362019" y="3443"/>
                </a:lnTo>
                <a:lnTo>
                  <a:pt x="7362019" y="6871733"/>
                </a:lnTo>
                <a:lnTo>
                  <a:pt x="7122244" y="6871365"/>
                </a:lnTo>
                <a:cubicBezTo>
                  <a:pt x="4594224" y="6867799"/>
                  <a:pt x="911250" y="6868798"/>
                  <a:pt x="856680" y="6864627"/>
                </a:cubicBezTo>
                <a:cubicBezTo>
                  <a:pt x="354034" y="5897031"/>
                  <a:pt x="-1367" y="4661768"/>
                  <a:pt x="4" y="3440961"/>
                </a:cubicBezTo>
                <a:cubicBezTo>
                  <a:pt x="1375" y="2220154"/>
                  <a:pt x="404520" y="939057"/>
                  <a:pt x="86993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3" name="Text Placeholder 2"/>
          <p:cNvSpPr>
            <a:spLocks noGrp="1"/>
          </p:cNvSpPr>
          <p:nvPr>
            <p:ph type="body" idx="1"/>
          </p:nvPr>
        </p:nvSpPr>
        <p:spPr>
          <a:xfrm>
            <a:off x="5377118" y="3752737"/>
            <a:ext cx="6281482" cy="344478"/>
          </a:xfrm>
        </p:spPr>
        <p:txBody>
          <a:bodyPr>
            <a:noAutofit/>
          </a:bodyPr>
          <a:lstStyle>
            <a:lvl1pPr marL="0" indent="0">
              <a:buNone/>
              <a:defRPr sz="24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22" name="Title 1"/>
          <p:cNvSpPr>
            <a:spLocks noGrp="1"/>
          </p:cNvSpPr>
          <p:nvPr>
            <p:ph type="ctrTitle" hasCustomPrompt="1"/>
          </p:nvPr>
        </p:nvSpPr>
        <p:spPr bwMode="gray">
          <a:xfrm>
            <a:off x="5377118" y="2041227"/>
            <a:ext cx="6281482" cy="1627803"/>
          </a:xfrm>
        </p:spPr>
        <p:txBody>
          <a:bodyPr anchor="b"/>
          <a:lstStyle>
            <a:lvl1pPr algn="l">
              <a:defRPr sz="4800">
                <a:solidFill>
                  <a:schemeClr val="bg1"/>
                </a:solidFill>
              </a:defRPr>
            </a:lvl1pPr>
          </a:lstStyle>
          <a:p>
            <a:r>
              <a:rPr lang="en-US" dirty="0"/>
              <a:t>Click to edit </a:t>
            </a:r>
            <a:br>
              <a:rPr lang="en-US" dirty="0"/>
            </a:br>
            <a:r>
              <a:rPr lang="en-US" dirty="0"/>
              <a:t>Master title style</a:t>
            </a:r>
          </a:p>
        </p:txBody>
      </p:sp>
    </p:spTree>
    <p:extLst>
      <p:ext uri="{BB962C8B-B14F-4D97-AF65-F5344CB8AC3E}">
        <p14:creationId xmlns:p14="http://schemas.microsoft.com/office/powerpoint/2010/main" val="1287183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Segue - Phot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Rectangle 5"/>
          <p:cNvSpPr/>
          <p:nvPr userDrawn="1"/>
        </p:nvSpPr>
        <p:spPr>
          <a:xfrm>
            <a:off x="1" y="-13249"/>
            <a:ext cx="12192000" cy="6871733"/>
          </a:xfrm>
          <a:prstGeom prst="rect">
            <a:avLst/>
          </a:prstGeom>
          <a:gradFill>
            <a:gsLst>
              <a:gs pos="21000">
                <a:schemeClr val="tx1">
                  <a:alpha val="25000"/>
                </a:schemeClr>
              </a:gs>
              <a:gs pos="45000">
                <a:schemeClr val="tx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32" name="Freeform 31"/>
          <p:cNvSpPr/>
          <p:nvPr userDrawn="1"/>
        </p:nvSpPr>
        <p:spPr>
          <a:xfrm>
            <a:off x="4829982" y="-13249"/>
            <a:ext cx="7362019"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62019" h="6871733">
                <a:moveTo>
                  <a:pt x="869932" y="0"/>
                </a:moveTo>
                <a:cubicBezTo>
                  <a:pt x="877569" y="2648"/>
                  <a:pt x="4573615" y="5863"/>
                  <a:pt x="7117990" y="3682"/>
                </a:cubicBezTo>
                <a:lnTo>
                  <a:pt x="7362019" y="3443"/>
                </a:lnTo>
                <a:lnTo>
                  <a:pt x="7362019" y="6871733"/>
                </a:lnTo>
                <a:lnTo>
                  <a:pt x="7122244" y="6871365"/>
                </a:lnTo>
                <a:cubicBezTo>
                  <a:pt x="4594224" y="6867799"/>
                  <a:pt x="911250" y="6868798"/>
                  <a:pt x="856680" y="6864627"/>
                </a:cubicBezTo>
                <a:cubicBezTo>
                  <a:pt x="354034" y="5897031"/>
                  <a:pt x="-1367" y="4661768"/>
                  <a:pt x="4" y="3440961"/>
                </a:cubicBezTo>
                <a:cubicBezTo>
                  <a:pt x="1375" y="2220154"/>
                  <a:pt x="404520" y="939057"/>
                  <a:pt x="869932" y="0"/>
                </a:cubicBezTo>
                <a:close/>
              </a:path>
            </a:pathLst>
          </a:cu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33" name="Text Placeholder 2"/>
          <p:cNvSpPr>
            <a:spLocks noGrp="1"/>
          </p:cNvSpPr>
          <p:nvPr>
            <p:ph type="body" idx="1"/>
          </p:nvPr>
        </p:nvSpPr>
        <p:spPr>
          <a:xfrm>
            <a:off x="5377118" y="3752737"/>
            <a:ext cx="6281482" cy="344478"/>
          </a:xfrm>
        </p:spPr>
        <p:txBody>
          <a:bodyPr>
            <a:noAutofit/>
          </a:bodyPr>
          <a:lstStyle>
            <a:lvl1pPr marL="0" indent="0">
              <a:buNone/>
              <a:defRPr sz="24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34" name="Title 1"/>
          <p:cNvSpPr>
            <a:spLocks noGrp="1"/>
          </p:cNvSpPr>
          <p:nvPr>
            <p:ph type="ctrTitle" hasCustomPrompt="1"/>
          </p:nvPr>
        </p:nvSpPr>
        <p:spPr bwMode="gray">
          <a:xfrm>
            <a:off x="5377118" y="2041227"/>
            <a:ext cx="6281482" cy="1627803"/>
          </a:xfrm>
        </p:spPr>
        <p:txBody>
          <a:bodyPr anchor="b"/>
          <a:lstStyle>
            <a:lvl1pPr algn="l">
              <a:defRPr sz="4800">
                <a:solidFill>
                  <a:schemeClr val="accent1"/>
                </a:solidFill>
              </a:defRPr>
            </a:lvl1pPr>
          </a:lstStyle>
          <a:p>
            <a:r>
              <a:rPr lang="en-US" dirty="0"/>
              <a:t>Click to edit </a:t>
            </a:r>
            <a:br>
              <a:rPr lang="en-US" dirty="0"/>
            </a:br>
            <a:r>
              <a:rPr lang="en-US" dirty="0"/>
              <a:t>Master title style</a:t>
            </a:r>
          </a:p>
        </p:txBody>
      </p:sp>
      <p:sp>
        <p:nvSpPr>
          <p:cNvPr id="9" name="TextBox 8"/>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alpha val="70000"/>
                  </a:schemeClr>
                </a:solidFill>
                <a:latin typeface="+mj-lt"/>
              </a:rPr>
              <a:pPr algn="r"/>
              <a:t>‹#›</a:t>
            </a:fld>
            <a:endParaRPr lang="en-US" sz="1000" dirty="0">
              <a:solidFill>
                <a:schemeClr val="bg2">
                  <a:alpha val="70000"/>
                </a:schemeClr>
              </a:solidFill>
              <a:latin typeface="+mj-lt"/>
            </a:endParaRPr>
          </a:p>
        </p:txBody>
      </p:sp>
      <p:sp>
        <p:nvSpPr>
          <p:cNvPr id="10" name="TextBox 9"/>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alpha val="70000"/>
                  </a:schemeClr>
                </a:solidFill>
                <a:latin typeface="+mj-lt"/>
                <a:ea typeface="Arial"/>
                <a:cs typeface="Arial"/>
              </a:rPr>
              <a:t>© 2017 Citrix | Confidential </a:t>
            </a:r>
          </a:p>
        </p:txBody>
      </p:sp>
      <p:pic>
        <p:nvPicPr>
          <p:cNvPr id="11" name="Picture 10"/>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478152"/>
            <a:ext cx="1081088" cy="425607"/>
          </a:xfrm>
          <a:prstGeom prst="rect">
            <a:avLst/>
          </a:prstGeom>
        </p:spPr>
      </p:pic>
    </p:spTree>
    <p:extLst>
      <p:ext uri="{BB962C8B-B14F-4D97-AF65-F5344CB8AC3E}">
        <p14:creationId xmlns:p14="http://schemas.microsoft.com/office/powerpoint/2010/main" val="39816394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Segue - Circle">
    <p:bg>
      <p:bgPr>
        <a:blipFill dpi="0" rotWithShape="1">
          <a:blip r:embed="rId2" cstate="hq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5" name="Freeform 14"/>
          <p:cNvSpPr/>
          <p:nvPr userDrawn="1"/>
        </p:nvSpPr>
        <p:spPr>
          <a:xfrm>
            <a:off x="8764286" y="0"/>
            <a:ext cx="3427715" cy="6855430"/>
          </a:xfrm>
          <a:custGeom>
            <a:avLst/>
            <a:gdLst>
              <a:gd name="connsiteX0" fmla="*/ 3427715 w 3427715"/>
              <a:gd name="connsiteY0" fmla="*/ 0 h 6855430"/>
              <a:gd name="connsiteX1" fmla="*/ 3427715 w 3427715"/>
              <a:gd name="connsiteY1" fmla="*/ 6855430 h 6855430"/>
              <a:gd name="connsiteX2" fmla="*/ 0 w 3427715"/>
              <a:gd name="connsiteY2" fmla="*/ 3427715 h 6855430"/>
              <a:gd name="connsiteX3" fmla="*/ 3427715 w 3427715"/>
              <a:gd name="connsiteY3" fmla="*/ 0 h 6855430"/>
            </a:gdLst>
            <a:ahLst/>
            <a:cxnLst>
              <a:cxn ang="0">
                <a:pos x="connsiteX0" y="connsiteY0"/>
              </a:cxn>
              <a:cxn ang="0">
                <a:pos x="connsiteX1" y="connsiteY1"/>
              </a:cxn>
              <a:cxn ang="0">
                <a:pos x="connsiteX2" y="connsiteY2"/>
              </a:cxn>
              <a:cxn ang="0">
                <a:pos x="connsiteX3" y="connsiteY3"/>
              </a:cxn>
            </a:cxnLst>
            <a:rect l="l" t="t" r="r" b="b"/>
            <a:pathLst>
              <a:path w="3427715" h="6855430">
                <a:moveTo>
                  <a:pt x="3427715" y="0"/>
                </a:moveTo>
                <a:lnTo>
                  <a:pt x="3427715" y="6855430"/>
                </a:lnTo>
                <a:cubicBezTo>
                  <a:pt x="1534640" y="6855430"/>
                  <a:pt x="0" y="5320790"/>
                  <a:pt x="0" y="3427715"/>
                </a:cubicBezTo>
                <a:cubicBezTo>
                  <a:pt x="0" y="1534640"/>
                  <a:pt x="1534640" y="0"/>
                  <a:pt x="3427715" y="0"/>
                </a:cubicBezTo>
                <a:close/>
              </a:path>
            </a:pathLst>
          </a:cu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17" name="Rectangle 16"/>
          <p:cNvSpPr/>
          <p:nvPr userDrawn="1"/>
        </p:nvSpPr>
        <p:spPr>
          <a:xfrm>
            <a:off x="0" y="2570"/>
            <a:ext cx="8204200" cy="6855430"/>
          </a:xfrm>
          <a:prstGeom prst="rect">
            <a:avLst/>
          </a:prstGeom>
          <a:gradFill>
            <a:gsLst>
              <a:gs pos="0">
                <a:schemeClr val="tx1">
                  <a:alpha val="57000"/>
                </a:schemeClr>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3" name="Text Placeholder 2"/>
          <p:cNvSpPr>
            <a:spLocks noGrp="1"/>
          </p:cNvSpPr>
          <p:nvPr>
            <p:ph type="body" idx="1"/>
          </p:nvPr>
        </p:nvSpPr>
        <p:spPr>
          <a:xfrm>
            <a:off x="1219617" y="3752737"/>
            <a:ext cx="7073483" cy="344478"/>
          </a:xfrm>
        </p:spPr>
        <p:txBody>
          <a:bodyPr>
            <a:noAutofit/>
          </a:bodyPr>
          <a:lstStyle>
            <a:lvl1pPr marL="0" indent="0">
              <a:buNone/>
              <a:defRPr sz="2400" spc="-3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22" name="Title 1"/>
          <p:cNvSpPr>
            <a:spLocks noGrp="1"/>
          </p:cNvSpPr>
          <p:nvPr>
            <p:ph type="ctrTitle" hasCustomPrompt="1"/>
          </p:nvPr>
        </p:nvSpPr>
        <p:spPr bwMode="gray">
          <a:xfrm>
            <a:off x="1219617" y="2041227"/>
            <a:ext cx="7073483" cy="1627803"/>
          </a:xfrm>
        </p:spPr>
        <p:txBody>
          <a:bodyPr anchor="b"/>
          <a:lstStyle>
            <a:lvl1pPr algn="l">
              <a:defRPr sz="4800">
                <a:solidFill>
                  <a:schemeClr val="bg1"/>
                </a:solidFill>
              </a:defRPr>
            </a:lvl1pPr>
          </a:lstStyle>
          <a:p>
            <a:r>
              <a:rPr lang="en-US" dirty="0"/>
              <a:t>Click to edit </a:t>
            </a:r>
            <a:br>
              <a:rPr lang="en-US" dirty="0"/>
            </a:br>
            <a:r>
              <a:rPr lang="en-US" dirty="0"/>
              <a:t>Master title style</a:t>
            </a:r>
          </a:p>
        </p:txBody>
      </p:sp>
      <p:sp>
        <p:nvSpPr>
          <p:cNvPr id="11" name="TextBox 10"/>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alpha val="70000"/>
                  </a:schemeClr>
                </a:solidFill>
                <a:latin typeface="+mj-lt"/>
              </a:rPr>
              <a:pPr algn="r"/>
              <a:t>‹#›</a:t>
            </a:fld>
            <a:endParaRPr lang="en-US" sz="1000" dirty="0">
              <a:solidFill>
                <a:schemeClr val="bg2">
                  <a:alpha val="70000"/>
                </a:schemeClr>
              </a:solidFill>
              <a:latin typeface="+mj-lt"/>
            </a:endParaRPr>
          </a:p>
        </p:txBody>
      </p:sp>
      <p:sp>
        <p:nvSpPr>
          <p:cNvPr id="12" name="TextBox 11"/>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alpha val="70000"/>
                  </a:schemeClr>
                </a:solidFill>
                <a:latin typeface="+mj-lt"/>
                <a:ea typeface="Arial"/>
                <a:cs typeface="Arial"/>
              </a:rPr>
              <a:t>© 2017 Citrix | Confidential </a:t>
            </a:r>
          </a:p>
        </p:txBody>
      </p:sp>
      <p:pic>
        <p:nvPicPr>
          <p:cNvPr id="9" name="Picture 8"/>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57200" y="478152"/>
            <a:ext cx="1081088" cy="425607"/>
          </a:xfrm>
          <a:prstGeom prst="rect">
            <a:avLst/>
          </a:prstGeom>
        </p:spPr>
      </p:pic>
    </p:spTree>
    <p:extLst>
      <p:ext uri="{BB962C8B-B14F-4D97-AF65-F5344CB8AC3E}">
        <p14:creationId xmlns:p14="http://schemas.microsoft.com/office/powerpoint/2010/main" val="719279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7" name="Title 21"/>
          <p:cNvSpPr>
            <a:spLocks noGrp="1"/>
          </p:cNvSpPr>
          <p:nvPr>
            <p:ph type="title"/>
          </p:nvPr>
        </p:nvSpPr>
        <p:spPr>
          <a:xfrm>
            <a:off x="5422900" y="411480"/>
            <a:ext cx="6311899" cy="842025"/>
          </a:xfrm>
        </p:spPr>
        <p:txBody>
          <a:bodyPr/>
          <a:lstStyle/>
          <a:p>
            <a:r>
              <a:rPr lang="en-US"/>
              <a:t>Click to edit Master title style</a:t>
            </a:r>
            <a:endParaRPr lang="en-US" dirty="0"/>
          </a:p>
        </p:txBody>
      </p:sp>
      <p:sp>
        <p:nvSpPr>
          <p:cNvPr id="8" name="Content Placeholder 2"/>
          <p:cNvSpPr>
            <a:spLocks noGrp="1"/>
          </p:cNvSpPr>
          <p:nvPr>
            <p:ph idx="11"/>
          </p:nvPr>
        </p:nvSpPr>
        <p:spPr>
          <a:xfrm>
            <a:off x="5422900" y="1965960"/>
            <a:ext cx="6311898" cy="4306824"/>
          </a:xfrm>
        </p:spPr>
        <p:txBody>
          <a:bodyPr/>
          <a:lstStyle>
            <a:lvl1pPr marL="0" indent="0">
              <a:lnSpc>
                <a:spcPct val="90000"/>
              </a:lnSpc>
              <a:spcBef>
                <a:spcPts val="1800"/>
              </a:spcBef>
              <a:buFont typeface="+mj-lt"/>
              <a:buNone/>
              <a:defRPr sz="2200" b="1">
                <a:solidFill>
                  <a:schemeClr val="accent5"/>
                </a:solidFill>
                <a:latin typeface="+mn-lt"/>
              </a:defRPr>
            </a:lvl1pPr>
            <a:lvl2pPr marL="365760" indent="-182880">
              <a:spcBef>
                <a:spcPts val="600"/>
              </a:spcBef>
              <a:spcAft>
                <a:spcPts val="200"/>
              </a:spcAft>
              <a:buFont typeface=".AppleSystemUIFont" charset="-120"/>
              <a:buChar char="–"/>
              <a:defRPr lang="en-US" sz="1600" kern="1200" spc="-30" baseline="0" dirty="0" smtClean="0">
                <a:solidFill>
                  <a:schemeClr val="tx1"/>
                </a:solidFill>
                <a:latin typeface="+mn-lt"/>
                <a:ea typeface="+mn-ea"/>
                <a:cs typeface="+mn-cs"/>
              </a:defRPr>
            </a:lvl2pPr>
            <a:lvl3pPr marL="548640" indent="-182880">
              <a:lnSpc>
                <a:spcPct val="85000"/>
              </a:lnSpc>
              <a:spcBef>
                <a:spcPts val="600"/>
              </a:spcBef>
              <a:spcAft>
                <a:spcPts val="200"/>
              </a:spcAft>
              <a:buFont typeface="Arial" panose="020B0604020202020204" pitchFamily="34" charset="0"/>
              <a:buChar char="•"/>
              <a:defRPr lang="en-US" sz="1600" kern="100" spc="-30" baseline="0" dirty="0" smtClean="0">
                <a:solidFill>
                  <a:schemeClr val="tx1"/>
                </a:solidFill>
                <a:latin typeface="+mn-lt"/>
                <a:ea typeface="+mn-ea"/>
                <a:cs typeface="+mn-cs"/>
              </a:defRPr>
            </a:lvl3pPr>
            <a:lvl4pPr marL="548640" indent="-182880">
              <a:lnSpc>
                <a:spcPct val="85000"/>
              </a:lnSpc>
              <a:spcBef>
                <a:spcPts val="600"/>
              </a:spcBef>
              <a:spcAft>
                <a:spcPts val="200"/>
              </a:spcAft>
              <a:buFont typeface=".AppleSystemUIFont" charset="-120"/>
              <a:buChar char="–"/>
              <a:defRPr sz="1600" b="0">
                <a:solidFill>
                  <a:schemeClr val="tx1"/>
                </a:solidFill>
                <a:latin typeface="+mn-lt"/>
              </a:defRPr>
            </a:lvl4pPr>
            <a:lvl5pPr marL="731520" indent="-182880">
              <a:lnSpc>
                <a:spcPct val="85000"/>
              </a:lnSpc>
              <a:spcBef>
                <a:spcPts val="600"/>
              </a:spcBef>
              <a:spcAft>
                <a:spcPts val="200"/>
              </a:spcAft>
              <a:buFont typeface=".AppleSystemUIFont" charset="-120"/>
              <a:buChar char="–"/>
              <a:defRPr sz="1600" b="0">
                <a:solidFill>
                  <a:schemeClr val="tx1"/>
                </a:solidFill>
                <a:latin typeface="+mn-lt"/>
              </a:defRPr>
            </a:lvl5pPr>
            <a:lvl6pPr marL="914400" indent="-182880">
              <a:lnSpc>
                <a:spcPct val="85000"/>
              </a:lnSpc>
              <a:spcBef>
                <a:spcPts val="600"/>
              </a:spcBef>
              <a:spcAft>
                <a:spcPts val="200"/>
              </a:spcAft>
              <a:buFont typeface="Arial" panose="020B0604020202020204" pitchFamily="34" charset="0"/>
              <a:buChar char="•"/>
              <a:defRPr sz="1600" b="0">
                <a:solidFill>
                  <a:schemeClr val="tx1"/>
                </a:solidFill>
                <a:latin typeface="+mj-lt"/>
              </a:defRPr>
            </a:lvl6pPr>
            <a:lvl7pPr marL="403225" indent="-114300">
              <a:lnSpc>
                <a:spcPct val="85000"/>
              </a:lnSpc>
              <a:spcBef>
                <a:spcPts val="200"/>
              </a:spcBef>
              <a:spcAft>
                <a:spcPts val="200"/>
              </a:spcAft>
              <a:buFont typeface="Arial" panose="020B0604020202020204" pitchFamily="34" charset="0"/>
              <a:buChar char="•"/>
              <a:defRPr sz="1200" b="0">
                <a:solidFill>
                  <a:schemeClr val="accent6"/>
                </a:solidFill>
                <a:latin typeface="+mj-lt"/>
              </a:defRPr>
            </a:lvl7pPr>
            <a:lvl8pPr marL="403225" indent="-114300">
              <a:lnSpc>
                <a:spcPct val="85000"/>
              </a:lnSpc>
              <a:spcBef>
                <a:spcPts val="200"/>
              </a:spcBef>
              <a:spcAft>
                <a:spcPts val="200"/>
              </a:spcAft>
              <a:buFont typeface="Arial" panose="020B0604020202020204" pitchFamily="34" charset="0"/>
              <a:buChar char="•"/>
              <a:defRPr sz="1200" b="0">
                <a:solidFill>
                  <a:schemeClr val="accent6"/>
                </a:solidFill>
                <a:latin typeface="+mj-lt"/>
              </a:defRPr>
            </a:lvl8pPr>
            <a:lvl9pPr marL="403225" indent="-114300">
              <a:lnSpc>
                <a:spcPct val="85000"/>
              </a:lnSpc>
              <a:spcBef>
                <a:spcPts val="200"/>
              </a:spcBef>
              <a:spcAft>
                <a:spcPts val="200"/>
              </a:spcAft>
              <a:buFont typeface="Arial" panose="020B0604020202020204" pitchFamily="34" charset="0"/>
              <a:buChar char="•"/>
              <a:defRPr sz="1200" b="0">
                <a:solidFill>
                  <a:schemeClr val="accent6"/>
                </a:solidFill>
                <a:latin typeface="+mj-lt"/>
              </a:defRPr>
            </a:lvl9pPr>
          </a:lstStyle>
          <a:p>
            <a:pPr lvl="0"/>
            <a:r>
              <a:rPr lang="en-US"/>
              <a:t>Edit Master text styles</a:t>
            </a:r>
          </a:p>
          <a:p>
            <a:pPr lvl="1"/>
            <a:r>
              <a:rPr lang="en-US"/>
              <a:t>Second level</a:t>
            </a:r>
          </a:p>
          <a:p>
            <a:pPr lvl="2"/>
            <a:r>
              <a:rPr lang="en-US"/>
              <a:t>Third level</a:t>
            </a:r>
          </a:p>
        </p:txBody>
      </p:sp>
      <p:sp>
        <p:nvSpPr>
          <p:cNvPr id="9" name="Text Placeholder 2"/>
          <p:cNvSpPr>
            <a:spLocks noGrp="1"/>
          </p:cNvSpPr>
          <p:nvPr>
            <p:ph type="body" idx="10" hasCustomPrompt="1"/>
          </p:nvPr>
        </p:nvSpPr>
        <p:spPr>
          <a:xfrm>
            <a:off x="5422900" y="1271016"/>
            <a:ext cx="6311898" cy="250073"/>
          </a:xfrm>
        </p:spPr>
        <p:txBody>
          <a:bodyPr wrap="square">
            <a:spAutoFit/>
          </a:bodyPr>
          <a:lstStyle>
            <a:lvl1pPr marL="0" indent="0">
              <a:buNone/>
              <a:defRPr sz="18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Freeform: Shape 12"/>
          <p:cNvSpPr>
            <a:spLocks noGrp="1"/>
          </p:cNvSpPr>
          <p:nvPr>
            <p:ph type="pic" sz="quarter" idx="14" hasCustomPrompt="1"/>
          </p:nvPr>
        </p:nvSpPr>
        <p:spPr bwMode="gray">
          <a:xfrm>
            <a:off x="1" y="0"/>
            <a:ext cx="4648199" cy="6858000"/>
          </a:xfrm>
          <a:custGeom>
            <a:avLst/>
            <a:gdLst>
              <a:gd name="connsiteX0" fmla="*/ 0 w 4648199"/>
              <a:gd name="connsiteY0" fmla="*/ 0 h 6858000"/>
              <a:gd name="connsiteX1" fmla="*/ 3551151 w 4648199"/>
              <a:gd name="connsiteY1" fmla="*/ 0 h 6858000"/>
              <a:gd name="connsiteX2" fmla="*/ 3630865 w 4648199"/>
              <a:gd name="connsiteY2" fmla="*/ 107758 h 6858000"/>
              <a:gd name="connsiteX3" fmla="*/ 4648199 w 4648199"/>
              <a:gd name="connsiteY3" fmla="*/ 3428964 h 6858000"/>
              <a:gd name="connsiteX4" fmla="*/ 3647920 w 4648199"/>
              <a:gd name="connsiteY4" fmla="*/ 6755256 h 6858000"/>
              <a:gd name="connsiteX5" fmla="*/ 3573116 w 4648199"/>
              <a:gd name="connsiteY5" fmla="*/ 6858000 h 6858000"/>
              <a:gd name="connsiteX6" fmla="*/ 0 w 464819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48199" h="6858000">
                <a:moveTo>
                  <a:pt x="0" y="0"/>
                </a:moveTo>
                <a:lnTo>
                  <a:pt x="3551151" y="0"/>
                </a:lnTo>
                <a:lnTo>
                  <a:pt x="3630865" y="107758"/>
                </a:lnTo>
                <a:cubicBezTo>
                  <a:pt x="4252788" y="995931"/>
                  <a:pt x="4648199" y="2106551"/>
                  <a:pt x="4648199" y="3428964"/>
                </a:cubicBezTo>
                <a:cubicBezTo>
                  <a:pt x="4648199" y="4751377"/>
                  <a:pt x="4261451" y="5864580"/>
                  <a:pt x="3647920" y="6755256"/>
                </a:cubicBezTo>
                <a:lnTo>
                  <a:pt x="3573116" y="6858000"/>
                </a:lnTo>
                <a:lnTo>
                  <a:pt x="0" y="6858000"/>
                </a:lnTo>
                <a:close/>
              </a:path>
            </a:pathLst>
          </a:custGeom>
          <a:solidFill>
            <a:schemeClr val="bg2"/>
          </a:solidFill>
        </p:spPr>
        <p:txBody>
          <a:bodyPr vert="horz" wrap="square" lIns="0" tIns="0" rIns="0" bIns="0" rtlCol="0" anchor="ctr">
            <a:noAutofit/>
          </a:bodyPr>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lang="en-US"/>
            </a:lvl1pPr>
          </a:lstStyle>
          <a:p>
            <a:pPr marL="0" marR="0" lvl="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a:pPr>
            <a:r>
              <a:rPr lang="en-US" dirty="0"/>
              <a:t>Drag picture to </a:t>
            </a:r>
            <a:br>
              <a:rPr lang="en-US" dirty="0"/>
            </a:br>
            <a:r>
              <a:rPr lang="en-US" dirty="0"/>
              <a:t>placeholder </a:t>
            </a:r>
            <a:br>
              <a:rPr lang="en-US" dirty="0"/>
            </a:br>
            <a:r>
              <a:rPr lang="en-US" dirty="0"/>
              <a:t>or click icon to add</a:t>
            </a:r>
          </a:p>
        </p:txBody>
      </p:sp>
    </p:spTree>
    <p:extLst>
      <p:ext uri="{BB962C8B-B14F-4D97-AF65-F5344CB8AC3E}">
        <p14:creationId xmlns:p14="http://schemas.microsoft.com/office/powerpoint/2010/main" val="37007917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33724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lstStyle>
            <a:lvl1pPr>
              <a:defRPr>
                <a:solidFill>
                  <a:schemeClr val="accent1"/>
                </a:solidFill>
              </a:defRPr>
            </a:lvl1pPr>
          </a:lstStyle>
          <a:p>
            <a:r>
              <a:rPr lang="en-US"/>
              <a:t>Click to edit Master title style</a:t>
            </a:r>
          </a:p>
        </p:txBody>
      </p:sp>
      <p:sp>
        <p:nvSpPr>
          <p:cNvPr id="7"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60459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One Column">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965960"/>
            <a:ext cx="11277600"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3"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781079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One Column - Title Only">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8"/>
            <a:ext cx="11277600"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Tree>
    <p:extLst>
      <p:ext uri="{BB962C8B-B14F-4D97-AF65-F5344CB8AC3E}">
        <p14:creationId xmlns:p14="http://schemas.microsoft.com/office/powerpoint/2010/main" val="123733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wo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965960"/>
            <a:ext cx="541324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marL="895350" indent="-141288">
              <a:lnSpc>
                <a:spcPct val="85000"/>
              </a:lnSpc>
              <a:spcBef>
                <a:spcPts val="600"/>
              </a:spcBef>
              <a:spcAft>
                <a:spcPts val="200"/>
              </a:spcAft>
              <a:tabLst/>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3" name="Content Placeholder 2"/>
          <p:cNvSpPr>
            <a:spLocks noGrp="1"/>
          </p:cNvSpPr>
          <p:nvPr>
            <p:ph idx="11"/>
          </p:nvPr>
        </p:nvSpPr>
        <p:spPr>
          <a:xfrm>
            <a:off x="6324599" y="1965960"/>
            <a:ext cx="541324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marL="1039812" indent="-285750">
              <a:defRPr lang="en-US" sz="1600" b="0" kern="100" spc="30" baseline="0" dirty="0">
                <a:solidFill>
                  <a:schemeClr val="tx1"/>
                </a:solidFill>
                <a:latin typeface="+mn-lt"/>
                <a:ea typeface="+mn-ea"/>
                <a:cs typeface="+mn-cs"/>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918498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Two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709928"/>
            <a:ext cx="5413248"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3" name="Content Placeholder 2"/>
          <p:cNvSpPr>
            <a:spLocks noGrp="1"/>
          </p:cNvSpPr>
          <p:nvPr>
            <p:ph idx="11"/>
          </p:nvPr>
        </p:nvSpPr>
        <p:spPr>
          <a:xfrm>
            <a:off x="6324599" y="1709928"/>
            <a:ext cx="5413248"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77012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Right Text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965960"/>
            <a:ext cx="34543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4" name="Content Placeholder 2"/>
          <p:cNvSpPr>
            <a:spLocks noGrp="1"/>
          </p:cNvSpPr>
          <p:nvPr>
            <p:ph idx="11"/>
          </p:nvPr>
        </p:nvSpPr>
        <p:spPr>
          <a:xfrm>
            <a:off x="4363824" y="1965960"/>
            <a:ext cx="7370974"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216119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Right Text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709928"/>
            <a:ext cx="3454399"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4" name="Content Placeholder 2"/>
          <p:cNvSpPr>
            <a:spLocks noGrp="1"/>
          </p:cNvSpPr>
          <p:nvPr>
            <p:ph idx="11"/>
          </p:nvPr>
        </p:nvSpPr>
        <p:spPr>
          <a:xfrm>
            <a:off x="4363824" y="1709928"/>
            <a:ext cx="7370974"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59608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Left Text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1965960"/>
            <a:ext cx="736102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9" name="Content Placeholder 2"/>
          <p:cNvSpPr>
            <a:spLocks noGrp="1"/>
          </p:cNvSpPr>
          <p:nvPr>
            <p:ph idx="12"/>
          </p:nvPr>
        </p:nvSpPr>
        <p:spPr>
          <a:xfrm>
            <a:off x="8270448" y="1965960"/>
            <a:ext cx="34543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778742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Left Text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1709928"/>
            <a:ext cx="736102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9" name="Content Placeholder 2"/>
          <p:cNvSpPr>
            <a:spLocks noGrp="1"/>
          </p:cNvSpPr>
          <p:nvPr>
            <p:ph idx="12"/>
          </p:nvPr>
        </p:nvSpPr>
        <p:spPr>
          <a:xfrm>
            <a:off x="8270448" y="1709928"/>
            <a:ext cx="3454399"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0821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Three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199"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4" name="Content Placeholder 2"/>
          <p:cNvSpPr>
            <a:spLocks noGrp="1"/>
          </p:cNvSpPr>
          <p:nvPr>
            <p:ph idx="11"/>
          </p:nvPr>
        </p:nvSpPr>
        <p:spPr>
          <a:xfrm>
            <a:off x="4363823"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2"/>
          <p:cNvSpPr>
            <a:spLocks noGrp="1"/>
          </p:cNvSpPr>
          <p:nvPr>
            <p:ph idx="12"/>
          </p:nvPr>
        </p:nvSpPr>
        <p:spPr>
          <a:xfrm>
            <a:off x="8270447"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20227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hree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199"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p>
        </p:txBody>
      </p:sp>
      <p:sp>
        <p:nvSpPr>
          <p:cNvPr id="24" name="Content Placeholder 2"/>
          <p:cNvSpPr>
            <a:spLocks noGrp="1"/>
          </p:cNvSpPr>
          <p:nvPr>
            <p:ph idx="11"/>
          </p:nvPr>
        </p:nvSpPr>
        <p:spPr>
          <a:xfrm>
            <a:off x="4363823"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2"/>
          <p:cNvSpPr>
            <a:spLocks noGrp="1"/>
          </p:cNvSpPr>
          <p:nvPr>
            <p:ph idx="12"/>
          </p:nvPr>
        </p:nvSpPr>
        <p:spPr>
          <a:xfrm>
            <a:off x="8270447" y="1709928"/>
            <a:ext cx="3456432"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68208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Four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965960"/>
            <a:ext cx="247649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endParaRPr lang="en-US" dirty="0"/>
          </a:p>
        </p:txBody>
      </p:sp>
      <p:sp>
        <p:nvSpPr>
          <p:cNvPr id="23" name="Content Placeholder 2"/>
          <p:cNvSpPr>
            <a:spLocks noGrp="1"/>
          </p:cNvSpPr>
          <p:nvPr>
            <p:ph idx="11"/>
          </p:nvPr>
        </p:nvSpPr>
        <p:spPr>
          <a:xfrm>
            <a:off x="3390900"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p:cNvSpPr>
            <a:spLocks noGrp="1"/>
          </p:cNvSpPr>
          <p:nvPr>
            <p:ph idx="12"/>
          </p:nvPr>
        </p:nvSpPr>
        <p:spPr>
          <a:xfrm>
            <a:off x="6324598"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p:cNvSpPr>
            <a:spLocks noGrp="1"/>
          </p:cNvSpPr>
          <p:nvPr>
            <p:ph idx="13"/>
          </p:nvPr>
        </p:nvSpPr>
        <p:spPr>
          <a:xfrm>
            <a:off x="9258296" y="1965960"/>
            <a:ext cx="2476499"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337946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Four Column - Title Only">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709928"/>
            <a:ext cx="2476498"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lstStyle/>
          <a:p>
            <a:r>
              <a:rPr lang="en-US"/>
              <a:t>Click to edit Master title style</a:t>
            </a:r>
            <a:endParaRPr lang="en-US" dirty="0"/>
          </a:p>
        </p:txBody>
      </p:sp>
      <p:sp>
        <p:nvSpPr>
          <p:cNvPr id="23" name="Content Placeholder 2"/>
          <p:cNvSpPr>
            <a:spLocks noGrp="1"/>
          </p:cNvSpPr>
          <p:nvPr>
            <p:ph idx="11"/>
          </p:nvPr>
        </p:nvSpPr>
        <p:spPr>
          <a:xfrm>
            <a:off x="3390900" y="1709928"/>
            <a:ext cx="2476499"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p:cNvSpPr>
            <a:spLocks noGrp="1"/>
          </p:cNvSpPr>
          <p:nvPr>
            <p:ph idx="12"/>
          </p:nvPr>
        </p:nvSpPr>
        <p:spPr>
          <a:xfrm>
            <a:off x="6324598" y="1709928"/>
            <a:ext cx="2476499"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p:cNvSpPr>
            <a:spLocks noGrp="1"/>
          </p:cNvSpPr>
          <p:nvPr>
            <p:ph idx="13"/>
          </p:nvPr>
        </p:nvSpPr>
        <p:spPr>
          <a:xfrm>
            <a:off x="9258296" y="1709928"/>
            <a:ext cx="2476499"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608108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58190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Feature Layout 1">
    <p:spTree>
      <p:nvGrpSpPr>
        <p:cNvPr id="1" name=""/>
        <p:cNvGrpSpPr/>
        <p:nvPr/>
      </p:nvGrpSpPr>
      <p:grpSpPr>
        <a:xfrm>
          <a:off x="0" y="0"/>
          <a:ext cx="0" cy="0"/>
          <a:chOff x="0" y="0"/>
          <a:chExt cx="0" cy="0"/>
        </a:xfrm>
      </p:grpSpPr>
      <p:sp>
        <p:nvSpPr>
          <p:cNvPr id="19" name="Content Placeholder 2"/>
          <p:cNvSpPr>
            <a:spLocks noGrp="1"/>
          </p:cNvSpPr>
          <p:nvPr>
            <p:ph idx="1"/>
          </p:nvPr>
        </p:nvSpPr>
        <p:spPr>
          <a:xfrm>
            <a:off x="5143058" y="1965960"/>
            <a:ext cx="6591744" cy="4306824"/>
          </a:xfrm>
        </p:spPr>
        <p:txBody>
          <a:bodyPr/>
          <a:lstStyle>
            <a:lvl1pPr>
              <a:defRPr>
                <a:latin typeface="+mn-lt"/>
              </a:defRPr>
            </a:lvl1pPr>
            <a:lvl2pPr>
              <a:defRPr>
                <a:solidFill>
                  <a:schemeClr val="tx1"/>
                </a:solidFill>
                <a:latin typeface="+mn-lt"/>
              </a:defRPr>
            </a:lvl2pPr>
            <a:lvl3pPr>
              <a:defRPr sz="1600">
                <a:solidFill>
                  <a:schemeClr val="tx1"/>
                </a:solidFill>
                <a:latin typeface="+mn-lt"/>
              </a:defRPr>
            </a:lvl3pPr>
            <a:lvl4pPr>
              <a:defRPr>
                <a:latin typeface="+mn-lt"/>
              </a:defRPr>
            </a:lvl4pPr>
            <a:lvl5pPr>
              <a:defRPr>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0" name="Title 21"/>
          <p:cNvSpPr>
            <a:spLocks noGrp="1"/>
          </p:cNvSpPr>
          <p:nvPr>
            <p:ph type="title"/>
          </p:nvPr>
        </p:nvSpPr>
        <p:spPr>
          <a:xfrm>
            <a:off x="5143059" y="411480"/>
            <a:ext cx="6584648" cy="842025"/>
          </a:xfrm>
        </p:spPr>
        <p:txBody>
          <a:bodyPr/>
          <a:lstStyle/>
          <a:p>
            <a:r>
              <a:rPr lang="en-US"/>
              <a:t>Click to edit Master title style</a:t>
            </a:r>
          </a:p>
        </p:txBody>
      </p:sp>
      <p:sp>
        <p:nvSpPr>
          <p:cNvPr id="22" name="Text Placeholder 2"/>
          <p:cNvSpPr>
            <a:spLocks noGrp="1"/>
          </p:cNvSpPr>
          <p:nvPr>
            <p:ph type="body" idx="10" hasCustomPrompt="1"/>
          </p:nvPr>
        </p:nvSpPr>
        <p:spPr>
          <a:xfrm>
            <a:off x="5143057" y="1271016"/>
            <a:ext cx="6591745"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Picture Placeholder 5"/>
          <p:cNvSpPr>
            <a:spLocks noGrp="1"/>
          </p:cNvSpPr>
          <p:nvPr>
            <p:ph type="pic" sz="quarter" idx="13" hasCustomPrompt="1"/>
          </p:nvPr>
        </p:nvSpPr>
        <p:spPr bwMode="gray">
          <a:xfrm>
            <a:off x="1" y="0"/>
            <a:ext cx="4767575" cy="6858000"/>
          </a:xfrm>
          <a:custGeom>
            <a:avLst/>
            <a:gdLst>
              <a:gd name="connsiteX0" fmla="*/ 0 w 4767575"/>
              <a:gd name="connsiteY0" fmla="*/ 0 h 6858000"/>
              <a:gd name="connsiteX1" fmla="*/ 4767575 w 4767575"/>
              <a:gd name="connsiteY1" fmla="*/ 0 h 6858000"/>
              <a:gd name="connsiteX2" fmla="*/ 4651359 w 4767575"/>
              <a:gd name="connsiteY2" fmla="*/ 226908 h 6858000"/>
              <a:gd name="connsiteX3" fmla="*/ 3923030 w 4767575"/>
              <a:gd name="connsiteY3" fmla="*/ 3429000 h 6858000"/>
              <a:gd name="connsiteX4" fmla="*/ 4651359 w 4767575"/>
              <a:gd name="connsiteY4" fmla="*/ 6631092 h 6858000"/>
              <a:gd name="connsiteX5" fmla="*/ 4767575 w 4767575"/>
              <a:gd name="connsiteY5" fmla="*/ 6858000 h 6858000"/>
              <a:gd name="connsiteX6" fmla="*/ 0 w 476757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67575" h="6858000">
                <a:moveTo>
                  <a:pt x="0" y="0"/>
                </a:moveTo>
                <a:lnTo>
                  <a:pt x="4767575" y="0"/>
                </a:lnTo>
                <a:lnTo>
                  <a:pt x="4651359" y="226908"/>
                </a:lnTo>
                <a:cubicBezTo>
                  <a:pt x="4184601" y="1195589"/>
                  <a:pt x="3923030" y="2281748"/>
                  <a:pt x="3923030" y="3429000"/>
                </a:cubicBezTo>
                <a:cubicBezTo>
                  <a:pt x="3923030" y="4576252"/>
                  <a:pt x="4184601" y="5662411"/>
                  <a:pt x="4651359" y="6631092"/>
                </a:cubicBezTo>
                <a:lnTo>
                  <a:pt x="4767575" y="6858000"/>
                </a:lnTo>
                <a:lnTo>
                  <a:pt x="0" y="6858000"/>
                </a:lnTo>
                <a:close/>
              </a:path>
            </a:pathLst>
          </a:custGeom>
          <a:solidFill>
            <a:schemeClr val="bg2"/>
          </a:solidFill>
        </p:spPr>
        <p:txBody>
          <a:bodyPr wrap="square" anchor="ctr">
            <a:noAutofit/>
          </a:bodyPr>
          <a:lstStyle>
            <a:lvl1pPr marL="0" indent="0" algn="ctr">
              <a:buNone/>
              <a:defRPr/>
            </a:lvl1pPr>
          </a:lstStyle>
          <a:p>
            <a:r>
              <a:rPr lang="en-US" dirty="0"/>
              <a:t>Drag picture to </a:t>
            </a:r>
            <a:br>
              <a:rPr lang="en-US" dirty="0"/>
            </a:br>
            <a:r>
              <a:rPr lang="en-US" dirty="0"/>
              <a:t>placeholder </a:t>
            </a:r>
            <a:br>
              <a:rPr lang="en-US" dirty="0"/>
            </a:br>
            <a:r>
              <a:rPr lang="en-US" dirty="0"/>
              <a:t>or click icon to add</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805951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Feature Layout 2">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1965960"/>
            <a:ext cx="5791200" cy="4306824"/>
          </a:xfrm>
        </p:spPr>
        <p:txBody>
          <a:bodyPr/>
          <a:lstStyle>
            <a:lvl2pPr>
              <a:defRPr>
                <a:solidFill>
                  <a:schemeClr val="tx1"/>
                </a:solidFill>
              </a:defRPr>
            </a:lvl2pPr>
            <a:lvl3pPr>
              <a:defRPr sz="1600">
                <a:solidFill>
                  <a:schemeClr val="tx1"/>
                </a:solidFill>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21"/>
          <p:cNvSpPr>
            <a:spLocks noGrp="1"/>
          </p:cNvSpPr>
          <p:nvPr>
            <p:ph type="title"/>
          </p:nvPr>
        </p:nvSpPr>
        <p:spPr>
          <a:xfrm>
            <a:off x="457201" y="411480"/>
            <a:ext cx="5791199" cy="842025"/>
          </a:xfrm>
        </p:spPr>
        <p:txBody>
          <a:bodyPr/>
          <a:lstStyle/>
          <a:p>
            <a:r>
              <a:rPr lang="en-US"/>
              <a:t>Click to edit Master title style</a:t>
            </a:r>
          </a:p>
        </p:txBody>
      </p:sp>
      <p:sp>
        <p:nvSpPr>
          <p:cNvPr id="13" name="Text Placeholder 2"/>
          <p:cNvSpPr>
            <a:spLocks noGrp="1"/>
          </p:cNvSpPr>
          <p:nvPr>
            <p:ph type="body" idx="10" hasCustomPrompt="1"/>
          </p:nvPr>
        </p:nvSpPr>
        <p:spPr>
          <a:xfrm>
            <a:off x="457199" y="1271016"/>
            <a:ext cx="5791201" cy="249299"/>
          </a:xfrm>
        </p:spPr>
        <p:txBody>
          <a:bodyPr wrap="square">
            <a:spAutoFit/>
          </a:bodyPr>
          <a:lstStyle>
            <a:lvl1pPr marL="0" indent="0">
              <a:buNone/>
              <a:defRPr sz="18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14"/>
          <p:cNvSpPr>
            <a:spLocks noGrp="1"/>
          </p:cNvSpPr>
          <p:nvPr>
            <p:ph type="pic" sz="quarter" idx="13" hasCustomPrompt="1"/>
          </p:nvPr>
        </p:nvSpPr>
        <p:spPr>
          <a:xfrm>
            <a:off x="6248400" y="1203960"/>
            <a:ext cx="5943600" cy="5654040"/>
          </a:xfrm>
          <a:custGeom>
            <a:avLst/>
            <a:gdLst>
              <a:gd name="connsiteX0" fmla="*/ 3627120 w 5943600"/>
              <a:gd name="connsiteY0" fmla="*/ 0 h 5654040"/>
              <a:gd name="connsiteX1" fmla="*/ 5934305 w 5943600"/>
              <a:gd name="connsiteY1" fmla="*/ 828258 h 5654040"/>
              <a:gd name="connsiteX2" fmla="*/ 5943600 w 5943600"/>
              <a:gd name="connsiteY2" fmla="*/ 836706 h 5654040"/>
              <a:gd name="connsiteX3" fmla="*/ 5943600 w 5943600"/>
              <a:gd name="connsiteY3" fmla="*/ 5654040 h 5654040"/>
              <a:gd name="connsiteX4" fmla="*/ 618825 w 5943600"/>
              <a:gd name="connsiteY4" fmla="*/ 5654040 h 5654040"/>
              <a:gd name="connsiteX5" fmla="*/ 437774 w 5943600"/>
              <a:gd name="connsiteY5" fmla="*/ 5356021 h 5654040"/>
              <a:gd name="connsiteX6" fmla="*/ 0 w 5943600"/>
              <a:gd name="connsiteY6" fmla="*/ 3627120 h 5654040"/>
              <a:gd name="connsiteX7" fmla="*/ 3627120 w 5943600"/>
              <a:gd name="connsiteY7" fmla="*/ 0 h 5654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943600" h="5654040">
                <a:moveTo>
                  <a:pt x="3627120" y="0"/>
                </a:moveTo>
                <a:cubicBezTo>
                  <a:pt x="4503521" y="0"/>
                  <a:pt x="5307325" y="310828"/>
                  <a:pt x="5934305" y="828258"/>
                </a:cubicBezTo>
                <a:lnTo>
                  <a:pt x="5943600" y="836706"/>
                </a:lnTo>
                <a:lnTo>
                  <a:pt x="5943600" y="5654040"/>
                </a:lnTo>
                <a:lnTo>
                  <a:pt x="618825" y="5654040"/>
                </a:lnTo>
                <a:lnTo>
                  <a:pt x="437774" y="5356021"/>
                </a:lnTo>
                <a:cubicBezTo>
                  <a:pt x="158586" y="4842083"/>
                  <a:pt x="0" y="4253121"/>
                  <a:pt x="0" y="3627120"/>
                </a:cubicBezTo>
                <a:cubicBezTo>
                  <a:pt x="0" y="1623917"/>
                  <a:pt x="1623917" y="0"/>
                  <a:pt x="3627120" y="0"/>
                </a:cubicBezTo>
                <a:close/>
              </a:path>
            </a:pathLst>
          </a:custGeom>
          <a:solidFill>
            <a:schemeClr val="bg2"/>
          </a:solidFill>
        </p:spPr>
        <p:txBody>
          <a:bodyPr wrap="square" anchor="ctr" anchorCtr="0">
            <a:noAutofit/>
          </a:bodyPr>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a:lvl1pPr>
          </a:lstStyle>
          <a:p>
            <a:r>
              <a:rPr lang="en-US" dirty="0"/>
              <a:t>Drag picture to placeholder </a:t>
            </a:r>
            <a:br>
              <a:rPr lang="en-US" dirty="0"/>
            </a:br>
            <a:r>
              <a:rPr lang="en-US" dirty="0"/>
              <a:t>or click icon to add</a:t>
            </a:r>
          </a:p>
          <a:p>
            <a:endParaRPr lang="en-US" dirty="0"/>
          </a:p>
          <a:p>
            <a:endParaRPr lang="en-US" dirty="0"/>
          </a:p>
          <a:p>
            <a:endParaRPr lang="en-US" dirty="0"/>
          </a:p>
        </p:txBody>
      </p:sp>
    </p:spTree>
    <p:extLst>
      <p:ext uri="{BB962C8B-B14F-4D97-AF65-F5344CB8AC3E}">
        <p14:creationId xmlns:p14="http://schemas.microsoft.com/office/powerpoint/2010/main" val="117434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Photo 1">
    <p:spTree>
      <p:nvGrpSpPr>
        <p:cNvPr id="1" name=""/>
        <p:cNvGrpSpPr/>
        <p:nvPr/>
      </p:nvGrpSpPr>
      <p:grpSpPr>
        <a:xfrm>
          <a:off x="0" y="0"/>
          <a:ext cx="0" cy="0"/>
          <a:chOff x="0" y="0"/>
          <a:chExt cx="0" cy="0"/>
        </a:xfrm>
      </p:grpSpPr>
      <p:sp>
        <p:nvSpPr>
          <p:cNvPr id="5" name="Freeform 4"/>
          <p:cNvSpPr/>
          <p:nvPr userDrawn="1"/>
        </p:nvSpPr>
        <p:spPr>
          <a:xfrm>
            <a:off x="0" y="1242742"/>
            <a:ext cx="6248400" cy="5615258"/>
          </a:xfrm>
          <a:custGeom>
            <a:avLst/>
            <a:gdLst>
              <a:gd name="connsiteX0" fmla="*/ 2601642 w 6248400"/>
              <a:gd name="connsiteY0" fmla="*/ 0 h 5615258"/>
              <a:gd name="connsiteX1" fmla="*/ 6248400 w 6248400"/>
              <a:gd name="connsiteY1" fmla="*/ 3646758 h 5615258"/>
              <a:gd name="connsiteX2" fmla="*/ 5808256 w 6248400"/>
              <a:gd name="connsiteY2" fmla="*/ 5385020 h 5615258"/>
              <a:gd name="connsiteX3" fmla="*/ 5668383 w 6248400"/>
              <a:gd name="connsiteY3" fmla="*/ 5615258 h 5615258"/>
              <a:gd name="connsiteX4" fmla="*/ 0 w 6248400"/>
              <a:gd name="connsiteY4" fmla="*/ 5615258 h 5615258"/>
              <a:gd name="connsiteX5" fmla="*/ 0 w 6248400"/>
              <a:gd name="connsiteY5" fmla="*/ 1093412 h 5615258"/>
              <a:gd name="connsiteX6" fmla="*/ 22995 w 6248400"/>
              <a:gd name="connsiteY6" fmla="*/ 1068111 h 5615258"/>
              <a:gd name="connsiteX7" fmla="*/ 2601642 w 6248400"/>
              <a:gd name="connsiteY7" fmla="*/ 0 h 56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48400" h="5615258">
                <a:moveTo>
                  <a:pt x="2601642" y="0"/>
                </a:moveTo>
                <a:cubicBezTo>
                  <a:pt x="4615691" y="0"/>
                  <a:pt x="6248400" y="1632709"/>
                  <a:pt x="6248400" y="3646758"/>
                </a:cubicBezTo>
                <a:cubicBezTo>
                  <a:pt x="6248400" y="4276149"/>
                  <a:pt x="6088956" y="4868299"/>
                  <a:pt x="5808256" y="5385020"/>
                </a:cubicBezTo>
                <a:lnTo>
                  <a:pt x="5668383" y="5615258"/>
                </a:lnTo>
                <a:lnTo>
                  <a:pt x="0" y="5615258"/>
                </a:lnTo>
                <a:lnTo>
                  <a:pt x="0" y="1093412"/>
                </a:lnTo>
                <a:lnTo>
                  <a:pt x="22995" y="1068111"/>
                </a:lnTo>
                <a:cubicBezTo>
                  <a:pt x="682928" y="408178"/>
                  <a:pt x="1594618" y="0"/>
                  <a:pt x="260164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11" name="Picture Placeholder 10"/>
          <p:cNvSpPr>
            <a:spLocks noGrp="1"/>
          </p:cNvSpPr>
          <p:nvPr>
            <p:ph type="pic" sz="quarter" idx="12" hasCustomPrompt="1"/>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bg2"/>
          </a:solidFill>
        </p:spPr>
        <p:txBody>
          <a:bodyPr wrap="square" anchor="ctr">
            <a:noAutofit/>
          </a:bodyPr>
          <a:lstStyle>
            <a:lvl1pPr marL="0" indent="0" algn="ctr">
              <a:buNone/>
              <a:defRPr/>
            </a:lvl1pPr>
          </a:lstStyle>
          <a:p>
            <a:r>
              <a:rPr lang="en-US" dirty="0"/>
              <a:t>Drag picture to placeholder </a:t>
            </a:r>
            <a:br>
              <a:rPr lang="en-US" dirty="0"/>
            </a:br>
            <a:r>
              <a:rPr lang="en-US" dirty="0"/>
              <a:t>or click icon to add</a:t>
            </a:r>
          </a:p>
          <a:p>
            <a:endParaRPr lang="en-US" dirty="0"/>
          </a:p>
          <a:p>
            <a:endParaRPr lang="en-US" dirty="0"/>
          </a:p>
          <a:p>
            <a:endParaRPr lang="en-US" dirty="0"/>
          </a:p>
          <a:p>
            <a:endParaRPr lang="en-US" dirty="0"/>
          </a:p>
        </p:txBody>
      </p:sp>
      <p:sp>
        <p:nvSpPr>
          <p:cNvPr id="12" name="Title 21"/>
          <p:cNvSpPr>
            <a:spLocks noGrp="1"/>
          </p:cNvSpPr>
          <p:nvPr>
            <p:ph type="title" hasCustomPrompt="1"/>
          </p:nvPr>
        </p:nvSpPr>
        <p:spPr>
          <a:xfrm>
            <a:off x="637032" y="2504661"/>
            <a:ext cx="4572000" cy="3657600"/>
          </a:xfrm>
        </p:spPr>
        <p:txBody>
          <a:bodyPr wrap="square" anchor="ctr">
            <a:normAutofit/>
          </a:bodyPr>
          <a:lstStyle>
            <a:lvl1pPr>
              <a:defRPr>
                <a:solidFill>
                  <a:schemeClr val="bg1"/>
                </a:solidFill>
              </a:defRPr>
            </a:lvl1pPr>
          </a:lstStyle>
          <a:p>
            <a:r>
              <a:rPr lang="en-US" dirty="0"/>
              <a:t>Click to edit </a:t>
            </a:r>
            <a:br>
              <a:rPr lang="en-US" dirty="0"/>
            </a:br>
            <a:r>
              <a:rPr lang="en-US" dirty="0"/>
              <a:t>Master title style</a:t>
            </a:r>
          </a:p>
        </p:txBody>
      </p:sp>
      <p:sp>
        <p:nvSpPr>
          <p:cNvPr id="7" name="TextBox 6"/>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1">
                    <a:alpha val="70000"/>
                  </a:schemeClr>
                </a:solidFill>
                <a:latin typeface="+mj-lt"/>
              </a:rPr>
              <a:pPr algn="r"/>
              <a:t>‹#›</a:t>
            </a:fld>
            <a:endParaRPr lang="en-US" sz="1000" dirty="0">
              <a:solidFill>
                <a:schemeClr val="bg1">
                  <a:alpha val="70000"/>
                </a:schemeClr>
              </a:solidFill>
              <a:latin typeface="+mj-lt"/>
            </a:endParaRPr>
          </a:p>
        </p:txBody>
      </p:sp>
      <p:sp>
        <p:nvSpPr>
          <p:cNvPr id="8" name="TextBox 7"/>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1">
                    <a:alpha val="70000"/>
                  </a:schemeClr>
                </a:solidFill>
                <a:latin typeface="+mj-lt"/>
                <a:ea typeface="Arial"/>
                <a:cs typeface="Arial"/>
              </a:rPr>
              <a:t>© 2017 Citrix | Confidential </a:t>
            </a:r>
          </a:p>
        </p:txBody>
      </p:sp>
    </p:spTree>
    <p:extLst>
      <p:ext uri="{BB962C8B-B14F-4D97-AF65-F5344CB8AC3E}">
        <p14:creationId xmlns:p14="http://schemas.microsoft.com/office/powerpoint/2010/main" val="3286497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Photo 2">
    <p:spTree>
      <p:nvGrpSpPr>
        <p:cNvPr id="1" name=""/>
        <p:cNvGrpSpPr/>
        <p:nvPr/>
      </p:nvGrpSpPr>
      <p:grpSpPr>
        <a:xfrm>
          <a:off x="0" y="0"/>
          <a:ext cx="0" cy="0"/>
          <a:chOff x="0" y="0"/>
          <a:chExt cx="0" cy="0"/>
        </a:xfrm>
      </p:grpSpPr>
      <p:sp>
        <p:nvSpPr>
          <p:cNvPr id="15" name="Freeform 14"/>
          <p:cNvSpPr/>
          <p:nvPr userDrawn="1"/>
        </p:nvSpPr>
        <p:spPr>
          <a:xfrm>
            <a:off x="2" y="613487"/>
            <a:ext cx="7148944" cy="6244513"/>
          </a:xfrm>
          <a:custGeom>
            <a:avLst/>
            <a:gdLst>
              <a:gd name="connsiteX0" fmla="*/ 0 w 7851286"/>
              <a:gd name="connsiteY0" fmla="*/ 0 h 6858000"/>
              <a:gd name="connsiteX1" fmla="*/ 1 w 7851286"/>
              <a:gd name="connsiteY1" fmla="*/ 0 h 6858000"/>
              <a:gd name="connsiteX2" fmla="*/ 7833487 w 7851286"/>
              <a:gd name="connsiteY2" fmla="*/ 6717930 h 6858000"/>
              <a:gd name="connsiteX3" fmla="*/ 7851286 w 7851286"/>
              <a:gd name="connsiteY3" fmla="*/ 6858000 h 6858000"/>
              <a:gd name="connsiteX4" fmla="*/ 0 w 785128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1286" h="6858000">
                <a:moveTo>
                  <a:pt x="0" y="0"/>
                </a:moveTo>
                <a:lnTo>
                  <a:pt x="1" y="0"/>
                </a:lnTo>
                <a:cubicBezTo>
                  <a:pt x="3966426" y="0"/>
                  <a:pt x="7252255" y="2913977"/>
                  <a:pt x="7833487" y="6717930"/>
                </a:cubicBezTo>
                <a:lnTo>
                  <a:pt x="7851286"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13" name="TextBox 12"/>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1">
                    <a:alpha val="70000"/>
                  </a:schemeClr>
                </a:solidFill>
                <a:latin typeface="+mj-lt"/>
              </a:rPr>
              <a:pPr algn="r"/>
              <a:t>‹#›</a:t>
            </a:fld>
            <a:endParaRPr lang="en-US" sz="1000" dirty="0">
              <a:solidFill>
                <a:schemeClr val="bg1">
                  <a:alpha val="70000"/>
                </a:schemeClr>
              </a:solidFill>
              <a:latin typeface="+mj-lt"/>
            </a:endParaRPr>
          </a:p>
        </p:txBody>
      </p:sp>
      <p:sp>
        <p:nvSpPr>
          <p:cNvPr id="14" name="TextBox 13"/>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1">
                    <a:alpha val="70000"/>
                  </a:schemeClr>
                </a:solidFill>
                <a:latin typeface="+mj-lt"/>
                <a:ea typeface="Arial"/>
                <a:cs typeface="Arial"/>
              </a:rPr>
              <a:t>© 2017 Citrix | Confidential </a:t>
            </a:r>
          </a:p>
        </p:txBody>
      </p:sp>
      <p:sp>
        <p:nvSpPr>
          <p:cNvPr id="11" name="Picture Placeholder 10"/>
          <p:cNvSpPr>
            <a:spLocks noGrp="1"/>
          </p:cNvSpPr>
          <p:nvPr>
            <p:ph type="pic" sz="quarter" idx="12" hasCustomPrompt="1"/>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bg2"/>
          </a:solidFill>
        </p:spPr>
        <p:txBody>
          <a:bodyPr wrap="square" anchor="ctr">
            <a:noAutofit/>
          </a:bodyPr>
          <a:lstStyle>
            <a:lvl1pPr marL="0" indent="0" algn="ctr">
              <a:buNone/>
              <a:defRPr/>
            </a:lvl1pPr>
          </a:lstStyle>
          <a:p>
            <a:r>
              <a:rPr lang="en-US" dirty="0"/>
              <a:t>Drag picture to placeholder </a:t>
            </a:r>
            <a:br>
              <a:rPr lang="en-US" dirty="0"/>
            </a:br>
            <a:r>
              <a:rPr lang="en-US" dirty="0"/>
              <a:t>or click icon to add</a:t>
            </a:r>
          </a:p>
          <a:p>
            <a:endParaRPr lang="en-US" dirty="0"/>
          </a:p>
          <a:p>
            <a:endParaRPr lang="en-US" dirty="0"/>
          </a:p>
          <a:p>
            <a:endParaRPr lang="en-US" dirty="0"/>
          </a:p>
          <a:p>
            <a:endParaRPr lang="en-US" dirty="0"/>
          </a:p>
        </p:txBody>
      </p:sp>
      <p:sp>
        <p:nvSpPr>
          <p:cNvPr id="7" name="Title 21"/>
          <p:cNvSpPr>
            <a:spLocks noGrp="1"/>
          </p:cNvSpPr>
          <p:nvPr>
            <p:ph type="title" hasCustomPrompt="1"/>
          </p:nvPr>
        </p:nvSpPr>
        <p:spPr>
          <a:xfrm>
            <a:off x="637032" y="2451652"/>
            <a:ext cx="4114800" cy="3750365"/>
          </a:xfrm>
        </p:spPr>
        <p:txBody>
          <a:bodyPr wrap="square" anchor="ctr">
            <a:normAutofit/>
          </a:bodyPr>
          <a:lstStyle>
            <a:lvl1pPr>
              <a:defRPr>
                <a:solidFill>
                  <a:schemeClr val="bg1"/>
                </a:solidFill>
              </a:defRPr>
            </a:lvl1pPr>
          </a:lstStyle>
          <a:p>
            <a:r>
              <a:rPr lang="en-US" dirty="0"/>
              <a:t>Click to edit </a:t>
            </a:r>
            <a:br>
              <a:rPr lang="en-US" dirty="0"/>
            </a:br>
            <a:r>
              <a:rPr lang="en-US" dirty="0"/>
              <a:t>Master title style</a:t>
            </a:r>
          </a:p>
        </p:txBody>
      </p:sp>
    </p:spTree>
    <p:extLst>
      <p:ext uri="{BB962C8B-B14F-4D97-AF65-F5344CB8AC3E}">
        <p14:creationId xmlns:p14="http://schemas.microsoft.com/office/powerpoint/2010/main" val="1927625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Photo 3">
    <p:spTree>
      <p:nvGrpSpPr>
        <p:cNvPr id="1" name=""/>
        <p:cNvGrpSpPr/>
        <p:nvPr/>
      </p:nvGrpSpPr>
      <p:grpSpPr>
        <a:xfrm>
          <a:off x="0" y="0"/>
          <a:ext cx="0" cy="0"/>
          <a:chOff x="0" y="0"/>
          <a:chExt cx="0" cy="0"/>
        </a:xfrm>
      </p:grpSpPr>
      <p:sp>
        <p:nvSpPr>
          <p:cNvPr id="10" name="Title 21"/>
          <p:cNvSpPr>
            <a:spLocks noGrp="1"/>
          </p:cNvSpPr>
          <p:nvPr>
            <p:ph type="title" hasCustomPrompt="1"/>
          </p:nvPr>
        </p:nvSpPr>
        <p:spPr>
          <a:xfrm>
            <a:off x="637032" y="1143000"/>
            <a:ext cx="4572000" cy="4572000"/>
          </a:xfrm>
        </p:spPr>
        <p:txBody>
          <a:bodyPr wrap="square" anchor="ctr">
            <a:normAutofit/>
          </a:bodyPr>
          <a:lstStyle>
            <a:lvl1pPr>
              <a:defRPr>
                <a:solidFill>
                  <a:schemeClr val="accent1"/>
                </a:solidFill>
              </a:defRPr>
            </a:lvl1pPr>
          </a:lstStyle>
          <a:p>
            <a:r>
              <a:rPr lang="en-US" dirty="0"/>
              <a:t>Click to edit </a:t>
            </a:r>
            <a:br>
              <a:rPr lang="en-US" dirty="0"/>
            </a:br>
            <a:r>
              <a:rPr lang="en-US" dirty="0"/>
              <a:t>Master title style</a:t>
            </a:r>
          </a:p>
        </p:txBody>
      </p:sp>
      <p:sp>
        <p:nvSpPr>
          <p:cNvPr id="11" name="Picture Placeholder 10"/>
          <p:cNvSpPr>
            <a:spLocks noGrp="1"/>
          </p:cNvSpPr>
          <p:nvPr>
            <p:ph type="pic" sz="quarter" idx="12" hasCustomPrompt="1"/>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bg2"/>
          </a:solidFill>
        </p:spPr>
        <p:txBody>
          <a:bodyPr wrap="square" anchor="ctr">
            <a:noAutofit/>
          </a:bodyPr>
          <a:lstStyle>
            <a:lvl1pPr marL="0" indent="0" algn="ctr">
              <a:buNone/>
              <a:defRPr/>
            </a:lvl1pPr>
          </a:lstStyle>
          <a:p>
            <a:r>
              <a:rPr lang="en-US" dirty="0"/>
              <a:t>Drag picture to placeholder </a:t>
            </a:r>
            <a:br>
              <a:rPr lang="en-US" dirty="0"/>
            </a:br>
            <a:r>
              <a:rPr lang="en-US" dirty="0"/>
              <a:t>or click icon to add</a:t>
            </a:r>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030547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Big Statement">
    <p:spTree>
      <p:nvGrpSpPr>
        <p:cNvPr id="1" name=""/>
        <p:cNvGrpSpPr/>
        <p:nvPr/>
      </p:nvGrpSpPr>
      <p:grpSpPr>
        <a:xfrm>
          <a:off x="0" y="0"/>
          <a:ext cx="0" cy="0"/>
          <a:chOff x="0" y="0"/>
          <a:chExt cx="0" cy="0"/>
        </a:xfrm>
      </p:grpSpPr>
      <p:sp>
        <p:nvSpPr>
          <p:cNvPr id="4" name="Freeform 3"/>
          <p:cNvSpPr/>
          <p:nvPr userDrawn="1"/>
        </p:nvSpPr>
        <p:spPr>
          <a:xfrm>
            <a:off x="1320800" y="0"/>
            <a:ext cx="9550400" cy="6858000"/>
          </a:xfrm>
          <a:custGeom>
            <a:avLst/>
            <a:gdLst>
              <a:gd name="connsiteX0" fmla="*/ 1453610 w 9550400"/>
              <a:gd name="connsiteY0" fmla="*/ 0 h 6858000"/>
              <a:gd name="connsiteX1" fmla="*/ 8096791 w 9550400"/>
              <a:gd name="connsiteY1" fmla="*/ 0 h 6858000"/>
              <a:gd name="connsiteX2" fmla="*/ 8151776 w 9550400"/>
              <a:gd name="connsiteY2" fmla="*/ 52424 h 6858000"/>
              <a:gd name="connsiteX3" fmla="*/ 9550400 w 9550400"/>
              <a:gd name="connsiteY3" fmla="*/ 3429000 h 6858000"/>
              <a:gd name="connsiteX4" fmla="*/ 8151776 w 9550400"/>
              <a:gd name="connsiteY4" fmla="*/ 6805576 h 6858000"/>
              <a:gd name="connsiteX5" fmla="*/ 8096791 w 9550400"/>
              <a:gd name="connsiteY5" fmla="*/ 6858000 h 6858000"/>
              <a:gd name="connsiteX6" fmla="*/ 1453610 w 9550400"/>
              <a:gd name="connsiteY6" fmla="*/ 6858000 h 6858000"/>
              <a:gd name="connsiteX7" fmla="*/ 1398624 w 9550400"/>
              <a:gd name="connsiteY7" fmla="*/ 6805576 h 6858000"/>
              <a:gd name="connsiteX8" fmla="*/ 0 w 9550400"/>
              <a:gd name="connsiteY8" fmla="*/ 3429000 h 6858000"/>
              <a:gd name="connsiteX9" fmla="*/ 1398624 w 9550400"/>
              <a:gd name="connsiteY9" fmla="*/ 5242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50400" h="6858000">
                <a:moveTo>
                  <a:pt x="1453610" y="0"/>
                </a:moveTo>
                <a:lnTo>
                  <a:pt x="8096791" y="0"/>
                </a:lnTo>
                <a:lnTo>
                  <a:pt x="8151776" y="52424"/>
                </a:lnTo>
                <a:cubicBezTo>
                  <a:pt x="9015917" y="916565"/>
                  <a:pt x="9550400" y="2110365"/>
                  <a:pt x="9550400" y="3429000"/>
                </a:cubicBezTo>
                <a:cubicBezTo>
                  <a:pt x="9550400" y="4747635"/>
                  <a:pt x="9015917" y="5941435"/>
                  <a:pt x="8151776" y="6805576"/>
                </a:cubicBezTo>
                <a:lnTo>
                  <a:pt x="8096791" y="6858000"/>
                </a:lnTo>
                <a:lnTo>
                  <a:pt x="1453610" y="6858000"/>
                </a:lnTo>
                <a:lnTo>
                  <a:pt x="1398624" y="6805576"/>
                </a:lnTo>
                <a:cubicBezTo>
                  <a:pt x="534483" y="5941435"/>
                  <a:pt x="0" y="4747635"/>
                  <a:pt x="0" y="3429000"/>
                </a:cubicBezTo>
                <a:cubicBezTo>
                  <a:pt x="0" y="2110365"/>
                  <a:pt x="534483" y="916565"/>
                  <a:pt x="1398624" y="5242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3" name="Text Placeholder 2"/>
          <p:cNvSpPr>
            <a:spLocks noGrp="1"/>
          </p:cNvSpPr>
          <p:nvPr>
            <p:ph type="body" sz="quarter" idx="10"/>
          </p:nvPr>
        </p:nvSpPr>
        <p:spPr>
          <a:xfrm>
            <a:off x="2073965" y="914400"/>
            <a:ext cx="8044071" cy="5029200"/>
          </a:xfrm>
        </p:spPr>
        <p:txBody>
          <a:bodyPr anchor="ctr">
            <a:normAutofit/>
          </a:bodyPr>
          <a:lstStyle>
            <a:lvl1pPr marL="0" indent="0" algn="ctr">
              <a:lnSpc>
                <a:spcPct val="100000"/>
              </a:lnSpc>
              <a:spcAft>
                <a:spcPts val="200"/>
              </a:spcAft>
              <a:buFont typeface="Tahoma" panose="020B0604030504040204" pitchFamily="34" charset="0"/>
              <a:buChar char="​"/>
              <a:defRPr sz="4800" b="1">
                <a:solidFill>
                  <a:schemeClr val="bg1"/>
                </a:solidFill>
                <a:latin typeface="+mj-lt"/>
              </a:defRPr>
            </a:lvl1pPr>
            <a:lvl2pPr marL="0" indent="0" algn="ctr">
              <a:lnSpc>
                <a:spcPct val="85000"/>
              </a:lnSpc>
              <a:spcBef>
                <a:spcPts val="200"/>
              </a:spcBef>
              <a:spcAft>
                <a:spcPts val="800"/>
              </a:spcAft>
              <a:buFont typeface="Tahoma" panose="020B0604030504040204" pitchFamily="34" charset="0"/>
              <a:buChar char="​"/>
              <a:defRPr sz="2400" b="0" spc="50" baseline="0">
                <a:solidFill>
                  <a:schemeClr val="tx1"/>
                </a:solidFill>
                <a:latin typeface="+mn-lt"/>
              </a:defRPr>
            </a:lvl2pPr>
            <a:lvl3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3pPr>
            <a:lvl4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4pPr>
            <a:lvl5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5pPr>
            <a:lvl6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6pPr>
            <a:lvl7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7pPr>
            <a:lvl8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8pPr>
            <a:lvl9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9pPr>
          </a:lstStyle>
          <a:p>
            <a:pPr lvl="0"/>
            <a:r>
              <a:rPr lang="en-US"/>
              <a:t>Edit Master text styles</a:t>
            </a:r>
          </a:p>
          <a:p>
            <a:pPr lvl="1"/>
            <a:r>
              <a:rPr lang="en-US"/>
              <a:t>Second level</a:t>
            </a:r>
          </a:p>
        </p:txBody>
      </p:sp>
    </p:spTree>
    <p:extLst>
      <p:ext uri="{BB962C8B-B14F-4D97-AF65-F5344CB8AC3E}">
        <p14:creationId xmlns:p14="http://schemas.microsoft.com/office/powerpoint/2010/main" val="2684927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1" name="Freeform 20"/>
          <p:cNvSpPr/>
          <p:nvPr userDrawn="1"/>
        </p:nvSpPr>
        <p:spPr>
          <a:xfrm>
            <a:off x="4829982" y="-13249"/>
            <a:ext cx="7362019"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62019" h="6871733">
                <a:moveTo>
                  <a:pt x="869932" y="0"/>
                </a:moveTo>
                <a:cubicBezTo>
                  <a:pt x="877569" y="2648"/>
                  <a:pt x="4573615" y="5863"/>
                  <a:pt x="7117990" y="3682"/>
                </a:cubicBezTo>
                <a:lnTo>
                  <a:pt x="7362019" y="3443"/>
                </a:lnTo>
                <a:lnTo>
                  <a:pt x="7362019" y="6871733"/>
                </a:lnTo>
                <a:lnTo>
                  <a:pt x="7122244" y="6871365"/>
                </a:lnTo>
                <a:cubicBezTo>
                  <a:pt x="4594224" y="6867799"/>
                  <a:pt x="911250" y="6868798"/>
                  <a:pt x="856680" y="6864627"/>
                </a:cubicBezTo>
                <a:cubicBezTo>
                  <a:pt x="354034" y="5897031"/>
                  <a:pt x="-1367" y="4661768"/>
                  <a:pt x="4" y="3440961"/>
                </a:cubicBezTo>
                <a:cubicBezTo>
                  <a:pt x="1375" y="2220154"/>
                  <a:pt x="404520" y="939057"/>
                  <a:pt x="86993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2" name="Title 1"/>
          <p:cNvSpPr>
            <a:spLocks noGrp="1"/>
          </p:cNvSpPr>
          <p:nvPr>
            <p:ph type="title" hasCustomPrompt="1"/>
          </p:nvPr>
        </p:nvSpPr>
        <p:spPr>
          <a:xfrm>
            <a:off x="5992871" y="1157288"/>
            <a:ext cx="5405437" cy="3473176"/>
          </a:xfrm>
        </p:spPr>
        <p:txBody>
          <a:bodyPr anchor="ctr">
            <a:normAutofit/>
          </a:bodyPr>
          <a:lstStyle>
            <a:lvl1pPr marL="0" indent="0">
              <a:lnSpc>
                <a:spcPct val="85000"/>
              </a:lnSpc>
              <a:defRPr sz="4800" b="1" spc="-30" baseline="0">
                <a:solidFill>
                  <a:schemeClr val="bg1"/>
                </a:solidFill>
                <a:latin typeface="+mj-lt"/>
              </a:defRPr>
            </a:lvl1p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5992872" y="4786720"/>
            <a:ext cx="5405436" cy="332399"/>
          </a:xfrm>
        </p:spPr>
        <p:txBody>
          <a:bodyPr>
            <a:noAutofit/>
          </a:bodyPr>
          <a:lstStyle>
            <a:lvl1pPr marL="0" indent="0">
              <a:buNone/>
              <a:defRPr sz="24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23" name="Picture Placeholder 22"/>
          <p:cNvSpPr>
            <a:spLocks noGrp="1"/>
          </p:cNvSpPr>
          <p:nvPr>
            <p:ph type="pic" sz="quarter" idx="13" hasCustomPrompt="1"/>
          </p:nvPr>
        </p:nvSpPr>
        <p:spPr>
          <a:xfrm>
            <a:off x="919008" y="1157288"/>
            <a:ext cx="4503738" cy="4503737"/>
          </a:xfrm>
          <a:prstGeom prst="ellipse">
            <a:avLst/>
          </a:prstGeom>
          <a:solidFill>
            <a:schemeClr val="bg2"/>
          </a:solidFill>
        </p:spPr>
        <p:txBody>
          <a:bodyPr anchor="ctr" anchorCtr="0"/>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a:lvl1pPr>
          </a:lstStyle>
          <a:p>
            <a:r>
              <a:rPr lang="en-US" dirty="0"/>
              <a:t>Drag picture to placeholder or </a:t>
            </a:r>
            <a:br>
              <a:rPr lang="en-US" dirty="0"/>
            </a:br>
            <a:r>
              <a:rPr lang="en-US" dirty="0"/>
              <a:t>click icon to add</a:t>
            </a:r>
          </a:p>
          <a:p>
            <a:endParaRPr lang="en-US" dirty="0"/>
          </a:p>
          <a:p>
            <a:endParaRPr lang="en-US" dirty="0"/>
          </a:p>
          <a:p>
            <a:endParaRPr lang="en-US" dirty="0"/>
          </a:p>
        </p:txBody>
      </p:sp>
      <p:pic>
        <p:nvPicPr>
          <p:cNvPr id="24" name="Picture 23"/>
          <p:cNvPicPr>
            <a:picLocks noChangeAspect="1"/>
          </p:cNvPicPr>
          <p:nvPr userDrawn="1"/>
        </p:nvPicPr>
        <p:blipFill rotWithShape="1">
          <a:blip r:embed="rId2" cstate="hqprint">
            <a:extLst>
              <a:ext uri="{28A0092B-C50C-407E-A947-70E740481C1C}">
                <a14:useLocalDpi xmlns:a14="http://schemas.microsoft.com/office/drawing/2010/main"/>
              </a:ext>
            </a:extLst>
          </a:blip>
          <a:srcRect l="-1"/>
          <a:stretch/>
        </p:blipFill>
        <p:spPr>
          <a:xfrm>
            <a:off x="11276005" y="6504258"/>
            <a:ext cx="624830" cy="248399"/>
          </a:xfrm>
          <a:prstGeom prst="rect">
            <a:avLst/>
          </a:prstGeom>
        </p:spPr>
      </p:pic>
    </p:spTree>
    <p:extLst>
      <p:ext uri="{BB962C8B-B14F-4D97-AF65-F5344CB8AC3E}">
        <p14:creationId xmlns:p14="http://schemas.microsoft.com/office/powerpoint/2010/main" val="2464872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ase Study Text Right">
    <p:spTree>
      <p:nvGrpSpPr>
        <p:cNvPr id="1" name=""/>
        <p:cNvGrpSpPr/>
        <p:nvPr/>
      </p:nvGrpSpPr>
      <p:grpSpPr>
        <a:xfrm>
          <a:off x="0" y="0"/>
          <a:ext cx="0" cy="0"/>
          <a:chOff x="0" y="0"/>
          <a:chExt cx="0" cy="0"/>
        </a:xfrm>
      </p:grpSpPr>
      <p:sp>
        <p:nvSpPr>
          <p:cNvPr id="9" name="Content Placeholder 2"/>
          <p:cNvSpPr>
            <a:spLocks noGrp="1"/>
          </p:cNvSpPr>
          <p:nvPr>
            <p:ph idx="1"/>
          </p:nvPr>
        </p:nvSpPr>
        <p:spPr>
          <a:xfrm>
            <a:off x="6858000" y="1709928"/>
            <a:ext cx="4873752" cy="4544568"/>
          </a:xfrm>
        </p:spPr>
        <p:txBody>
          <a:bodyPr/>
          <a:lstStyle>
            <a:lvl2pPr>
              <a:defRPr>
                <a:solidFill>
                  <a:schemeClr val="tx1"/>
                </a:solidFill>
              </a:defRPr>
            </a:lvl2pPr>
            <a:lvl3pPr>
              <a:defRPr sz="1600">
                <a:solidFill>
                  <a:schemeClr val="tx1"/>
                </a:solidFill>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21"/>
          <p:cNvSpPr>
            <a:spLocks noGrp="1"/>
          </p:cNvSpPr>
          <p:nvPr>
            <p:ph type="title"/>
          </p:nvPr>
        </p:nvSpPr>
        <p:spPr>
          <a:xfrm>
            <a:off x="457200" y="411480"/>
            <a:ext cx="11274552" cy="842025"/>
          </a:xfrm>
        </p:spPr>
        <p:txBody>
          <a:bodyPr/>
          <a:lstStyle/>
          <a:p>
            <a:r>
              <a:rPr lang="en-US"/>
              <a:t>Click to edit Master title style</a:t>
            </a:r>
          </a:p>
        </p:txBody>
      </p:sp>
      <p:sp>
        <p:nvSpPr>
          <p:cNvPr id="12" name="Picture Placeholder 11"/>
          <p:cNvSpPr>
            <a:spLocks noGrp="1"/>
          </p:cNvSpPr>
          <p:nvPr>
            <p:ph type="pic" sz="quarter" idx="10" hasCustomPrompt="1"/>
          </p:nvPr>
        </p:nvSpPr>
        <p:spPr>
          <a:xfrm>
            <a:off x="0" y="1816100"/>
            <a:ext cx="5041900" cy="5041900"/>
          </a:xfrm>
          <a:custGeom>
            <a:avLst/>
            <a:gdLst>
              <a:gd name="connsiteX0" fmla="*/ 0 w 5041900"/>
              <a:gd name="connsiteY0" fmla="*/ 0 h 5041900"/>
              <a:gd name="connsiteX1" fmla="*/ 5041900 w 5041900"/>
              <a:gd name="connsiteY1" fmla="*/ 5041900 h 5041900"/>
              <a:gd name="connsiteX2" fmla="*/ 0 w 5041900"/>
              <a:gd name="connsiteY2" fmla="*/ 5041900 h 5041900"/>
              <a:gd name="connsiteX3" fmla="*/ 0 w 5041900"/>
              <a:gd name="connsiteY3" fmla="*/ 0 h 5041900"/>
            </a:gdLst>
            <a:ahLst/>
            <a:cxnLst>
              <a:cxn ang="0">
                <a:pos x="connsiteX0" y="connsiteY0"/>
              </a:cxn>
              <a:cxn ang="0">
                <a:pos x="connsiteX1" y="connsiteY1"/>
              </a:cxn>
              <a:cxn ang="0">
                <a:pos x="connsiteX2" y="connsiteY2"/>
              </a:cxn>
              <a:cxn ang="0">
                <a:pos x="connsiteX3" y="connsiteY3"/>
              </a:cxn>
            </a:cxnLst>
            <a:rect l="l" t="t" r="r" b="b"/>
            <a:pathLst>
              <a:path w="5041900" h="5041900">
                <a:moveTo>
                  <a:pt x="0" y="0"/>
                </a:moveTo>
                <a:cubicBezTo>
                  <a:pt x="2784564" y="0"/>
                  <a:pt x="5041900" y="2257337"/>
                  <a:pt x="5041900" y="5041900"/>
                </a:cubicBezTo>
                <a:lnTo>
                  <a:pt x="0" y="5041900"/>
                </a:lnTo>
                <a:lnTo>
                  <a:pt x="0" y="0"/>
                </a:lnTo>
                <a:close/>
              </a:path>
            </a:pathLst>
          </a:custGeom>
          <a:solidFill>
            <a:schemeClr val="bg2"/>
          </a:solidFill>
        </p:spPr>
        <p:txBody>
          <a:bodyPr wrap="square" anchor="ctr" anchorCtr="0">
            <a:noAutofit/>
          </a:bodyPr>
          <a:lstStyle>
            <a:lvl1pPr marL="0" indent="0" algn="ctr">
              <a:buNone/>
              <a:defRPr/>
            </a:lvl1pPr>
          </a:lstStyle>
          <a:p>
            <a:r>
              <a:rPr lang="en-US" dirty="0"/>
              <a:t>Drag picture to placeholder or </a:t>
            </a:r>
            <a:br>
              <a:rPr lang="en-US" dirty="0"/>
            </a:br>
            <a:r>
              <a:rPr lang="en-US" dirty="0"/>
              <a:t>click icon to add</a:t>
            </a:r>
          </a:p>
        </p:txBody>
      </p:sp>
      <p:sp>
        <p:nvSpPr>
          <p:cNvPr id="11" name="Picture Placeholder 10"/>
          <p:cNvSpPr>
            <a:spLocks noGrp="1"/>
          </p:cNvSpPr>
          <p:nvPr>
            <p:ph type="pic" sz="quarter" idx="11" hasCustomPrompt="1"/>
          </p:nvPr>
        </p:nvSpPr>
        <p:spPr>
          <a:xfrm>
            <a:off x="4073193" y="1899140"/>
            <a:ext cx="2300287" cy="2300288"/>
          </a:xfrm>
          <a:prstGeom prst="ellipse">
            <a:avLst/>
          </a:prstGeom>
          <a:solidFill>
            <a:schemeClr val="bg1"/>
          </a:solidFill>
          <a:effectLst>
            <a:outerShdw blurRad="203200" dist="50800" dir="5400000" algn="ctr" rotWithShape="0">
              <a:srgbClr val="000000">
                <a:alpha val="15000"/>
              </a:srgbClr>
            </a:outerShdw>
          </a:effectLst>
        </p:spPr>
        <p:txBody>
          <a:bodyPr anchor="ctr" anchorCtr="0"/>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sz="1800"/>
            </a:lvl1pPr>
          </a:lstStyle>
          <a:p>
            <a:r>
              <a:rPr lang="en-US" dirty="0"/>
              <a:t>Drag logo to placeholder or </a:t>
            </a:r>
            <a:br>
              <a:rPr lang="en-US" dirty="0"/>
            </a:br>
            <a:r>
              <a:rPr lang="en-US" dirty="0"/>
              <a:t>click icon to add</a:t>
            </a:r>
          </a:p>
        </p:txBody>
      </p:sp>
    </p:spTree>
    <p:extLst>
      <p:ext uri="{BB962C8B-B14F-4D97-AF65-F5344CB8AC3E}">
        <p14:creationId xmlns:p14="http://schemas.microsoft.com/office/powerpoint/2010/main" val="4016707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ase Study Text Left">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1709928"/>
            <a:ext cx="4873752" cy="4553712"/>
          </a:xfrm>
        </p:spPr>
        <p:txBody>
          <a:bodyPr/>
          <a:lstStyle>
            <a:lvl2pPr>
              <a:defRPr>
                <a:solidFill>
                  <a:schemeClr val="tx1"/>
                </a:solidFill>
              </a:defRPr>
            </a:lvl2pPr>
            <a:lvl3pPr>
              <a:defRPr sz="1600">
                <a:solidFill>
                  <a:schemeClr val="tx1"/>
                </a:solidFill>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21"/>
          <p:cNvSpPr>
            <a:spLocks noGrp="1"/>
          </p:cNvSpPr>
          <p:nvPr>
            <p:ph type="title"/>
          </p:nvPr>
        </p:nvSpPr>
        <p:spPr>
          <a:xfrm>
            <a:off x="457200" y="411480"/>
            <a:ext cx="11274552" cy="842025"/>
          </a:xfrm>
        </p:spPr>
        <p:txBody>
          <a:bodyPr/>
          <a:lstStyle/>
          <a:p>
            <a:r>
              <a:rPr lang="en-US"/>
              <a:t>Click to edit Master title style</a:t>
            </a:r>
          </a:p>
        </p:txBody>
      </p:sp>
      <p:sp>
        <p:nvSpPr>
          <p:cNvPr id="11" name="Picture Placeholder 10"/>
          <p:cNvSpPr>
            <a:spLocks noGrp="1"/>
          </p:cNvSpPr>
          <p:nvPr>
            <p:ph type="pic" sz="quarter" idx="11" hasCustomPrompt="1"/>
          </p:nvPr>
        </p:nvSpPr>
        <p:spPr>
          <a:xfrm>
            <a:off x="5753137" y="1899140"/>
            <a:ext cx="2300287" cy="2300288"/>
          </a:xfrm>
          <a:prstGeom prst="ellipse">
            <a:avLst/>
          </a:prstGeom>
          <a:solidFill>
            <a:schemeClr val="bg1"/>
          </a:solidFill>
          <a:effectLst>
            <a:outerShdw blurRad="203200" dist="50800" dir="5400000" algn="ctr" rotWithShape="0">
              <a:srgbClr val="000000">
                <a:alpha val="15000"/>
              </a:srgbClr>
            </a:outerShdw>
          </a:effectLst>
        </p:spPr>
        <p:txBody>
          <a:bodyPr anchor="ctr" anchorCtr="0"/>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sz="1800"/>
            </a:lvl1pPr>
          </a:lstStyle>
          <a:p>
            <a:r>
              <a:rPr lang="en-US" dirty="0"/>
              <a:t>Drag logo to placeholder or </a:t>
            </a:r>
            <a:br>
              <a:rPr lang="en-US" dirty="0"/>
            </a:br>
            <a:r>
              <a:rPr lang="en-US" dirty="0"/>
              <a:t>click icon to add</a:t>
            </a:r>
          </a:p>
        </p:txBody>
      </p:sp>
      <p:sp>
        <p:nvSpPr>
          <p:cNvPr id="13" name="Picture Placeholder 12"/>
          <p:cNvSpPr>
            <a:spLocks noGrp="1"/>
          </p:cNvSpPr>
          <p:nvPr>
            <p:ph type="pic" sz="quarter" idx="12" hasCustomPrompt="1"/>
          </p:nvPr>
        </p:nvSpPr>
        <p:spPr>
          <a:xfrm>
            <a:off x="7137400" y="1803400"/>
            <a:ext cx="5054600" cy="5054600"/>
          </a:xfrm>
          <a:custGeom>
            <a:avLst/>
            <a:gdLst>
              <a:gd name="connsiteX0" fmla="*/ 5054600 w 5054600"/>
              <a:gd name="connsiteY0" fmla="*/ 0 h 5054600"/>
              <a:gd name="connsiteX1" fmla="*/ 5054600 w 5054600"/>
              <a:gd name="connsiteY1" fmla="*/ 5054600 h 5054600"/>
              <a:gd name="connsiteX2" fmla="*/ 0 w 5054600"/>
              <a:gd name="connsiteY2" fmla="*/ 5054600 h 5054600"/>
              <a:gd name="connsiteX3" fmla="*/ 5054600 w 5054600"/>
              <a:gd name="connsiteY3" fmla="*/ 0 h 5054600"/>
            </a:gdLst>
            <a:ahLst/>
            <a:cxnLst>
              <a:cxn ang="0">
                <a:pos x="connsiteX0" y="connsiteY0"/>
              </a:cxn>
              <a:cxn ang="0">
                <a:pos x="connsiteX1" y="connsiteY1"/>
              </a:cxn>
              <a:cxn ang="0">
                <a:pos x="connsiteX2" y="connsiteY2"/>
              </a:cxn>
              <a:cxn ang="0">
                <a:pos x="connsiteX3" y="connsiteY3"/>
              </a:cxn>
            </a:cxnLst>
            <a:rect l="l" t="t" r="r" b="b"/>
            <a:pathLst>
              <a:path w="5054600" h="5054600">
                <a:moveTo>
                  <a:pt x="5054600" y="0"/>
                </a:moveTo>
                <a:lnTo>
                  <a:pt x="5054600" y="5054600"/>
                </a:lnTo>
                <a:lnTo>
                  <a:pt x="0" y="5054600"/>
                </a:lnTo>
                <a:cubicBezTo>
                  <a:pt x="0" y="2263022"/>
                  <a:pt x="2263022" y="0"/>
                  <a:pt x="5054600" y="0"/>
                </a:cubicBezTo>
                <a:close/>
              </a:path>
            </a:pathLst>
          </a:custGeom>
          <a:solidFill>
            <a:schemeClr val="bg2"/>
          </a:solidFill>
        </p:spPr>
        <p:txBody>
          <a:bodyPr wrap="square" anchor="ctr" anchorCtr="0">
            <a:noAutofit/>
          </a:bodyPr>
          <a:lstStyle>
            <a:lvl1pPr marL="0" indent="0" algn="ctr">
              <a:buNone/>
              <a:defRPr/>
            </a:lvl1pPr>
          </a:lstStyle>
          <a:p>
            <a:r>
              <a:rPr lang="en-US" dirty="0"/>
              <a:t>Drag picture to placeholder </a:t>
            </a:r>
            <a:br>
              <a:rPr lang="en-US" dirty="0"/>
            </a:br>
            <a:r>
              <a:rPr lang="en-US" dirty="0"/>
              <a:t>or click icon to add</a:t>
            </a:r>
          </a:p>
        </p:txBody>
      </p:sp>
    </p:spTree>
    <p:extLst>
      <p:ext uri="{BB962C8B-B14F-4D97-AF65-F5344CB8AC3E}">
        <p14:creationId xmlns:p14="http://schemas.microsoft.com/office/powerpoint/2010/main" val="2627676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16:9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0" y="0"/>
            <a:ext cx="12192000" cy="6858000"/>
          </a:xfrm>
        </p:spPr>
        <p:txBody>
          <a:bodyPr anchor="ctr"/>
          <a:lstStyle>
            <a:lvl1pPr marL="0" indent="0" algn="ctr">
              <a:buFontTx/>
              <a:buNone/>
              <a:defRPr/>
            </a:lvl1pPr>
          </a:lstStyle>
          <a:p>
            <a:r>
              <a:rPr lang="en-US"/>
              <a:t>Click icon to add media</a:t>
            </a:r>
            <a:endParaRPr lang="en-US" dirty="0"/>
          </a:p>
        </p:txBody>
      </p:sp>
    </p:spTree>
    <p:extLst>
      <p:ext uri="{BB962C8B-B14F-4D97-AF65-F5344CB8AC3E}">
        <p14:creationId xmlns:p14="http://schemas.microsoft.com/office/powerpoint/2010/main" val="519691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4:3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2085975" y="421481"/>
            <a:ext cx="8020050" cy="6015038"/>
          </a:xfrm>
        </p:spPr>
        <p:txBody>
          <a:bodyPr anchor="ctr"/>
          <a:lstStyle>
            <a:lvl1pPr marL="0" indent="0" algn="ctr">
              <a:buFontTx/>
              <a:buNone/>
              <a:defRPr/>
            </a:lvl1pPr>
          </a:lstStyle>
          <a:p>
            <a:r>
              <a:rPr lang="en-US"/>
              <a:t>Click icon to add media</a:t>
            </a:r>
            <a:endParaRPr lang="en-US" dirty="0"/>
          </a:p>
        </p:txBody>
      </p:sp>
    </p:spTree>
    <p:extLst>
      <p:ext uri="{BB962C8B-B14F-4D97-AF65-F5344CB8AC3E}">
        <p14:creationId xmlns:p14="http://schemas.microsoft.com/office/powerpoint/2010/main" val="148280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blank" preserve="1">
  <p:cSld name="Closing">
    <p:spTree>
      <p:nvGrpSpPr>
        <p:cNvPr id="1" name=""/>
        <p:cNvGrpSpPr/>
        <p:nvPr/>
      </p:nvGrpSpPr>
      <p:grpSpPr>
        <a:xfrm>
          <a:off x="0" y="0"/>
          <a:ext cx="0" cy="0"/>
          <a:chOff x="0" y="0"/>
          <a:chExt cx="0" cy="0"/>
        </a:xfrm>
      </p:grpSpPr>
      <p:grpSp>
        <p:nvGrpSpPr>
          <p:cNvPr id="20" name="Group 19"/>
          <p:cNvGrpSpPr>
            <a:grpSpLocks noChangeAspect="1"/>
          </p:cNvGrpSpPr>
          <p:nvPr userDrawn="1"/>
        </p:nvGrpSpPr>
        <p:grpSpPr bwMode="auto">
          <a:xfrm>
            <a:off x="4217340" y="2718924"/>
            <a:ext cx="3809572" cy="1420152"/>
            <a:chOff x="2429" y="1634"/>
            <a:chExt cx="2822" cy="1052"/>
          </a:xfrm>
        </p:grpSpPr>
        <p:sp>
          <p:nvSpPr>
            <p:cNvPr id="21" name="AutoShape 3"/>
            <p:cNvSpPr>
              <a:spLocks noChangeAspect="1" noChangeArrowheads="1" noTextEdit="1"/>
            </p:cNvSpPr>
            <p:nvPr/>
          </p:nvSpPr>
          <p:spPr bwMode="auto">
            <a:xfrm>
              <a:off x="2429" y="1634"/>
              <a:ext cx="2822" cy="1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a:off x="3013" y="1634"/>
              <a:ext cx="199" cy="196"/>
            </a:xfrm>
            <a:custGeom>
              <a:avLst/>
              <a:gdLst>
                <a:gd name="T0" fmla="*/ 98 w 199"/>
                <a:gd name="T1" fmla="*/ 196 h 196"/>
                <a:gd name="T2" fmla="*/ 98 w 199"/>
                <a:gd name="T3" fmla="*/ 196 h 196"/>
                <a:gd name="T4" fmla="*/ 118 w 199"/>
                <a:gd name="T5" fmla="*/ 194 h 196"/>
                <a:gd name="T6" fmla="*/ 139 w 199"/>
                <a:gd name="T7" fmla="*/ 188 h 196"/>
                <a:gd name="T8" fmla="*/ 155 w 199"/>
                <a:gd name="T9" fmla="*/ 180 h 196"/>
                <a:gd name="T10" fmla="*/ 169 w 199"/>
                <a:gd name="T11" fmla="*/ 168 h 196"/>
                <a:gd name="T12" fmla="*/ 181 w 199"/>
                <a:gd name="T13" fmla="*/ 152 h 196"/>
                <a:gd name="T14" fmla="*/ 191 w 199"/>
                <a:gd name="T15" fmla="*/ 136 h 196"/>
                <a:gd name="T16" fmla="*/ 197 w 199"/>
                <a:gd name="T17" fmla="*/ 118 h 196"/>
                <a:gd name="T18" fmla="*/ 199 w 199"/>
                <a:gd name="T19" fmla="*/ 98 h 196"/>
                <a:gd name="T20" fmla="*/ 199 w 199"/>
                <a:gd name="T21" fmla="*/ 98 h 196"/>
                <a:gd name="T22" fmla="*/ 197 w 199"/>
                <a:gd name="T23" fmla="*/ 78 h 196"/>
                <a:gd name="T24" fmla="*/ 191 w 199"/>
                <a:gd name="T25" fmla="*/ 60 h 196"/>
                <a:gd name="T26" fmla="*/ 181 w 199"/>
                <a:gd name="T27" fmla="*/ 42 h 196"/>
                <a:gd name="T28" fmla="*/ 169 w 199"/>
                <a:gd name="T29" fmla="*/ 28 h 196"/>
                <a:gd name="T30" fmla="*/ 155 w 199"/>
                <a:gd name="T31" fmla="*/ 16 h 196"/>
                <a:gd name="T32" fmla="*/ 139 w 199"/>
                <a:gd name="T33" fmla="*/ 6 h 196"/>
                <a:gd name="T34" fmla="*/ 118 w 199"/>
                <a:gd name="T35" fmla="*/ 2 h 196"/>
                <a:gd name="T36" fmla="*/ 98 w 199"/>
                <a:gd name="T37" fmla="*/ 0 h 196"/>
                <a:gd name="T38" fmla="*/ 98 w 199"/>
                <a:gd name="T39" fmla="*/ 0 h 196"/>
                <a:gd name="T40" fmla="*/ 78 w 199"/>
                <a:gd name="T41" fmla="*/ 2 h 196"/>
                <a:gd name="T42" fmla="*/ 60 w 199"/>
                <a:gd name="T43" fmla="*/ 6 h 196"/>
                <a:gd name="T44" fmla="*/ 44 w 199"/>
                <a:gd name="T45" fmla="*/ 16 h 196"/>
                <a:gd name="T46" fmla="*/ 30 w 199"/>
                <a:gd name="T47" fmla="*/ 28 h 196"/>
                <a:gd name="T48" fmla="*/ 18 w 199"/>
                <a:gd name="T49" fmla="*/ 42 h 196"/>
                <a:gd name="T50" fmla="*/ 8 w 199"/>
                <a:gd name="T51" fmla="*/ 60 h 196"/>
                <a:gd name="T52" fmla="*/ 2 w 199"/>
                <a:gd name="T53" fmla="*/ 78 h 196"/>
                <a:gd name="T54" fmla="*/ 0 w 199"/>
                <a:gd name="T55" fmla="*/ 98 h 196"/>
                <a:gd name="T56" fmla="*/ 0 w 199"/>
                <a:gd name="T57" fmla="*/ 98 h 196"/>
                <a:gd name="T58" fmla="*/ 2 w 199"/>
                <a:gd name="T59" fmla="*/ 118 h 196"/>
                <a:gd name="T60" fmla="*/ 8 w 199"/>
                <a:gd name="T61" fmla="*/ 136 h 196"/>
                <a:gd name="T62" fmla="*/ 18 w 199"/>
                <a:gd name="T63" fmla="*/ 152 h 196"/>
                <a:gd name="T64" fmla="*/ 30 w 199"/>
                <a:gd name="T65" fmla="*/ 168 h 196"/>
                <a:gd name="T66" fmla="*/ 44 w 199"/>
                <a:gd name="T67" fmla="*/ 180 h 196"/>
                <a:gd name="T68" fmla="*/ 60 w 199"/>
                <a:gd name="T69" fmla="*/ 188 h 196"/>
                <a:gd name="T70" fmla="*/ 78 w 199"/>
                <a:gd name="T71" fmla="*/ 194 h 196"/>
                <a:gd name="T72" fmla="*/ 98 w 199"/>
                <a:gd name="T73" fmla="*/ 196 h 196"/>
                <a:gd name="T74" fmla="*/ 98 w 199"/>
                <a:gd name="T75"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9" h="196">
                  <a:moveTo>
                    <a:pt x="98" y="196"/>
                  </a:moveTo>
                  <a:lnTo>
                    <a:pt x="98" y="196"/>
                  </a:lnTo>
                  <a:lnTo>
                    <a:pt x="118" y="194"/>
                  </a:lnTo>
                  <a:lnTo>
                    <a:pt x="139" y="188"/>
                  </a:lnTo>
                  <a:lnTo>
                    <a:pt x="155" y="180"/>
                  </a:lnTo>
                  <a:lnTo>
                    <a:pt x="169" y="168"/>
                  </a:lnTo>
                  <a:lnTo>
                    <a:pt x="181" y="152"/>
                  </a:lnTo>
                  <a:lnTo>
                    <a:pt x="191" y="136"/>
                  </a:lnTo>
                  <a:lnTo>
                    <a:pt x="197" y="118"/>
                  </a:lnTo>
                  <a:lnTo>
                    <a:pt x="199" y="98"/>
                  </a:lnTo>
                  <a:lnTo>
                    <a:pt x="199" y="98"/>
                  </a:lnTo>
                  <a:lnTo>
                    <a:pt x="197" y="78"/>
                  </a:lnTo>
                  <a:lnTo>
                    <a:pt x="191" y="60"/>
                  </a:lnTo>
                  <a:lnTo>
                    <a:pt x="181" y="42"/>
                  </a:lnTo>
                  <a:lnTo>
                    <a:pt x="169" y="28"/>
                  </a:lnTo>
                  <a:lnTo>
                    <a:pt x="155" y="16"/>
                  </a:lnTo>
                  <a:lnTo>
                    <a:pt x="139" y="6"/>
                  </a:lnTo>
                  <a:lnTo>
                    <a:pt x="118" y="2"/>
                  </a:lnTo>
                  <a:lnTo>
                    <a:pt x="98" y="0"/>
                  </a:lnTo>
                  <a:lnTo>
                    <a:pt x="98" y="0"/>
                  </a:lnTo>
                  <a:lnTo>
                    <a:pt x="78" y="2"/>
                  </a:lnTo>
                  <a:lnTo>
                    <a:pt x="60" y="6"/>
                  </a:lnTo>
                  <a:lnTo>
                    <a:pt x="44" y="16"/>
                  </a:lnTo>
                  <a:lnTo>
                    <a:pt x="30" y="28"/>
                  </a:lnTo>
                  <a:lnTo>
                    <a:pt x="18" y="42"/>
                  </a:lnTo>
                  <a:lnTo>
                    <a:pt x="8" y="60"/>
                  </a:lnTo>
                  <a:lnTo>
                    <a:pt x="2" y="78"/>
                  </a:lnTo>
                  <a:lnTo>
                    <a:pt x="0" y="98"/>
                  </a:lnTo>
                  <a:lnTo>
                    <a:pt x="0" y="98"/>
                  </a:lnTo>
                  <a:lnTo>
                    <a:pt x="2" y="118"/>
                  </a:lnTo>
                  <a:lnTo>
                    <a:pt x="8" y="136"/>
                  </a:lnTo>
                  <a:lnTo>
                    <a:pt x="18" y="152"/>
                  </a:lnTo>
                  <a:lnTo>
                    <a:pt x="30" y="168"/>
                  </a:lnTo>
                  <a:lnTo>
                    <a:pt x="44" y="180"/>
                  </a:lnTo>
                  <a:lnTo>
                    <a:pt x="60" y="188"/>
                  </a:lnTo>
                  <a:lnTo>
                    <a:pt x="78" y="194"/>
                  </a:lnTo>
                  <a:lnTo>
                    <a:pt x="98" y="196"/>
                  </a:lnTo>
                  <a:lnTo>
                    <a:pt x="98" y="1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6"/>
            <p:cNvSpPr>
              <a:spLocks noChangeArrowheads="1"/>
            </p:cNvSpPr>
            <p:nvPr/>
          </p:nvSpPr>
          <p:spPr bwMode="auto">
            <a:xfrm>
              <a:off x="3033" y="1872"/>
              <a:ext cx="159" cy="57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auto">
            <a:xfrm>
              <a:off x="4296" y="2488"/>
              <a:ext cx="196" cy="198"/>
            </a:xfrm>
            <a:custGeom>
              <a:avLst/>
              <a:gdLst>
                <a:gd name="T0" fmla="*/ 98 w 196"/>
                <a:gd name="T1" fmla="*/ 0 h 198"/>
                <a:gd name="T2" fmla="*/ 98 w 196"/>
                <a:gd name="T3" fmla="*/ 0 h 198"/>
                <a:gd name="T4" fmla="*/ 78 w 196"/>
                <a:gd name="T5" fmla="*/ 2 h 198"/>
                <a:gd name="T6" fmla="*/ 60 w 196"/>
                <a:gd name="T7" fmla="*/ 8 h 198"/>
                <a:gd name="T8" fmla="*/ 44 w 196"/>
                <a:gd name="T9" fmla="*/ 18 h 198"/>
                <a:gd name="T10" fmla="*/ 28 w 196"/>
                <a:gd name="T11" fmla="*/ 30 h 198"/>
                <a:gd name="T12" fmla="*/ 16 w 196"/>
                <a:gd name="T13" fmla="*/ 44 h 198"/>
                <a:gd name="T14" fmla="*/ 8 w 196"/>
                <a:gd name="T15" fmla="*/ 60 h 198"/>
                <a:gd name="T16" fmla="*/ 2 w 196"/>
                <a:gd name="T17" fmla="*/ 80 h 198"/>
                <a:gd name="T18" fmla="*/ 0 w 196"/>
                <a:gd name="T19" fmla="*/ 100 h 198"/>
                <a:gd name="T20" fmla="*/ 0 w 196"/>
                <a:gd name="T21" fmla="*/ 100 h 198"/>
                <a:gd name="T22" fmla="*/ 2 w 196"/>
                <a:gd name="T23" fmla="*/ 120 h 198"/>
                <a:gd name="T24" fmla="*/ 8 w 196"/>
                <a:gd name="T25" fmla="*/ 138 h 198"/>
                <a:gd name="T26" fmla="*/ 16 w 196"/>
                <a:gd name="T27" fmla="*/ 154 h 198"/>
                <a:gd name="T28" fmla="*/ 28 w 196"/>
                <a:gd name="T29" fmla="*/ 168 h 198"/>
                <a:gd name="T30" fmla="*/ 44 w 196"/>
                <a:gd name="T31" fmla="*/ 180 h 198"/>
                <a:gd name="T32" fmla="*/ 60 w 196"/>
                <a:gd name="T33" fmla="*/ 190 h 198"/>
                <a:gd name="T34" fmla="*/ 78 w 196"/>
                <a:gd name="T35" fmla="*/ 196 h 198"/>
                <a:gd name="T36" fmla="*/ 98 w 196"/>
                <a:gd name="T37" fmla="*/ 198 h 198"/>
                <a:gd name="T38" fmla="*/ 98 w 196"/>
                <a:gd name="T39" fmla="*/ 198 h 198"/>
                <a:gd name="T40" fmla="*/ 118 w 196"/>
                <a:gd name="T41" fmla="*/ 196 h 198"/>
                <a:gd name="T42" fmla="*/ 136 w 196"/>
                <a:gd name="T43" fmla="*/ 190 h 198"/>
                <a:gd name="T44" fmla="*/ 154 w 196"/>
                <a:gd name="T45" fmla="*/ 180 h 198"/>
                <a:gd name="T46" fmla="*/ 168 w 196"/>
                <a:gd name="T47" fmla="*/ 168 h 198"/>
                <a:gd name="T48" fmla="*/ 180 w 196"/>
                <a:gd name="T49" fmla="*/ 154 h 198"/>
                <a:gd name="T50" fmla="*/ 190 w 196"/>
                <a:gd name="T51" fmla="*/ 138 h 198"/>
                <a:gd name="T52" fmla="*/ 194 w 196"/>
                <a:gd name="T53" fmla="*/ 120 h 198"/>
                <a:gd name="T54" fmla="*/ 196 w 196"/>
                <a:gd name="T55" fmla="*/ 100 h 198"/>
                <a:gd name="T56" fmla="*/ 196 w 196"/>
                <a:gd name="T57" fmla="*/ 100 h 198"/>
                <a:gd name="T58" fmla="*/ 194 w 196"/>
                <a:gd name="T59" fmla="*/ 80 h 198"/>
                <a:gd name="T60" fmla="*/ 190 w 196"/>
                <a:gd name="T61" fmla="*/ 60 h 198"/>
                <a:gd name="T62" fmla="*/ 180 w 196"/>
                <a:gd name="T63" fmla="*/ 44 h 198"/>
                <a:gd name="T64" fmla="*/ 168 w 196"/>
                <a:gd name="T65" fmla="*/ 30 h 198"/>
                <a:gd name="T66" fmla="*/ 154 w 196"/>
                <a:gd name="T67" fmla="*/ 18 h 198"/>
                <a:gd name="T68" fmla="*/ 136 w 196"/>
                <a:gd name="T69" fmla="*/ 8 h 198"/>
                <a:gd name="T70" fmla="*/ 118 w 196"/>
                <a:gd name="T71" fmla="*/ 2 h 198"/>
                <a:gd name="T72" fmla="*/ 98 w 196"/>
                <a:gd name="T73" fmla="*/ 0 h 198"/>
                <a:gd name="T74" fmla="*/ 98 w 196"/>
                <a:gd name="T75"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6" h="198">
                  <a:moveTo>
                    <a:pt x="98" y="0"/>
                  </a:moveTo>
                  <a:lnTo>
                    <a:pt x="98" y="0"/>
                  </a:lnTo>
                  <a:lnTo>
                    <a:pt x="78" y="2"/>
                  </a:lnTo>
                  <a:lnTo>
                    <a:pt x="60" y="8"/>
                  </a:lnTo>
                  <a:lnTo>
                    <a:pt x="44" y="18"/>
                  </a:lnTo>
                  <a:lnTo>
                    <a:pt x="28" y="30"/>
                  </a:lnTo>
                  <a:lnTo>
                    <a:pt x="16" y="44"/>
                  </a:lnTo>
                  <a:lnTo>
                    <a:pt x="8" y="60"/>
                  </a:lnTo>
                  <a:lnTo>
                    <a:pt x="2" y="80"/>
                  </a:lnTo>
                  <a:lnTo>
                    <a:pt x="0" y="100"/>
                  </a:lnTo>
                  <a:lnTo>
                    <a:pt x="0" y="100"/>
                  </a:lnTo>
                  <a:lnTo>
                    <a:pt x="2" y="120"/>
                  </a:lnTo>
                  <a:lnTo>
                    <a:pt x="8" y="138"/>
                  </a:lnTo>
                  <a:lnTo>
                    <a:pt x="16" y="154"/>
                  </a:lnTo>
                  <a:lnTo>
                    <a:pt x="28" y="168"/>
                  </a:lnTo>
                  <a:lnTo>
                    <a:pt x="44" y="180"/>
                  </a:lnTo>
                  <a:lnTo>
                    <a:pt x="60" y="190"/>
                  </a:lnTo>
                  <a:lnTo>
                    <a:pt x="78" y="196"/>
                  </a:lnTo>
                  <a:lnTo>
                    <a:pt x="98" y="198"/>
                  </a:lnTo>
                  <a:lnTo>
                    <a:pt x="98" y="198"/>
                  </a:lnTo>
                  <a:lnTo>
                    <a:pt x="118" y="196"/>
                  </a:lnTo>
                  <a:lnTo>
                    <a:pt x="136" y="190"/>
                  </a:lnTo>
                  <a:lnTo>
                    <a:pt x="154" y="180"/>
                  </a:lnTo>
                  <a:lnTo>
                    <a:pt x="168" y="168"/>
                  </a:lnTo>
                  <a:lnTo>
                    <a:pt x="180" y="154"/>
                  </a:lnTo>
                  <a:lnTo>
                    <a:pt x="190" y="138"/>
                  </a:lnTo>
                  <a:lnTo>
                    <a:pt x="194" y="120"/>
                  </a:lnTo>
                  <a:lnTo>
                    <a:pt x="196" y="100"/>
                  </a:lnTo>
                  <a:lnTo>
                    <a:pt x="196" y="100"/>
                  </a:lnTo>
                  <a:lnTo>
                    <a:pt x="194" y="80"/>
                  </a:lnTo>
                  <a:lnTo>
                    <a:pt x="190" y="60"/>
                  </a:lnTo>
                  <a:lnTo>
                    <a:pt x="180" y="44"/>
                  </a:lnTo>
                  <a:lnTo>
                    <a:pt x="168" y="30"/>
                  </a:lnTo>
                  <a:lnTo>
                    <a:pt x="154" y="18"/>
                  </a:lnTo>
                  <a:lnTo>
                    <a:pt x="136" y="8"/>
                  </a:lnTo>
                  <a:lnTo>
                    <a:pt x="118" y="2"/>
                  </a:lnTo>
                  <a:lnTo>
                    <a:pt x="98" y="0"/>
                  </a:lnTo>
                  <a:lnTo>
                    <a:pt x="9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auto">
            <a:xfrm>
              <a:off x="4314" y="1872"/>
              <a:ext cx="160" cy="57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auto">
            <a:xfrm>
              <a:off x="2429" y="1860"/>
              <a:ext cx="532" cy="600"/>
            </a:xfrm>
            <a:custGeom>
              <a:avLst/>
              <a:gdLst>
                <a:gd name="T0" fmla="*/ 438 w 532"/>
                <a:gd name="T1" fmla="*/ 383 h 600"/>
                <a:gd name="T2" fmla="*/ 424 w 532"/>
                <a:gd name="T3" fmla="*/ 397 h 600"/>
                <a:gd name="T4" fmla="*/ 396 w 532"/>
                <a:gd name="T5" fmla="*/ 423 h 600"/>
                <a:gd name="T6" fmla="*/ 380 w 532"/>
                <a:gd name="T7" fmla="*/ 431 h 600"/>
                <a:gd name="T8" fmla="*/ 344 w 532"/>
                <a:gd name="T9" fmla="*/ 441 h 600"/>
                <a:gd name="T10" fmla="*/ 310 w 532"/>
                <a:gd name="T11" fmla="*/ 445 h 600"/>
                <a:gd name="T12" fmla="*/ 294 w 532"/>
                <a:gd name="T13" fmla="*/ 445 h 600"/>
                <a:gd name="T14" fmla="*/ 264 w 532"/>
                <a:gd name="T15" fmla="*/ 441 h 600"/>
                <a:gd name="T16" fmla="*/ 238 w 532"/>
                <a:gd name="T17" fmla="*/ 431 h 600"/>
                <a:gd name="T18" fmla="*/ 216 w 532"/>
                <a:gd name="T19" fmla="*/ 415 h 600"/>
                <a:gd name="T20" fmla="*/ 204 w 532"/>
                <a:gd name="T21" fmla="*/ 405 h 600"/>
                <a:gd name="T22" fmla="*/ 186 w 532"/>
                <a:gd name="T23" fmla="*/ 385 h 600"/>
                <a:gd name="T24" fmla="*/ 174 w 532"/>
                <a:gd name="T25" fmla="*/ 361 h 600"/>
                <a:gd name="T26" fmla="*/ 166 w 532"/>
                <a:gd name="T27" fmla="*/ 333 h 600"/>
                <a:gd name="T28" fmla="*/ 164 w 532"/>
                <a:gd name="T29" fmla="*/ 303 h 600"/>
                <a:gd name="T30" fmla="*/ 164 w 532"/>
                <a:gd name="T31" fmla="*/ 287 h 600"/>
                <a:gd name="T32" fmla="*/ 170 w 532"/>
                <a:gd name="T33" fmla="*/ 257 h 600"/>
                <a:gd name="T34" fmla="*/ 180 w 532"/>
                <a:gd name="T35" fmla="*/ 229 h 600"/>
                <a:gd name="T36" fmla="*/ 194 w 532"/>
                <a:gd name="T37" fmla="*/ 205 h 600"/>
                <a:gd name="T38" fmla="*/ 204 w 532"/>
                <a:gd name="T39" fmla="*/ 195 h 600"/>
                <a:gd name="T40" fmla="*/ 226 w 532"/>
                <a:gd name="T41" fmla="*/ 177 h 600"/>
                <a:gd name="T42" fmla="*/ 250 w 532"/>
                <a:gd name="T43" fmla="*/ 165 h 600"/>
                <a:gd name="T44" fmla="*/ 278 w 532"/>
                <a:gd name="T45" fmla="*/ 157 h 600"/>
                <a:gd name="T46" fmla="*/ 310 w 532"/>
                <a:gd name="T47" fmla="*/ 155 h 600"/>
                <a:gd name="T48" fmla="*/ 328 w 532"/>
                <a:gd name="T49" fmla="*/ 155 h 600"/>
                <a:gd name="T50" fmla="*/ 362 w 532"/>
                <a:gd name="T51" fmla="*/ 163 h 600"/>
                <a:gd name="T52" fmla="*/ 380 w 532"/>
                <a:gd name="T53" fmla="*/ 169 h 600"/>
                <a:gd name="T54" fmla="*/ 412 w 532"/>
                <a:gd name="T55" fmla="*/ 189 h 600"/>
                <a:gd name="T56" fmla="*/ 438 w 532"/>
                <a:gd name="T57" fmla="*/ 217 h 600"/>
                <a:gd name="T58" fmla="*/ 530 w 532"/>
                <a:gd name="T59" fmla="*/ 93 h 600"/>
                <a:gd name="T60" fmla="*/ 526 w 532"/>
                <a:gd name="T61" fmla="*/ 89 h 600"/>
                <a:gd name="T62" fmla="*/ 492 w 532"/>
                <a:gd name="T63" fmla="*/ 61 h 600"/>
                <a:gd name="T64" fmla="*/ 456 w 532"/>
                <a:gd name="T65" fmla="*/ 37 h 600"/>
                <a:gd name="T66" fmla="*/ 418 w 532"/>
                <a:gd name="T67" fmla="*/ 22 h 600"/>
                <a:gd name="T68" fmla="*/ 380 w 532"/>
                <a:gd name="T69" fmla="*/ 10 h 600"/>
                <a:gd name="T70" fmla="*/ 360 w 532"/>
                <a:gd name="T71" fmla="*/ 6 h 600"/>
                <a:gd name="T72" fmla="*/ 294 w 532"/>
                <a:gd name="T73" fmla="*/ 0 h 600"/>
                <a:gd name="T74" fmla="*/ 262 w 532"/>
                <a:gd name="T75" fmla="*/ 2 h 600"/>
                <a:gd name="T76" fmla="*/ 204 w 532"/>
                <a:gd name="T77" fmla="*/ 12 h 600"/>
                <a:gd name="T78" fmla="*/ 152 w 532"/>
                <a:gd name="T79" fmla="*/ 34 h 600"/>
                <a:gd name="T80" fmla="*/ 104 w 532"/>
                <a:gd name="T81" fmla="*/ 65 h 600"/>
                <a:gd name="T82" fmla="*/ 84 w 532"/>
                <a:gd name="T83" fmla="*/ 85 h 600"/>
                <a:gd name="T84" fmla="*/ 46 w 532"/>
                <a:gd name="T85" fmla="*/ 131 h 600"/>
                <a:gd name="T86" fmla="*/ 20 w 532"/>
                <a:gd name="T87" fmla="*/ 183 h 600"/>
                <a:gd name="T88" fmla="*/ 4 w 532"/>
                <a:gd name="T89" fmla="*/ 239 h 600"/>
                <a:gd name="T90" fmla="*/ 0 w 532"/>
                <a:gd name="T91" fmla="*/ 301 h 600"/>
                <a:gd name="T92" fmla="*/ 0 w 532"/>
                <a:gd name="T93" fmla="*/ 333 h 600"/>
                <a:gd name="T94" fmla="*/ 12 w 532"/>
                <a:gd name="T95" fmla="*/ 391 h 600"/>
                <a:gd name="T96" fmla="*/ 32 w 532"/>
                <a:gd name="T97" fmla="*/ 445 h 600"/>
                <a:gd name="T98" fmla="*/ 64 w 532"/>
                <a:gd name="T99" fmla="*/ 493 h 600"/>
                <a:gd name="T100" fmla="*/ 82 w 532"/>
                <a:gd name="T101" fmla="*/ 515 h 600"/>
                <a:gd name="T102" fmla="*/ 128 w 532"/>
                <a:gd name="T103" fmla="*/ 553 h 600"/>
                <a:gd name="T104" fmla="*/ 178 w 532"/>
                <a:gd name="T105" fmla="*/ 578 h 600"/>
                <a:gd name="T106" fmla="*/ 232 w 532"/>
                <a:gd name="T107" fmla="*/ 594 h 600"/>
                <a:gd name="T108" fmla="*/ 294 w 532"/>
                <a:gd name="T109" fmla="*/ 600 h 600"/>
                <a:gd name="T110" fmla="*/ 318 w 532"/>
                <a:gd name="T111" fmla="*/ 598 h 600"/>
                <a:gd name="T112" fmla="*/ 360 w 532"/>
                <a:gd name="T113" fmla="*/ 594 h 600"/>
                <a:gd name="T114" fmla="*/ 380 w 532"/>
                <a:gd name="T115" fmla="*/ 590 h 600"/>
                <a:gd name="T116" fmla="*/ 424 w 532"/>
                <a:gd name="T117" fmla="*/ 574 h 600"/>
                <a:gd name="T118" fmla="*/ 464 w 532"/>
                <a:gd name="T119" fmla="*/ 555 h 600"/>
                <a:gd name="T120" fmla="*/ 508 w 532"/>
                <a:gd name="T121" fmla="*/ 523 h 600"/>
                <a:gd name="T122" fmla="*/ 532 w 532"/>
                <a:gd name="T123" fmla="*/ 497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2" h="600">
                  <a:moveTo>
                    <a:pt x="444" y="375"/>
                  </a:moveTo>
                  <a:lnTo>
                    <a:pt x="438" y="383"/>
                  </a:lnTo>
                  <a:lnTo>
                    <a:pt x="438" y="383"/>
                  </a:lnTo>
                  <a:lnTo>
                    <a:pt x="424" y="397"/>
                  </a:lnTo>
                  <a:lnTo>
                    <a:pt x="410" y="411"/>
                  </a:lnTo>
                  <a:lnTo>
                    <a:pt x="396" y="423"/>
                  </a:lnTo>
                  <a:lnTo>
                    <a:pt x="380" y="431"/>
                  </a:lnTo>
                  <a:lnTo>
                    <a:pt x="380" y="431"/>
                  </a:lnTo>
                  <a:lnTo>
                    <a:pt x="362" y="437"/>
                  </a:lnTo>
                  <a:lnTo>
                    <a:pt x="344" y="441"/>
                  </a:lnTo>
                  <a:lnTo>
                    <a:pt x="326" y="445"/>
                  </a:lnTo>
                  <a:lnTo>
                    <a:pt x="310" y="445"/>
                  </a:lnTo>
                  <a:lnTo>
                    <a:pt x="310" y="445"/>
                  </a:lnTo>
                  <a:lnTo>
                    <a:pt x="294" y="445"/>
                  </a:lnTo>
                  <a:lnTo>
                    <a:pt x="278" y="443"/>
                  </a:lnTo>
                  <a:lnTo>
                    <a:pt x="264" y="441"/>
                  </a:lnTo>
                  <a:lnTo>
                    <a:pt x="252" y="435"/>
                  </a:lnTo>
                  <a:lnTo>
                    <a:pt x="238" y="431"/>
                  </a:lnTo>
                  <a:lnTo>
                    <a:pt x="226" y="423"/>
                  </a:lnTo>
                  <a:lnTo>
                    <a:pt x="216" y="415"/>
                  </a:lnTo>
                  <a:lnTo>
                    <a:pt x="204" y="405"/>
                  </a:lnTo>
                  <a:lnTo>
                    <a:pt x="204" y="405"/>
                  </a:lnTo>
                  <a:lnTo>
                    <a:pt x="196" y="395"/>
                  </a:lnTo>
                  <a:lnTo>
                    <a:pt x="186" y="385"/>
                  </a:lnTo>
                  <a:lnTo>
                    <a:pt x="180" y="373"/>
                  </a:lnTo>
                  <a:lnTo>
                    <a:pt x="174" y="361"/>
                  </a:lnTo>
                  <a:lnTo>
                    <a:pt x="170" y="347"/>
                  </a:lnTo>
                  <a:lnTo>
                    <a:pt x="166" y="333"/>
                  </a:lnTo>
                  <a:lnTo>
                    <a:pt x="164" y="319"/>
                  </a:lnTo>
                  <a:lnTo>
                    <a:pt x="164" y="303"/>
                  </a:lnTo>
                  <a:lnTo>
                    <a:pt x="164" y="303"/>
                  </a:lnTo>
                  <a:lnTo>
                    <a:pt x="164" y="287"/>
                  </a:lnTo>
                  <a:lnTo>
                    <a:pt x="166" y="271"/>
                  </a:lnTo>
                  <a:lnTo>
                    <a:pt x="170" y="257"/>
                  </a:lnTo>
                  <a:lnTo>
                    <a:pt x="174" y="243"/>
                  </a:lnTo>
                  <a:lnTo>
                    <a:pt x="180" y="229"/>
                  </a:lnTo>
                  <a:lnTo>
                    <a:pt x="186" y="217"/>
                  </a:lnTo>
                  <a:lnTo>
                    <a:pt x="194" y="205"/>
                  </a:lnTo>
                  <a:lnTo>
                    <a:pt x="204" y="195"/>
                  </a:lnTo>
                  <a:lnTo>
                    <a:pt x="204" y="195"/>
                  </a:lnTo>
                  <a:lnTo>
                    <a:pt x="214" y="185"/>
                  </a:lnTo>
                  <a:lnTo>
                    <a:pt x="226" y="177"/>
                  </a:lnTo>
                  <a:lnTo>
                    <a:pt x="238" y="171"/>
                  </a:lnTo>
                  <a:lnTo>
                    <a:pt x="250" y="165"/>
                  </a:lnTo>
                  <a:lnTo>
                    <a:pt x="264" y="159"/>
                  </a:lnTo>
                  <a:lnTo>
                    <a:pt x="278" y="157"/>
                  </a:lnTo>
                  <a:lnTo>
                    <a:pt x="294" y="155"/>
                  </a:lnTo>
                  <a:lnTo>
                    <a:pt x="310" y="155"/>
                  </a:lnTo>
                  <a:lnTo>
                    <a:pt x="310" y="155"/>
                  </a:lnTo>
                  <a:lnTo>
                    <a:pt x="328" y="155"/>
                  </a:lnTo>
                  <a:lnTo>
                    <a:pt x="346" y="157"/>
                  </a:lnTo>
                  <a:lnTo>
                    <a:pt x="362" y="163"/>
                  </a:lnTo>
                  <a:lnTo>
                    <a:pt x="380" y="169"/>
                  </a:lnTo>
                  <a:lnTo>
                    <a:pt x="380" y="169"/>
                  </a:lnTo>
                  <a:lnTo>
                    <a:pt x="398" y="179"/>
                  </a:lnTo>
                  <a:lnTo>
                    <a:pt x="412" y="189"/>
                  </a:lnTo>
                  <a:lnTo>
                    <a:pt x="426" y="203"/>
                  </a:lnTo>
                  <a:lnTo>
                    <a:pt x="438" y="217"/>
                  </a:lnTo>
                  <a:lnTo>
                    <a:pt x="444" y="225"/>
                  </a:lnTo>
                  <a:lnTo>
                    <a:pt x="530" y="93"/>
                  </a:lnTo>
                  <a:lnTo>
                    <a:pt x="526" y="89"/>
                  </a:lnTo>
                  <a:lnTo>
                    <a:pt x="526" y="89"/>
                  </a:lnTo>
                  <a:lnTo>
                    <a:pt x="510" y="73"/>
                  </a:lnTo>
                  <a:lnTo>
                    <a:pt x="492" y="61"/>
                  </a:lnTo>
                  <a:lnTo>
                    <a:pt x="474" y="49"/>
                  </a:lnTo>
                  <a:lnTo>
                    <a:pt x="456" y="37"/>
                  </a:lnTo>
                  <a:lnTo>
                    <a:pt x="438" y="30"/>
                  </a:lnTo>
                  <a:lnTo>
                    <a:pt x="418" y="22"/>
                  </a:lnTo>
                  <a:lnTo>
                    <a:pt x="400" y="14"/>
                  </a:lnTo>
                  <a:lnTo>
                    <a:pt x="380" y="10"/>
                  </a:lnTo>
                  <a:lnTo>
                    <a:pt x="380" y="10"/>
                  </a:lnTo>
                  <a:lnTo>
                    <a:pt x="360" y="6"/>
                  </a:lnTo>
                  <a:lnTo>
                    <a:pt x="340" y="2"/>
                  </a:lnTo>
                  <a:lnTo>
                    <a:pt x="294" y="0"/>
                  </a:lnTo>
                  <a:lnTo>
                    <a:pt x="294" y="0"/>
                  </a:lnTo>
                  <a:lnTo>
                    <a:pt x="262" y="2"/>
                  </a:lnTo>
                  <a:lnTo>
                    <a:pt x="232" y="6"/>
                  </a:lnTo>
                  <a:lnTo>
                    <a:pt x="204" y="12"/>
                  </a:lnTo>
                  <a:lnTo>
                    <a:pt x="178" y="22"/>
                  </a:lnTo>
                  <a:lnTo>
                    <a:pt x="152" y="34"/>
                  </a:lnTo>
                  <a:lnTo>
                    <a:pt x="128" y="49"/>
                  </a:lnTo>
                  <a:lnTo>
                    <a:pt x="104" y="65"/>
                  </a:lnTo>
                  <a:lnTo>
                    <a:pt x="84" y="85"/>
                  </a:lnTo>
                  <a:lnTo>
                    <a:pt x="84" y="85"/>
                  </a:lnTo>
                  <a:lnTo>
                    <a:pt x="64" y="107"/>
                  </a:lnTo>
                  <a:lnTo>
                    <a:pt x="46" y="131"/>
                  </a:lnTo>
                  <a:lnTo>
                    <a:pt x="32" y="157"/>
                  </a:lnTo>
                  <a:lnTo>
                    <a:pt x="20" y="183"/>
                  </a:lnTo>
                  <a:lnTo>
                    <a:pt x="12" y="209"/>
                  </a:lnTo>
                  <a:lnTo>
                    <a:pt x="4" y="239"/>
                  </a:lnTo>
                  <a:lnTo>
                    <a:pt x="0" y="269"/>
                  </a:lnTo>
                  <a:lnTo>
                    <a:pt x="0" y="301"/>
                  </a:lnTo>
                  <a:lnTo>
                    <a:pt x="0" y="301"/>
                  </a:lnTo>
                  <a:lnTo>
                    <a:pt x="0" y="333"/>
                  </a:lnTo>
                  <a:lnTo>
                    <a:pt x="4" y="363"/>
                  </a:lnTo>
                  <a:lnTo>
                    <a:pt x="12" y="391"/>
                  </a:lnTo>
                  <a:lnTo>
                    <a:pt x="20" y="419"/>
                  </a:lnTo>
                  <a:lnTo>
                    <a:pt x="32" y="445"/>
                  </a:lnTo>
                  <a:lnTo>
                    <a:pt x="46" y="469"/>
                  </a:lnTo>
                  <a:lnTo>
                    <a:pt x="64" y="493"/>
                  </a:lnTo>
                  <a:lnTo>
                    <a:pt x="82" y="515"/>
                  </a:lnTo>
                  <a:lnTo>
                    <a:pt x="82" y="515"/>
                  </a:lnTo>
                  <a:lnTo>
                    <a:pt x="104" y="535"/>
                  </a:lnTo>
                  <a:lnTo>
                    <a:pt x="128" y="553"/>
                  </a:lnTo>
                  <a:lnTo>
                    <a:pt x="152" y="566"/>
                  </a:lnTo>
                  <a:lnTo>
                    <a:pt x="178" y="578"/>
                  </a:lnTo>
                  <a:lnTo>
                    <a:pt x="204" y="588"/>
                  </a:lnTo>
                  <a:lnTo>
                    <a:pt x="232" y="594"/>
                  </a:lnTo>
                  <a:lnTo>
                    <a:pt x="262" y="598"/>
                  </a:lnTo>
                  <a:lnTo>
                    <a:pt x="294" y="600"/>
                  </a:lnTo>
                  <a:lnTo>
                    <a:pt x="294" y="600"/>
                  </a:lnTo>
                  <a:lnTo>
                    <a:pt x="318" y="598"/>
                  </a:lnTo>
                  <a:lnTo>
                    <a:pt x="340" y="598"/>
                  </a:lnTo>
                  <a:lnTo>
                    <a:pt x="360" y="594"/>
                  </a:lnTo>
                  <a:lnTo>
                    <a:pt x="380" y="590"/>
                  </a:lnTo>
                  <a:lnTo>
                    <a:pt x="380" y="590"/>
                  </a:lnTo>
                  <a:lnTo>
                    <a:pt x="406" y="582"/>
                  </a:lnTo>
                  <a:lnTo>
                    <a:pt x="424" y="574"/>
                  </a:lnTo>
                  <a:lnTo>
                    <a:pt x="444" y="566"/>
                  </a:lnTo>
                  <a:lnTo>
                    <a:pt x="464" y="555"/>
                  </a:lnTo>
                  <a:lnTo>
                    <a:pt x="486" y="539"/>
                  </a:lnTo>
                  <a:lnTo>
                    <a:pt x="508" y="523"/>
                  </a:lnTo>
                  <a:lnTo>
                    <a:pt x="530" y="501"/>
                  </a:lnTo>
                  <a:lnTo>
                    <a:pt x="532" y="497"/>
                  </a:lnTo>
                  <a:lnTo>
                    <a:pt x="444" y="3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auto">
            <a:xfrm>
              <a:off x="3260" y="1872"/>
              <a:ext cx="460" cy="576"/>
            </a:xfrm>
            <a:custGeom>
              <a:avLst/>
              <a:gdLst>
                <a:gd name="T0" fmla="*/ 0 w 460"/>
                <a:gd name="T1" fmla="*/ 0 h 576"/>
                <a:gd name="T2" fmla="*/ 0 w 460"/>
                <a:gd name="T3" fmla="*/ 141 h 576"/>
                <a:gd name="T4" fmla="*/ 150 w 460"/>
                <a:gd name="T5" fmla="*/ 141 h 576"/>
                <a:gd name="T6" fmla="*/ 150 w 460"/>
                <a:gd name="T7" fmla="*/ 576 h 576"/>
                <a:gd name="T8" fmla="*/ 310 w 460"/>
                <a:gd name="T9" fmla="*/ 576 h 576"/>
                <a:gd name="T10" fmla="*/ 310 w 460"/>
                <a:gd name="T11" fmla="*/ 141 h 576"/>
                <a:gd name="T12" fmla="*/ 460 w 460"/>
                <a:gd name="T13" fmla="*/ 141 h 576"/>
                <a:gd name="T14" fmla="*/ 460 w 460"/>
                <a:gd name="T15" fmla="*/ 0 h 576"/>
                <a:gd name="T16" fmla="*/ 0 w 460"/>
                <a:gd name="T17"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576">
                  <a:moveTo>
                    <a:pt x="0" y="0"/>
                  </a:moveTo>
                  <a:lnTo>
                    <a:pt x="0" y="141"/>
                  </a:lnTo>
                  <a:lnTo>
                    <a:pt x="150" y="141"/>
                  </a:lnTo>
                  <a:lnTo>
                    <a:pt x="150" y="576"/>
                  </a:lnTo>
                  <a:lnTo>
                    <a:pt x="310" y="576"/>
                  </a:lnTo>
                  <a:lnTo>
                    <a:pt x="310" y="141"/>
                  </a:lnTo>
                  <a:lnTo>
                    <a:pt x="460" y="141"/>
                  </a:lnTo>
                  <a:lnTo>
                    <a:pt x="46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noEditPoints="1"/>
            </p:cNvSpPr>
            <p:nvPr/>
          </p:nvSpPr>
          <p:spPr bwMode="auto">
            <a:xfrm>
              <a:off x="3788" y="1872"/>
              <a:ext cx="468" cy="576"/>
            </a:xfrm>
            <a:custGeom>
              <a:avLst/>
              <a:gdLst>
                <a:gd name="T0" fmla="*/ 312 w 468"/>
                <a:gd name="T1" fmla="*/ 349 h 576"/>
                <a:gd name="T2" fmla="*/ 312 w 468"/>
                <a:gd name="T3" fmla="*/ 349 h 576"/>
                <a:gd name="T4" fmla="*/ 338 w 468"/>
                <a:gd name="T5" fmla="*/ 341 h 576"/>
                <a:gd name="T6" fmla="*/ 362 w 468"/>
                <a:gd name="T7" fmla="*/ 329 h 576"/>
                <a:gd name="T8" fmla="*/ 382 w 468"/>
                <a:gd name="T9" fmla="*/ 313 h 576"/>
                <a:gd name="T10" fmla="*/ 400 w 468"/>
                <a:gd name="T11" fmla="*/ 295 h 576"/>
                <a:gd name="T12" fmla="*/ 400 w 468"/>
                <a:gd name="T13" fmla="*/ 295 h 576"/>
                <a:gd name="T14" fmla="*/ 408 w 468"/>
                <a:gd name="T15" fmla="*/ 283 h 576"/>
                <a:gd name="T16" fmla="*/ 414 w 468"/>
                <a:gd name="T17" fmla="*/ 271 h 576"/>
                <a:gd name="T18" fmla="*/ 420 w 468"/>
                <a:gd name="T19" fmla="*/ 259 h 576"/>
                <a:gd name="T20" fmla="*/ 424 w 468"/>
                <a:gd name="T21" fmla="*/ 245 h 576"/>
                <a:gd name="T22" fmla="*/ 430 w 468"/>
                <a:gd name="T23" fmla="*/ 217 h 576"/>
                <a:gd name="T24" fmla="*/ 432 w 468"/>
                <a:gd name="T25" fmla="*/ 185 h 576"/>
                <a:gd name="T26" fmla="*/ 432 w 468"/>
                <a:gd name="T27" fmla="*/ 185 h 576"/>
                <a:gd name="T28" fmla="*/ 432 w 468"/>
                <a:gd name="T29" fmla="*/ 161 h 576"/>
                <a:gd name="T30" fmla="*/ 430 w 468"/>
                <a:gd name="T31" fmla="*/ 139 h 576"/>
                <a:gd name="T32" fmla="*/ 424 w 468"/>
                <a:gd name="T33" fmla="*/ 119 h 576"/>
                <a:gd name="T34" fmla="*/ 418 w 468"/>
                <a:gd name="T35" fmla="*/ 101 h 576"/>
                <a:gd name="T36" fmla="*/ 410 w 468"/>
                <a:gd name="T37" fmla="*/ 85 h 576"/>
                <a:gd name="T38" fmla="*/ 400 w 468"/>
                <a:gd name="T39" fmla="*/ 69 h 576"/>
                <a:gd name="T40" fmla="*/ 388 w 468"/>
                <a:gd name="T41" fmla="*/ 55 h 576"/>
                <a:gd name="T42" fmla="*/ 374 w 468"/>
                <a:gd name="T43" fmla="*/ 43 h 576"/>
                <a:gd name="T44" fmla="*/ 374 w 468"/>
                <a:gd name="T45" fmla="*/ 43 h 576"/>
                <a:gd name="T46" fmla="*/ 360 w 468"/>
                <a:gd name="T47" fmla="*/ 33 h 576"/>
                <a:gd name="T48" fmla="*/ 342 w 468"/>
                <a:gd name="T49" fmla="*/ 25 h 576"/>
                <a:gd name="T50" fmla="*/ 320 w 468"/>
                <a:gd name="T51" fmla="*/ 18 h 576"/>
                <a:gd name="T52" fmla="*/ 298 w 468"/>
                <a:gd name="T53" fmla="*/ 12 h 576"/>
                <a:gd name="T54" fmla="*/ 272 w 468"/>
                <a:gd name="T55" fmla="*/ 6 h 576"/>
                <a:gd name="T56" fmla="*/ 242 w 468"/>
                <a:gd name="T57" fmla="*/ 4 h 576"/>
                <a:gd name="T58" fmla="*/ 212 w 468"/>
                <a:gd name="T59" fmla="*/ 2 h 576"/>
                <a:gd name="T60" fmla="*/ 178 w 468"/>
                <a:gd name="T61" fmla="*/ 0 h 576"/>
                <a:gd name="T62" fmla="*/ 0 w 468"/>
                <a:gd name="T63" fmla="*/ 0 h 576"/>
                <a:gd name="T64" fmla="*/ 0 w 468"/>
                <a:gd name="T65" fmla="*/ 576 h 576"/>
                <a:gd name="T66" fmla="*/ 160 w 468"/>
                <a:gd name="T67" fmla="*/ 576 h 576"/>
                <a:gd name="T68" fmla="*/ 160 w 468"/>
                <a:gd name="T69" fmla="*/ 373 h 576"/>
                <a:gd name="T70" fmla="*/ 278 w 468"/>
                <a:gd name="T71" fmla="*/ 576 h 576"/>
                <a:gd name="T72" fmla="*/ 468 w 468"/>
                <a:gd name="T73" fmla="*/ 576 h 576"/>
                <a:gd name="T74" fmla="*/ 312 w 468"/>
                <a:gd name="T75" fmla="*/ 349 h 576"/>
                <a:gd name="T76" fmla="*/ 268 w 468"/>
                <a:gd name="T77" fmla="*/ 203 h 576"/>
                <a:gd name="T78" fmla="*/ 268 w 468"/>
                <a:gd name="T79" fmla="*/ 203 h 576"/>
                <a:gd name="T80" fmla="*/ 266 w 468"/>
                <a:gd name="T81" fmla="*/ 219 h 576"/>
                <a:gd name="T82" fmla="*/ 264 w 468"/>
                <a:gd name="T83" fmla="*/ 233 h 576"/>
                <a:gd name="T84" fmla="*/ 256 w 468"/>
                <a:gd name="T85" fmla="*/ 243 h 576"/>
                <a:gd name="T86" fmla="*/ 248 w 468"/>
                <a:gd name="T87" fmla="*/ 253 h 576"/>
                <a:gd name="T88" fmla="*/ 248 w 468"/>
                <a:gd name="T89" fmla="*/ 253 h 576"/>
                <a:gd name="T90" fmla="*/ 236 w 468"/>
                <a:gd name="T91" fmla="*/ 259 h 576"/>
                <a:gd name="T92" fmla="*/ 220 w 468"/>
                <a:gd name="T93" fmla="*/ 265 h 576"/>
                <a:gd name="T94" fmla="*/ 202 w 468"/>
                <a:gd name="T95" fmla="*/ 267 h 576"/>
                <a:gd name="T96" fmla="*/ 180 w 468"/>
                <a:gd name="T97" fmla="*/ 269 h 576"/>
                <a:gd name="T98" fmla="*/ 160 w 468"/>
                <a:gd name="T99" fmla="*/ 269 h 576"/>
                <a:gd name="T100" fmla="*/ 160 w 468"/>
                <a:gd name="T101" fmla="*/ 131 h 576"/>
                <a:gd name="T102" fmla="*/ 182 w 468"/>
                <a:gd name="T103" fmla="*/ 131 h 576"/>
                <a:gd name="T104" fmla="*/ 182 w 468"/>
                <a:gd name="T105" fmla="*/ 131 h 576"/>
                <a:gd name="T106" fmla="*/ 204 w 468"/>
                <a:gd name="T107" fmla="*/ 133 h 576"/>
                <a:gd name="T108" fmla="*/ 222 w 468"/>
                <a:gd name="T109" fmla="*/ 135 h 576"/>
                <a:gd name="T110" fmla="*/ 238 w 468"/>
                <a:gd name="T111" fmla="*/ 141 h 576"/>
                <a:gd name="T112" fmla="*/ 250 w 468"/>
                <a:gd name="T113" fmla="*/ 149 h 576"/>
                <a:gd name="T114" fmla="*/ 250 w 468"/>
                <a:gd name="T115" fmla="*/ 149 h 576"/>
                <a:gd name="T116" fmla="*/ 258 w 468"/>
                <a:gd name="T117" fmla="*/ 157 h 576"/>
                <a:gd name="T118" fmla="*/ 264 w 468"/>
                <a:gd name="T119" fmla="*/ 171 h 576"/>
                <a:gd name="T120" fmla="*/ 266 w 468"/>
                <a:gd name="T121" fmla="*/ 185 h 576"/>
                <a:gd name="T122" fmla="*/ 268 w 468"/>
                <a:gd name="T123" fmla="*/ 203 h 576"/>
                <a:gd name="T124" fmla="*/ 268 w 468"/>
                <a:gd name="T125" fmla="*/ 203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8" h="576">
                  <a:moveTo>
                    <a:pt x="312" y="349"/>
                  </a:moveTo>
                  <a:lnTo>
                    <a:pt x="312" y="349"/>
                  </a:lnTo>
                  <a:lnTo>
                    <a:pt x="338" y="341"/>
                  </a:lnTo>
                  <a:lnTo>
                    <a:pt x="362" y="329"/>
                  </a:lnTo>
                  <a:lnTo>
                    <a:pt x="382" y="313"/>
                  </a:lnTo>
                  <a:lnTo>
                    <a:pt x="400" y="295"/>
                  </a:lnTo>
                  <a:lnTo>
                    <a:pt x="400" y="295"/>
                  </a:lnTo>
                  <a:lnTo>
                    <a:pt x="408" y="283"/>
                  </a:lnTo>
                  <a:lnTo>
                    <a:pt x="414" y="271"/>
                  </a:lnTo>
                  <a:lnTo>
                    <a:pt x="420" y="259"/>
                  </a:lnTo>
                  <a:lnTo>
                    <a:pt x="424" y="245"/>
                  </a:lnTo>
                  <a:lnTo>
                    <a:pt x="430" y="217"/>
                  </a:lnTo>
                  <a:lnTo>
                    <a:pt x="432" y="185"/>
                  </a:lnTo>
                  <a:lnTo>
                    <a:pt x="432" y="185"/>
                  </a:lnTo>
                  <a:lnTo>
                    <a:pt x="432" y="161"/>
                  </a:lnTo>
                  <a:lnTo>
                    <a:pt x="430" y="139"/>
                  </a:lnTo>
                  <a:lnTo>
                    <a:pt x="424" y="119"/>
                  </a:lnTo>
                  <a:lnTo>
                    <a:pt x="418" y="101"/>
                  </a:lnTo>
                  <a:lnTo>
                    <a:pt x="410" y="85"/>
                  </a:lnTo>
                  <a:lnTo>
                    <a:pt x="400" y="69"/>
                  </a:lnTo>
                  <a:lnTo>
                    <a:pt x="388" y="55"/>
                  </a:lnTo>
                  <a:lnTo>
                    <a:pt x="374" y="43"/>
                  </a:lnTo>
                  <a:lnTo>
                    <a:pt x="374" y="43"/>
                  </a:lnTo>
                  <a:lnTo>
                    <a:pt x="360" y="33"/>
                  </a:lnTo>
                  <a:lnTo>
                    <a:pt x="342" y="25"/>
                  </a:lnTo>
                  <a:lnTo>
                    <a:pt x="320" y="18"/>
                  </a:lnTo>
                  <a:lnTo>
                    <a:pt x="298" y="12"/>
                  </a:lnTo>
                  <a:lnTo>
                    <a:pt x="272" y="6"/>
                  </a:lnTo>
                  <a:lnTo>
                    <a:pt x="242" y="4"/>
                  </a:lnTo>
                  <a:lnTo>
                    <a:pt x="212" y="2"/>
                  </a:lnTo>
                  <a:lnTo>
                    <a:pt x="178" y="0"/>
                  </a:lnTo>
                  <a:lnTo>
                    <a:pt x="0" y="0"/>
                  </a:lnTo>
                  <a:lnTo>
                    <a:pt x="0" y="576"/>
                  </a:lnTo>
                  <a:lnTo>
                    <a:pt x="160" y="576"/>
                  </a:lnTo>
                  <a:lnTo>
                    <a:pt x="160" y="373"/>
                  </a:lnTo>
                  <a:lnTo>
                    <a:pt x="278" y="576"/>
                  </a:lnTo>
                  <a:lnTo>
                    <a:pt x="468" y="576"/>
                  </a:lnTo>
                  <a:lnTo>
                    <a:pt x="312" y="349"/>
                  </a:lnTo>
                  <a:close/>
                  <a:moveTo>
                    <a:pt x="268" y="203"/>
                  </a:moveTo>
                  <a:lnTo>
                    <a:pt x="268" y="203"/>
                  </a:lnTo>
                  <a:lnTo>
                    <a:pt x="266" y="219"/>
                  </a:lnTo>
                  <a:lnTo>
                    <a:pt x="264" y="233"/>
                  </a:lnTo>
                  <a:lnTo>
                    <a:pt x="256" y="243"/>
                  </a:lnTo>
                  <a:lnTo>
                    <a:pt x="248" y="253"/>
                  </a:lnTo>
                  <a:lnTo>
                    <a:pt x="248" y="253"/>
                  </a:lnTo>
                  <a:lnTo>
                    <a:pt x="236" y="259"/>
                  </a:lnTo>
                  <a:lnTo>
                    <a:pt x="220" y="265"/>
                  </a:lnTo>
                  <a:lnTo>
                    <a:pt x="202" y="267"/>
                  </a:lnTo>
                  <a:lnTo>
                    <a:pt x="180" y="269"/>
                  </a:lnTo>
                  <a:lnTo>
                    <a:pt x="160" y="269"/>
                  </a:lnTo>
                  <a:lnTo>
                    <a:pt x="160" y="131"/>
                  </a:lnTo>
                  <a:lnTo>
                    <a:pt x="182" y="131"/>
                  </a:lnTo>
                  <a:lnTo>
                    <a:pt x="182" y="131"/>
                  </a:lnTo>
                  <a:lnTo>
                    <a:pt x="204" y="133"/>
                  </a:lnTo>
                  <a:lnTo>
                    <a:pt x="222" y="135"/>
                  </a:lnTo>
                  <a:lnTo>
                    <a:pt x="238" y="141"/>
                  </a:lnTo>
                  <a:lnTo>
                    <a:pt x="250" y="149"/>
                  </a:lnTo>
                  <a:lnTo>
                    <a:pt x="250" y="149"/>
                  </a:lnTo>
                  <a:lnTo>
                    <a:pt x="258" y="157"/>
                  </a:lnTo>
                  <a:lnTo>
                    <a:pt x="264" y="171"/>
                  </a:lnTo>
                  <a:lnTo>
                    <a:pt x="266" y="185"/>
                  </a:lnTo>
                  <a:lnTo>
                    <a:pt x="268" y="203"/>
                  </a:lnTo>
                  <a:lnTo>
                    <a:pt x="268" y="2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auto">
            <a:xfrm>
              <a:off x="4504" y="1872"/>
              <a:ext cx="605" cy="576"/>
            </a:xfrm>
            <a:custGeom>
              <a:avLst/>
              <a:gdLst>
                <a:gd name="T0" fmla="*/ 303 w 605"/>
                <a:gd name="T1" fmla="*/ 393 h 576"/>
                <a:gd name="T2" fmla="*/ 423 w 605"/>
                <a:gd name="T3" fmla="*/ 576 h 576"/>
                <a:gd name="T4" fmla="*/ 605 w 605"/>
                <a:gd name="T5" fmla="*/ 576 h 576"/>
                <a:gd name="T6" fmla="*/ 401 w 605"/>
                <a:gd name="T7" fmla="*/ 271 h 576"/>
                <a:gd name="T8" fmla="*/ 585 w 605"/>
                <a:gd name="T9" fmla="*/ 0 h 576"/>
                <a:gd name="T10" fmla="*/ 401 w 605"/>
                <a:gd name="T11" fmla="*/ 0 h 576"/>
                <a:gd name="T12" fmla="*/ 303 w 605"/>
                <a:gd name="T13" fmla="*/ 151 h 576"/>
                <a:gd name="T14" fmla="*/ 205 w 605"/>
                <a:gd name="T15" fmla="*/ 0 h 576"/>
                <a:gd name="T16" fmla="*/ 20 w 605"/>
                <a:gd name="T17" fmla="*/ 0 h 576"/>
                <a:gd name="T18" fmla="*/ 205 w 605"/>
                <a:gd name="T19" fmla="*/ 271 h 576"/>
                <a:gd name="T20" fmla="*/ 0 w 605"/>
                <a:gd name="T21" fmla="*/ 576 h 576"/>
                <a:gd name="T22" fmla="*/ 185 w 605"/>
                <a:gd name="T23" fmla="*/ 576 h 576"/>
                <a:gd name="T24" fmla="*/ 303 w 605"/>
                <a:gd name="T25" fmla="*/ 393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5" h="576">
                  <a:moveTo>
                    <a:pt x="303" y="393"/>
                  </a:moveTo>
                  <a:lnTo>
                    <a:pt x="423" y="576"/>
                  </a:lnTo>
                  <a:lnTo>
                    <a:pt x="605" y="576"/>
                  </a:lnTo>
                  <a:lnTo>
                    <a:pt x="401" y="271"/>
                  </a:lnTo>
                  <a:lnTo>
                    <a:pt x="585" y="0"/>
                  </a:lnTo>
                  <a:lnTo>
                    <a:pt x="401" y="0"/>
                  </a:lnTo>
                  <a:lnTo>
                    <a:pt x="303" y="151"/>
                  </a:lnTo>
                  <a:lnTo>
                    <a:pt x="205" y="0"/>
                  </a:lnTo>
                  <a:lnTo>
                    <a:pt x="20" y="0"/>
                  </a:lnTo>
                  <a:lnTo>
                    <a:pt x="205" y="271"/>
                  </a:lnTo>
                  <a:lnTo>
                    <a:pt x="0" y="576"/>
                  </a:lnTo>
                  <a:lnTo>
                    <a:pt x="185" y="576"/>
                  </a:lnTo>
                  <a:lnTo>
                    <a:pt x="303"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auto">
            <a:xfrm>
              <a:off x="5111" y="1872"/>
              <a:ext cx="140" cy="139"/>
            </a:xfrm>
            <a:custGeom>
              <a:avLst/>
              <a:gdLst>
                <a:gd name="T0" fmla="*/ 70 w 140"/>
                <a:gd name="T1" fmla="*/ 0 h 139"/>
                <a:gd name="T2" fmla="*/ 42 w 140"/>
                <a:gd name="T3" fmla="*/ 4 h 139"/>
                <a:gd name="T4" fmla="*/ 20 w 140"/>
                <a:gd name="T5" fmla="*/ 20 h 139"/>
                <a:gd name="T6" fmla="*/ 4 w 140"/>
                <a:gd name="T7" fmla="*/ 41 h 139"/>
                <a:gd name="T8" fmla="*/ 0 w 140"/>
                <a:gd name="T9" fmla="*/ 69 h 139"/>
                <a:gd name="T10" fmla="*/ 0 w 140"/>
                <a:gd name="T11" fmla="*/ 83 h 139"/>
                <a:gd name="T12" fmla="*/ 12 w 140"/>
                <a:gd name="T13" fmla="*/ 107 h 139"/>
                <a:gd name="T14" fmla="*/ 30 w 140"/>
                <a:gd name="T15" fmla="*/ 127 h 139"/>
                <a:gd name="T16" fmla="*/ 56 w 140"/>
                <a:gd name="T17" fmla="*/ 137 h 139"/>
                <a:gd name="T18" fmla="*/ 70 w 140"/>
                <a:gd name="T19" fmla="*/ 139 h 139"/>
                <a:gd name="T20" fmla="*/ 98 w 140"/>
                <a:gd name="T21" fmla="*/ 133 h 139"/>
                <a:gd name="T22" fmla="*/ 120 w 140"/>
                <a:gd name="T23" fmla="*/ 119 h 139"/>
                <a:gd name="T24" fmla="*/ 134 w 140"/>
                <a:gd name="T25" fmla="*/ 95 h 139"/>
                <a:gd name="T26" fmla="*/ 140 w 140"/>
                <a:gd name="T27" fmla="*/ 69 h 139"/>
                <a:gd name="T28" fmla="*/ 138 w 140"/>
                <a:gd name="T29" fmla="*/ 55 h 139"/>
                <a:gd name="T30" fmla="*/ 128 w 140"/>
                <a:gd name="T31" fmla="*/ 29 h 139"/>
                <a:gd name="T32" fmla="*/ 108 w 140"/>
                <a:gd name="T33" fmla="*/ 12 h 139"/>
                <a:gd name="T34" fmla="*/ 84 w 140"/>
                <a:gd name="T35" fmla="*/ 0 h 139"/>
                <a:gd name="T36" fmla="*/ 70 w 140"/>
                <a:gd name="T37" fmla="*/ 0 h 139"/>
                <a:gd name="T38" fmla="*/ 70 w 140"/>
                <a:gd name="T39" fmla="*/ 127 h 139"/>
                <a:gd name="T40" fmla="*/ 46 w 140"/>
                <a:gd name="T41" fmla="*/ 123 h 139"/>
                <a:gd name="T42" fmla="*/ 28 w 140"/>
                <a:gd name="T43" fmla="*/ 109 h 139"/>
                <a:gd name="T44" fmla="*/ 16 w 140"/>
                <a:gd name="T45" fmla="*/ 91 h 139"/>
                <a:gd name="T46" fmla="*/ 12 w 140"/>
                <a:gd name="T47" fmla="*/ 69 h 139"/>
                <a:gd name="T48" fmla="*/ 12 w 140"/>
                <a:gd name="T49" fmla="*/ 57 h 139"/>
                <a:gd name="T50" fmla="*/ 22 w 140"/>
                <a:gd name="T51" fmla="*/ 35 h 139"/>
                <a:gd name="T52" fmla="*/ 36 w 140"/>
                <a:gd name="T53" fmla="*/ 22 h 139"/>
                <a:gd name="T54" fmla="*/ 58 w 140"/>
                <a:gd name="T55" fmla="*/ 12 h 139"/>
                <a:gd name="T56" fmla="*/ 70 w 140"/>
                <a:gd name="T57" fmla="*/ 12 h 139"/>
                <a:gd name="T58" fmla="*/ 92 w 140"/>
                <a:gd name="T59" fmla="*/ 16 h 139"/>
                <a:gd name="T60" fmla="*/ 112 w 140"/>
                <a:gd name="T61" fmla="*/ 27 h 139"/>
                <a:gd name="T62" fmla="*/ 124 w 140"/>
                <a:gd name="T63" fmla="*/ 45 h 139"/>
                <a:gd name="T64" fmla="*/ 128 w 140"/>
                <a:gd name="T65" fmla="*/ 69 h 139"/>
                <a:gd name="T66" fmla="*/ 128 w 140"/>
                <a:gd name="T67" fmla="*/ 81 h 139"/>
                <a:gd name="T68" fmla="*/ 118 w 140"/>
                <a:gd name="T69" fmla="*/ 101 h 139"/>
                <a:gd name="T70" fmla="*/ 102 w 140"/>
                <a:gd name="T71" fmla="*/ 117 h 139"/>
                <a:gd name="T72" fmla="*/ 82 w 140"/>
                <a:gd name="T73" fmla="*/ 125 h 139"/>
                <a:gd name="T74" fmla="*/ 70 w 140"/>
                <a:gd name="T75" fmla="*/ 127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0" h="139">
                  <a:moveTo>
                    <a:pt x="70" y="0"/>
                  </a:moveTo>
                  <a:lnTo>
                    <a:pt x="70" y="0"/>
                  </a:lnTo>
                  <a:lnTo>
                    <a:pt x="56" y="0"/>
                  </a:lnTo>
                  <a:lnTo>
                    <a:pt x="42" y="4"/>
                  </a:lnTo>
                  <a:lnTo>
                    <a:pt x="30" y="12"/>
                  </a:lnTo>
                  <a:lnTo>
                    <a:pt x="20" y="20"/>
                  </a:lnTo>
                  <a:lnTo>
                    <a:pt x="12" y="29"/>
                  </a:lnTo>
                  <a:lnTo>
                    <a:pt x="4" y="41"/>
                  </a:lnTo>
                  <a:lnTo>
                    <a:pt x="0" y="55"/>
                  </a:lnTo>
                  <a:lnTo>
                    <a:pt x="0" y="69"/>
                  </a:lnTo>
                  <a:lnTo>
                    <a:pt x="0" y="69"/>
                  </a:lnTo>
                  <a:lnTo>
                    <a:pt x="0" y="83"/>
                  </a:lnTo>
                  <a:lnTo>
                    <a:pt x="4" y="95"/>
                  </a:lnTo>
                  <a:lnTo>
                    <a:pt x="12" y="107"/>
                  </a:lnTo>
                  <a:lnTo>
                    <a:pt x="20" y="119"/>
                  </a:lnTo>
                  <a:lnTo>
                    <a:pt x="30" y="127"/>
                  </a:lnTo>
                  <a:lnTo>
                    <a:pt x="42" y="133"/>
                  </a:lnTo>
                  <a:lnTo>
                    <a:pt x="56" y="137"/>
                  </a:lnTo>
                  <a:lnTo>
                    <a:pt x="70" y="139"/>
                  </a:lnTo>
                  <a:lnTo>
                    <a:pt x="70" y="139"/>
                  </a:lnTo>
                  <a:lnTo>
                    <a:pt x="84" y="137"/>
                  </a:lnTo>
                  <a:lnTo>
                    <a:pt x="98" y="133"/>
                  </a:lnTo>
                  <a:lnTo>
                    <a:pt x="108" y="127"/>
                  </a:lnTo>
                  <a:lnTo>
                    <a:pt x="120" y="119"/>
                  </a:lnTo>
                  <a:lnTo>
                    <a:pt x="128" y="107"/>
                  </a:lnTo>
                  <a:lnTo>
                    <a:pt x="134" y="95"/>
                  </a:lnTo>
                  <a:lnTo>
                    <a:pt x="138" y="83"/>
                  </a:lnTo>
                  <a:lnTo>
                    <a:pt x="140" y="69"/>
                  </a:lnTo>
                  <a:lnTo>
                    <a:pt x="140" y="69"/>
                  </a:lnTo>
                  <a:lnTo>
                    <a:pt x="138" y="55"/>
                  </a:lnTo>
                  <a:lnTo>
                    <a:pt x="134" y="41"/>
                  </a:lnTo>
                  <a:lnTo>
                    <a:pt x="128" y="29"/>
                  </a:lnTo>
                  <a:lnTo>
                    <a:pt x="120" y="20"/>
                  </a:lnTo>
                  <a:lnTo>
                    <a:pt x="108" y="12"/>
                  </a:lnTo>
                  <a:lnTo>
                    <a:pt x="98" y="4"/>
                  </a:lnTo>
                  <a:lnTo>
                    <a:pt x="84" y="0"/>
                  </a:lnTo>
                  <a:lnTo>
                    <a:pt x="70" y="0"/>
                  </a:lnTo>
                  <a:lnTo>
                    <a:pt x="70" y="0"/>
                  </a:lnTo>
                  <a:close/>
                  <a:moveTo>
                    <a:pt x="70" y="127"/>
                  </a:moveTo>
                  <a:lnTo>
                    <a:pt x="70" y="127"/>
                  </a:lnTo>
                  <a:lnTo>
                    <a:pt x="58" y="125"/>
                  </a:lnTo>
                  <a:lnTo>
                    <a:pt x="46" y="123"/>
                  </a:lnTo>
                  <a:lnTo>
                    <a:pt x="36" y="117"/>
                  </a:lnTo>
                  <a:lnTo>
                    <a:pt x="28" y="109"/>
                  </a:lnTo>
                  <a:lnTo>
                    <a:pt x="22" y="101"/>
                  </a:lnTo>
                  <a:lnTo>
                    <a:pt x="16" y="91"/>
                  </a:lnTo>
                  <a:lnTo>
                    <a:pt x="12" y="81"/>
                  </a:lnTo>
                  <a:lnTo>
                    <a:pt x="12" y="69"/>
                  </a:lnTo>
                  <a:lnTo>
                    <a:pt x="12" y="69"/>
                  </a:lnTo>
                  <a:lnTo>
                    <a:pt x="12" y="57"/>
                  </a:lnTo>
                  <a:lnTo>
                    <a:pt x="16" y="45"/>
                  </a:lnTo>
                  <a:lnTo>
                    <a:pt x="22" y="35"/>
                  </a:lnTo>
                  <a:lnTo>
                    <a:pt x="28" y="27"/>
                  </a:lnTo>
                  <a:lnTo>
                    <a:pt x="36" y="22"/>
                  </a:lnTo>
                  <a:lnTo>
                    <a:pt x="46" y="16"/>
                  </a:lnTo>
                  <a:lnTo>
                    <a:pt x="58" y="12"/>
                  </a:lnTo>
                  <a:lnTo>
                    <a:pt x="70" y="12"/>
                  </a:lnTo>
                  <a:lnTo>
                    <a:pt x="70" y="12"/>
                  </a:lnTo>
                  <a:lnTo>
                    <a:pt x="82" y="12"/>
                  </a:lnTo>
                  <a:lnTo>
                    <a:pt x="92" y="16"/>
                  </a:lnTo>
                  <a:lnTo>
                    <a:pt x="102" y="22"/>
                  </a:lnTo>
                  <a:lnTo>
                    <a:pt x="112" y="27"/>
                  </a:lnTo>
                  <a:lnTo>
                    <a:pt x="118" y="35"/>
                  </a:lnTo>
                  <a:lnTo>
                    <a:pt x="124" y="45"/>
                  </a:lnTo>
                  <a:lnTo>
                    <a:pt x="128" y="57"/>
                  </a:lnTo>
                  <a:lnTo>
                    <a:pt x="128" y="69"/>
                  </a:lnTo>
                  <a:lnTo>
                    <a:pt x="128" y="69"/>
                  </a:lnTo>
                  <a:lnTo>
                    <a:pt x="128" y="81"/>
                  </a:lnTo>
                  <a:lnTo>
                    <a:pt x="124" y="91"/>
                  </a:lnTo>
                  <a:lnTo>
                    <a:pt x="118" y="101"/>
                  </a:lnTo>
                  <a:lnTo>
                    <a:pt x="112" y="109"/>
                  </a:lnTo>
                  <a:lnTo>
                    <a:pt x="102" y="117"/>
                  </a:lnTo>
                  <a:lnTo>
                    <a:pt x="92" y="123"/>
                  </a:lnTo>
                  <a:lnTo>
                    <a:pt x="82" y="125"/>
                  </a:lnTo>
                  <a:lnTo>
                    <a:pt x="70" y="127"/>
                  </a:lnTo>
                  <a:lnTo>
                    <a:pt x="70" y="1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4"/>
            <p:cNvSpPr>
              <a:spLocks noEditPoints="1"/>
            </p:cNvSpPr>
            <p:nvPr/>
          </p:nvSpPr>
          <p:spPr bwMode="auto">
            <a:xfrm>
              <a:off x="5153" y="1901"/>
              <a:ext cx="64" cy="78"/>
            </a:xfrm>
            <a:custGeom>
              <a:avLst/>
              <a:gdLst>
                <a:gd name="T0" fmla="*/ 60 w 64"/>
                <a:gd name="T1" fmla="*/ 24 h 78"/>
                <a:gd name="T2" fmla="*/ 60 w 64"/>
                <a:gd name="T3" fmla="*/ 24 h 78"/>
                <a:gd name="T4" fmla="*/ 60 w 64"/>
                <a:gd name="T5" fmla="*/ 16 h 78"/>
                <a:gd name="T6" fmla="*/ 58 w 64"/>
                <a:gd name="T7" fmla="*/ 12 h 78"/>
                <a:gd name="T8" fmla="*/ 54 w 64"/>
                <a:gd name="T9" fmla="*/ 8 h 78"/>
                <a:gd name="T10" fmla="*/ 52 w 64"/>
                <a:gd name="T11" fmla="*/ 4 h 78"/>
                <a:gd name="T12" fmla="*/ 42 w 64"/>
                <a:gd name="T13" fmla="*/ 0 h 78"/>
                <a:gd name="T14" fmla="*/ 34 w 64"/>
                <a:gd name="T15" fmla="*/ 0 h 78"/>
                <a:gd name="T16" fmla="*/ 0 w 64"/>
                <a:gd name="T17" fmla="*/ 0 h 78"/>
                <a:gd name="T18" fmla="*/ 0 w 64"/>
                <a:gd name="T19" fmla="*/ 78 h 78"/>
                <a:gd name="T20" fmla="*/ 12 w 64"/>
                <a:gd name="T21" fmla="*/ 78 h 78"/>
                <a:gd name="T22" fmla="*/ 12 w 64"/>
                <a:gd name="T23" fmla="*/ 46 h 78"/>
                <a:gd name="T24" fmla="*/ 30 w 64"/>
                <a:gd name="T25" fmla="*/ 46 h 78"/>
                <a:gd name="T26" fmla="*/ 50 w 64"/>
                <a:gd name="T27" fmla="*/ 78 h 78"/>
                <a:gd name="T28" fmla="*/ 50 w 64"/>
                <a:gd name="T29" fmla="*/ 78 h 78"/>
                <a:gd name="T30" fmla="*/ 64 w 64"/>
                <a:gd name="T31" fmla="*/ 78 h 78"/>
                <a:gd name="T32" fmla="*/ 44 w 64"/>
                <a:gd name="T33" fmla="*/ 46 h 78"/>
                <a:gd name="T34" fmla="*/ 44 w 64"/>
                <a:gd name="T35" fmla="*/ 46 h 78"/>
                <a:gd name="T36" fmla="*/ 52 w 64"/>
                <a:gd name="T37" fmla="*/ 42 h 78"/>
                <a:gd name="T38" fmla="*/ 58 w 64"/>
                <a:gd name="T39" fmla="*/ 36 h 78"/>
                <a:gd name="T40" fmla="*/ 60 w 64"/>
                <a:gd name="T41" fmla="*/ 30 h 78"/>
                <a:gd name="T42" fmla="*/ 60 w 64"/>
                <a:gd name="T43" fmla="*/ 24 h 78"/>
                <a:gd name="T44" fmla="*/ 60 w 64"/>
                <a:gd name="T45" fmla="*/ 24 h 78"/>
                <a:gd name="T46" fmla="*/ 48 w 64"/>
                <a:gd name="T47" fmla="*/ 24 h 78"/>
                <a:gd name="T48" fmla="*/ 48 w 64"/>
                <a:gd name="T49" fmla="*/ 24 h 78"/>
                <a:gd name="T50" fmla="*/ 48 w 64"/>
                <a:gd name="T51" fmla="*/ 28 h 78"/>
                <a:gd name="T52" fmla="*/ 44 w 64"/>
                <a:gd name="T53" fmla="*/ 32 h 78"/>
                <a:gd name="T54" fmla="*/ 40 w 64"/>
                <a:gd name="T55" fmla="*/ 34 h 78"/>
                <a:gd name="T56" fmla="*/ 34 w 64"/>
                <a:gd name="T57" fmla="*/ 34 h 78"/>
                <a:gd name="T58" fmla="*/ 12 w 64"/>
                <a:gd name="T59" fmla="*/ 34 h 78"/>
                <a:gd name="T60" fmla="*/ 12 w 64"/>
                <a:gd name="T61" fmla="*/ 12 h 78"/>
                <a:gd name="T62" fmla="*/ 34 w 64"/>
                <a:gd name="T63" fmla="*/ 12 h 78"/>
                <a:gd name="T64" fmla="*/ 34 w 64"/>
                <a:gd name="T65" fmla="*/ 12 h 78"/>
                <a:gd name="T66" fmla="*/ 40 w 64"/>
                <a:gd name="T67" fmla="*/ 12 h 78"/>
                <a:gd name="T68" fmla="*/ 44 w 64"/>
                <a:gd name="T69" fmla="*/ 14 h 78"/>
                <a:gd name="T70" fmla="*/ 48 w 64"/>
                <a:gd name="T71" fmla="*/ 18 h 78"/>
                <a:gd name="T72" fmla="*/ 48 w 64"/>
                <a:gd name="T73" fmla="*/ 24 h 78"/>
                <a:gd name="T74" fmla="*/ 48 w 64"/>
                <a:gd name="T75" fmla="*/ 2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 h="78">
                  <a:moveTo>
                    <a:pt x="60" y="24"/>
                  </a:moveTo>
                  <a:lnTo>
                    <a:pt x="60" y="24"/>
                  </a:lnTo>
                  <a:lnTo>
                    <a:pt x="60" y="16"/>
                  </a:lnTo>
                  <a:lnTo>
                    <a:pt x="58" y="12"/>
                  </a:lnTo>
                  <a:lnTo>
                    <a:pt x="54" y="8"/>
                  </a:lnTo>
                  <a:lnTo>
                    <a:pt x="52" y="4"/>
                  </a:lnTo>
                  <a:lnTo>
                    <a:pt x="42" y="0"/>
                  </a:lnTo>
                  <a:lnTo>
                    <a:pt x="34" y="0"/>
                  </a:lnTo>
                  <a:lnTo>
                    <a:pt x="0" y="0"/>
                  </a:lnTo>
                  <a:lnTo>
                    <a:pt x="0" y="78"/>
                  </a:lnTo>
                  <a:lnTo>
                    <a:pt x="12" y="78"/>
                  </a:lnTo>
                  <a:lnTo>
                    <a:pt x="12" y="46"/>
                  </a:lnTo>
                  <a:lnTo>
                    <a:pt x="30" y="46"/>
                  </a:lnTo>
                  <a:lnTo>
                    <a:pt x="50" y="78"/>
                  </a:lnTo>
                  <a:lnTo>
                    <a:pt x="50" y="78"/>
                  </a:lnTo>
                  <a:lnTo>
                    <a:pt x="64" y="78"/>
                  </a:lnTo>
                  <a:lnTo>
                    <a:pt x="44" y="46"/>
                  </a:lnTo>
                  <a:lnTo>
                    <a:pt x="44" y="46"/>
                  </a:lnTo>
                  <a:lnTo>
                    <a:pt x="52" y="42"/>
                  </a:lnTo>
                  <a:lnTo>
                    <a:pt x="58" y="36"/>
                  </a:lnTo>
                  <a:lnTo>
                    <a:pt x="60" y="30"/>
                  </a:lnTo>
                  <a:lnTo>
                    <a:pt x="60" y="24"/>
                  </a:lnTo>
                  <a:lnTo>
                    <a:pt x="60" y="24"/>
                  </a:lnTo>
                  <a:close/>
                  <a:moveTo>
                    <a:pt x="48" y="24"/>
                  </a:moveTo>
                  <a:lnTo>
                    <a:pt x="48" y="24"/>
                  </a:lnTo>
                  <a:lnTo>
                    <a:pt x="48" y="28"/>
                  </a:lnTo>
                  <a:lnTo>
                    <a:pt x="44" y="32"/>
                  </a:lnTo>
                  <a:lnTo>
                    <a:pt x="40" y="34"/>
                  </a:lnTo>
                  <a:lnTo>
                    <a:pt x="34" y="34"/>
                  </a:lnTo>
                  <a:lnTo>
                    <a:pt x="12" y="34"/>
                  </a:lnTo>
                  <a:lnTo>
                    <a:pt x="12" y="12"/>
                  </a:lnTo>
                  <a:lnTo>
                    <a:pt x="34" y="12"/>
                  </a:lnTo>
                  <a:lnTo>
                    <a:pt x="34" y="12"/>
                  </a:lnTo>
                  <a:lnTo>
                    <a:pt x="40" y="12"/>
                  </a:lnTo>
                  <a:lnTo>
                    <a:pt x="44" y="14"/>
                  </a:lnTo>
                  <a:lnTo>
                    <a:pt x="48" y="18"/>
                  </a:lnTo>
                  <a:lnTo>
                    <a:pt x="48" y="24"/>
                  </a:lnTo>
                  <a:lnTo>
                    <a:pt x="48" y="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9" name="Rectangle 18"/>
          <p:cNvSpPr/>
          <p:nvPr userDrawn="1"/>
        </p:nvSpPr>
        <p:spPr>
          <a:xfrm>
            <a:off x="10882858" y="6235908"/>
            <a:ext cx="1309141" cy="6220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Tree>
    <p:extLst>
      <p:ext uri="{BB962C8B-B14F-4D97-AF65-F5344CB8AC3E}">
        <p14:creationId xmlns:p14="http://schemas.microsoft.com/office/powerpoint/2010/main" val="2304635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p:txBody>
          <a:bodyPr/>
          <a:lstStyle/>
          <a:p>
            <a:r>
              <a:rPr lang="en-US"/>
              <a:t>Click to edit Master title style</a:t>
            </a:r>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454681294"/>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userDrawn="1">
  <p:cSld name="11_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lvl1pPr>
              <a:defRPr>
                <a:solidFill>
                  <a:schemeClr val="bg2"/>
                </a:solidFill>
              </a:defRPr>
            </a:lvl1pPr>
          </a:lstStyle>
          <a:p>
            <a:r>
              <a:rPr lang="en-US"/>
              <a:t>Click to edit Master title style</a:t>
            </a:r>
            <a:endParaRPr lang="en-US" dirty="0"/>
          </a:p>
        </p:txBody>
      </p:sp>
      <p:sp>
        <p:nvSpPr>
          <p:cNvPr id="3" name="Text Placeholder 6"/>
          <p:cNvSpPr>
            <a:spLocks noGrp="1"/>
          </p:cNvSpPr>
          <p:nvPr>
            <p:ph type="body" sz="quarter" idx="16"/>
          </p:nvPr>
        </p:nvSpPr>
        <p:spPr>
          <a:xfrm>
            <a:off x="411588" y="1033143"/>
            <a:ext cx="113651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bg1">
                    <a:lumMod val="50000"/>
                  </a:schemeClr>
                </a:solidFill>
                <a:latin typeface="+mn-lt"/>
                <a:ea typeface="+mn-ea"/>
                <a:cs typeface="+mn-cs"/>
              </a:defRPr>
            </a:lvl1pPr>
          </a:lstStyle>
          <a:p>
            <a:pPr lvl="0"/>
            <a:r>
              <a:rPr lang="en-US"/>
              <a:t>Click to edit Master text styles</a:t>
            </a:r>
          </a:p>
        </p:txBody>
      </p:sp>
      <p:sp>
        <p:nvSpPr>
          <p:cNvPr id="7" name="Content Placeholder 2"/>
          <p:cNvSpPr>
            <a:spLocks noGrp="1"/>
          </p:cNvSpPr>
          <p:nvPr>
            <p:ph sz="quarter" idx="20"/>
          </p:nvPr>
        </p:nvSpPr>
        <p:spPr>
          <a:xfrm>
            <a:off x="409685" y="1881190"/>
            <a:ext cx="11367287" cy="4251325"/>
          </a:xfrm>
        </p:spPr>
        <p:txBody>
          <a:bodyPr/>
          <a:lstStyle>
            <a:lvl2pPr>
              <a:defRPr sz="2000"/>
            </a:lvl2pPr>
            <a:lvl3pPr>
              <a:defRPr sz="1800"/>
            </a:lvl3pPr>
            <a:lvl4pPr>
              <a:defRPr lang="en-US" sz="1200" kern="1200" baseline="0" dirty="0" smtClean="0">
                <a:solidFill>
                  <a:schemeClr val="bg2"/>
                </a:solidFill>
                <a:latin typeface="+mn-lt"/>
                <a:ea typeface="+mn-ea"/>
                <a:cs typeface="+mn-cs"/>
              </a:defRPr>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2378715721"/>
      </p:ext>
    </p:extLst>
  </p:cSld>
  <p:clrMapOvr>
    <a:masterClrMapping/>
  </p:clrMapOvr>
  <p:transition spd="med">
    <p:fade/>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userDrawn="1">
  <p:cSld name="1_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39900" cy="985840"/>
          </a:xfrm>
        </p:spPr>
        <p:txBody>
          <a:bodyPr/>
          <a:lstStyle/>
          <a:p>
            <a:r>
              <a:rPr lang="en-US" dirty="0"/>
              <a:t>Click to Edit Title</a:t>
            </a:r>
          </a:p>
        </p:txBody>
      </p:sp>
      <p:sp>
        <p:nvSpPr>
          <p:cNvPr id="7"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3625334128"/>
      </p:ext>
    </p:extLst>
  </p:cSld>
  <p:clrMapOvr>
    <a:masterClrMapping/>
  </p:clrMapOvr>
  <p:transition spd="med">
    <p:fade/>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userDrawn="1">
  <p:cSld name="Text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tabLst/>
              <a:defRPr>
                <a:solidFill>
                  <a:srgbClr val="4D4F53"/>
                </a:solidFill>
              </a:defRPr>
            </a:lvl1pPr>
          </a:lstStyle>
          <a:p>
            <a:r>
              <a:rPr lang="en-US" dirty="0"/>
              <a:t>Click to edit Master title style</a:t>
            </a:r>
          </a:p>
        </p:txBody>
      </p:sp>
      <p:sp>
        <p:nvSpPr>
          <p:cNvPr id="4" name="Slide Number Placeholder 3"/>
          <p:cNvSpPr>
            <a:spLocks noGrp="1"/>
          </p:cNvSpPr>
          <p:nvPr>
            <p:ph type="sldNum" sz="quarter" idx="12"/>
          </p:nvPr>
        </p:nvSpPr>
        <p:spPr>
          <a:xfrm>
            <a:off x="0" y="6375400"/>
            <a:ext cx="609600" cy="215444"/>
          </a:xfrm>
          <a:prstGeom prst="rect">
            <a:avLst/>
          </a:prstGeom>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5" name="Content Placeholder 4"/>
          <p:cNvSpPr>
            <a:spLocks noGrp="1"/>
          </p:cNvSpPr>
          <p:nvPr>
            <p:ph sz="quarter" idx="13"/>
          </p:nvPr>
        </p:nvSpPr>
        <p:spPr>
          <a:xfrm>
            <a:off x="529212" y="1764047"/>
            <a:ext cx="11154833" cy="43878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7767253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userDrawn="1">
  <p:cSld name="Text, sub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29165" y="314154"/>
            <a:ext cx="11155680" cy="831851"/>
          </a:xfrm>
        </p:spPr>
        <p:txBody>
          <a:bodyPr anchor="b"/>
          <a:lstStyle>
            <a:lvl1pPr marL="0" indent="0">
              <a:lnSpc>
                <a:spcPts val="3999"/>
              </a:lnSpc>
              <a:defRPr/>
            </a:lvl1pPr>
          </a:lstStyle>
          <a:p>
            <a:r>
              <a:rPr lang="en-US" dirty="0"/>
              <a:t>Click to edit Master title style</a:t>
            </a:r>
          </a:p>
        </p:txBody>
      </p:sp>
      <p:sp>
        <p:nvSpPr>
          <p:cNvPr id="4" name="Text Placeholder 3"/>
          <p:cNvSpPr>
            <a:spLocks noGrp="1"/>
          </p:cNvSpPr>
          <p:nvPr>
            <p:ph type="body" sz="quarter" idx="11"/>
          </p:nvPr>
        </p:nvSpPr>
        <p:spPr>
          <a:xfrm>
            <a:off x="529165" y="1024088"/>
            <a:ext cx="11155680" cy="508000"/>
          </a:xfrm>
          <a:prstGeom prst="rect">
            <a:avLst/>
          </a:prstGeom>
        </p:spPr>
        <p:txBody>
          <a:bodyPr/>
          <a:lstStyle>
            <a:lvl1pPr marL="0" indent="0">
              <a:buNone/>
              <a:defRPr>
                <a:solidFill>
                  <a:schemeClr val="tx1"/>
                </a:solidFill>
              </a:defRPr>
            </a:lvl1pPr>
          </a:lstStyle>
          <a:p>
            <a:pPr lvl="0"/>
            <a:r>
              <a:rPr lang="en-US" dirty="0"/>
              <a:t>Click to edit Master text styles</a:t>
            </a:r>
          </a:p>
        </p:txBody>
      </p:sp>
      <p:sp>
        <p:nvSpPr>
          <p:cNvPr id="5" name="Slide Number Placeholder 4"/>
          <p:cNvSpPr>
            <a:spLocks noGrp="1"/>
          </p:cNvSpPr>
          <p:nvPr>
            <p:ph type="sldNum" sz="quarter" idx="13"/>
          </p:nvPr>
        </p:nvSpPr>
        <p:spPr>
          <a:xfrm>
            <a:off x="0" y="6375400"/>
            <a:ext cx="609600" cy="215440"/>
          </a:xfrm>
          <a:prstGeom prst="rect">
            <a:avLst/>
          </a:prstGeom>
        </p:spPr>
        <p:txBody>
          <a:bodyPr lIns="91436" tIns="45718" rIns="91436" bIns="45718"/>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dirty="0"/>
          </a:p>
        </p:txBody>
      </p:sp>
      <p:sp>
        <p:nvSpPr>
          <p:cNvPr id="7" name="Content Placeholder 6"/>
          <p:cNvSpPr>
            <a:spLocks noGrp="1"/>
          </p:cNvSpPr>
          <p:nvPr>
            <p:ph sz="quarter" idx="14"/>
          </p:nvPr>
        </p:nvSpPr>
        <p:spPr>
          <a:xfrm>
            <a:off x="529165" y="1764034"/>
            <a:ext cx="11155680" cy="43878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3351364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0" y="1732617"/>
            <a:ext cx="5405437" cy="1627803"/>
          </a:xfrm>
        </p:spPr>
        <p:txBody>
          <a:bodyPr anchor="b"/>
          <a:lstStyle>
            <a:lvl1pPr algn="l">
              <a:defRPr sz="4800">
                <a:solidFill>
                  <a:schemeClr val="accent1"/>
                </a:solidFill>
              </a:defRPr>
            </a:lvl1pPr>
          </a:lstStyle>
          <a:p>
            <a:r>
              <a:rPr lang="en-US" dirty="0"/>
              <a:t>Click to edit </a:t>
            </a:r>
            <a:br>
              <a:rPr lang="en-US" dirty="0"/>
            </a:br>
            <a:r>
              <a:rPr lang="en-US" dirty="0"/>
              <a:t>Master title style</a:t>
            </a:r>
          </a:p>
        </p:txBody>
      </p:sp>
      <p:grpSp>
        <p:nvGrpSpPr>
          <p:cNvPr id="19"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3" name="Text Placeholder 32"/>
          <p:cNvSpPr>
            <a:spLocks noGrp="1"/>
          </p:cNvSpPr>
          <p:nvPr>
            <p:ph type="body" sz="quarter" idx="10"/>
          </p:nvPr>
        </p:nvSpPr>
        <p:spPr bwMode="gray">
          <a:xfrm>
            <a:off x="457200" y="3420274"/>
            <a:ext cx="5410200" cy="2821308"/>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lumMod val="50000"/>
                    <a:lumOff val="50000"/>
                  </a:schemeClr>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0" name="Text Placeholder 2"/>
          <p:cNvSpPr>
            <a:spLocks noGrp="1"/>
          </p:cNvSpPr>
          <p:nvPr>
            <p:ph type="body" idx="1" hasCustomPrompt="1"/>
          </p:nvPr>
        </p:nvSpPr>
        <p:spPr bwMode="gray">
          <a:xfrm>
            <a:off x="458789" y="1398040"/>
            <a:ext cx="1497011" cy="121572"/>
          </a:xfrm>
        </p:spPr>
        <p:txBody>
          <a:bodyPr wrap="square" anchor="ctr">
            <a:spAutoFit/>
          </a:bodyPr>
          <a:lstStyle>
            <a:lvl1pPr marL="0" indent="0">
              <a:lnSpc>
                <a:spcPct val="76000"/>
              </a:lnSpc>
              <a:spcBef>
                <a:spcPts val="0"/>
              </a:spcBef>
              <a:buNone/>
              <a:defRPr sz="1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DATE text</a:t>
            </a:r>
          </a:p>
        </p:txBody>
      </p:sp>
      <p:sp>
        <p:nvSpPr>
          <p:cNvPr id="34" name="Picture Placeholder 33"/>
          <p:cNvSpPr>
            <a:spLocks noGrp="1"/>
          </p:cNvSpPr>
          <p:nvPr>
            <p:ph type="pic" sz="quarter" idx="11"/>
          </p:nvPr>
        </p:nvSpPr>
        <p:spPr>
          <a:xfrm>
            <a:off x="7048942"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3355362703"/>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Title w/ Subtitle">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762002" y="1389884"/>
            <a:ext cx="10667603" cy="465139"/>
          </a:xfrm>
        </p:spPr>
        <p:txBody>
          <a:bodyPr/>
          <a:lstStyle>
            <a:lvl1pPr marL="0" indent="0" algn="ctr">
              <a:buNone/>
              <a:defRPr lang="en-US" sz="2399" kern="1200" baseline="0" dirty="0" smtClean="0">
                <a:solidFill>
                  <a:schemeClr val="tx1">
                    <a:lumMod val="75000"/>
                  </a:schemeClr>
                </a:solidFill>
                <a:effectLst/>
                <a:latin typeface="+mj-lt"/>
                <a:ea typeface="+mj-ea"/>
                <a:cs typeface="Arial" pitchFamily="34" charset="0"/>
              </a:defRPr>
            </a:lvl1pPr>
          </a:lstStyle>
          <a:p>
            <a:pPr lvl="0"/>
            <a:r>
              <a:rPr lang="en-US" dirty="0"/>
              <a:t>Click to edit Master text styles</a:t>
            </a:r>
          </a:p>
        </p:txBody>
      </p:sp>
      <p:sp>
        <p:nvSpPr>
          <p:cNvPr id="2" name="Title 1"/>
          <p:cNvSpPr>
            <a:spLocks noGrp="1"/>
          </p:cNvSpPr>
          <p:nvPr>
            <p:ph type="title"/>
          </p:nvPr>
        </p:nvSpPr>
        <p:spPr>
          <a:xfrm>
            <a:off x="762001" y="761145"/>
            <a:ext cx="10668000" cy="758952"/>
          </a:xfrm>
          <a:prstGeom prst="rect">
            <a:avLst/>
          </a:prstGeom>
        </p:spPr>
        <p:txBody>
          <a:bodyPr>
            <a:noAutofit/>
          </a:bodyPr>
          <a:lstStyle>
            <a:lvl1pPr>
              <a:defRPr lang="en-US" sz="3999" dirty="0">
                <a:gradFill flip="none" rotWithShape="1">
                  <a:gsLst>
                    <a:gs pos="0">
                      <a:schemeClr val="tx1">
                        <a:lumMod val="55000"/>
                      </a:schemeClr>
                    </a:gs>
                    <a:gs pos="100000">
                      <a:schemeClr val="tx1">
                        <a:shade val="100000"/>
                        <a:satMod val="115000"/>
                        <a:lumMod val="95000"/>
                      </a:schemeClr>
                    </a:gs>
                  </a:gsLst>
                  <a:lin ang="16200000" scaled="1"/>
                  <a:tileRect/>
                </a:gradFill>
                <a:effectLst>
                  <a:outerShdw blurRad="88900" dist="38100" dir="5400000" algn="ctr" rotWithShape="0">
                    <a:srgbClr val="000000">
                      <a:alpha val="65000"/>
                    </a:srgbClr>
                  </a:outerShdw>
                </a:effectLst>
                <a:latin typeface="+mj-lt"/>
                <a:ea typeface="+mj-ea"/>
                <a:cs typeface="Arial" pitchFamily="34" charset="0"/>
              </a:defRPr>
            </a:lvl1pPr>
          </a:lstStyle>
          <a:p>
            <a:pPr lvl="0"/>
            <a:r>
              <a:rPr lang="en-US" dirty="0"/>
              <a:t>Click to edit Master title style</a:t>
            </a:r>
          </a:p>
        </p:txBody>
      </p:sp>
    </p:spTree>
    <p:extLst>
      <p:ext uri="{BB962C8B-B14F-4D97-AF65-F5344CB8AC3E}">
        <p14:creationId xmlns:p14="http://schemas.microsoft.com/office/powerpoint/2010/main" val="3796425462"/>
      </p:ext>
    </p:extLst>
  </p:cSld>
  <p:clrMapOvr>
    <a:masterClrMapping/>
  </p:clrMapOvr>
  <p:transition spd="med">
    <p:fade/>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p:cSld name="Product Section Head">
    <p:spTree>
      <p:nvGrpSpPr>
        <p:cNvPr id="1" name=""/>
        <p:cNvGrpSpPr/>
        <p:nvPr/>
      </p:nvGrpSpPr>
      <p:grpSpPr>
        <a:xfrm>
          <a:off x="0" y="0"/>
          <a:ext cx="0" cy="0"/>
          <a:chOff x="0" y="0"/>
          <a:chExt cx="0" cy="0"/>
        </a:xfrm>
      </p:grpSpPr>
      <p:sp>
        <p:nvSpPr>
          <p:cNvPr id="17" name="Text Placeholder 16"/>
          <p:cNvSpPr>
            <a:spLocks noGrp="1"/>
          </p:cNvSpPr>
          <p:nvPr>
            <p:ph type="body" sz="quarter" idx="11"/>
          </p:nvPr>
        </p:nvSpPr>
        <p:spPr>
          <a:xfrm>
            <a:off x="1" y="2644647"/>
            <a:ext cx="12192000" cy="1466512"/>
          </a:xfrm>
        </p:spPr>
        <p:txBody>
          <a:bodyPr bIns="137178" anchor="b"/>
          <a:lstStyle>
            <a:lvl1pPr marL="0" indent="0" algn="ctr">
              <a:buNone/>
              <a:defRPr lang="en-US" sz="5465" b="0" kern="1200" spc="-151" dirty="0" smtClean="0">
                <a:ln w="0">
                  <a:noFill/>
                </a:ln>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Segoe UI Semibold" pitchFamily="34" charset="0"/>
                <a:ea typeface="+mn-ea"/>
                <a:cs typeface="+mn-cs"/>
              </a:defRPr>
            </a:lvl1pPr>
          </a:lstStyle>
          <a:p>
            <a:pPr marL="228574" lvl="0" indent="-228574" algn="ctr" rtl="0" eaLnBrk="1" fontAlgn="base" hangingPunct="1">
              <a:lnSpc>
                <a:spcPct val="90000"/>
              </a:lnSpc>
              <a:spcBef>
                <a:spcPct val="35000"/>
              </a:spcBef>
              <a:spcAft>
                <a:spcPct val="15000"/>
              </a:spcAft>
              <a:buClr>
                <a:schemeClr val="tx2"/>
              </a:buClr>
              <a:buFont typeface="Times" pitchFamily="1" charset="0"/>
              <a:buNone/>
            </a:pPr>
            <a:r>
              <a:rPr lang="en-US"/>
              <a:t>Click to edit Master text styles</a:t>
            </a:r>
          </a:p>
        </p:txBody>
      </p:sp>
      <p:sp>
        <p:nvSpPr>
          <p:cNvPr id="5" name="Text Placeholder 4"/>
          <p:cNvSpPr>
            <a:spLocks noGrp="1"/>
          </p:cNvSpPr>
          <p:nvPr>
            <p:ph type="body" sz="quarter" idx="12"/>
          </p:nvPr>
        </p:nvSpPr>
        <p:spPr>
          <a:xfrm>
            <a:off x="1" y="4129089"/>
            <a:ext cx="12192000" cy="882691"/>
          </a:xfrm>
        </p:spPr>
        <p:txBody>
          <a:bodyPr/>
          <a:lstStyle>
            <a:lvl1pPr algn="ctr">
              <a:buNone/>
              <a:defRPr sz="3066" b="0" spc="0">
                <a:solidFill>
                  <a:schemeClr val="tx1"/>
                </a:solidFill>
                <a:effectLst>
                  <a:outerShdw blurRad="88900" dist="88900" dir="7200000" sx="102000" sy="102000" algn="tl" rotWithShape="0">
                    <a:prstClr val="black">
                      <a:alpha val="40000"/>
                    </a:prstClr>
                  </a:outerShdw>
                </a:effectLst>
                <a:latin typeface="+mj-lt"/>
              </a:defRPr>
            </a:lvl1pPr>
          </a:lstStyle>
          <a:p>
            <a:pPr lvl="0"/>
            <a:r>
              <a:rPr lang="en-US"/>
              <a:t>Click to edit Master text styles</a:t>
            </a:r>
          </a:p>
        </p:txBody>
      </p:sp>
    </p:spTree>
    <p:extLst>
      <p:ext uri="{BB962C8B-B14F-4D97-AF65-F5344CB8AC3E}">
        <p14:creationId xmlns:p14="http://schemas.microsoft.com/office/powerpoint/2010/main" val="3307761109"/>
      </p:ext>
    </p:extLst>
  </p:cSld>
  <p:clrMapOvr>
    <a:masterClrMapping/>
  </p:clrMapOvr>
  <p:transition>
    <p:fade/>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Bullets &amp; Title">
    <p:spTree>
      <p:nvGrpSpPr>
        <p:cNvPr id="1" name=""/>
        <p:cNvGrpSpPr/>
        <p:nvPr/>
      </p:nvGrpSpPr>
      <p:grpSpPr>
        <a:xfrm>
          <a:off x="0" y="0"/>
          <a:ext cx="0" cy="0"/>
          <a:chOff x="0" y="0"/>
          <a:chExt cx="0" cy="0"/>
        </a:xfrm>
      </p:grpSpPr>
      <p:sp>
        <p:nvSpPr>
          <p:cNvPr id="2" name="Title 1"/>
          <p:cNvSpPr>
            <a:spLocks noGrp="1"/>
          </p:cNvSpPr>
          <p:nvPr>
            <p:ph type="title"/>
          </p:nvPr>
        </p:nvSpPr>
        <p:spPr>
          <a:xfrm>
            <a:off x="762009" y="762000"/>
            <a:ext cx="3553286" cy="5340096"/>
          </a:xfrm>
          <a:prstGeom prst="rect">
            <a:avLst/>
          </a:prstGeom>
        </p:spPr>
        <p:txBody>
          <a:bodyPr anchor="ctr">
            <a:noAutofit/>
          </a:bodyPr>
          <a:lstStyle>
            <a:lvl1pPr marL="0" algn="r" defTabSz="457047" rtl="0" eaLnBrk="1" latinLnBrk="0" hangingPunct="1">
              <a:lnSpc>
                <a:spcPct val="90000"/>
              </a:lnSpc>
              <a:spcBef>
                <a:spcPts val="2294"/>
              </a:spcBef>
              <a:spcAft>
                <a:spcPts val="984"/>
              </a:spcAft>
              <a:buNone/>
              <a:defRPr lang="en-US" sz="3999" kern="1200" dirty="0">
                <a:ln w="12700" cap="rnd" cmpd="sng">
                  <a:noFill/>
                  <a:prstDash val="solid"/>
                </a:ln>
                <a:gradFill flip="none" rotWithShape="1">
                  <a:gsLst>
                    <a:gs pos="0">
                      <a:schemeClr val="tx1"/>
                    </a:gs>
                    <a:gs pos="50000">
                      <a:srgbClr val="D6D6D6"/>
                    </a:gs>
                    <a:gs pos="100000">
                      <a:srgbClr val="7F7F7F"/>
                    </a:gs>
                  </a:gsLst>
                  <a:lin ang="5400000" scaled="0"/>
                  <a:tileRect/>
                </a:gradFill>
                <a:effectLst>
                  <a:outerShdw blurRad="88900" dist="38100" dir="5400000" algn="ctr" rotWithShape="0">
                    <a:srgbClr val="000000">
                      <a:alpha val="65000"/>
                    </a:srgbClr>
                  </a:outerShdw>
                </a:effectLst>
                <a:latin typeface="+mn-lt"/>
                <a:ea typeface="+mn-ea"/>
                <a:cs typeface="Arial" pitchFamily="34" charset="0"/>
              </a:defRPr>
            </a:lvl1pPr>
          </a:lstStyle>
          <a:p>
            <a:r>
              <a:rPr lang="en-US" dirty="0"/>
              <a:t>Click to edit Master title style</a:t>
            </a:r>
          </a:p>
        </p:txBody>
      </p:sp>
      <p:sp>
        <p:nvSpPr>
          <p:cNvPr id="6" name="Text Placeholder 3"/>
          <p:cNvSpPr>
            <a:spLocks noGrp="1"/>
          </p:cNvSpPr>
          <p:nvPr>
            <p:ph type="body" sz="quarter" idx="11"/>
          </p:nvPr>
        </p:nvSpPr>
        <p:spPr>
          <a:xfrm>
            <a:off x="5090859" y="758826"/>
            <a:ext cx="6335775" cy="5349875"/>
          </a:xfrm>
        </p:spPr>
        <p:txBody>
          <a:bodyPr anchor="ct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26595622"/>
      </p:ext>
    </p:extLst>
  </p:cSld>
  <p:clrMapOvr>
    <a:masterClrMapping/>
  </p:clrMapOvr>
  <p:transition spd="med">
    <p:fade/>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Multi-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p:txBody>
          <a:bodyPr/>
          <a:lstStyle/>
          <a:p>
            <a:r>
              <a:rPr lang="en-US"/>
              <a:t>Click to edit Master title style</a:t>
            </a:r>
          </a:p>
        </p:txBody>
      </p:sp>
      <p:sp>
        <p:nvSpPr>
          <p:cNvPr id="24" name="Content Placeholder 2"/>
          <p:cNvSpPr>
            <a:spLocks noGrp="1"/>
          </p:cNvSpPr>
          <p:nvPr>
            <p:ph idx="11"/>
          </p:nvPr>
        </p:nvSpPr>
        <p:spPr>
          <a:xfrm>
            <a:off x="4363824" y="2367173"/>
            <a:ext cx="7370974" cy="40336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82025836"/>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5410200" cy="40336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p:txBody>
          <a:bodyPr/>
          <a:lstStyle/>
          <a:p>
            <a:r>
              <a:rPr lang="en-US"/>
              <a:t>Click to edit Master title style</a:t>
            </a:r>
          </a:p>
        </p:txBody>
      </p:sp>
      <p:sp>
        <p:nvSpPr>
          <p:cNvPr id="23" name="Content Placeholder 2"/>
          <p:cNvSpPr>
            <a:spLocks noGrp="1"/>
          </p:cNvSpPr>
          <p:nvPr>
            <p:ph idx="11"/>
          </p:nvPr>
        </p:nvSpPr>
        <p:spPr>
          <a:xfrm>
            <a:off x="6324599" y="2367173"/>
            <a:ext cx="5410200" cy="40336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682740618"/>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p>
            <a:r>
              <a:rPr lang="en-US" dirty="0"/>
              <a:t>Click to edit Master title style</a:t>
            </a:r>
          </a:p>
        </p:txBody>
      </p:sp>
      <p:sp>
        <p:nvSpPr>
          <p:cNvPr id="3" name="Text Placeholder 6"/>
          <p:cNvSpPr>
            <a:spLocks noGrp="1"/>
          </p:cNvSpPr>
          <p:nvPr>
            <p:ph type="body" sz="quarter" idx="16" hasCustomPrompt="1"/>
          </p:nvPr>
        </p:nvSpPr>
        <p:spPr>
          <a:xfrm>
            <a:off x="411588" y="1033137"/>
            <a:ext cx="11365192" cy="606477"/>
          </a:xfrm>
        </p:spPr>
        <p:txBody>
          <a:bodyPr/>
          <a:lstStyle>
            <a:lvl1pPr marL="0" marR="0" indent="0" algn="l" defTabSz="1088073"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tx1">
                    <a:lumMod val="65000"/>
                  </a:schemeClr>
                </a:solidFill>
                <a:latin typeface="+mn-lt"/>
                <a:ea typeface="+mn-ea"/>
                <a:cs typeface="+mn-cs"/>
              </a:defRPr>
            </a:lvl1pPr>
          </a:lstStyle>
          <a:p>
            <a:pPr marL="0" marR="0" lvl="0" indent="0" algn="l" defTabSz="914217"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a:t>Subtitle placeholder</a:t>
            </a:r>
          </a:p>
        </p:txBody>
      </p:sp>
      <p:sp>
        <p:nvSpPr>
          <p:cNvPr id="7" name="Content Placeholder 2"/>
          <p:cNvSpPr>
            <a:spLocks noGrp="1"/>
          </p:cNvSpPr>
          <p:nvPr>
            <p:ph sz="quarter" idx="20"/>
          </p:nvPr>
        </p:nvSpPr>
        <p:spPr>
          <a:xfrm>
            <a:off x="409685" y="1881189"/>
            <a:ext cx="11367286" cy="4251325"/>
          </a:xfrm>
        </p:spPr>
        <p:txBody>
          <a:bodyPr/>
          <a:lstStyle>
            <a:lvl2pPr>
              <a:defRPr sz="2000"/>
            </a:lvl2pPr>
            <a:lvl3pPr>
              <a:defRPr sz="1866"/>
            </a:lvl3pPr>
            <a:lvl4pPr>
              <a:defRPr sz="16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12663470"/>
      </p:ext>
    </p:extLst>
  </p:cSld>
  <p:clrMapOvr>
    <a:masterClrMapping/>
  </p:clrMapOvr>
  <p:transition spd="med">
    <p:fade/>
  </p:transition>
</p:sldLayout>
</file>

<file path=ppt/slideLayouts/slideLayout121.xml><?xml version="1.0" encoding="utf-8"?>
<p:sldLayout xmlns:a="http://schemas.openxmlformats.org/drawingml/2006/main" xmlns:r="http://schemas.openxmlformats.org/officeDocument/2006/relationships" xmlns:p="http://schemas.openxmlformats.org/presentationml/2006/main" userDrawn="1">
  <p:cSld name="1_Two Column">
    <p:spTree>
      <p:nvGrpSpPr>
        <p:cNvPr id="1" name=""/>
        <p:cNvGrpSpPr/>
        <p:nvPr/>
      </p:nvGrpSpPr>
      <p:grpSpPr>
        <a:xfrm>
          <a:off x="0" y="0"/>
          <a:ext cx="0" cy="0"/>
          <a:chOff x="0" y="0"/>
          <a:chExt cx="0" cy="0"/>
        </a:xfrm>
      </p:grpSpPr>
      <p:sp>
        <p:nvSpPr>
          <p:cNvPr id="6" name="Title 1"/>
          <p:cNvSpPr>
            <a:spLocks noGrp="1"/>
          </p:cNvSpPr>
          <p:nvPr>
            <p:ph type="title"/>
          </p:nvPr>
        </p:nvSpPr>
        <p:spPr>
          <a:xfrm>
            <a:off x="411589" y="78828"/>
            <a:ext cx="11362792" cy="985840"/>
          </a:xfrm>
        </p:spPr>
        <p:txBody>
          <a:bodyPr/>
          <a:lstStyle/>
          <a:p>
            <a:r>
              <a:rPr lang="en-US"/>
              <a:t>Click to edit Master title style</a:t>
            </a:r>
          </a:p>
        </p:txBody>
      </p:sp>
      <p:sp>
        <p:nvSpPr>
          <p:cNvPr id="10" name="Text Placeholder 6"/>
          <p:cNvSpPr>
            <a:spLocks noGrp="1"/>
          </p:cNvSpPr>
          <p:nvPr>
            <p:ph type="body" sz="quarter" idx="16" hasCustomPrompt="1"/>
          </p:nvPr>
        </p:nvSpPr>
        <p:spPr>
          <a:xfrm>
            <a:off x="411589" y="1033139"/>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bg1">
                    <a:lumMod val="50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a:t>Subtitle placeholder</a:t>
            </a:r>
          </a:p>
        </p:txBody>
      </p:sp>
      <p:sp>
        <p:nvSpPr>
          <p:cNvPr id="3" name="Content Placeholder 2"/>
          <p:cNvSpPr>
            <a:spLocks noGrp="1"/>
          </p:cNvSpPr>
          <p:nvPr>
            <p:ph sz="quarter" idx="20"/>
          </p:nvPr>
        </p:nvSpPr>
        <p:spPr>
          <a:xfrm>
            <a:off x="409683" y="1881190"/>
            <a:ext cx="5575165" cy="4251325"/>
          </a:xfrm>
        </p:spPr>
        <p:txBody>
          <a:bodyPr/>
          <a:lstStyle>
            <a:lvl1pPr marL="119063" indent="-119063">
              <a:defRPr/>
            </a:lvl1pPr>
            <a:lvl4pPr>
              <a:lnSpc>
                <a:spcPct val="120000"/>
              </a:lnSpc>
              <a:defRPr/>
            </a:lvl4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5" name="Content Placeholder 2"/>
          <p:cNvSpPr>
            <a:spLocks noGrp="1"/>
          </p:cNvSpPr>
          <p:nvPr>
            <p:ph sz="quarter" idx="21"/>
          </p:nvPr>
        </p:nvSpPr>
        <p:spPr>
          <a:xfrm>
            <a:off x="6220874" y="1881190"/>
            <a:ext cx="5553507" cy="4251325"/>
          </a:xfrm>
        </p:spPr>
        <p:txBody>
          <a:bodyPr/>
          <a:lstStyle>
            <a:lvl1pPr marL="122238" indent="-122238">
              <a:defRPr/>
            </a:lvl1pPr>
            <a:lvl4pPr>
              <a:defRPr lang="en-US" sz="1200" kern="1200" baseline="0" dirty="0" smtClean="0">
                <a:solidFill>
                  <a:schemeClr val="bg2"/>
                </a:solidFill>
                <a:latin typeface="+mn-lt"/>
                <a:ea typeface="+mn-ea"/>
                <a:cs typeface="+mn-cs"/>
              </a:defRPr>
            </a:lvl4pPr>
          </a:lstStyle>
          <a:p>
            <a:pPr lvl="0"/>
            <a:r>
              <a:rPr lang="en-US" dirty="0"/>
              <a:t>Click to edit Master text styles</a:t>
            </a:r>
          </a:p>
          <a:p>
            <a:pPr lvl="1"/>
            <a:r>
              <a:rPr lang="en-US" dirty="0"/>
              <a:t>Second level</a:t>
            </a:r>
          </a:p>
          <a:p>
            <a:pPr lvl="2"/>
            <a:r>
              <a:rPr lang="en-US" dirty="0"/>
              <a:t>Third level</a:t>
            </a:r>
          </a:p>
          <a:p>
            <a:pPr marL="112713" lvl="3" indent="0" algn="l" defTabSz="1088291" rtl="0" eaLnBrk="1" latinLnBrk="0" hangingPunct="1">
              <a:lnSpc>
                <a:spcPct val="120000"/>
              </a:lnSpc>
              <a:spcBef>
                <a:spcPts val="300"/>
              </a:spcBef>
              <a:buClr>
                <a:schemeClr val="tx1">
                  <a:lumMod val="50000"/>
                </a:schemeClr>
              </a:buClr>
              <a:buFont typeface="Arial" pitchFamily="34" charset="0"/>
              <a:buNone/>
              <a:tabLst>
                <a:tab pos="55563" algn="l"/>
              </a:tabLst>
            </a:pPr>
            <a:r>
              <a:rPr lang="en-US" dirty="0"/>
              <a:t>Fourth level</a:t>
            </a:r>
          </a:p>
        </p:txBody>
      </p:sp>
    </p:spTree>
    <p:extLst>
      <p:ext uri="{BB962C8B-B14F-4D97-AF65-F5344CB8AC3E}">
        <p14:creationId xmlns:p14="http://schemas.microsoft.com/office/powerpoint/2010/main" val="4201747517"/>
      </p:ext>
    </p:extLst>
  </p:cSld>
  <p:clrMapOvr>
    <a:masterClrMapping/>
  </p:clrMapOvr>
  <p:transition spd="med">
    <p:fade/>
  </p:transition>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Segu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444127"/>
            <a:ext cx="7356046" cy="332399"/>
          </a:xfrm>
        </p:spPr>
        <p:txBody>
          <a:bodyPr>
            <a:noAutofit/>
          </a:bodyPr>
          <a:lstStyle>
            <a:lvl1pPr marL="0" indent="0">
              <a:buNone/>
              <a:defRPr sz="24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2" name="Title 1"/>
          <p:cNvSpPr>
            <a:spLocks noGrp="1"/>
          </p:cNvSpPr>
          <p:nvPr>
            <p:ph type="ctrTitle" hasCustomPrompt="1"/>
          </p:nvPr>
        </p:nvSpPr>
        <p:spPr bwMode="gray">
          <a:xfrm>
            <a:off x="457200" y="1732617"/>
            <a:ext cx="7356046" cy="1627803"/>
          </a:xfrm>
        </p:spPr>
        <p:txBody>
          <a:bodyPr anchor="b"/>
          <a:lstStyle>
            <a:lvl1pPr algn="l">
              <a:defRPr sz="4800"/>
            </a:lvl1pPr>
          </a:lstStyle>
          <a:p>
            <a:r>
              <a:rPr lang="en-US" dirty="0"/>
              <a:t>Click to edit </a:t>
            </a:r>
            <a:br>
              <a:rPr lang="en-US" dirty="0"/>
            </a:br>
            <a:r>
              <a:rPr lang="en-US" dirty="0"/>
              <a:t>Master title style</a:t>
            </a:r>
          </a:p>
        </p:txBody>
      </p:sp>
      <p:grpSp>
        <p:nvGrpSpPr>
          <p:cNvPr id="20"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1"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Rectangle 1"/>
          <p:cNvSpPr/>
          <p:nvPr userDrawn="1"/>
        </p:nvSpPr>
        <p:spPr bwMode="white">
          <a:xfrm>
            <a:off x="10818688" y="6277510"/>
            <a:ext cx="1181528" cy="58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Tree>
    <p:extLst>
      <p:ext uri="{BB962C8B-B14F-4D97-AF65-F5344CB8AC3E}">
        <p14:creationId xmlns:p14="http://schemas.microsoft.com/office/powerpoint/2010/main" val="1181247295"/>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1_Quote">
    <p:spTree>
      <p:nvGrpSpPr>
        <p:cNvPr id="1" name=""/>
        <p:cNvGrpSpPr/>
        <p:nvPr/>
      </p:nvGrpSpPr>
      <p:grpSpPr>
        <a:xfrm>
          <a:off x="0" y="0"/>
          <a:ext cx="0" cy="0"/>
          <a:chOff x="0" y="0"/>
          <a:chExt cx="0" cy="0"/>
        </a:xfrm>
      </p:grpSpPr>
      <p:sp>
        <p:nvSpPr>
          <p:cNvPr id="6" name="Text Placeholder 5"/>
          <p:cNvSpPr>
            <a:spLocks noGrp="1"/>
          </p:cNvSpPr>
          <p:nvPr>
            <p:ph type="body" sz="quarter" idx="15" hasCustomPrompt="1"/>
          </p:nvPr>
        </p:nvSpPr>
        <p:spPr>
          <a:xfrm>
            <a:off x="409682" y="4449029"/>
            <a:ext cx="11364697" cy="437932"/>
          </a:xfrm>
          <a:prstGeom prst="rect">
            <a:avLst/>
          </a:prstGeom>
        </p:spPr>
        <p:txBody>
          <a:bodyPr anchor="b" anchorCtr="0"/>
          <a:lstStyle>
            <a:lvl1pPr marL="0" indent="0" algn="ctr">
              <a:buNone/>
              <a:defRPr lang="en-US" sz="2000" kern="1200" baseline="0" dirty="0" smtClean="0">
                <a:solidFill>
                  <a:srgbClr val="7F7F7F"/>
                </a:solidFill>
                <a:latin typeface="+mn-lt"/>
                <a:ea typeface="+mn-ea"/>
                <a:cs typeface="+mn-cs"/>
              </a:defRPr>
            </a:lvl1pPr>
          </a:lstStyle>
          <a:p>
            <a:pPr lvl="0"/>
            <a:r>
              <a:rPr lang="en-US" dirty="0"/>
              <a:t>Name placeholder, 20pt</a:t>
            </a:r>
          </a:p>
        </p:txBody>
      </p:sp>
      <p:sp>
        <p:nvSpPr>
          <p:cNvPr id="8" name="Text Placeholder 7"/>
          <p:cNvSpPr>
            <a:spLocks noGrp="1"/>
          </p:cNvSpPr>
          <p:nvPr>
            <p:ph type="body" sz="quarter" idx="16" hasCustomPrompt="1"/>
          </p:nvPr>
        </p:nvSpPr>
        <p:spPr>
          <a:xfrm>
            <a:off x="409684" y="4854167"/>
            <a:ext cx="11364697" cy="452438"/>
          </a:xfrm>
          <a:prstGeom prst="rect">
            <a:avLst/>
          </a:prstGeom>
        </p:spPr>
        <p:txBody>
          <a:bodyPr>
            <a:normAutofit/>
          </a:bodyPr>
          <a:lstStyle>
            <a:lvl1pPr marL="0" indent="0" algn="ctr">
              <a:buNone/>
              <a:defRPr lang="en-US" sz="2000" kern="1200" cap="none" spc="50" baseline="0" dirty="0" smtClean="0">
                <a:solidFill>
                  <a:srgbClr val="7F7F7F"/>
                </a:solidFill>
                <a:latin typeface="+mn-lt"/>
                <a:ea typeface="+mn-ea"/>
                <a:cs typeface="+mn-cs"/>
              </a:defRPr>
            </a:lvl1pPr>
          </a:lstStyle>
          <a:p>
            <a:pPr lvl="0"/>
            <a:r>
              <a:rPr lang="en-US" dirty="0"/>
              <a:t>Company, title placeholder, 20pt</a:t>
            </a:r>
          </a:p>
        </p:txBody>
      </p:sp>
      <p:sp>
        <p:nvSpPr>
          <p:cNvPr id="10" name="Text Placeholder 3"/>
          <p:cNvSpPr>
            <a:spLocks noGrp="1"/>
          </p:cNvSpPr>
          <p:nvPr>
            <p:ph type="body" sz="quarter" idx="14" hasCustomPrompt="1"/>
          </p:nvPr>
        </p:nvSpPr>
        <p:spPr>
          <a:xfrm>
            <a:off x="409682" y="2368294"/>
            <a:ext cx="11364697" cy="1077218"/>
          </a:xfrm>
          <a:prstGeom prst="rect">
            <a:avLst/>
          </a:prstGeom>
        </p:spPr>
        <p:txBody>
          <a:bodyPr wrap="square" anchor="b" anchorCtr="0">
            <a:spAutoFit/>
          </a:bodyPr>
          <a:lstStyle>
            <a:lvl1pPr marL="0" indent="0" algn="ctr">
              <a:lnSpc>
                <a:spcPts val="4200"/>
              </a:lnSpc>
              <a:buNone/>
              <a:defRPr sz="4000" baseline="0"/>
            </a:lvl1pPr>
          </a:lstStyle>
          <a:p>
            <a:pPr lvl="0"/>
            <a:r>
              <a:rPr lang="en-US" dirty="0"/>
              <a:t>Quote placeholder, sentence case, </a:t>
            </a:r>
            <a:br>
              <a:rPr lang="en-US" dirty="0"/>
            </a:br>
            <a:r>
              <a:rPr lang="en-US" dirty="0"/>
              <a:t>center-aligned, 40pt Arial, no quotation marks.</a:t>
            </a:r>
          </a:p>
        </p:txBody>
      </p:sp>
    </p:spTree>
    <p:extLst>
      <p:ext uri="{BB962C8B-B14F-4D97-AF65-F5344CB8AC3E}">
        <p14:creationId xmlns:p14="http://schemas.microsoft.com/office/powerpoint/2010/main" val="2304870224"/>
      </p:ext>
    </p:extLst>
  </p:cSld>
  <p:clrMapOvr>
    <a:masterClrMapping/>
  </p:clrMapOvr>
  <p:transition spd="med">
    <p:fade/>
  </p:transition>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2_Two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a:t>Click to Edit Title</a:t>
            </a:r>
          </a:p>
        </p:txBody>
      </p:sp>
      <p:sp>
        <p:nvSpPr>
          <p:cNvPr id="9" name="Content Placeholder 2"/>
          <p:cNvSpPr>
            <a:spLocks noGrp="1"/>
          </p:cNvSpPr>
          <p:nvPr>
            <p:ph sz="quarter" idx="20" hasCustomPrompt="1"/>
          </p:nvPr>
        </p:nvSpPr>
        <p:spPr>
          <a:xfrm>
            <a:off x="448173" y="1600200"/>
            <a:ext cx="5535086"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solidFill>
                  <a:schemeClr val="bg1"/>
                </a:solidFill>
              </a:defRPr>
            </a:lvl7pPr>
          </a:lstStyle>
          <a:p>
            <a:pPr lvl="0"/>
            <a:r>
              <a:rPr lang="en-US" dirty="0"/>
              <a:t>Click to edit text</a:t>
            </a:r>
          </a:p>
          <a:p>
            <a:pPr lvl="2"/>
            <a:r>
              <a:rPr lang="en-US" dirty="0"/>
              <a:t>Second level</a:t>
            </a:r>
          </a:p>
          <a:p>
            <a:pPr lvl="4"/>
            <a:r>
              <a:rPr lang="en-US" dirty="0"/>
              <a:t>Third level</a:t>
            </a:r>
          </a:p>
          <a:p>
            <a:pPr lvl="5"/>
            <a:r>
              <a:rPr lang="en-US" dirty="0"/>
              <a:t>Fourth level</a:t>
            </a:r>
          </a:p>
          <a:p>
            <a:pPr lvl="6"/>
            <a:r>
              <a:rPr lang="en-US" dirty="0"/>
              <a:t>Fifth level</a:t>
            </a:r>
          </a:p>
        </p:txBody>
      </p:sp>
      <p:sp>
        <p:nvSpPr>
          <p:cNvPr id="10" name="Content Placeholder 2"/>
          <p:cNvSpPr>
            <a:spLocks noGrp="1"/>
          </p:cNvSpPr>
          <p:nvPr>
            <p:ph sz="quarter" idx="21" hasCustomPrompt="1"/>
          </p:nvPr>
        </p:nvSpPr>
        <p:spPr>
          <a:xfrm>
            <a:off x="6228444" y="1600200"/>
            <a:ext cx="5533561"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solidFill>
                  <a:schemeClr val="bg1"/>
                </a:solidFill>
              </a:defRPr>
            </a:lvl7pPr>
          </a:lstStyle>
          <a:p>
            <a:pPr lvl="0"/>
            <a:r>
              <a:rPr lang="en-US" dirty="0"/>
              <a:t>Click to edit text</a:t>
            </a:r>
          </a:p>
          <a:p>
            <a:pPr lvl="2"/>
            <a:r>
              <a:rPr lang="en-US" dirty="0"/>
              <a:t>Second level</a:t>
            </a:r>
          </a:p>
          <a:p>
            <a:pPr lvl="4"/>
            <a:r>
              <a:rPr lang="en-US" dirty="0"/>
              <a:t>Third level</a:t>
            </a:r>
          </a:p>
          <a:p>
            <a:pPr lvl="5"/>
            <a:r>
              <a:rPr lang="en-US" dirty="0"/>
              <a:t>Fourth level</a:t>
            </a:r>
          </a:p>
          <a:p>
            <a:pPr lvl="6"/>
            <a:r>
              <a:rPr lang="en-US" dirty="0"/>
              <a:t>Fifth level</a:t>
            </a:r>
          </a:p>
        </p:txBody>
      </p:sp>
      <p:sp>
        <p:nvSpPr>
          <p:cNvPr id="6"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3411606568"/>
      </p:ext>
    </p:extLst>
  </p:cSld>
  <p:clrMapOvr>
    <a:masterClrMapping/>
  </p:clrMapOvr>
  <p:transition spd="med">
    <p:fade/>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Two Column and Subtitle">
    <p:spTree>
      <p:nvGrpSpPr>
        <p:cNvPr id="1" name=""/>
        <p:cNvGrpSpPr/>
        <p:nvPr/>
      </p:nvGrpSpPr>
      <p:grpSpPr>
        <a:xfrm>
          <a:off x="0" y="0"/>
          <a:ext cx="0" cy="0"/>
          <a:chOff x="0" y="0"/>
          <a:chExt cx="0" cy="0"/>
        </a:xfrm>
      </p:grpSpPr>
      <p:sp>
        <p:nvSpPr>
          <p:cNvPr id="6" name="Title 1"/>
          <p:cNvSpPr>
            <a:spLocks noGrp="1"/>
          </p:cNvSpPr>
          <p:nvPr>
            <p:ph type="title" hasCustomPrompt="1"/>
          </p:nvPr>
        </p:nvSpPr>
        <p:spPr>
          <a:xfrm>
            <a:off x="448175" y="78828"/>
            <a:ext cx="11319072" cy="985840"/>
          </a:xfrm>
        </p:spPr>
        <p:txBody>
          <a:bodyPr/>
          <a:lstStyle/>
          <a:p>
            <a:r>
              <a:rPr lang="en-US" dirty="0"/>
              <a:t>Click to Edit Title</a:t>
            </a:r>
          </a:p>
        </p:txBody>
      </p:sp>
      <p:sp>
        <p:nvSpPr>
          <p:cNvPr id="10" name="Text Placeholder 6"/>
          <p:cNvSpPr>
            <a:spLocks noGrp="1"/>
          </p:cNvSpPr>
          <p:nvPr>
            <p:ph type="body" sz="quarter" idx="16" hasCustomPrompt="1"/>
          </p:nvPr>
        </p:nvSpPr>
        <p:spPr>
          <a:xfrm>
            <a:off x="448175" y="1033138"/>
            <a:ext cx="11319072"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a:t>Subtitle Placeholder</a:t>
            </a:r>
          </a:p>
        </p:txBody>
      </p:sp>
      <p:sp>
        <p:nvSpPr>
          <p:cNvPr id="3" name="Content Placeholder 2"/>
          <p:cNvSpPr>
            <a:spLocks noGrp="1"/>
          </p:cNvSpPr>
          <p:nvPr>
            <p:ph sz="quarter" idx="20" hasCustomPrompt="1"/>
          </p:nvPr>
        </p:nvSpPr>
        <p:spPr>
          <a:xfrm>
            <a:off x="448173" y="1875103"/>
            <a:ext cx="5535086" cy="425196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solidFill>
                  <a:srgbClr val="FFFFFF"/>
                </a:solidFill>
              </a:defRPr>
            </a:lvl7pPr>
          </a:lstStyle>
          <a:p>
            <a:pPr lvl="0"/>
            <a:r>
              <a:rPr lang="en-US" dirty="0"/>
              <a:t>Click to edit text</a:t>
            </a:r>
          </a:p>
          <a:p>
            <a:pPr lvl="2"/>
            <a:r>
              <a:rPr lang="en-US" dirty="0"/>
              <a:t>Second level</a:t>
            </a:r>
          </a:p>
          <a:p>
            <a:pPr lvl="4"/>
            <a:r>
              <a:rPr lang="en-US" dirty="0"/>
              <a:t>Third level</a:t>
            </a:r>
          </a:p>
          <a:p>
            <a:pPr lvl="5"/>
            <a:r>
              <a:rPr lang="en-US" dirty="0"/>
              <a:t>Fourth level</a:t>
            </a:r>
          </a:p>
          <a:p>
            <a:pPr lvl="6"/>
            <a:r>
              <a:rPr lang="en-US" dirty="0"/>
              <a:t>Fifth level</a:t>
            </a:r>
          </a:p>
        </p:txBody>
      </p:sp>
      <p:sp>
        <p:nvSpPr>
          <p:cNvPr id="15" name="Content Placeholder 2"/>
          <p:cNvSpPr>
            <a:spLocks noGrp="1"/>
          </p:cNvSpPr>
          <p:nvPr>
            <p:ph sz="quarter" idx="21" hasCustomPrompt="1"/>
          </p:nvPr>
        </p:nvSpPr>
        <p:spPr>
          <a:xfrm>
            <a:off x="6228444" y="1876376"/>
            <a:ext cx="5533561" cy="4251960"/>
          </a:xfrm>
          <a:prstGeom prst="rect">
            <a:avLst/>
          </a:prstGeom>
        </p:spPr>
        <p:txBody>
          <a:bodyPr/>
          <a:lstStyle>
            <a:lvl1pPr marL="230188" indent="-230188">
              <a:defRPr/>
            </a:lvl1pPr>
            <a:lvl3pPr marL="461963" indent="-231775">
              <a:buFont typeface="Lucida Grande"/>
              <a:buChar char="–"/>
              <a:defRPr/>
            </a:lvl3pPr>
            <a:lvl5pPr marL="679450" indent="-217488">
              <a:defRPr sz="1800"/>
            </a:lvl5pPr>
            <a:lvl6pPr marL="911225" indent="-231775">
              <a:buFont typeface="Lucida Grande"/>
              <a:buChar char="–"/>
              <a:defRPr sz="1600"/>
            </a:lvl6pPr>
            <a:lvl7pPr marL="1141413" indent="-230188">
              <a:buFont typeface="Lucida Grande"/>
              <a:buChar char="–"/>
              <a:defRPr sz="1600">
                <a:solidFill>
                  <a:srgbClr val="FFFFFF"/>
                </a:solidFill>
              </a:defRPr>
            </a:lvl7pPr>
          </a:lstStyle>
          <a:p>
            <a:pPr lvl="0"/>
            <a:r>
              <a:rPr lang="en-US" dirty="0"/>
              <a:t>Click to edit text</a:t>
            </a:r>
          </a:p>
          <a:p>
            <a:pPr lvl="2"/>
            <a:r>
              <a:rPr lang="en-US" dirty="0"/>
              <a:t>Second level</a:t>
            </a:r>
          </a:p>
          <a:p>
            <a:pPr lvl="4"/>
            <a:r>
              <a:rPr lang="en-US" dirty="0"/>
              <a:t>Third level</a:t>
            </a:r>
          </a:p>
          <a:p>
            <a:pPr lvl="5"/>
            <a:r>
              <a:rPr lang="en-US" dirty="0"/>
              <a:t>Fourth level</a:t>
            </a:r>
          </a:p>
          <a:p>
            <a:pPr lvl="6"/>
            <a:r>
              <a:rPr lang="en-US" dirty="0"/>
              <a:t>Fifth level</a:t>
            </a:r>
          </a:p>
        </p:txBody>
      </p:sp>
    </p:spTree>
    <p:extLst>
      <p:ext uri="{BB962C8B-B14F-4D97-AF65-F5344CB8AC3E}">
        <p14:creationId xmlns:p14="http://schemas.microsoft.com/office/powerpoint/2010/main" val="2617572804"/>
      </p:ext>
    </p:extLst>
  </p:cSld>
  <p:clrMapOvr>
    <a:masterClrMapping/>
  </p:clrMapOvr>
  <p:transition spd="med">
    <p:fade/>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Content Right - Image Left">
    <p:spTree>
      <p:nvGrpSpPr>
        <p:cNvPr id="1" name=""/>
        <p:cNvGrpSpPr/>
        <p:nvPr/>
      </p:nvGrpSpPr>
      <p:grpSpPr>
        <a:xfrm>
          <a:off x="0" y="0"/>
          <a:ext cx="0" cy="0"/>
          <a:chOff x="0" y="0"/>
          <a:chExt cx="0" cy="0"/>
        </a:xfrm>
      </p:grpSpPr>
      <p:sp>
        <p:nvSpPr>
          <p:cNvPr id="2" name="Title 1"/>
          <p:cNvSpPr>
            <a:spLocks noGrp="1"/>
          </p:cNvSpPr>
          <p:nvPr>
            <p:ph type="title"/>
          </p:nvPr>
        </p:nvSpPr>
        <p:spPr>
          <a:xfrm>
            <a:off x="4586406" y="314154"/>
            <a:ext cx="7069368" cy="831851"/>
          </a:xfrm>
        </p:spPr>
        <p:txBody>
          <a:bodyPr anchor="b"/>
          <a:lstStyle>
            <a:lvl1pPr marL="0" indent="0">
              <a:lnSpc>
                <a:spcPts val="3999"/>
              </a:lnSpc>
              <a:defRPr/>
            </a:lvl1pPr>
          </a:lstStyle>
          <a:p>
            <a:r>
              <a:rPr lang="en-US" dirty="0"/>
              <a:t>Click to edit Master title style</a:t>
            </a:r>
          </a:p>
        </p:txBody>
      </p:sp>
      <p:sp>
        <p:nvSpPr>
          <p:cNvPr id="4" name="Text Placeholder 3"/>
          <p:cNvSpPr>
            <a:spLocks noGrp="1"/>
          </p:cNvSpPr>
          <p:nvPr>
            <p:ph type="body" sz="quarter" idx="11"/>
          </p:nvPr>
        </p:nvSpPr>
        <p:spPr>
          <a:xfrm>
            <a:off x="4586406" y="1024088"/>
            <a:ext cx="7069368" cy="508000"/>
          </a:xfrm>
          <a:prstGeom prst="rect">
            <a:avLst/>
          </a:prstGeom>
        </p:spPr>
        <p:txBody>
          <a:bodyPr/>
          <a:lstStyle>
            <a:lvl1pPr marL="0" indent="0">
              <a:buNone/>
              <a:defRPr>
                <a:solidFill>
                  <a:schemeClr val="tx1"/>
                </a:solidFill>
              </a:defRPr>
            </a:lvl1pPr>
          </a:lstStyle>
          <a:p>
            <a:pPr lvl="0"/>
            <a:r>
              <a:rPr lang="en-US" dirty="0"/>
              <a:t>Click to edit Master text styles</a:t>
            </a:r>
          </a:p>
        </p:txBody>
      </p:sp>
      <p:sp>
        <p:nvSpPr>
          <p:cNvPr id="5" name="Slide Number Placeholder 4"/>
          <p:cNvSpPr>
            <a:spLocks noGrp="1"/>
          </p:cNvSpPr>
          <p:nvPr>
            <p:ph type="sldNum" sz="quarter" idx="13"/>
          </p:nvPr>
        </p:nvSpPr>
        <p:spPr>
          <a:xfrm>
            <a:off x="0" y="6375400"/>
            <a:ext cx="609600" cy="215444"/>
          </a:xfrm>
          <a:prstGeom prst="rect">
            <a:avLst/>
          </a:prstGeom>
        </p:spPr>
        <p:txBody>
          <a:bodyPr/>
          <a:lstStyle/>
          <a:p>
            <a:fld id="{6E8C7BDD-EF70-493B-802D-5E1A4C88F269}" type="slidenum">
              <a:rPr>
                <a:solidFill>
                  <a:srgbClr val="706F5C"/>
                </a:solidFill>
              </a:rPr>
              <a:pPr/>
              <a:t>‹#›</a:t>
            </a:fld>
            <a:endParaRPr>
              <a:solidFill>
                <a:srgbClr val="706F5C"/>
              </a:solidFill>
            </a:endParaRPr>
          </a:p>
        </p:txBody>
      </p:sp>
      <p:sp>
        <p:nvSpPr>
          <p:cNvPr id="7" name="Content Placeholder 6"/>
          <p:cNvSpPr>
            <a:spLocks noGrp="1"/>
          </p:cNvSpPr>
          <p:nvPr>
            <p:ph sz="quarter" idx="14"/>
          </p:nvPr>
        </p:nvSpPr>
        <p:spPr>
          <a:xfrm>
            <a:off x="4586406" y="1764035"/>
            <a:ext cx="7069368" cy="438784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10"/>
          <p:cNvSpPr>
            <a:spLocks noGrp="1"/>
          </p:cNvSpPr>
          <p:nvPr>
            <p:ph sz="quarter" idx="15"/>
          </p:nvPr>
        </p:nvSpPr>
        <p:spPr>
          <a:xfrm>
            <a:off x="3" y="0"/>
            <a:ext cx="4051300" cy="6858000"/>
          </a:xfrm>
        </p:spPr>
        <p:txBody>
          <a:bodyPr/>
          <a:lstStyle>
            <a:lvl1pPr marL="0" indent="0">
              <a:buNone/>
              <a:defRPr/>
            </a:lvl1pPr>
          </a:lstStyle>
          <a:p>
            <a:pPr lvl="0"/>
            <a:endParaRPr lang="en-US" dirty="0"/>
          </a:p>
        </p:txBody>
      </p:sp>
    </p:spTree>
    <p:extLst>
      <p:ext uri="{BB962C8B-B14F-4D97-AF65-F5344CB8AC3E}">
        <p14:creationId xmlns:p14="http://schemas.microsoft.com/office/powerpoint/2010/main" val="298030058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userDrawn="1">
  <p:cSld name="Image Left">
    <p:spTree>
      <p:nvGrpSpPr>
        <p:cNvPr id="1" name=""/>
        <p:cNvGrpSpPr/>
        <p:nvPr/>
      </p:nvGrpSpPr>
      <p:grpSpPr>
        <a:xfrm>
          <a:off x="0" y="0"/>
          <a:ext cx="0" cy="0"/>
          <a:chOff x="0" y="0"/>
          <a:chExt cx="0" cy="0"/>
        </a:xfrm>
      </p:grpSpPr>
      <p:sp>
        <p:nvSpPr>
          <p:cNvPr id="2" name="Title 1"/>
          <p:cNvSpPr>
            <a:spLocks noGrp="1"/>
          </p:cNvSpPr>
          <p:nvPr>
            <p:ph type="title"/>
          </p:nvPr>
        </p:nvSpPr>
        <p:spPr>
          <a:xfrm>
            <a:off x="4576214" y="306534"/>
            <a:ext cx="7112020" cy="831851"/>
          </a:xfrm>
        </p:spPr>
        <p:txBody>
          <a:bodyPr anchor="b"/>
          <a:lstStyle>
            <a:lvl1pPr>
              <a:lnSpc>
                <a:spcPts val="3999"/>
              </a:lnSpc>
              <a:defRPr/>
            </a:lvl1pPr>
          </a:lstStyle>
          <a:p>
            <a:r>
              <a:rPr lang="en-US" dirty="0"/>
              <a:t>Click to edit Master title style</a:t>
            </a:r>
          </a:p>
        </p:txBody>
      </p:sp>
      <p:sp>
        <p:nvSpPr>
          <p:cNvPr id="6" name="Content Placeholder 5"/>
          <p:cNvSpPr>
            <a:spLocks noGrp="1"/>
          </p:cNvSpPr>
          <p:nvPr>
            <p:ph sz="quarter" idx="10"/>
          </p:nvPr>
        </p:nvSpPr>
        <p:spPr>
          <a:xfrm>
            <a:off x="4583336" y="1761070"/>
            <a:ext cx="7095066" cy="4415367"/>
          </a:xfrm>
        </p:spPr>
        <p:txBody>
          <a:bodyPr/>
          <a:lstStyle>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Slide Number Placeholder 4"/>
          <p:cNvSpPr>
            <a:spLocks noGrp="1"/>
          </p:cNvSpPr>
          <p:nvPr>
            <p:ph type="sldNum" sz="quarter" idx="13"/>
          </p:nvPr>
        </p:nvSpPr>
        <p:spPr>
          <a:xfrm>
            <a:off x="0" y="6375400"/>
            <a:ext cx="609600" cy="215444"/>
          </a:xfrm>
          <a:prstGeom prst="rect">
            <a:avLst/>
          </a:prstGeom>
        </p:spPr>
        <p:txBody>
          <a:bodyPr/>
          <a:lstStyle/>
          <a:p>
            <a:pPr eaLnBrk="0" fontAlgn="base" hangingPunct="0">
              <a:spcBef>
                <a:spcPct val="0"/>
              </a:spcBef>
              <a:spcAft>
                <a:spcPct val="0"/>
              </a:spcAft>
            </a:pPr>
            <a:fld id="{6E8C7BDD-EF70-493B-802D-5E1A4C88F269}" type="slidenum">
              <a:rPr lang="en-US" smtClean="0"/>
              <a:pPr eaLnBrk="0" fontAlgn="base" hangingPunct="0">
                <a:spcBef>
                  <a:spcPct val="0"/>
                </a:spcBef>
                <a:spcAft>
                  <a:spcPct val="0"/>
                </a:spcAft>
              </a:pPr>
              <a:t>‹#›</a:t>
            </a:fld>
            <a:endParaRPr lang="en-US"/>
          </a:p>
        </p:txBody>
      </p:sp>
      <p:sp>
        <p:nvSpPr>
          <p:cNvPr id="11" name="Content Placeholder 10"/>
          <p:cNvSpPr>
            <a:spLocks noGrp="1"/>
          </p:cNvSpPr>
          <p:nvPr>
            <p:ph sz="quarter" idx="14"/>
          </p:nvPr>
        </p:nvSpPr>
        <p:spPr>
          <a:xfrm>
            <a:off x="6353" y="0"/>
            <a:ext cx="4051300" cy="6858000"/>
          </a:xfrm>
        </p:spPr>
        <p:txBody>
          <a:bodyPr/>
          <a:lstStyle>
            <a:lvl1pPr marL="0" indent="0">
              <a:buNone/>
              <a:defRPr/>
            </a:lvl1pPr>
          </a:lstStyle>
          <a:p>
            <a:pPr lvl="0"/>
            <a:endParaRPr lang="en-US" dirty="0"/>
          </a:p>
        </p:txBody>
      </p:sp>
      <p:sp>
        <p:nvSpPr>
          <p:cNvPr id="7" name="Text Placeholder 3"/>
          <p:cNvSpPr>
            <a:spLocks noGrp="1"/>
          </p:cNvSpPr>
          <p:nvPr>
            <p:ph type="body" sz="quarter" idx="15"/>
          </p:nvPr>
        </p:nvSpPr>
        <p:spPr>
          <a:xfrm>
            <a:off x="4577754" y="1036788"/>
            <a:ext cx="7088545" cy="508000"/>
          </a:xfrm>
        </p:spPr>
        <p:txBody>
          <a:bodyPr/>
          <a:lstStyle>
            <a:lvl1pPr marL="0" indent="0">
              <a:buNone/>
              <a:defRPr>
                <a:solidFill>
                  <a:schemeClr val="tx1">
                    <a:lumMod val="60000"/>
                    <a:lumOff val="40000"/>
                  </a:schemeClr>
                </a:solidFill>
              </a:defRPr>
            </a:lvl1pPr>
          </a:lstStyle>
          <a:p>
            <a:pPr lvl="0"/>
            <a:r>
              <a:rPr lang="en-US" dirty="0"/>
              <a:t>Click to edit Master text styles</a:t>
            </a:r>
          </a:p>
        </p:txBody>
      </p:sp>
    </p:spTree>
    <p:extLst>
      <p:ext uri="{BB962C8B-B14F-4D97-AF65-F5344CB8AC3E}">
        <p14:creationId xmlns:p14="http://schemas.microsoft.com/office/powerpoint/2010/main" val="45514596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One Line Statement">
    <p:spTree>
      <p:nvGrpSpPr>
        <p:cNvPr id="1" name=""/>
        <p:cNvGrpSpPr/>
        <p:nvPr/>
      </p:nvGrpSpPr>
      <p:grpSpPr>
        <a:xfrm>
          <a:off x="0" y="0"/>
          <a:ext cx="0" cy="0"/>
          <a:chOff x="0" y="0"/>
          <a:chExt cx="0" cy="0"/>
        </a:xfrm>
      </p:grpSpPr>
      <p:sp>
        <p:nvSpPr>
          <p:cNvPr id="7" name="Text Placeholder 4"/>
          <p:cNvSpPr>
            <a:spLocks noGrp="1"/>
          </p:cNvSpPr>
          <p:nvPr>
            <p:ph type="body" sz="quarter" idx="10" hasCustomPrompt="1"/>
          </p:nvPr>
        </p:nvSpPr>
        <p:spPr>
          <a:xfrm>
            <a:off x="536715" y="2790515"/>
            <a:ext cx="11237664" cy="487313"/>
          </a:xfrm>
          <a:prstGeom prst="rect">
            <a:avLst/>
          </a:prstGeom>
        </p:spPr>
        <p:txBody>
          <a:bodyPr wrap="square" anchor="b" anchorCtr="0">
            <a:spAutoFit/>
          </a:bodyPr>
          <a:lstStyle>
            <a:lvl1pPr marL="0" indent="0" algn="ctr" defTabSz="1088291" rtl="0" eaLnBrk="1" latinLnBrk="0" hangingPunct="1">
              <a:lnSpc>
                <a:spcPts val="3800"/>
              </a:lnSpc>
              <a:buNone/>
              <a:defRPr lang="en-US" sz="4000" kern="1200" baseline="0" dirty="0" smtClean="0">
                <a:solidFill>
                  <a:srgbClr val="00A1E0"/>
                </a:solidFill>
                <a:latin typeface="+mn-lt"/>
                <a:ea typeface="+mn-ea"/>
                <a:cs typeface="+mn-cs"/>
              </a:defRPr>
            </a:lvl1pPr>
          </a:lstStyle>
          <a:p>
            <a:pPr lvl="0"/>
            <a:r>
              <a:rPr lang="en-US" dirty="0"/>
              <a:t>One line big statement slide</a:t>
            </a:r>
          </a:p>
        </p:txBody>
      </p:sp>
      <p:sp>
        <p:nvSpPr>
          <p:cNvPr id="4" name="Text Placeholder 3"/>
          <p:cNvSpPr>
            <a:spLocks noGrp="1"/>
          </p:cNvSpPr>
          <p:nvPr>
            <p:ph type="body" sz="quarter" idx="11" hasCustomPrompt="1"/>
          </p:nvPr>
        </p:nvSpPr>
        <p:spPr>
          <a:xfrm>
            <a:off x="536717" y="3278433"/>
            <a:ext cx="11237655" cy="276999"/>
          </a:xfrm>
          <a:prstGeom prst="rect">
            <a:avLst/>
          </a:prstGeom>
        </p:spPr>
        <p:txBody>
          <a:bodyPr wrap="square">
            <a:spAutoFit/>
          </a:bodyPr>
          <a:lstStyle>
            <a:lvl1pPr marL="0" indent="0" algn="ctr">
              <a:buNone/>
              <a:defRPr sz="2000">
                <a:solidFill>
                  <a:srgbClr val="7F7F7F"/>
                </a:solidFill>
              </a:defRPr>
            </a:lvl1pPr>
          </a:lstStyle>
          <a:p>
            <a:pPr lvl="0"/>
            <a:r>
              <a:rPr lang="en-US" dirty="0"/>
              <a:t>Subtitle placeholder</a:t>
            </a:r>
          </a:p>
        </p:txBody>
      </p:sp>
      <p:sp>
        <p:nvSpPr>
          <p:cNvPr id="5" name="Slide Number Placeholder 4"/>
          <p:cNvSpPr>
            <a:spLocks noGrp="1"/>
          </p:cNvSpPr>
          <p:nvPr>
            <p:ph type="sldNum" sz="quarter" idx="4"/>
          </p:nvPr>
        </p:nvSpPr>
        <p:spPr>
          <a:xfrm>
            <a:off x="158386" y="6586591"/>
            <a:ext cx="410608" cy="215444"/>
          </a:xfrm>
          <a:prstGeom prst="rect">
            <a:avLst/>
          </a:prstGeom>
          <a:noFill/>
        </p:spPr>
        <p:txBody>
          <a:bodyPr wrap="square" rtlCol="0">
            <a:spAutoFit/>
          </a:bodyPr>
          <a:lstStyle>
            <a:lvl1pPr>
              <a:defRPr lang="en-US" sz="800" smtClean="0">
                <a:solidFill>
                  <a:schemeClr val="bg2"/>
                </a:solidFill>
              </a:defRPr>
            </a:lvl1pPr>
          </a:lstStyle>
          <a:p>
            <a:fld id="{113BA7D1-EE9A-0241-B0CB-67F65CFD4A8F}" type="slidenum">
              <a:rPr lang="en-US" smtClean="0"/>
              <a:pPr/>
              <a:t>‹#›</a:t>
            </a:fld>
            <a:endParaRPr lang="en-US" dirty="0"/>
          </a:p>
        </p:txBody>
      </p:sp>
    </p:spTree>
    <p:extLst>
      <p:ext uri="{BB962C8B-B14F-4D97-AF65-F5344CB8AC3E}">
        <p14:creationId xmlns:p14="http://schemas.microsoft.com/office/powerpoint/2010/main" val="2231735832"/>
      </p:ext>
    </p:extLst>
  </p:cSld>
  <p:clrMapOvr>
    <a:masterClrMapping/>
  </p:clrMapOvr>
  <p:transition spd="med">
    <p:fade/>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sl-SI"/>
              <a:t>Uredite slog naslova matrice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1934637306"/>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396487125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a:t>Click to Edit Title</a:t>
            </a:r>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31113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nchor="ct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26869308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nchor="ctr"/>
          <a:lstStyle>
            <a:lvl1pPr>
              <a:defRPr>
                <a:solidFill>
                  <a:schemeClr val="accent1"/>
                </a:solidFill>
              </a:defRPr>
            </a:lvl1pPr>
          </a:lstStyle>
          <a:p>
            <a:r>
              <a:rPr lang="en-US"/>
              <a:t>Click to edit Master title style</a:t>
            </a:r>
          </a:p>
        </p:txBody>
      </p:sp>
      <p:sp>
        <p:nvSpPr>
          <p:cNvPr id="7" name="Text Placeholder 2"/>
          <p:cNvSpPr>
            <a:spLocks noGrp="1"/>
          </p:cNvSpPr>
          <p:nvPr>
            <p:ph type="body" idx="10" hasCustomPrompt="1"/>
          </p:nvPr>
        </p:nvSpPr>
        <p:spPr>
          <a:xfrm>
            <a:off x="457199" y="1266372"/>
            <a:ext cx="11277599" cy="249299"/>
          </a:xfrm>
        </p:spPr>
        <p:txBody>
          <a:bodyPr wrap="square">
            <a:spAutoFit/>
          </a:bodyPr>
          <a:lstStyle>
            <a:lvl1pPr marL="0" indent="0">
              <a:buNone/>
              <a:defRPr sz="18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1046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One Column - Title Only">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8"/>
            <a:ext cx="11277600" cy="4553712"/>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nchor="ctr"/>
          <a:lstStyle/>
          <a:p>
            <a:r>
              <a:rPr lang="en-US"/>
              <a:t>Click to edit Master title style</a:t>
            </a:r>
          </a:p>
        </p:txBody>
      </p:sp>
    </p:spTree>
    <p:extLst>
      <p:ext uri="{BB962C8B-B14F-4D97-AF65-F5344CB8AC3E}">
        <p14:creationId xmlns:p14="http://schemas.microsoft.com/office/powerpoint/2010/main" val="906354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p:cSld name="Two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1965960"/>
            <a:ext cx="541324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nchor="ctr"/>
          <a:lstStyle/>
          <a:p>
            <a:r>
              <a:rPr lang="en-US"/>
              <a:t>Click to edit Master title style</a:t>
            </a:r>
          </a:p>
        </p:txBody>
      </p:sp>
      <p:sp>
        <p:nvSpPr>
          <p:cNvPr id="23" name="Content Placeholder 2"/>
          <p:cNvSpPr>
            <a:spLocks noGrp="1"/>
          </p:cNvSpPr>
          <p:nvPr>
            <p:ph idx="11"/>
          </p:nvPr>
        </p:nvSpPr>
        <p:spPr>
          <a:xfrm>
            <a:off x="6324599" y="1965960"/>
            <a:ext cx="5413248"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163191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p:cSld name="Three Column">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199"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itle 21"/>
          <p:cNvSpPr>
            <a:spLocks noGrp="1"/>
          </p:cNvSpPr>
          <p:nvPr>
            <p:ph type="title"/>
          </p:nvPr>
        </p:nvSpPr>
        <p:spPr>
          <a:xfrm>
            <a:off x="457200" y="411480"/>
            <a:ext cx="11277599" cy="842025"/>
          </a:xfrm>
        </p:spPr>
        <p:txBody>
          <a:bodyPr anchor="ctr"/>
          <a:lstStyle/>
          <a:p>
            <a:r>
              <a:rPr lang="en-US"/>
              <a:t>Click to edit Master title style</a:t>
            </a:r>
          </a:p>
        </p:txBody>
      </p:sp>
      <p:sp>
        <p:nvSpPr>
          <p:cNvPr id="24" name="Content Placeholder 2"/>
          <p:cNvSpPr>
            <a:spLocks noGrp="1"/>
          </p:cNvSpPr>
          <p:nvPr>
            <p:ph idx="11"/>
          </p:nvPr>
        </p:nvSpPr>
        <p:spPr>
          <a:xfrm>
            <a:off x="4363823"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5" name="Content Placeholder 2"/>
          <p:cNvSpPr>
            <a:spLocks noGrp="1"/>
          </p:cNvSpPr>
          <p:nvPr>
            <p:ph idx="12"/>
          </p:nvPr>
        </p:nvSpPr>
        <p:spPr>
          <a:xfrm>
            <a:off x="8270447" y="1965960"/>
            <a:ext cx="3456432" cy="4306824"/>
          </a:xfrm>
        </p:spPr>
        <p:txBody>
          <a:bodyPr/>
          <a:lstStyle>
            <a:lvl1pPr>
              <a:defRPr>
                <a:latin typeface="+mn-lt"/>
              </a:defRPr>
            </a:lvl1pPr>
            <a:lvl2pPr>
              <a:defRPr>
                <a:solidFill>
                  <a:schemeClr val="tx1"/>
                </a:solidFill>
                <a:latin typeface="+mn-lt"/>
              </a:defRPr>
            </a:lvl2pPr>
            <a:lvl3pPr>
              <a:defRPr>
                <a:solidFill>
                  <a:schemeClr val="tx1"/>
                </a:solidFill>
                <a:latin typeface="+mn-lt"/>
              </a:defRPr>
            </a:lvl3pPr>
            <a:lvl4pPr>
              <a:defRPr>
                <a:latin typeface="+mn-lt"/>
              </a:defRPr>
            </a:lvl4pPr>
            <a:lvl5pP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ext Placeholder 2"/>
          <p:cNvSpPr>
            <a:spLocks noGrp="1"/>
          </p:cNvSpPr>
          <p:nvPr>
            <p:ph type="body" idx="10" hasCustomPrompt="1"/>
          </p:nvPr>
        </p:nvSpPr>
        <p:spPr>
          <a:xfrm>
            <a:off x="457199" y="1271016"/>
            <a:ext cx="11277599" cy="249299"/>
          </a:xfrm>
        </p:spPr>
        <p:txBody>
          <a:bodyPr wrap="square">
            <a:spAutoFit/>
          </a:bodyPr>
          <a:lstStyle>
            <a:lvl1pPr marL="0" indent="0">
              <a:buNone/>
              <a:defRPr sz="1800" spc="-30" baseline="0">
                <a:solidFill>
                  <a:schemeClr val="tx1"/>
                </a:solidFill>
                <a:latin typeface="+mn-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27147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1" name="Freeform 20"/>
          <p:cNvSpPr/>
          <p:nvPr userDrawn="1"/>
        </p:nvSpPr>
        <p:spPr>
          <a:xfrm>
            <a:off x="4829982" y="-13249"/>
            <a:ext cx="7362019" cy="6871733"/>
          </a:xfrm>
          <a:custGeom>
            <a:avLst/>
            <a:gdLst>
              <a:gd name="connsiteX0" fmla="*/ 869932 w 7362019"/>
              <a:gd name="connsiteY0" fmla="*/ 0 h 6871733"/>
              <a:gd name="connsiteX1" fmla="*/ 7117990 w 7362019"/>
              <a:gd name="connsiteY1" fmla="*/ 3682 h 6871733"/>
              <a:gd name="connsiteX2" fmla="*/ 7362019 w 7362019"/>
              <a:gd name="connsiteY2" fmla="*/ 3443 h 6871733"/>
              <a:gd name="connsiteX3" fmla="*/ 7362019 w 7362019"/>
              <a:gd name="connsiteY3" fmla="*/ 6871733 h 6871733"/>
              <a:gd name="connsiteX4" fmla="*/ 7122244 w 7362019"/>
              <a:gd name="connsiteY4" fmla="*/ 6871365 h 6871733"/>
              <a:gd name="connsiteX5" fmla="*/ 856680 w 7362019"/>
              <a:gd name="connsiteY5" fmla="*/ 6864627 h 6871733"/>
              <a:gd name="connsiteX6" fmla="*/ 4 w 7362019"/>
              <a:gd name="connsiteY6" fmla="*/ 3440961 h 6871733"/>
              <a:gd name="connsiteX7" fmla="*/ 869932 w 7362019"/>
              <a:gd name="connsiteY7" fmla="*/ 0 h 6871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62019" h="6871733">
                <a:moveTo>
                  <a:pt x="869932" y="0"/>
                </a:moveTo>
                <a:cubicBezTo>
                  <a:pt x="877569" y="2648"/>
                  <a:pt x="4573615" y="5863"/>
                  <a:pt x="7117990" y="3682"/>
                </a:cubicBezTo>
                <a:lnTo>
                  <a:pt x="7362019" y="3443"/>
                </a:lnTo>
                <a:lnTo>
                  <a:pt x="7362019" y="6871733"/>
                </a:lnTo>
                <a:lnTo>
                  <a:pt x="7122244" y="6871365"/>
                </a:lnTo>
                <a:cubicBezTo>
                  <a:pt x="4594224" y="6867799"/>
                  <a:pt x="911250" y="6868798"/>
                  <a:pt x="856680" y="6864627"/>
                </a:cubicBezTo>
                <a:cubicBezTo>
                  <a:pt x="354034" y="5897031"/>
                  <a:pt x="-1367" y="4661768"/>
                  <a:pt x="4" y="3440961"/>
                </a:cubicBezTo>
                <a:cubicBezTo>
                  <a:pt x="1375" y="2220154"/>
                  <a:pt x="404520" y="939057"/>
                  <a:pt x="86993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2" name="Title 1"/>
          <p:cNvSpPr>
            <a:spLocks noGrp="1"/>
          </p:cNvSpPr>
          <p:nvPr>
            <p:ph type="title" hasCustomPrompt="1"/>
          </p:nvPr>
        </p:nvSpPr>
        <p:spPr>
          <a:xfrm>
            <a:off x="5992871" y="1157288"/>
            <a:ext cx="5405437" cy="3473176"/>
          </a:xfrm>
        </p:spPr>
        <p:txBody>
          <a:bodyPr anchor="ctr">
            <a:normAutofit/>
          </a:bodyPr>
          <a:lstStyle>
            <a:lvl1pPr marL="0" indent="0">
              <a:lnSpc>
                <a:spcPct val="85000"/>
              </a:lnSpc>
              <a:defRPr sz="4800" b="1" spc="-30" baseline="0">
                <a:solidFill>
                  <a:schemeClr val="bg1"/>
                </a:solidFill>
                <a:latin typeface="+mj-lt"/>
              </a:defRPr>
            </a:lvl1p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5992872" y="4786720"/>
            <a:ext cx="5405436" cy="332399"/>
          </a:xfrm>
        </p:spPr>
        <p:txBody>
          <a:bodyPr>
            <a:noAutofit/>
          </a:bodyPr>
          <a:lstStyle>
            <a:lvl1pPr marL="0" indent="0">
              <a:buNone/>
              <a:defRPr sz="24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3" name="Picture Placeholder 22"/>
          <p:cNvSpPr>
            <a:spLocks noGrp="1"/>
          </p:cNvSpPr>
          <p:nvPr>
            <p:ph type="pic" sz="quarter" idx="13" hasCustomPrompt="1"/>
          </p:nvPr>
        </p:nvSpPr>
        <p:spPr>
          <a:xfrm>
            <a:off x="919008" y="1157288"/>
            <a:ext cx="4503738" cy="4503737"/>
          </a:xfrm>
          <a:prstGeom prst="ellipse">
            <a:avLst/>
          </a:prstGeom>
          <a:solidFill>
            <a:schemeClr val="bg2"/>
          </a:solidFill>
        </p:spPr>
        <p:txBody>
          <a:bodyPr anchor="ctr" anchorCtr="0"/>
          <a:lstStyle>
            <a:lvl1pPr marL="0" marR="0" indent="0" algn="ctr" defTabSz="914400" rtl="0" eaLnBrk="1" fontAlgn="auto" latinLnBrk="0" hangingPunct="1">
              <a:lnSpc>
                <a:spcPct val="90000"/>
              </a:lnSpc>
              <a:spcBef>
                <a:spcPts val="1400"/>
              </a:spcBef>
              <a:spcAft>
                <a:spcPts val="0"/>
              </a:spcAft>
              <a:buClrTx/>
              <a:buSzTx/>
              <a:buFont typeface="Arial" panose="020B0604020202020204" pitchFamily="34" charset="0"/>
              <a:buNone/>
              <a:tabLst/>
              <a:defRPr/>
            </a:lvl1pPr>
          </a:lstStyle>
          <a:p>
            <a:r>
              <a:rPr lang="en-US" dirty="0"/>
              <a:t>Drag picture to placeholder or </a:t>
            </a:r>
            <a:br>
              <a:rPr lang="en-US" dirty="0"/>
            </a:br>
            <a:r>
              <a:rPr lang="en-US" dirty="0"/>
              <a:t>click icon to add</a:t>
            </a:r>
          </a:p>
          <a:p>
            <a:endParaRPr lang="en-US" dirty="0"/>
          </a:p>
          <a:p>
            <a:endParaRPr lang="en-US" dirty="0"/>
          </a:p>
          <a:p>
            <a:endParaRPr lang="en-US" dirty="0"/>
          </a:p>
        </p:txBody>
      </p:sp>
      <p:pic>
        <p:nvPicPr>
          <p:cNvPr id="24" name="Picture 23"/>
          <p:cNvPicPr>
            <a:picLocks noChangeAspect="1"/>
          </p:cNvPicPr>
          <p:nvPr userDrawn="1"/>
        </p:nvPicPr>
        <p:blipFill rotWithShape="1">
          <a:blip r:embed="rId2">
            <a:extLst>
              <a:ext uri="{28A0092B-C50C-407E-A947-70E740481C1C}">
                <a14:useLocalDpi xmlns:a14="http://schemas.microsoft.com/office/drawing/2010/main"/>
              </a:ext>
            </a:extLst>
          </a:blip>
          <a:srcRect l="-1" r="5168"/>
          <a:stretch/>
        </p:blipFill>
        <p:spPr>
          <a:xfrm>
            <a:off x="11276005" y="6504258"/>
            <a:ext cx="624830" cy="248399"/>
          </a:xfrm>
          <a:prstGeom prst="rect">
            <a:avLst/>
          </a:prstGeom>
        </p:spPr>
      </p:pic>
    </p:spTree>
    <p:extLst>
      <p:ext uri="{BB962C8B-B14F-4D97-AF65-F5344CB8AC3E}">
        <p14:creationId xmlns:p14="http://schemas.microsoft.com/office/powerpoint/2010/main" val="3521164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p:cSld name="Photo 1">
    <p:spTree>
      <p:nvGrpSpPr>
        <p:cNvPr id="1" name=""/>
        <p:cNvGrpSpPr/>
        <p:nvPr/>
      </p:nvGrpSpPr>
      <p:grpSpPr>
        <a:xfrm>
          <a:off x="0" y="0"/>
          <a:ext cx="0" cy="0"/>
          <a:chOff x="0" y="0"/>
          <a:chExt cx="0" cy="0"/>
        </a:xfrm>
      </p:grpSpPr>
      <p:sp>
        <p:nvSpPr>
          <p:cNvPr id="5" name="Freeform 4"/>
          <p:cNvSpPr/>
          <p:nvPr userDrawn="1"/>
        </p:nvSpPr>
        <p:spPr>
          <a:xfrm>
            <a:off x="0" y="1242742"/>
            <a:ext cx="6248400" cy="5615258"/>
          </a:xfrm>
          <a:custGeom>
            <a:avLst/>
            <a:gdLst>
              <a:gd name="connsiteX0" fmla="*/ 2601642 w 6248400"/>
              <a:gd name="connsiteY0" fmla="*/ 0 h 5615258"/>
              <a:gd name="connsiteX1" fmla="*/ 6248400 w 6248400"/>
              <a:gd name="connsiteY1" fmla="*/ 3646758 h 5615258"/>
              <a:gd name="connsiteX2" fmla="*/ 5808256 w 6248400"/>
              <a:gd name="connsiteY2" fmla="*/ 5385020 h 5615258"/>
              <a:gd name="connsiteX3" fmla="*/ 5668383 w 6248400"/>
              <a:gd name="connsiteY3" fmla="*/ 5615258 h 5615258"/>
              <a:gd name="connsiteX4" fmla="*/ 0 w 6248400"/>
              <a:gd name="connsiteY4" fmla="*/ 5615258 h 5615258"/>
              <a:gd name="connsiteX5" fmla="*/ 0 w 6248400"/>
              <a:gd name="connsiteY5" fmla="*/ 1093412 h 5615258"/>
              <a:gd name="connsiteX6" fmla="*/ 22995 w 6248400"/>
              <a:gd name="connsiteY6" fmla="*/ 1068111 h 5615258"/>
              <a:gd name="connsiteX7" fmla="*/ 2601642 w 6248400"/>
              <a:gd name="connsiteY7" fmla="*/ 0 h 56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248400" h="5615258">
                <a:moveTo>
                  <a:pt x="2601642" y="0"/>
                </a:moveTo>
                <a:cubicBezTo>
                  <a:pt x="4615691" y="0"/>
                  <a:pt x="6248400" y="1632709"/>
                  <a:pt x="6248400" y="3646758"/>
                </a:cubicBezTo>
                <a:cubicBezTo>
                  <a:pt x="6248400" y="4276149"/>
                  <a:pt x="6088956" y="4868299"/>
                  <a:pt x="5808256" y="5385020"/>
                </a:cubicBezTo>
                <a:lnTo>
                  <a:pt x="5668383" y="5615258"/>
                </a:lnTo>
                <a:lnTo>
                  <a:pt x="0" y="5615258"/>
                </a:lnTo>
                <a:lnTo>
                  <a:pt x="0" y="1093412"/>
                </a:lnTo>
                <a:lnTo>
                  <a:pt x="22995" y="1068111"/>
                </a:lnTo>
                <a:cubicBezTo>
                  <a:pt x="682928" y="408178"/>
                  <a:pt x="1594618" y="0"/>
                  <a:pt x="2601642"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err="1"/>
          </a:p>
        </p:txBody>
      </p:sp>
      <p:sp>
        <p:nvSpPr>
          <p:cNvPr id="11" name="Picture Placeholder 10"/>
          <p:cNvSpPr>
            <a:spLocks noGrp="1"/>
          </p:cNvSpPr>
          <p:nvPr>
            <p:ph type="pic" sz="quarter" idx="12" hasCustomPrompt="1"/>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bg2"/>
          </a:solidFill>
        </p:spPr>
        <p:txBody>
          <a:bodyPr wrap="square" anchor="ctr">
            <a:noAutofit/>
          </a:bodyPr>
          <a:lstStyle>
            <a:lvl1pPr marL="0" indent="0" algn="ctr">
              <a:buNone/>
              <a:defRPr/>
            </a:lvl1pPr>
          </a:lstStyle>
          <a:p>
            <a:r>
              <a:rPr lang="en-US" dirty="0"/>
              <a:t>Drag picture to placeholder </a:t>
            </a:r>
            <a:br>
              <a:rPr lang="en-US" dirty="0"/>
            </a:br>
            <a:r>
              <a:rPr lang="en-US" dirty="0"/>
              <a:t>or click icon to add</a:t>
            </a:r>
          </a:p>
          <a:p>
            <a:endParaRPr lang="en-US" dirty="0"/>
          </a:p>
          <a:p>
            <a:endParaRPr lang="en-US" dirty="0"/>
          </a:p>
          <a:p>
            <a:endParaRPr lang="en-US" dirty="0"/>
          </a:p>
          <a:p>
            <a:endParaRPr lang="en-US" dirty="0"/>
          </a:p>
        </p:txBody>
      </p:sp>
      <p:sp>
        <p:nvSpPr>
          <p:cNvPr id="12" name="Title 21"/>
          <p:cNvSpPr>
            <a:spLocks noGrp="1"/>
          </p:cNvSpPr>
          <p:nvPr>
            <p:ph type="title" hasCustomPrompt="1"/>
          </p:nvPr>
        </p:nvSpPr>
        <p:spPr>
          <a:xfrm>
            <a:off x="637032" y="2504661"/>
            <a:ext cx="4572000" cy="3657600"/>
          </a:xfrm>
        </p:spPr>
        <p:txBody>
          <a:bodyPr wrap="square" anchor="ctr">
            <a:normAutofit/>
          </a:bodyPr>
          <a:lstStyle>
            <a:lvl1pPr>
              <a:defRPr>
                <a:solidFill>
                  <a:schemeClr val="bg1"/>
                </a:solidFill>
              </a:defRPr>
            </a:lvl1pPr>
          </a:lstStyle>
          <a:p>
            <a:r>
              <a:rPr lang="en-US" dirty="0"/>
              <a:t>Click to edit </a:t>
            </a:r>
            <a:br>
              <a:rPr lang="en-US" dirty="0"/>
            </a:br>
            <a:r>
              <a:rPr lang="en-US" dirty="0"/>
              <a:t>Master title style</a:t>
            </a:r>
          </a:p>
        </p:txBody>
      </p:sp>
      <p:sp>
        <p:nvSpPr>
          <p:cNvPr id="7" name="TextBox 6"/>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1">
                    <a:alpha val="70000"/>
                  </a:schemeClr>
                </a:solidFill>
                <a:latin typeface="+mj-lt"/>
              </a:rPr>
              <a:pPr algn="r"/>
              <a:t>‹#›</a:t>
            </a:fld>
            <a:endParaRPr lang="en-US" sz="1000" dirty="0">
              <a:solidFill>
                <a:schemeClr val="bg1">
                  <a:alpha val="70000"/>
                </a:schemeClr>
              </a:solidFill>
              <a:latin typeface="+mj-lt"/>
            </a:endParaRPr>
          </a:p>
        </p:txBody>
      </p:sp>
      <p:sp>
        <p:nvSpPr>
          <p:cNvPr id="8" name="TextBox 7"/>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1">
                    <a:alpha val="70000"/>
                  </a:schemeClr>
                </a:solidFill>
                <a:latin typeface="+mj-lt"/>
                <a:ea typeface="Arial"/>
                <a:cs typeface="Arial"/>
              </a:rPr>
              <a:t>© 2017 Citrix | Confidential </a:t>
            </a:r>
          </a:p>
        </p:txBody>
      </p:sp>
    </p:spTree>
    <p:extLst>
      <p:ext uri="{BB962C8B-B14F-4D97-AF65-F5344CB8AC3E}">
        <p14:creationId xmlns:p14="http://schemas.microsoft.com/office/powerpoint/2010/main" val="1374726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lstStyle>
            <a:lvl1pPr>
              <a:defRPr>
                <a:solidFill>
                  <a:schemeClr val="accent1"/>
                </a:solidFill>
              </a:defRPr>
            </a:lvl1pPr>
          </a:lstStyle>
          <a:p>
            <a:r>
              <a:rPr lang="en-US"/>
              <a:t>Click to edit Master title style</a:t>
            </a:r>
          </a:p>
        </p:txBody>
      </p:sp>
    </p:spTree>
    <p:extLst>
      <p:ext uri="{BB962C8B-B14F-4D97-AF65-F5344CB8AC3E}">
        <p14:creationId xmlns:p14="http://schemas.microsoft.com/office/powerpoint/2010/main" val="1638955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p:cSld name="1_Title and Subtitle">
    <p:spTree>
      <p:nvGrpSpPr>
        <p:cNvPr id="1" name=""/>
        <p:cNvGrpSpPr/>
        <p:nvPr/>
      </p:nvGrpSpPr>
      <p:grpSpPr>
        <a:xfrm>
          <a:off x="0" y="0"/>
          <a:ext cx="0" cy="0"/>
          <a:chOff x="0" y="0"/>
          <a:chExt cx="0" cy="0"/>
        </a:xfrm>
      </p:grpSpPr>
      <p:sp>
        <p:nvSpPr>
          <p:cNvPr id="6" name="Title 5"/>
          <p:cNvSpPr>
            <a:spLocks noGrp="1"/>
          </p:cNvSpPr>
          <p:nvPr>
            <p:ph type="title"/>
          </p:nvPr>
        </p:nvSpPr>
        <p:spPr>
          <a:xfrm>
            <a:off x="457200" y="407354"/>
            <a:ext cx="11277599" cy="842025"/>
          </a:xfrm>
        </p:spPr>
        <p:txBody>
          <a:bodyPr/>
          <a:lstStyle>
            <a:lvl1pPr>
              <a:defRPr>
                <a:solidFill>
                  <a:schemeClr val="accent1"/>
                </a:solidFill>
              </a:defRPr>
            </a:lvl1pPr>
          </a:lstStyle>
          <a:p>
            <a:r>
              <a:rPr lang="en-US"/>
              <a:t>Click to edit Master title style</a:t>
            </a:r>
          </a:p>
        </p:txBody>
      </p:sp>
      <p:sp>
        <p:nvSpPr>
          <p:cNvPr id="7" name="Text Placeholder 2"/>
          <p:cNvSpPr>
            <a:spLocks noGrp="1"/>
          </p:cNvSpPr>
          <p:nvPr>
            <p:ph type="body" idx="10" hasCustomPrompt="1"/>
          </p:nvPr>
        </p:nvSpPr>
        <p:spPr>
          <a:xfrm>
            <a:off x="457199" y="1266372"/>
            <a:ext cx="11277599" cy="249299"/>
          </a:xfrm>
        </p:spPr>
        <p:txBody>
          <a:bodyPr wrap="square">
            <a:spAutoFit/>
          </a:bodyPr>
          <a:lstStyle>
            <a:lvl1pPr marL="0" indent="0">
              <a:buNone/>
              <a:defRPr sz="18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426395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3144D72C-8D17-496A-BED5-A4D8CA54E0FD}" type="datetimeFigureOut">
              <a:rPr lang="en-US" smtClean="0"/>
              <a:t>6/6/18</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EB1C86F3-07A5-4862-9D21-D9FE69846D32}" type="slidenum">
              <a:rPr lang="en-US" smtClean="0"/>
              <a:t>‹#›</a:t>
            </a:fld>
            <a:endParaRPr lang="en-US"/>
          </a:p>
        </p:txBody>
      </p:sp>
    </p:spTree>
    <p:extLst>
      <p:ext uri="{BB962C8B-B14F-4D97-AF65-F5344CB8AC3E}">
        <p14:creationId xmlns:p14="http://schemas.microsoft.com/office/powerpoint/2010/main" val="1804760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a:t>Click to Edit Title</a:t>
            </a:r>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04772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userDrawn="1">
  <p:cSld name="Content and Sub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a:t>Click to Edit Title</a:t>
            </a:r>
          </a:p>
        </p:txBody>
      </p:sp>
      <p:sp>
        <p:nvSpPr>
          <p:cNvPr id="3" name="Text Placeholder 6"/>
          <p:cNvSpPr>
            <a:spLocks noGrp="1"/>
          </p:cNvSpPr>
          <p:nvPr>
            <p:ph type="body" sz="quarter" idx="16" hasCustomPrompt="1"/>
          </p:nvPr>
        </p:nvSpPr>
        <p:spPr>
          <a:xfrm>
            <a:off x="448173" y="1033138"/>
            <a:ext cx="11312729" cy="606477"/>
          </a:xfrm>
          <a:prstGeom prst="rect">
            <a:avLst/>
          </a:prstGeo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rgbClr val="7F7F7F"/>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a:t>Subtitle Placeholder</a:t>
            </a:r>
          </a:p>
        </p:txBody>
      </p:sp>
      <p:sp>
        <p:nvSpPr>
          <p:cNvPr id="7" name="Content Placeholder 2"/>
          <p:cNvSpPr>
            <a:spLocks noGrp="1"/>
          </p:cNvSpPr>
          <p:nvPr>
            <p:ph sz="quarter" idx="20" hasCustomPrompt="1"/>
          </p:nvPr>
        </p:nvSpPr>
        <p:spPr>
          <a:xfrm>
            <a:off x="448176" y="1874575"/>
            <a:ext cx="11323031" cy="4251325"/>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50384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7036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2367175"/>
            <a:ext cx="5410200" cy="25978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p:txBody>
          <a:bodyPr anchor="ctr"/>
          <a:lstStyle/>
          <a:p>
            <a:r>
              <a:rPr lang="en-US"/>
              <a:t>Click to edit Master title style</a:t>
            </a:r>
          </a:p>
        </p:txBody>
      </p:sp>
      <p:sp>
        <p:nvSpPr>
          <p:cNvPr id="23" name="Content Placeholder 2"/>
          <p:cNvSpPr>
            <a:spLocks noGrp="1"/>
          </p:cNvSpPr>
          <p:nvPr>
            <p:ph idx="11"/>
          </p:nvPr>
        </p:nvSpPr>
        <p:spPr>
          <a:xfrm>
            <a:off x="6324599" y="2367175"/>
            <a:ext cx="5410200" cy="25978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ext Placeholder 2"/>
          <p:cNvSpPr>
            <a:spLocks noGrp="1"/>
          </p:cNvSpPr>
          <p:nvPr>
            <p:ph type="body" idx="10" hasCustomPrompt="1"/>
          </p:nvPr>
        </p:nvSpPr>
        <p:spPr>
          <a:xfrm>
            <a:off x="457200" y="1451729"/>
            <a:ext cx="11277599" cy="249171"/>
          </a:xfrm>
        </p:spPr>
        <p:txBody>
          <a:bodyPr wrap="square">
            <a:spAutoFit/>
          </a:bodyPr>
          <a:lstStyle>
            <a:lvl1pPr marL="0" indent="0">
              <a:buNone/>
              <a:defRPr sz="1799" spc="-30" baseline="0">
                <a:solidFill>
                  <a:schemeClr val="tx1">
                    <a:lumMod val="50000"/>
                    <a:lumOff val="50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6415708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
        <p:nvSpPr>
          <p:cNvPr id="6" name="Rectangle 5"/>
          <p:cNvSpPr/>
          <p:nvPr userDrawn="1"/>
        </p:nvSpPr>
        <p:spPr>
          <a:xfrm>
            <a:off x="2" y="6176964"/>
            <a:ext cx="12192000" cy="681034"/>
          </a:xfrm>
          <a:prstGeom prst="rect">
            <a:avLst/>
          </a:prstGeom>
          <a:solidFill>
            <a:srgbClr val="321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895967" eaLnBrk="1" fontAlgn="auto" latinLnBrk="0" hangingPunct="1">
              <a:lnSpc>
                <a:spcPct val="100000"/>
              </a:lnSpc>
              <a:spcBef>
                <a:spcPts val="0"/>
              </a:spcBef>
              <a:spcAft>
                <a:spcPts val="0"/>
              </a:spcAft>
              <a:buClrTx/>
              <a:buSzTx/>
              <a:buFontTx/>
              <a:buNone/>
              <a:tabLst/>
              <a:defRPr/>
            </a:pPr>
            <a:endParaRPr kumimoji="0" lang="en-US" sz="2447" b="0" i="0" u="none" strike="noStrike" kern="0" cap="none" spc="0" normalizeH="0" baseline="0" noProof="0" dirty="0">
              <a:ln>
                <a:noFill/>
              </a:ln>
              <a:solidFill>
                <a:sysClr val="windowText" lastClr="000000"/>
              </a:solidFill>
              <a:effectLst/>
              <a:uLnTx/>
              <a:uFillTx/>
            </a:endParaRPr>
          </a:p>
        </p:txBody>
      </p:sp>
      <p:sp>
        <p:nvSpPr>
          <p:cNvPr id="5" name="Slide Number Placeholder 4"/>
          <p:cNvSpPr>
            <a:spLocks noGrp="1"/>
          </p:cNvSpPr>
          <p:nvPr>
            <p:ph type="sldNum" sz="quarter" idx="12"/>
          </p:nvPr>
        </p:nvSpPr>
        <p:spPr/>
        <p:txBody>
          <a:bodyPr/>
          <a:lstStyle/>
          <a:p>
            <a:pPr defTabSz="895967">
              <a:defRPr/>
            </a:pPr>
            <a:endParaRPr lang="en-US" sz="1765" kern="0" dirty="0">
              <a:solidFill>
                <a:sysClr val="windowText" lastClr="000000"/>
              </a:solidFill>
            </a:endParaRPr>
          </a:p>
        </p:txBody>
      </p:sp>
      <p:sp>
        <p:nvSpPr>
          <p:cNvPr id="13" name="TextBox 12"/>
          <p:cNvSpPr txBox="1"/>
          <p:nvPr userDrawn="1"/>
        </p:nvSpPr>
        <p:spPr>
          <a:xfrm>
            <a:off x="1818957" y="6321697"/>
            <a:ext cx="2672832" cy="377840"/>
          </a:xfrm>
          <a:prstGeom prst="rect">
            <a:avLst/>
          </a:prstGeom>
          <a:noFill/>
        </p:spPr>
        <p:txBody>
          <a:bodyPr wrap="square" rtlCol="0">
            <a:spAutoFit/>
          </a:bodyPr>
          <a:lstStyle/>
          <a:p>
            <a:pPr marL="0" marR="0" lvl="0" indent="0" defTabSz="895967" eaLnBrk="1" fontAlgn="auto" latinLnBrk="0" hangingPunct="1">
              <a:lnSpc>
                <a:spcPct val="100000"/>
              </a:lnSpc>
              <a:spcBef>
                <a:spcPts val="0"/>
              </a:spcBef>
              <a:spcAft>
                <a:spcPts val="0"/>
              </a:spcAft>
              <a:buClrTx/>
              <a:buSzTx/>
              <a:buFontTx/>
              <a:buNone/>
              <a:tabLst/>
              <a:defRPr/>
            </a:pPr>
            <a:r>
              <a:rPr kumimoji="0" lang="en-US" sz="1865" b="0" i="0" u="none" strike="noStrike" kern="0" cap="none" spc="0" normalizeH="0" baseline="0" noProof="0" dirty="0">
                <a:ln>
                  <a:noFill/>
                </a:ln>
                <a:solidFill>
                  <a:schemeClr val="bg1"/>
                </a:solidFill>
                <a:effectLst/>
                <a:uLnTx/>
                <a:uFillTx/>
                <a:latin typeface="Segoe UI Light" charset="0"/>
                <a:ea typeface="Segoe UI Light" charset="0"/>
                <a:cs typeface="Segoe UI Light" charset="0"/>
              </a:rPr>
              <a:t>Go-To-Market Services</a:t>
            </a:r>
          </a:p>
        </p:txBody>
      </p:sp>
      <p:pic>
        <p:nvPicPr>
          <p:cNvPr id="14" name="Picture 1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480747" y="6295438"/>
            <a:ext cx="1266167" cy="465752"/>
          </a:xfrm>
          <a:prstGeom prst="rect">
            <a:avLst/>
          </a:prstGeom>
        </p:spPr>
      </p:pic>
      <p:cxnSp>
        <p:nvCxnSpPr>
          <p:cNvPr id="15" name="Straight Connector 14"/>
          <p:cNvCxnSpPr/>
          <p:nvPr userDrawn="1"/>
        </p:nvCxnSpPr>
        <p:spPr>
          <a:xfrm>
            <a:off x="1779096" y="6350267"/>
            <a:ext cx="0" cy="35610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83165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2" y="1732621"/>
            <a:ext cx="5405437" cy="1627803"/>
          </a:xfrm>
        </p:spPr>
        <p:txBody>
          <a:bodyPr anchor="b"/>
          <a:lstStyle>
            <a:lvl1pPr algn="l">
              <a:defRPr sz="4799">
                <a:solidFill>
                  <a:schemeClr val="accent1"/>
                </a:solidFill>
              </a:defRPr>
            </a:lvl1pPr>
          </a:lstStyle>
          <a:p>
            <a:r>
              <a:rPr lang="en-US" dirty="0"/>
              <a:t>Click to edit </a:t>
            </a:r>
            <a:br>
              <a:rPr lang="en-US" dirty="0"/>
            </a:br>
            <a:r>
              <a:rPr lang="en-US" dirty="0"/>
              <a:t>Master title style</a:t>
            </a:r>
          </a:p>
        </p:txBody>
      </p:sp>
      <p:grpSp>
        <p:nvGrpSpPr>
          <p:cNvPr id="19" name="Group 4"/>
          <p:cNvGrpSpPr>
            <a:grpSpLocks noChangeAspect="1"/>
          </p:cNvGrpSpPr>
          <p:nvPr userDrawn="1"/>
        </p:nvGrpSpPr>
        <p:grpSpPr bwMode="gray">
          <a:xfrm>
            <a:off x="457200" y="464009"/>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99" dirty="0"/>
            </a:p>
          </p:txBody>
        </p:sp>
      </p:grpSp>
      <p:sp>
        <p:nvSpPr>
          <p:cNvPr id="33" name="Text Placeholder 32"/>
          <p:cNvSpPr>
            <a:spLocks noGrp="1"/>
          </p:cNvSpPr>
          <p:nvPr>
            <p:ph type="body" sz="quarter" idx="10"/>
          </p:nvPr>
        </p:nvSpPr>
        <p:spPr bwMode="gray">
          <a:xfrm>
            <a:off x="457202" y="3420274"/>
            <a:ext cx="5410200" cy="2978892"/>
          </a:xfrm>
        </p:spPr>
        <p:txBody>
          <a:bodyPr/>
          <a:lstStyle>
            <a:lvl1pPr marL="0" indent="0">
              <a:lnSpc>
                <a:spcPct val="95000"/>
              </a:lnSpc>
              <a:spcBef>
                <a:spcPts val="1999"/>
              </a:spcBef>
              <a:spcAft>
                <a:spcPts val="0"/>
              </a:spcAft>
              <a:buFont typeface="Tahoma" panose="020B0604030504040204" pitchFamily="34" charset="0"/>
              <a:buChar char="​"/>
              <a:defRPr sz="2399" spc="-30" baseline="0">
                <a:solidFill>
                  <a:schemeClr val="tx1">
                    <a:lumMod val="50000"/>
                    <a:lumOff val="50000"/>
                  </a:schemeClr>
                </a:solidFill>
                <a:latin typeface="+mn-lt"/>
              </a:defRPr>
            </a:lvl1pPr>
            <a:lvl2pPr marL="0" indent="0">
              <a:lnSpc>
                <a:spcPct val="76000"/>
              </a:lnSpc>
              <a:spcBef>
                <a:spcPts val="2999"/>
              </a:spcBef>
              <a:spcAft>
                <a:spcPts val="0"/>
              </a:spcAft>
              <a:buFont typeface="Tahoma" panose="020B0604030504040204" pitchFamily="34" charset="0"/>
              <a:buChar char="​"/>
              <a:defRPr sz="1799"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6</a:t>
            </a:r>
          </a:p>
          <a:p>
            <a:pPr lvl="6"/>
            <a:r>
              <a:rPr lang="en-US" dirty="0"/>
              <a:t>7</a:t>
            </a:r>
          </a:p>
          <a:p>
            <a:pPr lvl="7"/>
            <a:r>
              <a:rPr lang="en-US" dirty="0"/>
              <a:t>8</a:t>
            </a:r>
          </a:p>
          <a:p>
            <a:pPr lvl="8"/>
            <a:r>
              <a:rPr lang="en-US" dirty="0"/>
              <a:t>9</a:t>
            </a:r>
          </a:p>
        </p:txBody>
      </p:sp>
      <p:sp>
        <p:nvSpPr>
          <p:cNvPr id="40" name="Text Placeholder 2"/>
          <p:cNvSpPr>
            <a:spLocks noGrp="1"/>
          </p:cNvSpPr>
          <p:nvPr>
            <p:ph type="body" idx="1" hasCustomPrompt="1"/>
          </p:nvPr>
        </p:nvSpPr>
        <p:spPr bwMode="gray">
          <a:xfrm>
            <a:off x="458791" y="1400352"/>
            <a:ext cx="1497011" cy="116955"/>
          </a:xfrm>
        </p:spPr>
        <p:txBody>
          <a:bodyPr wrap="square" anchor="ctr">
            <a:spAutoFit/>
          </a:bodyPr>
          <a:lstStyle>
            <a:lvl1pPr marL="0" indent="0">
              <a:lnSpc>
                <a:spcPct val="76000"/>
              </a:lnSpc>
              <a:spcBef>
                <a:spcPts val="0"/>
              </a:spcBef>
              <a:buNone/>
              <a:defRPr sz="1000" b="0" cap="all" baseline="0"/>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en-US" dirty="0"/>
              <a:t>DATE text</a:t>
            </a:r>
          </a:p>
        </p:txBody>
      </p:sp>
      <p:sp>
        <p:nvSpPr>
          <p:cNvPr id="34" name="Picture Placeholder 33"/>
          <p:cNvSpPr>
            <a:spLocks noGrp="1"/>
          </p:cNvSpPr>
          <p:nvPr>
            <p:ph type="pic" sz="quarter" idx="11"/>
          </p:nvPr>
        </p:nvSpPr>
        <p:spPr>
          <a:xfrm>
            <a:off x="7048944"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2256604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showMasterSp="0" userDrawn="1">
  <p:cSld name="Segue - Circle">
    <p:bg>
      <p:bgPr>
        <a:solidFill>
          <a:schemeClr val="tx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617" y="3752737"/>
            <a:ext cx="7073483" cy="344478"/>
          </a:xfrm>
        </p:spPr>
        <p:txBody>
          <a:bodyPr>
            <a:noAutofit/>
          </a:bodyPr>
          <a:lstStyle>
            <a:lvl1pPr marL="0" indent="0">
              <a:buNone/>
              <a:defRPr sz="2400" spc="-30"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2" name="Title 1"/>
          <p:cNvSpPr>
            <a:spLocks noGrp="1"/>
          </p:cNvSpPr>
          <p:nvPr>
            <p:ph type="ctrTitle" hasCustomPrompt="1"/>
          </p:nvPr>
        </p:nvSpPr>
        <p:spPr bwMode="gray">
          <a:xfrm>
            <a:off x="1219617" y="2041227"/>
            <a:ext cx="7073483" cy="1627803"/>
          </a:xfrm>
        </p:spPr>
        <p:txBody>
          <a:bodyPr anchor="b"/>
          <a:lstStyle>
            <a:lvl1pPr algn="l">
              <a:defRPr sz="4800">
                <a:solidFill>
                  <a:schemeClr val="bg1"/>
                </a:solidFill>
              </a:defRPr>
            </a:lvl1pPr>
          </a:lstStyle>
          <a:p>
            <a:r>
              <a:rPr lang="en-US" dirty="0"/>
              <a:t>Click to edit </a:t>
            </a:r>
            <a:br>
              <a:rPr lang="en-US" dirty="0"/>
            </a:br>
            <a:r>
              <a:rPr lang="en-US" dirty="0"/>
              <a:t>Master title style</a:t>
            </a:r>
          </a:p>
        </p:txBody>
      </p:sp>
      <p:sp>
        <p:nvSpPr>
          <p:cNvPr id="11" name="TextBox 10"/>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alpha val="70000"/>
                  </a:schemeClr>
                </a:solidFill>
                <a:latin typeface="+mj-lt"/>
              </a:rPr>
              <a:pPr algn="r"/>
              <a:t>‹#›</a:t>
            </a:fld>
            <a:endParaRPr lang="en-US" sz="1000" dirty="0">
              <a:solidFill>
                <a:schemeClr val="bg2">
                  <a:alpha val="70000"/>
                </a:schemeClr>
              </a:solidFill>
              <a:latin typeface="+mj-lt"/>
            </a:endParaRPr>
          </a:p>
        </p:txBody>
      </p:sp>
      <p:sp>
        <p:nvSpPr>
          <p:cNvPr id="12" name="TextBox 11"/>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alpha val="70000"/>
                  </a:schemeClr>
                </a:solidFill>
                <a:latin typeface="+mj-lt"/>
                <a:ea typeface="Arial"/>
                <a:cs typeface="Arial"/>
              </a:rPr>
              <a:t>© 2016 Citrix | Confidential </a:t>
            </a:r>
          </a:p>
        </p:txBody>
      </p:sp>
      <p:pic>
        <p:nvPicPr>
          <p:cNvPr id="13" name="Picture 1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57200" y="478152"/>
            <a:ext cx="1081088" cy="425607"/>
          </a:xfrm>
          <a:prstGeom prst="rect">
            <a:avLst/>
          </a:prstGeom>
        </p:spPr>
      </p:pic>
    </p:spTree>
    <p:extLst>
      <p:ext uri="{BB962C8B-B14F-4D97-AF65-F5344CB8AC3E}">
        <p14:creationId xmlns:p14="http://schemas.microsoft.com/office/powerpoint/2010/main" val="3997103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preserve="1" userDrawn="1">
  <p:cSld name="1_Segue - Circle">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617" y="3752737"/>
            <a:ext cx="7073483" cy="344478"/>
          </a:xfrm>
        </p:spPr>
        <p:txBody>
          <a:bodyPr>
            <a:noAutofit/>
          </a:bodyPr>
          <a:lstStyle>
            <a:lvl1pPr marL="0" indent="0">
              <a:buNone/>
              <a:defRPr sz="2400" spc="-3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2" name="Title 1"/>
          <p:cNvSpPr>
            <a:spLocks noGrp="1"/>
          </p:cNvSpPr>
          <p:nvPr>
            <p:ph type="ctrTitle" hasCustomPrompt="1"/>
          </p:nvPr>
        </p:nvSpPr>
        <p:spPr bwMode="gray">
          <a:xfrm>
            <a:off x="1219617" y="2041227"/>
            <a:ext cx="7073483" cy="1627803"/>
          </a:xfrm>
        </p:spPr>
        <p:txBody>
          <a:bodyPr anchor="b"/>
          <a:lstStyle>
            <a:lvl1pPr algn="l">
              <a:defRPr sz="4800">
                <a:solidFill>
                  <a:schemeClr val="tx1"/>
                </a:solidFill>
              </a:defRPr>
            </a:lvl1pPr>
          </a:lstStyle>
          <a:p>
            <a:r>
              <a:rPr lang="en-US" dirty="0"/>
              <a:t>Click to edit </a:t>
            </a:r>
            <a:br>
              <a:rPr lang="en-US" dirty="0"/>
            </a:br>
            <a:r>
              <a:rPr lang="en-US" dirty="0"/>
              <a:t>Master title style</a:t>
            </a:r>
          </a:p>
        </p:txBody>
      </p:sp>
      <p:sp>
        <p:nvSpPr>
          <p:cNvPr id="11" name="TextBox 10"/>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alpha val="70000"/>
                  </a:schemeClr>
                </a:solidFill>
                <a:latin typeface="+mj-lt"/>
              </a:rPr>
              <a:pPr algn="r"/>
              <a:t>‹#›</a:t>
            </a:fld>
            <a:endParaRPr lang="en-US" sz="1000" dirty="0">
              <a:solidFill>
                <a:schemeClr val="bg2">
                  <a:alpha val="70000"/>
                </a:schemeClr>
              </a:solidFill>
              <a:latin typeface="+mj-lt"/>
            </a:endParaRPr>
          </a:p>
        </p:txBody>
      </p:sp>
      <p:sp>
        <p:nvSpPr>
          <p:cNvPr id="12" name="TextBox 11"/>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alpha val="70000"/>
                  </a:schemeClr>
                </a:solidFill>
                <a:latin typeface="+mj-lt"/>
                <a:ea typeface="Arial"/>
                <a:cs typeface="Arial"/>
              </a:rPr>
              <a:t>© 2016 Citrix | Confidential </a:t>
            </a:r>
          </a:p>
        </p:txBody>
      </p:sp>
      <p:pic>
        <p:nvPicPr>
          <p:cNvPr id="13" name="Picture 12"/>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457200" y="478152"/>
            <a:ext cx="1081088" cy="425607"/>
          </a:xfrm>
          <a:prstGeom prst="rect">
            <a:avLst/>
          </a:prstGeom>
          <a:noFill/>
          <a:ln>
            <a:noFill/>
          </a:ln>
        </p:spPr>
      </p:pic>
    </p:spTree>
    <p:extLst>
      <p:ext uri="{BB962C8B-B14F-4D97-AF65-F5344CB8AC3E}">
        <p14:creationId xmlns:p14="http://schemas.microsoft.com/office/powerpoint/2010/main" val="1803754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1_Closing">
    <p:spTree>
      <p:nvGrpSpPr>
        <p:cNvPr id="1" name=""/>
        <p:cNvGrpSpPr/>
        <p:nvPr/>
      </p:nvGrpSpPr>
      <p:grpSpPr>
        <a:xfrm>
          <a:off x="0" y="0"/>
          <a:ext cx="0" cy="0"/>
          <a:chOff x="0" y="0"/>
          <a:chExt cx="0" cy="0"/>
        </a:xfrm>
      </p:grpSpPr>
      <p:grpSp>
        <p:nvGrpSpPr>
          <p:cNvPr id="20" name="Group 19"/>
          <p:cNvGrpSpPr>
            <a:grpSpLocks noChangeAspect="1"/>
          </p:cNvGrpSpPr>
          <p:nvPr userDrawn="1"/>
        </p:nvGrpSpPr>
        <p:grpSpPr bwMode="auto">
          <a:xfrm>
            <a:off x="4217340" y="2718924"/>
            <a:ext cx="3809572" cy="1420152"/>
            <a:chOff x="2429" y="1634"/>
            <a:chExt cx="2822" cy="1052"/>
          </a:xfrm>
        </p:grpSpPr>
        <p:sp>
          <p:nvSpPr>
            <p:cNvPr id="21" name="AutoShape 3"/>
            <p:cNvSpPr>
              <a:spLocks noChangeAspect="1" noChangeArrowheads="1" noTextEdit="1"/>
            </p:cNvSpPr>
            <p:nvPr/>
          </p:nvSpPr>
          <p:spPr bwMode="auto">
            <a:xfrm>
              <a:off x="2429" y="1634"/>
              <a:ext cx="2822" cy="1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5"/>
            <p:cNvSpPr>
              <a:spLocks/>
            </p:cNvSpPr>
            <p:nvPr/>
          </p:nvSpPr>
          <p:spPr bwMode="auto">
            <a:xfrm>
              <a:off x="3013" y="1634"/>
              <a:ext cx="199" cy="196"/>
            </a:xfrm>
            <a:custGeom>
              <a:avLst/>
              <a:gdLst>
                <a:gd name="T0" fmla="*/ 98 w 199"/>
                <a:gd name="T1" fmla="*/ 196 h 196"/>
                <a:gd name="T2" fmla="*/ 98 w 199"/>
                <a:gd name="T3" fmla="*/ 196 h 196"/>
                <a:gd name="T4" fmla="*/ 118 w 199"/>
                <a:gd name="T5" fmla="*/ 194 h 196"/>
                <a:gd name="T6" fmla="*/ 139 w 199"/>
                <a:gd name="T7" fmla="*/ 188 h 196"/>
                <a:gd name="T8" fmla="*/ 155 w 199"/>
                <a:gd name="T9" fmla="*/ 180 h 196"/>
                <a:gd name="T10" fmla="*/ 169 w 199"/>
                <a:gd name="T11" fmla="*/ 168 h 196"/>
                <a:gd name="T12" fmla="*/ 181 w 199"/>
                <a:gd name="T13" fmla="*/ 152 h 196"/>
                <a:gd name="T14" fmla="*/ 191 w 199"/>
                <a:gd name="T15" fmla="*/ 136 h 196"/>
                <a:gd name="T16" fmla="*/ 197 w 199"/>
                <a:gd name="T17" fmla="*/ 118 h 196"/>
                <a:gd name="T18" fmla="*/ 199 w 199"/>
                <a:gd name="T19" fmla="*/ 98 h 196"/>
                <a:gd name="T20" fmla="*/ 199 w 199"/>
                <a:gd name="T21" fmla="*/ 98 h 196"/>
                <a:gd name="T22" fmla="*/ 197 w 199"/>
                <a:gd name="T23" fmla="*/ 78 h 196"/>
                <a:gd name="T24" fmla="*/ 191 w 199"/>
                <a:gd name="T25" fmla="*/ 60 h 196"/>
                <a:gd name="T26" fmla="*/ 181 w 199"/>
                <a:gd name="T27" fmla="*/ 42 h 196"/>
                <a:gd name="T28" fmla="*/ 169 w 199"/>
                <a:gd name="T29" fmla="*/ 28 h 196"/>
                <a:gd name="T30" fmla="*/ 155 w 199"/>
                <a:gd name="T31" fmla="*/ 16 h 196"/>
                <a:gd name="T32" fmla="*/ 139 w 199"/>
                <a:gd name="T33" fmla="*/ 6 h 196"/>
                <a:gd name="T34" fmla="*/ 118 w 199"/>
                <a:gd name="T35" fmla="*/ 2 h 196"/>
                <a:gd name="T36" fmla="*/ 98 w 199"/>
                <a:gd name="T37" fmla="*/ 0 h 196"/>
                <a:gd name="T38" fmla="*/ 98 w 199"/>
                <a:gd name="T39" fmla="*/ 0 h 196"/>
                <a:gd name="T40" fmla="*/ 78 w 199"/>
                <a:gd name="T41" fmla="*/ 2 h 196"/>
                <a:gd name="T42" fmla="*/ 60 w 199"/>
                <a:gd name="T43" fmla="*/ 6 h 196"/>
                <a:gd name="T44" fmla="*/ 44 w 199"/>
                <a:gd name="T45" fmla="*/ 16 h 196"/>
                <a:gd name="T46" fmla="*/ 30 w 199"/>
                <a:gd name="T47" fmla="*/ 28 h 196"/>
                <a:gd name="T48" fmla="*/ 18 w 199"/>
                <a:gd name="T49" fmla="*/ 42 h 196"/>
                <a:gd name="T50" fmla="*/ 8 w 199"/>
                <a:gd name="T51" fmla="*/ 60 h 196"/>
                <a:gd name="T52" fmla="*/ 2 w 199"/>
                <a:gd name="T53" fmla="*/ 78 h 196"/>
                <a:gd name="T54" fmla="*/ 0 w 199"/>
                <a:gd name="T55" fmla="*/ 98 h 196"/>
                <a:gd name="T56" fmla="*/ 0 w 199"/>
                <a:gd name="T57" fmla="*/ 98 h 196"/>
                <a:gd name="T58" fmla="*/ 2 w 199"/>
                <a:gd name="T59" fmla="*/ 118 h 196"/>
                <a:gd name="T60" fmla="*/ 8 w 199"/>
                <a:gd name="T61" fmla="*/ 136 h 196"/>
                <a:gd name="T62" fmla="*/ 18 w 199"/>
                <a:gd name="T63" fmla="*/ 152 h 196"/>
                <a:gd name="T64" fmla="*/ 30 w 199"/>
                <a:gd name="T65" fmla="*/ 168 h 196"/>
                <a:gd name="T66" fmla="*/ 44 w 199"/>
                <a:gd name="T67" fmla="*/ 180 h 196"/>
                <a:gd name="T68" fmla="*/ 60 w 199"/>
                <a:gd name="T69" fmla="*/ 188 h 196"/>
                <a:gd name="T70" fmla="*/ 78 w 199"/>
                <a:gd name="T71" fmla="*/ 194 h 196"/>
                <a:gd name="T72" fmla="*/ 98 w 199"/>
                <a:gd name="T73" fmla="*/ 196 h 196"/>
                <a:gd name="T74" fmla="*/ 98 w 199"/>
                <a:gd name="T75" fmla="*/ 196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9" h="196">
                  <a:moveTo>
                    <a:pt x="98" y="196"/>
                  </a:moveTo>
                  <a:lnTo>
                    <a:pt x="98" y="196"/>
                  </a:lnTo>
                  <a:lnTo>
                    <a:pt x="118" y="194"/>
                  </a:lnTo>
                  <a:lnTo>
                    <a:pt x="139" y="188"/>
                  </a:lnTo>
                  <a:lnTo>
                    <a:pt x="155" y="180"/>
                  </a:lnTo>
                  <a:lnTo>
                    <a:pt x="169" y="168"/>
                  </a:lnTo>
                  <a:lnTo>
                    <a:pt x="181" y="152"/>
                  </a:lnTo>
                  <a:lnTo>
                    <a:pt x="191" y="136"/>
                  </a:lnTo>
                  <a:lnTo>
                    <a:pt x="197" y="118"/>
                  </a:lnTo>
                  <a:lnTo>
                    <a:pt x="199" y="98"/>
                  </a:lnTo>
                  <a:lnTo>
                    <a:pt x="199" y="98"/>
                  </a:lnTo>
                  <a:lnTo>
                    <a:pt x="197" y="78"/>
                  </a:lnTo>
                  <a:lnTo>
                    <a:pt x="191" y="60"/>
                  </a:lnTo>
                  <a:lnTo>
                    <a:pt x="181" y="42"/>
                  </a:lnTo>
                  <a:lnTo>
                    <a:pt x="169" y="28"/>
                  </a:lnTo>
                  <a:lnTo>
                    <a:pt x="155" y="16"/>
                  </a:lnTo>
                  <a:lnTo>
                    <a:pt x="139" y="6"/>
                  </a:lnTo>
                  <a:lnTo>
                    <a:pt x="118" y="2"/>
                  </a:lnTo>
                  <a:lnTo>
                    <a:pt x="98" y="0"/>
                  </a:lnTo>
                  <a:lnTo>
                    <a:pt x="98" y="0"/>
                  </a:lnTo>
                  <a:lnTo>
                    <a:pt x="78" y="2"/>
                  </a:lnTo>
                  <a:lnTo>
                    <a:pt x="60" y="6"/>
                  </a:lnTo>
                  <a:lnTo>
                    <a:pt x="44" y="16"/>
                  </a:lnTo>
                  <a:lnTo>
                    <a:pt x="30" y="28"/>
                  </a:lnTo>
                  <a:lnTo>
                    <a:pt x="18" y="42"/>
                  </a:lnTo>
                  <a:lnTo>
                    <a:pt x="8" y="60"/>
                  </a:lnTo>
                  <a:lnTo>
                    <a:pt x="2" y="78"/>
                  </a:lnTo>
                  <a:lnTo>
                    <a:pt x="0" y="98"/>
                  </a:lnTo>
                  <a:lnTo>
                    <a:pt x="0" y="98"/>
                  </a:lnTo>
                  <a:lnTo>
                    <a:pt x="2" y="118"/>
                  </a:lnTo>
                  <a:lnTo>
                    <a:pt x="8" y="136"/>
                  </a:lnTo>
                  <a:lnTo>
                    <a:pt x="18" y="152"/>
                  </a:lnTo>
                  <a:lnTo>
                    <a:pt x="30" y="168"/>
                  </a:lnTo>
                  <a:lnTo>
                    <a:pt x="44" y="180"/>
                  </a:lnTo>
                  <a:lnTo>
                    <a:pt x="60" y="188"/>
                  </a:lnTo>
                  <a:lnTo>
                    <a:pt x="78" y="194"/>
                  </a:lnTo>
                  <a:lnTo>
                    <a:pt x="98" y="196"/>
                  </a:lnTo>
                  <a:lnTo>
                    <a:pt x="98" y="19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6"/>
            <p:cNvSpPr>
              <a:spLocks noChangeArrowheads="1"/>
            </p:cNvSpPr>
            <p:nvPr/>
          </p:nvSpPr>
          <p:spPr bwMode="auto">
            <a:xfrm>
              <a:off x="3033" y="1872"/>
              <a:ext cx="159" cy="57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auto">
            <a:xfrm>
              <a:off x="4296" y="2488"/>
              <a:ext cx="196" cy="198"/>
            </a:xfrm>
            <a:custGeom>
              <a:avLst/>
              <a:gdLst>
                <a:gd name="T0" fmla="*/ 98 w 196"/>
                <a:gd name="T1" fmla="*/ 0 h 198"/>
                <a:gd name="T2" fmla="*/ 98 w 196"/>
                <a:gd name="T3" fmla="*/ 0 h 198"/>
                <a:gd name="T4" fmla="*/ 78 w 196"/>
                <a:gd name="T5" fmla="*/ 2 h 198"/>
                <a:gd name="T6" fmla="*/ 60 w 196"/>
                <a:gd name="T7" fmla="*/ 8 h 198"/>
                <a:gd name="T8" fmla="*/ 44 w 196"/>
                <a:gd name="T9" fmla="*/ 18 h 198"/>
                <a:gd name="T10" fmla="*/ 28 w 196"/>
                <a:gd name="T11" fmla="*/ 30 h 198"/>
                <a:gd name="T12" fmla="*/ 16 w 196"/>
                <a:gd name="T13" fmla="*/ 44 h 198"/>
                <a:gd name="T14" fmla="*/ 8 w 196"/>
                <a:gd name="T15" fmla="*/ 60 h 198"/>
                <a:gd name="T16" fmla="*/ 2 w 196"/>
                <a:gd name="T17" fmla="*/ 80 h 198"/>
                <a:gd name="T18" fmla="*/ 0 w 196"/>
                <a:gd name="T19" fmla="*/ 100 h 198"/>
                <a:gd name="T20" fmla="*/ 0 w 196"/>
                <a:gd name="T21" fmla="*/ 100 h 198"/>
                <a:gd name="T22" fmla="*/ 2 w 196"/>
                <a:gd name="T23" fmla="*/ 120 h 198"/>
                <a:gd name="T24" fmla="*/ 8 w 196"/>
                <a:gd name="T25" fmla="*/ 138 h 198"/>
                <a:gd name="T26" fmla="*/ 16 w 196"/>
                <a:gd name="T27" fmla="*/ 154 h 198"/>
                <a:gd name="T28" fmla="*/ 28 w 196"/>
                <a:gd name="T29" fmla="*/ 168 h 198"/>
                <a:gd name="T30" fmla="*/ 44 w 196"/>
                <a:gd name="T31" fmla="*/ 180 h 198"/>
                <a:gd name="T32" fmla="*/ 60 w 196"/>
                <a:gd name="T33" fmla="*/ 190 h 198"/>
                <a:gd name="T34" fmla="*/ 78 w 196"/>
                <a:gd name="T35" fmla="*/ 196 h 198"/>
                <a:gd name="T36" fmla="*/ 98 w 196"/>
                <a:gd name="T37" fmla="*/ 198 h 198"/>
                <a:gd name="T38" fmla="*/ 98 w 196"/>
                <a:gd name="T39" fmla="*/ 198 h 198"/>
                <a:gd name="T40" fmla="*/ 118 w 196"/>
                <a:gd name="T41" fmla="*/ 196 h 198"/>
                <a:gd name="T42" fmla="*/ 136 w 196"/>
                <a:gd name="T43" fmla="*/ 190 h 198"/>
                <a:gd name="T44" fmla="*/ 154 w 196"/>
                <a:gd name="T45" fmla="*/ 180 h 198"/>
                <a:gd name="T46" fmla="*/ 168 w 196"/>
                <a:gd name="T47" fmla="*/ 168 h 198"/>
                <a:gd name="T48" fmla="*/ 180 w 196"/>
                <a:gd name="T49" fmla="*/ 154 h 198"/>
                <a:gd name="T50" fmla="*/ 190 w 196"/>
                <a:gd name="T51" fmla="*/ 138 h 198"/>
                <a:gd name="T52" fmla="*/ 194 w 196"/>
                <a:gd name="T53" fmla="*/ 120 h 198"/>
                <a:gd name="T54" fmla="*/ 196 w 196"/>
                <a:gd name="T55" fmla="*/ 100 h 198"/>
                <a:gd name="T56" fmla="*/ 196 w 196"/>
                <a:gd name="T57" fmla="*/ 100 h 198"/>
                <a:gd name="T58" fmla="*/ 194 w 196"/>
                <a:gd name="T59" fmla="*/ 80 h 198"/>
                <a:gd name="T60" fmla="*/ 190 w 196"/>
                <a:gd name="T61" fmla="*/ 60 h 198"/>
                <a:gd name="T62" fmla="*/ 180 w 196"/>
                <a:gd name="T63" fmla="*/ 44 h 198"/>
                <a:gd name="T64" fmla="*/ 168 w 196"/>
                <a:gd name="T65" fmla="*/ 30 h 198"/>
                <a:gd name="T66" fmla="*/ 154 w 196"/>
                <a:gd name="T67" fmla="*/ 18 h 198"/>
                <a:gd name="T68" fmla="*/ 136 w 196"/>
                <a:gd name="T69" fmla="*/ 8 h 198"/>
                <a:gd name="T70" fmla="*/ 118 w 196"/>
                <a:gd name="T71" fmla="*/ 2 h 198"/>
                <a:gd name="T72" fmla="*/ 98 w 196"/>
                <a:gd name="T73" fmla="*/ 0 h 198"/>
                <a:gd name="T74" fmla="*/ 98 w 196"/>
                <a:gd name="T75"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6" h="198">
                  <a:moveTo>
                    <a:pt x="98" y="0"/>
                  </a:moveTo>
                  <a:lnTo>
                    <a:pt x="98" y="0"/>
                  </a:lnTo>
                  <a:lnTo>
                    <a:pt x="78" y="2"/>
                  </a:lnTo>
                  <a:lnTo>
                    <a:pt x="60" y="8"/>
                  </a:lnTo>
                  <a:lnTo>
                    <a:pt x="44" y="18"/>
                  </a:lnTo>
                  <a:lnTo>
                    <a:pt x="28" y="30"/>
                  </a:lnTo>
                  <a:lnTo>
                    <a:pt x="16" y="44"/>
                  </a:lnTo>
                  <a:lnTo>
                    <a:pt x="8" y="60"/>
                  </a:lnTo>
                  <a:lnTo>
                    <a:pt x="2" y="80"/>
                  </a:lnTo>
                  <a:lnTo>
                    <a:pt x="0" y="100"/>
                  </a:lnTo>
                  <a:lnTo>
                    <a:pt x="0" y="100"/>
                  </a:lnTo>
                  <a:lnTo>
                    <a:pt x="2" y="120"/>
                  </a:lnTo>
                  <a:lnTo>
                    <a:pt x="8" y="138"/>
                  </a:lnTo>
                  <a:lnTo>
                    <a:pt x="16" y="154"/>
                  </a:lnTo>
                  <a:lnTo>
                    <a:pt x="28" y="168"/>
                  </a:lnTo>
                  <a:lnTo>
                    <a:pt x="44" y="180"/>
                  </a:lnTo>
                  <a:lnTo>
                    <a:pt x="60" y="190"/>
                  </a:lnTo>
                  <a:lnTo>
                    <a:pt x="78" y="196"/>
                  </a:lnTo>
                  <a:lnTo>
                    <a:pt x="98" y="198"/>
                  </a:lnTo>
                  <a:lnTo>
                    <a:pt x="98" y="198"/>
                  </a:lnTo>
                  <a:lnTo>
                    <a:pt x="118" y="196"/>
                  </a:lnTo>
                  <a:lnTo>
                    <a:pt x="136" y="190"/>
                  </a:lnTo>
                  <a:lnTo>
                    <a:pt x="154" y="180"/>
                  </a:lnTo>
                  <a:lnTo>
                    <a:pt x="168" y="168"/>
                  </a:lnTo>
                  <a:lnTo>
                    <a:pt x="180" y="154"/>
                  </a:lnTo>
                  <a:lnTo>
                    <a:pt x="190" y="138"/>
                  </a:lnTo>
                  <a:lnTo>
                    <a:pt x="194" y="120"/>
                  </a:lnTo>
                  <a:lnTo>
                    <a:pt x="196" y="100"/>
                  </a:lnTo>
                  <a:lnTo>
                    <a:pt x="196" y="100"/>
                  </a:lnTo>
                  <a:lnTo>
                    <a:pt x="194" y="80"/>
                  </a:lnTo>
                  <a:lnTo>
                    <a:pt x="190" y="60"/>
                  </a:lnTo>
                  <a:lnTo>
                    <a:pt x="180" y="44"/>
                  </a:lnTo>
                  <a:lnTo>
                    <a:pt x="168" y="30"/>
                  </a:lnTo>
                  <a:lnTo>
                    <a:pt x="154" y="18"/>
                  </a:lnTo>
                  <a:lnTo>
                    <a:pt x="136" y="8"/>
                  </a:lnTo>
                  <a:lnTo>
                    <a:pt x="118" y="2"/>
                  </a:lnTo>
                  <a:lnTo>
                    <a:pt x="98" y="0"/>
                  </a:lnTo>
                  <a:lnTo>
                    <a:pt x="9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auto">
            <a:xfrm>
              <a:off x="4314" y="1872"/>
              <a:ext cx="160" cy="576"/>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auto">
            <a:xfrm>
              <a:off x="2429" y="1860"/>
              <a:ext cx="532" cy="600"/>
            </a:xfrm>
            <a:custGeom>
              <a:avLst/>
              <a:gdLst>
                <a:gd name="T0" fmla="*/ 438 w 532"/>
                <a:gd name="T1" fmla="*/ 383 h 600"/>
                <a:gd name="T2" fmla="*/ 424 w 532"/>
                <a:gd name="T3" fmla="*/ 397 h 600"/>
                <a:gd name="T4" fmla="*/ 396 w 532"/>
                <a:gd name="T5" fmla="*/ 423 h 600"/>
                <a:gd name="T6" fmla="*/ 380 w 532"/>
                <a:gd name="T7" fmla="*/ 431 h 600"/>
                <a:gd name="T8" fmla="*/ 344 w 532"/>
                <a:gd name="T9" fmla="*/ 441 h 600"/>
                <a:gd name="T10" fmla="*/ 310 w 532"/>
                <a:gd name="T11" fmla="*/ 445 h 600"/>
                <a:gd name="T12" fmla="*/ 294 w 532"/>
                <a:gd name="T13" fmla="*/ 445 h 600"/>
                <a:gd name="T14" fmla="*/ 264 w 532"/>
                <a:gd name="T15" fmla="*/ 441 h 600"/>
                <a:gd name="T16" fmla="*/ 238 w 532"/>
                <a:gd name="T17" fmla="*/ 431 h 600"/>
                <a:gd name="T18" fmla="*/ 216 w 532"/>
                <a:gd name="T19" fmla="*/ 415 h 600"/>
                <a:gd name="T20" fmla="*/ 204 w 532"/>
                <a:gd name="T21" fmla="*/ 405 h 600"/>
                <a:gd name="T22" fmla="*/ 186 w 532"/>
                <a:gd name="T23" fmla="*/ 385 h 600"/>
                <a:gd name="T24" fmla="*/ 174 w 532"/>
                <a:gd name="T25" fmla="*/ 361 h 600"/>
                <a:gd name="T26" fmla="*/ 166 w 532"/>
                <a:gd name="T27" fmla="*/ 333 h 600"/>
                <a:gd name="T28" fmla="*/ 164 w 532"/>
                <a:gd name="T29" fmla="*/ 303 h 600"/>
                <a:gd name="T30" fmla="*/ 164 w 532"/>
                <a:gd name="T31" fmla="*/ 287 h 600"/>
                <a:gd name="T32" fmla="*/ 170 w 532"/>
                <a:gd name="T33" fmla="*/ 257 h 600"/>
                <a:gd name="T34" fmla="*/ 180 w 532"/>
                <a:gd name="T35" fmla="*/ 229 h 600"/>
                <a:gd name="T36" fmla="*/ 194 w 532"/>
                <a:gd name="T37" fmla="*/ 205 h 600"/>
                <a:gd name="T38" fmla="*/ 204 w 532"/>
                <a:gd name="T39" fmla="*/ 195 h 600"/>
                <a:gd name="T40" fmla="*/ 226 w 532"/>
                <a:gd name="T41" fmla="*/ 177 h 600"/>
                <a:gd name="T42" fmla="*/ 250 w 532"/>
                <a:gd name="T43" fmla="*/ 165 h 600"/>
                <a:gd name="T44" fmla="*/ 278 w 532"/>
                <a:gd name="T45" fmla="*/ 157 h 600"/>
                <a:gd name="T46" fmla="*/ 310 w 532"/>
                <a:gd name="T47" fmla="*/ 155 h 600"/>
                <a:gd name="T48" fmla="*/ 328 w 532"/>
                <a:gd name="T49" fmla="*/ 155 h 600"/>
                <a:gd name="T50" fmla="*/ 362 w 532"/>
                <a:gd name="T51" fmla="*/ 163 h 600"/>
                <a:gd name="T52" fmla="*/ 380 w 532"/>
                <a:gd name="T53" fmla="*/ 169 h 600"/>
                <a:gd name="T54" fmla="*/ 412 w 532"/>
                <a:gd name="T55" fmla="*/ 189 h 600"/>
                <a:gd name="T56" fmla="*/ 438 w 532"/>
                <a:gd name="T57" fmla="*/ 217 h 600"/>
                <a:gd name="T58" fmla="*/ 530 w 532"/>
                <a:gd name="T59" fmla="*/ 93 h 600"/>
                <a:gd name="T60" fmla="*/ 526 w 532"/>
                <a:gd name="T61" fmla="*/ 89 h 600"/>
                <a:gd name="T62" fmla="*/ 492 w 532"/>
                <a:gd name="T63" fmla="*/ 61 h 600"/>
                <a:gd name="T64" fmla="*/ 456 w 532"/>
                <a:gd name="T65" fmla="*/ 37 h 600"/>
                <a:gd name="T66" fmla="*/ 418 w 532"/>
                <a:gd name="T67" fmla="*/ 22 h 600"/>
                <a:gd name="T68" fmla="*/ 380 w 532"/>
                <a:gd name="T69" fmla="*/ 10 h 600"/>
                <a:gd name="T70" fmla="*/ 360 w 532"/>
                <a:gd name="T71" fmla="*/ 6 h 600"/>
                <a:gd name="T72" fmla="*/ 294 w 532"/>
                <a:gd name="T73" fmla="*/ 0 h 600"/>
                <a:gd name="T74" fmla="*/ 262 w 532"/>
                <a:gd name="T75" fmla="*/ 2 h 600"/>
                <a:gd name="T76" fmla="*/ 204 w 532"/>
                <a:gd name="T77" fmla="*/ 12 h 600"/>
                <a:gd name="T78" fmla="*/ 152 w 532"/>
                <a:gd name="T79" fmla="*/ 34 h 600"/>
                <a:gd name="T80" fmla="*/ 104 w 532"/>
                <a:gd name="T81" fmla="*/ 65 h 600"/>
                <a:gd name="T82" fmla="*/ 84 w 532"/>
                <a:gd name="T83" fmla="*/ 85 h 600"/>
                <a:gd name="T84" fmla="*/ 46 w 532"/>
                <a:gd name="T85" fmla="*/ 131 h 600"/>
                <a:gd name="T86" fmla="*/ 20 w 532"/>
                <a:gd name="T87" fmla="*/ 183 h 600"/>
                <a:gd name="T88" fmla="*/ 4 w 532"/>
                <a:gd name="T89" fmla="*/ 239 h 600"/>
                <a:gd name="T90" fmla="*/ 0 w 532"/>
                <a:gd name="T91" fmla="*/ 301 h 600"/>
                <a:gd name="T92" fmla="*/ 0 w 532"/>
                <a:gd name="T93" fmla="*/ 333 h 600"/>
                <a:gd name="T94" fmla="*/ 12 w 532"/>
                <a:gd name="T95" fmla="*/ 391 h 600"/>
                <a:gd name="T96" fmla="*/ 32 w 532"/>
                <a:gd name="T97" fmla="*/ 445 h 600"/>
                <a:gd name="T98" fmla="*/ 64 w 532"/>
                <a:gd name="T99" fmla="*/ 493 h 600"/>
                <a:gd name="T100" fmla="*/ 82 w 532"/>
                <a:gd name="T101" fmla="*/ 515 h 600"/>
                <a:gd name="T102" fmla="*/ 128 w 532"/>
                <a:gd name="T103" fmla="*/ 553 h 600"/>
                <a:gd name="T104" fmla="*/ 178 w 532"/>
                <a:gd name="T105" fmla="*/ 578 h 600"/>
                <a:gd name="T106" fmla="*/ 232 w 532"/>
                <a:gd name="T107" fmla="*/ 594 h 600"/>
                <a:gd name="T108" fmla="*/ 294 w 532"/>
                <a:gd name="T109" fmla="*/ 600 h 600"/>
                <a:gd name="T110" fmla="*/ 318 w 532"/>
                <a:gd name="T111" fmla="*/ 598 h 600"/>
                <a:gd name="T112" fmla="*/ 360 w 532"/>
                <a:gd name="T113" fmla="*/ 594 h 600"/>
                <a:gd name="T114" fmla="*/ 380 w 532"/>
                <a:gd name="T115" fmla="*/ 590 h 600"/>
                <a:gd name="T116" fmla="*/ 424 w 532"/>
                <a:gd name="T117" fmla="*/ 574 h 600"/>
                <a:gd name="T118" fmla="*/ 464 w 532"/>
                <a:gd name="T119" fmla="*/ 555 h 600"/>
                <a:gd name="T120" fmla="*/ 508 w 532"/>
                <a:gd name="T121" fmla="*/ 523 h 600"/>
                <a:gd name="T122" fmla="*/ 532 w 532"/>
                <a:gd name="T123" fmla="*/ 497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32" h="600">
                  <a:moveTo>
                    <a:pt x="444" y="375"/>
                  </a:moveTo>
                  <a:lnTo>
                    <a:pt x="438" y="383"/>
                  </a:lnTo>
                  <a:lnTo>
                    <a:pt x="438" y="383"/>
                  </a:lnTo>
                  <a:lnTo>
                    <a:pt x="424" y="397"/>
                  </a:lnTo>
                  <a:lnTo>
                    <a:pt x="410" y="411"/>
                  </a:lnTo>
                  <a:lnTo>
                    <a:pt x="396" y="423"/>
                  </a:lnTo>
                  <a:lnTo>
                    <a:pt x="380" y="431"/>
                  </a:lnTo>
                  <a:lnTo>
                    <a:pt x="380" y="431"/>
                  </a:lnTo>
                  <a:lnTo>
                    <a:pt x="362" y="437"/>
                  </a:lnTo>
                  <a:lnTo>
                    <a:pt x="344" y="441"/>
                  </a:lnTo>
                  <a:lnTo>
                    <a:pt x="326" y="445"/>
                  </a:lnTo>
                  <a:lnTo>
                    <a:pt x="310" y="445"/>
                  </a:lnTo>
                  <a:lnTo>
                    <a:pt x="310" y="445"/>
                  </a:lnTo>
                  <a:lnTo>
                    <a:pt x="294" y="445"/>
                  </a:lnTo>
                  <a:lnTo>
                    <a:pt x="278" y="443"/>
                  </a:lnTo>
                  <a:lnTo>
                    <a:pt x="264" y="441"/>
                  </a:lnTo>
                  <a:lnTo>
                    <a:pt x="252" y="435"/>
                  </a:lnTo>
                  <a:lnTo>
                    <a:pt x="238" y="431"/>
                  </a:lnTo>
                  <a:lnTo>
                    <a:pt x="226" y="423"/>
                  </a:lnTo>
                  <a:lnTo>
                    <a:pt x="216" y="415"/>
                  </a:lnTo>
                  <a:lnTo>
                    <a:pt x="204" y="405"/>
                  </a:lnTo>
                  <a:lnTo>
                    <a:pt x="204" y="405"/>
                  </a:lnTo>
                  <a:lnTo>
                    <a:pt x="196" y="395"/>
                  </a:lnTo>
                  <a:lnTo>
                    <a:pt x="186" y="385"/>
                  </a:lnTo>
                  <a:lnTo>
                    <a:pt x="180" y="373"/>
                  </a:lnTo>
                  <a:lnTo>
                    <a:pt x="174" y="361"/>
                  </a:lnTo>
                  <a:lnTo>
                    <a:pt x="170" y="347"/>
                  </a:lnTo>
                  <a:lnTo>
                    <a:pt x="166" y="333"/>
                  </a:lnTo>
                  <a:lnTo>
                    <a:pt x="164" y="319"/>
                  </a:lnTo>
                  <a:lnTo>
                    <a:pt x="164" y="303"/>
                  </a:lnTo>
                  <a:lnTo>
                    <a:pt x="164" y="303"/>
                  </a:lnTo>
                  <a:lnTo>
                    <a:pt x="164" y="287"/>
                  </a:lnTo>
                  <a:lnTo>
                    <a:pt x="166" y="271"/>
                  </a:lnTo>
                  <a:lnTo>
                    <a:pt x="170" y="257"/>
                  </a:lnTo>
                  <a:lnTo>
                    <a:pt x="174" y="243"/>
                  </a:lnTo>
                  <a:lnTo>
                    <a:pt x="180" y="229"/>
                  </a:lnTo>
                  <a:lnTo>
                    <a:pt x="186" y="217"/>
                  </a:lnTo>
                  <a:lnTo>
                    <a:pt x="194" y="205"/>
                  </a:lnTo>
                  <a:lnTo>
                    <a:pt x="204" y="195"/>
                  </a:lnTo>
                  <a:lnTo>
                    <a:pt x="204" y="195"/>
                  </a:lnTo>
                  <a:lnTo>
                    <a:pt x="214" y="185"/>
                  </a:lnTo>
                  <a:lnTo>
                    <a:pt x="226" y="177"/>
                  </a:lnTo>
                  <a:lnTo>
                    <a:pt x="238" y="171"/>
                  </a:lnTo>
                  <a:lnTo>
                    <a:pt x="250" y="165"/>
                  </a:lnTo>
                  <a:lnTo>
                    <a:pt x="264" y="159"/>
                  </a:lnTo>
                  <a:lnTo>
                    <a:pt x="278" y="157"/>
                  </a:lnTo>
                  <a:lnTo>
                    <a:pt x="294" y="155"/>
                  </a:lnTo>
                  <a:lnTo>
                    <a:pt x="310" y="155"/>
                  </a:lnTo>
                  <a:lnTo>
                    <a:pt x="310" y="155"/>
                  </a:lnTo>
                  <a:lnTo>
                    <a:pt x="328" y="155"/>
                  </a:lnTo>
                  <a:lnTo>
                    <a:pt x="346" y="157"/>
                  </a:lnTo>
                  <a:lnTo>
                    <a:pt x="362" y="163"/>
                  </a:lnTo>
                  <a:lnTo>
                    <a:pt x="380" y="169"/>
                  </a:lnTo>
                  <a:lnTo>
                    <a:pt x="380" y="169"/>
                  </a:lnTo>
                  <a:lnTo>
                    <a:pt x="398" y="179"/>
                  </a:lnTo>
                  <a:lnTo>
                    <a:pt x="412" y="189"/>
                  </a:lnTo>
                  <a:lnTo>
                    <a:pt x="426" y="203"/>
                  </a:lnTo>
                  <a:lnTo>
                    <a:pt x="438" y="217"/>
                  </a:lnTo>
                  <a:lnTo>
                    <a:pt x="444" y="225"/>
                  </a:lnTo>
                  <a:lnTo>
                    <a:pt x="530" y="93"/>
                  </a:lnTo>
                  <a:lnTo>
                    <a:pt x="526" y="89"/>
                  </a:lnTo>
                  <a:lnTo>
                    <a:pt x="526" y="89"/>
                  </a:lnTo>
                  <a:lnTo>
                    <a:pt x="510" y="73"/>
                  </a:lnTo>
                  <a:lnTo>
                    <a:pt x="492" y="61"/>
                  </a:lnTo>
                  <a:lnTo>
                    <a:pt x="474" y="49"/>
                  </a:lnTo>
                  <a:lnTo>
                    <a:pt x="456" y="37"/>
                  </a:lnTo>
                  <a:lnTo>
                    <a:pt x="438" y="30"/>
                  </a:lnTo>
                  <a:lnTo>
                    <a:pt x="418" y="22"/>
                  </a:lnTo>
                  <a:lnTo>
                    <a:pt x="400" y="14"/>
                  </a:lnTo>
                  <a:lnTo>
                    <a:pt x="380" y="10"/>
                  </a:lnTo>
                  <a:lnTo>
                    <a:pt x="380" y="10"/>
                  </a:lnTo>
                  <a:lnTo>
                    <a:pt x="360" y="6"/>
                  </a:lnTo>
                  <a:lnTo>
                    <a:pt x="340" y="2"/>
                  </a:lnTo>
                  <a:lnTo>
                    <a:pt x="294" y="0"/>
                  </a:lnTo>
                  <a:lnTo>
                    <a:pt x="294" y="0"/>
                  </a:lnTo>
                  <a:lnTo>
                    <a:pt x="262" y="2"/>
                  </a:lnTo>
                  <a:lnTo>
                    <a:pt x="232" y="6"/>
                  </a:lnTo>
                  <a:lnTo>
                    <a:pt x="204" y="12"/>
                  </a:lnTo>
                  <a:lnTo>
                    <a:pt x="178" y="22"/>
                  </a:lnTo>
                  <a:lnTo>
                    <a:pt x="152" y="34"/>
                  </a:lnTo>
                  <a:lnTo>
                    <a:pt x="128" y="49"/>
                  </a:lnTo>
                  <a:lnTo>
                    <a:pt x="104" y="65"/>
                  </a:lnTo>
                  <a:lnTo>
                    <a:pt x="84" y="85"/>
                  </a:lnTo>
                  <a:lnTo>
                    <a:pt x="84" y="85"/>
                  </a:lnTo>
                  <a:lnTo>
                    <a:pt x="64" y="107"/>
                  </a:lnTo>
                  <a:lnTo>
                    <a:pt x="46" y="131"/>
                  </a:lnTo>
                  <a:lnTo>
                    <a:pt x="32" y="157"/>
                  </a:lnTo>
                  <a:lnTo>
                    <a:pt x="20" y="183"/>
                  </a:lnTo>
                  <a:lnTo>
                    <a:pt x="12" y="209"/>
                  </a:lnTo>
                  <a:lnTo>
                    <a:pt x="4" y="239"/>
                  </a:lnTo>
                  <a:lnTo>
                    <a:pt x="0" y="269"/>
                  </a:lnTo>
                  <a:lnTo>
                    <a:pt x="0" y="301"/>
                  </a:lnTo>
                  <a:lnTo>
                    <a:pt x="0" y="301"/>
                  </a:lnTo>
                  <a:lnTo>
                    <a:pt x="0" y="333"/>
                  </a:lnTo>
                  <a:lnTo>
                    <a:pt x="4" y="363"/>
                  </a:lnTo>
                  <a:lnTo>
                    <a:pt x="12" y="391"/>
                  </a:lnTo>
                  <a:lnTo>
                    <a:pt x="20" y="419"/>
                  </a:lnTo>
                  <a:lnTo>
                    <a:pt x="32" y="445"/>
                  </a:lnTo>
                  <a:lnTo>
                    <a:pt x="46" y="469"/>
                  </a:lnTo>
                  <a:lnTo>
                    <a:pt x="64" y="493"/>
                  </a:lnTo>
                  <a:lnTo>
                    <a:pt x="82" y="515"/>
                  </a:lnTo>
                  <a:lnTo>
                    <a:pt x="82" y="515"/>
                  </a:lnTo>
                  <a:lnTo>
                    <a:pt x="104" y="535"/>
                  </a:lnTo>
                  <a:lnTo>
                    <a:pt x="128" y="553"/>
                  </a:lnTo>
                  <a:lnTo>
                    <a:pt x="152" y="566"/>
                  </a:lnTo>
                  <a:lnTo>
                    <a:pt x="178" y="578"/>
                  </a:lnTo>
                  <a:lnTo>
                    <a:pt x="204" y="588"/>
                  </a:lnTo>
                  <a:lnTo>
                    <a:pt x="232" y="594"/>
                  </a:lnTo>
                  <a:lnTo>
                    <a:pt x="262" y="598"/>
                  </a:lnTo>
                  <a:lnTo>
                    <a:pt x="294" y="600"/>
                  </a:lnTo>
                  <a:lnTo>
                    <a:pt x="294" y="600"/>
                  </a:lnTo>
                  <a:lnTo>
                    <a:pt x="318" y="598"/>
                  </a:lnTo>
                  <a:lnTo>
                    <a:pt x="340" y="598"/>
                  </a:lnTo>
                  <a:lnTo>
                    <a:pt x="360" y="594"/>
                  </a:lnTo>
                  <a:lnTo>
                    <a:pt x="380" y="590"/>
                  </a:lnTo>
                  <a:lnTo>
                    <a:pt x="380" y="590"/>
                  </a:lnTo>
                  <a:lnTo>
                    <a:pt x="406" y="582"/>
                  </a:lnTo>
                  <a:lnTo>
                    <a:pt x="424" y="574"/>
                  </a:lnTo>
                  <a:lnTo>
                    <a:pt x="444" y="566"/>
                  </a:lnTo>
                  <a:lnTo>
                    <a:pt x="464" y="555"/>
                  </a:lnTo>
                  <a:lnTo>
                    <a:pt x="486" y="539"/>
                  </a:lnTo>
                  <a:lnTo>
                    <a:pt x="508" y="523"/>
                  </a:lnTo>
                  <a:lnTo>
                    <a:pt x="530" y="501"/>
                  </a:lnTo>
                  <a:lnTo>
                    <a:pt x="532" y="497"/>
                  </a:lnTo>
                  <a:lnTo>
                    <a:pt x="444" y="3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auto">
            <a:xfrm>
              <a:off x="3260" y="1872"/>
              <a:ext cx="460" cy="576"/>
            </a:xfrm>
            <a:custGeom>
              <a:avLst/>
              <a:gdLst>
                <a:gd name="T0" fmla="*/ 0 w 460"/>
                <a:gd name="T1" fmla="*/ 0 h 576"/>
                <a:gd name="T2" fmla="*/ 0 w 460"/>
                <a:gd name="T3" fmla="*/ 141 h 576"/>
                <a:gd name="T4" fmla="*/ 150 w 460"/>
                <a:gd name="T5" fmla="*/ 141 h 576"/>
                <a:gd name="T6" fmla="*/ 150 w 460"/>
                <a:gd name="T7" fmla="*/ 576 h 576"/>
                <a:gd name="T8" fmla="*/ 310 w 460"/>
                <a:gd name="T9" fmla="*/ 576 h 576"/>
                <a:gd name="T10" fmla="*/ 310 w 460"/>
                <a:gd name="T11" fmla="*/ 141 h 576"/>
                <a:gd name="T12" fmla="*/ 460 w 460"/>
                <a:gd name="T13" fmla="*/ 141 h 576"/>
                <a:gd name="T14" fmla="*/ 460 w 460"/>
                <a:gd name="T15" fmla="*/ 0 h 576"/>
                <a:gd name="T16" fmla="*/ 0 w 460"/>
                <a:gd name="T17" fmla="*/ 0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60" h="576">
                  <a:moveTo>
                    <a:pt x="0" y="0"/>
                  </a:moveTo>
                  <a:lnTo>
                    <a:pt x="0" y="141"/>
                  </a:lnTo>
                  <a:lnTo>
                    <a:pt x="150" y="141"/>
                  </a:lnTo>
                  <a:lnTo>
                    <a:pt x="150" y="576"/>
                  </a:lnTo>
                  <a:lnTo>
                    <a:pt x="310" y="576"/>
                  </a:lnTo>
                  <a:lnTo>
                    <a:pt x="310" y="141"/>
                  </a:lnTo>
                  <a:lnTo>
                    <a:pt x="460" y="141"/>
                  </a:lnTo>
                  <a:lnTo>
                    <a:pt x="460"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noEditPoints="1"/>
            </p:cNvSpPr>
            <p:nvPr/>
          </p:nvSpPr>
          <p:spPr bwMode="auto">
            <a:xfrm>
              <a:off x="3788" y="1872"/>
              <a:ext cx="468" cy="576"/>
            </a:xfrm>
            <a:custGeom>
              <a:avLst/>
              <a:gdLst>
                <a:gd name="T0" fmla="*/ 312 w 468"/>
                <a:gd name="T1" fmla="*/ 349 h 576"/>
                <a:gd name="T2" fmla="*/ 312 w 468"/>
                <a:gd name="T3" fmla="*/ 349 h 576"/>
                <a:gd name="T4" fmla="*/ 338 w 468"/>
                <a:gd name="T5" fmla="*/ 341 h 576"/>
                <a:gd name="T6" fmla="*/ 362 w 468"/>
                <a:gd name="T7" fmla="*/ 329 h 576"/>
                <a:gd name="T8" fmla="*/ 382 w 468"/>
                <a:gd name="T9" fmla="*/ 313 h 576"/>
                <a:gd name="T10" fmla="*/ 400 w 468"/>
                <a:gd name="T11" fmla="*/ 295 h 576"/>
                <a:gd name="T12" fmla="*/ 400 w 468"/>
                <a:gd name="T13" fmla="*/ 295 h 576"/>
                <a:gd name="T14" fmla="*/ 408 w 468"/>
                <a:gd name="T15" fmla="*/ 283 h 576"/>
                <a:gd name="T16" fmla="*/ 414 w 468"/>
                <a:gd name="T17" fmla="*/ 271 h 576"/>
                <a:gd name="T18" fmla="*/ 420 w 468"/>
                <a:gd name="T19" fmla="*/ 259 h 576"/>
                <a:gd name="T20" fmla="*/ 424 w 468"/>
                <a:gd name="T21" fmla="*/ 245 h 576"/>
                <a:gd name="T22" fmla="*/ 430 w 468"/>
                <a:gd name="T23" fmla="*/ 217 h 576"/>
                <a:gd name="T24" fmla="*/ 432 w 468"/>
                <a:gd name="T25" fmla="*/ 185 h 576"/>
                <a:gd name="T26" fmla="*/ 432 w 468"/>
                <a:gd name="T27" fmla="*/ 185 h 576"/>
                <a:gd name="T28" fmla="*/ 432 w 468"/>
                <a:gd name="T29" fmla="*/ 161 h 576"/>
                <a:gd name="T30" fmla="*/ 430 w 468"/>
                <a:gd name="T31" fmla="*/ 139 h 576"/>
                <a:gd name="T32" fmla="*/ 424 w 468"/>
                <a:gd name="T33" fmla="*/ 119 h 576"/>
                <a:gd name="T34" fmla="*/ 418 w 468"/>
                <a:gd name="T35" fmla="*/ 101 h 576"/>
                <a:gd name="T36" fmla="*/ 410 w 468"/>
                <a:gd name="T37" fmla="*/ 85 h 576"/>
                <a:gd name="T38" fmla="*/ 400 w 468"/>
                <a:gd name="T39" fmla="*/ 69 h 576"/>
                <a:gd name="T40" fmla="*/ 388 w 468"/>
                <a:gd name="T41" fmla="*/ 55 h 576"/>
                <a:gd name="T42" fmla="*/ 374 w 468"/>
                <a:gd name="T43" fmla="*/ 43 h 576"/>
                <a:gd name="T44" fmla="*/ 374 w 468"/>
                <a:gd name="T45" fmla="*/ 43 h 576"/>
                <a:gd name="T46" fmla="*/ 360 w 468"/>
                <a:gd name="T47" fmla="*/ 33 h 576"/>
                <a:gd name="T48" fmla="*/ 342 w 468"/>
                <a:gd name="T49" fmla="*/ 25 h 576"/>
                <a:gd name="T50" fmla="*/ 320 w 468"/>
                <a:gd name="T51" fmla="*/ 18 h 576"/>
                <a:gd name="T52" fmla="*/ 298 w 468"/>
                <a:gd name="T53" fmla="*/ 12 h 576"/>
                <a:gd name="T54" fmla="*/ 272 w 468"/>
                <a:gd name="T55" fmla="*/ 6 h 576"/>
                <a:gd name="T56" fmla="*/ 242 w 468"/>
                <a:gd name="T57" fmla="*/ 4 h 576"/>
                <a:gd name="T58" fmla="*/ 212 w 468"/>
                <a:gd name="T59" fmla="*/ 2 h 576"/>
                <a:gd name="T60" fmla="*/ 178 w 468"/>
                <a:gd name="T61" fmla="*/ 0 h 576"/>
                <a:gd name="T62" fmla="*/ 0 w 468"/>
                <a:gd name="T63" fmla="*/ 0 h 576"/>
                <a:gd name="T64" fmla="*/ 0 w 468"/>
                <a:gd name="T65" fmla="*/ 576 h 576"/>
                <a:gd name="T66" fmla="*/ 160 w 468"/>
                <a:gd name="T67" fmla="*/ 576 h 576"/>
                <a:gd name="T68" fmla="*/ 160 w 468"/>
                <a:gd name="T69" fmla="*/ 373 h 576"/>
                <a:gd name="T70" fmla="*/ 278 w 468"/>
                <a:gd name="T71" fmla="*/ 576 h 576"/>
                <a:gd name="T72" fmla="*/ 468 w 468"/>
                <a:gd name="T73" fmla="*/ 576 h 576"/>
                <a:gd name="T74" fmla="*/ 312 w 468"/>
                <a:gd name="T75" fmla="*/ 349 h 576"/>
                <a:gd name="T76" fmla="*/ 268 w 468"/>
                <a:gd name="T77" fmla="*/ 203 h 576"/>
                <a:gd name="T78" fmla="*/ 268 w 468"/>
                <a:gd name="T79" fmla="*/ 203 h 576"/>
                <a:gd name="T80" fmla="*/ 266 w 468"/>
                <a:gd name="T81" fmla="*/ 219 h 576"/>
                <a:gd name="T82" fmla="*/ 264 w 468"/>
                <a:gd name="T83" fmla="*/ 233 h 576"/>
                <a:gd name="T84" fmla="*/ 256 w 468"/>
                <a:gd name="T85" fmla="*/ 243 h 576"/>
                <a:gd name="T86" fmla="*/ 248 w 468"/>
                <a:gd name="T87" fmla="*/ 253 h 576"/>
                <a:gd name="T88" fmla="*/ 248 w 468"/>
                <a:gd name="T89" fmla="*/ 253 h 576"/>
                <a:gd name="T90" fmla="*/ 236 w 468"/>
                <a:gd name="T91" fmla="*/ 259 h 576"/>
                <a:gd name="T92" fmla="*/ 220 w 468"/>
                <a:gd name="T93" fmla="*/ 265 h 576"/>
                <a:gd name="T94" fmla="*/ 202 w 468"/>
                <a:gd name="T95" fmla="*/ 267 h 576"/>
                <a:gd name="T96" fmla="*/ 180 w 468"/>
                <a:gd name="T97" fmla="*/ 269 h 576"/>
                <a:gd name="T98" fmla="*/ 160 w 468"/>
                <a:gd name="T99" fmla="*/ 269 h 576"/>
                <a:gd name="T100" fmla="*/ 160 w 468"/>
                <a:gd name="T101" fmla="*/ 131 h 576"/>
                <a:gd name="T102" fmla="*/ 182 w 468"/>
                <a:gd name="T103" fmla="*/ 131 h 576"/>
                <a:gd name="T104" fmla="*/ 182 w 468"/>
                <a:gd name="T105" fmla="*/ 131 h 576"/>
                <a:gd name="T106" fmla="*/ 204 w 468"/>
                <a:gd name="T107" fmla="*/ 133 h 576"/>
                <a:gd name="T108" fmla="*/ 222 w 468"/>
                <a:gd name="T109" fmla="*/ 135 h 576"/>
                <a:gd name="T110" fmla="*/ 238 w 468"/>
                <a:gd name="T111" fmla="*/ 141 h 576"/>
                <a:gd name="T112" fmla="*/ 250 w 468"/>
                <a:gd name="T113" fmla="*/ 149 h 576"/>
                <a:gd name="T114" fmla="*/ 250 w 468"/>
                <a:gd name="T115" fmla="*/ 149 h 576"/>
                <a:gd name="T116" fmla="*/ 258 w 468"/>
                <a:gd name="T117" fmla="*/ 157 h 576"/>
                <a:gd name="T118" fmla="*/ 264 w 468"/>
                <a:gd name="T119" fmla="*/ 171 h 576"/>
                <a:gd name="T120" fmla="*/ 266 w 468"/>
                <a:gd name="T121" fmla="*/ 185 h 576"/>
                <a:gd name="T122" fmla="*/ 268 w 468"/>
                <a:gd name="T123" fmla="*/ 203 h 576"/>
                <a:gd name="T124" fmla="*/ 268 w 468"/>
                <a:gd name="T125" fmla="*/ 203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68" h="576">
                  <a:moveTo>
                    <a:pt x="312" y="349"/>
                  </a:moveTo>
                  <a:lnTo>
                    <a:pt x="312" y="349"/>
                  </a:lnTo>
                  <a:lnTo>
                    <a:pt x="338" y="341"/>
                  </a:lnTo>
                  <a:lnTo>
                    <a:pt x="362" y="329"/>
                  </a:lnTo>
                  <a:lnTo>
                    <a:pt x="382" y="313"/>
                  </a:lnTo>
                  <a:lnTo>
                    <a:pt x="400" y="295"/>
                  </a:lnTo>
                  <a:lnTo>
                    <a:pt x="400" y="295"/>
                  </a:lnTo>
                  <a:lnTo>
                    <a:pt x="408" y="283"/>
                  </a:lnTo>
                  <a:lnTo>
                    <a:pt x="414" y="271"/>
                  </a:lnTo>
                  <a:lnTo>
                    <a:pt x="420" y="259"/>
                  </a:lnTo>
                  <a:lnTo>
                    <a:pt x="424" y="245"/>
                  </a:lnTo>
                  <a:lnTo>
                    <a:pt x="430" y="217"/>
                  </a:lnTo>
                  <a:lnTo>
                    <a:pt x="432" y="185"/>
                  </a:lnTo>
                  <a:lnTo>
                    <a:pt x="432" y="185"/>
                  </a:lnTo>
                  <a:lnTo>
                    <a:pt x="432" y="161"/>
                  </a:lnTo>
                  <a:lnTo>
                    <a:pt x="430" y="139"/>
                  </a:lnTo>
                  <a:lnTo>
                    <a:pt x="424" y="119"/>
                  </a:lnTo>
                  <a:lnTo>
                    <a:pt x="418" y="101"/>
                  </a:lnTo>
                  <a:lnTo>
                    <a:pt x="410" y="85"/>
                  </a:lnTo>
                  <a:lnTo>
                    <a:pt x="400" y="69"/>
                  </a:lnTo>
                  <a:lnTo>
                    <a:pt x="388" y="55"/>
                  </a:lnTo>
                  <a:lnTo>
                    <a:pt x="374" y="43"/>
                  </a:lnTo>
                  <a:lnTo>
                    <a:pt x="374" y="43"/>
                  </a:lnTo>
                  <a:lnTo>
                    <a:pt x="360" y="33"/>
                  </a:lnTo>
                  <a:lnTo>
                    <a:pt x="342" y="25"/>
                  </a:lnTo>
                  <a:lnTo>
                    <a:pt x="320" y="18"/>
                  </a:lnTo>
                  <a:lnTo>
                    <a:pt x="298" y="12"/>
                  </a:lnTo>
                  <a:lnTo>
                    <a:pt x="272" y="6"/>
                  </a:lnTo>
                  <a:lnTo>
                    <a:pt x="242" y="4"/>
                  </a:lnTo>
                  <a:lnTo>
                    <a:pt x="212" y="2"/>
                  </a:lnTo>
                  <a:lnTo>
                    <a:pt x="178" y="0"/>
                  </a:lnTo>
                  <a:lnTo>
                    <a:pt x="0" y="0"/>
                  </a:lnTo>
                  <a:lnTo>
                    <a:pt x="0" y="576"/>
                  </a:lnTo>
                  <a:lnTo>
                    <a:pt x="160" y="576"/>
                  </a:lnTo>
                  <a:lnTo>
                    <a:pt x="160" y="373"/>
                  </a:lnTo>
                  <a:lnTo>
                    <a:pt x="278" y="576"/>
                  </a:lnTo>
                  <a:lnTo>
                    <a:pt x="468" y="576"/>
                  </a:lnTo>
                  <a:lnTo>
                    <a:pt x="312" y="349"/>
                  </a:lnTo>
                  <a:close/>
                  <a:moveTo>
                    <a:pt x="268" y="203"/>
                  </a:moveTo>
                  <a:lnTo>
                    <a:pt x="268" y="203"/>
                  </a:lnTo>
                  <a:lnTo>
                    <a:pt x="266" y="219"/>
                  </a:lnTo>
                  <a:lnTo>
                    <a:pt x="264" y="233"/>
                  </a:lnTo>
                  <a:lnTo>
                    <a:pt x="256" y="243"/>
                  </a:lnTo>
                  <a:lnTo>
                    <a:pt x="248" y="253"/>
                  </a:lnTo>
                  <a:lnTo>
                    <a:pt x="248" y="253"/>
                  </a:lnTo>
                  <a:lnTo>
                    <a:pt x="236" y="259"/>
                  </a:lnTo>
                  <a:lnTo>
                    <a:pt x="220" y="265"/>
                  </a:lnTo>
                  <a:lnTo>
                    <a:pt x="202" y="267"/>
                  </a:lnTo>
                  <a:lnTo>
                    <a:pt x="180" y="269"/>
                  </a:lnTo>
                  <a:lnTo>
                    <a:pt x="160" y="269"/>
                  </a:lnTo>
                  <a:lnTo>
                    <a:pt x="160" y="131"/>
                  </a:lnTo>
                  <a:lnTo>
                    <a:pt x="182" y="131"/>
                  </a:lnTo>
                  <a:lnTo>
                    <a:pt x="182" y="131"/>
                  </a:lnTo>
                  <a:lnTo>
                    <a:pt x="204" y="133"/>
                  </a:lnTo>
                  <a:lnTo>
                    <a:pt x="222" y="135"/>
                  </a:lnTo>
                  <a:lnTo>
                    <a:pt x="238" y="141"/>
                  </a:lnTo>
                  <a:lnTo>
                    <a:pt x="250" y="149"/>
                  </a:lnTo>
                  <a:lnTo>
                    <a:pt x="250" y="149"/>
                  </a:lnTo>
                  <a:lnTo>
                    <a:pt x="258" y="157"/>
                  </a:lnTo>
                  <a:lnTo>
                    <a:pt x="264" y="171"/>
                  </a:lnTo>
                  <a:lnTo>
                    <a:pt x="266" y="185"/>
                  </a:lnTo>
                  <a:lnTo>
                    <a:pt x="268" y="203"/>
                  </a:lnTo>
                  <a:lnTo>
                    <a:pt x="268" y="20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auto">
            <a:xfrm>
              <a:off x="4504" y="1872"/>
              <a:ext cx="605" cy="576"/>
            </a:xfrm>
            <a:custGeom>
              <a:avLst/>
              <a:gdLst>
                <a:gd name="T0" fmla="*/ 303 w 605"/>
                <a:gd name="T1" fmla="*/ 393 h 576"/>
                <a:gd name="T2" fmla="*/ 423 w 605"/>
                <a:gd name="T3" fmla="*/ 576 h 576"/>
                <a:gd name="T4" fmla="*/ 605 w 605"/>
                <a:gd name="T5" fmla="*/ 576 h 576"/>
                <a:gd name="T6" fmla="*/ 401 w 605"/>
                <a:gd name="T7" fmla="*/ 271 h 576"/>
                <a:gd name="T8" fmla="*/ 585 w 605"/>
                <a:gd name="T9" fmla="*/ 0 h 576"/>
                <a:gd name="T10" fmla="*/ 401 w 605"/>
                <a:gd name="T11" fmla="*/ 0 h 576"/>
                <a:gd name="T12" fmla="*/ 303 w 605"/>
                <a:gd name="T13" fmla="*/ 151 h 576"/>
                <a:gd name="T14" fmla="*/ 205 w 605"/>
                <a:gd name="T15" fmla="*/ 0 h 576"/>
                <a:gd name="T16" fmla="*/ 20 w 605"/>
                <a:gd name="T17" fmla="*/ 0 h 576"/>
                <a:gd name="T18" fmla="*/ 205 w 605"/>
                <a:gd name="T19" fmla="*/ 271 h 576"/>
                <a:gd name="T20" fmla="*/ 0 w 605"/>
                <a:gd name="T21" fmla="*/ 576 h 576"/>
                <a:gd name="T22" fmla="*/ 185 w 605"/>
                <a:gd name="T23" fmla="*/ 576 h 576"/>
                <a:gd name="T24" fmla="*/ 303 w 605"/>
                <a:gd name="T25" fmla="*/ 393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5" h="576">
                  <a:moveTo>
                    <a:pt x="303" y="393"/>
                  </a:moveTo>
                  <a:lnTo>
                    <a:pt x="423" y="576"/>
                  </a:lnTo>
                  <a:lnTo>
                    <a:pt x="605" y="576"/>
                  </a:lnTo>
                  <a:lnTo>
                    <a:pt x="401" y="271"/>
                  </a:lnTo>
                  <a:lnTo>
                    <a:pt x="585" y="0"/>
                  </a:lnTo>
                  <a:lnTo>
                    <a:pt x="401" y="0"/>
                  </a:lnTo>
                  <a:lnTo>
                    <a:pt x="303" y="151"/>
                  </a:lnTo>
                  <a:lnTo>
                    <a:pt x="205" y="0"/>
                  </a:lnTo>
                  <a:lnTo>
                    <a:pt x="20" y="0"/>
                  </a:lnTo>
                  <a:lnTo>
                    <a:pt x="205" y="271"/>
                  </a:lnTo>
                  <a:lnTo>
                    <a:pt x="0" y="576"/>
                  </a:lnTo>
                  <a:lnTo>
                    <a:pt x="185" y="576"/>
                  </a:lnTo>
                  <a:lnTo>
                    <a:pt x="303" y="39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auto">
            <a:xfrm>
              <a:off x="5111" y="1872"/>
              <a:ext cx="140" cy="139"/>
            </a:xfrm>
            <a:custGeom>
              <a:avLst/>
              <a:gdLst>
                <a:gd name="T0" fmla="*/ 70 w 140"/>
                <a:gd name="T1" fmla="*/ 0 h 139"/>
                <a:gd name="T2" fmla="*/ 42 w 140"/>
                <a:gd name="T3" fmla="*/ 4 h 139"/>
                <a:gd name="T4" fmla="*/ 20 w 140"/>
                <a:gd name="T5" fmla="*/ 20 h 139"/>
                <a:gd name="T6" fmla="*/ 4 w 140"/>
                <a:gd name="T7" fmla="*/ 41 h 139"/>
                <a:gd name="T8" fmla="*/ 0 w 140"/>
                <a:gd name="T9" fmla="*/ 69 h 139"/>
                <a:gd name="T10" fmla="*/ 0 w 140"/>
                <a:gd name="T11" fmla="*/ 83 h 139"/>
                <a:gd name="T12" fmla="*/ 12 w 140"/>
                <a:gd name="T13" fmla="*/ 107 h 139"/>
                <a:gd name="T14" fmla="*/ 30 w 140"/>
                <a:gd name="T15" fmla="*/ 127 h 139"/>
                <a:gd name="T16" fmla="*/ 56 w 140"/>
                <a:gd name="T17" fmla="*/ 137 h 139"/>
                <a:gd name="T18" fmla="*/ 70 w 140"/>
                <a:gd name="T19" fmla="*/ 139 h 139"/>
                <a:gd name="T20" fmla="*/ 98 w 140"/>
                <a:gd name="T21" fmla="*/ 133 h 139"/>
                <a:gd name="T22" fmla="*/ 120 w 140"/>
                <a:gd name="T23" fmla="*/ 119 h 139"/>
                <a:gd name="T24" fmla="*/ 134 w 140"/>
                <a:gd name="T25" fmla="*/ 95 h 139"/>
                <a:gd name="T26" fmla="*/ 140 w 140"/>
                <a:gd name="T27" fmla="*/ 69 h 139"/>
                <a:gd name="T28" fmla="*/ 138 w 140"/>
                <a:gd name="T29" fmla="*/ 55 h 139"/>
                <a:gd name="T30" fmla="*/ 128 w 140"/>
                <a:gd name="T31" fmla="*/ 29 h 139"/>
                <a:gd name="T32" fmla="*/ 108 w 140"/>
                <a:gd name="T33" fmla="*/ 12 h 139"/>
                <a:gd name="T34" fmla="*/ 84 w 140"/>
                <a:gd name="T35" fmla="*/ 0 h 139"/>
                <a:gd name="T36" fmla="*/ 70 w 140"/>
                <a:gd name="T37" fmla="*/ 0 h 139"/>
                <a:gd name="T38" fmla="*/ 70 w 140"/>
                <a:gd name="T39" fmla="*/ 127 h 139"/>
                <a:gd name="T40" fmla="*/ 46 w 140"/>
                <a:gd name="T41" fmla="*/ 123 h 139"/>
                <a:gd name="T42" fmla="*/ 28 w 140"/>
                <a:gd name="T43" fmla="*/ 109 h 139"/>
                <a:gd name="T44" fmla="*/ 16 w 140"/>
                <a:gd name="T45" fmla="*/ 91 h 139"/>
                <a:gd name="T46" fmla="*/ 12 w 140"/>
                <a:gd name="T47" fmla="*/ 69 h 139"/>
                <a:gd name="T48" fmla="*/ 12 w 140"/>
                <a:gd name="T49" fmla="*/ 57 h 139"/>
                <a:gd name="T50" fmla="*/ 22 w 140"/>
                <a:gd name="T51" fmla="*/ 35 h 139"/>
                <a:gd name="T52" fmla="*/ 36 w 140"/>
                <a:gd name="T53" fmla="*/ 22 h 139"/>
                <a:gd name="T54" fmla="*/ 58 w 140"/>
                <a:gd name="T55" fmla="*/ 12 h 139"/>
                <a:gd name="T56" fmla="*/ 70 w 140"/>
                <a:gd name="T57" fmla="*/ 12 h 139"/>
                <a:gd name="T58" fmla="*/ 92 w 140"/>
                <a:gd name="T59" fmla="*/ 16 h 139"/>
                <a:gd name="T60" fmla="*/ 112 w 140"/>
                <a:gd name="T61" fmla="*/ 27 h 139"/>
                <a:gd name="T62" fmla="*/ 124 w 140"/>
                <a:gd name="T63" fmla="*/ 45 h 139"/>
                <a:gd name="T64" fmla="*/ 128 w 140"/>
                <a:gd name="T65" fmla="*/ 69 h 139"/>
                <a:gd name="T66" fmla="*/ 128 w 140"/>
                <a:gd name="T67" fmla="*/ 81 h 139"/>
                <a:gd name="T68" fmla="*/ 118 w 140"/>
                <a:gd name="T69" fmla="*/ 101 h 139"/>
                <a:gd name="T70" fmla="*/ 102 w 140"/>
                <a:gd name="T71" fmla="*/ 117 h 139"/>
                <a:gd name="T72" fmla="*/ 82 w 140"/>
                <a:gd name="T73" fmla="*/ 125 h 139"/>
                <a:gd name="T74" fmla="*/ 70 w 140"/>
                <a:gd name="T75" fmla="*/ 127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40" h="139">
                  <a:moveTo>
                    <a:pt x="70" y="0"/>
                  </a:moveTo>
                  <a:lnTo>
                    <a:pt x="70" y="0"/>
                  </a:lnTo>
                  <a:lnTo>
                    <a:pt x="56" y="0"/>
                  </a:lnTo>
                  <a:lnTo>
                    <a:pt x="42" y="4"/>
                  </a:lnTo>
                  <a:lnTo>
                    <a:pt x="30" y="12"/>
                  </a:lnTo>
                  <a:lnTo>
                    <a:pt x="20" y="20"/>
                  </a:lnTo>
                  <a:lnTo>
                    <a:pt x="12" y="29"/>
                  </a:lnTo>
                  <a:lnTo>
                    <a:pt x="4" y="41"/>
                  </a:lnTo>
                  <a:lnTo>
                    <a:pt x="0" y="55"/>
                  </a:lnTo>
                  <a:lnTo>
                    <a:pt x="0" y="69"/>
                  </a:lnTo>
                  <a:lnTo>
                    <a:pt x="0" y="69"/>
                  </a:lnTo>
                  <a:lnTo>
                    <a:pt x="0" y="83"/>
                  </a:lnTo>
                  <a:lnTo>
                    <a:pt x="4" y="95"/>
                  </a:lnTo>
                  <a:lnTo>
                    <a:pt x="12" y="107"/>
                  </a:lnTo>
                  <a:lnTo>
                    <a:pt x="20" y="119"/>
                  </a:lnTo>
                  <a:lnTo>
                    <a:pt x="30" y="127"/>
                  </a:lnTo>
                  <a:lnTo>
                    <a:pt x="42" y="133"/>
                  </a:lnTo>
                  <a:lnTo>
                    <a:pt x="56" y="137"/>
                  </a:lnTo>
                  <a:lnTo>
                    <a:pt x="70" y="139"/>
                  </a:lnTo>
                  <a:lnTo>
                    <a:pt x="70" y="139"/>
                  </a:lnTo>
                  <a:lnTo>
                    <a:pt x="84" y="137"/>
                  </a:lnTo>
                  <a:lnTo>
                    <a:pt x="98" y="133"/>
                  </a:lnTo>
                  <a:lnTo>
                    <a:pt x="108" y="127"/>
                  </a:lnTo>
                  <a:lnTo>
                    <a:pt x="120" y="119"/>
                  </a:lnTo>
                  <a:lnTo>
                    <a:pt x="128" y="107"/>
                  </a:lnTo>
                  <a:lnTo>
                    <a:pt x="134" y="95"/>
                  </a:lnTo>
                  <a:lnTo>
                    <a:pt x="138" y="83"/>
                  </a:lnTo>
                  <a:lnTo>
                    <a:pt x="140" y="69"/>
                  </a:lnTo>
                  <a:lnTo>
                    <a:pt x="140" y="69"/>
                  </a:lnTo>
                  <a:lnTo>
                    <a:pt x="138" y="55"/>
                  </a:lnTo>
                  <a:lnTo>
                    <a:pt x="134" y="41"/>
                  </a:lnTo>
                  <a:lnTo>
                    <a:pt x="128" y="29"/>
                  </a:lnTo>
                  <a:lnTo>
                    <a:pt x="120" y="20"/>
                  </a:lnTo>
                  <a:lnTo>
                    <a:pt x="108" y="12"/>
                  </a:lnTo>
                  <a:lnTo>
                    <a:pt x="98" y="4"/>
                  </a:lnTo>
                  <a:lnTo>
                    <a:pt x="84" y="0"/>
                  </a:lnTo>
                  <a:lnTo>
                    <a:pt x="70" y="0"/>
                  </a:lnTo>
                  <a:lnTo>
                    <a:pt x="70" y="0"/>
                  </a:lnTo>
                  <a:close/>
                  <a:moveTo>
                    <a:pt x="70" y="127"/>
                  </a:moveTo>
                  <a:lnTo>
                    <a:pt x="70" y="127"/>
                  </a:lnTo>
                  <a:lnTo>
                    <a:pt x="58" y="125"/>
                  </a:lnTo>
                  <a:lnTo>
                    <a:pt x="46" y="123"/>
                  </a:lnTo>
                  <a:lnTo>
                    <a:pt x="36" y="117"/>
                  </a:lnTo>
                  <a:lnTo>
                    <a:pt x="28" y="109"/>
                  </a:lnTo>
                  <a:lnTo>
                    <a:pt x="22" y="101"/>
                  </a:lnTo>
                  <a:lnTo>
                    <a:pt x="16" y="91"/>
                  </a:lnTo>
                  <a:lnTo>
                    <a:pt x="12" y="81"/>
                  </a:lnTo>
                  <a:lnTo>
                    <a:pt x="12" y="69"/>
                  </a:lnTo>
                  <a:lnTo>
                    <a:pt x="12" y="69"/>
                  </a:lnTo>
                  <a:lnTo>
                    <a:pt x="12" y="57"/>
                  </a:lnTo>
                  <a:lnTo>
                    <a:pt x="16" y="45"/>
                  </a:lnTo>
                  <a:lnTo>
                    <a:pt x="22" y="35"/>
                  </a:lnTo>
                  <a:lnTo>
                    <a:pt x="28" y="27"/>
                  </a:lnTo>
                  <a:lnTo>
                    <a:pt x="36" y="22"/>
                  </a:lnTo>
                  <a:lnTo>
                    <a:pt x="46" y="16"/>
                  </a:lnTo>
                  <a:lnTo>
                    <a:pt x="58" y="12"/>
                  </a:lnTo>
                  <a:lnTo>
                    <a:pt x="70" y="12"/>
                  </a:lnTo>
                  <a:lnTo>
                    <a:pt x="70" y="12"/>
                  </a:lnTo>
                  <a:lnTo>
                    <a:pt x="82" y="12"/>
                  </a:lnTo>
                  <a:lnTo>
                    <a:pt x="92" y="16"/>
                  </a:lnTo>
                  <a:lnTo>
                    <a:pt x="102" y="22"/>
                  </a:lnTo>
                  <a:lnTo>
                    <a:pt x="112" y="27"/>
                  </a:lnTo>
                  <a:lnTo>
                    <a:pt x="118" y="35"/>
                  </a:lnTo>
                  <a:lnTo>
                    <a:pt x="124" y="45"/>
                  </a:lnTo>
                  <a:lnTo>
                    <a:pt x="128" y="57"/>
                  </a:lnTo>
                  <a:lnTo>
                    <a:pt x="128" y="69"/>
                  </a:lnTo>
                  <a:lnTo>
                    <a:pt x="128" y="69"/>
                  </a:lnTo>
                  <a:lnTo>
                    <a:pt x="128" y="81"/>
                  </a:lnTo>
                  <a:lnTo>
                    <a:pt x="124" y="91"/>
                  </a:lnTo>
                  <a:lnTo>
                    <a:pt x="118" y="101"/>
                  </a:lnTo>
                  <a:lnTo>
                    <a:pt x="112" y="109"/>
                  </a:lnTo>
                  <a:lnTo>
                    <a:pt x="102" y="117"/>
                  </a:lnTo>
                  <a:lnTo>
                    <a:pt x="92" y="123"/>
                  </a:lnTo>
                  <a:lnTo>
                    <a:pt x="82" y="125"/>
                  </a:lnTo>
                  <a:lnTo>
                    <a:pt x="70" y="127"/>
                  </a:lnTo>
                  <a:lnTo>
                    <a:pt x="70" y="12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Freeform 14"/>
            <p:cNvSpPr>
              <a:spLocks noEditPoints="1"/>
            </p:cNvSpPr>
            <p:nvPr/>
          </p:nvSpPr>
          <p:spPr bwMode="auto">
            <a:xfrm>
              <a:off x="5153" y="1901"/>
              <a:ext cx="64" cy="78"/>
            </a:xfrm>
            <a:custGeom>
              <a:avLst/>
              <a:gdLst>
                <a:gd name="T0" fmla="*/ 60 w 64"/>
                <a:gd name="T1" fmla="*/ 24 h 78"/>
                <a:gd name="T2" fmla="*/ 60 w 64"/>
                <a:gd name="T3" fmla="*/ 24 h 78"/>
                <a:gd name="T4" fmla="*/ 60 w 64"/>
                <a:gd name="T5" fmla="*/ 16 h 78"/>
                <a:gd name="T6" fmla="*/ 58 w 64"/>
                <a:gd name="T7" fmla="*/ 12 h 78"/>
                <a:gd name="T8" fmla="*/ 54 w 64"/>
                <a:gd name="T9" fmla="*/ 8 h 78"/>
                <a:gd name="T10" fmla="*/ 52 w 64"/>
                <a:gd name="T11" fmla="*/ 4 h 78"/>
                <a:gd name="T12" fmla="*/ 42 w 64"/>
                <a:gd name="T13" fmla="*/ 0 h 78"/>
                <a:gd name="T14" fmla="*/ 34 w 64"/>
                <a:gd name="T15" fmla="*/ 0 h 78"/>
                <a:gd name="T16" fmla="*/ 0 w 64"/>
                <a:gd name="T17" fmla="*/ 0 h 78"/>
                <a:gd name="T18" fmla="*/ 0 w 64"/>
                <a:gd name="T19" fmla="*/ 78 h 78"/>
                <a:gd name="T20" fmla="*/ 12 w 64"/>
                <a:gd name="T21" fmla="*/ 78 h 78"/>
                <a:gd name="T22" fmla="*/ 12 w 64"/>
                <a:gd name="T23" fmla="*/ 46 h 78"/>
                <a:gd name="T24" fmla="*/ 30 w 64"/>
                <a:gd name="T25" fmla="*/ 46 h 78"/>
                <a:gd name="T26" fmla="*/ 50 w 64"/>
                <a:gd name="T27" fmla="*/ 78 h 78"/>
                <a:gd name="T28" fmla="*/ 50 w 64"/>
                <a:gd name="T29" fmla="*/ 78 h 78"/>
                <a:gd name="T30" fmla="*/ 64 w 64"/>
                <a:gd name="T31" fmla="*/ 78 h 78"/>
                <a:gd name="T32" fmla="*/ 44 w 64"/>
                <a:gd name="T33" fmla="*/ 46 h 78"/>
                <a:gd name="T34" fmla="*/ 44 w 64"/>
                <a:gd name="T35" fmla="*/ 46 h 78"/>
                <a:gd name="T36" fmla="*/ 52 w 64"/>
                <a:gd name="T37" fmla="*/ 42 h 78"/>
                <a:gd name="T38" fmla="*/ 58 w 64"/>
                <a:gd name="T39" fmla="*/ 36 h 78"/>
                <a:gd name="T40" fmla="*/ 60 w 64"/>
                <a:gd name="T41" fmla="*/ 30 h 78"/>
                <a:gd name="T42" fmla="*/ 60 w 64"/>
                <a:gd name="T43" fmla="*/ 24 h 78"/>
                <a:gd name="T44" fmla="*/ 60 w 64"/>
                <a:gd name="T45" fmla="*/ 24 h 78"/>
                <a:gd name="T46" fmla="*/ 48 w 64"/>
                <a:gd name="T47" fmla="*/ 24 h 78"/>
                <a:gd name="T48" fmla="*/ 48 w 64"/>
                <a:gd name="T49" fmla="*/ 24 h 78"/>
                <a:gd name="T50" fmla="*/ 48 w 64"/>
                <a:gd name="T51" fmla="*/ 28 h 78"/>
                <a:gd name="T52" fmla="*/ 44 w 64"/>
                <a:gd name="T53" fmla="*/ 32 h 78"/>
                <a:gd name="T54" fmla="*/ 40 w 64"/>
                <a:gd name="T55" fmla="*/ 34 h 78"/>
                <a:gd name="T56" fmla="*/ 34 w 64"/>
                <a:gd name="T57" fmla="*/ 34 h 78"/>
                <a:gd name="T58" fmla="*/ 12 w 64"/>
                <a:gd name="T59" fmla="*/ 34 h 78"/>
                <a:gd name="T60" fmla="*/ 12 w 64"/>
                <a:gd name="T61" fmla="*/ 12 h 78"/>
                <a:gd name="T62" fmla="*/ 34 w 64"/>
                <a:gd name="T63" fmla="*/ 12 h 78"/>
                <a:gd name="T64" fmla="*/ 34 w 64"/>
                <a:gd name="T65" fmla="*/ 12 h 78"/>
                <a:gd name="T66" fmla="*/ 40 w 64"/>
                <a:gd name="T67" fmla="*/ 12 h 78"/>
                <a:gd name="T68" fmla="*/ 44 w 64"/>
                <a:gd name="T69" fmla="*/ 14 h 78"/>
                <a:gd name="T70" fmla="*/ 48 w 64"/>
                <a:gd name="T71" fmla="*/ 18 h 78"/>
                <a:gd name="T72" fmla="*/ 48 w 64"/>
                <a:gd name="T73" fmla="*/ 24 h 78"/>
                <a:gd name="T74" fmla="*/ 48 w 64"/>
                <a:gd name="T75" fmla="*/ 2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 h="78">
                  <a:moveTo>
                    <a:pt x="60" y="24"/>
                  </a:moveTo>
                  <a:lnTo>
                    <a:pt x="60" y="24"/>
                  </a:lnTo>
                  <a:lnTo>
                    <a:pt x="60" y="16"/>
                  </a:lnTo>
                  <a:lnTo>
                    <a:pt x="58" y="12"/>
                  </a:lnTo>
                  <a:lnTo>
                    <a:pt x="54" y="8"/>
                  </a:lnTo>
                  <a:lnTo>
                    <a:pt x="52" y="4"/>
                  </a:lnTo>
                  <a:lnTo>
                    <a:pt x="42" y="0"/>
                  </a:lnTo>
                  <a:lnTo>
                    <a:pt x="34" y="0"/>
                  </a:lnTo>
                  <a:lnTo>
                    <a:pt x="0" y="0"/>
                  </a:lnTo>
                  <a:lnTo>
                    <a:pt x="0" y="78"/>
                  </a:lnTo>
                  <a:lnTo>
                    <a:pt x="12" y="78"/>
                  </a:lnTo>
                  <a:lnTo>
                    <a:pt x="12" y="46"/>
                  </a:lnTo>
                  <a:lnTo>
                    <a:pt x="30" y="46"/>
                  </a:lnTo>
                  <a:lnTo>
                    <a:pt x="50" y="78"/>
                  </a:lnTo>
                  <a:lnTo>
                    <a:pt x="50" y="78"/>
                  </a:lnTo>
                  <a:lnTo>
                    <a:pt x="64" y="78"/>
                  </a:lnTo>
                  <a:lnTo>
                    <a:pt x="44" y="46"/>
                  </a:lnTo>
                  <a:lnTo>
                    <a:pt x="44" y="46"/>
                  </a:lnTo>
                  <a:lnTo>
                    <a:pt x="52" y="42"/>
                  </a:lnTo>
                  <a:lnTo>
                    <a:pt x="58" y="36"/>
                  </a:lnTo>
                  <a:lnTo>
                    <a:pt x="60" y="30"/>
                  </a:lnTo>
                  <a:lnTo>
                    <a:pt x="60" y="24"/>
                  </a:lnTo>
                  <a:lnTo>
                    <a:pt x="60" y="24"/>
                  </a:lnTo>
                  <a:close/>
                  <a:moveTo>
                    <a:pt x="48" y="24"/>
                  </a:moveTo>
                  <a:lnTo>
                    <a:pt x="48" y="24"/>
                  </a:lnTo>
                  <a:lnTo>
                    <a:pt x="48" y="28"/>
                  </a:lnTo>
                  <a:lnTo>
                    <a:pt x="44" y="32"/>
                  </a:lnTo>
                  <a:lnTo>
                    <a:pt x="40" y="34"/>
                  </a:lnTo>
                  <a:lnTo>
                    <a:pt x="34" y="34"/>
                  </a:lnTo>
                  <a:lnTo>
                    <a:pt x="12" y="34"/>
                  </a:lnTo>
                  <a:lnTo>
                    <a:pt x="12" y="12"/>
                  </a:lnTo>
                  <a:lnTo>
                    <a:pt x="34" y="12"/>
                  </a:lnTo>
                  <a:lnTo>
                    <a:pt x="34" y="12"/>
                  </a:lnTo>
                  <a:lnTo>
                    <a:pt x="40" y="12"/>
                  </a:lnTo>
                  <a:lnTo>
                    <a:pt x="44" y="14"/>
                  </a:lnTo>
                  <a:lnTo>
                    <a:pt x="48" y="18"/>
                  </a:lnTo>
                  <a:lnTo>
                    <a:pt x="48" y="24"/>
                  </a:lnTo>
                  <a:lnTo>
                    <a:pt x="48" y="2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9" name="Rectangle 18"/>
          <p:cNvSpPr/>
          <p:nvPr userDrawn="1"/>
        </p:nvSpPr>
        <p:spPr>
          <a:xfrm>
            <a:off x="10882858" y="6235908"/>
            <a:ext cx="1309141" cy="6220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Tree>
    <p:extLst>
      <p:ext uri="{BB962C8B-B14F-4D97-AF65-F5344CB8AC3E}">
        <p14:creationId xmlns:p14="http://schemas.microsoft.com/office/powerpoint/2010/main" val="40950418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Section 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5216" y="3035808"/>
            <a:ext cx="9144000" cy="498598"/>
          </a:xfrm>
          <a:noFill/>
        </p:spPr>
        <p:txBody>
          <a:bodyPr lIns="0" tIns="0" rIns="0" bIns="0" anchor="b" anchorCtr="0">
            <a:spAutoFit/>
          </a:bodyPr>
          <a:lstStyle>
            <a:lvl1pPr algn="l" defTabSz="932742" rtl="0" eaLnBrk="1" latinLnBrk="0" hangingPunct="1">
              <a:lnSpc>
                <a:spcPct val="90000"/>
              </a:lnSpc>
              <a:spcBef>
                <a:spcPct val="0"/>
              </a:spcBef>
              <a:buNone/>
              <a:defRPr lang="en-US" sz="3600" b="1" kern="1200" cap="none" spc="-50" baseline="0" dirty="0">
                <a:ln w="3175">
                  <a:noFill/>
                </a:ln>
                <a:gradFill>
                  <a:gsLst>
                    <a:gs pos="62564">
                      <a:schemeClr val="tx1"/>
                    </a:gs>
                    <a:gs pos="55000">
                      <a:schemeClr val="tx1"/>
                    </a:gs>
                  </a:gsLst>
                  <a:lin ang="5400000" scaled="0"/>
                </a:gradFill>
                <a:effectLst/>
                <a:latin typeface="+mj-lt"/>
                <a:ea typeface="+mn-ea"/>
                <a:cs typeface="Segoe UI" pitchFamily="34" charset="0"/>
              </a:defRPr>
            </a:lvl1pPr>
          </a:lstStyle>
          <a:p>
            <a:r>
              <a:rPr lang="en-US" dirty="0"/>
              <a:t>Section title</a:t>
            </a:r>
          </a:p>
        </p:txBody>
      </p:sp>
      <p:pic>
        <p:nvPicPr>
          <p:cNvPr id="3" name="Picture 2">
            <a:extLst>
              <a:ext uri="{FF2B5EF4-FFF2-40B4-BE49-F238E27FC236}">
                <a16:creationId xmlns:a16="http://schemas.microsoft.com/office/drawing/2014/main" id="{1AEFEEAC-A5ED-4EC3-8EE0-FF5D69ECE47C}"/>
              </a:ext>
            </a:extLst>
          </p:cNvPr>
          <p:cNvPicPr>
            <a:picLocks noChangeAspect="1"/>
          </p:cNvPicPr>
          <p:nvPr userDrawn="1"/>
        </p:nvPicPr>
        <p:blipFill>
          <a:blip r:embed="rId2"/>
          <a:stretch>
            <a:fillRect/>
          </a:stretch>
        </p:blipFill>
        <p:spPr>
          <a:xfrm>
            <a:off x="9187824" y="4127617"/>
            <a:ext cx="2987084" cy="2760963"/>
          </a:xfrm>
          <a:prstGeom prst="rect">
            <a:avLst/>
          </a:prstGeom>
        </p:spPr>
      </p:pic>
      <p:pic>
        <p:nvPicPr>
          <p:cNvPr id="4" name="Picture 3">
            <a:extLst>
              <a:ext uri="{FF2B5EF4-FFF2-40B4-BE49-F238E27FC236}">
                <a16:creationId xmlns:a16="http://schemas.microsoft.com/office/drawing/2014/main" id="{5BDE725C-DCE7-4425-B30A-AF61F931D51A}"/>
              </a:ext>
            </a:extLst>
          </p:cNvPr>
          <p:cNvPicPr>
            <a:picLocks noChangeAspect="1"/>
          </p:cNvPicPr>
          <p:nvPr userDrawn="1"/>
        </p:nvPicPr>
        <p:blipFill>
          <a:blip r:embed="rId3"/>
          <a:stretch>
            <a:fillRect/>
          </a:stretch>
        </p:blipFill>
        <p:spPr>
          <a:xfrm>
            <a:off x="7277597" y="-324759"/>
            <a:ext cx="6040170" cy="5582932"/>
          </a:xfrm>
          <a:prstGeom prst="rect">
            <a:avLst/>
          </a:prstGeom>
        </p:spPr>
      </p:pic>
      <p:sp>
        <p:nvSpPr>
          <p:cNvPr id="5" name="TextBox 4">
            <a:extLst>
              <a:ext uri="{FF2B5EF4-FFF2-40B4-BE49-F238E27FC236}">
                <a16:creationId xmlns:a16="http://schemas.microsoft.com/office/drawing/2014/main" id="{4C5B3B35-D7C7-44F9-8F2E-691AEB5346B6}"/>
              </a:ext>
            </a:extLst>
          </p:cNvPr>
          <p:cNvSpPr txBox="1"/>
          <p:nvPr userDrawn="1"/>
        </p:nvSpPr>
        <p:spPr>
          <a:xfrm>
            <a:off x="584200" y="6383547"/>
            <a:ext cx="2087593"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1368871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mod="1">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guide id="4" orient="horz" pos="2505">
          <p15:clr>
            <a:srgbClr val="5ACBF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sl-SI"/>
              <a:t>Uredite slog naslova matrice</a:t>
            </a:r>
            <a:endParaRPr lang="en-US" dirty="0"/>
          </a:p>
        </p:txBody>
      </p:sp>
      <p:sp>
        <p:nvSpPr>
          <p:cNvPr id="4" name="Text Placeholder 3"/>
          <p:cNvSpPr>
            <a:spLocks noGrp="1"/>
          </p:cNvSpPr>
          <p:nvPr>
            <p:ph type="body" sz="quarter" idx="10"/>
          </p:nvPr>
        </p:nvSpPr>
        <p:spPr>
          <a:xfrm>
            <a:off x="586390" y="1434370"/>
            <a:ext cx="11018520" cy="2308324"/>
          </a:xfrm>
        </p:spPr>
        <p:txBody>
          <a:bodyPr wrap="square">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sl-SI"/>
              <a:t>Uredite sloge besedila matrice</a:t>
            </a:r>
          </a:p>
          <a:p>
            <a:pPr lvl="1"/>
            <a:r>
              <a:rPr lang="sl-SI"/>
              <a:t>Druga raven</a:t>
            </a:r>
          </a:p>
          <a:p>
            <a:pPr lvl="2"/>
            <a:r>
              <a:rPr lang="sl-SI"/>
              <a:t>Tretja raven</a:t>
            </a:r>
          </a:p>
          <a:p>
            <a:pPr lvl="3"/>
            <a:r>
              <a:rPr lang="sl-SI"/>
              <a:t>Četrta raven</a:t>
            </a:r>
          </a:p>
          <a:p>
            <a:pPr lvl="4"/>
            <a:r>
              <a:rPr lang="sl-SI"/>
              <a:t>Peta raven</a:t>
            </a:r>
            <a:endParaRPr lang="en-US" dirty="0"/>
          </a:p>
        </p:txBody>
      </p:sp>
      <p:pic>
        <p:nvPicPr>
          <p:cNvPr id="3" name="Picture 2">
            <a:extLst>
              <a:ext uri="{FF2B5EF4-FFF2-40B4-BE49-F238E27FC236}">
                <a16:creationId xmlns:a16="http://schemas.microsoft.com/office/drawing/2014/main" id="{49735B11-5998-466B-9358-4C374CDB55F0}"/>
              </a:ext>
            </a:extLst>
          </p:cNvPr>
          <p:cNvPicPr>
            <a:picLocks noChangeAspect="1"/>
          </p:cNvPicPr>
          <p:nvPr userDrawn="1"/>
        </p:nvPicPr>
        <p:blipFill>
          <a:blip r:embed="rId2"/>
          <a:stretch>
            <a:fillRect/>
          </a:stretch>
        </p:blipFill>
        <p:spPr>
          <a:xfrm>
            <a:off x="586390" y="5947873"/>
            <a:ext cx="764849" cy="764849"/>
          </a:xfrm>
          <a:prstGeom prst="rect">
            <a:avLst/>
          </a:prstGeom>
        </p:spPr>
      </p:pic>
      <p:sp>
        <p:nvSpPr>
          <p:cNvPr id="5" name="TextBox 4">
            <a:extLst>
              <a:ext uri="{FF2B5EF4-FFF2-40B4-BE49-F238E27FC236}">
                <a16:creationId xmlns:a16="http://schemas.microsoft.com/office/drawing/2014/main" id="{403A401F-8192-4B48-A01D-DC57397BB5AC}"/>
              </a:ext>
            </a:extLst>
          </p:cNvPr>
          <p:cNvSpPr txBox="1"/>
          <p:nvPr userDrawn="1"/>
        </p:nvSpPr>
        <p:spPr>
          <a:xfrm>
            <a:off x="11056669" y="6330297"/>
            <a:ext cx="908170" cy="307777"/>
          </a:xfrm>
          <a:prstGeom prst="rect">
            <a:avLst/>
          </a:prstGeom>
          <a:noFill/>
        </p:spPr>
        <p:txBody>
          <a:bodyPr wrap="square" lIns="0" tIns="0" rIns="0" bIns="0" rtlCol="0">
            <a:spAutoFit/>
          </a:bodyPr>
          <a:lstStyle/>
          <a:p>
            <a:pPr algn="l"/>
            <a:r>
              <a:rPr lang="hr-HR" sz="2000" b="0" dirty="0">
                <a:solidFill>
                  <a:srgbClr val="5E5E60"/>
                </a:solidFill>
                <a:latin typeface="Segoe UI Light" panose="020B0502040204020203" pitchFamily="34" charset="0"/>
                <a:cs typeface="Segoe UI Light" panose="020B0502040204020203" pitchFamily="34" charset="0"/>
              </a:rPr>
              <a:t>#ntk18</a:t>
            </a:r>
          </a:p>
        </p:txBody>
      </p:sp>
    </p:spTree>
    <p:extLst>
      <p:ext uri="{BB962C8B-B14F-4D97-AF65-F5344CB8AC3E}">
        <p14:creationId xmlns:p14="http://schemas.microsoft.com/office/powerpoint/2010/main" val="271395040"/>
      </p:ext>
    </p:extLst>
  </p:cSld>
  <p:clrMapOvr>
    <a:masterClrMapping/>
  </p:clrMapOvr>
  <p:transition>
    <p:fade/>
  </p:transition>
  <p:extLst mod="1">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1_Photo 2">
    <p:spTree>
      <p:nvGrpSpPr>
        <p:cNvPr id="1" name=""/>
        <p:cNvGrpSpPr/>
        <p:nvPr/>
      </p:nvGrpSpPr>
      <p:grpSpPr>
        <a:xfrm>
          <a:off x="0" y="0"/>
          <a:ext cx="0" cy="0"/>
          <a:chOff x="0" y="0"/>
          <a:chExt cx="0" cy="0"/>
        </a:xfrm>
      </p:grpSpPr>
      <p:sp>
        <p:nvSpPr>
          <p:cNvPr id="13" name="TextBox 12"/>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1">
                    <a:alpha val="70000"/>
                  </a:schemeClr>
                </a:solidFill>
                <a:latin typeface="+mj-lt"/>
              </a:rPr>
              <a:pPr algn="r"/>
              <a:t>‹#›</a:t>
            </a:fld>
            <a:endParaRPr lang="en-US" sz="1000" dirty="0">
              <a:solidFill>
                <a:schemeClr val="bg1">
                  <a:alpha val="70000"/>
                </a:schemeClr>
              </a:solidFill>
              <a:latin typeface="+mj-lt"/>
            </a:endParaRPr>
          </a:p>
        </p:txBody>
      </p:sp>
      <p:sp>
        <p:nvSpPr>
          <p:cNvPr id="14" name="TextBox 13"/>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1">
                    <a:alpha val="70000"/>
                  </a:schemeClr>
                </a:solidFill>
                <a:latin typeface="+mj-lt"/>
                <a:ea typeface="Arial"/>
                <a:cs typeface="Arial"/>
              </a:rPr>
              <a:t>© 2016 Citrix | Confidential </a:t>
            </a:r>
          </a:p>
        </p:txBody>
      </p:sp>
      <p:sp>
        <p:nvSpPr>
          <p:cNvPr id="8" name="Content Placeholder 2"/>
          <p:cNvSpPr>
            <a:spLocks noGrp="1"/>
          </p:cNvSpPr>
          <p:nvPr>
            <p:ph idx="1"/>
          </p:nvPr>
        </p:nvSpPr>
        <p:spPr>
          <a:xfrm>
            <a:off x="457200" y="1709928"/>
            <a:ext cx="4873752" cy="4553712"/>
          </a:xfrm>
        </p:spPr>
        <p:txBody>
          <a:bodyPr/>
          <a:lstStyle>
            <a:lvl2pPr>
              <a:defRPr>
                <a:solidFill>
                  <a:schemeClr val="tx1"/>
                </a:solidFill>
              </a:defRPr>
            </a:lvl2pPr>
            <a:lvl3pPr>
              <a:defRPr sz="1600">
                <a:solidFill>
                  <a:schemeClr val="tx1"/>
                </a:solidFill>
              </a:defRPr>
            </a:lvl3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21"/>
          <p:cNvSpPr>
            <a:spLocks noGrp="1"/>
          </p:cNvSpPr>
          <p:nvPr>
            <p:ph type="title"/>
          </p:nvPr>
        </p:nvSpPr>
        <p:spPr>
          <a:xfrm>
            <a:off x="457200" y="411480"/>
            <a:ext cx="11274552" cy="842025"/>
          </a:xfrm>
        </p:spPr>
        <p:txBody>
          <a:bodyPr/>
          <a:lstStyle/>
          <a:p>
            <a:r>
              <a:rPr lang="en-US"/>
              <a:t>Click to edit Master title style</a:t>
            </a:r>
          </a:p>
        </p:txBody>
      </p:sp>
      <p:sp>
        <p:nvSpPr>
          <p:cNvPr id="10" name="Freeform 9"/>
          <p:cNvSpPr>
            <a:spLocks noChangeAspect="1"/>
          </p:cNvSpPr>
          <p:nvPr userDrawn="1"/>
        </p:nvSpPr>
        <p:spPr>
          <a:xfrm rot="16200000">
            <a:off x="7620000" y="2286000"/>
            <a:ext cx="4572000" cy="4572000"/>
          </a:xfrm>
          <a:custGeom>
            <a:avLst/>
            <a:gdLst>
              <a:gd name="connsiteX0" fmla="*/ 0 w 7851286"/>
              <a:gd name="connsiteY0" fmla="*/ 0 h 6858000"/>
              <a:gd name="connsiteX1" fmla="*/ 1 w 7851286"/>
              <a:gd name="connsiteY1" fmla="*/ 0 h 6858000"/>
              <a:gd name="connsiteX2" fmla="*/ 7833487 w 7851286"/>
              <a:gd name="connsiteY2" fmla="*/ 6717930 h 6858000"/>
              <a:gd name="connsiteX3" fmla="*/ 7851286 w 7851286"/>
              <a:gd name="connsiteY3" fmla="*/ 6858000 h 6858000"/>
              <a:gd name="connsiteX4" fmla="*/ 0 w 7851286"/>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51286" h="6858000">
                <a:moveTo>
                  <a:pt x="0" y="0"/>
                </a:moveTo>
                <a:lnTo>
                  <a:pt x="1" y="0"/>
                </a:lnTo>
                <a:cubicBezTo>
                  <a:pt x="3966426" y="0"/>
                  <a:pt x="7252255" y="2913977"/>
                  <a:pt x="7833487" y="6717930"/>
                </a:cubicBezTo>
                <a:lnTo>
                  <a:pt x="7851286" y="6858000"/>
                </a:lnTo>
                <a:lnTo>
                  <a:pt x="0" y="6858000"/>
                </a:lnTo>
                <a:close/>
              </a:path>
            </a:pathLst>
          </a:cu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Tree>
    <p:extLst>
      <p:ext uri="{BB962C8B-B14F-4D97-AF65-F5344CB8AC3E}">
        <p14:creationId xmlns:p14="http://schemas.microsoft.com/office/powerpoint/2010/main" val="3159656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432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1_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2" name="Title 21"/>
          <p:cNvSpPr>
            <a:spLocks noGrp="1"/>
          </p:cNvSpPr>
          <p:nvPr>
            <p:ph type="title"/>
          </p:nvPr>
        </p:nvSpPr>
        <p:spPr/>
        <p:txBody>
          <a:bodyPr/>
          <a:lstStyle/>
          <a:p>
            <a:r>
              <a:rPr lang="en-US"/>
              <a:t>Click to edit Master title style</a:t>
            </a:r>
          </a:p>
        </p:txBody>
      </p:sp>
      <p:sp>
        <p:nvSpPr>
          <p:cNvPr id="23" name="Text Placeholder 2"/>
          <p:cNvSpPr>
            <a:spLocks noGrp="1"/>
          </p:cNvSpPr>
          <p:nvPr>
            <p:ph type="body" idx="10" hasCustomPrompt="1"/>
          </p:nvPr>
        </p:nvSpPr>
        <p:spPr>
          <a:xfrm>
            <a:off x="457200" y="1451729"/>
            <a:ext cx="11277599" cy="249299"/>
          </a:xfrm>
        </p:spPr>
        <p:txBody>
          <a:bodyPr wrap="square">
            <a:spAutoFit/>
          </a:bodyPr>
          <a:lstStyle>
            <a:lvl1pPr marL="0" indent="0">
              <a:buNone/>
              <a:defRPr sz="1799" spc="-30" baseline="0">
                <a:solidFill>
                  <a:schemeClr val="tx1">
                    <a:lumMod val="50000"/>
                    <a:lumOff val="50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30596893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88952" cy="1627225"/>
          </a:xfrm>
          <a:prstGeom prst="rect">
            <a:avLst/>
          </a:prstGeom>
        </p:spPr>
      </p:pic>
      <p:sp>
        <p:nvSpPr>
          <p:cNvPr id="3" name="Subtitle 2"/>
          <p:cNvSpPr>
            <a:spLocks noGrp="1"/>
          </p:cNvSpPr>
          <p:nvPr>
            <p:ph type="subTitle" idx="1"/>
          </p:nvPr>
        </p:nvSpPr>
        <p:spPr>
          <a:xfrm>
            <a:off x="2013995" y="294482"/>
            <a:ext cx="8164010" cy="919656"/>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Slide Number Placeholder 5"/>
          <p:cNvSpPr>
            <a:spLocks noGrp="1"/>
          </p:cNvSpPr>
          <p:nvPr>
            <p:ph type="sldNum" sz="quarter" idx="12"/>
          </p:nvPr>
        </p:nvSpPr>
        <p:spPr>
          <a:xfrm>
            <a:off x="667512" y="413085"/>
            <a:ext cx="1179576" cy="801053"/>
          </a:xfrm>
          <a:prstGeom prst="rect">
            <a:avLst/>
          </a:prstGeom>
        </p:spPr>
        <p:txBody>
          <a:bodyPr/>
          <a:lstStyle>
            <a:lvl1pPr algn="ctr">
              <a:defRPr sz="3200" b="1">
                <a:solidFill>
                  <a:schemeClr val="bg1"/>
                </a:solidFill>
              </a:defRPr>
            </a:lvl1pPr>
          </a:lstStyle>
          <a:p>
            <a:fld id="{844CA769-FCA5-2647-ABA2-79798D8D99C9}" type="slidenum">
              <a:rPr lang="en-US" smtClean="0"/>
              <a:pPr/>
              <a:t>‹#›</a:t>
            </a:fld>
            <a:endParaRPr lang="en-US" dirty="0"/>
          </a:p>
        </p:txBody>
      </p:sp>
    </p:spTree>
    <p:extLst>
      <p:ext uri="{BB962C8B-B14F-4D97-AF65-F5344CB8AC3E}">
        <p14:creationId xmlns:p14="http://schemas.microsoft.com/office/powerpoint/2010/main" val="3828229664"/>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5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8952" cy="1474863"/>
          </a:xfrm>
          <a:prstGeom prst="rect">
            <a:avLst/>
          </a:prstGeom>
        </p:spPr>
      </p:pic>
      <p:sp>
        <p:nvSpPr>
          <p:cNvPr id="9" name="Slide Number Placeholder 5"/>
          <p:cNvSpPr>
            <a:spLocks noGrp="1"/>
          </p:cNvSpPr>
          <p:nvPr>
            <p:ph type="sldNum" sz="quarter" idx="12"/>
          </p:nvPr>
        </p:nvSpPr>
        <p:spPr>
          <a:xfrm>
            <a:off x="667512" y="413085"/>
            <a:ext cx="1179576" cy="801053"/>
          </a:xfrm>
          <a:prstGeom prst="rect">
            <a:avLst/>
          </a:prstGeom>
        </p:spPr>
        <p:txBody>
          <a:bodyPr/>
          <a:lstStyle>
            <a:lvl1pPr algn="ctr">
              <a:defRPr sz="3200" b="1">
                <a:solidFill>
                  <a:schemeClr val="bg1"/>
                </a:solidFill>
              </a:defRPr>
            </a:lvl1pPr>
          </a:lstStyle>
          <a:p>
            <a:fld id="{5B7BF1AD-EA7C-E247-98DC-21E16DB71CC1}" type="slidenum">
              <a:rPr lang="en-US" smtClean="0"/>
              <a:pPr/>
              <a:t>‹#›</a:t>
            </a:fld>
            <a:endParaRPr lang="en-US" dirty="0"/>
          </a:p>
        </p:txBody>
      </p:sp>
      <p:sp>
        <p:nvSpPr>
          <p:cNvPr id="11" name="Subtitle 2"/>
          <p:cNvSpPr>
            <a:spLocks noGrp="1"/>
          </p:cNvSpPr>
          <p:nvPr>
            <p:ph type="subTitle" idx="1"/>
          </p:nvPr>
        </p:nvSpPr>
        <p:spPr>
          <a:xfrm>
            <a:off x="2013995" y="294482"/>
            <a:ext cx="8164010" cy="919656"/>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929066425"/>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12188952" cy="1474863"/>
          </a:xfrm>
          <a:prstGeom prst="rect">
            <a:avLst/>
          </a:prstGeom>
        </p:spPr>
      </p:pic>
      <p:sp>
        <p:nvSpPr>
          <p:cNvPr id="10" name="Slide Number Placeholder 5"/>
          <p:cNvSpPr>
            <a:spLocks noGrp="1"/>
          </p:cNvSpPr>
          <p:nvPr>
            <p:ph type="sldNum" sz="quarter" idx="12"/>
          </p:nvPr>
        </p:nvSpPr>
        <p:spPr>
          <a:xfrm>
            <a:off x="667512" y="413085"/>
            <a:ext cx="1179576" cy="801053"/>
          </a:xfrm>
          <a:prstGeom prst="rect">
            <a:avLst/>
          </a:prstGeom>
        </p:spPr>
        <p:txBody>
          <a:bodyPr/>
          <a:lstStyle>
            <a:lvl1pPr algn="ctr">
              <a:defRPr sz="3200" b="1">
                <a:solidFill>
                  <a:schemeClr val="bg1"/>
                </a:solidFill>
              </a:defRPr>
            </a:lvl1pPr>
          </a:lstStyle>
          <a:p>
            <a:fld id="{5B7BF1AD-EA7C-E247-98DC-21E16DB71CC1}" type="slidenum">
              <a:rPr lang="en-US" smtClean="0"/>
              <a:pPr/>
              <a:t>‹#›</a:t>
            </a:fld>
            <a:endParaRPr lang="en-US" dirty="0"/>
          </a:p>
        </p:txBody>
      </p:sp>
      <p:sp>
        <p:nvSpPr>
          <p:cNvPr id="12" name="Subtitle 2"/>
          <p:cNvSpPr>
            <a:spLocks noGrp="1"/>
          </p:cNvSpPr>
          <p:nvPr>
            <p:ph type="subTitle" idx="1"/>
          </p:nvPr>
        </p:nvSpPr>
        <p:spPr>
          <a:xfrm>
            <a:off x="2013995" y="294482"/>
            <a:ext cx="8164010" cy="919656"/>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486289450"/>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88952" cy="1474863"/>
          </a:xfrm>
          <a:prstGeom prst="rect">
            <a:avLst/>
          </a:prstGeom>
        </p:spPr>
      </p:pic>
      <p:sp>
        <p:nvSpPr>
          <p:cNvPr id="10" name="Slide Number Placeholder 5"/>
          <p:cNvSpPr>
            <a:spLocks noGrp="1"/>
          </p:cNvSpPr>
          <p:nvPr>
            <p:ph type="sldNum" sz="quarter" idx="12"/>
          </p:nvPr>
        </p:nvSpPr>
        <p:spPr>
          <a:xfrm>
            <a:off x="667512" y="413085"/>
            <a:ext cx="1179576" cy="801053"/>
          </a:xfrm>
          <a:prstGeom prst="rect">
            <a:avLst/>
          </a:prstGeom>
        </p:spPr>
        <p:txBody>
          <a:bodyPr/>
          <a:lstStyle>
            <a:lvl1pPr algn="ctr">
              <a:defRPr sz="3200" b="1">
                <a:solidFill>
                  <a:schemeClr val="bg1"/>
                </a:solidFill>
              </a:defRPr>
            </a:lvl1pPr>
          </a:lstStyle>
          <a:p>
            <a:fld id="{5B7BF1AD-EA7C-E247-98DC-21E16DB71CC1}" type="slidenum">
              <a:rPr lang="en-US" smtClean="0"/>
              <a:pPr/>
              <a:t>‹#›</a:t>
            </a:fld>
            <a:endParaRPr lang="en-US" dirty="0"/>
          </a:p>
        </p:txBody>
      </p:sp>
      <p:sp>
        <p:nvSpPr>
          <p:cNvPr id="12" name="Subtitle 2"/>
          <p:cNvSpPr>
            <a:spLocks noGrp="1"/>
          </p:cNvSpPr>
          <p:nvPr>
            <p:ph type="subTitle" idx="1"/>
          </p:nvPr>
        </p:nvSpPr>
        <p:spPr>
          <a:xfrm>
            <a:off x="2013995" y="294482"/>
            <a:ext cx="8164010" cy="919656"/>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719479173"/>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p:sldLayout>
</file>

<file path=ppt/slideLayouts/slideLayout160.xml><?xml version="1.0" encoding="utf-8"?>
<p:sldLayout xmlns:a="http://schemas.openxmlformats.org/drawingml/2006/main" xmlns:r="http://schemas.openxmlformats.org/officeDocument/2006/relationships" xmlns:p="http://schemas.openxmlformats.org/presentationml/2006/main" userDrawn="1">
  <p:cSld name="Closing logo slide">
    <p:bg>
      <p:bgRef idx="1001">
        <a:schemeClr val="bg1"/>
      </p:bgRef>
    </p:bg>
    <p:spTree>
      <p:nvGrpSpPr>
        <p:cNvPr id="1" name=""/>
        <p:cNvGrpSpPr/>
        <p:nvPr/>
      </p:nvGrpSpPr>
      <p:grpSpPr>
        <a:xfrm>
          <a:off x="0" y="0"/>
          <a:ext cx="0" cy="0"/>
          <a:chOff x="0" y="0"/>
          <a:chExt cx="0" cy="0"/>
        </a:xfrm>
      </p:grpSpPr>
      <p:sp>
        <p:nvSpPr>
          <p:cNvPr id="2" name="Text Box 3"/>
          <p:cNvSpPr txBox="1">
            <a:spLocks noChangeArrowheads="1"/>
          </p:cNvSpPr>
          <p:nvPr userDrawn="1"/>
        </p:nvSpPr>
        <p:spPr bwMode="blackWhite">
          <a:xfrm>
            <a:off x="584200" y="6161316"/>
            <a:ext cx="4482124" cy="107722"/>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defTabSz="932290" eaLnBrk="0" hangingPunct="0"/>
            <a:r>
              <a:rPr lang="en-US" sz="700" dirty="0">
                <a:gradFill>
                  <a:gsLst>
                    <a:gs pos="0">
                      <a:schemeClr val="tx1"/>
                    </a:gs>
                    <a:gs pos="100000">
                      <a:schemeClr val="tx1"/>
                    </a:gs>
                  </a:gsLst>
                  <a:lin ang="5400000" scaled="0"/>
                </a:gradFill>
                <a:cs typeface="Segoe UI" pitchFamily="34" charset="0"/>
              </a:rPr>
              <a:t>© Copyright Microsoft Corporation. All rights reserved. </a:t>
            </a:r>
          </a:p>
        </p:txBody>
      </p:sp>
      <p:pic>
        <p:nvPicPr>
          <p:cNvPr id="6" name="MS logo gray - EMF" descr="Microsoft logo, gray text version">
            <a:extLst>
              <a:ext uri="{FF2B5EF4-FFF2-40B4-BE49-F238E27FC236}">
                <a16:creationId xmlns:a16="http://schemas.microsoft.com/office/drawing/2014/main" id="{6EB48F5B-FA46-418B-8BEE-9F0C23C84A52}"/>
              </a:ext>
            </a:extLst>
          </p:cNvPr>
          <p:cNvPicPr>
            <a:picLocks noChangeAspect="1"/>
          </p:cNvPicPr>
          <p:nvPr userDrawn="1"/>
        </p:nvPicPr>
        <p:blipFill>
          <a:blip r:embed="rId2"/>
          <a:stretch>
            <a:fillRect/>
          </a:stretch>
        </p:blipFill>
        <p:spPr bwMode="black">
          <a:xfrm>
            <a:off x="584200" y="585788"/>
            <a:ext cx="1366440" cy="292608"/>
          </a:xfrm>
          <a:prstGeom prst="rect">
            <a:avLst/>
          </a:prstGeom>
        </p:spPr>
      </p:pic>
    </p:spTree>
    <p:extLst>
      <p:ext uri="{BB962C8B-B14F-4D97-AF65-F5344CB8AC3E}">
        <p14:creationId xmlns:p14="http://schemas.microsoft.com/office/powerpoint/2010/main" val="1679400151"/>
      </p:ext>
    </p:extLst>
  </p:cSld>
  <p:clrMapOvr>
    <a:overrideClrMapping bg1="lt1" tx1="dk1" bg2="lt2" tx2="dk2" accent1="accent1" accent2="accent2" accent3="accent3" accent4="accent4" accent5="accent5" accent6="accent6" hlink="hlink" folHlink="folHlink"/>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26" Type="http://schemas.openxmlformats.org/officeDocument/2006/relationships/theme" Target="../theme/theme2.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5" Type="http://schemas.openxmlformats.org/officeDocument/2006/relationships/slideLayout" Target="../slideLayouts/slideLayout50.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24" Type="http://schemas.openxmlformats.org/officeDocument/2006/relationships/slideLayout" Target="../slideLayouts/slideLayout49.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23" Type="http://schemas.openxmlformats.org/officeDocument/2006/relationships/slideLayout" Target="../slideLayouts/slideLayout48.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slideLayout" Target="../slideLayouts/slideLayout47.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63.xml"/><Relationship Id="rId18" Type="http://schemas.openxmlformats.org/officeDocument/2006/relationships/slideLayout" Target="../slideLayouts/slideLayout68.xml"/><Relationship Id="rId26" Type="http://schemas.openxmlformats.org/officeDocument/2006/relationships/theme" Target="../theme/theme3.xml"/><Relationship Id="rId21" Type="http://schemas.openxmlformats.org/officeDocument/2006/relationships/slideLayout" Target="../slideLayouts/slideLayout71.xml"/><Relationship Id="rId34" Type="http://schemas.openxmlformats.org/officeDocument/2006/relationships/image" Target="../media/image15.png"/><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slideLayout" Target="../slideLayouts/slideLayout75.xml"/><Relationship Id="rId33" Type="http://schemas.openxmlformats.org/officeDocument/2006/relationships/image" Target="../media/image14.png"/><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29" Type="http://schemas.openxmlformats.org/officeDocument/2006/relationships/image" Target="../media/image11.png"/><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24" Type="http://schemas.openxmlformats.org/officeDocument/2006/relationships/slideLayout" Target="../slideLayouts/slideLayout74.xml"/><Relationship Id="rId32" Type="http://schemas.openxmlformats.org/officeDocument/2006/relationships/image" Target="../media/image13.png"/><Relationship Id="rId37" Type="http://schemas.openxmlformats.org/officeDocument/2006/relationships/image" Target="../media/image17.png"/><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slideLayout" Target="../slideLayouts/slideLayout73.xml"/><Relationship Id="rId28" Type="http://schemas.microsoft.com/office/2007/relationships/hdphoto" Target="../media/hdphoto1.wdp"/><Relationship Id="rId36" Type="http://schemas.openxmlformats.org/officeDocument/2006/relationships/image" Target="../media/image16.png"/><Relationship Id="rId10" Type="http://schemas.openxmlformats.org/officeDocument/2006/relationships/slideLayout" Target="../slideLayouts/slideLayout60.xml"/><Relationship Id="rId19" Type="http://schemas.openxmlformats.org/officeDocument/2006/relationships/slideLayout" Target="../slideLayouts/slideLayout69.xml"/><Relationship Id="rId31" Type="http://schemas.microsoft.com/office/2007/relationships/hdphoto" Target="../media/hdphoto2.wdp"/><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 Id="rId27" Type="http://schemas.openxmlformats.org/officeDocument/2006/relationships/image" Target="../media/image10.png"/><Relationship Id="rId30" Type="http://schemas.openxmlformats.org/officeDocument/2006/relationships/image" Target="../media/image12.png"/><Relationship Id="rId35" Type="http://schemas.microsoft.com/office/2007/relationships/hdphoto" Target="../media/hdphoto3.wdp"/><Relationship Id="rId8" Type="http://schemas.openxmlformats.org/officeDocument/2006/relationships/slideLayout" Target="../slideLayouts/slideLayout58.xml"/><Relationship Id="rId3" Type="http://schemas.openxmlformats.org/officeDocument/2006/relationships/slideLayout" Target="../slideLayouts/slideLayout53.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88.xml"/><Relationship Id="rId18" Type="http://schemas.openxmlformats.org/officeDocument/2006/relationships/slideLayout" Target="../slideLayouts/slideLayout93.xml"/><Relationship Id="rId26" Type="http://schemas.openxmlformats.org/officeDocument/2006/relationships/slideLayout" Target="../slideLayouts/slideLayout101.xml"/><Relationship Id="rId39" Type="http://schemas.openxmlformats.org/officeDocument/2006/relationships/slideLayout" Target="../slideLayouts/slideLayout114.xml"/><Relationship Id="rId21" Type="http://schemas.openxmlformats.org/officeDocument/2006/relationships/slideLayout" Target="../slideLayouts/slideLayout96.xml"/><Relationship Id="rId34" Type="http://schemas.openxmlformats.org/officeDocument/2006/relationships/slideLayout" Target="../slideLayouts/slideLayout109.xml"/><Relationship Id="rId42" Type="http://schemas.openxmlformats.org/officeDocument/2006/relationships/slideLayout" Target="../slideLayouts/slideLayout117.xml"/><Relationship Id="rId47" Type="http://schemas.openxmlformats.org/officeDocument/2006/relationships/slideLayout" Target="../slideLayouts/slideLayout122.xml"/><Relationship Id="rId50" Type="http://schemas.openxmlformats.org/officeDocument/2006/relationships/slideLayout" Target="../slideLayouts/slideLayout125.xml"/><Relationship Id="rId55" Type="http://schemas.openxmlformats.org/officeDocument/2006/relationships/slideLayout" Target="../slideLayouts/slideLayout130.xml"/><Relationship Id="rId7" Type="http://schemas.openxmlformats.org/officeDocument/2006/relationships/slideLayout" Target="../slideLayouts/slideLayout82.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29" Type="http://schemas.openxmlformats.org/officeDocument/2006/relationships/slideLayout" Target="../slideLayouts/slideLayout104.xml"/><Relationship Id="rId11" Type="http://schemas.openxmlformats.org/officeDocument/2006/relationships/slideLayout" Target="../slideLayouts/slideLayout86.xml"/><Relationship Id="rId24" Type="http://schemas.openxmlformats.org/officeDocument/2006/relationships/slideLayout" Target="../slideLayouts/slideLayout99.xml"/><Relationship Id="rId32" Type="http://schemas.openxmlformats.org/officeDocument/2006/relationships/slideLayout" Target="../slideLayouts/slideLayout107.xml"/><Relationship Id="rId37" Type="http://schemas.openxmlformats.org/officeDocument/2006/relationships/slideLayout" Target="../slideLayouts/slideLayout112.xml"/><Relationship Id="rId40" Type="http://schemas.openxmlformats.org/officeDocument/2006/relationships/slideLayout" Target="../slideLayouts/slideLayout115.xml"/><Relationship Id="rId45" Type="http://schemas.openxmlformats.org/officeDocument/2006/relationships/slideLayout" Target="../slideLayouts/slideLayout120.xml"/><Relationship Id="rId53" Type="http://schemas.openxmlformats.org/officeDocument/2006/relationships/slideLayout" Target="../slideLayouts/slideLayout128.xml"/><Relationship Id="rId58" Type="http://schemas.openxmlformats.org/officeDocument/2006/relationships/image" Target="../media/image26.png"/><Relationship Id="rId5" Type="http://schemas.openxmlformats.org/officeDocument/2006/relationships/slideLayout" Target="../slideLayouts/slideLayout80.xml"/><Relationship Id="rId19" Type="http://schemas.openxmlformats.org/officeDocument/2006/relationships/slideLayout" Target="../slideLayouts/slideLayout94.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 Id="rId22" Type="http://schemas.openxmlformats.org/officeDocument/2006/relationships/slideLayout" Target="../slideLayouts/slideLayout97.xml"/><Relationship Id="rId27" Type="http://schemas.openxmlformats.org/officeDocument/2006/relationships/slideLayout" Target="../slideLayouts/slideLayout102.xml"/><Relationship Id="rId30" Type="http://schemas.openxmlformats.org/officeDocument/2006/relationships/slideLayout" Target="../slideLayouts/slideLayout105.xml"/><Relationship Id="rId35" Type="http://schemas.openxmlformats.org/officeDocument/2006/relationships/slideLayout" Target="../slideLayouts/slideLayout110.xml"/><Relationship Id="rId43" Type="http://schemas.openxmlformats.org/officeDocument/2006/relationships/slideLayout" Target="../slideLayouts/slideLayout118.xml"/><Relationship Id="rId48" Type="http://schemas.openxmlformats.org/officeDocument/2006/relationships/slideLayout" Target="../slideLayouts/slideLayout123.xml"/><Relationship Id="rId56" Type="http://schemas.openxmlformats.org/officeDocument/2006/relationships/slideLayout" Target="../slideLayouts/slideLayout131.xml"/><Relationship Id="rId8" Type="http://schemas.openxmlformats.org/officeDocument/2006/relationships/slideLayout" Target="../slideLayouts/slideLayout83.xml"/><Relationship Id="rId51" Type="http://schemas.openxmlformats.org/officeDocument/2006/relationships/slideLayout" Target="../slideLayouts/slideLayout126.xml"/><Relationship Id="rId3" Type="http://schemas.openxmlformats.org/officeDocument/2006/relationships/slideLayout" Target="../slideLayouts/slideLayout78.xml"/><Relationship Id="rId12" Type="http://schemas.openxmlformats.org/officeDocument/2006/relationships/slideLayout" Target="../slideLayouts/slideLayout87.xml"/><Relationship Id="rId17" Type="http://schemas.openxmlformats.org/officeDocument/2006/relationships/slideLayout" Target="../slideLayouts/slideLayout92.xml"/><Relationship Id="rId25" Type="http://schemas.openxmlformats.org/officeDocument/2006/relationships/slideLayout" Target="../slideLayouts/slideLayout100.xml"/><Relationship Id="rId33" Type="http://schemas.openxmlformats.org/officeDocument/2006/relationships/slideLayout" Target="../slideLayouts/slideLayout108.xml"/><Relationship Id="rId38" Type="http://schemas.openxmlformats.org/officeDocument/2006/relationships/slideLayout" Target="../slideLayouts/slideLayout113.xml"/><Relationship Id="rId46" Type="http://schemas.openxmlformats.org/officeDocument/2006/relationships/slideLayout" Target="../slideLayouts/slideLayout121.xml"/><Relationship Id="rId20" Type="http://schemas.openxmlformats.org/officeDocument/2006/relationships/slideLayout" Target="../slideLayouts/slideLayout95.xml"/><Relationship Id="rId41" Type="http://schemas.openxmlformats.org/officeDocument/2006/relationships/slideLayout" Target="../slideLayouts/slideLayout116.xml"/><Relationship Id="rId54" Type="http://schemas.openxmlformats.org/officeDocument/2006/relationships/slideLayout" Target="../slideLayouts/slideLayout129.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5" Type="http://schemas.openxmlformats.org/officeDocument/2006/relationships/slideLayout" Target="../slideLayouts/slideLayout90.xml"/><Relationship Id="rId23" Type="http://schemas.openxmlformats.org/officeDocument/2006/relationships/slideLayout" Target="../slideLayouts/slideLayout98.xml"/><Relationship Id="rId28" Type="http://schemas.openxmlformats.org/officeDocument/2006/relationships/slideLayout" Target="../slideLayouts/slideLayout103.xml"/><Relationship Id="rId36" Type="http://schemas.openxmlformats.org/officeDocument/2006/relationships/slideLayout" Target="../slideLayouts/slideLayout111.xml"/><Relationship Id="rId49" Type="http://schemas.openxmlformats.org/officeDocument/2006/relationships/slideLayout" Target="../slideLayouts/slideLayout124.xml"/><Relationship Id="rId57" Type="http://schemas.openxmlformats.org/officeDocument/2006/relationships/theme" Target="../theme/theme4.xml"/><Relationship Id="rId10" Type="http://schemas.openxmlformats.org/officeDocument/2006/relationships/slideLayout" Target="../slideLayouts/slideLayout85.xml"/><Relationship Id="rId31" Type="http://schemas.openxmlformats.org/officeDocument/2006/relationships/slideLayout" Target="../slideLayouts/slideLayout106.xml"/><Relationship Id="rId44" Type="http://schemas.openxmlformats.org/officeDocument/2006/relationships/slideLayout" Target="../slideLayouts/slideLayout119.xml"/><Relationship Id="rId52" Type="http://schemas.openxmlformats.org/officeDocument/2006/relationships/slideLayout" Target="../slideLayouts/slideLayout12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slideLayout" Target="../slideLayouts/slideLayout144.xml"/><Relationship Id="rId18" Type="http://schemas.openxmlformats.org/officeDocument/2006/relationships/slideLayout" Target="../slideLayouts/slideLayout149.xml"/><Relationship Id="rId26" Type="http://schemas.openxmlformats.org/officeDocument/2006/relationships/slideLayout" Target="../slideLayouts/slideLayout157.xml"/><Relationship Id="rId3" Type="http://schemas.openxmlformats.org/officeDocument/2006/relationships/slideLayout" Target="../slideLayouts/slideLayout134.xml"/><Relationship Id="rId21" Type="http://schemas.openxmlformats.org/officeDocument/2006/relationships/slideLayout" Target="../slideLayouts/slideLayout152.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17" Type="http://schemas.openxmlformats.org/officeDocument/2006/relationships/slideLayout" Target="../slideLayouts/slideLayout148.xml"/><Relationship Id="rId25" Type="http://schemas.openxmlformats.org/officeDocument/2006/relationships/slideLayout" Target="../slideLayouts/slideLayout156.xml"/><Relationship Id="rId2" Type="http://schemas.openxmlformats.org/officeDocument/2006/relationships/slideLayout" Target="../slideLayouts/slideLayout133.xml"/><Relationship Id="rId16" Type="http://schemas.openxmlformats.org/officeDocument/2006/relationships/slideLayout" Target="../slideLayouts/slideLayout147.xml"/><Relationship Id="rId20" Type="http://schemas.openxmlformats.org/officeDocument/2006/relationships/slideLayout" Target="../slideLayouts/slideLayout151.xml"/><Relationship Id="rId29" Type="http://schemas.openxmlformats.org/officeDocument/2006/relationships/slideLayout" Target="../slideLayouts/slideLayout160.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24" Type="http://schemas.openxmlformats.org/officeDocument/2006/relationships/slideLayout" Target="../slideLayouts/slideLayout155.xml"/><Relationship Id="rId5" Type="http://schemas.openxmlformats.org/officeDocument/2006/relationships/slideLayout" Target="../slideLayouts/slideLayout136.xml"/><Relationship Id="rId15" Type="http://schemas.openxmlformats.org/officeDocument/2006/relationships/slideLayout" Target="../slideLayouts/slideLayout146.xml"/><Relationship Id="rId23" Type="http://schemas.openxmlformats.org/officeDocument/2006/relationships/slideLayout" Target="../slideLayouts/slideLayout154.xml"/><Relationship Id="rId28" Type="http://schemas.openxmlformats.org/officeDocument/2006/relationships/slideLayout" Target="../slideLayouts/slideLayout159.xml"/><Relationship Id="rId10" Type="http://schemas.openxmlformats.org/officeDocument/2006/relationships/slideLayout" Target="../slideLayouts/slideLayout141.xml"/><Relationship Id="rId19" Type="http://schemas.openxmlformats.org/officeDocument/2006/relationships/slideLayout" Target="../slideLayouts/slideLayout150.xml"/><Relationship Id="rId31" Type="http://schemas.openxmlformats.org/officeDocument/2006/relationships/image" Target="../media/image34.png"/><Relationship Id="rId4" Type="http://schemas.openxmlformats.org/officeDocument/2006/relationships/slideLayout" Target="../slideLayouts/slideLayout135.xml"/><Relationship Id="rId9" Type="http://schemas.openxmlformats.org/officeDocument/2006/relationships/slideLayout" Target="../slideLayouts/slideLayout140.xml"/><Relationship Id="rId14" Type="http://schemas.openxmlformats.org/officeDocument/2006/relationships/slideLayout" Target="../slideLayouts/slideLayout145.xml"/><Relationship Id="rId22" Type="http://schemas.openxmlformats.org/officeDocument/2006/relationships/slideLayout" Target="../slideLayouts/slideLayout153.xml"/><Relationship Id="rId27" Type="http://schemas.openxmlformats.org/officeDocument/2006/relationships/slideLayout" Target="../slideLayouts/slideLayout158.xml"/><Relationship Id="rId30"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sl-SI"/>
              <a:t>Uredite slog naslova matrice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3588427678"/>
      </p:ext>
    </p:extLst>
  </p:cSld>
  <p:clrMap bg1="lt1" tx1="dk1" bg2="lt2" tx2="dk2" accent1="accent1" accent2="accent2" accent3="accent3" accent4="accent4" accent5="accent5" accent6="accent6" hlink="hlink" folHlink="folHlink"/>
  <p:sldLayoutIdLst>
    <p:sldLayoutId id="2147484580" r:id="rId1"/>
    <p:sldLayoutId id="2147484609" r:id="rId2"/>
    <p:sldLayoutId id="2147484577" r:id="rId3"/>
    <p:sldLayoutId id="2147484610" r:id="rId4"/>
    <p:sldLayoutId id="2147484240" r:id="rId5"/>
    <p:sldLayoutId id="2147484241" r:id="rId6"/>
    <p:sldLayoutId id="2147484474" r:id="rId7"/>
    <p:sldLayoutId id="2147484245" r:id="rId8"/>
    <p:sldLayoutId id="2147484247" r:id="rId9"/>
    <p:sldLayoutId id="2147484639" r:id="rId10"/>
    <p:sldLayoutId id="2147484603" r:id="rId11"/>
    <p:sldLayoutId id="2147484573" r:id="rId12"/>
    <p:sldLayoutId id="2147484606" r:id="rId13"/>
    <p:sldLayoutId id="2147484638" r:id="rId14"/>
    <p:sldLayoutId id="2147484249" r:id="rId15"/>
    <p:sldLayoutId id="2147484640" r:id="rId16"/>
    <p:sldLayoutId id="2147484582" r:id="rId17"/>
    <p:sldLayoutId id="2147484641" r:id="rId18"/>
    <p:sldLayoutId id="2147484584" r:id="rId19"/>
    <p:sldLayoutId id="2147484583" r:id="rId20"/>
    <p:sldLayoutId id="2147484256" r:id="rId21"/>
    <p:sldLayoutId id="2147484257" r:id="rId22"/>
    <p:sldLayoutId id="2147484585" r:id="rId23"/>
    <p:sldLayoutId id="2147484299" r:id="rId24"/>
    <p:sldLayoutId id="2147484263"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userDrawn="1">
          <p15:clr>
            <a:srgbClr val="C35EA4"/>
          </p15:clr>
        </p15:guide>
        <p15:guide id="17" pos="7313" userDrawn="1">
          <p15:clr>
            <a:srgbClr val="C35EA4"/>
          </p15:clr>
        </p15:guide>
        <p15:guide id="25" orient="horz" pos="369" userDrawn="1">
          <p15:clr>
            <a:srgbClr val="C35EA4"/>
          </p15:clr>
        </p15:guide>
        <p15:guide id="26" orient="horz" pos="3949" userDrawn="1">
          <p15:clr>
            <a:srgbClr val="C35EA4"/>
          </p15:clr>
        </p15:guide>
        <p15:guide id="27" orient="horz" pos="184" userDrawn="1">
          <p15:clr>
            <a:srgbClr val="A4A3A4"/>
          </p15:clr>
        </p15:guide>
        <p15:guide id="28" pos="185" userDrawn="1">
          <p15:clr>
            <a:srgbClr val="A4A3A4"/>
          </p15:clr>
        </p15:guide>
        <p15:guide id="29" orient="horz" pos="4135" userDrawn="1">
          <p15:clr>
            <a:srgbClr val="A4A3A4"/>
          </p15:clr>
        </p15:guide>
        <p15:guide id="30" pos="7495" userDrawn="1">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588263" y="457200"/>
            <a:ext cx="11018520" cy="553998"/>
          </a:xfrm>
          <a:prstGeom prst="rect">
            <a:avLst/>
          </a:prstGeom>
        </p:spPr>
        <p:txBody>
          <a:bodyPr vert="horz" wrap="square" lIns="0" tIns="0" rIns="0" bIns="0" rtlCol="0" anchor="t">
            <a:spAutoFit/>
          </a:bodyPr>
          <a:lstStyle/>
          <a:p>
            <a:r>
              <a:rPr lang="en-US"/>
              <a:t>Click to edit Master title style</a:t>
            </a:r>
            <a:endParaRPr lang="en-US" dirty="0"/>
          </a:p>
        </p:txBody>
      </p:sp>
      <p:sp>
        <p:nvSpPr>
          <p:cNvPr id="4" name="Text Placeholder 3"/>
          <p:cNvSpPr>
            <a:spLocks noGrp="1"/>
          </p:cNvSpPr>
          <p:nvPr userDrawn="1">
            <p:ph type="body" idx="1"/>
          </p:nvPr>
        </p:nvSpPr>
        <p:spPr>
          <a:xfrm>
            <a:off x="584200" y="1435503"/>
            <a:ext cx="11018520" cy="1612749"/>
          </a:xfrm>
          <a:prstGeom prst="rect">
            <a:avLst/>
          </a:prstGeom>
        </p:spPr>
        <p:txBody>
          <a:bodyPr vert="horz" wrap="square" lIns="0" tIns="0" rIns="0" bIns="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192000" cy="6858000"/>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85216" cy="58521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2608" cy="292608"/>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a:gradFill>
                <a:gsLst>
                  <a:gs pos="0">
                    <a:srgbClr val="FFFFFF"/>
                  </a:gs>
                  <a:gs pos="100000">
                    <a:srgbClr val="FFFFFF"/>
                  </a:gs>
                </a:gsLst>
                <a:lin ang="5400000" scaled="0"/>
              </a:gradFill>
              <a:ea typeface="Segoe UI" pitchFamily="34" charset="0"/>
              <a:cs typeface="Segoe UI" pitchFamily="34" charset="0"/>
            </a:endParaRPr>
          </a:p>
        </p:txBody>
      </p:sp>
    </p:spTree>
    <p:extLst>
      <p:ext uri="{BB962C8B-B14F-4D97-AF65-F5344CB8AC3E}">
        <p14:creationId xmlns:p14="http://schemas.microsoft.com/office/powerpoint/2010/main" val="2789957686"/>
      </p:ext>
    </p:extLst>
  </p:cSld>
  <p:clrMap bg1="dk1" tx1="lt1" bg2="dk2" tx2="lt2" accent1="accent1" accent2="accent2" accent3="accent3" accent4="accent4" accent5="accent5" accent6="accent6" hlink="hlink" folHlink="folHlink"/>
  <p:sldLayoutIdLst>
    <p:sldLayoutId id="2147484643" r:id="rId1"/>
    <p:sldLayoutId id="2147484644" r:id="rId2"/>
    <p:sldLayoutId id="2147484645" r:id="rId3"/>
    <p:sldLayoutId id="2147484646" r:id="rId4"/>
    <p:sldLayoutId id="2147484650" r:id="rId5"/>
    <p:sldLayoutId id="2147484651" r:id="rId6"/>
    <p:sldLayoutId id="2147484652" r:id="rId7"/>
    <p:sldLayoutId id="2147484653" r:id="rId8"/>
    <p:sldLayoutId id="2147484654" r:id="rId9"/>
    <p:sldLayoutId id="2147484655" r:id="rId10"/>
    <p:sldLayoutId id="2147484656" r:id="rId11"/>
    <p:sldLayoutId id="2147484657" r:id="rId12"/>
    <p:sldLayoutId id="2147484658" r:id="rId13"/>
    <p:sldLayoutId id="2147484659" r:id="rId14"/>
    <p:sldLayoutId id="2147484660" r:id="rId15"/>
    <p:sldLayoutId id="2147484661" r:id="rId16"/>
    <p:sldLayoutId id="2147484662" r:id="rId17"/>
    <p:sldLayoutId id="2147484663" r:id="rId18"/>
    <p:sldLayoutId id="2147484664" r:id="rId19"/>
    <p:sldLayoutId id="2147484665" r:id="rId20"/>
    <p:sldLayoutId id="2147484666" r:id="rId21"/>
    <p:sldLayoutId id="2147484667" r:id="rId22"/>
    <p:sldLayoutId id="2147484668" r:id="rId23"/>
    <p:sldLayoutId id="2147484669" r:id="rId24"/>
    <p:sldLayoutId id="2147484670" r:id="rId25"/>
  </p:sldLayoutIdLst>
  <p:transition>
    <p:fade/>
  </p:transition>
  <p:hf sldNum="0" hdr="0" ftr="0" dt="0"/>
  <p:txStyles>
    <p:title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p:titleStyle>
    <p:bodyStyle>
      <a:lvl1pPr marL="2286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00" kern="1200" spc="0" baseline="0">
          <a:gradFill>
            <a:gsLst>
              <a:gs pos="1250">
                <a:schemeClr val="tx1"/>
              </a:gs>
              <a:gs pos="100000">
                <a:schemeClr val="tx1"/>
              </a:gs>
            </a:gsLst>
            <a:lin ang="5400000" scaled="0"/>
          </a:gradFill>
          <a:latin typeface="Segoe UI Semilight" panose="020B0402040204020203" pitchFamily="34" charset="0"/>
          <a:ea typeface="+mn-ea"/>
          <a:cs typeface="Segoe UI Semilight" panose="020B0402040204020203" pitchFamily="34" charset="0"/>
        </a:defRPr>
      </a:lvl1pPr>
      <a:lvl2pPr marL="457200" marR="0" indent="-228600"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00" kern="1200" spc="0" baseline="0">
          <a:gradFill>
            <a:gsLst>
              <a:gs pos="1250">
                <a:schemeClr val="tx1"/>
              </a:gs>
              <a:gs pos="100000">
                <a:schemeClr val="tx1"/>
              </a:gs>
            </a:gsLst>
            <a:lin ang="5400000" scaled="0"/>
          </a:gradFill>
          <a:latin typeface="+mn-lt"/>
          <a:ea typeface="+mn-ea"/>
          <a:cs typeface="+mn-cs"/>
        </a:defRPr>
      </a:lvl2pPr>
      <a:lvl3pPr marL="657225" marR="0" indent="-20002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00" kern="1200" spc="0" baseline="0">
          <a:gradFill>
            <a:gsLst>
              <a:gs pos="1250">
                <a:schemeClr val="tx1"/>
              </a:gs>
              <a:gs pos="100000">
                <a:schemeClr val="tx1"/>
              </a:gs>
            </a:gsLst>
            <a:lin ang="5400000" scaled="0"/>
          </a:gradFill>
          <a:latin typeface="+mn-lt"/>
          <a:ea typeface="+mn-ea"/>
          <a:cs typeface="+mn-cs"/>
        </a:defRPr>
      </a:lvl3pPr>
      <a:lvl4pPr marL="842963" marR="0" indent="-1809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4pPr>
      <a:lvl5pPr marL="1023938" marR="0" indent="-168275" algn="l" defTabSz="932742"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00" kern="1200" spc="0" baseline="0">
          <a:gradFill>
            <a:gsLst>
              <a:gs pos="1250">
                <a:schemeClr val="tx1"/>
              </a:gs>
              <a:gs pos="100000">
                <a:schemeClr val="tx1"/>
              </a:gs>
            </a:gsLst>
            <a:lin ang="5400000" scaled="0"/>
          </a:gra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7">
            <a:extLst>
              <a:ext uri="{BEBA8EAE-BF5A-486C-A8C5-ECC9F3942E4B}">
                <a14:imgProps xmlns:a14="http://schemas.microsoft.com/office/drawing/2010/main">
                  <a14:imgLayer r:embed="rId28">
                    <a14:imgEffect>
                      <a14:artisticGlowEdges smoothness="10"/>
                    </a14:imgEffect>
                    <a14:imgEffect>
                      <a14:sharpenSoften amount="33000"/>
                    </a14:imgEffect>
                    <a14:imgEffect>
                      <a14:brightnessContrast contrast="20000"/>
                    </a14:imgEffect>
                  </a14:imgLayer>
                </a14:imgProps>
              </a:ext>
            </a:extLst>
          </a:blip>
          <a:srcRect/>
          <a:tile tx="0" ty="0" sx="100000" sy="100000" flip="none" algn="tl"/>
        </a:blipFill>
        <a:effectLst/>
      </p:bgPr>
    </p:bg>
    <p:spTree>
      <p:nvGrpSpPr>
        <p:cNvPr id="1" name=""/>
        <p:cNvGrpSpPr/>
        <p:nvPr/>
      </p:nvGrpSpPr>
      <p:grpSpPr>
        <a:xfrm>
          <a:off x="0" y="0"/>
          <a:ext cx="0" cy="0"/>
          <a:chOff x="0" y="0"/>
          <a:chExt cx="0" cy="0"/>
        </a:xfrm>
      </p:grpSpPr>
      <p:pic>
        <p:nvPicPr>
          <p:cNvPr id="1026" name="Background - option A"/>
          <p:cNvPicPr>
            <a:picLocks noChangeAspect="1" noChangeArrowheads="1"/>
          </p:cNvPicPr>
          <p:nvPr/>
        </p:nvPicPr>
        <p:blipFill>
          <a:blip r:embed="rId29">
            <a:extLst>
              <a:ext uri="{28A0092B-C50C-407E-A947-70E740481C1C}">
                <a14:useLocalDpi xmlns:a14="http://schemas.microsoft.com/office/drawing/2010/main" val="0"/>
              </a:ext>
            </a:extLst>
          </a:blip>
          <a:srcRect/>
          <a:stretch>
            <a:fillRect/>
          </a:stretch>
        </p:blipFill>
        <p:spPr bwMode="auto">
          <a:xfrm>
            <a:off x="-1" y="893"/>
            <a:ext cx="12190412" cy="68714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1" name="Extra Lighting"/>
          <p:cNvPicPr>
            <a:picLocks noChangeAspect="1" noChangeArrowheads="1"/>
          </p:cNvPicPr>
          <p:nvPr/>
        </p:nvPicPr>
        <p:blipFill rotWithShape="1">
          <a:blip r:embed="rId30" cstate="print">
            <a:extLst>
              <a:ext uri="{BEBA8EAE-BF5A-486C-A8C5-ECC9F3942E4B}">
                <a14:imgProps xmlns:a14="http://schemas.microsoft.com/office/drawing/2010/main">
                  <a14:imgLayer r:embed="rId31">
                    <a14:imgEffect>
                      <a14:brightnessContrast bright="-40000"/>
                    </a14:imgEffect>
                  </a14:imgLayer>
                </a14:imgProps>
              </a:ext>
            </a:extLst>
          </a:blip>
          <a:srcRect l="52424" b="9995"/>
          <a:stretch/>
        </p:blipFill>
        <p:spPr bwMode="auto">
          <a:xfrm rot="16200000" flipV="1">
            <a:off x="3655730" y="-1678273"/>
            <a:ext cx="4880544" cy="12192001"/>
          </a:xfrm>
          <a:prstGeom prst="rect">
            <a:avLst/>
          </a:prstGeom>
          <a:noFill/>
          <a:ln>
            <a:noFill/>
          </a:ln>
        </p:spPr>
      </p:pic>
      <p:sp>
        <p:nvSpPr>
          <p:cNvPr id="4102" name="Title"/>
          <p:cNvSpPr>
            <a:spLocks noGrp="1" noChangeArrowheads="1"/>
          </p:cNvSpPr>
          <p:nvPr>
            <p:ph type="title"/>
          </p:nvPr>
        </p:nvSpPr>
        <p:spPr bwMode="auto">
          <a:xfrm>
            <a:off x="774902" y="692151"/>
            <a:ext cx="10627906" cy="506413"/>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a:t>Click to edit Master title style</a:t>
            </a:r>
            <a:endParaRPr lang="en-US" dirty="0"/>
          </a:p>
        </p:txBody>
      </p:sp>
      <p:sp>
        <p:nvSpPr>
          <p:cNvPr id="4103" name="Bullets"/>
          <p:cNvSpPr>
            <a:spLocks noGrp="1" noChangeArrowheads="1"/>
          </p:cNvSpPr>
          <p:nvPr>
            <p:ph type="body" idx="1"/>
          </p:nvPr>
        </p:nvSpPr>
        <p:spPr bwMode="auto">
          <a:xfrm>
            <a:off x="774902" y="1471613"/>
            <a:ext cx="10637433" cy="46275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p:txBody>
      </p:sp>
      <p:pic>
        <p:nvPicPr>
          <p:cNvPr id="1028" name="8 x 5 grid"/>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12960550" y="893"/>
            <a:ext cx="12203116" cy="6864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Thirds grid"/>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0" y="7606198"/>
            <a:ext cx="12190412" cy="68643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9" name="Citrix logo - white" descr="C:\Users\MarkT\Document Scans\Logos\CTXS Logo White.png" hidden="1"/>
          <p:cNvPicPr>
            <a:picLocks noChangeAspect="1" noChangeArrowheads="1"/>
          </p:cNvPicPr>
          <p:nvPr/>
        </p:nvPicPr>
        <p:blipFill>
          <a:blip r:embed="rId34" cstate="print">
            <a:extLst>
              <a:ext uri="{BEBA8EAE-BF5A-486C-A8C5-ECC9F3942E4B}">
                <a14:imgProps xmlns:a14="http://schemas.microsoft.com/office/drawing/2010/main">
                  <a14:imgLayer r:embed="rId35">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5721685" y="6353718"/>
            <a:ext cx="748629" cy="347628"/>
          </a:xfrm>
          <a:prstGeom prst="rect">
            <a:avLst/>
          </a:prstGeom>
          <a:noFill/>
          <a:extLst>
            <a:ext uri="{909E8E84-426E-40dd-AFC4-6F175D3DCCD1}">
              <a14:hiddenFill xmlns:a14="http://schemas.microsoft.com/office/drawing/2010/main" xmlns="">
                <a:solidFill>
                  <a:srgbClr val="FFFFFF"/>
                </a:solidFill>
              </a14:hiddenFill>
            </a:ext>
          </a:extLst>
        </p:spPr>
      </p:pic>
      <p:pic>
        <p:nvPicPr>
          <p:cNvPr id="8" name="Citrix logo - grey" hidden="1"/>
          <p:cNvPicPr>
            <a:picLocks noChangeAspect="1" noChangeArrowheads="1"/>
          </p:cNvPicPr>
          <p:nvPr/>
        </p:nvPicPr>
        <p:blipFill>
          <a:blip r:embed="rId36">
            <a:extLst>
              <a:ext uri="{28A0092B-C50C-407E-A947-70E740481C1C}">
                <a14:useLocalDpi xmlns:a14="http://schemas.microsoft.com/office/drawing/2010/main" val="0"/>
              </a:ext>
            </a:extLst>
          </a:blip>
          <a:srcRect/>
          <a:stretch>
            <a:fillRect/>
          </a:stretch>
        </p:blipFill>
        <p:spPr bwMode="auto">
          <a:xfrm>
            <a:off x="5538159" y="6985225"/>
            <a:ext cx="1121661" cy="6463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2" name="Citrix logo - embossed" hidden="1"/>
          <p:cNvPicPr>
            <a:picLocks noChangeAspect="1"/>
          </p:cNvPicPr>
          <p:nvPr/>
        </p:nvPicPr>
        <p:blipFill>
          <a:blip r:embed="rId37">
            <a:extLst>
              <a:ext uri="{28A0092B-C50C-407E-A947-70E740481C1C}">
                <a14:useLocalDpi xmlns:a14="http://schemas.microsoft.com/office/drawing/2010/main" val="0"/>
              </a:ext>
            </a:extLst>
          </a:blip>
          <a:stretch>
            <a:fillRect/>
          </a:stretch>
        </p:blipFill>
        <p:spPr>
          <a:xfrm>
            <a:off x="5659301" y="6404617"/>
            <a:ext cx="873397" cy="360356"/>
          </a:xfrm>
          <a:prstGeom prst="rect">
            <a:avLst/>
          </a:prstGeom>
        </p:spPr>
      </p:pic>
    </p:spTree>
    <p:extLst>
      <p:ext uri="{BB962C8B-B14F-4D97-AF65-F5344CB8AC3E}">
        <p14:creationId xmlns:p14="http://schemas.microsoft.com/office/powerpoint/2010/main" val="1300028221"/>
      </p:ext>
    </p:extLst>
  </p:cSld>
  <p:clrMap bg1="dk2" tx1="lt1" bg2="dk1" tx2="lt2" accent1="accent1" accent2="accent2" accent3="accent3" accent4="accent4" accent5="accent5" accent6="accent6" hlink="hlink" folHlink="folHlink"/>
  <p:sldLayoutIdLst>
    <p:sldLayoutId id="2147484672" r:id="rId1"/>
    <p:sldLayoutId id="2147484673" r:id="rId2"/>
    <p:sldLayoutId id="2147484674" r:id="rId3"/>
    <p:sldLayoutId id="2147484675" r:id="rId4"/>
    <p:sldLayoutId id="2147484676" r:id="rId5"/>
    <p:sldLayoutId id="2147484677" r:id="rId6"/>
    <p:sldLayoutId id="2147484678" r:id="rId7"/>
    <p:sldLayoutId id="2147484679" r:id="rId8"/>
    <p:sldLayoutId id="2147484680" r:id="rId9"/>
    <p:sldLayoutId id="2147484681" r:id="rId10"/>
    <p:sldLayoutId id="2147484682" r:id="rId11"/>
    <p:sldLayoutId id="2147484683" r:id="rId12"/>
    <p:sldLayoutId id="2147484684" r:id="rId13"/>
    <p:sldLayoutId id="2147484685" r:id="rId14"/>
    <p:sldLayoutId id="2147484686" r:id="rId15"/>
    <p:sldLayoutId id="2147484687" r:id="rId16"/>
    <p:sldLayoutId id="2147484688" r:id="rId17"/>
    <p:sldLayoutId id="2147484689" r:id="rId18"/>
    <p:sldLayoutId id="2147484690" r:id="rId19"/>
    <p:sldLayoutId id="2147484691" r:id="rId20"/>
    <p:sldLayoutId id="2147484692" r:id="rId21"/>
    <p:sldLayoutId id="2147484693" r:id="rId22"/>
    <p:sldLayoutId id="2147484694" r:id="rId23"/>
    <p:sldLayoutId id="2147484695" r:id="rId24"/>
    <p:sldLayoutId id="2147484696" r:id="rId25"/>
  </p:sldLayoutIdLst>
  <p:transition>
    <p:fade/>
  </p:transition>
  <p:txStyles>
    <p:titleStyle>
      <a:lvl1pPr algn="l" rtl="0" eaLnBrk="1" fontAlgn="base" hangingPunct="1">
        <a:lnSpc>
          <a:spcPct val="85000"/>
        </a:lnSpc>
        <a:spcBef>
          <a:spcPct val="0"/>
        </a:spcBef>
        <a:spcAft>
          <a:spcPct val="0"/>
        </a:spcAft>
        <a:defRPr lang="en-US" sz="3200" dirty="0" smtClean="0">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lin ang="16200000" scaled="1"/>
            <a:tileRect/>
          </a:gradFill>
          <a:latin typeface="+mj-lt"/>
          <a:ea typeface="+mj-ea"/>
          <a:cs typeface="Arial" pitchFamily="34" charset="0"/>
        </a:defRPr>
      </a:lvl1pPr>
      <a:lvl2pPr algn="l" rtl="0" eaLnBrk="1" fontAlgn="base" hangingPunct="1">
        <a:lnSpc>
          <a:spcPct val="85000"/>
        </a:lnSpc>
        <a:spcBef>
          <a:spcPct val="0"/>
        </a:spcBef>
        <a:spcAft>
          <a:spcPct val="0"/>
        </a:spcAft>
        <a:defRPr sz="3600">
          <a:solidFill>
            <a:schemeClr val="tx2"/>
          </a:solidFill>
          <a:latin typeface="Arial" charset="0"/>
        </a:defRPr>
      </a:lvl2pPr>
      <a:lvl3pPr algn="l" rtl="0" eaLnBrk="1" fontAlgn="base" hangingPunct="1">
        <a:lnSpc>
          <a:spcPct val="85000"/>
        </a:lnSpc>
        <a:spcBef>
          <a:spcPct val="0"/>
        </a:spcBef>
        <a:spcAft>
          <a:spcPct val="0"/>
        </a:spcAft>
        <a:defRPr sz="3600">
          <a:solidFill>
            <a:schemeClr val="tx2"/>
          </a:solidFill>
          <a:latin typeface="Arial" charset="0"/>
        </a:defRPr>
      </a:lvl3pPr>
      <a:lvl4pPr algn="l" rtl="0" eaLnBrk="1" fontAlgn="base" hangingPunct="1">
        <a:lnSpc>
          <a:spcPct val="85000"/>
        </a:lnSpc>
        <a:spcBef>
          <a:spcPct val="0"/>
        </a:spcBef>
        <a:spcAft>
          <a:spcPct val="0"/>
        </a:spcAft>
        <a:defRPr sz="3600">
          <a:solidFill>
            <a:schemeClr val="tx2"/>
          </a:solidFill>
          <a:latin typeface="Arial" charset="0"/>
        </a:defRPr>
      </a:lvl4pPr>
      <a:lvl5pPr algn="l" rtl="0" eaLnBrk="1" fontAlgn="base" hangingPunct="1">
        <a:lnSpc>
          <a:spcPct val="85000"/>
        </a:lnSpc>
        <a:spcBef>
          <a:spcPct val="0"/>
        </a:spcBef>
        <a:spcAft>
          <a:spcPct val="0"/>
        </a:spcAft>
        <a:defRPr sz="3600">
          <a:solidFill>
            <a:schemeClr val="tx2"/>
          </a:solidFill>
          <a:latin typeface="Arial" charset="0"/>
        </a:defRPr>
      </a:lvl5pPr>
      <a:lvl6pPr marL="457200" algn="l" rtl="0" eaLnBrk="1" fontAlgn="base" hangingPunct="1">
        <a:lnSpc>
          <a:spcPct val="85000"/>
        </a:lnSpc>
        <a:spcBef>
          <a:spcPct val="0"/>
        </a:spcBef>
        <a:spcAft>
          <a:spcPct val="0"/>
        </a:spcAft>
        <a:defRPr sz="3600">
          <a:solidFill>
            <a:schemeClr val="tx2"/>
          </a:solidFill>
          <a:latin typeface="Arial" charset="0"/>
        </a:defRPr>
      </a:lvl6pPr>
      <a:lvl7pPr marL="914400" algn="l" rtl="0" eaLnBrk="1" fontAlgn="base" hangingPunct="1">
        <a:lnSpc>
          <a:spcPct val="85000"/>
        </a:lnSpc>
        <a:spcBef>
          <a:spcPct val="0"/>
        </a:spcBef>
        <a:spcAft>
          <a:spcPct val="0"/>
        </a:spcAft>
        <a:defRPr sz="3600">
          <a:solidFill>
            <a:schemeClr val="tx2"/>
          </a:solidFill>
          <a:latin typeface="Arial" charset="0"/>
        </a:defRPr>
      </a:lvl7pPr>
      <a:lvl8pPr marL="1371600" algn="l" rtl="0" eaLnBrk="1" fontAlgn="base" hangingPunct="1">
        <a:lnSpc>
          <a:spcPct val="85000"/>
        </a:lnSpc>
        <a:spcBef>
          <a:spcPct val="0"/>
        </a:spcBef>
        <a:spcAft>
          <a:spcPct val="0"/>
        </a:spcAft>
        <a:defRPr sz="3600">
          <a:solidFill>
            <a:schemeClr val="tx2"/>
          </a:solidFill>
          <a:latin typeface="Arial" charset="0"/>
        </a:defRPr>
      </a:lvl8pPr>
      <a:lvl9pPr marL="1828800" algn="l" rtl="0" eaLnBrk="1" fontAlgn="base" hangingPunct="1">
        <a:lnSpc>
          <a:spcPct val="85000"/>
        </a:lnSpc>
        <a:spcBef>
          <a:spcPct val="0"/>
        </a:spcBef>
        <a:spcAft>
          <a:spcPct val="0"/>
        </a:spcAft>
        <a:defRPr sz="3600">
          <a:solidFill>
            <a:schemeClr val="tx2"/>
          </a:solidFill>
          <a:latin typeface="Arial" charset="0"/>
        </a:defRPr>
      </a:lvl9pPr>
    </p:titleStyle>
    <p:bodyStyle>
      <a:lvl1pPr marL="228600" indent="-228600" algn="l" rtl="0" eaLnBrk="1" fontAlgn="base" hangingPunct="1">
        <a:lnSpc>
          <a:spcPct val="90000"/>
        </a:lnSpc>
        <a:spcBef>
          <a:spcPct val="35000"/>
        </a:spcBef>
        <a:spcAft>
          <a:spcPct val="15000"/>
        </a:spcAft>
        <a:buClr>
          <a:schemeClr val="tx1">
            <a:lumMod val="50000"/>
          </a:schemeClr>
        </a:buClr>
        <a:buFont typeface="Times" pitchFamily="1" charset="0"/>
        <a:buChar char="•"/>
        <a:defRPr sz="2600">
          <a:solidFill>
            <a:schemeClr val="tx1"/>
          </a:solidFill>
          <a:latin typeface="+mj-lt"/>
          <a:ea typeface="+mn-ea"/>
          <a:cs typeface="+mn-cs"/>
        </a:defRPr>
      </a:lvl1pPr>
      <a:lvl2pPr marL="571500" indent="-228600" algn="l" rtl="0" eaLnBrk="1" fontAlgn="base" hangingPunct="1">
        <a:lnSpc>
          <a:spcPct val="90000"/>
        </a:lnSpc>
        <a:spcBef>
          <a:spcPct val="15000"/>
        </a:spcBef>
        <a:spcAft>
          <a:spcPct val="15000"/>
        </a:spcAft>
        <a:buClr>
          <a:schemeClr val="tx1">
            <a:lumMod val="65000"/>
          </a:schemeClr>
        </a:buClr>
        <a:buChar char="–"/>
        <a:defRPr sz="2200">
          <a:solidFill>
            <a:schemeClr val="tx1"/>
          </a:solidFill>
          <a:latin typeface="+mj-lt"/>
        </a:defRPr>
      </a:lvl2pPr>
      <a:lvl3pPr marL="577850" indent="0" algn="l" rtl="0" eaLnBrk="1" fontAlgn="base" hangingPunct="1">
        <a:lnSpc>
          <a:spcPct val="90000"/>
        </a:lnSpc>
        <a:spcBef>
          <a:spcPct val="15000"/>
        </a:spcBef>
        <a:spcAft>
          <a:spcPct val="15000"/>
        </a:spcAft>
        <a:buClr>
          <a:schemeClr val="tx2"/>
        </a:buClr>
        <a:buNone/>
        <a:defRPr sz="2000">
          <a:solidFill>
            <a:schemeClr val="tx1"/>
          </a:solidFill>
          <a:latin typeface="Arial Narrow" pitchFamily="34" charset="0"/>
        </a:defRPr>
      </a:lvl3pPr>
      <a:lvl4pPr marL="1200150" indent="-171450" algn="l" rtl="0" eaLnBrk="1" fontAlgn="base" hangingPunct="1">
        <a:lnSpc>
          <a:spcPct val="85000"/>
        </a:lnSpc>
        <a:spcBef>
          <a:spcPct val="15000"/>
        </a:spcBef>
        <a:spcAft>
          <a:spcPct val="10000"/>
        </a:spcAft>
        <a:buClr>
          <a:schemeClr val="tx2"/>
        </a:buClr>
        <a:buChar char="–"/>
        <a:defRPr sz="2000">
          <a:solidFill>
            <a:schemeClr val="tx1"/>
          </a:solidFill>
          <a:latin typeface="+mj-lt"/>
        </a:defRPr>
      </a:lvl4pPr>
      <a:lvl5pPr marL="1485900" indent="-171450" algn="l" rtl="0" eaLnBrk="1" fontAlgn="base" hangingPunct="1">
        <a:lnSpc>
          <a:spcPct val="90000"/>
        </a:lnSpc>
        <a:spcBef>
          <a:spcPct val="15000"/>
        </a:spcBef>
        <a:spcAft>
          <a:spcPct val="10000"/>
        </a:spcAft>
        <a:buClr>
          <a:schemeClr val="tx2"/>
        </a:buClr>
        <a:buChar char="–"/>
        <a:defRPr sz="2000">
          <a:solidFill>
            <a:schemeClr val="tx1"/>
          </a:solidFill>
          <a:latin typeface="+mj-lt"/>
        </a:defRPr>
      </a:lvl5pPr>
      <a:lvl6pPr marL="1943100" indent="-171450" algn="l" rtl="0" eaLnBrk="1" fontAlgn="base" hangingPunct="1">
        <a:lnSpc>
          <a:spcPct val="90000"/>
        </a:lnSpc>
        <a:spcBef>
          <a:spcPct val="15000"/>
        </a:spcBef>
        <a:spcAft>
          <a:spcPct val="10000"/>
        </a:spcAft>
        <a:buClr>
          <a:schemeClr val="tx2"/>
        </a:buClr>
        <a:buChar char="–"/>
        <a:defRPr sz="2000">
          <a:solidFill>
            <a:schemeClr val="tx1"/>
          </a:solidFill>
          <a:latin typeface="+mn-lt"/>
        </a:defRPr>
      </a:lvl6pPr>
      <a:lvl7pPr marL="2400300" indent="-171450" algn="l" rtl="0" eaLnBrk="1" fontAlgn="base" hangingPunct="1">
        <a:lnSpc>
          <a:spcPct val="90000"/>
        </a:lnSpc>
        <a:spcBef>
          <a:spcPct val="15000"/>
        </a:spcBef>
        <a:spcAft>
          <a:spcPct val="10000"/>
        </a:spcAft>
        <a:buClr>
          <a:schemeClr val="tx2"/>
        </a:buClr>
        <a:buChar char="–"/>
        <a:defRPr sz="2000">
          <a:solidFill>
            <a:schemeClr val="tx1"/>
          </a:solidFill>
          <a:latin typeface="+mn-lt"/>
        </a:defRPr>
      </a:lvl7pPr>
      <a:lvl8pPr marL="2857500" indent="-171450" algn="l" rtl="0" eaLnBrk="1" fontAlgn="base" hangingPunct="1">
        <a:lnSpc>
          <a:spcPct val="90000"/>
        </a:lnSpc>
        <a:spcBef>
          <a:spcPct val="15000"/>
        </a:spcBef>
        <a:spcAft>
          <a:spcPct val="10000"/>
        </a:spcAft>
        <a:buClr>
          <a:schemeClr val="tx2"/>
        </a:buClr>
        <a:buChar char="–"/>
        <a:defRPr sz="2000">
          <a:solidFill>
            <a:schemeClr val="tx1"/>
          </a:solidFill>
          <a:latin typeface="+mn-lt"/>
        </a:defRPr>
      </a:lvl8pPr>
      <a:lvl9pPr marL="3314700" indent="-171450" algn="l" rtl="0" eaLnBrk="1" fontAlgn="base" hangingPunct="1">
        <a:lnSpc>
          <a:spcPct val="90000"/>
        </a:lnSpc>
        <a:spcBef>
          <a:spcPct val="15000"/>
        </a:spcBef>
        <a:spcAft>
          <a:spcPct val="10000"/>
        </a:spcAft>
        <a:buClr>
          <a:schemeClr val="tx2"/>
        </a:buClr>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58" cstate="hqprint">
            <a:extLst>
              <a:ext uri="{28A0092B-C50C-407E-A947-70E740481C1C}">
                <a14:useLocalDpi xmlns:a14="http://schemas.microsoft.com/office/drawing/2010/main"/>
              </a:ext>
            </a:extLst>
          </a:blip>
          <a:srcRect/>
          <a:stretch/>
        </p:blipFill>
        <p:spPr>
          <a:xfrm>
            <a:off x="11279179" y="6506143"/>
            <a:ext cx="621655" cy="246514"/>
          </a:xfrm>
          <a:prstGeom prst="rect">
            <a:avLst/>
          </a:prstGeom>
        </p:spPr>
      </p:pic>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a:t>Click to edit Master title style</a:t>
            </a:r>
            <a:endParaRPr lang="en-US" dirty="0"/>
          </a:p>
        </p:txBody>
      </p:sp>
      <p:sp>
        <p:nvSpPr>
          <p:cNvPr id="3" name="Text Placeholder 2"/>
          <p:cNvSpPr>
            <a:spLocks noGrp="1"/>
          </p:cNvSpPr>
          <p:nvPr>
            <p:ph type="body" idx="1"/>
          </p:nvPr>
        </p:nvSpPr>
        <p:spPr bwMode="gray">
          <a:xfrm>
            <a:off x="457200" y="2148840"/>
            <a:ext cx="11277600" cy="4033627"/>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6" name="TextBox 35"/>
          <p:cNvSpPr txBox="1"/>
          <p:nvPr/>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latin typeface="+mj-lt"/>
              </a:rPr>
              <a:pPr algn="r"/>
              <a:t>‹#›</a:t>
            </a:fld>
            <a:endParaRPr lang="en-US" sz="1000" dirty="0">
              <a:solidFill>
                <a:schemeClr val="bg2"/>
              </a:solidFill>
              <a:latin typeface="+mj-lt"/>
            </a:endParaRPr>
          </a:p>
        </p:txBody>
      </p:sp>
      <p:sp>
        <p:nvSpPr>
          <p:cNvPr id="79" name="TextBox 78"/>
          <p:cNvSpPr txBox="1"/>
          <p:nvPr/>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a:solidFill>
                  <a:schemeClr val="bg2"/>
                </a:solidFill>
                <a:latin typeface="+mj-lt"/>
                <a:ea typeface="Arial"/>
                <a:cs typeface="Arial"/>
              </a:rPr>
              <a:t>© 2017 Citrix  </a:t>
            </a:r>
          </a:p>
        </p:txBody>
      </p:sp>
    </p:spTree>
    <p:extLst>
      <p:ext uri="{BB962C8B-B14F-4D97-AF65-F5344CB8AC3E}">
        <p14:creationId xmlns:p14="http://schemas.microsoft.com/office/powerpoint/2010/main" val="1840739606"/>
      </p:ext>
    </p:extLst>
  </p:cSld>
  <p:clrMap bg1="lt1" tx1="dk1" bg2="lt2" tx2="dk2" accent1="accent1" accent2="accent2" accent3="accent3" accent4="accent4" accent5="accent5" accent6="accent6" hlink="hlink" folHlink="folHlink"/>
  <p:sldLayoutIdLst>
    <p:sldLayoutId id="2147484698" r:id="rId1"/>
    <p:sldLayoutId id="2147484699" r:id="rId2"/>
    <p:sldLayoutId id="2147484700" r:id="rId3"/>
    <p:sldLayoutId id="2147484701" r:id="rId4"/>
    <p:sldLayoutId id="2147484702" r:id="rId5"/>
    <p:sldLayoutId id="2147484703" r:id="rId6"/>
    <p:sldLayoutId id="2147484704" r:id="rId7"/>
    <p:sldLayoutId id="2147484705" r:id="rId8"/>
    <p:sldLayoutId id="2147484706" r:id="rId9"/>
    <p:sldLayoutId id="2147484707" r:id="rId10"/>
    <p:sldLayoutId id="2147484708" r:id="rId11"/>
    <p:sldLayoutId id="2147484709" r:id="rId12"/>
    <p:sldLayoutId id="2147484710" r:id="rId13"/>
    <p:sldLayoutId id="2147484711" r:id="rId14"/>
    <p:sldLayoutId id="2147484712" r:id="rId15"/>
    <p:sldLayoutId id="2147484713" r:id="rId16"/>
    <p:sldLayoutId id="2147484714" r:id="rId17"/>
    <p:sldLayoutId id="2147484715" r:id="rId18"/>
    <p:sldLayoutId id="2147484716" r:id="rId19"/>
    <p:sldLayoutId id="2147484717" r:id="rId20"/>
    <p:sldLayoutId id="2147484718" r:id="rId21"/>
    <p:sldLayoutId id="2147484719" r:id="rId22"/>
    <p:sldLayoutId id="2147484720" r:id="rId23"/>
    <p:sldLayoutId id="2147484721" r:id="rId24"/>
    <p:sldLayoutId id="2147484722" r:id="rId25"/>
    <p:sldLayoutId id="2147484723" r:id="rId26"/>
    <p:sldLayoutId id="2147484724" r:id="rId27"/>
    <p:sldLayoutId id="2147484725" r:id="rId28"/>
    <p:sldLayoutId id="2147484726" r:id="rId29"/>
    <p:sldLayoutId id="2147484727" r:id="rId30"/>
    <p:sldLayoutId id="2147484728" r:id="rId31"/>
    <p:sldLayoutId id="2147484729" r:id="rId32"/>
    <p:sldLayoutId id="2147484730" r:id="rId33"/>
    <p:sldLayoutId id="2147484731" r:id="rId34"/>
    <p:sldLayoutId id="2147484732" r:id="rId35"/>
    <p:sldLayoutId id="2147484733" r:id="rId36"/>
    <p:sldLayoutId id="2147484734" r:id="rId37"/>
    <p:sldLayoutId id="2147484735" r:id="rId38"/>
    <p:sldLayoutId id="2147484736" r:id="rId39"/>
    <p:sldLayoutId id="2147484737" r:id="rId40"/>
    <p:sldLayoutId id="2147484739" r:id="rId41"/>
    <p:sldLayoutId id="2147484740" r:id="rId42"/>
    <p:sldLayoutId id="2147484741" r:id="rId43"/>
    <p:sldLayoutId id="2147484742" r:id="rId44"/>
    <p:sldLayoutId id="2147484743" r:id="rId45"/>
    <p:sldLayoutId id="2147484744" r:id="rId46"/>
    <p:sldLayoutId id="2147484745" r:id="rId47"/>
    <p:sldLayoutId id="2147484746" r:id="rId48"/>
    <p:sldLayoutId id="2147484747" r:id="rId49"/>
    <p:sldLayoutId id="2147484748" r:id="rId50"/>
    <p:sldLayoutId id="2147484749" r:id="rId51"/>
    <p:sldLayoutId id="2147484750" r:id="rId52"/>
    <p:sldLayoutId id="2147484751" r:id="rId53"/>
    <p:sldLayoutId id="2147484753" r:id="rId54"/>
    <p:sldLayoutId id="2147484754" r:id="rId55"/>
    <p:sldLayoutId id="2147484755" r:id="rId56"/>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82880" indent="-18288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65125" indent="-182880" algn="l" defTabSz="914400" rtl="0" eaLnBrk="1" latinLnBrk="0" hangingPunct="1">
        <a:lnSpc>
          <a:spcPct val="90000"/>
        </a:lnSpc>
        <a:spcBef>
          <a:spcPts val="600"/>
        </a:spcBef>
        <a:spcAft>
          <a:spcPts val="200"/>
        </a:spcAft>
        <a:buFont typeface=".AppleSystemUIFont" charset="-120"/>
        <a:buChar char="–"/>
        <a:tabLst/>
        <a:defRPr sz="1800" kern="1200" spc="-30" baseline="0">
          <a:solidFill>
            <a:schemeClr val="tx1"/>
          </a:solidFill>
          <a:latin typeface="+mn-lt"/>
          <a:ea typeface="+mn-ea"/>
          <a:cs typeface="+mn-cs"/>
        </a:defRPr>
      </a:lvl2pPr>
      <a:lvl3pPr marL="548640" indent="-182880" algn="l" defTabSz="914400" rtl="0" eaLnBrk="1" latinLnBrk="0" hangingPunct="1">
        <a:lnSpc>
          <a:spcPct val="85000"/>
        </a:lnSpc>
        <a:spcBef>
          <a:spcPts val="600"/>
        </a:spcBef>
        <a:spcAft>
          <a:spcPts val="200"/>
        </a:spcAft>
        <a:buFont typeface="Arial" panose="020B0604020202020204" pitchFamily="34" charset="0"/>
        <a:buChar char="•"/>
        <a:tabLst/>
        <a:defRPr lang="en-US" sz="1600" kern="100" spc="-30" baseline="0" dirty="0" smtClean="0">
          <a:solidFill>
            <a:schemeClr val="tx1"/>
          </a:solidFill>
          <a:latin typeface="+mn-lt"/>
          <a:ea typeface="+mn-ea"/>
          <a:cs typeface="+mn-cs"/>
        </a:defRPr>
      </a:lvl3pPr>
      <a:lvl4pPr marL="731520" indent="-182880" algn="l" defTabSz="914400" rtl="0" eaLnBrk="1" latinLnBrk="0" hangingPunct="1">
        <a:lnSpc>
          <a:spcPct val="85000"/>
        </a:lnSpc>
        <a:spcBef>
          <a:spcPts val="600"/>
        </a:spcBef>
        <a:spcAft>
          <a:spcPts val="200"/>
        </a:spcAft>
        <a:buFont typeface=".AppleSystemUIFont" charset="-120"/>
        <a:buChar char="–"/>
        <a:tabLst/>
        <a:defRPr lang="en-US" sz="1600" kern="100" spc="-50" baseline="0" dirty="0">
          <a:solidFill>
            <a:schemeClr val="tx1"/>
          </a:solidFill>
          <a:latin typeface="+mn-lt"/>
          <a:ea typeface="+mn-ea"/>
          <a:cs typeface="+mn-cs"/>
        </a:defRPr>
      </a:lvl4pPr>
      <a:lvl5pPr marL="914400" indent="-180975" algn="l" defTabSz="914400" rtl="0" eaLnBrk="1" latinLnBrk="0" hangingPunct="1">
        <a:lnSpc>
          <a:spcPct val="85000"/>
        </a:lnSpc>
        <a:spcBef>
          <a:spcPts val="600"/>
        </a:spcBef>
        <a:spcAft>
          <a:spcPts val="200"/>
        </a:spcAft>
        <a:buFont typeface="Arial" charset="0"/>
        <a:buChar char="•"/>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p15:clr>
            <a:srgbClr val="F26B43"/>
          </p15:clr>
        </p15:guide>
        <p15:guide id="2" pos="3840">
          <p15:clr>
            <a:srgbClr val="F26B43"/>
          </p15:clr>
        </p15:guide>
        <p15:guide id="3" pos="288">
          <p15:clr>
            <a:srgbClr val="F26B43"/>
          </p15:clr>
        </p15:guide>
        <p15:guide id="4" pos="7397">
          <p15:clr>
            <a:srgbClr val="F26B43"/>
          </p15:clr>
        </p15:guide>
        <p15:guide id="5" orient="horz" pos="912">
          <p15:clr>
            <a:srgbClr val="F26B43"/>
          </p15:clr>
        </p15:guide>
        <p15:guide id="6" orient="horz" pos="360">
          <p15:clr>
            <a:srgbClr val="F26B43"/>
          </p15:clr>
        </p15:guide>
        <p15:guide id="7" orient="horz" pos="1488">
          <p15:clr>
            <a:srgbClr val="F26B43"/>
          </p15:clr>
        </p15:guide>
        <p15:guide id="8" orient="horz" pos="108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pic>
        <p:nvPicPr>
          <p:cNvPr id="4" name="Picture 3"/>
          <p:cNvPicPr>
            <a:picLocks noChangeAspect="1"/>
          </p:cNvPicPr>
          <p:nvPr userDrawn="1"/>
        </p:nvPicPr>
        <p:blipFill rotWithShape="1">
          <a:blip r:embed="rId31">
            <a:extLst>
              <a:ext uri="{28A0092B-C50C-407E-A947-70E740481C1C}">
                <a14:useLocalDpi xmlns:a14="http://schemas.microsoft.com/office/drawing/2010/main"/>
              </a:ext>
            </a:extLst>
          </a:blip>
          <a:srcRect r="4928"/>
          <a:stretch/>
        </p:blipFill>
        <p:spPr>
          <a:xfrm>
            <a:off x="11279179" y="6506143"/>
            <a:ext cx="621655" cy="246514"/>
          </a:xfrm>
          <a:prstGeom prst="rect">
            <a:avLst/>
          </a:prstGeom>
        </p:spPr>
      </p:pic>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a:t>Click to edit Master title style</a:t>
            </a:r>
            <a:endParaRPr lang="en-US" dirty="0"/>
          </a:p>
        </p:txBody>
      </p:sp>
      <p:sp>
        <p:nvSpPr>
          <p:cNvPr id="3" name="Text Placeholder 2"/>
          <p:cNvSpPr>
            <a:spLocks noGrp="1"/>
          </p:cNvSpPr>
          <p:nvPr>
            <p:ph type="body" idx="1"/>
          </p:nvPr>
        </p:nvSpPr>
        <p:spPr bwMode="gray">
          <a:xfrm>
            <a:off x="457200" y="2148840"/>
            <a:ext cx="11277600" cy="4033627"/>
          </a:xfrm>
          <a:prstGeom prst="rect">
            <a:avLst/>
          </a:prstGeom>
        </p:spPr>
        <p:txBody>
          <a:bodyPr vert="horz" lIns="0" tIns="0" rIns="0" bIns="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6" name="TextBox 35"/>
          <p:cNvSpPr txBox="1"/>
          <p:nvPr/>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latin typeface="+mj-lt"/>
              </a:rPr>
              <a:pPr algn="r"/>
              <a:t>‹#›</a:t>
            </a:fld>
            <a:endParaRPr lang="en-US" sz="1000" dirty="0">
              <a:solidFill>
                <a:schemeClr val="bg2"/>
              </a:solidFill>
              <a:latin typeface="+mj-lt"/>
            </a:endParaRPr>
          </a:p>
        </p:txBody>
      </p:sp>
    </p:spTree>
    <p:extLst>
      <p:ext uri="{BB962C8B-B14F-4D97-AF65-F5344CB8AC3E}">
        <p14:creationId xmlns:p14="http://schemas.microsoft.com/office/powerpoint/2010/main" val="3905189161"/>
      </p:ext>
    </p:extLst>
  </p:cSld>
  <p:clrMap bg1="lt1" tx1="dk1" bg2="lt2" tx2="dk2" accent1="accent1" accent2="accent2" accent3="accent3" accent4="accent4" accent5="accent5" accent6="accent6" hlink="hlink" folHlink="folHlink"/>
  <p:sldLayoutIdLst>
    <p:sldLayoutId id="2147484757" r:id="rId1"/>
    <p:sldLayoutId id="2147484758" r:id="rId2"/>
    <p:sldLayoutId id="2147484759" r:id="rId3"/>
    <p:sldLayoutId id="2147484760" r:id="rId4"/>
    <p:sldLayoutId id="2147484761" r:id="rId5"/>
    <p:sldLayoutId id="2147484762" r:id="rId6"/>
    <p:sldLayoutId id="2147484763" r:id="rId7"/>
    <p:sldLayoutId id="2147484764" r:id="rId8"/>
    <p:sldLayoutId id="2147484765" r:id="rId9"/>
    <p:sldLayoutId id="2147484766" r:id="rId10"/>
    <p:sldLayoutId id="2147484767" r:id="rId11"/>
    <p:sldLayoutId id="2147484768" r:id="rId12"/>
    <p:sldLayoutId id="2147484769" r:id="rId13"/>
    <p:sldLayoutId id="2147484770" r:id="rId14"/>
    <p:sldLayoutId id="2147484771" r:id="rId15"/>
    <p:sldLayoutId id="2147484772" r:id="rId16"/>
    <p:sldLayoutId id="2147484773" r:id="rId17"/>
    <p:sldLayoutId id="2147484774" r:id="rId18"/>
    <p:sldLayoutId id="2147484775" r:id="rId19"/>
    <p:sldLayoutId id="2147484776" r:id="rId20"/>
    <p:sldLayoutId id="2147484777" r:id="rId21"/>
    <p:sldLayoutId id="2147484778" r:id="rId22"/>
    <p:sldLayoutId id="2147484779" r:id="rId23"/>
    <p:sldLayoutId id="2147484780" r:id="rId24"/>
    <p:sldLayoutId id="2147484781" r:id="rId25"/>
    <p:sldLayoutId id="2147484782" r:id="rId26"/>
    <p:sldLayoutId id="2147484783" r:id="rId27"/>
    <p:sldLayoutId id="2147484784" r:id="rId28"/>
    <p:sldLayoutId id="2147484785" r:id="rId29"/>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tx1"/>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p15:clr>
            <a:srgbClr val="F26B43"/>
          </p15:clr>
        </p15:guide>
        <p15:guide id="2" pos="3840">
          <p15:clr>
            <a:srgbClr val="F26B43"/>
          </p15:clr>
        </p15:guide>
        <p15:guide id="3" pos="288">
          <p15:clr>
            <a:srgbClr val="F26B43"/>
          </p15:clr>
        </p15:guide>
        <p15:guide id="4" pos="7397">
          <p15:clr>
            <a:srgbClr val="F26B43"/>
          </p15:clr>
        </p15:guide>
        <p15:guide id="5" orient="horz" pos="912">
          <p15:clr>
            <a:srgbClr val="F26B43"/>
          </p15:clr>
        </p15:guide>
        <p15:guide id="6" orient="horz" pos="360">
          <p15:clr>
            <a:srgbClr val="F26B43"/>
          </p15:clr>
        </p15:guide>
        <p15:guide id="7" orient="horz" pos="1488">
          <p15:clr>
            <a:srgbClr val="F26B43"/>
          </p15:clr>
        </p15:guide>
        <p15:guide id="8" orient="horz" pos="10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96.xml"/><Relationship Id="rId1" Type="http://schemas.openxmlformats.org/officeDocument/2006/relationships/tags" Target="../tags/tag1.xml"/><Relationship Id="rId4" Type="http://schemas.openxmlformats.org/officeDocument/2006/relationships/image" Target="../media/image44.jpeg"/></Relationships>
</file>

<file path=ppt/slides/_rels/slide7.xml.rels><?xml version="1.0" encoding="UTF-8" standalone="yes"?>
<Relationships xmlns="http://schemas.openxmlformats.org/package/2006/relationships"><Relationship Id="rId8" Type="http://schemas.microsoft.com/office/2007/relationships/hdphoto" Target="../media/hdphoto7.wdp"/><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7.xml"/><Relationship Id="rId1" Type="http://schemas.openxmlformats.org/officeDocument/2006/relationships/slideLayout" Target="../slideLayouts/slideLayout5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96.xml"/><Relationship Id="rId1" Type="http://schemas.openxmlformats.org/officeDocument/2006/relationships/tags" Target="../tags/tag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0.xml"/></Relationships>
</file>

<file path=ppt/slides/_rels/slide10.xml.rels><?xml version="1.0" encoding="UTF-8" standalone="yes"?>
<Relationships xmlns="http://schemas.openxmlformats.org/package/2006/relationships"><Relationship Id="rId8" Type="http://schemas.openxmlformats.org/officeDocument/2006/relationships/image" Target="../media/image54.jpeg"/><Relationship Id="rId3" Type="http://schemas.openxmlformats.org/officeDocument/2006/relationships/notesSlide" Target="../notesSlides/notesSlide10.xml"/><Relationship Id="rId7" Type="http://schemas.openxmlformats.org/officeDocument/2006/relationships/image" Target="../media/image53.jpeg"/><Relationship Id="rId2" Type="http://schemas.openxmlformats.org/officeDocument/2006/relationships/slideLayout" Target="../slideLayouts/slideLayout129.xml"/><Relationship Id="rId1" Type="http://schemas.openxmlformats.org/officeDocument/2006/relationships/tags" Target="../tags/tag3.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 Id="rId9" Type="http://schemas.openxmlformats.org/officeDocument/2006/relationships/image" Target="../media/image55.jpeg"/></Relationships>
</file>

<file path=ppt/slides/_rels/slide1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1.xml"/><Relationship Id="rId1" Type="http://schemas.openxmlformats.org/officeDocument/2006/relationships/slideLayout" Target="../slideLayouts/slideLayout129.xml"/></Relationships>
</file>

<file path=ppt/slides/_rels/slide12.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2.xml"/><Relationship Id="rId1" Type="http://schemas.openxmlformats.org/officeDocument/2006/relationships/slideLayout" Target="../slideLayouts/slideLayout129.xml"/></Relationships>
</file>

<file path=ppt/slides/_rels/slide13.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3.xml"/><Relationship Id="rId1" Type="http://schemas.openxmlformats.org/officeDocument/2006/relationships/slideLayout" Target="../slideLayouts/slideLayout129.xml"/></Relationships>
</file>

<file path=ppt/slides/_rels/slide14.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14.xml"/><Relationship Id="rId1" Type="http://schemas.openxmlformats.org/officeDocument/2006/relationships/slideLayout" Target="../slideLayouts/slideLayout129.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29.xml"/><Relationship Id="rId1" Type="http://schemas.openxmlformats.org/officeDocument/2006/relationships/tags" Target="../tags/tag4.xml"/><Relationship Id="rId4" Type="http://schemas.openxmlformats.org/officeDocument/2006/relationships/image" Target="../media/image60.jpeg"/></Relationships>
</file>

<file path=ppt/slides/_rels/slide16.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16.xml"/><Relationship Id="rId1" Type="http://schemas.openxmlformats.org/officeDocument/2006/relationships/slideLayout" Target="../slideLayouts/slideLayout129.xml"/></Relationships>
</file>

<file path=ppt/slides/_rels/slide17.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17.xml"/><Relationship Id="rId1" Type="http://schemas.openxmlformats.org/officeDocument/2006/relationships/slideLayout" Target="../slideLayouts/slideLayout129.xml"/></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18.xml"/><Relationship Id="rId1" Type="http://schemas.openxmlformats.org/officeDocument/2006/relationships/slideLayout" Target="../slideLayouts/slideLayout12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0.xml"/></Relationships>
</file>

<file path=ppt/slides/_rels/slide21.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21.xml"/><Relationship Id="rId1" Type="http://schemas.openxmlformats.org/officeDocument/2006/relationships/slideLayout" Target="../slideLayouts/slideLayout103.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83.xml"/><Relationship Id="rId1" Type="http://schemas.openxmlformats.org/officeDocument/2006/relationships/tags" Target="../tags/tag5.xml"/><Relationship Id="rId4" Type="http://schemas.openxmlformats.org/officeDocument/2006/relationships/image" Target="../media/image65.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83.xml"/><Relationship Id="rId1" Type="http://schemas.openxmlformats.org/officeDocument/2006/relationships/tags" Target="../tags/tag6.xml"/><Relationship Id="rId5" Type="http://schemas.openxmlformats.org/officeDocument/2006/relationships/image" Target="../media/image66.emf"/><Relationship Id="rId4" Type="http://schemas.openxmlformats.org/officeDocument/2006/relationships/image" Target="../media/image6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9.xml"/></Relationships>
</file>

<file path=ppt/slides/_rels/slide25.xml.rels><?xml version="1.0" encoding="UTF-8" standalone="yes"?>
<Relationships xmlns="http://schemas.openxmlformats.org/package/2006/relationships"><Relationship Id="rId8" Type="http://schemas.openxmlformats.org/officeDocument/2006/relationships/image" Target="../media/image72.emf"/><Relationship Id="rId13" Type="http://schemas.openxmlformats.org/officeDocument/2006/relationships/image" Target="../media/image77.emf"/><Relationship Id="rId18" Type="http://schemas.openxmlformats.org/officeDocument/2006/relationships/image" Target="../media/image82.emf"/><Relationship Id="rId3" Type="http://schemas.openxmlformats.org/officeDocument/2006/relationships/image" Target="../media/image67.emf"/><Relationship Id="rId21" Type="http://schemas.openxmlformats.org/officeDocument/2006/relationships/image" Target="../media/image85.png"/><Relationship Id="rId7" Type="http://schemas.openxmlformats.org/officeDocument/2006/relationships/image" Target="../media/image71.emf"/><Relationship Id="rId12" Type="http://schemas.openxmlformats.org/officeDocument/2006/relationships/image" Target="../media/image76.emf"/><Relationship Id="rId17" Type="http://schemas.openxmlformats.org/officeDocument/2006/relationships/image" Target="../media/image81.emf"/><Relationship Id="rId2" Type="http://schemas.openxmlformats.org/officeDocument/2006/relationships/notesSlide" Target="../notesSlides/notesSlide25.xml"/><Relationship Id="rId16" Type="http://schemas.openxmlformats.org/officeDocument/2006/relationships/image" Target="../media/image80.emf"/><Relationship Id="rId20" Type="http://schemas.openxmlformats.org/officeDocument/2006/relationships/image" Target="../media/image84.png"/><Relationship Id="rId1" Type="http://schemas.openxmlformats.org/officeDocument/2006/relationships/slideLayout" Target="../slideLayouts/slideLayout96.xml"/><Relationship Id="rId6" Type="http://schemas.openxmlformats.org/officeDocument/2006/relationships/image" Target="../media/image70.emf"/><Relationship Id="rId11" Type="http://schemas.openxmlformats.org/officeDocument/2006/relationships/image" Target="../media/image75.emf"/><Relationship Id="rId5" Type="http://schemas.openxmlformats.org/officeDocument/2006/relationships/image" Target="../media/image69.emf"/><Relationship Id="rId15" Type="http://schemas.openxmlformats.org/officeDocument/2006/relationships/image" Target="../media/image79.emf"/><Relationship Id="rId10" Type="http://schemas.openxmlformats.org/officeDocument/2006/relationships/image" Target="../media/image74.emf"/><Relationship Id="rId19" Type="http://schemas.openxmlformats.org/officeDocument/2006/relationships/image" Target="../media/image83.emf"/><Relationship Id="rId4" Type="http://schemas.openxmlformats.org/officeDocument/2006/relationships/image" Target="../media/image68.emf"/><Relationship Id="rId9" Type="http://schemas.openxmlformats.org/officeDocument/2006/relationships/image" Target="../media/image73.emf"/><Relationship Id="rId14" Type="http://schemas.openxmlformats.org/officeDocument/2006/relationships/image" Target="../media/image78.emf"/></Relationships>
</file>

<file path=ppt/slides/_rels/slide2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26.xml"/><Relationship Id="rId1" Type="http://schemas.openxmlformats.org/officeDocument/2006/relationships/slideLayout" Target="../slideLayouts/slideLayout82.xml"/></Relationships>
</file>

<file path=ppt/slides/_rels/slide2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7.xml"/><Relationship Id="rId1" Type="http://schemas.openxmlformats.org/officeDocument/2006/relationships/slideLayout" Target="../slideLayouts/slideLayout82.xml"/><Relationship Id="rId5" Type="http://schemas.openxmlformats.org/officeDocument/2006/relationships/image" Target="../media/image66.emf"/><Relationship Id="rId4" Type="http://schemas.openxmlformats.org/officeDocument/2006/relationships/image" Target="../media/image8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83.xml"/><Relationship Id="rId1" Type="http://schemas.openxmlformats.org/officeDocument/2006/relationships/tags" Target="../tags/tag7.xml"/><Relationship Id="rId5" Type="http://schemas.openxmlformats.org/officeDocument/2006/relationships/image" Target="../media/image66.emf"/><Relationship Id="rId4" Type="http://schemas.openxmlformats.org/officeDocument/2006/relationships/image" Target="../media/image87.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29.xml"/></Relationships>
</file>

<file path=ppt/slides/_rels/slide30.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30.xml"/><Relationship Id="rId1" Type="http://schemas.openxmlformats.org/officeDocument/2006/relationships/slideLayout" Target="../slideLayouts/slideLayout83.xml"/><Relationship Id="rId4" Type="http://schemas.openxmlformats.org/officeDocument/2006/relationships/image" Target="../media/image66.em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83.xml"/><Relationship Id="rId1" Type="http://schemas.openxmlformats.org/officeDocument/2006/relationships/tags" Target="../tags/tag8.xml"/><Relationship Id="rId5" Type="http://schemas.openxmlformats.org/officeDocument/2006/relationships/image" Target="../media/image66.emf"/><Relationship Id="rId4" Type="http://schemas.openxmlformats.org/officeDocument/2006/relationships/image" Target="../media/image87.png"/></Relationships>
</file>

<file path=ppt/slides/_rels/slide32.x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notesSlide" Target="../notesSlides/notesSlide32.xml"/><Relationship Id="rId1" Type="http://schemas.openxmlformats.org/officeDocument/2006/relationships/slideLayout" Target="../slideLayouts/slideLayout92.xml"/><Relationship Id="rId4" Type="http://schemas.openxmlformats.org/officeDocument/2006/relationships/image" Target="../media/image89.png"/></Relationships>
</file>

<file path=ppt/slides/_rels/slide33.xml.rels><?xml version="1.0" encoding="UTF-8" standalone="yes"?>
<Relationships xmlns="http://schemas.openxmlformats.org/package/2006/relationships"><Relationship Id="rId3" Type="http://schemas.openxmlformats.org/officeDocument/2006/relationships/image" Target="../media/image90.jpg"/><Relationship Id="rId2" Type="http://schemas.openxmlformats.org/officeDocument/2006/relationships/notesSlide" Target="../notesSlides/notesSlide33.xml"/><Relationship Id="rId1" Type="http://schemas.openxmlformats.org/officeDocument/2006/relationships/slideLayout" Target="../slideLayouts/slideLayout83.xml"/><Relationship Id="rId5" Type="http://schemas.openxmlformats.org/officeDocument/2006/relationships/image" Target="../media/image89.png"/><Relationship Id="rId4" Type="http://schemas.openxmlformats.org/officeDocument/2006/relationships/image" Target="../media/image88.wmf"/></Relationships>
</file>

<file path=ppt/slides/_rels/slide34.xml.rels><?xml version="1.0" encoding="UTF-8" standalone="yes"?>
<Relationships xmlns="http://schemas.openxmlformats.org/package/2006/relationships"><Relationship Id="rId8" Type="http://schemas.openxmlformats.org/officeDocument/2006/relationships/image" Target="../media/image94.emf"/><Relationship Id="rId3" Type="http://schemas.openxmlformats.org/officeDocument/2006/relationships/image" Target="../media/image91.png"/><Relationship Id="rId7" Type="http://schemas.microsoft.com/office/2007/relationships/hdphoto" Target="../media/hdphoto9.wdp"/><Relationship Id="rId2" Type="http://schemas.openxmlformats.org/officeDocument/2006/relationships/notesSlide" Target="../notesSlides/notesSlide34.xml"/><Relationship Id="rId1" Type="http://schemas.openxmlformats.org/officeDocument/2006/relationships/slideLayout" Target="../slideLayouts/slideLayout131.xml"/><Relationship Id="rId6" Type="http://schemas.openxmlformats.org/officeDocument/2006/relationships/image" Target="../media/image93.png"/><Relationship Id="rId5" Type="http://schemas.openxmlformats.org/officeDocument/2006/relationships/image" Target="../media/image92.png"/><Relationship Id="rId10" Type="http://schemas.openxmlformats.org/officeDocument/2006/relationships/image" Target="../media/image96.emf"/><Relationship Id="rId4" Type="http://schemas.microsoft.com/office/2007/relationships/hdphoto" Target="../media/hdphoto8.wdp"/><Relationship Id="rId9" Type="http://schemas.openxmlformats.org/officeDocument/2006/relationships/image" Target="../media/image95.emf"/></Relationships>
</file>

<file path=ppt/slides/_rels/slide35.xml.rels><?xml version="1.0" encoding="UTF-8" standalone="yes"?>
<Relationships xmlns="http://schemas.openxmlformats.org/package/2006/relationships"><Relationship Id="rId8" Type="http://schemas.openxmlformats.org/officeDocument/2006/relationships/image" Target="../media/image101.png"/><Relationship Id="rId3" Type="http://schemas.openxmlformats.org/officeDocument/2006/relationships/image" Target="../media/image97.png"/><Relationship Id="rId7" Type="http://schemas.openxmlformats.org/officeDocument/2006/relationships/image" Target="../media/image100.png"/><Relationship Id="rId2" Type="http://schemas.openxmlformats.org/officeDocument/2006/relationships/notesSlide" Target="../notesSlides/notesSlide35.xml"/><Relationship Id="rId1" Type="http://schemas.openxmlformats.org/officeDocument/2006/relationships/slideLayout" Target="../slideLayouts/slideLayout131.xml"/><Relationship Id="rId6" Type="http://schemas.openxmlformats.org/officeDocument/2006/relationships/image" Target="../media/image92.png"/><Relationship Id="rId5" Type="http://schemas.openxmlformats.org/officeDocument/2006/relationships/image" Target="../media/image99.png"/><Relationship Id="rId4" Type="http://schemas.openxmlformats.org/officeDocument/2006/relationships/image" Target="../media/image98.png"/><Relationship Id="rId9" Type="http://schemas.openxmlformats.org/officeDocument/2006/relationships/image" Target="../media/image102.png"/></Relationships>
</file>

<file path=ppt/slides/_rels/slide36.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36.xml"/><Relationship Id="rId1" Type="http://schemas.openxmlformats.org/officeDocument/2006/relationships/slideLayout" Target="../slideLayouts/slideLayout131.xml"/></Relationships>
</file>

<file path=ppt/slides/_rels/slide37.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notesSlide" Target="../notesSlides/notesSlide37.xml"/><Relationship Id="rId5" Type="http://schemas.openxmlformats.org/officeDocument/2006/relationships/slideLayout" Target="../slideLayouts/slideLayout83.xml"/><Relationship Id="rId4" Type="http://schemas.openxmlformats.org/officeDocument/2006/relationships/tags" Target="../tags/tag12.xml"/></Relationships>
</file>

<file path=ppt/slides/_rels/slide38.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notesSlide" Target="../notesSlides/notesSlide38.xml"/><Relationship Id="rId1" Type="http://schemas.openxmlformats.org/officeDocument/2006/relationships/slideLayout" Target="../slideLayouts/slideLayout82.xml"/><Relationship Id="rId4" Type="http://schemas.openxmlformats.org/officeDocument/2006/relationships/image" Target="../media/image104.jp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5.xml"/></Relationships>
</file>

<file path=ppt/slides/_rels/slide40.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40.xml"/><Relationship Id="rId1" Type="http://schemas.openxmlformats.org/officeDocument/2006/relationships/slideLayout" Target="../slideLayouts/slideLayout133.xml"/><Relationship Id="rId4" Type="http://schemas.openxmlformats.org/officeDocument/2006/relationships/image" Target="../media/image106.jp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1.xml"/></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52.xml"/><Relationship Id="rId1" Type="http://schemas.openxmlformats.org/officeDocument/2006/relationships/tags" Target="../tags/tag13.xml"/></Relationships>
</file>

<file path=ppt/slides/_rels/slide43.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43.xml"/><Relationship Id="rId1" Type="http://schemas.openxmlformats.org/officeDocument/2006/relationships/slideLayout" Target="../slideLayouts/slideLayout152.xml"/></Relationships>
</file>

<file path=ppt/slides/_rels/slide44.xml.rels><?xml version="1.0" encoding="UTF-8" standalone="yes"?>
<Relationships xmlns="http://schemas.openxmlformats.org/package/2006/relationships"><Relationship Id="rId3" Type="http://schemas.openxmlformats.org/officeDocument/2006/relationships/image" Target="../media/image88.wmf"/><Relationship Id="rId2" Type="http://schemas.openxmlformats.org/officeDocument/2006/relationships/notesSlide" Target="../notesSlides/notesSlide44.xml"/><Relationship Id="rId1" Type="http://schemas.openxmlformats.org/officeDocument/2006/relationships/slideLayout" Target="../slideLayouts/slideLayout152.xml"/><Relationship Id="rId4" Type="http://schemas.openxmlformats.org/officeDocument/2006/relationships/image" Target="../media/image89.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52.xml"/></Relationships>
</file>

<file path=ppt/slides/_rels/slide4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142.xml"/><Relationship Id="rId5" Type="http://schemas.openxmlformats.org/officeDocument/2006/relationships/image" Target="../media/image111.png"/><Relationship Id="rId4" Type="http://schemas.openxmlformats.org/officeDocument/2006/relationships/image" Target="../media/image110.png"/></Relationships>
</file>

<file path=ppt/slides/_rels/slide48.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47.xml"/><Relationship Id="rId1" Type="http://schemas.openxmlformats.org/officeDocument/2006/relationships/slideLayout" Target="../slideLayouts/slideLayout153.xml"/><Relationship Id="rId4" Type="http://schemas.openxmlformats.org/officeDocument/2006/relationships/image" Target="../media/image111.png"/></Relationships>
</file>

<file path=ppt/slides/_rels/slide49.xml.rels><?xml version="1.0" encoding="UTF-8" standalone="yes"?>
<Relationships xmlns="http://schemas.openxmlformats.org/package/2006/relationships"><Relationship Id="rId2" Type="http://schemas.openxmlformats.org/officeDocument/2006/relationships/image" Target="../media/image110.png"/><Relationship Id="rId1" Type="http://schemas.openxmlformats.org/officeDocument/2006/relationships/slideLayout" Target="../slideLayouts/slideLayout153.xml"/></Relationships>
</file>

<file path=ppt/slides/_rels/slide50.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48.xml"/><Relationship Id="rId1" Type="http://schemas.openxmlformats.org/officeDocument/2006/relationships/slideLayout" Target="../slideLayouts/slideLayout15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53.xml"/></Relationships>
</file>

<file path=ppt/slides/_rels/slide52.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49.xml"/><Relationship Id="rId1" Type="http://schemas.openxmlformats.org/officeDocument/2006/relationships/slideLayout" Target="../slideLayouts/slideLayout133.xml"/><Relationship Id="rId4" Type="http://schemas.openxmlformats.org/officeDocument/2006/relationships/image" Target="../media/image113.emf"/></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154.xml"/><Relationship Id="rId1" Type="http://schemas.openxmlformats.org/officeDocument/2006/relationships/tags" Target="../tags/tag14.xml"/><Relationship Id="rId4" Type="http://schemas.openxmlformats.org/officeDocument/2006/relationships/image" Target="../media/image114.emf"/></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155.xml"/><Relationship Id="rId1" Type="http://schemas.openxmlformats.org/officeDocument/2006/relationships/tags" Target="../tags/tag15.xml"/><Relationship Id="rId4" Type="http://schemas.openxmlformats.org/officeDocument/2006/relationships/chart" Target="../charts/chart1.xml"/></Relationships>
</file>

<file path=ppt/slides/_rels/slide55.xml.rels><?xml version="1.0" encoding="UTF-8" standalone="yes"?>
<Relationships xmlns="http://schemas.openxmlformats.org/package/2006/relationships"><Relationship Id="rId3" Type="http://schemas.openxmlformats.org/officeDocument/2006/relationships/image" Target="../media/image115.emf"/><Relationship Id="rId2" Type="http://schemas.openxmlformats.org/officeDocument/2006/relationships/slideLayout" Target="../slideLayouts/slideLayout154.xml"/><Relationship Id="rId1" Type="http://schemas.openxmlformats.org/officeDocument/2006/relationships/tags" Target="../tags/tag16.xml"/><Relationship Id="rId4" Type="http://schemas.openxmlformats.org/officeDocument/2006/relationships/image" Target="../media/image116.emf"/></Relationships>
</file>

<file path=ppt/slides/_rels/slide56.xml.rels><?xml version="1.0" encoding="UTF-8" standalone="yes"?>
<Relationships xmlns="http://schemas.openxmlformats.org/package/2006/relationships"><Relationship Id="rId3" Type="http://schemas.openxmlformats.org/officeDocument/2006/relationships/image" Target="../media/image116.emf"/><Relationship Id="rId2" Type="http://schemas.openxmlformats.org/officeDocument/2006/relationships/image" Target="../media/image115.emf"/><Relationship Id="rId1" Type="http://schemas.openxmlformats.org/officeDocument/2006/relationships/slideLayout" Target="../slideLayouts/slideLayout154.xml"/><Relationship Id="rId4" Type="http://schemas.openxmlformats.org/officeDocument/2006/relationships/image" Target="../media/image113.emf"/></Relationships>
</file>

<file path=ppt/slides/_rels/slide57.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notesSlide" Target="../notesSlides/notesSlide52.xml"/><Relationship Id="rId1" Type="http://schemas.openxmlformats.org/officeDocument/2006/relationships/slideLayout" Target="../slideLayouts/slideLayout152.xml"/></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133.xml"/><Relationship Id="rId1" Type="http://schemas.openxmlformats.org/officeDocument/2006/relationships/tags" Target="../tags/tag17.xml"/><Relationship Id="rId6" Type="http://schemas.openxmlformats.org/officeDocument/2006/relationships/image" Target="../media/image120.png"/><Relationship Id="rId5" Type="http://schemas.openxmlformats.org/officeDocument/2006/relationships/image" Target="../media/image119.png"/><Relationship Id="rId4" Type="http://schemas.openxmlformats.org/officeDocument/2006/relationships/image" Target="../media/image118.png"/></Relationships>
</file>

<file path=ppt/slides/_rels/slide59.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notesSlide" Target="../notesSlides/notesSlide54.xml"/><Relationship Id="rId1" Type="http://schemas.openxmlformats.org/officeDocument/2006/relationships/slideLayout" Target="../slideLayouts/slideLayout133.xml"/><Relationship Id="rId5" Type="http://schemas.openxmlformats.org/officeDocument/2006/relationships/image" Target="../media/image120.png"/><Relationship Id="rId4" Type="http://schemas.openxmlformats.org/officeDocument/2006/relationships/image" Target="../media/image119.png"/></Relationships>
</file>

<file path=ppt/slides/_rels/slide60.xml.rels><?xml version="1.0" encoding="UTF-8" standalone="yes"?>
<Relationships xmlns="http://schemas.openxmlformats.org/package/2006/relationships"><Relationship Id="rId3" Type="http://schemas.openxmlformats.org/officeDocument/2006/relationships/image" Target="../media/image121.png"/><Relationship Id="rId2" Type="http://schemas.openxmlformats.org/officeDocument/2006/relationships/notesSlide" Target="../notesSlides/notesSlide55.xml"/><Relationship Id="rId1" Type="http://schemas.openxmlformats.org/officeDocument/2006/relationships/slideLayout" Target="../slideLayouts/slideLayout145.xml"/></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133.xml"/><Relationship Id="rId1" Type="http://schemas.openxmlformats.org/officeDocument/2006/relationships/tags" Target="../tags/tag18.xml"/></Relationships>
</file>

<file path=ppt/slides/_rels/slide62.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notesSlide" Target="../notesSlides/notesSlide57.xml"/><Relationship Id="rId1" Type="http://schemas.openxmlformats.org/officeDocument/2006/relationships/slideLayout" Target="../slideLayouts/slideLayout152.xml"/></Relationships>
</file>

<file path=ppt/slides/_rels/slide63.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notesSlide" Target="../notesSlides/notesSlide58.xml"/><Relationship Id="rId1" Type="http://schemas.openxmlformats.org/officeDocument/2006/relationships/slideLayout" Target="../slideLayouts/slideLayout133.xml"/><Relationship Id="rId4" Type="http://schemas.openxmlformats.org/officeDocument/2006/relationships/image" Target="../media/image66.emf"/></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49.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51.xml"/></Relationships>
</file>

<file path=ppt/slides/_rels/slide66.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notesSlide" Target="../notesSlides/notesSlide61.xml"/><Relationship Id="rId1" Type="http://schemas.openxmlformats.org/officeDocument/2006/relationships/slideLayout" Target="../slideLayouts/slideLayout156.xml"/><Relationship Id="rId6" Type="http://schemas.openxmlformats.org/officeDocument/2006/relationships/image" Target="../media/image126.png"/><Relationship Id="rId5" Type="http://schemas.openxmlformats.org/officeDocument/2006/relationships/image" Target="../media/image125.png"/><Relationship Id="rId4" Type="http://schemas.openxmlformats.org/officeDocument/2006/relationships/image" Target="../media/image124.png"/></Relationships>
</file>

<file path=ppt/slides/_rels/slide67.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62.xml"/><Relationship Id="rId1" Type="http://schemas.openxmlformats.org/officeDocument/2006/relationships/slideLayout" Target="../slideLayouts/slideLayout157.xml"/><Relationship Id="rId4" Type="http://schemas.openxmlformats.org/officeDocument/2006/relationships/image" Target="../media/image128.png"/></Relationships>
</file>

<file path=ppt/slides/_rels/slide68.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63.xml"/><Relationship Id="rId1" Type="http://schemas.openxmlformats.org/officeDocument/2006/relationships/slideLayout" Target="../slideLayouts/slideLayout158.xml"/><Relationship Id="rId4" Type="http://schemas.openxmlformats.org/officeDocument/2006/relationships/image" Target="../media/image129.png"/></Relationships>
</file>

<file path=ppt/slides/_rels/slide69.xml.rels><?xml version="1.0" encoding="UTF-8" standalone="yes"?>
<Relationships xmlns="http://schemas.openxmlformats.org/package/2006/relationships"><Relationship Id="rId8" Type="http://schemas.openxmlformats.org/officeDocument/2006/relationships/image" Target="../media/image135.png"/><Relationship Id="rId3" Type="http://schemas.openxmlformats.org/officeDocument/2006/relationships/image" Target="../media/image130.png"/><Relationship Id="rId7" Type="http://schemas.openxmlformats.org/officeDocument/2006/relationships/image" Target="../media/image134.png"/><Relationship Id="rId2" Type="http://schemas.openxmlformats.org/officeDocument/2006/relationships/notesSlide" Target="../notesSlides/notesSlide64.xml"/><Relationship Id="rId1" Type="http://schemas.openxmlformats.org/officeDocument/2006/relationships/slideLayout" Target="../slideLayouts/slideLayout159.xml"/><Relationship Id="rId6" Type="http://schemas.openxmlformats.org/officeDocument/2006/relationships/image" Target="../media/image133.png"/><Relationship Id="rId5" Type="http://schemas.openxmlformats.org/officeDocument/2006/relationships/image" Target="../media/image132.png"/><Relationship Id="rId4" Type="http://schemas.openxmlformats.org/officeDocument/2006/relationships/image" Target="../media/image131.png"/><Relationship Id="rId9" Type="http://schemas.openxmlformats.org/officeDocument/2006/relationships/image" Target="../media/image136.png"/></Relationships>
</file>

<file path=ppt/slides/_rels/slide70.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notesSlide" Target="../notesSlides/notesSlide65.xml"/><Relationship Id="rId1" Type="http://schemas.openxmlformats.org/officeDocument/2006/relationships/slideLayout" Target="../slideLayouts/slideLayout156.xml"/><Relationship Id="rId5" Type="http://schemas.openxmlformats.org/officeDocument/2006/relationships/image" Target="../media/image138.png"/><Relationship Id="rId4" Type="http://schemas.openxmlformats.org/officeDocument/2006/relationships/image" Target="../media/image137.png"/></Relationships>
</file>

<file path=ppt/slides/_rels/slide71.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notesSlide" Target="../notesSlides/notesSlide66.xml"/><Relationship Id="rId1" Type="http://schemas.openxmlformats.org/officeDocument/2006/relationships/slideLayout" Target="../slideLayouts/slideLayout157.xml"/><Relationship Id="rId4" Type="http://schemas.openxmlformats.org/officeDocument/2006/relationships/image" Target="../media/image140.png"/></Relationships>
</file>

<file path=ppt/slides/_rels/slide72.xml.rels><?xml version="1.0" encoding="UTF-8" standalone="yes"?>
<Relationships xmlns="http://schemas.openxmlformats.org/package/2006/relationships"><Relationship Id="rId3" Type="http://schemas.openxmlformats.org/officeDocument/2006/relationships/image" Target="../media/image141.png"/><Relationship Id="rId2" Type="http://schemas.openxmlformats.org/officeDocument/2006/relationships/notesSlide" Target="../notesSlides/notesSlide67.xml"/><Relationship Id="rId1" Type="http://schemas.openxmlformats.org/officeDocument/2006/relationships/slideLayout" Target="../slideLayouts/slideLayout158.xml"/><Relationship Id="rId5" Type="http://schemas.openxmlformats.org/officeDocument/2006/relationships/image" Target="../media/image143.png"/><Relationship Id="rId4" Type="http://schemas.openxmlformats.org/officeDocument/2006/relationships/image" Target="../media/image142.png"/></Relationships>
</file>

<file path=ppt/slides/_rels/slide73.xml.rels><?xml version="1.0" encoding="UTF-8" standalone="yes"?>
<Relationships xmlns="http://schemas.openxmlformats.org/package/2006/relationships"><Relationship Id="rId3" Type="http://schemas.openxmlformats.org/officeDocument/2006/relationships/image" Target="../media/image144.png"/><Relationship Id="rId7" Type="http://schemas.openxmlformats.org/officeDocument/2006/relationships/image" Target="../media/image148.png"/><Relationship Id="rId2" Type="http://schemas.openxmlformats.org/officeDocument/2006/relationships/notesSlide" Target="../notesSlides/notesSlide68.xml"/><Relationship Id="rId1" Type="http://schemas.openxmlformats.org/officeDocument/2006/relationships/slideLayout" Target="../slideLayouts/slideLayout159.xml"/><Relationship Id="rId6" Type="http://schemas.openxmlformats.org/officeDocument/2006/relationships/image" Target="../media/image147.png"/><Relationship Id="rId5" Type="http://schemas.openxmlformats.org/officeDocument/2006/relationships/image" Target="../media/image146.png"/><Relationship Id="rId4" Type="http://schemas.openxmlformats.org/officeDocument/2006/relationships/image" Target="../media/image145.png"/></Relationships>
</file>

<file path=ppt/slides/_rels/slide74.xml.rels><?xml version="1.0" encoding="UTF-8" standalone="yes"?>
<Relationships xmlns="http://schemas.openxmlformats.org/package/2006/relationships"><Relationship Id="rId8" Type="http://schemas.openxmlformats.org/officeDocument/2006/relationships/image" Target="../media/image154.png"/><Relationship Id="rId3" Type="http://schemas.openxmlformats.org/officeDocument/2006/relationships/image" Target="../media/image149.png"/><Relationship Id="rId7" Type="http://schemas.openxmlformats.org/officeDocument/2006/relationships/image" Target="../media/image153.png"/><Relationship Id="rId2" Type="http://schemas.openxmlformats.org/officeDocument/2006/relationships/notesSlide" Target="../notesSlides/notesSlide69.xml"/><Relationship Id="rId1" Type="http://schemas.openxmlformats.org/officeDocument/2006/relationships/slideLayout" Target="../slideLayouts/slideLayout156.xml"/><Relationship Id="rId6" Type="http://schemas.openxmlformats.org/officeDocument/2006/relationships/image" Target="../media/image152.png"/><Relationship Id="rId5" Type="http://schemas.openxmlformats.org/officeDocument/2006/relationships/image" Target="../media/image151.png"/><Relationship Id="rId4" Type="http://schemas.openxmlformats.org/officeDocument/2006/relationships/image" Target="../media/image150.png"/><Relationship Id="rId9" Type="http://schemas.openxmlformats.org/officeDocument/2006/relationships/image" Target="../media/image155.png"/></Relationships>
</file>

<file path=ppt/slides/_rels/slide7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70.xml"/><Relationship Id="rId1" Type="http://schemas.openxmlformats.org/officeDocument/2006/relationships/slideLayout" Target="../slideLayouts/slideLayout157.xml"/><Relationship Id="rId4" Type="http://schemas.openxmlformats.org/officeDocument/2006/relationships/image" Target="../media/image156.png"/></Relationships>
</file>

<file path=ppt/slides/_rels/slide76.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notesSlide" Target="../notesSlides/notesSlide71.xml"/><Relationship Id="rId1" Type="http://schemas.openxmlformats.org/officeDocument/2006/relationships/slideLayout" Target="../slideLayouts/slideLayout158.xml"/><Relationship Id="rId4" Type="http://schemas.openxmlformats.org/officeDocument/2006/relationships/image" Target="../media/image158.png"/></Relationships>
</file>

<file path=ppt/slides/_rels/slide77.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image" Target="../media/image159.png"/><Relationship Id="rId7" Type="http://schemas.openxmlformats.org/officeDocument/2006/relationships/image" Target="../media/image163.png"/><Relationship Id="rId2" Type="http://schemas.openxmlformats.org/officeDocument/2006/relationships/notesSlide" Target="../notesSlides/notesSlide72.xml"/><Relationship Id="rId1" Type="http://schemas.openxmlformats.org/officeDocument/2006/relationships/slideLayout" Target="../slideLayouts/slideLayout132.xml"/><Relationship Id="rId6" Type="http://schemas.openxmlformats.org/officeDocument/2006/relationships/image" Target="../media/image162.png"/><Relationship Id="rId5" Type="http://schemas.openxmlformats.org/officeDocument/2006/relationships/image" Target="../media/image161.png"/><Relationship Id="rId4" Type="http://schemas.openxmlformats.org/officeDocument/2006/relationships/image" Target="../media/image160.png"/></Relationships>
</file>

<file path=ppt/slides/_rels/slide7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73.xml"/><Relationship Id="rId1" Type="http://schemas.openxmlformats.org/officeDocument/2006/relationships/slideLayout" Target="../slideLayouts/slideLayout133.xml"/><Relationship Id="rId4" Type="http://schemas.openxmlformats.org/officeDocument/2006/relationships/image" Target="../media/image164.emf"/></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60.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6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8738" y="2065138"/>
            <a:ext cx="4167887" cy="553998"/>
          </a:xfrm>
        </p:spPr>
        <p:txBody>
          <a:bodyPr/>
          <a:lstStyle/>
          <a:p>
            <a:r>
              <a:rPr lang="en-US" dirty="0" err="1"/>
              <a:t>Oblačna</a:t>
            </a:r>
            <a:r>
              <a:rPr lang="en-US" dirty="0"/>
              <a:t> </a:t>
            </a:r>
            <a:r>
              <a:rPr lang="en-US" dirty="0" err="1"/>
              <a:t>namizja</a:t>
            </a:r>
            <a:endParaRPr lang="en-US" dirty="0"/>
          </a:p>
        </p:txBody>
      </p:sp>
      <p:sp>
        <p:nvSpPr>
          <p:cNvPr id="5" name="Text Placeholder 4"/>
          <p:cNvSpPr>
            <a:spLocks noGrp="1"/>
          </p:cNvSpPr>
          <p:nvPr>
            <p:ph type="body" sz="quarter" idx="12"/>
          </p:nvPr>
        </p:nvSpPr>
        <p:spPr>
          <a:xfrm>
            <a:off x="582042" y="3182913"/>
            <a:ext cx="4164583" cy="1231106"/>
          </a:xfrm>
        </p:spPr>
        <p:txBody>
          <a:bodyPr/>
          <a:lstStyle/>
          <a:p>
            <a:r>
              <a:rPr lang="en-US" b="1" dirty="0"/>
              <a:t>Grega Zoubek</a:t>
            </a:r>
          </a:p>
          <a:p>
            <a:r>
              <a:rPr lang="en-US" dirty="0"/>
              <a:t>Market Development Sales Engineer SEE</a:t>
            </a:r>
          </a:p>
          <a:p>
            <a:r>
              <a:rPr lang="en-US" dirty="0"/>
              <a:t>Citrix Systems</a:t>
            </a:r>
          </a:p>
        </p:txBody>
      </p:sp>
    </p:spTree>
    <p:extLst>
      <p:ext uri="{BB962C8B-B14F-4D97-AF65-F5344CB8AC3E}">
        <p14:creationId xmlns:p14="http://schemas.microsoft.com/office/powerpoint/2010/main" val="3635852913"/>
      </p:ext>
    </p:extLst>
  </p:cSld>
  <p:clrMapOvr>
    <a:masterClrMapping/>
  </p:clrMapOvr>
  <mc:AlternateContent xmlns:mc="http://schemas.openxmlformats.org/markup-compatibility/2006" xmlns:p14="http://schemas.microsoft.com/office/powerpoint/2010/main">
    <mc:Choice Requires="p14">
      <p:transition spd="med" p14:dur="700" advTm="36881">
        <p:fade/>
      </p:transition>
    </mc:Choice>
    <mc:Fallback xmlns="">
      <p:transition spd="med" advTm="3688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D18A1E48-C74E-4B7C-95F4-2342DAC963A9}"/>
              </a:ext>
            </a:extLst>
          </p:cNvPr>
          <p:cNvSpPr>
            <a:spLocks noGrp="1"/>
          </p:cNvSpPr>
          <p:nvPr>
            <p:ph type="title"/>
          </p:nvPr>
        </p:nvSpPr>
        <p:spPr>
          <a:xfrm>
            <a:off x="584200" y="688142"/>
            <a:ext cx="4160520" cy="430887"/>
          </a:xfrm>
        </p:spPr>
        <p:txBody>
          <a:bodyPr/>
          <a:lstStyle/>
          <a:p>
            <a:r>
              <a:rPr lang="en-US" dirty="0"/>
              <a:t>Grega Zoubek</a:t>
            </a:r>
          </a:p>
        </p:txBody>
      </p:sp>
      <p:sp>
        <p:nvSpPr>
          <p:cNvPr id="6" name="Picture Placeholder 5" title="square photo placeholder">
            <a:extLst>
              <a:ext uri="{FF2B5EF4-FFF2-40B4-BE49-F238E27FC236}">
                <a16:creationId xmlns:a16="http://schemas.microsoft.com/office/drawing/2014/main" id="{32733990-8132-47BC-8FAC-5AD445F499F5}"/>
              </a:ext>
            </a:extLst>
          </p:cNvPr>
          <p:cNvSpPr>
            <a:spLocks noGrp="1"/>
          </p:cNvSpPr>
          <p:nvPr>
            <p:ph type="pic" sz="quarter" idx="11"/>
          </p:nvPr>
        </p:nvSpPr>
        <p:spPr/>
      </p:sp>
      <p:pic>
        <p:nvPicPr>
          <p:cNvPr id="7" name="Picture Placeholder 3">
            <a:extLst>
              <a:ext uri="{FF2B5EF4-FFF2-40B4-BE49-F238E27FC236}">
                <a16:creationId xmlns:a16="http://schemas.microsoft.com/office/drawing/2014/main" id="{CE30E648-5E02-CB4E-A754-19BCE245CA5F}"/>
              </a:ext>
            </a:extLst>
          </p:cNvPr>
          <p:cNvPicPr>
            <a:picLocks noChangeAspect="1"/>
          </p:cNvPicPr>
          <p:nvPr/>
        </p:nvPicPr>
        <p:blipFill>
          <a:blip r:embed="rId3"/>
          <a:srcRect t="11868" b="11868"/>
          <a:stretch>
            <a:fillRect/>
          </a:stretch>
        </p:blipFill>
        <p:spPr bwMode="gray">
          <a:xfrm>
            <a:off x="7030387" y="1710127"/>
            <a:ext cx="3466475" cy="3466475"/>
          </a:xfrm>
          <a:prstGeom prst="rect">
            <a:avLst/>
          </a:prstGeom>
          <a:blipFill>
            <a:blip r:embed="rId4"/>
            <a:stretch>
              <a:fillRect/>
            </a:stretch>
          </a:blipFill>
        </p:spPr>
      </p:pic>
    </p:spTree>
    <p:extLst>
      <p:ext uri="{BB962C8B-B14F-4D97-AF65-F5344CB8AC3E}">
        <p14:creationId xmlns:p14="http://schemas.microsoft.com/office/powerpoint/2010/main" val="1811665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a:t>Agenda</a:t>
            </a:r>
          </a:p>
        </p:txBody>
      </p:sp>
    </p:spTree>
    <p:extLst>
      <p:ext uri="{BB962C8B-B14F-4D97-AF65-F5344CB8AC3E}">
        <p14:creationId xmlns:p14="http://schemas.microsoft.com/office/powerpoint/2010/main" val="307717238"/>
      </p:ext>
    </p:extLst>
  </p:cSld>
  <p:clrMapOvr>
    <a:masterClrMapping/>
  </p:clrMapOvr>
  <mc:AlternateContent xmlns:mc="http://schemas.openxmlformats.org/markup-compatibility/2006" xmlns:p14="http://schemas.microsoft.com/office/powerpoint/2010/main">
    <mc:Choice Requires="p14">
      <p:transition spd="med" p14:dur="700" advTm="952">
        <p:fade/>
      </p:transition>
    </mc:Choice>
    <mc:Fallback xmlns="">
      <p:transition spd="med" advTm="952">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6"/>
          <p:cNvSpPr>
            <a:spLocks noGrp="1"/>
          </p:cNvSpPr>
          <p:nvPr>
            <p:ph type="title"/>
          </p:nvPr>
        </p:nvSpPr>
        <p:spPr/>
        <p:txBody>
          <a:bodyPr/>
          <a:lstStyle/>
          <a:p>
            <a:r>
              <a:rPr lang="en-US" dirty="0"/>
              <a:t>Agenda</a:t>
            </a:r>
          </a:p>
        </p:txBody>
      </p:sp>
      <p:sp>
        <p:nvSpPr>
          <p:cNvPr id="6" name="Text Placeholder 5"/>
          <p:cNvSpPr>
            <a:spLocks noGrp="1"/>
          </p:cNvSpPr>
          <p:nvPr>
            <p:ph type="body" sz="quarter" idx="10"/>
          </p:nvPr>
        </p:nvSpPr>
        <p:spPr>
          <a:xfrm>
            <a:off x="588263" y="1524311"/>
            <a:ext cx="11018520" cy="3533275"/>
          </a:xfrm>
        </p:spPr>
        <p:txBody>
          <a:bodyPr/>
          <a:lstStyle/>
          <a:p>
            <a:pPr marL="457200" indent="-457200">
              <a:buFontTx/>
              <a:buChar char="-"/>
            </a:pPr>
            <a:r>
              <a:rPr lang="en-US" dirty="0"/>
              <a:t>Citrix</a:t>
            </a:r>
          </a:p>
          <a:p>
            <a:pPr marL="457200" indent="-457200">
              <a:buFontTx/>
              <a:buChar char="-"/>
            </a:pPr>
            <a:r>
              <a:rPr lang="en-US" dirty="0"/>
              <a:t>Citrix + Microsoft…to </a:t>
            </a:r>
            <a:r>
              <a:rPr lang="en-US" dirty="0" err="1"/>
              <a:t>je</a:t>
            </a:r>
            <a:r>
              <a:rPr lang="en-US" dirty="0"/>
              <a:t> </a:t>
            </a:r>
            <a:r>
              <a:rPr lang="en-US" dirty="0" err="1"/>
              <a:t>lepi</a:t>
            </a:r>
            <a:r>
              <a:rPr lang="en-US" dirty="0"/>
              <a:t> par </a:t>
            </a:r>
            <a:r>
              <a:rPr lang="en-US" dirty="0">
                <a:sym typeface="Wingdings" pitchFamily="2" charset="2"/>
              </a:rPr>
              <a:t></a:t>
            </a:r>
            <a:endParaRPr lang="en-US" dirty="0"/>
          </a:p>
          <a:p>
            <a:pPr marL="457200" indent="-457200">
              <a:buFontTx/>
              <a:buChar char="-"/>
            </a:pPr>
            <a:r>
              <a:rPr lang="en-US" dirty="0" err="1"/>
              <a:t>DaaS</a:t>
            </a:r>
            <a:endParaRPr lang="en-US" dirty="0"/>
          </a:p>
          <a:p>
            <a:pPr marL="457200" indent="-457200">
              <a:buFontTx/>
              <a:buChar char="-"/>
            </a:pPr>
            <a:r>
              <a:rPr lang="en-US" dirty="0" err="1"/>
              <a:t>DaaS</a:t>
            </a:r>
            <a:r>
              <a:rPr lang="en-US" dirty="0"/>
              <a:t>+</a:t>
            </a:r>
          </a:p>
          <a:p>
            <a:pPr marL="457200" indent="-457200">
              <a:buFontTx/>
              <a:buChar char="-"/>
            </a:pPr>
            <a:r>
              <a:rPr lang="en-US" dirty="0" err="1"/>
              <a:t>DaaS.next</a:t>
            </a:r>
            <a:endParaRPr lang="en-US" dirty="0"/>
          </a:p>
          <a:p>
            <a:pPr marL="457200" indent="-457200">
              <a:buFontTx/>
              <a:buChar char="-"/>
            </a:pPr>
            <a:r>
              <a:rPr lang="en-US" dirty="0"/>
              <a:t>Q &amp; A </a:t>
            </a:r>
          </a:p>
          <a:p>
            <a:endParaRPr lang="en-US" dirty="0"/>
          </a:p>
        </p:txBody>
      </p:sp>
    </p:spTree>
    <p:extLst>
      <p:ext uri="{BB962C8B-B14F-4D97-AF65-F5344CB8AC3E}">
        <p14:creationId xmlns:p14="http://schemas.microsoft.com/office/powerpoint/2010/main" val="3957722359"/>
      </p:ext>
    </p:extLst>
  </p:cSld>
  <p:clrMapOvr>
    <a:masterClrMapping/>
  </p:clrMapOvr>
  <mc:AlternateContent xmlns:mc="http://schemas.openxmlformats.org/markup-compatibility/2006" xmlns:p14="http://schemas.microsoft.com/office/powerpoint/2010/main">
    <mc:Choice Requires="p14">
      <p:transition spd="med" p14:dur="700" advTm="26441">
        <p:fade/>
      </p:transition>
    </mc:Choice>
    <mc:Fallback xmlns="">
      <p:transition spd="med" advTm="26441">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a:t>Citrix</a:t>
            </a:r>
          </a:p>
        </p:txBody>
      </p:sp>
    </p:spTree>
    <p:extLst>
      <p:ext uri="{BB962C8B-B14F-4D97-AF65-F5344CB8AC3E}">
        <p14:creationId xmlns:p14="http://schemas.microsoft.com/office/powerpoint/2010/main" val="1962012031"/>
      </p:ext>
    </p:extLst>
  </p:cSld>
  <p:clrMapOvr>
    <a:masterClrMapping/>
  </p:clrMapOvr>
  <mc:AlternateContent xmlns:mc="http://schemas.openxmlformats.org/markup-compatibility/2006" xmlns:p14="http://schemas.microsoft.com/office/powerpoint/2010/main">
    <mc:Choice Requires="p14">
      <p:transition spd="med" p14:dur="700" advTm="862">
        <p:fade/>
      </p:transition>
    </mc:Choice>
    <mc:Fallback xmlns="">
      <p:transition spd="med" advTm="862">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cxnSp>
        <p:nvCxnSpPr>
          <p:cNvPr id="2" name="Straight Connector 1"/>
          <p:cNvCxnSpPr/>
          <p:nvPr/>
        </p:nvCxnSpPr>
        <p:spPr bwMode="auto">
          <a:xfrm rot="5400000" flipH="1">
            <a:off x="3231005" y="3432174"/>
            <a:ext cx="4570809" cy="0"/>
          </a:xfrm>
          <a:prstGeom prst="line">
            <a:avLst/>
          </a:prstGeom>
          <a:noFill/>
          <a:ln w="19050" cap="flat" cmpd="sng" algn="ctr">
            <a:solidFill>
              <a:schemeClr val="tx2"/>
            </a:solidFill>
            <a:prstDash val="solid"/>
            <a:round/>
            <a:headEnd type="none" w="med" len="med"/>
            <a:tailEnd type="none" w="med" len="med"/>
          </a:ln>
          <a:effectLst/>
        </p:spPr>
      </p:cxnSp>
      <p:sp>
        <p:nvSpPr>
          <p:cNvPr id="4" name="Title 1"/>
          <p:cNvSpPr txBox="1">
            <a:spLocks/>
          </p:cNvSpPr>
          <p:nvPr/>
        </p:nvSpPr>
        <p:spPr>
          <a:xfrm>
            <a:off x="5867399" y="1527041"/>
            <a:ext cx="6169800" cy="3229877"/>
          </a:xfrm>
          <a:prstGeom prst="rect">
            <a:avLst/>
          </a:prstGeom>
        </p:spPr>
        <p:txBody>
          <a:bodyPr lIns="91428" tIns="45715" rIns="91428" bIns="45715" anchor="ctr"/>
          <a:lstStyle>
            <a:defPPr>
              <a:defRPr lang="en-US"/>
            </a:defPPr>
            <a:lvl1pPr algn="ctr" fontAlgn="base">
              <a:lnSpc>
                <a:spcPct val="90000"/>
              </a:lnSpc>
              <a:spcBef>
                <a:spcPts val="2295"/>
              </a:spcBef>
              <a:spcAft>
                <a:spcPts val="984"/>
              </a:spcAft>
              <a:defRPr sz="4800">
                <a:ln w="12700" cap="rnd" cmpd="sng">
                  <a:noFill/>
                  <a:prstDash val="solid"/>
                </a:ln>
                <a:gradFill flip="none" rotWithShape="1">
                  <a:gsLst>
                    <a:gs pos="0">
                      <a:schemeClr val="tx1"/>
                    </a:gs>
                    <a:gs pos="50000">
                      <a:srgbClr val="D6D6D6"/>
                    </a:gs>
                    <a:gs pos="100000">
                      <a:srgbClr val="7F7F7F"/>
                    </a:gs>
                  </a:gsLst>
                  <a:lin ang="5400000" scaled="0"/>
                  <a:tileRect/>
                </a:gradFill>
                <a:effectLst>
                  <a:outerShdw blurRad="88900" dist="38100" dir="5400000" algn="ctr" rotWithShape="0">
                    <a:srgbClr val="000000">
                      <a:alpha val="65000"/>
                    </a:srgbClr>
                  </a:outerShdw>
                </a:effectLst>
                <a:cs typeface="Arial" pitchFamily="34" charset="0"/>
              </a:defRPr>
            </a:lvl1pPr>
            <a:lvl2pPr fontAlgn="base">
              <a:lnSpc>
                <a:spcPct val="85000"/>
              </a:lnSpc>
              <a:spcBef>
                <a:spcPct val="0"/>
              </a:spcBef>
              <a:spcAft>
                <a:spcPct val="0"/>
              </a:spcAft>
              <a:defRPr sz="3600">
                <a:solidFill>
                  <a:schemeClr val="tx2"/>
                </a:solidFill>
                <a:latin typeface="Arial" charset="0"/>
              </a:defRPr>
            </a:lvl2pPr>
            <a:lvl3pPr fontAlgn="base">
              <a:lnSpc>
                <a:spcPct val="85000"/>
              </a:lnSpc>
              <a:spcBef>
                <a:spcPct val="0"/>
              </a:spcBef>
              <a:spcAft>
                <a:spcPct val="0"/>
              </a:spcAft>
              <a:defRPr sz="3600">
                <a:solidFill>
                  <a:schemeClr val="tx2"/>
                </a:solidFill>
                <a:latin typeface="Arial" charset="0"/>
              </a:defRPr>
            </a:lvl3pPr>
            <a:lvl4pPr fontAlgn="base">
              <a:lnSpc>
                <a:spcPct val="85000"/>
              </a:lnSpc>
              <a:spcBef>
                <a:spcPct val="0"/>
              </a:spcBef>
              <a:spcAft>
                <a:spcPct val="0"/>
              </a:spcAft>
              <a:defRPr sz="3600">
                <a:solidFill>
                  <a:schemeClr val="tx2"/>
                </a:solidFill>
                <a:latin typeface="Arial" charset="0"/>
              </a:defRPr>
            </a:lvl4pPr>
            <a:lvl5pPr fontAlgn="base">
              <a:lnSpc>
                <a:spcPct val="85000"/>
              </a:lnSpc>
              <a:spcBef>
                <a:spcPct val="0"/>
              </a:spcBef>
              <a:spcAft>
                <a:spcPct val="0"/>
              </a:spcAft>
              <a:defRPr sz="3600">
                <a:solidFill>
                  <a:schemeClr val="tx2"/>
                </a:solidFill>
                <a:latin typeface="Arial" charset="0"/>
              </a:defRPr>
            </a:lvl5pPr>
            <a:lvl6pPr marL="457200" fontAlgn="base">
              <a:lnSpc>
                <a:spcPct val="85000"/>
              </a:lnSpc>
              <a:spcBef>
                <a:spcPct val="0"/>
              </a:spcBef>
              <a:spcAft>
                <a:spcPct val="0"/>
              </a:spcAft>
              <a:defRPr sz="3600">
                <a:solidFill>
                  <a:schemeClr val="tx2"/>
                </a:solidFill>
                <a:latin typeface="Arial" charset="0"/>
              </a:defRPr>
            </a:lvl6pPr>
            <a:lvl7pPr marL="914400" fontAlgn="base">
              <a:lnSpc>
                <a:spcPct val="85000"/>
              </a:lnSpc>
              <a:spcBef>
                <a:spcPct val="0"/>
              </a:spcBef>
              <a:spcAft>
                <a:spcPct val="0"/>
              </a:spcAft>
              <a:defRPr sz="3600">
                <a:solidFill>
                  <a:schemeClr val="tx2"/>
                </a:solidFill>
                <a:latin typeface="Arial" charset="0"/>
              </a:defRPr>
            </a:lvl7pPr>
            <a:lvl8pPr marL="1371600" fontAlgn="base">
              <a:lnSpc>
                <a:spcPct val="85000"/>
              </a:lnSpc>
              <a:spcBef>
                <a:spcPct val="0"/>
              </a:spcBef>
              <a:spcAft>
                <a:spcPct val="0"/>
              </a:spcAft>
              <a:defRPr sz="3600">
                <a:solidFill>
                  <a:schemeClr val="tx2"/>
                </a:solidFill>
                <a:latin typeface="Arial" charset="0"/>
              </a:defRPr>
            </a:lvl8pPr>
            <a:lvl9pPr marL="1828800" fontAlgn="base">
              <a:lnSpc>
                <a:spcPct val="85000"/>
              </a:lnSpc>
              <a:spcBef>
                <a:spcPct val="0"/>
              </a:spcBef>
              <a:spcAft>
                <a:spcPct val="0"/>
              </a:spcAft>
              <a:defRPr sz="3600">
                <a:solidFill>
                  <a:schemeClr val="tx2"/>
                </a:solidFill>
                <a:latin typeface="Arial" charset="0"/>
              </a:defRPr>
            </a:lvl9pPr>
          </a:lstStyle>
          <a:p>
            <a:pPr marL="0" marR="0" lvl="0" indent="0" algn="l" defTabSz="1218845" rtl="0" eaLnBrk="1" fontAlgn="auto" latinLnBrk="0" hangingPunct="1">
              <a:lnSpc>
                <a:spcPct val="100000"/>
              </a:lnSpc>
              <a:spcBef>
                <a:spcPts val="1200"/>
              </a:spcBef>
              <a:spcAft>
                <a:spcPts val="0"/>
              </a:spcAft>
              <a:buClr>
                <a:srgbClr val="4D4F53">
                  <a:lumMod val="65000"/>
                </a:srgbClr>
              </a:buClr>
              <a:buSzPct val="80000"/>
              <a:buFontTx/>
              <a:buNone/>
              <a:tabLst>
                <a:tab pos="170839" algn="l"/>
              </a:tabLst>
              <a:defRPr/>
            </a:pPr>
            <a:r>
              <a:rPr kumimoji="0" lang="en-US" sz="3199" b="0" i="0" u="none" strike="noStrike" kern="1200" cap="none" spc="0" normalizeH="0" baseline="0" noProof="0" dirty="0">
                <a:ln>
                  <a:noFill/>
                </a:ln>
                <a:solidFill>
                  <a:srgbClr val="4D4F53"/>
                </a:solidFill>
                <a:effectLst/>
                <a:uLnTx/>
                <a:uFillTx/>
                <a:latin typeface="Arial" pitchFamily="34" charset="0"/>
                <a:ea typeface="+mn-ea"/>
                <a:cs typeface="Arial" pitchFamily="34" charset="0"/>
              </a:rPr>
              <a:t>$3.4+ Revenue</a:t>
            </a:r>
          </a:p>
          <a:p>
            <a:pPr marL="0" marR="0" lvl="0" indent="0" algn="l" defTabSz="1218845" rtl="0" eaLnBrk="1" fontAlgn="auto" latinLnBrk="0" hangingPunct="1">
              <a:lnSpc>
                <a:spcPct val="100000"/>
              </a:lnSpc>
              <a:spcBef>
                <a:spcPts val="1200"/>
              </a:spcBef>
              <a:spcAft>
                <a:spcPts val="0"/>
              </a:spcAft>
              <a:buClr>
                <a:srgbClr val="4D4F53">
                  <a:lumMod val="65000"/>
                </a:srgbClr>
              </a:buClr>
              <a:buSzPct val="80000"/>
              <a:buFontTx/>
              <a:buNone/>
              <a:tabLst>
                <a:tab pos="170839" algn="l"/>
              </a:tabLst>
              <a:defRPr/>
            </a:pPr>
            <a:r>
              <a:rPr kumimoji="0" lang="en-US" sz="3199" b="0" i="0" u="none" strike="noStrike" kern="1200" cap="none" spc="0" normalizeH="0" baseline="0" noProof="0" dirty="0">
                <a:ln>
                  <a:noFill/>
                </a:ln>
                <a:solidFill>
                  <a:srgbClr val="4D4F53"/>
                </a:solidFill>
                <a:effectLst/>
                <a:uLnTx/>
                <a:uFillTx/>
                <a:latin typeface="Arial" pitchFamily="34" charset="0"/>
                <a:ea typeface="+mn-ea"/>
                <a:cs typeface="Arial" pitchFamily="34" charset="0"/>
              </a:rPr>
              <a:t>440,000+ Customers</a:t>
            </a:r>
          </a:p>
          <a:p>
            <a:pPr marL="0" marR="0" lvl="0" indent="0" algn="l" defTabSz="1218845" rtl="0" eaLnBrk="1" fontAlgn="auto" latinLnBrk="0" hangingPunct="1">
              <a:lnSpc>
                <a:spcPct val="100000"/>
              </a:lnSpc>
              <a:spcBef>
                <a:spcPts val="1200"/>
              </a:spcBef>
              <a:spcAft>
                <a:spcPts val="0"/>
              </a:spcAft>
              <a:buClr>
                <a:srgbClr val="4D4F53">
                  <a:lumMod val="65000"/>
                </a:srgbClr>
              </a:buClr>
              <a:buSzPct val="80000"/>
              <a:buFontTx/>
              <a:buNone/>
              <a:tabLst>
                <a:tab pos="170839" algn="l"/>
              </a:tabLst>
              <a:defRPr/>
            </a:pPr>
            <a:r>
              <a:rPr kumimoji="0" lang="en-GB" sz="3199" b="0" i="0" u="none" strike="noStrike" kern="1200" cap="none" spc="0" normalizeH="0" baseline="0" noProof="0" dirty="0">
                <a:ln>
                  <a:noFill/>
                </a:ln>
                <a:solidFill>
                  <a:srgbClr val="4D4F53"/>
                </a:solidFill>
                <a:effectLst/>
                <a:uLnTx/>
                <a:uFillTx/>
                <a:latin typeface="Arial" pitchFamily="34" charset="0"/>
                <a:ea typeface="+mn-ea"/>
                <a:cs typeface="Arial" pitchFamily="34" charset="0"/>
              </a:rPr>
              <a:t>100 Million+ Users</a:t>
            </a:r>
            <a:endParaRPr kumimoji="0" lang="en-US" sz="3199" b="0" i="0" u="none" strike="noStrike" kern="1200" cap="none" spc="0" normalizeH="0" baseline="0" noProof="0" dirty="0">
              <a:ln>
                <a:noFill/>
              </a:ln>
              <a:solidFill>
                <a:srgbClr val="4D4F53"/>
              </a:solidFill>
              <a:effectLst/>
              <a:uLnTx/>
              <a:uFillTx/>
              <a:latin typeface="Arial" pitchFamily="34" charset="0"/>
              <a:ea typeface="+mn-ea"/>
              <a:cs typeface="Arial" pitchFamily="34" charset="0"/>
            </a:endParaRPr>
          </a:p>
          <a:p>
            <a:pPr marL="0" marR="0" lvl="0" indent="0" algn="l" defTabSz="1218845" rtl="0" eaLnBrk="1" fontAlgn="auto" latinLnBrk="0" hangingPunct="1">
              <a:lnSpc>
                <a:spcPct val="100000"/>
              </a:lnSpc>
              <a:spcBef>
                <a:spcPts val="1200"/>
              </a:spcBef>
              <a:spcAft>
                <a:spcPts val="0"/>
              </a:spcAft>
              <a:buClr>
                <a:srgbClr val="4D4F53">
                  <a:lumMod val="65000"/>
                </a:srgbClr>
              </a:buClr>
              <a:buSzPct val="80000"/>
              <a:buFontTx/>
              <a:buNone/>
              <a:tabLst>
                <a:tab pos="170839" algn="l"/>
              </a:tabLst>
              <a:defRPr/>
            </a:pPr>
            <a:r>
              <a:rPr kumimoji="0" lang="en-US" sz="3199" b="0" i="0" u="none" strike="noStrike" kern="1200" cap="none" spc="0" normalizeH="0" baseline="0" noProof="0" dirty="0">
                <a:ln>
                  <a:noFill/>
                </a:ln>
                <a:solidFill>
                  <a:srgbClr val="4D4F53"/>
                </a:solidFill>
                <a:effectLst/>
                <a:uLnTx/>
                <a:uFillTx/>
                <a:latin typeface="Arial" pitchFamily="34" charset="0"/>
                <a:ea typeface="+mn-ea"/>
                <a:cs typeface="Arial" pitchFamily="34" charset="0"/>
              </a:rPr>
              <a:t>10,000+ Partners in 100 Countries</a:t>
            </a:r>
            <a:endParaRPr kumimoji="0" lang="en-US" sz="3199" b="0" i="0" u="none" strike="noStrike" kern="1200" cap="none" spc="0" normalizeH="0" baseline="0" noProof="0" dirty="0">
              <a:ln w="12700" cap="rnd" cmpd="sng">
                <a:noFill/>
                <a:prstDash val="solid"/>
              </a:ln>
              <a:gradFill flip="none" rotWithShape="1">
                <a:gsLst>
                  <a:gs pos="0">
                    <a:srgbClr val="FFFFFF"/>
                  </a:gs>
                  <a:gs pos="50000">
                    <a:srgbClr val="D6D6D6"/>
                  </a:gs>
                  <a:gs pos="100000">
                    <a:srgbClr val="7F7F7F"/>
                  </a:gs>
                </a:gsLst>
                <a:lin ang="5400000" scaled="0"/>
                <a:tileRect/>
              </a:gradFill>
              <a:effectLst>
                <a:outerShdw blurRad="88900" dist="38100" dir="5400000" algn="ctr" rotWithShape="0">
                  <a:srgbClr val="000000">
                    <a:alpha val="65000"/>
                  </a:srgbClr>
                </a:outerShdw>
              </a:effectLst>
              <a:uLnTx/>
              <a:uFillTx/>
              <a:latin typeface="Arial"/>
              <a:ea typeface="+mn-ea"/>
              <a:cs typeface="Arial" pitchFamily="34" charset="0"/>
            </a:endParaRPr>
          </a:p>
        </p:txBody>
      </p:sp>
      <p:grpSp>
        <p:nvGrpSpPr>
          <p:cNvPr id="9" name="Group 8"/>
          <p:cNvGrpSpPr/>
          <p:nvPr/>
        </p:nvGrpSpPr>
        <p:grpSpPr>
          <a:xfrm>
            <a:off x="1252777" y="1609271"/>
            <a:ext cx="3999189" cy="2506117"/>
            <a:chOff x="1251187" y="1608796"/>
            <a:chExt cx="3999189" cy="2506769"/>
          </a:xfrm>
        </p:grpSpPr>
        <p:pic>
          <p:nvPicPr>
            <p:cNvPr id="6" name="Picture 5" descr="Citrix_corporate_logo_-_SIG.jp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13543" y="1608796"/>
              <a:ext cx="2797085" cy="1810465"/>
            </a:xfrm>
            <a:prstGeom prst="rect">
              <a:avLst/>
            </a:prstGeom>
          </p:spPr>
        </p:pic>
        <p:sp>
          <p:nvSpPr>
            <p:cNvPr id="8" name="Title 3"/>
            <p:cNvSpPr txBox="1">
              <a:spLocks/>
            </p:cNvSpPr>
            <p:nvPr/>
          </p:nvSpPr>
          <p:spPr>
            <a:xfrm>
              <a:off x="1251187" y="3127968"/>
              <a:ext cx="3999189" cy="987597"/>
            </a:xfrm>
            <a:prstGeom prst="rect">
              <a:avLst/>
            </a:prstGeom>
          </p:spPr>
          <p:txBody>
            <a:bodyPr>
              <a:noAutofit/>
            </a:bodyPr>
            <a:lstStyle>
              <a:lvl1pPr algn="ctr" defTabSz="1088291" rtl="0" eaLnBrk="1" latinLnBrk="0" hangingPunct="1">
                <a:spcBef>
                  <a:spcPct val="0"/>
                </a:spcBef>
                <a:buNone/>
                <a:defRPr lang="en-US" sz="4000" kern="1200" dirty="0">
                  <a:gradFill flip="none" rotWithShape="1">
                    <a:gsLst>
                      <a:gs pos="0">
                        <a:schemeClr val="tx1">
                          <a:lumMod val="55000"/>
                        </a:schemeClr>
                      </a:gs>
                      <a:gs pos="100000">
                        <a:schemeClr val="tx1">
                          <a:shade val="100000"/>
                          <a:satMod val="115000"/>
                          <a:lumMod val="95000"/>
                        </a:schemeClr>
                      </a:gs>
                    </a:gsLst>
                    <a:lin ang="16200000" scaled="1"/>
                    <a:tileRect/>
                  </a:gradFill>
                  <a:effectLst>
                    <a:outerShdw blurRad="88900" dist="38100" dir="5400000" algn="ctr" rotWithShape="0">
                      <a:srgbClr val="000000">
                        <a:alpha val="65000"/>
                      </a:srgbClr>
                    </a:outerShdw>
                  </a:effectLst>
                  <a:latin typeface="+mj-lt"/>
                  <a:ea typeface="+mj-ea"/>
                  <a:cs typeface="Arial" pitchFamily="34" charset="0"/>
                </a:defRPr>
              </a:lvl1pPr>
            </a:lstStyle>
            <a:p>
              <a:pPr marL="0" marR="0" lvl="0" indent="0" algn="l" defTabSz="1088291" rtl="0" eaLnBrk="1" fontAlgn="auto" latinLnBrk="0" hangingPunct="1">
                <a:lnSpc>
                  <a:spcPct val="100000"/>
                </a:lnSpc>
                <a:spcBef>
                  <a:spcPct val="0"/>
                </a:spcBef>
                <a:spcAft>
                  <a:spcPts val="0"/>
                </a:spcAft>
                <a:buClrTx/>
                <a:buSzTx/>
                <a:buFontTx/>
                <a:buNone/>
                <a:tabLst/>
                <a:defRPr/>
              </a:pPr>
              <a:r>
                <a:rPr kumimoji="0" lang="en-US" sz="3599" b="0" i="0" u="none" strike="noStrike" kern="1200" cap="none" spc="0" normalizeH="0" baseline="0" noProof="0" dirty="0">
                  <a:ln>
                    <a:noFill/>
                  </a:ln>
                  <a:solidFill>
                    <a:srgbClr val="63666A">
                      <a:lumMod val="60000"/>
                      <a:lumOff val="40000"/>
                    </a:srgbClr>
                  </a:solidFill>
                  <a:effectLst/>
                  <a:uLnTx/>
                  <a:uFillTx/>
                  <a:latin typeface="Arial"/>
                  <a:ea typeface="+mj-ea"/>
                  <a:cs typeface="Arial" pitchFamily="34" charset="0"/>
                </a:rPr>
                <a:t>By Numbers</a:t>
              </a:r>
            </a:p>
          </p:txBody>
        </p:sp>
      </p:grpSp>
    </p:spTree>
    <p:custDataLst>
      <p:tags r:id="rId1"/>
    </p:custDataLst>
    <p:extLst>
      <p:ext uri="{BB962C8B-B14F-4D97-AF65-F5344CB8AC3E}">
        <p14:creationId xmlns:p14="http://schemas.microsoft.com/office/powerpoint/2010/main" val="3640556081"/>
      </p:ext>
    </p:extLst>
  </p:cSld>
  <p:clrMapOvr>
    <a:masterClrMapping/>
  </p:clrMapOvr>
  <mc:AlternateContent xmlns:mc="http://schemas.openxmlformats.org/markup-compatibility/2006" xmlns:p14="http://schemas.microsoft.com/office/powerpoint/2010/main">
    <mc:Choice Requires="p14">
      <p:transition spd="slow" p14:dur="2000" advTm="42554"/>
    </mc:Choice>
    <mc:Fallback xmlns="">
      <p:transition spd="slow" advTm="425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grpSp>
        <p:nvGrpSpPr>
          <p:cNvPr id="8" name="Group 7"/>
          <p:cNvGrpSpPr/>
          <p:nvPr/>
        </p:nvGrpSpPr>
        <p:grpSpPr>
          <a:xfrm>
            <a:off x="1687111" y="2671131"/>
            <a:ext cx="8807948" cy="2658225"/>
            <a:chOff x="1685523" y="2671130"/>
            <a:chExt cx="8807948" cy="2658225"/>
          </a:xfrm>
        </p:grpSpPr>
        <p:grpSp>
          <p:nvGrpSpPr>
            <p:cNvPr id="4" name="Group 3"/>
            <p:cNvGrpSpPr/>
            <p:nvPr/>
          </p:nvGrpSpPr>
          <p:grpSpPr>
            <a:xfrm>
              <a:off x="4471677" y="3729155"/>
              <a:ext cx="1466054" cy="1600200"/>
              <a:chOff x="4471677" y="3729155"/>
              <a:chExt cx="1466054" cy="1600200"/>
            </a:xfrm>
          </p:grpSpPr>
          <p:pic>
            <p:nvPicPr>
              <p:cNvPr id="33" name="Picture 2" descr="C:\Users\Chu\Desktop\Hexagon_SemiTra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1677" y="3729155"/>
                <a:ext cx="1466054" cy="1600200"/>
              </a:xfrm>
              <a:prstGeom prst="rect">
                <a:avLst/>
              </a:prstGeom>
              <a:effectLst>
                <a:outerShdw blurRad="88900" dir="5400000" sx="107000" sy="107000" algn="ctr" rotWithShape="0">
                  <a:schemeClr val="tx1">
                    <a:lumMod val="50000"/>
                    <a:alpha val="10000"/>
                  </a:schemeClr>
                </a:outerShdw>
              </a:effectLst>
              <a:extLst>
                <a:ext uri="{909E8E84-426E-40dd-AFC4-6F175D3DCCD1}">
                  <a14:hiddenFill xmlns:a14="http://schemas.microsoft.com/office/drawing/2010/main" xmlns="">
                    <a:solidFill>
                      <a:srgbClr val="FFFFFF"/>
                    </a:solidFill>
                  </a14:hiddenFill>
                </a:ext>
              </a:extLst>
            </p:spPr>
          </p:pic>
          <p:pic>
            <p:nvPicPr>
              <p:cNvPr id="41" name="EMM graphic"/>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4876195" y="4149236"/>
                <a:ext cx="678181" cy="69723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6" name="Group 5"/>
            <p:cNvGrpSpPr/>
            <p:nvPr/>
          </p:nvGrpSpPr>
          <p:grpSpPr>
            <a:xfrm>
              <a:off x="7998141" y="3729155"/>
              <a:ext cx="1466054" cy="1600200"/>
              <a:chOff x="7998141" y="3729155"/>
              <a:chExt cx="1466054" cy="1600200"/>
            </a:xfrm>
          </p:grpSpPr>
          <p:pic>
            <p:nvPicPr>
              <p:cNvPr id="37" name="Picture 2" descr="C:\Users\Chu\Desktop\Hexagon_SemiTra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8141" y="3729155"/>
                <a:ext cx="1466054" cy="1600200"/>
              </a:xfrm>
              <a:prstGeom prst="rect">
                <a:avLst/>
              </a:prstGeom>
              <a:effectLst>
                <a:outerShdw blurRad="88900" dir="5400000" sx="107000" sy="107000" algn="ctr" rotWithShape="0">
                  <a:schemeClr val="tx1">
                    <a:lumMod val="50000"/>
                    <a:alpha val="10000"/>
                  </a:schemeClr>
                </a:outerShdw>
              </a:effectLst>
              <a:extLst>
                <a:ext uri="{909E8E84-426E-40dd-AFC4-6F175D3DCCD1}">
                  <a14:hiddenFill xmlns:a14="http://schemas.microsoft.com/office/drawing/2010/main" xmlns="">
                    <a:solidFill>
                      <a:srgbClr val="FFFFFF"/>
                    </a:solidFill>
                  </a14:hiddenFill>
                </a:ext>
              </a:extLst>
            </p:spPr>
          </p:pic>
          <p:pic>
            <p:nvPicPr>
              <p:cNvPr id="47" name="CN graphic"/>
              <p:cNvPicPr>
                <a:picLocks noChangeAspect="1" noChangeArrowheads="1"/>
              </p:cNvPicPr>
              <p:nvPr/>
            </p:nvPicPr>
            <p:blipFill>
              <a:blip r:embed="rId5" cstate="screen">
                <a:extLst>
                  <a:ext uri="{28A0092B-C50C-407E-A947-70E740481C1C}">
                    <a14:useLocalDpi xmlns:a14="http://schemas.microsoft.com/office/drawing/2010/main" val="0"/>
                  </a:ext>
                </a:extLst>
              </a:blip>
              <a:srcRect/>
              <a:stretch>
                <a:fillRect/>
              </a:stretch>
            </p:blipFill>
            <p:spPr bwMode="auto">
              <a:xfrm>
                <a:off x="8189489" y="4012366"/>
                <a:ext cx="1102361" cy="10337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3" name="Group 2"/>
            <p:cNvGrpSpPr/>
            <p:nvPr/>
          </p:nvGrpSpPr>
          <p:grpSpPr>
            <a:xfrm>
              <a:off x="2708445" y="3729155"/>
              <a:ext cx="1466054" cy="1600200"/>
              <a:chOff x="2708445" y="3729155"/>
              <a:chExt cx="1466054" cy="1600200"/>
            </a:xfrm>
          </p:grpSpPr>
          <p:pic>
            <p:nvPicPr>
              <p:cNvPr id="32" name="Picture 2" descr="C:\Users\Chu\Desktop\Hexagon_SemiTra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08445" y="3729155"/>
                <a:ext cx="1466054" cy="1600200"/>
              </a:xfrm>
              <a:prstGeom prst="rect">
                <a:avLst/>
              </a:prstGeom>
              <a:effectLst>
                <a:outerShdw blurRad="88900" dir="5400000" sx="107000" sy="107000" algn="ctr" rotWithShape="0">
                  <a:schemeClr val="tx1">
                    <a:lumMod val="50000"/>
                    <a:alpha val="10000"/>
                  </a:schemeClr>
                </a:outerShdw>
              </a:effectLst>
              <a:extLst>
                <a:ext uri="{909E8E84-426E-40dd-AFC4-6F175D3DCCD1}">
                  <a14:hiddenFill xmlns:a14="http://schemas.microsoft.com/office/drawing/2010/main" xmlns="">
                    <a:solidFill>
                      <a:srgbClr val="FFFFFF"/>
                    </a:solidFill>
                  </a14:hiddenFill>
                </a:ext>
              </a:extLst>
            </p:spPr>
          </p:pic>
          <p:pic>
            <p:nvPicPr>
              <p:cNvPr id="50" name="DS graphic"/>
              <p:cNvPicPr>
                <a:picLocks noChangeAspect="1" noChangeArrowheads="1"/>
              </p:cNvPicPr>
              <p:nvPr/>
            </p:nvPicPr>
            <p:blipFill>
              <a:blip r:embed="rId6" cstate="screen">
                <a:extLst>
                  <a:ext uri="{28A0092B-C50C-407E-A947-70E740481C1C}">
                    <a14:useLocalDpi xmlns:a14="http://schemas.microsoft.com/office/drawing/2010/main" val="0"/>
                  </a:ext>
                </a:extLst>
              </a:blip>
              <a:srcRect/>
              <a:stretch>
                <a:fillRect/>
              </a:stretch>
            </p:blipFill>
            <p:spPr bwMode="auto">
              <a:xfrm>
                <a:off x="3121491" y="4149101"/>
                <a:ext cx="657861" cy="7124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grpSp>
          <p:nvGrpSpPr>
            <p:cNvPr id="5" name="Group 4"/>
            <p:cNvGrpSpPr/>
            <p:nvPr/>
          </p:nvGrpSpPr>
          <p:grpSpPr>
            <a:xfrm>
              <a:off x="6234909" y="3729155"/>
              <a:ext cx="1466054" cy="1600200"/>
              <a:chOff x="6234909" y="3729155"/>
              <a:chExt cx="1466054" cy="1600200"/>
            </a:xfrm>
          </p:grpSpPr>
          <p:pic>
            <p:nvPicPr>
              <p:cNvPr id="34" name="Picture 2" descr="C:\Users\Chu\Desktop\Hexagon_SemiTra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4909" y="3729155"/>
                <a:ext cx="1466054" cy="1600200"/>
              </a:xfrm>
              <a:prstGeom prst="rect">
                <a:avLst/>
              </a:prstGeom>
              <a:effectLst>
                <a:outerShdw blurRad="88900" dir="5400000" sx="107000" sy="107000" algn="ctr" rotWithShape="0">
                  <a:schemeClr val="tx1">
                    <a:lumMod val="50000"/>
                    <a:alpha val="10000"/>
                  </a:schemeClr>
                </a:outerShdw>
              </a:effectLst>
              <a:extLst>
                <a:ext uri="{909E8E84-426E-40dd-AFC4-6F175D3DCCD1}">
                  <a14:hiddenFill xmlns:a14="http://schemas.microsoft.com/office/drawing/2010/main" xmlns="">
                    <a:solidFill>
                      <a:srgbClr val="FFFFFF"/>
                    </a:solidFill>
                  </a14:hiddenFill>
                </a:ext>
              </a:extLst>
            </p:spPr>
          </p:pic>
          <p:pic>
            <p:nvPicPr>
              <p:cNvPr id="56" name="Windows - Small"/>
              <p:cNvPicPr>
                <a:picLocks noChangeAspect="1" noChangeArrowheads="1"/>
              </p:cNvPicPr>
              <p:nvPr/>
            </p:nvPicPr>
            <p:blipFill>
              <a:blip r:embed="rId7" cstate="screen">
                <a:extLst>
                  <a:ext uri="{BEBA8EAE-BF5A-486C-A8C5-ECC9F3942E4B}">
                    <a14:imgProps xmlns:a14="http://schemas.microsoft.com/office/drawing/2010/main">
                      <a14:imgLayer r:embed="rId8">
                        <a14:imgEffect>
                          <a14:brightnessContrast bright="-20000" contrast="40000"/>
                        </a14:imgEffect>
                      </a14:imgLayer>
                    </a14:imgProps>
                  </a:ext>
                  <a:ext uri="{28A0092B-C50C-407E-A947-70E740481C1C}">
                    <a14:useLocalDpi xmlns:a14="http://schemas.microsoft.com/office/drawing/2010/main" val="0"/>
                  </a:ext>
                </a:extLst>
              </a:blip>
              <a:srcRect/>
              <a:stretch>
                <a:fillRect/>
              </a:stretch>
            </p:blipFill>
            <p:spPr bwMode="auto">
              <a:xfrm>
                <a:off x="6595300" y="4134347"/>
                <a:ext cx="674314" cy="674315"/>
              </a:xfrm>
              <a:prstGeom prst="rect">
                <a:avLst/>
              </a:prstGeom>
              <a:noFill/>
              <a:ln>
                <a:noFill/>
              </a:ln>
              <a:effectLst>
                <a:outerShdw blurRad="114300" dist="38100" sx="105000" sy="105000" algn="ctr" rotWithShape="0">
                  <a:prstClr val="black">
                    <a:alpha val="40000"/>
                  </a:prstClr>
                </a:outerShdw>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grpSp>
        <p:sp>
          <p:nvSpPr>
            <p:cNvPr id="57" name="CP text"/>
            <p:cNvSpPr txBox="1"/>
            <p:nvPr/>
          </p:nvSpPr>
          <p:spPr>
            <a:xfrm>
              <a:off x="10493406" y="3003433"/>
              <a:ext cx="65" cy="307777"/>
            </a:xfrm>
            <a:prstGeom prst="rect">
              <a:avLst/>
            </a:prstGeom>
            <a:noFill/>
          </p:spPr>
          <p:txBody>
            <a:bodyPr wrap="none" lIns="0" tIns="0" rIns="0" bIns="0" rtlCol="0" anchor="b">
              <a:spAutoFit/>
            </a:bodyPr>
            <a:lstStyle/>
            <a:p>
              <a:pPr algn="ctr" defTabSz="457200"/>
              <a:endParaRPr lang="en-US" sz="2000" dirty="0">
                <a:solidFill>
                  <a:srgbClr val="1A1A1A"/>
                </a:solidFill>
                <a:latin typeface="Arial"/>
                <a:cs typeface="Arial" pitchFamily="34" charset="0"/>
              </a:endParaRPr>
            </a:p>
          </p:txBody>
        </p:sp>
        <p:sp>
          <p:nvSpPr>
            <p:cNvPr id="58" name="CN text"/>
            <p:cNvSpPr txBox="1"/>
            <p:nvPr/>
          </p:nvSpPr>
          <p:spPr>
            <a:xfrm>
              <a:off x="8098666" y="2671130"/>
              <a:ext cx="1284005" cy="640080"/>
            </a:xfrm>
            <a:prstGeom prst="rect">
              <a:avLst/>
            </a:prstGeom>
            <a:noFill/>
          </p:spPr>
          <p:txBody>
            <a:bodyPr wrap="none" lIns="0" tIns="0" rIns="0" bIns="0" rtlCol="0" anchor="b">
              <a:spAutoFit/>
            </a:bodyPr>
            <a:lstStyle/>
            <a:p>
              <a:pPr algn="ctr" defTabSz="457200"/>
              <a:r>
                <a:rPr lang="en-US" sz="2000" dirty="0">
                  <a:solidFill>
                    <a:srgbClr val="1A1A1A"/>
                  </a:solidFill>
                  <a:latin typeface="Arial"/>
                  <a:cs typeface="Arial" pitchFamily="34" charset="0"/>
                </a:rPr>
                <a:t>Cloud</a:t>
              </a:r>
              <a:br>
                <a:rPr lang="en-US" sz="2000" dirty="0">
                  <a:solidFill>
                    <a:srgbClr val="1A1A1A"/>
                  </a:solidFill>
                  <a:latin typeface="Arial"/>
                  <a:cs typeface="Arial" pitchFamily="34" charset="0"/>
                </a:rPr>
              </a:br>
              <a:r>
                <a:rPr lang="en-US" sz="2000" dirty="0">
                  <a:solidFill>
                    <a:srgbClr val="1A1A1A"/>
                  </a:solidFill>
                  <a:latin typeface="Arial"/>
                  <a:cs typeface="Arial" pitchFamily="34" charset="0"/>
                </a:rPr>
                <a:t>Networking</a:t>
              </a:r>
            </a:p>
          </p:txBody>
        </p:sp>
        <p:sp>
          <p:nvSpPr>
            <p:cNvPr id="59" name="DS text"/>
            <p:cNvSpPr txBox="1"/>
            <p:nvPr/>
          </p:nvSpPr>
          <p:spPr>
            <a:xfrm>
              <a:off x="3007992" y="2671130"/>
              <a:ext cx="884858" cy="640080"/>
            </a:xfrm>
            <a:prstGeom prst="rect">
              <a:avLst/>
            </a:prstGeom>
            <a:noFill/>
          </p:spPr>
          <p:txBody>
            <a:bodyPr wrap="none" lIns="0" tIns="0" rIns="0" bIns="0" rtlCol="0" anchor="b">
              <a:spAutoFit/>
            </a:bodyPr>
            <a:lstStyle/>
            <a:p>
              <a:pPr algn="ctr" defTabSz="457200"/>
              <a:r>
                <a:rPr lang="en-US" sz="2000" dirty="0">
                  <a:solidFill>
                    <a:srgbClr val="1A1A1A"/>
                  </a:solidFill>
                  <a:latin typeface="Arial"/>
                  <a:cs typeface="Arial" pitchFamily="34" charset="0"/>
                </a:rPr>
                <a:t>Data</a:t>
              </a:r>
              <a:br>
                <a:rPr lang="en-US" sz="2000" dirty="0">
                  <a:solidFill>
                    <a:srgbClr val="1A1A1A"/>
                  </a:solidFill>
                  <a:latin typeface="Arial"/>
                  <a:cs typeface="Arial" pitchFamily="34" charset="0"/>
                </a:rPr>
              </a:br>
              <a:r>
                <a:rPr lang="en-US" sz="2000" dirty="0">
                  <a:solidFill>
                    <a:srgbClr val="1A1A1A"/>
                  </a:solidFill>
                  <a:latin typeface="Arial"/>
                  <a:cs typeface="Arial" pitchFamily="34" charset="0"/>
                </a:rPr>
                <a:t>Sharing</a:t>
              </a:r>
            </a:p>
          </p:txBody>
        </p:sp>
        <p:sp>
          <p:nvSpPr>
            <p:cNvPr id="60" name="OC text"/>
            <p:cNvSpPr txBox="1"/>
            <p:nvPr/>
          </p:nvSpPr>
          <p:spPr>
            <a:xfrm>
              <a:off x="1685523" y="3003433"/>
              <a:ext cx="64" cy="307777"/>
            </a:xfrm>
            <a:prstGeom prst="rect">
              <a:avLst/>
            </a:prstGeom>
            <a:noFill/>
          </p:spPr>
          <p:txBody>
            <a:bodyPr wrap="none" lIns="0" tIns="0" rIns="0" bIns="0" rtlCol="0" anchor="b">
              <a:spAutoFit/>
            </a:bodyPr>
            <a:lstStyle/>
            <a:p>
              <a:pPr algn="ctr" defTabSz="457200"/>
              <a:endParaRPr lang="en-US" sz="2000" dirty="0">
                <a:solidFill>
                  <a:srgbClr val="1A1A1A"/>
                </a:solidFill>
                <a:latin typeface="Arial"/>
                <a:cs typeface="Arial" pitchFamily="34" charset="0"/>
              </a:endParaRPr>
            </a:p>
          </p:txBody>
        </p:sp>
        <p:sp>
          <p:nvSpPr>
            <p:cNvPr id="62" name="D&amp;A text"/>
            <p:cNvSpPr txBox="1"/>
            <p:nvPr/>
          </p:nvSpPr>
          <p:spPr>
            <a:xfrm>
              <a:off x="4674272" y="2671130"/>
              <a:ext cx="1082026" cy="640080"/>
            </a:xfrm>
            <a:prstGeom prst="rect">
              <a:avLst/>
            </a:prstGeom>
            <a:noFill/>
          </p:spPr>
          <p:txBody>
            <a:bodyPr wrap="none" lIns="0" tIns="0" rIns="0" bIns="0" rtlCol="0" anchor="b">
              <a:spAutoFit/>
            </a:bodyPr>
            <a:lstStyle/>
            <a:p>
              <a:pPr algn="ctr" defTabSz="457200"/>
              <a:r>
                <a:rPr lang="en-US" sz="2000" dirty="0">
                  <a:solidFill>
                    <a:srgbClr val="1A1A1A"/>
                  </a:solidFill>
                  <a:latin typeface="Arial"/>
                  <a:cs typeface="Arial" pitchFamily="34" charset="0"/>
                </a:rPr>
                <a:t>Mobile</a:t>
              </a:r>
              <a:br>
                <a:rPr lang="en-US" sz="2000" dirty="0">
                  <a:solidFill>
                    <a:srgbClr val="1A1A1A"/>
                  </a:solidFill>
                  <a:latin typeface="Arial"/>
                  <a:cs typeface="Arial" pitchFamily="34" charset="0"/>
                </a:rPr>
              </a:br>
              <a:r>
                <a:rPr lang="en-US" sz="2000" dirty="0">
                  <a:solidFill>
                    <a:srgbClr val="1A1A1A"/>
                  </a:solidFill>
                  <a:latin typeface="Arial"/>
                  <a:cs typeface="Arial" pitchFamily="34" charset="0"/>
                </a:rPr>
                <a:t>Platforms</a:t>
              </a:r>
            </a:p>
          </p:txBody>
        </p:sp>
        <p:sp>
          <p:nvSpPr>
            <p:cNvPr id="71" name="D&amp;A text"/>
            <p:cNvSpPr txBox="1"/>
            <p:nvPr/>
          </p:nvSpPr>
          <p:spPr>
            <a:xfrm>
              <a:off x="6244174" y="2671130"/>
              <a:ext cx="1465337" cy="640080"/>
            </a:xfrm>
            <a:prstGeom prst="rect">
              <a:avLst/>
            </a:prstGeom>
            <a:noFill/>
          </p:spPr>
          <p:txBody>
            <a:bodyPr wrap="none" lIns="0" tIns="0" rIns="0" bIns="0" rtlCol="0" anchor="b">
              <a:spAutoFit/>
            </a:bodyPr>
            <a:lstStyle/>
            <a:p>
              <a:pPr algn="ctr" defTabSz="457200"/>
              <a:r>
                <a:rPr lang="en-US" sz="2000" dirty="0">
                  <a:solidFill>
                    <a:srgbClr val="1A1A1A"/>
                  </a:solidFill>
                  <a:latin typeface="Arial"/>
                  <a:cs typeface="Arial" pitchFamily="34" charset="0"/>
                </a:rPr>
                <a:t>Desktop</a:t>
              </a:r>
              <a:br>
                <a:rPr lang="en-US" sz="2000" dirty="0">
                  <a:solidFill>
                    <a:srgbClr val="1A1A1A"/>
                  </a:solidFill>
                  <a:latin typeface="Arial"/>
                  <a:cs typeface="Arial" pitchFamily="34" charset="0"/>
                </a:rPr>
              </a:br>
              <a:r>
                <a:rPr lang="en-US" sz="2000" dirty="0">
                  <a:solidFill>
                    <a:srgbClr val="1A1A1A"/>
                  </a:solidFill>
                  <a:latin typeface="Arial"/>
                  <a:cs typeface="Arial" pitchFamily="34" charset="0"/>
                </a:rPr>
                <a:t>Virtualization</a:t>
              </a:r>
            </a:p>
          </p:txBody>
        </p:sp>
      </p:grpSp>
      <p:sp>
        <p:nvSpPr>
          <p:cNvPr id="27" name="TextBox 26"/>
          <p:cNvSpPr txBox="1"/>
          <p:nvPr/>
        </p:nvSpPr>
        <p:spPr>
          <a:xfrm>
            <a:off x="705129" y="957137"/>
            <a:ext cx="10105514" cy="1231106"/>
          </a:xfrm>
          <a:prstGeom prst="rect">
            <a:avLst/>
          </a:prstGeom>
          <a:noFill/>
        </p:spPr>
        <p:txBody>
          <a:bodyPr wrap="square" lIns="0" tIns="0" rIns="0" bIns="0" rtlCol="0" anchor="b">
            <a:spAutoFit/>
          </a:bodyPr>
          <a:lstStyle/>
          <a:p>
            <a:pPr algn="ctr" defTabSz="457200" fontAlgn="base">
              <a:buClr>
                <a:srgbClr val="FFFFFF">
                  <a:lumMod val="50000"/>
                </a:srgbClr>
              </a:buClr>
            </a:pPr>
            <a:r>
              <a:rPr lang="en-US" sz="4000" dirty="0">
                <a:ln w="12700" cap="rnd" cmpd="sng">
                  <a:noFill/>
                  <a:prstDash val="solid"/>
                </a:ln>
                <a:solidFill>
                  <a:srgbClr val="1A1A1A"/>
                </a:solidFill>
                <a:effectLst>
                  <a:outerShdw blurRad="101600" dist="25400" dir="5400000" algn="ctr" rotWithShape="0">
                    <a:srgbClr val="000000">
                      <a:alpha val="65000"/>
                    </a:srgbClr>
                  </a:outerShdw>
                </a:effectLst>
                <a:latin typeface="Arial"/>
                <a:cs typeface="Arial" pitchFamily="34" charset="0"/>
              </a:rPr>
              <a:t>Citrix is the cloud solutions company </a:t>
            </a:r>
            <a:br>
              <a:rPr lang="en-US" sz="4000" dirty="0">
                <a:ln w="12700" cap="rnd" cmpd="sng">
                  <a:noFill/>
                  <a:prstDash val="solid"/>
                </a:ln>
                <a:solidFill>
                  <a:srgbClr val="1A1A1A"/>
                </a:solidFill>
                <a:effectLst>
                  <a:outerShdw blurRad="101600" dist="25400" dir="5400000" algn="ctr" rotWithShape="0">
                    <a:srgbClr val="000000">
                      <a:alpha val="65000"/>
                    </a:srgbClr>
                  </a:outerShdw>
                </a:effectLst>
                <a:latin typeface="Arial"/>
                <a:cs typeface="Arial" pitchFamily="34" charset="0"/>
              </a:rPr>
            </a:br>
            <a:r>
              <a:rPr lang="en-US" sz="4000" dirty="0">
                <a:ln w="12700" cap="rnd" cmpd="sng">
                  <a:noFill/>
                  <a:prstDash val="solid"/>
                </a:ln>
                <a:solidFill>
                  <a:srgbClr val="1A1A1A"/>
                </a:solidFill>
                <a:effectLst>
                  <a:outerShdw blurRad="101600" dist="25400" dir="5400000" algn="ctr" rotWithShape="0">
                    <a:srgbClr val="000000">
                      <a:alpha val="65000"/>
                    </a:srgbClr>
                  </a:outerShdw>
                </a:effectLst>
                <a:latin typeface="Arial"/>
                <a:cs typeface="Arial" pitchFamily="34" charset="0"/>
              </a:rPr>
              <a:t>that enables mobile workstyles</a:t>
            </a:r>
          </a:p>
        </p:txBody>
      </p:sp>
    </p:spTree>
    <p:extLst>
      <p:ext uri="{BB962C8B-B14F-4D97-AF65-F5344CB8AC3E}">
        <p14:creationId xmlns:p14="http://schemas.microsoft.com/office/powerpoint/2010/main" val="1111550016"/>
      </p:ext>
    </p:extLst>
  </p:cSld>
  <p:clrMapOvr>
    <a:masterClrMapping/>
  </p:clrMapOvr>
  <mc:AlternateContent xmlns:mc="http://schemas.openxmlformats.org/markup-compatibility/2006" xmlns:p14="http://schemas.microsoft.com/office/powerpoint/2010/main">
    <mc:Choice Requires="p14">
      <p:transition spd="med" p14:dur="700" advTm="49367">
        <p:fade/>
      </p:transition>
    </mc:Choice>
    <mc:Fallback xmlns="">
      <p:transition spd="med" advTm="49367">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2" name="Freeform 5"/>
          <p:cNvSpPr>
            <a:spLocks/>
          </p:cNvSpPr>
          <p:nvPr/>
        </p:nvSpPr>
        <p:spPr bwMode="auto">
          <a:xfrm>
            <a:off x="6413420" y="1068031"/>
            <a:ext cx="1547853" cy="4631925"/>
          </a:xfrm>
          <a:custGeom>
            <a:avLst/>
            <a:gdLst>
              <a:gd name="T0" fmla="*/ 813 w 894"/>
              <a:gd name="T1" fmla="*/ 2676 h 2676"/>
              <a:gd name="T2" fmla="*/ 725 w 894"/>
              <a:gd name="T3" fmla="*/ 2628 h 2676"/>
              <a:gd name="T4" fmla="*/ 639 w 894"/>
              <a:gd name="T5" fmla="*/ 2573 h 2676"/>
              <a:gd name="T6" fmla="*/ 559 w 894"/>
              <a:gd name="T7" fmla="*/ 2515 h 2676"/>
              <a:gd name="T8" fmla="*/ 482 w 894"/>
              <a:gd name="T9" fmla="*/ 2450 h 2676"/>
              <a:gd name="T10" fmla="*/ 411 w 894"/>
              <a:gd name="T11" fmla="*/ 2378 h 2676"/>
              <a:gd name="T12" fmla="*/ 344 w 894"/>
              <a:gd name="T13" fmla="*/ 2305 h 2676"/>
              <a:gd name="T14" fmla="*/ 283 w 894"/>
              <a:gd name="T15" fmla="*/ 2226 h 2676"/>
              <a:gd name="T16" fmla="*/ 226 w 894"/>
              <a:gd name="T17" fmla="*/ 2142 h 2676"/>
              <a:gd name="T18" fmla="*/ 174 w 894"/>
              <a:gd name="T19" fmla="*/ 2054 h 2676"/>
              <a:gd name="T20" fmla="*/ 130 w 894"/>
              <a:gd name="T21" fmla="*/ 1964 h 2676"/>
              <a:gd name="T22" fmla="*/ 92 w 894"/>
              <a:gd name="T23" fmla="*/ 1870 h 2676"/>
              <a:gd name="T24" fmla="*/ 59 w 894"/>
              <a:gd name="T25" fmla="*/ 1771 h 2676"/>
              <a:gd name="T26" fmla="*/ 34 w 894"/>
              <a:gd name="T27" fmla="*/ 1671 h 2676"/>
              <a:gd name="T28" fmla="*/ 15 w 894"/>
              <a:gd name="T29" fmla="*/ 1568 h 2676"/>
              <a:gd name="T30" fmla="*/ 4 w 894"/>
              <a:gd name="T31" fmla="*/ 1463 h 2676"/>
              <a:gd name="T32" fmla="*/ 0 w 894"/>
              <a:gd name="T33" fmla="*/ 1357 h 2676"/>
              <a:gd name="T34" fmla="*/ 0 w 894"/>
              <a:gd name="T35" fmla="*/ 1357 h 2676"/>
              <a:gd name="T36" fmla="*/ 4 w 894"/>
              <a:gd name="T37" fmla="*/ 1242 h 2676"/>
              <a:gd name="T38" fmla="*/ 17 w 894"/>
              <a:gd name="T39" fmla="*/ 1131 h 2676"/>
              <a:gd name="T40" fmla="*/ 38 w 894"/>
              <a:gd name="T41" fmla="*/ 1024 h 2676"/>
              <a:gd name="T42" fmla="*/ 65 w 894"/>
              <a:gd name="T43" fmla="*/ 917 h 2676"/>
              <a:gd name="T44" fmla="*/ 101 w 894"/>
              <a:gd name="T45" fmla="*/ 816 h 2676"/>
              <a:gd name="T46" fmla="*/ 145 w 894"/>
              <a:gd name="T47" fmla="*/ 718 h 2676"/>
              <a:gd name="T48" fmla="*/ 193 w 894"/>
              <a:gd name="T49" fmla="*/ 622 h 2676"/>
              <a:gd name="T50" fmla="*/ 249 w 894"/>
              <a:gd name="T51" fmla="*/ 532 h 2676"/>
              <a:gd name="T52" fmla="*/ 312 w 894"/>
              <a:gd name="T53" fmla="*/ 446 h 2676"/>
              <a:gd name="T54" fmla="*/ 379 w 894"/>
              <a:gd name="T55" fmla="*/ 366 h 2676"/>
              <a:gd name="T56" fmla="*/ 453 w 894"/>
              <a:gd name="T57" fmla="*/ 291 h 2676"/>
              <a:gd name="T58" fmla="*/ 532 w 894"/>
              <a:gd name="T59" fmla="*/ 220 h 2676"/>
              <a:gd name="T60" fmla="*/ 616 w 894"/>
              <a:gd name="T61" fmla="*/ 155 h 2676"/>
              <a:gd name="T62" fmla="*/ 704 w 894"/>
              <a:gd name="T63" fmla="*/ 96 h 2676"/>
              <a:gd name="T64" fmla="*/ 796 w 894"/>
              <a:gd name="T65" fmla="*/ 44 h 2676"/>
              <a:gd name="T66" fmla="*/ 894 w 894"/>
              <a:gd name="T67" fmla="*/ 0 h 2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4" h="2676">
                <a:moveTo>
                  <a:pt x="813" y="2676"/>
                </a:moveTo>
                <a:lnTo>
                  <a:pt x="813" y="2676"/>
                </a:lnTo>
                <a:lnTo>
                  <a:pt x="769" y="2653"/>
                </a:lnTo>
                <a:lnTo>
                  <a:pt x="725" y="2628"/>
                </a:lnTo>
                <a:lnTo>
                  <a:pt x="681" y="2600"/>
                </a:lnTo>
                <a:lnTo>
                  <a:pt x="639" y="2573"/>
                </a:lnTo>
                <a:lnTo>
                  <a:pt x="599" y="2544"/>
                </a:lnTo>
                <a:lnTo>
                  <a:pt x="559" y="2515"/>
                </a:lnTo>
                <a:lnTo>
                  <a:pt x="520" y="2481"/>
                </a:lnTo>
                <a:lnTo>
                  <a:pt x="482" y="2450"/>
                </a:lnTo>
                <a:lnTo>
                  <a:pt x="446" y="2414"/>
                </a:lnTo>
                <a:lnTo>
                  <a:pt x="411" y="2378"/>
                </a:lnTo>
                <a:lnTo>
                  <a:pt x="377" y="2343"/>
                </a:lnTo>
                <a:lnTo>
                  <a:pt x="344" y="2305"/>
                </a:lnTo>
                <a:lnTo>
                  <a:pt x="312" y="2265"/>
                </a:lnTo>
                <a:lnTo>
                  <a:pt x="283" y="2226"/>
                </a:lnTo>
                <a:lnTo>
                  <a:pt x="254" y="2184"/>
                </a:lnTo>
                <a:lnTo>
                  <a:pt x="226" y="2142"/>
                </a:lnTo>
                <a:lnTo>
                  <a:pt x="199" y="2098"/>
                </a:lnTo>
                <a:lnTo>
                  <a:pt x="174" y="2054"/>
                </a:lnTo>
                <a:lnTo>
                  <a:pt x="151" y="2010"/>
                </a:lnTo>
                <a:lnTo>
                  <a:pt x="130" y="1964"/>
                </a:lnTo>
                <a:lnTo>
                  <a:pt x="109" y="1918"/>
                </a:lnTo>
                <a:lnTo>
                  <a:pt x="92" y="1870"/>
                </a:lnTo>
                <a:lnTo>
                  <a:pt x="74" y="1822"/>
                </a:lnTo>
                <a:lnTo>
                  <a:pt x="59" y="1771"/>
                </a:lnTo>
                <a:lnTo>
                  <a:pt x="46" y="1723"/>
                </a:lnTo>
                <a:lnTo>
                  <a:pt x="34" y="1671"/>
                </a:lnTo>
                <a:lnTo>
                  <a:pt x="23" y="1620"/>
                </a:lnTo>
                <a:lnTo>
                  <a:pt x="15" y="1568"/>
                </a:lnTo>
                <a:lnTo>
                  <a:pt x="9" y="1516"/>
                </a:lnTo>
                <a:lnTo>
                  <a:pt x="4" y="1463"/>
                </a:lnTo>
                <a:lnTo>
                  <a:pt x="0" y="1409"/>
                </a:lnTo>
                <a:lnTo>
                  <a:pt x="0" y="1357"/>
                </a:lnTo>
                <a:lnTo>
                  <a:pt x="0" y="1357"/>
                </a:lnTo>
                <a:lnTo>
                  <a:pt x="0" y="1357"/>
                </a:lnTo>
                <a:lnTo>
                  <a:pt x="0" y="1298"/>
                </a:lnTo>
                <a:lnTo>
                  <a:pt x="4" y="1242"/>
                </a:lnTo>
                <a:lnTo>
                  <a:pt x="9" y="1187"/>
                </a:lnTo>
                <a:lnTo>
                  <a:pt x="17" y="1131"/>
                </a:lnTo>
                <a:lnTo>
                  <a:pt x="25" y="1076"/>
                </a:lnTo>
                <a:lnTo>
                  <a:pt x="38" y="1024"/>
                </a:lnTo>
                <a:lnTo>
                  <a:pt x="51" y="969"/>
                </a:lnTo>
                <a:lnTo>
                  <a:pt x="65" y="917"/>
                </a:lnTo>
                <a:lnTo>
                  <a:pt x="82" y="867"/>
                </a:lnTo>
                <a:lnTo>
                  <a:pt x="101" y="816"/>
                </a:lnTo>
                <a:lnTo>
                  <a:pt x="122" y="766"/>
                </a:lnTo>
                <a:lnTo>
                  <a:pt x="145" y="718"/>
                </a:lnTo>
                <a:lnTo>
                  <a:pt x="168" y="670"/>
                </a:lnTo>
                <a:lnTo>
                  <a:pt x="193" y="622"/>
                </a:lnTo>
                <a:lnTo>
                  <a:pt x="220" y="578"/>
                </a:lnTo>
                <a:lnTo>
                  <a:pt x="249" y="532"/>
                </a:lnTo>
                <a:lnTo>
                  <a:pt x="281" y="490"/>
                </a:lnTo>
                <a:lnTo>
                  <a:pt x="312" y="446"/>
                </a:lnTo>
                <a:lnTo>
                  <a:pt x="346" y="406"/>
                </a:lnTo>
                <a:lnTo>
                  <a:pt x="379" y="366"/>
                </a:lnTo>
                <a:lnTo>
                  <a:pt x="417" y="326"/>
                </a:lnTo>
                <a:lnTo>
                  <a:pt x="453" y="291"/>
                </a:lnTo>
                <a:lnTo>
                  <a:pt x="492" y="253"/>
                </a:lnTo>
                <a:lnTo>
                  <a:pt x="532" y="220"/>
                </a:lnTo>
                <a:lnTo>
                  <a:pt x="574" y="186"/>
                </a:lnTo>
                <a:lnTo>
                  <a:pt x="616" y="155"/>
                </a:lnTo>
                <a:lnTo>
                  <a:pt x="660" y="125"/>
                </a:lnTo>
                <a:lnTo>
                  <a:pt x="704" y="96"/>
                </a:lnTo>
                <a:lnTo>
                  <a:pt x="750" y="69"/>
                </a:lnTo>
                <a:lnTo>
                  <a:pt x="796" y="44"/>
                </a:lnTo>
                <a:lnTo>
                  <a:pt x="844" y="21"/>
                </a:lnTo>
                <a:lnTo>
                  <a:pt x="894" y="0"/>
                </a:lnTo>
              </a:path>
            </a:pathLst>
          </a:custGeom>
          <a:noFill/>
          <a:ln w="79375">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3" name="Freeform 6"/>
          <p:cNvSpPr>
            <a:spLocks/>
          </p:cNvSpPr>
          <p:nvPr/>
        </p:nvSpPr>
        <p:spPr bwMode="auto">
          <a:xfrm>
            <a:off x="10019182" y="1106786"/>
            <a:ext cx="1437045" cy="4555765"/>
          </a:xfrm>
          <a:custGeom>
            <a:avLst/>
            <a:gdLst>
              <a:gd name="T0" fmla="*/ 0 w 830"/>
              <a:gd name="T1" fmla="*/ 0 h 2632"/>
              <a:gd name="T2" fmla="*/ 91 w 830"/>
              <a:gd name="T3" fmla="*/ 48 h 2632"/>
              <a:gd name="T4" fmla="*/ 176 w 830"/>
              <a:gd name="T5" fmla="*/ 103 h 2632"/>
              <a:gd name="T6" fmla="*/ 258 w 830"/>
              <a:gd name="T7" fmla="*/ 161 h 2632"/>
              <a:gd name="T8" fmla="*/ 336 w 830"/>
              <a:gd name="T9" fmla="*/ 226 h 2632"/>
              <a:gd name="T10" fmla="*/ 409 w 830"/>
              <a:gd name="T11" fmla="*/ 295 h 2632"/>
              <a:gd name="T12" fmla="*/ 478 w 830"/>
              <a:gd name="T13" fmla="*/ 371 h 2632"/>
              <a:gd name="T14" fmla="*/ 541 w 830"/>
              <a:gd name="T15" fmla="*/ 450 h 2632"/>
              <a:gd name="T16" fmla="*/ 599 w 830"/>
              <a:gd name="T17" fmla="*/ 534 h 2632"/>
              <a:gd name="T18" fmla="*/ 652 w 830"/>
              <a:gd name="T19" fmla="*/ 622 h 2632"/>
              <a:gd name="T20" fmla="*/ 696 w 830"/>
              <a:gd name="T21" fmla="*/ 714 h 2632"/>
              <a:gd name="T22" fmla="*/ 736 w 830"/>
              <a:gd name="T23" fmla="*/ 808 h 2632"/>
              <a:gd name="T24" fmla="*/ 769 w 830"/>
              <a:gd name="T25" fmla="*/ 907 h 2632"/>
              <a:gd name="T26" fmla="*/ 796 w 830"/>
              <a:gd name="T27" fmla="*/ 1009 h 2632"/>
              <a:gd name="T28" fmla="*/ 815 w 830"/>
              <a:gd name="T29" fmla="*/ 1114 h 2632"/>
              <a:gd name="T30" fmla="*/ 826 w 830"/>
              <a:gd name="T31" fmla="*/ 1221 h 2632"/>
              <a:gd name="T32" fmla="*/ 830 w 830"/>
              <a:gd name="T33" fmla="*/ 1330 h 2632"/>
              <a:gd name="T34" fmla="*/ 830 w 830"/>
              <a:gd name="T35" fmla="*/ 1382 h 2632"/>
              <a:gd name="T36" fmla="*/ 821 w 830"/>
              <a:gd name="T37" fmla="*/ 1487 h 2632"/>
              <a:gd name="T38" fmla="*/ 807 w 830"/>
              <a:gd name="T39" fmla="*/ 1587 h 2632"/>
              <a:gd name="T40" fmla="*/ 786 w 830"/>
              <a:gd name="T41" fmla="*/ 1688 h 2632"/>
              <a:gd name="T42" fmla="*/ 759 w 830"/>
              <a:gd name="T43" fmla="*/ 1784 h 2632"/>
              <a:gd name="T44" fmla="*/ 725 w 830"/>
              <a:gd name="T45" fmla="*/ 1880 h 2632"/>
              <a:gd name="T46" fmla="*/ 683 w 830"/>
              <a:gd name="T47" fmla="*/ 1970 h 2632"/>
              <a:gd name="T48" fmla="*/ 637 w 830"/>
              <a:gd name="T49" fmla="*/ 2058 h 2632"/>
              <a:gd name="T50" fmla="*/ 587 w 830"/>
              <a:gd name="T51" fmla="*/ 2142 h 2632"/>
              <a:gd name="T52" fmla="*/ 528 w 830"/>
              <a:gd name="T53" fmla="*/ 2224 h 2632"/>
              <a:gd name="T54" fmla="*/ 467 w 830"/>
              <a:gd name="T55" fmla="*/ 2299 h 2632"/>
              <a:gd name="T56" fmla="*/ 400 w 830"/>
              <a:gd name="T57" fmla="*/ 2370 h 2632"/>
              <a:gd name="T58" fmla="*/ 329 w 830"/>
              <a:gd name="T59" fmla="*/ 2437 h 2632"/>
              <a:gd name="T60" fmla="*/ 254 w 830"/>
              <a:gd name="T61" fmla="*/ 2500 h 2632"/>
              <a:gd name="T62" fmla="*/ 172 w 830"/>
              <a:gd name="T63" fmla="*/ 2557 h 2632"/>
              <a:gd name="T64" fmla="*/ 88 w 830"/>
              <a:gd name="T65" fmla="*/ 2609 h 26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30" h="2632">
                <a:moveTo>
                  <a:pt x="0" y="0"/>
                </a:moveTo>
                <a:lnTo>
                  <a:pt x="0" y="0"/>
                </a:lnTo>
                <a:lnTo>
                  <a:pt x="44" y="23"/>
                </a:lnTo>
                <a:lnTo>
                  <a:pt x="91" y="48"/>
                </a:lnTo>
                <a:lnTo>
                  <a:pt x="134" y="75"/>
                </a:lnTo>
                <a:lnTo>
                  <a:pt x="176" y="103"/>
                </a:lnTo>
                <a:lnTo>
                  <a:pt x="218" y="132"/>
                </a:lnTo>
                <a:lnTo>
                  <a:pt x="258" y="161"/>
                </a:lnTo>
                <a:lnTo>
                  <a:pt x="298" y="193"/>
                </a:lnTo>
                <a:lnTo>
                  <a:pt x="336" y="226"/>
                </a:lnTo>
                <a:lnTo>
                  <a:pt x="373" y="260"/>
                </a:lnTo>
                <a:lnTo>
                  <a:pt x="409" y="295"/>
                </a:lnTo>
                <a:lnTo>
                  <a:pt x="444" y="333"/>
                </a:lnTo>
                <a:lnTo>
                  <a:pt x="478" y="371"/>
                </a:lnTo>
                <a:lnTo>
                  <a:pt x="509" y="410"/>
                </a:lnTo>
                <a:lnTo>
                  <a:pt x="541" y="450"/>
                </a:lnTo>
                <a:lnTo>
                  <a:pt x="570" y="492"/>
                </a:lnTo>
                <a:lnTo>
                  <a:pt x="599" y="534"/>
                </a:lnTo>
                <a:lnTo>
                  <a:pt x="625" y="578"/>
                </a:lnTo>
                <a:lnTo>
                  <a:pt x="652" y="622"/>
                </a:lnTo>
                <a:lnTo>
                  <a:pt x="675" y="668"/>
                </a:lnTo>
                <a:lnTo>
                  <a:pt x="696" y="714"/>
                </a:lnTo>
                <a:lnTo>
                  <a:pt x="717" y="760"/>
                </a:lnTo>
                <a:lnTo>
                  <a:pt x="736" y="808"/>
                </a:lnTo>
                <a:lnTo>
                  <a:pt x="754" y="859"/>
                </a:lnTo>
                <a:lnTo>
                  <a:pt x="769" y="907"/>
                </a:lnTo>
                <a:lnTo>
                  <a:pt x="784" y="959"/>
                </a:lnTo>
                <a:lnTo>
                  <a:pt x="796" y="1009"/>
                </a:lnTo>
                <a:lnTo>
                  <a:pt x="805" y="1062"/>
                </a:lnTo>
                <a:lnTo>
                  <a:pt x="815" y="1114"/>
                </a:lnTo>
                <a:lnTo>
                  <a:pt x="821" y="1166"/>
                </a:lnTo>
                <a:lnTo>
                  <a:pt x="826" y="1221"/>
                </a:lnTo>
                <a:lnTo>
                  <a:pt x="830" y="1273"/>
                </a:lnTo>
                <a:lnTo>
                  <a:pt x="830" y="1330"/>
                </a:lnTo>
                <a:lnTo>
                  <a:pt x="830" y="1330"/>
                </a:lnTo>
                <a:lnTo>
                  <a:pt x="830" y="1382"/>
                </a:lnTo>
                <a:lnTo>
                  <a:pt x="826" y="1434"/>
                </a:lnTo>
                <a:lnTo>
                  <a:pt x="821" y="1487"/>
                </a:lnTo>
                <a:lnTo>
                  <a:pt x="815" y="1537"/>
                </a:lnTo>
                <a:lnTo>
                  <a:pt x="807" y="1587"/>
                </a:lnTo>
                <a:lnTo>
                  <a:pt x="798" y="1637"/>
                </a:lnTo>
                <a:lnTo>
                  <a:pt x="786" y="1688"/>
                </a:lnTo>
                <a:lnTo>
                  <a:pt x="773" y="1736"/>
                </a:lnTo>
                <a:lnTo>
                  <a:pt x="759" y="1784"/>
                </a:lnTo>
                <a:lnTo>
                  <a:pt x="742" y="1832"/>
                </a:lnTo>
                <a:lnTo>
                  <a:pt x="725" y="1880"/>
                </a:lnTo>
                <a:lnTo>
                  <a:pt x="704" y="1924"/>
                </a:lnTo>
                <a:lnTo>
                  <a:pt x="683" y="1970"/>
                </a:lnTo>
                <a:lnTo>
                  <a:pt x="662" y="2014"/>
                </a:lnTo>
                <a:lnTo>
                  <a:pt x="637" y="2058"/>
                </a:lnTo>
                <a:lnTo>
                  <a:pt x="612" y="2100"/>
                </a:lnTo>
                <a:lnTo>
                  <a:pt x="587" y="2142"/>
                </a:lnTo>
                <a:lnTo>
                  <a:pt x="558" y="2184"/>
                </a:lnTo>
                <a:lnTo>
                  <a:pt x="528" y="2224"/>
                </a:lnTo>
                <a:lnTo>
                  <a:pt x="499" y="2261"/>
                </a:lnTo>
                <a:lnTo>
                  <a:pt x="467" y="2299"/>
                </a:lnTo>
                <a:lnTo>
                  <a:pt x="434" y="2335"/>
                </a:lnTo>
                <a:lnTo>
                  <a:pt x="400" y="2370"/>
                </a:lnTo>
                <a:lnTo>
                  <a:pt x="365" y="2406"/>
                </a:lnTo>
                <a:lnTo>
                  <a:pt x="329" y="2437"/>
                </a:lnTo>
                <a:lnTo>
                  <a:pt x="292" y="2469"/>
                </a:lnTo>
                <a:lnTo>
                  <a:pt x="254" y="2500"/>
                </a:lnTo>
                <a:lnTo>
                  <a:pt x="214" y="2529"/>
                </a:lnTo>
                <a:lnTo>
                  <a:pt x="172" y="2557"/>
                </a:lnTo>
                <a:lnTo>
                  <a:pt x="132" y="2584"/>
                </a:lnTo>
                <a:lnTo>
                  <a:pt x="88" y="2609"/>
                </a:lnTo>
                <a:lnTo>
                  <a:pt x="47" y="2632"/>
                </a:lnTo>
              </a:path>
            </a:pathLst>
          </a:custGeom>
          <a:noFill/>
          <a:ln w="79375">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4" name="Freeform 183"/>
          <p:cNvSpPr>
            <a:spLocks noEditPoints="1"/>
          </p:cNvSpPr>
          <p:nvPr/>
        </p:nvSpPr>
        <p:spPr bwMode="auto">
          <a:xfrm>
            <a:off x="8186353" y="820509"/>
            <a:ext cx="221617" cy="257906"/>
          </a:xfrm>
          <a:custGeom>
            <a:avLst/>
            <a:gdLst>
              <a:gd name="T0" fmla="*/ 128 w 128"/>
              <a:gd name="T1" fmla="*/ 114 h 149"/>
              <a:gd name="T2" fmla="*/ 101 w 128"/>
              <a:gd name="T3" fmla="*/ 122 h 149"/>
              <a:gd name="T4" fmla="*/ 82 w 128"/>
              <a:gd name="T5" fmla="*/ 95 h 149"/>
              <a:gd name="T6" fmla="*/ 30 w 128"/>
              <a:gd name="T7" fmla="*/ 109 h 149"/>
              <a:gd name="T8" fmla="*/ 28 w 128"/>
              <a:gd name="T9" fmla="*/ 141 h 149"/>
              <a:gd name="T10" fmla="*/ 0 w 128"/>
              <a:gd name="T11" fmla="*/ 149 h 149"/>
              <a:gd name="T12" fmla="*/ 15 w 128"/>
              <a:gd name="T13" fmla="*/ 9 h 149"/>
              <a:gd name="T14" fmla="*/ 42 w 128"/>
              <a:gd name="T15" fmla="*/ 0 h 149"/>
              <a:gd name="T16" fmla="*/ 128 w 128"/>
              <a:gd name="T17" fmla="*/ 114 h 149"/>
              <a:gd name="T18" fmla="*/ 67 w 128"/>
              <a:gd name="T19" fmla="*/ 76 h 149"/>
              <a:gd name="T20" fmla="*/ 36 w 128"/>
              <a:gd name="T21" fmla="*/ 34 h 149"/>
              <a:gd name="T22" fmla="*/ 32 w 128"/>
              <a:gd name="T23" fmla="*/ 86 h 149"/>
              <a:gd name="T24" fmla="*/ 67 w 128"/>
              <a:gd name="T25" fmla="*/ 76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8" h="149">
                <a:moveTo>
                  <a:pt x="128" y="114"/>
                </a:moveTo>
                <a:lnTo>
                  <a:pt x="101" y="122"/>
                </a:lnTo>
                <a:lnTo>
                  <a:pt x="82" y="95"/>
                </a:lnTo>
                <a:lnTo>
                  <a:pt x="30" y="109"/>
                </a:lnTo>
                <a:lnTo>
                  <a:pt x="28" y="141"/>
                </a:lnTo>
                <a:lnTo>
                  <a:pt x="0" y="149"/>
                </a:lnTo>
                <a:lnTo>
                  <a:pt x="15" y="9"/>
                </a:lnTo>
                <a:lnTo>
                  <a:pt x="42" y="0"/>
                </a:lnTo>
                <a:lnTo>
                  <a:pt x="128" y="114"/>
                </a:lnTo>
                <a:close/>
                <a:moveTo>
                  <a:pt x="67" y="76"/>
                </a:moveTo>
                <a:lnTo>
                  <a:pt x="36" y="34"/>
                </a:lnTo>
                <a:lnTo>
                  <a:pt x="32" y="86"/>
                </a:lnTo>
                <a:lnTo>
                  <a:pt x="67" y="76"/>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5" name="Freeform 184"/>
          <p:cNvSpPr>
            <a:spLocks/>
          </p:cNvSpPr>
          <p:nvPr/>
        </p:nvSpPr>
        <p:spPr bwMode="auto">
          <a:xfrm>
            <a:off x="8397581" y="829165"/>
            <a:ext cx="176601" cy="183477"/>
          </a:xfrm>
          <a:custGeom>
            <a:avLst/>
            <a:gdLst>
              <a:gd name="T0" fmla="*/ 102 w 102"/>
              <a:gd name="T1" fmla="*/ 92 h 106"/>
              <a:gd name="T2" fmla="*/ 77 w 102"/>
              <a:gd name="T3" fmla="*/ 96 h 106"/>
              <a:gd name="T4" fmla="*/ 69 w 102"/>
              <a:gd name="T5" fmla="*/ 48 h 106"/>
              <a:gd name="T6" fmla="*/ 69 w 102"/>
              <a:gd name="T7" fmla="*/ 48 h 106"/>
              <a:gd name="T8" fmla="*/ 65 w 102"/>
              <a:gd name="T9" fmla="*/ 29 h 106"/>
              <a:gd name="T10" fmla="*/ 65 w 102"/>
              <a:gd name="T11" fmla="*/ 29 h 106"/>
              <a:gd name="T12" fmla="*/ 60 w 102"/>
              <a:gd name="T13" fmla="*/ 25 h 106"/>
              <a:gd name="T14" fmla="*/ 58 w 102"/>
              <a:gd name="T15" fmla="*/ 23 h 106"/>
              <a:gd name="T16" fmla="*/ 58 w 102"/>
              <a:gd name="T17" fmla="*/ 23 h 106"/>
              <a:gd name="T18" fmla="*/ 54 w 102"/>
              <a:gd name="T19" fmla="*/ 21 h 106"/>
              <a:gd name="T20" fmla="*/ 48 w 102"/>
              <a:gd name="T21" fmla="*/ 21 h 106"/>
              <a:gd name="T22" fmla="*/ 48 w 102"/>
              <a:gd name="T23" fmla="*/ 21 h 106"/>
              <a:gd name="T24" fmla="*/ 42 w 102"/>
              <a:gd name="T25" fmla="*/ 23 h 106"/>
              <a:gd name="T26" fmla="*/ 37 w 102"/>
              <a:gd name="T27" fmla="*/ 27 h 106"/>
              <a:gd name="T28" fmla="*/ 37 w 102"/>
              <a:gd name="T29" fmla="*/ 27 h 106"/>
              <a:gd name="T30" fmla="*/ 33 w 102"/>
              <a:gd name="T31" fmla="*/ 31 h 106"/>
              <a:gd name="T32" fmla="*/ 31 w 102"/>
              <a:gd name="T33" fmla="*/ 37 h 106"/>
              <a:gd name="T34" fmla="*/ 31 w 102"/>
              <a:gd name="T35" fmla="*/ 37 h 106"/>
              <a:gd name="T36" fmla="*/ 33 w 102"/>
              <a:gd name="T37" fmla="*/ 46 h 106"/>
              <a:gd name="T38" fmla="*/ 33 w 102"/>
              <a:gd name="T39" fmla="*/ 60 h 106"/>
              <a:gd name="T40" fmla="*/ 42 w 102"/>
              <a:gd name="T41" fmla="*/ 102 h 106"/>
              <a:gd name="T42" fmla="*/ 16 w 102"/>
              <a:gd name="T43" fmla="*/ 106 h 106"/>
              <a:gd name="T44" fmla="*/ 0 w 102"/>
              <a:gd name="T45" fmla="*/ 12 h 106"/>
              <a:gd name="T46" fmla="*/ 23 w 102"/>
              <a:gd name="T47" fmla="*/ 8 h 106"/>
              <a:gd name="T48" fmla="*/ 25 w 102"/>
              <a:gd name="T49" fmla="*/ 23 h 106"/>
              <a:gd name="T50" fmla="*/ 25 w 102"/>
              <a:gd name="T51" fmla="*/ 23 h 106"/>
              <a:gd name="T52" fmla="*/ 31 w 102"/>
              <a:gd name="T53" fmla="*/ 14 h 106"/>
              <a:gd name="T54" fmla="*/ 37 w 102"/>
              <a:gd name="T55" fmla="*/ 8 h 106"/>
              <a:gd name="T56" fmla="*/ 46 w 102"/>
              <a:gd name="T57" fmla="*/ 4 h 106"/>
              <a:gd name="T58" fmla="*/ 54 w 102"/>
              <a:gd name="T59" fmla="*/ 2 h 106"/>
              <a:gd name="T60" fmla="*/ 54 w 102"/>
              <a:gd name="T61" fmla="*/ 2 h 106"/>
              <a:gd name="T62" fmla="*/ 63 w 102"/>
              <a:gd name="T63" fmla="*/ 0 h 106"/>
              <a:gd name="T64" fmla="*/ 69 w 102"/>
              <a:gd name="T65" fmla="*/ 2 h 106"/>
              <a:gd name="T66" fmla="*/ 69 w 102"/>
              <a:gd name="T67" fmla="*/ 2 h 106"/>
              <a:gd name="T68" fmla="*/ 75 w 102"/>
              <a:gd name="T69" fmla="*/ 4 h 106"/>
              <a:gd name="T70" fmla="*/ 81 w 102"/>
              <a:gd name="T71" fmla="*/ 6 h 106"/>
              <a:gd name="T72" fmla="*/ 81 w 102"/>
              <a:gd name="T73" fmla="*/ 6 h 106"/>
              <a:gd name="T74" fmla="*/ 88 w 102"/>
              <a:gd name="T75" fmla="*/ 16 h 106"/>
              <a:gd name="T76" fmla="*/ 88 w 102"/>
              <a:gd name="T77" fmla="*/ 16 h 106"/>
              <a:gd name="T78" fmla="*/ 92 w 102"/>
              <a:gd name="T79" fmla="*/ 33 h 106"/>
              <a:gd name="T80" fmla="*/ 102 w 102"/>
              <a:gd name="T81" fmla="*/ 9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2" h="106">
                <a:moveTo>
                  <a:pt x="102" y="92"/>
                </a:moveTo>
                <a:lnTo>
                  <a:pt x="77" y="96"/>
                </a:lnTo>
                <a:lnTo>
                  <a:pt x="69" y="48"/>
                </a:lnTo>
                <a:lnTo>
                  <a:pt x="69" y="48"/>
                </a:lnTo>
                <a:lnTo>
                  <a:pt x="65" y="29"/>
                </a:lnTo>
                <a:lnTo>
                  <a:pt x="65" y="29"/>
                </a:lnTo>
                <a:lnTo>
                  <a:pt x="60" y="25"/>
                </a:lnTo>
                <a:lnTo>
                  <a:pt x="58" y="23"/>
                </a:lnTo>
                <a:lnTo>
                  <a:pt x="58" y="23"/>
                </a:lnTo>
                <a:lnTo>
                  <a:pt x="54" y="21"/>
                </a:lnTo>
                <a:lnTo>
                  <a:pt x="48" y="21"/>
                </a:lnTo>
                <a:lnTo>
                  <a:pt x="48" y="21"/>
                </a:lnTo>
                <a:lnTo>
                  <a:pt x="42" y="23"/>
                </a:lnTo>
                <a:lnTo>
                  <a:pt x="37" y="27"/>
                </a:lnTo>
                <a:lnTo>
                  <a:pt x="37" y="27"/>
                </a:lnTo>
                <a:lnTo>
                  <a:pt x="33" y="31"/>
                </a:lnTo>
                <a:lnTo>
                  <a:pt x="31" y="37"/>
                </a:lnTo>
                <a:lnTo>
                  <a:pt x="31" y="37"/>
                </a:lnTo>
                <a:lnTo>
                  <a:pt x="33" y="46"/>
                </a:lnTo>
                <a:lnTo>
                  <a:pt x="33" y="60"/>
                </a:lnTo>
                <a:lnTo>
                  <a:pt x="42" y="102"/>
                </a:lnTo>
                <a:lnTo>
                  <a:pt x="16" y="106"/>
                </a:lnTo>
                <a:lnTo>
                  <a:pt x="0" y="12"/>
                </a:lnTo>
                <a:lnTo>
                  <a:pt x="23" y="8"/>
                </a:lnTo>
                <a:lnTo>
                  <a:pt x="25" y="23"/>
                </a:lnTo>
                <a:lnTo>
                  <a:pt x="25" y="23"/>
                </a:lnTo>
                <a:lnTo>
                  <a:pt x="31" y="14"/>
                </a:lnTo>
                <a:lnTo>
                  <a:pt x="37" y="8"/>
                </a:lnTo>
                <a:lnTo>
                  <a:pt x="46" y="4"/>
                </a:lnTo>
                <a:lnTo>
                  <a:pt x="54" y="2"/>
                </a:lnTo>
                <a:lnTo>
                  <a:pt x="54" y="2"/>
                </a:lnTo>
                <a:lnTo>
                  <a:pt x="63" y="0"/>
                </a:lnTo>
                <a:lnTo>
                  <a:pt x="69" y="2"/>
                </a:lnTo>
                <a:lnTo>
                  <a:pt x="69" y="2"/>
                </a:lnTo>
                <a:lnTo>
                  <a:pt x="75" y="4"/>
                </a:lnTo>
                <a:lnTo>
                  <a:pt x="81" y="6"/>
                </a:lnTo>
                <a:lnTo>
                  <a:pt x="81" y="6"/>
                </a:lnTo>
                <a:lnTo>
                  <a:pt x="88" y="16"/>
                </a:lnTo>
                <a:lnTo>
                  <a:pt x="88" y="16"/>
                </a:lnTo>
                <a:lnTo>
                  <a:pt x="92" y="33"/>
                </a:lnTo>
                <a:lnTo>
                  <a:pt x="102" y="92"/>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6" name="Freeform 185"/>
          <p:cNvSpPr>
            <a:spLocks/>
          </p:cNvSpPr>
          <p:nvPr/>
        </p:nvSpPr>
        <p:spPr bwMode="auto">
          <a:xfrm>
            <a:off x="8577644" y="799739"/>
            <a:ext cx="167944" cy="245790"/>
          </a:xfrm>
          <a:custGeom>
            <a:avLst/>
            <a:gdLst>
              <a:gd name="T0" fmla="*/ 0 w 97"/>
              <a:gd name="T1" fmla="*/ 10 h 142"/>
              <a:gd name="T2" fmla="*/ 28 w 97"/>
              <a:gd name="T3" fmla="*/ 8 h 142"/>
              <a:gd name="T4" fmla="*/ 57 w 97"/>
              <a:gd name="T5" fmla="*/ 73 h 142"/>
              <a:gd name="T6" fmla="*/ 72 w 97"/>
              <a:gd name="T7" fmla="*/ 4 h 142"/>
              <a:gd name="T8" fmla="*/ 97 w 97"/>
              <a:gd name="T9" fmla="*/ 0 h 142"/>
              <a:gd name="T10" fmla="*/ 74 w 97"/>
              <a:gd name="T11" fmla="*/ 96 h 142"/>
              <a:gd name="T12" fmla="*/ 70 w 97"/>
              <a:gd name="T13" fmla="*/ 113 h 142"/>
              <a:gd name="T14" fmla="*/ 70 w 97"/>
              <a:gd name="T15" fmla="*/ 113 h 142"/>
              <a:gd name="T16" fmla="*/ 65 w 97"/>
              <a:gd name="T17" fmla="*/ 126 h 142"/>
              <a:gd name="T18" fmla="*/ 65 w 97"/>
              <a:gd name="T19" fmla="*/ 126 h 142"/>
              <a:gd name="T20" fmla="*/ 59 w 97"/>
              <a:gd name="T21" fmla="*/ 134 h 142"/>
              <a:gd name="T22" fmla="*/ 59 w 97"/>
              <a:gd name="T23" fmla="*/ 134 h 142"/>
              <a:gd name="T24" fmla="*/ 51 w 97"/>
              <a:gd name="T25" fmla="*/ 140 h 142"/>
              <a:gd name="T26" fmla="*/ 51 w 97"/>
              <a:gd name="T27" fmla="*/ 140 h 142"/>
              <a:gd name="T28" fmla="*/ 36 w 97"/>
              <a:gd name="T29" fmla="*/ 142 h 142"/>
              <a:gd name="T30" fmla="*/ 36 w 97"/>
              <a:gd name="T31" fmla="*/ 142 h 142"/>
              <a:gd name="T32" fmla="*/ 23 w 97"/>
              <a:gd name="T33" fmla="*/ 142 h 142"/>
              <a:gd name="T34" fmla="*/ 19 w 97"/>
              <a:gd name="T35" fmla="*/ 123 h 142"/>
              <a:gd name="T36" fmla="*/ 19 w 97"/>
              <a:gd name="T37" fmla="*/ 123 h 142"/>
              <a:gd name="T38" fmla="*/ 30 w 97"/>
              <a:gd name="T39" fmla="*/ 123 h 142"/>
              <a:gd name="T40" fmla="*/ 30 w 97"/>
              <a:gd name="T41" fmla="*/ 123 h 142"/>
              <a:gd name="T42" fmla="*/ 36 w 97"/>
              <a:gd name="T43" fmla="*/ 121 h 142"/>
              <a:gd name="T44" fmla="*/ 42 w 97"/>
              <a:gd name="T45" fmla="*/ 117 h 142"/>
              <a:gd name="T46" fmla="*/ 42 w 97"/>
              <a:gd name="T47" fmla="*/ 117 h 142"/>
              <a:gd name="T48" fmla="*/ 44 w 97"/>
              <a:gd name="T49" fmla="*/ 111 h 142"/>
              <a:gd name="T50" fmla="*/ 47 w 97"/>
              <a:gd name="T51" fmla="*/ 103 h 142"/>
              <a:gd name="T52" fmla="*/ 0 w 97"/>
              <a:gd name="T53" fmla="*/ 1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7" h="142">
                <a:moveTo>
                  <a:pt x="0" y="10"/>
                </a:moveTo>
                <a:lnTo>
                  <a:pt x="28" y="8"/>
                </a:lnTo>
                <a:lnTo>
                  <a:pt x="57" y="73"/>
                </a:lnTo>
                <a:lnTo>
                  <a:pt x="72" y="4"/>
                </a:lnTo>
                <a:lnTo>
                  <a:pt x="97" y="0"/>
                </a:lnTo>
                <a:lnTo>
                  <a:pt x="74" y="96"/>
                </a:lnTo>
                <a:lnTo>
                  <a:pt x="70" y="113"/>
                </a:lnTo>
                <a:lnTo>
                  <a:pt x="70" y="113"/>
                </a:lnTo>
                <a:lnTo>
                  <a:pt x="65" y="126"/>
                </a:lnTo>
                <a:lnTo>
                  <a:pt x="65" y="126"/>
                </a:lnTo>
                <a:lnTo>
                  <a:pt x="59" y="134"/>
                </a:lnTo>
                <a:lnTo>
                  <a:pt x="59" y="134"/>
                </a:lnTo>
                <a:lnTo>
                  <a:pt x="51" y="140"/>
                </a:lnTo>
                <a:lnTo>
                  <a:pt x="51" y="140"/>
                </a:lnTo>
                <a:lnTo>
                  <a:pt x="36" y="142"/>
                </a:lnTo>
                <a:lnTo>
                  <a:pt x="36" y="142"/>
                </a:lnTo>
                <a:lnTo>
                  <a:pt x="23" y="142"/>
                </a:lnTo>
                <a:lnTo>
                  <a:pt x="19" y="123"/>
                </a:lnTo>
                <a:lnTo>
                  <a:pt x="19" y="123"/>
                </a:lnTo>
                <a:lnTo>
                  <a:pt x="30" y="123"/>
                </a:lnTo>
                <a:lnTo>
                  <a:pt x="30" y="123"/>
                </a:lnTo>
                <a:lnTo>
                  <a:pt x="36" y="121"/>
                </a:lnTo>
                <a:lnTo>
                  <a:pt x="42" y="117"/>
                </a:lnTo>
                <a:lnTo>
                  <a:pt x="42" y="117"/>
                </a:lnTo>
                <a:lnTo>
                  <a:pt x="44" y="111"/>
                </a:lnTo>
                <a:lnTo>
                  <a:pt x="47" y="103"/>
                </a:lnTo>
                <a:lnTo>
                  <a:pt x="0" y="10"/>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7" name="Freeform 186"/>
          <p:cNvSpPr>
            <a:spLocks noChangeAspect="1" noEditPoints="1"/>
          </p:cNvSpPr>
          <p:nvPr/>
        </p:nvSpPr>
        <p:spPr bwMode="auto">
          <a:xfrm>
            <a:off x="8875442" y="730503"/>
            <a:ext cx="192183" cy="228481"/>
          </a:xfrm>
          <a:custGeom>
            <a:avLst/>
            <a:gdLst>
              <a:gd name="T0" fmla="*/ 2 w 111"/>
              <a:gd name="T1" fmla="*/ 0 h 132"/>
              <a:gd name="T2" fmla="*/ 50 w 111"/>
              <a:gd name="T3" fmla="*/ 0 h 132"/>
              <a:gd name="T4" fmla="*/ 50 w 111"/>
              <a:gd name="T5" fmla="*/ 0 h 132"/>
              <a:gd name="T6" fmla="*/ 65 w 111"/>
              <a:gd name="T7" fmla="*/ 2 h 132"/>
              <a:gd name="T8" fmla="*/ 76 w 111"/>
              <a:gd name="T9" fmla="*/ 4 h 132"/>
              <a:gd name="T10" fmla="*/ 76 w 111"/>
              <a:gd name="T11" fmla="*/ 4 h 132"/>
              <a:gd name="T12" fmla="*/ 86 w 111"/>
              <a:gd name="T13" fmla="*/ 9 h 132"/>
              <a:gd name="T14" fmla="*/ 96 w 111"/>
              <a:gd name="T15" fmla="*/ 17 h 132"/>
              <a:gd name="T16" fmla="*/ 96 w 111"/>
              <a:gd name="T17" fmla="*/ 17 h 132"/>
              <a:gd name="T18" fmla="*/ 103 w 111"/>
              <a:gd name="T19" fmla="*/ 25 h 132"/>
              <a:gd name="T20" fmla="*/ 107 w 111"/>
              <a:gd name="T21" fmla="*/ 38 h 132"/>
              <a:gd name="T22" fmla="*/ 107 w 111"/>
              <a:gd name="T23" fmla="*/ 38 h 132"/>
              <a:gd name="T24" fmla="*/ 111 w 111"/>
              <a:gd name="T25" fmla="*/ 52 h 132"/>
              <a:gd name="T26" fmla="*/ 111 w 111"/>
              <a:gd name="T27" fmla="*/ 69 h 132"/>
              <a:gd name="T28" fmla="*/ 111 w 111"/>
              <a:gd name="T29" fmla="*/ 69 h 132"/>
              <a:gd name="T30" fmla="*/ 111 w 111"/>
              <a:gd name="T31" fmla="*/ 84 h 132"/>
              <a:gd name="T32" fmla="*/ 107 w 111"/>
              <a:gd name="T33" fmla="*/ 96 h 132"/>
              <a:gd name="T34" fmla="*/ 107 w 111"/>
              <a:gd name="T35" fmla="*/ 96 h 132"/>
              <a:gd name="T36" fmla="*/ 101 w 111"/>
              <a:gd name="T37" fmla="*/ 109 h 132"/>
              <a:gd name="T38" fmla="*/ 92 w 111"/>
              <a:gd name="T39" fmla="*/ 119 h 132"/>
              <a:gd name="T40" fmla="*/ 92 w 111"/>
              <a:gd name="T41" fmla="*/ 119 h 132"/>
              <a:gd name="T42" fmla="*/ 84 w 111"/>
              <a:gd name="T43" fmla="*/ 126 h 132"/>
              <a:gd name="T44" fmla="*/ 73 w 111"/>
              <a:gd name="T45" fmla="*/ 130 h 132"/>
              <a:gd name="T46" fmla="*/ 73 w 111"/>
              <a:gd name="T47" fmla="*/ 130 h 132"/>
              <a:gd name="T48" fmla="*/ 63 w 111"/>
              <a:gd name="T49" fmla="*/ 132 h 132"/>
              <a:gd name="T50" fmla="*/ 50 w 111"/>
              <a:gd name="T51" fmla="*/ 132 h 132"/>
              <a:gd name="T52" fmla="*/ 0 w 111"/>
              <a:gd name="T53" fmla="*/ 132 h 132"/>
              <a:gd name="T54" fmla="*/ 2 w 111"/>
              <a:gd name="T55" fmla="*/ 0 h 132"/>
              <a:gd name="T56" fmla="*/ 27 w 111"/>
              <a:gd name="T57" fmla="*/ 23 h 132"/>
              <a:gd name="T58" fmla="*/ 27 w 111"/>
              <a:gd name="T59" fmla="*/ 109 h 132"/>
              <a:gd name="T60" fmla="*/ 46 w 111"/>
              <a:gd name="T61" fmla="*/ 111 h 132"/>
              <a:gd name="T62" fmla="*/ 46 w 111"/>
              <a:gd name="T63" fmla="*/ 111 h 132"/>
              <a:gd name="T64" fmla="*/ 63 w 111"/>
              <a:gd name="T65" fmla="*/ 109 h 132"/>
              <a:gd name="T66" fmla="*/ 63 w 111"/>
              <a:gd name="T67" fmla="*/ 109 h 132"/>
              <a:gd name="T68" fmla="*/ 69 w 111"/>
              <a:gd name="T69" fmla="*/ 107 h 132"/>
              <a:gd name="T70" fmla="*/ 73 w 111"/>
              <a:gd name="T71" fmla="*/ 105 h 132"/>
              <a:gd name="T72" fmla="*/ 73 w 111"/>
              <a:gd name="T73" fmla="*/ 105 h 132"/>
              <a:gd name="T74" fmla="*/ 78 w 111"/>
              <a:gd name="T75" fmla="*/ 99 h 132"/>
              <a:gd name="T76" fmla="*/ 82 w 111"/>
              <a:gd name="T77" fmla="*/ 92 h 132"/>
              <a:gd name="T78" fmla="*/ 82 w 111"/>
              <a:gd name="T79" fmla="*/ 92 h 132"/>
              <a:gd name="T80" fmla="*/ 84 w 111"/>
              <a:gd name="T81" fmla="*/ 82 h 132"/>
              <a:gd name="T82" fmla="*/ 84 w 111"/>
              <a:gd name="T83" fmla="*/ 67 h 132"/>
              <a:gd name="T84" fmla="*/ 84 w 111"/>
              <a:gd name="T85" fmla="*/ 67 h 132"/>
              <a:gd name="T86" fmla="*/ 84 w 111"/>
              <a:gd name="T87" fmla="*/ 55 h 132"/>
              <a:gd name="T88" fmla="*/ 82 w 111"/>
              <a:gd name="T89" fmla="*/ 44 h 132"/>
              <a:gd name="T90" fmla="*/ 82 w 111"/>
              <a:gd name="T91" fmla="*/ 44 h 132"/>
              <a:gd name="T92" fmla="*/ 78 w 111"/>
              <a:gd name="T93" fmla="*/ 36 h 132"/>
              <a:gd name="T94" fmla="*/ 73 w 111"/>
              <a:gd name="T95" fmla="*/ 32 h 132"/>
              <a:gd name="T96" fmla="*/ 73 w 111"/>
              <a:gd name="T97" fmla="*/ 32 h 132"/>
              <a:gd name="T98" fmla="*/ 69 w 111"/>
              <a:gd name="T99" fmla="*/ 27 h 132"/>
              <a:gd name="T100" fmla="*/ 63 w 111"/>
              <a:gd name="T101" fmla="*/ 25 h 132"/>
              <a:gd name="T102" fmla="*/ 63 w 111"/>
              <a:gd name="T103" fmla="*/ 25 h 132"/>
              <a:gd name="T104" fmla="*/ 40 w 111"/>
              <a:gd name="T105" fmla="*/ 23 h 132"/>
              <a:gd name="T106" fmla="*/ 27 w 111"/>
              <a:gd name="T107" fmla="*/ 2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1" h="132">
                <a:moveTo>
                  <a:pt x="2" y="0"/>
                </a:moveTo>
                <a:lnTo>
                  <a:pt x="50" y="0"/>
                </a:lnTo>
                <a:lnTo>
                  <a:pt x="50" y="0"/>
                </a:lnTo>
                <a:lnTo>
                  <a:pt x="65" y="2"/>
                </a:lnTo>
                <a:lnTo>
                  <a:pt x="76" y="4"/>
                </a:lnTo>
                <a:lnTo>
                  <a:pt x="76" y="4"/>
                </a:lnTo>
                <a:lnTo>
                  <a:pt x="86" y="9"/>
                </a:lnTo>
                <a:lnTo>
                  <a:pt x="96" y="17"/>
                </a:lnTo>
                <a:lnTo>
                  <a:pt x="96" y="17"/>
                </a:lnTo>
                <a:lnTo>
                  <a:pt x="103" y="25"/>
                </a:lnTo>
                <a:lnTo>
                  <a:pt x="107" y="38"/>
                </a:lnTo>
                <a:lnTo>
                  <a:pt x="107" y="38"/>
                </a:lnTo>
                <a:lnTo>
                  <a:pt x="111" y="52"/>
                </a:lnTo>
                <a:lnTo>
                  <a:pt x="111" y="69"/>
                </a:lnTo>
                <a:lnTo>
                  <a:pt x="111" y="69"/>
                </a:lnTo>
                <a:lnTo>
                  <a:pt x="111" y="84"/>
                </a:lnTo>
                <a:lnTo>
                  <a:pt x="107" y="96"/>
                </a:lnTo>
                <a:lnTo>
                  <a:pt x="107" y="96"/>
                </a:lnTo>
                <a:lnTo>
                  <a:pt x="101" y="109"/>
                </a:lnTo>
                <a:lnTo>
                  <a:pt x="92" y="119"/>
                </a:lnTo>
                <a:lnTo>
                  <a:pt x="92" y="119"/>
                </a:lnTo>
                <a:lnTo>
                  <a:pt x="84" y="126"/>
                </a:lnTo>
                <a:lnTo>
                  <a:pt x="73" y="130"/>
                </a:lnTo>
                <a:lnTo>
                  <a:pt x="73" y="130"/>
                </a:lnTo>
                <a:lnTo>
                  <a:pt x="63" y="132"/>
                </a:lnTo>
                <a:lnTo>
                  <a:pt x="50" y="132"/>
                </a:lnTo>
                <a:lnTo>
                  <a:pt x="0" y="132"/>
                </a:lnTo>
                <a:lnTo>
                  <a:pt x="2" y="0"/>
                </a:lnTo>
                <a:close/>
                <a:moveTo>
                  <a:pt x="27" y="23"/>
                </a:moveTo>
                <a:lnTo>
                  <a:pt x="27" y="109"/>
                </a:lnTo>
                <a:lnTo>
                  <a:pt x="46" y="111"/>
                </a:lnTo>
                <a:lnTo>
                  <a:pt x="46" y="111"/>
                </a:lnTo>
                <a:lnTo>
                  <a:pt x="63" y="109"/>
                </a:lnTo>
                <a:lnTo>
                  <a:pt x="63" y="109"/>
                </a:lnTo>
                <a:lnTo>
                  <a:pt x="69" y="107"/>
                </a:lnTo>
                <a:lnTo>
                  <a:pt x="73" y="105"/>
                </a:lnTo>
                <a:lnTo>
                  <a:pt x="73" y="105"/>
                </a:lnTo>
                <a:lnTo>
                  <a:pt x="78" y="99"/>
                </a:lnTo>
                <a:lnTo>
                  <a:pt x="82" y="92"/>
                </a:lnTo>
                <a:lnTo>
                  <a:pt x="82" y="92"/>
                </a:lnTo>
                <a:lnTo>
                  <a:pt x="84" y="82"/>
                </a:lnTo>
                <a:lnTo>
                  <a:pt x="84" y="67"/>
                </a:lnTo>
                <a:lnTo>
                  <a:pt x="84" y="67"/>
                </a:lnTo>
                <a:lnTo>
                  <a:pt x="84" y="55"/>
                </a:lnTo>
                <a:lnTo>
                  <a:pt x="82" y="44"/>
                </a:lnTo>
                <a:lnTo>
                  <a:pt x="82" y="44"/>
                </a:lnTo>
                <a:lnTo>
                  <a:pt x="78" y="36"/>
                </a:lnTo>
                <a:lnTo>
                  <a:pt x="73" y="32"/>
                </a:lnTo>
                <a:lnTo>
                  <a:pt x="73" y="32"/>
                </a:lnTo>
                <a:lnTo>
                  <a:pt x="69" y="27"/>
                </a:lnTo>
                <a:lnTo>
                  <a:pt x="63" y="25"/>
                </a:lnTo>
                <a:lnTo>
                  <a:pt x="63" y="25"/>
                </a:lnTo>
                <a:lnTo>
                  <a:pt x="40" y="23"/>
                </a:lnTo>
                <a:lnTo>
                  <a:pt x="27" y="23"/>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8" name="Freeform 187"/>
          <p:cNvSpPr>
            <a:spLocks noEditPoints="1"/>
          </p:cNvSpPr>
          <p:nvPr/>
        </p:nvSpPr>
        <p:spPr bwMode="auto">
          <a:xfrm>
            <a:off x="9097059" y="799740"/>
            <a:ext cx="152361" cy="173091"/>
          </a:xfrm>
          <a:custGeom>
            <a:avLst/>
            <a:gdLst>
              <a:gd name="T0" fmla="*/ 86 w 88"/>
              <a:gd name="T1" fmla="*/ 75 h 100"/>
              <a:gd name="T2" fmla="*/ 77 w 88"/>
              <a:gd name="T3" fmla="*/ 88 h 100"/>
              <a:gd name="T4" fmla="*/ 69 w 88"/>
              <a:gd name="T5" fmla="*/ 96 h 100"/>
              <a:gd name="T6" fmla="*/ 42 w 88"/>
              <a:gd name="T7" fmla="*/ 100 h 100"/>
              <a:gd name="T8" fmla="*/ 29 w 88"/>
              <a:gd name="T9" fmla="*/ 98 h 100"/>
              <a:gd name="T10" fmla="*/ 12 w 88"/>
              <a:gd name="T11" fmla="*/ 88 h 100"/>
              <a:gd name="T12" fmla="*/ 6 w 88"/>
              <a:gd name="T13" fmla="*/ 82 h 100"/>
              <a:gd name="T14" fmla="*/ 0 w 88"/>
              <a:gd name="T15" fmla="*/ 65 h 100"/>
              <a:gd name="T16" fmla="*/ 0 w 88"/>
              <a:gd name="T17" fmla="*/ 48 h 100"/>
              <a:gd name="T18" fmla="*/ 2 w 88"/>
              <a:gd name="T19" fmla="*/ 36 h 100"/>
              <a:gd name="T20" fmla="*/ 8 w 88"/>
              <a:gd name="T21" fmla="*/ 19 h 100"/>
              <a:gd name="T22" fmla="*/ 15 w 88"/>
              <a:gd name="T23" fmla="*/ 10 h 100"/>
              <a:gd name="T24" fmla="*/ 29 w 88"/>
              <a:gd name="T25" fmla="*/ 2 h 100"/>
              <a:gd name="T26" fmla="*/ 48 w 88"/>
              <a:gd name="T27" fmla="*/ 0 h 100"/>
              <a:gd name="T28" fmla="*/ 59 w 88"/>
              <a:gd name="T29" fmla="*/ 2 h 100"/>
              <a:gd name="T30" fmla="*/ 73 w 88"/>
              <a:gd name="T31" fmla="*/ 10 h 100"/>
              <a:gd name="T32" fmla="*/ 79 w 88"/>
              <a:gd name="T33" fmla="*/ 19 h 100"/>
              <a:gd name="T34" fmla="*/ 88 w 88"/>
              <a:gd name="T35" fmla="*/ 36 h 100"/>
              <a:gd name="T36" fmla="*/ 88 w 88"/>
              <a:gd name="T37" fmla="*/ 63 h 100"/>
              <a:gd name="T38" fmla="*/ 25 w 88"/>
              <a:gd name="T39" fmla="*/ 56 h 100"/>
              <a:gd name="T40" fmla="*/ 29 w 88"/>
              <a:gd name="T41" fmla="*/ 73 h 100"/>
              <a:gd name="T42" fmla="*/ 36 w 88"/>
              <a:gd name="T43" fmla="*/ 79 h 100"/>
              <a:gd name="T44" fmla="*/ 44 w 88"/>
              <a:gd name="T45" fmla="*/ 82 h 100"/>
              <a:gd name="T46" fmla="*/ 54 w 88"/>
              <a:gd name="T47" fmla="*/ 79 h 100"/>
              <a:gd name="T48" fmla="*/ 56 w 88"/>
              <a:gd name="T49" fmla="*/ 75 h 100"/>
              <a:gd name="T50" fmla="*/ 61 w 88"/>
              <a:gd name="T51" fmla="*/ 69 h 100"/>
              <a:gd name="T52" fmla="*/ 65 w 88"/>
              <a:gd name="T53" fmla="*/ 44 h 100"/>
              <a:gd name="T54" fmla="*/ 61 w 88"/>
              <a:gd name="T55" fmla="*/ 27 h 100"/>
              <a:gd name="T56" fmla="*/ 54 w 88"/>
              <a:gd name="T57" fmla="*/ 23 h 100"/>
              <a:gd name="T58" fmla="*/ 48 w 88"/>
              <a:gd name="T59" fmla="*/ 21 h 100"/>
              <a:gd name="T60" fmla="*/ 33 w 88"/>
              <a:gd name="T61" fmla="*/ 25 h 100"/>
              <a:gd name="T62" fmla="*/ 29 w 88"/>
              <a:gd name="T63" fmla="*/ 31 h 100"/>
              <a:gd name="T64" fmla="*/ 65 w 88"/>
              <a:gd name="T65" fmla="*/ 4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100">
                <a:moveTo>
                  <a:pt x="61" y="69"/>
                </a:moveTo>
                <a:lnTo>
                  <a:pt x="86" y="75"/>
                </a:lnTo>
                <a:lnTo>
                  <a:pt x="86" y="75"/>
                </a:lnTo>
                <a:lnTo>
                  <a:pt x="77" y="88"/>
                </a:lnTo>
                <a:lnTo>
                  <a:pt x="69" y="96"/>
                </a:lnTo>
                <a:lnTo>
                  <a:pt x="69" y="96"/>
                </a:lnTo>
                <a:lnTo>
                  <a:pt x="56" y="100"/>
                </a:lnTo>
                <a:lnTo>
                  <a:pt x="42" y="100"/>
                </a:lnTo>
                <a:lnTo>
                  <a:pt x="42" y="100"/>
                </a:lnTo>
                <a:lnTo>
                  <a:pt x="29" y="98"/>
                </a:lnTo>
                <a:lnTo>
                  <a:pt x="21" y="94"/>
                </a:lnTo>
                <a:lnTo>
                  <a:pt x="12" y="88"/>
                </a:lnTo>
                <a:lnTo>
                  <a:pt x="6" y="82"/>
                </a:lnTo>
                <a:lnTo>
                  <a:pt x="6" y="82"/>
                </a:lnTo>
                <a:lnTo>
                  <a:pt x="2" y="73"/>
                </a:lnTo>
                <a:lnTo>
                  <a:pt x="0" y="65"/>
                </a:lnTo>
                <a:lnTo>
                  <a:pt x="0" y="56"/>
                </a:lnTo>
                <a:lnTo>
                  <a:pt x="0" y="48"/>
                </a:lnTo>
                <a:lnTo>
                  <a:pt x="0" y="48"/>
                </a:lnTo>
                <a:lnTo>
                  <a:pt x="2" y="36"/>
                </a:lnTo>
                <a:lnTo>
                  <a:pt x="4" y="27"/>
                </a:lnTo>
                <a:lnTo>
                  <a:pt x="8" y="19"/>
                </a:lnTo>
                <a:lnTo>
                  <a:pt x="15" y="10"/>
                </a:lnTo>
                <a:lnTo>
                  <a:pt x="15" y="10"/>
                </a:lnTo>
                <a:lnTo>
                  <a:pt x="23" y="6"/>
                </a:lnTo>
                <a:lnTo>
                  <a:pt x="29" y="2"/>
                </a:lnTo>
                <a:lnTo>
                  <a:pt x="38" y="0"/>
                </a:lnTo>
                <a:lnTo>
                  <a:pt x="48" y="0"/>
                </a:lnTo>
                <a:lnTo>
                  <a:pt x="48" y="0"/>
                </a:lnTo>
                <a:lnTo>
                  <a:pt x="59" y="2"/>
                </a:lnTo>
                <a:lnTo>
                  <a:pt x="67" y="6"/>
                </a:lnTo>
                <a:lnTo>
                  <a:pt x="73" y="10"/>
                </a:lnTo>
                <a:lnTo>
                  <a:pt x="79" y="19"/>
                </a:lnTo>
                <a:lnTo>
                  <a:pt x="79" y="19"/>
                </a:lnTo>
                <a:lnTo>
                  <a:pt x="84" y="27"/>
                </a:lnTo>
                <a:lnTo>
                  <a:pt x="88" y="36"/>
                </a:lnTo>
                <a:lnTo>
                  <a:pt x="88" y="48"/>
                </a:lnTo>
                <a:lnTo>
                  <a:pt x="88" y="63"/>
                </a:lnTo>
                <a:lnTo>
                  <a:pt x="25" y="56"/>
                </a:lnTo>
                <a:lnTo>
                  <a:pt x="25" y="56"/>
                </a:lnTo>
                <a:lnTo>
                  <a:pt x="25" y="67"/>
                </a:lnTo>
                <a:lnTo>
                  <a:pt x="29" y="73"/>
                </a:lnTo>
                <a:lnTo>
                  <a:pt x="29" y="73"/>
                </a:lnTo>
                <a:lnTo>
                  <a:pt x="36" y="79"/>
                </a:lnTo>
                <a:lnTo>
                  <a:pt x="44" y="82"/>
                </a:lnTo>
                <a:lnTo>
                  <a:pt x="44" y="82"/>
                </a:lnTo>
                <a:lnTo>
                  <a:pt x="48" y="82"/>
                </a:lnTo>
                <a:lnTo>
                  <a:pt x="54" y="79"/>
                </a:lnTo>
                <a:lnTo>
                  <a:pt x="54" y="79"/>
                </a:lnTo>
                <a:lnTo>
                  <a:pt x="56" y="75"/>
                </a:lnTo>
                <a:lnTo>
                  <a:pt x="61" y="69"/>
                </a:lnTo>
                <a:lnTo>
                  <a:pt x="61" y="69"/>
                </a:lnTo>
                <a:close/>
                <a:moveTo>
                  <a:pt x="65" y="44"/>
                </a:moveTo>
                <a:lnTo>
                  <a:pt x="65" y="44"/>
                </a:lnTo>
                <a:lnTo>
                  <a:pt x="63" y="33"/>
                </a:lnTo>
                <a:lnTo>
                  <a:pt x="61" y="27"/>
                </a:lnTo>
                <a:lnTo>
                  <a:pt x="61" y="27"/>
                </a:lnTo>
                <a:lnTo>
                  <a:pt x="54" y="23"/>
                </a:lnTo>
                <a:lnTo>
                  <a:pt x="48" y="21"/>
                </a:lnTo>
                <a:lnTo>
                  <a:pt x="48" y="21"/>
                </a:lnTo>
                <a:lnTo>
                  <a:pt x="40" y="21"/>
                </a:lnTo>
                <a:lnTo>
                  <a:pt x="33" y="25"/>
                </a:lnTo>
                <a:lnTo>
                  <a:pt x="33" y="25"/>
                </a:lnTo>
                <a:lnTo>
                  <a:pt x="29" y="31"/>
                </a:lnTo>
                <a:lnTo>
                  <a:pt x="27" y="42"/>
                </a:lnTo>
                <a:lnTo>
                  <a:pt x="65" y="44"/>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89" name="Freeform 188"/>
          <p:cNvSpPr>
            <a:spLocks/>
          </p:cNvSpPr>
          <p:nvPr/>
        </p:nvSpPr>
        <p:spPr bwMode="auto">
          <a:xfrm>
            <a:off x="9282315" y="813586"/>
            <a:ext cx="166212" cy="181746"/>
          </a:xfrm>
          <a:custGeom>
            <a:avLst/>
            <a:gdLst>
              <a:gd name="T0" fmla="*/ 21 w 96"/>
              <a:gd name="T1" fmla="*/ 101 h 105"/>
              <a:gd name="T2" fmla="*/ 0 w 96"/>
              <a:gd name="T3" fmla="*/ 0 h 105"/>
              <a:gd name="T4" fmla="*/ 25 w 96"/>
              <a:gd name="T5" fmla="*/ 4 h 105"/>
              <a:gd name="T6" fmla="*/ 35 w 96"/>
              <a:gd name="T7" fmla="*/ 55 h 105"/>
              <a:gd name="T8" fmla="*/ 37 w 96"/>
              <a:gd name="T9" fmla="*/ 74 h 105"/>
              <a:gd name="T10" fmla="*/ 37 w 96"/>
              <a:gd name="T11" fmla="*/ 74 h 105"/>
              <a:gd name="T12" fmla="*/ 42 w 96"/>
              <a:gd name="T13" fmla="*/ 65 h 105"/>
              <a:gd name="T14" fmla="*/ 42 w 96"/>
              <a:gd name="T15" fmla="*/ 65 h 105"/>
              <a:gd name="T16" fmla="*/ 46 w 96"/>
              <a:gd name="T17" fmla="*/ 57 h 105"/>
              <a:gd name="T18" fmla="*/ 71 w 96"/>
              <a:gd name="T19" fmla="*/ 13 h 105"/>
              <a:gd name="T20" fmla="*/ 96 w 96"/>
              <a:gd name="T21" fmla="*/ 17 h 105"/>
              <a:gd name="T22" fmla="*/ 44 w 96"/>
              <a:gd name="T23" fmla="*/ 105 h 105"/>
              <a:gd name="T24" fmla="*/ 21 w 96"/>
              <a:gd name="T25" fmla="*/ 101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6" h="105">
                <a:moveTo>
                  <a:pt x="21" y="101"/>
                </a:moveTo>
                <a:lnTo>
                  <a:pt x="0" y="0"/>
                </a:lnTo>
                <a:lnTo>
                  <a:pt x="25" y="4"/>
                </a:lnTo>
                <a:lnTo>
                  <a:pt x="35" y="55"/>
                </a:lnTo>
                <a:lnTo>
                  <a:pt x="37" y="74"/>
                </a:lnTo>
                <a:lnTo>
                  <a:pt x="37" y="74"/>
                </a:lnTo>
                <a:lnTo>
                  <a:pt x="42" y="65"/>
                </a:lnTo>
                <a:lnTo>
                  <a:pt x="42" y="65"/>
                </a:lnTo>
                <a:lnTo>
                  <a:pt x="46" y="57"/>
                </a:lnTo>
                <a:lnTo>
                  <a:pt x="71" y="13"/>
                </a:lnTo>
                <a:lnTo>
                  <a:pt x="96" y="17"/>
                </a:lnTo>
                <a:lnTo>
                  <a:pt x="44" y="105"/>
                </a:lnTo>
                <a:lnTo>
                  <a:pt x="21" y="101"/>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0" name="Freeform 189"/>
          <p:cNvSpPr>
            <a:spLocks noEditPoints="1"/>
          </p:cNvSpPr>
          <p:nvPr/>
        </p:nvSpPr>
        <p:spPr bwMode="auto">
          <a:xfrm>
            <a:off x="9445066" y="789353"/>
            <a:ext cx="93495" cy="231943"/>
          </a:xfrm>
          <a:custGeom>
            <a:avLst/>
            <a:gdLst>
              <a:gd name="T0" fmla="*/ 0 w 54"/>
              <a:gd name="T1" fmla="*/ 127 h 134"/>
              <a:gd name="T2" fmla="*/ 21 w 54"/>
              <a:gd name="T3" fmla="*/ 35 h 134"/>
              <a:gd name="T4" fmla="*/ 46 w 54"/>
              <a:gd name="T5" fmla="*/ 39 h 134"/>
              <a:gd name="T6" fmla="*/ 25 w 54"/>
              <a:gd name="T7" fmla="*/ 134 h 134"/>
              <a:gd name="T8" fmla="*/ 0 w 54"/>
              <a:gd name="T9" fmla="*/ 127 h 134"/>
              <a:gd name="T10" fmla="*/ 25 w 54"/>
              <a:gd name="T11" fmla="*/ 23 h 134"/>
              <a:gd name="T12" fmla="*/ 29 w 54"/>
              <a:gd name="T13" fmla="*/ 0 h 134"/>
              <a:gd name="T14" fmla="*/ 54 w 54"/>
              <a:gd name="T15" fmla="*/ 4 h 134"/>
              <a:gd name="T16" fmla="*/ 48 w 54"/>
              <a:gd name="T17" fmla="*/ 27 h 134"/>
              <a:gd name="T18" fmla="*/ 25 w 54"/>
              <a:gd name="T19" fmla="*/ 23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134">
                <a:moveTo>
                  <a:pt x="0" y="127"/>
                </a:moveTo>
                <a:lnTo>
                  <a:pt x="21" y="35"/>
                </a:lnTo>
                <a:lnTo>
                  <a:pt x="46" y="39"/>
                </a:lnTo>
                <a:lnTo>
                  <a:pt x="25" y="134"/>
                </a:lnTo>
                <a:lnTo>
                  <a:pt x="0" y="127"/>
                </a:lnTo>
                <a:close/>
                <a:moveTo>
                  <a:pt x="25" y="23"/>
                </a:moveTo>
                <a:lnTo>
                  <a:pt x="29" y="0"/>
                </a:lnTo>
                <a:lnTo>
                  <a:pt x="54" y="4"/>
                </a:lnTo>
                <a:lnTo>
                  <a:pt x="48" y="27"/>
                </a:lnTo>
                <a:lnTo>
                  <a:pt x="25" y="23"/>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1" name="Freeform 190"/>
          <p:cNvSpPr>
            <a:spLocks/>
          </p:cNvSpPr>
          <p:nvPr/>
        </p:nvSpPr>
        <p:spPr bwMode="auto">
          <a:xfrm>
            <a:off x="9538559" y="882822"/>
            <a:ext cx="161018" cy="174822"/>
          </a:xfrm>
          <a:custGeom>
            <a:avLst/>
            <a:gdLst>
              <a:gd name="T0" fmla="*/ 93 w 93"/>
              <a:gd name="T1" fmla="*/ 42 h 101"/>
              <a:gd name="T2" fmla="*/ 67 w 93"/>
              <a:gd name="T3" fmla="*/ 40 h 101"/>
              <a:gd name="T4" fmla="*/ 67 w 93"/>
              <a:gd name="T5" fmla="*/ 40 h 101"/>
              <a:gd name="T6" fmla="*/ 67 w 93"/>
              <a:gd name="T7" fmla="*/ 34 h 101"/>
              <a:gd name="T8" fmla="*/ 65 w 93"/>
              <a:gd name="T9" fmla="*/ 27 h 101"/>
              <a:gd name="T10" fmla="*/ 65 w 93"/>
              <a:gd name="T11" fmla="*/ 27 h 101"/>
              <a:gd name="T12" fmla="*/ 61 w 93"/>
              <a:gd name="T13" fmla="*/ 23 h 101"/>
              <a:gd name="T14" fmla="*/ 55 w 93"/>
              <a:gd name="T15" fmla="*/ 21 h 101"/>
              <a:gd name="T16" fmla="*/ 55 w 93"/>
              <a:gd name="T17" fmla="*/ 21 h 101"/>
              <a:gd name="T18" fmla="*/ 46 w 93"/>
              <a:gd name="T19" fmla="*/ 21 h 101"/>
              <a:gd name="T20" fmla="*/ 40 w 93"/>
              <a:gd name="T21" fmla="*/ 23 h 101"/>
              <a:gd name="T22" fmla="*/ 40 w 93"/>
              <a:gd name="T23" fmla="*/ 23 h 101"/>
              <a:gd name="T24" fmla="*/ 34 w 93"/>
              <a:gd name="T25" fmla="*/ 29 h 101"/>
              <a:gd name="T26" fmla="*/ 28 w 93"/>
              <a:gd name="T27" fmla="*/ 42 h 101"/>
              <a:gd name="T28" fmla="*/ 28 w 93"/>
              <a:gd name="T29" fmla="*/ 42 h 101"/>
              <a:gd name="T30" fmla="*/ 26 w 93"/>
              <a:gd name="T31" fmla="*/ 57 h 101"/>
              <a:gd name="T32" fmla="*/ 28 w 93"/>
              <a:gd name="T33" fmla="*/ 67 h 101"/>
              <a:gd name="T34" fmla="*/ 28 w 93"/>
              <a:gd name="T35" fmla="*/ 67 h 101"/>
              <a:gd name="T36" fmla="*/ 32 w 93"/>
              <a:gd name="T37" fmla="*/ 73 h 101"/>
              <a:gd name="T38" fmla="*/ 40 w 93"/>
              <a:gd name="T39" fmla="*/ 78 h 101"/>
              <a:gd name="T40" fmla="*/ 40 w 93"/>
              <a:gd name="T41" fmla="*/ 78 h 101"/>
              <a:gd name="T42" fmla="*/ 46 w 93"/>
              <a:gd name="T43" fmla="*/ 80 h 101"/>
              <a:gd name="T44" fmla="*/ 53 w 93"/>
              <a:gd name="T45" fmla="*/ 78 h 101"/>
              <a:gd name="T46" fmla="*/ 53 w 93"/>
              <a:gd name="T47" fmla="*/ 78 h 101"/>
              <a:gd name="T48" fmla="*/ 57 w 93"/>
              <a:gd name="T49" fmla="*/ 73 h 101"/>
              <a:gd name="T50" fmla="*/ 63 w 93"/>
              <a:gd name="T51" fmla="*/ 65 h 101"/>
              <a:gd name="T52" fmla="*/ 86 w 93"/>
              <a:gd name="T53" fmla="*/ 75 h 101"/>
              <a:gd name="T54" fmla="*/ 86 w 93"/>
              <a:gd name="T55" fmla="*/ 75 h 101"/>
              <a:gd name="T56" fmla="*/ 76 w 93"/>
              <a:gd name="T57" fmla="*/ 90 h 101"/>
              <a:gd name="T58" fmla="*/ 69 w 93"/>
              <a:gd name="T59" fmla="*/ 94 h 101"/>
              <a:gd name="T60" fmla="*/ 63 w 93"/>
              <a:gd name="T61" fmla="*/ 96 h 101"/>
              <a:gd name="T62" fmla="*/ 63 w 93"/>
              <a:gd name="T63" fmla="*/ 96 h 101"/>
              <a:gd name="T64" fmla="*/ 57 w 93"/>
              <a:gd name="T65" fmla="*/ 98 h 101"/>
              <a:gd name="T66" fmla="*/ 51 w 93"/>
              <a:gd name="T67" fmla="*/ 101 h 101"/>
              <a:gd name="T68" fmla="*/ 34 w 93"/>
              <a:gd name="T69" fmla="*/ 98 h 101"/>
              <a:gd name="T70" fmla="*/ 34 w 93"/>
              <a:gd name="T71" fmla="*/ 98 h 101"/>
              <a:gd name="T72" fmla="*/ 23 w 93"/>
              <a:gd name="T73" fmla="*/ 94 h 101"/>
              <a:gd name="T74" fmla="*/ 17 w 93"/>
              <a:gd name="T75" fmla="*/ 90 h 101"/>
              <a:gd name="T76" fmla="*/ 9 w 93"/>
              <a:gd name="T77" fmla="*/ 84 h 101"/>
              <a:gd name="T78" fmla="*/ 5 w 93"/>
              <a:gd name="T79" fmla="*/ 75 h 101"/>
              <a:gd name="T80" fmla="*/ 5 w 93"/>
              <a:gd name="T81" fmla="*/ 75 h 101"/>
              <a:gd name="T82" fmla="*/ 0 w 93"/>
              <a:gd name="T83" fmla="*/ 67 h 101"/>
              <a:gd name="T84" fmla="*/ 0 w 93"/>
              <a:gd name="T85" fmla="*/ 59 h 101"/>
              <a:gd name="T86" fmla="*/ 0 w 93"/>
              <a:gd name="T87" fmla="*/ 48 h 101"/>
              <a:gd name="T88" fmla="*/ 2 w 93"/>
              <a:gd name="T89" fmla="*/ 38 h 101"/>
              <a:gd name="T90" fmla="*/ 2 w 93"/>
              <a:gd name="T91" fmla="*/ 38 h 101"/>
              <a:gd name="T92" fmla="*/ 7 w 93"/>
              <a:gd name="T93" fmla="*/ 27 h 101"/>
              <a:gd name="T94" fmla="*/ 11 w 93"/>
              <a:gd name="T95" fmla="*/ 19 h 101"/>
              <a:gd name="T96" fmla="*/ 17 w 93"/>
              <a:gd name="T97" fmla="*/ 11 h 101"/>
              <a:gd name="T98" fmla="*/ 23 w 93"/>
              <a:gd name="T99" fmla="*/ 4 h 101"/>
              <a:gd name="T100" fmla="*/ 23 w 93"/>
              <a:gd name="T101" fmla="*/ 4 h 101"/>
              <a:gd name="T102" fmla="*/ 32 w 93"/>
              <a:gd name="T103" fmla="*/ 2 h 101"/>
              <a:gd name="T104" fmla="*/ 40 w 93"/>
              <a:gd name="T105" fmla="*/ 0 h 101"/>
              <a:gd name="T106" fmla="*/ 51 w 93"/>
              <a:gd name="T107" fmla="*/ 0 h 101"/>
              <a:gd name="T108" fmla="*/ 61 w 93"/>
              <a:gd name="T109" fmla="*/ 2 h 101"/>
              <a:gd name="T110" fmla="*/ 61 w 93"/>
              <a:gd name="T111" fmla="*/ 2 h 101"/>
              <a:gd name="T112" fmla="*/ 76 w 93"/>
              <a:gd name="T113" fmla="*/ 8 h 101"/>
              <a:gd name="T114" fmla="*/ 86 w 93"/>
              <a:gd name="T115" fmla="*/ 17 h 101"/>
              <a:gd name="T116" fmla="*/ 86 w 93"/>
              <a:gd name="T117" fmla="*/ 17 h 101"/>
              <a:gd name="T118" fmla="*/ 90 w 93"/>
              <a:gd name="T119" fmla="*/ 27 h 101"/>
              <a:gd name="T120" fmla="*/ 93 w 93"/>
              <a:gd name="T121" fmla="*/ 42 h 101"/>
              <a:gd name="T122" fmla="*/ 93 w 93"/>
              <a:gd name="T123" fmla="*/ 4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3" h="101">
                <a:moveTo>
                  <a:pt x="93" y="42"/>
                </a:moveTo>
                <a:lnTo>
                  <a:pt x="67" y="40"/>
                </a:lnTo>
                <a:lnTo>
                  <a:pt x="67" y="40"/>
                </a:lnTo>
                <a:lnTo>
                  <a:pt x="67" y="34"/>
                </a:lnTo>
                <a:lnTo>
                  <a:pt x="65" y="27"/>
                </a:lnTo>
                <a:lnTo>
                  <a:pt x="65" y="27"/>
                </a:lnTo>
                <a:lnTo>
                  <a:pt x="61" y="23"/>
                </a:lnTo>
                <a:lnTo>
                  <a:pt x="55" y="21"/>
                </a:lnTo>
                <a:lnTo>
                  <a:pt x="55" y="21"/>
                </a:lnTo>
                <a:lnTo>
                  <a:pt x="46" y="21"/>
                </a:lnTo>
                <a:lnTo>
                  <a:pt x="40" y="23"/>
                </a:lnTo>
                <a:lnTo>
                  <a:pt x="40" y="23"/>
                </a:lnTo>
                <a:lnTo>
                  <a:pt x="34" y="29"/>
                </a:lnTo>
                <a:lnTo>
                  <a:pt x="28" y="42"/>
                </a:lnTo>
                <a:lnTo>
                  <a:pt x="28" y="42"/>
                </a:lnTo>
                <a:lnTo>
                  <a:pt x="26" y="57"/>
                </a:lnTo>
                <a:lnTo>
                  <a:pt x="28" y="67"/>
                </a:lnTo>
                <a:lnTo>
                  <a:pt x="28" y="67"/>
                </a:lnTo>
                <a:lnTo>
                  <a:pt x="32" y="73"/>
                </a:lnTo>
                <a:lnTo>
                  <a:pt x="40" y="78"/>
                </a:lnTo>
                <a:lnTo>
                  <a:pt x="40" y="78"/>
                </a:lnTo>
                <a:lnTo>
                  <a:pt x="46" y="80"/>
                </a:lnTo>
                <a:lnTo>
                  <a:pt x="53" y="78"/>
                </a:lnTo>
                <a:lnTo>
                  <a:pt x="53" y="78"/>
                </a:lnTo>
                <a:lnTo>
                  <a:pt x="57" y="73"/>
                </a:lnTo>
                <a:lnTo>
                  <a:pt x="63" y="65"/>
                </a:lnTo>
                <a:lnTo>
                  <a:pt x="86" y="75"/>
                </a:lnTo>
                <a:lnTo>
                  <a:pt x="86" y="75"/>
                </a:lnTo>
                <a:lnTo>
                  <a:pt x="76" y="90"/>
                </a:lnTo>
                <a:lnTo>
                  <a:pt x="69" y="94"/>
                </a:lnTo>
                <a:lnTo>
                  <a:pt x="63" y="96"/>
                </a:lnTo>
                <a:lnTo>
                  <a:pt x="63" y="96"/>
                </a:lnTo>
                <a:lnTo>
                  <a:pt x="57" y="98"/>
                </a:lnTo>
                <a:lnTo>
                  <a:pt x="51" y="101"/>
                </a:lnTo>
                <a:lnTo>
                  <a:pt x="34" y="98"/>
                </a:lnTo>
                <a:lnTo>
                  <a:pt x="34" y="98"/>
                </a:lnTo>
                <a:lnTo>
                  <a:pt x="23" y="94"/>
                </a:lnTo>
                <a:lnTo>
                  <a:pt x="17" y="90"/>
                </a:lnTo>
                <a:lnTo>
                  <a:pt x="9" y="84"/>
                </a:lnTo>
                <a:lnTo>
                  <a:pt x="5" y="75"/>
                </a:lnTo>
                <a:lnTo>
                  <a:pt x="5" y="75"/>
                </a:lnTo>
                <a:lnTo>
                  <a:pt x="0" y="67"/>
                </a:lnTo>
                <a:lnTo>
                  <a:pt x="0" y="59"/>
                </a:lnTo>
                <a:lnTo>
                  <a:pt x="0" y="48"/>
                </a:lnTo>
                <a:lnTo>
                  <a:pt x="2" y="38"/>
                </a:lnTo>
                <a:lnTo>
                  <a:pt x="2" y="38"/>
                </a:lnTo>
                <a:lnTo>
                  <a:pt x="7" y="27"/>
                </a:lnTo>
                <a:lnTo>
                  <a:pt x="11" y="19"/>
                </a:lnTo>
                <a:lnTo>
                  <a:pt x="17" y="11"/>
                </a:lnTo>
                <a:lnTo>
                  <a:pt x="23" y="4"/>
                </a:lnTo>
                <a:lnTo>
                  <a:pt x="23" y="4"/>
                </a:lnTo>
                <a:lnTo>
                  <a:pt x="32" y="2"/>
                </a:lnTo>
                <a:lnTo>
                  <a:pt x="40" y="0"/>
                </a:lnTo>
                <a:lnTo>
                  <a:pt x="51" y="0"/>
                </a:lnTo>
                <a:lnTo>
                  <a:pt x="61" y="2"/>
                </a:lnTo>
                <a:lnTo>
                  <a:pt x="61" y="2"/>
                </a:lnTo>
                <a:lnTo>
                  <a:pt x="76" y="8"/>
                </a:lnTo>
                <a:lnTo>
                  <a:pt x="86" y="17"/>
                </a:lnTo>
                <a:lnTo>
                  <a:pt x="86" y="17"/>
                </a:lnTo>
                <a:lnTo>
                  <a:pt x="90" y="27"/>
                </a:lnTo>
                <a:lnTo>
                  <a:pt x="93" y="42"/>
                </a:lnTo>
                <a:lnTo>
                  <a:pt x="93" y="42"/>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2" name="Freeform 191"/>
          <p:cNvSpPr>
            <a:spLocks noEditPoints="1"/>
          </p:cNvSpPr>
          <p:nvPr/>
        </p:nvSpPr>
        <p:spPr bwMode="auto">
          <a:xfrm>
            <a:off x="9706504" y="933019"/>
            <a:ext cx="159287" cy="174822"/>
          </a:xfrm>
          <a:custGeom>
            <a:avLst/>
            <a:gdLst>
              <a:gd name="T0" fmla="*/ 79 w 92"/>
              <a:gd name="T1" fmla="*/ 86 h 101"/>
              <a:gd name="T2" fmla="*/ 69 w 92"/>
              <a:gd name="T3" fmla="*/ 95 h 101"/>
              <a:gd name="T4" fmla="*/ 58 w 92"/>
              <a:gd name="T5" fmla="*/ 101 h 101"/>
              <a:gd name="T6" fmla="*/ 31 w 92"/>
              <a:gd name="T7" fmla="*/ 99 h 101"/>
              <a:gd name="T8" fmla="*/ 21 w 92"/>
              <a:gd name="T9" fmla="*/ 95 h 101"/>
              <a:gd name="T10" fmla="*/ 6 w 92"/>
              <a:gd name="T11" fmla="*/ 80 h 101"/>
              <a:gd name="T12" fmla="*/ 2 w 92"/>
              <a:gd name="T13" fmla="*/ 72 h 101"/>
              <a:gd name="T14" fmla="*/ 0 w 92"/>
              <a:gd name="T15" fmla="*/ 55 h 101"/>
              <a:gd name="T16" fmla="*/ 4 w 92"/>
              <a:gd name="T17" fmla="*/ 36 h 101"/>
              <a:gd name="T18" fmla="*/ 8 w 92"/>
              <a:gd name="T19" fmla="*/ 26 h 101"/>
              <a:gd name="T20" fmla="*/ 21 w 92"/>
              <a:gd name="T21" fmla="*/ 11 h 101"/>
              <a:gd name="T22" fmla="*/ 27 w 92"/>
              <a:gd name="T23" fmla="*/ 7 h 101"/>
              <a:gd name="T24" fmla="*/ 44 w 92"/>
              <a:gd name="T25" fmla="*/ 0 h 101"/>
              <a:gd name="T26" fmla="*/ 63 w 92"/>
              <a:gd name="T27" fmla="*/ 5 h 101"/>
              <a:gd name="T28" fmla="*/ 71 w 92"/>
              <a:gd name="T29" fmla="*/ 9 h 101"/>
              <a:gd name="T30" fmla="*/ 86 w 92"/>
              <a:gd name="T31" fmla="*/ 19 h 101"/>
              <a:gd name="T32" fmla="*/ 90 w 92"/>
              <a:gd name="T33" fmla="*/ 28 h 101"/>
              <a:gd name="T34" fmla="*/ 92 w 92"/>
              <a:gd name="T35" fmla="*/ 49 h 101"/>
              <a:gd name="T36" fmla="*/ 86 w 92"/>
              <a:gd name="T37" fmla="*/ 74 h 101"/>
              <a:gd name="T38" fmla="*/ 25 w 92"/>
              <a:gd name="T39" fmla="*/ 51 h 101"/>
              <a:gd name="T40" fmla="*/ 25 w 92"/>
              <a:gd name="T41" fmla="*/ 69 h 101"/>
              <a:gd name="T42" fmla="*/ 31 w 92"/>
              <a:gd name="T43" fmla="*/ 76 h 101"/>
              <a:gd name="T44" fmla="*/ 37 w 92"/>
              <a:gd name="T45" fmla="*/ 80 h 101"/>
              <a:gd name="T46" fmla="*/ 48 w 92"/>
              <a:gd name="T47" fmla="*/ 82 h 101"/>
              <a:gd name="T48" fmla="*/ 52 w 92"/>
              <a:gd name="T49" fmla="*/ 78 h 101"/>
              <a:gd name="T50" fmla="*/ 56 w 92"/>
              <a:gd name="T51" fmla="*/ 74 h 101"/>
              <a:gd name="T52" fmla="*/ 67 w 92"/>
              <a:gd name="T53" fmla="*/ 51 h 101"/>
              <a:gd name="T54" fmla="*/ 67 w 92"/>
              <a:gd name="T55" fmla="*/ 32 h 101"/>
              <a:gd name="T56" fmla="*/ 63 w 92"/>
              <a:gd name="T57" fmla="*/ 26 h 101"/>
              <a:gd name="T58" fmla="*/ 56 w 92"/>
              <a:gd name="T59" fmla="*/ 21 h 101"/>
              <a:gd name="T60" fmla="*/ 42 w 92"/>
              <a:gd name="T61" fmla="*/ 23 h 101"/>
              <a:gd name="T62" fmla="*/ 35 w 92"/>
              <a:gd name="T63" fmla="*/ 30 h 101"/>
              <a:gd name="T64" fmla="*/ 67 w 92"/>
              <a:gd name="T65" fmla="*/ 5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2" h="101">
                <a:moveTo>
                  <a:pt x="56" y="74"/>
                </a:moveTo>
                <a:lnTo>
                  <a:pt x="79" y="86"/>
                </a:lnTo>
                <a:lnTo>
                  <a:pt x="79" y="86"/>
                </a:lnTo>
                <a:lnTo>
                  <a:pt x="69" y="95"/>
                </a:lnTo>
                <a:lnTo>
                  <a:pt x="58" y="101"/>
                </a:lnTo>
                <a:lnTo>
                  <a:pt x="58" y="101"/>
                </a:lnTo>
                <a:lnTo>
                  <a:pt x="46" y="101"/>
                </a:lnTo>
                <a:lnTo>
                  <a:pt x="31" y="99"/>
                </a:lnTo>
                <a:lnTo>
                  <a:pt x="31" y="99"/>
                </a:lnTo>
                <a:lnTo>
                  <a:pt x="21" y="95"/>
                </a:lnTo>
                <a:lnTo>
                  <a:pt x="12" y="88"/>
                </a:lnTo>
                <a:lnTo>
                  <a:pt x="6" y="80"/>
                </a:lnTo>
                <a:lnTo>
                  <a:pt x="2" y="72"/>
                </a:lnTo>
                <a:lnTo>
                  <a:pt x="2" y="72"/>
                </a:lnTo>
                <a:lnTo>
                  <a:pt x="0" y="63"/>
                </a:lnTo>
                <a:lnTo>
                  <a:pt x="0" y="55"/>
                </a:lnTo>
                <a:lnTo>
                  <a:pt x="2" y="46"/>
                </a:lnTo>
                <a:lnTo>
                  <a:pt x="4" y="36"/>
                </a:lnTo>
                <a:lnTo>
                  <a:pt x="4" y="36"/>
                </a:lnTo>
                <a:lnTo>
                  <a:pt x="8" y="26"/>
                </a:lnTo>
                <a:lnTo>
                  <a:pt x="14" y="17"/>
                </a:lnTo>
                <a:lnTo>
                  <a:pt x="21" y="11"/>
                </a:lnTo>
                <a:lnTo>
                  <a:pt x="27" y="7"/>
                </a:lnTo>
                <a:lnTo>
                  <a:pt x="27" y="7"/>
                </a:lnTo>
                <a:lnTo>
                  <a:pt x="35" y="2"/>
                </a:lnTo>
                <a:lnTo>
                  <a:pt x="44" y="0"/>
                </a:lnTo>
                <a:lnTo>
                  <a:pt x="52" y="0"/>
                </a:lnTo>
                <a:lnTo>
                  <a:pt x="63" y="5"/>
                </a:lnTo>
                <a:lnTo>
                  <a:pt x="63" y="5"/>
                </a:lnTo>
                <a:lnTo>
                  <a:pt x="71" y="9"/>
                </a:lnTo>
                <a:lnTo>
                  <a:pt x="79" y="13"/>
                </a:lnTo>
                <a:lnTo>
                  <a:pt x="86" y="19"/>
                </a:lnTo>
                <a:lnTo>
                  <a:pt x="90" y="28"/>
                </a:lnTo>
                <a:lnTo>
                  <a:pt x="90" y="28"/>
                </a:lnTo>
                <a:lnTo>
                  <a:pt x="92" y="38"/>
                </a:lnTo>
                <a:lnTo>
                  <a:pt x="92" y="49"/>
                </a:lnTo>
                <a:lnTo>
                  <a:pt x="90" y="59"/>
                </a:lnTo>
                <a:lnTo>
                  <a:pt x="86" y="74"/>
                </a:lnTo>
                <a:lnTo>
                  <a:pt x="25" y="51"/>
                </a:lnTo>
                <a:lnTo>
                  <a:pt x="25" y="51"/>
                </a:lnTo>
                <a:lnTo>
                  <a:pt x="25" y="61"/>
                </a:lnTo>
                <a:lnTo>
                  <a:pt x="25" y="69"/>
                </a:lnTo>
                <a:lnTo>
                  <a:pt x="25" y="69"/>
                </a:lnTo>
                <a:lnTo>
                  <a:pt x="31" y="76"/>
                </a:lnTo>
                <a:lnTo>
                  <a:pt x="37" y="80"/>
                </a:lnTo>
                <a:lnTo>
                  <a:pt x="37" y="80"/>
                </a:lnTo>
                <a:lnTo>
                  <a:pt x="44" y="82"/>
                </a:lnTo>
                <a:lnTo>
                  <a:pt x="48" y="82"/>
                </a:lnTo>
                <a:lnTo>
                  <a:pt x="48" y="82"/>
                </a:lnTo>
                <a:lnTo>
                  <a:pt x="52" y="78"/>
                </a:lnTo>
                <a:lnTo>
                  <a:pt x="56" y="74"/>
                </a:lnTo>
                <a:lnTo>
                  <a:pt x="56" y="74"/>
                </a:lnTo>
                <a:close/>
                <a:moveTo>
                  <a:pt x="67" y="51"/>
                </a:moveTo>
                <a:lnTo>
                  <a:pt x="67" y="51"/>
                </a:lnTo>
                <a:lnTo>
                  <a:pt x="69" y="40"/>
                </a:lnTo>
                <a:lnTo>
                  <a:pt x="67" y="32"/>
                </a:lnTo>
                <a:lnTo>
                  <a:pt x="67" y="32"/>
                </a:lnTo>
                <a:lnTo>
                  <a:pt x="63" y="26"/>
                </a:lnTo>
                <a:lnTo>
                  <a:pt x="56" y="21"/>
                </a:lnTo>
                <a:lnTo>
                  <a:pt x="56" y="21"/>
                </a:lnTo>
                <a:lnTo>
                  <a:pt x="50" y="21"/>
                </a:lnTo>
                <a:lnTo>
                  <a:pt x="42" y="23"/>
                </a:lnTo>
                <a:lnTo>
                  <a:pt x="42" y="23"/>
                </a:lnTo>
                <a:lnTo>
                  <a:pt x="35" y="30"/>
                </a:lnTo>
                <a:lnTo>
                  <a:pt x="31" y="38"/>
                </a:lnTo>
                <a:lnTo>
                  <a:pt x="67" y="51"/>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3" name="Freeform 192"/>
          <p:cNvSpPr>
            <a:spLocks noEditPoints="1"/>
          </p:cNvSpPr>
          <p:nvPr/>
        </p:nvSpPr>
        <p:spPr bwMode="auto">
          <a:xfrm>
            <a:off x="7940496" y="5667067"/>
            <a:ext cx="212960" cy="261368"/>
          </a:xfrm>
          <a:custGeom>
            <a:avLst/>
            <a:gdLst>
              <a:gd name="T0" fmla="*/ 123 w 123"/>
              <a:gd name="T1" fmla="*/ 151 h 151"/>
              <a:gd name="T2" fmla="*/ 96 w 123"/>
              <a:gd name="T3" fmla="*/ 142 h 151"/>
              <a:gd name="T4" fmla="*/ 96 w 123"/>
              <a:gd name="T5" fmla="*/ 109 h 151"/>
              <a:gd name="T6" fmla="*/ 46 w 123"/>
              <a:gd name="T7" fmla="*/ 92 h 151"/>
              <a:gd name="T8" fmla="*/ 25 w 123"/>
              <a:gd name="T9" fmla="*/ 115 h 151"/>
              <a:gd name="T10" fmla="*/ 0 w 123"/>
              <a:gd name="T11" fmla="*/ 107 h 151"/>
              <a:gd name="T12" fmla="*/ 92 w 123"/>
              <a:gd name="T13" fmla="*/ 0 h 151"/>
              <a:gd name="T14" fmla="*/ 119 w 123"/>
              <a:gd name="T15" fmla="*/ 10 h 151"/>
              <a:gd name="T16" fmla="*/ 123 w 123"/>
              <a:gd name="T17" fmla="*/ 151 h 151"/>
              <a:gd name="T18" fmla="*/ 96 w 123"/>
              <a:gd name="T19" fmla="*/ 86 h 151"/>
              <a:gd name="T20" fmla="*/ 96 w 123"/>
              <a:gd name="T21" fmla="*/ 33 h 151"/>
              <a:gd name="T22" fmla="*/ 61 w 123"/>
              <a:gd name="T23" fmla="*/ 73 h 151"/>
              <a:gd name="T24" fmla="*/ 96 w 123"/>
              <a:gd name="T25" fmla="*/ 8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151">
                <a:moveTo>
                  <a:pt x="123" y="151"/>
                </a:moveTo>
                <a:lnTo>
                  <a:pt x="96" y="142"/>
                </a:lnTo>
                <a:lnTo>
                  <a:pt x="96" y="109"/>
                </a:lnTo>
                <a:lnTo>
                  <a:pt x="46" y="92"/>
                </a:lnTo>
                <a:lnTo>
                  <a:pt x="25" y="115"/>
                </a:lnTo>
                <a:lnTo>
                  <a:pt x="0" y="107"/>
                </a:lnTo>
                <a:lnTo>
                  <a:pt x="92" y="0"/>
                </a:lnTo>
                <a:lnTo>
                  <a:pt x="119" y="10"/>
                </a:lnTo>
                <a:lnTo>
                  <a:pt x="123" y="151"/>
                </a:lnTo>
                <a:close/>
                <a:moveTo>
                  <a:pt x="96" y="86"/>
                </a:moveTo>
                <a:lnTo>
                  <a:pt x="96" y="33"/>
                </a:lnTo>
                <a:lnTo>
                  <a:pt x="61" y="73"/>
                </a:lnTo>
                <a:lnTo>
                  <a:pt x="96" y="86"/>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4" name="Freeform 193"/>
          <p:cNvSpPr>
            <a:spLocks/>
          </p:cNvSpPr>
          <p:nvPr/>
        </p:nvSpPr>
        <p:spPr bwMode="auto">
          <a:xfrm>
            <a:off x="8189815" y="5779578"/>
            <a:ext cx="178332" cy="199055"/>
          </a:xfrm>
          <a:custGeom>
            <a:avLst/>
            <a:gdLst>
              <a:gd name="T0" fmla="*/ 84 w 103"/>
              <a:gd name="T1" fmla="*/ 115 h 115"/>
              <a:gd name="T2" fmla="*/ 59 w 103"/>
              <a:gd name="T3" fmla="*/ 109 h 115"/>
              <a:gd name="T4" fmla="*/ 72 w 103"/>
              <a:gd name="T5" fmla="*/ 61 h 115"/>
              <a:gd name="T6" fmla="*/ 72 w 103"/>
              <a:gd name="T7" fmla="*/ 61 h 115"/>
              <a:gd name="T8" fmla="*/ 76 w 103"/>
              <a:gd name="T9" fmla="*/ 42 h 115"/>
              <a:gd name="T10" fmla="*/ 76 w 103"/>
              <a:gd name="T11" fmla="*/ 42 h 115"/>
              <a:gd name="T12" fmla="*/ 76 w 103"/>
              <a:gd name="T13" fmla="*/ 38 h 115"/>
              <a:gd name="T14" fmla="*/ 74 w 103"/>
              <a:gd name="T15" fmla="*/ 33 h 115"/>
              <a:gd name="T16" fmla="*/ 74 w 103"/>
              <a:gd name="T17" fmla="*/ 33 h 115"/>
              <a:gd name="T18" fmla="*/ 69 w 103"/>
              <a:gd name="T19" fmla="*/ 31 h 115"/>
              <a:gd name="T20" fmla="*/ 65 w 103"/>
              <a:gd name="T21" fmla="*/ 29 h 115"/>
              <a:gd name="T22" fmla="*/ 65 w 103"/>
              <a:gd name="T23" fmla="*/ 29 h 115"/>
              <a:gd name="T24" fmla="*/ 59 w 103"/>
              <a:gd name="T25" fmla="*/ 27 h 115"/>
              <a:gd name="T26" fmla="*/ 53 w 103"/>
              <a:gd name="T27" fmla="*/ 29 h 115"/>
              <a:gd name="T28" fmla="*/ 53 w 103"/>
              <a:gd name="T29" fmla="*/ 29 h 115"/>
              <a:gd name="T30" fmla="*/ 46 w 103"/>
              <a:gd name="T31" fmla="*/ 31 h 115"/>
              <a:gd name="T32" fmla="*/ 42 w 103"/>
              <a:gd name="T33" fmla="*/ 35 h 115"/>
              <a:gd name="T34" fmla="*/ 42 w 103"/>
              <a:gd name="T35" fmla="*/ 35 h 115"/>
              <a:gd name="T36" fmla="*/ 40 w 103"/>
              <a:gd name="T37" fmla="*/ 44 h 115"/>
              <a:gd name="T38" fmla="*/ 36 w 103"/>
              <a:gd name="T39" fmla="*/ 56 h 115"/>
              <a:gd name="T40" fmla="*/ 23 w 103"/>
              <a:gd name="T41" fmla="*/ 98 h 115"/>
              <a:gd name="T42" fmla="*/ 0 w 103"/>
              <a:gd name="T43" fmla="*/ 92 h 115"/>
              <a:gd name="T44" fmla="*/ 26 w 103"/>
              <a:gd name="T45" fmla="*/ 0 h 115"/>
              <a:gd name="T46" fmla="*/ 46 w 103"/>
              <a:gd name="T47" fmla="*/ 6 h 115"/>
              <a:gd name="T48" fmla="*/ 44 w 103"/>
              <a:gd name="T49" fmla="*/ 19 h 115"/>
              <a:gd name="T50" fmla="*/ 44 w 103"/>
              <a:gd name="T51" fmla="*/ 19 h 115"/>
              <a:gd name="T52" fmla="*/ 53 w 103"/>
              <a:gd name="T53" fmla="*/ 15 h 115"/>
              <a:gd name="T54" fmla="*/ 61 w 103"/>
              <a:gd name="T55" fmla="*/ 12 h 115"/>
              <a:gd name="T56" fmla="*/ 69 w 103"/>
              <a:gd name="T57" fmla="*/ 10 h 115"/>
              <a:gd name="T58" fmla="*/ 78 w 103"/>
              <a:gd name="T59" fmla="*/ 12 h 115"/>
              <a:gd name="T60" fmla="*/ 78 w 103"/>
              <a:gd name="T61" fmla="*/ 12 h 115"/>
              <a:gd name="T62" fmla="*/ 86 w 103"/>
              <a:gd name="T63" fmla="*/ 15 h 115"/>
              <a:gd name="T64" fmla="*/ 93 w 103"/>
              <a:gd name="T65" fmla="*/ 19 h 115"/>
              <a:gd name="T66" fmla="*/ 93 w 103"/>
              <a:gd name="T67" fmla="*/ 19 h 115"/>
              <a:gd name="T68" fmla="*/ 97 w 103"/>
              <a:gd name="T69" fmla="*/ 25 h 115"/>
              <a:gd name="T70" fmla="*/ 101 w 103"/>
              <a:gd name="T71" fmla="*/ 29 h 115"/>
              <a:gd name="T72" fmla="*/ 101 w 103"/>
              <a:gd name="T73" fmla="*/ 29 h 115"/>
              <a:gd name="T74" fmla="*/ 103 w 103"/>
              <a:gd name="T75" fmla="*/ 42 h 115"/>
              <a:gd name="T76" fmla="*/ 103 w 103"/>
              <a:gd name="T77" fmla="*/ 42 h 115"/>
              <a:gd name="T78" fmla="*/ 99 w 103"/>
              <a:gd name="T79" fmla="*/ 58 h 115"/>
              <a:gd name="T80" fmla="*/ 84 w 103"/>
              <a:gd name="T81" fmla="*/ 11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 h="115">
                <a:moveTo>
                  <a:pt x="84" y="115"/>
                </a:moveTo>
                <a:lnTo>
                  <a:pt x="59" y="109"/>
                </a:lnTo>
                <a:lnTo>
                  <a:pt x="72" y="61"/>
                </a:lnTo>
                <a:lnTo>
                  <a:pt x="72" y="61"/>
                </a:lnTo>
                <a:lnTo>
                  <a:pt x="76" y="42"/>
                </a:lnTo>
                <a:lnTo>
                  <a:pt x="76" y="42"/>
                </a:lnTo>
                <a:lnTo>
                  <a:pt x="76" y="38"/>
                </a:lnTo>
                <a:lnTo>
                  <a:pt x="74" y="33"/>
                </a:lnTo>
                <a:lnTo>
                  <a:pt x="74" y="33"/>
                </a:lnTo>
                <a:lnTo>
                  <a:pt x="69" y="31"/>
                </a:lnTo>
                <a:lnTo>
                  <a:pt x="65" y="29"/>
                </a:lnTo>
                <a:lnTo>
                  <a:pt x="65" y="29"/>
                </a:lnTo>
                <a:lnTo>
                  <a:pt x="59" y="27"/>
                </a:lnTo>
                <a:lnTo>
                  <a:pt x="53" y="29"/>
                </a:lnTo>
                <a:lnTo>
                  <a:pt x="53" y="29"/>
                </a:lnTo>
                <a:lnTo>
                  <a:pt x="46" y="31"/>
                </a:lnTo>
                <a:lnTo>
                  <a:pt x="42" y="35"/>
                </a:lnTo>
                <a:lnTo>
                  <a:pt x="42" y="35"/>
                </a:lnTo>
                <a:lnTo>
                  <a:pt x="40" y="44"/>
                </a:lnTo>
                <a:lnTo>
                  <a:pt x="36" y="56"/>
                </a:lnTo>
                <a:lnTo>
                  <a:pt x="23" y="98"/>
                </a:lnTo>
                <a:lnTo>
                  <a:pt x="0" y="92"/>
                </a:lnTo>
                <a:lnTo>
                  <a:pt x="26" y="0"/>
                </a:lnTo>
                <a:lnTo>
                  <a:pt x="46" y="6"/>
                </a:lnTo>
                <a:lnTo>
                  <a:pt x="44" y="19"/>
                </a:lnTo>
                <a:lnTo>
                  <a:pt x="44" y="19"/>
                </a:lnTo>
                <a:lnTo>
                  <a:pt x="53" y="15"/>
                </a:lnTo>
                <a:lnTo>
                  <a:pt x="61" y="12"/>
                </a:lnTo>
                <a:lnTo>
                  <a:pt x="69" y="10"/>
                </a:lnTo>
                <a:lnTo>
                  <a:pt x="78" y="12"/>
                </a:lnTo>
                <a:lnTo>
                  <a:pt x="78" y="12"/>
                </a:lnTo>
                <a:lnTo>
                  <a:pt x="86" y="15"/>
                </a:lnTo>
                <a:lnTo>
                  <a:pt x="93" y="19"/>
                </a:lnTo>
                <a:lnTo>
                  <a:pt x="93" y="19"/>
                </a:lnTo>
                <a:lnTo>
                  <a:pt x="97" y="25"/>
                </a:lnTo>
                <a:lnTo>
                  <a:pt x="101" y="29"/>
                </a:lnTo>
                <a:lnTo>
                  <a:pt x="101" y="29"/>
                </a:lnTo>
                <a:lnTo>
                  <a:pt x="103" y="42"/>
                </a:lnTo>
                <a:lnTo>
                  <a:pt x="103" y="42"/>
                </a:lnTo>
                <a:lnTo>
                  <a:pt x="99" y="58"/>
                </a:lnTo>
                <a:lnTo>
                  <a:pt x="84" y="115"/>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5" name="Freeform 194"/>
          <p:cNvSpPr>
            <a:spLocks/>
          </p:cNvSpPr>
          <p:nvPr/>
        </p:nvSpPr>
        <p:spPr bwMode="auto">
          <a:xfrm>
            <a:off x="8371609" y="5822850"/>
            <a:ext cx="195646" cy="238866"/>
          </a:xfrm>
          <a:custGeom>
            <a:avLst/>
            <a:gdLst>
              <a:gd name="T0" fmla="*/ 17 w 113"/>
              <a:gd name="T1" fmla="*/ 0 h 138"/>
              <a:gd name="T2" fmla="*/ 42 w 113"/>
              <a:gd name="T3" fmla="*/ 6 h 138"/>
              <a:gd name="T4" fmla="*/ 52 w 113"/>
              <a:gd name="T5" fmla="*/ 77 h 138"/>
              <a:gd name="T6" fmla="*/ 88 w 113"/>
              <a:gd name="T7" fmla="*/ 15 h 138"/>
              <a:gd name="T8" fmla="*/ 113 w 113"/>
              <a:gd name="T9" fmla="*/ 19 h 138"/>
              <a:gd name="T10" fmla="*/ 63 w 113"/>
              <a:gd name="T11" fmla="*/ 103 h 138"/>
              <a:gd name="T12" fmla="*/ 52 w 113"/>
              <a:gd name="T13" fmla="*/ 119 h 138"/>
              <a:gd name="T14" fmla="*/ 52 w 113"/>
              <a:gd name="T15" fmla="*/ 119 h 138"/>
              <a:gd name="T16" fmla="*/ 44 w 113"/>
              <a:gd name="T17" fmla="*/ 130 h 138"/>
              <a:gd name="T18" fmla="*/ 44 w 113"/>
              <a:gd name="T19" fmla="*/ 130 h 138"/>
              <a:gd name="T20" fmla="*/ 36 w 113"/>
              <a:gd name="T21" fmla="*/ 136 h 138"/>
              <a:gd name="T22" fmla="*/ 36 w 113"/>
              <a:gd name="T23" fmla="*/ 136 h 138"/>
              <a:gd name="T24" fmla="*/ 25 w 113"/>
              <a:gd name="T25" fmla="*/ 138 h 138"/>
              <a:gd name="T26" fmla="*/ 25 w 113"/>
              <a:gd name="T27" fmla="*/ 138 h 138"/>
              <a:gd name="T28" fmla="*/ 13 w 113"/>
              <a:gd name="T29" fmla="*/ 138 h 138"/>
              <a:gd name="T30" fmla="*/ 13 w 113"/>
              <a:gd name="T31" fmla="*/ 138 h 138"/>
              <a:gd name="T32" fmla="*/ 0 w 113"/>
              <a:gd name="T33" fmla="*/ 132 h 138"/>
              <a:gd name="T34" fmla="*/ 0 w 113"/>
              <a:gd name="T35" fmla="*/ 113 h 138"/>
              <a:gd name="T36" fmla="*/ 0 w 113"/>
              <a:gd name="T37" fmla="*/ 113 h 138"/>
              <a:gd name="T38" fmla="*/ 11 w 113"/>
              <a:gd name="T39" fmla="*/ 117 h 138"/>
              <a:gd name="T40" fmla="*/ 11 w 113"/>
              <a:gd name="T41" fmla="*/ 117 h 138"/>
              <a:gd name="T42" fmla="*/ 19 w 113"/>
              <a:gd name="T43" fmla="*/ 117 h 138"/>
              <a:gd name="T44" fmla="*/ 25 w 113"/>
              <a:gd name="T45" fmla="*/ 113 h 138"/>
              <a:gd name="T46" fmla="*/ 25 w 113"/>
              <a:gd name="T47" fmla="*/ 113 h 138"/>
              <a:gd name="T48" fmla="*/ 29 w 113"/>
              <a:gd name="T49" fmla="*/ 109 h 138"/>
              <a:gd name="T50" fmla="*/ 34 w 113"/>
              <a:gd name="T51" fmla="*/ 103 h 138"/>
              <a:gd name="T52" fmla="*/ 17 w 113"/>
              <a:gd name="T53"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3" h="138">
                <a:moveTo>
                  <a:pt x="17" y="0"/>
                </a:moveTo>
                <a:lnTo>
                  <a:pt x="42" y="6"/>
                </a:lnTo>
                <a:lnTo>
                  <a:pt x="52" y="77"/>
                </a:lnTo>
                <a:lnTo>
                  <a:pt x="88" y="15"/>
                </a:lnTo>
                <a:lnTo>
                  <a:pt x="113" y="19"/>
                </a:lnTo>
                <a:lnTo>
                  <a:pt x="63" y="103"/>
                </a:lnTo>
                <a:lnTo>
                  <a:pt x="52" y="119"/>
                </a:lnTo>
                <a:lnTo>
                  <a:pt x="52" y="119"/>
                </a:lnTo>
                <a:lnTo>
                  <a:pt x="44" y="130"/>
                </a:lnTo>
                <a:lnTo>
                  <a:pt x="44" y="130"/>
                </a:lnTo>
                <a:lnTo>
                  <a:pt x="36" y="136"/>
                </a:lnTo>
                <a:lnTo>
                  <a:pt x="36" y="136"/>
                </a:lnTo>
                <a:lnTo>
                  <a:pt x="25" y="138"/>
                </a:lnTo>
                <a:lnTo>
                  <a:pt x="25" y="138"/>
                </a:lnTo>
                <a:lnTo>
                  <a:pt x="13" y="138"/>
                </a:lnTo>
                <a:lnTo>
                  <a:pt x="13" y="138"/>
                </a:lnTo>
                <a:lnTo>
                  <a:pt x="0" y="132"/>
                </a:lnTo>
                <a:lnTo>
                  <a:pt x="0" y="113"/>
                </a:lnTo>
                <a:lnTo>
                  <a:pt x="0" y="113"/>
                </a:lnTo>
                <a:lnTo>
                  <a:pt x="11" y="117"/>
                </a:lnTo>
                <a:lnTo>
                  <a:pt x="11" y="117"/>
                </a:lnTo>
                <a:lnTo>
                  <a:pt x="19" y="117"/>
                </a:lnTo>
                <a:lnTo>
                  <a:pt x="25" y="113"/>
                </a:lnTo>
                <a:lnTo>
                  <a:pt x="25" y="113"/>
                </a:lnTo>
                <a:lnTo>
                  <a:pt x="29" y="109"/>
                </a:lnTo>
                <a:lnTo>
                  <a:pt x="34" y="103"/>
                </a:lnTo>
                <a:lnTo>
                  <a:pt x="17" y="0"/>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6" name="Freeform 195"/>
          <p:cNvSpPr>
            <a:spLocks/>
          </p:cNvSpPr>
          <p:nvPr/>
        </p:nvSpPr>
        <p:spPr bwMode="auto">
          <a:xfrm>
            <a:off x="8669407" y="5809002"/>
            <a:ext cx="162750" cy="238866"/>
          </a:xfrm>
          <a:custGeom>
            <a:avLst/>
            <a:gdLst>
              <a:gd name="T0" fmla="*/ 0 w 94"/>
              <a:gd name="T1" fmla="*/ 132 h 138"/>
              <a:gd name="T2" fmla="*/ 10 w 94"/>
              <a:gd name="T3" fmla="*/ 0 h 138"/>
              <a:gd name="T4" fmla="*/ 35 w 94"/>
              <a:gd name="T5" fmla="*/ 2 h 138"/>
              <a:gd name="T6" fmla="*/ 27 w 94"/>
              <a:gd name="T7" fmla="*/ 111 h 138"/>
              <a:gd name="T8" fmla="*/ 94 w 94"/>
              <a:gd name="T9" fmla="*/ 117 h 138"/>
              <a:gd name="T10" fmla="*/ 92 w 94"/>
              <a:gd name="T11" fmla="*/ 138 h 138"/>
              <a:gd name="T12" fmla="*/ 0 w 94"/>
              <a:gd name="T13" fmla="*/ 132 h 138"/>
            </a:gdLst>
            <a:ahLst/>
            <a:cxnLst>
              <a:cxn ang="0">
                <a:pos x="T0" y="T1"/>
              </a:cxn>
              <a:cxn ang="0">
                <a:pos x="T2" y="T3"/>
              </a:cxn>
              <a:cxn ang="0">
                <a:pos x="T4" y="T5"/>
              </a:cxn>
              <a:cxn ang="0">
                <a:pos x="T6" y="T7"/>
              </a:cxn>
              <a:cxn ang="0">
                <a:pos x="T8" y="T9"/>
              </a:cxn>
              <a:cxn ang="0">
                <a:pos x="T10" y="T11"/>
              </a:cxn>
              <a:cxn ang="0">
                <a:pos x="T12" y="T13"/>
              </a:cxn>
            </a:cxnLst>
            <a:rect l="0" t="0" r="r" b="b"/>
            <a:pathLst>
              <a:path w="94" h="138">
                <a:moveTo>
                  <a:pt x="0" y="132"/>
                </a:moveTo>
                <a:lnTo>
                  <a:pt x="10" y="0"/>
                </a:lnTo>
                <a:lnTo>
                  <a:pt x="35" y="2"/>
                </a:lnTo>
                <a:lnTo>
                  <a:pt x="27" y="111"/>
                </a:lnTo>
                <a:lnTo>
                  <a:pt x="94" y="117"/>
                </a:lnTo>
                <a:lnTo>
                  <a:pt x="92" y="138"/>
                </a:lnTo>
                <a:lnTo>
                  <a:pt x="0" y="132"/>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7" name="Freeform 196"/>
          <p:cNvSpPr>
            <a:spLocks noEditPoints="1"/>
          </p:cNvSpPr>
          <p:nvPr/>
        </p:nvSpPr>
        <p:spPr bwMode="auto">
          <a:xfrm>
            <a:off x="8861591" y="5879970"/>
            <a:ext cx="169675" cy="174822"/>
          </a:xfrm>
          <a:custGeom>
            <a:avLst/>
            <a:gdLst>
              <a:gd name="T0" fmla="*/ 0 w 98"/>
              <a:gd name="T1" fmla="*/ 49 h 101"/>
              <a:gd name="T2" fmla="*/ 6 w 98"/>
              <a:gd name="T3" fmla="*/ 26 h 101"/>
              <a:gd name="T4" fmla="*/ 14 w 98"/>
              <a:gd name="T5" fmla="*/ 15 h 101"/>
              <a:gd name="T6" fmla="*/ 23 w 98"/>
              <a:gd name="T7" fmla="*/ 7 h 101"/>
              <a:gd name="T8" fmla="*/ 48 w 98"/>
              <a:gd name="T9" fmla="*/ 0 h 101"/>
              <a:gd name="T10" fmla="*/ 58 w 98"/>
              <a:gd name="T11" fmla="*/ 0 h 101"/>
              <a:gd name="T12" fmla="*/ 77 w 98"/>
              <a:gd name="T13" fmla="*/ 7 h 101"/>
              <a:gd name="T14" fmla="*/ 86 w 98"/>
              <a:gd name="T15" fmla="*/ 13 h 101"/>
              <a:gd name="T16" fmla="*/ 96 w 98"/>
              <a:gd name="T17" fmla="*/ 30 h 101"/>
              <a:gd name="T18" fmla="*/ 98 w 98"/>
              <a:gd name="T19" fmla="*/ 49 h 101"/>
              <a:gd name="T20" fmla="*/ 98 w 98"/>
              <a:gd name="T21" fmla="*/ 59 h 101"/>
              <a:gd name="T22" fmla="*/ 92 w 98"/>
              <a:gd name="T23" fmla="*/ 78 h 101"/>
              <a:gd name="T24" fmla="*/ 86 w 98"/>
              <a:gd name="T25" fmla="*/ 86 h 101"/>
              <a:gd name="T26" fmla="*/ 71 w 98"/>
              <a:gd name="T27" fmla="*/ 97 h 101"/>
              <a:gd name="T28" fmla="*/ 50 w 98"/>
              <a:gd name="T29" fmla="*/ 101 h 101"/>
              <a:gd name="T30" fmla="*/ 37 w 98"/>
              <a:gd name="T31" fmla="*/ 99 h 101"/>
              <a:gd name="T32" fmla="*/ 25 w 98"/>
              <a:gd name="T33" fmla="*/ 95 h 101"/>
              <a:gd name="T34" fmla="*/ 6 w 98"/>
              <a:gd name="T35" fmla="*/ 78 h 101"/>
              <a:gd name="T36" fmla="*/ 2 w 98"/>
              <a:gd name="T37" fmla="*/ 65 h 101"/>
              <a:gd name="T38" fmla="*/ 0 w 98"/>
              <a:gd name="T39" fmla="*/ 49 h 101"/>
              <a:gd name="T40" fmla="*/ 27 w 98"/>
              <a:gd name="T41" fmla="*/ 51 h 101"/>
              <a:gd name="T42" fmla="*/ 33 w 98"/>
              <a:gd name="T43" fmla="*/ 72 h 101"/>
              <a:gd name="T44" fmla="*/ 42 w 98"/>
              <a:gd name="T45" fmla="*/ 78 h 101"/>
              <a:gd name="T46" fmla="*/ 50 w 98"/>
              <a:gd name="T47" fmla="*/ 80 h 101"/>
              <a:gd name="T48" fmla="*/ 67 w 98"/>
              <a:gd name="T49" fmla="*/ 72 h 101"/>
              <a:gd name="T50" fmla="*/ 71 w 98"/>
              <a:gd name="T51" fmla="*/ 63 h 101"/>
              <a:gd name="T52" fmla="*/ 73 w 98"/>
              <a:gd name="T53" fmla="*/ 49 h 101"/>
              <a:gd name="T54" fmla="*/ 67 w 98"/>
              <a:gd name="T55" fmla="*/ 28 h 101"/>
              <a:gd name="T56" fmla="*/ 58 w 98"/>
              <a:gd name="T57" fmla="*/ 24 h 101"/>
              <a:gd name="T58" fmla="*/ 50 w 98"/>
              <a:gd name="T59" fmla="*/ 21 h 101"/>
              <a:gd name="T60" fmla="*/ 33 w 98"/>
              <a:gd name="T61" fmla="*/ 28 h 101"/>
              <a:gd name="T62" fmla="*/ 27 w 98"/>
              <a:gd name="T63" fmla="*/ 38 h 101"/>
              <a:gd name="T64" fmla="*/ 27 w 98"/>
              <a:gd name="T65" fmla="*/ 5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8" h="101">
                <a:moveTo>
                  <a:pt x="0" y="49"/>
                </a:moveTo>
                <a:lnTo>
                  <a:pt x="0" y="49"/>
                </a:lnTo>
                <a:lnTo>
                  <a:pt x="2" y="38"/>
                </a:lnTo>
                <a:lnTo>
                  <a:pt x="6" y="26"/>
                </a:lnTo>
                <a:lnTo>
                  <a:pt x="6" y="26"/>
                </a:lnTo>
                <a:lnTo>
                  <a:pt x="14" y="15"/>
                </a:lnTo>
                <a:lnTo>
                  <a:pt x="23" y="7"/>
                </a:lnTo>
                <a:lnTo>
                  <a:pt x="23" y="7"/>
                </a:lnTo>
                <a:lnTo>
                  <a:pt x="35" y="3"/>
                </a:lnTo>
                <a:lnTo>
                  <a:pt x="48" y="0"/>
                </a:lnTo>
                <a:lnTo>
                  <a:pt x="48" y="0"/>
                </a:lnTo>
                <a:lnTo>
                  <a:pt x="58" y="0"/>
                </a:lnTo>
                <a:lnTo>
                  <a:pt x="69" y="3"/>
                </a:lnTo>
                <a:lnTo>
                  <a:pt x="77" y="7"/>
                </a:lnTo>
                <a:lnTo>
                  <a:pt x="86" y="13"/>
                </a:lnTo>
                <a:lnTo>
                  <a:pt x="86" y="13"/>
                </a:lnTo>
                <a:lnTo>
                  <a:pt x="90" y="21"/>
                </a:lnTo>
                <a:lnTo>
                  <a:pt x="96" y="30"/>
                </a:lnTo>
                <a:lnTo>
                  <a:pt x="98" y="38"/>
                </a:lnTo>
                <a:lnTo>
                  <a:pt x="98" y="49"/>
                </a:lnTo>
                <a:lnTo>
                  <a:pt x="98" y="49"/>
                </a:lnTo>
                <a:lnTo>
                  <a:pt x="98" y="59"/>
                </a:lnTo>
                <a:lnTo>
                  <a:pt x="96" y="70"/>
                </a:lnTo>
                <a:lnTo>
                  <a:pt x="92" y="78"/>
                </a:lnTo>
                <a:lnTo>
                  <a:pt x="86" y="86"/>
                </a:lnTo>
                <a:lnTo>
                  <a:pt x="86" y="86"/>
                </a:lnTo>
                <a:lnTo>
                  <a:pt x="77" y="93"/>
                </a:lnTo>
                <a:lnTo>
                  <a:pt x="71" y="97"/>
                </a:lnTo>
                <a:lnTo>
                  <a:pt x="61" y="99"/>
                </a:lnTo>
                <a:lnTo>
                  <a:pt x="50" y="101"/>
                </a:lnTo>
                <a:lnTo>
                  <a:pt x="50" y="101"/>
                </a:lnTo>
                <a:lnTo>
                  <a:pt x="37" y="99"/>
                </a:lnTo>
                <a:lnTo>
                  <a:pt x="25" y="95"/>
                </a:lnTo>
                <a:lnTo>
                  <a:pt x="25" y="95"/>
                </a:lnTo>
                <a:lnTo>
                  <a:pt x="14" y="88"/>
                </a:lnTo>
                <a:lnTo>
                  <a:pt x="6" y="78"/>
                </a:lnTo>
                <a:lnTo>
                  <a:pt x="6" y="78"/>
                </a:lnTo>
                <a:lnTo>
                  <a:pt x="2" y="65"/>
                </a:lnTo>
                <a:lnTo>
                  <a:pt x="0" y="49"/>
                </a:lnTo>
                <a:lnTo>
                  <a:pt x="0" y="49"/>
                </a:lnTo>
                <a:close/>
                <a:moveTo>
                  <a:pt x="27" y="51"/>
                </a:moveTo>
                <a:lnTo>
                  <a:pt x="27" y="51"/>
                </a:lnTo>
                <a:lnTo>
                  <a:pt x="29" y="63"/>
                </a:lnTo>
                <a:lnTo>
                  <a:pt x="33" y="72"/>
                </a:lnTo>
                <a:lnTo>
                  <a:pt x="33" y="72"/>
                </a:lnTo>
                <a:lnTo>
                  <a:pt x="42" y="78"/>
                </a:lnTo>
                <a:lnTo>
                  <a:pt x="50" y="80"/>
                </a:lnTo>
                <a:lnTo>
                  <a:pt x="50" y="80"/>
                </a:lnTo>
                <a:lnTo>
                  <a:pt x="58" y="78"/>
                </a:lnTo>
                <a:lnTo>
                  <a:pt x="67" y="72"/>
                </a:lnTo>
                <a:lnTo>
                  <a:pt x="67" y="72"/>
                </a:lnTo>
                <a:lnTo>
                  <a:pt x="71" y="63"/>
                </a:lnTo>
                <a:lnTo>
                  <a:pt x="73" y="49"/>
                </a:lnTo>
                <a:lnTo>
                  <a:pt x="73" y="49"/>
                </a:lnTo>
                <a:lnTo>
                  <a:pt x="71" y="38"/>
                </a:lnTo>
                <a:lnTo>
                  <a:pt x="67" y="28"/>
                </a:lnTo>
                <a:lnTo>
                  <a:pt x="67" y="28"/>
                </a:lnTo>
                <a:lnTo>
                  <a:pt x="58" y="24"/>
                </a:lnTo>
                <a:lnTo>
                  <a:pt x="50" y="21"/>
                </a:lnTo>
                <a:lnTo>
                  <a:pt x="50" y="21"/>
                </a:lnTo>
                <a:lnTo>
                  <a:pt x="40" y="24"/>
                </a:lnTo>
                <a:lnTo>
                  <a:pt x="33" y="28"/>
                </a:lnTo>
                <a:lnTo>
                  <a:pt x="33" y="28"/>
                </a:lnTo>
                <a:lnTo>
                  <a:pt x="27" y="38"/>
                </a:lnTo>
                <a:lnTo>
                  <a:pt x="27" y="51"/>
                </a:lnTo>
                <a:lnTo>
                  <a:pt x="27" y="51"/>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8" name="Freeform 197"/>
          <p:cNvSpPr>
            <a:spLocks/>
          </p:cNvSpPr>
          <p:nvPr/>
        </p:nvSpPr>
        <p:spPr bwMode="auto">
          <a:xfrm>
            <a:off x="9060700" y="5873046"/>
            <a:ext cx="159287" cy="174822"/>
          </a:xfrm>
          <a:custGeom>
            <a:avLst/>
            <a:gdLst>
              <a:gd name="T0" fmla="*/ 88 w 92"/>
              <a:gd name="T1" fmla="*/ 28 h 101"/>
              <a:gd name="T2" fmla="*/ 63 w 92"/>
              <a:gd name="T3" fmla="*/ 34 h 101"/>
              <a:gd name="T4" fmla="*/ 63 w 92"/>
              <a:gd name="T5" fmla="*/ 34 h 101"/>
              <a:gd name="T6" fmla="*/ 61 w 92"/>
              <a:gd name="T7" fmla="*/ 28 h 101"/>
              <a:gd name="T8" fmla="*/ 57 w 92"/>
              <a:gd name="T9" fmla="*/ 23 h 101"/>
              <a:gd name="T10" fmla="*/ 57 w 92"/>
              <a:gd name="T11" fmla="*/ 23 h 101"/>
              <a:gd name="T12" fmla="*/ 52 w 92"/>
              <a:gd name="T13" fmla="*/ 21 h 101"/>
              <a:gd name="T14" fmla="*/ 46 w 92"/>
              <a:gd name="T15" fmla="*/ 19 h 101"/>
              <a:gd name="T16" fmla="*/ 46 w 92"/>
              <a:gd name="T17" fmla="*/ 19 h 101"/>
              <a:gd name="T18" fmla="*/ 38 w 92"/>
              <a:gd name="T19" fmla="*/ 21 h 101"/>
              <a:gd name="T20" fmla="*/ 31 w 92"/>
              <a:gd name="T21" fmla="*/ 28 h 101"/>
              <a:gd name="T22" fmla="*/ 31 w 92"/>
              <a:gd name="T23" fmla="*/ 28 h 101"/>
              <a:gd name="T24" fmla="*/ 27 w 92"/>
              <a:gd name="T25" fmla="*/ 36 h 101"/>
              <a:gd name="T26" fmla="*/ 27 w 92"/>
              <a:gd name="T27" fmla="*/ 51 h 101"/>
              <a:gd name="T28" fmla="*/ 27 w 92"/>
              <a:gd name="T29" fmla="*/ 51 h 101"/>
              <a:gd name="T30" fmla="*/ 29 w 92"/>
              <a:gd name="T31" fmla="*/ 63 h 101"/>
              <a:gd name="T32" fmla="*/ 33 w 92"/>
              <a:gd name="T33" fmla="*/ 74 h 101"/>
              <a:gd name="T34" fmla="*/ 33 w 92"/>
              <a:gd name="T35" fmla="*/ 74 h 101"/>
              <a:gd name="T36" fmla="*/ 42 w 92"/>
              <a:gd name="T37" fmla="*/ 78 h 101"/>
              <a:gd name="T38" fmla="*/ 50 w 92"/>
              <a:gd name="T39" fmla="*/ 80 h 101"/>
              <a:gd name="T40" fmla="*/ 50 w 92"/>
              <a:gd name="T41" fmla="*/ 80 h 101"/>
              <a:gd name="T42" fmla="*/ 57 w 92"/>
              <a:gd name="T43" fmla="*/ 78 h 101"/>
              <a:gd name="T44" fmla="*/ 61 w 92"/>
              <a:gd name="T45" fmla="*/ 74 h 101"/>
              <a:gd name="T46" fmla="*/ 61 w 92"/>
              <a:gd name="T47" fmla="*/ 74 h 101"/>
              <a:gd name="T48" fmla="*/ 65 w 92"/>
              <a:gd name="T49" fmla="*/ 67 h 101"/>
              <a:gd name="T50" fmla="*/ 67 w 92"/>
              <a:gd name="T51" fmla="*/ 59 h 101"/>
              <a:gd name="T52" fmla="*/ 92 w 92"/>
              <a:gd name="T53" fmla="*/ 61 h 101"/>
              <a:gd name="T54" fmla="*/ 92 w 92"/>
              <a:gd name="T55" fmla="*/ 61 h 101"/>
              <a:gd name="T56" fmla="*/ 88 w 92"/>
              <a:gd name="T57" fmla="*/ 78 h 101"/>
              <a:gd name="T58" fmla="*/ 84 w 92"/>
              <a:gd name="T59" fmla="*/ 84 h 101"/>
              <a:gd name="T60" fmla="*/ 80 w 92"/>
              <a:gd name="T61" fmla="*/ 88 h 101"/>
              <a:gd name="T62" fmla="*/ 80 w 92"/>
              <a:gd name="T63" fmla="*/ 88 h 101"/>
              <a:gd name="T64" fmla="*/ 73 w 92"/>
              <a:gd name="T65" fmla="*/ 92 h 101"/>
              <a:gd name="T66" fmla="*/ 67 w 92"/>
              <a:gd name="T67" fmla="*/ 97 h 101"/>
              <a:gd name="T68" fmla="*/ 50 w 92"/>
              <a:gd name="T69" fmla="*/ 101 h 101"/>
              <a:gd name="T70" fmla="*/ 50 w 92"/>
              <a:gd name="T71" fmla="*/ 101 h 101"/>
              <a:gd name="T72" fmla="*/ 40 w 92"/>
              <a:gd name="T73" fmla="*/ 99 h 101"/>
              <a:gd name="T74" fmla="*/ 31 w 92"/>
              <a:gd name="T75" fmla="*/ 99 h 101"/>
              <a:gd name="T76" fmla="*/ 23 w 92"/>
              <a:gd name="T77" fmla="*/ 95 h 101"/>
              <a:gd name="T78" fmla="*/ 17 w 92"/>
              <a:gd name="T79" fmla="*/ 88 h 101"/>
              <a:gd name="T80" fmla="*/ 17 w 92"/>
              <a:gd name="T81" fmla="*/ 88 h 101"/>
              <a:gd name="T82" fmla="*/ 10 w 92"/>
              <a:gd name="T83" fmla="*/ 82 h 101"/>
              <a:gd name="T84" fmla="*/ 6 w 92"/>
              <a:gd name="T85" fmla="*/ 74 h 101"/>
              <a:gd name="T86" fmla="*/ 2 w 92"/>
              <a:gd name="T87" fmla="*/ 65 h 101"/>
              <a:gd name="T88" fmla="*/ 0 w 92"/>
              <a:gd name="T89" fmla="*/ 53 h 101"/>
              <a:gd name="T90" fmla="*/ 0 w 92"/>
              <a:gd name="T91" fmla="*/ 53 h 101"/>
              <a:gd name="T92" fmla="*/ 0 w 92"/>
              <a:gd name="T93" fmla="*/ 42 h 101"/>
              <a:gd name="T94" fmla="*/ 2 w 92"/>
              <a:gd name="T95" fmla="*/ 32 h 101"/>
              <a:gd name="T96" fmla="*/ 6 w 92"/>
              <a:gd name="T97" fmla="*/ 23 h 101"/>
              <a:gd name="T98" fmla="*/ 10 w 92"/>
              <a:gd name="T99" fmla="*/ 15 h 101"/>
              <a:gd name="T100" fmla="*/ 10 w 92"/>
              <a:gd name="T101" fmla="*/ 15 h 101"/>
              <a:gd name="T102" fmla="*/ 17 w 92"/>
              <a:gd name="T103" fmla="*/ 9 h 101"/>
              <a:gd name="T104" fmla="*/ 25 w 92"/>
              <a:gd name="T105" fmla="*/ 4 h 101"/>
              <a:gd name="T106" fmla="*/ 33 w 92"/>
              <a:gd name="T107" fmla="*/ 2 h 101"/>
              <a:gd name="T108" fmla="*/ 44 w 92"/>
              <a:gd name="T109" fmla="*/ 0 h 101"/>
              <a:gd name="T110" fmla="*/ 44 w 92"/>
              <a:gd name="T111" fmla="*/ 0 h 101"/>
              <a:gd name="T112" fmla="*/ 59 w 92"/>
              <a:gd name="T113" fmla="*/ 0 h 101"/>
              <a:gd name="T114" fmla="*/ 71 w 92"/>
              <a:gd name="T115" fmla="*/ 4 h 101"/>
              <a:gd name="T116" fmla="*/ 71 w 92"/>
              <a:gd name="T117" fmla="*/ 4 h 101"/>
              <a:gd name="T118" fmla="*/ 82 w 92"/>
              <a:gd name="T119" fmla="*/ 15 h 101"/>
              <a:gd name="T120" fmla="*/ 88 w 92"/>
              <a:gd name="T121" fmla="*/ 28 h 101"/>
              <a:gd name="T122" fmla="*/ 88 w 92"/>
              <a:gd name="T123" fmla="*/ 2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 h="101">
                <a:moveTo>
                  <a:pt x="88" y="28"/>
                </a:moveTo>
                <a:lnTo>
                  <a:pt x="63" y="34"/>
                </a:lnTo>
                <a:lnTo>
                  <a:pt x="63" y="34"/>
                </a:lnTo>
                <a:lnTo>
                  <a:pt x="61" y="28"/>
                </a:lnTo>
                <a:lnTo>
                  <a:pt x="57" y="23"/>
                </a:lnTo>
                <a:lnTo>
                  <a:pt x="57" y="23"/>
                </a:lnTo>
                <a:lnTo>
                  <a:pt x="52" y="21"/>
                </a:lnTo>
                <a:lnTo>
                  <a:pt x="46" y="19"/>
                </a:lnTo>
                <a:lnTo>
                  <a:pt x="46" y="19"/>
                </a:lnTo>
                <a:lnTo>
                  <a:pt x="38" y="21"/>
                </a:lnTo>
                <a:lnTo>
                  <a:pt x="31" y="28"/>
                </a:lnTo>
                <a:lnTo>
                  <a:pt x="31" y="28"/>
                </a:lnTo>
                <a:lnTo>
                  <a:pt x="27" y="36"/>
                </a:lnTo>
                <a:lnTo>
                  <a:pt x="27" y="51"/>
                </a:lnTo>
                <a:lnTo>
                  <a:pt x="27" y="51"/>
                </a:lnTo>
                <a:lnTo>
                  <a:pt x="29" y="63"/>
                </a:lnTo>
                <a:lnTo>
                  <a:pt x="33" y="74"/>
                </a:lnTo>
                <a:lnTo>
                  <a:pt x="33" y="74"/>
                </a:lnTo>
                <a:lnTo>
                  <a:pt x="42" y="78"/>
                </a:lnTo>
                <a:lnTo>
                  <a:pt x="50" y="80"/>
                </a:lnTo>
                <a:lnTo>
                  <a:pt x="50" y="80"/>
                </a:lnTo>
                <a:lnTo>
                  <a:pt x="57" y="78"/>
                </a:lnTo>
                <a:lnTo>
                  <a:pt x="61" y="74"/>
                </a:lnTo>
                <a:lnTo>
                  <a:pt x="61" y="74"/>
                </a:lnTo>
                <a:lnTo>
                  <a:pt x="65" y="67"/>
                </a:lnTo>
                <a:lnTo>
                  <a:pt x="67" y="59"/>
                </a:lnTo>
                <a:lnTo>
                  <a:pt x="92" y="61"/>
                </a:lnTo>
                <a:lnTo>
                  <a:pt x="92" y="61"/>
                </a:lnTo>
                <a:lnTo>
                  <a:pt x="88" y="78"/>
                </a:lnTo>
                <a:lnTo>
                  <a:pt x="84" y="84"/>
                </a:lnTo>
                <a:lnTo>
                  <a:pt x="80" y="88"/>
                </a:lnTo>
                <a:lnTo>
                  <a:pt x="80" y="88"/>
                </a:lnTo>
                <a:lnTo>
                  <a:pt x="73" y="92"/>
                </a:lnTo>
                <a:lnTo>
                  <a:pt x="67" y="97"/>
                </a:lnTo>
                <a:lnTo>
                  <a:pt x="50" y="101"/>
                </a:lnTo>
                <a:lnTo>
                  <a:pt x="50" y="101"/>
                </a:lnTo>
                <a:lnTo>
                  <a:pt x="40" y="99"/>
                </a:lnTo>
                <a:lnTo>
                  <a:pt x="31" y="99"/>
                </a:lnTo>
                <a:lnTo>
                  <a:pt x="23" y="95"/>
                </a:lnTo>
                <a:lnTo>
                  <a:pt x="17" y="88"/>
                </a:lnTo>
                <a:lnTo>
                  <a:pt x="17" y="88"/>
                </a:lnTo>
                <a:lnTo>
                  <a:pt x="10" y="82"/>
                </a:lnTo>
                <a:lnTo>
                  <a:pt x="6" y="74"/>
                </a:lnTo>
                <a:lnTo>
                  <a:pt x="2" y="65"/>
                </a:lnTo>
                <a:lnTo>
                  <a:pt x="0" y="53"/>
                </a:lnTo>
                <a:lnTo>
                  <a:pt x="0" y="53"/>
                </a:lnTo>
                <a:lnTo>
                  <a:pt x="0" y="42"/>
                </a:lnTo>
                <a:lnTo>
                  <a:pt x="2" y="32"/>
                </a:lnTo>
                <a:lnTo>
                  <a:pt x="6" y="23"/>
                </a:lnTo>
                <a:lnTo>
                  <a:pt x="10" y="15"/>
                </a:lnTo>
                <a:lnTo>
                  <a:pt x="10" y="15"/>
                </a:lnTo>
                <a:lnTo>
                  <a:pt x="17" y="9"/>
                </a:lnTo>
                <a:lnTo>
                  <a:pt x="25" y="4"/>
                </a:lnTo>
                <a:lnTo>
                  <a:pt x="33" y="2"/>
                </a:lnTo>
                <a:lnTo>
                  <a:pt x="44" y="0"/>
                </a:lnTo>
                <a:lnTo>
                  <a:pt x="44" y="0"/>
                </a:lnTo>
                <a:lnTo>
                  <a:pt x="59" y="0"/>
                </a:lnTo>
                <a:lnTo>
                  <a:pt x="71" y="4"/>
                </a:lnTo>
                <a:lnTo>
                  <a:pt x="71" y="4"/>
                </a:lnTo>
                <a:lnTo>
                  <a:pt x="82" y="15"/>
                </a:lnTo>
                <a:lnTo>
                  <a:pt x="88" y="28"/>
                </a:lnTo>
                <a:lnTo>
                  <a:pt x="88" y="28"/>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99" name="Freeform 198"/>
          <p:cNvSpPr>
            <a:spLocks noEditPoints="1"/>
          </p:cNvSpPr>
          <p:nvPr/>
        </p:nvSpPr>
        <p:spPr bwMode="auto">
          <a:xfrm>
            <a:off x="9242493" y="5852276"/>
            <a:ext cx="166212" cy="176553"/>
          </a:xfrm>
          <a:custGeom>
            <a:avLst/>
            <a:gdLst>
              <a:gd name="T0" fmla="*/ 0 w 96"/>
              <a:gd name="T1" fmla="*/ 33 h 102"/>
              <a:gd name="T2" fmla="*/ 2 w 96"/>
              <a:gd name="T3" fmla="*/ 21 h 102"/>
              <a:gd name="T4" fmla="*/ 8 w 96"/>
              <a:gd name="T5" fmla="*/ 12 h 102"/>
              <a:gd name="T6" fmla="*/ 35 w 96"/>
              <a:gd name="T7" fmla="*/ 2 h 102"/>
              <a:gd name="T8" fmla="*/ 50 w 96"/>
              <a:gd name="T9" fmla="*/ 0 h 102"/>
              <a:gd name="T10" fmla="*/ 60 w 96"/>
              <a:gd name="T11" fmla="*/ 2 h 102"/>
              <a:gd name="T12" fmla="*/ 75 w 96"/>
              <a:gd name="T13" fmla="*/ 10 h 102"/>
              <a:gd name="T14" fmla="*/ 77 w 96"/>
              <a:gd name="T15" fmla="*/ 19 h 102"/>
              <a:gd name="T16" fmla="*/ 86 w 96"/>
              <a:gd name="T17" fmla="*/ 60 h 102"/>
              <a:gd name="T18" fmla="*/ 90 w 96"/>
              <a:gd name="T19" fmla="*/ 79 h 102"/>
              <a:gd name="T20" fmla="*/ 96 w 96"/>
              <a:gd name="T21" fmla="*/ 92 h 102"/>
              <a:gd name="T22" fmla="*/ 71 w 96"/>
              <a:gd name="T23" fmla="*/ 94 h 102"/>
              <a:gd name="T24" fmla="*/ 67 w 96"/>
              <a:gd name="T25" fmla="*/ 88 h 102"/>
              <a:gd name="T26" fmla="*/ 67 w 96"/>
              <a:gd name="T27" fmla="*/ 86 h 102"/>
              <a:gd name="T28" fmla="*/ 54 w 96"/>
              <a:gd name="T29" fmla="*/ 96 h 102"/>
              <a:gd name="T30" fmla="*/ 46 w 96"/>
              <a:gd name="T31" fmla="*/ 100 h 102"/>
              <a:gd name="T32" fmla="*/ 37 w 96"/>
              <a:gd name="T33" fmla="*/ 102 h 102"/>
              <a:gd name="T34" fmla="*/ 19 w 96"/>
              <a:gd name="T35" fmla="*/ 100 h 102"/>
              <a:gd name="T36" fmla="*/ 14 w 96"/>
              <a:gd name="T37" fmla="*/ 98 h 102"/>
              <a:gd name="T38" fmla="*/ 2 w 96"/>
              <a:gd name="T39" fmla="*/ 79 h 102"/>
              <a:gd name="T40" fmla="*/ 2 w 96"/>
              <a:gd name="T41" fmla="*/ 71 h 102"/>
              <a:gd name="T42" fmla="*/ 4 w 96"/>
              <a:gd name="T43" fmla="*/ 65 h 102"/>
              <a:gd name="T44" fmla="*/ 14 w 96"/>
              <a:gd name="T45" fmla="*/ 52 h 102"/>
              <a:gd name="T46" fmla="*/ 21 w 96"/>
              <a:gd name="T47" fmla="*/ 48 h 102"/>
              <a:gd name="T48" fmla="*/ 33 w 96"/>
              <a:gd name="T49" fmla="*/ 44 h 102"/>
              <a:gd name="T50" fmla="*/ 56 w 96"/>
              <a:gd name="T51" fmla="*/ 31 h 102"/>
              <a:gd name="T52" fmla="*/ 54 w 96"/>
              <a:gd name="T53" fmla="*/ 25 h 102"/>
              <a:gd name="T54" fmla="*/ 50 w 96"/>
              <a:gd name="T55" fmla="*/ 21 h 102"/>
              <a:gd name="T56" fmla="*/ 37 w 96"/>
              <a:gd name="T57" fmla="*/ 21 h 102"/>
              <a:gd name="T58" fmla="*/ 31 w 96"/>
              <a:gd name="T59" fmla="*/ 23 h 102"/>
              <a:gd name="T60" fmla="*/ 27 w 96"/>
              <a:gd name="T61" fmla="*/ 25 h 102"/>
              <a:gd name="T62" fmla="*/ 23 w 96"/>
              <a:gd name="T63" fmla="*/ 35 h 102"/>
              <a:gd name="T64" fmla="*/ 58 w 96"/>
              <a:gd name="T65" fmla="*/ 50 h 102"/>
              <a:gd name="T66" fmla="*/ 44 w 96"/>
              <a:gd name="T67" fmla="*/ 56 h 102"/>
              <a:gd name="T68" fmla="*/ 31 w 96"/>
              <a:gd name="T69" fmla="*/ 63 h 102"/>
              <a:gd name="T70" fmla="*/ 27 w 96"/>
              <a:gd name="T71" fmla="*/ 67 h 102"/>
              <a:gd name="T72" fmla="*/ 27 w 96"/>
              <a:gd name="T73" fmla="*/ 73 h 102"/>
              <a:gd name="T74" fmla="*/ 33 w 96"/>
              <a:gd name="T75" fmla="*/ 81 h 102"/>
              <a:gd name="T76" fmla="*/ 37 w 96"/>
              <a:gd name="T77" fmla="*/ 83 h 102"/>
              <a:gd name="T78" fmla="*/ 44 w 96"/>
              <a:gd name="T79" fmla="*/ 83 h 102"/>
              <a:gd name="T80" fmla="*/ 56 w 96"/>
              <a:gd name="T81" fmla="*/ 77 h 102"/>
              <a:gd name="T82" fmla="*/ 58 w 96"/>
              <a:gd name="T83" fmla="*/ 73 h 102"/>
              <a:gd name="T84" fmla="*/ 60 w 96"/>
              <a:gd name="T85" fmla="*/ 67 h 102"/>
              <a:gd name="T86" fmla="*/ 58 w 96"/>
              <a:gd name="T87" fmla="*/ 5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6" h="102">
                <a:moveTo>
                  <a:pt x="23" y="35"/>
                </a:moveTo>
                <a:lnTo>
                  <a:pt x="0" y="33"/>
                </a:lnTo>
                <a:lnTo>
                  <a:pt x="0" y="33"/>
                </a:lnTo>
                <a:lnTo>
                  <a:pt x="2" y="21"/>
                </a:lnTo>
                <a:lnTo>
                  <a:pt x="8" y="12"/>
                </a:lnTo>
                <a:lnTo>
                  <a:pt x="8" y="12"/>
                </a:lnTo>
                <a:lnTo>
                  <a:pt x="21" y="6"/>
                </a:lnTo>
                <a:lnTo>
                  <a:pt x="35" y="2"/>
                </a:lnTo>
                <a:lnTo>
                  <a:pt x="35" y="2"/>
                </a:lnTo>
                <a:lnTo>
                  <a:pt x="50" y="0"/>
                </a:lnTo>
                <a:lnTo>
                  <a:pt x="60" y="2"/>
                </a:lnTo>
                <a:lnTo>
                  <a:pt x="60" y="2"/>
                </a:lnTo>
                <a:lnTo>
                  <a:pt x="69" y="4"/>
                </a:lnTo>
                <a:lnTo>
                  <a:pt x="75" y="10"/>
                </a:lnTo>
                <a:lnTo>
                  <a:pt x="75" y="10"/>
                </a:lnTo>
                <a:lnTo>
                  <a:pt x="77" y="19"/>
                </a:lnTo>
                <a:lnTo>
                  <a:pt x="81" y="31"/>
                </a:lnTo>
                <a:lnTo>
                  <a:pt x="86" y="60"/>
                </a:lnTo>
                <a:lnTo>
                  <a:pt x="86" y="60"/>
                </a:lnTo>
                <a:lnTo>
                  <a:pt x="90" y="79"/>
                </a:lnTo>
                <a:lnTo>
                  <a:pt x="90" y="79"/>
                </a:lnTo>
                <a:lnTo>
                  <a:pt x="96" y="92"/>
                </a:lnTo>
                <a:lnTo>
                  <a:pt x="71" y="94"/>
                </a:lnTo>
                <a:lnTo>
                  <a:pt x="71" y="94"/>
                </a:lnTo>
                <a:lnTo>
                  <a:pt x="67" y="88"/>
                </a:lnTo>
                <a:lnTo>
                  <a:pt x="67" y="88"/>
                </a:lnTo>
                <a:lnTo>
                  <a:pt x="67" y="86"/>
                </a:lnTo>
                <a:lnTo>
                  <a:pt x="67" y="86"/>
                </a:lnTo>
                <a:lnTo>
                  <a:pt x="60" y="92"/>
                </a:lnTo>
                <a:lnTo>
                  <a:pt x="54" y="96"/>
                </a:lnTo>
                <a:lnTo>
                  <a:pt x="54" y="96"/>
                </a:lnTo>
                <a:lnTo>
                  <a:pt x="46" y="100"/>
                </a:lnTo>
                <a:lnTo>
                  <a:pt x="37" y="102"/>
                </a:lnTo>
                <a:lnTo>
                  <a:pt x="37" y="102"/>
                </a:lnTo>
                <a:lnTo>
                  <a:pt x="25" y="102"/>
                </a:lnTo>
                <a:lnTo>
                  <a:pt x="19" y="100"/>
                </a:lnTo>
                <a:lnTo>
                  <a:pt x="14" y="98"/>
                </a:lnTo>
                <a:lnTo>
                  <a:pt x="14" y="98"/>
                </a:lnTo>
                <a:lnTo>
                  <a:pt x="6" y="90"/>
                </a:lnTo>
                <a:lnTo>
                  <a:pt x="2" y="79"/>
                </a:lnTo>
                <a:lnTo>
                  <a:pt x="2" y="79"/>
                </a:lnTo>
                <a:lnTo>
                  <a:pt x="2" y="71"/>
                </a:lnTo>
                <a:lnTo>
                  <a:pt x="4" y="65"/>
                </a:lnTo>
                <a:lnTo>
                  <a:pt x="4" y="65"/>
                </a:lnTo>
                <a:lnTo>
                  <a:pt x="8" y="58"/>
                </a:lnTo>
                <a:lnTo>
                  <a:pt x="14" y="52"/>
                </a:lnTo>
                <a:lnTo>
                  <a:pt x="14" y="52"/>
                </a:lnTo>
                <a:lnTo>
                  <a:pt x="21" y="48"/>
                </a:lnTo>
                <a:lnTo>
                  <a:pt x="33" y="44"/>
                </a:lnTo>
                <a:lnTo>
                  <a:pt x="33" y="44"/>
                </a:lnTo>
                <a:lnTo>
                  <a:pt x="56" y="33"/>
                </a:lnTo>
                <a:lnTo>
                  <a:pt x="56" y="31"/>
                </a:lnTo>
                <a:lnTo>
                  <a:pt x="56" y="31"/>
                </a:lnTo>
                <a:lnTo>
                  <a:pt x="54" y="25"/>
                </a:lnTo>
                <a:lnTo>
                  <a:pt x="50" y="21"/>
                </a:lnTo>
                <a:lnTo>
                  <a:pt x="50" y="21"/>
                </a:lnTo>
                <a:lnTo>
                  <a:pt x="46" y="21"/>
                </a:lnTo>
                <a:lnTo>
                  <a:pt x="37" y="21"/>
                </a:lnTo>
                <a:lnTo>
                  <a:pt x="37" y="21"/>
                </a:lnTo>
                <a:lnTo>
                  <a:pt x="31" y="23"/>
                </a:lnTo>
                <a:lnTo>
                  <a:pt x="27" y="25"/>
                </a:lnTo>
                <a:lnTo>
                  <a:pt x="27" y="25"/>
                </a:lnTo>
                <a:lnTo>
                  <a:pt x="25" y="29"/>
                </a:lnTo>
                <a:lnTo>
                  <a:pt x="23" y="35"/>
                </a:lnTo>
                <a:lnTo>
                  <a:pt x="23" y="35"/>
                </a:lnTo>
                <a:close/>
                <a:moveTo>
                  <a:pt x="58" y="50"/>
                </a:moveTo>
                <a:lnTo>
                  <a:pt x="58" y="50"/>
                </a:lnTo>
                <a:lnTo>
                  <a:pt x="44" y="56"/>
                </a:lnTo>
                <a:lnTo>
                  <a:pt x="44" y="56"/>
                </a:lnTo>
                <a:lnTo>
                  <a:pt x="31" y="63"/>
                </a:lnTo>
                <a:lnTo>
                  <a:pt x="31" y="63"/>
                </a:lnTo>
                <a:lnTo>
                  <a:pt x="27" y="67"/>
                </a:lnTo>
                <a:lnTo>
                  <a:pt x="27" y="73"/>
                </a:lnTo>
                <a:lnTo>
                  <a:pt x="27" y="73"/>
                </a:lnTo>
                <a:lnTo>
                  <a:pt x="29" y="77"/>
                </a:lnTo>
                <a:lnTo>
                  <a:pt x="33" y="81"/>
                </a:lnTo>
                <a:lnTo>
                  <a:pt x="33" y="81"/>
                </a:lnTo>
                <a:lnTo>
                  <a:pt x="37" y="83"/>
                </a:lnTo>
                <a:lnTo>
                  <a:pt x="44" y="83"/>
                </a:lnTo>
                <a:lnTo>
                  <a:pt x="44" y="83"/>
                </a:lnTo>
                <a:lnTo>
                  <a:pt x="50" y="81"/>
                </a:lnTo>
                <a:lnTo>
                  <a:pt x="56" y="77"/>
                </a:lnTo>
                <a:lnTo>
                  <a:pt x="56" y="77"/>
                </a:lnTo>
                <a:lnTo>
                  <a:pt x="58" y="73"/>
                </a:lnTo>
                <a:lnTo>
                  <a:pt x="60" y="67"/>
                </a:lnTo>
                <a:lnTo>
                  <a:pt x="60" y="67"/>
                </a:lnTo>
                <a:lnTo>
                  <a:pt x="58" y="54"/>
                </a:lnTo>
                <a:lnTo>
                  <a:pt x="58" y="50"/>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0" name="Freeform 199"/>
          <p:cNvSpPr>
            <a:spLocks/>
          </p:cNvSpPr>
          <p:nvPr/>
        </p:nvSpPr>
        <p:spPr bwMode="auto">
          <a:xfrm>
            <a:off x="9398319" y="5772653"/>
            <a:ext cx="126391" cy="223288"/>
          </a:xfrm>
          <a:custGeom>
            <a:avLst/>
            <a:gdLst>
              <a:gd name="T0" fmla="*/ 52 w 73"/>
              <a:gd name="T1" fmla="*/ 29 h 129"/>
              <a:gd name="T2" fmla="*/ 56 w 73"/>
              <a:gd name="T3" fmla="*/ 50 h 129"/>
              <a:gd name="T4" fmla="*/ 40 w 73"/>
              <a:gd name="T5" fmla="*/ 52 h 129"/>
              <a:gd name="T6" fmla="*/ 48 w 73"/>
              <a:gd name="T7" fmla="*/ 90 h 129"/>
              <a:gd name="T8" fmla="*/ 48 w 73"/>
              <a:gd name="T9" fmla="*/ 90 h 129"/>
              <a:gd name="T10" fmla="*/ 50 w 73"/>
              <a:gd name="T11" fmla="*/ 104 h 129"/>
              <a:gd name="T12" fmla="*/ 50 w 73"/>
              <a:gd name="T13" fmla="*/ 104 h 129"/>
              <a:gd name="T14" fmla="*/ 54 w 73"/>
              <a:gd name="T15" fmla="*/ 106 h 129"/>
              <a:gd name="T16" fmla="*/ 54 w 73"/>
              <a:gd name="T17" fmla="*/ 106 h 129"/>
              <a:gd name="T18" fmla="*/ 58 w 73"/>
              <a:gd name="T19" fmla="*/ 106 h 129"/>
              <a:gd name="T20" fmla="*/ 58 w 73"/>
              <a:gd name="T21" fmla="*/ 106 h 129"/>
              <a:gd name="T22" fmla="*/ 67 w 73"/>
              <a:gd name="T23" fmla="*/ 102 h 129"/>
              <a:gd name="T24" fmla="*/ 73 w 73"/>
              <a:gd name="T25" fmla="*/ 121 h 129"/>
              <a:gd name="T26" fmla="*/ 73 w 73"/>
              <a:gd name="T27" fmla="*/ 121 h 129"/>
              <a:gd name="T28" fmla="*/ 65 w 73"/>
              <a:gd name="T29" fmla="*/ 125 h 129"/>
              <a:gd name="T30" fmla="*/ 54 w 73"/>
              <a:gd name="T31" fmla="*/ 129 h 129"/>
              <a:gd name="T32" fmla="*/ 54 w 73"/>
              <a:gd name="T33" fmla="*/ 129 h 129"/>
              <a:gd name="T34" fmla="*/ 42 w 73"/>
              <a:gd name="T35" fmla="*/ 129 h 129"/>
              <a:gd name="T36" fmla="*/ 42 w 73"/>
              <a:gd name="T37" fmla="*/ 129 h 129"/>
              <a:gd name="T38" fmla="*/ 37 w 73"/>
              <a:gd name="T39" fmla="*/ 127 h 129"/>
              <a:gd name="T40" fmla="*/ 33 w 73"/>
              <a:gd name="T41" fmla="*/ 125 h 129"/>
              <a:gd name="T42" fmla="*/ 33 w 73"/>
              <a:gd name="T43" fmla="*/ 125 h 129"/>
              <a:gd name="T44" fmla="*/ 27 w 73"/>
              <a:gd name="T45" fmla="*/ 117 h 129"/>
              <a:gd name="T46" fmla="*/ 27 w 73"/>
              <a:gd name="T47" fmla="*/ 117 h 129"/>
              <a:gd name="T48" fmla="*/ 23 w 73"/>
              <a:gd name="T49" fmla="*/ 98 h 129"/>
              <a:gd name="T50" fmla="*/ 14 w 73"/>
              <a:gd name="T51" fmla="*/ 58 h 129"/>
              <a:gd name="T52" fmla="*/ 4 w 73"/>
              <a:gd name="T53" fmla="*/ 60 h 129"/>
              <a:gd name="T54" fmla="*/ 0 w 73"/>
              <a:gd name="T55" fmla="*/ 42 h 129"/>
              <a:gd name="T56" fmla="*/ 10 w 73"/>
              <a:gd name="T57" fmla="*/ 37 h 129"/>
              <a:gd name="T58" fmla="*/ 6 w 73"/>
              <a:gd name="T59" fmla="*/ 21 h 129"/>
              <a:gd name="T60" fmla="*/ 29 w 73"/>
              <a:gd name="T61" fmla="*/ 0 h 129"/>
              <a:gd name="T62" fmla="*/ 35 w 73"/>
              <a:gd name="T63" fmla="*/ 33 h 129"/>
              <a:gd name="T64" fmla="*/ 52 w 73"/>
              <a:gd name="T65" fmla="*/ 2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 h="129">
                <a:moveTo>
                  <a:pt x="52" y="29"/>
                </a:moveTo>
                <a:lnTo>
                  <a:pt x="56" y="50"/>
                </a:lnTo>
                <a:lnTo>
                  <a:pt x="40" y="52"/>
                </a:lnTo>
                <a:lnTo>
                  <a:pt x="48" y="90"/>
                </a:lnTo>
                <a:lnTo>
                  <a:pt x="48" y="90"/>
                </a:lnTo>
                <a:lnTo>
                  <a:pt x="50" y="104"/>
                </a:lnTo>
                <a:lnTo>
                  <a:pt x="50" y="104"/>
                </a:lnTo>
                <a:lnTo>
                  <a:pt x="54" y="106"/>
                </a:lnTo>
                <a:lnTo>
                  <a:pt x="54" y="106"/>
                </a:lnTo>
                <a:lnTo>
                  <a:pt x="58" y="106"/>
                </a:lnTo>
                <a:lnTo>
                  <a:pt x="58" y="106"/>
                </a:lnTo>
                <a:lnTo>
                  <a:pt x="67" y="102"/>
                </a:lnTo>
                <a:lnTo>
                  <a:pt x="73" y="121"/>
                </a:lnTo>
                <a:lnTo>
                  <a:pt x="73" y="121"/>
                </a:lnTo>
                <a:lnTo>
                  <a:pt x="65" y="125"/>
                </a:lnTo>
                <a:lnTo>
                  <a:pt x="54" y="129"/>
                </a:lnTo>
                <a:lnTo>
                  <a:pt x="54" y="129"/>
                </a:lnTo>
                <a:lnTo>
                  <a:pt x="42" y="129"/>
                </a:lnTo>
                <a:lnTo>
                  <a:pt x="42" y="129"/>
                </a:lnTo>
                <a:lnTo>
                  <a:pt x="37" y="127"/>
                </a:lnTo>
                <a:lnTo>
                  <a:pt x="33" y="125"/>
                </a:lnTo>
                <a:lnTo>
                  <a:pt x="33" y="125"/>
                </a:lnTo>
                <a:lnTo>
                  <a:pt x="27" y="117"/>
                </a:lnTo>
                <a:lnTo>
                  <a:pt x="27" y="117"/>
                </a:lnTo>
                <a:lnTo>
                  <a:pt x="23" y="98"/>
                </a:lnTo>
                <a:lnTo>
                  <a:pt x="14" y="58"/>
                </a:lnTo>
                <a:lnTo>
                  <a:pt x="4" y="60"/>
                </a:lnTo>
                <a:lnTo>
                  <a:pt x="0" y="42"/>
                </a:lnTo>
                <a:lnTo>
                  <a:pt x="10" y="37"/>
                </a:lnTo>
                <a:lnTo>
                  <a:pt x="6" y="21"/>
                </a:lnTo>
                <a:lnTo>
                  <a:pt x="29" y="0"/>
                </a:lnTo>
                <a:lnTo>
                  <a:pt x="35" y="33"/>
                </a:lnTo>
                <a:lnTo>
                  <a:pt x="52" y="29"/>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1" name="Freeform 200"/>
          <p:cNvSpPr>
            <a:spLocks noEditPoints="1"/>
          </p:cNvSpPr>
          <p:nvPr/>
        </p:nvSpPr>
        <p:spPr bwMode="auto">
          <a:xfrm>
            <a:off x="9502201" y="5746690"/>
            <a:ext cx="98689" cy="231943"/>
          </a:xfrm>
          <a:custGeom>
            <a:avLst/>
            <a:gdLst>
              <a:gd name="T0" fmla="*/ 7 w 57"/>
              <a:gd name="T1" fmla="*/ 27 h 134"/>
              <a:gd name="T2" fmla="*/ 0 w 57"/>
              <a:gd name="T3" fmla="*/ 4 h 134"/>
              <a:gd name="T4" fmla="*/ 26 w 57"/>
              <a:gd name="T5" fmla="*/ 0 h 134"/>
              <a:gd name="T6" fmla="*/ 30 w 57"/>
              <a:gd name="T7" fmla="*/ 21 h 134"/>
              <a:gd name="T8" fmla="*/ 7 w 57"/>
              <a:gd name="T9" fmla="*/ 27 h 134"/>
              <a:gd name="T10" fmla="*/ 32 w 57"/>
              <a:gd name="T11" fmla="*/ 134 h 134"/>
              <a:gd name="T12" fmla="*/ 9 w 57"/>
              <a:gd name="T13" fmla="*/ 40 h 134"/>
              <a:gd name="T14" fmla="*/ 34 w 57"/>
              <a:gd name="T15" fmla="*/ 34 h 134"/>
              <a:gd name="T16" fmla="*/ 57 w 57"/>
              <a:gd name="T17" fmla="*/ 128 h 134"/>
              <a:gd name="T18" fmla="*/ 32 w 57"/>
              <a:gd name="T19" fmla="*/ 134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 h="134">
                <a:moveTo>
                  <a:pt x="7" y="27"/>
                </a:moveTo>
                <a:lnTo>
                  <a:pt x="0" y="4"/>
                </a:lnTo>
                <a:lnTo>
                  <a:pt x="26" y="0"/>
                </a:lnTo>
                <a:lnTo>
                  <a:pt x="30" y="21"/>
                </a:lnTo>
                <a:lnTo>
                  <a:pt x="7" y="27"/>
                </a:lnTo>
                <a:close/>
                <a:moveTo>
                  <a:pt x="32" y="134"/>
                </a:moveTo>
                <a:lnTo>
                  <a:pt x="9" y="40"/>
                </a:lnTo>
                <a:lnTo>
                  <a:pt x="34" y="34"/>
                </a:lnTo>
                <a:lnTo>
                  <a:pt x="57" y="128"/>
                </a:lnTo>
                <a:lnTo>
                  <a:pt x="32" y="134"/>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2" name="Freeform 201"/>
          <p:cNvSpPr>
            <a:spLocks noEditPoints="1"/>
          </p:cNvSpPr>
          <p:nvPr/>
        </p:nvSpPr>
        <p:spPr bwMode="auto">
          <a:xfrm>
            <a:off x="9611278" y="5763998"/>
            <a:ext cx="174869" cy="174822"/>
          </a:xfrm>
          <a:custGeom>
            <a:avLst/>
            <a:gdLst>
              <a:gd name="T0" fmla="*/ 2 w 101"/>
              <a:gd name="T1" fmla="*/ 65 h 101"/>
              <a:gd name="T2" fmla="*/ 2 w 101"/>
              <a:gd name="T3" fmla="*/ 40 h 101"/>
              <a:gd name="T4" fmla="*/ 7 w 101"/>
              <a:gd name="T5" fmla="*/ 28 h 101"/>
              <a:gd name="T6" fmla="*/ 13 w 101"/>
              <a:gd name="T7" fmla="*/ 17 h 101"/>
              <a:gd name="T8" fmla="*/ 36 w 101"/>
              <a:gd name="T9" fmla="*/ 3 h 101"/>
              <a:gd name="T10" fmla="*/ 46 w 101"/>
              <a:gd name="T11" fmla="*/ 0 h 101"/>
              <a:gd name="T12" fmla="*/ 65 w 101"/>
              <a:gd name="T13" fmla="*/ 3 h 101"/>
              <a:gd name="T14" fmla="*/ 74 w 101"/>
              <a:gd name="T15" fmla="*/ 7 h 101"/>
              <a:gd name="T16" fmla="*/ 88 w 101"/>
              <a:gd name="T17" fmla="*/ 19 h 101"/>
              <a:gd name="T18" fmla="*/ 99 w 101"/>
              <a:gd name="T19" fmla="*/ 36 h 101"/>
              <a:gd name="T20" fmla="*/ 101 w 101"/>
              <a:gd name="T21" fmla="*/ 47 h 101"/>
              <a:gd name="T22" fmla="*/ 99 w 101"/>
              <a:gd name="T23" fmla="*/ 65 h 101"/>
              <a:gd name="T24" fmla="*/ 95 w 101"/>
              <a:gd name="T25" fmla="*/ 74 h 101"/>
              <a:gd name="T26" fmla="*/ 84 w 101"/>
              <a:gd name="T27" fmla="*/ 91 h 101"/>
              <a:gd name="T28" fmla="*/ 65 w 101"/>
              <a:gd name="T29" fmla="*/ 99 h 101"/>
              <a:gd name="T30" fmla="*/ 53 w 101"/>
              <a:gd name="T31" fmla="*/ 101 h 101"/>
              <a:gd name="T32" fmla="*/ 40 w 101"/>
              <a:gd name="T33" fmla="*/ 101 h 101"/>
              <a:gd name="T34" fmla="*/ 17 w 101"/>
              <a:gd name="T35" fmla="*/ 88 h 101"/>
              <a:gd name="T36" fmla="*/ 9 w 101"/>
              <a:gd name="T37" fmla="*/ 78 h 101"/>
              <a:gd name="T38" fmla="*/ 2 w 101"/>
              <a:gd name="T39" fmla="*/ 65 h 101"/>
              <a:gd name="T40" fmla="*/ 27 w 101"/>
              <a:gd name="T41" fmla="*/ 59 h 101"/>
              <a:gd name="T42" fmla="*/ 42 w 101"/>
              <a:gd name="T43" fmla="*/ 78 h 101"/>
              <a:gd name="T44" fmla="*/ 51 w 101"/>
              <a:gd name="T45" fmla="*/ 80 h 101"/>
              <a:gd name="T46" fmla="*/ 59 w 101"/>
              <a:gd name="T47" fmla="*/ 80 h 101"/>
              <a:gd name="T48" fmla="*/ 74 w 101"/>
              <a:gd name="T49" fmla="*/ 67 h 101"/>
              <a:gd name="T50" fmla="*/ 76 w 101"/>
              <a:gd name="T51" fmla="*/ 57 h 101"/>
              <a:gd name="T52" fmla="*/ 74 w 101"/>
              <a:gd name="T53" fmla="*/ 44 h 101"/>
              <a:gd name="T54" fmla="*/ 61 w 101"/>
              <a:gd name="T55" fmla="*/ 26 h 101"/>
              <a:gd name="T56" fmla="*/ 51 w 101"/>
              <a:gd name="T57" fmla="*/ 21 h 101"/>
              <a:gd name="T58" fmla="*/ 42 w 101"/>
              <a:gd name="T59" fmla="*/ 24 h 101"/>
              <a:gd name="T60" fmla="*/ 27 w 101"/>
              <a:gd name="T61" fmla="*/ 36 h 101"/>
              <a:gd name="T62" fmla="*/ 25 w 101"/>
              <a:gd name="T63" fmla="*/ 47 h 101"/>
              <a:gd name="T64" fmla="*/ 27 w 101"/>
              <a:gd name="T65" fmla="*/ 59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1" h="101">
                <a:moveTo>
                  <a:pt x="2" y="65"/>
                </a:moveTo>
                <a:lnTo>
                  <a:pt x="2" y="65"/>
                </a:lnTo>
                <a:lnTo>
                  <a:pt x="0" y="53"/>
                </a:lnTo>
                <a:lnTo>
                  <a:pt x="2" y="40"/>
                </a:lnTo>
                <a:lnTo>
                  <a:pt x="2" y="40"/>
                </a:lnTo>
                <a:lnTo>
                  <a:pt x="7" y="28"/>
                </a:lnTo>
                <a:lnTo>
                  <a:pt x="13" y="17"/>
                </a:lnTo>
                <a:lnTo>
                  <a:pt x="13" y="17"/>
                </a:lnTo>
                <a:lnTo>
                  <a:pt x="23" y="9"/>
                </a:lnTo>
                <a:lnTo>
                  <a:pt x="36" y="3"/>
                </a:lnTo>
                <a:lnTo>
                  <a:pt x="36" y="3"/>
                </a:lnTo>
                <a:lnTo>
                  <a:pt x="46" y="0"/>
                </a:lnTo>
                <a:lnTo>
                  <a:pt x="55" y="0"/>
                </a:lnTo>
                <a:lnTo>
                  <a:pt x="65" y="3"/>
                </a:lnTo>
                <a:lnTo>
                  <a:pt x="74" y="7"/>
                </a:lnTo>
                <a:lnTo>
                  <a:pt x="74" y="7"/>
                </a:lnTo>
                <a:lnTo>
                  <a:pt x="82" y="11"/>
                </a:lnTo>
                <a:lnTo>
                  <a:pt x="88" y="19"/>
                </a:lnTo>
                <a:lnTo>
                  <a:pt x="95" y="26"/>
                </a:lnTo>
                <a:lnTo>
                  <a:pt x="99" y="36"/>
                </a:lnTo>
                <a:lnTo>
                  <a:pt x="99" y="36"/>
                </a:lnTo>
                <a:lnTo>
                  <a:pt x="101" y="47"/>
                </a:lnTo>
                <a:lnTo>
                  <a:pt x="101" y="57"/>
                </a:lnTo>
                <a:lnTo>
                  <a:pt x="99" y="65"/>
                </a:lnTo>
                <a:lnTo>
                  <a:pt x="95" y="74"/>
                </a:lnTo>
                <a:lnTo>
                  <a:pt x="95" y="74"/>
                </a:lnTo>
                <a:lnTo>
                  <a:pt x="90" y="82"/>
                </a:lnTo>
                <a:lnTo>
                  <a:pt x="84" y="91"/>
                </a:lnTo>
                <a:lnTo>
                  <a:pt x="76" y="95"/>
                </a:lnTo>
                <a:lnTo>
                  <a:pt x="65" y="99"/>
                </a:lnTo>
                <a:lnTo>
                  <a:pt x="65" y="99"/>
                </a:lnTo>
                <a:lnTo>
                  <a:pt x="53" y="101"/>
                </a:lnTo>
                <a:lnTo>
                  <a:pt x="40" y="101"/>
                </a:lnTo>
                <a:lnTo>
                  <a:pt x="40" y="101"/>
                </a:lnTo>
                <a:lnTo>
                  <a:pt x="27" y="97"/>
                </a:lnTo>
                <a:lnTo>
                  <a:pt x="17" y="88"/>
                </a:lnTo>
                <a:lnTo>
                  <a:pt x="17" y="88"/>
                </a:lnTo>
                <a:lnTo>
                  <a:pt x="9" y="78"/>
                </a:lnTo>
                <a:lnTo>
                  <a:pt x="2" y="65"/>
                </a:lnTo>
                <a:lnTo>
                  <a:pt x="2" y="65"/>
                </a:lnTo>
                <a:close/>
                <a:moveTo>
                  <a:pt x="27" y="59"/>
                </a:moveTo>
                <a:lnTo>
                  <a:pt x="27" y="59"/>
                </a:lnTo>
                <a:lnTo>
                  <a:pt x="34" y="70"/>
                </a:lnTo>
                <a:lnTo>
                  <a:pt x="42" y="78"/>
                </a:lnTo>
                <a:lnTo>
                  <a:pt x="42" y="78"/>
                </a:lnTo>
                <a:lnTo>
                  <a:pt x="51" y="80"/>
                </a:lnTo>
                <a:lnTo>
                  <a:pt x="59" y="80"/>
                </a:lnTo>
                <a:lnTo>
                  <a:pt x="59" y="80"/>
                </a:lnTo>
                <a:lnTo>
                  <a:pt x="67" y="74"/>
                </a:lnTo>
                <a:lnTo>
                  <a:pt x="74" y="67"/>
                </a:lnTo>
                <a:lnTo>
                  <a:pt x="74" y="67"/>
                </a:lnTo>
                <a:lnTo>
                  <a:pt x="76" y="57"/>
                </a:lnTo>
                <a:lnTo>
                  <a:pt x="74" y="44"/>
                </a:lnTo>
                <a:lnTo>
                  <a:pt x="74" y="44"/>
                </a:lnTo>
                <a:lnTo>
                  <a:pt x="67" y="32"/>
                </a:lnTo>
                <a:lnTo>
                  <a:pt x="61" y="26"/>
                </a:lnTo>
                <a:lnTo>
                  <a:pt x="61" y="26"/>
                </a:lnTo>
                <a:lnTo>
                  <a:pt x="51" y="21"/>
                </a:lnTo>
                <a:lnTo>
                  <a:pt x="42" y="24"/>
                </a:lnTo>
                <a:lnTo>
                  <a:pt x="42" y="24"/>
                </a:lnTo>
                <a:lnTo>
                  <a:pt x="34" y="28"/>
                </a:lnTo>
                <a:lnTo>
                  <a:pt x="27" y="36"/>
                </a:lnTo>
                <a:lnTo>
                  <a:pt x="27" y="36"/>
                </a:lnTo>
                <a:lnTo>
                  <a:pt x="25" y="47"/>
                </a:lnTo>
                <a:lnTo>
                  <a:pt x="27" y="59"/>
                </a:lnTo>
                <a:lnTo>
                  <a:pt x="27" y="59"/>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3" name="Freeform 202"/>
          <p:cNvSpPr>
            <a:spLocks/>
          </p:cNvSpPr>
          <p:nvPr/>
        </p:nvSpPr>
        <p:spPr bwMode="auto">
          <a:xfrm>
            <a:off x="9786148" y="5693031"/>
            <a:ext cx="202571" cy="199055"/>
          </a:xfrm>
          <a:custGeom>
            <a:avLst/>
            <a:gdLst>
              <a:gd name="T0" fmla="*/ 117 w 117"/>
              <a:gd name="T1" fmla="*/ 81 h 115"/>
              <a:gd name="T2" fmla="*/ 92 w 117"/>
              <a:gd name="T3" fmla="*/ 92 h 115"/>
              <a:gd name="T4" fmla="*/ 75 w 117"/>
              <a:gd name="T5" fmla="*/ 46 h 115"/>
              <a:gd name="T6" fmla="*/ 75 w 117"/>
              <a:gd name="T7" fmla="*/ 46 h 115"/>
              <a:gd name="T8" fmla="*/ 67 w 117"/>
              <a:gd name="T9" fmla="*/ 27 h 115"/>
              <a:gd name="T10" fmla="*/ 67 w 117"/>
              <a:gd name="T11" fmla="*/ 27 h 115"/>
              <a:gd name="T12" fmla="*/ 63 w 117"/>
              <a:gd name="T13" fmla="*/ 25 h 115"/>
              <a:gd name="T14" fmla="*/ 58 w 117"/>
              <a:gd name="T15" fmla="*/ 23 h 115"/>
              <a:gd name="T16" fmla="*/ 58 w 117"/>
              <a:gd name="T17" fmla="*/ 23 h 115"/>
              <a:gd name="T18" fmla="*/ 54 w 117"/>
              <a:gd name="T19" fmla="*/ 23 h 115"/>
              <a:gd name="T20" fmla="*/ 50 w 117"/>
              <a:gd name="T21" fmla="*/ 25 h 115"/>
              <a:gd name="T22" fmla="*/ 50 w 117"/>
              <a:gd name="T23" fmla="*/ 25 h 115"/>
              <a:gd name="T24" fmla="*/ 44 w 117"/>
              <a:gd name="T25" fmla="*/ 27 h 115"/>
              <a:gd name="T26" fmla="*/ 40 w 117"/>
              <a:gd name="T27" fmla="*/ 31 h 115"/>
              <a:gd name="T28" fmla="*/ 40 w 117"/>
              <a:gd name="T29" fmla="*/ 31 h 115"/>
              <a:gd name="T30" fmla="*/ 37 w 117"/>
              <a:gd name="T31" fmla="*/ 37 h 115"/>
              <a:gd name="T32" fmla="*/ 37 w 117"/>
              <a:gd name="T33" fmla="*/ 44 h 115"/>
              <a:gd name="T34" fmla="*/ 37 w 117"/>
              <a:gd name="T35" fmla="*/ 44 h 115"/>
              <a:gd name="T36" fmla="*/ 37 w 117"/>
              <a:gd name="T37" fmla="*/ 52 h 115"/>
              <a:gd name="T38" fmla="*/ 44 w 117"/>
              <a:gd name="T39" fmla="*/ 65 h 115"/>
              <a:gd name="T40" fmla="*/ 58 w 117"/>
              <a:gd name="T41" fmla="*/ 104 h 115"/>
              <a:gd name="T42" fmla="*/ 35 w 117"/>
              <a:gd name="T43" fmla="*/ 115 h 115"/>
              <a:gd name="T44" fmla="*/ 0 w 117"/>
              <a:gd name="T45" fmla="*/ 25 h 115"/>
              <a:gd name="T46" fmla="*/ 21 w 117"/>
              <a:gd name="T47" fmla="*/ 16 h 115"/>
              <a:gd name="T48" fmla="*/ 27 w 117"/>
              <a:gd name="T49" fmla="*/ 29 h 115"/>
              <a:gd name="T50" fmla="*/ 27 w 117"/>
              <a:gd name="T51" fmla="*/ 29 h 115"/>
              <a:gd name="T52" fmla="*/ 31 w 117"/>
              <a:gd name="T53" fmla="*/ 21 h 115"/>
              <a:gd name="T54" fmla="*/ 35 w 117"/>
              <a:gd name="T55" fmla="*/ 12 h 115"/>
              <a:gd name="T56" fmla="*/ 42 w 117"/>
              <a:gd name="T57" fmla="*/ 8 h 115"/>
              <a:gd name="T58" fmla="*/ 50 w 117"/>
              <a:gd name="T59" fmla="*/ 4 h 115"/>
              <a:gd name="T60" fmla="*/ 50 w 117"/>
              <a:gd name="T61" fmla="*/ 4 h 115"/>
              <a:gd name="T62" fmla="*/ 58 w 117"/>
              <a:gd name="T63" fmla="*/ 0 h 115"/>
              <a:gd name="T64" fmla="*/ 65 w 117"/>
              <a:gd name="T65" fmla="*/ 0 h 115"/>
              <a:gd name="T66" fmla="*/ 65 w 117"/>
              <a:gd name="T67" fmla="*/ 0 h 115"/>
              <a:gd name="T68" fmla="*/ 73 w 117"/>
              <a:gd name="T69" fmla="*/ 2 h 115"/>
              <a:gd name="T70" fmla="*/ 77 w 117"/>
              <a:gd name="T71" fmla="*/ 4 h 115"/>
              <a:gd name="T72" fmla="*/ 77 w 117"/>
              <a:gd name="T73" fmla="*/ 4 h 115"/>
              <a:gd name="T74" fmla="*/ 86 w 117"/>
              <a:gd name="T75" fmla="*/ 12 h 115"/>
              <a:gd name="T76" fmla="*/ 86 w 117"/>
              <a:gd name="T77" fmla="*/ 12 h 115"/>
              <a:gd name="T78" fmla="*/ 94 w 117"/>
              <a:gd name="T79" fmla="*/ 27 h 115"/>
              <a:gd name="T80" fmla="*/ 117 w 117"/>
              <a:gd name="T81" fmla="*/ 81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7" h="115">
                <a:moveTo>
                  <a:pt x="117" y="81"/>
                </a:moveTo>
                <a:lnTo>
                  <a:pt x="92" y="92"/>
                </a:lnTo>
                <a:lnTo>
                  <a:pt x="75" y="46"/>
                </a:lnTo>
                <a:lnTo>
                  <a:pt x="75" y="46"/>
                </a:lnTo>
                <a:lnTo>
                  <a:pt x="67" y="27"/>
                </a:lnTo>
                <a:lnTo>
                  <a:pt x="67" y="27"/>
                </a:lnTo>
                <a:lnTo>
                  <a:pt x="63" y="25"/>
                </a:lnTo>
                <a:lnTo>
                  <a:pt x="58" y="23"/>
                </a:lnTo>
                <a:lnTo>
                  <a:pt x="58" y="23"/>
                </a:lnTo>
                <a:lnTo>
                  <a:pt x="54" y="23"/>
                </a:lnTo>
                <a:lnTo>
                  <a:pt x="50" y="25"/>
                </a:lnTo>
                <a:lnTo>
                  <a:pt x="50" y="25"/>
                </a:lnTo>
                <a:lnTo>
                  <a:pt x="44" y="27"/>
                </a:lnTo>
                <a:lnTo>
                  <a:pt x="40" y="31"/>
                </a:lnTo>
                <a:lnTo>
                  <a:pt x="40" y="31"/>
                </a:lnTo>
                <a:lnTo>
                  <a:pt x="37" y="37"/>
                </a:lnTo>
                <a:lnTo>
                  <a:pt x="37" y="44"/>
                </a:lnTo>
                <a:lnTo>
                  <a:pt x="37" y="44"/>
                </a:lnTo>
                <a:lnTo>
                  <a:pt x="37" y="52"/>
                </a:lnTo>
                <a:lnTo>
                  <a:pt x="44" y="65"/>
                </a:lnTo>
                <a:lnTo>
                  <a:pt x="58" y="104"/>
                </a:lnTo>
                <a:lnTo>
                  <a:pt x="35" y="115"/>
                </a:lnTo>
                <a:lnTo>
                  <a:pt x="0" y="25"/>
                </a:lnTo>
                <a:lnTo>
                  <a:pt x="21" y="16"/>
                </a:lnTo>
                <a:lnTo>
                  <a:pt x="27" y="29"/>
                </a:lnTo>
                <a:lnTo>
                  <a:pt x="27" y="29"/>
                </a:lnTo>
                <a:lnTo>
                  <a:pt x="31" y="21"/>
                </a:lnTo>
                <a:lnTo>
                  <a:pt x="35" y="12"/>
                </a:lnTo>
                <a:lnTo>
                  <a:pt x="42" y="8"/>
                </a:lnTo>
                <a:lnTo>
                  <a:pt x="50" y="4"/>
                </a:lnTo>
                <a:lnTo>
                  <a:pt x="50" y="4"/>
                </a:lnTo>
                <a:lnTo>
                  <a:pt x="58" y="0"/>
                </a:lnTo>
                <a:lnTo>
                  <a:pt x="65" y="0"/>
                </a:lnTo>
                <a:lnTo>
                  <a:pt x="65" y="0"/>
                </a:lnTo>
                <a:lnTo>
                  <a:pt x="73" y="2"/>
                </a:lnTo>
                <a:lnTo>
                  <a:pt x="77" y="4"/>
                </a:lnTo>
                <a:lnTo>
                  <a:pt x="77" y="4"/>
                </a:lnTo>
                <a:lnTo>
                  <a:pt x="86" y="12"/>
                </a:lnTo>
                <a:lnTo>
                  <a:pt x="86" y="12"/>
                </a:lnTo>
                <a:lnTo>
                  <a:pt x="94" y="27"/>
                </a:lnTo>
                <a:lnTo>
                  <a:pt x="117" y="81"/>
                </a:lnTo>
                <a:close/>
              </a:path>
            </a:pathLst>
          </a:custGeom>
          <a:solidFill>
            <a:schemeClr val="tx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4" name="Freeform 203"/>
          <p:cNvSpPr>
            <a:spLocks/>
          </p:cNvSpPr>
          <p:nvPr/>
        </p:nvSpPr>
        <p:spPr bwMode="auto">
          <a:xfrm>
            <a:off x="8806186" y="3013577"/>
            <a:ext cx="363590" cy="420612"/>
          </a:xfrm>
          <a:custGeom>
            <a:avLst/>
            <a:gdLst>
              <a:gd name="T0" fmla="*/ 210 w 210"/>
              <a:gd name="T1" fmla="*/ 120 h 243"/>
              <a:gd name="T2" fmla="*/ 210 w 210"/>
              <a:gd name="T3" fmla="*/ 120 h 243"/>
              <a:gd name="T4" fmla="*/ 208 w 210"/>
              <a:gd name="T5" fmla="*/ 143 h 243"/>
              <a:gd name="T6" fmla="*/ 201 w 210"/>
              <a:gd name="T7" fmla="*/ 166 h 243"/>
              <a:gd name="T8" fmla="*/ 193 w 210"/>
              <a:gd name="T9" fmla="*/ 187 h 243"/>
              <a:gd name="T10" fmla="*/ 180 w 210"/>
              <a:gd name="T11" fmla="*/ 203 h 243"/>
              <a:gd name="T12" fmla="*/ 166 w 210"/>
              <a:gd name="T13" fmla="*/ 220 h 243"/>
              <a:gd name="T14" fmla="*/ 149 w 210"/>
              <a:gd name="T15" fmla="*/ 233 h 243"/>
              <a:gd name="T16" fmla="*/ 128 w 210"/>
              <a:gd name="T17" fmla="*/ 239 h 243"/>
              <a:gd name="T18" fmla="*/ 118 w 210"/>
              <a:gd name="T19" fmla="*/ 241 h 243"/>
              <a:gd name="T20" fmla="*/ 107 w 210"/>
              <a:gd name="T21" fmla="*/ 243 h 243"/>
              <a:gd name="T22" fmla="*/ 107 w 210"/>
              <a:gd name="T23" fmla="*/ 243 h 243"/>
              <a:gd name="T24" fmla="*/ 97 w 210"/>
              <a:gd name="T25" fmla="*/ 243 h 243"/>
              <a:gd name="T26" fmla="*/ 86 w 210"/>
              <a:gd name="T27" fmla="*/ 241 h 243"/>
              <a:gd name="T28" fmla="*/ 67 w 210"/>
              <a:gd name="T29" fmla="*/ 235 h 243"/>
              <a:gd name="T30" fmla="*/ 49 w 210"/>
              <a:gd name="T31" fmla="*/ 224 h 243"/>
              <a:gd name="T32" fmla="*/ 34 w 210"/>
              <a:gd name="T33" fmla="*/ 210 h 243"/>
              <a:gd name="T34" fmla="*/ 19 w 210"/>
              <a:gd name="T35" fmla="*/ 193 h 243"/>
              <a:gd name="T36" fmla="*/ 9 w 210"/>
              <a:gd name="T37" fmla="*/ 172 h 243"/>
              <a:gd name="T38" fmla="*/ 2 w 210"/>
              <a:gd name="T39" fmla="*/ 151 h 243"/>
              <a:gd name="T40" fmla="*/ 0 w 210"/>
              <a:gd name="T41" fmla="*/ 126 h 243"/>
              <a:gd name="T42" fmla="*/ 0 w 210"/>
              <a:gd name="T43" fmla="*/ 126 h 243"/>
              <a:gd name="T44" fmla="*/ 0 w 210"/>
              <a:gd name="T45" fmla="*/ 103 h 243"/>
              <a:gd name="T46" fmla="*/ 5 w 210"/>
              <a:gd name="T47" fmla="*/ 80 h 243"/>
              <a:gd name="T48" fmla="*/ 15 w 210"/>
              <a:gd name="T49" fmla="*/ 57 h 243"/>
              <a:gd name="T50" fmla="*/ 26 w 210"/>
              <a:gd name="T51" fmla="*/ 40 h 243"/>
              <a:gd name="T52" fmla="*/ 40 w 210"/>
              <a:gd name="T53" fmla="*/ 23 h 243"/>
              <a:gd name="T54" fmla="*/ 59 w 210"/>
              <a:gd name="T55" fmla="*/ 11 h 243"/>
              <a:gd name="T56" fmla="*/ 78 w 210"/>
              <a:gd name="T57" fmla="*/ 4 h 243"/>
              <a:gd name="T58" fmla="*/ 88 w 210"/>
              <a:gd name="T59" fmla="*/ 2 h 243"/>
              <a:gd name="T60" fmla="*/ 99 w 210"/>
              <a:gd name="T61" fmla="*/ 0 h 243"/>
              <a:gd name="T62" fmla="*/ 99 w 210"/>
              <a:gd name="T63" fmla="*/ 0 h 243"/>
              <a:gd name="T64" fmla="*/ 109 w 210"/>
              <a:gd name="T65" fmla="*/ 0 h 243"/>
              <a:gd name="T66" fmla="*/ 120 w 210"/>
              <a:gd name="T67" fmla="*/ 2 h 243"/>
              <a:gd name="T68" fmla="*/ 141 w 210"/>
              <a:gd name="T69" fmla="*/ 9 h 243"/>
              <a:gd name="T70" fmla="*/ 157 w 210"/>
              <a:gd name="T71" fmla="*/ 19 h 243"/>
              <a:gd name="T72" fmla="*/ 174 w 210"/>
              <a:gd name="T73" fmla="*/ 34 h 243"/>
              <a:gd name="T74" fmla="*/ 187 w 210"/>
              <a:gd name="T75" fmla="*/ 51 h 243"/>
              <a:gd name="T76" fmla="*/ 199 w 210"/>
              <a:gd name="T77" fmla="*/ 71 h 243"/>
              <a:gd name="T78" fmla="*/ 206 w 210"/>
              <a:gd name="T79" fmla="*/ 94 h 243"/>
              <a:gd name="T80" fmla="*/ 210 w 210"/>
              <a:gd name="T81" fmla="*/ 120 h 243"/>
              <a:gd name="T82" fmla="*/ 210 w 210"/>
              <a:gd name="T83" fmla="*/ 12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0" h="243">
                <a:moveTo>
                  <a:pt x="210" y="120"/>
                </a:moveTo>
                <a:lnTo>
                  <a:pt x="210" y="120"/>
                </a:lnTo>
                <a:lnTo>
                  <a:pt x="208" y="143"/>
                </a:lnTo>
                <a:lnTo>
                  <a:pt x="201" y="166"/>
                </a:lnTo>
                <a:lnTo>
                  <a:pt x="193" y="187"/>
                </a:lnTo>
                <a:lnTo>
                  <a:pt x="180" y="203"/>
                </a:lnTo>
                <a:lnTo>
                  <a:pt x="166" y="220"/>
                </a:lnTo>
                <a:lnTo>
                  <a:pt x="149" y="233"/>
                </a:lnTo>
                <a:lnTo>
                  <a:pt x="128" y="239"/>
                </a:lnTo>
                <a:lnTo>
                  <a:pt x="118" y="241"/>
                </a:lnTo>
                <a:lnTo>
                  <a:pt x="107" y="243"/>
                </a:lnTo>
                <a:lnTo>
                  <a:pt x="107" y="243"/>
                </a:lnTo>
                <a:lnTo>
                  <a:pt x="97" y="243"/>
                </a:lnTo>
                <a:lnTo>
                  <a:pt x="86" y="241"/>
                </a:lnTo>
                <a:lnTo>
                  <a:pt x="67" y="235"/>
                </a:lnTo>
                <a:lnTo>
                  <a:pt x="49" y="224"/>
                </a:lnTo>
                <a:lnTo>
                  <a:pt x="34" y="210"/>
                </a:lnTo>
                <a:lnTo>
                  <a:pt x="19" y="193"/>
                </a:lnTo>
                <a:lnTo>
                  <a:pt x="9" y="172"/>
                </a:lnTo>
                <a:lnTo>
                  <a:pt x="2" y="151"/>
                </a:lnTo>
                <a:lnTo>
                  <a:pt x="0" y="126"/>
                </a:lnTo>
                <a:lnTo>
                  <a:pt x="0" y="126"/>
                </a:lnTo>
                <a:lnTo>
                  <a:pt x="0" y="103"/>
                </a:lnTo>
                <a:lnTo>
                  <a:pt x="5" y="80"/>
                </a:lnTo>
                <a:lnTo>
                  <a:pt x="15" y="57"/>
                </a:lnTo>
                <a:lnTo>
                  <a:pt x="26" y="40"/>
                </a:lnTo>
                <a:lnTo>
                  <a:pt x="40" y="23"/>
                </a:lnTo>
                <a:lnTo>
                  <a:pt x="59" y="11"/>
                </a:lnTo>
                <a:lnTo>
                  <a:pt x="78" y="4"/>
                </a:lnTo>
                <a:lnTo>
                  <a:pt x="88" y="2"/>
                </a:lnTo>
                <a:lnTo>
                  <a:pt x="99" y="0"/>
                </a:lnTo>
                <a:lnTo>
                  <a:pt x="99" y="0"/>
                </a:lnTo>
                <a:lnTo>
                  <a:pt x="109" y="0"/>
                </a:lnTo>
                <a:lnTo>
                  <a:pt x="120" y="2"/>
                </a:lnTo>
                <a:lnTo>
                  <a:pt x="141" y="9"/>
                </a:lnTo>
                <a:lnTo>
                  <a:pt x="157" y="19"/>
                </a:lnTo>
                <a:lnTo>
                  <a:pt x="174" y="34"/>
                </a:lnTo>
                <a:lnTo>
                  <a:pt x="187" y="51"/>
                </a:lnTo>
                <a:lnTo>
                  <a:pt x="199" y="71"/>
                </a:lnTo>
                <a:lnTo>
                  <a:pt x="206" y="94"/>
                </a:lnTo>
                <a:lnTo>
                  <a:pt x="210" y="120"/>
                </a:lnTo>
                <a:lnTo>
                  <a:pt x="210" y="120"/>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5" name="Freeform 204"/>
          <p:cNvSpPr>
            <a:spLocks/>
          </p:cNvSpPr>
          <p:nvPr/>
        </p:nvSpPr>
        <p:spPr bwMode="auto">
          <a:xfrm>
            <a:off x="8607077" y="3467076"/>
            <a:ext cx="758344" cy="474270"/>
          </a:xfrm>
          <a:custGeom>
            <a:avLst/>
            <a:gdLst>
              <a:gd name="T0" fmla="*/ 438 w 438"/>
              <a:gd name="T1" fmla="*/ 165 h 274"/>
              <a:gd name="T2" fmla="*/ 434 w 438"/>
              <a:gd name="T3" fmla="*/ 184 h 274"/>
              <a:gd name="T4" fmla="*/ 421 w 438"/>
              <a:gd name="T5" fmla="*/ 203 h 274"/>
              <a:gd name="T6" fmla="*/ 402 w 438"/>
              <a:gd name="T7" fmla="*/ 222 h 274"/>
              <a:gd name="T8" fmla="*/ 377 w 438"/>
              <a:gd name="T9" fmla="*/ 239 h 274"/>
              <a:gd name="T10" fmla="*/ 327 w 438"/>
              <a:gd name="T11" fmla="*/ 260 h 274"/>
              <a:gd name="T12" fmla="*/ 287 w 438"/>
              <a:gd name="T13" fmla="*/ 268 h 274"/>
              <a:gd name="T14" fmla="*/ 243 w 438"/>
              <a:gd name="T15" fmla="*/ 274 h 274"/>
              <a:gd name="T16" fmla="*/ 218 w 438"/>
              <a:gd name="T17" fmla="*/ 274 h 274"/>
              <a:gd name="T18" fmla="*/ 130 w 438"/>
              <a:gd name="T19" fmla="*/ 266 h 274"/>
              <a:gd name="T20" fmla="*/ 76 w 438"/>
              <a:gd name="T21" fmla="*/ 249 h 274"/>
              <a:gd name="T22" fmla="*/ 46 w 438"/>
              <a:gd name="T23" fmla="*/ 232 h 274"/>
              <a:gd name="T24" fmla="*/ 25 w 438"/>
              <a:gd name="T25" fmla="*/ 216 h 274"/>
              <a:gd name="T26" fmla="*/ 9 w 438"/>
              <a:gd name="T27" fmla="*/ 197 h 274"/>
              <a:gd name="T28" fmla="*/ 0 w 438"/>
              <a:gd name="T29" fmla="*/ 176 h 274"/>
              <a:gd name="T30" fmla="*/ 0 w 438"/>
              <a:gd name="T31" fmla="*/ 165 h 274"/>
              <a:gd name="T32" fmla="*/ 2 w 438"/>
              <a:gd name="T33" fmla="*/ 121 h 274"/>
              <a:gd name="T34" fmla="*/ 11 w 438"/>
              <a:gd name="T35" fmla="*/ 88 h 274"/>
              <a:gd name="T36" fmla="*/ 21 w 438"/>
              <a:gd name="T37" fmla="*/ 63 h 274"/>
              <a:gd name="T38" fmla="*/ 38 w 438"/>
              <a:gd name="T39" fmla="*/ 44 h 274"/>
              <a:gd name="T40" fmla="*/ 59 w 438"/>
              <a:gd name="T41" fmla="*/ 29 h 274"/>
              <a:gd name="T42" fmla="*/ 141 w 438"/>
              <a:gd name="T43" fmla="*/ 0 h 274"/>
              <a:gd name="T44" fmla="*/ 147 w 438"/>
              <a:gd name="T45" fmla="*/ 0 h 274"/>
              <a:gd name="T46" fmla="*/ 172 w 438"/>
              <a:gd name="T47" fmla="*/ 8 h 274"/>
              <a:gd name="T48" fmla="*/ 216 w 438"/>
              <a:gd name="T49" fmla="*/ 40 h 274"/>
              <a:gd name="T50" fmla="*/ 264 w 438"/>
              <a:gd name="T51" fmla="*/ 84 h 274"/>
              <a:gd name="T52" fmla="*/ 298 w 438"/>
              <a:gd name="T53" fmla="*/ 136 h 274"/>
              <a:gd name="T54" fmla="*/ 302 w 438"/>
              <a:gd name="T55" fmla="*/ 111 h 274"/>
              <a:gd name="T56" fmla="*/ 298 w 438"/>
              <a:gd name="T57" fmla="*/ 63 h 274"/>
              <a:gd name="T58" fmla="*/ 289 w 438"/>
              <a:gd name="T59" fmla="*/ 21 h 274"/>
              <a:gd name="T60" fmla="*/ 289 w 438"/>
              <a:gd name="T61" fmla="*/ 4 h 274"/>
              <a:gd name="T62" fmla="*/ 295 w 438"/>
              <a:gd name="T63" fmla="*/ 0 h 274"/>
              <a:gd name="T64" fmla="*/ 300 w 438"/>
              <a:gd name="T65" fmla="*/ 2 h 274"/>
              <a:gd name="T66" fmla="*/ 358 w 438"/>
              <a:gd name="T67" fmla="*/ 25 h 274"/>
              <a:gd name="T68" fmla="*/ 392 w 438"/>
              <a:gd name="T69" fmla="*/ 44 h 274"/>
              <a:gd name="T70" fmla="*/ 409 w 438"/>
              <a:gd name="T71" fmla="*/ 61 h 274"/>
              <a:gd name="T72" fmla="*/ 423 w 438"/>
              <a:gd name="T73" fmla="*/ 82 h 274"/>
              <a:gd name="T74" fmla="*/ 432 w 438"/>
              <a:gd name="T75" fmla="*/ 111 h 274"/>
              <a:gd name="T76" fmla="*/ 436 w 438"/>
              <a:gd name="T77" fmla="*/ 144 h 274"/>
              <a:gd name="T78" fmla="*/ 438 w 438"/>
              <a:gd name="T79" fmla="*/ 165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38" h="274">
                <a:moveTo>
                  <a:pt x="438" y="165"/>
                </a:moveTo>
                <a:lnTo>
                  <a:pt x="438" y="165"/>
                </a:lnTo>
                <a:lnTo>
                  <a:pt x="436" y="174"/>
                </a:lnTo>
                <a:lnTo>
                  <a:pt x="434" y="184"/>
                </a:lnTo>
                <a:lnTo>
                  <a:pt x="427" y="193"/>
                </a:lnTo>
                <a:lnTo>
                  <a:pt x="421" y="203"/>
                </a:lnTo>
                <a:lnTo>
                  <a:pt x="413" y="211"/>
                </a:lnTo>
                <a:lnTo>
                  <a:pt x="402" y="222"/>
                </a:lnTo>
                <a:lnTo>
                  <a:pt x="390" y="230"/>
                </a:lnTo>
                <a:lnTo>
                  <a:pt x="377" y="239"/>
                </a:lnTo>
                <a:lnTo>
                  <a:pt x="344" y="253"/>
                </a:lnTo>
                <a:lnTo>
                  <a:pt x="327" y="260"/>
                </a:lnTo>
                <a:lnTo>
                  <a:pt x="306" y="264"/>
                </a:lnTo>
                <a:lnTo>
                  <a:pt x="287" y="268"/>
                </a:lnTo>
                <a:lnTo>
                  <a:pt x="264" y="272"/>
                </a:lnTo>
                <a:lnTo>
                  <a:pt x="243" y="274"/>
                </a:lnTo>
                <a:lnTo>
                  <a:pt x="218" y="274"/>
                </a:lnTo>
                <a:lnTo>
                  <a:pt x="218" y="274"/>
                </a:lnTo>
                <a:lnTo>
                  <a:pt x="172" y="272"/>
                </a:lnTo>
                <a:lnTo>
                  <a:pt x="130" y="266"/>
                </a:lnTo>
                <a:lnTo>
                  <a:pt x="92" y="255"/>
                </a:lnTo>
                <a:lnTo>
                  <a:pt x="76" y="249"/>
                </a:lnTo>
                <a:lnTo>
                  <a:pt x="61" y="241"/>
                </a:lnTo>
                <a:lnTo>
                  <a:pt x="46" y="232"/>
                </a:lnTo>
                <a:lnTo>
                  <a:pt x="36" y="224"/>
                </a:lnTo>
                <a:lnTo>
                  <a:pt x="25" y="216"/>
                </a:lnTo>
                <a:lnTo>
                  <a:pt x="15" y="205"/>
                </a:lnTo>
                <a:lnTo>
                  <a:pt x="9" y="197"/>
                </a:lnTo>
                <a:lnTo>
                  <a:pt x="4" y="186"/>
                </a:lnTo>
                <a:lnTo>
                  <a:pt x="0" y="176"/>
                </a:lnTo>
                <a:lnTo>
                  <a:pt x="0" y="165"/>
                </a:lnTo>
                <a:lnTo>
                  <a:pt x="0" y="165"/>
                </a:lnTo>
                <a:lnTo>
                  <a:pt x="0" y="142"/>
                </a:lnTo>
                <a:lnTo>
                  <a:pt x="2" y="121"/>
                </a:lnTo>
                <a:lnTo>
                  <a:pt x="4" y="103"/>
                </a:lnTo>
                <a:lnTo>
                  <a:pt x="11" y="88"/>
                </a:lnTo>
                <a:lnTo>
                  <a:pt x="15" y="73"/>
                </a:lnTo>
                <a:lnTo>
                  <a:pt x="21" y="63"/>
                </a:lnTo>
                <a:lnTo>
                  <a:pt x="30" y="52"/>
                </a:lnTo>
                <a:lnTo>
                  <a:pt x="38" y="44"/>
                </a:lnTo>
                <a:lnTo>
                  <a:pt x="48" y="36"/>
                </a:lnTo>
                <a:lnTo>
                  <a:pt x="59" y="29"/>
                </a:lnTo>
                <a:lnTo>
                  <a:pt x="82" y="19"/>
                </a:lnTo>
                <a:lnTo>
                  <a:pt x="141" y="0"/>
                </a:lnTo>
                <a:lnTo>
                  <a:pt x="141" y="0"/>
                </a:lnTo>
                <a:lnTo>
                  <a:pt x="147" y="0"/>
                </a:lnTo>
                <a:lnTo>
                  <a:pt x="153" y="0"/>
                </a:lnTo>
                <a:lnTo>
                  <a:pt x="172" y="8"/>
                </a:lnTo>
                <a:lnTo>
                  <a:pt x="193" y="21"/>
                </a:lnTo>
                <a:lnTo>
                  <a:pt x="216" y="40"/>
                </a:lnTo>
                <a:lnTo>
                  <a:pt x="241" y="61"/>
                </a:lnTo>
                <a:lnTo>
                  <a:pt x="264" y="84"/>
                </a:lnTo>
                <a:lnTo>
                  <a:pt x="283" y="111"/>
                </a:lnTo>
                <a:lnTo>
                  <a:pt x="298" y="136"/>
                </a:lnTo>
                <a:lnTo>
                  <a:pt x="298" y="136"/>
                </a:lnTo>
                <a:lnTo>
                  <a:pt x="302" y="111"/>
                </a:lnTo>
                <a:lnTo>
                  <a:pt x="300" y="86"/>
                </a:lnTo>
                <a:lnTo>
                  <a:pt x="298" y="63"/>
                </a:lnTo>
                <a:lnTo>
                  <a:pt x="293" y="40"/>
                </a:lnTo>
                <a:lnTo>
                  <a:pt x="289" y="21"/>
                </a:lnTo>
                <a:lnTo>
                  <a:pt x="289" y="8"/>
                </a:lnTo>
                <a:lnTo>
                  <a:pt x="289" y="4"/>
                </a:lnTo>
                <a:lnTo>
                  <a:pt x="291" y="2"/>
                </a:lnTo>
                <a:lnTo>
                  <a:pt x="295" y="0"/>
                </a:lnTo>
                <a:lnTo>
                  <a:pt x="300" y="2"/>
                </a:lnTo>
                <a:lnTo>
                  <a:pt x="300" y="2"/>
                </a:lnTo>
                <a:lnTo>
                  <a:pt x="331" y="13"/>
                </a:lnTo>
                <a:lnTo>
                  <a:pt x="358" y="25"/>
                </a:lnTo>
                <a:lnTo>
                  <a:pt x="381" y="38"/>
                </a:lnTo>
                <a:lnTo>
                  <a:pt x="392" y="44"/>
                </a:lnTo>
                <a:lnTo>
                  <a:pt x="400" y="52"/>
                </a:lnTo>
                <a:lnTo>
                  <a:pt x="409" y="61"/>
                </a:lnTo>
                <a:lnTo>
                  <a:pt x="417" y="71"/>
                </a:lnTo>
                <a:lnTo>
                  <a:pt x="423" y="82"/>
                </a:lnTo>
                <a:lnTo>
                  <a:pt x="427" y="96"/>
                </a:lnTo>
                <a:lnTo>
                  <a:pt x="432" y="111"/>
                </a:lnTo>
                <a:lnTo>
                  <a:pt x="436" y="126"/>
                </a:lnTo>
                <a:lnTo>
                  <a:pt x="436" y="144"/>
                </a:lnTo>
                <a:lnTo>
                  <a:pt x="438" y="165"/>
                </a:lnTo>
                <a:lnTo>
                  <a:pt x="438" y="165"/>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6" name="Freeform 205"/>
          <p:cNvSpPr>
            <a:spLocks/>
          </p:cNvSpPr>
          <p:nvPr/>
        </p:nvSpPr>
        <p:spPr bwMode="auto">
          <a:xfrm>
            <a:off x="8404506" y="2752209"/>
            <a:ext cx="1166950" cy="1178752"/>
          </a:xfrm>
          <a:custGeom>
            <a:avLst/>
            <a:gdLst>
              <a:gd name="T0" fmla="*/ 0 w 674"/>
              <a:gd name="T1" fmla="*/ 340 h 681"/>
              <a:gd name="T2" fmla="*/ 6 w 674"/>
              <a:gd name="T3" fmla="*/ 273 h 681"/>
              <a:gd name="T4" fmla="*/ 27 w 674"/>
              <a:gd name="T5" fmla="*/ 208 h 681"/>
              <a:gd name="T6" fmla="*/ 56 w 674"/>
              <a:gd name="T7" fmla="*/ 151 h 681"/>
              <a:gd name="T8" fmla="*/ 98 w 674"/>
              <a:gd name="T9" fmla="*/ 101 h 681"/>
              <a:gd name="T10" fmla="*/ 149 w 674"/>
              <a:gd name="T11" fmla="*/ 59 h 681"/>
              <a:gd name="T12" fmla="*/ 205 w 674"/>
              <a:gd name="T13" fmla="*/ 28 h 681"/>
              <a:gd name="T14" fmla="*/ 270 w 674"/>
              <a:gd name="T15" fmla="*/ 7 h 681"/>
              <a:gd name="T16" fmla="*/ 337 w 674"/>
              <a:gd name="T17" fmla="*/ 0 h 681"/>
              <a:gd name="T18" fmla="*/ 373 w 674"/>
              <a:gd name="T19" fmla="*/ 3 h 681"/>
              <a:gd name="T20" fmla="*/ 438 w 674"/>
              <a:gd name="T21" fmla="*/ 15 h 681"/>
              <a:gd name="T22" fmla="*/ 498 w 674"/>
              <a:gd name="T23" fmla="*/ 42 h 681"/>
              <a:gd name="T24" fmla="*/ 553 w 674"/>
              <a:gd name="T25" fmla="*/ 78 h 681"/>
              <a:gd name="T26" fmla="*/ 597 w 674"/>
              <a:gd name="T27" fmla="*/ 124 h 681"/>
              <a:gd name="T28" fmla="*/ 634 w 674"/>
              <a:gd name="T29" fmla="*/ 178 h 681"/>
              <a:gd name="T30" fmla="*/ 660 w 674"/>
              <a:gd name="T31" fmla="*/ 239 h 681"/>
              <a:gd name="T32" fmla="*/ 672 w 674"/>
              <a:gd name="T33" fmla="*/ 306 h 681"/>
              <a:gd name="T34" fmla="*/ 674 w 674"/>
              <a:gd name="T35" fmla="*/ 340 h 681"/>
              <a:gd name="T36" fmla="*/ 668 w 674"/>
              <a:gd name="T37" fmla="*/ 409 h 681"/>
              <a:gd name="T38" fmla="*/ 649 w 674"/>
              <a:gd name="T39" fmla="*/ 472 h 681"/>
              <a:gd name="T40" fmla="*/ 618 w 674"/>
              <a:gd name="T41" fmla="*/ 530 h 681"/>
              <a:gd name="T42" fmla="*/ 576 w 674"/>
              <a:gd name="T43" fmla="*/ 580 h 681"/>
              <a:gd name="T44" fmla="*/ 526 w 674"/>
              <a:gd name="T45" fmla="*/ 622 h 681"/>
              <a:gd name="T46" fmla="*/ 469 w 674"/>
              <a:gd name="T47" fmla="*/ 654 h 681"/>
              <a:gd name="T48" fmla="*/ 406 w 674"/>
              <a:gd name="T49" fmla="*/ 673 h 681"/>
              <a:gd name="T50" fmla="*/ 337 w 674"/>
              <a:gd name="T51" fmla="*/ 681 h 681"/>
              <a:gd name="T52" fmla="*/ 304 w 674"/>
              <a:gd name="T53" fmla="*/ 679 h 681"/>
              <a:gd name="T54" fmla="*/ 237 w 674"/>
              <a:gd name="T55" fmla="*/ 664 h 681"/>
              <a:gd name="T56" fmla="*/ 176 w 674"/>
              <a:gd name="T57" fmla="*/ 639 h 681"/>
              <a:gd name="T58" fmla="*/ 123 w 674"/>
              <a:gd name="T59" fmla="*/ 601 h 681"/>
              <a:gd name="T60" fmla="*/ 77 w 674"/>
              <a:gd name="T61" fmla="*/ 555 h 681"/>
              <a:gd name="T62" fmla="*/ 40 w 674"/>
              <a:gd name="T63" fmla="*/ 503 h 681"/>
              <a:gd name="T64" fmla="*/ 15 w 674"/>
              <a:gd name="T65" fmla="*/ 442 h 681"/>
              <a:gd name="T66" fmla="*/ 2 w 674"/>
              <a:gd name="T67" fmla="*/ 375 h 681"/>
              <a:gd name="T68" fmla="*/ 0 w 674"/>
              <a:gd name="T69" fmla="*/ 34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74" h="681">
                <a:moveTo>
                  <a:pt x="0" y="340"/>
                </a:moveTo>
                <a:lnTo>
                  <a:pt x="0" y="340"/>
                </a:lnTo>
                <a:lnTo>
                  <a:pt x="2" y="306"/>
                </a:lnTo>
                <a:lnTo>
                  <a:pt x="6" y="273"/>
                </a:lnTo>
                <a:lnTo>
                  <a:pt x="15" y="239"/>
                </a:lnTo>
                <a:lnTo>
                  <a:pt x="27" y="208"/>
                </a:lnTo>
                <a:lnTo>
                  <a:pt x="40" y="178"/>
                </a:lnTo>
                <a:lnTo>
                  <a:pt x="56" y="151"/>
                </a:lnTo>
                <a:lnTo>
                  <a:pt x="77" y="124"/>
                </a:lnTo>
                <a:lnTo>
                  <a:pt x="98" y="101"/>
                </a:lnTo>
                <a:lnTo>
                  <a:pt x="123" y="78"/>
                </a:lnTo>
                <a:lnTo>
                  <a:pt x="149" y="59"/>
                </a:lnTo>
                <a:lnTo>
                  <a:pt x="176" y="42"/>
                </a:lnTo>
                <a:lnTo>
                  <a:pt x="205" y="28"/>
                </a:lnTo>
                <a:lnTo>
                  <a:pt x="237" y="15"/>
                </a:lnTo>
                <a:lnTo>
                  <a:pt x="270" y="7"/>
                </a:lnTo>
                <a:lnTo>
                  <a:pt x="304" y="3"/>
                </a:lnTo>
                <a:lnTo>
                  <a:pt x="337" y="0"/>
                </a:lnTo>
                <a:lnTo>
                  <a:pt x="337" y="0"/>
                </a:lnTo>
                <a:lnTo>
                  <a:pt x="373" y="3"/>
                </a:lnTo>
                <a:lnTo>
                  <a:pt x="406" y="7"/>
                </a:lnTo>
                <a:lnTo>
                  <a:pt x="438" y="15"/>
                </a:lnTo>
                <a:lnTo>
                  <a:pt x="469" y="28"/>
                </a:lnTo>
                <a:lnTo>
                  <a:pt x="498" y="42"/>
                </a:lnTo>
                <a:lnTo>
                  <a:pt x="526" y="59"/>
                </a:lnTo>
                <a:lnTo>
                  <a:pt x="553" y="78"/>
                </a:lnTo>
                <a:lnTo>
                  <a:pt x="576" y="101"/>
                </a:lnTo>
                <a:lnTo>
                  <a:pt x="597" y="124"/>
                </a:lnTo>
                <a:lnTo>
                  <a:pt x="618" y="151"/>
                </a:lnTo>
                <a:lnTo>
                  <a:pt x="634" y="178"/>
                </a:lnTo>
                <a:lnTo>
                  <a:pt x="649" y="208"/>
                </a:lnTo>
                <a:lnTo>
                  <a:pt x="660" y="239"/>
                </a:lnTo>
                <a:lnTo>
                  <a:pt x="668" y="273"/>
                </a:lnTo>
                <a:lnTo>
                  <a:pt x="672" y="306"/>
                </a:lnTo>
                <a:lnTo>
                  <a:pt x="674" y="340"/>
                </a:lnTo>
                <a:lnTo>
                  <a:pt x="674" y="340"/>
                </a:lnTo>
                <a:lnTo>
                  <a:pt x="672" y="375"/>
                </a:lnTo>
                <a:lnTo>
                  <a:pt x="668" y="409"/>
                </a:lnTo>
                <a:lnTo>
                  <a:pt x="660" y="442"/>
                </a:lnTo>
                <a:lnTo>
                  <a:pt x="649" y="472"/>
                </a:lnTo>
                <a:lnTo>
                  <a:pt x="634" y="503"/>
                </a:lnTo>
                <a:lnTo>
                  <a:pt x="618" y="530"/>
                </a:lnTo>
                <a:lnTo>
                  <a:pt x="597" y="555"/>
                </a:lnTo>
                <a:lnTo>
                  <a:pt x="576" y="580"/>
                </a:lnTo>
                <a:lnTo>
                  <a:pt x="553" y="601"/>
                </a:lnTo>
                <a:lnTo>
                  <a:pt x="526" y="622"/>
                </a:lnTo>
                <a:lnTo>
                  <a:pt x="498" y="639"/>
                </a:lnTo>
                <a:lnTo>
                  <a:pt x="469" y="654"/>
                </a:lnTo>
                <a:lnTo>
                  <a:pt x="438" y="664"/>
                </a:lnTo>
                <a:lnTo>
                  <a:pt x="406" y="673"/>
                </a:lnTo>
                <a:lnTo>
                  <a:pt x="373" y="679"/>
                </a:lnTo>
                <a:lnTo>
                  <a:pt x="337" y="681"/>
                </a:lnTo>
                <a:lnTo>
                  <a:pt x="337" y="681"/>
                </a:lnTo>
                <a:lnTo>
                  <a:pt x="304" y="679"/>
                </a:lnTo>
                <a:lnTo>
                  <a:pt x="270" y="673"/>
                </a:lnTo>
                <a:lnTo>
                  <a:pt x="237" y="664"/>
                </a:lnTo>
                <a:lnTo>
                  <a:pt x="205" y="654"/>
                </a:lnTo>
                <a:lnTo>
                  <a:pt x="176" y="639"/>
                </a:lnTo>
                <a:lnTo>
                  <a:pt x="149" y="622"/>
                </a:lnTo>
                <a:lnTo>
                  <a:pt x="123" y="601"/>
                </a:lnTo>
                <a:lnTo>
                  <a:pt x="98" y="580"/>
                </a:lnTo>
                <a:lnTo>
                  <a:pt x="77" y="555"/>
                </a:lnTo>
                <a:lnTo>
                  <a:pt x="56" y="530"/>
                </a:lnTo>
                <a:lnTo>
                  <a:pt x="40" y="503"/>
                </a:lnTo>
                <a:lnTo>
                  <a:pt x="27" y="472"/>
                </a:lnTo>
                <a:lnTo>
                  <a:pt x="15" y="442"/>
                </a:lnTo>
                <a:lnTo>
                  <a:pt x="6" y="409"/>
                </a:lnTo>
                <a:lnTo>
                  <a:pt x="2" y="375"/>
                </a:lnTo>
                <a:lnTo>
                  <a:pt x="0" y="340"/>
                </a:lnTo>
                <a:lnTo>
                  <a:pt x="0" y="340"/>
                </a:lnTo>
                <a:close/>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8" name="Freeform 207"/>
          <p:cNvSpPr>
            <a:spLocks/>
          </p:cNvSpPr>
          <p:nvPr/>
        </p:nvSpPr>
        <p:spPr bwMode="auto">
          <a:xfrm>
            <a:off x="9315211" y="1476525"/>
            <a:ext cx="1256982" cy="1258374"/>
          </a:xfrm>
          <a:custGeom>
            <a:avLst/>
            <a:gdLst>
              <a:gd name="T0" fmla="*/ 580 w 726"/>
              <a:gd name="T1" fmla="*/ 70 h 727"/>
              <a:gd name="T2" fmla="*/ 517 w 726"/>
              <a:gd name="T3" fmla="*/ 34 h 727"/>
              <a:gd name="T4" fmla="*/ 450 w 726"/>
              <a:gd name="T5" fmla="*/ 9 h 727"/>
              <a:gd name="T6" fmla="*/ 381 w 726"/>
              <a:gd name="T7" fmla="*/ 0 h 727"/>
              <a:gd name="T8" fmla="*/ 309 w 726"/>
              <a:gd name="T9" fmla="*/ 5 h 727"/>
              <a:gd name="T10" fmla="*/ 242 w 726"/>
              <a:gd name="T11" fmla="*/ 21 h 727"/>
              <a:gd name="T12" fmla="*/ 180 w 726"/>
              <a:gd name="T13" fmla="*/ 51 h 727"/>
              <a:gd name="T14" fmla="*/ 121 w 726"/>
              <a:gd name="T15" fmla="*/ 93 h 727"/>
              <a:gd name="T16" fmla="*/ 71 w 726"/>
              <a:gd name="T17" fmla="*/ 149 h 727"/>
              <a:gd name="T18" fmla="*/ 50 w 726"/>
              <a:gd name="T19" fmla="*/ 178 h 727"/>
              <a:gd name="T20" fmla="*/ 20 w 726"/>
              <a:gd name="T21" fmla="*/ 245 h 727"/>
              <a:gd name="T22" fmla="*/ 4 w 726"/>
              <a:gd name="T23" fmla="*/ 315 h 727"/>
              <a:gd name="T24" fmla="*/ 0 w 726"/>
              <a:gd name="T25" fmla="*/ 384 h 727"/>
              <a:gd name="T26" fmla="*/ 10 w 726"/>
              <a:gd name="T27" fmla="*/ 453 h 727"/>
              <a:gd name="T28" fmla="*/ 33 w 726"/>
              <a:gd name="T29" fmla="*/ 520 h 727"/>
              <a:gd name="T30" fmla="*/ 69 w 726"/>
              <a:gd name="T31" fmla="*/ 580 h 727"/>
              <a:gd name="T32" fmla="*/ 117 w 726"/>
              <a:gd name="T33" fmla="*/ 633 h 727"/>
              <a:gd name="T34" fmla="*/ 146 w 726"/>
              <a:gd name="T35" fmla="*/ 658 h 727"/>
              <a:gd name="T36" fmla="*/ 209 w 726"/>
              <a:gd name="T37" fmla="*/ 696 h 727"/>
              <a:gd name="T38" fmla="*/ 276 w 726"/>
              <a:gd name="T39" fmla="*/ 719 h 727"/>
              <a:gd name="T40" fmla="*/ 345 w 726"/>
              <a:gd name="T41" fmla="*/ 727 h 727"/>
              <a:gd name="T42" fmla="*/ 416 w 726"/>
              <a:gd name="T43" fmla="*/ 723 h 727"/>
              <a:gd name="T44" fmla="*/ 483 w 726"/>
              <a:gd name="T45" fmla="*/ 706 h 727"/>
              <a:gd name="T46" fmla="*/ 546 w 726"/>
              <a:gd name="T47" fmla="*/ 677 h 727"/>
              <a:gd name="T48" fmla="*/ 605 w 726"/>
              <a:gd name="T49" fmla="*/ 635 h 727"/>
              <a:gd name="T50" fmla="*/ 655 w 726"/>
              <a:gd name="T51" fmla="*/ 580 h 727"/>
              <a:gd name="T52" fmla="*/ 655 w 726"/>
              <a:gd name="T53" fmla="*/ 580 h 727"/>
              <a:gd name="T54" fmla="*/ 693 w 726"/>
              <a:gd name="T55" fmla="*/ 516 h 727"/>
              <a:gd name="T56" fmla="*/ 716 w 726"/>
              <a:gd name="T57" fmla="*/ 449 h 727"/>
              <a:gd name="T58" fmla="*/ 726 w 726"/>
              <a:gd name="T59" fmla="*/ 379 h 727"/>
              <a:gd name="T60" fmla="*/ 722 w 726"/>
              <a:gd name="T61" fmla="*/ 308 h 727"/>
              <a:gd name="T62" fmla="*/ 705 w 726"/>
              <a:gd name="T63" fmla="*/ 241 h 727"/>
              <a:gd name="T64" fmla="*/ 676 w 726"/>
              <a:gd name="T65" fmla="*/ 178 h 727"/>
              <a:gd name="T66" fmla="*/ 634 w 726"/>
              <a:gd name="T67" fmla="*/ 120 h 727"/>
              <a:gd name="T68" fmla="*/ 580 w 726"/>
              <a:gd name="T69" fmla="*/ 7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6" h="727">
                <a:moveTo>
                  <a:pt x="580" y="70"/>
                </a:moveTo>
                <a:lnTo>
                  <a:pt x="580" y="70"/>
                </a:lnTo>
                <a:lnTo>
                  <a:pt x="548" y="51"/>
                </a:lnTo>
                <a:lnTo>
                  <a:pt x="517" y="34"/>
                </a:lnTo>
                <a:lnTo>
                  <a:pt x="483" y="19"/>
                </a:lnTo>
                <a:lnTo>
                  <a:pt x="450" y="9"/>
                </a:lnTo>
                <a:lnTo>
                  <a:pt x="414" y="3"/>
                </a:lnTo>
                <a:lnTo>
                  <a:pt x="381" y="0"/>
                </a:lnTo>
                <a:lnTo>
                  <a:pt x="345" y="0"/>
                </a:lnTo>
                <a:lnTo>
                  <a:pt x="309" y="5"/>
                </a:lnTo>
                <a:lnTo>
                  <a:pt x="276" y="11"/>
                </a:lnTo>
                <a:lnTo>
                  <a:pt x="242" y="21"/>
                </a:lnTo>
                <a:lnTo>
                  <a:pt x="209" y="34"/>
                </a:lnTo>
                <a:lnTo>
                  <a:pt x="180" y="51"/>
                </a:lnTo>
                <a:lnTo>
                  <a:pt x="148" y="72"/>
                </a:lnTo>
                <a:lnTo>
                  <a:pt x="121" y="93"/>
                </a:lnTo>
                <a:lnTo>
                  <a:pt x="96" y="120"/>
                </a:lnTo>
                <a:lnTo>
                  <a:pt x="71" y="149"/>
                </a:lnTo>
                <a:lnTo>
                  <a:pt x="71" y="149"/>
                </a:lnTo>
                <a:lnTo>
                  <a:pt x="50" y="178"/>
                </a:lnTo>
                <a:lnTo>
                  <a:pt x="33" y="212"/>
                </a:lnTo>
                <a:lnTo>
                  <a:pt x="20" y="245"/>
                </a:lnTo>
                <a:lnTo>
                  <a:pt x="10" y="279"/>
                </a:lnTo>
                <a:lnTo>
                  <a:pt x="4" y="315"/>
                </a:lnTo>
                <a:lnTo>
                  <a:pt x="0" y="348"/>
                </a:lnTo>
                <a:lnTo>
                  <a:pt x="0" y="384"/>
                </a:lnTo>
                <a:lnTo>
                  <a:pt x="4" y="419"/>
                </a:lnTo>
                <a:lnTo>
                  <a:pt x="10" y="453"/>
                </a:lnTo>
                <a:lnTo>
                  <a:pt x="20" y="486"/>
                </a:lnTo>
                <a:lnTo>
                  <a:pt x="33" y="520"/>
                </a:lnTo>
                <a:lnTo>
                  <a:pt x="50" y="551"/>
                </a:lnTo>
                <a:lnTo>
                  <a:pt x="69" y="580"/>
                </a:lnTo>
                <a:lnTo>
                  <a:pt x="92" y="608"/>
                </a:lnTo>
                <a:lnTo>
                  <a:pt x="117" y="633"/>
                </a:lnTo>
                <a:lnTo>
                  <a:pt x="146" y="658"/>
                </a:lnTo>
                <a:lnTo>
                  <a:pt x="146" y="658"/>
                </a:lnTo>
                <a:lnTo>
                  <a:pt x="178" y="677"/>
                </a:lnTo>
                <a:lnTo>
                  <a:pt x="209" y="696"/>
                </a:lnTo>
                <a:lnTo>
                  <a:pt x="242" y="708"/>
                </a:lnTo>
                <a:lnTo>
                  <a:pt x="276" y="719"/>
                </a:lnTo>
                <a:lnTo>
                  <a:pt x="312" y="725"/>
                </a:lnTo>
                <a:lnTo>
                  <a:pt x="345" y="727"/>
                </a:lnTo>
                <a:lnTo>
                  <a:pt x="381" y="727"/>
                </a:lnTo>
                <a:lnTo>
                  <a:pt x="416" y="723"/>
                </a:lnTo>
                <a:lnTo>
                  <a:pt x="450" y="717"/>
                </a:lnTo>
                <a:lnTo>
                  <a:pt x="483" y="706"/>
                </a:lnTo>
                <a:lnTo>
                  <a:pt x="515" y="694"/>
                </a:lnTo>
                <a:lnTo>
                  <a:pt x="546" y="677"/>
                </a:lnTo>
                <a:lnTo>
                  <a:pt x="578" y="658"/>
                </a:lnTo>
                <a:lnTo>
                  <a:pt x="605" y="635"/>
                </a:lnTo>
                <a:lnTo>
                  <a:pt x="630" y="608"/>
                </a:lnTo>
                <a:lnTo>
                  <a:pt x="655" y="580"/>
                </a:lnTo>
                <a:lnTo>
                  <a:pt x="655" y="580"/>
                </a:lnTo>
                <a:lnTo>
                  <a:pt x="655" y="580"/>
                </a:lnTo>
                <a:lnTo>
                  <a:pt x="674" y="549"/>
                </a:lnTo>
                <a:lnTo>
                  <a:pt x="693" y="516"/>
                </a:lnTo>
                <a:lnTo>
                  <a:pt x="705" y="482"/>
                </a:lnTo>
                <a:lnTo>
                  <a:pt x="716" y="449"/>
                </a:lnTo>
                <a:lnTo>
                  <a:pt x="722" y="413"/>
                </a:lnTo>
                <a:lnTo>
                  <a:pt x="726" y="379"/>
                </a:lnTo>
                <a:lnTo>
                  <a:pt x="726" y="344"/>
                </a:lnTo>
                <a:lnTo>
                  <a:pt x="722" y="308"/>
                </a:lnTo>
                <a:lnTo>
                  <a:pt x="716" y="275"/>
                </a:lnTo>
                <a:lnTo>
                  <a:pt x="705" y="241"/>
                </a:lnTo>
                <a:lnTo>
                  <a:pt x="693" y="208"/>
                </a:lnTo>
                <a:lnTo>
                  <a:pt x="676" y="178"/>
                </a:lnTo>
                <a:lnTo>
                  <a:pt x="657" y="147"/>
                </a:lnTo>
                <a:lnTo>
                  <a:pt x="634" y="120"/>
                </a:lnTo>
                <a:lnTo>
                  <a:pt x="609" y="95"/>
                </a:lnTo>
                <a:lnTo>
                  <a:pt x="580" y="70"/>
                </a:lnTo>
                <a:lnTo>
                  <a:pt x="580" y="70"/>
                </a:lnTo>
                <a:close/>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09" name="Rectangle 208"/>
          <p:cNvSpPr>
            <a:spLocks noChangeArrowheads="1"/>
          </p:cNvSpPr>
          <p:nvPr/>
        </p:nvSpPr>
        <p:spPr bwMode="auto">
          <a:xfrm>
            <a:off x="9770564" y="2407758"/>
            <a:ext cx="360676" cy="205121"/>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1218753" rtl="0" eaLnBrk="1" fontAlgn="base" latinLnBrk="0" hangingPunct="1">
              <a:lnSpc>
                <a:spcPct val="100000"/>
              </a:lnSpc>
              <a:spcBef>
                <a:spcPct val="0"/>
              </a:spcBef>
              <a:spcAft>
                <a:spcPct val="0"/>
              </a:spcAft>
              <a:buClrTx/>
              <a:buSzTx/>
              <a:buFontTx/>
              <a:buNone/>
              <a:tabLst/>
              <a:defRPr/>
            </a:pPr>
            <a:r>
              <a:rPr kumimoji="0" lang="en-US" altLang="en-US" sz="1333"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Data</a:t>
            </a:r>
          </a:p>
        </p:txBody>
      </p:sp>
      <p:sp>
        <p:nvSpPr>
          <p:cNvPr id="210" name="Freeform 209"/>
          <p:cNvSpPr>
            <a:spLocks noEditPoints="1"/>
          </p:cNvSpPr>
          <p:nvPr/>
        </p:nvSpPr>
        <p:spPr bwMode="auto">
          <a:xfrm>
            <a:off x="9815580" y="1869443"/>
            <a:ext cx="57136" cy="76160"/>
          </a:xfrm>
          <a:custGeom>
            <a:avLst/>
            <a:gdLst>
              <a:gd name="T0" fmla="*/ 33 w 33"/>
              <a:gd name="T1" fmla="*/ 21 h 44"/>
              <a:gd name="T2" fmla="*/ 33 w 33"/>
              <a:gd name="T3" fmla="*/ 21 h 44"/>
              <a:gd name="T4" fmla="*/ 31 w 33"/>
              <a:gd name="T5" fmla="*/ 29 h 44"/>
              <a:gd name="T6" fmla="*/ 29 w 33"/>
              <a:gd name="T7" fmla="*/ 37 h 44"/>
              <a:gd name="T8" fmla="*/ 23 w 33"/>
              <a:gd name="T9" fmla="*/ 41 h 44"/>
              <a:gd name="T10" fmla="*/ 16 w 33"/>
              <a:gd name="T11" fmla="*/ 44 h 44"/>
              <a:gd name="T12" fmla="*/ 16 w 33"/>
              <a:gd name="T13" fmla="*/ 44 h 44"/>
              <a:gd name="T14" fmla="*/ 10 w 33"/>
              <a:gd name="T15" fmla="*/ 41 h 44"/>
              <a:gd name="T16" fmla="*/ 4 w 33"/>
              <a:gd name="T17" fmla="*/ 37 h 44"/>
              <a:gd name="T18" fmla="*/ 2 w 33"/>
              <a:gd name="T19" fmla="*/ 29 h 44"/>
              <a:gd name="T20" fmla="*/ 0 w 33"/>
              <a:gd name="T21" fmla="*/ 21 h 44"/>
              <a:gd name="T22" fmla="*/ 0 w 33"/>
              <a:gd name="T23" fmla="*/ 21 h 44"/>
              <a:gd name="T24" fmla="*/ 2 w 33"/>
              <a:gd name="T25" fmla="*/ 12 h 44"/>
              <a:gd name="T26" fmla="*/ 4 w 33"/>
              <a:gd name="T27" fmla="*/ 6 h 44"/>
              <a:gd name="T28" fmla="*/ 10 w 33"/>
              <a:gd name="T29" fmla="*/ 0 h 44"/>
              <a:gd name="T30" fmla="*/ 16 w 33"/>
              <a:gd name="T31" fmla="*/ 0 h 44"/>
              <a:gd name="T32" fmla="*/ 16 w 33"/>
              <a:gd name="T33" fmla="*/ 0 h 44"/>
              <a:gd name="T34" fmla="*/ 25 w 33"/>
              <a:gd name="T35" fmla="*/ 0 h 44"/>
              <a:gd name="T36" fmla="*/ 29 w 33"/>
              <a:gd name="T37" fmla="*/ 6 h 44"/>
              <a:gd name="T38" fmla="*/ 31 w 33"/>
              <a:gd name="T39" fmla="*/ 12 h 44"/>
              <a:gd name="T40" fmla="*/ 33 w 33"/>
              <a:gd name="T41" fmla="*/ 21 h 44"/>
              <a:gd name="T42" fmla="*/ 33 w 33"/>
              <a:gd name="T43" fmla="*/ 21 h 44"/>
              <a:gd name="T44" fmla="*/ 10 w 33"/>
              <a:gd name="T45" fmla="*/ 21 h 44"/>
              <a:gd name="T46" fmla="*/ 10 w 33"/>
              <a:gd name="T47" fmla="*/ 21 h 44"/>
              <a:gd name="T48" fmla="*/ 12 w 33"/>
              <a:gd name="T49" fmla="*/ 31 h 44"/>
              <a:gd name="T50" fmla="*/ 14 w 33"/>
              <a:gd name="T51" fmla="*/ 35 h 44"/>
              <a:gd name="T52" fmla="*/ 16 w 33"/>
              <a:gd name="T53" fmla="*/ 35 h 44"/>
              <a:gd name="T54" fmla="*/ 16 w 33"/>
              <a:gd name="T55" fmla="*/ 35 h 44"/>
              <a:gd name="T56" fmla="*/ 18 w 33"/>
              <a:gd name="T57" fmla="*/ 35 h 44"/>
              <a:gd name="T58" fmla="*/ 20 w 33"/>
              <a:gd name="T59" fmla="*/ 31 h 44"/>
              <a:gd name="T60" fmla="*/ 23 w 33"/>
              <a:gd name="T61" fmla="*/ 21 h 44"/>
              <a:gd name="T62" fmla="*/ 23 w 33"/>
              <a:gd name="T63" fmla="*/ 21 h 44"/>
              <a:gd name="T64" fmla="*/ 20 w 33"/>
              <a:gd name="T65" fmla="*/ 10 h 44"/>
              <a:gd name="T66" fmla="*/ 18 w 33"/>
              <a:gd name="T67" fmla="*/ 8 h 44"/>
              <a:gd name="T68" fmla="*/ 16 w 33"/>
              <a:gd name="T69" fmla="*/ 6 h 44"/>
              <a:gd name="T70" fmla="*/ 16 w 33"/>
              <a:gd name="T71" fmla="*/ 6 h 44"/>
              <a:gd name="T72" fmla="*/ 14 w 33"/>
              <a:gd name="T73" fmla="*/ 8 h 44"/>
              <a:gd name="T74" fmla="*/ 12 w 33"/>
              <a:gd name="T75" fmla="*/ 10 h 44"/>
              <a:gd name="T76" fmla="*/ 10 w 33"/>
              <a:gd name="T77" fmla="*/ 21 h 44"/>
              <a:gd name="T78" fmla="*/ 10 w 33"/>
              <a:gd name="T79" fmla="*/ 2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 h="44">
                <a:moveTo>
                  <a:pt x="33" y="21"/>
                </a:moveTo>
                <a:lnTo>
                  <a:pt x="33" y="21"/>
                </a:lnTo>
                <a:lnTo>
                  <a:pt x="31" y="29"/>
                </a:lnTo>
                <a:lnTo>
                  <a:pt x="29" y="37"/>
                </a:lnTo>
                <a:lnTo>
                  <a:pt x="23" y="41"/>
                </a:lnTo>
                <a:lnTo>
                  <a:pt x="16" y="44"/>
                </a:lnTo>
                <a:lnTo>
                  <a:pt x="16" y="44"/>
                </a:lnTo>
                <a:lnTo>
                  <a:pt x="10" y="41"/>
                </a:lnTo>
                <a:lnTo>
                  <a:pt x="4" y="37"/>
                </a:lnTo>
                <a:lnTo>
                  <a:pt x="2" y="29"/>
                </a:lnTo>
                <a:lnTo>
                  <a:pt x="0" y="21"/>
                </a:lnTo>
                <a:lnTo>
                  <a:pt x="0" y="21"/>
                </a:lnTo>
                <a:lnTo>
                  <a:pt x="2" y="12"/>
                </a:lnTo>
                <a:lnTo>
                  <a:pt x="4" y="6"/>
                </a:lnTo>
                <a:lnTo>
                  <a:pt x="10" y="0"/>
                </a:lnTo>
                <a:lnTo>
                  <a:pt x="16" y="0"/>
                </a:lnTo>
                <a:lnTo>
                  <a:pt x="16" y="0"/>
                </a:lnTo>
                <a:lnTo>
                  <a:pt x="25" y="0"/>
                </a:lnTo>
                <a:lnTo>
                  <a:pt x="29" y="6"/>
                </a:lnTo>
                <a:lnTo>
                  <a:pt x="31" y="12"/>
                </a:lnTo>
                <a:lnTo>
                  <a:pt x="33" y="21"/>
                </a:lnTo>
                <a:lnTo>
                  <a:pt x="33" y="21"/>
                </a:lnTo>
                <a:close/>
                <a:moveTo>
                  <a:pt x="10" y="21"/>
                </a:moveTo>
                <a:lnTo>
                  <a:pt x="10" y="21"/>
                </a:lnTo>
                <a:lnTo>
                  <a:pt x="12" y="31"/>
                </a:lnTo>
                <a:lnTo>
                  <a:pt x="14" y="35"/>
                </a:lnTo>
                <a:lnTo>
                  <a:pt x="16" y="35"/>
                </a:lnTo>
                <a:lnTo>
                  <a:pt x="16" y="35"/>
                </a:lnTo>
                <a:lnTo>
                  <a:pt x="18" y="35"/>
                </a:lnTo>
                <a:lnTo>
                  <a:pt x="20" y="31"/>
                </a:lnTo>
                <a:lnTo>
                  <a:pt x="23" y="21"/>
                </a:lnTo>
                <a:lnTo>
                  <a:pt x="23" y="21"/>
                </a:lnTo>
                <a:lnTo>
                  <a:pt x="20" y="10"/>
                </a:lnTo>
                <a:lnTo>
                  <a:pt x="18" y="8"/>
                </a:lnTo>
                <a:lnTo>
                  <a:pt x="16" y="6"/>
                </a:lnTo>
                <a:lnTo>
                  <a:pt x="16" y="6"/>
                </a:lnTo>
                <a:lnTo>
                  <a:pt x="14" y="8"/>
                </a:lnTo>
                <a:lnTo>
                  <a:pt x="12" y="10"/>
                </a:lnTo>
                <a:lnTo>
                  <a:pt x="10" y="21"/>
                </a:lnTo>
                <a:lnTo>
                  <a:pt x="10" y="21"/>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1" name="Freeform 210"/>
          <p:cNvSpPr>
            <a:spLocks/>
          </p:cNvSpPr>
          <p:nvPr/>
        </p:nvSpPr>
        <p:spPr bwMode="auto">
          <a:xfrm>
            <a:off x="9883105" y="1869443"/>
            <a:ext cx="36359" cy="70968"/>
          </a:xfrm>
          <a:custGeom>
            <a:avLst/>
            <a:gdLst>
              <a:gd name="T0" fmla="*/ 11 w 21"/>
              <a:gd name="T1" fmla="*/ 8 h 41"/>
              <a:gd name="T2" fmla="*/ 11 w 21"/>
              <a:gd name="T3" fmla="*/ 8 h 41"/>
              <a:gd name="T4" fmla="*/ 2 w 21"/>
              <a:gd name="T5" fmla="*/ 12 h 41"/>
              <a:gd name="T6" fmla="*/ 0 w 21"/>
              <a:gd name="T7" fmla="*/ 4 h 41"/>
              <a:gd name="T8" fmla="*/ 13 w 21"/>
              <a:gd name="T9" fmla="*/ 0 h 41"/>
              <a:gd name="T10" fmla="*/ 21 w 21"/>
              <a:gd name="T11" fmla="*/ 0 h 41"/>
              <a:gd name="T12" fmla="*/ 21 w 21"/>
              <a:gd name="T13" fmla="*/ 41 h 41"/>
              <a:gd name="T14" fmla="*/ 11 w 21"/>
              <a:gd name="T15" fmla="*/ 41 h 41"/>
              <a:gd name="T16" fmla="*/ 11 w 21"/>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41">
                <a:moveTo>
                  <a:pt x="11" y="8"/>
                </a:moveTo>
                <a:lnTo>
                  <a:pt x="11" y="8"/>
                </a:lnTo>
                <a:lnTo>
                  <a:pt x="2" y="12"/>
                </a:lnTo>
                <a:lnTo>
                  <a:pt x="0" y="4"/>
                </a:lnTo>
                <a:lnTo>
                  <a:pt x="13" y="0"/>
                </a:lnTo>
                <a:lnTo>
                  <a:pt x="21" y="0"/>
                </a:lnTo>
                <a:lnTo>
                  <a:pt x="21" y="41"/>
                </a:lnTo>
                <a:lnTo>
                  <a:pt x="11" y="41"/>
                </a:lnTo>
                <a:lnTo>
                  <a:pt x="11"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2" name="Freeform 211"/>
          <p:cNvSpPr>
            <a:spLocks/>
          </p:cNvSpPr>
          <p:nvPr/>
        </p:nvSpPr>
        <p:spPr bwMode="auto">
          <a:xfrm>
            <a:off x="9948896" y="1869443"/>
            <a:ext cx="32896" cy="70968"/>
          </a:xfrm>
          <a:custGeom>
            <a:avLst/>
            <a:gdLst>
              <a:gd name="T0" fmla="*/ 10 w 19"/>
              <a:gd name="T1" fmla="*/ 8 h 41"/>
              <a:gd name="T2" fmla="*/ 8 w 19"/>
              <a:gd name="T3" fmla="*/ 8 h 41"/>
              <a:gd name="T4" fmla="*/ 2 w 19"/>
              <a:gd name="T5" fmla="*/ 12 h 41"/>
              <a:gd name="T6" fmla="*/ 0 w 19"/>
              <a:gd name="T7" fmla="*/ 4 h 41"/>
              <a:gd name="T8" fmla="*/ 10 w 19"/>
              <a:gd name="T9" fmla="*/ 0 h 41"/>
              <a:gd name="T10" fmla="*/ 19 w 19"/>
              <a:gd name="T11" fmla="*/ 0 h 41"/>
              <a:gd name="T12" fmla="*/ 19 w 19"/>
              <a:gd name="T13" fmla="*/ 41 h 41"/>
              <a:gd name="T14" fmla="*/ 10 w 19"/>
              <a:gd name="T15" fmla="*/ 41 h 41"/>
              <a:gd name="T16" fmla="*/ 10 w 19"/>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41">
                <a:moveTo>
                  <a:pt x="10" y="8"/>
                </a:moveTo>
                <a:lnTo>
                  <a:pt x="8" y="8"/>
                </a:lnTo>
                <a:lnTo>
                  <a:pt x="2" y="12"/>
                </a:lnTo>
                <a:lnTo>
                  <a:pt x="0" y="4"/>
                </a:lnTo>
                <a:lnTo>
                  <a:pt x="10" y="0"/>
                </a:lnTo>
                <a:lnTo>
                  <a:pt x="19" y="0"/>
                </a:lnTo>
                <a:lnTo>
                  <a:pt x="19" y="41"/>
                </a:lnTo>
                <a:lnTo>
                  <a:pt x="10" y="41"/>
                </a:lnTo>
                <a:lnTo>
                  <a:pt x="10"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3" name="Freeform 212"/>
          <p:cNvSpPr>
            <a:spLocks/>
          </p:cNvSpPr>
          <p:nvPr/>
        </p:nvSpPr>
        <p:spPr bwMode="auto">
          <a:xfrm>
            <a:off x="9822506" y="2021763"/>
            <a:ext cx="32896" cy="70968"/>
          </a:xfrm>
          <a:custGeom>
            <a:avLst/>
            <a:gdLst>
              <a:gd name="T0" fmla="*/ 10 w 19"/>
              <a:gd name="T1" fmla="*/ 8 h 41"/>
              <a:gd name="T2" fmla="*/ 10 w 19"/>
              <a:gd name="T3" fmla="*/ 8 h 41"/>
              <a:gd name="T4" fmla="*/ 2 w 19"/>
              <a:gd name="T5" fmla="*/ 12 h 41"/>
              <a:gd name="T6" fmla="*/ 0 w 19"/>
              <a:gd name="T7" fmla="*/ 4 h 41"/>
              <a:gd name="T8" fmla="*/ 10 w 19"/>
              <a:gd name="T9" fmla="*/ 0 h 41"/>
              <a:gd name="T10" fmla="*/ 19 w 19"/>
              <a:gd name="T11" fmla="*/ 0 h 41"/>
              <a:gd name="T12" fmla="*/ 19 w 19"/>
              <a:gd name="T13" fmla="*/ 41 h 41"/>
              <a:gd name="T14" fmla="*/ 10 w 19"/>
              <a:gd name="T15" fmla="*/ 41 h 41"/>
              <a:gd name="T16" fmla="*/ 10 w 19"/>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41">
                <a:moveTo>
                  <a:pt x="10" y="8"/>
                </a:moveTo>
                <a:lnTo>
                  <a:pt x="10" y="8"/>
                </a:lnTo>
                <a:lnTo>
                  <a:pt x="2" y="12"/>
                </a:lnTo>
                <a:lnTo>
                  <a:pt x="0" y="4"/>
                </a:lnTo>
                <a:lnTo>
                  <a:pt x="10" y="0"/>
                </a:lnTo>
                <a:lnTo>
                  <a:pt x="19" y="0"/>
                </a:lnTo>
                <a:lnTo>
                  <a:pt x="19" y="41"/>
                </a:lnTo>
                <a:lnTo>
                  <a:pt x="10" y="41"/>
                </a:lnTo>
                <a:lnTo>
                  <a:pt x="10"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4" name="Freeform 213"/>
          <p:cNvSpPr>
            <a:spLocks/>
          </p:cNvSpPr>
          <p:nvPr/>
        </p:nvSpPr>
        <p:spPr bwMode="auto">
          <a:xfrm>
            <a:off x="9883105" y="2021763"/>
            <a:ext cx="36359" cy="70968"/>
          </a:xfrm>
          <a:custGeom>
            <a:avLst/>
            <a:gdLst>
              <a:gd name="T0" fmla="*/ 11 w 21"/>
              <a:gd name="T1" fmla="*/ 8 h 41"/>
              <a:gd name="T2" fmla="*/ 11 w 21"/>
              <a:gd name="T3" fmla="*/ 8 h 41"/>
              <a:gd name="T4" fmla="*/ 2 w 21"/>
              <a:gd name="T5" fmla="*/ 12 h 41"/>
              <a:gd name="T6" fmla="*/ 0 w 21"/>
              <a:gd name="T7" fmla="*/ 4 h 41"/>
              <a:gd name="T8" fmla="*/ 13 w 21"/>
              <a:gd name="T9" fmla="*/ 0 h 41"/>
              <a:gd name="T10" fmla="*/ 21 w 21"/>
              <a:gd name="T11" fmla="*/ 0 h 41"/>
              <a:gd name="T12" fmla="*/ 21 w 21"/>
              <a:gd name="T13" fmla="*/ 41 h 41"/>
              <a:gd name="T14" fmla="*/ 11 w 21"/>
              <a:gd name="T15" fmla="*/ 41 h 41"/>
              <a:gd name="T16" fmla="*/ 11 w 21"/>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41">
                <a:moveTo>
                  <a:pt x="11" y="8"/>
                </a:moveTo>
                <a:lnTo>
                  <a:pt x="11" y="8"/>
                </a:lnTo>
                <a:lnTo>
                  <a:pt x="2" y="12"/>
                </a:lnTo>
                <a:lnTo>
                  <a:pt x="0" y="4"/>
                </a:lnTo>
                <a:lnTo>
                  <a:pt x="13" y="0"/>
                </a:lnTo>
                <a:lnTo>
                  <a:pt x="21" y="0"/>
                </a:lnTo>
                <a:lnTo>
                  <a:pt x="21" y="41"/>
                </a:lnTo>
                <a:lnTo>
                  <a:pt x="11" y="41"/>
                </a:lnTo>
                <a:lnTo>
                  <a:pt x="11"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5" name="Freeform 214"/>
          <p:cNvSpPr>
            <a:spLocks noEditPoints="1"/>
          </p:cNvSpPr>
          <p:nvPr/>
        </p:nvSpPr>
        <p:spPr bwMode="auto">
          <a:xfrm>
            <a:off x="9941971" y="2021763"/>
            <a:ext cx="57136" cy="76160"/>
          </a:xfrm>
          <a:custGeom>
            <a:avLst/>
            <a:gdLst>
              <a:gd name="T0" fmla="*/ 33 w 33"/>
              <a:gd name="T1" fmla="*/ 20 h 44"/>
              <a:gd name="T2" fmla="*/ 33 w 33"/>
              <a:gd name="T3" fmla="*/ 20 h 44"/>
              <a:gd name="T4" fmla="*/ 31 w 33"/>
              <a:gd name="T5" fmla="*/ 29 h 44"/>
              <a:gd name="T6" fmla="*/ 29 w 33"/>
              <a:gd name="T7" fmla="*/ 37 h 44"/>
              <a:gd name="T8" fmla="*/ 23 w 33"/>
              <a:gd name="T9" fmla="*/ 41 h 44"/>
              <a:gd name="T10" fmla="*/ 17 w 33"/>
              <a:gd name="T11" fmla="*/ 44 h 44"/>
              <a:gd name="T12" fmla="*/ 17 w 33"/>
              <a:gd name="T13" fmla="*/ 44 h 44"/>
              <a:gd name="T14" fmla="*/ 8 w 33"/>
              <a:gd name="T15" fmla="*/ 41 h 44"/>
              <a:gd name="T16" fmla="*/ 4 w 33"/>
              <a:gd name="T17" fmla="*/ 37 h 44"/>
              <a:gd name="T18" fmla="*/ 2 w 33"/>
              <a:gd name="T19" fmla="*/ 29 h 44"/>
              <a:gd name="T20" fmla="*/ 0 w 33"/>
              <a:gd name="T21" fmla="*/ 20 h 44"/>
              <a:gd name="T22" fmla="*/ 0 w 33"/>
              <a:gd name="T23" fmla="*/ 20 h 44"/>
              <a:gd name="T24" fmla="*/ 2 w 33"/>
              <a:gd name="T25" fmla="*/ 12 h 44"/>
              <a:gd name="T26" fmla="*/ 4 w 33"/>
              <a:gd name="T27" fmla="*/ 6 h 44"/>
              <a:gd name="T28" fmla="*/ 8 w 33"/>
              <a:gd name="T29" fmla="*/ 0 h 44"/>
              <a:gd name="T30" fmla="*/ 17 w 33"/>
              <a:gd name="T31" fmla="*/ 0 h 44"/>
              <a:gd name="T32" fmla="*/ 17 w 33"/>
              <a:gd name="T33" fmla="*/ 0 h 44"/>
              <a:gd name="T34" fmla="*/ 23 w 33"/>
              <a:gd name="T35" fmla="*/ 0 h 44"/>
              <a:gd name="T36" fmla="*/ 29 w 33"/>
              <a:gd name="T37" fmla="*/ 6 h 44"/>
              <a:gd name="T38" fmla="*/ 31 w 33"/>
              <a:gd name="T39" fmla="*/ 12 h 44"/>
              <a:gd name="T40" fmla="*/ 33 w 33"/>
              <a:gd name="T41" fmla="*/ 20 h 44"/>
              <a:gd name="T42" fmla="*/ 33 w 33"/>
              <a:gd name="T43" fmla="*/ 20 h 44"/>
              <a:gd name="T44" fmla="*/ 10 w 33"/>
              <a:gd name="T45" fmla="*/ 20 h 44"/>
              <a:gd name="T46" fmla="*/ 10 w 33"/>
              <a:gd name="T47" fmla="*/ 20 h 44"/>
              <a:gd name="T48" fmla="*/ 12 w 33"/>
              <a:gd name="T49" fmla="*/ 31 h 44"/>
              <a:gd name="T50" fmla="*/ 14 w 33"/>
              <a:gd name="T51" fmla="*/ 35 h 44"/>
              <a:gd name="T52" fmla="*/ 17 w 33"/>
              <a:gd name="T53" fmla="*/ 35 h 44"/>
              <a:gd name="T54" fmla="*/ 17 w 33"/>
              <a:gd name="T55" fmla="*/ 35 h 44"/>
              <a:gd name="T56" fmla="*/ 19 w 33"/>
              <a:gd name="T57" fmla="*/ 35 h 44"/>
              <a:gd name="T58" fmla="*/ 21 w 33"/>
              <a:gd name="T59" fmla="*/ 31 h 44"/>
              <a:gd name="T60" fmla="*/ 23 w 33"/>
              <a:gd name="T61" fmla="*/ 20 h 44"/>
              <a:gd name="T62" fmla="*/ 23 w 33"/>
              <a:gd name="T63" fmla="*/ 20 h 44"/>
              <a:gd name="T64" fmla="*/ 21 w 33"/>
              <a:gd name="T65" fmla="*/ 10 h 44"/>
              <a:gd name="T66" fmla="*/ 19 w 33"/>
              <a:gd name="T67" fmla="*/ 8 h 44"/>
              <a:gd name="T68" fmla="*/ 17 w 33"/>
              <a:gd name="T69" fmla="*/ 6 h 44"/>
              <a:gd name="T70" fmla="*/ 17 w 33"/>
              <a:gd name="T71" fmla="*/ 6 h 44"/>
              <a:gd name="T72" fmla="*/ 14 w 33"/>
              <a:gd name="T73" fmla="*/ 8 h 44"/>
              <a:gd name="T74" fmla="*/ 12 w 33"/>
              <a:gd name="T75" fmla="*/ 10 h 44"/>
              <a:gd name="T76" fmla="*/ 10 w 33"/>
              <a:gd name="T77" fmla="*/ 20 h 44"/>
              <a:gd name="T78" fmla="*/ 10 w 33"/>
              <a:gd name="T79" fmla="*/ 2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 h="44">
                <a:moveTo>
                  <a:pt x="33" y="20"/>
                </a:moveTo>
                <a:lnTo>
                  <a:pt x="33" y="20"/>
                </a:lnTo>
                <a:lnTo>
                  <a:pt x="31" y="29"/>
                </a:lnTo>
                <a:lnTo>
                  <a:pt x="29" y="37"/>
                </a:lnTo>
                <a:lnTo>
                  <a:pt x="23" y="41"/>
                </a:lnTo>
                <a:lnTo>
                  <a:pt x="17" y="44"/>
                </a:lnTo>
                <a:lnTo>
                  <a:pt x="17" y="44"/>
                </a:lnTo>
                <a:lnTo>
                  <a:pt x="8" y="41"/>
                </a:lnTo>
                <a:lnTo>
                  <a:pt x="4" y="37"/>
                </a:lnTo>
                <a:lnTo>
                  <a:pt x="2" y="29"/>
                </a:lnTo>
                <a:lnTo>
                  <a:pt x="0" y="20"/>
                </a:lnTo>
                <a:lnTo>
                  <a:pt x="0" y="20"/>
                </a:lnTo>
                <a:lnTo>
                  <a:pt x="2" y="12"/>
                </a:lnTo>
                <a:lnTo>
                  <a:pt x="4" y="6"/>
                </a:lnTo>
                <a:lnTo>
                  <a:pt x="8" y="0"/>
                </a:lnTo>
                <a:lnTo>
                  <a:pt x="17" y="0"/>
                </a:lnTo>
                <a:lnTo>
                  <a:pt x="17" y="0"/>
                </a:lnTo>
                <a:lnTo>
                  <a:pt x="23" y="0"/>
                </a:lnTo>
                <a:lnTo>
                  <a:pt x="29" y="6"/>
                </a:lnTo>
                <a:lnTo>
                  <a:pt x="31" y="12"/>
                </a:lnTo>
                <a:lnTo>
                  <a:pt x="33" y="20"/>
                </a:lnTo>
                <a:lnTo>
                  <a:pt x="33" y="20"/>
                </a:lnTo>
                <a:close/>
                <a:moveTo>
                  <a:pt x="10" y="20"/>
                </a:moveTo>
                <a:lnTo>
                  <a:pt x="10" y="20"/>
                </a:lnTo>
                <a:lnTo>
                  <a:pt x="12" y="31"/>
                </a:lnTo>
                <a:lnTo>
                  <a:pt x="14" y="35"/>
                </a:lnTo>
                <a:lnTo>
                  <a:pt x="17" y="35"/>
                </a:lnTo>
                <a:lnTo>
                  <a:pt x="17" y="35"/>
                </a:lnTo>
                <a:lnTo>
                  <a:pt x="19" y="35"/>
                </a:lnTo>
                <a:lnTo>
                  <a:pt x="21" y="31"/>
                </a:lnTo>
                <a:lnTo>
                  <a:pt x="23" y="20"/>
                </a:lnTo>
                <a:lnTo>
                  <a:pt x="23" y="20"/>
                </a:lnTo>
                <a:lnTo>
                  <a:pt x="21" y="10"/>
                </a:lnTo>
                <a:lnTo>
                  <a:pt x="19" y="8"/>
                </a:lnTo>
                <a:lnTo>
                  <a:pt x="17" y="6"/>
                </a:lnTo>
                <a:lnTo>
                  <a:pt x="17" y="6"/>
                </a:lnTo>
                <a:lnTo>
                  <a:pt x="14" y="8"/>
                </a:lnTo>
                <a:lnTo>
                  <a:pt x="12" y="10"/>
                </a:lnTo>
                <a:lnTo>
                  <a:pt x="10" y="20"/>
                </a:lnTo>
                <a:lnTo>
                  <a:pt x="10" y="20"/>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6" name="Freeform 215"/>
          <p:cNvSpPr>
            <a:spLocks/>
          </p:cNvSpPr>
          <p:nvPr/>
        </p:nvSpPr>
        <p:spPr bwMode="auto">
          <a:xfrm>
            <a:off x="10011227" y="2021763"/>
            <a:ext cx="36359" cy="70968"/>
          </a:xfrm>
          <a:custGeom>
            <a:avLst/>
            <a:gdLst>
              <a:gd name="T0" fmla="*/ 10 w 21"/>
              <a:gd name="T1" fmla="*/ 8 h 41"/>
              <a:gd name="T2" fmla="*/ 10 w 21"/>
              <a:gd name="T3" fmla="*/ 8 h 41"/>
              <a:gd name="T4" fmla="*/ 2 w 21"/>
              <a:gd name="T5" fmla="*/ 12 h 41"/>
              <a:gd name="T6" fmla="*/ 0 w 21"/>
              <a:gd name="T7" fmla="*/ 4 h 41"/>
              <a:gd name="T8" fmla="*/ 12 w 21"/>
              <a:gd name="T9" fmla="*/ 0 h 41"/>
              <a:gd name="T10" fmla="*/ 21 w 21"/>
              <a:gd name="T11" fmla="*/ 0 h 41"/>
              <a:gd name="T12" fmla="*/ 21 w 21"/>
              <a:gd name="T13" fmla="*/ 41 h 41"/>
              <a:gd name="T14" fmla="*/ 10 w 21"/>
              <a:gd name="T15" fmla="*/ 41 h 41"/>
              <a:gd name="T16" fmla="*/ 10 w 21"/>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41">
                <a:moveTo>
                  <a:pt x="10" y="8"/>
                </a:moveTo>
                <a:lnTo>
                  <a:pt x="10" y="8"/>
                </a:lnTo>
                <a:lnTo>
                  <a:pt x="2" y="12"/>
                </a:lnTo>
                <a:lnTo>
                  <a:pt x="0" y="4"/>
                </a:lnTo>
                <a:lnTo>
                  <a:pt x="12" y="0"/>
                </a:lnTo>
                <a:lnTo>
                  <a:pt x="21" y="0"/>
                </a:lnTo>
                <a:lnTo>
                  <a:pt x="21" y="41"/>
                </a:lnTo>
                <a:lnTo>
                  <a:pt x="10" y="41"/>
                </a:lnTo>
                <a:lnTo>
                  <a:pt x="10"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7" name="Freeform 216"/>
          <p:cNvSpPr>
            <a:spLocks/>
          </p:cNvSpPr>
          <p:nvPr/>
        </p:nvSpPr>
        <p:spPr bwMode="auto">
          <a:xfrm>
            <a:off x="10075287" y="2021763"/>
            <a:ext cx="32896" cy="70968"/>
          </a:xfrm>
          <a:custGeom>
            <a:avLst/>
            <a:gdLst>
              <a:gd name="T0" fmla="*/ 9 w 19"/>
              <a:gd name="T1" fmla="*/ 8 h 41"/>
              <a:gd name="T2" fmla="*/ 9 w 19"/>
              <a:gd name="T3" fmla="*/ 8 h 41"/>
              <a:gd name="T4" fmla="*/ 0 w 19"/>
              <a:gd name="T5" fmla="*/ 12 h 41"/>
              <a:gd name="T6" fmla="*/ 0 w 19"/>
              <a:gd name="T7" fmla="*/ 4 h 41"/>
              <a:gd name="T8" fmla="*/ 11 w 19"/>
              <a:gd name="T9" fmla="*/ 0 h 41"/>
              <a:gd name="T10" fmla="*/ 19 w 19"/>
              <a:gd name="T11" fmla="*/ 0 h 41"/>
              <a:gd name="T12" fmla="*/ 19 w 19"/>
              <a:gd name="T13" fmla="*/ 41 h 41"/>
              <a:gd name="T14" fmla="*/ 9 w 19"/>
              <a:gd name="T15" fmla="*/ 41 h 41"/>
              <a:gd name="T16" fmla="*/ 9 w 19"/>
              <a:gd name="T17" fmla="*/ 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41">
                <a:moveTo>
                  <a:pt x="9" y="8"/>
                </a:moveTo>
                <a:lnTo>
                  <a:pt x="9" y="8"/>
                </a:lnTo>
                <a:lnTo>
                  <a:pt x="0" y="12"/>
                </a:lnTo>
                <a:lnTo>
                  <a:pt x="0" y="4"/>
                </a:lnTo>
                <a:lnTo>
                  <a:pt x="11" y="0"/>
                </a:lnTo>
                <a:lnTo>
                  <a:pt x="19" y="0"/>
                </a:lnTo>
                <a:lnTo>
                  <a:pt x="19" y="41"/>
                </a:lnTo>
                <a:lnTo>
                  <a:pt x="9" y="41"/>
                </a:lnTo>
                <a:lnTo>
                  <a:pt x="9"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8" name="Freeform 41"/>
          <p:cNvSpPr>
            <a:spLocks noEditPoints="1"/>
          </p:cNvSpPr>
          <p:nvPr/>
        </p:nvSpPr>
        <p:spPr bwMode="auto">
          <a:xfrm>
            <a:off x="9815580" y="2168891"/>
            <a:ext cx="57136" cy="79622"/>
          </a:xfrm>
          <a:custGeom>
            <a:avLst/>
            <a:gdLst>
              <a:gd name="T0" fmla="*/ 33 w 33"/>
              <a:gd name="T1" fmla="*/ 23 h 46"/>
              <a:gd name="T2" fmla="*/ 33 w 33"/>
              <a:gd name="T3" fmla="*/ 23 h 46"/>
              <a:gd name="T4" fmla="*/ 31 w 33"/>
              <a:gd name="T5" fmla="*/ 32 h 46"/>
              <a:gd name="T6" fmla="*/ 29 w 33"/>
              <a:gd name="T7" fmla="*/ 40 h 46"/>
              <a:gd name="T8" fmla="*/ 23 w 33"/>
              <a:gd name="T9" fmla="*/ 44 h 46"/>
              <a:gd name="T10" fmla="*/ 16 w 33"/>
              <a:gd name="T11" fmla="*/ 46 h 46"/>
              <a:gd name="T12" fmla="*/ 16 w 33"/>
              <a:gd name="T13" fmla="*/ 46 h 46"/>
              <a:gd name="T14" fmla="*/ 10 w 33"/>
              <a:gd name="T15" fmla="*/ 44 h 46"/>
              <a:gd name="T16" fmla="*/ 4 w 33"/>
              <a:gd name="T17" fmla="*/ 38 h 46"/>
              <a:gd name="T18" fmla="*/ 2 w 33"/>
              <a:gd name="T19" fmla="*/ 32 h 46"/>
              <a:gd name="T20" fmla="*/ 0 w 33"/>
              <a:gd name="T21" fmla="*/ 23 h 46"/>
              <a:gd name="T22" fmla="*/ 0 w 33"/>
              <a:gd name="T23" fmla="*/ 23 h 46"/>
              <a:gd name="T24" fmla="*/ 2 w 33"/>
              <a:gd name="T25" fmla="*/ 15 h 46"/>
              <a:gd name="T26" fmla="*/ 4 w 33"/>
              <a:gd name="T27" fmla="*/ 9 h 46"/>
              <a:gd name="T28" fmla="*/ 10 w 33"/>
              <a:gd name="T29" fmla="*/ 2 h 46"/>
              <a:gd name="T30" fmla="*/ 16 w 33"/>
              <a:gd name="T31" fmla="*/ 0 h 46"/>
              <a:gd name="T32" fmla="*/ 16 w 33"/>
              <a:gd name="T33" fmla="*/ 0 h 46"/>
              <a:gd name="T34" fmla="*/ 25 w 33"/>
              <a:gd name="T35" fmla="*/ 2 h 46"/>
              <a:gd name="T36" fmla="*/ 29 w 33"/>
              <a:gd name="T37" fmla="*/ 9 h 46"/>
              <a:gd name="T38" fmla="*/ 31 w 33"/>
              <a:gd name="T39" fmla="*/ 15 h 46"/>
              <a:gd name="T40" fmla="*/ 33 w 33"/>
              <a:gd name="T41" fmla="*/ 23 h 46"/>
              <a:gd name="T42" fmla="*/ 33 w 33"/>
              <a:gd name="T43" fmla="*/ 23 h 46"/>
              <a:gd name="T44" fmla="*/ 10 w 33"/>
              <a:gd name="T45" fmla="*/ 23 h 46"/>
              <a:gd name="T46" fmla="*/ 10 w 33"/>
              <a:gd name="T47" fmla="*/ 23 h 46"/>
              <a:gd name="T48" fmla="*/ 12 w 33"/>
              <a:gd name="T49" fmla="*/ 34 h 46"/>
              <a:gd name="T50" fmla="*/ 14 w 33"/>
              <a:gd name="T51" fmla="*/ 38 h 46"/>
              <a:gd name="T52" fmla="*/ 16 w 33"/>
              <a:gd name="T53" fmla="*/ 38 h 46"/>
              <a:gd name="T54" fmla="*/ 16 w 33"/>
              <a:gd name="T55" fmla="*/ 38 h 46"/>
              <a:gd name="T56" fmla="*/ 18 w 33"/>
              <a:gd name="T57" fmla="*/ 36 h 46"/>
              <a:gd name="T58" fmla="*/ 20 w 33"/>
              <a:gd name="T59" fmla="*/ 34 h 46"/>
              <a:gd name="T60" fmla="*/ 23 w 33"/>
              <a:gd name="T61" fmla="*/ 23 h 46"/>
              <a:gd name="T62" fmla="*/ 23 w 33"/>
              <a:gd name="T63" fmla="*/ 23 h 46"/>
              <a:gd name="T64" fmla="*/ 20 w 33"/>
              <a:gd name="T65" fmla="*/ 13 h 46"/>
              <a:gd name="T66" fmla="*/ 18 w 33"/>
              <a:gd name="T67" fmla="*/ 11 h 46"/>
              <a:gd name="T68" fmla="*/ 16 w 33"/>
              <a:gd name="T69" fmla="*/ 9 h 46"/>
              <a:gd name="T70" fmla="*/ 16 w 33"/>
              <a:gd name="T71" fmla="*/ 9 h 46"/>
              <a:gd name="T72" fmla="*/ 14 w 33"/>
              <a:gd name="T73" fmla="*/ 9 h 46"/>
              <a:gd name="T74" fmla="*/ 12 w 33"/>
              <a:gd name="T75" fmla="*/ 13 h 46"/>
              <a:gd name="T76" fmla="*/ 10 w 33"/>
              <a:gd name="T77" fmla="*/ 23 h 46"/>
              <a:gd name="T78" fmla="*/ 10 w 33"/>
              <a:gd name="T79"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 h="46">
                <a:moveTo>
                  <a:pt x="33" y="23"/>
                </a:moveTo>
                <a:lnTo>
                  <a:pt x="33" y="23"/>
                </a:lnTo>
                <a:lnTo>
                  <a:pt x="31" y="32"/>
                </a:lnTo>
                <a:lnTo>
                  <a:pt x="29" y="40"/>
                </a:lnTo>
                <a:lnTo>
                  <a:pt x="23" y="44"/>
                </a:lnTo>
                <a:lnTo>
                  <a:pt x="16" y="46"/>
                </a:lnTo>
                <a:lnTo>
                  <a:pt x="16" y="46"/>
                </a:lnTo>
                <a:lnTo>
                  <a:pt x="10" y="44"/>
                </a:lnTo>
                <a:lnTo>
                  <a:pt x="4" y="38"/>
                </a:lnTo>
                <a:lnTo>
                  <a:pt x="2" y="32"/>
                </a:lnTo>
                <a:lnTo>
                  <a:pt x="0" y="23"/>
                </a:lnTo>
                <a:lnTo>
                  <a:pt x="0" y="23"/>
                </a:lnTo>
                <a:lnTo>
                  <a:pt x="2" y="15"/>
                </a:lnTo>
                <a:lnTo>
                  <a:pt x="4" y="9"/>
                </a:lnTo>
                <a:lnTo>
                  <a:pt x="10" y="2"/>
                </a:lnTo>
                <a:lnTo>
                  <a:pt x="16" y="0"/>
                </a:lnTo>
                <a:lnTo>
                  <a:pt x="16" y="0"/>
                </a:lnTo>
                <a:lnTo>
                  <a:pt x="25" y="2"/>
                </a:lnTo>
                <a:lnTo>
                  <a:pt x="29" y="9"/>
                </a:lnTo>
                <a:lnTo>
                  <a:pt x="31" y="15"/>
                </a:lnTo>
                <a:lnTo>
                  <a:pt x="33" y="23"/>
                </a:lnTo>
                <a:lnTo>
                  <a:pt x="33" y="23"/>
                </a:lnTo>
                <a:close/>
                <a:moveTo>
                  <a:pt x="10" y="23"/>
                </a:moveTo>
                <a:lnTo>
                  <a:pt x="10" y="23"/>
                </a:lnTo>
                <a:lnTo>
                  <a:pt x="12" y="34"/>
                </a:lnTo>
                <a:lnTo>
                  <a:pt x="14" y="38"/>
                </a:lnTo>
                <a:lnTo>
                  <a:pt x="16" y="38"/>
                </a:lnTo>
                <a:lnTo>
                  <a:pt x="16" y="38"/>
                </a:lnTo>
                <a:lnTo>
                  <a:pt x="18" y="36"/>
                </a:lnTo>
                <a:lnTo>
                  <a:pt x="20" y="34"/>
                </a:lnTo>
                <a:lnTo>
                  <a:pt x="23" y="23"/>
                </a:lnTo>
                <a:lnTo>
                  <a:pt x="23" y="23"/>
                </a:lnTo>
                <a:lnTo>
                  <a:pt x="20" y="13"/>
                </a:lnTo>
                <a:lnTo>
                  <a:pt x="18" y="11"/>
                </a:lnTo>
                <a:lnTo>
                  <a:pt x="16" y="9"/>
                </a:lnTo>
                <a:lnTo>
                  <a:pt x="16" y="9"/>
                </a:lnTo>
                <a:lnTo>
                  <a:pt x="14" y="9"/>
                </a:lnTo>
                <a:lnTo>
                  <a:pt x="12" y="13"/>
                </a:lnTo>
                <a:lnTo>
                  <a:pt x="10" y="23"/>
                </a:lnTo>
                <a:lnTo>
                  <a:pt x="10" y="23"/>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19" name="Freeform 42"/>
          <p:cNvSpPr>
            <a:spLocks/>
          </p:cNvSpPr>
          <p:nvPr/>
        </p:nvSpPr>
        <p:spPr bwMode="auto">
          <a:xfrm>
            <a:off x="9883105" y="2172353"/>
            <a:ext cx="36359" cy="72698"/>
          </a:xfrm>
          <a:custGeom>
            <a:avLst/>
            <a:gdLst>
              <a:gd name="T0" fmla="*/ 11 w 21"/>
              <a:gd name="T1" fmla="*/ 9 h 42"/>
              <a:gd name="T2" fmla="*/ 11 w 21"/>
              <a:gd name="T3" fmla="*/ 9 h 42"/>
              <a:gd name="T4" fmla="*/ 2 w 21"/>
              <a:gd name="T5" fmla="*/ 13 h 42"/>
              <a:gd name="T6" fmla="*/ 0 w 21"/>
              <a:gd name="T7" fmla="*/ 5 h 42"/>
              <a:gd name="T8" fmla="*/ 13 w 21"/>
              <a:gd name="T9" fmla="*/ 0 h 42"/>
              <a:gd name="T10" fmla="*/ 21 w 21"/>
              <a:gd name="T11" fmla="*/ 0 h 42"/>
              <a:gd name="T12" fmla="*/ 21 w 21"/>
              <a:gd name="T13" fmla="*/ 42 h 42"/>
              <a:gd name="T14" fmla="*/ 11 w 21"/>
              <a:gd name="T15" fmla="*/ 42 h 42"/>
              <a:gd name="T16" fmla="*/ 11 w 21"/>
              <a:gd name="T17" fmla="*/ 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42">
                <a:moveTo>
                  <a:pt x="11" y="9"/>
                </a:moveTo>
                <a:lnTo>
                  <a:pt x="11" y="9"/>
                </a:lnTo>
                <a:lnTo>
                  <a:pt x="2" y="13"/>
                </a:lnTo>
                <a:lnTo>
                  <a:pt x="0" y="5"/>
                </a:lnTo>
                <a:lnTo>
                  <a:pt x="13" y="0"/>
                </a:lnTo>
                <a:lnTo>
                  <a:pt x="21" y="0"/>
                </a:lnTo>
                <a:lnTo>
                  <a:pt x="21" y="42"/>
                </a:lnTo>
                <a:lnTo>
                  <a:pt x="11" y="42"/>
                </a:lnTo>
                <a:lnTo>
                  <a:pt x="11" y="9"/>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0" name="Freeform 43"/>
          <p:cNvSpPr>
            <a:spLocks noEditPoints="1"/>
          </p:cNvSpPr>
          <p:nvPr/>
        </p:nvSpPr>
        <p:spPr bwMode="auto">
          <a:xfrm>
            <a:off x="9941971" y="2168891"/>
            <a:ext cx="57136" cy="79622"/>
          </a:xfrm>
          <a:custGeom>
            <a:avLst/>
            <a:gdLst>
              <a:gd name="T0" fmla="*/ 33 w 33"/>
              <a:gd name="T1" fmla="*/ 23 h 46"/>
              <a:gd name="T2" fmla="*/ 33 w 33"/>
              <a:gd name="T3" fmla="*/ 23 h 46"/>
              <a:gd name="T4" fmla="*/ 31 w 33"/>
              <a:gd name="T5" fmla="*/ 32 h 46"/>
              <a:gd name="T6" fmla="*/ 29 w 33"/>
              <a:gd name="T7" fmla="*/ 40 h 46"/>
              <a:gd name="T8" fmla="*/ 23 w 33"/>
              <a:gd name="T9" fmla="*/ 44 h 46"/>
              <a:gd name="T10" fmla="*/ 17 w 33"/>
              <a:gd name="T11" fmla="*/ 46 h 46"/>
              <a:gd name="T12" fmla="*/ 17 w 33"/>
              <a:gd name="T13" fmla="*/ 46 h 46"/>
              <a:gd name="T14" fmla="*/ 8 w 33"/>
              <a:gd name="T15" fmla="*/ 44 h 46"/>
              <a:gd name="T16" fmla="*/ 4 w 33"/>
              <a:gd name="T17" fmla="*/ 38 h 46"/>
              <a:gd name="T18" fmla="*/ 2 w 33"/>
              <a:gd name="T19" fmla="*/ 32 h 46"/>
              <a:gd name="T20" fmla="*/ 0 w 33"/>
              <a:gd name="T21" fmla="*/ 23 h 46"/>
              <a:gd name="T22" fmla="*/ 0 w 33"/>
              <a:gd name="T23" fmla="*/ 23 h 46"/>
              <a:gd name="T24" fmla="*/ 2 w 33"/>
              <a:gd name="T25" fmla="*/ 15 h 46"/>
              <a:gd name="T26" fmla="*/ 4 w 33"/>
              <a:gd name="T27" fmla="*/ 9 h 46"/>
              <a:gd name="T28" fmla="*/ 8 w 33"/>
              <a:gd name="T29" fmla="*/ 2 h 46"/>
              <a:gd name="T30" fmla="*/ 17 w 33"/>
              <a:gd name="T31" fmla="*/ 0 h 46"/>
              <a:gd name="T32" fmla="*/ 17 w 33"/>
              <a:gd name="T33" fmla="*/ 0 h 46"/>
              <a:gd name="T34" fmla="*/ 23 w 33"/>
              <a:gd name="T35" fmla="*/ 2 h 46"/>
              <a:gd name="T36" fmla="*/ 29 w 33"/>
              <a:gd name="T37" fmla="*/ 9 h 46"/>
              <a:gd name="T38" fmla="*/ 31 w 33"/>
              <a:gd name="T39" fmla="*/ 15 h 46"/>
              <a:gd name="T40" fmla="*/ 33 w 33"/>
              <a:gd name="T41" fmla="*/ 23 h 46"/>
              <a:gd name="T42" fmla="*/ 33 w 33"/>
              <a:gd name="T43" fmla="*/ 23 h 46"/>
              <a:gd name="T44" fmla="*/ 10 w 33"/>
              <a:gd name="T45" fmla="*/ 23 h 46"/>
              <a:gd name="T46" fmla="*/ 10 w 33"/>
              <a:gd name="T47" fmla="*/ 23 h 46"/>
              <a:gd name="T48" fmla="*/ 12 w 33"/>
              <a:gd name="T49" fmla="*/ 34 h 46"/>
              <a:gd name="T50" fmla="*/ 14 w 33"/>
              <a:gd name="T51" fmla="*/ 38 h 46"/>
              <a:gd name="T52" fmla="*/ 17 w 33"/>
              <a:gd name="T53" fmla="*/ 38 h 46"/>
              <a:gd name="T54" fmla="*/ 17 w 33"/>
              <a:gd name="T55" fmla="*/ 38 h 46"/>
              <a:gd name="T56" fmla="*/ 19 w 33"/>
              <a:gd name="T57" fmla="*/ 36 h 46"/>
              <a:gd name="T58" fmla="*/ 21 w 33"/>
              <a:gd name="T59" fmla="*/ 34 h 46"/>
              <a:gd name="T60" fmla="*/ 23 w 33"/>
              <a:gd name="T61" fmla="*/ 23 h 46"/>
              <a:gd name="T62" fmla="*/ 23 w 33"/>
              <a:gd name="T63" fmla="*/ 23 h 46"/>
              <a:gd name="T64" fmla="*/ 21 w 33"/>
              <a:gd name="T65" fmla="*/ 13 h 46"/>
              <a:gd name="T66" fmla="*/ 19 w 33"/>
              <a:gd name="T67" fmla="*/ 11 h 46"/>
              <a:gd name="T68" fmla="*/ 17 w 33"/>
              <a:gd name="T69" fmla="*/ 9 h 46"/>
              <a:gd name="T70" fmla="*/ 17 w 33"/>
              <a:gd name="T71" fmla="*/ 9 h 46"/>
              <a:gd name="T72" fmla="*/ 14 w 33"/>
              <a:gd name="T73" fmla="*/ 9 h 46"/>
              <a:gd name="T74" fmla="*/ 12 w 33"/>
              <a:gd name="T75" fmla="*/ 13 h 46"/>
              <a:gd name="T76" fmla="*/ 10 w 33"/>
              <a:gd name="T77" fmla="*/ 23 h 46"/>
              <a:gd name="T78" fmla="*/ 10 w 33"/>
              <a:gd name="T79" fmla="*/ 23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3" h="46">
                <a:moveTo>
                  <a:pt x="33" y="23"/>
                </a:moveTo>
                <a:lnTo>
                  <a:pt x="33" y="23"/>
                </a:lnTo>
                <a:lnTo>
                  <a:pt x="31" y="32"/>
                </a:lnTo>
                <a:lnTo>
                  <a:pt x="29" y="40"/>
                </a:lnTo>
                <a:lnTo>
                  <a:pt x="23" y="44"/>
                </a:lnTo>
                <a:lnTo>
                  <a:pt x="17" y="46"/>
                </a:lnTo>
                <a:lnTo>
                  <a:pt x="17" y="46"/>
                </a:lnTo>
                <a:lnTo>
                  <a:pt x="8" y="44"/>
                </a:lnTo>
                <a:lnTo>
                  <a:pt x="4" y="38"/>
                </a:lnTo>
                <a:lnTo>
                  <a:pt x="2" y="32"/>
                </a:lnTo>
                <a:lnTo>
                  <a:pt x="0" y="23"/>
                </a:lnTo>
                <a:lnTo>
                  <a:pt x="0" y="23"/>
                </a:lnTo>
                <a:lnTo>
                  <a:pt x="2" y="15"/>
                </a:lnTo>
                <a:lnTo>
                  <a:pt x="4" y="9"/>
                </a:lnTo>
                <a:lnTo>
                  <a:pt x="8" y="2"/>
                </a:lnTo>
                <a:lnTo>
                  <a:pt x="17" y="0"/>
                </a:lnTo>
                <a:lnTo>
                  <a:pt x="17" y="0"/>
                </a:lnTo>
                <a:lnTo>
                  <a:pt x="23" y="2"/>
                </a:lnTo>
                <a:lnTo>
                  <a:pt x="29" y="9"/>
                </a:lnTo>
                <a:lnTo>
                  <a:pt x="31" y="15"/>
                </a:lnTo>
                <a:lnTo>
                  <a:pt x="33" y="23"/>
                </a:lnTo>
                <a:lnTo>
                  <a:pt x="33" y="23"/>
                </a:lnTo>
                <a:close/>
                <a:moveTo>
                  <a:pt x="10" y="23"/>
                </a:moveTo>
                <a:lnTo>
                  <a:pt x="10" y="23"/>
                </a:lnTo>
                <a:lnTo>
                  <a:pt x="12" y="34"/>
                </a:lnTo>
                <a:lnTo>
                  <a:pt x="14" y="38"/>
                </a:lnTo>
                <a:lnTo>
                  <a:pt x="17" y="38"/>
                </a:lnTo>
                <a:lnTo>
                  <a:pt x="17" y="38"/>
                </a:lnTo>
                <a:lnTo>
                  <a:pt x="19" y="36"/>
                </a:lnTo>
                <a:lnTo>
                  <a:pt x="21" y="34"/>
                </a:lnTo>
                <a:lnTo>
                  <a:pt x="23" y="23"/>
                </a:lnTo>
                <a:lnTo>
                  <a:pt x="23" y="23"/>
                </a:lnTo>
                <a:lnTo>
                  <a:pt x="21" y="13"/>
                </a:lnTo>
                <a:lnTo>
                  <a:pt x="19" y="11"/>
                </a:lnTo>
                <a:lnTo>
                  <a:pt x="17" y="9"/>
                </a:lnTo>
                <a:lnTo>
                  <a:pt x="17" y="9"/>
                </a:lnTo>
                <a:lnTo>
                  <a:pt x="14" y="9"/>
                </a:lnTo>
                <a:lnTo>
                  <a:pt x="12" y="13"/>
                </a:lnTo>
                <a:lnTo>
                  <a:pt x="10" y="23"/>
                </a:lnTo>
                <a:lnTo>
                  <a:pt x="10" y="23"/>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1" name="Line 44"/>
          <p:cNvSpPr>
            <a:spLocks noChangeShapeType="1"/>
          </p:cNvSpPr>
          <p:nvPr/>
        </p:nvSpPr>
        <p:spPr bwMode="auto">
          <a:xfrm>
            <a:off x="10042391" y="1748279"/>
            <a:ext cx="128122" cy="128088"/>
          </a:xfrm>
          <a:prstGeom prst="line">
            <a:avLst/>
          </a:prstGeom>
          <a:noFill/>
          <a:ln w="269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2" name="Freeform 45"/>
          <p:cNvSpPr>
            <a:spLocks/>
          </p:cNvSpPr>
          <p:nvPr/>
        </p:nvSpPr>
        <p:spPr bwMode="auto">
          <a:xfrm>
            <a:off x="9753251" y="1748279"/>
            <a:ext cx="417263" cy="595434"/>
          </a:xfrm>
          <a:custGeom>
            <a:avLst/>
            <a:gdLst>
              <a:gd name="T0" fmla="*/ 167 w 241"/>
              <a:gd name="T1" fmla="*/ 0 h 344"/>
              <a:gd name="T2" fmla="*/ 21 w 241"/>
              <a:gd name="T3" fmla="*/ 0 h 344"/>
              <a:gd name="T4" fmla="*/ 21 w 241"/>
              <a:gd name="T5" fmla="*/ 0 h 344"/>
              <a:gd name="T6" fmla="*/ 13 w 241"/>
              <a:gd name="T7" fmla="*/ 3 h 344"/>
              <a:gd name="T8" fmla="*/ 6 w 241"/>
              <a:gd name="T9" fmla="*/ 5 h 344"/>
              <a:gd name="T10" fmla="*/ 2 w 241"/>
              <a:gd name="T11" fmla="*/ 9 h 344"/>
              <a:gd name="T12" fmla="*/ 0 w 241"/>
              <a:gd name="T13" fmla="*/ 15 h 344"/>
              <a:gd name="T14" fmla="*/ 0 w 241"/>
              <a:gd name="T15" fmla="*/ 329 h 344"/>
              <a:gd name="T16" fmla="*/ 0 w 241"/>
              <a:gd name="T17" fmla="*/ 329 h 344"/>
              <a:gd name="T18" fmla="*/ 2 w 241"/>
              <a:gd name="T19" fmla="*/ 336 h 344"/>
              <a:gd name="T20" fmla="*/ 6 w 241"/>
              <a:gd name="T21" fmla="*/ 340 h 344"/>
              <a:gd name="T22" fmla="*/ 13 w 241"/>
              <a:gd name="T23" fmla="*/ 342 h 344"/>
              <a:gd name="T24" fmla="*/ 21 w 241"/>
              <a:gd name="T25" fmla="*/ 344 h 344"/>
              <a:gd name="T26" fmla="*/ 220 w 241"/>
              <a:gd name="T27" fmla="*/ 344 h 344"/>
              <a:gd name="T28" fmla="*/ 220 w 241"/>
              <a:gd name="T29" fmla="*/ 344 h 344"/>
              <a:gd name="T30" fmla="*/ 228 w 241"/>
              <a:gd name="T31" fmla="*/ 342 h 344"/>
              <a:gd name="T32" fmla="*/ 234 w 241"/>
              <a:gd name="T33" fmla="*/ 340 h 344"/>
              <a:gd name="T34" fmla="*/ 239 w 241"/>
              <a:gd name="T35" fmla="*/ 336 h 344"/>
              <a:gd name="T36" fmla="*/ 241 w 241"/>
              <a:gd name="T37" fmla="*/ 329 h 344"/>
              <a:gd name="T38" fmla="*/ 241 w 241"/>
              <a:gd name="T39" fmla="*/ 74 h 344"/>
              <a:gd name="T40" fmla="*/ 167 w 241"/>
              <a:gd name="T41"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1" h="344">
                <a:moveTo>
                  <a:pt x="167" y="0"/>
                </a:moveTo>
                <a:lnTo>
                  <a:pt x="21" y="0"/>
                </a:lnTo>
                <a:lnTo>
                  <a:pt x="21" y="0"/>
                </a:lnTo>
                <a:lnTo>
                  <a:pt x="13" y="3"/>
                </a:lnTo>
                <a:lnTo>
                  <a:pt x="6" y="5"/>
                </a:lnTo>
                <a:lnTo>
                  <a:pt x="2" y="9"/>
                </a:lnTo>
                <a:lnTo>
                  <a:pt x="0" y="15"/>
                </a:lnTo>
                <a:lnTo>
                  <a:pt x="0" y="329"/>
                </a:lnTo>
                <a:lnTo>
                  <a:pt x="0" y="329"/>
                </a:lnTo>
                <a:lnTo>
                  <a:pt x="2" y="336"/>
                </a:lnTo>
                <a:lnTo>
                  <a:pt x="6" y="340"/>
                </a:lnTo>
                <a:lnTo>
                  <a:pt x="13" y="342"/>
                </a:lnTo>
                <a:lnTo>
                  <a:pt x="21" y="344"/>
                </a:lnTo>
                <a:lnTo>
                  <a:pt x="220" y="344"/>
                </a:lnTo>
                <a:lnTo>
                  <a:pt x="220" y="344"/>
                </a:lnTo>
                <a:lnTo>
                  <a:pt x="228" y="342"/>
                </a:lnTo>
                <a:lnTo>
                  <a:pt x="234" y="340"/>
                </a:lnTo>
                <a:lnTo>
                  <a:pt x="239" y="336"/>
                </a:lnTo>
                <a:lnTo>
                  <a:pt x="241" y="329"/>
                </a:lnTo>
                <a:lnTo>
                  <a:pt x="241" y="74"/>
                </a:lnTo>
                <a:lnTo>
                  <a:pt x="167" y="0"/>
                </a:lnTo>
                <a:close/>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3" name="Freeform 46"/>
          <p:cNvSpPr>
            <a:spLocks/>
          </p:cNvSpPr>
          <p:nvPr/>
        </p:nvSpPr>
        <p:spPr bwMode="auto">
          <a:xfrm>
            <a:off x="10032004" y="1748279"/>
            <a:ext cx="126391" cy="128088"/>
          </a:xfrm>
          <a:custGeom>
            <a:avLst/>
            <a:gdLst>
              <a:gd name="T0" fmla="*/ 0 w 73"/>
              <a:gd name="T1" fmla="*/ 61 h 74"/>
              <a:gd name="T2" fmla="*/ 0 w 73"/>
              <a:gd name="T3" fmla="*/ 61 h 74"/>
              <a:gd name="T4" fmla="*/ 2 w 73"/>
              <a:gd name="T5" fmla="*/ 68 h 74"/>
              <a:gd name="T6" fmla="*/ 6 w 73"/>
              <a:gd name="T7" fmla="*/ 72 h 74"/>
              <a:gd name="T8" fmla="*/ 13 w 73"/>
              <a:gd name="T9" fmla="*/ 74 h 74"/>
              <a:gd name="T10" fmla="*/ 21 w 73"/>
              <a:gd name="T11" fmla="*/ 74 h 74"/>
              <a:gd name="T12" fmla="*/ 73 w 73"/>
              <a:gd name="T13" fmla="*/ 74 h 74"/>
              <a:gd name="T14" fmla="*/ 0 w 73"/>
              <a:gd name="T15" fmla="*/ 0 h 74"/>
              <a:gd name="T16" fmla="*/ 0 w 73"/>
              <a:gd name="T17" fmla="*/ 6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74">
                <a:moveTo>
                  <a:pt x="0" y="61"/>
                </a:moveTo>
                <a:lnTo>
                  <a:pt x="0" y="61"/>
                </a:lnTo>
                <a:lnTo>
                  <a:pt x="2" y="68"/>
                </a:lnTo>
                <a:lnTo>
                  <a:pt x="6" y="72"/>
                </a:lnTo>
                <a:lnTo>
                  <a:pt x="13" y="74"/>
                </a:lnTo>
                <a:lnTo>
                  <a:pt x="21" y="74"/>
                </a:lnTo>
                <a:lnTo>
                  <a:pt x="73" y="74"/>
                </a:lnTo>
                <a:lnTo>
                  <a:pt x="0" y="0"/>
                </a:lnTo>
                <a:lnTo>
                  <a:pt x="0" y="61"/>
                </a:lnTo>
                <a:close/>
              </a:path>
            </a:pathLst>
          </a:custGeom>
          <a:solidFill>
            <a:srgbClr val="FFFFFF"/>
          </a:solidFill>
          <a:ln w="26988">
            <a:solidFill>
              <a:schemeClr val="tx2"/>
            </a:solidFill>
            <a:prstDash val="solid"/>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4" name="Freeform 47"/>
          <p:cNvSpPr>
            <a:spLocks noEditPoints="1"/>
          </p:cNvSpPr>
          <p:nvPr/>
        </p:nvSpPr>
        <p:spPr bwMode="auto">
          <a:xfrm>
            <a:off x="8451253" y="4860462"/>
            <a:ext cx="289140" cy="218095"/>
          </a:xfrm>
          <a:custGeom>
            <a:avLst/>
            <a:gdLst>
              <a:gd name="T0" fmla="*/ 14 w 167"/>
              <a:gd name="T1" fmla="*/ 0 h 126"/>
              <a:gd name="T2" fmla="*/ 8 w 167"/>
              <a:gd name="T3" fmla="*/ 2 h 126"/>
              <a:gd name="T4" fmla="*/ 0 w 167"/>
              <a:gd name="T5" fmla="*/ 8 h 126"/>
              <a:gd name="T6" fmla="*/ 0 w 167"/>
              <a:gd name="T7" fmla="*/ 113 h 126"/>
              <a:gd name="T8" fmla="*/ 0 w 167"/>
              <a:gd name="T9" fmla="*/ 117 h 126"/>
              <a:gd name="T10" fmla="*/ 8 w 167"/>
              <a:gd name="T11" fmla="*/ 126 h 126"/>
              <a:gd name="T12" fmla="*/ 155 w 167"/>
              <a:gd name="T13" fmla="*/ 126 h 126"/>
              <a:gd name="T14" fmla="*/ 159 w 167"/>
              <a:gd name="T15" fmla="*/ 126 h 126"/>
              <a:gd name="T16" fmla="*/ 167 w 167"/>
              <a:gd name="T17" fmla="*/ 117 h 126"/>
              <a:gd name="T18" fmla="*/ 167 w 167"/>
              <a:gd name="T19" fmla="*/ 15 h 126"/>
              <a:gd name="T20" fmla="*/ 167 w 167"/>
              <a:gd name="T21" fmla="*/ 8 h 126"/>
              <a:gd name="T22" fmla="*/ 159 w 167"/>
              <a:gd name="T23" fmla="*/ 2 h 126"/>
              <a:gd name="T24" fmla="*/ 155 w 167"/>
              <a:gd name="T25" fmla="*/ 0 h 126"/>
              <a:gd name="T26" fmla="*/ 6 w 167"/>
              <a:gd name="T27" fmla="*/ 113 h 126"/>
              <a:gd name="T28" fmla="*/ 21 w 167"/>
              <a:gd name="T29" fmla="*/ 98 h 126"/>
              <a:gd name="T30" fmla="*/ 21 w 167"/>
              <a:gd name="T31" fmla="*/ 84 h 126"/>
              <a:gd name="T32" fmla="*/ 6 w 167"/>
              <a:gd name="T33" fmla="*/ 71 h 126"/>
              <a:gd name="T34" fmla="*/ 21 w 167"/>
              <a:gd name="T35" fmla="*/ 84 h 126"/>
              <a:gd name="T36" fmla="*/ 6 w 167"/>
              <a:gd name="T37" fmla="*/ 56 h 126"/>
              <a:gd name="T38" fmla="*/ 21 w 167"/>
              <a:gd name="T39" fmla="*/ 42 h 126"/>
              <a:gd name="T40" fmla="*/ 21 w 167"/>
              <a:gd name="T41" fmla="*/ 29 h 126"/>
              <a:gd name="T42" fmla="*/ 6 w 167"/>
              <a:gd name="T43" fmla="*/ 15 h 126"/>
              <a:gd name="T44" fmla="*/ 21 w 167"/>
              <a:gd name="T45" fmla="*/ 29 h 126"/>
              <a:gd name="T46" fmla="*/ 27 w 167"/>
              <a:gd name="T47" fmla="*/ 113 h 126"/>
              <a:gd name="T48" fmla="*/ 140 w 167"/>
              <a:gd name="T49" fmla="*/ 15 h 126"/>
              <a:gd name="T50" fmla="*/ 161 w 167"/>
              <a:gd name="T51" fmla="*/ 113 h 126"/>
              <a:gd name="T52" fmla="*/ 146 w 167"/>
              <a:gd name="T53" fmla="*/ 98 h 126"/>
              <a:gd name="T54" fmla="*/ 161 w 167"/>
              <a:gd name="T55" fmla="*/ 113 h 126"/>
              <a:gd name="T56" fmla="*/ 146 w 167"/>
              <a:gd name="T57" fmla="*/ 84 h 126"/>
              <a:gd name="T58" fmla="*/ 161 w 167"/>
              <a:gd name="T59" fmla="*/ 71 h 126"/>
              <a:gd name="T60" fmla="*/ 161 w 167"/>
              <a:gd name="T61" fmla="*/ 56 h 126"/>
              <a:gd name="T62" fmla="*/ 146 w 167"/>
              <a:gd name="T63" fmla="*/ 42 h 126"/>
              <a:gd name="T64" fmla="*/ 161 w 167"/>
              <a:gd name="T65" fmla="*/ 56 h 126"/>
              <a:gd name="T66" fmla="*/ 146 w 167"/>
              <a:gd name="T67" fmla="*/ 29 h 126"/>
              <a:gd name="T68" fmla="*/ 161 w 167"/>
              <a:gd name="T69" fmla="*/ 15 h 126"/>
              <a:gd name="T70" fmla="*/ 69 w 167"/>
              <a:gd name="T71" fmla="*/ 36 h 126"/>
              <a:gd name="T72" fmla="*/ 113 w 167"/>
              <a:gd name="T73" fmla="*/ 63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7" h="126">
                <a:moveTo>
                  <a:pt x="155" y="0"/>
                </a:moveTo>
                <a:lnTo>
                  <a:pt x="14" y="0"/>
                </a:lnTo>
                <a:lnTo>
                  <a:pt x="14" y="0"/>
                </a:lnTo>
                <a:lnTo>
                  <a:pt x="8" y="2"/>
                </a:lnTo>
                <a:lnTo>
                  <a:pt x="4" y="4"/>
                </a:lnTo>
                <a:lnTo>
                  <a:pt x="0" y="8"/>
                </a:lnTo>
                <a:lnTo>
                  <a:pt x="0" y="15"/>
                </a:lnTo>
                <a:lnTo>
                  <a:pt x="0" y="113"/>
                </a:lnTo>
                <a:lnTo>
                  <a:pt x="0" y="113"/>
                </a:lnTo>
                <a:lnTo>
                  <a:pt x="0" y="117"/>
                </a:lnTo>
                <a:lnTo>
                  <a:pt x="4" y="121"/>
                </a:lnTo>
                <a:lnTo>
                  <a:pt x="8" y="126"/>
                </a:lnTo>
                <a:lnTo>
                  <a:pt x="14" y="126"/>
                </a:lnTo>
                <a:lnTo>
                  <a:pt x="155" y="126"/>
                </a:lnTo>
                <a:lnTo>
                  <a:pt x="155" y="126"/>
                </a:lnTo>
                <a:lnTo>
                  <a:pt x="159" y="126"/>
                </a:lnTo>
                <a:lnTo>
                  <a:pt x="163" y="121"/>
                </a:lnTo>
                <a:lnTo>
                  <a:pt x="167" y="117"/>
                </a:lnTo>
                <a:lnTo>
                  <a:pt x="167" y="113"/>
                </a:lnTo>
                <a:lnTo>
                  <a:pt x="167" y="15"/>
                </a:lnTo>
                <a:lnTo>
                  <a:pt x="167" y="15"/>
                </a:lnTo>
                <a:lnTo>
                  <a:pt x="167" y="8"/>
                </a:lnTo>
                <a:lnTo>
                  <a:pt x="163" y="4"/>
                </a:lnTo>
                <a:lnTo>
                  <a:pt x="159" y="2"/>
                </a:lnTo>
                <a:lnTo>
                  <a:pt x="155" y="0"/>
                </a:lnTo>
                <a:lnTo>
                  <a:pt x="155" y="0"/>
                </a:lnTo>
                <a:close/>
                <a:moveTo>
                  <a:pt x="21" y="113"/>
                </a:moveTo>
                <a:lnTo>
                  <a:pt x="6" y="113"/>
                </a:lnTo>
                <a:lnTo>
                  <a:pt x="6" y="98"/>
                </a:lnTo>
                <a:lnTo>
                  <a:pt x="21" y="98"/>
                </a:lnTo>
                <a:lnTo>
                  <a:pt x="21" y="113"/>
                </a:lnTo>
                <a:close/>
                <a:moveTo>
                  <a:pt x="21" y="84"/>
                </a:moveTo>
                <a:lnTo>
                  <a:pt x="6" y="84"/>
                </a:lnTo>
                <a:lnTo>
                  <a:pt x="6" y="71"/>
                </a:lnTo>
                <a:lnTo>
                  <a:pt x="21" y="71"/>
                </a:lnTo>
                <a:lnTo>
                  <a:pt x="21" y="84"/>
                </a:lnTo>
                <a:close/>
                <a:moveTo>
                  <a:pt x="21" y="56"/>
                </a:moveTo>
                <a:lnTo>
                  <a:pt x="6" y="56"/>
                </a:lnTo>
                <a:lnTo>
                  <a:pt x="6" y="42"/>
                </a:lnTo>
                <a:lnTo>
                  <a:pt x="21" y="42"/>
                </a:lnTo>
                <a:lnTo>
                  <a:pt x="21" y="56"/>
                </a:lnTo>
                <a:close/>
                <a:moveTo>
                  <a:pt x="21" y="29"/>
                </a:moveTo>
                <a:lnTo>
                  <a:pt x="6" y="29"/>
                </a:lnTo>
                <a:lnTo>
                  <a:pt x="6" y="15"/>
                </a:lnTo>
                <a:lnTo>
                  <a:pt x="21" y="15"/>
                </a:lnTo>
                <a:lnTo>
                  <a:pt x="21" y="29"/>
                </a:lnTo>
                <a:close/>
                <a:moveTo>
                  <a:pt x="140" y="113"/>
                </a:moveTo>
                <a:lnTo>
                  <a:pt x="27" y="113"/>
                </a:lnTo>
                <a:lnTo>
                  <a:pt x="27" y="15"/>
                </a:lnTo>
                <a:lnTo>
                  <a:pt x="140" y="15"/>
                </a:lnTo>
                <a:lnTo>
                  <a:pt x="140" y="113"/>
                </a:lnTo>
                <a:close/>
                <a:moveTo>
                  <a:pt x="161" y="113"/>
                </a:moveTo>
                <a:lnTo>
                  <a:pt x="146" y="113"/>
                </a:lnTo>
                <a:lnTo>
                  <a:pt x="146" y="98"/>
                </a:lnTo>
                <a:lnTo>
                  <a:pt x="161" y="98"/>
                </a:lnTo>
                <a:lnTo>
                  <a:pt x="161" y="113"/>
                </a:lnTo>
                <a:close/>
                <a:moveTo>
                  <a:pt x="161" y="84"/>
                </a:moveTo>
                <a:lnTo>
                  <a:pt x="146" y="84"/>
                </a:lnTo>
                <a:lnTo>
                  <a:pt x="146" y="71"/>
                </a:lnTo>
                <a:lnTo>
                  <a:pt x="161" y="71"/>
                </a:lnTo>
                <a:lnTo>
                  <a:pt x="161" y="84"/>
                </a:lnTo>
                <a:close/>
                <a:moveTo>
                  <a:pt x="161" y="56"/>
                </a:moveTo>
                <a:lnTo>
                  <a:pt x="146" y="56"/>
                </a:lnTo>
                <a:lnTo>
                  <a:pt x="146" y="42"/>
                </a:lnTo>
                <a:lnTo>
                  <a:pt x="161" y="42"/>
                </a:lnTo>
                <a:lnTo>
                  <a:pt x="161" y="56"/>
                </a:lnTo>
                <a:close/>
                <a:moveTo>
                  <a:pt x="161" y="29"/>
                </a:moveTo>
                <a:lnTo>
                  <a:pt x="146" y="29"/>
                </a:lnTo>
                <a:lnTo>
                  <a:pt x="146" y="15"/>
                </a:lnTo>
                <a:lnTo>
                  <a:pt x="161" y="15"/>
                </a:lnTo>
                <a:lnTo>
                  <a:pt x="161" y="29"/>
                </a:lnTo>
                <a:close/>
                <a:moveTo>
                  <a:pt x="69" y="36"/>
                </a:moveTo>
                <a:lnTo>
                  <a:pt x="69" y="92"/>
                </a:lnTo>
                <a:lnTo>
                  <a:pt x="113" y="63"/>
                </a:lnTo>
                <a:lnTo>
                  <a:pt x="69" y="36"/>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5" name="Freeform 48"/>
          <p:cNvSpPr>
            <a:spLocks noEditPoints="1"/>
          </p:cNvSpPr>
          <p:nvPr/>
        </p:nvSpPr>
        <p:spPr bwMode="auto">
          <a:xfrm>
            <a:off x="8766365" y="4557553"/>
            <a:ext cx="327231" cy="327143"/>
          </a:xfrm>
          <a:custGeom>
            <a:avLst/>
            <a:gdLst>
              <a:gd name="T0" fmla="*/ 32 w 189"/>
              <a:gd name="T1" fmla="*/ 189 h 189"/>
              <a:gd name="T2" fmla="*/ 189 w 189"/>
              <a:gd name="T3" fmla="*/ 40 h 189"/>
              <a:gd name="T4" fmla="*/ 172 w 189"/>
              <a:gd name="T5" fmla="*/ 166 h 189"/>
              <a:gd name="T6" fmla="*/ 122 w 189"/>
              <a:gd name="T7" fmla="*/ 166 h 189"/>
              <a:gd name="T8" fmla="*/ 139 w 189"/>
              <a:gd name="T9" fmla="*/ 159 h 189"/>
              <a:gd name="T10" fmla="*/ 147 w 189"/>
              <a:gd name="T11" fmla="*/ 151 h 189"/>
              <a:gd name="T12" fmla="*/ 149 w 189"/>
              <a:gd name="T13" fmla="*/ 141 h 189"/>
              <a:gd name="T14" fmla="*/ 132 w 189"/>
              <a:gd name="T15" fmla="*/ 143 h 189"/>
              <a:gd name="T16" fmla="*/ 113 w 189"/>
              <a:gd name="T17" fmla="*/ 151 h 189"/>
              <a:gd name="T18" fmla="*/ 109 w 189"/>
              <a:gd name="T19" fmla="*/ 134 h 189"/>
              <a:gd name="T20" fmla="*/ 118 w 189"/>
              <a:gd name="T21" fmla="*/ 122 h 189"/>
              <a:gd name="T22" fmla="*/ 139 w 189"/>
              <a:gd name="T23" fmla="*/ 120 h 189"/>
              <a:gd name="T24" fmla="*/ 141 w 189"/>
              <a:gd name="T25" fmla="*/ 109 h 189"/>
              <a:gd name="T26" fmla="*/ 128 w 189"/>
              <a:gd name="T27" fmla="*/ 94 h 189"/>
              <a:gd name="T28" fmla="*/ 128 w 189"/>
              <a:gd name="T29" fmla="*/ 74 h 189"/>
              <a:gd name="T30" fmla="*/ 118 w 189"/>
              <a:gd name="T31" fmla="*/ 71 h 189"/>
              <a:gd name="T32" fmla="*/ 103 w 189"/>
              <a:gd name="T33" fmla="*/ 84 h 189"/>
              <a:gd name="T34" fmla="*/ 82 w 189"/>
              <a:gd name="T35" fmla="*/ 84 h 189"/>
              <a:gd name="T36" fmla="*/ 78 w 189"/>
              <a:gd name="T37" fmla="*/ 94 h 189"/>
              <a:gd name="T38" fmla="*/ 90 w 189"/>
              <a:gd name="T39" fmla="*/ 109 h 189"/>
              <a:gd name="T40" fmla="*/ 92 w 189"/>
              <a:gd name="T41" fmla="*/ 132 h 189"/>
              <a:gd name="T42" fmla="*/ 103 w 189"/>
              <a:gd name="T43" fmla="*/ 157 h 189"/>
              <a:gd name="T44" fmla="*/ 99 w 189"/>
              <a:gd name="T45" fmla="*/ 151 h 189"/>
              <a:gd name="T46" fmla="*/ 80 w 189"/>
              <a:gd name="T47" fmla="*/ 143 h 189"/>
              <a:gd name="T48" fmla="*/ 63 w 189"/>
              <a:gd name="T49" fmla="*/ 141 h 189"/>
              <a:gd name="T50" fmla="*/ 65 w 189"/>
              <a:gd name="T51" fmla="*/ 151 h 189"/>
              <a:gd name="T52" fmla="*/ 74 w 189"/>
              <a:gd name="T53" fmla="*/ 159 h 189"/>
              <a:gd name="T54" fmla="*/ 90 w 189"/>
              <a:gd name="T55" fmla="*/ 166 h 189"/>
              <a:gd name="T56" fmla="*/ 51 w 189"/>
              <a:gd name="T57" fmla="*/ 55 h 189"/>
              <a:gd name="T58" fmla="*/ 172 w 189"/>
              <a:gd name="T59" fmla="*/ 166 h 189"/>
              <a:gd name="T60" fmla="*/ 103 w 189"/>
              <a:gd name="T61" fmla="*/ 94 h 189"/>
              <a:gd name="T62" fmla="*/ 118 w 189"/>
              <a:gd name="T63" fmla="*/ 109 h 189"/>
              <a:gd name="T64" fmla="*/ 15 w 189"/>
              <a:gd name="T65" fmla="*/ 15 h 189"/>
              <a:gd name="T66" fmla="*/ 141 w 189"/>
              <a:gd name="T67" fmla="*/ 32 h 189"/>
              <a:gd name="T68" fmla="*/ 157 w 189"/>
              <a:gd name="T69" fmla="*/ 0 h 189"/>
              <a:gd name="T70" fmla="*/ 0 w 189"/>
              <a:gd name="T71" fmla="*/ 149 h 189"/>
              <a:gd name="T72" fmla="*/ 23 w 189"/>
              <a:gd name="T73" fmla="*/ 126 h 189"/>
              <a:gd name="T74" fmla="*/ 15 w 189"/>
              <a:gd name="T75" fmla="*/ 15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89" h="189">
                <a:moveTo>
                  <a:pt x="32" y="40"/>
                </a:moveTo>
                <a:lnTo>
                  <a:pt x="32" y="189"/>
                </a:lnTo>
                <a:lnTo>
                  <a:pt x="189" y="189"/>
                </a:lnTo>
                <a:lnTo>
                  <a:pt x="189" y="40"/>
                </a:lnTo>
                <a:lnTo>
                  <a:pt x="32" y="40"/>
                </a:lnTo>
                <a:close/>
                <a:moveTo>
                  <a:pt x="172" y="166"/>
                </a:moveTo>
                <a:lnTo>
                  <a:pt x="122" y="166"/>
                </a:lnTo>
                <a:lnTo>
                  <a:pt x="122" y="166"/>
                </a:lnTo>
                <a:lnTo>
                  <a:pt x="132" y="164"/>
                </a:lnTo>
                <a:lnTo>
                  <a:pt x="139" y="159"/>
                </a:lnTo>
                <a:lnTo>
                  <a:pt x="145" y="155"/>
                </a:lnTo>
                <a:lnTo>
                  <a:pt x="147" y="151"/>
                </a:lnTo>
                <a:lnTo>
                  <a:pt x="149" y="145"/>
                </a:lnTo>
                <a:lnTo>
                  <a:pt x="149" y="141"/>
                </a:lnTo>
                <a:lnTo>
                  <a:pt x="149" y="141"/>
                </a:lnTo>
                <a:lnTo>
                  <a:pt x="132" y="143"/>
                </a:lnTo>
                <a:lnTo>
                  <a:pt x="122" y="147"/>
                </a:lnTo>
                <a:lnTo>
                  <a:pt x="113" y="151"/>
                </a:lnTo>
                <a:lnTo>
                  <a:pt x="109" y="157"/>
                </a:lnTo>
                <a:lnTo>
                  <a:pt x="109" y="134"/>
                </a:lnTo>
                <a:lnTo>
                  <a:pt x="118" y="134"/>
                </a:lnTo>
                <a:lnTo>
                  <a:pt x="118" y="122"/>
                </a:lnTo>
                <a:lnTo>
                  <a:pt x="128" y="132"/>
                </a:lnTo>
                <a:lnTo>
                  <a:pt x="139" y="120"/>
                </a:lnTo>
                <a:lnTo>
                  <a:pt x="128" y="109"/>
                </a:lnTo>
                <a:lnTo>
                  <a:pt x="141" y="109"/>
                </a:lnTo>
                <a:lnTo>
                  <a:pt x="141" y="94"/>
                </a:lnTo>
                <a:lnTo>
                  <a:pt x="128" y="94"/>
                </a:lnTo>
                <a:lnTo>
                  <a:pt x="139" y="84"/>
                </a:lnTo>
                <a:lnTo>
                  <a:pt x="128" y="74"/>
                </a:lnTo>
                <a:lnTo>
                  <a:pt x="118" y="84"/>
                </a:lnTo>
                <a:lnTo>
                  <a:pt x="118" y="71"/>
                </a:lnTo>
                <a:lnTo>
                  <a:pt x="103" y="71"/>
                </a:lnTo>
                <a:lnTo>
                  <a:pt x="103" y="84"/>
                </a:lnTo>
                <a:lnTo>
                  <a:pt x="92" y="74"/>
                </a:lnTo>
                <a:lnTo>
                  <a:pt x="82" y="84"/>
                </a:lnTo>
                <a:lnTo>
                  <a:pt x="90" y="94"/>
                </a:lnTo>
                <a:lnTo>
                  <a:pt x="78" y="94"/>
                </a:lnTo>
                <a:lnTo>
                  <a:pt x="78" y="109"/>
                </a:lnTo>
                <a:lnTo>
                  <a:pt x="90" y="109"/>
                </a:lnTo>
                <a:lnTo>
                  <a:pt x="82" y="120"/>
                </a:lnTo>
                <a:lnTo>
                  <a:pt x="92" y="132"/>
                </a:lnTo>
                <a:lnTo>
                  <a:pt x="103" y="122"/>
                </a:lnTo>
                <a:lnTo>
                  <a:pt x="103" y="157"/>
                </a:lnTo>
                <a:lnTo>
                  <a:pt x="103" y="157"/>
                </a:lnTo>
                <a:lnTo>
                  <a:pt x="99" y="151"/>
                </a:lnTo>
                <a:lnTo>
                  <a:pt x="92" y="147"/>
                </a:lnTo>
                <a:lnTo>
                  <a:pt x="80" y="143"/>
                </a:lnTo>
                <a:lnTo>
                  <a:pt x="63" y="141"/>
                </a:lnTo>
                <a:lnTo>
                  <a:pt x="63" y="141"/>
                </a:lnTo>
                <a:lnTo>
                  <a:pt x="63" y="145"/>
                </a:lnTo>
                <a:lnTo>
                  <a:pt x="65" y="151"/>
                </a:lnTo>
                <a:lnTo>
                  <a:pt x="67" y="155"/>
                </a:lnTo>
                <a:lnTo>
                  <a:pt x="74" y="159"/>
                </a:lnTo>
                <a:lnTo>
                  <a:pt x="80" y="164"/>
                </a:lnTo>
                <a:lnTo>
                  <a:pt x="90" y="166"/>
                </a:lnTo>
                <a:lnTo>
                  <a:pt x="51" y="166"/>
                </a:lnTo>
                <a:lnTo>
                  <a:pt x="51" y="55"/>
                </a:lnTo>
                <a:lnTo>
                  <a:pt x="172" y="55"/>
                </a:lnTo>
                <a:lnTo>
                  <a:pt x="172" y="166"/>
                </a:lnTo>
                <a:close/>
                <a:moveTo>
                  <a:pt x="103" y="109"/>
                </a:moveTo>
                <a:lnTo>
                  <a:pt x="103" y="94"/>
                </a:lnTo>
                <a:lnTo>
                  <a:pt x="118" y="94"/>
                </a:lnTo>
                <a:lnTo>
                  <a:pt x="118" y="109"/>
                </a:lnTo>
                <a:lnTo>
                  <a:pt x="103" y="109"/>
                </a:lnTo>
                <a:close/>
                <a:moveTo>
                  <a:pt x="15" y="15"/>
                </a:moveTo>
                <a:lnTo>
                  <a:pt x="141" y="15"/>
                </a:lnTo>
                <a:lnTo>
                  <a:pt x="141" y="32"/>
                </a:lnTo>
                <a:lnTo>
                  <a:pt x="157" y="32"/>
                </a:lnTo>
                <a:lnTo>
                  <a:pt x="157" y="0"/>
                </a:lnTo>
                <a:lnTo>
                  <a:pt x="0" y="0"/>
                </a:lnTo>
                <a:lnTo>
                  <a:pt x="0" y="149"/>
                </a:lnTo>
                <a:lnTo>
                  <a:pt x="23" y="149"/>
                </a:lnTo>
                <a:lnTo>
                  <a:pt x="23" y="126"/>
                </a:lnTo>
                <a:lnTo>
                  <a:pt x="15" y="126"/>
                </a:lnTo>
                <a:lnTo>
                  <a:pt x="15" y="15"/>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6" name="Freeform 49"/>
          <p:cNvSpPr>
            <a:spLocks/>
          </p:cNvSpPr>
          <p:nvPr/>
        </p:nvSpPr>
        <p:spPr bwMode="auto">
          <a:xfrm>
            <a:off x="6783935" y="3242059"/>
            <a:ext cx="1253519" cy="1265297"/>
          </a:xfrm>
          <a:custGeom>
            <a:avLst/>
            <a:gdLst>
              <a:gd name="T0" fmla="*/ 0 w 724"/>
              <a:gd name="T1" fmla="*/ 367 h 731"/>
              <a:gd name="T2" fmla="*/ 8 w 724"/>
              <a:gd name="T3" fmla="*/ 291 h 731"/>
              <a:gd name="T4" fmla="*/ 29 w 724"/>
              <a:gd name="T5" fmla="*/ 224 h 731"/>
              <a:gd name="T6" fmla="*/ 63 w 724"/>
              <a:gd name="T7" fmla="*/ 161 h 731"/>
              <a:gd name="T8" fmla="*/ 107 w 724"/>
              <a:gd name="T9" fmla="*/ 107 h 731"/>
              <a:gd name="T10" fmla="*/ 159 w 724"/>
              <a:gd name="T11" fmla="*/ 63 h 731"/>
              <a:gd name="T12" fmla="*/ 222 w 724"/>
              <a:gd name="T13" fmla="*/ 29 h 731"/>
              <a:gd name="T14" fmla="*/ 289 w 724"/>
              <a:gd name="T15" fmla="*/ 9 h 731"/>
              <a:gd name="T16" fmla="*/ 362 w 724"/>
              <a:gd name="T17" fmla="*/ 0 h 731"/>
              <a:gd name="T18" fmla="*/ 400 w 724"/>
              <a:gd name="T19" fmla="*/ 2 h 731"/>
              <a:gd name="T20" fmla="*/ 471 w 724"/>
              <a:gd name="T21" fmla="*/ 17 h 731"/>
              <a:gd name="T22" fmla="*/ 536 w 724"/>
              <a:gd name="T23" fmla="*/ 44 h 731"/>
              <a:gd name="T24" fmla="*/ 592 w 724"/>
              <a:gd name="T25" fmla="*/ 84 h 731"/>
              <a:gd name="T26" fmla="*/ 643 w 724"/>
              <a:gd name="T27" fmla="*/ 134 h 731"/>
              <a:gd name="T28" fmla="*/ 683 w 724"/>
              <a:gd name="T29" fmla="*/ 193 h 731"/>
              <a:gd name="T30" fmla="*/ 710 w 724"/>
              <a:gd name="T31" fmla="*/ 258 h 731"/>
              <a:gd name="T32" fmla="*/ 724 w 724"/>
              <a:gd name="T33" fmla="*/ 329 h 731"/>
              <a:gd name="T34" fmla="*/ 724 w 724"/>
              <a:gd name="T35" fmla="*/ 367 h 731"/>
              <a:gd name="T36" fmla="*/ 718 w 724"/>
              <a:gd name="T37" fmla="*/ 440 h 731"/>
              <a:gd name="T38" fmla="*/ 697 w 724"/>
              <a:gd name="T39" fmla="*/ 507 h 731"/>
              <a:gd name="T40" fmla="*/ 664 w 724"/>
              <a:gd name="T41" fmla="*/ 570 h 731"/>
              <a:gd name="T42" fmla="*/ 620 w 724"/>
              <a:gd name="T43" fmla="*/ 624 h 731"/>
              <a:gd name="T44" fmla="*/ 565 w 724"/>
              <a:gd name="T45" fmla="*/ 668 h 731"/>
              <a:gd name="T46" fmla="*/ 505 w 724"/>
              <a:gd name="T47" fmla="*/ 702 h 731"/>
              <a:gd name="T48" fmla="*/ 435 w 724"/>
              <a:gd name="T49" fmla="*/ 723 h 731"/>
              <a:gd name="T50" fmla="*/ 362 w 724"/>
              <a:gd name="T51" fmla="*/ 731 h 731"/>
              <a:gd name="T52" fmla="*/ 327 w 724"/>
              <a:gd name="T53" fmla="*/ 729 h 731"/>
              <a:gd name="T54" fmla="*/ 255 w 724"/>
              <a:gd name="T55" fmla="*/ 714 h 731"/>
              <a:gd name="T56" fmla="*/ 190 w 724"/>
              <a:gd name="T57" fmla="*/ 687 h 731"/>
              <a:gd name="T58" fmla="*/ 132 w 724"/>
              <a:gd name="T59" fmla="*/ 647 h 731"/>
              <a:gd name="T60" fmla="*/ 84 w 724"/>
              <a:gd name="T61" fmla="*/ 597 h 731"/>
              <a:gd name="T62" fmla="*/ 44 w 724"/>
              <a:gd name="T63" fmla="*/ 540 h 731"/>
              <a:gd name="T64" fmla="*/ 17 w 724"/>
              <a:gd name="T65" fmla="*/ 473 h 731"/>
              <a:gd name="T66" fmla="*/ 2 w 724"/>
              <a:gd name="T67" fmla="*/ 402 h 731"/>
              <a:gd name="T68" fmla="*/ 0 w 724"/>
              <a:gd name="T69" fmla="*/ 367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4" h="731">
                <a:moveTo>
                  <a:pt x="0" y="367"/>
                </a:moveTo>
                <a:lnTo>
                  <a:pt x="0" y="367"/>
                </a:lnTo>
                <a:lnTo>
                  <a:pt x="2" y="329"/>
                </a:lnTo>
                <a:lnTo>
                  <a:pt x="8" y="291"/>
                </a:lnTo>
                <a:lnTo>
                  <a:pt x="17" y="258"/>
                </a:lnTo>
                <a:lnTo>
                  <a:pt x="29" y="224"/>
                </a:lnTo>
                <a:lnTo>
                  <a:pt x="44" y="193"/>
                </a:lnTo>
                <a:lnTo>
                  <a:pt x="63" y="161"/>
                </a:lnTo>
                <a:lnTo>
                  <a:pt x="84" y="134"/>
                </a:lnTo>
                <a:lnTo>
                  <a:pt x="107" y="107"/>
                </a:lnTo>
                <a:lnTo>
                  <a:pt x="132" y="84"/>
                </a:lnTo>
                <a:lnTo>
                  <a:pt x="159" y="63"/>
                </a:lnTo>
                <a:lnTo>
                  <a:pt x="190" y="44"/>
                </a:lnTo>
                <a:lnTo>
                  <a:pt x="222" y="29"/>
                </a:lnTo>
                <a:lnTo>
                  <a:pt x="255" y="17"/>
                </a:lnTo>
                <a:lnTo>
                  <a:pt x="289" y="9"/>
                </a:lnTo>
                <a:lnTo>
                  <a:pt x="327" y="2"/>
                </a:lnTo>
                <a:lnTo>
                  <a:pt x="362" y="0"/>
                </a:lnTo>
                <a:lnTo>
                  <a:pt x="362" y="0"/>
                </a:lnTo>
                <a:lnTo>
                  <a:pt x="400" y="2"/>
                </a:lnTo>
                <a:lnTo>
                  <a:pt x="435" y="9"/>
                </a:lnTo>
                <a:lnTo>
                  <a:pt x="471" y="17"/>
                </a:lnTo>
                <a:lnTo>
                  <a:pt x="505" y="29"/>
                </a:lnTo>
                <a:lnTo>
                  <a:pt x="536" y="44"/>
                </a:lnTo>
                <a:lnTo>
                  <a:pt x="565" y="63"/>
                </a:lnTo>
                <a:lnTo>
                  <a:pt x="592" y="84"/>
                </a:lnTo>
                <a:lnTo>
                  <a:pt x="620" y="107"/>
                </a:lnTo>
                <a:lnTo>
                  <a:pt x="643" y="134"/>
                </a:lnTo>
                <a:lnTo>
                  <a:pt x="664" y="161"/>
                </a:lnTo>
                <a:lnTo>
                  <a:pt x="683" y="193"/>
                </a:lnTo>
                <a:lnTo>
                  <a:pt x="697" y="224"/>
                </a:lnTo>
                <a:lnTo>
                  <a:pt x="710" y="258"/>
                </a:lnTo>
                <a:lnTo>
                  <a:pt x="718" y="291"/>
                </a:lnTo>
                <a:lnTo>
                  <a:pt x="724" y="329"/>
                </a:lnTo>
                <a:lnTo>
                  <a:pt x="724" y="367"/>
                </a:lnTo>
                <a:lnTo>
                  <a:pt x="724" y="367"/>
                </a:lnTo>
                <a:lnTo>
                  <a:pt x="724" y="402"/>
                </a:lnTo>
                <a:lnTo>
                  <a:pt x="718" y="440"/>
                </a:lnTo>
                <a:lnTo>
                  <a:pt x="710" y="473"/>
                </a:lnTo>
                <a:lnTo>
                  <a:pt x="697" y="507"/>
                </a:lnTo>
                <a:lnTo>
                  <a:pt x="683" y="540"/>
                </a:lnTo>
                <a:lnTo>
                  <a:pt x="664" y="570"/>
                </a:lnTo>
                <a:lnTo>
                  <a:pt x="643" y="597"/>
                </a:lnTo>
                <a:lnTo>
                  <a:pt x="620" y="624"/>
                </a:lnTo>
                <a:lnTo>
                  <a:pt x="592" y="647"/>
                </a:lnTo>
                <a:lnTo>
                  <a:pt x="565" y="668"/>
                </a:lnTo>
                <a:lnTo>
                  <a:pt x="536" y="687"/>
                </a:lnTo>
                <a:lnTo>
                  <a:pt x="505" y="702"/>
                </a:lnTo>
                <a:lnTo>
                  <a:pt x="471" y="714"/>
                </a:lnTo>
                <a:lnTo>
                  <a:pt x="435" y="723"/>
                </a:lnTo>
                <a:lnTo>
                  <a:pt x="400" y="729"/>
                </a:lnTo>
                <a:lnTo>
                  <a:pt x="362" y="731"/>
                </a:lnTo>
                <a:lnTo>
                  <a:pt x="362" y="731"/>
                </a:lnTo>
                <a:lnTo>
                  <a:pt x="327" y="729"/>
                </a:lnTo>
                <a:lnTo>
                  <a:pt x="289" y="723"/>
                </a:lnTo>
                <a:lnTo>
                  <a:pt x="255" y="714"/>
                </a:lnTo>
                <a:lnTo>
                  <a:pt x="222" y="702"/>
                </a:lnTo>
                <a:lnTo>
                  <a:pt x="190" y="687"/>
                </a:lnTo>
                <a:lnTo>
                  <a:pt x="159" y="668"/>
                </a:lnTo>
                <a:lnTo>
                  <a:pt x="132" y="647"/>
                </a:lnTo>
                <a:lnTo>
                  <a:pt x="107" y="624"/>
                </a:lnTo>
                <a:lnTo>
                  <a:pt x="84" y="597"/>
                </a:lnTo>
                <a:lnTo>
                  <a:pt x="63" y="570"/>
                </a:lnTo>
                <a:lnTo>
                  <a:pt x="44" y="540"/>
                </a:lnTo>
                <a:lnTo>
                  <a:pt x="29" y="507"/>
                </a:lnTo>
                <a:lnTo>
                  <a:pt x="17" y="473"/>
                </a:lnTo>
                <a:lnTo>
                  <a:pt x="8" y="440"/>
                </a:lnTo>
                <a:lnTo>
                  <a:pt x="2" y="402"/>
                </a:lnTo>
                <a:lnTo>
                  <a:pt x="0" y="367"/>
                </a:lnTo>
                <a:lnTo>
                  <a:pt x="0" y="367"/>
                </a:lnTo>
                <a:close/>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7" name="Rectangle 50"/>
          <p:cNvSpPr>
            <a:spLocks noChangeArrowheads="1"/>
          </p:cNvSpPr>
          <p:nvPr/>
        </p:nvSpPr>
        <p:spPr bwMode="auto">
          <a:xfrm>
            <a:off x="7060956" y="4027893"/>
            <a:ext cx="710131" cy="205121"/>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1218753" rtl="0" eaLnBrk="1" fontAlgn="base" latinLnBrk="0" hangingPunct="1">
              <a:lnSpc>
                <a:spcPct val="100000"/>
              </a:lnSpc>
              <a:spcBef>
                <a:spcPct val="0"/>
              </a:spcBef>
              <a:spcAft>
                <a:spcPct val="0"/>
              </a:spcAft>
              <a:buClrTx/>
              <a:buSzTx/>
              <a:buFontTx/>
              <a:buNone/>
              <a:tabLst/>
              <a:defRPr/>
            </a:pPr>
            <a:r>
              <a:rPr kumimoji="0" lang="en-US" altLang="en-US" sz="1333"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Desktops</a:t>
            </a:r>
          </a:p>
        </p:txBody>
      </p:sp>
      <p:sp>
        <p:nvSpPr>
          <p:cNvPr id="228" name="Freeform 51"/>
          <p:cNvSpPr>
            <a:spLocks/>
          </p:cNvSpPr>
          <p:nvPr/>
        </p:nvSpPr>
        <p:spPr bwMode="auto">
          <a:xfrm>
            <a:off x="7092121" y="3520734"/>
            <a:ext cx="605983" cy="392918"/>
          </a:xfrm>
          <a:custGeom>
            <a:avLst/>
            <a:gdLst>
              <a:gd name="T0" fmla="*/ 350 w 350"/>
              <a:gd name="T1" fmla="*/ 216 h 227"/>
              <a:gd name="T2" fmla="*/ 350 w 350"/>
              <a:gd name="T3" fmla="*/ 216 h 227"/>
              <a:gd name="T4" fmla="*/ 347 w 350"/>
              <a:gd name="T5" fmla="*/ 222 h 227"/>
              <a:gd name="T6" fmla="*/ 343 w 350"/>
              <a:gd name="T7" fmla="*/ 224 h 227"/>
              <a:gd name="T8" fmla="*/ 333 w 350"/>
              <a:gd name="T9" fmla="*/ 227 h 227"/>
              <a:gd name="T10" fmla="*/ 322 w 350"/>
              <a:gd name="T11" fmla="*/ 227 h 227"/>
              <a:gd name="T12" fmla="*/ 27 w 350"/>
              <a:gd name="T13" fmla="*/ 227 h 227"/>
              <a:gd name="T14" fmla="*/ 27 w 350"/>
              <a:gd name="T15" fmla="*/ 227 h 227"/>
              <a:gd name="T16" fmla="*/ 17 w 350"/>
              <a:gd name="T17" fmla="*/ 227 h 227"/>
              <a:gd name="T18" fmla="*/ 6 w 350"/>
              <a:gd name="T19" fmla="*/ 224 h 227"/>
              <a:gd name="T20" fmla="*/ 2 w 350"/>
              <a:gd name="T21" fmla="*/ 222 h 227"/>
              <a:gd name="T22" fmla="*/ 0 w 350"/>
              <a:gd name="T23" fmla="*/ 216 h 227"/>
              <a:gd name="T24" fmla="*/ 0 w 350"/>
              <a:gd name="T25" fmla="*/ 11 h 227"/>
              <a:gd name="T26" fmla="*/ 0 w 350"/>
              <a:gd name="T27" fmla="*/ 11 h 227"/>
              <a:gd name="T28" fmla="*/ 2 w 350"/>
              <a:gd name="T29" fmla="*/ 5 h 227"/>
              <a:gd name="T30" fmla="*/ 6 w 350"/>
              <a:gd name="T31" fmla="*/ 2 h 227"/>
              <a:gd name="T32" fmla="*/ 17 w 350"/>
              <a:gd name="T33" fmla="*/ 0 h 227"/>
              <a:gd name="T34" fmla="*/ 27 w 350"/>
              <a:gd name="T35" fmla="*/ 0 h 227"/>
              <a:gd name="T36" fmla="*/ 322 w 350"/>
              <a:gd name="T37" fmla="*/ 0 h 227"/>
              <a:gd name="T38" fmla="*/ 322 w 350"/>
              <a:gd name="T39" fmla="*/ 0 h 227"/>
              <a:gd name="T40" fmla="*/ 333 w 350"/>
              <a:gd name="T41" fmla="*/ 0 h 227"/>
              <a:gd name="T42" fmla="*/ 343 w 350"/>
              <a:gd name="T43" fmla="*/ 2 h 227"/>
              <a:gd name="T44" fmla="*/ 347 w 350"/>
              <a:gd name="T45" fmla="*/ 5 h 227"/>
              <a:gd name="T46" fmla="*/ 350 w 350"/>
              <a:gd name="T47" fmla="*/ 11 h 227"/>
              <a:gd name="T48" fmla="*/ 350 w 350"/>
              <a:gd name="T49" fmla="*/ 21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0" h="227">
                <a:moveTo>
                  <a:pt x="350" y="216"/>
                </a:moveTo>
                <a:lnTo>
                  <a:pt x="350" y="216"/>
                </a:lnTo>
                <a:lnTo>
                  <a:pt x="347" y="222"/>
                </a:lnTo>
                <a:lnTo>
                  <a:pt x="343" y="224"/>
                </a:lnTo>
                <a:lnTo>
                  <a:pt x="333" y="227"/>
                </a:lnTo>
                <a:lnTo>
                  <a:pt x="322" y="227"/>
                </a:lnTo>
                <a:lnTo>
                  <a:pt x="27" y="227"/>
                </a:lnTo>
                <a:lnTo>
                  <a:pt x="27" y="227"/>
                </a:lnTo>
                <a:lnTo>
                  <a:pt x="17" y="227"/>
                </a:lnTo>
                <a:lnTo>
                  <a:pt x="6" y="224"/>
                </a:lnTo>
                <a:lnTo>
                  <a:pt x="2" y="222"/>
                </a:lnTo>
                <a:lnTo>
                  <a:pt x="0" y="216"/>
                </a:lnTo>
                <a:lnTo>
                  <a:pt x="0" y="11"/>
                </a:lnTo>
                <a:lnTo>
                  <a:pt x="0" y="11"/>
                </a:lnTo>
                <a:lnTo>
                  <a:pt x="2" y="5"/>
                </a:lnTo>
                <a:lnTo>
                  <a:pt x="6" y="2"/>
                </a:lnTo>
                <a:lnTo>
                  <a:pt x="17" y="0"/>
                </a:lnTo>
                <a:lnTo>
                  <a:pt x="27" y="0"/>
                </a:lnTo>
                <a:lnTo>
                  <a:pt x="322" y="0"/>
                </a:lnTo>
                <a:lnTo>
                  <a:pt x="322" y="0"/>
                </a:lnTo>
                <a:lnTo>
                  <a:pt x="333" y="0"/>
                </a:lnTo>
                <a:lnTo>
                  <a:pt x="343" y="2"/>
                </a:lnTo>
                <a:lnTo>
                  <a:pt x="347" y="5"/>
                </a:lnTo>
                <a:lnTo>
                  <a:pt x="350" y="11"/>
                </a:lnTo>
                <a:lnTo>
                  <a:pt x="350" y="216"/>
                </a:lnTo>
                <a:close/>
              </a:path>
            </a:pathLst>
          </a:custGeom>
          <a:solidFill>
            <a:srgbClr val="FFFFFF"/>
          </a:solidFill>
          <a:ln w="26988">
            <a:solidFill>
              <a:schemeClr val="tx2"/>
            </a:solidFill>
            <a:prstDash val="solid"/>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29" name="Line 52"/>
          <p:cNvSpPr>
            <a:spLocks noChangeShapeType="1"/>
          </p:cNvSpPr>
          <p:nvPr/>
        </p:nvSpPr>
        <p:spPr bwMode="auto">
          <a:xfrm>
            <a:off x="7092121" y="3593433"/>
            <a:ext cx="605983" cy="0"/>
          </a:xfrm>
          <a:prstGeom prst="line">
            <a:avLst/>
          </a:prstGeom>
          <a:noFill/>
          <a:ln w="269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0" name="Freeform 53"/>
          <p:cNvSpPr>
            <a:spLocks/>
          </p:cNvSpPr>
          <p:nvPr/>
        </p:nvSpPr>
        <p:spPr bwMode="auto">
          <a:xfrm>
            <a:off x="7635774" y="3543237"/>
            <a:ext cx="25971" cy="25963"/>
          </a:xfrm>
          <a:custGeom>
            <a:avLst/>
            <a:gdLst>
              <a:gd name="T0" fmla="*/ 15 w 15"/>
              <a:gd name="T1" fmla="*/ 8 h 15"/>
              <a:gd name="T2" fmla="*/ 15 w 15"/>
              <a:gd name="T3" fmla="*/ 8 h 15"/>
              <a:gd name="T4" fmla="*/ 13 w 15"/>
              <a:gd name="T5" fmla="*/ 13 h 15"/>
              <a:gd name="T6" fmla="*/ 6 w 15"/>
              <a:gd name="T7" fmla="*/ 15 h 15"/>
              <a:gd name="T8" fmla="*/ 6 w 15"/>
              <a:gd name="T9" fmla="*/ 15 h 15"/>
              <a:gd name="T10" fmla="*/ 2 w 15"/>
              <a:gd name="T11" fmla="*/ 13 h 15"/>
              <a:gd name="T12" fmla="*/ 0 w 15"/>
              <a:gd name="T13" fmla="*/ 8 h 15"/>
              <a:gd name="T14" fmla="*/ 0 w 15"/>
              <a:gd name="T15" fmla="*/ 8 h 15"/>
              <a:gd name="T16" fmla="*/ 2 w 15"/>
              <a:gd name="T17" fmla="*/ 2 h 15"/>
              <a:gd name="T18" fmla="*/ 6 w 15"/>
              <a:gd name="T19" fmla="*/ 0 h 15"/>
              <a:gd name="T20" fmla="*/ 6 w 15"/>
              <a:gd name="T21" fmla="*/ 0 h 15"/>
              <a:gd name="T22" fmla="*/ 13 w 15"/>
              <a:gd name="T23" fmla="*/ 2 h 15"/>
              <a:gd name="T24" fmla="*/ 15 w 15"/>
              <a:gd name="T25" fmla="*/ 8 h 15"/>
              <a:gd name="T26" fmla="*/ 15 w 15"/>
              <a:gd name="T2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 h="15">
                <a:moveTo>
                  <a:pt x="15" y="8"/>
                </a:moveTo>
                <a:lnTo>
                  <a:pt x="15" y="8"/>
                </a:lnTo>
                <a:lnTo>
                  <a:pt x="13" y="13"/>
                </a:lnTo>
                <a:lnTo>
                  <a:pt x="6" y="15"/>
                </a:lnTo>
                <a:lnTo>
                  <a:pt x="6" y="15"/>
                </a:lnTo>
                <a:lnTo>
                  <a:pt x="2" y="13"/>
                </a:lnTo>
                <a:lnTo>
                  <a:pt x="0" y="8"/>
                </a:lnTo>
                <a:lnTo>
                  <a:pt x="0" y="8"/>
                </a:lnTo>
                <a:lnTo>
                  <a:pt x="2" y="2"/>
                </a:lnTo>
                <a:lnTo>
                  <a:pt x="6" y="0"/>
                </a:lnTo>
                <a:lnTo>
                  <a:pt x="6" y="0"/>
                </a:lnTo>
                <a:lnTo>
                  <a:pt x="13" y="2"/>
                </a:lnTo>
                <a:lnTo>
                  <a:pt x="15" y="8"/>
                </a:lnTo>
                <a:lnTo>
                  <a:pt x="15" y="8"/>
                </a:lnTo>
                <a:close/>
              </a:path>
            </a:pathLst>
          </a:custGeom>
          <a:solidFill>
            <a:srgbClr val="42BAEB"/>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1" name="Freeform 54"/>
          <p:cNvSpPr>
            <a:spLocks/>
          </p:cNvSpPr>
          <p:nvPr/>
        </p:nvSpPr>
        <p:spPr bwMode="auto">
          <a:xfrm>
            <a:off x="7589026" y="3543236"/>
            <a:ext cx="60598" cy="60582"/>
          </a:xfrm>
          <a:custGeom>
            <a:avLst/>
            <a:gdLst>
              <a:gd name="T0" fmla="*/ 14 w 14"/>
              <a:gd name="T1" fmla="*/ 8 h 15"/>
              <a:gd name="T2" fmla="*/ 14 w 14"/>
              <a:gd name="T3" fmla="*/ 8 h 15"/>
              <a:gd name="T4" fmla="*/ 12 w 14"/>
              <a:gd name="T5" fmla="*/ 13 h 15"/>
              <a:gd name="T6" fmla="*/ 8 w 14"/>
              <a:gd name="T7" fmla="*/ 15 h 15"/>
              <a:gd name="T8" fmla="*/ 8 w 14"/>
              <a:gd name="T9" fmla="*/ 15 h 15"/>
              <a:gd name="T10" fmla="*/ 2 w 14"/>
              <a:gd name="T11" fmla="*/ 13 h 15"/>
              <a:gd name="T12" fmla="*/ 0 w 14"/>
              <a:gd name="T13" fmla="*/ 8 h 15"/>
              <a:gd name="T14" fmla="*/ 0 w 14"/>
              <a:gd name="T15" fmla="*/ 8 h 15"/>
              <a:gd name="T16" fmla="*/ 2 w 14"/>
              <a:gd name="T17" fmla="*/ 2 h 15"/>
              <a:gd name="T18" fmla="*/ 8 w 14"/>
              <a:gd name="T19" fmla="*/ 0 h 15"/>
              <a:gd name="T20" fmla="*/ 8 w 14"/>
              <a:gd name="T21" fmla="*/ 0 h 15"/>
              <a:gd name="T22" fmla="*/ 12 w 14"/>
              <a:gd name="T23" fmla="*/ 2 h 15"/>
              <a:gd name="T24" fmla="*/ 14 w 14"/>
              <a:gd name="T25" fmla="*/ 8 h 15"/>
              <a:gd name="T26" fmla="*/ 14 w 14"/>
              <a:gd name="T2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5">
                <a:moveTo>
                  <a:pt x="14" y="8"/>
                </a:moveTo>
                <a:lnTo>
                  <a:pt x="14" y="8"/>
                </a:lnTo>
                <a:lnTo>
                  <a:pt x="12" y="13"/>
                </a:lnTo>
                <a:lnTo>
                  <a:pt x="8" y="15"/>
                </a:lnTo>
                <a:lnTo>
                  <a:pt x="8" y="15"/>
                </a:lnTo>
                <a:lnTo>
                  <a:pt x="2" y="13"/>
                </a:lnTo>
                <a:lnTo>
                  <a:pt x="0" y="8"/>
                </a:lnTo>
                <a:lnTo>
                  <a:pt x="0" y="8"/>
                </a:lnTo>
                <a:lnTo>
                  <a:pt x="2" y="2"/>
                </a:lnTo>
                <a:lnTo>
                  <a:pt x="8" y="0"/>
                </a:lnTo>
                <a:lnTo>
                  <a:pt x="8" y="0"/>
                </a:lnTo>
                <a:lnTo>
                  <a:pt x="12" y="2"/>
                </a:lnTo>
                <a:lnTo>
                  <a:pt x="14" y="8"/>
                </a:lnTo>
                <a:lnTo>
                  <a:pt x="14" y="8"/>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2" name="Freeform 55"/>
          <p:cNvSpPr>
            <a:spLocks/>
          </p:cNvSpPr>
          <p:nvPr/>
        </p:nvSpPr>
        <p:spPr bwMode="auto">
          <a:xfrm>
            <a:off x="7545742" y="3543237"/>
            <a:ext cx="24239" cy="25963"/>
          </a:xfrm>
          <a:custGeom>
            <a:avLst/>
            <a:gdLst>
              <a:gd name="T0" fmla="*/ 14 w 14"/>
              <a:gd name="T1" fmla="*/ 8 h 15"/>
              <a:gd name="T2" fmla="*/ 14 w 14"/>
              <a:gd name="T3" fmla="*/ 8 h 15"/>
              <a:gd name="T4" fmla="*/ 12 w 14"/>
              <a:gd name="T5" fmla="*/ 13 h 15"/>
              <a:gd name="T6" fmla="*/ 6 w 14"/>
              <a:gd name="T7" fmla="*/ 15 h 15"/>
              <a:gd name="T8" fmla="*/ 6 w 14"/>
              <a:gd name="T9" fmla="*/ 15 h 15"/>
              <a:gd name="T10" fmla="*/ 2 w 14"/>
              <a:gd name="T11" fmla="*/ 13 h 15"/>
              <a:gd name="T12" fmla="*/ 0 w 14"/>
              <a:gd name="T13" fmla="*/ 8 h 15"/>
              <a:gd name="T14" fmla="*/ 0 w 14"/>
              <a:gd name="T15" fmla="*/ 8 h 15"/>
              <a:gd name="T16" fmla="*/ 2 w 14"/>
              <a:gd name="T17" fmla="*/ 2 h 15"/>
              <a:gd name="T18" fmla="*/ 6 w 14"/>
              <a:gd name="T19" fmla="*/ 0 h 15"/>
              <a:gd name="T20" fmla="*/ 6 w 14"/>
              <a:gd name="T21" fmla="*/ 0 h 15"/>
              <a:gd name="T22" fmla="*/ 12 w 14"/>
              <a:gd name="T23" fmla="*/ 2 h 15"/>
              <a:gd name="T24" fmla="*/ 14 w 14"/>
              <a:gd name="T25" fmla="*/ 8 h 15"/>
              <a:gd name="T26" fmla="*/ 14 w 14"/>
              <a:gd name="T2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 h="15">
                <a:moveTo>
                  <a:pt x="14" y="8"/>
                </a:moveTo>
                <a:lnTo>
                  <a:pt x="14" y="8"/>
                </a:lnTo>
                <a:lnTo>
                  <a:pt x="12" y="13"/>
                </a:lnTo>
                <a:lnTo>
                  <a:pt x="6" y="15"/>
                </a:lnTo>
                <a:lnTo>
                  <a:pt x="6" y="15"/>
                </a:lnTo>
                <a:lnTo>
                  <a:pt x="2" y="13"/>
                </a:lnTo>
                <a:lnTo>
                  <a:pt x="0" y="8"/>
                </a:lnTo>
                <a:lnTo>
                  <a:pt x="0" y="8"/>
                </a:lnTo>
                <a:lnTo>
                  <a:pt x="2" y="2"/>
                </a:lnTo>
                <a:lnTo>
                  <a:pt x="6" y="0"/>
                </a:lnTo>
                <a:lnTo>
                  <a:pt x="6" y="0"/>
                </a:lnTo>
                <a:lnTo>
                  <a:pt x="12" y="2"/>
                </a:lnTo>
                <a:lnTo>
                  <a:pt x="14" y="8"/>
                </a:lnTo>
                <a:lnTo>
                  <a:pt x="14" y="8"/>
                </a:lnTo>
                <a:close/>
              </a:path>
            </a:pathLst>
          </a:custGeom>
          <a:solidFill>
            <a:schemeClr val="accent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3" name="Freeform 56"/>
          <p:cNvSpPr>
            <a:spLocks/>
          </p:cNvSpPr>
          <p:nvPr/>
        </p:nvSpPr>
        <p:spPr bwMode="auto">
          <a:xfrm>
            <a:off x="7291229" y="3652284"/>
            <a:ext cx="90032" cy="90008"/>
          </a:xfrm>
          <a:custGeom>
            <a:avLst/>
            <a:gdLst>
              <a:gd name="T0" fmla="*/ 52 w 52"/>
              <a:gd name="T1" fmla="*/ 52 h 52"/>
              <a:gd name="T2" fmla="*/ 0 w 52"/>
              <a:gd name="T3" fmla="*/ 52 h 52"/>
              <a:gd name="T4" fmla="*/ 0 w 52"/>
              <a:gd name="T5" fmla="*/ 8 h 52"/>
              <a:gd name="T6" fmla="*/ 52 w 52"/>
              <a:gd name="T7" fmla="*/ 0 h 52"/>
              <a:gd name="T8" fmla="*/ 52 w 52"/>
              <a:gd name="T9" fmla="*/ 52 h 52"/>
            </a:gdLst>
            <a:ahLst/>
            <a:cxnLst>
              <a:cxn ang="0">
                <a:pos x="T0" y="T1"/>
              </a:cxn>
              <a:cxn ang="0">
                <a:pos x="T2" y="T3"/>
              </a:cxn>
              <a:cxn ang="0">
                <a:pos x="T4" y="T5"/>
              </a:cxn>
              <a:cxn ang="0">
                <a:pos x="T6" y="T7"/>
              </a:cxn>
              <a:cxn ang="0">
                <a:pos x="T8" y="T9"/>
              </a:cxn>
            </a:cxnLst>
            <a:rect l="0" t="0" r="r" b="b"/>
            <a:pathLst>
              <a:path w="52" h="52">
                <a:moveTo>
                  <a:pt x="52" y="52"/>
                </a:moveTo>
                <a:lnTo>
                  <a:pt x="0" y="52"/>
                </a:lnTo>
                <a:lnTo>
                  <a:pt x="0" y="8"/>
                </a:lnTo>
                <a:lnTo>
                  <a:pt x="52" y="0"/>
                </a:lnTo>
                <a:lnTo>
                  <a:pt x="52" y="52"/>
                </a:lnTo>
                <a:close/>
              </a:path>
            </a:pathLst>
          </a:custGeom>
          <a:noFill/>
          <a:ln w="12700">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4" name="Freeform 57"/>
          <p:cNvSpPr>
            <a:spLocks/>
          </p:cNvSpPr>
          <p:nvPr/>
        </p:nvSpPr>
        <p:spPr bwMode="auto">
          <a:xfrm>
            <a:off x="7291229" y="3761331"/>
            <a:ext cx="90032" cy="90008"/>
          </a:xfrm>
          <a:custGeom>
            <a:avLst/>
            <a:gdLst>
              <a:gd name="T0" fmla="*/ 52 w 52"/>
              <a:gd name="T1" fmla="*/ 0 h 52"/>
              <a:gd name="T2" fmla="*/ 0 w 52"/>
              <a:gd name="T3" fmla="*/ 0 h 52"/>
              <a:gd name="T4" fmla="*/ 0 w 52"/>
              <a:gd name="T5" fmla="*/ 44 h 52"/>
              <a:gd name="T6" fmla="*/ 52 w 52"/>
              <a:gd name="T7" fmla="*/ 52 h 52"/>
              <a:gd name="T8" fmla="*/ 52 w 52"/>
              <a:gd name="T9" fmla="*/ 0 h 52"/>
            </a:gdLst>
            <a:ahLst/>
            <a:cxnLst>
              <a:cxn ang="0">
                <a:pos x="T0" y="T1"/>
              </a:cxn>
              <a:cxn ang="0">
                <a:pos x="T2" y="T3"/>
              </a:cxn>
              <a:cxn ang="0">
                <a:pos x="T4" y="T5"/>
              </a:cxn>
              <a:cxn ang="0">
                <a:pos x="T6" y="T7"/>
              </a:cxn>
              <a:cxn ang="0">
                <a:pos x="T8" y="T9"/>
              </a:cxn>
            </a:cxnLst>
            <a:rect l="0" t="0" r="r" b="b"/>
            <a:pathLst>
              <a:path w="52" h="52">
                <a:moveTo>
                  <a:pt x="52" y="0"/>
                </a:moveTo>
                <a:lnTo>
                  <a:pt x="0" y="0"/>
                </a:lnTo>
                <a:lnTo>
                  <a:pt x="0" y="44"/>
                </a:lnTo>
                <a:lnTo>
                  <a:pt x="52" y="52"/>
                </a:lnTo>
                <a:lnTo>
                  <a:pt x="52" y="0"/>
                </a:lnTo>
                <a:close/>
              </a:path>
            </a:pathLst>
          </a:custGeom>
          <a:noFill/>
          <a:ln w="12700">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5" name="Freeform 58"/>
          <p:cNvSpPr>
            <a:spLocks/>
          </p:cNvSpPr>
          <p:nvPr/>
        </p:nvSpPr>
        <p:spPr bwMode="auto">
          <a:xfrm>
            <a:off x="7400305" y="3633244"/>
            <a:ext cx="122928" cy="109048"/>
          </a:xfrm>
          <a:custGeom>
            <a:avLst/>
            <a:gdLst>
              <a:gd name="T0" fmla="*/ 71 w 71"/>
              <a:gd name="T1" fmla="*/ 63 h 63"/>
              <a:gd name="T2" fmla="*/ 0 w 71"/>
              <a:gd name="T3" fmla="*/ 63 h 63"/>
              <a:gd name="T4" fmla="*/ 0 w 71"/>
              <a:gd name="T5" fmla="*/ 11 h 63"/>
              <a:gd name="T6" fmla="*/ 71 w 71"/>
              <a:gd name="T7" fmla="*/ 0 h 63"/>
              <a:gd name="T8" fmla="*/ 71 w 71"/>
              <a:gd name="T9" fmla="*/ 63 h 63"/>
            </a:gdLst>
            <a:ahLst/>
            <a:cxnLst>
              <a:cxn ang="0">
                <a:pos x="T0" y="T1"/>
              </a:cxn>
              <a:cxn ang="0">
                <a:pos x="T2" y="T3"/>
              </a:cxn>
              <a:cxn ang="0">
                <a:pos x="T4" y="T5"/>
              </a:cxn>
              <a:cxn ang="0">
                <a:pos x="T6" y="T7"/>
              </a:cxn>
              <a:cxn ang="0">
                <a:pos x="T8" y="T9"/>
              </a:cxn>
            </a:cxnLst>
            <a:rect l="0" t="0" r="r" b="b"/>
            <a:pathLst>
              <a:path w="71" h="63">
                <a:moveTo>
                  <a:pt x="71" y="63"/>
                </a:moveTo>
                <a:lnTo>
                  <a:pt x="0" y="63"/>
                </a:lnTo>
                <a:lnTo>
                  <a:pt x="0" y="11"/>
                </a:lnTo>
                <a:lnTo>
                  <a:pt x="71" y="0"/>
                </a:lnTo>
                <a:lnTo>
                  <a:pt x="71" y="63"/>
                </a:lnTo>
                <a:close/>
              </a:path>
            </a:pathLst>
          </a:custGeom>
          <a:noFill/>
          <a:ln w="12700">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6" name="Freeform 59"/>
          <p:cNvSpPr>
            <a:spLocks/>
          </p:cNvSpPr>
          <p:nvPr/>
        </p:nvSpPr>
        <p:spPr bwMode="auto">
          <a:xfrm>
            <a:off x="7400305" y="3761332"/>
            <a:ext cx="122928" cy="107317"/>
          </a:xfrm>
          <a:custGeom>
            <a:avLst/>
            <a:gdLst>
              <a:gd name="T0" fmla="*/ 71 w 71"/>
              <a:gd name="T1" fmla="*/ 62 h 62"/>
              <a:gd name="T2" fmla="*/ 0 w 71"/>
              <a:gd name="T3" fmla="*/ 52 h 62"/>
              <a:gd name="T4" fmla="*/ 0 w 71"/>
              <a:gd name="T5" fmla="*/ 0 h 62"/>
              <a:gd name="T6" fmla="*/ 71 w 71"/>
              <a:gd name="T7" fmla="*/ 0 h 62"/>
              <a:gd name="T8" fmla="*/ 71 w 71"/>
              <a:gd name="T9" fmla="*/ 62 h 62"/>
            </a:gdLst>
            <a:ahLst/>
            <a:cxnLst>
              <a:cxn ang="0">
                <a:pos x="T0" y="T1"/>
              </a:cxn>
              <a:cxn ang="0">
                <a:pos x="T2" y="T3"/>
              </a:cxn>
              <a:cxn ang="0">
                <a:pos x="T4" y="T5"/>
              </a:cxn>
              <a:cxn ang="0">
                <a:pos x="T6" y="T7"/>
              </a:cxn>
              <a:cxn ang="0">
                <a:pos x="T8" y="T9"/>
              </a:cxn>
            </a:cxnLst>
            <a:rect l="0" t="0" r="r" b="b"/>
            <a:pathLst>
              <a:path w="71" h="62">
                <a:moveTo>
                  <a:pt x="71" y="62"/>
                </a:moveTo>
                <a:lnTo>
                  <a:pt x="0" y="52"/>
                </a:lnTo>
                <a:lnTo>
                  <a:pt x="0" y="0"/>
                </a:lnTo>
                <a:lnTo>
                  <a:pt x="71" y="0"/>
                </a:lnTo>
                <a:lnTo>
                  <a:pt x="71" y="62"/>
                </a:lnTo>
                <a:close/>
              </a:path>
            </a:pathLst>
          </a:custGeom>
          <a:noFill/>
          <a:ln w="12700">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7" name="Freeform 60"/>
          <p:cNvSpPr>
            <a:spLocks/>
          </p:cNvSpPr>
          <p:nvPr/>
        </p:nvSpPr>
        <p:spPr bwMode="auto">
          <a:xfrm>
            <a:off x="8345639" y="4329072"/>
            <a:ext cx="1255250" cy="1265297"/>
          </a:xfrm>
          <a:custGeom>
            <a:avLst/>
            <a:gdLst>
              <a:gd name="T0" fmla="*/ 363 w 725"/>
              <a:gd name="T1" fmla="*/ 0 h 731"/>
              <a:gd name="T2" fmla="*/ 436 w 725"/>
              <a:gd name="T3" fmla="*/ 9 h 731"/>
              <a:gd name="T4" fmla="*/ 505 w 725"/>
              <a:gd name="T5" fmla="*/ 30 h 731"/>
              <a:gd name="T6" fmla="*/ 566 w 725"/>
              <a:gd name="T7" fmla="*/ 63 h 731"/>
              <a:gd name="T8" fmla="*/ 620 w 725"/>
              <a:gd name="T9" fmla="*/ 107 h 731"/>
              <a:gd name="T10" fmla="*/ 664 w 725"/>
              <a:gd name="T11" fmla="*/ 162 h 731"/>
              <a:gd name="T12" fmla="*/ 698 w 725"/>
              <a:gd name="T13" fmla="*/ 222 h 731"/>
              <a:gd name="T14" fmla="*/ 719 w 725"/>
              <a:gd name="T15" fmla="*/ 291 h 731"/>
              <a:gd name="T16" fmla="*/ 725 w 725"/>
              <a:gd name="T17" fmla="*/ 365 h 731"/>
              <a:gd name="T18" fmla="*/ 725 w 725"/>
              <a:gd name="T19" fmla="*/ 402 h 731"/>
              <a:gd name="T20" fmla="*/ 710 w 725"/>
              <a:gd name="T21" fmla="*/ 474 h 731"/>
              <a:gd name="T22" fmla="*/ 683 w 725"/>
              <a:gd name="T23" fmla="*/ 538 h 731"/>
              <a:gd name="T24" fmla="*/ 643 w 725"/>
              <a:gd name="T25" fmla="*/ 597 h 731"/>
              <a:gd name="T26" fmla="*/ 593 w 725"/>
              <a:gd name="T27" fmla="*/ 647 h 731"/>
              <a:gd name="T28" fmla="*/ 537 w 725"/>
              <a:gd name="T29" fmla="*/ 687 h 731"/>
              <a:gd name="T30" fmla="*/ 472 w 725"/>
              <a:gd name="T31" fmla="*/ 714 h 731"/>
              <a:gd name="T32" fmla="*/ 400 w 725"/>
              <a:gd name="T33" fmla="*/ 729 h 731"/>
              <a:gd name="T34" fmla="*/ 363 w 725"/>
              <a:gd name="T35" fmla="*/ 731 h 731"/>
              <a:gd name="T36" fmla="*/ 289 w 725"/>
              <a:gd name="T37" fmla="*/ 723 h 731"/>
              <a:gd name="T38" fmla="*/ 222 w 725"/>
              <a:gd name="T39" fmla="*/ 702 h 731"/>
              <a:gd name="T40" fmla="*/ 160 w 725"/>
              <a:gd name="T41" fmla="*/ 668 h 731"/>
              <a:gd name="T42" fmla="*/ 107 w 725"/>
              <a:gd name="T43" fmla="*/ 624 h 731"/>
              <a:gd name="T44" fmla="*/ 63 w 725"/>
              <a:gd name="T45" fmla="*/ 570 h 731"/>
              <a:gd name="T46" fmla="*/ 30 w 725"/>
              <a:gd name="T47" fmla="*/ 507 h 731"/>
              <a:gd name="T48" fmla="*/ 9 w 725"/>
              <a:gd name="T49" fmla="*/ 438 h 731"/>
              <a:gd name="T50" fmla="*/ 0 w 725"/>
              <a:gd name="T51" fmla="*/ 365 h 731"/>
              <a:gd name="T52" fmla="*/ 0 w 725"/>
              <a:gd name="T53" fmla="*/ 365 h 731"/>
              <a:gd name="T54" fmla="*/ 9 w 725"/>
              <a:gd name="T55" fmla="*/ 291 h 731"/>
              <a:gd name="T56" fmla="*/ 30 w 725"/>
              <a:gd name="T57" fmla="*/ 222 h 731"/>
              <a:gd name="T58" fmla="*/ 63 w 725"/>
              <a:gd name="T59" fmla="*/ 162 h 731"/>
              <a:gd name="T60" fmla="*/ 107 w 725"/>
              <a:gd name="T61" fmla="*/ 107 h 731"/>
              <a:gd name="T62" fmla="*/ 160 w 725"/>
              <a:gd name="T63" fmla="*/ 63 h 731"/>
              <a:gd name="T64" fmla="*/ 222 w 725"/>
              <a:gd name="T65" fmla="*/ 30 h 731"/>
              <a:gd name="T66" fmla="*/ 289 w 725"/>
              <a:gd name="T67" fmla="*/ 9 h 731"/>
              <a:gd name="T68" fmla="*/ 363 w 725"/>
              <a:gd name="T69" fmla="*/ 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5" h="731">
                <a:moveTo>
                  <a:pt x="363" y="0"/>
                </a:moveTo>
                <a:lnTo>
                  <a:pt x="363" y="0"/>
                </a:lnTo>
                <a:lnTo>
                  <a:pt x="400" y="2"/>
                </a:lnTo>
                <a:lnTo>
                  <a:pt x="436" y="9"/>
                </a:lnTo>
                <a:lnTo>
                  <a:pt x="472" y="17"/>
                </a:lnTo>
                <a:lnTo>
                  <a:pt x="505" y="30"/>
                </a:lnTo>
                <a:lnTo>
                  <a:pt x="537" y="44"/>
                </a:lnTo>
                <a:lnTo>
                  <a:pt x="566" y="63"/>
                </a:lnTo>
                <a:lnTo>
                  <a:pt x="593" y="84"/>
                </a:lnTo>
                <a:lnTo>
                  <a:pt x="620" y="107"/>
                </a:lnTo>
                <a:lnTo>
                  <a:pt x="643" y="132"/>
                </a:lnTo>
                <a:lnTo>
                  <a:pt x="664" y="162"/>
                </a:lnTo>
                <a:lnTo>
                  <a:pt x="683" y="191"/>
                </a:lnTo>
                <a:lnTo>
                  <a:pt x="698" y="222"/>
                </a:lnTo>
                <a:lnTo>
                  <a:pt x="710" y="256"/>
                </a:lnTo>
                <a:lnTo>
                  <a:pt x="719" y="291"/>
                </a:lnTo>
                <a:lnTo>
                  <a:pt x="725" y="327"/>
                </a:lnTo>
                <a:lnTo>
                  <a:pt x="725" y="365"/>
                </a:lnTo>
                <a:lnTo>
                  <a:pt x="725" y="365"/>
                </a:lnTo>
                <a:lnTo>
                  <a:pt x="725" y="402"/>
                </a:lnTo>
                <a:lnTo>
                  <a:pt x="719" y="438"/>
                </a:lnTo>
                <a:lnTo>
                  <a:pt x="710" y="474"/>
                </a:lnTo>
                <a:lnTo>
                  <a:pt x="698" y="507"/>
                </a:lnTo>
                <a:lnTo>
                  <a:pt x="683" y="538"/>
                </a:lnTo>
                <a:lnTo>
                  <a:pt x="664" y="570"/>
                </a:lnTo>
                <a:lnTo>
                  <a:pt x="643" y="597"/>
                </a:lnTo>
                <a:lnTo>
                  <a:pt x="620" y="624"/>
                </a:lnTo>
                <a:lnTo>
                  <a:pt x="593" y="647"/>
                </a:lnTo>
                <a:lnTo>
                  <a:pt x="566" y="668"/>
                </a:lnTo>
                <a:lnTo>
                  <a:pt x="537" y="687"/>
                </a:lnTo>
                <a:lnTo>
                  <a:pt x="505" y="702"/>
                </a:lnTo>
                <a:lnTo>
                  <a:pt x="472" y="714"/>
                </a:lnTo>
                <a:lnTo>
                  <a:pt x="436" y="723"/>
                </a:lnTo>
                <a:lnTo>
                  <a:pt x="400" y="729"/>
                </a:lnTo>
                <a:lnTo>
                  <a:pt x="363" y="731"/>
                </a:lnTo>
                <a:lnTo>
                  <a:pt x="363" y="731"/>
                </a:lnTo>
                <a:lnTo>
                  <a:pt x="327" y="729"/>
                </a:lnTo>
                <a:lnTo>
                  <a:pt x="289" y="723"/>
                </a:lnTo>
                <a:lnTo>
                  <a:pt x="256" y="714"/>
                </a:lnTo>
                <a:lnTo>
                  <a:pt x="222" y="702"/>
                </a:lnTo>
                <a:lnTo>
                  <a:pt x="191" y="687"/>
                </a:lnTo>
                <a:lnTo>
                  <a:pt x="160" y="668"/>
                </a:lnTo>
                <a:lnTo>
                  <a:pt x="132" y="647"/>
                </a:lnTo>
                <a:lnTo>
                  <a:pt x="107" y="624"/>
                </a:lnTo>
                <a:lnTo>
                  <a:pt x="84" y="597"/>
                </a:lnTo>
                <a:lnTo>
                  <a:pt x="63" y="570"/>
                </a:lnTo>
                <a:lnTo>
                  <a:pt x="44" y="538"/>
                </a:lnTo>
                <a:lnTo>
                  <a:pt x="30" y="507"/>
                </a:lnTo>
                <a:lnTo>
                  <a:pt x="17" y="474"/>
                </a:lnTo>
                <a:lnTo>
                  <a:pt x="9" y="438"/>
                </a:lnTo>
                <a:lnTo>
                  <a:pt x="3" y="402"/>
                </a:lnTo>
                <a:lnTo>
                  <a:pt x="0" y="365"/>
                </a:lnTo>
                <a:lnTo>
                  <a:pt x="0" y="365"/>
                </a:lnTo>
                <a:lnTo>
                  <a:pt x="0" y="365"/>
                </a:lnTo>
                <a:lnTo>
                  <a:pt x="3" y="327"/>
                </a:lnTo>
                <a:lnTo>
                  <a:pt x="9" y="291"/>
                </a:lnTo>
                <a:lnTo>
                  <a:pt x="17" y="256"/>
                </a:lnTo>
                <a:lnTo>
                  <a:pt x="30" y="222"/>
                </a:lnTo>
                <a:lnTo>
                  <a:pt x="44" y="191"/>
                </a:lnTo>
                <a:lnTo>
                  <a:pt x="63" y="162"/>
                </a:lnTo>
                <a:lnTo>
                  <a:pt x="84" y="132"/>
                </a:lnTo>
                <a:lnTo>
                  <a:pt x="107" y="107"/>
                </a:lnTo>
                <a:lnTo>
                  <a:pt x="132" y="84"/>
                </a:lnTo>
                <a:lnTo>
                  <a:pt x="160" y="63"/>
                </a:lnTo>
                <a:lnTo>
                  <a:pt x="191" y="44"/>
                </a:lnTo>
                <a:lnTo>
                  <a:pt x="222" y="30"/>
                </a:lnTo>
                <a:lnTo>
                  <a:pt x="256" y="17"/>
                </a:lnTo>
                <a:lnTo>
                  <a:pt x="289" y="9"/>
                </a:lnTo>
                <a:lnTo>
                  <a:pt x="327" y="2"/>
                </a:lnTo>
                <a:lnTo>
                  <a:pt x="363" y="0"/>
                </a:lnTo>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8" name="Rectangle 61"/>
          <p:cNvSpPr>
            <a:spLocks noChangeArrowheads="1"/>
          </p:cNvSpPr>
          <p:nvPr/>
        </p:nvSpPr>
        <p:spPr bwMode="auto">
          <a:xfrm>
            <a:off x="10028541" y="4014046"/>
            <a:ext cx="1006686" cy="205121"/>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1218753" rtl="0" eaLnBrk="1" fontAlgn="base" latinLnBrk="0" hangingPunct="1">
              <a:lnSpc>
                <a:spcPct val="100000"/>
              </a:lnSpc>
              <a:spcBef>
                <a:spcPct val="0"/>
              </a:spcBef>
              <a:spcAft>
                <a:spcPct val="0"/>
              </a:spcAft>
              <a:buClrTx/>
              <a:buSzTx/>
              <a:buFontTx/>
              <a:buNone/>
              <a:tabLst/>
              <a:defRPr/>
            </a:pPr>
            <a:r>
              <a:rPr kumimoji="0" lang="en-US" altLang="en-US" sz="1333"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Collaboration</a:t>
            </a:r>
          </a:p>
        </p:txBody>
      </p:sp>
      <p:sp>
        <p:nvSpPr>
          <p:cNvPr id="239" name="Freeform 62"/>
          <p:cNvSpPr>
            <a:spLocks/>
          </p:cNvSpPr>
          <p:nvPr/>
        </p:nvSpPr>
        <p:spPr bwMode="auto">
          <a:xfrm>
            <a:off x="10764376" y="3735367"/>
            <a:ext cx="83106" cy="72698"/>
          </a:xfrm>
          <a:custGeom>
            <a:avLst/>
            <a:gdLst>
              <a:gd name="T0" fmla="*/ 48 w 48"/>
              <a:gd name="T1" fmla="*/ 27 h 57"/>
              <a:gd name="T2" fmla="*/ 48 w 48"/>
              <a:gd name="T3" fmla="*/ 27 h 57"/>
              <a:gd name="T4" fmla="*/ 46 w 48"/>
              <a:gd name="T5" fmla="*/ 38 h 57"/>
              <a:gd name="T6" fmla="*/ 42 w 48"/>
              <a:gd name="T7" fmla="*/ 46 h 57"/>
              <a:gd name="T8" fmla="*/ 34 w 48"/>
              <a:gd name="T9" fmla="*/ 53 h 57"/>
              <a:gd name="T10" fmla="*/ 25 w 48"/>
              <a:gd name="T11" fmla="*/ 57 h 57"/>
              <a:gd name="T12" fmla="*/ 25 w 48"/>
              <a:gd name="T13" fmla="*/ 57 h 57"/>
              <a:gd name="T14" fmla="*/ 15 w 48"/>
              <a:gd name="T15" fmla="*/ 55 h 57"/>
              <a:gd name="T16" fmla="*/ 9 w 48"/>
              <a:gd name="T17" fmla="*/ 48 h 57"/>
              <a:gd name="T18" fmla="*/ 2 w 48"/>
              <a:gd name="T19" fmla="*/ 40 h 57"/>
              <a:gd name="T20" fmla="*/ 0 w 48"/>
              <a:gd name="T21" fmla="*/ 30 h 57"/>
              <a:gd name="T22" fmla="*/ 0 w 48"/>
              <a:gd name="T23" fmla="*/ 30 h 57"/>
              <a:gd name="T24" fmla="*/ 2 w 48"/>
              <a:gd name="T25" fmla="*/ 19 h 57"/>
              <a:gd name="T26" fmla="*/ 6 w 48"/>
              <a:gd name="T27" fmla="*/ 9 h 57"/>
              <a:gd name="T28" fmla="*/ 13 w 48"/>
              <a:gd name="T29" fmla="*/ 2 h 57"/>
              <a:gd name="T30" fmla="*/ 23 w 48"/>
              <a:gd name="T31" fmla="*/ 0 h 57"/>
              <a:gd name="T32" fmla="*/ 23 w 48"/>
              <a:gd name="T33" fmla="*/ 0 h 57"/>
              <a:gd name="T34" fmla="*/ 32 w 48"/>
              <a:gd name="T35" fmla="*/ 2 h 57"/>
              <a:gd name="T36" fmla="*/ 40 w 48"/>
              <a:gd name="T37" fmla="*/ 9 h 57"/>
              <a:gd name="T38" fmla="*/ 46 w 48"/>
              <a:gd name="T39" fmla="*/ 17 h 57"/>
              <a:gd name="T40" fmla="*/ 48 w 48"/>
              <a:gd name="T41" fmla="*/ 27 h 57"/>
              <a:gd name="T42" fmla="*/ 48 w 48"/>
              <a:gd name="T43"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8" h="57">
                <a:moveTo>
                  <a:pt x="48" y="27"/>
                </a:moveTo>
                <a:lnTo>
                  <a:pt x="48" y="27"/>
                </a:lnTo>
                <a:lnTo>
                  <a:pt x="46" y="38"/>
                </a:lnTo>
                <a:lnTo>
                  <a:pt x="42" y="46"/>
                </a:lnTo>
                <a:lnTo>
                  <a:pt x="34" y="53"/>
                </a:lnTo>
                <a:lnTo>
                  <a:pt x="25" y="57"/>
                </a:lnTo>
                <a:lnTo>
                  <a:pt x="25" y="57"/>
                </a:lnTo>
                <a:lnTo>
                  <a:pt x="15" y="55"/>
                </a:lnTo>
                <a:lnTo>
                  <a:pt x="9" y="48"/>
                </a:lnTo>
                <a:lnTo>
                  <a:pt x="2" y="40"/>
                </a:lnTo>
                <a:lnTo>
                  <a:pt x="0" y="30"/>
                </a:lnTo>
                <a:lnTo>
                  <a:pt x="0" y="30"/>
                </a:lnTo>
                <a:lnTo>
                  <a:pt x="2" y="19"/>
                </a:lnTo>
                <a:lnTo>
                  <a:pt x="6" y="9"/>
                </a:lnTo>
                <a:lnTo>
                  <a:pt x="13" y="2"/>
                </a:lnTo>
                <a:lnTo>
                  <a:pt x="23" y="0"/>
                </a:lnTo>
                <a:lnTo>
                  <a:pt x="23" y="0"/>
                </a:lnTo>
                <a:lnTo>
                  <a:pt x="32" y="2"/>
                </a:lnTo>
                <a:lnTo>
                  <a:pt x="40" y="9"/>
                </a:lnTo>
                <a:lnTo>
                  <a:pt x="46" y="17"/>
                </a:lnTo>
                <a:lnTo>
                  <a:pt x="48" y="27"/>
                </a:lnTo>
                <a:lnTo>
                  <a:pt x="48" y="27"/>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0" name="Freeform 63"/>
          <p:cNvSpPr>
            <a:spLocks/>
          </p:cNvSpPr>
          <p:nvPr/>
        </p:nvSpPr>
        <p:spPr bwMode="auto">
          <a:xfrm>
            <a:off x="10717629" y="3814989"/>
            <a:ext cx="173138" cy="109048"/>
          </a:xfrm>
          <a:custGeom>
            <a:avLst/>
            <a:gdLst>
              <a:gd name="T0" fmla="*/ 100 w 100"/>
              <a:gd name="T1" fmla="*/ 38 h 63"/>
              <a:gd name="T2" fmla="*/ 100 w 100"/>
              <a:gd name="T3" fmla="*/ 38 h 63"/>
              <a:gd name="T4" fmla="*/ 100 w 100"/>
              <a:gd name="T5" fmla="*/ 42 h 63"/>
              <a:gd name="T6" fmla="*/ 96 w 100"/>
              <a:gd name="T7" fmla="*/ 46 h 63"/>
              <a:gd name="T8" fmla="*/ 88 w 100"/>
              <a:gd name="T9" fmla="*/ 54 h 63"/>
              <a:gd name="T10" fmla="*/ 71 w 100"/>
              <a:gd name="T11" fmla="*/ 61 h 63"/>
              <a:gd name="T12" fmla="*/ 61 w 100"/>
              <a:gd name="T13" fmla="*/ 61 h 63"/>
              <a:gd name="T14" fmla="*/ 50 w 100"/>
              <a:gd name="T15" fmla="*/ 63 h 63"/>
              <a:gd name="T16" fmla="*/ 50 w 100"/>
              <a:gd name="T17" fmla="*/ 63 h 63"/>
              <a:gd name="T18" fmla="*/ 31 w 100"/>
              <a:gd name="T19" fmla="*/ 61 h 63"/>
              <a:gd name="T20" fmla="*/ 15 w 100"/>
              <a:gd name="T21" fmla="*/ 54 h 63"/>
              <a:gd name="T22" fmla="*/ 8 w 100"/>
              <a:gd name="T23" fmla="*/ 50 h 63"/>
              <a:gd name="T24" fmla="*/ 4 w 100"/>
              <a:gd name="T25" fmla="*/ 46 h 63"/>
              <a:gd name="T26" fmla="*/ 2 w 100"/>
              <a:gd name="T27" fmla="*/ 42 h 63"/>
              <a:gd name="T28" fmla="*/ 0 w 100"/>
              <a:gd name="T29" fmla="*/ 38 h 63"/>
              <a:gd name="T30" fmla="*/ 0 w 100"/>
              <a:gd name="T31" fmla="*/ 38 h 63"/>
              <a:gd name="T32" fmla="*/ 2 w 100"/>
              <a:gd name="T33" fmla="*/ 27 h 63"/>
              <a:gd name="T34" fmla="*/ 2 w 100"/>
              <a:gd name="T35" fmla="*/ 19 h 63"/>
              <a:gd name="T36" fmla="*/ 6 w 100"/>
              <a:gd name="T37" fmla="*/ 13 h 63"/>
              <a:gd name="T38" fmla="*/ 10 w 100"/>
              <a:gd name="T39" fmla="*/ 8 h 63"/>
              <a:gd name="T40" fmla="*/ 19 w 100"/>
              <a:gd name="T41" fmla="*/ 4 h 63"/>
              <a:gd name="T42" fmla="*/ 33 w 100"/>
              <a:gd name="T43" fmla="*/ 0 h 63"/>
              <a:gd name="T44" fmla="*/ 33 w 100"/>
              <a:gd name="T45" fmla="*/ 0 h 63"/>
              <a:gd name="T46" fmla="*/ 40 w 100"/>
              <a:gd name="T47" fmla="*/ 0 h 63"/>
              <a:gd name="T48" fmla="*/ 50 w 100"/>
              <a:gd name="T49" fmla="*/ 8 h 63"/>
              <a:gd name="T50" fmla="*/ 61 w 100"/>
              <a:gd name="T51" fmla="*/ 19 h 63"/>
              <a:gd name="T52" fmla="*/ 69 w 100"/>
              <a:gd name="T53" fmla="*/ 31 h 63"/>
              <a:gd name="T54" fmla="*/ 69 w 100"/>
              <a:gd name="T55" fmla="*/ 31 h 63"/>
              <a:gd name="T56" fmla="*/ 69 w 100"/>
              <a:gd name="T57" fmla="*/ 19 h 63"/>
              <a:gd name="T58" fmla="*/ 67 w 100"/>
              <a:gd name="T59" fmla="*/ 8 h 63"/>
              <a:gd name="T60" fmla="*/ 67 w 100"/>
              <a:gd name="T61" fmla="*/ 2 h 63"/>
              <a:gd name="T62" fmla="*/ 67 w 100"/>
              <a:gd name="T63" fmla="*/ 0 h 63"/>
              <a:gd name="T64" fmla="*/ 69 w 100"/>
              <a:gd name="T65" fmla="*/ 0 h 63"/>
              <a:gd name="T66" fmla="*/ 69 w 100"/>
              <a:gd name="T67" fmla="*/ 0 h 63"/>
              <a:gd name="T68" fmla="*/ 84 w 100"/>
              <a:gd name="T69" fmla="*/ 4 h 63"/>
              <a:gd name="T70" fmla="*/ 92 w 100"/>
              <a:gd name="T71" fmla="*/ 10 h 63"/>
              <a:gd name="T72" fmla="*/ 96 w 100"/>
              <a:gd name="T73" fmla="*/ 15 h 63"/>
              <a:gd name="T74" fmla="*/ 98 w 100"/>
              <a:gd name="T75" fmla="*/ 21 h 63"/>
              <a:gd name="T76" fmla="*/ 100 w 100"/>
              <a:gd name="T77" fmla="*/ 27 h 63"/>
              <a:gd name="T78" fmla="*/ 100 w 100"/>
              <a:gd name="T79" fmla="*/ 38 h 63"/>
              <a:gd name="T80" fmla="*/ 100 w 100"/>
              <a:gd name="T81" fmla="*/ 3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 h="63">
                <a:moveTo>
                  <a:pt x="100" y="38"/>
                </a:moveTo>
                <a:lnTo>
                  <a:pt x="100" y="38"/>
                </a:lnTo>
                <a:lnTo>
                  <a:pt x="100" y="42"/>
                </a:lnTo>
                <a:lnTo>
                  <a:pt x="96" y="46"/>
                </a:lnTo>
                <a:lnTo>
                  <a:pt x="88" y="54"/>
                </a:lnTo>
                <a:lnTo>
                  <a:pt x="71" y="61"/>
                </a:lnTo>
                <a:lnTo>
                  <a:pt x="61" y="61"/>
                </a:lnTo>
                <a:lnTo>
                  <a:pt x="50" y="63"/>
                </a:lnTo>
                <a:lnTo>
                  <a:pt x="50" y="63"/>
                </a:lnTo>
                <a:lnTo>
                  <a:pt x="31" y="61"/>
                </a:lnTo>
                <a:lnTo>
                  <a:pt x="15" y="54"/>
                </a:lnTo>
                <a:lnTo>
                  <a:pt x="8" y="50"/>
                </a:lnTo>
                <a:lnTo>
                  <a:pt x="4" y="46"/>
                </a:lnTo>
                <a:lnTo>
                  <a:pt x="2" y="42"/>
                </a:lnTo>
                <a:lnTo>
                  <a:pt x="0" y="38"/>
                </a:lnTo>
                <a:lnTo>
                  <a:pt x="0" y="38"/>
                </a:lnTo>
                <a:lnTo>
                  <a:pt x="2" y="27"/>
                </a:lnTo>
                <a:lnTo>
                  <a:pt x="2" y="19"/>
                </a:lnTo>
                <a:lnTo>
                  <a:pt x="6" y="13"/>
                </a:lnTo>
                <a:lnTo>
                  <a:pt x="10" y="8"/>
                </a:lnTo>
                <a:lnTo>
                  <a:pt x="19" y="4"/>
                </a:lnTo>
                <a:lnTo>
                  <a:pt x="33" y="0"/>
                </a:lnTo>
                <a:lnTo>
                  <a:pt x="33" y="0"/>
                </a:lnTo>
                <a:lnTo>
                  <a:pt x="40" y="0"/>
                </a:lnTo>
                <a:lnTo>
                  <a:pt x="50" y="8"/>
                </a:lnTo>
                <a:lnTo>
                  <a:pt x="61" y="19"/>
                </a:lnTo>
                <a:lnTo>
                  <a:pt x="69" y="31"/>
                </a:lnTo>
                <a:lnTo>
                  <a:pt x="69" y="31"/>
                </a:lnTo>
                <a:lnTo>
                  <a:pt x="69" y="19"/>
                </a:lnTo>
                <a:lnTo>
                  <a:pt x="67" y="8"/>
                </a:lnTo>
                <a:lnTo>
                  <a:pt x="67" y="2"/>
                </a:lnTo>
                <a:lnTo>
                  <a:pt x="67" y="0"/>
                </a:lnTo>
                <a:lnTo>
                  <a:pt x="69" y="0"/>
                </a:lnTo>
                <a:lnTo>
                  <a:pt x="69" y="0"/>
                </a:lnTo>
                <a:lnTo>
                  <a:pt x="84" y="4"/>
                </a:lnTo>
                <a:lnTo>
                  <a:pt x="92" y="10"/>
                </a:lnTo>
                <a:lnTo>
                  <a:pt x="96" y="15"/>
                </a:lnTo>
                <a:lnTo>
                  <a:pt x="98" y="21"/>
                </a:lnTo>
                <a:lnTo>
                  <a:pt x="100" y="27"/>
                </a:lnTo>
                <a:lnTo>
                  <a:pt x="100" y="38"/>
                </a:lnTo>
                <a:lnTo>
                  <a:pt x="100" y="38"/>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1" name="Freeform 64"/>
          <p:cNvSpPr>
            <a:spLocks/>
          </p:cNvSpPr>
          <p:nvPr/>
        </p:nvSpPr>
        <p:spPr bwMode="auto">
          <a:xfrm>
            <a:off x="10670882" y="3648823"/>
            <a:ext cx="268364" cy="271753"/>
          </a:xfrm>
          <a:custGeom>
            <a:avLst/>
            <a:gdLst>
              <a:gd name="T0" fmla="*/ 0 w 155"/>
              <a:gd name="T1" fmla="*/ 79 h 157"/>
              <a:gd name="T2" fmla="*/ 0 w 155"/>
              <a:gd name="T3" fmla="*/ 79 h 157"/>
              <a:gd name="T4" fmla="*/ 2 w 155"/>
              <a:gd name="T5" fmla="*/ 62 h 157"/>
              <a:gd name="T6" fmla="*/ 6 w 155"/>
              <a:gd name="T7" fmla="*/ 48 h 157"/>
              <a:gd name="T8" fmla="*/ 14 w 155"/>
              <a:gd name="T9" fmla="*/ 35 h 157"/>
              <a:gd name="T10" fmla="*/ 23 w 155"/>
              <a:gd name="T11" fmla="*/ 23 h 157"/>
              <a:gd name="T12" fmla="*/ 35 w 155"/>
              <a:gd name="T13" fmla="*/ 14 h 157"/>
              <a:gd name="T14" fmla="*/ 48 w 155"/>
              <a:gd name="T15" fmla="*/ 6 h 157"/>
              <a:gd name="T16" fmla="*/ 63 w 155"/>
              <a:gd name="T17" fmla="*/ 2 h 157"/>
              <a:gd name="T18" fmla="*/ 77 w 155"/>
              <a:gd name="T19" fmla="*/ 0 h 157"/>
              <a:gd name="T20" fmla="*/ 77 w 155"/>
              <a:gd name="T21" fmla="*/ 0 h 157"/>
              <a:gd name="T22" fmla="*/ 94 w 155"/>
              <a:gd name="T23" fmla="*/ 2 h 157"/>
              <a:gd name="T24" fmla="*/ 109 w 155"/>
              <a:gd name="T25" fmla="*/ 6 h 157"/>
              <a:gd name="T26" fmla="*/ 121 w 155"/>
              <a:gd name="T27" fmla="*/ 14 h 157"/>
              <a:gd name="T28" fmla="*/ 132 w 155"/>
              <a:gd name="T29" fmla="*/ 23 h 157"/>
              <a:gd name="T30" fmla="*/ 142 w 155"/>
              <a:gd name="T31" fmla="*/ 35 h 157"/>
              <a:gd name="T32" fmla="*/ 148 w 155"/>
              <a:gd name="T33" fmla="*/ 48 h 157"/>
              <a:gd name="T34" fmla="*/ 155 w 155"/>
              <a:gd name="T35" fmla="*/ 62 h 157"/>
              <a:gd name="T36" fmla="*/ 155 w 155"/>
              <a:gd name="T37" fmla="*/ 79 h 157"/>
              <a:gd name="T38" fmla="*/ 155 w 155"/>
              <a:gd name="T39" fmla="*/ 79 h 157"/>
              <a:gd name="T40" fmla="*/ 155 w 155"/>
              <a:gd name="T41" fmla="*/ 94 h 157"/>
              <a:gd name="T42" fmla="*/ 148 w 155"/>
              <a:gd name="T43" fmla="*/ 109 h 157"/>
              <a:gd name="T44" fmla="*/ 142 w 155"/>
              <a:gd name="T45" fmla="*/ 121 h 157"/>
              <a:gd name="T46" fmla="*/ 132 w 155"/>
              <a:gd name="T47" fmla="*/ 134 h 157"/>
              <a:gd name="T48" fmla="*/ 121 w 155"/>
              <a:gd name="T49" fmla="*/ 142 h 157"/>
              <a:gd name="T50" fmla="*/ 109 w 155"/>
              <a:gd name="T51" fmla="*/ 150 h 157"/>
              <a:gd name="T52" fmla="*/ 94 w 155"/>
              <a:gd name="T53" fmla="*/ 155 h 157"/>
              <a:gd name="T54" fmla="*/ 77 w 155"/>
              <a:gd name="T55" fmla="*/ 157 h 157"/>
              <a:gd name="T56" fmla="*/ 77 w 155"/>
              <a:gd name="T57" fmla="*/ 157 h 157"/>
              <a:gd name="T58" fmla="*/ 63 w 155"/>
              <a:gd name="T59" fmla="*/ 155 h 157"/>
              <a:gd name="T60" fmla="*/ 48 w 155"/>
              <a:gd name="T61" fmla="*/ 150 h 157"/>
              <a:gd name="T62" fmla="*/ 35 w 155"/>
              <a:gd name="T63" fmla="*/ 142 h 157"/>
              <a:gd name="T64" fmla="*/ 23 w 155"/>
              <a:gd name="T65" fmla="*/ 134 h 157"/>
              <a:gd name="T66" fmla="*/ 14 w 155"/>
              <a:gd name="T67" fmla="*/ 121 h 157"/>
              <a:gd name="T68" fmla="*/ 6 w 155"/>
              <a:gd name="T69" fmla="*/ 109 h 157"/>
              <a:gd name="T70" fmla="*/ 2 w 155"/>
              <a:gd name="T71" fmla="*/ 94 h 157"/>
              <a:gd name="T72" fmla="*/ 0 w 155"/>
              <a:gd name="T73" fmla="*/ 79 h 157"/>
              <a:gd name="T74" fmla="*/ 0 w 155"/>
              <a:gd name="T75"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5" h="157">
                <a:moveTo>
                  <a:pt x="0" y="79"/>
                </a:moveTo>
                <a:lnTo>
                  <a:pt x="0" y="79"/>
                </a:lnTo>
                <a:lnTo>
                  <a:pt x="2" y="62"/>
                </a:lnTo>
                <a:lnTo>
                  <a:pt x="6" y="48"/>
                </a:lnTo>
                <a:lnTo>
                  <a:pt x="14" y="35"/>
                </a:lnTo>
                <a:lnTo>
                  <a:pt x="23" y="23"/>
                </a:lnTo>
                <a:lnTo>
                  <a:pt x="35" y="14"/>
                </a:lnTo>
                <a:lnTo>
                  <a:pt x="48" y="6"/>
                </a:lnTo>
                <a:lnTo>
                  <a:pt x="63" y="2"/>
                </a:lnTo>
                <a:lnTo>
                  <a:pt x="77" y="0"/>
                </a:lnTo>
                <a:lnTo>
                  <a:pt x="77" y="0"/>
                </a:lnTo>
                <a:lnTo>
                  <a:pt x="94" y="2"/>
                </a:lnTo>
                <a:lnTo>
                  <a:pt x="109" y="6"/>
                </a:lnTo>
                <a:lnTo>
                  <a:pt x="121" y="14"/>
                </a:lnTo>
                <a:lnTo>
                  <a:pt x="132" y="23"/>
                </a:lnTo>
                <a:lnTo>
                  <a:pt x="142" y="35"/>
                </a:lnTo>
                <a:lnTo>
                  <a:pt x="148" y="48"/>
                </a:lnTo>
                <a:lnTo>
                  <a:pt x="155" y="62"/>
                </a:lnTo>
                <a:lnTo>
                  <a:pt x="155" y="79"/>
                </a:lnTo>
                <a:lnTo>
                  <a:pt x="155" y="79"/>
                </a:lnTo>
                <a:lnTo>
                  <a:pt x="155" y="94"/>
                </a:lnTo>
                <a:lnTo>
                  <a:pt x="148" y="109"/>
                </a:lnTo>
                <a:lnTo>
                  <a:pt x="142" y="121"/>
                </a:lnTo>
                <a:lnTo>
                  <a:pt x="132" y="134"/>
                </a:lnTo>
                <a:lnTo>
                  <a:pt x="121" y="142"/>
                </a:lnTo>
                <a:lnTo>
                  <a:pt x="109" y="150"/>
                </a:lnTo>
                <a:lnTo>
                  <a:pt x="94" y="155"/>
                </a:lnTo>
                <a:lnTo>
                  <a:pt x="77" y="157"/>
                </a:lnTo>
                <a:lnTo>
                  <a:pt x="77" y="157"/>
                </a:lnTo>
                <a:lnTo>
                  <a:pt x="63" y="155"/>
                </a:lnTo>
                <a:lnTo>
                  <a:pt x="48" y="150"/>
                </a:lnTo>
                <a:lnTo>
                  <a:pt x="35" y="142"/>
                </a:lnTo>
                <a:lnTo>
                  <a:pt x="23" y="134"/>
                </a:lnTo>
                <a:lnTo>
                  <a:pt x="14" y="121"/>
                </a:lnTo>
                <a:lnTo>
                  <a:pt x="6" y="109"/>
                </a:lnTo>
                <a:lnTo>
                  <a:pt x="2" y="94"/>
                </a:lnTo>
                <a:lnTo>
                  <a:pt x="0" y="79"/>
                </a:lnTo>
                <a:lnTo>
                  <a:pt x="0" y="79"/>
                </a:lnTo>
                <a:close/>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2" name="Freeform 65"/>
          <p:cNvSpPr>
            <a:spLocks/>
          </p:cNvSpPr>
          <p:nvPr/>
        </p:nvSpPr>
        <p:spPr bwMode="auto">
          <a:xfrm>
            <a:off x="10194752" y="3709404"/>
            <a:ext cx="84838" cy="98662"/>
          </a:xfrm>
          <a:custGeom>
            <a:avLst/>
            <a:gdLst>
              <a:gd name="T0" fmla="*/ 49 w 49"/>
              <a:gd name="T1" fmla="*/ 27 h 57"/>
              <a:gd name="T2" fmla="*/ 49 w 49"/>
              <a:gd name="T3" fmla="*/ 27 h 57"/>
              <a:gd name="T4" fmla="*/ 46 w 49"/>
              <a:gd name="T5" fmla="*/ 38 h 57"/>
              <a:gd name="T6" fmla="*/ 42 w 49"/>
              <a:gd name="T7" fmla="*/ 46 h 57"/>
              <a:gd name="T8" fmla="*/ 34 w 49"/>
              <a:gd name="T9" fmla="*/ 53 h 57"/>
              <a:gd name="T10" fmla="*/ 26 w 49"/>
              <a:gd name="T11" fmla="*/ 57 h 57"/>
              <a:gd name="T12" fmla="*/ 26 w 49"/>
              <a:gd name="T13" fmla="*/ 57 h 57"/>
              <a:gd name="T14" fmla="*/ 15 w 49"/>
              <a:gd name="T15" fmla="*/ 55 h 57"/>
              <a:gd name="T16" fmla="*/ 9 w 49"/>
              <a:gd name="T17" fmla="*/ 48 h 57"/>
              <a:gd name="T18" fmla="*/ 3 w 49"/>
              <a:gd name="T19" fmla="*/ 40 h 57"/>
              <a:gd name="T20" fmla="*/ 0 w 49"/>
              <a:gd name="T21" fmla="*/ 30 h 57"/>
              <a:gd name="T22" fmla="*/ 0 w 49"/>
              <a:gd name="T23" fmla="*/ 30 h 57"/>
              <a:gd name="T24" fmla="*/ 3 w 49"/>
              <a:gd name="T25" fmla="*/ 19 h 57"/>
              <a:gd name="T26" fmla="*/ 7 w 49"/>
              <a:gd name="T27" fmla="*/ 9 h 57"/>
              <a:gd name="T28" fmla="*/ 13 w 49"/>
              <a:gd name="T29" fmla="*/ 2 h 57"/>
              <a:gd name="T30" fmla="*/ 23 w 49"/>
              <a:gd name="T31" fmla="*/ 0 h 57"/>
              <a:gd name="T32" fmla="*/ 23 w 49"/>
              <a:gd name="T33" fmla="*/ 0 h 57"/>
              <a:gd name="T34" fmla="*/ 32 w 49"/>
              <a:gd name="T35" fmla="*/ 2 h 57"/>
              <a:gd name="T36" fmla="*/ 40 w 49"/>
              <a:gd name="T37" fmla="*/ 9 h 57"/>
              <a:gd name="T38" fmla="*/ 46 w 49"/>
              <a:gd name="T39" fmla="*/ 17 h 57"/>
              <a:gd name="T40" fmla="*/ 49 w 49"/>
              <a:gd name="T41" fmla="*/ 27 h 57"/>
              <a:gd name="T42" fmla="*/ 49 w 49"/>
              <a:gd name="T43" fmla="*/ 2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9" h="57">
                <a:moveTo>
                  <a:pt x="49" y="27"/>
                </a:moveTo>
                <a:lnTo>
                  <a:pt x="49" y="27"/>
                </a:lnTo>
                <a:lnTo>
                  <a:pt x="46" y="38"/>
                </a:lnTo>
                <a:lnTo>
                  <a:pt x="42" y="46"/>
                </a:lnTo>
                <a:lnTo>
                  <a:pt x="34" y="53"/>
                </a:lnTo>
                <a:lnTo>
                  <a:pt x="26" y="57"/>
                </a:lnTo>
                <a:lnTo>
                  <a:pt x="26" y="57"/>
                </a:lnTo>
                <a:lnTo>
                  <a:pt x="15" y="55"/>
                </a:lnTo>
                <a:lnTo>
                  <a:pt x="9" y="48"/>
                </a:lnTo>
                <a:lnTo>
                  <a:pt x="3" y="40"/>
                </a:lnTo>
                <a:lnTo>
                  <a:pt x="0" y="30"/>
                </a:lnTo>
                <a:lnTo>
                  <a:pt x="0" y="30"/>
                </a:lnTo>
                <a:lnTo>
                  <a:pt x="3" y="19"/>
                </a:lnTo>
                <a:lnTo>
                  <a:pt x="7" y="9"/>
                </a:lnTo>
                <a:lnTo>
                  <a:pt x="13" y="2"/>
                </a:lnTo>
                <a:lnTo>
                  <a:pt x="23" y="0"/>
                </a:lnTo>
                <a:lnTo>
                  <a:pt x="23" y="0"/>
                </a:lnTo>
                <a:lnTo>
                  <a:pt x="32" y="2"/>
                </a:lnTo>
                <a:lnTo>
                  <a:pt x="40" y="9"/>
                </a:lnTo>
                <a:lnTo>
                  <a:pt x="46" y="17"/>
                </a:lnTo>
                <a:lnTo>
                  <a:pt x="49" y="27"/>
                </a:lnTo>
                <a:lnTo>
                  <a:pt x="49" y="27"/>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3" name="Freeform 66"/>
          <p:cNvSpPr>
            <a:spLocks/>
          </p:cNvSpPr>
          <p:nvPr/>
        </p:nvSpPr>
        <p:spPr bwMode="auto">
          <a:xfrm>
            <a:off x="10148006" y="3814989"/>
            <a:ext cx="174869" cy="109048"/>
          </a:xfrm>
          <a:custGeom>
            <a:avLst/>
            <a:gdLst>
              <a:gd name="T0" fmla="*/ 101 w 101"/>
              <a:gd name="T1" fmla="*/ 38 h 63"/>
              <a:gd name="T2" fmla="*/ 101 w 101"/>
              <a:gd name="T3" fmla="*/ 38 h 63"/>
              <a:gd name="T4" fmla="*/ 101 w 101"/>
              <a:gd name="T5" fmla="*/ 42 h 63"/>
              <a:gd name="T6" fmla="*/ 99 w 101"/>
              <a:gd name="T7" fmla="*/ 46 h 63"/>
              <a:gd name="T8" fmla="*/ 88 w 101"/>
              <a:gd name="T9" fmla="*/ 54 h 63"/>
              <a:gd name="T10" fmla="*/ 71 w 101"/>
              <a:gd name="T11" fmla="*/ 61 h 63"/>
              <a:gd name="T12" fmla="*/ 61 w 101"/>
              <a:gd name="T13" fmla="*/ 61 h 63"/>
              <a:gd name="T14" fmla="*/ 50 w 101"/>
              <a:gd name="T15" fmla="*/ 63 h 63"/>
              <a:gd name="T16" fmla="*/ 50 w 101"/>
              <a:gd name="T17" fmla="*/ 63 h 63"/>
              <a:gd name="T18" fmla="*/ 32 w 101"/>
              <a:gd name="T19" fmla="*/ 61 h 63"/>
              <a:gd name="T20" fmla="*/ 15 w 101"/>
              <a:gd name="T21" fmla="*/ 54 h 63"/>
              <a:gd name="T22" fmla="*/ 9 w 101"/>
              <a:gd name="T23" fmla="*/ 50 h 63"/>
              <a:gd name="T24" fmla="*/ 4 w 101"/>
              <a:gd name="T25" fmla="*/ 46 h 63"/>
              <a:gd name="T26" fmla="*/ 2 w 101"/>
              <a:gd name="T27" fmla="*/ 42 h 63"/>
              <a:gd name="T28" fmla="*/ 0 w 101"/>
              <a:gd name="T29" fmla="*/ 38 h 63"/>
              <a:gd name="T30" fmla="*/ 0 w 101"/>
              <a:gd name="T31" fmla="*/ 38 h 63"/>
              <a:gd name="T32" fmla="*/ 2 w 101"/>
              <a:gd name="T33" fmla="*/ 27 h 63"/>
              <a:gd name="T34" fmla="*/ 2 w 101"/>
              <a:gd name="T35" fmla="*/ 19 h 63"/>
              <a:gd name="T36" fmla="*/ 6 w 101"/>
              <a:gd name="T37" fmla="*/ 13 h 63"/>
              <a:gd name="T38" fmla="*/ 11 w 101"/>
              <a:gd name="T39" fmla="*/ 8 h 63"/>
              <a:gd name="T40" fmla="*/ 19 w 101"/>
              <a:gd name="T41" fmla="*/ 4 h 63"/>
              <a:gd name="T42" fmla="*/ 34 w 101"/>
              <a:gd name="T43" fmla="*/ 0 h 63"/>
              <a:gd name="T44" fmla="*/ 34 w 101"/>
              <a:gd name="T45" fmla="*/ 0 h 63"/>
              <a:gd name="T46" fmla="*/ 40 w 101"/>
              <a:gd name="T47" fmla="*/ 0 h 63"/>
              <a:gd name="T48" fmla="*/ 50 w 101"/>
              <a:gd name="T49" fmla="*/ 8 h 63"/>
              <a:gd name="T50" fmla="*/ 61 w 101"/>
              <a:gd name="T51" fmla="*/ 19 h 63"/>
              <a:gd name="T52" fmla="*/ 69 w 101"/>
              <a:gd name="T53" fmla="*/ 31 h 63"/>
              <a:gd name="T54" fmla="*/ 69 w 101"/>
              <a:gd name="T55" fmla="*/ 31 h 63"/>
              <a:gd name="T56" fmla="*/ 69 w 101"/>
              <a:gd name="T57" fmla="*/ 19 h 63"/>
              <a:gd name="T58" fmla="*/ 67 w 101"/>
              <a:gd name="T59" fmla="*/ 8 h 63"/>
              <a:gd name="T60" fmla="*/ 67 w 101"/>
              <a:gd name="T61" fmla="*/ 2 h 63"/>
              <a:gd name="T62" fmla="*/ 67 w 101"/>
              <a:gd name="T63" fmla="*/ 0 h 63"/>
              <a:gd name="T64" fmla="*/ 69 w 101"/>
              <a:gd name="T65" fmla="*/ 0 h 63"/>
              <a:gd name="T66" fmla="*/ 69 w 101"/>
              <a:gd name="T67" fmla="*/ 0 h 63"/>
              <a:gd name="T68" fmla="*/ 84 w 101"/>
              <a:gd name="T69" fmla="*/ 4 h 63"/>
              <a:gd name="T70" fmla="*/ 92 w 101"/>
              <a:gd name="T71" fmla="*/ 10 h 63"/>
              <a:gd name="T72" fmla="*/ 97 w 101"/>
              <a:gd name="T73" fmla="*/ 15 h 63"/>
              <a:gd name="T74" fmla="*/ 99 w 101"/>
              <a:gd name="T75" fmla="*/ 21 h 63"/>
              <a:gd name="T76" fmla="*/ 101 w 101"/>
              <a:gd name="T77" fmla="*/ 27 h 63"/>
              <a:gd name="T78" fmla="*/ 101 w 101"/>
              <a:gd name="T79" fmla="*/ 38 h 63"/>
              <a:gd name="T80" fmla="*/ 101 w 101"/>
              <a:gd name="T81" fmla="*/ 38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1" h="63">
                <a:moveTo>
                  <a:pt x="101" y="38"/>
                </a:moveTo>
                <a:lnTo>
                  <a:pt x="101" y="38"/>
                </a:lnTo>
                <a:lnTo>
                  <a:pt x="101" y="42"/>
                </a:lnTo>
                <a:lnTo>
                  <a:pt x="99" y="46"/>
                </a:lnTo>
                <a:lnTo>
                  <a:pt x="88" y="54"/>
                </a:lnTo>
                <a:lnTo>
                  <a:pt x="71" y="61"/>
                </a:lnTo>
                <a:lnTo>
                  <a:pt x="61" y="61"/>
                </a:lnTo>
                <a:lnTo>
                  <a:pt x="50" y="63"/>
                </a:lnTo>
                <a:lnTo>
                  <a:pt x="50" y="63"/>
                </a:lnTo>
                <a:lnTo>
                  <a:pt x="32" y="61"/>
                </a:lnTo>
                <a:lnTo>
                  <a:pt x="15" y="54"/>
                </a:lnTo>
                <a:lnTo>
                  <a:pt x="9" y="50"/>
                </a:lnTo>
                <a:lnTo>
                  <a:pt x="4" y="46"/>
                </a:lnTo>
                <a:lnTo>
                  <a:pt x="2" y="42"/>
                </a:lnTo>
                <a:lnTo>
                  <a:pt x="0" y="38"/>
                </a:lnTo>
                <a:lnTo>
                  <a:pt x="0" y="38"/>
                </a:lnTo>
                <a:lnTo>
                  <a:pt x="2" y="27"/>
                </a:lnTo>
                <a:lnTo>
                  <a:pt x="2" y="19"/>
                </a:lnTo>
                <a:lnTo>
                  <a:pt x="6" y="13"/>
                </a:lnTo>
                <a:lnTo>
                  <a:pt x="11" y="8"/>
                </a:lnTo>
                <a:lnTo>
                  <a:pt x="19" y="4"/>
                </a:lnTo>
                <a:lnTo>
                  <a:pt x="34" y="0"/>
                </a:lnTo>
                <a:lnTo>
                  <a:pt x="34" y="0"/>
                </a:lnTo>
                <a:lnTo>
                  <a:pt x="40" y="0"/>
                </a:lnTo>
                <a:lnTo>
                  <a:pt x="50" y="8"/>
                </a:lnTo>
                <a:lnTo>
                  <a:pt x="61" y="19"/>
                </a:lnTo>
                <a:lnTo>
                  <a:pt x="69" y="31"/>
                </a:lnTo>
                <a:lnTo>
                  <a:pt x="69" y="31"/>
                </a:lnTo>
                <a:lnTo>
                  <a:pt x="69" y="19"/>
                </a:lnTo>
                <a:lnTo>
                  <a:pt x="67" y="8"/>
                </a:lnTo>
                <a:lnTo>
                  <a:pt x="67" y="2"/>
                </a:lnTo>
                <a:lnTo>
                  <a:pt x="67" y="0"/>
                </a:lnTo>
                <a:lnTo>
                  <a:pt x="69" y="0"/>
                </a:lnTo>
                <a:lnTo>
                  <a:pt x="69" y="0"/>
                </a:lnTo>
                <a:lnTo>
                  <a:pt x="84" y="4"/>
                </a:lnTo>
                <a:lnTo>
                  <a:pt x="92" y="10"/>
                </a:lnTo>
                <a:lnTo>
                  <a:pt x="97" y="15"/>
                </a:lnTo>
                <a:lnTo>
                  <a:pt x="99" y="21"/>
                </a:lnTo>
                <a:lnTo>
                  <a:pt x="101" y="27"/>
                </a:lnTo>
                <a:lnTo>
                  <a:pt x="101" y="38"/>
                </a:lnTo>
                <a:lnTo>
                  <a:pt x="101" y="38"/>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4" name="Freeform 67"/>
          <p:cNvSpPr>
            <a:spLocks/>
          </p:cNvSpPr>
          <p:nvPr/>
        </p:nvSpPr>
        <p:spPr bwMode="auto">
          <a:xfrm>
            <a:off x="10101258" y="3648823"/>
            <a:ext cx="268364" cy="271753"/>
          </a:xfrm>
          <a:custGeom>
            <a:avLst/>
            <a:gdLst>
              <a:gd name="T0" fmla="*/ 0 w 155"/>
              <a:gd name="T1" fmla="*/ 79 h 157"/>
              <a:gd name="T2" fmla="*/ 0 w 155"/>
              <a:gd name="T3" fmla="*/ 79 h 157"/>
              <a:gd name="T4" fmla="*/ 2 w 155"/>
              <a:gd name="T5" fmla="*/ 62 h 157"/>
              <a:gd name="T6" fmla="*/ 6 w 155"/>
              <a:gd name="T7" fmla="*/ 48 h 157"/>
              <a:gd name="T8" fmla="*/ 15 w 155"/>
              <a:gd name="T9" fmla="*/ 35 h 157"/>
              <a:gd name="T10" fmla="*/ 23 w 155"/>
              <a:gd name="T11" fmla="*/ 23 h 157"/>
              <a:gd name="T12" fmla="*/ 36 w 155"/>
              <a:gd name="T13" fmla="*/ 14 h 157"/>
              <a:gd name="T14" fmla="*/ 48 w 155"/>
              <a:gd name="T15" fmla="*/ 6 h 157"/>
              <a:gd name="T16" fmla="*/ 63 w 155"/>
              <a:gd name="T17" fmla="*/ 2 h 157"/>
              <a:gd name="T18" fmla="*/ 77 w 155"/>
              <a:gd name="T19" fmla="*/ 0 h 157"/>
              <a:gd name="T20" fmla="*/ 77 w 155"/>
              <a:gd name="T21" fmla="*/ 0 h 157"/>
              <a:gd name="T22" fmla="*/ 94 w 155"/>
              <a:gd name="T23" fmla="*/ 2 h 157"/>
              <a:gd name="T24" fmla="*/ 109 w 155"/>
              <a:gd name="T25" fmla="*/ 6 h 157"/>
              <a:gd name="T26" fmla="*/ 121 w 155"/>
              <a:gd name="T27" fmla="*/ 14 h 157"/>
              <a:gd name="T28" fmla="*/ 134 w 155"/>
              <a:gd name="T29" fmla="*/ 23 h 157"/>
              <a:gd name="T30" fmla="*/ 142 w 155"/>
              <a:gd name="T31" fmla="*/ 35 h 157"/>
              <a:gd name="T32" fmla="*/ 149 w 155"/>
              <a:gd name="T33" fmla="*/ 48 h 157"/>
              <a:gd name="T34" fmla="*/ 155 w 155"/>
              <a:gd name="T35" fmla="*/ 62 h 157"/>
              <a:gd name="T36" fmla="*/ 155 w 155"/>
              <a:gd name="T37" fmla="*/ 79 h 157"/>
              <a:gd name="T38" fmla="*/ 155 w 155"/>
              <a:gd name="T39" fmla="*/ 79 h 157"/>
              <a:gd name="T40" fmla="*/ 155 w 155"/>
              <a:gd name="T41" fmla="*/ 94 h 157"/>
              <a:gd name="T42" fmla="*/ 149 w 155"/>
              <a:gd name="T43" fmla="*/ 109 h 157"/>
              <a:gd name="T44" fmla="*/ 142 w 155"/>
              <a:gd name="T45" fmla="*/ 121 h 157"/>
              <a:gd name="T46" fmla="*/ 134 w 155"/>
              <a:gd name="T47" fmla="*/ 134 h 157"/>
              <a:gd name="T48" fmla="*/ 121 w 155"/>
              <a:gd name="T49" fmla="*/ 142 h 157"/>
              <a:gd name="T50" fmla="*/ 109 w 155"/>
              <a:gd name="T51" fmla="*/ 150 h 157"/>
              <a:gd name="T52" fmla="*/ 94 w 155"/>
              <a:gd name="T53" fmla="*/ 155 h 157"/>
              <a:gd name="T54" fmla="*/ 77 w 155"/>
              <a:gd name="T55" fmla="*/ 157 h 157"/>
              <a:gd name="T56" fmla="*/ 77 w 155"/>
              <a:gd name="T57" fmla="*/ 157 h 157"/>
              <a:gd name="T58" fmla="*/ 63 w 155"/>
              <a:gd name="T59" fmla="*/ 155 h 157"/>
              <a:gd name="T60" fmla="*/ 48 w 155"/>
              <a:gd name="T61" fmla="*/ 150 h 157"/>
              <a:gd name="T62" fmla="*/ 36 w 155"/>
              <a:gd name="T63" fmla="*/ 142 h 157"/>
              <a:gd name="T64" fmla="*/ 23 w 155"/>
              <a:gd name="T65" fmla="*/ 134 h 157"/>
              <a:gd name="T66" fmla="*/ 15 w 155"/>
              <a:gd name="T67" fmla="*/ 121 h 157"/>
              <a:gd name="T68" fmla="*/ 6 w 155"/>
              <a:gd name="T69" fmla="*/ 109 h 157"/>
              <a:gd name="T70" fmla="*/ 2 w 155"/>
              <a:gd name="T71" fmla="*/ 94 h 157"/>
              <a:gd name="T72" fmla="*/ 0 w 155"/>
              <a:gd name="T73" fmla="*/ 79 h 157"/>
              <a:gd name="T74" fmla="*/ 0 w 155"/>
              <a:gd name="T75" fmla="*/ 79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5" h="157">
                <a:moveTo>
                  <a:pt x="0" y="79"/>
                </a:moveTo>
                <a:lnTo>
                  <a:pt x="0" y="79"/>
                </a:lnTo>
                <a:lnTo>
                  <a:pt x="2" y="62"/>
                </a:lnTo>
                <a:lnTo>
                  <a:pt x="6" y="48"/>
                </a:lnTo>
                <a:lnTo>
                  <a:pt x="15" y="35"/>
                </a:lnTo>
                <a:lnTo>
                  <a:pt x="23" y="23"/>
                </a:lnTo>
                <a:lnTo>
                  <a:pt x="36" y="14"/>
                </a:lnTo>
                <a:lnTo>
                  <a:pt x="48" y="6"/>
                </a:lnTo>
                <a:lnTo>
                  <a:pt x="63" y="2"/>
                </a:lnTo>
                <a:lnTo>
                  <a:pt x="77" y="0"/>
                </a:lnTo>
                <a:lnTo>
                  <a:pt x="77" y="0"/>
                </a:lnTo>
                <a:lnTo>
                  <a:pt x="94" y="2"/>
                </a:lnTo>
                <a:lnTo>
                  <a:pt x="109" y="6"/>
                </a:lnTo>
                <a:lnTo>
                  <a:pt x="121" y="14"/>
                </a:lnTo>
                <a:lnTo>
                  <a:pt x="134" y="23"/>
                </a:lnTo>
                <a:lnTo>
                  <a:pt x="142" y="35"/>
                </a:lnTo>
                <a:lnTo>
                  <a:pt x="149" y="48"/>
                </a:lnTo>
                <a:lnTo>
                  <a:pt x="155" y="62"/>
                </a:lnTo>
                <a:lnTo>
                  <a:pt x="155" y="79"/>
                </a:lnTo>
                <a:lnTo>
                  <a:pt x="155" y="79"/>
                </a:lnTo>
                <a:lnTo>
                  <a:pt x="155" y="94"/>
                </a:lnTo>
                <a:lnTo>
                  <a:pt x="149" y="109"/>
                </a:lnTo>
                <a:lnTo>
                  <a:pt x="142" y="121"/>
                </a:lnTo>
                <a:lnTo>
                  <a:pt x="134" y="134"/>
                </a:lnTo>
                <a:lnTo>
                  <a:pt x="121" y="142"/>
                </a:lnTo>
                <a:lnTo>
                  <a:pt x="109" y="150"/>
                </a:lnTo>
                <a:lnTo>
                  <a:pt x="94" y="155"/>
                </a:lnTo>
                <a:lnTo>
                  <a:pt x="77" y="157"/>
                </a:lnTo>
                <a:lnTo>
                  <a:pt x="77" y="157"/>
                </a:lnTo>
                <a:lnTo>
                  <a:pt x="63" y="155"/>
                </a:lnTo>
                <a:lnTo>
                  <a:pt x="48" y="150"/>
                </a:lnTo>
                <a:lnTo>
                  <a:pt x="36" y="142"/>
                </a:lnTo>
                <a:lnTo>
                  <a:pt x="23" y="134"/>
                </a:lnTo>
                <a:lnTo>
                  <a:pt x="15" y="121"/>
                </a:lnTo>
                <a:lnTo>
                  <a:pt x="6" y="109"/>
                </a:lnTo>
                <a:lnTo>
                  <a:pt x="2" y="94"/>
                </a:lnTo>
                <a:lnTo>
                  <a:pt x="0" y="79"/>
                </a:lnTo>
                <a:lnTo>
                  <a:pt x="0" y="79"/>
                </a:lnTo>
                <a:close/>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5" name="Line 68"/>
          <p:cNvSpPr>
            <a:spLocks noChangeShapeType="1"/>
          </p:cNvSpPr>
          <p:nvPr/>
        </p:nvSpPr>
        <p:spPr bwMode="auto">
          <a:xfrm>
            <a:off x="10431952" y="3782102"/>
            <a:ext cx="180063" cy="0"/>
          </a:xfrm>
          <a:prstGeom prst="line">
            <a:avLst/>
          </a:prstGeom>
          <a:noFill/>
          <a:ln w="269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6" name="Freeform 69"/>
          <p:cNvSpPr>
            <a:spLocks/>
          </p:cNvSpPr>
          <p:nvPr/>
        </p:nvSpPr>
        <p:spPr bwMode="auto">
          <a:xfrm>
            <a:off x="10399055" y="3735368"/>
            <a:ext cx="90032" cy="96931"/>
          </a:xfrm>
          <a:custGeom>
            <a:avLst/>
            <a:gdLst>
              <a:gd name="T0" fmla="*/ 52 w 52"/>
              <a:gd name="T1" fmla="*/ 56 h 56"/>
              <a:gd name="T2" fmla="*/ 23 w 52"/>
              <a:gd name="T3" fmla="*/ 27 h 56"/>
              <a:gd name="T4" fmla="*/ 52 w 52"/>
              <a:gd name="T5" fmla="*/ 0 h 56"/>
              <a:gd name="T6" fmla="*/ 27 w 52"/>
              <a:gd name="T7" fmla="*/ 0 h 56"/>
              <a:gd name="T8" fmla="*/ 0 w 52"/>
              <a:gd name="T9" fmla="*/ 27 h 56"/>
              <a:gd name="T10" fmla="*/ 27 w 52"/>
              <a:gd name="T11" fmla="*/ 56 h 56"/>
              <a:gd name="T12" fmla="*/ 52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52" y="56"/>
                </a:moveTo>
                <a:lnTo>
                  <a:pt x="23" y="27"/>
                </a:lnTo>
                <a:lnTo>
                  <a:pt x="52" y="0"/>
                </a:lnTo>
                <a:lnTo>
                  <a:pt x="27" y="0"/>
                </a:lnTo>
                <a:lnTo>
                  <a:pt x="0" y="27"/>
                </a:lnTo>
                <a:lnTo>
                  <a:pt x="27" y="56"/>
                </a:lnTo>
                <a:lnTo>
                  <a:pt x="52" y="56"/>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7" name="Freeform 70"/>
          <p:cNvSpPr>
            <a:spLocks/>
          </p:cNvSpPr>
          <p:nvPr/>
        </p:nvSpPr>
        <p:spPr bwMode="auto">
          <a:xfrm>
            <a:off x="10554879" y="3735368"/>
            <a:ext cx="90032" cy="96931"/>
          </a:xfrm>
          <a:custGeom>
            <a:avLst/>
            <a:gdLst>
              <a:gd name="T0" fmla="*/ 0 w 52"/>
              <a:gd name="T1" fmla="*/ 56 h 56"/>
              <a:gd name="T2" fmla="*/ 27 w 52"/>
              <a:gd name="T3" fmla="*/ 27 h 56"/>
              <a:gd name="T4" fmla="*/ 0 w 52"/>
              <a:gd name="T5" fmla="*/ 0 h 56"/>
              <a:gd name="T6" fmla="*/ 23 w 52"/>
              <a:gd name="T7" fmla="*/ 0 h 56"/>
              <a:gd name="T8" fmla="*/ 52 w 52"/>
              <a:gd name="T9" fmla="*/ 27 h 56"/>
              <a:gd name="T10" fmla="*/ 23 w 52"/>
              <a:gd name="T11" fmla="*/ 56 h 56"/>
              <a:gd name="T12" fmla="*/ 0 w 52"/>
              <a:gd name="T13" fmla="*/ 56 h 56"/>
            </a:gdLst>
            <a:ahLst/>
            <a:cxnLst>
              <a:cxn ang="0">
                <a:pos x="T0" y="T1"/>
              </a:cxn>
              <a:cxn ang="0">
                <a:pos x="T2" y="T3"/>
              </a:cxn>
              <a:cxn ang="0">
                <a:pos x="T4" y="T5"/>
              </a:cxn>
              <a:cxn ang="0">
                <a:pos x="T6" y="T7"/>
              </a:cxn>
              <a:cxn ang="0">
                <a:pos x="T8" y="T9"/>
              </a:cxn>
              <a:cxn ang="0">
                <a:pos x="T10" y="T11"/>
              </a:cxn>
              <a:cxn ang="0">
                <a:pos x="T12" y="T13"/>
              </a:cxn>
            </a:cxnLst>
            <a:rect l="0" t="0" r="r" b="b"/>
            <a:pathLst>
              <a:path w="52" h="56">
                <a:moveTo>
                  <a:pt x="0" y="56"/>
                </a:moveTo>
                <a:lnTo>
                  <a:pt x="27" y="27"/>
                </a:lnTo>
                <a:lnTo>
                  <a:pt x="0" y="0"/>
                </a:lnTo>
                <a:lnTo>
                  <a:pt x="23" y="0"/>
                </a:lnTo>
                <a:lnTo>
                  <a:pt x="52" y="27"/>
                </a:lnTo>
                <a:lnTo>
                  <a:pt x="23" y="56"/>
                </a:lnTo>
                <a:lnTo>
                  <a:pt x="0" y="56"/>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9" name="Freeform 72"/>
          <p:cNvSpPr>
            <a:spLocks/>
          </p:cNvSpPr>
          <p:nvPr/>
        </p:nvSpPr>
        <p:spPr bwMode="auto">
          <a:xfrm>
            <a:off x="9879641" y="3274945"/>
            <a:ext cx="1255250" cy="1261836"/>
          </a:xfrm>
          <a:custGeom>
            <a:avLst/>
            <a:gdLst>
              <a:gd name="T0" fmla="*/ 0 w 725"/>
              <a:gd name="T1" fmla="*/ 364 h 729"/>
              <a:gd name="T2" fmla="*/ 9 w 725"/>
              <a:gd name="T3" fmla="*/ 291 h 729"/>
              <a:gd name="T4" fmla="*/ 30 w 725"/>
              <a:gd name="T5" fmla="*/ 222 h 729"/>
              <a:gd name="T6" fmla="*/ 63 w 725"/>
              <a:gd name="T7" fmla="*/ 159 h 729"/>
              <a:gd name="T8" fmla="*/ 107 w 725"/>
              <a:gd name="T9" fmla="*/ 107 h 729"/>
              <a:gd name="T10" fmla="*/ 161 w 725"/>
              <a:gd name="T11" fmla="*/ 61 h 729"/>
              <a:gd name="T12" fmla="*/ 222 w 725"/>
              <a:gd name="T13" fmla="*/ 27 h 729"/>
              <a:gd name="T14" fmla="*/ 289 w 725"/>
              <a:gd name="T15" fmla="*/ 6 h 729"/>
              <a:gd name="T16" fmla="*/ 363 w 725"/>
              <a:gd name="T17" fmla="*/ 0 h 729"/>
              <a:gd name="T18" fmla="*/ 400 w 725"/>
              <a:gd name="T19" fmla="*/ 0 h 729"/>
              <a:gd name="T20" fmla="*/ 471 w 725"/>
              <a:gd name="T21" fmla="*/ 15 h 729"/>
              <a:gd name="T22" fmla="*/ 536 w 725"/>
              <a:gd name="T23" fmla="*/ 44 h 729"/>
              <a:gd name="T24" fmla="*/ 593 w 725"/>
              <a:gd name="T25" fmla="*/ 82 h 729"/>
              <a:gd name="T26" fmla="*/ 643 w 725"/>
              <a:gd name="T27" fmla="*/ 132 h 729"/>
              <a:gd name="T28" fmla="*/ 683 w 725"/>
              <a:gd name="T29" fmla="*/ 191 h 729"/>
              <a:gd name="T30" fmla="*/ 710 w 725"/>
              <a:gd name="T31" fmla="*/ 255 h 729"/>
              <a:gd name="T32" fmla="*/ 725 w 725"/>
              <a:gd name="T33" fmla="*/ 327 h 729"/>
              <a:gd name="T34" fmla="*/ 725 w 725"/>
              <a:gd name="T35" fmla="*/ 364 h 729"/>
              <a:gd name="T36" fmla="*/ 719 w 725"/>
              <a:gd name="T37" fmla="*/ 438 h 729"/>
              <a:gd name="T38" fmla="*/ 698 w 725"/>
              <a:gd name="T39" fmla="*/ 507 h 729"/>
              <a:gd name="T40" fmla="*/ 664 w 725"/>
              <a:gd name="T41" fmla="*/ 567 h 729"/>
              <a:gd name="T42" fmla="*/ 620 w 725"/>
              <a:gd name="T43" fmla="*/ 622 h 729"/>
              <a:gd name="T44" fmla="*/ 566 w 725"/>
              <a:gd name="T45" fmla="*/ 666 h 729"/>
              <a:gd name="T46" fmla="*/ 505 w 725"/>
              <a:gd name="T47" fmla="*/ 699 h 729"/>
              <a:gd name="T48" fmla="*/ 436 w 725"/>
              <a:gd name="T49" fmla="*/ 722 h 729"/>
              <a:gd name="T50" fmla="*/ 363 w 725"/>
              <a:gd name="T51" fmla="*/ 729 h 729"/>
              <a:gd name="T52" fmla="*/ 327 w 725"/>
              <a:gd name="T53" fmla="*/ 727 h 729"/>
              <a:gd name="T54" fmla="*/ 256 w 725"/>
              <a:gd name="T55" fmla="*/ 712 h 729"/>
              <a:gd name="T56" fmla="*/ 191 w 725"/>
              <a:gd name="T57" fmla="*/ 685 h 729"/>
              <a:gd name="T58" fmla="*/ 132 w 725"/>
              <a:gd name="T59" fmla="*/ 645 h 729"/>
              <a:gd name="T60" fmla="*/ 84 w 725"/>
              <a:gd name="T61" fmla="*/ 597 h 729"/>
              <a:gd name="T62" fmla="*/ 44 w 725"/>
              <a:gd name="T63" fmla="*/ 538 h 729"/>
              <a:gd name="T64" fmla="*/ 17 w 725"/>
              <a:gd name="T65" fmla="*/ 473 h 729"/>
              <a:gd name="T66" fmla="*/ 2 w 725"/>
              <a:gd name="T67" fmla="*/ 402 h 729"/>
              <a:gd name="T68" fmla="*/ 0 w 725"/>
              <a:gd name="T69" fmla="*/ 364 h 7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5" h="729">
                <a:moveTo>
                  <a:pt x="0" y="364"/>
                </a:moveTo>
                <a:lnTo>
                  <a:pt x="0" y="364"/>
                </a:lnTo>
                <a:lnTo>
                  <a:pt x="2" y="327"/>
                </a:lnTo>
                <a:lnTo>
                  <a:pt x="9" y="291"/>
                </a:lnTo>
                <a:lnTo>
                  <a:pt x="17" y="255"/>
                </a:lnTo>
                <a:lnTo>
                  <a:pt x="30" y="222"/>
                </a:lnTo>
                <a:lnTo>
                  <a:pt x="44" y="191"/>
                </a:lnTo>
                <a:lnTo>
                  <a:pt x="63" y="159"/>
                </a:lnTo>
                <a:lnTo>
                  <a:pt x="84" y="132"/>
                </a:lnTo>
                <a:lnTo>
                  <a:pt x="107" y="107"/>
                </a:lnTo>
                <a:lnTo>
                  <a:pt x="132" y="82"/>
                </a:lnTo>
                <a:lnTo>
                  <a:pt x="161" y="61"/>
                </a:lnTo>
                <a:lnTo>
                  <a:pt x="191" y="44"/>
                </a:lnTo>
                <a:lnTo>
                  <a:pt x="222" y="27"/>
                </a:lnTo>
                <a:lnTo>
                  <a:pt x="256" y="15"/>
                </a:lnTo>
                <a:lnTo>
                  <a:pt x="289" y="6"/>
                </a:lnTo>
                <a:lnTo>
                  <a:pt x="327" y="0"/>
                </a:lnTo>
                <a:lnTo>
                  <a:pt x="363" y="0"/>
                </a:lnTo>
                <a:lnTo>
                  <a:pt x="363" y="0"/>
                </a:lnTo>
                <a:lnTo>
                  <a:pt x="400" y="0"/>
                </a:lnTo>
                <a:lnTo>
                  <a:pt x="436" y="6"/>
                </a:lnTo>
                <a:lnTo>
                  <a:pt x="471" y="15"/>
                </a:lnTo>
                <a:lnTo>
                  <a:pt x="505" y="27"/>
                </a:lnTo>
                <a:lnTo>
                  <a:pt x="536" y="44"/>
                </a:lnTo>
                <a:lnTo>
                  <a:pt x="566" y="61"/>
                </a:lnTo>
                <a:lnTo>
                  <a:pt x="593" y="82"/>
                </a:lnTo>
                <a:lnTo>
                  <a:pt x="620" y="107"/>
                </a:lnTo>
                <a:lnTo>
                  <a:pt x="643" y="132"/>
                </a:lnTo>
                <a:lnTo>
                  <a:pt x="664" y="159"/>
                </a:lnTo>
                <a:lnTo>
                  <a:pt x="683" y="191"/>
                </a:lnTo>
                <a:lnTo>
                  <a:pt x="698" y="222"/>
                </a:lnTo>
                <a:lnTo>
                  <a:pt x="710" y="255"/>
                </a:lnTo>
                <a:lnTo>
                  <a:pt x="719" y="291"/>
                </a:lnTo>
                <a:lnTo>
                  <a:pt x="725" y="327"/>
                </a:lnTo>
                <a:lnTo>
                  <a:pt x="725" y="364"/>
                </a:lnTo>
                <a:lnTo>
                  <a:pt x="725" y="364"/>
                </a:lnTo>
                <a:lnTo>
                  <a:pt x="725" y="402"/>
                </a:lnTo>
                <a:lnTo>
                  <a:pt x="719" y="438"/>
                </a:lnTo>
                <a:lnTo>
                  <a:pt x="710" y="473"/>
                </a:lnTo>
                <a:lnTo>
                  <a:pt x="698" y="507"/>
                </a:lnTo>
                <a:lnTo>
                  <a:pt x="683" y="538"/>
                </a:lnTo>
                <a:lnTo>
                  <a:pt x="664" y="567"/>
                </a:lnTo>
                <a:lnTo>
                  <a:pt x="643" y="597"/>
                </a:lnTo>
                <a:lnTo>
                  <a:pt x="620" y="622"/>
                </a:lnTo>
                <a:lnTo>
                  <a:pt x="593" y="645"/>
                </a:lnTo>
                <a:lnTo>
                  <a:pt x="566" y="666"/>
                </a:lnTo>
                <a:lnTo>
                  <a:pt x="536" y="685"/>
                </a:lnTo>
                <a:lnTo>
                  <a:pt x="505" y="699"/>
                </a:lnTo>
                <a:lnTo>
                  <a:pt x="471" y="712"/>
                </a:lnTo>
                <a:lnTo>
                  <a:pt x="436" y="722"/>
                </a:lnTo>
                <a:lnTo>
                  <a:pt x="400" y="727"/>
                </a:lnTo>
                <a:lnTo>
                  <a:pt x="363" y="729"/>
                </a:lnTo>
                <a:lnTo>
                  <a:pt x="363" y="729"/>
                </a:lnTo>
                <a:lnTo>
                  <a:pt x="327" y="727"/>
                </a:lnTo>
                <a:lnTo>
                  <a:pt x="289" y="722"/>
                </a:lnTo>
                <a:lnTo>
                  <a:pt x="256" y="712"/>
                </a:lnTo>
                <a:lnTo>
                  <a:pt x="222" y="699"/>
                </a:lnTo>
                <a:lnTo>
                  <a:pt x="191" y="685"/>
                </a:lnTo>
                <a:lnTo>
                  <a:pt x="161" y="666"/>
                </a:lnTo>
                <a:lnTo>
                  <a:pt x="132" y="645"/>
                </a:lnTo>
                <a:lnTo>
                  <a:pt x="107" y="622"/>
                </a:lnTo>
                <a:lnTo>
                  <a:pt x="84" y="597"/>
                </a:lnTo>
                <a:lnTo>
                  <a:pt x="63" y="567"/>
                </a:lnTo>
                <a:lnTo>
                  <a:pt x="44" y="538"/>
                </a:lnTo>
                <a:lnTo>
                  <a:pt x="30" y="507"/>
                </a:lnTo>
                <a:lnTo>
                  <a:pt x="17" y="473"/>
                </a:lnTo>
                <a:lnTo>
                  <a:pt x="9" y="438"/>
                </a:lnTo>
                <a:lnTo>
                  <a:pt x="2" y="402"/>
                </a:lnTo>
                <a:lnTo>
                  <a:pt x="0" y="364"/>
                </a:lnTo>
                <a:lnTo>
                  <a:pt x="0" y="364"/>
                </a:lnTo>
                <a:close/>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0" name="Rectangle 73"/>
          <p:cNvSpPr>
            <a:spLocks noChangeArrowheads="1"/>
          </p:cNvSpPr>
          <p:nvPr/>
        </p:nvSpPr>
        <p:spPr bwMode="auto">
          <a:xfrm>
            <a:off x="8662483" y="5199722"/>
            <a:ext cx="673261" cy="205121"/>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1218753" rtl="0" eaLnBrk="1" fontAlgn="base" latinLnBrk="0" hangingPunct="1">
              <a:lnSpc>
                <a:spcPct val="100000"/>
              </a:lnSpc>
              <a:spcBef>
                <a:spcPct val="0"/>
              </a:spcBef>
              <a:spcAft>
                <a:spcPct val="0"/>
              </a:spcAft>
              <a:buClrTx/>
              <a:buSzTx/>
              <a:buFontTx/>
              <a:buNone/>
              <a:tabLst/>
              <a:defRPr/>
            </a:pPr>
            <a:r>
              <a:rPr kumimoji="0" lang="en-US" altLang="en-US" sz="1333"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Personal</a:t>
            </a:r>
          </a:p>
        </p:txBody>
      </p:sp>
      <p:sp>
        <p:nvSpPr>
          <p:cNvPr id="251" name="Line 74"/>
          <p:cNvSpPr>
            <a:spLocks noChangeShapeType="1"/>
          </p:cNvSpPr>
          <p:nvPr/>
        </p:nvSpPr>
        <p:spPr bwMode="auto">
          <a:xfrm>
            <a:off x="8987981" y="3930961"/>
            <a:ext cx="0" cy="398110"/>
          </a:xfrm>
          <a:prstGeom prst="line">
            <a:avLst/>
          </a:prstGeom>
          <a:noFill/>
          <a:ln w="396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2" name="Line 75"/>
          <p:cNvSpPr>
            <a:spLocks noChangeShapeType="1"/>
          </p:cNvSpPr>
          <p:nvPr/>
        </p:nvSpPr>
        <p:spPr bwMode="auto">
          <a:xfrm flipH="1">
            <a:off x="9361960" y="2622390"/>
            <a:ext cx="192183" cy="264830"/>
          </a:xfrm>
          <a:prstGeom prst="line">
            <a:avLst/>
          </a:prstGeom>
          <a:noFill/>
          <a:ln w="396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3" name="Line 76"/>
          <p:cNvSpPr>
            <a:spLocks noChangeShapeType="1"/>
          </p:cNvSpPr>
          <p:nvPr/>
        </p:nvSpPr>
        <p:spPr bwMode="auto">
          <a:xfrm>
            <a:off x="8385461" y="2572194"/>
            <a:ext cx="228542" cy="315026"/>
          </a:xfrm>
          <a:prstGeom prst="line">
            <a:avLst/>
          </a:prstGeom>
          <a:noFill/>
          <a:ln w="396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4" name="Line 77"/>
          <p:cNvSpPr>
            <a:spLocks noChangeShapeType="1"/>
          </p:cNvSpPr>
          <p:nvPr/>
        </p:nvSpPr>
        <p:spPr bwMode="auto">
          <a:xfrm flipH="1">
            <a:off x="8020139" y="3576124"/>
            <a:ext cx="431114" cy="140204"/>
          </a:xfrm>
          <a:prstGeom prst="line">
            <a:avLst/>
          </a:prstGeom>
          <a:noFill/>
          <a:ln w="396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5" name="Line 78"/>
          <p:cNvSpPr>
            <a:spLocks noChangeShapeType="1"/>
          </p:cNvSpPr>
          <p:nvPr/>
        </p:nvSpPr>
        <p:spPr bwMode="auto">
          <a:xfrm>
            <a:off x="9524709" y="3576125"/>
            <a:ext cx="387829" cy="126357"/>
          </a:xfrm>
          <a:prstGeom prst="line">
            <a:avLst/>
          </a:prstGeom>
          <a:noFill/>
          <a:ln w="39688">
            <a:solidFill>
              <a:schemeClr val="tx2"/>
            </a:solidFill>
            <a:prstDash val="solid"/>
            <a:round/>
            <a:headEnd/>
            <a:tailEnd/>
          </a:ln>
          <a:extLst>
            <a:ext uri="{909E8E84-426E-40DD-AFC4-6F175D3DCCD1}">
              <a14:hiddenFill xmlns:a14="http://schemas.microsoft.com/office/drawing/2010/main">
                <a:no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7" name="Freeform 80"/>
          <p:cNvSpPr>
            <a:spLocks/>
          </p:cNvSpPr>
          <p:nvPr/>
        </p:nvSpPr>
        <p:spPr bwMode="auto">
          <a:xfrm>
            <a:off x="7791598" y="1995799"/>
            <a:ext cx="354933" cy="354838"/>
          </a:xfrm>
          <a:custGeom>
            <a:avLst/>
            <a:gdLst>
              <a:gd name="T0" fmla="*/ 130 w 205"/>
              <a:gd name="T1" fmla="*/ 0 h 205"/>
              <a:gd name="T2" fmla="*/ 65 w 205"/>
              <a:gd name="T3" fmla="*/ 0 h 205"/>
              <a:gd name="T4" fmla="*/ 65 w 205"/>
              <a:gd name="T5" fmla="*/ 50 h 205"/>
              <a:gd name="T6" fmla="*/ 65 w 205"/>
              <a:gd name="T7" fmla="*/ 50 h 205"/>
              <a:gd name="T8" fmla="*/ 65 w 205"/>
              <a:gd name="T9" fmla="*/ 54 h 205"/>
              <a:gd name="T10" fmla="*/ 61 w 205"/>
              <a:gd name="T11" fmla="*/ 56 h 205"/>
              <a:gd name="T12" fmla="*/ 48 w 205"/>
              <a:gd name="T13" fmla="*/ 59 h 205"/>
              <a:gd name="T14" fmla="*/ 0 w 205"/>
              <a:gd name="T15" fmla="*/ 59 h 205"/>
              <a:gd name="T16" fmla="*/ 0 w 205"/>
              <a:gd name="T17" fmla="*/ 197 h 205"/>
              <a:gd name="T18" fmla="*/ 0 w 205"/>
              <a:gd name="T19" fmla="*/ 197 h 205"/>
              <a:gd name="T20" fmla="*/ 2 w 205"/>
              <a:gd name="T21" fmla="*/ 201 h 205"/>
              <a:gd name="T22" fmla="*/ 6 w 205"/>
              <a:gd name="T23" fmla="*/ 203 h 205"/>
              <a:gd name="T24" fmla="*/ 19 w 205"/>
              <a:gd name="T25" fmla="*/ 205 h 205"/>
              <a:gd name="T26" fmla="*/ 188 w 205"/>
              <a:gd name="T27" fmla="*/ 205 h 205"/>
              <a:gd name="T28" fmla="*/ 188 w 205"/>
              <a:gd name="T29" fmla="*/ 205 h 205"/>
              <a:gd name="T30" fmla="*/ 201 w 205"/>
              <a:gd name="T31" fmla="*/ 203 h 205"/>
              <a:gd name="T32" fmla="*/ 205 w 205"/>
              <a:gd name="T33" fmla="*/ 201 h 205"/>
              <a:gd name="T34" fmla="*/ 205 w 205"/>
              <a:gd name="T35" fmla="*/ 197 h 205"/>
              <a:gd name="T36" fmla="*/ 205 w 205"/>
              <a:gd name="T37" fmla="*/ 59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5" h="205">
                <a:moveTo>
                  <a:pt x="130" y="0"/>
                </a:moveTo>
                <a:lnTo>
                  <a:pt x="65" y="0"/>
                </a:lnTo>
                <a:lnTo>
                  <a:pt x="65" y="50"/>
                </a:lnTo>
                <a:lnTo>
                  <a:pt x="65" y="50"/>
                </a:lnTo>
                <a:lnTo>
                  <a:pt x="65" y="54"/>
                </a:lnTo>
                <a:lnTo>
                  <a:pt x="61" y="56"/>
                </a:lnTo>
                <a:lnTo>
                  <a:pt x="48" y="59"/>
                </a:lnTo>
                <a:lnTo>
                  <a:pt x="0" y="59"/>
                </a:lnTo>
                <a:lnTo>
                  <a:pt x="0" y="197"/>
                </a:lnTo>
                <a:lnTo>
                  <a:pt x="0" y="197"/>
                </a:lnTo>
                <a:lnTo>
                  <a:pt x="2" y="201"/>
                </a:lnTo>
                <a:lnTo>
                  <a:pt x="6" y="203"/>
                </a:lnTo>
                <a:lnTo>
                  <a:pt x="19" y="205"/>
                </a:lnTo>
                <a:lnTo>
                  <a:pt x="188" y="205"/>
                </a:lnTo>
                <a:lnTo>
                  <a:pt x="188" y="205"/>
                </a:lnTo>
                <a:lnTo>
                  <a:pt x="201" y="203"/>
                </a:lnTo>
                <a:lnTo>
                  <a:pt x="205" y="201"/>
                </a:lnTo>
                <a:lnTo>
                  <a:pt x="205" y="197"/>
                </a:lnTo>
                <a:lnTo>
                  <a:pt x="205" y="59"/>
                </a:lnTo>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8" name="Freeform 81"/>
          <p:cNvSpPr>
            <a:spLocks/>
          </p:cNvSpPr>
          <p:nvPr/>
        </p:nvSpPr>
        <p:spPr bwMode="auto">
          <a:xfrm>
            <a:off x="7791597" y="1995800"/>
            <a:ext cx="112540" cy="102123"/>
          </a:xfrm>
          <a:custGeom>
            <a:avLst/>
            <a:gdLst>
              <a:gd name="T0" fmla="*/ 0 w 65"/>
              <a:gd name="T1" fmla="*/ 59 h 59"/>
              <a:gd name="T2" fmla="*/ 48 w 65"/>
              <a:gd name="T3" fmla="*/ 59 h 59"/>
              <a:gd name="T4" fmla="*/ 48 w 65"/>
              <a:gd name="T5" fmla="*/ 59 h 59"/>
              <a:gd name="T6" fmla="*/ 61 w 65"/>
              <a:gd name="T7" fmla="*/ 56 h 59"/>
              <a:gd name="T8" fmla="*/ 65 w 65"/>
              <a:gd name="T9" fmla="*/ 54 h 59"/>
              <a:gd name="T10" fmla="*/ 65 w 65"/>
              <a:gd name="T11" fmla="*/ 50 h 59"/>
              <a:gd name="T12" fmla="*/ 65 w 65"/>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65" h="59">
                <a:moveTo>
                  <a:pt x="0" y="59"/>
                </a:moveTo>
                <a:lnTo>
                  <a:pt x="48" y="59"/>
                </a:lnTo>
                <a:lnTo>
                  <a:pt x="48" y="59"/>
                </a:lnTo>
                <a:lnTo>
                  <a:pt x="61" y="56"/>
                </a:lnTo>
                <a:lnTo>
                  <a:pt x="65" y="54"/>
                </a:lnTo>
                <a:lnTo>
                  <a:pt x="65" y="50"/>
                </a:lnTo>
                <a:lnTo>
                  <a:pt x="65" y="0"/>
                </a:lnTo>
              </a:path>
            </a:pathLst>
          </a:custGeom>
          <a:solidFill>
            <a:srgbClr val="FFFFFF"/>
          </a:solidFill>
          <a:ln w="26988">
            <a:solidFill>
              <a:schemeClr val="tx2"/>
            </a:solidFill>
            <a:prstDash val="solid"/>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0" name="Freeform 83"/>
          <p:cNvSpPr>
            <a:spLocks/>
          </p:cNvSpPr>
          <p:nvPr/>
        </p:nvSpPr>
        <p:spPr bwMode="auto">
          <a:xfrm>
            <a:off x="8016678" y="1995800"/>
            <a:ext cx="129853" cy="102123"/>
          </a:xfrm>
          <a:custGeom>
            <a:avLst/>
            <a:gdLst>
              <a:gd name="T0" fmla="*/ 75 w 75"/>
              <a:gd name="T1" fmla="*/ 59 h 59"/>
              <a:gd name="T2" fmla="*/ 75 w 75"/>
              <a:gd name="T3" fmla="*/ 8 h 59"/>
              <a:gd name="T4" fmla="*/ 75 w 75"/>
              <a:gd name="T5" fmla="*/ 8 h 59"/>
              <a:gd name="T6" fmla="*/ 75 w 75"/>
              <a:gd name="T7" fmla="*/ 4 h 59"/>
              <a:gd name="T8" fmla="*/ 71 w 75"/>
              <a:gd name="T9" fmla="*/ 2 h 59"/>
              <a:gd name="T10" fmla="*/ 58 w 75"/>
              <a:gd name="T11" fmla="*/ 0 h 59"/>
              <a:gd name="T12" fmla="*/ 0 w 75"/>
              <a:gd name="T13" fmla="*/ 0 h 59"/>
            </a:gdLst>
            <a:ahLst/>
            <a:cxnLst>
              <a:cxn ang="0">
                <a:pos x="T0" y="T1"/>
              </a:cxn>
              <a:cxn ang="0">
                <a:pos x="T2" y="T3"/>
              </a:cxn>
              <a:cxn ang="0">
                <a:pos x="T4" y="T5"/>
              </a:cxn>
              <a:cxn ang="0">
                <a:pos x="T6" y="T7"/>
              </a:cxn>
              <a:cxn ang="0">
                <a:pos x="T8" y="T9"/>
              </a:cxn>
              <a:cxn ang="0">
                <a:pos x="T10" y="T11"/>
              </a:cxn>
              <a:cxn ang="0">
                <a:pos x="T12" y="T13"/>
              </a:cxn>
            </a:cxnLst>
            <a:rect l="0" t="0" r="r" b="b"/>
            <a:pathLst>
              <a:path w="75" h="59">
                <a:moveTo>
                  <a:pt x="75" y="59"/>
                </a:moveTo>
                <a:lnTo>
                  <a:pt x="75" y="8"/>
                </a:lnTo>
                <a:lnTo>
                  <a:pt x="75" y="8"/>
                </a:lnTo>
                <a:lnTo>
                  <a:pt x="75" y="4"/>
                </a:lnTo>
                <a:lnTo>
                  <a:pt x="71" y="2"/>
                </a:lnTo>
                <a:lnTo>
                  <a:pt x="58" y="0"/>
                </a:lnTo>
                <a:lnTo>
                  <a:pt x="0" y="0"/>
                </a:lnTo>
              </a:path>
            </a:pathLst>
          </a:custGeom>
          <a:solidFill>
            <a:srgbClr val="FFFFFF"/>
          </a:solidFill>
          <a:ln w="26988">
            <a:solidFill>
              <a:schemeClr val="tx2"/>
            </a:solidFill>
            <a:prstDash val="solid"/>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2" name="Freeform 85"/>
          <p:cNvSpPr>
            <a:spLocks/>
          </p:cNvSpPr>
          <p:nvPr/>
        </p:nvSpPr>
        <p:spPr bwMode="auto">
          <a:xfrm>
            <a:off x="7860852" y="2108309"/>
            <a:ext cx="212960" cy="79622"/>
          </a:xfrm>
          <a:custGeom>
            <a:avLst/>
            <a:gdLst>
              <a:gd name="T0" fmla="*/ 0 w 123"/>
              <a:gd name="T1" fmla="*/ 0 h 46"/>
              <a:gd name="T2" fmla="*/ 63 w 123"/>
              <a:gd name="T3" fmla="*/ 46 h 46"/>
              <a:gd name="T4" fmla="*/ 61 w 123"/>
              <a:gd name="T5" fmla="*/ 46 h 46"/>
              <a:gd name="T6" fmla="*/ 123 w 123"/>
              <a:gd name="T7" fmla="*/ 0 h 46"/>
            </a:gdLst>
            <a:ahLst/>
            <a:cxnLst>
              <a:cxn ang="0">
                <a:pos x="T0" y="T1"/>
              </a:cxn>
              <a:cxn ang="0">
                <a:pos x="T2" y="T3"/>
              </a:cxn>
              <a:cxn ang="0">
                <a:pos x="T4" y="T5"/>
              </a:cxn>
              <a:cxn ang="0">
                <a:pos x="T6" y="T7"/>
              </a:cxn>
            </a:cxnLst>
            <a:rect l="0" t="0" r="r" b="b"/>
            <a:pathLst>
              <a:path w="123" h="46">
                <a:moveTo>
                  <a:pt x="0" y="0"/>
                </a:moveTo>
                <a:lnTo>
                  <a:pt x="63" y="46"/>
                </a:lnTo>
                <a:lnTo>
                  <a:pt x="61" y="46"/>
                </a:lnTo>
                <a:lnTo>
                  <a:pt x="123" y="0"/>
                </a:lnTo>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3" name="Freeform 86"/>
          <p:cNvSpPr>
            <a:spLocks noEditPoints="1"/>
          </p:cNvSpPr>
          <p:nvPr/>
        </p:nvSpPr>
        <p:spPr bwMode="auto">
          <a:xfrm>
            <a:off x="7609802" y="1800207"/>
            <a:ext cx="235468" cy="235405"/>
          </a:xfrm>
          <a:custGeom>
            <a:avLst/>
            <a:gdLst>
              <a:gd name="T0" fmla="*/ 136 w 136"/>
              <a:gd name="T1" fmla="*/ 136 h 136"/>
              <a:gd name="T2" fmla="*/ 136 w 136"/>
              <a:gd name="T3" fmla="*/ 0 h 136"/>
              <a:gd name="T4" fmla="*/ 0 w 136"/>
              <a:gd name="T5" fmla="*/ 0 h 136"/>
              <a:gd name="T6" fmla="*/ 0 w 136"/>
              <a:gd name="T7" fmla="*/ 136 h 136"/>
              <a:gd name="T8" fmla="*/ 136 w 136"/>
              <a:gd name="T9" fmla="*/ 136 h 136"/>
              <a:gd name="T10" fmla="*/ 136 w 136"/>
              <a:gd name="T11" fmla="*/ 136 h 136"/>
              <a:gd name="T12" fmla="*/ 122 w 136"/>
              <a:gd name="T13" fmla="*/ 14 h 136"/>
              <a:gd name="T14" fmla="*/ 122 w 136"/>
              <a:gd name="T15" fmla="*/ 123 h 136"/>
              <a:gd name="T16" fmla="*/ 15 w 136"/>
              <a:gd name="T17" fmla="*/ 123 h 136"/>
              <a:gd name="T18" fmla="*/ 15 w 136"/>
              <a:gd name="T19" fmla="*/ 14 h 136"/>
              <a:gd name="T20" fmla="*/ 122 w 136"/>
              <a:gd name="T21" fmla="*/ 14 h 136"/>
              <a:gd name="T22" fmla="*/ 122 w 136"/>
              <a:gd name="T23" fmla="*/ 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6" h="136">
                <a:moveTo>
                  <a:pt x="136" y="136"/>
                </a:moveTo>
                <a:lnTo>
                  <a:pt x="136" y="0"/>
                </a:lnTo>
                <a:lnTo>
                  <a:pt x="0" y="0"/>
                </a:lnTo>
                <a:lnTo>
                  <a:pt x="0" y="136"/>
                </a:lnTo>
                <a:lnTo>
                  <a:pt x="136" y="136"/>
                </a:lnTo>
                <a:lnTo>
                  <a:pt x="136" y="136"/>
                </a:lnTo>
                <a:close/>
                <a:moveTo>
                  <a:pt x="122" y="14"/>
                </a:moveTo>
                <a:lnTo>
                  <a:pt x="122" y="123"/>
                </a:lnTo>
                <a:lnTo>
                  <a:pt x="15" y="123"/>
                </a:lnTo>
                <a:lnTo>
                  <a:pt x="15" y="14"/>
                </a:lnTo>
                <a:lnTo>
                  <a:pt x="122" y="14"/>
                </a:lnTo>
                <a:lnTo>
                  <a:pt x="122" y="14"/>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grpSp>
        <p:nvGrpSpPr>
          <p:cNvPr id="2" name="Group 1"/>
          <p:cNvGrpSpPr/>
          <p:nvPr/>
        </p:nvGrpSpPr>
        <p:grpSpPr>
          <a:xfrm>
            <a:off x="7331051" y="1476525"/>
            <a:ext cx="1258713" cy="1258374"/>
            <a:chOff x="7329462" y="1476017"/>
            <a:chExt cx="1258713" cy="1258702"/>
          </a:xfrm>
        </p:grpSpPr>
        <p:sp>
          <p:nvSpPr>
            <p:cNvPr id="207" name="Freeform 206"/>
            <p:cNvSpPr>
              <a:spLocks/>
            </p:cNvSpPr>
            <p:nvPr/>
          </p:nvSpPr>
          <p:spPr bwMode="auto">
            <a:xfrm>
              <a:off x="7329462" y="1476017"/>
              <a:ext cx="1258713" cy="1258702"/>
            </a:xfrm>
            <a:custGeom>
              <a:avLst/>
              <a:gdLst>
                <a:gd name="T0" fmla="*/ 122 w 727"/>
                <a:gd name="T1" fmla="*/ 90 h 727"/>
                <a:gd name="T2" fmla="*/ 73 w 727"/>
                <a:gd name="T3" fmla="*/ 145 h 727"/>
                <a:gd name="T4" fmla="*/ 36 w 727"/>
                <a:gd name="T5" fmla="*/ 206 h 727"/>
                <a:gd name="T6" fmla="*/ 13 w 727"/>
                <a:gd name="T7" fmla="*/ 273 h 727"/>
                <a:gd name="T8" fmla="*/ 2 w 727"/>
                <a:gd name="T9" fmla="*/ 342 h 727"/>
                <a:gd name="T10" fmla="*/ 4 w 727"/>
                <a:gd name="T11" fmla="*/ 411 h 727"/>
                <a:gd name="T12" fmla="*/ 21 w 727"/>
                <a:gd name="T13" fmla="*/ 480 h 727"/>
                <a:gd name="T14" fmla="*/ 50 w 727"/>
                <a:gd name="T15" fmla="*/ 545 h 727"/>
                <a:gd name="T16" fmla="*/ 94 w 727"/>
                <a:gd name="T17" fmla="*/ 606 h 727"/>
                <a:gd name="T18" fmla="*/ 119 w 727"/>
                <a:gd name="T19" fmla="*/ 631 h 727"/>
                <a:gd name="T20" fmla="*/ 178 w 727"/>
                <a:gd name="T21" fmla="*/ 675 h 727"/>
                <a:gd name="T22" fmla="*/ 241 w 727"/>
                <a:gd name="T23" fmla="*/ 706 h 727"/>
                <a:gd name="T24" fmla="*/ 310 w 727"/>
                <a:gd name="T25" fmla="*/ 723 h 727"/>
                <a:gd name="T26" fmla="*/ 379 w 727"/>
                <a:gd name="T27" fmla="*/ 727 h 727"/>
                <a:gd name="T28" fmla="*/ 448 w 727"/>
                <a:gd name="T29" fmla="*/ 719 h 727"/>
                <a:gd name="T30" fmla="*/ 515 w 727"/>
                <a:gd name="T31" fmla="*/ 696 h 727"/>
                <a:gd name="T32" fmla="*/ 578 w 727"/>
                <a:gd name="T33" fmla="*/ 660 h 727"/>
                <a:gd name="T34" fmla="*/ 607 w 727"/>
                <a:gd name="T35" fmla="*/ 637 h 727"/>
                <a:gd name="T36" fmla="*/ 656 w 727"/>
                <a:gd name="T37" fmla="*/ 583 h 727"/>
                <a:gd name="T38" fmla="*/ 693 w 727"/>
                <a:gd name="T39" fmla="*/ 522 h 727"/>
                <a:gd name="T40" fmla="*/ 716 w 727"/>
                <a:gd name="T41" fmla="*/ 455 h 727"/>
                <a:gd name="T42" fmla="*/ 727 w 727"/>
                <a:gd name="T43" fmla="*/ 386 h 727"/>
                <a:gd name="T44" fmla="*/ 725 w 727"/>
                <a:gd name="T45" fmla="*/ 317 h 727"/>
                <a:gd name="T46" fmla="*/ 708 w 727"/>
                <a:gd name="T47" fmla="*/ 248 h 727"/>
                <a:gd name="T48" fmla="*/ 679 w 727"/>
                <a:gd name="T49" fmla="*/ 183 h 727"/>
                <a:gd name="T50" fmla="*/ 635 w 727"/>
                <a:gd name="T51" fmla="*/ 124 h 727"/>
                <a:gd name="T52" fmla="*/ 635 w 727"/>
                <a:gd name="T53" fmla="*/ 124 h 727"/>
                <a:gd name="T54" fmla="*/ 580 w 727"/>
                <a:gd name="T55" fmla="*/ 74 h 727"/>
                <a:gd name="T56" fmla="*/ 519 w 727"/>
                <a:gd name="T57" fmla="*/ 36 h 727"/>
                <a:gd name="T58" fmla="*/ 454 w 727"/>
                <a:gd name="T59" fmla="*/ 11 h 727"/>
                <a:gd name="T60" fmla="*/ 385 w 727"/>
                <a:gd name="T61" fmla="*/ 0 h 727"/>
                <a:gd name="T62" fmla="*/ 314 w 727"/>
                <a:gd name="T63" fmla="*/ 3 h 727"/>
                <a:gd name="T64" fmla="*/ 247 w 727"/>
                <a:gd name="T65" fmla="*/ 19 h 727"/>
                <a:gd name="T66" fmla="*/ 182 w 727"/>
                <a:gd name="T67" fmla="*/ 49 h 727"/>
                <a:gd name="T68" fmla="*/ 122 w 727"/>
                <a:gd name="T69" fmla="*/ 90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7" h="727">
                  <a:moveTo>
                    <a:pt x="122" y="90"/>
                  </a:moveTo>
                  <a:lnTo>
                    <a:pt x="122" y="90"/>
                  </a:lnTo>
                  <a:lnTo>
                    <a:pt x="96" y="118"/>
                  </a:lnTo>
                  <a:lnTo>
                    <a:pt x="73" y="145"/>
                  </a:lnTo>
                  <a:lnTo>
                    <a:pt x="52" y="174"/>
                  </a:lnTo>
                  <a:lnTo>
                    <a:pt x="36" y="206"/>
                  </a:lnTo>
                  <a:lnTo>
                    <a:pt x="23" y="239"/>
                  </a:lnTo>
                  <a:lnTo>
                    <a:pt x="13" y="273"/>
                  </a:lnTo>
                  <a:lnTo>
                    <a:pt x="4" y="306"/>
                  </a:lnTo>
                  <a:lnTo>
                    <a:pt x="2" y="342"/>
                  </a:lnTo>
                  <a:lnTo>
                    <a:pt x="0" y="375"/>
                  </a:lnTo>
                  <a:lnTo>
                    <a:pt x="4" y="411"/>
                  </a:lnTo>
                  <a:lnTo>
                    <a:pt x="11" y="446"/>
                  </a:lnTo>
                  <a:lnTo>
                    <a:pt x="21" y="480"/>
                  </a:lnTo>
                  <a:lnTo>
                    <a:pt x="34" y="513"/>
                  </a:lnTo>
                  <a:lnTo>
                    <a:pt x="50" y="545"/>
                  </a:lnTo>
                  <a:lnTo>
                    <a:pt x="69" y="576"/>
                  </a:lnTo>
                  <a:lnTo>
                    <a:pt x="94" y="606"/>
                  </a:lnTo>
                  <a:lnTo>
                    <a:pt x="94" y="606"/>
                  </a:lnTo>
                  <a:lnTo>
                    <a:pt x="119" y="631"/>
                  </a:lnTo>
                  <a:lnTo>
                    <a:pt x="147" y="654"/>
                  </a:lnTo>
                  <a:lnTo>
                    <a:pt x="178" y="675"/>
                  </a:lnTo>
                  <a:lnTo>
                    <a:pt x="209" y="691"/>
                  </a:lnTo>
                  <a:lnTo>
                    <a:pt x="241" y="706"/>
                  </a:lnTo>
                  <a:lnTo>
                    <a:pt x="274" y="717"/>
                  </a:lnTo>
                  <a:lnTo>
                    <a:pt x="310" y="723"/>
                  </a:lnTo>
                  <a:lnTo>
                    <a:pt x="344" y="727"/>
                  </a:lnTo>
                  <a:lnTo>
                    <a:pt x="379" y="727"/>
                  </a:lnTo>
                  <a:lnTo>
                    <a:pt x="415" y="725"/>
                  </a:lnTo>
                  <a:lnTo>
                    <a:pt x="448" y="719"/>
                  </a:lnTo>
                  <a:lnTo>
                    <a:pt x="482" y="708"/>
                  </a:lnTo>
                  <a:lnTo>
                    <a:pt x="515" y="696"/>
                  </a:lnTo>
                  <a:lnTo>
                    <a:pt x="547" y="679"/>
                  </a:lnTo>
                  <a:lnTo>
                    <a:pt x="578" y="660"/>
                  </a:lnTo>
                  <a:lnTo>
                    <a:pt x="607" y="637"/>
                  </a:lnTo>
                  <a:lnTo>
                    <a:pt x="607" y="637"/>
                  </a:lnTo>
                  <a:lnTo>
                    <a:pt x="632" y="610"/>
                  </a:lnTo>
                  <a:lnTo>
                    <a:pt x="656" y="583"/>
                  </a:lnTo>
                  <a:lnTo>
                    <a:pt x="676" y="553"/>
                  </a:lnTo>
                  <a:lnTo>
                    <a:pt x="693" y="522"/>
                  </a:lnTo>
                  <a:lnTo>
                    <a:pt x="706" y="488"/>
                  </a:lnTo>
                  <a:lnTo>
                    <a:pt x="716" y="455"/>
                  </a:lnTo>
                  <a:lnTo>
                    <a:pt x="725" y="421"/>
                  </a:lnTo>
                  <a:lnTo>
                    <a:pt x="727" y="386"/>
                  </a:lnTo>
                  <a:lnTo>
                    <a:pt x="727" y="352"/>
                  </a:lnTo>
                  <a:lnTo>
                    <a:pt x="725" y="317"/>
                  </a:lnTo>
                  <a:lnTo>
                    <a:pt x="718" y="283"/>
                  </a:lnTo>
                  <a:lnTo>
                    <a:pt x="708" y="248"/>
                  </a:lnTo>
                  <a:lnTo>
                    <a:pt x="695" y="216"/>
                  </a:lnTo>
                  <a:lnTo>
                    <a:pt x="679" y="183"/>
                  </a:lnTo>
                  <a:lnTo>
                    <a:pt x="660" y="153"/>
                  </a:lnTo>
                  <a:lnTo>
                    <a:pt x="635" y="124"/>
                  </a:lnTo>
                  <a:lnTo>
                    <a:pt x="635" y="124"/>
                  </a:lnTo>
                  <a:lnTo>
                    <a:pt x="635" y="124"/>
                  </a:lnTo>
                  <a:lnTo>
                    <a:pt x="609" y="97"/>
                  </a:lnTo>
                  <a:lnTo>
                    <a:pt x="580" y="74"/>
                  </a:lnTo>
                  <a:lnTo>
                    <a:pt x="551" y="53"/>
                  </a:lnTo>
                  <a:lnTo>
                    <a:pt x="519" y="36"/>
                  </a:lnTo>
                  <a:lnTo>
                    <a:pt x="488" y="21"/>
                  </a:lnTo>
                  <a:lnTo>
                    <a:pt x="454" y="11"/>
                  </a:lnTo>
                  <a:lnTo>
                    <a:pt x="419" y="5"/>
                  </a:lnTo>
                  <a:lnTo>
                    <a:pt x="385" y="0"/>
                  </a:lnTo>
                  <a:lnTo>
                    <a:pt x="350" y="0"/>
                  </a:lnTo>
                  <a:lnTo>
                    <a:pt x="314" y="3"/>
                  </a:lnTo>
                  <a:lnTo>
                    <a:pt x="281" y="9"/>
                  </a:lnTo>
                  <a:lnTo>
                    <a:pt x="247" y="19"/>
                  </a:lnTo>
                  <a:lnTo>
                    <a:pt x="214" y="32"/>
                  </a:lnTo>
                  <a:lnTo>
                    <a:pt x="182" y="49"/>
                  </a:lnTo>
                  <a:lnTo>
                    <a:pt x="151" y="67"/>
                  </a:lnTo>
                  <a:lnTo>
                    <a:pt x="122" y="90"/>
                  </a:lnTo>
                  <a:lnTo>
                    <a:pt x="122" y="90"/>
                  </a:lnTo>
                  <a:close/>
                </a:path>
              </a:pathLst>
            </a:custGeom>
            <a:noFill/>
            <a:ln w="396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48" name="Rectangle 71"/>
            <p:cNvSpPr>
              <a:spLocks noChangeArrowheads="1"/>
            </p:cNvSpPr>
            <p:nvPr/>
          </p:nvSpPr>
          <p:spPr bwMode="auto">
            <a:xfrm>
              <a:off x="7791741" y="2397103"/>
              <a:ext cx="387927" cy="205174"/>
            </a:xfrm>
            <a:prstGeom prst="rect">
              <a:avLst/>
            </a:prstGeom>
            <a:noFill/>
            <a:ln>
              <a:noFill/>
            </a:ln>
            <a:extLst>
              <a:ext uri="{909E8E84-426E-40DD-AFC4-6F175D3DCCD1}">
                <a14:hiddenFill xmlns:a14="http://schemas.microsoft.com/office/drawing/2010/main">
                  <a:solidFill>
                    <a:srgbClr val="FFFFFF"/>
                  </a:solidFill>
                </a14:hiddenFill>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1218753" rtl="0" eaLnBrk="1" fontAlgn="base" latinLnBrk="0" hangingPunct="1">
                <a:lnSpc>
                  <a:spcPct val="100000"/>
                </a:lnSpc>
                <a:spcBef>
                  <a:spcPct val="0"/>
                </a:spcBef>
                <a:spcAft>
                  <a:spcPct val="0"/>
                </a:spcAft>
                <a:buClrTx/>
                <a:buSzTx/>
                <a:buFontTx/>
                <a:buNone/>
                <a:tabLst/>
                <a:defRPr/>
              </a:pPr>
              <a:r>
                <a:rPr kumimoji="0" lang="en-US" altLang="en-US" sz="1333" b="0" i="0" u="none" strike="noStrike" kern="1200" cap="none" spc="0" normalizeH="0" baseline="0" noProof="0" dirty="0">
                  <a:ln>
                    <a:noFill/>
                  </a:ln>
                  <a:solidFill>
                    <a:srgbClr val="000000"/>
                  </a:solidFill>
                  <a:effectLst/>
                  <a:uLnTx/>
                  <a:uFillTx/>
                  <a:latin typeface="Arial" pitchFamily="34" charset="0"/>
                  <a:ea typeface="+mn-ea"/>
                  <a:cs typeface="Arial" pitchFamily="34" charset="0"/>
                </a:rPr>
                <a:t>Apps</a:t>
              </a:r>
            </a:p>
          </p:txBody>
        </p:sp>
        <p:sp>
          <p:nvSpPr>
            <p:cNvPr id="256" name="Freeform 79"/>
            <p:cNvSpPr>
              <a:spLocks/>
            </p:cNvSpPr>
            <p:nvPr/>
          </p:nvSpPr>
          <p:spPr bwMode="auto">
            <a:xfrm>
              <a:off x="7547616" y="1740916"/>
              <a:ext cx="354933" cy="356661"/>
            </a:xfrm>
            <a:custGeom>
              <a:avLst/>
              <a:gdLst>
                <a:gd name="T0" fmla="*/ 205 w 205"/>
                <a:gd name="T1" fmla="*/ 147 h 206"/>
                <a:gd name="T2" fmla="*/ 205 w 205"/>
                <a:gd name="T3" fmla="*/ 9 h 206"/>
                <a:gd name="T4" fmla="*/ 205 w 205"/>
                <a:gd name="T5" fmla="*/ 9 h 206"/>
                <a:gd name="T6" fmla="*/ 205 w 205"/>
                <a:gd name="T7" fmla="*/ 4 h 206"/>
                <a:gd name="T8" fmla="*/ 201 w 205"/>
                <a:gd name="T9" fmla="*/ 2 h 206"/>
                <a:gd name="T10" fmla="*/ 188 w 205"/>
                <a:gd name="T11" fmla="*/ 0 h 206"/>
                <a:gd name="T12" fmla="*/ 19 w 205"/>
                <a:gd name="T13" fmla="*/ 0 h 206"/>
                <a:gd name="T14" fmla="*/ 19 w 205"/>
                <a:gd name="T15" fmla="*/ 0 h 206"/>
                <a:gd name="T16" fmla="*/ 6 w 205"/>
                <a:gd name="T17" fmla="*/ 2 h 206"/>
                <a:gd name="T18" fmla="*/ 2 w 205"/>
                <a:gd name="T19" fmla="*/ 4 h 206"/>
                <a:gd name="T20" fmla="*/ 0 w 205"/>
                <a:gd name="T21" fmla="*/ 9 h 206"/>
                <a:gd name="T22" fmla="*/ 0 w 205"/>
                <a:gd name="T23" fmla="*/ 197 h 206"/>
                <a:gd name="T24" fmla="*/ 0 w 205"/>
                <a:gd name="T25" fmla="*/ 197 h 206"/>
                <a:gd name="T26" fmla="*/ 2 w 205"/>
                <a:gd name="T27" fmla="*/ 201 h 206"/>
                <a:gd name="T28" fmla="*/ 6 w 205"/>
                <a:gd name="T29" fmla="*/ 203 h 206"/>
                <a:gd name="T30" fmla="*/ 19 w 205"/>
                <a:gd name="T31" fmla="*/ 206 h 206"/>
                <a:gd name="T32" fmla="*/ 140 w 205"/>
                <a:gd name="T33" fmla="*/ 20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5" h="206">
                  <a:moveTo>
                    <a:pt x="205" y="147"/>
                  </a:moveTo>
                  <a:lnTo>
                    <a:pt x="205" y="9"/>
                  </a:lnTo>
                  <a:lnTo>
                    <a:pt x="205" y="9"/>
                  </a:lnTo>
                  <a:lnTo>
                    <a:pt x="205" y="4"/>
                  </a:lnTo>
                  <a:lnTo>
                    <a:pt x="201" y="2"/>
                  </a:lnTo>
                  <a:lnTo>
                    <a:pt x="188" y="0"/>
                  </a:lnTo>
                  <a:lnTo>
                    <a:pt x="19" y="0"/>
                  </a:lnTo>
                  <a:lnTo>
                    <a:pt x="19" y="0"/>
                  </a:lnTo>
                  <a:lnTo>
                    <a:pt x="6" y="2"/>
                  </a:lnTo>
                  <a:lnTo>
                    <a:pt x="2" y="4"/>
                  </a:lnTo>
                  <a:lnTo>
                    <a:pt x="0" y="9"/>
                  </a:lnTo>
                  <a:lnTo>
                    <a:pt x="0" y="197"/>
                  </a:lnTo>
                  <a:lnTo>
                    <a:pt x="0" y="197"/>
                  </a:lnTo>
                  <a:lnTo>
                    <a:pt x="2" y="201"/>
                  </a:lnTo>
                  <a:lnTo>
                    <a:pt x="6" y="203"/>
                  </a:lnTo>
                  <a:lnTo>
                    <a:pt x="19" y="206"/>
                  </a:lnTo>
                  <a:lnTo>
                    <a:pt x="140" y="206"/>
                  </a:lnTo>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59" name="Freeform 82"/>
            <p:cNvSpPr>
              <a:spLocks/>
            </p:cNvSpPr>
            <p:nvPr/>
          </p:nvSpPr>
          <p:spPr bwMode="auto">
            <a:xfrm>
              <a:off x="8015089" y="1740916"/>
              <a:ext cx="354933" cy="356661"/>
            </a:xfrm>
            <a:custGeom>
              <a:avLst/>
              <a:gdLst>
                <a:gd name="T0" fmla="*/ 186 w 205"/>
                <a:gd name="T1" fmla="*/ 0 h 206"/>
                <a:gd name="T2" fmla="*/ 17 w 205"/>
                <a:gd name="T3" fmla="*/ 0 h 206"/>
                <a:gd name="T4" fmla="*/ 17 w 205"/>
                <a:gd name="T5" fmla="*/ 0 h 206"/>
                <a:gd name="T6" fmla="*/ 4 w 205"/>
                <a:gd name="T7" fmla="*/ 2 h 206"/>
                <a:gd name="T8" fmla="*/ 0 w 205"/>
                <a:gd name="T9" fmla="*/ 4 h 206"/>
                <a:gd name="T10" fmla="*/ 0 w 205"/>
                <a:gd name="T11" fmla="*/ 9 h 206"/>
                <a:gd name="T12" fmla="*/ 0 w 205"/>
                <a:gd name="T13" fmla="*/ 147 h 206"/>
                <a:gd name="T14" fmla="*/ 58 w 205"/>
                <a:gd name="T15" fmla="*/ 147 h 206"/>
                <a:gd name="T16" fmla="*/ 58 w 205"/>
                <a:gd name="T17" fmla="*/ 147 h 206"/>
                <a:gd name="T18" fmla="*/ 71 w 205"/>
                <a:gd name="T19" fmla="*/ 149 h 206"/>
                <a:gd name="T20" fmla="*/ 75 w 205"/>
                <a:gd name="T21" fmla="*/ 151 h 206"/>
                <a:gd name="T22" fmla="*/ 75 w 205"/>
                <a:gd name="T23" fmla="*/ 155 h 206"/>
                <a:gd name="T24" fmla="*/ 75 w 205"/>
                <a:gd name="T25" fmla="*/ 206 h 206"/>
                <a:gd name="T26" fmla="*/ 186 w 205"/>
                <a:gd name="T27" fmla="*/ 206 h 206"/>
                <a:gd name="T28" fmla="*/ 186 w 205"/>
                <a:gd name="T29" fmla="*/ 206 h 206"/>
                <a:gd name="T30" fmla="*/ 199 w 205"/>
                <a:gd name="T31" fmla="*/ 203 h 206"/>
                <a:gd name="T32" fmla="*/ 203 w 205"/>
                <a:gd name="T33" fmla="*/ 201 h 206"/>
                <a:gd name="T34" fmla="*/ 205 w 205"/>
                <a:gd name="T35" fmla="*/ 197 h 206"/>
                <a:gd name="T36" fmla="*/ 205 w 205"/>
                <a:gd name="T37" fmla="*/ 9 h 206"/>
                <a:gd name="T38" fmla="*/ 205 w 205"/>
                <a:gd name="T39" fmla="*/ 9 h 206"/>
                <a:gd name="T40" fmla="*/ 203 w 205"/>
                <a:gd name="T41" fmla="*/ 4 h 206"/>
                <a:gd name="T42" fmla="*/ 199 w 205"/>
                <a:gd name="T43" fmla="*/ 2 h 206"/>
                <a:gd name="T44" fmla="*/ 186 w 205"/>
                <a:gd name="T45" fmla="*/ 0 h 206"/>
                <a:gd name="T46" fmla="*/ 186 w 205"/>
                <a:gd name="T4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05" h="206">
                  <a:moveTo>
                    <a:pt x="186" y="0"/>
                  </a:moveTo>
                  <a:lnTo>
                    <a:pt x="17" y="0"/>
                  </a:lnTo>
                  <a:lnTo>
                    <a:pt x="17" y="0"/>
                  </a:lnTo>
                  <a:lnTo>
                    <a:pt x="4" y="2"/>
                  </a:lnTo>
                  <a:lnTo>
                    <a:pt x="0" y="4"/>
                  </a:lnTo>
                  <a:lnTo>
                    <a:pt x="0" y="9"/>
                  </a:lnTo>
                  <a:lnTo>
                    <a:pt x="0" y="147"/>
                  </a:lnTo>
                  <a:lnTo>
                    <a:pt x="58" y="147"/>
                  </a:lnTo>
                  <a:lnTo>
                    <a:pt x="58" y="147"/>
                  </a:lnTo>
                  <a:lnTo>
                    <a:pt x="71" y="149"/>
                  </a:lnTo>
                  <a:lnTo>
                    <a:pt x="75" y="151"/>
                  </a:lnTo>
                  <a:lnTo>
                    <a:pt x="75" y="155"/>
                  </a:lnTo>
                  <a:lnTo>
                    <a:pt x="75" y="206"/>
                  </a:lnTo>
                  <a:lnTo>
                    <a:pt x="186" y="206"/>
                  </a:lnTo>
                  <a:lnTo>
                    <a:pt x="186" y="206"/>
                  </a:lnTo>
                  <a:lnTo>
                    <a:pt x="199" y="203"/>
                  </a:lnTo>
                  <a:lnTo>
                    <a:pt x="203" y="201"/>
                  </a:lnTo>
                  <a:lnTo>
                    <a:pt x="205" y="197"/>
                  </a:lnTo>
                  <a:lnTo>
                    <a:pt x="205" y="9"/>
                  </a:lnTo>
                  <a:lnTo>
                    <a:pt x="205" y="9"/>
                  </a:lnTo>
                  <a:lnTo>
                    <a:pt x="203" y="4"/>
                  </a:lnTo>
                  <a:lnTo>
                    <a:pt x="199" y="2"/>
                  </a:lnTo>
                  <a:lnTo>
                    <a:pt x="186" y="0"/>
                  </a:lnTo>
                  <a:lnTo>
                    <a:pt x="186" y="0"/>
                  </a:lnTo>
                  <a:close/>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1" name="Freeform 84"/>
            <p:cNvSpPr>
              <a:spLocks/>
            </p:cNvSpPr>
            <p:nvPr/>
          </p:nvSpPr>
          <p:spPr bwMode="auto">
            <a:xfrm>
              <a:off x="7859264" y="2101040"/>
              <a:ext cx="212960" cy="166211"/>
            </a:xfrm>
            <a:custGeom>
              <a:avLst/>
              <a:gdLst>
                <a:gd name="T0" fmla="*/ 4 w 123"/>
                <a:gd name="T1" fmla="*/ 0 h 96"/>
                <a:gd name="T2" fmla="*/ 113 w 123"/>
                <a:gd name="T3" fmla="*/ 0 h 96"/>
                <a:gd name="T4" fmla="*/ 113 w 123"/>
                <a:gd name="T5" fmla="*/ 0 h 96"/>
                <a:gd name="T6" fmla="*/ 121 w 123"/>
                <a:gd name="T7" fmla="*/ 2 h 96"/>
                <a:gd name="T8" fmla="*/ 123 w 123"/>
                <a:gd name="T9" fmla="*/ 2 h 96"/>
                <a:gd name="T10" fmla="*/ 123 w 123"/>
                <a:gd name="T11" fmla="*/ 4 h 96"/>
                <a:gd name="T12" fmla="*/ 123 w 123"/>
                <a:gd name="T13" fmla="*/ 92 h 96"/>
                <a:gd name="T14" fmla="*/ 123 w 123"/>
                <a:gd name="T15" fmla="*/ 92 h 96"/>
                <a:gd name="T16" fmla="*/ 123 w 123"/>
                <a:gd name="T17" fmla="*/ 94 h 96"/>
                <a:gd name="T18" fmla="*/ 121 w 123"/>
                <a:gd name="T19" fmla="*/ 96 h 96"/>
                <a:gd name="T20" fmla="*/ 113 w 123"/>
                <a:gd name="T21" fmla="*/ 96 h 96"/>
                <a:gd name="T22" fmla="*/ 12 w 123"/>
                <a:gd name="T23" fmla="*/ 96 h 96"/>
                <a:gd name="T24" fmla="*/ 12 w 123"/>
                <a:gd name="T25" fmla="*/ 96 h 96"/>
                <a:gd name="T26" fmla="*/ 4 w 123"/>
                <a:gd name="T27" fmla="*/ 96 h 96"/>
                <a:gd name="T28" fmla="*/ 2 w 123"/>
                <a:gd name="T29" fmla="*/ 94 h 96"/>
                <a:gd name="T30" fmla="*/ 0 w 123"/>
                <a:gd name="T31" fmla="*/ 92 h 96"/>
                <a:gd name="T32" fmla="*/ 0 w 123"/>
                <a:gd name="T33" fmla="*/ 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96">
                  <a:moveTo>
                    <a:pt x="4" y="0"/>
                  </a:moveTo>
                  <a:lnTo>
                    <a:pt x="113" y="0"/>
                  </a:lnTo>
                  <a:lnTo>
                    <a:pt x="113" y="0"/>
                  </a:lnTo>
                  <a:lnTo>
                    <a:pt x="121" y="2"/>
                  </a:lnTo>
                  <a:lnTo>
                    <a:pt x="123" y="2"/>
                  </a:lnTo>
                  <a:lnTo>
                    <a:pt x="123" y="4"/>
                  </a:lnTo>
                  <a:lnTo>
                    <a:pt x="123" y="92"/>
                  </a:lnTo>
                  <a:lnTo>
                    <a:pt x="123" y="92"/>
                  </a:lnTo>
                  <a:lnTo>
                    <a:pt x="123" y="94"/>
                  </a:lnTo>
                  <a:lnTo>
                    <a:pt x="121" y="96"/>
                  </a:lnTo>
                  <a:lnTo>
                    <a:pt x="113" y="96"/>
                  </a:lnTo>
                  <a:lnTo>
                    <a:pt x="12" y="96"/>
                  </a:lnTo>
                  <a:lnTo>
                    <a:pt x="12" y="96"/>
                  </a:lnTo>
                  <a:lnTo>
                    <a:pt x="4" y="96"/>
                  </a:lnTo>
                  <a:lnTo>
                    <a:pt x="2" y="94"/>
                  </a:lnTo>
                  <a:lnTo>
                    <a:pt x="0" y="92"/>
                  </a:lnTo>
                  <a:lnTo>
                    <a:pt x="0" y="4"/>
                  </a:lnTo>
                </a:path>
              </a:pathLst>
            </a:custGeom>
            <a:solidFill>
              <a:srgbClr val="FFFFFF"/>
            </a:solidFill>
            <a:ln w="26988">
              <a:solidFill>
                <a:schemeClr val="tx2"/>
              </a:solidFill>
              <a:prstDash val="solid"/>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4" name="Freeform 87"/>
            <p:cNvSpPr>
              <a:spLocks noEditPoints="1"/>
            </p:cNvSpPr>
            <p:nvPr/>
          </p:nvSpPr>
          <p:spPr bwMode="auto">
            <a:xfrm>
              <a:off x="7637648" y="1860380"/>
              <a:ext cx="174869" cy="128121"/>
            </a:xfrm>
            <a:custGeom>
              <a:avLst/>
              <a:gdLst>
                <a:gd name="T0" fmla="*/ 94 w 101"/>
                <a:gd name="T1" fmla="*/ 9 h 74"/>
                <a:gd name="T2" fmla="*/ 94 w 101"/>
                <a:gd name="T3" fmla="*/ 0 h 74"/>
                <a:gd name="T4" fmla="*/ 63 w 101"/>
                <a:gd name="T5" fmla="*/ 0 h 74"/>
                <a:gd name="T6" fmla="*/ 50 w 101"/>
                <a:gd name="T7" fmla="*/ 13 h 74"/>
                <a:gd name="T8" fmla="*/ 36 w 101"/>
                <a:gd name="T9" fmla="*/ 0 h 74"/>
                <a:gd name="T10" fmla="*/ 4 w 101"/>
                <a:gd name="T11" fmla="*/ 0 h 74"/>
                <a:gd name="T12" fmla="*/ 4 w 101"/>
                <a:gd name="T13" fmla="*/ 9 h 74"/>
                <a:gd name="T14" fmla="*/ 29 w 101"/>
                <a:gd name="T15" fmla="*/ 34 h 74"/>
                <a:gd name="T16" fmla="*/ 0 w 101"/>
                <a:gd name="T17" fmla="*/ 61 h 74"/>
                <a:gd name="T18" fmla="*/ 0 w 101"/>
                <a:gd name="T19" fmla="*/ 70 h 74"/>
                <a:gd name="T20" fmla="*/ 63 w 101"/>
                <a:gd name="T21" fmla="*/ 70 h 74"/>
                <a:gd name="T22" fmla="*/ 63 w 101"/>
                <a:gd name="T23" fmla="*/ 74 h 74"/>
                <a:gd name="T24" fmla="*/ 101 w 101"/>
                <a:gd name="T25" fmla="*/ 74 h 74"/>
                <a:gd name="T26" fmla="*/ 101 w 101"/>
                <a:gd name="T27" fmla="*/ 63 h 74"/>
                <a:gd name="T28" fmla="*/ 88 w 101"/>
                <a:gd name="T29" fmla="*/ 53 h 74"/>
                <a:gd name="T30" fmla="*/ 94 w 101"/>
                <a:gd name="T31" fmla="*/ 44 h 74"/>
                <a:gd name="T32" fmla="*/ 94 w 101"/>
                <a:gd name="T33" fmla="*/ 36 h 74"/>
                <a:gd name="T34" fmla="*/ 67 w 101"/>
                <a:gd name="T35" fmla="*/ 36 h 74"/>
                <a:gd name="T36" fmla="*/ 94 w 101"/>
                <a:gd name="T37" fmla="*/ 9 h 74"/>
                <a:gd name="T38" fmla="*/ 94 w 101"/>
                <a:gd name="T39" fmla="*/ 9 h 74"/>
                <a:gd name="T40" fmla="*/ 11 w 101"/>
                <a:gd name="T41" fmla="*/ 5 h 74"/>
                <a:gd name="T42" fmla="*/ 15 w 101"/>
                <a:gd name="T43" fmla="*/ 5 h 74"/>
                <a:gd name="T44" fmla="*/ 78 w 101"/>
                <a:gd name="T45" fmla="*/ 65 h 74"/>
                <a:gd name="T46" fmla="*/ 78 w 101"/>
                <a:gd name="T47" fmla="*/ 70 h 74"/>
                <a:gd name="T48" fmla="*/ 71 w 101"/>
                <a:gd name="T49" fmla="*/ 70 h 74"/>
                <a:gd name="T50" fmla="*/ 11 w 101"/>
                <a:gd name="T51" fmla="*/ 9 h 74"/>
                <a:gd name="T52" fmla="*/ 11 w 101"/>
                <a:gd name="T53" fmla="*/ 5 h 74"/>
                <a:gd name="T54" fmla="*/ 11 w 101"/>
                <a:gd name="T55" fmla="*/ 5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1" h="74">
                  <a:moveTo>
                    <a:pt x="94" y="9"/>
                  </a:moveTo>
                  <a:lnTo>
                    <a:pt x="94" y="0"/>
                  </a:lnTo>
                  <a:lnTo>
                    <a:pt x="63" y="0"/>
                  </a:lnTo>
                  <a:lnTo>
                    <a:pt x="50" y="13"/>
                  </a:lnTo>
                  <a:lnTo>
                    <a:pt x="36" y="0"/>
                  </a:lnTo>
                  <a:lnTo>
                    <a:pt x="4" y="0"/>
                  </a:lnTo>
                  <a:lnTo>
                    <a:pt x="4" y="9"/>
                  </a:lnTo>
                  <a:lnTo>
                    <a:pt x="29" y="34"/>
                  </a:lnTo>
                  <a:lnTo>
                    <a:pt x="0" y="61"/>
                  </a:lnTo>
                  <a:lnTo>
                    <a:pt x="0" y="70"/>
                  </a:lnTo>
                  <a:lnTo>
                    <a:pt x="63" y="70"/>
                  </a:lnTo>
                  <a:lnTo>
                    <a:pt x="63" y="74"/>
                  </a:lnTo>
                  <a:lnTo>
                    <a:pt x="101" y="74"/>
                  </a:lnTo>
                  <a:lnTo>
                    <a:pt x="101" y="63"/>
                  </a:lnTo>
                  <a:lnTo>
                    <a:pt x="88" y="53"/>
                  </a:lnTo>
                  <a:lnTo>
                    <a:pt x="94" y="44"/>
                  </a:lnTo>
                  <a:lnTo>
                    <a:pt x="94" y="36"/>
                  </a:lnTo>
                  <a:lnTo>
                    <a:pt x="67" y="36"/>
                  </a:lnTo>
                  <a:lnTo>
                    <a:pt x="94" y="9"/>
                  </a:lnTo>
                  <a:lnTo>
                    <a:pt x="94" y="9"/>
                  </a:lnTo>
                  <a:close/>
                  <a:moveTo>
                    <a:pt x="11" y="5"/>
                  </a:moveTo>
                  <a:lnTo>
                    <a:pt x="15" y="5"/>
                  </a:lnTo>
                  <a:lnTo>
                    <a:pt x="78" y="65"/>
                  </a:lnTo>
                  <a:lnTo>
                    <a:pt x="78" y="70"/>
                  </a:lnTo>
                  <a:lnTo>
                    <a:pt x="71" y="70"/>
                  </a:lnTo>
                  <a:lnTo>
                    <a:pt x="11" y="9"/>
                  </a:lnTo>
                  <a:lnTo>
                    <a:pt x="11" y="5"/>
                  </a:lnTo>
                  <a:lnTo>
                    <a:pt x="11" y="5"/>
                  </a:lnTo>
                  <a:close/>
                </a:path>
              </a:pathLst>
            </a:custGeom>
            <a:solidFill>
              <a:schemeClr val="tx2"/>
            </a:solidFill>
            <a:ln w="9525">
              <a:solidFill>
                <a:schemeClr val="tx2"/>
              </a:solidFill>
              <a:round/>
              <a:headEnd/>
              <a:tailEnd/>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5" name="Freeform 88"/>
            <p:cNvSpPr>
              <a:spLocks noEditPoints="1"/>
            </p:cNvSpPr>
            <p:nvPr/>
          </p:nvSpPr>
          <p:spPr bwMode="auto">
            <a:xfrm>
              <a:off x="8068761" y="1792857"/>
              <a:ext cx="251050" cy="249316"/>
            </a:xfrm>
            <a:custGeom>
              <a:avLst/>
              <a:gdLst>
                <a:gd name="T0" fmla="*/ 76 w 145"/>
                <a:gd name="T1" fmla="*/ 44 h 144"/>
                <a:gd name="T2" fmla="*/ 103 w 145"/>
                <a:gd name="T3" fmla="*/ 42 h 144"/>
                <a:gd name="T4" fmla="*/ 76 w 145"/>
                <a:gd name="T5" fmla="*/ 37 h 144"/>
                <a:gd name="T6" fmla="*/ 86 w 145"/>
                <a:gd name="T7" fmla="*/ 8 h 144"/>
                <a:gd name="T8" fmla="*/ 99 w 145"/>
                <a:gd name="T9" fmla="*/ 18 h 144"/>
                <a:gd name="T10" fmla="*/ 76 w 145"/>
                <a:gd name="T11" fmla="*/ 37 h 144"/>
                <a:gd name="T12" fmla="*/ 69 w 145"/>
                <a:gd name="T13" fmla="*/ 37 h 144"/>
                <a:gd name="T14" fmla="*/ 46 w 145"/>
                <a:gd name="T15" fmla="*/ 18 h 144"/>
                <a:gd name="T16" fmla="*/ 59 w 145"/>
                <a:gd name="T17" fmla="*/ 8 h 144"/>
                <a:gd name="T18" fmla="*/ 69 w 145"/>
                <a:gd name="T19" fmla="*/ 44 h 144"/>
                <a:gd name="T20" fmla="*/ 40 w 145"/>
                <a:gd name="T21" fmla="*/ 69 h 144"/>
                <a:gd name="T22" fmla="*/ 69 w 145"/>
                <a:gd name="T23" fmla="*/ 44 h 144"/>
                <a:gd name="T24" fmla="*/ 7 w 145"/>
                <a:gd name="T25" fmla="*/ 69 h 144"/>
                <a:gd name="T26" fmla="*/ 17 w 145"/>
                <a:gd name="T27" fmla="*/ 37 h 144"/>
                <a:gd name="T28" fmla="*/ 36 w 145"/>
                <a:gd name="T29" fmla="*/ 42 h 144"/>
                <a:gd name="T30" fmla="*/ 36 w 145"/>
                <a:gd name="T31" fmla="*/ 75 h 144"/>
                <a:gd name="T32" fmla="*/ 38 w 145"/>
                <a:gd name="T33" fmla="*/ 102 h 144"/>
                <a:gd name="T34" fmla="*/ 9 w 145"/>
                <a:gd name="T35" fmla="*/ 92 h 144"/>
                <a:gd name="T36" fmla="*/ 40 w 145"/>
                <a:gd name="T37" fmla="*/ 75 h 144"/>
                <a:gd name="T38" fmla="*/ 69 w 145"/>
                <a:gd name="T39" fmla="*/ 100 h 144"/>
                <a:gd name="T40" fmla="*/ 40 w 145"/>
                <a:gd name="T41" fmla="*/ 75 h 144"/>
                <a:gd name="T42" fmla="*/ 69 w 145"/>
                <a:gd name="T43" fmla="*/ 138 h 144"/>
                <a:gd name="T44" fmla="*/ 55 w 145"/>
                <a:gd name="T45" fmla="*/ 136 h 144"/>
                <a:gd name="T46" fmla="*/ 46 w 145"/>
                <a:gd name="T47" fmla="*/ 106 h 144"/>
                <a:gd name="T48" fmla="*/ 69 w 145"/>
                <a:gd name="T49" fmla="*/ 106 h 144"/>
                <a:gd name="T50" fmla="*/ 99 w 145"/>
                <a:gd name="T51" fmla="*/ 106 h 144"/>
                <a:gd name="T52" fmla="*/ 90 w 145"/>
                <a:gd name="T53" fmla="*/ 136 h 144"/>
                <a:gd name="T54" fmla="*/ 76 w 145"/>
                <a:gd name="T55" fmla="*/ 138 h 144"/>
                <a:gd name="T56" fmla="*/ 76 w 145"/>
                <a:gd name="T57" fmla="*/ 75 h 144"/>
                <a:gd name="T58" fmla="*/ 101 w 145"/>
                <a:gd name="T59" fmla="*/ 100 h 144"/>
                <a:gd name="T60" fmla="*/ 76 w 145"/>
                <a:gd name="T61" fmla="*/ 100 h 144"/>
                <a:gd name="T62" fmla="*/ 138 w 145"/>
                <a:gd name="T63" fmla="*/ 75 h 144"/>
                <a:gd name="T64" fmla="*/ 130 w 145"/>
                <a:gd name="T65" fmla="*/ 106 h 144"/>
                <a:gd name="T66" fmla="*/ 109 w 145"/>
                <a:gd name="T67" fmla="*/ 75 h 144"/>
                <a:gd name="T68" fmla="*/ 109 w 145"/>
                <a:gd name="T69" fmla="*/ 69 h 144"/>
                <a:gd name="T70" fmla="*/ 128 w 145"/>
                <a:gd name="T71" fmla="*/ 37 h 144"/>
                <a:gd name="T72" fmla="*/ 138 w 145"/>
                <a:gd name="T73" fmla="*/ 69 h 144"/>
                <a:gd name="T74" fmla="*/ 126 w 145"/>
                <a:gd name="T75" fmla="*/ 31 h 144"/>
                <a:gd name="T76" fmla="*/ 103 w 145"/>
                <a:gd name="T77" fmla="*/ 12 h 144"/>
                <a:gd name="T78" fmla="*/ 126 w 145"/>
                <a:gd name="T79" fmla="*/ 31 h 144"/>
                <a:gd name="T80" fmla="*/ 42 w 145"/>
                <a:gd name="T81" fmla="*/ 12 h 144"/>
                <a:gd name="T82" fmla="*/ 21 w 145"/>
                <a:gd name="T83" fmla="*/ 31 h 144"/>
                <a:gd name="T84" fmla="*/ 42 w 145"/>
                <a:gd name="T85" fmla="*/ 12 h 144"/>
                <a:gd name="T86" fmla="*/ 25 w 145"/>
                <a:gd name="T87" fmla="*/ 119 h 144"/>
                <a:gd name="T88" fmla="*/ 40 w 145"/>
                <a:gd name="T89" fmla="*/ 109 h 144"/>
                <a:gd name="T90" fmla="*/ 46 w 145"/>
                <a:gd name="T91" fmla="*/ 134 h 144"/>
                <a:gd name="T92" fmla="*/ 44 w 145"/>
                <a:gd name="T93" fmla="*/ 138 h 144"/>
                <a:gd name="T94" fmla="*/ 74 w 145"/>
                <a:gd name="T95" fmla="*/ 144 h 144"/>
                <a:gd name="T96" fmla="*/ 113 w 145"/>
                <a:gd name="T97" fmla="*/ 132 h 144"/>
                <a:gd name="T98" fmla="*/ 138 w 145"/>
                <a:gd name="T99" fmla="*/ 100 h 144"/>
                <a:gd name="T100" fmla="*/ 145 w 145"/>
                <a:gd name="T101" fmla="*/ 73 h 144"/>
                <a:gd name="T102" fmla="*/ 132 w 145"/>
                <a:gd name="T103" fmla="*/ 31 h 144"/>
                <a:gd name="T104" fmla="*/ 101 w 145"/>
                <a:gd name="T105" fmla="*/ 6 h 144"/>
                <a:gd name="T106" fmla="*/ 74 w 145"/>
                <a:gd name="T107" fmla="*/ 0 h 144"/>
                <a:gd name="T108" fmla="*/ 32 w 145"/>
                <a:gd name="T109" fmla="*/ 12 h 144"/>
                <a:gd name="T110" fmla="*/ 7 w 145"/>
                <a:gd name="T111" fmla="*/ 44 h 144"/>
                <a:gd name="T112" fmla="*/ 0 w 145"/>
                <a:gd name="T113" fmla="*/ 73 h 144"/>
                <a:gd name="T114" fmla="*/ 9 w 145"/>
                <a:gd name="T115" fmla="*/ 106 h 144"/>
                <a:gd name="T116" fmla="*/ 97 w 145"/>
                <a:gd name="T117" fmla="*/ 134 h 144"/>
                <a:gd name="T118" fmla="*/ 105 w 145"/>
                <a:gd name="T119" fmla="*/ 109 h 144"/>
                <a:gd name="T120" fmla="*/ 113 w 145"/>
                <a:gd name="T121" fmla="*/ 125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45" h="144">
                  <a:moveTo>
                    <a:pt x="105" y="69"/>
                  </a:moveTo>
                  <a:lnTo>
                    <a:pt x="76" y="69"/>
                  </a:lnTo>
                  <a:lnTo>
                    <a:pt x="76" y="44"/>
                  </a:lnTo>
                  <a:lnTo>
                    <a:pt x="76" y="44"/>
                  </a:lnTo>
                  <a:lnTo>
                    <a:pt x="103" y="42"/>
                  </a:lnTo>
                  <a:lnTo>
                    <a:pt x="103" y="42"/>
                  </a:lnTo>
                  <a:lnTo>
                    <a:pt x="105" y="69"/>
                  </a:lnTo>
                  <a:lnTo>
                    <a:pt x="105" y="69"/>
                  </a:lnTo>
                  <a:close/>
                  <a:moveTo>
                    <a:pt x="76" y="37"/>
                  </a:moveTo>
                  <a:lnTo>
                    <a:pt x="76" y="6"/>
                  </a:lnTo>
                  <a:lnTo>
                    <a:pt x="76" y="6"/>
                  </a:lnTo>
                  <a:lnTo>
                    <a:pt x="86" y="8"/>
                  </a:lnTo>
                  <a:lnTo>
                    <a:pt x="95" y="10"/>
                  </a:lnTo>
                  <a:lnTo>
                    <a:pt x="95" y="10"/>
                  </a:lnTo>
                  <a:lnTo>
                    <a:pt x="99" y="18"/>
                  </a:lnTo>
                  <a:lnTo>
                    <a:pt x="101" y="35"/>
                  </a:lnTo>
                  <a:lnTo>
                    <a:pt x="101" y="35"/>
                  </a:lnTo>
                  <a:lnTo>
                    <a:pt x="76" y="37"/>
                  </a:lnTo>
                  <a:lnTo>
                    <a:pt x="76" y="37"/>
                  </a:lnTo>
                  <a:close/>
                  <a:moveTo>
                    <a:pt x="69" y="37"/>
                  </a:moveTo>
                  <a:lnTo>
                    <a:pt x="69" y="37"/>
                  </a:lnTo>
                  <a:lnTo>
                    <a:pt x="44" y="35"/>
                  </a:lnTo>
                  <a:lnTo>
                    <a:pt x="44" y="35"/>
                  </a:lnTo>
                  <a:lnTo>
                    <a:pt x="46" y="18"/>
                  </a:lnTo>
                  <a:lnTo>
                    <a:pt x="51" y="10"/>
                  </a:lnTo>
                  <a:lnTo>
                    <a:pt x="51" y="10"/>
                  </a:lnTo>
                  <a:lnTo>
                    <a:pt x="59" y="8"/>
                  </a:lnTo>
                  <a:lnTo>
                    <a:pt x="69" y="6"/>
                  </a:lnTo>
                  <a:lnTo>
                    <a:pt x="69" y="37"/>
                  </a:lnTo>
                  <a:close/>
                  <a:moveTo>
                    <a:pt x="69" y="44"/>
                  </a:moveTo>
                  <a:lnTo>
                    <a:pt x="69" y="69"/>
                  </a:lnTo>
                  <a:lnTo>
                    <a:pt x="40" y="69"/>
                  </a:lnTo>
                  <a:lnTo>
                    <a:pt x="40" y="69"/>
                  </a:lnTo>
                  <a:lnTo>
                    <a:pt x="42" y="42"/>
                  </a:lnTo>
                  <a:lnTo>
                    <a:pt x="42" y="42"/>
                  </a:lnTo>
                  <a:lnTo>
                    <a:pt x="69" y="44"/>
                  </a:lnTo>
                  <a:lnTo>
                    <a:pt x="69" y="44"/>
                  </a:lnTo>
                  <a:close/>
                  <a:moveTo>
                    <a:pt x="34" y="69"/>
                  </a:moveTo>
                  <a:lnTo>
                    <a:pt x="7" y="69"/>
                  </a:lnTo>
                  <a:lnTo>
                    <a:pt x="7" y="69"/>
                  </a:lnTo>
                  <a:lnTo>
                    <a:pt x="9" y="52"/>
                  </a:lnTo>
                  <a:lnTo>
                    <a:pt x="17" y="37"/>
                  </a:lnTo>
                  <a:lnTo>
                    <a:pt x="17" y="37"/>
                  </a:lnTo>
                  <a:lnTo>
                    <a:pt x="36" y="42"/>
                  </a:lnTo>
                  <a:lnTo>
                    <a:pt x="36" y="42"/>
                  </a:lnTo>
                  <a:lnTo>
                    <a:pt x="34" y="69"/>
                  </a:lnTo>
                  <a:lnTo>
                    <a:pt x="34" y="69"/>
                  </a:lnTo>
                  <a:close/>
                  <a:moveTo>
                    <a:pt x="36" y="75"/>
                  </a:moveTo>
                  <a:lnTo>
                    <a:pt x="36" y="75"/>
                  </a:lnTo>
                  <a:lnTo>
                    <a:pt x="38" y="102"/>
                  </a:lnTo>
                  <a:lnTo>
                    <a:pt x="38" y="102"/>
                  </a:lnTo>
                  <a:lnTo>
                    <a:pt x="15" y="106"/>
                  </a:lnTo>
                  <a:lnTo>
                    <a:pt x="15" y="106"/>
                  </a:lnTo>
                  <a:lnTo>
                    <a:pt x="9" y="92"/>
                  </a:lnTo>
                  <a:lnTo>
                    <a:pt x="7" y="75"/>
                  </a:lnTo>
                  <a:lnTo>
                    <a:pt x="36" y="75"/>
                  </a:lnTo>
                  <a:close/>
                  <a:moveTo>
                    <a:pt x="40" y="75"/>
                  </a:moveTo>
                  <a:lnTo>
                    <a:pt x="69" y="75"/>
                  </a:lnTo>
                  <a:lnTo>
                    <a:pt x="69" y="100"/>
                  </a:lnTo>
                  <a:lnTo>
                    <a:pt x="69" y="100"/>
                  </a:lnTo>
                  <a:lnTo>
                    <a:pt x="44" y="100"/>
                  </a:lnTo>
                  <a:lnTo>
                    <a:pt x="44" y="100"/>
                  </a:lnTo>
                  <a:lnTo>
                    <a:pt x="40" y="75"/>
                  </a:lnTo>
                  <a:lnTo>
                    <a:pt x="40" y="75"/>
                  </a:lnTo>
                  <a:close/>
                  <a:moveTo>
                    <a:pt x="69" y="106"/>
                  </a:moveTo>
                  <a:lnTo>
                    <a:pt x="69" y="138"/>
                  </a:lnTo>
                  <a:lnTo>
                    <a:pt x="69" y="138"/>
                  </a:lnTo>
                  <a:lnTo>
                    <a:pt x="55" y="136"/>
                  </a:lnTo>
                  <a:lnTo>
                    <a:pt x="55" y="136"/>
                  </a:lnTo>
                  <a:lnTo>
                    <a:pt x="55" y="136"/>
                  </a:lnTo>
                  <a:lnTo>
                    <a:pt x="48" y="121"/>
                  </a:lnTo>
                  <a:lnTo>
                    <a:pt x="46" y="106"/>
                  </a:lnTo>
                  <a:lnTo>
                    <a:pt x="46" y="106"/>
                  </a:lnTo>
                  <a:lnTo>
                    <a:pt x="69" y="106"/>
                  </a:lnTo>
                  <a:lnTo>
                    <a:pt x="69" y="106"/>
                  </a:lnTo>
                  <a:close/>
                  <a:moveTo>
                    <a:pt x="76" y="106"/>
                  </a:moveTo>
                  <a:lnTo>
                    <a:pt x="76" y="106"/>
                  </a:lnTo>
                  <a:lnTo>
                    <a:pt x="99" y="106"/>
                  </a:lnTo>
                  <a:lnTo>
                    <a:pt x="99" y="106"/>
                  </a:lnTo>
                  <a:lnTo>
                    <a:pt x="95" y="121"/>
                  </a:lnTo>
                  <a:lnTo>
                    <a:pt x="90" y="136"/>
                  </a:lnTo>
                  <a:lnTo>
                    <a:pt x="90" y="136"/>
                  </a:lnTo>
                  <a:lnTo>
                    <a:pt x="90" y="136"/>
                  </a:lnTo>
                  <a:lnTo>
                    <a:pt x="76" y="138"/>
                  </a:lnTo>
                  <a:lnTo>
                    <a:pt x="76" y="106"/>
                  </a:lnTo>
                  <a:close/>
                  <a:moveTo>
                    <a:pt x="76" y="100"/>
                  </a:moveTo>
                  <a:lnTo>
                    <a:pt x="76" y="75"/>
                  </a:lnTo>
                  <a:lnTo>
                    <a:pt x="103" y="75"/>
                  </a:lnTo>
                  <a:lnTo>
                    <a:pt x="103" y="75"/>
                  </a:lnTo>
                  <a:lnTo>
                    <a:pt x="101" y="100"/>
                  </a:lnTo>
                  <a:lnTo>
                    <a:pt x="101" y="100"/>
                  </a:lnTo>
                  <a:lnTo>
                    <a:pt x="76" y="100"/>
                  </a:lnTo>
                  <a:lnTo>
                    <a:pt x="76" y="100"/>
                  </a:lnTo>
                  <a:close/>
                  <a:moveTo>
                    <a:pt x="109" y="75"/>
                  </a:moveTo>
                  <a:lnTo>
                    <a:pt x="138" y="75"/>
                  </a:lnTo>
                  <a:lnTo>
                    <a:pt x="138" y="75"/>
                  </a:lnTo>
                  <a:lnTo>
                    <a:pt x="136" y="92"/>
                  </a:lnTo>
                  <a:lnTo>
                    <a:pt x="130" y="106"/>
                  </a:lnTo>
                  <a:lnTo>
                    <a:pt x="130" y="106"/>
                  </a:lnTo>
                  <a:lnTo>
                    <a:pt x="107" y="102"/>
                  </a:lnTo>
                  <a:lnTo>
                    <a:pt x="107" y="102"/>
                  </a:lnTo>
                  <a:lnTo>
                    <a:pt x="109" y="75"/>
                  </a:lnTo>
                  <a:lnTo>
                    <a:pt x="109" y="75"/>
                  </a:lnTo>
                  <a:close/>
                  <a:moveTo>
                    <a:pt x="109" y="69"/>
                  </a:moveTo>
                  <a:lnTo>
                    <a:pt x="109" y="69"/>
                  </a:lnTo>
                  <a:lnTo>
                    <a:pt x="109" y="42"/>
                  </a:lnTo>
                  <a:lnTo>
                    <a:pt x="109" y="42"/>
                  </a:lnTo>
                  <a:lnTo>
                    <a:pt x="128" y="37"/>
                  </a:lnTo>
                  <a:lnTo>
                    <a:pt x="128" y="37"/>
                  </a:lnTo>
                  <a:lnTo>
                    <a:pt x="136" y="52"/>
                  </a:lnTo>
                  <a:lnTo>
                    <a:pt x="138" y="69"/>
                  </a:lnTo>
                  <a:lnTo>
                    <a:pt x="109" y="69"/>
                  </a:lnTo>
                  <a:close/>
                  <a:moveTo>
                    <a:pt x="126" y="31"/>
                  </a:moveTo>
                  <a:lnTo>
                    <a:pt x="126" y="31"/>
                  </a:lnTo>
                  <a:lnTo>
                    <a:pt x="107" y="35"/>
                  </a:lnTo>
                  <a:lnTo>
                    <a:pt x="107" y="35"/>
                  </a:lnTo>
                  <a:lnTo>
                    <a:pt x="103" y="12"/>
                  </a:lnTo>
                  <a:lnTo>
                    <a:pt x="103" y="12"/>
                  </a:lnTo>
                  <a:lnTo>
                    <a:pt x="115" y="21"/>
                  </a:lnTo>
                  <a:lnTo>
                    <a:pt x="126" y="31"/>
                  </a:lnTo>
                  <a:lnTo>
                    <a:pt x="126" y="31"/>
                  </a:lnTo>
                  <a:close/>
                  <a:moveTo>
                    <a:pt x="42" y="12"/>
                  </a:moveTo>
                  <a:lnTo>
                    <a:pt x="42" y="12"/>
                  </a:lnTo>
                  <a:lnTo>
                    <a:pt x="38" y="35"/>
                  </a:lnTo>
                  <a:lnTo>
                    <a:pt x="38" y="35"/>
                  </a:lnTo>
                  <a:lnTo>
                    <a:pt x="21" y="31"/>
                  </a:lnTo>
                  <a:lnTo>
                    <a:pt x="21" y="31"/>
                  </a:lnTo>
                  <a:lnTo>
                    <a:pt x="30" y="21"/>
                  </a:lnTo>
                  <a:lnTo>
                    <a:pt x="42" y="12"/>
                  </a:lnTo>
                  <a:lnTo>
                    <a:pt x="42" y="12"/>
                  </a:lnTo>
                  <a:close/>
                  <a:moveTo>
                    <a:pt x="25" y="119"/>
                  </a:moveTo>
                  <a:lnTo>
                    <a:pt x="25" y="119"/>
                  </a:lnTo>
                  <a:lnTo>
                    <a:pt x="19" y="113"/>
                  </a:lnTo>
                  <a:lnTo>
                    <a:pt x="19" y="113"/>
                  </a:lnTo>
                  <a:lnTo>
                    <a:pt x="40" y="109"/>
                  </a:lnTo>
                  <a:lnTo>
                    <a:pt x="40" y="109"/>
                  </a:lnTo>
                  <a:lnTo>
                    <a:pt x="46" y="134"/>
                  </a:lnTo>
                  <a:lnTo>
                    <a:pt x="46" y="134"/>
                  </a:lnTo>
                  <a:lnTo>
                    <a:pt x="44" y="132"/>
                  </a:lnTo>
                  <a:lnTo>
                    <a:pt x="44" y="138"/>
                  </a:lnTo>
                  <a:lnTo>
                    <a:pt x="44" y="138"/>
                  </a:lnTo>
                  <a:lnTo>
                    <a:pt x="57" y="144"/>
                  </a:lnTo>
                  <a:lnTo>
                    <a:pt x="74" y="144"/>
                  </a:lnTo>
                  <a:lnTo>
                    <a:pt x="74" y="144"/>
                  </a:lnTo>
                  <a:lnTo>
                    <a:pt x="88" y="144"/>
                  </a:lnTo>
                  <a:lnTo>
                    <a:pt x="101" y="140"/>
                  </a:lnTo>
                  <a:lnTo>
                    <a:pt x="113" y="132"/>
                  </a:lnTo>
                  <a:lnTo>
                    <a:pt x="124" y="123"/>
                  </a:lnTo>
                  <a:lnTo>
                    <a:pt x="132" y="113"/>
                  </a:lnTo>
                  <a:lnTo>
                    <a:pt x="138" y="100"/>
                  </a:lnTo>
                  <a:lnTo>
                    <a:pt x="145" y="88"/>
                  </a:lnTo>
                  <a:lnTo>
                    <a:pt x="145" y="73"/>
                  </a:lnTo>
                  <a:lnTo>
                    <a:pt x="145" y="73"/>
                  </a:lnTo>
                  <a:lnTo>
                    <a:pt x="145" y="58"/>
                  </a:lnTo>
                  <a:lnTo>
                    <a:pt x="138" y="44"/>
                  </a:lnTo>
                  <a:lnTo>
                    <a:pt x="132" y="31"/>
                  </a:lnTo>
                  <a:lnTo>
                    <a:pt x="124" y="21"/>
                  </a:lnTo>
                  <a:lnTo>
                    <a:pt x="113" y="12"/>
                  </a:lnTo>
                  <a:lnTo>
                    <a:pt x="101" y="6"/>
                  </a:lnTo>
                  <a:lnTo>
                    <a:pt x="88" y="2"/>
                  </a:lnTo>
                  <a:lnTo>
                    <a:pt x="74" y="0"/>
                  </a:lnTo>
                  <a:lnTo>
                    <a:pt x="74" y="0"/>
                  </a:lnTo>
                  <a:lnTo>
                    <a:pt x="59" y="2"/>
                  </a:lnTo>
                  <a:lnTo>
                    <a:pt x="44" y="6"/>
                  </a:lnTo>
                  <a:lnTo>
                    <a:pt x="32" y="12"/>
                  </a:lnTo>
                  <a:lnTo>
                    <a:pt x="21" y="21"/>
                  </a:lnTo>
                  <a:lnTo>
                    <a:pt x="13" y="31"/>
                  </a:lnTo>
                  <a:lnTo>
                    <a:pt x="7" y="44"/>
                  </a:lnTo>
                  <a:lnTo>
                    <a:pt x="2" y="58"/>
                  </a:lnTo>
                  <a:lnTo>
                    <a:pt x="0" y="73"/>
                  </a:lnTo>
                  <a:lnTo>
                    <a:pt x="0" y="73"/>
                  </a:lnTo>
                  <a:lnTo>
                    <a:pt x="0" y="83"/>
                  </a:lnTo>
                  <a:lnTo>
                    <a:pt x="4" y="96"/>
                  </a:lnTo>
                  <a:lnTo>
                    <a:pt x="9" y="106"/>
                  </a:lnTo>
                  <a:lnTo>
                    <a:pt x="15" y="115"/>
                  </a:lnTo>
                  <a:lnTo>
                    <a:pt x="25" y="119"/>
                  </a:lnTo>
                  <a:close/>
                  <a:moveTo>
                    <a:pt x="97" y="134"/>
                  </a:moveTo>
                  <a:lnTo>
                    <a:pt x="97" y="134"/>
                  </a:lnTo>
                  <a:lnTo>
                    <a:pt x="105" y="109"/>
                  </a:lnTo>
                  <a:lnTo>
                    <a:pt x="105" y="109"/>
                  </a:lnTo>
                  <a:lnTo>
                    <a:pt x="126" y="113"/>
                  </a:lnTo>
                  <a:lnTo>
                    <a:pt x="126" y="113"/>
                  </a:lnTo>
                  <a:lnTo>
                    <a:pt x="113" y="125"/>
                  </a:lnTo>
                  <a:lnTo>
                    <a:pt x="97" y="134"/>
                  </a:lnTo>
                  <a:lnTo>
                    <a:pt x="97" y="134"/>
                  </a:lnTo>
                  <a:close/>
                </a:path>
              </a:pathLst>
            </a:custGeom>
            <a:solidFill>
              <a:schemeClr val="accent1"/>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grpSp>
      <p:sp>
        <p:nvSpPr>
          <p:cNvPr id="266" name="Freeform 89"/>
          <p:cNvSpPr>
            <a:spLocks/>
          </p:cNvSpPr>
          <p:nvPr/>
        </p:nvSpPr>
        <p:spPr bwMode="auto">
          <a:xfrm>
            <a:off x="8974131" y="4772185"/>
            <a:ext cx="103883" cy="93470"/>
          </a:xfrm>
          <a:custGeom>
            <a:avLst/>
            <a:gdLst>
              <a:gd name="T0" fmla="*/ 0 w 60"/>
              <a:gd name="T1" fmla="*/ 54 h 54"/>
              <a:gd name="T2" fmla="*/ 44 w 60"/>
              <a:gd name="T3" fmla="*/ 54 h 54"/>
              <a:gd name="T4" fmla="*/ 44 w 60"/>
              <a:gd name="T5" fmla="*/ 54 h 54"/>
              <a:gd name="T6" fmla="*/ 54 w 60"/>
              <a:gd name="T7" fmla="*/ 52 h 54"/>
              <a:gd name="T8" fmla="*/ 58 w 60"/>
              <a:gd name="T9" fmla="*/ 50 h 54"/>
              <a:gd name="T10" fmla="*/ 60 w 60"/>
              <a:gd name="T11" fmla="*/ 46 h 54"/>
              <a:gd name="T12" fmla="*/ 60 w 60"/>
              <a:gd name="T13" fmla="*/ 0 h 54"/>
            </a:gdLst>
            <a:ahLst/>
            <a:cxnLst>
              <a:cxn ang="0">
                <a:pos x="T0" y="T1"/>
              </a:cxn>
              <a:cxn ang="0">
                <a:pos x="T2" y="T3"/>
              </a:cxn>
              <a:cxn ang="0">
                <a:pos x="T4" y="T5"/>
              </a:cxn>
              <a:cxn ang="0">
                <a:pos x="T6" y="T7"/>
              </a:cxn>
              <a:cxn ang="0">
                <a:pos x="T8" y="T9"/>
              </a:cxn>
              <a:cxn ang="0">
                <a:pos x="T10" y="T11"/>
              </a:cxn>
              <a:cxn ang="0">
                <a:pos x="T12" y="T13"/>
              </a:cxn>
            </a:cxnLst>
            <a:rect l="0" t="0" r="r" b="b"/>
            <a:pathLst>
              <a:path w="60" h="54">
                <a:moveTo>
                  <a:pt x="0" y="54"/>
                </a:moveTo>
                <a:lnTo>
                  <a:pt x="44" y="54"/>
                </a:lnTo>
                <a:lnTo>
                  <a:pt x="44" y="54"/>
                </a:lnTo>
                <a:lnTo>
                  <a:pt x="54" y="52"/>
                </a:lnTo>
                <a:lnTo>
                  <a:pt x="58" y="50"/>
                </a:lnTo>
                <a:lnTo>
                  <a:pt x="60" y="46"/>
                </a:lnTo>
                <a:lnTo>
                  <a:pt x="60" y="0"/>
                </a:lnTo>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7" name="Freeform 90"/>
          <p:cNvSpPr>
            <a:spLocks/>
          </p:cNvSpPr>
          <p:nvPr/>
        </p:nvSpPr>
        <p:spPr bwMode="auto">
          <a:xfrm>
            <a:off x="8974131" y="4772186"/>
            <a:ext cx="325499" cy="325411"/>
          </a:xfrm>
          <a:custGeom>
            <a:avLst/>
            <a:gdLst>
              <a:gd name="T0" fmla="*/ 188 w 188"/>
              <a:gd name="T1" fmla="*/ 65 h 188"/>
              <a:gd name="T2" fmla="*/ 188 w 188"/>
              <a:gd name="T3" fmla="*/ 8 h 188"/>
              <a:gd name="T4" fmla="*/ 188 w 188"/>
              <a:gd name="T5" fmla="*/ 8 h 188"/>
              <a:gd name="T6" fmla="*/ 188 w 188"/>
              <a:gd name="T7" fmla="*/ 4 h 188"/>
              <a:gd name="T8" fmla="*/ 184 w 188"/>
              <a:gd name="T9" fmla="*/ 2 h 188"/>
              <a:gd name="T10" fmla="*/ 171 w 188"/>
              <a:gd name="T11" fmla="*/ 0 h 188"/>
              <a:gd name="T12" fmla="*/ 98 w 188"/>
              <a:gd name="T13" fmla="*/ 0 h 188"/>
              <a:gd name="T14" fmla="*/ 60 w 188"/>
              <a:gd name="T15" fmla="*/ 0 h 188"/>
              <a:gd name="T16" fmla="*/ 60 w 188"/>
              <a:gd name="T17" fmla="*/ 46 h 188"/>
              <a:gd name="T18" fmla="*/ 60 w 188"/>
              <a:gd name="T19" fmla="*/ 46 h 188"/>
              <a:gd name="T20" fmla="*/ 58 w 188"/>
              <a:gd name="T21" fmla="*/ 50 h 188"/>
              <a:gd name="T22" fmla="*/ 54 w 188"/>
              <a:gd name="T23" fmla="*/ 52 h 188"/>
              <a:gd name="T24" fmla="*/ 44 w 188"/>
              <a:gd name="T25" fmla="*/ 54 h 188"/>
              <a:gd name="T26" fmla="*/ 0 w 188"/>
              <a:gd name="T27" fmla="*/ 54 h 188"/>
              <a:gd name="T28" fmla="*/ 0 w 188"/>
              <a:gd name="T29" fmla="*/ 180 h 188"/>
              <a:gd name="T30" fmla="*/ 0 w 188"/>
              <a:gd name="T31" fmla="*/ 180 h 188"/>
              <a:gd name="T32" fmla="*/ 2 w 188"/>
              <a:gd name="T33" fmla="*/ 184 h 188"/>
              <a:gd name="T34" fmla="*/ 4 w 188"/>
              <a:gd name="T35" fmla="*/ 186 h 188"/>
              <a:gd name="T36" fmla="*/ 16 w 188"/>
              <a:gd name="T37" fmla="*/ 188 h 188"/>
              <a:gd name="T38" fmla="*/ 171 w 188"/>
              <a:gd name="T39" fmla="*/ 188 h 188"/>
              <a:gd name="T40" fmla="*/ 171 w 188"/>
              <a:gd name="T41" fmla="*/ 188 h 188"/>
              <a:gd name="T42" fmla="*/ 184 w 188"/>
              <a:gd name="T43" fmla="*/ 186 h 188"/>
              <a:gd name="T44" fmla="*/ 188 w 188"/>
              <a:gd name="T45" fmla="*/ 184 h 188"/>
              <a:gd name="T46" fmla="*/ 188 w 188"/>
              <a:gd name="T47" fmla="*/ 180 h 188"/>
              <a:gd name="T48" fmla="*/ 188 w 188"/>
              <a:gd name="T49" fmla="*/ 54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88" h="188">
                <a:moveTo>
                  <a:pt x="188" y="65"/>
                </a:moveTo>
                <a:lnTo>
                  <a:pt x="188" y="8"/>
                </a:lnTo>
                <a:lnTo>
                  <a:pt x="188" y="8"/>
                </a:lnTo>
                <a:lnTo>
                  <a:pt x="188" y="4"/>
                </a:lnTo>
                <a:lnTo>
                  <a:pt x="184" y="2"/>
                </a:lnTo>
                <a:lnTo>
                  <a:pt x="171" y="0"/>
                </a:lnTo>
                <a:lnTo>
                  <a:pt x="98" y="0"/>
                </a:lnTo>
                <a:lnTo>
                  <a:pt x="60" y="0"/>
                </a:lnTo>
                <a:lnTo>
                  <a:pt x="60" y="46"/>
                </a:lnTo>
                <a:lnTo>
                  <a:pt x="60" y="46"/>
                </a:lnTo>
                <a:lnTo>
                  <a:pt x="58" y="50"/>
                </a:lnTo>
                <a:lnTo>
                  <a:pt x="54" y="52"/>
                </a:lnTo>
                <a:lnTo>
                  <a:pt x="44" y="54"/>
                </a:lnTo>
                <a:lnTo>
                  <a:pt x="0" y="54"/>
                </a:lnTo>
                <a:lnTo>
                  <a:pt x="0" y="180"/>
                </a:lnTo>
                <a:lnTo>
                  <a:pt x="0" y="180"/>
                </a:lnTo>
                <a:lnTo>
                  <a:pt x="2" y="184"/>
                </a:lnTo>
                <a:lnTo>
                  <a:pt x="4" y="186"/>
                </a:lnTo>
                <a:lnTo>
                  <a:pt x="16" y="188"/>
                </a:lnTo>
                <a:lnTo>
                  <a:pt x="171" y="188"/>
                </a:lnTo>
                <a:lnTo>
                  <a:pt x="171" y="188"/>
                </a:lnTo>
                <a:lnTo>
                  <a:pt x="184" y="186"/>
                </a:lnTo>
                <a:lnTo>
                  <a:pt x="188" y="184"/>
                </a:lnTo>
                <a:lnTo>
                  <a:pt x="188" y="180"/>
                </a:lnTo>
                <a:lnTo>
                  <a:pt x="188" y="54"/>
                </a:lnTo>
              </a:path>
            </a:pathLst>
          </a:custGeom>
          <a:noFill/>
          <a:ln w="26988">
            <a:solidFill>
              <a:schemeClr val="tx2"/>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68" name="Freeform 91"/>
          <p:cNvSpPr>
            <a:spLocks/>
          </p:cNvSpPr>
          <p:nvPr/>
        </p:nvSpPr>
        <p:spPr bwMode="auto">
          <a:xfrm>
            <a:off x="9090132" y="4829305"/>
            <a:ext cx="122928" cy="261368"/>
          </a:xfrm>
          <a:custGeom>
            <a:avLst/>
            <a:gdLst>
              <a:gd name="T0" fmla="*/ 16 w 71"/>
              <a:gd name="T1" fmla="*/ 30 h 151"/>
              <a:gd name="T2" fmla="*/ 16 w 71"/>
              <a:gd name="T3" fmla="*/ 30 h 151"/>
              <a:gd name="T4" fmla="*/ 16 w 71"/>
              <a:gd name="T5" fmla="*/ 48 h 151"/>
              <a:gd name="T6" fmla="*/ 0 w 71"/>
              <a:gd name="T7" fmla="*/ 48 h 151"/>
              <a:gd name="T8" fmla="*/ 0 w 71"/>
              <a:gd name="T9" fmla="*/ 76 h 151"/>
              <a:gd name="T10" fmla="*/ 16 w 71"/>
              <a:gd name="T11" fmla="*/ 76 h 151"/>
              <a:gd name="T12" fmla="*/ 16 w 71"/>
              <a:gd name="T13" fmla="*/ 151 h 151"/>
              <a:gd name="T14" fmla="*/ 48 w 71"/>
              <a:gd name="T15" fmla="*/ 151 h 151"/>
              <a:gd name="T16" fmla="*/ 48 w 71"/>
              <a:gd name="T17" fmla="*/ 76 h 151"/>
              <a:gd name="T18" fmla="*/ 69 w 71"/>
              <a:gd name="T19" fmla="*/ 76 h 151"/>
              <a:gd name="T20" fmla="*/ 69 w 71"/>
              <a:gd name="T21" fmla="*/ 76 h 151"/>
              <a:gd name="T22" fmla="*/ 71 w 71"/>
              <a:gd name="T23" fmla="*/ 48 h 151"/>
              <a:gd name="T24" fmla="*/ 71 w 71"/>
              <a:gd name="T25" fmla="*/ 48 h 151"/>
              <a:gd name="T26" fmla="*/ 48 w 71"/>
              <a:gd name="T27" fmla="*/ 48 h 151"/>
              <a:gd name="T28" fmla="*/ 48 w 71"/>
              <a:gd name="T29" fmla="*/ 48 h 151"/>
              <a:gd name="T30" fmla="*/ 48 w 71"/>
              <a:gd name="T31" fmla="*/ 32 h 151"/>
              <a:gd name="T32" fmla="*/ 48 w 71"/>
              <a:gd name="T33" fmla="*/ 32 h 151"/>
              <a:gd name="T34" fmla="*/ 50 w 71"/>
              <a:gd name="T35" fmla="*/ 27 h 151"/>
              <a:gd name="T36" fmla="*/ 54 w 71"/>
              <a:gd name="T37" fmla="*/ 25 h 151"/>
              <a:gd name="T38" fmla="*/ 54 w 71"/>
              <a:gd name="T39" fmla="*/ 25 h 151"/>
              <a:gd name="T40" fmla="*/ 71 w 71"/>
              <a:gd name="T41" fmla="*/ 25 h 151"/>
              <a:gd name="T42" fmla="*/ 71 w 71"/>
              <a:gd name="T43" fmla="*/ 25 h 151"/>
              <a:gd name="T44" fmla="*/ 71 w 71"/>
              <a:gd name="T45" fmla="*/ 0 h 151"/>
              <a:gd name="T46" fmla="*/ 71 w 71"/>
              <a:gd name="T47" fmla="*/ 0 h 151"/>
              <a:gd name="T48" fmla="*/ 48 w 71"/>
              <a:gd name="T49" fmla="*/ 0 h 151"/>
              <a:gd name="T50" fmla="*/ 48 w 71"/>
              <a:gd name="T51" fmla="*/ 0 h 151"/>
              <a:gd name="T52" fmla="*/ 37 w 71"/>
              <a:gd name="T53" fmla="*/ 0 h 151"/>
              <a:gd name="T54" fmla="*/ 29 w 71"/>
              <a:gd name="T55" fmla="*/ 2 h 151"/>
              <a:gd name="T56" fmla="*/ 23 w 71"/>
              <a:gd name="T57" fmla="*/ 7 h 151"/>
              <a:gd name="T58" fmla="*/ 21 w 71"/>
              <a:gd name="T59" fmla="*/ 13 h 151"/>
              <a:gd name="T60" fmla="*/ 16 w 71"/>
              <a:gd name="T61" fmla="*/ 23 h 151"/>
              <a:gd name="T62" fmla="*/ 16 w 71"/>
              <a:gd name="T63" fmla="*/ 30 h 151"/>
              <a:gd name="T64" fmla="*/ 16 w 71"/>
              <a:gd name="T65" fmla="*/ 30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1" h="151">
                <a:moveTo>
                  <a:pt x="16" y="30"/>
                </a:moveTo>
                <a:lnTo>
                  <a:pt x="16" y="30"/>
                </a:lnTo>
                <a:lnTo>
                  <a:pt x="16" y="48"/>
                </a:lnTo>
                <a:lnTo>
                  <a:pt x="0" y="48"/>
                </a:lnTo>
                <a:lnTo>
                  <a:pt x="0" y="76"/>
                </a:lnTo>
                <a:lnTo>
                  <a:pt x="16" y="76"/>
                </a:lnTo>
                <a:lnTo>
                  <a:pt x="16" y="151"/>
                </a:lnTo>
                <a:lnTo>
                  <a:pt x="48" y="151"/>
                </a:lnTo>
                <a:lnTo>
                  <a:pt x="48" y="76"/>
                </a:lnTo>
                <a:lnTo>
                  <a:pt x="69" y="76"/>
                </a:lnTo>
                <a:lnTo>
                  <a:pt x="69" y="76"/>
                </a:lnTo>
                <a:lnTo>
                  <a:pt x="71" y="48"/>
                </a:lnTo>
                <a:lnTo>
                  <a:pt x="71" y="48"/>
                </a:lnTo>
                <a:lnTo>
                  <a:pt x="48" y="48"/>
                </a:lnTo>
                <a:lnTo>
                  <a:pt x="48" y="48"/>
                </a:lnTo>
                <a:lnTo>
                  <a:pt x="48" y="32"/>
                </a:lnTo>
                <a:lnTo>
                  <a:pt x="48" y="32"/>
                </a:lnTo>
                <a:lnTo>
                  <a:pt x="50" y="27"/>
                </a:lnTo>
                <a:lnTo>
                  <a:pt x="54" y="25"/>
                </a:lnTo>
                <a:lnTo>
                  <a:pt x="54" y="25"/>
                </a:lnTo>
                <a:lnTo>
                  <a:pt x="71" y="25"/>
                </a:lnTo>
                <a:lnTo>
                  <a:pt x="71" y="25"/>
                </a:lnTo>
                <a:lnTo>
                  <a:pt x="71" y="0"/>
                </a:lnTo>
                <a:lnTo>
                  <a:pt x="71" y="0"/>
                </a:lnTo>
                <a:lnTo>
                  <a:pt x="48" y="0"/>
                </a:lnTo>
                <a:lnTo>
                  <a:pt x="48" y="0"/>
                </a:lnTo>
                <a:lnTo>
                  <a:pt x="37" y="0"/>
                </a:lnTo>
                <a:lnTo>
                  <a:pt x="29" y="2"/>
                </a:lnTo>
                <a:lnTo>
                  <a:pt x="23" y="7"/>
                </a:lnTo>
                <a:lnTo>
                  <a:pt x="21" y="13"/>
                </a:lnTo>
                <a:lnTo>
                  <a:pt x="16" y="23"/>
                </a:lnTo>
                <a:lnTo>
                  <a:pt x="16" y="30"/>
                </a:lnTo>
                <a:lnTo>
                  <a:pt x="16" y="30"/>
                </a:lnTo>
                <a:close/>
              </a:path>
            </a:pathLst>
          </a:custGeom>
          <a:solidFill>
            <a:schemeClr val="tx2"/>
          </a:solidFill>
          <a:ln>
            <a:solidFill>
              <a:schemeClr val="tx2"/>
            </a:solidFill>
          </a:ln>
          <a:extLst/>
        </p:spPr>
        <p:txBody>
          <a:bodyPr vert="horz" wrap="square" lIns="162475" tIns="81238" rIns="162475" bIns="81238"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799" b="0" i="0" u="none" strike="noStrike" kern="1200" cap="none" spc="0" normalizeH="0" baseline="0" noProof="0">
              <a:ln>
                <a:noFill/>
              </a:ln>
              <a:solidFill>
                <a:srgbClr val="000000"/>
              </a:solidFill>
              <a:effectLst/>
              <a:uLnTx/>
              <a:uFillTx/>
              <a:latin typeface="Calibri" panose="020F0502020204030204"/>
              <a:ea typeface="+mn-ea"/>
              <a:cs typeface="+mn-cs"/>
            </a:endParaRPr>
          </a:p>
        </p:txBody>
      </p:sp>
      <p:grpSp>
        <p:nvGrpSpPr>
          <p:cNvPr id="4" name="Group 3"/>
          <p:cNvGrpSpPr/>
          <p:nvPr/>
        </p:nvGrpSpPr>
        <p:grpSpPr>
          <a:xfrm>
            <a:off x="401611" y="2649235"/>
            <a:ext cx="5027914" cy="1567517"/>
            <a:chOff x="400023" y="2649028"/>
            <a:chExt cx="5027914" cy="1567924"/>
          </a:xfrm>
        </p:grpSpPr>
        <p:grpSp>
          <p:nvGrpSpPr>
            <p:cNvPr id="277" name="Group 276"/>
            <p:cNvGrpSpPr/>
            <p:nvPr/>
          </p:nvGrpSpPr>
          <p:grpSpPr>
            <a:xfrm>
              <a:off x="400023" y="3632152"/>
              <a:ext cx="5027914" cy="584800"/>
              <a:chOff x="990600" y="2830049"/>
              <a:chExt cx="3771918" cy="438714"/>
            </a:xfrm>
          </p:grpSpPr>
          <p:sp>
            <p:nvSpPr>
              <p:cNvPr id="272" name="TextBox 271"/>
              <p:cNvSpPr txBox="1"/>
              <p:nvPr/>
            </p:nvSpPr>
            <p:spPr>
              <a:xfrm>
                <a:off x="990600" y="2830049"/>
                <a:ext cx="3771918" cy="43871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199" b="1" i="0" u="none" strike="noStrike" kern="1200" cap="none" spc="0" normalizeH="0" baseline="0" noProof="0" dirty="0">
                    <a:ln>
                      <a:noFill/>
                    </a:ln>
                    <a:solidFill>
                      <a:srgbClr val="63666A">
                        <a:lumMod val="60000"/>
                        <a:lumOff val="40000"/>
                      </a:srgbClr>
                    </a:solidFill>
                    <a:effectLst/>
                    <a:uLnTx/>
                    <a:uFillTx/>
                    <a:latin typeface="Arial" pitchFamily="34" charset="0"/>
                    <a:ea typeface="+mn-ea"/>
                    <a:cs typeface="Arial" pitchFamily="34" charset="0"/>
                  </a:rPr>
                  <a:t>Mobile    Virtual    Secure</a:t>
                </a:r>
              </a:p>
            </p:txBody>
          </p:sp>
          <p:cxnSp>
            <p:nvCxnSpPr>
              <p:cNvPr id="274" name="Straight Connector 273"/>
              <p:cNvCxnSpPr/>
              <p:nvPr/>
            </p:nvCxnSpPr>
            <p:spPr bwMode="auto">
              <a:xfrm>
                <a:off x="2209800" y="2884926"/>
                <a:ext cx="0" cy="331859"/>
              </a:xfrm>
              <a:prstGeom prst="line">
                <a:avLst/>
              </a:prstGeom>
              <a:noFill/>
              <a:ln w="34925" cap="flat" cmpd="sng" algn="ctr">
                <a:solidFill>
                  <a:schemeClr val="tx1"/>
                </a:solidFill>
                <a:prstDash val="solid"/>
                <a:round/>
                <a:headEnd type="none" w="med" len="med"/>
                <a:tailEnd type="none" w="med" len="med"/>
              </a:ln>
              <a:effectLst/>
            </p:spPr>
          </p:cxnSp>
          <p:cxnSp>
            <p:nvCxnSpPr>
              <p:cNvPr id="276" name="Straight Connector 275"/>
              <p:cNvCxnSpPr/>
              <p:nvPr/>
            </p:nvCxnSpPr>
            <p:spPr bwMode="auto">
              <a:xfrm>
                <a:off x="3505200" y="2884926"/>
                <a:ext cx="0" cy="331859"/>
              </a:xfrm>
              <a:prstGeom prst="line">
                <a:avLst/>
              </a:prstGeom>
              <a:noFill/>
              <a:ln w="34925" cap="flat" cmpd="sng" algn="ctr">
                <a:solidFill>
                  <a:schemeClr val="tx1"/>
                </a:solidFill>
                <a:prstDash val="solid"/>
                <a:round/>
                <a:headEnd type="none" w="med" len="med"/>
                <a:tailEnd type="none" w="med" len="med"/>
              </a:ln>
              <a:effectLst/>
            </p:spPr>
          </p:cxnSp>
        </p:grpSp>
        <p:sp>
          <p:nvSpPr>
            <p:cNvPr id="278" name="TextBox 277"/>
            <p:cNvSpPr txBox="1"/>
            <p:nvPr/>
          </p:nvSpPr>
          <p:spPr>
            <a:xfrm>
              <a:off x="1184991" y="2649028"/>
              <a:ext cx="3461332" cy="83108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799" b="1" i="0" u="none" strike="noStrike" kern="1200" cap="none" spc="0" normalizeH="0" baseline="0" noProof="0" dirty="0">
                  <a:ln>
                    <a:noFill/>
                  </a:ln>
                  <a:solidFill>
                    <a:srgbClr val="000000"/>
                  </a:solidFill>
                  <a:effectLst/>
                  <a:uLnTx/>
                  <a:uFillTx/>
                  <a:latin typeface="Arial" pitchFamily="34" charset="0"/>
                  <a:ea typeface="+mn-ea"/>
                  <a:cs typeface="Arial" pitchFamily="34" charset="0"/>
                </a:rPr>
                <a:t>Workspace</a:t>
              </a:r>
            </a:p>
          </p:txBody>
        </p:sp>
      </p:grpSp>
    </p:spTree>
    <p:custDataLst>
      <p:tags r:id="rId1"/>
    </p:custDataLst>
    <p:extLst>
      <p:ext uri="{BB962C8B-B14F-4D97-AF65-F5344CB8AC3E}">
        <p14:creationId xmlns:p14="http://schemas.microsoft.com/office/powerpoint/2010/main" val="607250917"/>
      </p:ext>
    </p:extLst>
  </p:cSld>
  <p:clrMapOvr>
    <a:masterClrMapping/>
  </p:clrMapOvr>
  <mc:AlternateContent xmlns:mc="http://schemas.openxmlformats.org/markup-compatibility/2006" xmlns:p14="http://schemas.microsoft.com/office/powerpoint/2010/main">
    <mc:Choice Requires="p14">
      <p:transition spd="slow" p14:dur="2000" advTm="70450"/>
    </mc:Choice>
    <mc:Fallback xmlns="">
      <p:transition spd="slow" advTm="70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err="1"/>
              <a:t>Zgodba</a:t>
            </a:r>
            <a:r>
              <a:rPr lang="en-US" dirty="0"/>
              <a:t> o </a:t>
            </a:r>
            <a:r>
              <a:rPr lang="en-US" dirty="0" err="1"/>
              <a:t>starejših</a:t>
            </a:r>
            <a:r>
              <a:rPr lang="en-US" dirty="0"/>
              <a:t> </a:t>
            </a:r>
            <a:r>
              <a:rPr lang="en-US" dirty="0" err="1"/>
              <a:t>zakoncih</a:t>
            </a:r>
            <a:r>
              <a:rPr lang="en-US" dirty="0"/>
              <a:t>…</a:t>
            </a:r>
          </a:p>
        </p:txBody>
      </p:sp>
    </p:spTree>
    <p:extLst>
      <p:ext uri="{BB962C8B-B14F-4D97-AF65-F5344CB8AC3E}">
        <p14:creationId xmlns:p14="http://schemas.microsoft.com/office/powerpoint/2010/main" val="3226898186"/>
      </p:ext>
    </p:extLst>
  </p:cSld>
  <p:clrMapOvr>
    <a:masterClrMapping/>
  </p:clrMapOvr>
  <mc:AlternateContent xmlns:mc="http://schemas.openxmlformats.org/markup-compatibility/2006" xmlns:p14="http://schemas.microsoft.com/office/powerpoint/2010/main">
    <mc:Choice Requires="p14">
      <p:transition spd="med" p14:dur="700" advTm="6646">
        <p:fade/>
      </p:transition>
    </mc:Choice>
    <mc:Fallback xmlns="">
      <p:transition spd="med" advTm="6646">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842025"/>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1989</a:t>
            </a:r>
          </a:p>
        </p:txBody>
      </p:sp>
      <p:sp>
        <p:nvSpPr>
          <p:cNvPr id="8" name="Text Placeholder 5">
            <a:extLst>
              <a:ext uri="{FF2B5EF4-FFF2-40B4-BE49-F238E27FC236}">
                <a16:creationId xmlns:a16="http://schemas.microsoft.com/office/drawing/2014/main" id="{972801FF-6652-A14E-AB54-66A889DBF40D}"/>
              </a:ext>
            </a:extLst>
          </p:cNvPr>
          <p:cNvSpPr>
            <a:spLocks noGrp="1"/>
          </p:cNvSpPr>
          <p:nvPr>
            <p:ph type="body" sz="quarter" idx="10"/>
          </p:nvPr>
        </p:nvSpPr>
        <p:spPr>
          <a:xfrm>
            <a:off x="588263" y="1524311"/>
            <a:ext cx="11018520" cy="338554"/>
          </a:xfrm>
        </p:spPr>
        <p:txBody>
          <a:bodyPr/>
          <a:lstStyle/>
          <a:p>
            <a:pPr marL="342900" indent="-342900">
              <a:buFontTx/>
              <a:buChar char="-"/>
            </a:pPr>
            <a:r>
              <a:rPr lang="en-US" sz="2200" dirty="0" err="1"/>
              <a:t>Padec</a:t>
            </a:r>
            <a:r>
              <a:rPr lang="en-US" sz="2200" dirty="0"/>
              <a:t> </a:t>
            </a:r>
            <a:r>
              <a:rPr lang="en-US" sz="2200" dirty="0" err="1"/>
              <a:t>berlinskega</a:t>
            </a:r>
            <a:r>
              <a:rPr lang="en-US" sz="2200" dirty="0"/>
              <a:t> </a:t>
            </a:r>
            <a:r>
              <a:rPr lang="en-US" sz="2200" dirty="0" err="1"/>
              <a:t>zidu</a:t>
            </a:r>
            <a:endParaRPr lang="en-US" sz="2200" dirty="0"/>
          </a:p>
        </p:txBody>
      </p:sp>
      <p:sp>
        <p:nvSpPr>
          <p:cNvPr id="9" name="Text Placeholder 5">
            <a:extLst>
              <a:ext uri="{FF2B5EF4-FFF2-40B4-BE49-F238E27FC236}">
                <a16:creationId xmlns:a16="http://schemas.microsoft.com/office/drawing/2014/main" id="{83AE94F8-E98C-594B-90A7-7BC55F3E0334}"/>
              </a:ext>
            </a:extLst>
          </p:cNvPr>
          <p:cNvSpPr txBox="1">
            <a:spLocks/>
          </p:cNvSpPr>
          <p:nvPr/>
        </p:nvSpPr>
        <p:spPr bwMode="gray">
          <a:xfrm>
            <a:off x="588263" y="1918587"/>
            <a:ext cx="11018520" cy="3046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Kratka</a:t>
            </a:r>
            <a:r>
              <a:rPr lang="en-US" dirty="0"/>
              <a:t> </a:t>
            </a:r>
            <a:r>
              <a:rPr lang="en-US" dirty="0" err="1"/>
              <a:t>zgodovina</a:t>
            </a:r>
            <a:r>
              <a:rPr lang="en-US" dirty="0"/>
              <a:t> </a:t>
            </a:r>
            <a:r>
              <a:rPr lang="en-US" dirty="0" err="1"/>
              <a:t>časa</a:t>
            </a:r>
            <a:r>
              <a:rPr lang="en-US" dirty="0"/>
              <a:t> – Stephen Hawking</a:t>
            </a:r>
          </a:p>
        </p:txBody>
      </p:sp>
      <p:sp>
        <p:nvSpPr>
          <p:cNvPr id="10" name="Text Placeholder 5">
            <a:extLst>
              <a:ext uri="{FF2B5EF4-FFF2-40B4-BE49-F238E27FC236}">
                <a16:creationId xmlns:a16="http://schemas.microsoft.com/office/drawing/2014/main" id="{1F2A0027-E376-8949-8B34-5854CDAC6698}"/>
              </a:ext>
            </a:extLst>
          </p:cNvPr>
          <p:cNvSpPr txBox="1">
            <a:spLocks/>
          </p:cNvSpPr>
          <p:nvPr/>
        </p:nvSpPr>
        <p:spPr bwMode="gray">
          <a:xfrm>
            <a:off x="586739" y="2312863"/>
            <a:ext cx="11018520" cy="3046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a:t>Madonna – Like a Prayer</a:t>
            </a:r>
          </a:p>
        </p:txBody>
      </p:sp>
      <p:sp>
        <p:nvSpPr>
          <p:cNvPr id="11" name="Text Placeholder 5">
            <a:extLst>
              <a:ext uri="{FF2B5EF4-FFF2-40B4-BE49-F238E27FC236}">
                <a16:creationId xmlns:a16="http://schemas.microsoft.com/office/drawing/2014/main" id="{E12150BE-F613-024B-B49E-10F90415BCCF}"/>
              </a:ext>
            </a:extLst>
          </p:cNvPr>
          <p:cNvSpPr txBox="1">
            <a:spLocks/>
          </p:cNvSpPr>
          <p:nvPr/>
        </p:nvSpPr>
        <p:spPr bwMode="gray">
          <a:xfrm>
            <a:off x="586739" y="2707139"/>
            <a:ext cx="11018520" cy="3046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Dalaj</a:t>
            </a:r>
            <a:r>
              <a:rPr lang="en-US" dirty="0"/>
              <a:t> Lama – </a:t>
            </a:r>
            <a:r>
              <a:rPr lang="en-US" dirty="0" err="1"/>
              <a:t>Nobelova</a:t>
            </a:r>
            <a:r>
              <a:rPr lang="en-US" dirty="0"/>
              <a:t> </a:t>
            </a:r>
            <a:r>
              <a:rPr lang="en-US" dirty="0" err="1"/>
              <a:t>Nagrada</a:t>
            </a:r>
            <a:endParaRPr lang="en-US" dirty="0"/>
          </a:p>
        </p:txBody>
      </p:sp>
      <p:sp>
        <p:nvSpPr>
          <p:cNvPr id="12" name="Text Placeholder 5">
            <a:extLst>
              <a:ext uri="{FF2B5EF4-FFF2-40B4-BE49-F238E27FC236}">
                <a16:creationId xmlns:a16="http://schemas.microsoft.com/office/drawing/2014/main" id="{42EF65E7-18CA-8C46-A960-0AA569661D10}"/>
              </a:ext>
            </a:extLst>
          </p:cNvPr>
          <p:cNvSpPr txBox="1">
            <a:spLocks/>
          </p:cNvSpPr>
          <p:nvPr/>
        </p:nvSpPr>
        <p:spPr bwMode="gray">
          <a:xfrm>
            <a:off x="586739" y="3101415"/>
            <a:ext cx="11018520" cy="3046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Olimpija</a:t>
            </a:r>
            <a:r>
              <a:rPr lang="en-US" dirty="0"/>
              <a:t> se </a:t>
            </a:r>
            <a:r>
              <a:rPr lang="en-US" dirty="0" err="1"/>
              <a:t>spet</a:t>
            </a:r>
            <a:r>
              <a:rPr lang="en-US" dirty="0"/>
              <a:t> </a:t>
            </a:r>
            <a:r>
              <a:rPr lang="en-US" dirty="0" err="1"/>
              <a:t>uvrsti</a:t>
            </a:r>
            <a:r>
              <a:rPr lang="en-US" dirty="0"/>
              <a:t> v 1.ligo</a:t>
            </a:r>
          </a:p>
        </p:txBody>
      </p:sp>
      <p:sp>
        <p:nvSpPr>
          <p:cNvPr id="13" name="Text Placeholder 5">
            <a:extLst>
              <a:ext uri="{FF2B5EF4-FFF2-40B4-BE49-F238E27FC236}">
                <a16:creationId xmlns:a16="http://schemas.microsoft.com/office/drawing/2014/main" id="{342CD4C1-B7F7-6C46-9F46-B8D24ACBCFBF}"/>
              </a:ext>
            </a:extLst>
          </p:cNvPr>
          <p:cNvSpPr txBox="1">
            <a:spLocks/>
          </p:cNvSpPr>
          <p:nvPr/>
        </p:nvSpPr>
        <p:spPr bwMode="gray">
          <a:xfrm>
            <a:off x="3430635" y="4857568"/>
            <a:ext cx="6003247" cy="3046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dirty="0"/>
              <a:t>Microsoft </a:t>
            </a:r>
            <a:r>
              <a:rPr lang="en-US" dirty="0" err="1"/>
              <a:t>praznuje</a:t>
            </a:r>
            <a:r>
              <a:rPr lang="en-US" dirty="0"/>
              <a:t> </a:t>
            </a:r>
            <a:r>
              <a:rPr lang="en-US" dirty="0" err="1"/>
              <a:t>že</a:t>
            </a:r>
            <a:r>
              <a:rPr lang="en-US" dirty="0"/>
              <a:t> 14-ti </a:t>
            </a:r>
            <a:r>
              <a:rPr lang="en-US" dirty="0" err="1"/>
              <a:t>rojstni</a:t>
            </a:r>
            <a:r>
              <a:rPr lang="en-US" dirty="0"/>
              <a:t> </a:t>
            </a:r>
            <a:r>
              <a:rPr lang="en-US" dirty="0" err="1"/>
              <a:t>dan</a:t>
            </a:r>
            <a:endParaRPr lang="en-US" dirty="0"/>
          </a:p>
        </p:txBody>
      </p:sp>
      <p:sp>
        <p:nvSpPr>
          <p:cNvPr id="14" name="Text Placeholder 5">
            <a:extLst>
              <a:ext uri="{FF2B5EF4-FFF2-40B4-BE49-F238E27FC236}">
                <a16:creationId xmlns:a16="http://schemas.microsoft.com/office/drawing/2014/main" id="{39701AB4-80AF-2449-AB62-23824A216D81}"/>
              </a:ext>
            </a:extLst>
          </p:cNvPr>
          <p:cNvSpPr txBox="1">
            <a:spLocks/>
          </p:cNvSpPr>
          <p:nvPr/>
        </p:nvSpPr>
        <p:spPr bwMode="gray">
          <a:xfrm>
            <a:off x="4164135" y="4241693"/>
            <a:ext cx="4536245" cy="4431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sz="3200" b="1" dirty="0" err="1"/>
              <a:t>Ustanovitev</a:t>
            </a:r>
            <a:r>
              <a:rPr lang="en-US" sz="3200" b="1" dirty="0"/>
              <a:t> </a:t>
            </a:r>
            <a:r>
              <a:rPr lang="en-US" sz="3200" b="1" dirty="0" err="1"/>
              <a:t>Citrixa</a:t>
            </a:r>
            <a:endParaRPr lang="en-US" sz="3200" b="1" dirty="0"/>
          </a:p>
        </p:txBody>
      </p:sp>
      <p:pic>
        <p:nvPicPr>
          <p:cNvPr id="15" name="Picture 2" descr="Image result for berlin wall fall">
            <a:extLst>
              <a:ext uri="{FF2B5EF4-FFF2-40B4-BE49-F238E27FC236}">
                <a16:creationId xmlns:a16="http://schemas.microsoft.com/office/drawing/2014/main" id="{3D74CB78-0B5C-9C47-8ABE-CBFD1861AA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5952" y="587939"/>
            <a:ext cx="4532874" cy="292802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Image result for stephen hawking">
            <a:extLst>
              <a:ext uri="{FF2B5EF4-FFF2-40B4-BE49-F238E27FC236}">
                <a16:creationId xmlns:a16="http://schemas.microsoft.com/office/drawing/2014/main" id="{46151078-7DD6-EF4F-88BD-32C0D83E666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3836" y="427038"/>
            <a:ext cx="4534990" cy="3396865"/>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8857C140-35A7-0F44-A9E5-4BA4F97432B7}"/>
              </a:ext>
            </a:extLst>
          </p:cNvPr>
          <p:cNvSpPr/>
          <p:nvPr/>
        </p:nvSpPr>
        <p:spPr>
          <a:xfrm>
            <a:off x="6852823" y="332167"/>
            <a:ext cx="4938920" cy="35625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pic>
        <p:nvPicPr>
          <p:cNvPr id="19" name="Picture 8" descr="Image result for madonna 1989">
            <a:extLst>
              <a:ext uri="{FF2B5EF4-FFF2-40B4-BE49-F238E27FC236}">
                <a16:creationId xmlns:a16="http://schemas.microsoft.com/office/drawing/2014/main" id="{FB821CA5-7DFD-544A-9A69-492DF5C843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76915" y="452977"/>
            <a:ext cx="2362200" cy="3441700"/>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8" descr="Image result for dalai lama">
            <a:extLst>
              <a:ext uri="{FF2B5EF4-FFF2-40B4-BE49-F238E27FC236}">
                <a16:creationId xmlns:a16="http://schemas.microsoft.com/office/drawing/2014/main" id="{C1A6648A-EEE8-9B4D-829F-0D48FCF3E4A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21720" y="427038"/>
            <a:ext cx="6041405" cy="346763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0" descr="olimpija 1992">
            <a:extLst>
              <a:ext uri="{FF2B5EF4-FFF2-40B4-BE49-F238E27FC236}">
                <a16:creationId xmlns:a16="http://schemas.microsoft.com/office/drawing/2014/main" id="{2340DC88-CB9F-BC42-AF62-8C95F5E61E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982739" y="332167"/>
            <a:ext cx="6142259" cy="3562510"/>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BC46D902-66D7-B448-9025-AAEDDC891AAF}"/>
              </a:ext>
            </a:extLst>
          </p:cNvPr>
          <p:cNvSpPr/>
          <p:nvPr/>
        </p:nvSpPr>
        <p:spPr>
          <a:xfrm>
            <a:off x="5982739" y="189186"/>
            <a:ext cx="6209261" cy="370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pic>
        <p:nvPicPr>
          <p:cNvPr id="23" name="Picture 26" descr="https://media.licdn.com/media/gcrc/dms/image/C4D12AQFDF5Un4kZn9w/article-cover_image-shrink_720_1280/0?e=2126476800&amp;v=beta&amp;t=m4Ur_d8QzHS_3R4w9HW7LSqsq4UnnT7opzgHjdtHLKQ">
            <a:extLst>
              <a:ext uri="{FF2B5EF4-FFF2-40B4-BE49-F238E27FC236}">
                <a16:creationId xmlns:a16="http://schemas.microsoft.com/office/drawing/2014/main" id="{4AE8963D-CEEC-8D48-A928-3E07F4F4C07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55331" y="769293"/>
            <a:ext cx="4978400" cy="26797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89835168"/>
      </p:ext>
    </p:extLst>
  </p:cSld>
  <p:clrMapOvr>
    <a:masterClrMapping/>
  </p:clrMapOvr>
  <mc:AlternateContent xmlns:mc="http://schemas.openxmlformats.org/markup-compatibility/2006" xmlns:p14="http://schemas.microsoft.com/office/powerpoint/2010/main">
    <mc:Choice Requires="p14">
      <p:transition spd="med" p14:dur="700" advTm="68041">
        <p:fade/>
      </p:transition>
    </mc:Choice>
    <mc:Fallback xmlns="">
      <p:transition spd="med" advTm="6804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ppt_x"/>
                                          </p:val>
                                        </p:tav>
                                        <p:tav tm="100000">
                                          <p:val>
                                            <p:strVal val="#ppt_x"/>
                                          </p:val>
                                        </p:tav>
                                      </p:tavLst>
                                    </p:anim>
                                    <p:anim calcmode="lin" valueType="num">
                                      <p:cBhvr additive="base">
                                        <p:cTn id="2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fill="hold"/>
                                        <p:tgtEl>
                                          <p:spTgt spid="20"/>
                                        </p:tgtEl>
                                        <p:attrNameLst>
                                          <p:attrName>ppt_x</p:attrName>
                                        </p:attrNameLst>
                                      </p:cBhvr>
                                      <p:tavLst>
                                        <p:tav tm="0">
                                          <p:val>
                                            <p:strVal val="#ppt_x"/>
                                          </p:val>
                                        </p:tav>
                                        <p:tav tm="100000">
                                          <p:val>
                                            <p:strVal val="#ppt_x"/>
                                          </p:val>
                                        </p:tav>
                                      </p:tavLst>
                                    </p:anim>
                                    <p:anim calcmode="lin" valueType="num">
                                      <p:cBhvr additive="base">
                                        <p:cTn id="42" dur="5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500" fill="hold"/>
                                        <p:tgtEl>
                                          <p:spTgt spid="11"/>
                                        </p:tgtEl>
                                        <p:attrNameLst>
                                          <p:attrName>ppt_x</p:attrName>
                                        </p:attrNameLst>
                                      </p:cBhvr>
                                      <p:tavLst>
                                        <p:tav tm="0">
                                          <p:val>
                                            <p:strVal val="#ppt_x"/>
                                          </p:val>
                                        </p:tav>
                                        <p:tav tm="100000">
                                          <p:val>
                                            <p:strVal val="#ppt_x"/>
                                          </p:val>
                                        </p:tav>
                                      </p:tavLst>
                                    </p:anim>
                                    <p:anim calcmode="lin" valueType="num">
                                      <p:cBhvr additive="base">
                                        <p:cTn id="4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fill="hold"/>
                                        <p:tgtEl>
                                          <p:spTgt spid="12"/>
                                        </p:tgtEl>
                                        <p:attrNameLst>
                                          <p:attrName>ppt_x</p:attrName>
                                        </p:attrNameLst>
                                      </p:cBhvr>
                                      <p:tavLst>
                                        <p:tav tm="0">
                                          <p:val>
                                            <p:strVal val="#ppt_x"/>
                                          </p:val>
                                        </p:tav>
                                        <p:tav tm="100000">
                                          <p:val>
                                            <p:strVal val="#ppt_x"/>
                                          </p:val>
                                        </p:tav>
                                      </p:tavLst>
                                    </p:anim>
                                    <p:anim calcmode="lin" valueType="num">
                                      <p:cBhvr additive="base">
                                        <p:cTn id="52" dur="500" fill="hold"/>
                                        <p:tgtEl>
                                          <p:spTgt spid="12"/>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2"/>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3" presetClass="entr" presetSubtype="10" fill="hold"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blinds(horizontal)">
                                      <p:cBhvr>
                                        <p:cTn id="65" dur="500"/>
                                        <p:tgtEl>
                                          <p:spTgt spid="23"/>
                                        </p:tgtEl>
                                      </p:cBhvr>
                                    </p:animEffect>
                                  </p:childTnLst>
                                </p:cTn>
                              </p:par>
                              <p:par>
                                <p:cTn id="66" presetID="3" presetClass="entr" presetSubtype="1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blinds(horizontal)">
                                      <p:cBhvr>
                                        <p:cTn id="68" dur="500"/>
                                        <p:tgtEl>
                                          <p:spTgt spid="14"/>
                                        </p:tgtEl>
                                      </p:cBhvr>
                                    </p:animEffect>
                                  </p:childTnLst>
                                </p:cTn>
                              </p:par>
                            </p:childTnLst>
                          </p:cTn>
                        </p:par>
                      </p:childTnLst>
                    </p:cTn>
                  </p:par>
                  <p:par>
                    <p:cTn id="69" fill="hold">
                      <p:stCondLst>
                        <p:cond delay="indefinite"/>
                      </p:stCondLst>
                      <p:childTnLst>
                        <p:par>
                          <p:cTn id="70" fill="hold">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horizontal)">
                                      <p:cBhvr>
                                        <p:cTn id="7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P spid="9" grpId="0"/>
      <p:bldP spid="10" grpId="0"/>
      <p:bldP spid="11" grpId="0"/>
      <p:bldP spid="12" grpId="0"/>
      <p:bldP spid="13" grpId="0"/>
      <p:bldP spid="14" grpId="0"/>
      <p:bldP spid="18" grpId="0" animBg="1"/>
      <p:bldP spid="2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1989 – </a:t>
            </a:r>
            <a:r>
              <a:rPr lang="en-US" dirty="0" err="1"/>
              <a:t>prva</a:t>
            </a:r>
            <a:r>
              <a:rPr lang="en-US" dirty="0"/>
              <a:t> </a:t>
            </a:r>
            <a:r>
              <a:rPr lang="en-US" dirty="0" err="1"/>
              <a:t>ljubezen</a:t>
            </a:r>
            <a:endParaRPr lang="en-US" dirty="0"/>
          </a:p>
        </p:txBody>
      </p:sp>
      <p:pic>
        <p:nvPicPr>
          <p:cNvPr id="24" name="Picture 2" descr="Image result for kiss dad kid">
            <a:extLst>
              <a:ext uri="{FF2B5EF4-FFF2-40B4-BE49-F238E27FC236}">
                <a16:creationId xmlns:a16="http://schemas.microsoft.com/office/drawing/2014/main" id="{6DFDFA33-9F46-794A-9444-67E4D9E9A7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3504" y="307582"/>
            <a:ext cx="4521639" cy="6036620"/>
          </a:xfrm>
          <a:prstGeom prst="rect">
            <a:avLst/>
          </a:prstGeom>
          <a:noFill/>
          <a:extLst>
            <a:ext uri="{909E8E84-426E-40DD-AFC4-6F175D3DCCD1}">
              <a14:hiddenFill xmlns:a14="http://schemas.microsoft.com/office/drawing/2010/main">
                <a:solidFill>
                  <a:srgbClr val="FFFFFF"/>
                </a:solidFill>
              </a14:hiddenFill>
            </a:ext>
          </a:extLst>
        </p:spPr>
      </p:pic>
      <p:sp>
        <p:nvSpPr>
          <p:cNvPr id="25" name="Text Placeholder 5">
            <a:extLst>
              <a:ext uri="{FF2B5EF4-FFF2-40B4-BE49-F238E27FC236}">
                <a16:creationId xmlns:a16="http://schemas.microsoft.com/office/drawing/2014/main" id="{29106255-9F83-7940-A43A-113529FE4597}"/>
              </a:ext>
            </a:extLst>
          </p:cNvPr>
          <p:cNvSpPr>
            <a:spLocks noGrp="1"/>
          </p:cNvSpPr>
          <p:nvPr>
            <p:ph type="body" sz="quarter" idx="10"/>
          </p:nvPr>
        </p:nvSpPr>
        <p:spPr>
          <a:xfrm>
            <a:off x="586739" y="1972060"/>
            <a:ext cx="3685716" cy="304699"/>
          </a:xfrm>
        </p:spPr>
        <p:txBody>
          <a:bodyPr/>
          <a:lstStyle/>
          <a:p>
            <a:pPr marL="342900" indent="-342900">
              <a:buFontTx/>
              <a:buChar char="-"/>
            </a:pPr>
            <a:r>
              <a:rPr lang="en-US" dirty="0" err="1"/>
              <a:t>Sodelovanje</a:t>
            </a:r>
            <a:r>
              <a:rPr lang="en-US" dirty="0"/>
              <a:t> </a:t>
            </a:r>
            <a:r>
              <a:rPr lang="en-US" dirty="0" err="1"/>
              <a:t>na</a:t>
            </a:r>
            <a:r>
              <a:rPr lang="en-US" dirty="0"/>
              <a:t> OS/2</a:t>
            </a:r>
          </a:p>
        </p:txBody>
      </p:sp>
    </p:spTree>
    <p:extLst>
      <p:ext uri="{BB962C8B-B14F-4D97-AF65-F5344CB8AC3E}">
        <p14:creationId xmlns:p14="http://schemas.microsoft.com/office/powerpoint/2010/main" val="3448078486"/>
      </p:ext>
    </p:extLst>
  </p:cSld>
  <p:clrMapOvr>
    <a:masterClrMapping/>
  </p:clrMapOvr>
  <mc:AlternateContent xmlns:mc="http://schemas.openxmlformats.org/markup-compatibility/2006" xmlns:p14="http://schemas.microsoft.com/office/powerpoint/2010/main">
    <mc:Choice Requires="p14">
      <p:transition spd="med" p14:dur="700" advTm="19087">
        <p:fade/>
      </p:transition>
    </mc:Choice>
    <mc:Fallback xmlns="">
      <p:transition spd="med" advTm="1908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5">
                                            <p:txEl>
                                              <p:pRg st="0" end="0"/>
                                            </p:txEl>
                                          </p:spTgt>
                                        </p:tgtEl>
                                        <p:attrNameLst>
                                          <p:attrName>style.visibility</p:attrName>
                                        </p:attrNameLst>
                                      </p:cBhvr>
                                      <p:to>
                                        <p:strVal val="visible"/>
                                      </p:to>
                                    </p:set>
                                    <p:anim calcmode="lin" valueType="num">
                                      <p:cBhvr additive="base">
                                        <p:cTn id="7" dur="500" fill="hold"/>
                                        <p:tgtEl>
                                          <p:spTgt spid="2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1995 – </a:t>
            </a:r>
            <a:r>
              <a:rPr lang="en-US" dirty="0" err="1"/>
              <a:t>prvi</a:t>
            </a:r>
            <a:r>
              <a:rPr lang="en-US" dirty="0"/>
              <a:t> </a:t>
            </a:r>
            <a:r>
              <a:rPr lang="en-US" dirty="0" err="1"/>
              <a:t>zmenek</a:t>
            </a:r>
            <a:endParaRPr lang="en-US" dirty="0"/>
          </a:p>
        </p:txBody>
      </p:sp>
      <p:sp>
        <p:nvSpPr>
          <p:cNvPr id="8" name="Text Placeholder 5">
            <a:extLst>
              <a:ext uri="{FF2B5EF4-FFF2-40B4-BE49-F238E27FC236}">
                <a16:creationId xmlns:a16="http://schemas.microsoft.com/office/drawing/2014/main" id="{69E15BFE-85FA-F14C-A172-2C887EDCFA3B}"/>
              </a:ext>
            </a:extLst>
          </p:cNvPr>
          <p:cNvSpPr txBox="1">
            <a:spLocks/>
          </p:cNvSpPr>
          <p:nvPr/>
        </p:nvSpPr>
        <p:spPr bwMode="gray">
          <a:xfrm>
            <a:off x="318724" y="2255839"/>
            <a:ext cx="5088847" cy="6093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a:t>ICA agreement with Microsoft</a:t>
            </a:r>
          </a:p>
        </p:txBody>
      </p:sp>
      <p:pic>
        <p:nvPicPr>
          <p:cNvPr id="9" name="Picture 4" descr="How to Master the First Date">
            <a:extLst>
              <a:ext uri="{FF2B5EF4-FFF2-40B4-BE49-F238E27FC236}">
                <a16:creationId xmlns:a16="http://schemas.microsoft.com/office/drawing/2014/main" id="{95D840F8-0E74-0148-9284-A8AAA5C821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8184" y="1139845"/>
            <a:ext cx="7239525" cy="45247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0420261"/>
      </p:ext>
    </p:extLst>
  </p:cSld>
  <p:clrMapOvr>
    <a:masterClrMapping/>
  </p:clrMapOvr>
  <mc:AlternateContent xmlns:mc="http://schemas.openxmlformats.org/markup-compatibility/2006" xmlns:p14="http://schemas.microsoft.com/office/powerpoint/2010/main">
    <mc:Choice Requires="p14">
      <p:transition spd="med" p14:dur="700" advTm="9633">
        <p:fade/>
      </p:transition>
    </mc:Choice>
    <mc:Fallback xmlns="">
      <p:transition spd="med" advTm="963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1997 – </a:t>
            </a:r>
            <a:r>
              <a:rPr lang="en-US" dirty="0" err="1"/>
              <a:t>razhod</a:t>
            </a:r>
            <a:r>
              <a:rPr lang="en-US" dirty="0"/>
              <a:t> </a:t>
            </a:r>
            <a:r>
              <a:rPr lang="en-US" dirty="0" err="1"/>
              <a:t>št</a:t>
            </a:r>
            <a:r>
              <a:rPr lang="en-US" dirty="0"/>
              <a:t>. 1</a:t>
            </a:r>
          </a:p>
        </p:txBody>
      </p:sp>
      <p:pic>
        <p:nvPicPr>
          <p:cNvPr id="5" name="Picture 2" descr="Image result for cheating">
            <a:extLst>
              <a:ext uri="{FF2B5EF4-FFF2-40B4-BE49-F238E27FC236}">
                <a16:creationId xmlns:a16="http://schemas.microsoft.com/office/drawing/2014/main" id="{E8D1687B-CD79-5248-83CC-78566CF549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7663" y="1709479"/>
            <a:ext cx="6295040" cy="4265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8595198"/>
      </p:ext>
    </p:extLst>
  </p:cSld>
  <p:clrMapOvr>
    <a:masterClrMapping/>
  </p:clrMapOvr>
  <mc:AlternateContent xmlns:mc="http://schemas.openxmlformats.org/markup-compatibility/2006" xmlns:p14="http://schemas.microsoft.com/office/powerpoint/2010/main">
    <mc:Choice Requires="p14">
      <p:transition spd="med" p14:dur="700" advTm="21674">
        <p:fade/>
      </p:transition>
    </mc:Choice>
    <mc:Fallback xmlns="">
      <p:transition spd="med" advTm="21674">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1997 – </a:t>
            </a:r>
            <a:r>
              <a:rPr lang="en-US" dirty="0" err="1"/>
              <a:t>poroka</a:t>
            </a:r>
            <a:r>
              <a:rPr lang="en-US" dirty="0"/>
              <a:t> št.1</a:t>
            </a:r>
          </a:p>
        </p:txBody>
      </p:sp>
      <p:pic>
        <p:nvPicPr>
          <p:cNvPr id="6" name="Picture 5" descr="happycouple">
            <a:extLst>
              <a:ext uri="{FF2B5EF4-FFF2-40B4-BE49-F238E27FC236}">
                <a16:creationId xmlns:a16="http://schemas.microsoft.com/office/drawing/2014/main" id="{4E52601B-86BF-874A-8120-4D1354454573}"/>
              </a:ext>
            </a:extLst>
          </p:cNvPr>
          <p:cNvPicPr/>
          <p:nvPr/>
        </p:nvPicPr>
        <p:blipFill rotWithShape="1">
          <a:blip r:embed="rId3">
            <a:extLst>
              <a:ext uri="{28A0092B-C50C-407E-A947-70E740481C1C}">
                <a14:useLocalDpi xmlns:a14="http://schemas.microsoft.com/office/drawing/2010/main" val="0"/>
              </a:ext>
            </a:extLst>
          </a:blip>
          <a:srcRect l="16842" r="17388" b="-10"/>
          <a:stretch/>
        </p:blipFill>
        <p:spPr bwMode="auto">
          <a:xfrm>
            <a:off x="5931349" y="1418897"/>
            <a:ext cx="5498652" cy="4255091"/>
          </a:xfrm>
          <a:prstGeom prst="rect">
            <a:avLst/>
          </a:prstGeom>
          <a:noFill/>
          <a:ln>
            <a:noFill/>
          </a:ln>
          <a:extLst>
            <a:ext uri="{53640926-AAD7-44D8-BBD7-CCE9431645EC}">
              <a14:shadowObscured xmlns:a14="http://schemas.microsoft.com/office/drawing/2010/main"/>
            </a:ext>
          </a:extLst>
        </p:spPr>
      </p:pic>
      <p:sp>
        <p:nvSpPr>
          <p:cNvPr id="8" name="Text Placeholder 5">
            <a:extLst>
              <a:ext uri="{FF2B5EF4-FFF2-40B4-BE49-F238E27FC236}">
                <a16:creationId xmlns:a16="http://schemas.microsoft.com/office/drawing/2014/main" id="{DF2089F6-C81A-CD44-AD58-3A3B3EFA61D0}"/>
              </a:ext>
            </a:extLst>
          </p:cNvPr>
          <p:cNvSpPr>
            <a:spLocks noGrp="1"/>
          </p:cNvSpPr>
          <p:nvPr>
            <p:ph type="body" sz="quarter" idx="10"/>
          </p:nvPr>
        </p:nvSpPr>
        <p:spPr>
          <a:xfrm>
            <a:off x="457200" y="2375648"/>
            <a:ext cx="5197682" cy="609398"/>
          </a:xfrm>
        </p:spPr>
        <p:txBody>
          <a:bodyPr/>
          <a:lstStyle/>
          <a:p>
            <a:pPr marL="342900" indent="-342900">
              <a:buFontTx/>
              <a:buChar char="-"/>
            </a:pPr>
            <a:r>
              <a:rPr lang="en-US" sz="2200" dirty="0"/>
              <a:t>5 </a:t>
            </a:r>
            <a:r>
              <a:rPr lang="en-US" sz="2200" dirty="0" err="1"/>
              <a:t>letno</a:t>
            </a:r>
            <a:r>
              <a:rPr lang="en-US" sz="2200" dirty="0"/>
              <a:t> </a:t>
            </a:r>
            <a:r>
              <a:rPr lang="en-US" sz="2200" dirty="0" err="1"/>
              <a:t>sodelovanje</a:t>
            </a:r>
            <a:r>
              <a:rPr lang="en-US" sz="2200" dirty="0"/>
              <a:t> </a:t>
            </a:r>
            <a:r>
              <a:rPr lang="en-US" sz="2200" dirty="0" err="1"/>
              <a:t>pri</a:t>
            </a:r>
            <a:r>
              <a:rPr lang="en-US" sz="2200" dirty="0"/>
              <a:t> </a:t>
            </a:r>
            <a:r>
              <a:rPr lang="en-US" sz="2200" dirty="0" err="1"/>
              <a:t>razvoju</a:t>
            </a:r>
            <a:r>
              <a:rPr lang="en-US" sz="2200" dirty="0"/>
              <a:t> RDP </a:t>
            </a:r>
            <a:r>
              <a:rPr lang="en-US" sz="2200" dirty="0" err="1"/>
              <a:t>protokola</a:t>
            </a:r>
            <a:endParaRPr lang="en-US" sz="2200" dirty="0"/>
          </a:p>
        </p:txBody>
      </p:sp>
    </p:spTree>
    <p:extLst>
      <p:ext uri="{BB962C8B-B14F-4D97-AF65-F5344CB8AC3E}">
        <p14:creationId xmlns:p14="http://schemas.microsoft.com/office/powerpoint/2010/main" val="2230143913"/>
      </p:ext>
    </p:extLst>
  </p:cSld>
  <p:clrMapOvr>
    <a:masterClrMapping/>
  </p:clrMapOvr>
  <mc:AlternateContent xmlns:mc="http://schemas.openxmlformats.org/markup-compatibility/2006" xmlns:p14="http://schemas.microsoft.com/office/powerpoint/2010/main">
    <mc:Choice Requires="p14">
      <p:transition spd="med" p14:dur="700" advTm="27336">
        <p:fade/>
      </p:transition>
    </mc:Choice>
    <mc:Fallback xmlns="">
      <p:transition spd="med" advTm="2733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2003 – </a:t>
            </a:r>
            <a:r>
              <a:rPr lang="en-US" dirty="0" err="1"/>
              <a:t>razhod</a:t>
            </a:r>
            <a:r>
              <a:rPr lang="en-US" dirty="0"/>
              <a:t> </a:t>
            </a:r>
            <a:r>
              <a:rPr lang="en-US" dirty="0" err="1"/>
              <a:t>št</a:t>
            </a:r>
            <a:r>
              <a:rPr lang="en-US" dirty="0"/>
              <a:t>. 2</a:t>
            </a:r>
          </a:p>
        </p:txBody>
      </p:sp>
      <p:sp>
        <p:nvSpPr>
          <p:cNvPr id="8" name="Text Placeholder 5">
            <a:extLst>
              <a:ext uri="{FF2B5EF4-FFF2-40B4-BE49-F238E27FC236}">
                <a16:creationId xmlns:a16="http://schemas.microsoft.com/office/drawing/2014/main" id="{DF2089F6-C81A-CD44-AD58-3A3B3EFA61D0}"/>
              </a:ext>
            </a:extLst>
          </p:cNvPr>
          <p:cNvSpPr>
            <a:spLocks noGrp="1"/>
          </p:cNvSpPr>
          <p:nvPr>
            <p:ph type="body" sz="quarter" idx="10"/>
          </p:nvPr>
        </p:nvSpPr>
        <p:spPr>
          <a:xfrm>
            <a:off x="588263" y="2391413"/>
            <a:ext cx="5197682" cy="1093633"/>
          </a:xfrm>
        </p:spPr>
        <p:txBody>
          <a:bodyPr/>
          <a:lstStyle/>
          <a:p>
            <a:pPr marL="342900" indent="-342900">
              <a:buFontTx/>
              <a:buChar char="-"/>
            </a:pPr>
            <a:r>
              <a:rPr lang="en-US" sz="2200" dirty="0"/>
              <a:t>Bear Paw tech preview – </a:t>
            </a:r>
            <a:r>
              <a:rPr lang="en-US" sz="2200" dirty="0" err="1"/>
              <a:t>oglaševan</a:t>
            </a:r>
            <a:r>
              <a:rPr lang="en-US" sz="2200" dirty="0"/>
              <a:t> </a:t>
            </a:r>
            <a:r>
              <a:rPr lang="en-US" sz="2200" dirty="0" err="1"/>
              <a:t>kot</a:t>
            </a:r>
            <a:r>
              <a:rPr lang="en-US" sz="2200" dirty="0"/>
              <a:t> ‘Citrix killer’</a:t>
            </a:r>
          </a:p>
          <a:p>
            <a:pPr marL="342900" indent="-342900">
              <a:buFontTx/>
              <a:buChar char="-"/>
            </a:pPr>
            <a:r>
              <a:rPr lang="en-US" dirty="0"/>
              <a:t>Bear Paw </a:t>
            </a:r>
            <a:r>
              <a:rPr lang="en-US" dirty="0" err="1"/>
              <a:t>vključen</a:t>
            </a:r>
            <a:r>
              <a:rPr lang="en-US" dirty="0"/>
              <a:t> </a:t>
            </a:r>
            <a:r>
              <a:rPr lang="en-US" dirty="0" err="1"/>
              <a:t>šele</a:t>
            </a:r>
            <a:r>
              <a:rPr lang="en-US" dirty="0"/>
              <a:t> v WS2008</a:t>
            </a:r>
            <a:endParaRPr lang="en-US" sz="2200" dirty="0"/>
          </a:p>
        </p:txBody>
      </p:sp>
      <p:pic>
        <p:nvPicPr>
          <p:cNvPr id="9" name="Picture 8" descr="https://thumbs.dreamstime.com/z/woman-coming-to-man-flowers-knife-smiley-women-men-isolated-white-background-35331598.jpg">
            <a:extLst>
              <a:ext uri="{FF2B5EF4-FFF2-40B4-BE49-F238E27FC236}">
                <a16:creationId xmlns:a16="http://schemas.microsoft.com/office/drawing/2014/main" id="{7569EC8D-B4DD-0845-B54D-5D0DFCF956C7}"/>
              </a:ext>
            </a:extLst>
          </p:cNvPr>
          <p:cNvPicPr/>
          <p:nvPr/>
        </p:nvPicPr>
        <p:blipFill rotWithShape="1">
          <a:blip r:embed="rId4">
            <a:extLst>
              <a:ext uri="{28A0092B-C50C-407E-A947-70E740481C1C}">
                <a14:useLocalDpi xmlns:a14="http://schemas.microsoft.com/office/drawing/2010/main" val="0"/>
              </a:ext>
            </a:extLst>
          </a:blip>
          <a:srcRect l="9813" t="25691" r="12830" b="12346"/>
          <a:stretch/>
        </p:blipFill>
        <p:spPr bwMode="auto">
          <a:xfrm>
            <a:off x="5785945" y="1745027"/>
            <a:ext cx="5948854" cy="3914794"/>
          </a:xfrm>
          <a:prstGeom prst="rect">
            <a:avLst/>
          </a:prstGeom>
          <a:noFill/>
          <a:ln>
            <a:noFill/>
          </a:ln>
          <a:extLst>
            <a:ext uri="{53640926-AAD7-44D8-BBD7-CCE9431645EC}">
              <a14:shadowObscured xmlns:a14="http://schemas.microsoft.com/office/drawing/2010/main"/>
            </a:ext>
          </a:extLst>
        </p:spPr>
      </p:pic>
    </p:spTree>
    <p:custDataLst>
      <p:tags r:id="rId1"/>
    </p:custDataLst>
    <p:extLst>
      <p:ext uri="{BB962C8B-B14F-4D97-AF65-F5344CB8AC3E}">
        <p14:creationId xmlns:p14="http://schemas.microsoft.com/office/powerpoint/2010/main" val="2269644950"/>
      </p:ext>
    </p:extLst>
  </p:cSld>
  <p:clrMapOvr>
    <a:masterClrMapping/>
  </p:clrMapOvr>
  <mc:AlternateContent xmlns:mc="http://schemas.openxmlformats.org/markup-compatibility/2006" xmlns:p14="http://schemas.microsoft.com/office/powerpoint/2010/main">
    <mc:Choice Requires="p14">
      <p:transition spd="med" p14:dur="700" advTm="26429">
        <p:fade/>
      </p:transition>
    </mc:Choice>
    <mc:Fallback xmlns="">
      <p:transition spd="med" advTm="264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2010 – </a:t>
            </a:r>
            <a:r>
              <a:rPr lang="en-US" dirty="0" err="1"/>
              <a:t>poroka</a:t>
            </a:r>
            <a:r>
              <a:rPr lang="en-US" dirty="0"/>
              <a:t> št.2</a:t>
            </a:r>
          </a:p>
        </p:txBody>
      </p:sp>
      <p:pic>
        <p:nvPicPr>
          <p:cNvPr id="22530" name="Picture 2" descr="Image result for lotr ring">
            <a:extLst>
              <a:ext uri="{FF2B5EF4-FFF2-40B4-BE49-F238E27FC236}">
                <a16:creationId xmlns:a16="http://schemas.microsoft.com/office/drawing/2014/main" id="{2A1832D1-48A0-1E41-937D-F6E0745FEF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7985" y="1420648"/>
            <a:ext cx="5016500" cy="3606800"/>
          </a:xfrm>
          <a:prstGeom prst="rect">
            <a:avLst/>
          </a:prstGeom>
          <a:noFill/>
          <a:extLst>
            <a:ext uri="{909E8E84-426E-40DD-AFC4-6F175D3DCCD1}">
              <a14:hiddenFill xmlns:a14="http://schemas.microsoft.com/office/drawing/2010/main">
                <a:solidFill>
                  <a:srgbClr val="FFFFFF"/>
                </a:solidFill>
              </a14:hiddenFill>
            </a:ext>
          </a:extLst>
        </p:spPr>
      </p:pic>
      <p:sp>
        <p:nvSpPr>
          <p:cNvPr id="11" name="Text Placeholder 5">
            <a:extLst>
              <a:ext uri="{FF2B5EF4-FFF2-40B4-BE49-F238E27FC236}">
                <a16:creationId xmlns:a16="http://schemas.microsoft.com/office/drawing/2014/main" id="{51936FC8-82B5-2D42-987F-0A3867735718}"/>
              </a:ext>
            </a:extLst>
          </p:cNvPr>
          <p:cNvSpPr>
            <a:spLocks noGrp="1"/>
          </p:cNvSpPr>
          <p:nvPr>
            <p:ph type="body" sz="quarter" idx="10"/>
          </p:nvPr>
        </p:nvSpPr>
        <p:spPr>
          <a:xfrm>
            <a:off x="457200" y="2332318"/>
            <a:ext cx="5197682" cy="304699"/>
          </a:xfrm>
        </p:spPr>
        <p:txBody>
          <a:bodyPr/>
          <a:lstStyle/>
          <a:p>
            <a:pPr marL="342900" indent="-342900">
              <a:buFontTx/>
              <a:buChar char="-"/>
            </a:pPr>
            <a:r>
              <a:rPr lang="en-US" sz="2200" dirty="0" err="1"/>
              <a:t>Sodelovanje</a:t>
            </a:r>
            <a:r>
              <a:rPr lang="en-US" sz="2200" dirty="0"/>
              <a:t> </a:t>
            </a:r>
            <a:r>
              <a:rPr lang="en-US" sz="2200" dirty="0" err="1"/>
              <a:t>vAlliance</a:t>
            </a:r>
            <a:endParaRPr lang="en-US" sz="2200" dirty="0"/>
          </a:p>
        </p:txBody>
      </p:sp>
      <p:sp>
        <p:nvSpPr>
          <p:cNvPr id="12" name="Text Placeholder 5">
            <a:extLst>
              <a:ext uri="{FF2B5EF4-FFF2-40B4-BE49-F238E27FC236}">
                <a16:creationId xmlns:a16="http://schemas.microsoft.com/office/drawing/2014/main" id="{4053369E-BBA5-0449-93A0-724E9802BEE2}"/>
              </a:ext>
            </a:extLst>
          </p:cNvPr>
          <p:cNvSpPr txBox="1">
            <a:spLocks/>
          </p:cNvSpPr>
          <p:nvPr/>
        </p:nvSpPr>
        <p:spPr bwMode="gray">
          <a:xfrm>
            <a:off x="457200" y="2778906"/>
            <a:ext cx="5197682" cy="609398"/>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ppleSystemUIFont" charset="-120"/>
              <a:buNone/>
              <a:tabLst/>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tabLst/>
              <a:defRPr lang="en-US" sz="1600" kern="100" spc="-30" baseline="0">
                <a:solidFill>
                  <a:schemeClr val="tx1"/>
                </a:solidFill>
                <a:latin typeface="+mn-lt"/>
                <a:ea typeface="+mn-ea"/>
                <a:cs typeface="+mn-cs"/>
              </a:defRPr>
            </a:lvl3pPr>
            <a:lvl4pPr marL="685800" indent="0" algn="l" defTabSz="914400" rtl="0" eaLnBrk="1" latinLnBrk="0" hangingPunct="1">
              <a:lnSpc>
                <a:spcPct val="85000"/>
              </a:lnSpc>
              <a:spcBef>
                <a:spcPts val="600"/>
              </a:spcBef>
              <a:spcAft>
                <a:spcPts val="200"/>
              </a:spcAft>
              <a:buFont typeface=".AppleSystemUIFont" charset="-120"/>
              <a:buNone/>
              <a:tabLst/>
              <a:defRPr lang="en-US" sz="1600" kern="100" spc="-50" baseline="0">
                <a:solidFill>
                  <a:schemeClr val="tx1"/>
                </a:solidFill>
                <a:latin typeface="+mn-lt"/>
                <a:ea typeface="+mn-ea"/>
                <a:cs typeface="+mn-cs"/>
              </a:defRPr>
            </a:lvl4pPr>
            <a:lvl5pPr marL="914400" indent="0" algn="l" defTabSz="914400" rtl="0" eaLnBrk="1" latinLnBrk="0" hangingPunct="1">
              <a:lnSpc>
                <a:spcPct val="85000"/>
              </a:lnSpc>
              <a:spcBef>
                <a:spcPts val="600"/>
              </a:spcBef>
              <a:spcAft>
                <a:spcPts val="200"/>
              </a:spcAft>
              <a:buFont typeface="Arial" charset="0"/>
              <a:buNone/>
              <a:tabLst/>
              <a:defRPr sz="1600" b="0" kern="100" spc="30" baseline="0">
                <a:solidFill>
                  <a:schemeClr val="tx1"/>
                </a:solidFill>
                <a:latin typeface="+mn-lt"/>
                <a:ea typeface="+mn-ea"/>
                <a:cs typeface="+mn-cs"/>
              </a:defRPr>
            </a:lvl5pPr>
            <a:lvl6pPr marL="752475" indent="-173038" algn="l" defTabSz="914400" rtl="0" eaLnBrk="1" latinLnBrk="0" hangingPunct="1">
              <a:lnSpc>
                <a:spcPct val="110000"/>
              </a:lnSpc>
              <a:spcBef>
                <a:spcPts val="600"/>
              </a:spcBef>
              <a:spcAft>
                <a:spcPts val="800"/>
              </a:spcAft>
              <a:buFont typeface="Tahoma" panose="020B0604030504040204" pitchFamily="34" charset="0"/>
              <a:buChar char="​"/>
              <a:tabLst/>
              <a:defRPr sz="16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Promocija</a:t>
            </a:r>
            <a:r>
              <a:rPr lang="en-US" dirty="0"/>
              <a:t> </a:t>
            </a:r>
            <a:r>
              <a:rPr lang="en-US" dirty="0" err="1"/>
              <a:t>kombinacije</a:t>
            </a:r>
            <a:r>
              <a:rPr lang="en-US" dirty="0"/>
              <a:t> Hyper-V in </a:t>
            </a:r>
            <a:r>
              <a:rPr lang="en-US" dirty="0" err="1"/>
              <a:t>XenDesktop</a:t>
            </a:r>
            <a:r>
              <a:rPr lang="en-US" dirty="0"/>
              <a:t> </a:t>
            </a:r>
            <a:r>
              <a:rPr lang="en-US" dirty="0" err="1"/>
              <a:t>rešitev</a:t>
            </a:r>
            <a:endParaRPr lang="en-US" dirty="0"/>
          </a:p>
        </p:txBody>
      </p:sp>
    </p:spTree>
    <p:extLst>
      <p:ext uri="{BB962C8B-B14F-4D97-AF65-F5344CB8AC3E}">
        <p14:creationId xmlns:p14="http://schemas.microsoft.com/office/powerpoint/2010/main" val="3753444968"/>
      </p:ext>
    </p:extLst>
  </p:cSld>
  <p:clrMapOvr>
    <a:masterClrMapping/>
  </p:clrMapOvr>
  <mc:AlternateContent xmlns:mc="http://schemas.openxmlformats.org/markup-compatibility/2006" xmlns:p14="http://schemas.microsoft.com/office/powerpoint/2010/main">
    <mc:Choice Requires="p14">
      <p:transition spd="med" p14:dur="700" advTm="32974">
        <p:fade/>
      </p:transition>
    </mc:Choice>
    <mc:Fallback xmlns="">
      <p:transition spd="med" advTm="329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2">
                                            <p:txEl>
                                              <p:pRg st="0" end="0"/>
                                            </p:txEl>
                                          </p:spTgt>
                                        </p:tgtEl>
                                        <p:attrNameLst>
                                          <p:attrName>style.visibility</p:attrName>
                                        </p:attrNameLst>
                                      </p:cBhvr>
                                      <p:to>
                                        <p:strVal val="visible"/>
                                      </p:to>
                                    </p:set>
                                    <p:anim calcmode="lin" valueType="num">
                                      <p:cBhvr additive="base">
                                        <p:cTn id="1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2013 – </a:t>
            </a:r>
            <a:r>
              <a:rPr lang="en-US" dirty="0" err="1"/>
              <a:t>ohladitev</a:t>
            </a:r>
            <a:r>
              <a:rPr lang="en-US" dirty="0"/>
              <a:t> </a:t>
            </a:r>
            <a:r>
              <a:rPr lang="en-US" dirty="0" err="1"/>
              <a:t>odnosov</a:t>
            </a:r>
            <a:endParaRPr lang="en-US" dirty="0"/>
          </a:p>
        </p:txBody>
      </p:sp>
      <p:sp>
        <p:nvSpPr>
          <p:cNvPr id="11" name="Text Placeholder 5">
            <a:extLst>
              <a:ext uri="{FF2B5EF4-FFF2-40B4-BE49-F238E27FC236}">
                <a16:creationId xmlns:a16="http://schemas.microsoft.com/office/drawing/2014/main" id="{51936FC8-82B5-2D42-987F-0A3867735718}"/>
              </a:ext>
            </a:extLst>
          </p:cNvPr>
          <p:cNvSpPr>
            <a:spLocks noGrp="1"/>
          </p:cNvSpPr>
          <p:nvPr>
            <p:ph type="body" sz="quarter" idx="10"/>
          </p:nvPr>
        </p:nvSpPr>
        <p:spPr>
          <a:xfrm>
            <a:off x="457200" y="2332318"/>
            <a:ext cx="5197682" cy="609398"/>
          </a:xfrm>
        </p:spPr>
        <p:txBody>
          <a:bodyPr/>
          <a:lstStyle/>
          <a:p>
            <a:pPr marL="342900" indent="-342900">
              <a:buFontTx/>
              <a:buChar char="-"/>
            </a:pPr>
            <a:r>
              <a:rPr lang="en-US" sz="2200" dirty="0"/>
              <a:t>Server 2012r2 </a:t>
            </a:r>
            <a:r>
              <a:rPr lang="en-US" sz="2200" dirty="0" err="1"/>
              <a:t>naj</a:t>
            </a:r>
            <a:r>
              <a:rPr lang="en-US" sz="2200" dirty="0"/>
              <a:t> bi </a:t>
            </a:r>
            <a:r>
              <a:rPr lang="en-US" sz="2200" dirty="0" err="1"/>
              <a:t>zamenjal</a:t>
            </a:r>
            <a:r>
              <a:rPr lang="en-US" sz="2200" dirty="0"/>
              <a:t> VMW in CTX v </a:t>
            </a:r>
            <a:r>
              <a:rPr lang="en-US" sz="2200" dirty="0" err="1"/>
              <a:t>datacentrih</a:t>
            </a:r>
            <a:endParaRPr lang="en-US" sz="2200" dirty="0"/>
          </a:p>
        </p:txBody>
      </p:sp>
      <p:pic>
        <p:nvPicPr>
          <p:cNvPr id="23554" name="Picture 2" descr="http://www.nineoclock.ro/wp-content/uploads/2017/01/cold.jpg">
            <a:extLst>
              <a:ext uri="{FF2B5EF4-FFF2-40B4-BE49-F238E27FC236}">
                <a16:creationId xmlns:a16="http://schemas.microsoft.com/office/drawing/2014/main" id="{0679488B-8C30-B142-8A82-3639AE3882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7536" y="1513488"/>
            <a:ext cx="5794354" cy="3621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908724"/>
      </p:ext>
    </p:extLst>
  </p:cSld>
  <p:clrMapOvr>
    <a:masterClrMapping/>
  </p:clrMapOvr>
  <mc:AlternateContent xmlns:mc="http://schemas.openxmlformats.org/markup-compatibility/2006" xmlns:p14="http://schemas.microsoft.com/office/powerpoint/2010/main">
    <mc:Choice Requires="p14">
      <p:transition spd="med" p14:dur="700" advTm="16431">
        <p:fade/>
      </p:transition>
    </mc:Choice>
    <mc:Fallback xmlns="">
      <p:transition spd="med" advTm="164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2016 – </a:t>
            </a:r>
            <a:r>
              <a:rPr lang="en-US" dirty="0" err="1"/>
              <a:t>otoplitev</a:t>
            </a:r>
            <a:r>
              <a:rPr lang="en-US" dirty="0"/>
              <a:t> </a:t>
            </a:r>
            <a:r>
              <a:rPr lang="en-US" dirty="0" err="1"/>
              <a:t>odnosov</a:t>
            </a:r>
            <a:endParaRPr lang="en-US" dirty="0"/>
          </a:p>
        </p:txBody>
      </p:sp>
      <p:sp>
        <p:nvSpPr>
          <p:cNvPr id="11" name="Text Placeholder 5">
            <a:extLst>
              <a:ext uri="{FF2B5EF4-FFF2-40B4-BE49-F238E27FC236}">
                <a16:creationId xmlns:a16="http://schemas.microsoft.com/office/drawing/2014/main" id="{51936FC8-82B5-2D42-987F-0A3867735718}"/>
              </a:ext>
            </a:extLst>
          </p:cNvPr>
          <p:cNvSpPr>
            <a:spLocks noGrp="1"/>
          </p:cNvSpPr>
          <p:nvPr>
            <p:ph type="body" sz="quarter" idx="10"/>
          </p:nvPr>
        </p:nvSpPr>
        <p:spPr>
          <a:xfrm>
            <a:off x="457200" y="2332318"/>
            <a:ext cx="5197682" cy="788934"/>
          </a:xfrm>
        </p:spPr>
        <p:txBody>
          <a:bodyPr/>
          <a:lstStyle/>
          <a:p>
            <a:pPr marL="342900" indent="-342900">
              <a:buFontTx/>
              <a:buChar char="-"/>
            </a:pPr>
            <a:r>
              <a:rPr lang="en-US" sz="2200" dirty="0"/>
              <a:t>Citrix </a:t>
            </a:r>
            <a:r>
              <a:rPr lang="en-US" sz="2200" dirty="0" err="1"/>
              <a:t>dolgoročni</a:t>
            </a:r>
            <a:r>
              <a:rPr lang="en-US" sz="2200" dirty="0"/>
              <a:t> </a:t>
            </a:r>
            <a:r>
              <a:rPr lang="en-US" sz="2200" dirty="0" err="1"/>
              <a:t>strateški</a:t>
            </a:r>
            <a:r>
              <a:rPr lang="en-US" sz="2200" dirty="0"/>
              <a:t> partner</a:t>
            </a:r>
          </a:p>
          <a:p>
            <a:pPr marL="342900" indent="-342900">
              <a:buFontTx/>
              <a:buChar char="-"/>
            </a:pPr>
            <a:endParaRPr lang="en-US" sz="2200" dirty="0"/>
          </a:p>
        </p:txBody>
      </p:sp>
      <p:pic>
        <p:nvPicPr>
          <p:cNvPr id="8" name="Picture 7" descr="Old Couple Love You Hug Image">
            <a:extLst>
              <a:ext uri="{FF2B5EF4-FFF2-40B4-BE49-F238E27FC236}">
                <a16:creationId xmlns:a16="http://schemas.microsoft.com/office/drawing/2014/main" id="{5111CB7A-2649-7843-B727-EE8069334E51}"/>
              </a:ext>
            </a:extLst>
          </p:cNvPr>
          <p:cNvPicPr/>
          <p:nvPr/>
        </p:nvPicPr>
        <p:blipFill rotWithShape="1">
          <a:blip r:embed="rId3">
            <a:extLst>
              <a:ext uri="{28A0092B-C50C-407E-A947-70E740481C1C}">
                <a14:useLocalDpi xmlns:a14="http://schemas.microsoft.com/office/drawing/2010/main" val="0"/>
              </a:ext>
            </a:extLst>
          </a:blip>
          <a:srcRect l="2051" t="8398" r="4196" b="17783"/>
          <a:stretch/>
        </p:blipFill>
        <p:spPr bwMode="auto">
          <a:xfrm>
            <a:off x="5849007" y="1525832"/>
            <a:ext cx="5885792" cy="3771382"/>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215650560"/>
      </p:ext>
    </p:extLst>
  </p:cSld>
  <p:clrMapOvr>
    <a:masterClrMapping/>
  </p:clrMapOvr>
  <mc:AlternateContent xmlns:mc="http://schemas.openxmlformats.org/markup-compatibility/2006" xmlns:p14="http://schemas.microsoft.com/office/powerpoint/2010/main">
    <mc:Choice Requires="p14">
      <p:transition spd="med" p14:dur="700" advTm="24366">
        <p:fade/>
      </p:transition>
    </mc:Choice>
    <mc:Fallback xmlns="">
      <p:transition spd="med" advTm="243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457200" y="592709"/>
            <a:ext cx="11277599" cy="553998"/>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dirty="0"/>
              <a:t>Citrix &amp; Microsoft Solution Alignment</a:t>
            </a:r>
          </a:p>
        </p:txBody>
      </p:sp>
      <p:sp>
        <p:nvSpPr>
          <p:cNvPr id="8" name="Rectangle 7">
            <a:extLst>
              <a:ext uri="{FF2B5EF4-FFF2-40B4-BE49-F238E27FC236}">
                <a16:creationId xmlns:a16="http://schemas.microsoft.com/office/drawing/2014/main" id="{1470790B-BA2F-3545-B939-55AE3850F84D}"/>
              </a:ext>
            </a:extLst>
          </p:cNvPr>
          <p:cNvSpPr/>
          <p:nvPr/>
        </p:nvSpPr>
        <p:spPr bwMode="auto">
          <a:xfrm>
            <a:off x="990599" y="1846262"/>
            <a:ext cx="1828799" cy="914400"/>
          </a:xfrm>
          <a:prstGeom prst="rect">
            <a:avLst/>
          </a:prstGeom>
          <a:solidFill>
            <a:schemeClr val="bg1">
              <a:lumMod val="95000"/>
              <a:alpha val="8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9" name="Rectangle 8">
            <a:extLst>
              <a:ext uri="{FF2B5EF4-FFF2-40B4-BE49-F238E27FC236}">
                <a16:creationId xmlns:a16="http://schemas.microsoft.com/office/drawing/2014/main" id="{4F506D3A-0764-6D45-884F-282759C3B169}"/>
              </a:ext>
            </a:extLst>
          </p:cNvPr>
          <p:cNvSpPr/>
          <p:nvPr/>
        </p:nvSpPr>
        <p:spPr bwMode="auto">
          <a:xfrm>
            <a:off x="3130040" y="1846262"/>
            <a:ext cx="1828799" cy="914400"/>
          </a:xfrm>
          <a:prstGeom prst="rect">
            <a:avLst/>
          </a:prstGeom>
          <a:solidFill>
            <a:schemeClr val="bg1">
              <a:lumMod val="95000"/>
              <a:alpha val="8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10" name="Rectangle 9">
            <a:extLst>
              <a:ext uri="{FF2B5EF4-FFF2-40B4-BE49-F238E27FC236}">
                <a16:creationId xmlns:a16="http://schemas.microsoft.com/office/drawing/2014/main" id="{3989C98D-D50D-C04A-8576-AC1E19461046}"/>
              </a:ext>
            </a:extLst>
          </p:cNvPr>
          <p:cNvSpPr/>
          <p:nvPr/>
        </p:nvSpPr>
        <p:spPr bwMode="auto">
          <a:xfrm>
            <a:off x="5269481" y="1846262"/>
            <a:ext cx="1828799" cy="914400"/>
          </a:xfrm>
          <a:prstGeom prst="rect">
            <a:avLst/>
          </a:prstGeom>
          <a:solidFill>
            <a:schemeClr val="bg1">
              <a:lumMod val="95000"/>
              <a:alpha val="8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12" name="Rectangle 11">
            <a:extLst>
              <a:ext uri="{FF2B5EF4-FFF2-40B4-BE49-F238E27FC236}">
                <a16:creationId xmlns:a16="http://schemas.microsoft.com/office/drawing/2014/main" id="{2FB5F5DB-3416-1141-AA8E-C375BE4B8954}"/>
              </a:ext>
            </a:extLst>
          </p:cNvPr>
          <p:cNvSpPr/>
          <p:nvPr/>
        </p:nvSpPr>
        <p:spPr bwMode="auto">
          <a:xfrm>
            <a:off x="7408922" y="1846262"/>
            <a:ext cx="3968240" cy="914400"/>
          </a:xfrm>
          <a:prstGeom prst="rect">
            <a:avLst/>
          </a:prstGeom>
          <a:solidFill>
            <a:schemeClr val="bg1">
              <a:lumMod val="95000"/>
              <a:alpha val="8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grpSp>
        <p:nvGrpSpPr>
          <p:cNvPr id="13" name="Group 12">
            <a:extLst>
              <a:ext uri="{FF2B5EF4-FFF2-40B4-BE49-F238E27FC236}">
                <a16:creationId xmlns:a16="http://schemas.microsoft.com/office/drawing/2014/main" id="{0A260B4D-5FC7-1144-B0DD-07F480EFBDE7}"/>
              </a:ext>
            </a:extLst>
          </p:cNvPr>
          <p:cNvGrpSpPr/>
          <p:nvPr/>
        </p:nvGrpSpPr>
        <p:grpSpPr>
          <a:xfrm>
            <a:off x="7408921" y="3352800"/>
            <a:ext cx="3968241" cy="2030966"/>
            <a:chOff x="7408921" y="3352800"/>
            <a:chExt cx="3968241" cy="2030966"/>
          </a:xfrm>
        </p:grpSpPr>
        <p:sp>
          <p:nvSpPr>
            <p:cNvPr id="14" name="Rectangle 13">
              <a:extLst>
                <a:ext uri="{FF2B5EF4-FFF2-40B4-BE49-F238E27FC236}">
                  <a16:creationId xmlns:a16="http://schemas.microsoft.com/office/drawing/2014/main" id="{A834C43E-6BBF-774C-A31F-7C933CB161B2}"/>
                </a:ext>
              </a:extLst>
            </p:cNvPr>
            <p:cNvSpPr/>
            <p:nvPr/>
          </p:nvSpPr>
          <p:spPr bwMode="auto">
            <a:xfrm>
              <a:off x="7408921" y="3352800"/>
              <a:ext cx="3968241" cy="2011680"/>
            </a:xfrm>
            <a:prstGeom prst="rect">
              <a:avLst/>
            </a:prstGeom>
            <a:solidFill>
              <a:srgbClr val="326195">
                <a:alpha val="85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15" name="TextBox 14">
              <a:extLst>
                <a:ext uri="{FF2B5EF4-FFF2-40B4-BE49-F238E27FC236}">
                  <a16:creationId xmlns:a16="http://schemas.microsoft.com/office/drawing/2014/main" id="{347557F8-68FB-4346-A9E2-C8EFAA701AD7}"/>
                </a:ext>
              </a:extLst>
            </p:cNvPr>
            <p:cNvSpPr txBox="1"/>
            <p:nvPr/>
          </p:nvSpPr>
          <p:spPr>
            <a:xfrm>
              <a:off x="7408921" y="4195046"/>
              <a:ext cx="1828800" cy="1188720"/>
            </a:xfrm>
            <a:prstGeom prst="rect">
              <a:avLst/>
            </a:prstGeom>
            <a:noFill/>
          </p:spPr>
          <p:txBody>
            <a:bodyPr wrap="square" lIns="45720" tIns="45720" rIns="45720" bIns="45720" rtlCol="0">
              <a:noAutofit/>
            </a:bodyPr>
            <a:lstStyle/>
            <a:p>
              <a:pPr algn="ctr">
                <a:lnSpc>
                  <a:spcPct val="90000"/>
                </a:lnSpc>
              </a:pPr>
              <a:r>
                <a:rPr lang="en-US" sz="1600" dirty="0">
                  <a:solidFill>
                    <a:schemeClr val="bg1"/>
                  </a:solidFill>
                  <a:latin typeface="Segoe UI Light" panose="020B0502040204020203" pitchFamily="34" charset="0"/>
                  <a:cs typeface="Segoe UI Light" panose="020B0502040204020203" pitchFamily="34" charset="0"/>
                </a:rPr>
                <a:t>First to </a:t>
              </a:r>
              <a:br>
                <a:rPr lang="en-US" sz="1600" dirty="0">
                  <a:solidFill>
                    <a:schemeClr val="bg1"/>
                  </a:solidFill>
                  <a:latin typeface="Segoe UI Light" panose="020B0502040204020203" pitchFamily="34" charset="0"/>
                  <a:cs typeface="Segoe UI Light" panose="020B0502040204020203" pitchFamily="34" charset="0"/>
                </a:rPr>
              </a:br>
              <a:r>
                <a:rPr lang="en-US" sz="1600" dirty="0">
                  <a:solidFill>
                    <a:schemeClr val="bg1"/>
                  </a:solidFill>
                  <a:latin typeface="Segoe UI Light" panose="020B0502040204020203" pitchFamily="34" charset="0"/>
                  <a:cs typeface="Segoe UI Light" panose="020B0502040204020203" pitchFamily="34" charset="0"/>
                </a:rPr>
                <a:t>enable Win10 VDI in </a:t>
              </a:r>
              <a:br>
                <a:rPr lang="en-US" sz="1600" dirty="0">
                  <a:solidFill>
                    <a:schemeClr val="bg1"/>
                  </a:solidFill>
                  <a:latin typeface="Segoe UI Light" panose="020B0502040204020203" pitchFamily="34" charset="0"/>
                  <a:cs typeface="Segoe UI Light" panose="020B0502040204020203" pitchFamily="34" charset="0"/>
                </a:rPr>
              </a:br>
              <a:r>
                <a:rPr lang="en-US" sz="1600" dirty="0">
                  <a:solidFill>
                    <a:schemeClr val="bg1"/>
                  </a:solidFill>
                  <a:latin typeface="Segoe UI Light" panose="020B0502040204020203" pitchFamily="34" charset="0"/>
                  <a:cs typeface="Segoe UI Light" panose="020B0502040204020203" pitchFamily="34" charset="0"/>
                </a:rPr>
                <a:t>Azure public cloud</a:t>
              </a:r>
            </a:p>
          </p:txBody>
        </p:sp>
        <p:sp>
          <p:nvSpPr>
            <p:cNvPr id="16" name="TextBox 15">
              <a:extLst>
                <a:ext uri="{FF2B5EF4-FFF2-40B4-BE49-F238E27FC236}">
                  <a16:creationId xmlns:a16="http://schemas.microsoft.com/office/drawing/2014/main" id="{FEA0D06F-D3BE-C34D-BF44-A1E5B6AD82F8}"/>
                </a:ext>
              </a:extLst>
            </p:cNvPr>
            <p:cNvSpPr txBox="1"/>
            <p:nvPr/>
          </p:nvSpPr>
          <p:spPr>
            <a:xfrm>
              <a:off x="9548362" y="4181475"/>
              <a:ext cx="1828800" cy="1188720"/>
            </a:xfrm>
            <a:prstGeom prst="rect">
              <a:avLst/>
            </a:prstGeom>
            <a:noFill/>
          </p:spPr>
          <p:txBody>
            <a:bodyPr wrap="square" lIns="45720" tIns="45720" rIns="45720" bIns="45720" rtlCol="0">
              <a:noAutofit/>
            </a:bodyPr>
            <a:lstStyle/>
            <a:p>
              <a:pPr algn="ctr">
                <a:lnSpc>
                  <a:spcPct val="90000"/>
                </a:lnSpc>
              </a:pPr>
              <a:r>
                <a:rPr lang="en-US" sz="1600" dirty="0">
                  <a:solidFill>
                    <a:schemeClr val="bg1"/>
                  </a:solidFill>
                  <a:latin typeface="Segoe UI Light" panose="020B0502040204020203" pitchFamily="34" charset="0"/>
                  <a:cs typeface="Segoe UI Light" panose="020B0502040204020203" pitchFamily="34" charset="0"/>
                </a:rPr>
                <a:t>Deliver secure Apps from Azure to any device using XenApp Essentials Service</a:t>
              </a:r>
            </a:p>
          </p:txBody>
        </p:sp>
      </p:grpSp>
      <p:grpSp>
        <p:nvGrpSpPr>
          <p:cNvPr id="17" name="Group 16">
            <a:extLst>
              <a:ext uri="{FF2B5EF4-FFF2-40B4-BE49-F238E27FC236}">
                <a16:creationId xmlns:a16="http://schemas.microsoft.com/office/drawing/2014/main" id="{06B07B35-3203-5341-A8B7-3E95FFE2C2F6}"/>
              </a:ext>
            </a:extLst>
          </p:cNvPr>
          <p:cNvGrpSpPr/>
          <p:nvPr/>
        </p:nvGrpSpPr>
        <p:grpSpPr>
          <a:xfrm>
            <a:off x="3130041" y="3387505"/>
            <a:ext cx="1828800" cy="2011680"/>
            <a:chOff x="3130041" y="3387505"/>
            <a:chExt cx="1828800" cy="2011680"/>
          </a:xfrm>
        </p:grpSpPr>
        <p:sp>
          <p:nvSpPr>
            <p:cNvPr id="18" name="Rectangle 17">
              <a:extLst>
                <a:ext uri="{FF2B5EF4-FFF2-40B4-BE49-F238E27FC236}">
                  <a16:creationId xmlns:a16="http://schemas.microsoft.com/office/drawing/2014/main" id="{DCE2F810-BBDE-804F-9F37-FC87B8F6DE4F}"/>
                </a:ext>
              </a:extLst>
            </p:cNvPr>
            <p:cNvSpPr/>
            <p:nvPr/>
          </p:nvSpPr>
          <p:spPr bwMode="auto">
            <a:xfrm>
              <a:off x="3130042" y="3387505"/>
              <a:ext cx="1828799" cy="2011680"/>
            </a:xfrm>
            <a:prstGeom prst="rect">
              <a:avLst/>
            </a:prstGeom>
            <a:solidFill>
              <a:srgbClr val="00A1E0">
                <a:alpha val="85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19" name="TextBox 18">
              <a:extLst>
                <a:ext uri="{FF2B5EF4-FFF2-40B4-BE49-F238E27FC236}">
                  <a16:creationId xmlns:a16="http://schemas.microsoft.com/office/drawing/2014/main" id="{37A64BCD-FC0C-6D43-A67F-136341A89F95}"/>
                </a:ext>
              </a:extLst>
            </p:cNvPr>
            <p:cNvSpPr txBox="1"/>
            <p:nvPr/>
          </p:nvSpPr>
          <p:spPr>
            <a:xfrm>
              <a:off x="3130041" y="4181475"/>
              <a:ext cx="1828800" cy="1188720"/>
            </a:xfrm>
            <a:prstGeom prst="rect">
              <a:avLst/>
            </a:prstGeom>
            <a:noFill/>
          </p:spPr>
          <p:txBody>
            <a:bodyPr wrap="square" lIns="45720" tIns="45720" rIns="45720" bIns="45720" rtlCol="0">
              <a:noAutofit/>
            </a:bodyPr>
            <a:lstStyle/>
            <a:p>
              <a:pPr algn="ctr">
                <a:lnSpc>
                  <a:spcPct val="90000"/>
                </a:lnSpc>
              </a:pPr>
              <a:r>
                <a:rPr lang="en-US" sz="1600" dirty="0">
                  <a:latin typeface="Segoe UI Light" panose="020B0502040204020203" pitchFamily="34" charset="0"/>
                  <a:cs typeface="Segoe UI Light" panose="020B0502040204020203" pitchFamily="34" charset="0"/>
                </a:rPr>
                <a:t>Azure-first solutions </a:t>
              </a:r>
              <a:br>
                <a:rPr lang="en-US" sz="1600" dirty="0">
                  <a:latin typeface="Segoe UI Light" panose="020B0502040204020203" pitchFamily="34" charset="0"/>
                  <a:cs typeface="Segoe UI Light" panose="020B0502040204020203" pitchFamily="34" charset="0"/>
                </a:rPr>
              </a:br>
              <a:r>
                <a:rPr lang="en-US" sz="1600" dirty="0">
                  <a:latin typeface="Segoe UI Light" panose="020B0502040204020203" pitchFamily="34" charset="0"/>
                  <a:cs typeface="Segoe UI Light" panose="020B0502040204020203" pitchFamily="34" charset="0"/>
                </a:rPr>
                <a:t>&amp; day 0 support for </a:t>
              </a:r>
              <a:br>
                <a:rPr lang="en-US" sz="1600" dirty="0">
                  <a:latin typeface="Segoe UI Light" panose="020B0502040204020203" pitchFamily="34" charset="0"/>
                  <a:cs typeface="Segoe UI Light" panose="020B0502040204020203" pitchFamily="34" charset="0"/>
                </a:rPr>
              </a:br>
              <a:r>
                <a:rPr lang="en-US" sz="1600" dirty="0">
                  <a:latin typeface="Segoe UI Light" panose="020B0502040204020203" pitchFamily="34" charset="0"/>
                  <a:cs typeface="Segoe UI Light" panose="020B0502040204020203" pitchFamily="34" charset="0"/>
                </a:rPr>
                <a:t>Windows Server 2016</a:t>
              </a:r>
            </a:p>
          </p:txBody>
        </p:sp>
      </p:grpSp>
      <p:grpSp>
        <p:nvGrpSpPr>
          <p:cNvPr id="20" name="Group 19">
            <a:extLst>
              <a:ext uri="{FF2B5EF4-FFF2-40B4-BE49-F238E27FC236}">
                <a16:creationId xmlns:a16="http://schemas.microsoft.com/office/drawing/2014/main" id="{98303990-E83A-1040-AB7F-D779B189DD3E}"/>
              </a:ext>
            </a:extLst>
          </p:cNvPr>
          <p:cNvGrpSpPr/>
          <p:nvPr/>
        </p:nvGrpSpPr>
        <p:grpSpPr>
          <a:xfrm>
            <a:off x="990600" y="3352800"/>
            <a:ext cx="1828800" cy="2030966"/>
            <a:chOff x="990600" y="3352800"/>
            <a:chExt cx="1828800" cy="2030966"/>
          </a:xfrm>
        </p:grpSpPr>
        <p:sp>
          <p:nvSpPr>
            <p:cNvPr id="21" name="Rectangle 20">
              <a:extLst>
                <a:ext uri="{FF2B5EF4-FFF2-40B4-BE49-F238E27FC236}">
                  <a16:creationId xmlns:a16="http://schemas.microsoft.com/office/drawing/2014/main" id="{3B6B8578-925F-D841-A61C-E52BAF756224}"/>
                </a:ext>
              </a:extLst>
            </p:cNvPr>
            <p:cNvSpPr/>
            <p:nvPr/>
          </p:nvSpPr>
          <p:spPr bwMode="auto">
            <a:xfrm>
              <a:off x="990601" y="3352800"/>
              <a:ext cx="1828799" cy="2011680"/>
            </a:xfrm>
            <a:prstGeom prst="rect">
              <a:avLst/>
            </a:prstGeom>
            <a:solidFill>
              <a:schemeClr val="tx2">
                <a:lumMod val="60000"/>
                <a:lumOff val="40000"/>
                <a:alpha val="85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22" name="TextBox 21">
              <a:extLst>
                <a:ext uri="{FF2B5EF4-FFF2-40B4-BE49-F238E27FC236}">
                  <a16:creationId xmlns:a16="http://schemas.microsoft.com/office/drawing/2014/main" id="{612F35CF-68B5-F045-A6D4-EBF183BD5B3C}"/>
                </a:ext>
              </a:extLst>
            </p:cNvPr>
            <p:cNvSpPr txBox="1"/>
            <p:nvPr/>
          </p:nvSpPr>
          <p:spPr>
            <a:xfrm>
              <a:off x="990600" y="4195046"/>
              <a:ext cx="1828800" cy="1188720"/>
            </a:xfrm>
            <a:prstGeom prst="rect">
              <a:avLst/>
            </a:prstGeom>
            <a:noFill/>
          </p:spPr>
          <p:txBody>
            <a:bodyPr wrap="square" lIns="45720" tIns="45720" rIns="45720" bIns="45720" rtlCol="0">
              <a:noAutofit/>
            </a:bodyPr>
            <a:lstStyle/>
            <a:p>
              <a:pPr algn="ctr">
                <a:lnSpc>
                  <a:spcPct val="90000"/>
                </a:lnSpc>
              </a:pPr>
              <a:r>
                <a:rPr lang="en-US" sz="1600" dirty="0">
                  <a:latin typeface="Segoe UI Light" panose="020B0502040204020203" pitchFamily="34" charset="0"/>
                  <a:cs typeface="Segoe UI Light" panose="020B0502040204020203" pitchFamily="34" charset="0"/>
                </a:rPr>
                <a:t>First and only to offer optimized Skype for Business experience</a:t>
              </a:r>
            </a:p>
          </p:txBody>
        </p:sp>
      </p:grpSp>
      <p:sp>
        <p:nvSpPr>
          <p:cNvPr id="23" name="Rounded Rectangle 22">
            <a:extLst>
              <a:ext uri="{FF2B5EF4-FFF2-40B4-BE49-F238E27FC236}">
                <a16:creationId xmlns:a16="http://schemas.microsoft.com/office/drawing/2014/main" id="{ED9B5532-C59E-5745-B5BD-8FBB341D9B26}"/>
              </a:ext>
            </a:extLst>
          </p:cNvPr>
          <p:cNvSpPr>
            <a:spLocks noChangeAspect="1"/>
          </p:cNvSpPr>
          <p:nvPr/>
        </p:nvSpPr>
        <p:spPr bwMode="auto">
          <a:xfrm>
            <a:off x="990600" y="1981200"/>
            <a:ext cx="1828800" cy="1828800"/>
          </a:xfrm>
          <a:prstGeom prst="roundRect">
            <a:avLst>
              <a:gd name="adj" fmla="val 50000"/>
            </a:avLst>
          </a:prstGeom>
          <a:solidFill>
            <a:schemeClr val="tx1">
              <a:lumMod val="50000"/>
              <a:lumOff val="50000"/>
            </a:schemeClr>
          </a:solidFill>
          <a:ln w="7620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1461590" fontAlgn="base">
              <a:lnSpc>
                <a:spcPct val="90000"/>
              </a:lnSpc>
              <a:spcBef>
                <a:spcPct val="0"/>
              </a:spcBef>
              <a:spcAft>
                <a:spcPct val="0"/>
              </a:spcAft>
            </a:pPr>
            <a:r>
              <a:rPr lang="en-US" sz="2000" spc="-100" dirty="0">
                <a:ln w="12700" cap="rnd" cmpd="sng">
                  <a:noFill/>
                  <a:prstDash val="solid"/>
                </a:ln>
                <a:solidFill>
                  <a:schemeClr val="bg1"/>
                </a:solidFill>
                <a:latin typeface="Segoe UI Semibold" panose="020B0702040204020203" pitchFamily="34" charset="0"/>
                <a:cs typeface="Segoe UI Semibold" panose="020B0702040204020203" pitchFamily="34" charset="0"/>
              </a:rPr>
              <a:t>Office 365</a:t>
            </a:r>
          </a:p>
        </p:txBody>
      </p:sp>
      <p:sp>
        <p:nvSpPr>
          <p:cNvPr id="24" name="Rounded Rectangle 23">
            <a:extLst>
              <a:ext uri="{FF2B5EF4-FFF2-40B4-BE49-F238E27FC236}">
                <a16:creationId xmlns:a16="http://schemas.microsoft.com/office/drawing/2014/main" id="{0FA5E30B-2186-3D4E-81F0-0B725752EB3E}"/>
              </a:ext>
            </a:extLst>
          </p:cNvPr>
          <p:cNvSpPr>
            <a:spLocks noChangeAspect="1"/>
          </p:cNvSpPr>
          <p:nvPr/>
        </p:nvSpPr>
        <p:spPr bwMode="auto">
          <a:xfrm>
            <a:off x="3097888" y="1981200"/>
            <a:ext cx="1828800" cy="1828800"/>
          </a:xfrm>
          <a:prstGeom prst="roundRect">
            <a:avLst>
              <a:gd name="adj" fmla="val 50000"/>
            </a:avLst>
          </a:prstGeom>
          <a:solidFill>
            <a:schemeClr val="tx1">
              <a:lumMod val="50000"/>
              <a:lumOff val="50000"/>
            </a:schemeClr>
          </a:solidFill>
          <a:ln w="7620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1461590" fontAlgn="base">
              <a:lnSpc>
                <a:spcPct val="90000"/>
              </a:lnSpc>
              <a:spcBef>
                <a:spcPct val="0"/>
              </a:spcBef>
              <a:spcAft>
                <a:spcPct val="0"/>
              </a:spcAft>
            </a:pPr>
            <a:r>
              <a:rPr lang="en-US" sz="2000" spc="-100" dirty="0">
                <a:ln w="12700" cap="rnd" cmpd="sng">
                  <a:noFill/>
                  <a:prstDash val="solid"/>
                </a:ln>
                <a:solidFill>
                  <a:schemeClr val="bg1"/>
                </a:solidFill>
                <a:latin typeface="Segoe UI Semibold" panose="020B0702040204020203" pitchFamily="34" charset="0"/>
                <a:cs typeface="Segoe UI Semibold" panose="020B0702040204020203" pitchFamily="34" charset="0"/>
              </a:rPr>
              <a:t>Private &amp; Public Cloud</a:t>
            </a:r>
          </a:p>
        </p:txBody>
      </p:sp>
      <p:grpSp>
        <p:nvGrpSpPr>
          <p:cNvPr id="25" name="Group 24">
            <a:extLst>
              <a:ext uri="{FF2B5EF4-FFF2-40B4-BE49-F238E27FC236}">
                <a16:creationId xmlns:a16="http://schemas.microsoft.com/office/drawing/2014/main" id="{F3FF819C-BD31-6647-9393-95B131225938}"/>
              </a:ext>
            </a:extLst>
          </p:cNvPr>
          <p:cNvGrpSpPr/>
          <p:nvPr/>
        </p:nvGrpSpPr>
        <p:grpSpPr>
          <a:xfrm>
            <a:off x="5269481" y="3352800"/>
            <a:ext cx="1828800" cy="2017395"/>
            <a:chOff x="5269481" y="3352800"/>
            <a:chExt cx="1828800" cy="2017395"/>
          </a:xfrm>
        </p:grpSpPr>
        <p:sp>
          <p:nvSpPr>
            <p:cNvPr id="26" name="Rectangle 25">
              <a:extLst>
                <a:ext uri="{FF2B5EF4-FFF2-40B4-BE49-F238E27FC236}">
                  <a16:creationId xmlns:a16="http://schemas.microsoft.com/office/drawing/2014/main" id="{381B9680-51D1-7F45-B6D7-2D46FFD9544E}"/>
                </a:ext>
              </a:extLst>
            </p:cNvPr>
            <p:cNvSpPr/>
            <p:nvPr/>
          </p:nvSpPr>
          <p:spPr bwMode="auto">
            <a:xfrm>
              <a:off x="5269482" y="3352800"/>
              <a:ext cx="1828799" cy="2011680"/>
            </a:xfrm>
            <a:prstGeom prst="rect">
              <a:avLst/>
            </a:prstGeom>
            <a:solidFill>
              <a:srgbClr val="0079A8">
                <a:alpha val="85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1400" dirty="0">
                <a:solidFill>
                  <a:schemeClr val="bg2"/>
                </a:solidFill>
                <a:cs typeface="Segoe UI Light" panose="020B0502040204020203" pitchFamily="34" charset="0"/>
              </a:endParaRPr>
            </a:p>
          </p:txBody>
        </p:sp>
        <p:sp>
          <p:nvSpPr>
            <p:cNvPr id="27" name="TextBox 26">
              <a:extLst>
                <a:ext uri="{FF2B5EF4-FFF2-40B4-BE49-F238E27FC236}">
                  <a16:creationId xmlns:a16="http://schemas.microsoft.com/office/drawing/2014/main" id="{D8A947A4-929F-2C40-8909-6F94493B24A2}"/>
                </a:ext>
              </a:extLst>
            </p:cNvPr>
            <p:cNvSpPr txBox="1"/>
            <p:nvPr/>
          </p:nvSpPr>
          <p:spPr>
            <a:xfrm>
              <a:off x="5269481" y="4181475"/>
              <a:ext cx="1828800" cy="1188720"/>
            </a:xfrm>
            <a:prstGeom prst="rect">
              <a:avLst/>
            </a:prstGeom>
            <a:noFill/>
          </p:spPr>
          <p:txBody>
            <a:bodyPr wrap="square" lIns="45720" tIns="45720" rIns="45720" bIns="45720" rtlCol="0">
              <a:noAutofit/>
            </a:bodyPr>
            <a:lstStyle/>
            <a:p>
              <a:pPr algn="ctr">
                <a:lnSpc>
                  <a:spcPct val="90000"/>
                </a:lnSpc>
              </a:pPr>
              <a:r>
                <a:rPr lang="en-US" sz="1600" dirty="0">
                  <a:solidFill>
                    <a:schemeClr val="bg1"/>
                  </a:solidFill>
                  <a:latin typeface="Segoe UI Light" panose="020B0502040204020203" pitchFamily="34" charset="0"/>
                  <a:cs typeface="Segoe UI Light" panose="020B0502040204020203" pitchFamily="34" charset="0"/>
                </a:rPr>
                <a:t>NetScaler &amp; XenMobile integrations with </a:t>
              </a:r>
              <a:br>
                <a:rPr lang="en-US" sz="1600" dirty="0">
                  <a:solidFill>
                    <a:schemeClr val="bg1"/>
                  </a:solidFill>
                  <a:latin typeface="Segoe UI Light" panose="020B0502040204020203" pitchFamily="34" charset="0"/>
                  <a:cs typeface="Segoe UI Light" panose="020B0502040204020203" pitchFamily="34" charset="0"/>
                </a:rPr>
              </a:br>
              <a:r>
                <a:rPr lang="en-US" sz="1600" dirty="0">
                  <a:solidFill>
                    <a:schemeClr val="bg1"/>
                  </a:solidFill>
                  <a:latin typeface="Segoe UI Light" panose="020B0502040204020203" pitchFamily="34" charset="0"/>
                  <a:cs typeface="Segoe UI Light" panose="020B0502040204020203" pitchFamily="34" charset="0"/>
                </a:rPr>
                <a:t>Microsoft EMS</a:t>
              </a:r>
            </a:p>
          </p:txBody>
        </p:sp>
      </p:grpSp>
      <p:sp>
        <p:nvSpPr>
          <p:cNvPr id="28" name="Content Placeholder 2">
            <a:extLst>
              <a:ext uri="{FF2B5EF4-FFF2-40B4-BE49-F238E27FC236}">
                <a16:creationId xmlns:a16="http://schemas.microsoft.com/office/drawing/2014/main" id="{FE1DEC31-36E1-2B42-9AAB-F4D4654BFEBD}"/>
              </a:ext>
            </a:extLst>
          </p:cNvPr>
          <p:cNvSpPr txBox="1">
            <a:spLocks/>
          </p:cNvSpPr>
          <p:nvPr/>
        </p:nvSpPr>
        <p:spPr>
          <a:xfrm>
            <a:off x="457199" y="1243181"/>
            <a:ext cx="11277599" cy="332399"/>
          </a:xfrm>
          <a:prstGeom prst="rect">
            <a:avLst/>
          </a:prstGeom>
        </p:spPr>
        <p:txBody>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tx1"/>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sz="2400"/>
              <a:t>For Workspaces, Cloud, Desktops, Mobile and Communications</a:t>
            </a:r>
            <a:endParaRPr lang="en-US" sz="2400" dirty="0"/>
          </a:p>
        </p:txBody>
      </p:sp>
      <p:sp>
        <p:nvSpPr>
          <p:cNvPr id="29" name="Rounded Rectangle 28">
            <a:extLst>
              <a:ext uri="{FF2B5EF4-FFF2-40B4-BE49-F238E27FC236}">
                <a16:creationId xmlns:a16="http://schemas.microsoft.com/office/drawing/2014/main" id="{BCB589E6-1EE5-F04E-8F18-F7A663CDA696}"/>
              </a:ext>
            </a:extLst>
          </p:cNvPr>
          <p:cNvSpPr>
            <a:spLocks noChangeAspect="1"/>
          </p:cNvSpPr>
          <p:nvPr/>
        </p:nvSpPr>
        <p:spPr bwMode="auto">
          <a:xfrm>
            <a:off x="5269481" y="1981200"/>
            <a:ext cx="1828800" cy="1828800"/>
          </a:xfrm>
          <a:prstGeom prst="roundRect">
            <a:avLst>
              <a:gd name="adj" fmla="val 50000"/>
            </a:avLst>
          </a:prstGeom>
          <a:solidFill>
            <a:schemeClr val="tx1">
              <a:lumMod val="50000"/>
              <a:lumOff val="50000"/>
            </a:schemeClr>
          </a:solidFill>
          <a:ln w="7620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1461590" fontAlgn="base">
              <a:lnSpc>
                <a:spcPct val="90000"/>
              </a:lnSpc>
              <a:spcBef>
                <a:spcPct val="0"/>
              </a:spcBef>
              <a:spcAft>
                <a:spcPct val="0"/>
              </a:spcAft>
            </a:pPr>
            <a:r>
              <a:rPr lang="en-US" sz="2000" spc="-100" dirty="0">
                <a:ln w="12700" cap="rnd" cmpd="sng">
                  <a:noFill/>
                  <a:prstDash val="solid"/>
                </a:ln>
                <a:solidFill>
                  <a:schemeClr val="bg1"/>
                </a:solidFill>
                <a:latin typeface="Segoe UI Semibold" panose="020B0702040204020203" pitchFamily="34" charset="0"/>
                <a:cs typeface="Segoe UI Semibold" panose="020B0702040204020203" pitchFamily="34" charset="0"/>
              </a:rPr>
              <a:t>Mobile</a:t>
            </a:r>
          </a:p>
        </p:txBody>
      </p:sp>
      <p:sp>
        <p:nvSpPr>
          <p:cNvPr id="30" name="Rectangle 29">
            <a:extLst>
              <a:ext uri="{FF2B5EF4-FFF2-40B4-BE49-F238E27FC236}">
                <a16:creationId xmlns:a16="http://schemas.microsoft.com/office/drawing/2014/main" id="{F6C96F19-B41C-0342-9799-D11B36C6DF9A}"/>
              </a:ext>
            </a:extLst>
          </p:cNvPr>
          <p:cNvSpPr/>
          <p:nvPr/>
        </p:nvSpPr>
        <p:spPr bwMode="auto">
          <a:xfrm>
            <a:off x="990601" y="5318760"/>
            <a:ext cx="1828800" cy="731520"/>
          </a:xfrm>
          <a:prstGeom prst="rect">
            <a:avLst/>
          </a:prstGeom>
          <a:solidFill>
            <a:schemeClr val="bg2"/>
          </a:solidFill>
          <a:ln w="22225" cap="flat" cmpd="sng" algn="ctr">
            <a:noFill/>
            <a:prstDash val="solid"/>
            <a:round/>
            <a:headEnd type="none" w="med" len="med"/>
            <a:tailEnd type="none" w="med" len="med"/>
          </a:ln>
          <a:effectLst/>
        </p:spPr>
        <p:txBody>
          <a:bodyPr rot="0" spcFirstLastPara="0" vertOverflow="overflow" horzOverflow="overflow" vert="horz" wrap="square" lIns="91440" tIns="69119" rIns="91440"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US" sz="1400" b="1" dirty="0">
                <a:solidFill>
                  <a:schemeClr val="bg1"/>
                </a:solidFill>
                <a:cs typeface="Segoe UI Light" panose="020B0502040204020203" pitchFamily="34" charset="0"/>
              </a:rPr>
              <a:t>OFFICE 365 – E5</a:t>
            </a:r>
          </a:p>
        </p:txBody>
      </p:sp>
      <p:sp>
        <p:nvSpPr>
          <p:cNvPr id="31" name="Rectangle 30">
            <a:extLst>
              <a:ext uri="{FF2B5EF4-FFF2-40B4-BE49-F238E27FC236}">
                <a16:creationId xmlns:a16="http://schemas.microsoft.com/office/drawing/2014/main" id="{3315E463-9D00-1647-BBF4-EE365AD06EDD}"/>
              </a:ext>
            </a:extLst>
          </p:cNvPr>
          <p:cNvSpPr/>
          <p:nvPr/>
        </p:nvSpPr>
        <p:spPr bwMode="auto">
          <a:xfrm>
            <a:off x="3130041" y="5318760"/>
            <a:ext cx="1828800" cy="731520"/>
          </a:xfrm>
          <a:prstGeom prst="rect">
            <a:avLst/>
          </a:prstGeom>
          <a:solidFill>
            <a:schemeClr val="bg2"/>
          </a:solidFill>
          <a:ln w="22225" cap="flat" cmpd="sng" algn="ctr">
            <a:noFill/>
            <a:prstDash val="solid"/>
            <a:round/>
            <a:headEnd type="none" w="med" len="med"/>
            <a:tailEnd type="none" w="med" len="med"/>
          </a:ln>
          <a:effectLst/>
        </p:spPr>
        <p:txBody>
          <a:bodyPr rot="0" spcFirstLastPara="0" vertOverflow="overflow" horzOverflow="overflow" vert="horz" wrap="square" lIns="91440" tIns="69119" rIns="91440"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US" sz="1400" b="1" dirty="0">
                <a:solidFill>
                  <a:schemeClr val="bg1"/>
                </a:solidFill>
                <a:cs typeface="Segoe UI Light" panose="020B0502040204020203" pitchFamily="34" charset="0"/>
              </a:rPr>
              <a:t>WINDOWS SERVER</a:t>
            </a:r>
          </a:p>
          <a:p>
            <a:pPr algn="ctr" defTabSz="1461590" fontAlgn="base">
              <a:spcBef>
                <a:spcPct val="0"/>
              </a:spcBef>
              <a:spcAft>
                <a:spcPct val="0"/>
              </a:spcAft>
            </a:pPr>
            <a:r>
              <a:rPr lang="en-US" sz="1400" b="1" dirty="0">
                <a:solidFill>
                  <a:schemeClr val="bg1"/>
                </a:solidFill>
                <a:cs typeface="Segoe UI Light" panose="020B0502040204020203" pitchFamily="34" charset="0"/>
              </a:rPr>
              <a:t>RDS</a:t>
            </a:r>
          </a:p>
          <a:p>
            <a:pPr algn="ctr" defTabSz="1461590" fontAlgn="base">
              <a:spcBef>
                <a:spcPct val="0"/>
              </a:spcBef>
              <a:spcAft>
                <a:spcPct val="0"/>
              </a:spcAft>
            </a:pPr>
            <a:r>
              <a:rPr lang="en-US" sz="1400" b="1" dirty="0">
                <a:solidFill>
                  <a:schemeClr val="bg1"/>
                </a:solidFill>
                <a:cs typeface="Segoe UI Light" panose="020B0502040204020203" pitchFamily="34" charset="0"/>
              </a:rPr>
              <a:t>AZURE</a:t>
            </a:r>
          </a:p>
        </p:txBody>
      </p:sp>
      <p:sp>
        <p:nvSpPr>
          <p:cNvPr id="32" name="Rectangle 31">
            <a:extLst>
              <a:ext uri="{FF2B5EF4-FFF2-40B4-BE49-F238E27FC236}">
                <a16:creationId xmlns:a16="http://schemas.microsoft.com/office/drawing/2014/main" id="{C1D1D0BE-B84B-CE43-8ED2-1A1673CCC866}"/>
              </a:ext>
            </a:extLst>
          </p:cNvPr>
          <p:cNvSpPr/>
          <p:nvPr/>
        </p:nvSpPr>
        <p:spPr bwMode="auto">
          <a:xfrm>
            <a:off x="5269481" y="5318760"/>
            <a:ext cx="1828800" cy="731520"/>
          </a:xfrm>
          <a:prstGeom prst="rect">
            <a:avLst/>
          </a:prstGeom>
          <a:solidFill>
            <a:schemeClr val="accent2"/>
          </a:solidFill>
          <a:ln w="22225" cap="flat" cmpd="sng" algn="ctr">
            <a:noFill/>
            <a:prstDash val="solid"/>
            <a:round/>
            <a:headEnd type="none" w="med" len="med"/>
            <a:tailEnd type="none" w="med" len="med"/>
          </a:ln>
          <a:effectLst/>
        </p:spPr>
        <p:txBody>
          <a:bodyPr rot="0" spcFirstLastPara="0" vertOverflow="overflow" horzOverflow="overflow" vert="horz" wrap="square" lIns="91440" tIns="69119" rIns="91440"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US" sz="1400" b="1" dirty="0">
                <a:solidFill>
                  <a:schemeClr val="bg1"/>
                </a:solidFill>
                <a:cs typeface="Segoe UI Light" panose="020B0502040204020203" pitchFamily="34" charset="0"/>
              </a:rPr>
              <a:t>EMS</a:t>
            </a:r>
          </a:p>
        </p:txBody>
      </p:sp>
      <p:sp>
        <p:nvSpPr>
          <p:cNvPr id="33" name="Rounded Rectangle 11">
            <a:extLst>
              <a:ext uri="{FF2B5EF4-FFF2-40B4-BE49-F238E27FC236}">
                <a16:creationId xmlns:a16="http://schemas.microsoft.com/office/drawing/2014/main" id="{FC7DC528-D1EE-D342-8BCD-E6852A4D9ADA}"/>
              </a:ext>
            </a:extLst>
          </p:cNvPr>
          <p:cNvSpPr>
            <a:spLocks noChangeAspect="1"/>
          </p:cNvSpPr>
          <p:nvPr/>
        </p:nvSpPr>
        <p:spPr bwMode="auto">
          <a:xfrm>
            <a:off x="7408921" y="1981200"/>
            <a:ext cx="1828800" cy="1828800"/>
          </a:xfrm>
          <a:prstGeom prst="roundRect">
            <a:avLst>
              <a:gd name="adj" fmla="val 50000"/>
            </a:avLst>
          </a:prstGeom>
          <a:solidFill>
            <a:schemeClr val="tx1">
              <a:lumMod val="50000"/>
              <a:lumOff val="50000"/>
            </a:schemeClr>
          </a:solidFill>
          <a:ln w="7620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1461590" fontAlgn="base">
              <a:lnSpc>
                <a:spcPct val="90000"/>
              </a:lnSpc>
              <a:spcBef>
                <a:spcPct val="0"/>
              </a:spcBef>
              <a:spcAft>
                <a:spcPct val="0"/>
              </a:spcAft>
            </a:pPr>
            <a:r>
              <a:rPr lang="en-US" sz="2000" spc="-100" dirty="0">
                <a:ln w="12700" cap="rnd" cmpd="sng">
                  <a:noFill/>
                  <a:prstDash val="solid"/>
                </a:ln>
                <a:solidFill>
                  <a:schemeClr val="bg1"/>
                </a:solidFill>
                <a:latin typeface="Segoe UI Semibold" panose="020B0702040204020203" pitchFamily="34" charset="0"/>
                <a:cs typeface="Segoe UI Semibold" panose="020B0702040204020203" pitchFamily="34" charset="0"/>
              </a:rPr>
              <a:t>Windows 10</a:t>
            </a:r>
          </a:p>
        </p:txBody>
      </p:sp>
      <p:sp>
        <p:nvSpPr>
          <p:cNvPr id="34" name="Rounded Rectangle 19">
            <a:extLst>
              <a:ext uri="{FF2B5EF4-FFF2-40B4-BE49-F238E27FC236}">
                <a16:creationId xmlns:a16="http://schemas.microsoft.com/office/drawing/2014/main" id="{1E951891-F09D-AD44-B8A0-862FD63A7082}"/>
              </a:ext>
            </a:extLst>
          </p:cNvPr>
          <p:cNvSpPr>
            <a:spLocks noChangeAspect="1"/>
          </p:cNvSpPr>
          <p:nvPr/>
        </p:nvSpPr>
        <p:spPr bwMode="auto">
          <a:xfrm>
            <a:off x="9548362" y="1981200"/>
            <a:ext cx="1828800" cy="1828800"/>
          </a:xfrm>
          <a:prstGeom prst="roundRect">
            <a:avLst>
              <a:gd name="adj" fmla="val 50000"/>
            </a:avLst>
          </a:prstGeom>
          <a:solidFill>
            <a:schemeClr val="tx1">
              <a:lumMod val="50000"/>
              <a:lumOff val="50000"/>
            </a:schemeClr>
          </a:solidFill>
          <a:ln w="76200" cap="flat" cmpd="sng" algn="ctr">
            <a:solidFill>
              <a:schemeClr val="bg1"/>
            </a:solid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defTabSz="1461590" fontAlgn="base">
              <a:lnSpc>
                <a:spcPct val="90000"/>
              </a:lnSpc>
              <a:spcBef>
                <a:spcPct val="0"/>
              </a:spcBef>
              <a:spcAft>
                <a:spcPct val="0"/>
              </a:spcAft>
            </a:pPr>
            <a:r>
              <a:rPr lang="en-US" sz="2000" spc="-100" dirty="0">
                <a:ln w="12700" cap="rnd" cmpd="sng">
                  <a:noFill/>
                  <a:prstDash val="solid"/>
                </a:ln>
                <a:solidFill>
                  <a:schemeClr val="bg1"/>
                </a:solidFill>
                <a:latin typeface="Segoe UI Semibold" panose="020B0702040204020203" pitchFamily="34" charset="0"/>
                <a:cs typeface="Segoe UI Semibold" panose="020B0702040204020203" pitchFamily="34" charset="0"/>
              </a:rPr>
              <a:t>Azure RemoteApp</a:t>
            </a:r>
          </a:p>
        </p:txBody>
      </p:sp>
      <p:sp>
        <p:nvSpPr>
          <p:cNvPr id="35" name="Rectangle 34">
            <a:extLst>
              <a:ext uri="{FF2B5EF4-FFF2-40B4-BE49-F238E27FC236}">
                <a16:creationId xmlns:a16="http://schemas.microsoft.com/office/drawing/2014/main" id="{9B98C5D1-D571-4F4F-A444-B4A263682905}"/>
              </a:ext>
            </a:extLst>
          </p:cNvPr>
          <p:cNvSpPr/>
          <p:nvPr/>
        </p:nvSpPr>
        <p:spPr bwMode="auto">
          <a:xfrm>
            <a:off x="7408921" y="5318760"/>
            <a:ext cx="3968241" cy="731520"/>
          </a:xfrm>
          <a:prstGeom prst="rect">
            <a:avLst/>
          </a:prstGeom>
          <a:solidFill>
            <a:schemeClr val="accent2"/>
          </a:solidFill>
          <a:ln w="22225" cap="flat" cmpd="sng" algn="ctr">
            <a:noFill/>
            <a:prstDash val="solid"/>
            <a:round/>
            <a:headEnd type="none" w="med" len="med"/>
            <a:tailEnd type="none" w="med" len="med"/>
          </a:ln>
          <a:effectLst/>
        </p:spPr>
        <p:txBody>
          <a:bodyPr rot="0" spcFirstLastPara="0" vertOverflow="overflow" horzOverflow="overflow" vert="horz" wrap="square" lIns="91440" tIns="69119" rIns="91440" bIns="69119" numCol="1" spcCol="0" rtlCol="0" fromWordArt="0" anchor="ctr" anchorCtr="0" forceAA="0" compatLnSpc="1">
            <a:prstTxWarp prst="textNoShape">
              <a:avLst/>
            </a:prstTxWarp>
            <a:noAutofit/>
          </a:bodyPr>
          <a:lstStyle/>
          <a:p>
            <a:pPr algn="ctr" defTabSz="1461590" fontAlgn="base">
              <a:spcBef>
                <a:spcPct val="0"/>
              </a:spcBef>
              <a:spcAft>
                <a:spcPct val="0"/>
              </a:spcAft>
            </a:pPr>
            <a:r>
              <a:rPr lang="en-US" sz="1400" b="1" dirty="0">
                <a:solidFill>
                  <a:schemeClr val="bg1"/>
                </a:solidFill>
                <a:cs typeface="Segoe UI Light" panose="020B0502040204020203" pitchFamily="34" charset="0"/>
              </a:rPr>
              <a:t>AZURE CONSUMPTION </a:t>
            </a:r>
          </a:p>
        </p:txBody>
      </p:sp>
      <p:cxnSp>
        <p:nvCxnSpPr>
          <p:cNvPr id="36" name="Straight Arrow Connector 35">
            <a:extLst>
              <a:ext uri="{FF2B5EF4-FFF2-40B4-BE49-F238E27FC236}">
                <a16:creationId xmlns:a16="http://schemas.microsoft.com/office/drawing/2014/main" id="{AFC648F9-84E3-B74D-9C1E-DB6CEFC3FDD7}"/>
              </a:ext>
            </a:extLst>
          </p:cNvPr>
          <p:cNvCxnSpPr/>
          <p:nvPr/>
        </p:nvCxnSpPr>
        <p:spPr bwMode="auto">
          <a:xfrm flipH="1">
            <a:off x="5269482" y="6218126"/>
            <a:ext cx="6107680" cy="0"/>
          </a:xfrm>
          <a:prstGeom prst="straightConnector1">
            <a:avLst/>
          </a:prstGeom>
          <a:noFill/>
          <a:ln w="19050" cap="rnd" cmpd="sng" algn="ctr">
            <a:solidFill>
              <a:schemeClr val="bg2"/>
            </a:solidFill>
            <a:prstDash val="sysDot"/>
            <a:round/>
            <a:headEnd type="stealth"/>
            <a:tailEnd type="stealth"/>
          </a:ln>
          <a:effectLst/>
        </p:spPr>
      </p:cxnSp>
      <p:sp>
        <p:nvSpPr>
          <p:cNvPr id="37" name="TextBox 36">
            <a:extLst>
              <a:ext uri="{FF2B5EF4-FFF2-40B4-BE49-F238E27FC236}">
                <a16:creationId xmlns:a16="http://schemas.microsoft.com/office/drawing/2014/main" id="{ADD2103E-4255-BD4E-B31C-79858D9EEE80}"/>
              </a:ext>
            </a:extLst>
          </p:cNvPr>
          <p:cNvSpPr txBox="1"/>
          <p:nvPr/>
        </p:nvSpPr>
        <p:spPr>
          <a:xfrm>
            <a:off x="6934200" y="6096000"/>
            <a:ext cx="2811347" cy="307777"/>
          </a:xfrm>
          <a:prstGeom prst="rect">
            <a:avLst/>
          </a:prstGeom>
          <a:solidFill>
            <a:schemeClr val="bg1"/>
          </a:solidFill>
        </p:spPr>
        <p:txBody>
          <a:bodyPr wrap="none" rtlCol="0">
            <a:spAutoFit/>
          </a:bodyPr>
          <a:lstStyle/>
          <a:p>
            <a:r>
              <a:rPr lang="en-US" sz="1400" b="1" dirty="0">
                <a:solidFill>
                  <a:schemeClr val="tx1">
                    <a:lumMod val="75000"/>
                  </a:schemeClr>
                </a:solidFill>
              </a:rPr>
              <a:t>New Strategic Agreement Elements</a:t>
            </a:r>
          </a:p>
        </p:txBody>
      </p:sp>
    </p:spTree>
    <p:extLst>
      <p:ext uri="{BB962C8B-B14F-4D97-AF65-F5344CB8AC3E}">
        <p14:creationId xmlns:p14="http://schemas.microsoft.com/office/powerpoint/2010/main" val="947882327"/>
      </p:ext>
    </p:extLst>
  </p:cSld>
  <p:clrMapOvr>
    <a:masterClrMapping/>
  </p:clrMapOvr>
  <mc:AlternateContent xmlns:mc="http://schemas.openxmlformats.org/markup-compatibility/2006" xmlns:p14="http://schemas.microsoft.com/office/powerpoint/2010/main">
    <mc:Choice Requires="p14">
      <p:transition spd="med" p14:dur="700" advTm="57294">
        <p:fade/>
      </p:transition>
    </mc:Choice>
    <mc:Fallback xmlns="">
      <p:transition spd="med" advTm="57294">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err="1"/>
              <a:t>DaaS</a:t>
            </a:r>
            <a:r>
              <a:rPr lang="en-US" dirty="0"/>
              <a:t> / </a:t>
            </a:r>
            <a:r>
              <a:rPr lang="en-US" dirty="0" err="1"/>
              <a:t>AaaS</a:t>
            </a:r>
            <a:endParaRPr lang="en-US" dirty="0"/>
          </a:p>
        </p:txBody>
      </p:sp>
    </p:spTree>
    <p:extLst>
      <p:ext uri="{BB962C8B-B14F-4D97-AF65-F5344CB8AC3E}">
        <p14:creationId xmlns:p14="http://schemas.microsoft.com/office/powerpoint/2010/main" val="2047998072"/>
      </p:ext>
    </p:extLst>
  </p:cSld>
  <p:clrMapOvr>
    <a:masterClrMapping/>
  </p:clrMapOvr>
  <mc:AlternateContent xmlns:mc="http://schemas.openxmlformats.org/markup-compatibility/2006" xmlns:p14="http://schemas.microsoft.com/office/powerpoint/2010/main">
    <mc:Choice Requires="p14">
      <p:transition spd="med" p14:dur="700" advTm="3814">
        <p:fade/>
      </p:transition>
    </mc:Choice>
    <mc:Fallback xmlns="">
      <p:transition spd="med" advTm="3814">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Placeholder 9"/>
          <p:cNvPicPr>
            <a:picLocks noGrp="1" noChangeAspect="1"/>
          </p:cNvPicPr>
          <p:nvPr>
            <p:ph type="pic" sz="quarter" idx="13"/>
          </p:nvPr>
        </p:nvPicPr>
        <p:blipFill>
          <a:blip r:embed="rId3">
            <a:extLst>
              <a:ext uri="{28A0092B-C50C-407E-A947-70E740481C1C}">
                <a14:useLocalDpi xmlns:a14="http://schemas.microsoft.com/office/drawing/2010/main"/>
              </a:ext>
            </a:extLst>
          </a:blip>
          <a:srcRect/>
          <a:stretch>
            <a:fillRect/>
          </a:stretch>
        </p:blipFill>
        <p:spPr>
          <a:xfrm>
            <a:off x="761357" y="1389992"/>
            <a:ext cx="4503738" cy="4503737"/>
          </a:xfrm>
        </p:spPr>
      </p:pic>
      <p:sp>
        <p:nvSpPr>
          <p:cNvPr id="7" name="Title 1"/>
          <p:cNvSpPr>
            <a:spLocks noGrp="1"/>
          </p:cNvSpPr>
          <p:nvPr>
            <p:ph type="title"/>
          </p:nvPr>
        </p:nvSpPr>
        <p:spPr>
          <a:xfrm>
            <a:off x="593272" y="383855"/>
            <a:ext cx="4927599" cy="842025"/>
          </a:xfrm>
        </p:spPr>
        <p:txBody>
          <a:bodyPr>
            <a:noAutofit/>
          </a:bodyPr>
          <a:lstStyle/>
          <a:p>
            <a:pPr algn="ctr"/>
            <a:r>
              <a:rPr lang="en-US" sz="3600" b="1" dirty="0">
                <a:solidFill>
                  <a:srgbClr val="1A1A1A"/>
                </a:solidFill>
              </a:rPr>
              <a:t>IT is Undergoing a </a:t>
            </a:r>
            <a:br>
              <a:rPr lang="en-US" sz="3600" b="1" dirty="0">
                <a:solidFill>
                  <a:srgbClr val="1A1A1A"/>
                </a:solidFill>
              </a:rPr>
            </a:br>
            <a:r>
              <a:rPr lang="en-US" sz="3600" b="1" dirty="0">
                <a:solidFill>
                  <a:srgbClr val="1A1A1A"/>
                </a:solidFill>
              </a:rPr>
              <a:t>Cloud Transformation</a:t>
            </a:r>
          </a:p>
        </p:txBody>
      </p:sp>
      <p:sp>
        <p:nvSpPr>
          <p:cNvPr id="8" name="Content Placeholder 5"/>
          <p:cNvSpPr txBox="1">
            <a:spLocks/>
          </p:cNvSpPr>
          <p:nvPr/>
        </p:nvSpPr>
        <p:spPr bwMode="gray">
          <a:xfrm>
            <a:off x="5090731" y="1659175"/>
            <a:ext cx="3186052" cy="3426487"/>
          </a:xfrm>
          <a:prstGeom prst="rect">
            <a:avLst/>
          </a:prstGeom>
        </p:spPr>
        <p:txBody>
          <a:bodyPr vert="horz" lIns="91440" tIns="45720" rIns="91440" bIns="45720" rtlCol="0">
            <a:noAutofit/>
          </a:bodyPr>
          <a:lstStyle>
            <a:lvl1pPr marL="227013" indent="-227013" algn="l" defTabSz="1088291" rtl="0" eaLnBrk="1" latinLnBrk="0" hangingPunct="1">
              <a:lnSpc>
                <a:spcPct val="100000"/>
              </a:lnSpc>
              <a:spcBef>
                <a:spcPts val="1800"/>
              </a:spcBef>
              <a:spcAft>
                <a:spcPts val="0"/>
              </a:spcAft>
              <a:buClrTx/>
              <a:buFont typeface="Arial"/>
              <a:buChar char="•"/>
              <a:tabLst/>
              <a:defRPr lang="en-US" sz="2400" kern="1200" spc="50" baseline="0" dirty="0" smtClean="0">
                <a:solidFill>
                  <a:schemeClr val="bg2"/>
                </a:solidFill>
                <a:latin typeface="+mn-lt"/>
                <a:ea typeface="+mn-ea"/>
                <a:cs typeface="+mn-cs"/>
              </a:defRPr>
            </a:lvl1pPr>
            <a:lvl2pPr marL="461963" indent="-231775" algn="l" defTabSz="1088291" rtl="0" eaLnBrk="1" latinLnBrk="0" hangingPunct="1">
              <a:lnSpc>
                <a:spcPct val="100000"/>
              </a:lnSpc>
              <a:spcBef>
                <a:spcPts val="300"/>
              </a:spcBef>
              <a:spcAft>
                <a:spcPts val="200"/>
              </a:spcAft>
              <a:buClrTx/>
              <a:buSzPct val="100000"/>
              <a:buFont typeface="Lucida Grande"/>
              <a:buChar char="–"/>
              <a:tabLst/>
              <a:defRPr lang="en-US" sz="2000" kern="1200" spc="-30" baseline="0">
                <a:solidFill>
                  <a:schemeClr val="bg2"/>
                </a:solidFill>
                <a:latin typeface="+mn-lt"/>
                <a:ea typeface="+mn-ea"/>
                <a:cs typeface="+mn-cs"/>
              </a:defRPr>
            </a:lvl2pPr>
            <a:lvl3pPr marL="688975" indent="-230188" algn="l" defTabSz="1088291" rtl="0" eaLnBrk="1" latinLnBrk="0" hangingPunct="1">
              <a:lnSpc>
                <a:spcPct val="100000"/>
              </a:lnSpc>
              <a:spcBef>
                <a:spcPts val="300"/>
              </a:spcBef>
              <a:spcAft>
                <a:spcPts val="200"/>
              </a:spcAft>
              <a:buClrTx/>
              <a:buFont typeface="Lucida Grande"/>
              <a:buChar char="–"/>
              <a:tabLst/>
              <a:defRPr lang="en-US" sz="1800" kern="1200" spc="-30" baseline="0">
                <a:solidFill>
                  <a:schemeClr val="bg2"/>
                </a:solidFill>
                <a:latin typeface="+mn-lt"/>
                <a:ea typeface="+mn-ea"/>
                <a:cs typeface="+mn-cs"/>
              </a:defRPr>
            </a:lvl3pPr>
            <a:lvl4pPr marL="911225" indent="-231775" algn="l" defTabSz="1088291" rtl="0" eaLnBrk="1" latinLnBrk="0" hangingPunct="1">
              <a:lnSpc>
                <a:spcPct val="100000"/>
              </a:lnSpc>
              <a:spcBef>
                <a:spcPts val="300"/>
              </a:spcBef>
              <a:buClrTx/>
              <a:buFont typeface="Lucida Grande"/>
              <a:buChar char="–"/>
              <a:tabLst/>
              <a:defRPr lang="en-US" sz="1600" kern="1200" spc="-50" baseline="0">
                <a:solidFill>
                  <a:schemeClr val="bg2"/>
                </a:solidFill>
                <a:latin typeface="+mn-lt"/>
                <a:ea typeface="+mn-ea"/>
                <a:cs typeface="+mn-cs"/>
              </a:defRPr>
            </a:lvl4pPr>
            <a:lvl5pPr marL="1147763" indent="-228600" algn="l" defTabSz="1088291" rtl="0" eaLnBrk="1" latinLnBrk="0" hangingPunct="1">
              <a:lnSpc>
                <a:spcPct val="100000"/>
              </a:lnSpc>
              <a:spcBef>
                <a:spcPts val="300"/>
              </a:spcBef>
              <a:spcAft>
                <a:spcPts val="800"/>
              </a:spcAft>
              <a:buClrTx/>
              <a:buFont typeface="Lucida Grande"/>
              <a:buChar char="–"/>
              <a:tabLst/>
              <a:defRPr lang="en-US" sz="1600" b="1" kern="1200" spc="30" baseline="0">
                <a:solidFill>
                  <a:schemeClr val="bg2"/>
                </a:solidFill>
                <a:latin typeface="+mn-lt"/>
                <a:ea typeface="+mn-ea"/>
                <a:cs typeface="+mn-cs"/>
              </a:defRPr>
            </a:lvl5pPr>
            <a:lvl6pPr marL="911225" indent="-231775" algn="l" defTabSz="1088291" rtl="0" eaLnBrk="1" latinLnBrk="0" hangingPunct="1">
              <a:lnSpc>
                <a:spcPct val="110000"/>
              </a:lnSpc>
              <a:spcBef>
                <a:spcPct val="20000"/>
              </a:spcBef>
              <a:spcAft>
                <a:spcPts val="800"/>
              </a:spcAft>
              <a:buClr>
                <a:schemeClr val="bg1"/>
              </a:buClr>
              <a:buFont typeface="Arial"/>
              <a:buChar char="•"/>
              <a:defRPr sz="1400" kern="1200" spc="30" baseline="0">
                <a:solidFill>
                  <a:schemeClr val="bg1"/>
                </a:solidFill>
                <a:latin typeface="+mn-lt"/>
                <a:ea typeface="+mn-ea"/>
                <a:cs typeface="+mn-cs"/>
              </a:defRPr>
            </a:lvl6pPr>
            <a:lvl7pPr marL="1141413" indent="-230188" algn="l" defTabSz="1088291" rtl="0" eaLnBrk="1" latinLnBrk="0" hangingPunct="1">
              <a:lnSpc>
                <a:spcPct val="90000"/>
              </a:lnSpc>
              <a:spcBef>
                <a:spcPct val="20000"/>
              </a:spcBef>
              <a:spcAft>
                <a:spcPts val="600"/>
              </a:spcAft>
              <a:buClr>
                <a:schemeClr val="bg1"/>
              </a:buClr>
              <a:buFont typeface="Arial"/>
              <a:buChar char="•"/>
              <a:defRPr sz="1200" kern="1200" spc="-50" baseline="0">
                <a:solidFill>
                  <a:srgbClr val="000000"/>
                </a:solidFill>
                <a:latin typeface="+mn-lt"/>
                <a:ea typeface="+mn-ea"/>
                <a:cs typeface="+mn-cs"/>
              </a:defRPr>
            </a:lvl7pPr>
            <a:lvl8pPr marL="4081089" indent="-272073" algn="l" defTabSz="1088291" rtl="0" eaLnBrk="1" latinLnBrk="0" hangingPunct="1">
              <a:lnSpc>
                <a:spcPct val="120000"/>
              </a:lnSpc>
              <a:spcBef>
                <a:spcPct val="20000"/>
              </a:spcBef>
              <a:spcAft>
                <a:spcPts val="600"/>
              </a:spcAft>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lnSpc>
                <a:spcPct val="85000"/>
              </a:lnSpc>
              <a:spcBef>
                <a:spcPct val="20000"/>
              </a:spcBef>
              <a:spcAft>
                <a:spcPts val="1000"/>
              </a:spcAft>
              <a:buFont typeface="Arial" pitchFamily="34" charset="0"/>
              <a:buChar char="•"/>
              <a:defRPr sz="2400" b="1" kern="1200">
                <a:solidFill>
                  <a:schemeClr val="tx1"/>
                </a:solidFill>
                <a:latin typeface="+mn-lt"/>
                <a:ea typeface="+mn-ea"/>
                <a:cs typeface="+mn-cs"/>
              </a:defRPr>
            </a:lvl9pPr>
          </a:lstStyle>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 </a:t>
            </a:r>
          </a:p>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On-premise</a:t>
            </a:r>
          </a:p>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Installed Software</a:t>
            </a:r>
          </a:p>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Software Builders</a:t>
            </a:r>
          </a:p>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Capital Expenses</a:t>
            </a:r>
          </a:p>
          <a:p>
            <a:pPr marL="173038" lvl="1" indent="0" algn="r">
              <a:spcBef>
                <a:spcPts val="0"/>
              </a:spcBef>
              <a:spcAft>
                <a:spcPts val="1800"/>
              </a:spcAft>
              <a:buFont typeface="Lucida Grande"/>
              <a:buNone/>
            </a:pPr>
            <a:r>
              <a:rPr lang="en-US" sz="2400" dirty="0">
                <a:solidFill>
                  <a:schemeClr val="tx1">
                    <a:lumMod val="75000"/>
                    <a:lumOff val="25000"/>
                  </a:schemeClr>
                </a:solidFill>
                <a:cs typeface="Citrix Sans"/>
                <a:sym typeface="Wingdings"/>
              </a:rPr>
              <a:t>Transactional Sales</a:t>
            </a:r>
          </a:p>
        </p:txBody>
      </p:sp>
      <p:sp>
        <p:nvSpPr>
          <p:cNvPr id="9" name="Content Placeholder 5"/>
          <p:cNvSpPr txBox="1">
            <a:spLocks/>
          </p:cNvSpPr>
          <p:nvPr/>
        </p:nvSpPr>
        <p:spPr bwMode="gray">
          <a:xfrm>
            <a:off x="8985569" y="1711398"/>
            <a:ext cx="3276374" cy="3394468"/>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j-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j-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accent6"/>
                </a:solidFill>
                <a:latin typeface="+mj-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j-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122238" lvl="1" indent="-122238">
              <a:lnSpc>
                <a:spcPct val="100000"/>
              </a:lnSpc>
              <a:spcBef>
                <a:spcPts val="0"/>
              </a:spcBef>
              <a:spcAft>
                <a:spcPts val="1800"/>
              </a:spcAft>
              <a:buFont typeface="Arial" panose="020B0604020202020204" pitchFamily="34" charset="0"/>
              <a:buChar char=" "/>
            </a:pPr>
            <a:r>
              <a:rPr lang="en-US" sz="2400" b="1">
                <a:solidFill>
                  <a:schemeClr val="tx1">
                    <a:lumMod val="75000"/>
                    <a:lumOff val="25000"/>
                  </a:schemeClr>
                </a:solidFill>
                <a:latin typeface="+mn-lt"/>
                <a:cs typeface="Citrix Sans"/>
                <a:sym typeface="Wingdings"/>
              </a:rPr>
              <a:t> </a:t>
            </a:r>
            <a:endParaRPr lang="en-US" sz="2400" b="1">
              <a:latin typeface="+mn-lt"/>
              <a:cs typeface="Citrix Sans"/>
              <a:sym typeface="Wingdings"/>
            </a:endParaRPr>
          </a:p>
          <a:p>
            <a:pPr marL="122238" lvl="1" indent="-122238">
              <a:lnSpc>
                <a:spcPct val="100000"/>
              </a:lnSpc>
              <a:spcBef>
                <a:spcPts val="0"/>
              </a:spcBef>
              <a:spcAft>
                <a:spcPts val="1800"/>
              </a:spcAft>
              <a:buFont typeface="Arial" panose="020B0604020202020204" pitchFamily="34" charset="0"/>
              <a:buChar char=" "/>
            </a:pPr>
            <a:r>
              <a:rPr lang="en-US" sz="2400" b="1" dirty="0">
                <a:solidFill>
                  <a:schemeClr val="tx1">
                    <a:lumMod val="75000"/>
                    <a:lumOff val="25000"/>
                  </a:schemeClr>
                </a:solidFill>
                <a:latin typeface="+mn-lt"/>
                <a:cs typeface="Citrix Sans"/>
                <a:sym typeface="Wingdings"/>
              </a:rPr>
              <a:t>Cloud-First</a:t>
            </a:r>
          </a:p>
          <a:p>
            <a:pPr marL="122238" lvl="1" indent="-122238">
              <a:lnSpc>
                <a:spcPct val="100000"/>
              </a:lnSpc>
              <a:spcBef>
                <a:spcPts val="0"/>
              </a:spcBef>
              <a:spcAft>
                <a:spcPts val="1800"/>
              </a:spcAft>
              <a:buFont typeface="Arial" panose="020B0604020202020204" pitchFamily="34" charset="0"/>
              <a:buChar char=" "/>
            </a:pPr>
            <a:r>
              <a:rPr lang="en-US" sz="2400" b="1" dirty="0">
                <a:solidFill>
                  <a:schemeClr val="tx1">
                    <a:lumMod val="75000"/>
                    <a:lumOff val="25000"/>
                  </a:schemeClr>
                </a:solidFill>
                <a:latin typeface="+mn-lt"/>
                <a:cs typeface="Citrix Sans"/>
                <a:sym typeface="Wingdings"/>
              </a:rPr>
              <a:t>as-a-Service</a:t>
            </a:r>
          </a:p>
          <a:p>
            <a:pPr marL="122238" lvl="1" indent="-122238">
              <a:lnSpc>
                <a:spcPct val="100000"/>
              </a:lnSpc>
              <a:spcBef>
                <a:spcPts val="0"/>
              </a:spcBef>
              <a:spcAft>
                <a:spcPts val="1800"/>
              </a:spcAft>
              <a:buFont typeface="Arial" panose="020B0604020202020204" pitchFamily="34" charset="0"/>
              <a:buChar char=" "/>
            </a:pPr>
            <a:r>
              <a:rPr lang="en-US" sz="2400" b="1" dirty="0">
                <a:solidFill>
                  <a:schemeClr val="tx1">
                    <a:lumMod val="75000"/>
                    <a:lumOff val="25000"/>
                  </a:schemeClr>
                </a:solidFill>
                <a:latin typeface="+mn-lt"/>
                <a:cs typeface="Citrix Sans"/>
                <a:sym typeface="Wingdings"/>
              </a:rPr>
              <a:t>Service Brokers</a:t>
            </a:r>
          </a:p>
          <a:p>
            <a:pPr marL="122238" lvl="1" indent="-122238">
              <a:lnSpc>
                <a:spcPct val="100000"/>
              </a:lnSpc>
              <a:spcBef>
                <a:spcPts val="0"/>
              </a:spcBef>
              <a:spcAft>
                <a:spcPts val="1800"/>
              </a:spcAft>
              <a:buFont typeface="Arial" panose="020B0604020202020204" pitchFamily="34" charset="0"/>
              <a:buChar char=" "/>
            </a:pPr>
            <a:r>
              <a:rPr lang="en-US" sz="2400" b="1" dirty="0">
                <a:solidFill>
                  <a:schemeClr val="tx1">
                    <a:lumMod val="75000"/>
                    <a:lumOff val="25000"/>
                  </a:schemeClr>
                </a:solidFill>
                <a:latin typeface="+mn-lt"/>
                <a:cs typeface="Citrix Sans"/>
                <a:sym typeface="Wingdings"/>
              </a:rPr>
              <a:t>Operating Expenses</a:t>
            </a:r>
          </a:p>
          <a:p>
            <a:pPr marL="122238" lvl="1" indent="-122238">
              <a:lnSpc>
                <a:spcPct val="100000"/>
              </a:lnSpc>
              <a:spcBef>
                <a:spcPts val="0"/>
              </a:spcBef>
              <a:spcAft>
                <a:spcPts val="1800"/>
              </a:spcAft>
              <a:buFont typeface="Arial" panose="020B0604020202020204" pitchFamily="34" charset="0"/>
              <a:buChar char=" "/>
            </a:pPr>
            <a:r>
              <a:rPr lang="en-US" sz="2400" b="1" dirty="0">
                <a:solidFill>
                  <a:schemeClr val="tx1">
                    <a:lumMod val="75000"/>
                    <a:lumOff val="25000"/>
                  </a:schemeClr>
                </a:solidFill>
                <a:latin typeface="+mn-lt"/>
                <a:cs typeface="Citrix Sans"/>
                <a:sym typeface="Wingdings"/>
              </a:rPr>
              <a:t>Subscriptions</a:t>
            </a:r>
          </a:p>
        </p:txBody>
      </p:sp>
      <p:sp>
        <p:nvSpPr>
          <p:cNvPr id="11" name="Right Arrow 10"/>
          <p:cNvSpPr/>
          <p:nvPr/>
        </p:nvSpPr>
        <p:spPr bwMode="auto">
          <a:xfrm>
            <a:off x="8308922" y="2310178"/>
            <a:ext cx="700574" cy="398834"/>
          </a:xfrm>
          <a:prstGeom prst="rightArrow">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sp>
        <p:nvSpPr>
          <p:cNvPr id="12" name="Right Arrow 11"/>
          <p:cNvSpPr/>
          <p:nvPr/>
        </p:nvSpPr>
        <p:spPr bwMode="auto">
          <a:xfrm>
            <a:off x="8308922" y="2911720"/>
            <a:ext cx="700574" cy="398834"/>
          </a:xfrm>
          <a:prstGeom prst="rightArrow">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sp>
        <p:nvSpPr>
          <p:cNvPr id="13" name="Right Arrow 12"/>
          <p:cNvSpPr/>
          <p:nvPr/>
        </p:nvSpPr>
        <p:spPr bwMode="auto">
          <a:xfrm>
            <a:off x="8305697" y="3513262"/>
            <a:ext cx="700574" cy="398834"/>
          </a:xfrm>
          <a:prstGeom prst="rightArrow">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sp>
        <p:nvSpPr>
          <p:cNvPr id="14" name="Right Arrow 13"/>
          <p:cNvSpPr/>
          <p:nvPr/>
        </p:nvSpPr>
        <p:spPr bwMode="auto">
          <a:xfrm>
            <a:off x="8315873" y="4114804"/>
            <a:ext cx="700574" cy="398834"/>
          </a:xfrm>
          <a:prstGeom prst="rightArrow">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sp>
        <p:nvSpPr>
          <p:cNvPr id="15" name="Right Arrow 14"/>
          <p:cNvSpPr/>
          <p:nvPr/>
        </p:nvSpPr>
        <p:spPr bwMode="auto">
          <a:xfrm>
            <a:off x="8326050" y="4716347"/>
            <a:ext cx="700574" cy="398834"/>
          </a:xfrm>
          <a:prstGeom prst="rightArrow">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fontScale="25000" lnSpcReduction="20000"/>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spTree>
    <p:extLst>
      <p:ext uri="{BB962C8B-B14F-4D97-AF65-F5344CB8AC3E}">
        <p14:creationId xmlns:p14="http://schemas.microsoft.com/office/powerpoint/2010/main" val="3272579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nSpc>
                <a:spcPct val="100000"/>
              </a:lnSpc>
            </a:pPr>
            <a:br>
              <a:rPr lang="en-US" sz="3600" dirty="0">
                <a:solidFill>
                  <a:srgbClr val="1A1A1A"/>
                </a:solidFill>
              </a:rPr>
            </a:br>
            <a:r>
              <a:rPr lang="en-US" sz="3600" dirty="0">
                <a:solidFill>
                  <a:srgbClr val="1A1A1A"/>
                </a:solidFill>
              </a:rPr>
              <a:t>Traditional Approach to App / Desktop Delivery from the Cloud</a:t>
            </a:r>
            <a:endParaRPr lang="en-US" sz="5400" b="1" dirty="0">
              <a:solidFill>
                <a:srgbClr val="1A1A1A"/>
              </a:solidFill>
            </a:endParaRPr>
          </a:p>
        </p:txBody>
      </p:sp>
      <p:sp>
        <p:nvSpPr>
          <p:cNvPr id="2" name="Text Placeholder 1"/>
          <p:cNvSpPr>
            <a:spLocks noGrp="1"/>
          </p:cNvSpPr>
          <p:nvPr>
            <p:ph type="body" idx="10"/>
          </p:nvPr>
        </p:nvSpPr>
        <p:spPr>
          <a:xfrm>
            <a:off x="457199" y="1451727"/>
            <a:ext cx="11277599" cy="249299"/>
          </a:xfrm>
        </p:spPr>
        <p:txBody>
          <a:bodyPr/>
          <a:lstStyle/>
          <a:p>
            <a:r>
              <a:rPr lang="en-US" dirty="0"/>
              <a:t>Trade-off Between Cloud Simplicity </a:t>
            </a:r>
            <a:r>
              <a:rPr lang="en-US" u="sng" dirty="0"/>
              <a:t>or</a:t>
            </a:r>
            <a:r>
              <a:rPr lang="en-US" dirty="0"/>
              <a:t> IT Control</a:t>
            </a:r>
          </a:p>
        </p:txBody>
      </p:sp>
      <p:sp>
        <p:nvSpPr>
          <p:cNvPr id="13" name="TextBox 12"/>
          <p:cNvSpPr txBox="1"/>
          <p:nvPr/>
        </p:nvSpPr>
        <p:spPr>
          <a:xfrm>
            <a:off x="7589407" y="2223512"/>
            <a:ext cx="3759362" cy="954107"/>
          </a:xfrm>
          <a:prstGeom prst="rect">
            <a:avLst/>
          </a:prstGeom>
          <a:noFill/>
        </p:spPr>
        <p:txBody>
          <a:bodyPr wrap="none" rtlCol="0">
            <a:spAutoFit/>
          </a:bodyPr>
          <a:lstStyle/>
          <a:p>
            <a:r>
              <a:rPr lang="en-US" sz="2800" dirty="0">
                <a:ln w="12700" cap="rnd" cmpd="sng">
                  <a:noFill/>
                  <a:prstDash val="solid"/>
                </a:ln>
                <a:solidFill>
                  <a:schemeClr val="accent1"/>
                </a:solidFill>
                <a:cs typeface="Arial" pitchFamily="34" charset="0"/>
              </a:rPr>
              <a:t>Management </a:t>
            </a:r>
            <a:r>
              <a:rPr lang="en-US" sz="2800" i="1" dirty="0">
                <a:ln w="12700" cap="rnd" cmpd="sng">
                  <a:noFill/>
                  <a:prstDash val="solid"/>
                </a:ln>
                <a:solidFill>
                  <a:schemeClr val="accent1"/>
                </a:solidFill>
                <a:cs typeface="Arial" pitchFamily="34" charset="0"/>
              </a:rPr>
              <a:t>and</a:t>
            </a:r>
            <a:r>
              <a:rPr lang="en-US" sz="2800" dirty="0">
                <a:ln w="12700" cap="rnd" cmpd="sng">
                  <a:noFill/>
                  <a:prstDash val="solid"/>
                </a:ln>
                <a:solidFill>
                  <a:schemeClr val="accent1"/>
                </a:solidFill>
                <a:cs typeface="Arial" pitchFamily="34" charset="0"/>
              </a:rPr>
              <a:t> your </a:t>
            </a:r>
            <a:br>
              <a:rPr lang="en-US" sz="2800" dirty="0">
                <a:ln w="12700" cap="rnd" cmpd="sng">
                  <a:noFill/>
                  <a:prstDash val="solid"/>
                </a:ln>
                <a:solidFill>
                  <a:schemeClr val="accent1"/>
                </a:solidFill>
                <a:cs typeface="Arial" pitchFamily="34" charset="0"/>
              </a:rPr>
            </a:br>
            <a:r>
              <a:rPr lang="en-US" sz="2800" dirty="0">
                <a:ln w="12700" cap="rnd" cmpd="sng">
                  <a:noFill/>
                  <a:prstDash val="solid"/>
                </a:ln>
                <a:solidFill>
                  <a:schemeClr val="accent1"/>
                </a:solidFill>
                <a:cs typeface="Arial" pitchFamily="34" charset="0"/>
              </a:rPr>
              <a:t>IP had to be in one cloud</a:t>
            </a:r>
          </a:p>
        </p:txBody>
      </p:sp>
      <p:sp>
        <p:nvSpPr>
          <p:cNvPr id="14" name="TextBox 13"/>
          <p:cNvSpPr txBox="1"/>
          <p:nvPr/>
        </p:nvSpPr>
        <p:spPr>
          <a:xfrm>
            <a:off x="7589410" y="3187876"/>
            <a:ext cx="2853923" cy="1323439"/>
          </a:xfrm>
          <a:prstGeom prst="rect">
            <a:avLst/>
          </a:prstGeom>
          <a:noFill/>
        </p:spPr>
        <p:txBody>
          <a:bodyPr wrap="none" rtlCol="0">
            <a:spAutoFit/>
          </a:bodyPr>
          <a:lstStyle/>
          <a:p>
            <a:pPr marL="225425" indent="-225425">
              <a:buFont typeface="Arial"/>
              <a:buChar char="•"/>
            </a:pPr>
            <a:r>
              <a:rPr lang="en-US" sz="2000" dirty="0">
                <a:solidFill>
                  <a:schemeClr val="accent1"/>
                </a:solidFill>
              </a:rPr>
              <a:t>Limits choice</a:t>
            </a:r>
          </a:p>
          <a:p>
            <a:pPr marL="225425" indent="-225425">
              <a:buFont typeface="Arial"/>
              <a:buChar char="•"/>
            </a:pPr>
            <a:r>
              <a:rPr lang="en-US" sz="2000" dirty="0">
                <a:solidFill>
                  <a:schemeClr val="accent1"/>
                </a:solidFill>
              </a:rPr>
              <a:t>Limits economics</a:t>
            </a:r>
          </a:p>
          <a:p>
            <a:pPr marL="225425" indent="-225425">
              <a:buFont typeface="Arial"/>
              <a:buChar char="•"/>
            </a:pPr>
            <a:r>
              <a:rPr lang="en-US" sz="2000" dirty="0">
                <a:solidFill>
                  <a:schemeClr val="accent1"/>
                </a:solidFill>
              </a:rPr>
              <a:t>Limits app performance</a:t>
            </a:r>
          </a:p>
          <a:p>
            <a:pPr marL="225425" indent="-225425">
              <a:buFont typeface="Arial"/>
              <a:buChar char="•"/>
            </a:pPr>
            <a:r>
              <a:rPr lang="en-US" sz="2000" dirty="0">
                <a:solidFill>
                  <a:schemeClr val="accent1"/>
                </a:solidFill>
              </a:rPr>
              <a:t>Limits control</a:t>
            </a:r>
          </a:p>
        </p:txBody>
      </p:sp>
      <p:sp>
        <p:nvSpPr>
          <p:cNvPr id="15" name="Round Same Side Corner Rectangle 14"/>
          <p:cNvSpPr/>
          <p:nvPr/>
        </p:nvSpPr>
        <p:spPr bwMode="auto">
          <a:xfrm>
            <a:off x="901849" y="4059235"/>
            <a:ext cx="6141187" cy="680973"/>
          </a:xfrm>
          <a:prstGeom prst="round2SameRect">
            <a:avLst>
              <a:gd name="adj1" fmla="val 2831"/>
              <a:gd name="adj2" fmla="val 0"/>
            </a:avLst>
          </a:prstGeom>
          <a:gradFill>
            <a:gsLst>
              <a:gs pos="0">
                <a:srgbClr val="0079BD">
                  <a:lumMod val="96000"/>
                  <a:lumOff val="4000"/>
                </a:srgbClr>
              </a:gs>
              <a:gs pos="100000">
                <a:srgbClr val="0079BD">
                  <a:lumMod val="45000"/>
                  <a:alpha val="36000"/>
                </a:srgbClr>
              </a:gs>
            </a:gsLst>
            <a:lin ang="5400000" scaled="0"/>
          </a:gra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marL="0" marR="0" lvl="0" indent="0" algn="ctr" defTabSz="146159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Arial" charset="0"/>
              <a:cs typeface="Arial" charset="0"/>
            </a:endParaRPr>
          </a:p>
        </p:txBody>
      </p:sp>
      <p:sp>
        <p:nvSpPr>
          <p:cNvPr id="16" name="Rectangle 15"/>
          <p:cNvSpPr/>
          <p:nvPr/>
        </p:nvSpPr>
        <p:spPr>
          <a:xfrm>
            <a:off x="2831655" y="4209793"/>
            <a:ext cx="2281562" cy="400110"/>
          </a:xfrm>
          <a:prstGeom prst="rect">
            <a:avLst/>
          </a:prstGeom>
        </p:spPr>
        <p:txBody>
          <a:bodyPr wrap="none">
            <a:spAutoFit/>
          </a:bodyPr>
          <a:lstStyle/>
          <a:p>
            <a:pPr algn="ctr" defTabSz="1461590" fontAlgn="base">
              <a:spcBef>
                <a:spcPct val="0"/>
              </a:spcBef>
              <a:spcAft>
                <a:spcPct val="0"/>
              </a:spcAft>
            </a:pPr>
            <a:r>
              <a:rPr lang="en-US" sz="2000" dirty="0">
                <a:solidFill>
                  <a:srgbClr val="FFFFFF"/>
                </a:solidFill>
                <a:latin typeface="Arial" charset="0"/>
                <a:cs typeface="Arial" charset="0"/>
              </a:rPr>
              <a:t>Your Data, Your IP</a:t>
            </a:r>
          </a:p>
        </p:txBody>
      </p:sp>
      <p:sp>
        <p:nvSpPr>
          <p:cNvPr id="5" name="TextBox 4"/>
          <p:cNvSpPr txBox="1"/>
          <p:nvPr/>
        </p:nvSpPr>
        <p:spPr>
          <a:xfrm>
            <a:off x="2910576" y="3186131"/>
            <a:ext cx="2289321" cy="369332"/>
          </a:xfrm>
          <a:prstGeom prst="rect">
            <a:avLst/>
          </a:prstGeom>
          <a:noFill/>
        </p:spPr>
        <p:txBody>
          <a:bodyPr wrap="none" rtlCol="0">
            <a:spAutoFit/>
          </a:bodyPr>
          <a:lstStyle/>
          <a:p>
            <a:r>
              <a:rPr lang="en-US" dirty="0"/>
              <a:t>Single Vendor Cloud</a:t>
            </a:r>
          </a:p>
        </p:txBody>
      </p:sp>
      <p:pic>
        <p:nvPicPr>
          <p:cNvPr id="10" name="Picture 9"/>
          <p:cNvPicPr>
            <a:picLocks noChangeAspect="1"/>
          </p:cNvPicPr>
          <p:nvPr/>
        </p:nvPicPr>
        <p:blipFill rotWithShape="1">
          <a:blip r:embed="rId4"/>
          <a:srcRect b="38828"/>
          <a:stretch/>
        </p:blipFill>
        <p:spPr>
          <a:xfrm>
            <a:off x="927507" y="2390683"/>
            <a:ext cx="6115523" cy="1573846"/>
          </a:xfrm>
          <a:prstGeom prst="rect">
            <a:avLst/>
          </a:prstGeom>
        </p:spPr>
      </p:pic>
    </p:spTree>
    <p:custDataLst>
      <p:tags r:id="rId1"/>
    </p:custDataLst>
    <p:extLst>
      <p:ext uri="{BB962C8B-B14F-4D97-AF65-F5344CB8AC3E}">
        <p14:creationId xmlns:p14="http://schemas.microsoft.com/office/powerpoint/2010/main" val="3778902576"/>
      </p:ext>
    </p:extLst>
  </p:cSld>
  <p:clrMapOvr>
    <a:masterClrMapping/>
  </p:clrMapOvr>
  <mc:AlternateContent xmlns:mc="http://schemas.openxmlformats.org/markup-compatibility/2006" xmlns:p14="http://schemas.microsoft.com/office/powerpoint/2010/main">
    <mc:Choice Requires="p14">
      <p:transition spd="med" p14:dur="700" advTm="43724">
        <p:fade/>
      </p:transition>
    </mc:Choice>
    <mc:Fallback xmlns="">
      <p:transition spd="med" advTm="43724">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42" presetClass="path" presetSubtype="0" accel="50000" decel="50000" fill="hold" grpId="0" nodeType="afterEffect">
                                  <p:stCondLst>
                                    <p:cond delay="0"/>
                                  </p:stCondLst>
                                  <p:childTnLst>
                                    <p:animMotion origin="layout" path="M -3.44967E-6 -2.61916E-6 L 0.00013 -0.12054 " pathEditMode="relative" rAng="0" ptsTypes="AA">
                                      <p:cBhvr>
                                        <p:cTn id="10" dur="2000" fill="hold"/>
                                        <p:tgtEl>
                                          <p:spTgt spid="16"/>
                                        </p:tgtEl>
                                        <p:attrNameLst>
                                          <p:attrName>ppt_x</p:attrName>
                                          <p:attrName>ppt_y</p:attrName>
                                        </p:attrNameLst>
                                      </p:cBhvr>
                                      <p:rCtr x="0" y="-6039"/>
                                    </p:animMotion>
                                  </p:childTnLst>
                                </p:cTn>
                              </p:par>
                              <p:par>
                                <p:cTn id="11" presetID="42" presetClass="path" presetSubtype="0" accel="50000" decel="50000" fill="hold" grpId="0" nodeType="withEffect">
                                  <p:stCondLst>
                                    <p:cond delay="0"/>
                                  </p:stCondLst>
                                  <p:childTnLst>
                                    <p:animMotion origin="layout" path="M -3.44967E-6 -3.99352E-6 L -3.44967E-6 -0.11892 " pathEditMode="relative" rAng="0" ptsTypes="AA">
                                      <p:cBhvr>
                                        <p:cTn id="12" dur="2000" fill="hold"/>
                                        <p:tgtEl>
                                          <p:spTgt spid="15"/>
                                        </p:tgtEl>
                                        <p:attrNameLst>
                                          <p:attrName>ppt_x</p:attrName>
                                          <p:attrName>ppt_y</p:attrName>
                                        </p:attrNameLst>
                                      </p:cBhvr>
                                      <p:rCtr x="0" y="-5946"/>
                                    </p:animMotion>
                                  </p:childTnLst>
                                </p:cTn>
                              </p:par>
                            </p:childTnLst>
                          </p:cTn>
                        </p:par>
                        <p:par>
                          <p:cTn id="13" fill="hold">
                            <p:stCondLst>
                              <p:cond delay="2500"/>
                            </p:stCondLst>
                            <p:childTnLst>
                              <p:par>
                                <p:cTn id="14" presetID="10" presetClass="exit" presetSubtype="0" fill="hold" grpId="1" nodeType="afterEffect">
                                  <p:stCondLst>
                                    <p:cond delay="0"/>
                                  </p:stCondLst>
                                  <p:childTnLst>
                                    <p:animEffect transition="out" filter="fade">
                                      <p:cBhvr>
                                        <p:cTn id="15" dur="500"/>
                                        <p:tgtEl>
                                          <p:spTgt spid="15"/>
                                        </p:tgtEl>
                                      </p:cBhvr>
                                    </p:animEffect>
                                    <p:set>
                                      <p:cBhvr>
                                        <p:cTn id="16" dur="1" fill="hold">
                                          <p:stCondLst>
                                            <p:cond delay="499"/>
                                          </p:stCondLst>
                                        </p:cTn>
                                        <p:tgtEl>
                                          <p:spTgt spid="15"/>
                                        </p:tgtEl>
                                        <p:attrNameLst>
                                          <p:attrName>style.visibility</p:attrName>
                                        </p:attrNameLst>
                                      </p:cBhvr>
                                      <p:to>
                                        <p:strVal val="hidden"/>
                                      </p:to>
                                    </p:set>
                                  </p:childTnLst>
                                </p:cTn>
                              </p:par>
                            </p:childTnLst>
                          </p:cTn>
                        </p:par>
                        <p:par>
                          <p:cTn id="17" fill="hold">
                            <p:stCondLst>
                              <p:cond delay="3000"/>
                            </p:stCondLst>
                            <p:childTnLst>
                              <p:par>
                                <p:cTn id="18" presetID="10" presetClass="entr" presetSubtype="0"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animBg="1"/>
      <p:bldP spid="15" grpId="1" animBg="1"/>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199" y="214758"/>
            <a:ext cx="11277599" cy="842025"/>
          </a:xfrm>
        </p:spPr>
        <p:txBody>
          <a:bodyPr/>
          <a:lstStyle/>
          <a:p>
            <a:pPr>
              <a:lnSpc>
                <a:spcPct val="100000"/>
              </a:lnSpc>
            </a:pPr>
            <a:r>
              <a:rPr lang="en-US" sz="3600" b="1" dirty="0">
                <a:solidFill>
                  <a:srgbClr val="1A1A1A"/>
                </a:solidFill>
              </a:rPr>
              <a:t>Modern Approach</a:t>
            </a:r>
          </a:p>
        </p:txBody>
      </p:sp>
      <p:sp>
        <p:nvSpPr>
          <p:cNvPr id="5" name="Text Placeholder 4"/>
          <p:cNvSpPr>
            <a:spLocks noGrp="1"/>
          </p:cNvSpPr>
          <p:nvPr>
            <p:ph type="body" idx="10"/>
          </p:nvPr>
        </p:nvSpPr>
        <p:spPr>
          <a:xfrm>
            <a:off x="457198" y="1123182"/>
            <a:ext cx="11277599" cy="249299"/>
          </a:xfrm>
        </p:spPr>
        <p:txBody>
          <a:bodyPr/>
          <a:lstStyle/>
          <a:p>
            <a:r>
              <a:rPr lang="en-US" dirty="0"/>
              <a:t>More Flexibility, Simplicity, </a:t>
            </a:r>
            <a:r>
              <a:rPr lang="en-US" u="sng" dirty="0"/>
              <a:t>And</a:t>
            </a:r>
            <a:r>
              <a:rPr lang="en-US" dirty="0"/>
              <a:t> IT Efficiency</a:t>
            </a:r>
          </a:p>
        </p:txBody>
      </p:sp>
      <p:sp>
        <p:nvSpPr>
          <p:cNvPr id="8" name="TextBox 7"/>
          <p:cNvSpPr txBox="1"/>
          <p:nvPr/>
        </p:nvSpPr>
        <p:spPr>
          <a:xfrm>
            <a:off x="7612461" y="1538234"/>
            <a:ext cx="3899529" cy="523220"/>
          </a:xfrm>
          <a:prstGeom prst="rect">
            <a:avLst/>
          </a:prstGeom>
          <a:noFill/>
        </p:spPr>
        <p:txBody>
          <a:bodyPr wrap="none" rtlCol="0">
            <a:spAutoFit/>
          </a:bodyPr>
          <a:lstStyle/>
          <a:p>
            <a:r>
              <a:rPr lang="en-US" sz="2800" dirty="0">
                <a:ln w="12700" cap="rnd" cmpd="sng">
                  <a:noFill/>
                  <a:prstDash val="solid"/>
                </a:ln>
                <a:solidFill>
                  <a:srgbClr val="00A1E0"/>
                </a:solidFill>
                <a:cs typeface="Arial" pitchFamily="34" charset="0"/>
              </a:rPr>
              <a:t>Management in the cloud</a:t>
            </a:r>
            <a:endParaRPr lang="en-US" sz="2000" dirty="0">
              <a:ln w="12700" cap="rnd" cmpd="sng">
                <a:noFill/>
                <a:prstDash val="solid"/>
              </a:ln>
              <a:solidFill>
                <a:srgbClr val="00A1E0"/>
              </a:solidFill>
              <a:cs typeface="Arial" pitchFamily="34" charset="0"/>
            </a:endParaRPr>
          </a:p>
        </p:txBody>
      </p:sp>
      <p:sp>
        <p:nvSpPr>
          <p:cNvPr id="4" name="TextBox 3"/>
          <p:cNvSpPr txBox="1"/>
          <p:nvPr/>
        </p:nvSpPr>
        <p:spPr>
          <a:xfrm>
            <a:off x="7612461" y="2290995"/>
            <a:ext cx="3404458" cy="1323439"/>
          </a:xfrm>
          <a:prstGeom prst="rect">
            <a:avLst/>
          </a:prstGeom>
          <a:noFill/>
        </p:spPr>
        <p:txBody>
          <a:bodyPr wrap="none" rtlCol="0">
            <a:spAutoFit/>
          </a:bodyPr>
          <a:lstStyle/>
          <a:p>
            <a:pPr marL="225425" indent="-225425">
              <a:buFont typeface="Arial"/>
              <a:buChar char="•"/>
            </a:pPr>
            <a:r>
              <a:rPr lang="en-US" sz="2000" dirty="0">
                <a:solidFill>
                  <a:schemeClr val="accent1"/>
                </a:solidFill>
              </a:rPr>
              <a:t>Consistent user experience</a:t>
            </a:r>
          </a:p>
          <a:p>
            <a:pPr marL="225425" indent="-225425">
              <a:buFont typeface="Arial"/>
              <a:buChar char="•"/>
            </a:pPr>
            <a:r>
              <a:rPr lang="en-US" sz="2000" dirty="0">
                <a:solidFill>
                  <a:schemeClr val="accent1"/>
                </a:solidFill>
              </a:rPr>
              <a:t>Single, unified administration</a:t>
            </a:r>
          </a:p>
          <a:p>
            <a:pPr marL="225425" indent="-225425">
              <a:buFont typeface="Arial"/>
              <a:buChar char="•"/>
            </a:pPr>
            <a:r>
              <a:rPr lang="en-US" sz="2000" dirty="0">
                <a:solidFill>
                  <a:schemeClr val="accent1"/>
                </a:solidFill>
              </a:rPr>
              <a:t>Service integrations</a:t>
            </a:r>
          </a:p>
          <a:p>
            <a:pPr marL="225425" indent="-225425">
              <a:buFont typeface="Arial"/>
              <a:buChar char="•"/>
            </a:pPr>
            <a:r>
              <a:rPr lang="en-US" sz="2000" dirty="0">
                <a:solidFill>
                  <a:schemeClr val="accent1"/>
                </a:solidFill>
              </a:rPr>
              <a:t>Automatic updates</a:t>
            </a:r>
          </a:p>
        </p:txBody>
      </p:sp>
      <p:pic>
        <p:nvPicPr>
          <p:cNvPr id="32" name="Picture 31"/>
          <p:cNvPicPr>
            <a:picLocks noChangeAspect="1"/>
          </p:cNvPicPr>
          <p:nvPr/>
        </p:nvPicPr>
        <p:blipFill rotWithShape="1">
          <a:blip r:embed="rId4"/>
          <a:srcRect b="38828"/>
          <a:stretch/>
        </p:blipFill>
        <p:spPr>
          <a:xfrm>
            <a:off x="952123" y="1945628"/>
            <a:ext cx="6105637" cy="1551296"/>
          </a:xfrm>
          <a:prstGeom prst="rect">
            <a:avLst/>
          </a:prstGeom>
        </p:spPr>
      </p:pic>
      <p:sp>
        <p:nvSpPr>
          <p:cNvPr id="14" name="TextBox 13"/>
          <p:cNvSpPr txBox="1"/>
          <p:nvPr/>
        </p:nvSpPr>
        <p:spPr>
          <a:xfrm>
            <a:off x="1720266" y="2944058"/>
            <a:ext cx="1176156" cy="523220"/>
          </a:xfrm>
          <a:prstGeom prst="rect">
            <a:avLst/>
          </a:prstGeom>
          <a:noFill/>
        </p:spPr>
        <p:txBody>
          <a:bodyPr wrap="none" rtlCol="0">
            <a:spAutoFit/>
          </a:bodyPr>
          <a:lstStyle/>
          <a:p>
            <a:pPr algn="ctr"/>
            <a:r>
              <a:rPr lang="en-US" sz="1400" dirty="0">
                <a:solidFill>
                  <a:schemeClr val="accent1"/>
                </a:solidFill>
              </a:rPr>
              <a:t>Infrastructure</a:t>
            </a:r>
            <a:br>
              <a:rPr lang="en-US" sz="1400" dirty="0">
                <a:solidFill>
                  <a:schemeClr val="accent1"/>
                </a:solidFill>
              </a:rPr>
            </a:br>
            <a:r>
              <a:rPr lang="en-US" sz="1400" dirty="0">
                <a:solidFill>
                  <a:schemeClr val="accent1"/>
                </a:solidFill>
              </a:rPr>
              <a:t>Automation</a:t>
            </a:r>
          </a:p>
        </p:txBody>
      </p:sp>
      <p:sp>
        <p:nvSpPr>
          <p:cNvPr id="15" name="TextBox 14"/>
          <p:cNvSpPr txBox="1"/>
          <p:nvPr/>
        </p:nvSpPr>
        <p:spPr>
          <a:xfrm>
            <a:off x="2971117" y="2944058"/>
            <a:ext cx="1596014" cy="523220"/>
          </a:xfrm>
          <a:prstGeom prst="rect">
            <a:avLst/>
          </a:prstGeom>
          <a:noFill/>
        </p:spPr>
        <p:txBody>
          <a:bodyPr wrap="none" rtlCol="0">
            <a:spAutoFit/>
          </a:bodyPr>
          <a:lstStyle/>
          <a:p>
            <a:pPr algn="ctr"/>
            <a:r>
              <a:rPr lang="en-US" sz="1400" dirty="0">
                <a:solidFill>
                  <a:schemeClr val="accent1"/>
                </a:solidFill>
              </a:rPr>
              <a:t>App, Mobile &amp; Data</a:t>
            </a:r>
            <a:br>
              <a:rPr lang="en-US" sz="1400" dirty="0">
                <a:solidFill>
                  <a:schemeClr val="accent1"/>
                </a:solidFill>
              </a:rPr>
            </a:br>
            <a:r>
              <a:rPr lang="en-US" sz="1400" dirty="0">
                <a:solidFill>
                  <a:schemeClr val="accent1"/>
                </a:solidFill>
              </a:rPr>
              <a:t>Services</a:t>
            </a:r>
          </a:p>
        </p:txBody>
      </p:sp>
      <p:sp>
        <p:nvSpPr>
          <p:cNvPr id="16" name="TextBox 15"/>
          <p:cNvSpPr txBox="1"/>
          <p:nvPr/>
        </p:nvSpPr>
        <p:spPr>
          <a:xfrm>
            <a:off x="4719539" y="2944058"/>
            <a:ext cx="1020729" cy="523220"/>
          </a:xfrm>
          <a:prstGeom prst="rect">
            <a:avLst/>
          </a:prstGeom>
          <a:noFill/>
        </p:spPr>
        <p:txBody>
          <a:bodyPr wrap="none" rtlCol="0">
            <a:spAutoFit/>
          </a:bodyPr>
          <a:lstStyle/>
          <a:p>
            <a:pPr algn="ctr"/>
            <a:r>
              <a:rPr lang="en-US" sz="1400" dirty="0">
                <a:solidFill>
                  <a:schemeClr val="accent1"/>
                </a:solidFill>
              </a:rPr>
              <a:t>Networking</a:t>
            </a:r>
          </a:p>
          <a:p>
            <a:pPr algn="ctr"/>
            <a:r>
              <a:rPr lang="en-US" sz="1400" dirty="0">
                <a:solidFill>
                  <a:schemeClr val="accent1"/>
                </a:solidFill>
              </a:rPr>
              <a:t>Services</a:t>
            </a:r>
          </a:p>
        </p:txBody>
      </p:sp>
      <p:sp>
        <p:nvSpPr>
          <p:cNvPr id="17" name="TextBox 16"/>
          <p:cNvSpPr txBox="1"/>
          <p:nvPr/>
        </p:nvSpPr>
        <p:spPr>
          <a:xfrm>
            <a:off x="6116143" y="3013308"/>
            <a:ext cx="407484" cy="307777"/>
          </a:xfrm>
          <a:prstGeom prst="rect">
            <a:avLst/>
          </a:prstGeom>
          <a:noFill/>
        </p:spPr>
        <p:txBody>
          <a:bodyPr wrap="none" rtlCol="0">
            <a:spAutoFit/>
          </a:bodyPr>
          <a:lstStyle/>
          <a:p>
            <a:pPr algn="ctr"/>
            <a:r>
              <a:rPr lang="en-US" sz="1400" dirty="0">
                <a:solidFill>
                  <a:schemeClr val="accent1"/>
                </a:solidFill>
              </a:rPr>
              <a:t>IoT</a:t>
            </a:r>
          </a:p>
        </p:txBody>
      </p:sp>
      <p:grpSp>
        <p:nvGrpSpPr>
          <p:cNvPr id="2" name="Group 1"/>
          <p:cNvGrpSpPr/>
          <p:nvPr/>
        </p:nvGrpSpPr>
        <p:grpSpPr>
          <a:xfrm>
            <a:off x="881937" y="3673501"/>
            <a:ext cx="6274204" cy="2540286"/>
            <a:chOff x="881937" y="3673501"/>
            <a:chExt cx="6274204" cy="2540286"/>
          </a:xfrm>
        </p:grpSpPr>
        <p:sp>
          <p:nvSpPr>
            <p:cNvPr id="25" name="Round Same Side Corner Rectangle 24"/>
            <p:cNvSpPr/>
            <p:nvPr/>
          </p:nvSpPr>
          <p:spPr bwMode="auto">
            <a:xfrm>
              <a:off x="881937" y="4432590"/>
              <a:ext cx="6274204" cy="1781197"/>
            </a:xfrm>
            <a:prstGeom prst="round2SameRect">
              <a:avLst>
                <a:gd name="adj1" fmla="val 11582"/>
                <a:gd name="adj2" fmla="val 0"/>
              </a:avLst>
            </a:prstGeom>
            <a:solidFill>
              <a:schemeClr val="bg2">
                <a:alpha val="35000"/>
              </a:schemeClr>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dirty="0">
                  <a:solidFill>
                    <a:schemeClr val="bg1"/>
                  </a:solidFill>
                  <a:latin typeface="Arial" charset="0"/>
                  <a:cs typeface="Arial" charset="0"/>
                </a:rPr>
                <a:t>Your Apps &amp; Data, Your IP</a:t>
              </a:r>
            </a:p>
            <a:p>
              <a:pPr algn="ctr" defTabSz="1461590" fontAlgn="base">
                <a:spcBef>
                  <a:spcPct val="0"/>
                </a:spcBef>
                <a:spcAft>
                  <a:spcPct val="0"/>
                </a:spcAft>
              </a:pPr>
              <a:br>
                <a:rPr lang="en-US" sz="1600" dirty="0">
                  <a:solidFill>
                    <a:schemeClr val="tx1">
                      <a:lumMod val="65000"/>
                    </a:schemeClr>
                  </a:solidFill>
                  <a:latin typeface="Arial" charset="0"/>
                  <a:cs typeface="Arial" charset="0"/>
                </a:rPr>
              </a:br>
              <a:endParaRPr lang="en-US" sz="1600" dirty="0">
                <a:solidFill>
                  <a:schemeClr val="tx1">
                    <a:lumMod val="65000"/>
                  </a:schemeClr>
                </a:solidFill>
                <a:latin typeface="Arial" charset="0"/>
                <a:cs typeface="Arial" charset="0"/>
              </a:endParaRPr>
            </a:p>
            <a:p>
              <a:pPr algn="ctr" defTabSz="1461590" fontAlgn="base">
                <a:spcBef>
                  <a:spcPct val="0"/>
                </a:spcBef>
                <a:spcAft>
                  <a:spcPct val="0"/>
                </a:spcAft>
              </a:pPr>
              <a:endParaRPr lang="en-US" sz="1600" dirty="0">
                <a:solidFill>
                  <a:schemeClr val="tx1">
                    <a:lumMod val="65000"/>
                  </a:schemeClr>
                </a:solidFill>
                <a:latin typeface="Arial" charset="0"/>
                <a:cs typeface="Arial" charset="0"/>
              </a:endParaRPr>
            </a:p>
            <a:p>
              <a:pPr algn="ctr" defTabSz="1461590" fontAlgn="base">
                <a:spcBef>
                  <a:spcPct val="0"/>
                </a:spcBef>
                <a:spcAft>
                  <a:spcPct val="0"/>
                </a:spcAft>
              </a:pPr>
              <a:endParaRPr lang="en-US" sz="1600" dirty="0">
                <a:solidFill>
                  <a:schemeClr val="tx1">
                    <a:lumMod val="65000"/>
                  </a:schemeClr>
                </a:solidFill>
                <a:latin typeface="Arial" charset="0"/>
                <a:cs typeface="Arial" charset="0"/>
              </a:endParaRPr>
            </a:p>
            <a:p>
              <a:pPr algn="ctr" defTabSz="1461590" fontAlgn="base">
                <a:spcBef>
                  <a:spcPct val="0"/>
                </a:spcBef>
                <a:spcAft>
                  <a:spcPct val="0"/>
                </a:spcAft>
              </a:pPr>
              <a:endParaRPr lang="en-US" sz="1600" dirty="0">
                <a:solidFill>
                  <a:schemeClr val="tx1">
                    <a:lumMod val="65000"/>
                  </a:schemeClr>
                </a:solidFill>
                <a:latin typeface="Arial" charset="0"/>
                <a:cs typeface="Arial" charset="0"/>
              </a:endParaRPr>
            </a:p>
          </p:txBody>
        </p:sp>
        <p:grpSp>
          <p:nvGrpSpPr>
            <p:cNvPr id="19" name="Group 18"/>
            <p:cNvGrpSpPr/>
            <p:nvPr/>
          </p:nvGrpSpPr>
          <p:grpSpPr>
            <a:xfrm>
              <a:off x="3591258" y="3673501"/>
              <a:ext cx="827364" cy="685823"/>
              <a:chOff x="1654369" y="4755000"/>
              <a:chExt cx="1102579" cy="457200"/>
            </a:xfrm>
          </p:grpSpPr>
          <p:sp>
            <p:nvSpPr>
              <p:cNvPr id="20" name="Down Arrow 19"/>
              <p:cNvSpPr/>
              <p:nvPr/>
            </p:nvSpPr>
            <p:spPr bwMode="auto">
              <a:xfrm>
                <a:off x="1654369" y="4755000"/>
                <a:ext cx="537201" cy="457200"/>
              </a:xfrm>
              <a:prstGeom prst="downArrow">
                <a:avLst>
                  <a:gd name="adj1" fmla="val 70264"/>
                  <a:gd name="adj2" fmla="val 57143"/>
                </a:avLst>
              </a:prstGeom>
              <a:gradFill>
                <a:gsLst>
                  <a:gs pos="0">
                    <a:srgbClr val="0079BD">
                      <a:lumMod val="60000"/>
                      <a:lumOff val="40000"/>
                    </a:srgbClr>
                  </a:gs>
                  <a:gs pos="100000">
                    <a:srgbClr val="0079BD"/>
                  </a:gs>
                </a:gsLst>
                <a:lin ang="5400000" scaled="0"/>
              </a:gra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marL="0" marR="0" lvl="0" indent="0" algn="ctr" defTabSz="146159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Arial" charset="0"/>
                  <a:cs typeface="Arial" charset="0"/>
                </a:endParaRPr>
              </a:p>
            </p:txBody>
          </p:sp>
          <p:sp>
            <p:nvSpPr>
              <p:cNvPr id="21" name="Down Arrow 20"/>
              <p:cNvSpPr/>
              <p:nvPr/>
            </p:nvSpPr>
            <p:spPr bwMode="auto">
              <a:xfrm rot="10800000">
                <a:off x="2219747" y="4755000"/>
                <a:ext cx="537201" cy="457200"/>
              </a:xfrm>
              <a:prstGeom prst="downArrow">
                <a:avLst>
                  <a:gd name="adj1" fmla="val 70264"/>
                  <a:gd name="adj2" fmla="val 57143"/>
                </a:avLst>
              </a:prstGeom>
              <a:gradFill>
                <a:gsLst>
                  <a:gs pos="0">
                    <a:srgbClr val="0079BD">
                      <a:lumMod val="60000"/>
                      <a:lumOff val="40000"/>
                    </a:srgbClr>
                  </a:gs>
                  <a:gs pos="100000">
                    <a:srgbClr val="0079BD"/>
                  </a:gs>
                </a:gsLst>
                <a:lin ang="5400000" scaled="0"/>
              </a:gra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marL="0" marR="0" lvl="0" indent="0" algn="ctr" defTabSz="1461590" eaLnBrk="1" fontAlgn="base" latinLnBrk="0" hangingPunct="1">
                  <a:lnSpc>
                    <a:spcPct val="100000"/>
                  </a:lnSpc>
                  <a:spcBef>
                    <a:spcPct val="0"/>
                  </a:spcBef>
                  <a:spcAft>
                    <a:spcPct val="0"/>
                  </a:spcAft>
                  <a:buClrTx/>
                  <a:buSzTx/>
                  <a:buFontTx/>
                  <a:buNone/>
                  <a:tabLst/>
                  <a:defRPr/>
                </a:pPr>
                <a:endParaRPr kumimoji="0" lang="en-US" sz="1800" b="0" i="0" u="none" strike="noStrike" kern="0" cap="none" spc="0" normalizeH="0" baseline="0" noProof="0" dirty="0">
                  <a:ln>
                    <a:noFill/>
                  </a:ln>
                  <a:solidFill>
                    <a:srgbClr val="FFFFFF"/>
                  </a:solidFill>
                  <a:effectLst/>
                  <a:uLnTx/>
                  <a:uFillTx/>
                  <a:latin typeface="Arial" charset="0"/>
                  <a:cs typeface="Arial" charset="0"/>
                </a:endParaRPr>
              </a:p>
            </p:txBody>
          </p:sp>
        </p:grpSp>
        <p:sp>
          <p:nvSpPr>
            <p:cNvPr id="26" name="Oval 25"/>
            <p:cNvSpPr>
              <a:spLocks noChangeAspect="1"/>
            </p:cNvSpPr>
            <p:nvPr/>
          </p:nvSpPr>
          <p:spPr bwMode="auto">
            <a:xfrm>
              <a:off x="2300368" y="5122449"/>
              <a:ext cx="914633" cy="914395"/>
            </a:xfrm>
            <a:prstGeom prst="ellipse">
              <a:avLst/>
            </a:prstGeom>
            <a:solidFill>
              <a:schemeClr val="accent1"/>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sz="1400" dirty="0">
                  <a:solidFill>
                    <a:srgbClr val="FFFFFF"/>
                  </a:solidFill>
                  <a:latin typeface="Arial" charset="0"/>
                  <a:cs typeface="Arial" charset="0"/>
                </a:rPr>
                <a:t>Public</a:t>
              </a:r>
              <a:br>
                <a:rPr lang="en-US" sz="1400" dirty="0">
                  <a:solidFill>
                    <a:srgbClr val="FFFFFF"/>
                  </a:solidFill>
                  <a:latin typeface="Arial" charset="0"/>
                  <a:cs typeface="Arial" charset="0"/>
                </a:rPr>
              </a:br>
              <a:r>
                <a:rPr lang="en-US" sz="1400" dirty="0">
                  <a:solidFill>
                    <a:srgbClr val="FFFFFF"/>
                  </a:solidFill>
                  <a:latin typeface="Arial" charset="0"/>
                  <a:cs typeface="Arial" charset="0"/>
                </a:rPr>
                <a:t>Cloud</a:t>
              </a:r>
            </a:p>
          </p:txBody>
        </p:sp>
        <p:sp>
          <p:nvSpPr>
            <p:cNvPr id="27" name="Oval 26"/>
            <p:cNvSpPr>
              <a:spLocks noChangeAspect="1"/>
            </p:cNvSpPr>
            <p:nvPr/>
          </p:nvSpPr>
          <p:spPr bwMode="auto">
            <a:xfrm>
              <a:off x="4773354" y="5122449"/>
              <a:ext cx="914633" cy="914395"/>
            </a:xfrm>
            <a:prstGeom prst="ellipse">
              <a:avLst/>
            </a:prstGeom>
            <a:solidFill>
              <a:schemeClr val="accent1"/>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sz="1400" dirty="0">
                  <a:solidFill>
                    <a:srgbClr val="FFFFFF"/>
                  </a:solidFill>
                  <a:latin typeface="Arial" charset="0"/>
                  <a:cs typeface="Arial" charset="0"/>
                </a:rPr>
                <a:t>Hybrid</a:t>
              </a:r>
              <a:br>
                <a:rPr lang="en-US" sz="1400" dirty="0">
                  <a:solidFill>
                    <a:srgbClr val="FFFFFF"/>
                  </a:solidFill>
                  <a:latin typeface="Arial" charset="0"/>
                  <a:cs typeface="Arial" charset="0"/>
                </a:rPr>
              </a:br>
              <a:r>
                <a:rPr lang="en-US" sz="1400" dirty="0">
                  <a:solidFill>
                    <a:srgbClr val="FFFFFF"/>
                  </a:solidFill>
                  <a:latin typeface="Arial" charset="0"/>
                  <a:cs typeface="Arial" charset="0"/>
                </a:rPr>
                <a:t>Cloud</a:t>
              </a:r>
            </a:p>
          </p:txBody>
        </p:sp>
        <p:sp>
          <p:nvSpPr>
            <p:cNvPr id="28" name="Oval 27"/>
            <p:cNvSpPr>
              <a:spLocks noChangeAspect="1"/>
            </p:cNvSpPr>
            <p:nvPr/>
          </p:nvSpPr>
          <p:spPr bwMode="auto">
            <a:xfrm>
              <a:off x="1063875" y="5122449"/>
              <a:ext cx="914633" cy="914395"/>
            </a:xfrm>
            <a:prstGeom prst="ellipse">
              <a:avLst/>
            </a:prstGeom>
            <a:solidFill>
              <a:schemeClr val="accent1"/>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sz="1400" dirty="0">
                  <a:solidFill>
                    <a:schemeClr val="bg1"/>
                  </a:solidFill>
                  <a:latin typeface="Arial" charset="0"/>
                  <a:cs typeface="Arial" charset="0"/>
                </a:rPr>
                <a:t>Hypervisor</a:t>
              </a:r>
              <a:br>
                <a:rPr lang="en-US" sz="1400" dirty="0">
                  <a:solidFill>
                    <a:schemeClr val="bg1"/>
                  </a:solidFill>
                  <a:latin typeface="Arial" charset="0"/>
                  <a:cs typeface="Arial" charset="0"/>
                </a:rPr>
              </a:br>
              <a:r>
                <a:rPr lang="en-US" sz="1400" dirty="0">
                  <a:solidFill>
                    <a:schemeClr val="bg1"/>
                  </a:solidFill>
                  <a:latin typeface="Arial" charset="0"/>
                  <a:cs typeface="Arial" charset="0"/>
                </a:rPr>
                <a:t>Platforms</a:t>
              </a:r>
            </a:p>
          </p:txBody>
        </p:sp>
        <p:sp>
          <p:nvSpPr>
            <p:cNvPr id="29" name="Oval 28"/>
            <p:cNvSpPr>
              <a:spLocks noChangeAspect="1"/>
            </p:cNvSpPr>
            <p:nvPr/>
          </p:nvSpPr>
          <p:spPr bwMode="auto">
            <a:xfrm>
              <a:off x="3536861" y="5122449"/>
              <a:ext cx="914633" cy="914395"/>
            </a:xfrm>
            <a:prstGeom prst="ellipse">
              <a:avLst/>
            </a:prstGeom>
            <a:solidFill>
              <a:schemeClr val="accent1"/>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sz="1400" dirty="0">
                  <a:solidFill>
                    <a:srgbClr val="FFFFFF"/>
                  </a:solidFill>
                  <a:latin typeface="Arial" charset="0"/>
                  <a:cs typeface="Arial" charset="0"/>
                </a:rPr>
                <a:t>Private</a:t>
              </a:r>
              <a:br>
                <a:rPr lang="en-US" sz="1400" dirty="0">
                  <a:solidFill>
                    <a:srgbClr val="FFFFFF"/>
                  </a:solidFill>
                  <a:latin typeface="Arial" charset="0"/>
                  <a:cs typeface="Arial" charset="0"/>
                </a:rPr>
              </a:br>
              <a:r>
                <a:rPr lang="en-US" sz="1400" dirty="0">
                  <a:solidFill>
                    <a:srgbClr val="FFFFFF"/>
                  </a:solidFill>
                  <a:latin typeface="Arial" charset="0"/>
                  <a:cs typeface="Arial" charset="0"/>
                </a:rPr>
                <a:t>Cloud</a:t>
              </a:r>
            </a:p>
          </p:txBody>
        </p:sp>
        <p:sp>
          <p:nvSpPr>
            <p:cNvPr id="30" name="Oval 29"/>
            <p:cNvSpPr>
              <a:spLocks noChangeAspect="1"/>
            </p:cNvSpPr>
            <p:nvPr/>
          </p:nvSpPr>
          <p:spPr bwMode="auto">
            <a:xfrm>
              <a:off x="6009849" y="5122449"/>
              <a:ext cx="914633" cy="914395"/>
            </a:xfrm>
            <a:prstGeom prst="ellipse">
              <a:avLst/>
            </a:prstGeom>
            <a:solidFill>
              <a:schemeClr val="accent1"/>
            </a:solidFill>
            <a:ln w="9525" cap="flat" cmpd="sng" algn="ctr">
              <a:noFill/>
              <a:prstDash val="solid"/>
              <a:round/>
              <a:headEnd type="none" w="med" len="med"/>
              <a:tailEnd type="none" w="med" len="med"/>
            </a:ln>
            <a:effectLst>
              <a:outerShdw blurRad="101600" dist="50800" dir="5400000" algn="ctr" rotWithShape="0">
                <a:srgbClr val="000000">
                  <a:alpha val="80000"/>
                </a:srgbClr>
              </a:outerShdw>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r>
                <a:rPr lang="en-US" sz="1400" dirty="0">
                  <a:solidFill>
                    <a:srgbClr val="FFFFFF"/>
                  </a:solidFill>
                  <a:latin typeface="Arial" charset="0"/>
                  <a:cs typeface="Arial" charset="0"/>
                </a:rPr>
                <a:t>Hyper- </a:t>
              </a:r>
              <a:br>
                <a:rPr lang="en-US" sz="1400" dirty="0">
                  <a:solidFill>
                    <a:srgbClr val="FFFFFF"/>
                  </a:solidFill>
                  <a:latin typeface="Arial" charset="0"/>
                  <a:cs typeface="Arial" charset="0"/>
                </a:rPr>
              </a:br>
              <a:r>
                <a:rPr lang="en-US" sz="1400" dirty="0">
                  <a:solidFill>
                    <a:srgbClr val="FFFFFF"/>
                  </a:solidFill>
                  <a:latin typeface="Arial" charset="0"/>
                  <a:cs typeface="Arial" charset="0"/>
                </a:rPr>
                <a:t>converged</a:t>
              </a:r>
            </a:p>
          </p:txBody>
        </p:sp>
      </p:grpSp>
      <p:sp>
        <p:nvSpPr>
          <p:cNvPr id="24" name="TextBox 23"/>
          <p:cNvSpPr txBox="1"/>
          <p:nvPr/>
        </p:nvSpPr>
        <p:spPr>
          <a:xfrm>
            <a:off x="7612462" y="4305493"/>
            <a:ext cx="3592074" cy="523220"/>
          </a:xfrm>
          <a:prstGeom prst="rect">
            <a:avLst/>
          </a:prstGeom>
          <a:noFill/>
        </p:spPr>
        <p:txBody>
          <a:bodyPr wrap="none" rtlCol="0">
            <a:spAutoFit/>
          </a:bodyPr>
          <a:lstStyle/>
          <a:p>
            <a:r>
              <a:rPr lang="en-US" sz="2800" dirty="0">
                <a:ln w="12700" cap="rnd" cmpd="sng">
                  <a:noFill/>
                  <a:prstDash val="solid"/>
                </a:ln>
                <a:solidFill>
                  <a:srgbClr val="00A1E0"/>
                </a:solidFill>
                <a:cs typeface="Arial" pitchFamily="34" charset="0"/>
              </a:rPr>
              <a:t>IP </a:t>
            </a:r>
            <a:r>
              <a:rPr lang="en-US" sz="2800" b="1" dirty="0">
                <a:ln w="12700" cap="rnd" cmpd="sng">
                  <a:noFill/>
                  <a:prstDash val="solid"/>
                </a:ln>
                <a:solidFill>
                  <a:srgbClr val="00A1E0"/>
                </a:solidFill>
                <a:cs typeface="Arial" pitchFamily="34" charset="0"/>
              </a:rPr>
              <a:t>wherever</a:t>
            </a:r>
            <a:r>
              <a:rPr lang="en-US" sz="2800" dirty="0">
                <a:ln w="12700" cap="rnd" cmpd="sng">
                  <a:noFill/>
                  <a:prstDash val="solid"/>
                </a:ln>
                <a:solidFill>
                  <a:srgbClr val="00A1E0"/>
                </a:solidFill>
                <a:cs typeface="Arial" pitchFamily="34" charset="0"/>
              </a:rPr>
              <a:t> you want it</a:t>
            </a:r>
            <a:endParaRPr lang="en-US" sz="2000" dirty="0">
              <a:ln w="12700" cap="rnd" cmpd="sng">
                <a:noFill/>
                <a:prstDash val="solid"/>
              </a:ln>
              <a:solidFill>
                <a:srgbClr val="00A1E0"/>
              </a:solidFill>
              <a:cs typeface="Arial" pitchFamily="34" charset="0"/>
            </a:endParaRPr>
          </a:p>
        </p:txBody>
      </p:sp>
      <p:sp>
        <p:nvSpPr>
          <p:cNvPr id="31" name="TextBox 30"/>
          <p:cNvSpPr txBox="1"/>
          <p:nvPr/>
        </p:nvSpPr>
        <p:spPr>
          <a:xfrm>
            <a:off x="7612461" y="5010028"/>
            <a:ext cx="2807563" cy="1323439"/>
          </a:xfrm>
          <a:prstGeom prst="rect">
            <a:avLst/>
          </a:prstGeom>
          <a:noFill/>
        </p:spPr>
        <p:txBody>
          <a:bodyPr wrap="none" rtlCol="0">
            <a:spAutoFit/>
          </a:bodyPr>
          <a:lstStyle/>
          <a:p>
            <a:pPr marL="225425" indent="-225425">
              <a:buFont typeface="Arial"/>
              <a:buChar char="•"/>
            </a:pPr>
            <a:r>
              <a:rPr lang="en-US" sz="2000" dirty="0">
                <a:solidFill>
                  <a:schemeClr val="accent1"/>
                </a:solidFill>
              </a:rPr>
              <a:t>Better compliance</a:t>
            </a:r>
          </a:p>
          <a:p>
            <a:pPr marL="225425" indent="-225425">
              <a:buFont typeface="Arial"/>
              <a:buChar char="•"/>
            </a:pPr>
            <a:r>
              <a:rPr lang="en-US" sz="2000" dirty="0">
                <a:solidFill>
                  <a:schemeClr val="accent1"/>
                </a:solidFill>
              </a:rPr>
              <a:t>Better security</a:t>
            </a:r>
          </a:p>
          <a:p>
            <a:pPr marL="225425" indent="-225425">
              <a:buFont typeface="Arial"/>
              <a:buChar char="•"/>
            </a:pPr>
            <a:r>
              <a:rPr lang="en-US" sz="2000" dirty="0">
                <a:solidFill>
                  <a:schemeClr val="accent1"/>
                </a:solidFill>
              </a:rPr>
              <a:t>Better data sovereignty</a:t>
            </a:r>
          </a:p>
          <a:p>
            <a:pPr marL="225425" indent="-225425">
              <a:buFont typeface="Arial"/>
              <a:buChar char="•"/>
            </a:pPr>
            <a:r>
              <a:rPr lang="en-US" sz="2000" dirty="0">
                <a:solidFill>
                  <a:schemeClr val="accent1"/>
                </a:solidFill>
              </a:rPr>
              <a:t>Choice of economics</a:t>
            </a:r>
          </a:p>
        </p:txBody>
      </p:sp>
      <p:pic>
        <p:nvPicPr>
          <p:cNvPr id="23" name="Picture 22"/>
          <p:cNvPicPr>
            <a:picLocks noChangeAspect="1"/>
          </p:cNvPicPr>
          <p:nvPr/>
        </p:nvPicPr>
        <p:blipFill>
          <a:blip r:embed="rId5"/>
          <a:stretch>
            <a:fillRect/>
          </a:stretch>
        </p:blipFill>
        <p:spPr>
          <a:xfrm>
            <a:off x="3005720" y="2390885"/>
            <a:ext cx="1976914" cy="380917"/>
          </a:xfrm>
          <a:prstGeom prst="rect">
            <a:avLst/>
          </a:prstGeom>
        </p:spPr>
      </p:pic>
    </p:spTree>
    <p:custDataLst>
      <p:tags r:id="rId1"/>
    </p:custDataLst>
    <p:extLst>
      <p:ext uri="{BB962C8B-B14F-4D97-AF65-F5344CB8AC3E}">
        <p14:creationId xmlns:p14="http://schemas.microsoft.com/office/powerpoint/2010/main" val="2847740424"/>
      </p:ext>
    </p:extLst>
  </p:cSld>
  <p:clrMapOvr>
    <a:masterClrMapping/>
  </p:clrMapOvr>
  <mc:AlternateContent xmlns:mc="http://schemas.openxmlformats.org/markup-compatibility/2006" xmlns:p14="http://schemas.microsoft.com/office/powerpoint/2010/main">
    <mc:Choice Requires="p14">
      <p:transition spd="med" p14:dur="700" advTm="40856">
        <p:fade/>
      </p:transition>
    </mc:Choice>
    <mc:Fallback xmlns="">
      <p:transition spd="med" advTm="408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par>
                                <p:cTn id="14" presetID="1" presetClass="entr" presetSubtype="0" fill="hold" grpId="0" nodeType="withEffect">
                                  <p:stCondLst>
                                    <p:cond delay="500"/>
                                  </p:stCondLst>
                                  <p:childTnLst>
                                    <p:set>
                                      <p:cBhvr>
                                        <p:cTn id="15" dur="1" fill="hold">
                                          <p:stCondLst>
                                            <p:cond delay="0"/>
                                          </p:stCondLst>
                                        </p:cTn>
                                        <p:tgtEl>
                                          <p:spTgt spid="24"/>
                                        </p:tgtEl>
                                        <p:attrNameLst>
                                          <p:attrName>style.visibility</p:attrName>
                                        </p:attrNameLst>
                                      </p:cBhvr>
                                      <p:to>
                                        <p:strVal val="visible"/>
                                      </p:to>
                                    </p:set>
                                  </p:childTnLst>
                                </p:cTn>
                              </p:par>
                              <p:par>
                                <p:cTn id="16" presetID="1" presetClass="entr" presetSubtype="0" fill="hold" grpId="0" nodeType="withEffect">
                                  <p:stCondLst>
                                    <p:cond delay="500"/>
                                  </p:stCondLst>
                                  <p:childTnLst>
                                    <p:set>
                                      <p:cBhvr>
                                        <p:cTn id="17"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3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14855" y="2279620"/>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a:t>Citrix App and Desktop Delivery</a:t>
            </a:r>
          </a:p>
        </p:txBody>
      </p:sp>
    </p:spTree>
    <p:extLst>
      <p:ext uri="{BB962C8B-B14F-4D97-AF65-F5344CB8AC3E}">
        <p14:creationId xmlns:p14="http://schemas.microsoft.com/office/powerpoint/2010/main" val="85543898"/>
      </p:ext>
    </p:extLst>
  </p:cSld>
  <p:clrMapOvr>
    <a:masterClrMapping/>
  </p:clrMapOvr>
  <mc:AlternateContent xmlns:mc="http://schemas.openxmlformats.org/markup-compatibility/2006" xmlns:p14="http://schemas.microsoft.com/office/powerpoint/2010/main">
    <mc:Choice Requires="p14">
      <p:transition spd="med" p14:dur="700" advTm="1079">
        <p:fade/>
      </p:transition>
    </mc:Choice>
    <mc:Fallback xmlns="">
      <p:transition spd="med" advTm="1079">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Rectangle 59"/>
          <p:cNvSpPr/>
          <p:nvPr/>
        </p:nvSpPr>
        <p:spPr bwMode="auto">
          <a:xfrm>
            <a:off x="182656" y="150123"/>
            <a:ext cx="11910848" cy="6250674"/>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1" name="Rectangle 30"/>
          <p:cNvSpPr/>
          <p:nvPr/>
        </p:nvSpPr>
        <p:spPr bwMode="auto">
          <a:xfrm>
            <a:off x="3118012" y="391919"/>
            <a:ext cx="8731560" cy="5884305"/>
          </a:xfrm>
          <a:prstGeom prst="rect">
            <a:avLst/>
          </a:prstGeom>
          <a:solidFill>
            <a:srgbClr val="E4F1F7"/>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2000" dirty="0">
                <a:solidFill>
                  <a:schemeClr val="tx1">
                    <a:lumMod val="75000"/>
                    <a:lumOff val="25000"/>
                  </a:schemeClr>
                </a:solidFill>
                <a:latin typeface="Arial" charset="0"/>
                <a:cs typeface="Arial" charset="0"/>
              </a:rPr>
              <a:t>Hardware</a:t>
            </a:r>
          </a:p>
        </p:txBody>
      </p:sp>
      <p:sp>
        <p:nvSpPr>
          <p:cNvPr id="28" name="Rectangle 27"/>
          <p:cNvSpPr/>
          <p:nvPr/>
        </p:nvSpPr>
        <p:spPr bwMode="auto">
          <a:xfrm>
            <a:off x="387377" y="393082"/>
            <a:ext cx="1717689" cy="2063513"/>
          </a:xfrm>
          <a:prstGeom prst="rect">
            <a:avLst/>
          </a:prstGeom>
          <a:solidFill>
            <a:srgbClr val="C1E4E8"/>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2000" dirty="0">
                <a:solidFill>
                  <a:schemeClr val="tx1">
                    <a:lumMod val="75000"/>
                    <a:lumOff val="25000"/>
                  </a:schemeClr>
                </a:solidFill>
                <a:latin typeface="Arial" charset="0"/>
                <a:cs typeface="Arial" charset="0"/>
              </a:rPr>
              <a:t>Users</a:t>
            </a:r>
          </a:p>
        </p:txBody>
      </p:sp>
      <p:sp>
        <p:nvSpPr>
          <p:cNvPr id="29" name="Rectangle 28"/>
          <p:cNvSpPr/>
          <p:nvPr/>
        </p:nvSpPr>
        <p:spPr bwMode="auto">
          <a:xfrm>
            <a:off x="5979967" y="765110"/>
            <a:ext cx="3151978" cy="3946030"/>
          </a:xfrm>
          <a:prstGeom prst="rect">
            <a:avLst/>
          </a:prstGeom>
          <a:solidFill>
            <a:srgbClr val="E9EBC3"/>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2000" dirty="0">
                <a:solidFill>
                  <a:schemeClr val="tx1">
                    <a:lumMod val="75000"/>
                    <a:lumOff val="25000"/>
                  </a:schemeClr>
                </a:solidFill>
                <a:latin typeface="Arial" charset="0"/>
                <a:cs typeface="Arial" charset="0"/>
              </a:rPr>
              <a:t>Resource</a:t>
            </a:r>
          </a:p>
        </p:txBody>
      </p:sp>
      <p:sp>
        <p:nvSpPr>
          <p:cNvPr id="30" name="Rectangle 29"/>
          <p:cNvSpPr/>
          <p:nvPr/>
        </p:nvSpPr>
        <p:spPr bwMode="auto">
          <a:xfrm>
            <a:off x="3262340" y="779016"/>
            <a:ext cx="2136618" cy="3931814"/>
          </a:xfrm>
          <a:prstGeom prst="rect">
            <a:avLst/>
          </a:prstGeom>
          <a:solidFill>
            <a:srgbClr val="F6CCB3"/>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2000" dirty="0">
                <a:solidFill>
                  <a:schemeClr val="tx1">
                    <a:lumMod val="75000"/>
                    <a:lumOff val="25000"/>
                  </a:schemeClr>
                </a:solidFill>
                <a:latin typeface="Arial" charset="0"/>
                <a:cs typeface="Arial" charset="0"/>
              </a:rPr>
              <a:t>Access</a:t>
            </a:r>
          </a:p>
        </p:txBody>
      </p:sp>
      <p:sp>
        <p:nvSpPr>
          <p:cNvPr id="32" name="Rectangle 31"/>
          <p:cNvSpPr/>
          <p:nvPr/>
        </p:nvSpPr>
        <p:spPr bwMode="auto">
          <a:xfrm>
            <a:off x="3262341" y="4983187"/>
            <a:ext cx="5869605" cy="1298530"/>
          </a:xfrm>
          <a:prstGeom prst="rect">
            <a:avLst/>
          </a:prstGeom>
          <a:solidFill>
            <a:srgbClr val="B2D0D0"/>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t" anchorCtr="0" forceAA="0" compatLnSpc="1">
            <a:prstTxWarp prst="textNoShape">
              <a:avLst/>
            </a:prstTxWarp>
            <a:noAutofit/>
          </a:bodyPr>
          <a:lstStyle/>
          <a:p>
            <a:pPr algn="ctr" defTabSz="1461590" fontAlgn="base">
              <a:spcBef>
                <a:spcPct val="0"/>
              </a:spcBef>
              <a:spcAft>
                <a:spcPct val="0"/>
              </a:spcAft>
            </a:pPr>
            <a:r>
              <a:rPr lang="en-US" sz="2000" dirty="0">
                <a:solidFill>
                  <a:schemeClr val="tx1">
                    <a:lumMod val="75000"/>
                    <a:lumOff val="25000"/>
                  </a:schemeClr>
                </a:solidFill>
                <a:latin typeface="Arial" charset="0"/>
                <a:cs typeface="Arial" charset="0"/>
              </a:rPr>
              <a:t>Control</a:t>
            </a:r>
          </a:p>
        </p:txBody>
      </p:sp>
      <p:pic>
        <p:nvPicPr>
          <p:cNvPr id="2" name="Picture 1"/>
          <p:cNvPicPr>
            <a:picLocks noChangeAspect="1"/>
          </p:cNvPicPr>
          <p:nvPr/>
        </p:nvPicPr>
        <p:blipFill>
          <a:blip r:embed="rId3"/>
          <a:stretch>
            <a:fillRect/>
          </a:stretch>
        </p:blipFill>
        <p:spPr>
          <a:xfrm>
            <a:off x="628220" y="1074475"/>
            <a:ext cx="1236000" cy="792000"/>
          </a:xfrm>
          <a:prstGeom prst="rect">
            <a:avLst/>
          </a:prstGeom>
        </p:spPr>
      </p:pic>
      <p:pic>
        <p:nvPicPr>
          <p:cNvPr id="3" name="Picture 2"/>
          <p:cNvPicPr>
            <a:picLocks noChangeAspect="1"/>
          </p:cNvPicPr>
          <p:nvPr/>
        </p:nvPicPr>
        <p:blipFill>
          <a:blip r:embed="rId4"/>
          <a:stretch>
            <a:fillRect/>
          </a:stretch>
        </p:blipFill>
        <p:spPr>
          <a:xfrm>
            <a:off x="3730954" y="1219531"/>
            <a:ext cx="1188000" cy="420000"/>
          </a:xfrm>
          <a:prstGeom prst="rect">
            <a:avLst/>
          </a:prstGeom>
        </p:spPr>
      </p:pic>
      <p:pic>
        <p:nvPicPr>
          <p:cNvPr id="4" name="Picture 3"/>
          <p:cNvPicPr>
            <a:picLocks noChangeAspect="1"/>
          </p:cNvPicPr>
          <p:nvPr/>
        </p:nvPicPr>
        <p:blipFill>
          <a:blip r:embed="rId5"/>
          <a:stretch>
            <a:fillRect/>
          </a:stretch>
        </p:blipFill>
        <p:spPr>
          <a:xfrm>
            <a:off x="2917076" y="1006235"/>
            <a:ext cx="552000" cy="564000"/>
          </a:xfrm>
          <a:prstGeom prst="rect">
            <a:avLst/>
          </a:prstGeom>
        </p:spPr>
      </p:pic>
      <p:pic>
        <p:nvPicPr>
          <p:cNvPr id="11" name="Picture 10"/>
          <p:cNvPicPr>
            <a:picLocks noChangeAspect="1"/>
          </p:cNvPicPr>
          <p:nvPr/>
        </p:nvPicPr>
        <p:blipFill>
          <a:blip r:embed="rId6"/>
          <a:stretch>
            <a:fillRect/>
          </a:stretch>
        </p:blipFill>
        <p:spPr>
          <a:xfrm>
            <a:off x="4000954" y="3570800"/>
            <a:ext cx="648000" cy="684000"/>
          </a:xfrm>
          <a:prstGeom prst="rect">
            <a:avLst/>
          </a:prstGeom>
        </p:spPr>
      </p:pic>
      <p:pic>
        <p:nvPicPr>
          <p:cNvPr id="12" name="Picture 11"/>
          <p:cNvPicPr>
            <a:picLocks noChangeAspect="1"/>
          </p:cNvPicPr>
          <p:nvPr/>
        </p:nvPicPr>
        <p:blipFill>
          <a:blip r:embed="rId7"/>
          <a:stretch>
            <a:fillRect/>
          </a:stretch>
        </p:blipFill>
        <p:spPr>
          <a:xfrm>
            <a:off x="5360832" y="5464176"/>
            <a:ext cx="660000" cy="540000"/>
          </a:xfrm>
          <a:prstGeom prst="rect">
            <a:avLst/>
          </a:prstGeom>
        </p:spPr>
      </p:pic>
      <p:pic>
        <p:nvPicPr>
          <p:cNvPr id="13" name="Picture 12"/>
          <p:cNvPicPr>
            <a:picLocks noChangeAspect="1"/>
          </p:cNvPicPr>
          <p:nvPr/>
        </p:nvPicPr>
        <p:blipFill>
          <a:blip r:embed="rId8"/>
          <a:stretch>
            <a:fillRect/>
          </a:stretch>
        </p:blipFill>
        <p:spPr>
          <a:xfrm>
            <a:off x="6712479" y="5464176"/>
            <a:ext cx="648000" cy="540000"/>
          </a:xfrm>
          <a:prstGeom prst="rect">
            <a:avLst/>
          </a:prstGeom>
        </p:spPr>
      </p:pic>
      <p:pic>
        <p:nvPicPr>
          <p:cNvPr id="14" name="Picture 13"/>
          <p:cNvPicPr>
            <a:picLocks noChangeAspect="1"/>
          </p:cNvPicPr>
          <p:nvPr/>
        </p:nvPicPr>
        <p:blipFill>
          <a:blip r:embed="rId9"/>
          <a:stretch>
            <a:fillRect/>
          </a:stretch>
        </p:blipFill>
        <p:spPr>
          <a:xfrm>
            <a:off x="3983385" y="5391276"/>
            <a:ext cx="685800" cy="685800"/>
          </a:xfrm>
          <a:prstGeom prst="rect">
            <a:avLst/>
          </a:prstGeom>
        </p:spPr>
      </p:pic>
      <p:pic>
        <p:nvPicPr>
          <p:cNvPr id="17" name="Picture 16"/>
          <p:cNvPicPr>
            <a:picLocks noChangeAspect="1"/>
          </p:cNvPicPr>
          <p:nvPr/>
        </p:nvPicPr>
        <p:blipFill>
          <a:blip r:embed="rId10"/>
          <a:stretch>
            <a:fillRect/>
          </a:stretch>
        </p:blipFill>
        <p:spPr>
          <a:xfrm>
            <a:off x="9803263" y="4405052"/>
            <a:ext cx="1927662" cy="439869"/>
          </a:xfrm>
          <a:prstGeom prst="rect">
            <a:avLst/>
          </a:prstGeom>
        </p:spPr>
      </p:pic>
      <p:pic>
        <p:nvPicPr>
          <p:cNvPr id="19" name="Picture 18"/>
          <p:cNvPicPr>
            <a:picLocks noChangeAspect="1"/>
          </p:cNvPicPr>
          <p:nvPr/>
        </p:nvPicPr>
        <p:blipFill>
          <a:blip r:embed="rId11"/>
          <a:stretch>
            <a:fillRect/>
          </a:stretch>
        </p:blipFill>
        <p:spPr>
          <a:xfrm>
            <a:off x="11233132" y="3786800"/>
            <a:ext cx="391451" cy="587176"/>
          </a:xfrm>
          <a:prstGeom prst="rect">
            <a:avLst/>
          </a:prstGeom>
        </p:spPr>
      </p:pic>
      <p:pic>
        <p:nvPicPr>
          <p:cNvPr id="20" name="Picture 19"/>
          <p:cNvPicPr>
            <a:picLocks noChangeAspect="1"/>
          </p:cNvPicPr>
          <p:nvPr/>
        </p:nvPicPr>
        <p:blipFill>
          <a:blip r:embed="rId12"/>
          <a:stretch>
            <a:fillRect/>
          </a:stretch>
        </p:blipFill>
        <p:spPr>
          <a:xfrm>
            <a:off x="9803264" y="3700395"/>
            <a:ext cx="1126069" cy="704657"/>
          </a:xfrm>
          <a:prstGeom prst="rect">
            <a:avLst/>
          </a:prstGeom>
        </p:spPr>
      </p:pic>
      <p:pic>
        <p:nvPicPr>
          <p:cNvPr id="22" name="Picture 21"/>
          <p:cNvPicPr>
            <a:picLocks noChangeAspect="1"/>
          </p:cNvPicPr>
          <p:nvPr/>
        </p:nvPicPr>
        <p:blipFill>
          <a:blip r:embed="rId13"/>
          <a:stretch>
            <a:fillRect/>
          </a:stretch>
        </p:blipFill>
        <p:spPr>
          <a:xfrm>
            <a:off x="7698126" y="1245384"/>
            <a:ext cx="1236000" cy="948000"/>
          </a:xfrm>
          <a:prstGeom prst="rect">
            <a:avLst/>
          </a:prstGeom>
        </p:spPr>
      </p:pic>
      <p:pic>
        <p:nvPicPr>
          <p:cNvPr id="23" name="Picture 22"/>
          <p:cNvPicPr>
            <a:picLocks noChangeAspect="1"/>
          </p:cNvPicPr>
          <p:nvPr/>
        </p:nvPicPr>
        <p:blipFill>
          <a:blip r:embed="rId14"/>
          <a:stretch>
            <a:fillRect/>
          </a:stretch>
        </p:blipFill>
        <p:spPr>
          <a:xfrm>
            <a:off x="6206406" y="1229712"/>
            <a:ext cx="1236000" cy="936000"/>
          </a:xfrm>
          <a:prstGeom prst="rect">
            <a:avLst/>
          </a:prstGeom>
        </p:spPr>
      </p:pic>
      <p:pic>
        <p:nvPicPr>
          <p:cNvPr id="24" name="Picture 23"/>
          <p:cNvPicPr>
            <a:picLocks noChangeAspect="1"/>
          </p:cNvPicPr>
          <p:nvPr/>
        </p:nvPicPr>
        <p:blipFill>
          <a:blip r:embed="rId15"/>
          <a:stretch>
            <a:fillRect/>
          </a:stretch>
        </p:blipFill>
        <p:spPr>
          <a:xfrm>
            <a:off x="7698126" y="2463064"/>
            <a:ext cx="1236000" cy="936000"/>
          </a:xfrm>
          <a:prstGeom prst="rect">
            <a:avLst/>
          </a:prstGeom>
        </p:spPr>
      </p:pic>
      <p:pic>
        <p:nvPicPr>
          <p:cNvPr id="25" name="Picture 24"/>
          <p:cNvPicPr>
            <a:picLocks noChangeAspect="1"/>
          </p:cNvPicPr>
          <p:nvPr/>
        </p:nvPicPr>
        <p:blipFill>
          <a:blip r:embed="rId16"/>
          <a:stretch>
            <a:fillRect/>
          </a:stretch>
        </p:blipFill>
        <p:spPr>
          <a:xfrm>
            <a:off x="6206406" y="2449228"/>
            <a:ext cx="1236000" cy="936000"/>
          </a:xfrm>
          <a:prstGeom prst="rect">
            <a:avLst/>
          </a:prstGeom>
        </p:spPr>
      </p:pic>
      <p:pic>
        <p:nvPicPr>
          <p:cNvPr id="26" name="Picture 25"/>
          <p:cNvPicPr>
            <a:picLocks noChangeAspect="1"/>
          </p:cNvPicPr>
          <p:nvPr/>
        </p:nvPicPr>
        <p:blipFill>
          <a:blip r:embed="rId17"/>
          <a:stretch>
            <a:fillRect/>
          </a:stretch>
        </p:blipFill>
        <p:spPr>
          <a:xfrm>
            <a:off x="7698126" y="3668744"/>
            <a:ext cx="1236000" cy="936000"/>
          </a:xfrm>
          <a:prstGeom prst="rect">
            <a:avLst/>
          </a:prstGeom>
        </p:spPr>
      </p:pic>
      <p:pic>
        <p:nvPicPr>
          <p:cNvPr id="27" name="Picture 26"/>
          <p:cNvPicPr>
            <a:picLocks noChangeAspect="1"/>
          </p:cNvPicPr>
          <p:nvPr/>
        </p:nvPicPr>
        <p:blipFill>
          <a:blip r:embed="rId18"/>
          <a:stretch>
            <a:fillRect/>
          </a:stretch>
        </p:blipFill>
        <p:spPr>
          <a:xfrm>
            <a:off x="6206406" y="3668744"/>
            <a:ext cx="1236000" cy="936000"/>
          </a:xfrm>
          <a:prstGeom prst="rect">
            <a:avLst/>
          </a:prstGeom>
        </p:spPr>
      </p:pic>
      <p:pic>
        <p:nvPicPr>
          <p:cNvPr id="35" name="Picture 34"/>
          <p:cNvPicPr>
            <a:picLocks noChangeAspect="1"/>
          </p:cNvPicPr>
          <p:nvPr/>
        </p:nvPicPr>
        <p:blipFill>
          <a:blip r:embed="rId19"/>
          <a:stretch>
            <a:fillRect/>
          </a:stretch>
        </p:blipFill>
        <p:spPr>
          <a:xfrm>
            <a:off x="8052126" y="5338176"/>
            <a:ext cx="528000" cy="792000"/>
          </a:xfrm>
          <a:prstGeom prst="rect">
            <a:avLst/>
          </a:prstGeom>
        </p:spPr>
      </p:pic>
      <p:pic>
        <p:nvPicPr>
          <p:cNvPr id="36" name="Picture 35"/>
          <p:cNvPicPr>
            <a:picLocks noChangeAspect="1"/>
          </p:cNvPicPr>
          <p:nvPr/>
        </p:nvPicPr>
        <p:blipFill>
          <a:blip r:embed="rId5"/>
          <a:stretch>
            <a:fillRect/>
          </a:stretch>
        </p:blipFill>
        <p:spPr>
          <a:xfrm>
            <a:off x="4048954" y="2039968"/>
            <a:ext cx="552000" cy="564000"/>
          </a:xfrm>
          <a:prstGeom prst="rect">
            <a:avLst/>
          </a:prstGeom>
        </p:spPr>
      </p:pic>
      <p:cxnSp>
        <p:nvCxnSpPr>
          <p:cNvPr id="38" name="Straight Connector 37"/>
          <p:cNvCxnSpPr>
            <a:stCxn id="28" idx="3"/>
            <a:endCxn id="3" idx="1"/>
          </p:cNvCxnSpPr>
          <p:nvPr/>
        </p:nvCxnSpPr>
        <p:spPr bwMode="auto">
          <a:xfrm>
            <a:off x="2105066" y="1424839"/>
            <a:ext cx="1625889" cy="4693"/>
          </a:xfrm>
          <a:prstGeom prst="line">
            <a:avLst/>
          </a:prstGeom>
          <a:noFill/>
          <a:ln w="38100" cap="flat" cmpd="sng" algn="ctr">
            <a:solidFill>
              <a:srgbClr val="4D4F53"/>
            </a:solidFill>
            <a:prstDash val="solid"/>
            <a:round/>
            <a:headEnd type="none" w="med" len="med"/>
            <a:tailEnd type="triangle" w="lg" len="lg"/>
          </a:ln>
          <a:effectLst/>
        </p:spPr>
      </p:cxnSp>
      <p:cxnSp>
        <p:nvCxnSpPr>
          <p:cNvPr id="42" name="Straight Connector 41"/>
          <p:cNvCxnSpPr>
            <a:stCxn id="3" idx="2"/>
            <a:endCxn id="36" idx="0"/>
          </p:cNvCxnSpPr>
          <p:nvPr/>
        </p:nvCxnSpPr>
        <p:spPr bwMode="auto">
          <a:xfrm>
            <a:off x="4324954" y="1639532"/>
            <a:ext cx="0" cy="400437"/>
          </a:xfrm>
          <a:prstGeom prst="line">
            <a:avLst/>
          </a:prstGeom>
          <a:noFill/>
          <a:ln w="38100" cap="flat" cmpd="sng" algn="ctr">
            <a:solidFill>
              <a:srgbClr val="4D4F53"/>
            </a:solidFill>
            <a:prstDash val="solid"/>
            <a:round/>
            <a:headEnd type="none" w="med" len="med"/>
            <a:tailEnd type="none" w="lg" len="lg"/>
          </a:ln>
          <a:effectLst/>
        </p:spPr>
      </p:cxnSp>
      <p:cxnSp>
        <p:nvCxnSpPr>
          <p:cNvPr id="46" name="Straight Connector 45"/>
          <p:cNvCxnSpPr>
            <a:stCxn id="36" idx="2"/>
          </p:cNvCxnSpPr>
          <p:nvPr/>
        </p:nvCxnSpPr>
        <p:spPr bwMode="auto">
          <a:xfrm>
            <a:off x="4324954" y="2603969"/>
            <a:ext cx="0" cy="443747"/>
          </a:xfrm>
          <a:prstGeom prst="line">
            <a:avLst/>
          </a:prstGeom>
          <a:noFill/>
          <a:ln w="38100" cap="flat" cmpd="sng" algn="ctr">
            <a:solidFill>
              <a:srgbClr val="4D4F53"/>
            </a:solidFill>
            <a:prstDash val="solid"/>
            <a:round/>
            <a:headEnd type="none" w="med" len="med"/>
            <a:tailEnd type="none" w="lg" len="lg"/>
          </a:ln>
          <a:effectLst/>
        </p:spPr>
      </p:cxnSp>
      <p:cxnSp>
        <p:nvCxnSpPr>
          <p:cNvPr id="49" name="Straight Connector 48"/>
          <p:cNvCxnSpPr/>
          <p:nvPr/>
        </p:nvCxnSpPr>
        <p:spPr bwMode="auto">
          <a:xfrm>
            <a:off x="4324955" y="3047715"/>
            <a:ext cx="1655013" cy="0"/>
          </a:xfrm>
          <a:prstGeom prst="line">
            <a:avLst/>
          </a:prstGeom>
          <a:noFill/>
          <a:ln w="38100" cap="flat" cmpd="sng" algn="ctr">
            <a:solidFill>
              <a:srgbClr val="4D4F53"/>
            </a:solidFill>
            <a:prstDash val="solid"/>
            <a:round/>
            <a:headEnd type="none" w="med" len="med"/>
            <a:tailEnd type="triangle" w="lg" len="lg"/>
          </a:ln>
          <a:effectLst/>
        </p:spPr>
      </p:cxnSp>
      <p:pic>
        <p:nvPicPr>
          <p:cNvPr id="55" name="Picture 8" descr="\\Mv-fs\Projects\Citrix\09-1786 Graphics for Print\Art\Fot PPT\2\HDX_Logo.png"/>
          <p:cNvPicPr>
            <a:picLocks noChangeAspect="1" noChangeArrowheads="1"/>
          </p:cNvPicPr>
          <p:nvPr/>
        </p:nvPicPr>
        <p:blipFill>
          <a:blip r:embed="rId20" cstate="screen">
            <a:extLst>
              <a:ext uri="{28A0092B-C50C-407E-A947-70E740481C1C}">
                <a14:useLocalDpi xmlns:a14="http://schemas.microsoft.com/office/drawing/2010/main"/>
              </a:ext>
            </a:extLst>
          </a:blip>
          <a:srcRect/>
          <a:stretch>
            <a:fillRect/>
          </a:stretch>
        </p:blipFill>
        <p:spPr bwMode="auto">
          <a:xfrm>
            <a:off x="4674098" y="2797292"/>
            <a:ext cx="870580" cy="500846"/>
          </a:xfrm>
          <a:prstGeom prst="rect">
            <a:avLst/>
          </a:prstGeom>
          <a:noFill/>
        </p:spPr>
      </p:pic>
      <p:sp>
        <p:nvSpPr>
          <p:cNvPr id="58" name="Rectangle 57"/>
          <p:cNvSpPr/>
          <p:nvPr/>
        </p:nvSpPr>
        <p:spPr bwMode="auto">
          <a:xfrm>
            <a:off x="779515" y="1177676"/>
            <a:ext cx="941695" cy="598111"/>
          </a:xfrm>
          <a:prstGeom prst="rect">
            <a:avLst/>
          </a:prstGeom>
          <a:solidFill>
            <a:schemeClr val="bg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pic>
        <p:nvPicPr>
          <p:cNvPr id="56" name="Picture 55" descr="Citrix-X1-StoreFront-170x170.png"/>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971291" y="1177676"/>
            <a:ext cx="598111" cy="598111"/>
          </a:xfrm>
          <a:prstGeom prst="rect">
            <a:avLst/>
          </a:prstGeom>
        </p:spPr>
      </p:pic>
    </p:spTree>
    <p:extLst>
      <p:ext uri="{BB962C8B-B14F-4D97-AF65-F5344CB8AC3E}">
        <p14:creationId xmlns:p14="http://schemas.microsoft.com/office/powerpoint/2010/main" val="421227833"/>
      </p:ext>
    </p:extLst>
  </p:cSld>
  <p:clrMapOvr>
    <a:masterClrMapping/>
  </p:clrMapOvr>
  <mc:AlternateContent xmlns:mc="http://schemas.openxmlformats.org/markup-compatibility/2006" xmlns:p14="http://schemas.microsoft.com/office/powerpoint/2010/main">
    <mc:Choice Requires="p14">
      <p:transition spd="slow" p14:dur="2000" advTm="53655"/>
    </mc:Choice>
    <mc:Fallback xmlns="">
      <p:transition spd="slow" advTm="5365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Can 23"/>
          <p:cNvSpPr/>
          <p:nvPr/>
        </p:nvSpPr>
        <p:spPr bwMode="auto">
          <a:xfrm>
            <a:off x="6544053" y="2774169"/>
            <a:ext cx="731322" cy="731322"/>
          </a:xfrm>
          <a:prstGeom prst="can">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algn="ctr" defTabSz="1948105" fontAlgn="base">
              <a:spcBef>
                <a:spcPct val="0"/>
              </a:spcBef>
              <a:spcAft>
                <a:spcPct val="0"/>
              </a:spcAft>
            </a:pPr>
            <a:r>
              <a:rPr lang="en-US" sz="1200" dirty="0">
                <a:solidFill>
                  <a:srgbClr val="FFFFFF"/>
                </a:solidFill>
                <a:cs typeface="Arial" charset="0"/>
              </a:rPr>
              <a:t>SQL</a:t>
            </a:r>
          </a:p>
        </p:txBody>
      </p:sp>
      <p:cxnSp>
        <p:nvCxnSpPr>
          <p:cNvPr id="142" name="Straight Arrow Connector 24"/>
          <p:cNvCxnSpPr/>
          <p:nvPr/>
        </p:nvCxnSpPr>
        <p:spPr bwMode="auto">
          <a:xfrm>
            <a:off x="5904147" y="3138978"/>
            <a:ext cx="639906" cy="0"/>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35" name="Rectangle 34"/>
          <p:cNvSpPr/>
          <p:nvPr/>
        </p:nvSpPr>
        <p:spPr bwMode="auto">
          <a:xfrm>
            <a:off x="3625909" y="4891644"/>
            <a:ext cx="2559625" cy="1188398"/>
          </a:xfrm>
          <a:prstGeom prst="rect">
            <a:avLst/>
          </a:prstGeom>
          <a:solidFill>
            <a:schemeClr val="bg1">
              <a:lumMod val="85000"/>
            </a:schemeClr>
          </a:solidFill>
          <a:ln w="12700">
            <a:solidFill>
              <a:schemeClr val="tx2">
                <a:lumMod val="75000"/>
              </a:schemeClr>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rot="0" spcFirstLastPara="0" vertOverflow="overflow" horzOverflow="overflow" vert="horz" wrap="square" lIns="184266" tIns="92132" rIns="184266" bIns="92132" numCol="1" spcCol="0" rtlCol="0" fromWordArt="0" anchor="b" anchorCtr="0" forceAA="0" compatLnSpc="1">
            <a:prstTxWarp prst="textNoShape">
              <a:avLst/>
            </a:prstTxWarp>
            <a:noAutofit/>
          </a:bodyPr>
          <a:lstStyle/>
          <a:p>
            <a:pPr algn="ctr" defTabSz="1948105" fontAlgn="base">
              <a:spcBef>
                <a:spcPct val="0"/>
              </a:spcBef>
              <a:spcAft>
                <a:spcPct val="0"/>
              </a:spcAft>
            </a:pPr>
            <a:r>
              <a:rPr lang="en-US" sz="1200" dirty="0">
                <a:solidFill>
                  <a:srgbClr val="000000"/>
                </a:solidFill>
                <a:cs typeface="Arial" charset="0"/>
              </a:rPr>
              <a:t>Hypervisors</a:t>
            </a:r>
          </a:p>
        </p:txBody>
      </p:sp>
      <p:sp>
        <p:nvSpPr>
          <p:cNvPr id="36" name="Can 35"/>
          <p:cNvSpPr/>
          <p:nvPr/>
        </p:nvSpPr>
        <p:spPr bwMode="auto">
          <a:xfrm>
            <a:off x="6537967" y="4983058"/>
            <a:ext cx="731322" cy="731322"/>
          </a:xfrm>
          <a:prstGeom prst="can">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92132" rIns="0"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Active Directory</a:t>
            </a:r>
          </a:p>
        </p:txBody>
      </p:sp>
      <p:sp>
        <p:nvSpPr>
          <p:cNvPr id="37" name="Rectangle 36"/>
          <p:cNvSpPr/>
          <p:nvPr/>
        </p:nvSpPr>
        <p:spPr bwMode="auto">
          <a:xfrm>
            <a:off x="2500084" y="4983059"/>
            <a:ext cx="912301"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NetScaler Gateway</a:t>
            </a:r>
          </a:p>
        </p:txBody>
      </p:sp>
      <p:sp>
        <p:nvSpPr>
          <p:cNvPr id="38" name="Rectangle 37"/>
          <p:cNvSpPr/>
          <p:nvPr/>
        </p:nvSpPr>
        <p:spPr bwMode="auto">
          <a:xfrm>
            <a:off x="3900157" y="516588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39" name="Rectangle 38"/>
          <p:cNvSpPr/>
          <p:nvPr/>
        </p:nvSpPr>
        <p:spPr bwMode="auto">
          <a:xfrm>
            <a:off x="3808737" y="5074475"/>
            <a:ext cx="914154"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0" name="Rectangle 39"/>
          <p:cNvSpPr/>
          <p:nvPr/>
        </p:nvSpPr>
        <p:spPr bwMode="auto">
          <a:xfrm>
            <a:off x="3717325" y="498305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1" name="Rectangle 40"/>
          <p:cNvSpPr/>
          <p:nvPr/>
        </p:nvSpPr>
        <p:spPr bwMode="auto">
          <a:xfrm>
            <a:off x="5179968" y="5165889"/>
            <a:ext cx="914151"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2" name="Rectangle 41"/>
          <p:cNvSpPr/>
          <p:nvPr/>
        </p:nvSpPr>
        <p:spPr bwMode="auto">
          <a:xfrm>
            <a:off x="5088552" y="5074474"/>
            <a:ext cx="921472"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3" name="Rectangle 42"/>
          <p:cNvSpPr/>
          <p:nvPr/>
        </p:nvSpPr>
        <p:spPr bwMode="auto">
          <a:xfrm>
            <a:off x="4997139" y="498305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Desktop VDAs</a:t>
            </a:r>
          </a:p>
        </p:txBody>
      </p:sp>
      <p:cxnSp>
        <p:nvCxnSpPr>
          <p:cNvPr id="44" name="Straight Arrow Connector 24"/>
          <p:cNvCxnSpPr/>
          <p:nvPr/>
        </p:nvCxnSpPr>
        <p:spPr bwMode="auto">
          <a:xfrm rot="16200000" flipH="1">
            <a:off x="4601880" y="4129280"/>
            <a:ext cx="1419456" cy="288101"/>
          </a:xfrm>
          <a:prstGeom prst="bentConnector3">
            <a:avLst>
              <a:gd name="adj1" fmla="val 78877"/>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cxnSp>
        <p:nvCxnSpPr>
          <p:cNvPr id="45" name="Straight Arrow Connector 24"/>
          <p:cNvCxnSpPr/>
          <p:nvPr/>
        </p:nvCxnSpPr>
        <p:spPr bwMode="auto">
          <a:xfrm rot="5400000">
            <a:off x="3730619" y="3994979"/>
            <a:ext cx="1419457" cy="556705"/>
          </a:xfrm>
          <a:prstGeom prst="bentConnector3">
            <a:avLst>
              <a:gd name="adj1" fmla="val 80358"/>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cxnSp>
        <p:nvCxnSpPr>
          <p:cNvPr id="46" name="Straight Arrow Connector 24"/>
          <p:cNvCxnSpPr/>
          <p:nvPr/>
        </p:nvCxnSpPr>
        <p:spPr bwMode="auto">
          <a:xfrm rot="16200000" flipH="1">
            <a:off x="5570890" y="3692959"/>
            <a:ext cx="1419456" cy="1160742"/>
          </a:xfrm>
          <a:prstGeom prst="bentConnector3">
            <a:avLst>
              <a:gd name="adj1" fmla="val 80358"/>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54" name="Right Brace 53"/>
          <p:cNvSpPr/>
          <p:nvPr/>
        </p:nvSpPr>
        <p:spPr bwMode="auto">
          <a:xfrm>
            <a:off x="8807168" y="1206230"/>
            <a:ext cx="914152" cy="5120013"/>
          </a:xfrm>
          <a:prstGeom prst="rightBrace">
            <a:avLst>
              <a:gd name="adj1" fmla="val 8333"/>
              <a:gd name="adj2" fmla="val 48799"/>
            </a:avLst>
          </a:prstGeom>
          <a:noFill/>
          <a:ln w="19050" cap="flat" cmpd="sng" algn="ctr">
            <a:solidFill>
              <a:schemeClr val="bg2"/>
            </a:solidFill>
            <a:prstDash val="solid"/>
            <a:round/>
            <a:headEnd type="none" w="med" len="med"/>
            <a:tailEnd type="none" w="med" len="med"/>
          </a:ln>
          <a:effectLst/>
        </p:spPr>
        <p:txBody>
          <a:bodyPr rtlCol="0" anchor="ctr"/>
          <a:lstStyle/>
          <a:p>
            <a:pPr algn="ctr" defTabSz="914103"/>
            <a:endParaRPr lang="en-US" sz="1899">
              <a:solidFill>
                <a:srgbClr val="000000"/>
              </a:solidFill>
            </a:endParaRPr>
          </a:p>
        </p:txBody>
      </p:sp>
      <p:sp>
        <p:nvSpPr>
          <p:cNvPr id="8" name="Rectangle 7"/>
          <p:cNvSpPr/>
          <p:nvPr/>
        </p:nvSpPr>
        <p:spPr bwMode="auto">
          <a:xfrm>
            <a:off x="8551746" y="1966358"/>
            <a:ext cx="3382362" cy="822736"/>
          </a:xfrm>
          <a:prstGeom prst="rect">
            <a:avLst/>
          </a:prstGeom>
          <a:no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defTabSz="1461152" fontAlgn="base">
              <a:spcBef>
                <a:spcPct val="0"/>
              </a:spcBef>
              <a:spcAft>
                <a:spcPct val="0"/>
              </a:spcAft>
            </a:pPr>
            <a:endParaRPr lang="en-US" sz="1999" dirty="0">
              <a:solidFill>
                <a:srgbClr val="000000"/>
              </a:solidFill>
              <a:cs typeface="Arial" charset="0"/>
            </a:endParaRPr>
          </a:p>
        </p:txBody>
      </p:sp>
      <p:sp>
        <p:nvSpPr>
          <p:cNvPr id="49" name="Rectangle 48"/>
          <p:cNvSpPr/>
          <p:nvPr/>
        </p:nvSpPr>
        <p:spPr bwMode="auto">
          <a:xfrm>
            <a:off x="5428287"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License Server</a:t>
            </a:r>
          </a:p>
        </p:txBody>
      </p:sp>
      <p:sp>
        <p:nvSpPr>
          <p:cNvPr id="50" name="Rectangle 49"/>
          <p:cNvSpPr/>
          <p:nvPr/>
        </p:nvSpPr>
        <p:spPr bwMode="auto">
          <a:xfrm>
            <a:off x="3546455"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algn="ctr" defTabSz="1948105" fontAlgn="base">
              <a:spcBef>
                <a:spcPct val="0"/>
              </a:spcBef>
              <a:spcAft>
                <a:spcPct val="0"/>
              </a:spcAft>
            </a:pPr>
            <a:r>
              <a:rPr lang="en-US" sz="1200" dirty="0">
                <a:solidFill>
                  <a:srgbClr val="FFFFFF"/>
                </a:solidFill>
                <a:cs typeface="Arial" charset="0"/>
              </a:rPr>
              <a:t>Studio</a:t>
            </a:r>
          </a:p>
        </p:txBody>
      </p:sp>
      <p:sp>
        <p:nvSpPr>
          <p:cNvPr id="51" name="Rectangle 50"/>
          <p:cNvSpPr/>
          <p:nvPr/>
        </p:nvSpPr>
        <p:spPr bwMode="auto">
          <a:xfrm>
            <a:off x="4506801"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Director</a:t>
            </a:r>
          </a:p>
        </p:txBody>
      </p:sp>
      <p:cxnSp>
        <p:nvCxnSpPr>
          <p:cNvPr id="57" name="Straight Arrow Connector 24"/>
          <p:cNvCxnSpPr>
            <a:stCxn id="51" idx="2"/>
          </p:cNvCxnSpPr>
          <p:nvPr/>
        </p:nvCxnSpPr>
        <p:spPr bwMode="auto">
          <a:xfrm rot="16200000" flipH="1">
            <a:off x="4817925" y="2394709"/>
            <a:ext cx="485430" cy="303339"/>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58" name="Straight Arrow Connector 24"/>
          <p:cNvCxnSpPr>
            <a:endCxn id="49" idx="2"/>
          </p:cNvCxnSpPr>
          <p:nvPr/>
        </p:nvCxnSpPr>
        <p:spPr bwMode="auto">
          <a:xfrm rot="5400000" flipH="1" flipV="1">
            <a:off x="5464727" y="2423364"/>
            <a:ext cx="485430" cy="246030"/>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59" name="Rectangle 58"/>
          <p:cNvSpPr/>
          <p:nvPr/>
        </p:nvSpPr>
        <p:spPr bwMode="auto">
          <a:xfrm>
            <a:off x="9464078" y="3046575"/>
            <a:ext cx="2554073" cy="1291343"/>
          </a:xfrm>
          <a:prstGeom prst="rect">
            <a:avLst/>
          </a:prstGeom>
          <a:no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r>
              <a:rPr lang="en-US" sz="1799" dirty="0">
                <a:solidFill>
                  <a:srgbClr val="00A1E0"/>
                </a:solidFill>
                <a:cs typeface="Arial" charset="0"/>
              </a:rPr>
              <a:t>Customer/Partner managed</a:t>
            </a:r>
          </a:p>
        </p:txBody>
      </p:sp>
      <p:cxnSp>
        <p:nvCxnSpPr>
          <p:cNvPr id="63" name="Straight Arrow Connector 24"/>
          <p:cNvCxnSpPr>
            <a:stCxn id="70" idx="0"/>
          </p:cNvCxnSpPr>
          <p:nvPr/>
        </p:nvCxnSpPr>
        <p:spPr bwMode="auto">
          <a:xfrm rot="5400000" flipH="1" flipV="1">
            <a:off x="1104892" y="2286417"/>
            <a:ext cx="941402" cy="1992724"/>
          </a:xfrm>
          <a:prstGeom prst="bentConnector2">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pic>
        <p:nvPicPr>
          <p:cNvPr id="70" name="Picture 69"/>
          <p:cNvPicPr>
            <a:picLocks noChangeAspect="1"/>
          </p:cNvPicPr>
          <p:nvPr/>
        </p:nvPicPr>
        <p:blipFill>
          <a:blip r:embed="rId3"/>
          <a:stretch>
            <a:fillRect/>
          </a:stretch>
        </p:blipFill>
        <p:spPr>
          <a:xfrm>
            <a:off x="157501" y="3753480"/>
            <a:ext cx="843460" cy="843460"/>
          </a:xfrm>
          <a:prstGeom prst="rect">
            <a:avLst/>
          </a:prstGeom>
        </p:spPr>
      </p:pic>
      <p:sp>
        <p:nvSpPr>
          <p:cNvPr id="119" name="Rectangle 118"/>
          <p:cNvSpPr/>
          <p:nvPr/>
        </p:nvSpPr>
        <p:spPr bwMode="auto">
          <a:xfrm>
            <a:off x="4607564" y="2818940"/>
            <a:ext cx="1324094" cy="734395"/>
          </a:xfrm>
          <a:prstGeom prst="rect">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a:solidFill>
                  <a:srgbClr val="FFFFFF"/>
                </a:solidFill>
                <a:cs typeface="Arial" charset="0"/>
              </a:rPr>
              <a:t>Delivery Controllers</a:t>
            </a:r>
            <a:endParaRPr lang="en-US" sz="1200" dirty="0">
              <a:solidFill>
                <a:srgbClr val="FFFFFF"/>
              </a:solidFill>
              <a:cs typeface="Arial" charset="0"/>
            </a:endParaRPr>
          </a:p>
        </p:txBody>
      </p:sp>
      <p:cxnSp>
        <p:nvCxnSpPr>
          <p:cNvPr id="48" name="Straight Arrow Connector 24"/>
          <p:cNvCxnSpPr/>
          <p:nvPr/>
        </p:nvCxnSpPr>
        <p:spPr bwMode="auto">
          <a:xfrm rot="16200000" flipH="1">
            <a:off x="4245145" y="2337096"/>
            <a:ext cx="505008" cy="458684"/>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52" name="Straight Arrow Connector 24"/>
          <p:cNvCxnSpPr/>
          <p:nvPr/>
        </p:nvCxnSpPr>
        <p:spPr bwMode="auto">
          <a:xfrm>
            <a:off x="3985897" y="2944710"/>
            <a:ext cx="639906" cy="0"/>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121" name="Rectangle 120"/>
          <p:cNvSpPr/>
          <p:nvPr/>
        </p:nvSpPr>
        <p:spPr bwMode="auto">
          <a:xfrm>
            <a:off x="2583963" y="2588355"/>
            <a:ext cx="1506454" cy="458220"/>
          </a:xfrm>
          <a:prstGeom prst="rect">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StoreFront /</a:t>
            </a:r>
            <a:br>
              <a:rPr lang="en-US" sz="1200" dirty="0">
                <a:solidFill>
                  <a:srgbClr val="FFFFFF"/>
                </a:solidFill>
                <a:cs typeface="Arial" charset="0"/>
              </a:rPr>
            </a:br>
            <a:r>
              <a:rPr lang="en-US" sz="1200" dirty="0">
                <a:solidFill>
                  <a:srgbClr val="FFFFFF"/>
                </a:solidFill>
                <a:cs typeface="Arial" charset="0"/>
              </a:rPr>
              <a:t>Receiver</a:t>
            </a:r>
          </a:p>
        </p:txBody>
      </p:sp>
      <p:sp>
        <p:nvSpPr>
          <p:cNvPr id="62" name="Title 1"/>
          <p:cNvSpPr>
            <a:spLocks noGrp="1"/>
          </p:cNvSpPr>
          <p:nvPr>
            <p:ph type="title"/>
          </p:nvPr>
        </p:nvSpPr>
        <p:spPr>
          <a:xfrm>
            <a:off x="448179" y="-137121"/>
            <a:ext cx="11312729" cy="985840"/>
          </a:xfrm>
        </p:spPr>
        <p:txBody>
          <a:bodyPr/>
          <a:lstStyle/>
          <a:p>
            <a:r>
              <a:rPr lang="en-US" sz="3600" dirty="0">
                <a:solidFill>
                  <a:srgbClr val="404040"/>
                </a:solidFill>
              </a:rPr>
              <a:t>Traditional Citrix Deployment (Apps &amp; Desktops)</a:t>
            </a:r>
          </a:p>
        </p:txBody>
      </p:sp>
      <p:sp>
        <p:nvSpPr>
          <p:cNvPr id="64" name="Text Placeholder 2"/>
          <p:cNvSpPr txBox="1">
            <a:spLocks/>
          </p:cNvSpPr>
          <p:nvPr/>
        </p:nvSpPr>
        <p:spPr>
          <a:xfrm>
            <a:off x="448179" y="817199"/>
            <a:ext cx="11312729" cy="606477"/>
          </a:xfrm>
          <a:prstGeom prst="rect">
            <a:avLst/>
          </a:prstGeom>
        </p:spPr>
        <p:txBody>
          <a:bodyPr/>
          <a:lst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Tx/>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buNone/>
            </a:pPr>
            <a:r>
              <a:rPr lang="en-US" sz="2000" b="1" dirty="0">
                <a:solidFill>
                  <a:schemeClr val="bg1">
                    <a:lumMod val="50000"/>
                  </a:schemeClr>
                </a:solidFill>
                <a:latin typeface="Arial"/>
              </a:rPr>
              <a:t>Lots to deploy, configure, manage</a:t>
            </a:r>
            <a:endParaRPr sz="2000" b="1" dirty="0">
              <a:solidFill>
                <a:schemeClr val="bg1">
                  <a:lumMod val="50000"/>
                </a:schemeClr>
              </a:solidFill>
              <a:latin typeface="Arial"/>
            </a:endParaRPr>
          </a:p>
        </p:txBody>
      </p:sp>
      <p:cxnSp>
        <p:nvCxnSpPr>
          <p:cNvPr id="71" name="Straight Arrow Connector 24"/>
          <p:cNvCxnSpPr>
            <a:stCxn id="37" idx="0"/>
          </p:cNvCxnSpPr>
          <p:nvPr/>
        </p:nvCxnSpPr>
        <p:spPr bwMode="auto">
          <a:xfrm rot="5400000" flipH="1" flipV="1">
            <a:off x="2978121" y="3353615"/>
            <a:ext cx="1607558" cy="1651331"/>
          </a:xfrm>
          <a:prstGeom prst="bentConnector2">
            <a:avLst/>
          </a:prstGeom>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72" name="Straight Arrow Connector 24"/>
          <p:cNvCxnSpPr>
            <a:stCxn id="70" idx="2"/>
            <a:endCxn id="37" idx="1"/>
          </p:cNvCxnSpPr>
          <p:nvPr/>
        </p:nvCxnSpPr>
        <p:spPr bwMode="auto">
          <a:xfrm rot="16200000" flipH="1">
            <a:off x="1209475" y="3966695"/>
            <a:ext cx="660365" cy="1920853"/>
          </a:xfrm>
          <a:prstGeom prst="bentConnector2">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58440810"/>
      </p:ext>
    </p:extLst>
  </p:cSld>
  <p:clrMapOvr>
    <a:masterClrMapping/>
  </p:clrMapOvr>
  <mc:AlternateContent xmlns:mc="http://schemas.openxmlformats.org/markup-compatibility/2006" xmlns:p14="http://schemas.microsoft.com/office/powerpoint/2010/main">
    <mc:Choice Requires="p14">
      <p:transition p14:dur="0" advTm="258"/>
    </mc:Choice>
    <mc:Fallback xmlns="">
      <p:transition advTm="25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 name="Picture 66"/>
          <p:cNvPicPr>
            <a:picLocks noChangeAspect="1"/>
          </p:cNvPicPr>
          <p:nvPr/>
        </p:nvPicPr>
        <p:blipFill rotWithShape="1">
          <a:blip r:embed="rId3"/>
          <a:srcRect b="38828"/>
          <a:stretch/>
        </p:blipFill>
        <p:spPr>
          <a:xfrm>
            <a:off x="1043068" y="1298004"/>
            <a:ext cx="7711484" cy="2535388"/>
          </a:xfrm>
          <a:prstGeom prst="rect">
            <a:avLst/>
          </a:prstGeom>
        </p:spPr>
      </p:pic>
      <p:sp>
        <p:nvSpPr>
          <p:cNvPr id="60" name="Rectangle 59"/>
          <p:cNvSpPr/>
          <p:nvPr/>
        </p:nvSpPr>
        <p:spPr bwMode="auto">
          <a:xfrm>
            <a:off x="9403505" y="1876638"/>
            <a:ext cx="2554073" cy="1291342"/>
          </a:xfrm>
          <a:prstGeom prst="rect">
            <a:avLst/>
          </a:prstGeom>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r>
              <a:rPr lang="en-US" sz="1799" dirty="0">
                <a:solidFill>
                  <a:srgbClr val="00A1E0"/>
                </a:solidFill>
                <a:cs typeface="Arial" charset="0"/>
              </a:rPr>
              <a:t>Citrix Cloud </a:t>
            </a:r>
            <a:r>
              <a:rPr lang="en-US" sz="1600" i="1" dirty="0">
                <a:solidFill>
                  <a:srgbClr val="00A1E0"/>
                </a:solidFill>
                <a:cs typeface="Arial" charset="0"/>
              </a:rPr>
              <a:t> </a:t>
            </a:r>
            <a:br>
              <a:rPr lang="en-US" sz="1600" i="1" dirty="0">
                <a:solidFill>
                  <a:srgbClr val="00A1E0"/>
                </a:solidFill>
                <a:cs typeface="Arial" charset="0"/>
              </a:rPr>
            </a:br>
            <a:r>
              <a:rPr lang="en-US" sz="1600" i="1" dirty="0">
                <a:solidFill>
                  <a:srgbClr val="00A1E0"/>
                </a:solidFill>
                <a:cs typeface="Arial" charset="0"/>
              </a:rPr>
              <a:t>(operated by Citrix)</a:t>
            </a:r>
            <a:endParaRPr lang="en-US" sz="1799" i="1" dirty="0">
              <a:solidFill>
                <a:srgbClr val="00A1E0"/>
              </a:solidFill>
              <a:cs typeface="Arial" charset="0"/>
            </a:endParaRPr>
          </a:p>
        </p:txBody>
      </p:sp>
      <p:sp>
        <p:nvSpPr>
          <p:cNvPr id="61" name="Right Brace 60"/>
          <p:cNvSpPr/>
          <p:nvPr/>
        </p:nvSpPr>
        <p:spPr bwMode="auto">
          <a:xfrm>
            <a:off x="8796659" y="1405110"/>
            <a:ext cx="914152" cy="2344265"/>
          </a:xfrm>
          <a:prstGeom prst="rightBrace">
            <a:avLst>
              <a:gd name="adj1" fmla="val 8333"/>
              <a:gd name="adj2" fmla="val 48799"/>
            </a:avLst>
          </a:prstGeom>
          <a:noFill/>
          <a:ln w="19050" cap="flat" cmpd="sng" algn="ctr">
            <a:solidFill>
              <a:schemeClr val="bg2"/>
            </a:solidFill>
            <a:prstDash val="solid"/>
            <a:round/>
            <a:headEnd type="none" w="med" len="med"/>
            <a:tailEnd type="none" w="med" len="med"/>
          </a:ln>
          <a:effectLst/>
        </p:spPr>
        <p:txBody>
          <a:bodyPr rtlCol="0" anchor="ctr"/>
          <a:lstStyle/>
          <a:p>
            <a:pPr algn="ctr" defTabSz="914103"/>
            <a:endParaRPr lang="en-US" sz="1899">
              <a:solidFill>
                <a:srgbClr val="000000"/>
              </a:solidFill>
            </a:endParaRPr>
          </a:p>
        </p:txBody>
      </p:sp>
      <p:sp>
        <p:nvSpPr>
          <p:cNvPr id="66" name="Rounded Rectangle 65"/>
          <p:cNvSpPr/>
          <p:nvPr/>
        </p:nvSpPr>
        <p:spPr>
          <a:xfrm>
            <a:off x="2316660" y="4004868"/>
            <a:ext cx="5484911" cy="2628041"/>
          </a:xfrm>
          <a:prstGeom prst="roundRect">
            <a:avLst/>
          </a:prstGeom>
          <a:solidFill>
            <a:schemeClr val="bg1">
              <a:lumMod val="95000"/>
            </a:schemeClr>
          </a:solidFill>
          <a:ln>
            <a:solidFill>
              <a:schemeClr val="accent1">
                <a:lumMod val="75000"/>
              </a:schemeClr>
            </a:solidFill>
          </a:ln>
        </p:spPr>
        <p:style>
          <a:lnRef idx="2">
            <a:schemeClr val="accent1"/>
          </a:lnRef>
          <a:fillRef idx="1">
            <a:schemeClr val="lt1"/>
          </a:fillRef>
          <a:effectRef idx="0">
            <a:schemeClr val="accent1"/>
          </a:effectRef>
          <a:fontRef idx="minor">
            <a:schemeClr val="dk1"/>
          </a:fontRef>
        </p:style>
        <p:txBody>
          <a:bodyPr lIns="91414" tIns="45707" rIns="91414" bIns="45707" rtlCol="0" anchor="t"/>
          <a:lstStyle/>
          <a:p>
            <a:pPr algn="ctr" defTabSz="914103"/>
            <a:endParaRPr lang="en-US" sz="1899" b="1" dirty="0">
              <a:solidFill>
                <a:srgbClr val="000000"/>
              </a:solidFill>
            </a:endParaRPr>
          </a:p>
        </p:txBody>
      </p:sp>
      <p:sp>
        <p:nvSpPr>
          <p:cNvPr id="65" name="Rounded Rectangle 64"/>
          <p:cNvSpPr/>
          <p:nvPr/>
        </p:nvSpPr>
        <p:spPr>
          <a:xfrm>
            <a:off x="2170461" y="4101937"/>
            <a:ext cx="5484911" cy="2541482"/>
          </a:xfrm>
          <a:prstGeom prst="roundRect">
            <a:avLst/>
          </a:prstGeom>
          <a:solidFill>
            <a:schemeClr val="bg1">
              <a:lumMod val="95000"/>
            </a:schemeClr>
          </a:solidFill>
          <a:ln>
            <a:solidFill>
              <a:schemeClr val="accent1">
                <a:lumMod val="75000"/>
              </a:schemeClr>
            </a:solidFill>
          </a:ln>
        </p:spPr>
        <p:style>
          <a:lnRef idx="2">
            <a:schemeClr val="accent1"/>
          </a:lnRef>
          <a:fillRef idx="1">
            <a:schemeClr val="lt1"/>
          </a:fillRef>
          <a:effectRef idx="0">
            <a:schemeClr val="accent1"/>
          </a:effectRef>
          <a:fontRef idx="minor">
            <a:schemeClr val="dk1"/>
          </a:fontRef>
        </p:style>
        <p:txBody>
          <a:bodyPr lIns="91414" tIns="45707" rIns="91414" bIns="45707" rtlCol="0" anchor="t"/>
          <a:lstStyle/>
          <a:p>
            <a:pPr algn="ctr" defTabSz="914103"/>
            <a:endParaRPr lang="en-US" sz="1899" b="1" dirty="0">
              <a:solidFill>
                <a:srgbClr val="000000"/>
              </a:solidFill>
            </a:endParaRPr>
          </a:p>
        </p:txBody>
      </p:sp>
      <p:sp>
        <p:nvSpPr>
          <p:cNvPr id="5" name="Rounded Rectangle 4"/>
          <p:cNvSpPr/>
          <p:nvPr/>
        </p:nvSpPr>
        <p:spPr>
          <a:xfrm>
            <a:off x="2024731" y="4184938"/>
            <a:ext cx="5484911" cy="2468210"/>
          </a:xfrm>
          <a:prstGeom prst="roundRect">
            <a:avLst/>
          </a:prstGeom>
          <a:solidFill>
            <a:schemeClr val="bg1">
              <a:lumMod val="95000"/>
            </a:schemeClr>
          </a:solidFill>
          <a:ln>
            <a:solidFill>
              <a:srgbClr val="0070C0"/>
            </a:solidFill>
          </a:ln>
        </p:spPr>
        <p:style>
          <a:lnRef idx="1">
            <a:schemeClr val="accent3"/>
          </a:lnRef>
          <a:fillRef idx="3">
            <a:schemeClr val="accent3"/>
          </a:fillRef>
          <a:effectRef idx="2">
            <a:schemeClr val="accent3"/>
          </a:effectRef>
          <a:fontRef idx="minor">
            <a:schemeClr val="lt1"/>
          </a:fontRef>
        </p:style>
        <p:txBody>
          <a:bodyPr lIns="91414" tIns="45707" rIns="91414" bIns="45707" rtlCol="0" anchor="t"/>
          <a:lstStyle/>
          <a:p>
            <a:pPr algn="ctr" defTabSz="914103"/>
            <a:endParaRPr lang="en-US" sz="1899" b="1" dirty="0">
              <a:solidFill>
                <a:srgbClr val="000000"/>
              </a:solidFill>
            </a:endParaRPr>
          </a:p>
        </p:txBody>
      </p:sp>
      <p:sp>
        <p:nvSpPr>
          <p:cNvPr id="24" name="Can 23"/>
          <p:cNvSpPr/>
          <p:nvPr/>
        </p:nvSpPr>
        <p:spPr bwMode="auto">
          <a:xfrm>
            <a:off x="6544053" y="2774169"/>
            <a:ext cx="731322" cy="731322"/>
          </a:xfrm>
          <a:prstGeom prst="can">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algn="ctr" defTabSz="1948105" fontAlgn="base">
              <a:spcBef>
                <a:spcPct val="0"/>
              </a:spcBef>
              <a:spcAft>
                <a:spcPct val="0"/>
              </a:spcAft>
            </a:pPr>
            <a:r>
              <a:rPr lang="en-US" sz="1200" dirty="0">
                <a:solidFill>
                  <a:srgbClr val="FFFFFF"/>
                </a:solidFill>
                <a:cs typeface="Arial" charset="0"/>
              </a:rPr>
              <a:t>SQL</a:t>
            </a:r>
          </a:p>
        </p:txBody>
      </p:sp>
      <p:cxnSp>
        <p:nvCxnSpPr>
          <p:cNvPr id="142" name="Straight Arrow Connector 24"/>
          <p:cNvCxnSpPr/>
          <p:nvPr/>
        </p:nvCxnSpPr>
        <p:spPr bwMode="auto">
          <a:xfrm>
            <a:off x="5904147" y="3138978"/>
            <a:ext cx="639906" cy="0"/>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35" name="Rectangle 34"/>
          <p:cNvSpPr/>
          <p:nvPr/>
        </p:nvSpPr>
        <p:spPr bwMode="auto">
          <a:xfrm>
            <a:off x="3625909" y="4891644"/>
            <a:ext cx="2559625" cy="1188398"/>
          </a:xfrm>
          <a:prstGeom prst="rect">
            <a:avLst/>
          </a:prstGeom>
          <a:solidFill>
            <a:schemeClr val="bg1">
              <a:lumMod val="85000"/>
            </a:schemeClr>
          </a:solidFill>
          <a:ln w="12700">
            <a:solidFill>
              <a:schemeClr val="tx2">
                <a:lumMod val="75000"/>
              </a:schemeClr>
            </a:solidFill>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rot="0" spcFirstLastPara="0" vertOverflow="overflow" horzOverflow="overflow" vert="horz" wrap="square" lIns="184266" tIns="92132" rIns="184266" bIns="92132" numCol="1" spcCol="0" rtlCol="0" fromWordArt="0" anchor="b" anchorCtr="0" forceAA="0" compatLnSpc="1">
            <a:prstTxWarp prst="textNoShape">
              <a:avLst/>
            </a:prstTxWarp>
            <a:noAutofit/>
          </a:bodyPr>
          <a:lstStyle/>
          <a:p>
            <a:pPr algn="ctr" defTabSz="1948105" fontAlgn="base">
              <a:spcBef>
                <a:spcPct val="0"/>
              </a:spcBef>
              <a:spcAft>
                <a:spcPct val="0"/>
              </a:spcAft>
            </a:pPr>
            <a:r>
              <a:rPr lang="en-US" sz="1200" dirty="0">
                <a:solidFill>
                  <a:srgbClr val="000000"/>
                </a:solidFill>
                <a:cs typeface="Arial" charset="0"/>
              </a:rPr>
              <a:t>Hypervisors</a:t>
            </a:r>
          </a:p>
        </p:txBody>
      </p:sp>
      <p:sp>
        <p:nvSpPr>
          <p:cNvPr id="36" name="Can 35"/>
          <p:cNvSpPr/>
          <p:nvPr/>
        </p:nvSpPr>
        <p:spPr bwMode="auto">
          <a:xfrm>
            <a:off x="6537967" y="4983058"/>
            <a:ext cx="731322" cy="731322"/>
          </a:xfrm>
          <a:prstGeom prst="can">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92132" rIns="0"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Active Directory</a:t>
            </a:r>
          </a:p>
        </p:txBody>
      </p:sp>
      <p:sp>
        <p:nvSpPr>
          <p:cNvPr id="37" name="Rectangle 36"/>
          <p:cNvSpPr/>
          <p:nvPr/>
        </p:nvSpPr>
        <p:spPr bwMode="auto">
          <a:xfrm>
            <a:off x="2500084" y="4983059"/>
            <a:ext cx="912301"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NetScaler Gateway</a:t>
            </a:r>
          </a:p>
        </p:txBody>
      </p:sp>
      <p:sp>
        <p:nvSpPr>
          <p:cNvPr id="38" name="Rectangle 37"/>
          <p:cNvSpPr/>
          <p:nvPr/>
        </p:nvSpPr>
        <p:spPr bwMode="auto">
          <a:xfrm>
            <a:off x="3900157" y="516588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39" name="Rectangle 38"/>
          <p:cNvSpPr/>
          <p:nvPr/>
        </p:nvSpPr>
        <p:spPr bwMode="auto">
          <a:xfrm>
            <a:off x="3808737" y="5074475"/>
            <a:ext cx="914154"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0" name="Rectangle 39"/>
          <p:cNvSpPr/>
          <p:nvPr/>
        </p:nvSpPr>
        <p:spPr bwMode="auto">
          <a:xfrm>
            <a:off x="3717325" y="498305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1" name="Rectangle 40"/>
          <p:cNvSpPr/>
          <p:nvPr/>
        </p:nvSpPr>
        <p:spPr bwMode="auto">
          <a:xfrm>
            <a:off x="5179968" y="5165889"/>
            <a:ext cx="914151"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2" name="Rectangle 41"/>
          <p:cNvSpPr/>
          <p:nvPr/>
        </p:nvSpPr>
        <p:spPr bwMode="auto">
          <a:xfrm>
            <a:off x="5088552" y="5074474"/>
            <a:ext cx="921472"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Server VDAs</a:t>
            </a:r>
          </a:p>
        </p:txBody>
      </p:sp>
      <p:sp>
        <p:nvSpPr>
          <p:cNvPr id="43" name="Rectangle 42"/>
          <p:cNvSpPr/>
          <p:nvPr/>
        </p:nvSpPr>
        <p:spPr bwMode="auto">
          <a:xfrm>
            <a:off x="4997139" y="4983059"/>
            <a:ext cx="914153" cy="548492"/>
          </a:xfrm>
          <a:prstGeom prst="rect">
            <a:avLst/>
          </a:prstGeom>
          <a:solidFill>
            <a:schemeClr val="accent1"/>
          </a:solidFill>
          <a:ln>
            <a:solidFill>
              <a:schemeClr val="accent1">
                <a:lumMod val="75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Desktop VDAs</a:t>
            </a:r>
          </a:p>
        </p:txBody>
      </p:sp>
      <p:cxnSp>
        <p:nvCxnSpPr>
          <p:cNvPr id="44" name="Straight Arrow Connector 24"/>
          <p:cNvCxnSpPr/>
          <p:nvPr/>
        </p:nvCxnSpPr>
        <p:spPr bwMode="auto">
          <a:xfrm rot="16200000" flipH="1">
            <a:off x="4601880" y="4129280"/>
            <a:ext cx="1419456" cy="288101"/>
          </a:xfrm>
          <a:prstGeom prst="bentConnector3">
            <a:avLst>
              <a:gd name="adj1" fmla="val 78877"/>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cxnSp>
        <p:nvCxnSpPr>
          <p:cNvPr id="45" name="Straight Arrow Connector 24"/>
          <p:cNvCxnSpPr/>
          <p:nvPr/>
        </p:nvCxnSpPr>
        <p:spPr bwMode="auto">
          <a:xfrm rot="5400000">
            <a:off x="3815135" y="3930043"/>
            <a:ext cx="1399879" cy="706155"/>
          </a:xfrm>
          <a:prstGeom prst="bentConnector3">
            <a:avLst>
              <a:gd name="adj1" fmla="val 84050"/>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cxnSp>
        <p:nvCxnSpPr>
          <p:cNvPr id="46" name="Straight Arrow Connector 24"/>
          <p:cNvCxnSpPr/>
          <p:nvPr/>
        </p:nvCxnSpPr>
        <p:spPr bwMode="auto">
          <a:xfrm rot="16200000" flipH="1">
            <a:off x="5570890" y="3692959"/>
            <a:ext cx="1419456" cy="1160742"/>
          </a:xfrm>
          <a:prstGeom prst="bentConnector3">
            <a:avLst>
              <a:gd name="adj1" fmla="val 80358"/>
            </a:avLst>
          </a:prstGeom>
          <a:solidFill>
            <a:schemeClr val="tx2"/>
          </a:solidFill>
          <a:ln w="25400" cmpd="sng">
            <a:solidFill>
              <a:schemeClr val="accent1"/>
            </a:solidFill>
            <a:headEnd type="arrow" w="med" len="med"/>
            <a:tailEnd type="arrow" w="med" len="med"/>
          </a:ln>
        </p:spPr>
        <p:style>
          <a:lnRef idx="1">
            <a:schemeClr val="dk1"/>
          </a:lnRef>
          <a:fillRef idx="0">
            <a:schemeClr val="dk1"/>
          </a:fillRef>
          <a:effectRef idx="0">
            <a:schemeClr val="dk1"/>
          </a:effectRef>
          <a:fontRef idx="minor">
            <a:schemeClr val="tx1"/>
          </a:fontRef>
        </p:style>
      </p:cxnSp>
      <p:sp>
        <p:nvSpPr>
          <p:cNvPr id="54" name="Right Brace 53"/>
          <p:cNvSpPr/>
          <p:nvPr/>
        </p:nvSpPr>
        <p:spPr bwMode="auto">
          <a:xfrm>
            <a:off x="8807168" y="3871112"/>
            <a:ext cx="914152" cy="2455131"/>
          </a:xfrm>
          <a:prstGeom prst="rightBrace">
            <a:avLst>
              <a:gd name="adj1" fmla="val 8333"/>
              <a:gd name="adj2" fmla="val 48799"/>
            </a:avLst>
          </a:prstGeom>
          <a:noFill/>
          <a:ln w="19050" cap="flat" cmpd="sng" algn="ctr">
            <a:solidFill>
              <a:schemeClr val="bg2"/>
            </a:solidFill>
            <a:prstDash val="solid"/>
            <a:round/>
            <a:headEnd type="none" w="med" len="med"/>
            <a:tailEnd type="none" w="med" len="med"/>
          </a:ln>
          <a:effectLst/>
        </p:spPr>
        <p:txBody>
          <a:bodyPr rtlCol="0" anchor="ctr"/>
          <a:lstStyle/>
          <a:p>
            <a:pPr algn="ctr" defTabSz="914103"/>
            <a:endParaRPr lang="en-US" sz="1899">
              <a:solidFill>
                <a:srgbClr val="000000"/>
              </a:solidFill>
            </a:endParaRPr>
          </a:p>
        </p:txBody>
      </p:sp>
      <p:sp>
        <p:nvSpPr>
          <p:cNvPr id="8" name="Rectangle 7"/>
          <p:cNvSpPr/>
          <p:nvPr/>
        </p:nvSpPr>
        <p:spPr bwMode="auto">
          <a:xfrm>
            <a:off x="8551746" y="1966358"/>
            <a:ext cx="3382362" cy="822736"/>
          </a:xfrm>
          <a:prstGeom prst="rect">
            <a:avLst/>
          </a:prstGeom>
          <a:no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defTabSz="1461152" fontAlgn="base">
              <a:spcBef>
                <a:spcPct val="0"/>
              </a:spcBef>
              <a:spcAft>
                <a:spcPct val="0"/>
              </a:spcAft>
            </a:pPr>
            <a:endParaRPr lang="en-US" sz="1999" dirty="0">
              <a:solidFill>
                <a:srgbClr val="000000"/>
              </a:solidFill>
              <a:cs typeface="Arial" charset="0"/>
            </a:endParaRPr>
          </a:p>
        </p:txBody>
      </p:sp>
      <p:sp>
        <p:nvSpPr>
          <p:cNvPr id="49" name="Rectangle 48"/>
          <p:cNvSpPr/>
          <p:nvPr/>
        </p:nvSpPr>
        <p:spPr bwMode="auto">
          <a:xfrm>
            <a:off x="5428287"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License Server</a:t>
            </a:r>
          </a:p>
        </p:txBody>
      </p:sp>
      <p:sp>
        <p:nvSpPr>
          <p:cNvPr id="50" name="Rectangle 49"/>
          <p:cNvSpPr/>
          <p:nvPr/>
        </p:nvSpPr>
        <p:spPr bwMode="auto">
          <a:xfrm>
            <a:off x="3546455"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algn="ctr" defTabSz="1948105" fontAlgn="base">
              <a:spcBef>
                <a:spcPct val="0"/>
              </a:spcBef>
              <a:spcAft>
                <a:spcPct val="0"/>
              </a:spcAft>
            </a:pPr>
            <a:r>
              <a:rPr lang="en-US" sz="1200" dirty="0">
                <a:solidFill>
                  <a:srgbClr val="FFFFFF"/>
                </a:solidFill>
                <a:cs typeface="Arial" charset="0"/>
              </a:rPr>
              <a:t>Studio</a:t>
            </a:r>
          </a:p>
        </p:txBody>
      </p:sp>
      <p:sp>
        <p:nvSpPr>
          <p:cNvPr id="51" name="Rectangle 50"/>
          <p:cNvSpPr/>
          <p:nvPr/>
        </p:nvSpPr>
        <p:spPr bwMode="auto">
          <a:xfrm>
            <a:off x="4506801" y="1846588"/>
            <a:ext cx="804339" cy="457076"/>
          </a:xfrm>
          <a:prstGeom prst="rect">
            <a:avLst/>
          </a:prstGeom>
          <a:solidFill>
            <a:schemeClr val="accent1"/>
          </a:solidFill>
          <a:ln cap="rnd">
            <a:solidFill>
              <a:srgbClr val="0079A8"/>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Director</a:t>
            </a:r>
          </a:p>
        </p:txBody>
      </p:sp>
      <p:cxnSp>
        <p:nvCxnSpPr>
          <p:cNvPr id="57" name="Straight Arrow Connector 24"/>
          <p:cNvCxnSpPr>
            <a:stCxn id="51" idx="2"/>
          </p:cNvCxnSpPr>
          <p:nvPr/>
        </p:nvCxnSpPr>
        <p:spPr bwMode="auto">
          <a:xfrm rot="16200000" flipH="1">
            <a:off x="4817925" y="2394709"/>
            <a:ext cx="485430" cy="303339"/>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58" name="Straight Arrow Connector 24"/>
          <p:cNvCxnSpPr>
            <a:endCxn id="49" idx="2"/>
          </p:cNvCxnSpPr>
          <p:nvPr/>
        </p:nvCxnSpPr>
        <p:spPr bwMode="auto">
          <a:xfrm rot="5400000" flipH="1" flipV="1">
            <a:off x="5464727" y="2423364"/>
            <a:ext cx="485430" cy="246030"/>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59" name="Rectangle 58"/>
          <p:cNvSpPr/>
          <p:nvPr/>
        </p:nvSpPr>
        <p:spPr bwMode="auto">
          <a:xfrm>
            <a:off x="9403506" y="4200916"/>
            <a:ext cx="2554073" cy="1291343"/>
          </a:xfrm>
          <a:prstGeom prst="rect">
            <a:avLst/>
          </a:prstGeom>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r>
              <a:rPr lang="en-US" sz="1799" dirty="0">
                <a:solidFill>
                  <a:srgbClr val="00A1E0"/>
                </a:solidFill>
                <a:cs typeface="Arial" charset="0"/>
              </a:rPr>
              <a:t>Customer/Partner managed</a:t>
            </a:r>
          </a:p>
        </p:txBody>
      </p:sp>
      <p:cxnSp>
        <p:nvCxnSpPr>
          <p:cNvPr id="63" name="Straight Arrow Connector 24"/>
          <p:cNvCxnSpPr>
            <a:stCxn id="70" idx="0"/>
          </p:cNvCxnSpPr>
          <p:nvPr/>
        </p:nvCxnSpPr>
        <p:spPr bwMode="auto">
          <a:xfrm rot="5400000" flipH="1" flipV="1">
            <a:off x="1104892" y="2296145"/>
            <a:ext cx="941402" cy="1992724"/>
          </a:xfrm>
          <a:prstGeom prst="bentConnector2">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6" name="TextBox 5"/>
          <p:cNvSpPr txBox="1"/>
          <p:nvPr/>
        </p:nvSpPr>
        <p:spPr>
          <a:xfrm>
            <a:off x="3688565" y="6177111"/>
            <a:ext cx="2544061" cy="369236"/>
          </a:xfrm>
          <a:prstGeom prst="rect">
            <a:avLst/>
          </a:prstGeom>
          <a:noFill/>
        </p:spPr>
        <p:txBody>
          <a:bodyPr wrap="none" rtlCol="0">
            <a:spAutoFit/>
          </a:bodyPr>
          <a:lstStyle/>
          <a:p>
            <a:pPr defTabSz="914126"/>
            <a:r>
              <a:rPr lang="en-US" sz="1799" b="1" dirty="0">
                <a:solidFill>
                  <a:srgbClr val="00A1E0"/>
                </a:solidFill>
              </a:rPr>
              <a:t>Resource Location(s)</a:t>
            </a:r>
          </a:p>
        </p:txBody>
      </p:sp>
      <p:pic>
        <p:nvPicPr>
          <p:cNvPr id="70" name="Picture 69"/>
          <p:cNvPicPr>
            <a:picLocks noChangeAspect="1"/>
          </p:cNvPicPr>
          <p:nvPr/>
        </p:nvPicPr>
        <p:blipFill>
          <a:blip r:embed="rId4"/>
          <a:stretch>
            <a:fillRect/>
          </a:stretch>
        </p:blipFill>
        <p:spPr>
          <a:xfrm>
            <a:off x="157501" y="3763208"/>
            <a:ext cx="843460" cy="843460"/>
          </a:xfrm>
          <a:prstGeom prst="rect">
            <a:avLst/>
          </a:prstGeom>
        </p:spPr>
      </p:pic>
      <p:sp>
        <p:nvSpPr>
          <p:cNvPr id="119" name="Rectangle 118"/>
          <p:cNvSpPr/>
          <p:nvPr/>
        </p:nvSpPr>
        <p:spPr bwMode="auto">
          <a:xfrm>
            <a:off x="4607564" y="2818940"/>
            <a:ext cx="1324094" cy="734395"/>
          </a:xfrm>
          <a:prstGeom prst="rect">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a:solidFill>
                  <a:srgbClr val="FFFFFF"/>
                </a:solidFill>
                <a:cs typeface="Arial" charset="0"/>
              </a:rPr>
              <a:t>Delivery Controllers</a:t>
            </a:r>
            <a:endParaRPr lang="en-US" sz="1200" dirty="0">
              <a:solidFill>
                <a:srgbClr val="FFFFFF"/>
              </a:solidFill>
              <a:cs typeface="Arial" charset="0"/>
            </a:endParaRPr>
          </a:p>
        </p:txBody>
      </p:sp>
      <p:cxnSp>
        <p:nvCxnSpPr>
          <p:cNvPr id="48" name="Straight Arrow Connector 24"/>
          <p:cNvCxnSpPr/>
          <p:nvPr/>
        </p:nvCxnSpPr>
        <p:spPr bwMode="auto">
          <a:xfrm rot="16200000" flipH="1">
            <a:off x="4245145" y="2337096"/>
            <a:ext cx="505008" cy="458684"/>
          </a:xfrm>
          <a:prstGeom prst="bentConnector3">
            <a:avLst>
              <a:gd name="adj1" fmla="val 50000"/>
            </a:avLst>
          </a:prstGeom>
          <a:solidFill>
            <a:schemeClr val="tx2"/>
          </a:solidFill>
          <a:ln w="28575"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52" name="Straight Arrow Connector 24"/>
          <p:cNvCxnSpPr/>
          <p:nvPr/>
        </p:nvCxnSpPr>
        <p:spPr bwMode="auto">
          <a:xfrm>
            <a:off x="3985897" y="2944710"/>
            <a:ext cx="639906" cy="0"/>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sp>
        <p:nvSpPr>
          <p:cNvPr id="121" name="Rectangle 120"/>
          <p:cNvSpPr/>
          <p:nvPr/>
        </p:nvSpPr>
        <p:spPr bwMode="auto">
          <a:xfrm>
            <a:off x="2583963" y="2588355"/>
            <a:ext cx="1506454" cy="458220"/>
          </a:xfrm>
          <a:prstGeom prst="rect">
            <a:avLst/>
          </a:prstGeom>
          <a:solidFill>
            <a:schemeClr val="accent1"/>
          </a:solidFill>
          <a:ln>
            <a:solidFill>
              <a:schemeClr val="accent1">
                <a:lumMod val="50000"/>
              </a:schemeClr>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algn="ctr" defTabSz="1948105" fontAlgn="base">
              <a:spcBef>
                <a:spcPct val="0"/>
              </a:spcBef>
              <a:spcAft>
                <a:spcPct val="0"/>
              </a:spcAft>
            </a:pPr>
            <a:r>
              <a:rPr lang="en-US" sz="1200" dirty="0">
                <a:solidFill>
                  <a:srgbClr val="FFFFFF"/>
                </a:solidFill>
                <a:cs typeface="Arial" charset="0"/>
              </a:rPr>
              <a:t>StoreFront/</a:t>
            </a:r>
            <a:br>
              <a:rPr lang="en-US" sz="1200" dirty="0">
                <a:solidFill>
                  <a:srgbClr val="FFFFFF"/>
                </a:solidFill>
                <a:cs typeface="Arial" charset="0"/>
              </a:rPr>
            </a:br>
            <a:r>
              <a:rPr lang="en-US" sz="1200" dirty="0">
                <a:solidFill>
                  <a:srgbClr val="FFFFFF"/>
                </a:solidFill>
                <a:cs typeface="Arial" charset="0"/>
              </a:rPr>
              <a:t>Receiver for Web</a:t>
            </a:r>
          </a:p>
        </p:txBody>
      </p:sp>
      <p:sp>
        <p:nvSpPr>
          <p:cNvPr id="62" name="Title 1"/>
          <p:cNvSpPr>
            <a:spLocks noGrp="1"/>
          </p:cNvSpPr>
          <p:nvPr>
            <p:ph type="title"/>
          </p:nvPr>
        </p:nvSpPr>
        <p:spPr>
          <a:xfrm>
            <a:off x="448179" y="-137121"/>
            <a:ext cx="11743823" cy="985840"/>
          </a:xfrm>
        </p:spPr>
        <p:txBody>
          <a:bodyPr/>
          <a:lstStyle/>
          <a:p>
            <a:r>
              <a:rPr lang="en-US" sz="3600" dirty="0">
                <a:solidFill>
                  <a:srgbClr val="404040"/>
                </a:solidFill>
              </a:rPr>
              <a:t>Deployment With Citrix Cloud (Apps &amp; Desktops) </a:t>
            </a:r>
          </a:p>
        </p:txBody>
      </p:sp>
      <p:sp>
        <p:nvSpPr>
          <p:cNvPr id="64" name="Text Placeholder 2"/>
          <p:cNvSpPr txBox="1">
            <a:spLocks/>
          </p:cNvSpPr>
          <p:nvPr/>
        </p:nvSpPr>
        <p:spPr>
          <a:xfrm>
            <a:off x="448179" y="817199"/>
            <a:ext cx="11312729" cy="606477"/>
          </a:xfrm>
          <a:prstGeom prst="rect">
            <a:avLst/>
          </a:prstGeom>
        </p:spPr>
        <p:txBody>
          <a:bodyPr/>
          <a:lstStyle>
            <a:lvl1pPr marL="227013" indent="-227013" algn="l" defTabSz="1088291"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88" indent="-228600" algn="l" defTabSz="1088291"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975" indent="-230188" algn="l" defTabSz="1088291" rtl="0" eaLnBrk="1" latinLnBrk="0" hangingPunct="1">
              <a:lnSpc>
                <a:spcPct val="100000"/>
              </a:lnSpc>
              <a:spcBef>
                <a:spcPts val="300"/>
              </a:spcBef>
              <a:buClrTx/>
              <a:buFont typeface="Lucida Grande"/>
              <a:buChar char="–"/>
              <a:tabLst/>
              <a:defRPr lang="en-US" sz="1800" kern="1200" dirty="0" smtClean="0">
                <a:solidFill>
                  <a:schemeClr val="bg2"/>
                </a:solidFill>
                <a:latin typeface="+mn-lt"/>
                <a:ea typeface="+mn-ea"/>
                <a:cs typeface="+mn-cs"/>
              </a:defRPr>
            </a:lvl3pPr>
            <a:lvl4pPr marL="919163" indent="-230188" algn="l" defTabSz="1088291"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763" indent="-228600" algn="l" defTabSz="1088291"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225" indent="-231775" algn="l" defTabSz="1088291" rtl="0" eaLnBrk="1" latinLnBrk="0" hangingPunct="1">
              <a:spcBef>
                <a:spcPct val="20000"/>
              </a:spcBef>
              <a:buClr>
                <a:schemeClr val="bg1"/>
              </a:buClr>
              <a:buFont typeface="Arial"/>
              <a:buChar char="•"/>
              <a:defRPr sz="1400" kern="1200" baseline="0">
                <a:solidFill>
                  <a:schemeClr val="bg1"/>
                </a:solidFill>
                <a:latin typeface="+mn-lt"/>
                <a:ea typeface="+mn-ea"/>
                <a:cs typeface="+mn-cs"/>
              </a:defRPr>
            </a:lvl6pPr>
            <a:lvl7pPr marL="1141413" indent="-230188" algn="l" defTabSz="1088291"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1089"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5235" indent="-272073" algn="l" defTabSz="1088291"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buNone/>
            </a:pPr>
            <a:r>
              <a:rPr lang="en-US" sz="2000" b="1" dirty="0">
                <a:solidFill>
                  <a:srgbClr val="7F7F7F"/>
                </a:solidFill>
              </a:rPr>
              <a:t>Cloud-based management, local resources – less to deploy plus faster</a:t>
            </a:r>
            <a:r>
              <a:rPr lang="en-US" sz="2000" b="1" dirty="0">
                <a:solidFill>
                  <a:srgbClr val="7F7F7F"/>
                </a:solidFill>
                <a:latin typeface="Arial"/>
              </a:rPr>
              <a:t>, simpler deployment</a:t>
            </a:r>
            <a:endParaRPr b="1" dirty="0">
              <a:solidFill>
                <a:srgbClr val="7F7F7F"/>
              </a:solidFill>
              <a:latin typeface="Arial"/>
            </a:endParaRPr>
          </a:p>
        </p:txBody>
      </p:sp>
      <p:grpSp>
        <p:nvGrpSpPr>
          <p:cNvPr id="31" name="Group 30"/>
          <p:cNvGrpSpPr/>
          <p:nvPr/>
        </p:nvGrpSpPr>
        <p:grpSpPr>
          <a:xfrm>
            <a:off x="2987450" y="3566856"/>
            <a:ext cx="1684490" cy="1416722"/>
            <a:chOff x="2987450" y="3566856"/>
            <a:chExt cx="1684490" cy="1416722"/>
          </a:xfrm>
        </p:grpSpPr>
        <p:cxnSp>
          <p:nvCxnSpPr>
            <p:cNvPr id="75" name="Straight Arrow Connector 24"/>
            <p:cNvCxnSpPr/>
            <p:nvPr/>
          </p:nvCxnSpPr>
          <p:spPr bwMode="auto">
            <a:xfrm>
              <a:off x="2987451" y="4699889"/>
              <a:ext cx="0" cy="283689"/>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76" name="Straight Arrow Connector 24"/>
            <p:cNvCxnSpPr/>
            <p:nvPr/>
          </p:nvCxnSpPr>
          <p:spPr bwMode="auto">
            <a:xfrm flipV="1">
              <a:off x="4671940" y="3566856"/>
              <a:ext cx="0" cy="1124614"/>
            </a:xfrm>
            <a:prstGeom prst="straightConnector1">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cxnSp>
          <p:nvCxnSpPr>
            <p:cNvPr id="28" name="Straight Connector 27"/>
            <p:cNvCxnSpPr/>
            <p:nvPr/>
          </p:nvCxnSpPr>
          <p:spPr>
            <a:xfrm>
              <a:off x="2987450" y="4691470"/>
              <a:ext cx="1672728"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grpSp>
      <p:cxnSp>
        <p:nvCxnSpPr>
          <p:cNvPr id="78" name="Straight Arrow Connector 24"/>
          <p:cNvCxnSpPr>
            <a:stCxn id="70" idx="2"/>
            <a:endCxn id="37" idx="1"/>
          </p:cNvCxnSpPr>
          <p:nvPr/>
        </p:nvCxnSpPr>
        <p:spPr bwMode="auto">
          <a:xfrm rot="16200000" flipH="1">
            <a:off x="1214339" y="3971559"/>
            <a:ext cx="650637" cy="1920853"/>
          </a:xfrm>
          <a:prstGeom prst="bentConnector2">
            <a:avLst/>
          </a:prstGeom>
          <a:solidFill>
            <a:schemeClr val="tx2"/>
          </a:solidFill>
          <a:ln w="25400" cmpd="sng">
            <a:solidFill>
              <a:schemeClr val="accent1"/>
            </a:solidFill>
            <a:headEnd type="none" w="med" len="med"/>
            <a:tailEnd type="arrow"/>
          </a:ln>
        </p:spPr>
        <p:style>
          <a:lnRef idx="1">
            <a:schemeClr val="dk1"/>
          </a:lnRef>
          <a:fillRef idx="0">
            <a:schemeClr val="dk1"/>
          </a:fillRef>
          <a:effectRef idx="0">
            <a:schemeClr val="dk1"/>
          </a:effectRef>
          <a:fontRef idx="minor">
            <a:schemeClr val="tx1"/>
          </a:fontRef>
        </p:style>
      </p:cxnSp>
      <p:pic>
        <p:nvPicPr>
          <p:cNvPr id="47" name="Picture 46"/>
          <p:cNvPicPr>
            <a:picLocks noChangeAspect="1"/>
          </p:cNvPicPr>
          <p:nvPr/>
        </p:nvPicPr>
        <p:blipFill>
          <a:blip r:embed="rId5"/>
          <a:stretch>
            <a:fillRect/>
          </a:stretch>
        </p:blipFill>
        <p:spPr>
          <a:xfrm>
            <a:off x="4174401" y="1469361"/>
            <a:ext cx="1418603" cy="273340"/>
          </a:xfrm>
          <a:prstGeom prst="rect">
            <a:avLst/>
          </a:prstGeom>
        </p:spPr>
      </p:pic>
      <p:grpSp>
        <p:nvGrpSpPr>
          <p:cNvPr id="53" name="Group 52"/>
          <p:cNvGrpSpPr/>
          <p:nvPr/>
        </p:nvGrpSpPr>
        <p:grpSpPr>
          <a:xfrm>
            <a:off x="3478956" y="4239102"/>
            <a:ext cx="2613494" cy="307777"/>
            <a:chOff x="3180899" y="4284761"/>
            <a:chExt cx="1905112" cy="307858"/>
          </a:xfrm>
        </p:grpSpPr>
        <p:sp>
          <p:nvSpPr>
            <p:cNvPr id="55" name="Rounded Rectangle 54"/>
            <p:cNvSpPr/>
            <p:nvPr/>
          </p:nvSpPr>
          <p:spPr bwMode="auto">
            <a:xfrm>
              <a:off x="3180899" y="4288553"/>
              <a:ext cx="1905112" cy="303036"/>
            </a:xfrm>
            <a:prstGeom prst="roundRect">
              <a:avLst/>
            </a:prstGeom>
            <a:solidFill>
              <a:schemeClr val="accent1"/>
            </a:solidFill>
            <a:ln w="9525" cap="flat" cmpd="sng" algn="ctr">
              <a:solidFill>
                <a:schemeClr val="accent1">
                  <a:lumMod val="50000"/>
                </a:schemeClr>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rmAutofit fontScale="55000" lnSpcReduction="20000"/>
            </a:bodyPr>
            <a:lstStyle/>
            <a:p>
              <a:pPr algn="ctr" defTabSz="1461152" fontAlgn="base">
                <a:spcBef>
                  <a:spcPct val="0"/>
                </a:spcBef>
                <a:spcAft>
                  <a:spcPct val="0"/>
                </a:spcAft>
              </a:pPr>
              <a:endParaRPr lang="en-US" sz="1799" dirty="0">
                <a:solidFill>
                  <a:srgbClr val="414141"/>
                </a:solidFill>
                <a:cs typeface="Arial" charset="0"/>
              </a:endParaRPr>
            </a:p>
          </p:txBody>
        </p:sp>
        <p:sp>
          <p:nvSpPr>
            <p:cNvPr id="56" name="TextBox 55"/>
            <p:cNvSpPr txBox="1"/>
            <p:nvPr/>
          </p:nvSpPr>
          <p:spPr>
            <a:xfrm>
              <a:off x="4094622" y="4284761"/>
              <a:ext cx="134660" cy="307858"/>
            </a:xfrm>
            <a:prstGeom prst="rect">
              <a:avLst/>
            </a:prstGeom>
            <a:noFill/>
            <a:ln>
              <a:noFill/>
            </a:ln>
          </p:spPr>
          <p:txBody>
            <a:bodyPr wrap="none" rtlCol="0">
              <a:spAutoFit/>
            </a:bodyPr>
            <a:lstStyle/>
            <a:p>
              <a:pPr algn="ctr" defTabSz="914126"/>
              <a:endParaRPr lang="en-US" sz="1400" dirty="0">
                <a:solidFill>
                  <a:srgbClr val="FFFFFF"/>
                </a:solidFill>
              </a:endParaRPr>
            </a:p>
          </p:txBody>
        </p:sp>
      </p:grpSp>
      <p:grpSp>
        <p:nvGrpSpPr>
          <p:cNvPr id="4" name="Group 3"/>
          <p:cNvGrpSpPr/>
          <p:nvPr/>
        </p:nvGrpSpPr>
        <p:grpSpPr>
          <a:xfrm>
            <a:off x="3365193" y="4305645"/>
            <a:ext cx="2613494" cy="307777"/>
            <a:chOff x="3180899" y="4284761"/>
            <a:chExt cx="1905112" cy="307858"/>
          </a:xfrm>
        </p:grpSpPr>
        <p:sp>
          <p:nvSpPr>
            <p:cNvPr id="2" name="Rounded Rectangle 1"/>
            <p:cNvSpPr/>
            <p:nvPr/>
          </p:nvSpPr>
          <p:spPr bwMode="auto">
            <a:xfrm>
              <a:off x="3180899" y="4288553"/>
              <a:ext cx="1905112" cy="303036"/>
            </a:xfrm>
            <a:prstGeom prst="roundRect">
              <a:avLst/>
            </a:prstGeom>
            <a:solidFill>
              <a:schemeClr val="accent1"/>
            </a:solidFill>
            <a:ln w="9525" cap="flat" cmpd="sng" algn="ctr">
              <a:solidFill>
                <a:schemeClr val="accent1">
                  <a:lumMod val="50000"/>
                </a:schemeClr>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rmAutofit fontScale="55000" lnSpcReduction="20000"/>
            </a:bodyPr>
            <a:lstStyle/>
            <a:p>
              <a:pPr algn="ctr" defTabSz="1461152" fontAlgn="base">
                <a:spcBef>
                  <a:spcPct val="0"/>
                </a:spcBef>
                <a:spcAft>
                  <a:spcPct val="0"/>
                </a:spcAft>
              </a:pPr>
              <a:endParaRPr lang="en-US" sz="1799" dirty="0">
                <a:solidFill>
                  <a:srgbClr val="414141"/>
                </a:solidFill>
                <a:cs typeface="Arial" charset="0"/>
              </a:endParaRPr>
            </a:p>
          </p:txBody>
        </p:sp>
        <p:sp>
          <p:nvSpPr>
            <p:cNvPr id="3" name="TextBox 2"/>
            <p:cNvSpPr txBox="1"/>
            <p:nvPr/>
          </p:nvSpPr>
          <p:spPr>
            <a:xfrm>
              <a:off x="3624273" y="4284761"/>
              <a:ext cx="1075358" cy="307858"/>
            </a:xfrm>
            <a:prstGeom prst="rect">
              <a:avLst/>
            </a:prstGeom>
            <a:noFill/>
            <a:ln>
              <a:noFill/>
            </a:ln>
          </p:spPr>
          <p:txBody>
            <a:bodyPr wrap="none" rtlCol="0">
              <a:spAutoFit/>
            </a:bodyPr>
            <a:lstStyle/>
            <a:p>
              <a:pPr algn="ctr" defTabSz="914126"/>
              <a:r>
                <a:rPr lang="en-US" sz="1400" dirty="0">
                  <a:solidFill>
                    <a:srgbClr val="FFFFFF"/>
                  </a:solidFill>
                </a:rPr>
                <a:t>Cloud Connectors</a:t>
              </a:r>
            </a:p>
          </p:txBody>
        </p:sp>
      </p:grpSp>
    </p:spTree>
    <p:extLst>
      <p:ext uri="{BB962C8B-B14F-4D97-AF65-F5344CB8AC3E}">
        <p14:creationId xmlns:p14="http://schemas.microsoft.com/office/powerpoint/2010/main" val="2970268046"/>
      </p:ext>
    </p:extLst>
  </p:cSld>
  <p:clrMapOvr>
    <a:masterClrMapping/>
  </p:clrMapOvr>
  <mc:AlternateContent xmlns:mc="http://schemas.openxmlformats.org/markup-compatibility/2006" xmlns:p14="http://schemas.microsoft.com/office/powerpoint/2010/main">
    <mc:Choice Requires="p14">
      <p:transition p14:dur="0" advTm="319"/>
    </mc:Choice>
    <mc:Fallback xmlns="">
      <p:transition advTm="31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a:spLocks/>
          </p:cNvSpPr>
          <p:nvPr/>
        </p:nvSpPr>
        <p:spPr bwMode="auto">
          <a:xfrm>
            <a:off x="3170715" y="1718018"/>
            <a:ext cx="6033401" cy="1253905"/>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gradFill>
            <a:gsLst>
              <a:gs pos="0">
                <a:schemeClr val="bg1">
                  <a:lumMod val="85000"/>
                </a:schemeClr>
              </a:gs>
              <a:gs pos="35000">
                <a:schemeClr val="bg1">
                  <a:lumMod val="95000"/>
                </a:schemeClr>
              </a:gs>
              <a:gs pos="100000">
                <a:schemeClr val="bg1"/>
              </a:gs>
            </a:gsLst>
          </a:gradFill>
          <a:ln w="57150">
            <a:solidFill>
              <a:schemeClr val="accent1"/>
            </a:solidFill>
          </a:ln>
          <a:extLst/>
        </p:spPr>
        <p:style>
          <a:lnRef idx="1">
            <a:schemeClr val="dk1"/>
          </a:lnRef>
          <a:fillRef idx="2">
            <a:schemeClr val="dk1"/>
          </a:fillRef>
          <a:effectRef idx="1">
            <a:schemeClr val="dk1"/>
          </a:effectRef>
          <a:fontRef idx="minor">
            <a:schemeClr val="dk1"/>
          </a:fontRef>
        </p:style>
        <p:txBody>
          <a:bodyPr vert="horz" wrap="square" lIns="91414" tIns="45707" rIns="91414" bIns="45707" numCol="1" anchor="t" anchorCtr="0" compatLnSpc="1">
            <a:prstTxWarp prst="textNoShape">
              <a:avLst/>
            </a:prstTxWarp>
          </a:bodyPr>
          <a:lstStyle/>
          <a:p>
            <a:pPr algn="ctr" defTabSz="914126" eaLnBrk="0" fontAlgn="base" hangingPunct="0">
              <a:spcBef>
                <a:spcPct val="0"/>
              </a:spcBef>
              <a:spcAft>
                <a:spcPct val="0"/>
              </a:spcAft>
            </a:pPr>
            <a:endParaRPr lang="en-US" sz="1400" b="1" dirty="0">
              <a:solidFill>
                <a:srgbClr val="000000"/>
              </a:solidFill>
              <a:cs typeface="Segoe UI" panose="020B0502040204020203" pitchFamily="34" charset="0"/>
            </a:endParaRPr>
          </a:p>
          <a:p>
            <a:pPr algn="ctr" defTabSz="914126" eaLnBrk="0" fontAlgn="base" hangingPunct="0">
              <a:spcBef>
                <a:spcPct val="0"/>
              </a:spcBef>
              <a:spcAft>
                <a:spcPct val="0"/>
              </a:spcAft>
            </a:pPr>
            <a:br>
              <a:rPr lang="en-US" sz="2400" b="1" dirty="0">
                <a:solidFill>
                  <a:srgbClr val="000000"/>
                </a:solidFill>
                <a:cs typeface="Segoe UI" panose="020B0502040204020203" pitchFamily="34" charset="0"/>
              </a:rPr>
            </a:br>
            <a:r>
              <a:rPr lang="en-US" sz="2400" b="1" dirty="0">
                <a:solidFill>
                  <a:srgbClr val="000000"/>
                </a:solidFill>
                <a:cs typeface="Segoe UI" panose="020B0502040204020203" pitchFamily="34" charset="0"/>
              </a:rPr>
              <a:t>XenApp / </a:t>
            </a:r>
            <a:r>
              <a:rPr lang="en-US" sz="2400" b="1" dirty="0" err="1">
                <a:solidFill>
                  <a:srgbClr val="000000"/>
                </a:solidFill>
                <a:cs typeface="Segoe UI" panose="020B0502040204020203" pitchFamily="34" charset="0"/>
              </a:rPr>
              <a:t>XenDesktop</a:t>
            </a:r>
            <a:r>
              <a:rPr lang="en-US" sz="2400" b="1" dirty="0">
                <a:solidFill>
                  <a:srgbClr val="000000"/>
                </a:solidFill>
                <a:cs typeface="Segoe UI" panose="020B0502040204020203" pitchFamily="34" charset="0"/>
              </a:rPr>
              <a:t>  Service</a:t>
            </a:r>
          </a:p>
        </p:txBody>
      </p:sp>
      <p:sp>
        <p:nvSpPr>
          <p:cNvPr id="4" name="Title 3"/>
          <p:cNvSpPr>
            <a:spLocks noGrp="1"/>
          </p:cNvSpPr>
          <p:nvPr>
            <p:ph type="title"/>
          </p:nvPr>
        </p:nvSpPr>
        <p:spPr/>
        <p:txBody>
          <a:bodyPr/>
          <a:lstStyle/>
          <a:p>
            <a:r>
              <a:rPr lang="en-US" dirty="0">
                <a:solidFill>
                  <a:srgbClr val="1A1A1A"/>
                </a:solidFill>
              </a:rPr>
              <a:t>Manage Multiple XenApp Locations with Citrix Cloud</a:t>
            </a:r>
          </a:p>
        </p:txBody>
      </p:sp>
      <p:sp>
        <p:nvSpPr>
          <p:cNvPr id="75" name="Down Arrow 74"/>
          <p:cNvSpPr/>
          <p:nvPr/>
        </p:nvSpPr>
        <p:spPr>
          <a:xfrm rot="10800000">
            <a:off x="5821755" y="2971923"/>
            <a:ext cx="548492" cy="456760"/>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39" name="Rounded Rectangle 38"/>
          <p:cNvSpPr/>
          <p:nvPr/>
        </p:nvSpPr>
        <p:spPr>
          <a:xfrm>
            <a:off x="3444961" y="3429001"/>
            <a:ext cx="5302081" cy="2376795"/>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grpSp>
        <p:nvGrpSpPr>
          <p:cNvPr id="40" name="Group 39"/>
          <p:cNvGrpSpPr/>
          <p:nvPr/>
        </p:nvGrpSpPr>
        <p:grpSpPr>
          <a:xfrm>
            <a:off x="4907604" y="3610605"/>
            <a:ext cx="2376795" cy="366887"/>
            <a:chOff x="944938" y="3672839"/>
            <a:chExt cx="2377414" cy="366983"/>
          </a:xfrm>
          <a:solidFill>
            <a:schemeClr val="accent1"/>
          </a:solidFill>
        </p:grpSpPr>
        <p:sp>
          <p:nvSpPr>
            <p:cNvPr id="41" name="Rounded Rectangle 40"/>
            <p:cNvSpPr/>
            <p:nvPr/>
          </p:nvSpPr>
          <p:spPr>
            <a:xfrm>
              <a:off x="944938" y="3672839"/>
              <a:ext cx="1097268" cy="363303"/>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42" name="Rounded Rectangle 41"/>
            <p:cNvSpPr/>
            <p:nvPr/>
          </p:nvSpPr>
          <p:spPr>
            <a:xfrm>
              <a:off x="2225084" y="3672840"/>
              <a:ext cx="1097268" cy="366982"/>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43" name="Rectangle 42"/>
          <p:cNvSpPr/>
          <p:nvPr/>
        </p:nvSpPr>
        <p:spPr bwMode="auto">
          <a:xfrm>
            <a:off x="6187416"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Physical Catalog</a:t>
            </a:r>
          </a:p>
        </p:txBody>
      </p:sp>
      <p:grpSp>
        <p:nvGrpSpPr>
          <p:cNvPr id="45" name="Group 44"/>
          <p:cNvGrpSpPr/>
          <p:nvPr/>
        </p:nvGrpSpPr>
        <p:grpSpPr>
          <a:xfrm>
            <a:off x="6370245" y="4343154"/>
            <a:ext cx="822736" cy="457075"/>
            <a:chOff x="2072684" y="4617707"/>
            <a:chExt cx="1005829" cy="549861"/>
          </a:xfrm>
        </p:grpSpPr>
        <p:sp>
          <p:nvSpPr>
            <p:cNvPr id="46" name="Rectangle 4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48" name="Rectangle 47"/>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49" name="Picture 48"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52" name="Group 51"/>
          <p:cNvGrpSpPr/>
          <p:nvPr/>
        </p:nvGrpSpPr>
        <p:grpSpPr>
          <a:xfrm>
            <a:off x="7467228" y="4343153"/>
            <a:ext cx="822736" cy="457075"/>
            <a:chOff x="2072684" y="4617707"/>
            <a:chExt cx="1005829" cy="549861"/>
          </a:xfrm>
        </p:grpSpPr>
        <p:sp>
          <p:nvSpPr>
            <p:cNvPr id="53" name="Rectangle 52"/>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54" name="Rectangle 53"/>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55" name="Picture 54"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56" name="Rectangle 55"/>
          <p:cNvSpPr/>
          <p:nvPr/>
        </p:nvSpPr>
        <p:spPr bwMode="auto">
          <a:xfrm>
            <a:off x="3719205"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err="1">
                <a:solidFill>
                  <a:srgbClr val="000000"/>
                </a:solidFill>
                <a:cs typeface="Arial" charset="0"/>
              </a:rPr>
              <a:t>XenServer</a:t>
            </a:r>
            <a:r>
              <a:rPr lang="en-US" sz="1400" dirty="0">
                <a:solidFill>
                  <a:srgbClr val="000000"/>
                </a:solidFill>
                <a:cs typeface="Arial" charset="0"/>
              </a:rPr>
              <a:t> Catalog</a:t>
            </a:r>
          </a:p>
        </p:txBody>
      </p:sp>
      <p:grpSp>
        <p:nvGrpSpPr>
          <p:cNvPr id="60" name="Group 59"/>
          <p:cNvGrpSpPr/>
          <p:nvPr/>
        </p:nvGrpSpPr>
        <p:grpSpPr>
          <a:xfrm>
            <a:off x="3902035" y="4343154"/>
            <a:ext cx="822736" cy="457075"/>
            <a:chOff x="2072684" y="4617707"/>
            <a:chExt cx="1005829" cy="549861"/>
          </a:xfrm>
        </p:grpSpPr>
        <p:sp>
          <p:nvSpPr>
            <p:cNvPr id="61" name="Rectangle 60"/>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2" name="Rectangle 61"/>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3" name="Picture 62"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65" name="Group 64"/>
          <p:cNvGrpSpPr/>
          <p:nvPr/>
        </p:nvGrpSpPr>
        <p:grpSpPr>
          <a:xfrm>
            <a:off x="4999019" y="4343153"/>
            <a:ext cx="822736" cy="457075"/>
            <a:chOff x="2072684" y="4617707"/>
            <a:chExt cx="1005829" cy="549861"/>
          </a:xfrm>
        </p:grpSpPr>
        <p:sp>
          <p:nvSpPr>
            <p:cNvPr id="66" name="Rectangle 6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7" name="Rectangle 6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8" name="Picture 67"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05" name="Rectangle 53"/>
          <p:cNvSpPr>
            <a:spLocks noChangeArrowheads="1"/>
          </p:cNvSpPr>
          <p:nvPr/>
        </p:nvSpPr>
        <p:spPr bwMode="auto">
          <a:xfrm>
            <a:off x="4724772" y="5897210"/>
            <a:ext cx="2742456" cy="36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2399" dirty="0">
                <a:solidFill>
                  <a:srgbClr val="000000"/>
                </a:solidFill>
              </a:rPr>
              <a:t>Corporate HQ</a:t>
            </a:r>
          </a:p>
        </p:txBody>
      </p:sp>
      <p:sp>
        <p:nvSpPr>
          <p:cNvPr id="122" name="Rectangle 53"/>
          <p:cNvSpPr>
            <a:spLocks noChangeArrowheads="1"/>
          </p:cNvSpPr>
          <p:nvPr/>
        </p:nvSpPr>
        <p:spPr bwMode="auto">
          <a:xfrm>
            <a:off x="4907604"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Primary Zone</a:t>
            </a:r>
          </a:p>
        </p:txBody>
      </p:sp>
      <p:grpSp>
        <p:nvGrpSpPr>
          <p:cNvPr id="5" name="Group 4"/>
          <p:cNvGrpSpPr/>
          <p:nvPr/>
        </p:nvGrpSpPr>
        <p:grpSpPr>
          <a:xfrm>
            <a:off x="8592208" y="2467588"/>
            <a:ext cx="3171534" cy="3706550"/>
            <a:chOff x="8592858" y="2467337"/>
            <a:chExt cx="3172360" cy="3707515"/>
          </a:xfrm>
        </p:grpSpPr>
        <p:sp>
          <p:nvSpPr>
            <p:cNvPr id="87" name="Down Arrow 86"/>
            <p:cNvSpPr/>
            <p:nvPr/>
          </p:nvSpPr>
          <p:spPr>
            <a:xfrm rot="8476046" flipH="1">
              <a:off x="8592858" y="2467337"/>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91" name="Rounded Rectangle 90"/>
            <p:cNvSpPr/>
            <p:nvPr/>
          </p:nvSpPr>
          <p:spPr>
            <a:xfrm>
              <a:off x="8839170" y="3429000"/>
              <a:ext cx="2926048"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119" name="Rectangle 118"/>
            <p:cNvSpPr/>
            <p:nvPr/>
          </p:nvSpPr>
          <p:spPr bwMode="auto">
            <a:xfrm>
              <a:off x="10393633" y="4160512"/>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AZ2</a:t>
              </a:r>
            </a:p>
          </p:txBody>
        </p:sp>
        <p:grpSp>
          <p:nvGrpSpPr>
            <p:cNvPr id="94" name="Group 93"/>
            <p:cNvGrpSpPr/>
            <p:nvPr/>
          </p:nvGrpSpPr>
          <p:grpSpPr>
            <a:xfrm>
              <a:off x="9113487" y="3611877"/>
              <a:ext cx="2377414" cy="366983"/>
              <a:chOff x="944938" y="3672839"/>
              <a:chExt cx="2377414" cy="366983"/>
            </a:xfrm>
          </p:grpSpPr>
          <p:sp>
            <p:nvSpPr>
              <p:cNvPr id="106" name="Rounded Rectangle 105"/>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109" name="Rounded Rectangle 108"/>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10" name="Rectangle 109"/>
            <p:cNvSpPr/>
            <p:nvPr/>
          </p:nvSpPr>
          <p:spPr bwMode="auto">
            <a:xfrm>
              <a:off x="9022047" y="4160511"/>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AZ1</a:t>
              </a:r>
            </a:p>
          </p:txBody>
        </p:sp>
        <p:grpSp>
          <p:nvGrpSpPr>
            <p:cNvPr id="111" name="Group 110"/>
            <p:cNvGrpSpPr/>
            <p:nvPr/>
          </p:nvGrpSpPr>
          <p:grpSpPr>
            <a:xfrm>
              <a:off x="9204925" y="4343390"/>
              <a:ext cx="822950" cy="457194"/>
              <a:chOff x="2072684" y="4617707"/>
              <a:chExt cx="1005829" cy="549861"/>
            </a:xfrm>
          </p:grpSpPr>
          <p:sp>
            <p:nvSpPr>
              <p:cNvPr id="112" name="Rectangle 111"/>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3" name="Rectangle 112"/>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4" name="Picture 113"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115" name="Group 114"/>
            <p:cNvGrpSpPr/>
            <p:nvPr/>
          </p:nvGrpSpPr>
          <p:grpSpPr>
            <a:xfrm>
              <a:off x="10576512" y="4343389"/>
              <a:ext cx="822950" cy="457194"/>
              <a:chOff x="2072684" y="4617707"/>
              <a:chExt cx="1005829" cy="549861"/>
            </a:xfrm>
          </p:grpSpPr>
          <p:sp>
            <p:nvSpPr>
              <p:cNvPr id="116" name="Rectangle 11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7" name="Rectangle 11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8" name="Picture 117"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20" name="Rectangle 53"/>
            <p:cNvSpPr>
              <a:spLocks noChangeArrowheads="1"/>
            </p:cNvSpPr>
            <p:nvPr/>
          </p:nvSpPr>
          <p:spPr bwMode="auto">
            <a:xfrm>
              <a:off x="8839170"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Contractor Desktops</a:t>
              </a:r>
            </a:p>
          </p:txBody>
        </p:sp>
        <p:sp>
          <p:nvSpPr>
            <p:cNvPr id="123" name="Rectangle 53"/>
            <p:cNvSpPr>
              <a:spLocks noChangeArrowheads="1"/>
            </p:cNvSpPr>
            <p:nvPr/>
          </p:nvSpPr>
          <p:spPr bwMode="auto">
            <a:xfrm>
              <a:off x="9022048" y="5440658"/>
              <a:ext cx="25602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Azure</a:t>
              </a:r>
            </a:p>
          </p:txBody>
        </p:sp>
      </p:grpSp>
      <p:grpSp>
        <p:nvGrpSpPr>
          <p:cNvPr id="11" name="Group 10"/>
          <p:cNvGrpSpPr/>
          <p:nvPr/>
        </p:nvGrpSpPr>
        <p:grpSpPr>
          <a:xfrm>
            <a:off x="519675" y="2467590"/>
            <a:ext cx="2988703" cy="3706548"/>
            <a:chOff x="518221" y="2467339"/>
            <a:chExt cx="2989482" cy="3707513"/>
          </a:xfrm>
        </p:grpSpPr>
        <p:grpSp>
          <p:nvGrpSpPr>
            <p:cNvPr id="6" name="Group 5"/>
            <p:cNvGrpSpPr/>
            <p:nvPr/>
          </p:nvGrpSpPr>
          <p:grpSpPr>
            <a:xfrm>
              <a:off x="609661" y="2467339"/>
              <a:ext cx="2898042" cy="3339076"/>
              <a:chOff x="609661" y="2467339"/>
              <a:chExt cx="2898042" cy="3339076"/>
            </a:xfrm>
          </p:grpSpPr>
          <p:sp>
            <p:nvSpPr>
              <p:cNvPr id="92" name="Down Arrow 91"/>
              <p:cNvSpPr/>
              <p:nvPr/>
            </p:nvSpPr>
            <p:spPr>
              <a:xfrm rot="13123954">
                <a:off x="2959068" y="2467339"/>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83" name="Rounded Rectangle 82"/>
              <p:cNvSpPr/>
              <p:nvPr/>
            </p:nvSpPr>
            <p:spPr>
              <a:xfrm>
                <a:off x="609661" y="3429001"/>
                <a:ext cx="2743170"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77" name="Rectangle 76"/>
              <p:cNvSpPr/>
              <p:nvPr/>
            </p:nvSpPr>
            <p:spPr bwMode="auto">
              <a:xfrm>
                <a:off x="792539" y="4160512"/>
                <a:ext cx="2377414"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Hyper-V Catalog</a:t>
                </a:r>
              </a:p>
            </p:txBody>
          </p:sp>
          <p:grpSp>
            <p:nvGrpSpPr>
              <p:cNvPr id="78" name="Group 77"/>
              <p:cNvGrpSpPr/>
              <p:nvPr/>
            </p:nvGrpSpPr>
            <p:grpSpPr>
              <a:xfrm>
                <a:off x="975416" y="4343391"/>
                <a:ext cx="822950" cy="457194"/>
                <a:chOff x="2072684" y="4617707"/>
                <a:chExt cx="1005829" cy="549861"/>
              </a:xfrm>
            </p:grpSpPr>
            <p:sp>
              <p:nvSpPr>
                <p:cNvPr id="79" name="Rectangle 78"/>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0" name="Rectangle 79"/>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1" name="Picture 80"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82" name="Group 81"/>
              <p:cNvGrpSpPr/>
              <p:nvPr/>
            </p:nvGrpSpPr>
            <p:grpSpPr>
              <a:xfrm>
                <a:off x="2164124" y="4343390"/>
                <a:ext cx="822950" cy="457194"/>
                <a:chOff x="2072684" y="4617707"/>
                <a:chExt cx="1005829" cy="549861"/>
              </a:xfrm>
            </p:grpSpPr>
            <p:sp>
              <p:nvSpPr>
                <p:cNvPr id="84" name="Rectangle 83"/>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5" name="Rectangle 84"/>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6" name="Picture 85"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sp>
          <p:nvSpPr>
            <p:cNvPr id="101" name="Rectangle 53"/>
            <p:cNvSpPr>
              <a:spLocks noChangeArrowheads="1"/>
            </p:cNvSpPr>
            <p:nvPr/>
          </p:nvSpPr>
          <p:spPr bwMode="auto">
            <a:xfrm>
              <a:off x="518221"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Branch Office – Call Center</a:t>
              </a:r>
            </a:p>
          </p:txBody>
        </p:sp>
      </p:grpSp>
      <p:grpSp>
        <p:nvGrpSpPr>
          <p:cNvPr id="69" name="Group 68"/>
          <p:cNvGrpSpPr/>
          <p:nvPr/>
        </p:nvGrpSpPr>
        <p:grpSpPr>
          <a:xfrm>
            <a:off x="793920" y="3611832"/>
            <a:ext cx="2376795" cy="366887"/>
            <a:chOff x="944938" y="3672839"/>
            <a:chExt cx="2377414" cy="366983"/>
          </a:xfrm>
        </p:grpSpPr>
        <p:sp>
          <p:nvSpPr>
            <p:cNvPr id="70" name="Rounded Rectangle 69"/>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71" name="Rounded Rectangle 70"/>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21" name="Rectangle 53"/>
          <p:cNvSpPr>
            <a:spLocks noChangeArrowheads="1"/>
          </p:cNvSpPr>
          <p:nvPr/>
        </p:nvSpPr>
        <p:spPr bwMode="auto">
          <a:xfrm>
            <a:off x="793920"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Branch Office Zone</a:t>
            </a:r>
          </a:p>
        </p:txBody>
      </p:sp>
      <p:pic>
        <p:nvPicPr>
          <p:cNvPr id="72" name="Picture 71"/>
          <p:cNvPicPr>
            <a:picLocks noChangeAspect="1"/>
          </p:cNvPicPr>
          <p:nvPr/>
        </p:nvPicPr>
        <p:blipFill>
          <a:blip r:embed="rId5"/>
          <a:stretch>
            <a:fillRect/>
          </a:stretch>
        </p:blipFill>
        <p:spPr>
          <a:xfrm>
            <a:off x="5512598" y="1854122"/>
            <a:ext cx="1418603" cy="273340"/>
          </a:xfrm>
          <a:prstGeom prst="rect">
            <a:avLst/>
          </a:prstGeom>
        </p:spPr>
      </p:pic>
    </p:spTree>
    <p:custDataLst>
      <p:tags r:id="rId1"/>
    </p:custDataLst>
    <p:extLst>
      <p:ext uri="{BB962C8B-B14F-4D97-AF65-F5344CB8AC3E}">
        <p14:creationId xmlns:p14="http://schemas.microsoft.com/office/powerpoint/2010/main" val="1585555092"/>
      </p:ext>
    </p:extLst>
  </p:cSld>
  <p:clrMapOvr>
    <a:masterClrMapping/>
  </p:clrMapOvr>
  <mc:AlternateContent xmlns:mc="http://schemas.openxmlformats.org/markup-compatibility/2006" xmlns:p14="http://schemas.microsoft.com/office/powerpoint/2010/main">
    <mc:Choice Requires="p14">
      <p:transition spd="slow" p14:dur="2000" advTm="37949"/>
    </mc:Choice>
    <mc:Fallback xmlns="">
      <p:transition spd="slow" advTm="379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1"/>
                                        </p:tgtEl>
                                        <p:attrNameLst>
                                          <p:attrName>style.visibility</p:attrName>
                                        </p:attrNameLst>
                                      </p:cBhvr>
                                      <p:to>
                                        <p:strVal val="visible"/>
                                      </p:to>
                                    </p:set>
                                    <p:animEffect transition="in" filter="fade">
                                      <p:cBhvr>
                                        <p:cTn id="12" dur="500"/>
                                        <p:tgtEl>
                                          <p:spTgt spid="12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2"/>
                                        </p:tgtEl>
                                        <p:attrNameLst>
                                          <p:attrName>style.visibility</p:attrName>
                                        </p:attrNameLst>
                                      </p:cBhvr>
                                      <p:to>
                                        <p:strVal val="visible"/>
                                      </p:to>
                                    </p:set>
                                    <p:animEffect transition="in" filter="fade">
                                      <p:cBhvr>
                                        <p:cTn id="15" dur="500"/>
                                        <p:tgtEl>
                                          <p:spTgt spid="122"/>
                                        </p:tgtEl>
                                      </p:cBhvr>
                                    </p:animEffect>
                                  </p:childTnLst>
                                </p:cTn>
                              </p:par>
                              <p:par>
                                <p:cTn id="16" presetID="10" presetClass="entr" presetSubtype="0" fill="hold" nodeType="withEffect">
                                  <p:stCondLst>
                                    <p:cond delay="0"/>
                                  </p:stCondLst>
                                  <p:childTnLst>
                                    <p:set>
                                      <p:cBhvr>
                                        <p:cTn id="17" dur="1" fill="hold">
                                          <p:stCondLst>
                                            <p:cond delay="0"/>
                                          </p:stCondLst>
                                        </p:cTn>
                                        <p:tgtEl>
                                          <p:spTgt spid="69"/>
                                        </p:tgtEl>
                                        <p:attrNameLst>
                                          <p:attrName>style.visibility</p:attrName>
                                        </p:attrNameLst>
                                      </p:cBhvr>
                                      <p:to>
                                        <p:strVal val="visible"/>
                                      </p:to>
                                    </p:set>
                                    <p:animEffect transition="in" filter="fade">
                                      <p:cBhvr>
                                        <p:cTn id="18" dur="500"/>
                                        <p:tgtEl>
                                          <p:spTgt spid="6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 grpId="0"/>
      <p:bldP spid="12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14855" y="2279620"/>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a:t>Citrix in </a:t>
            </a:r>
            <a:r>
              <a:rPr lang="en-US" sz="2800" dirty="0" err="1"/>
              <a:t>podpora</a:t>
            </a:r>
            <a:r>
              <a:rPr lang="en-US" sz="2800" dirty="0"/>
              <a:t> </a:t>
            </a:r>
            <a:r>
              <a:rPr lang="en-US" sz="2800" dirty="0" err="1"/>
              <a:t>za</a:t>
            </a:r>
            <a:r>
              <a:rPr lang="en-US" sz="2800" dirty="0"/>
              <a:t> Azure</a:t>
            </a:r>
          </a:p>
        </p:txBody>
      </p:sp>
    </p:spTree>
    <p:extLst>
      <p:ext uri="{BB962C8B-B14F-4D97-AF65-F5344CB8AC3E}">
        <p14:creationId xmlns:p14="http://schemas.microsoft.com/office/powerpoint/2010/main" val="621966920"/>
      </p:ext>
    </p:extLst>
  </p:cSld>
  <p:clrMapOvr>
    <a:masterClrMapping/>
  </p:clrMapOvr>
  <mc:AlternateContent xmlns:mc="http://schemas.openxmlformats.org/markup-compatibility/2006" xmlns:p14="http://schemas.microsoft.com/office/powerpoint/2010/main">
    <mc:Choice Requires="p14">
      <p:transition spd="med" p14:dur="700" advTm="2064">
        <p:fade/>
      </p:transition>
    </mc:Choice>
    <mc:Fallback xmlns="">
      <p:transition spd="med" advTm="2064">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a:spLocks/>
          </p:cNvSpPr>
          <p:nvPr/>
        </p:nvSpPr>
        <p:spPr bwMode="auto">
          <a:xfrm>
            <a:off x="3170715" y="1718018"/>
            <a:ext cx="6033401" cy="1253905"/>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gradFill>
            <a:gsLst>
              <a:gs pos="0">
                <a:schemeClr val="bg1">
                  <a:lumMod val="85000"/>
                </a:schemeClr>
              </a:gs>
              <a:gs pos="35000">
                <a:schemeClr val="bg1">
                  <a:lumMod val="95000"/>
                </a:schemeClr>
              </a:gs>
              <a:gs pos="100000">
                <a:schemeClr val="bg1"/>
              </a:gs>
            </a:gsLst>
          </a:gradFill>
          <a:ln w="57150">
            <a:solidFill>
              <a:schemeClr val="accent1"/>
            </a:solidFill>
          </a:ln>
          <a:extLst/>
        </p:spPr>
        <p:style>
          <a:lnRef idx="1">
            <a:schemeClr val="dk1"/>
          </a:lnRef>
          <a:fillRef idx="2">
            <a:schemeClr val="dk1"/>
          </a:fillRef>
          <a:effectRef idx="1">
            <a:schemeClr val="dk1"/>
          </a:effectRef>
          <a:fontRef idx="minor">
            <a:schemeClr val="dk1"/>
          </a:fontRef>
        </p:style>
        <p:txBody>
          <a:bodyPr vert="horz" wrap="square" lIns="91414" tIns="45707" rIns="91414" bIns="45707" numCol="1" anchor="t" anchorCtr="0" compatLnSpc="1">
            <a:prstTxWarp prst="textNoShape">
              <a:avLst/>
            </a:prstTxWarp>
          </a:bodyPr>
          <a:lstStyle/>
          <a:p>
            <a:pPr algn="ctr" defTabSz="914126" eaLnBrk="0" fontAlgn="base" hangingPunct="0">
              <a:spcBef>
                <a:spcPct val="0"/>
              </a:spcBef>
              <a:spcAft>
                <a:spcPct val="0"/>
              </a:spcAft>
            </a:pPr>
            <a:endParaRPr lang="en-US" sz="1400" b="1" dirty="0">
              <a:solidFill>
                <a:srgbClr val="000000"/>
              </a:solidFill>
              <a:cs typeface="Segoe UI" panose="020B0502040204020203" pitchFamily="34" charset="0"/>
            </a:endParaRPr>
          </a:p>
          <a:p>
            <a:pPr algn="ctr" defTabSz="914126" eaLnBrk="0" fontAlgn="base" hangingPunct="0">
              <a:spcBef>
                <a:spcPct val="0"/>
              </a:spcBef>
              <a:spcAft>
                <a:spcPct val="0"/>
              </a:spcAft>
            </a:pPr>
            <a:br>
              <a:rPr lang="en-US" sz="2400" b="1" dirty="0">
                <a:solidFill>
                  <a:srgbClr val="000000"/>
                </a:solidFill>
                <a:cs typeface="Segoe UI" panose="020B0502040204020203" pitchFamily="34" charset="0"/>
              </a:rPr>
            </a:br>
            <a:r>
              <a:rPr lang="en-US" sz="2400" b="1" dirty="0">
                <a:solidFill>
                  <a:srgbClr val="000000"/>
                </a:solidFill>
                <a:cs typeface="Segoe UI" panose="020B0502040204020203" pitchFamily="34" charset="0"/>
              </a:rPr>
              <a:t>XenApp / </a:t>
            </a:r>
            <a:r>
              <a:rPr lang="en-US" sz="2400" b="1" dirty="0" err="1">
                <a:solidFill>
                  <a:srgbClr val="000000"/>
                </a:solidFill>
                <a:cs typeface="Segoe UI" panose="020B0502040204020203" pitchFamily="34" charset="0"/>
              </a:rPr>
              <a:t>XenDesktop</a:t>
            </a:r>
            <a:r>
              <a:rPr lang="en-US" sz="2400" b="1" dirty="0">
                <a:solidFill>
                  <a:srgbClr val="000000"/>
                </a:solidFill>
                <a:cs typeface="Segoe UI" panose="020B0502040204020203" pitchFamily="34" charset="0"/>
              </a:rPr>
              <a:t>  Service</a:t>
            </a:r>
          </a:p>
        </p:txBody>
      </p:sp>
      <p:sp>
        <p:nvSpPr>
          <p:cNvPr id="4" name="Title 3"/>
          <p:cNvSpPr>
            <a:spLocks noGrp="1"/>
          </p:cNvSpPr>
          <p:nvPr>
            <p:ph type="title"/>
          </p:nvPr>
        </p:nvSpPr>
        <p:spPr/>
        <p:txBody>
          <a:bodyPr/>
          <a:lstStyle/>
          <a:p>
            <a:r>
              <a:rPr lang="en-US" dirty="0">
                <a:solidFill>
                  <a:srgbClr val="1A1A1A"/>
                </a:solidFill>
              </a:rPr>
              <a:t>Manage Multiple XenApp Locations with Citrix Cloud</a:t>
            </a:r>
          </a:p>
        </p:txBody>
      </p:sp>
      <p:sp>
        <p:nvSpPr>
          <p:cNvPr id="75" name="Down Arrow 74"/>
          <p:cNvSpPr/>
          <p:nvPr/>
        </p:nvSpPr>
        <p:spPr>
          <a:xfrm rot="10800000">
            <a:off x="5821755" y="2971923"/>
            <a:ext cx="548492" cy="456760"/>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39" name="Rounded Rectangle 38"/>
          <p:cNvSpPr/>
          <p:nvPr/>
        </p:nvSpPr>
        <p:spPr>
          <a:xfrm>
            <a:off x="3444961" y="3429001"/>
            <a:ext cx="5302081" cy="2376795"/>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grpSp>
        <p:nvGrpSpPr>
          <p:cNvPr id="40" name="Group 39"/>
          <p:cNvGrpSpPr/>
          <p:nvPr/>
        </p:nvGrpSpPr>
        <p:grpSpPr>
          <a:xfrm>
            <a:off x="4907604" y="3610605"/>
            <a:ext cx="2376795" cy="366887"/>
            <a:chOff x="944938" y="3672839"/>
            <a:chExt cx="2377414" cy="366983"/>
          </a:xfrm>
          <a:solidFill>
            <a:schemeClr val="accent1"/>
          </a:solidFill>
        </p:grpSpPr>
        <p:sp>
          <p:nvSpPr>
            <p:cNvPr id="41" name="Rounded Rectangle 40"/>
            <p:cNvSpPr/>
            <p:nvPr/>
          </p:nvSpPr>
          <p:spPr>
            <a:xfrm>
              <a:off x="944938" y="3672839"/>
              <a:ext cx="1097268" cy="363303"/>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42" name="Rounded Rectangle 41"/>
            <p:cNvSpPr/>
            <p:nvPr/>
          </p:nvSpPr>
          <p:spPr>
            <a:xfrm>
              <a:off x="2225084" y="3672840"/>
              <a:ext cx="1097268" cy="366982"/>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43" name="Rectangle 42"/>
          <p:cNvSpPr/>
          <p:nvPr/>
        </p:nvSpPr>
        <p:spPr bwMode="auto">
          <a:xfrm>
            <a:off x="6187416"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Physical Catalog</a:t>
            </a:r>
          </a:p>
        </p:txBody>
      </p:sp>
      <p:grpSp>
        <p:nvGrpSpPr>
          <p:cNvPr id="45" name="Group 44"/>
          <p:cNvGrpSpPr/>
          <p:nvPr/>
        </p:nvGrpSpPr>
        <p:grpSpPr>
          <a:xfrm>
            <a:off x="6370245" y="4343154"/>
            <a:ext cx="822736" cy="457075"/>
            <a:chOff x="2072684" y="4617707"/>
            <a:chExt cx="1005829" cy="549861"/>
          </a:xfrm>
        </p:grpSpPr>
        <p:sp>
          <p:nvSpPr>
            <p:cNvPr id="46" name="Rectangle 4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48" name="Rectangle 47"/>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49" name="Picture 48"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52" name="Group 51"/>
          <p:cNvGrpSpPr/>
          <p:nvPr/>
        </p:nvGrpSpPr>
        <p:grpSpPr>
          <a:xfrm>
            <a:off x="7467228" y="4343153"/>
            <a:ext cx="822736" cy="457075"/>
            <a:chOff x="2072684" y="4617707"/>
            <a:chExt cx="1005829" cy="549861"/>
          </a:xfrm>
        </p:grpSpPr>
        <p:sp>
          <p:nvSpPr>
            <p:cNvPr id="53" name="Rectangle 52"/>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54" name="Rectangle 53"/>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55" name="Picture 54"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56" name="Rectangle 55"/>
          <p:cNvSpPr/>
          <p:nvPr/>
        </p:nvSpPr>
        <p:spPr bwMode="auto">
          <a:xfrm>
            <a:off x="3719205"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err="1">
                <a:solidFill>
                  <a:srgbClr val="000000"/>
                </a:solidFill>
                <a:cs typeface="Arial" charset="0"/>
              </a:rPr>
              <a:t>XenServer</a:t>
            </a:r>
            <a:r>
              <a:rPr lang="en-US" sz="1400" dirty="0">
                <a:solidFill>
                  <a:srgbClr val="000000"/>
                </a:solidFill>
                <a:cs typeface="Arial" charset="0"/>
              </a:rPr>
              <a:t> Catalog</a:t>
            </a:r>
          </a:p>
        </p:txBody>
      </p:sp>
      <p:grpSp>
        <p:nvGrpSpPr>
          <p:cNvPr id="60" name="Group 59"/>
          <p:cNvGrpSpPr/>
          <p:nvPr/>
        </p:nvGrpSpPr>
        <p:grpSpPr>
          <a:xfrm>
            <a:off x="3902035" y="4343154"/>
            <a:ext cx="822736" cy="457075"/>
            <a:chOff x="2072684" y="4617707"/>
            <a:chExt cx="1005829" cy="549861"/>
          </a:xfrm>
        </p:grpSpPr>
        <p:sp>
          <p:nvSpPr>
            <p:cNvPr id="61" name="Rectangle 60"/>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2" name="Rectangle 61"/>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3" name="Picture 62"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65" name="Group 64"/>
          <p:cNvGrpSpPr/>
          <p:nvPr/>
        </p:nvGrpSpPr>
        <p:grpSpPr>
          <a:xfrm>
            <a:off x="4999019" y="4343153"/>
            <a:ext cx="822736" cy="457075"/>
            <a:chOff x="2072684" y="4617707"/>
            <a:chExt cx="1005829" cy="549861"/>
          </a:xfrm>
        </p:grpSpPr>
        <p:sp>
          <p:nvSpPr>
            <p:cNvPr id="66" name="Rectangle 6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7" name="Rectangle 6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8" name="Picture 67"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05" name="Rectangle 53"/>
          <p:cNvSpPr>
            <a:spLocks noChangeArrowheads="1"/>
          </p:cNvSpPr>
          <p:nvPr/>
        </p:nvSpPr>
        <p:spPr bwMode="auto">
          <a:xfrm>
            <a:off x="4724772" y="5897210"/>
            <a:ext cx="2742456" cy="36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2399" dirty="0">
                <a:solidFill>
                  <a:srgbClr val="000000"/>
                </a:solidFill>
              </a:rPr>
              <a:t>Corporate HQ</a:t>
            </a:r>
          </a:p>
        </p:txBody>
      </p:sp>
      <p:sp>
        <p:nvSpPr>
          <p:cNvPr id="122" name="Rectangle 53"/>
          <p:cNvSpPr>
            <a:spLocks noChangeArrowheads="1"/>
          </p:cNvSpPr>
          <p:nvPr/>
        </p:nvSpPr>
        <p:spPr bwMode="auto">
          <a:xfrm>
            <a:off x="4907604"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Primary Zone</a:t>
            </a:r>
          </a:p>
        </p:txBody>
      </p:sp>
      <p:grpSp>
        <p:nvGrpSpPr>
          <p:cNvPr id="5" name="Group 4"/>
          <p:cNvGrpSpPr/>
          <p:nvPr/>
        </p:nvGrpSpPr>
        <p:grpSpPr>
          <a:xfrm>
            <a:off x="8592208" y="2467588"/>
            <a:ext cx="3171534" cy="3706550"/>
            <a:chOff x="8592858" y="2467337"/>
            <a:chExt cx="3172360" cy="3707515"/>
          </a:xfrm>
        </p:grpSpPr>
        <p:sp>
          <p:nvSpPr>
            <p:cNvPr id="87" name="Down Arrow 86"/>
            <p:cNvSpPr/>
            <p:nvPr/>
          </p:nvSpPr>
          <p:spPr>
            <a:xfrm rot="8476046" flipH="1">
              <a:off x="8592858" y="2467337"/>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91" name="Rounded Rectangle 90"/>
            <p:cNvSpPr/>
            <p:nvPr/>
          </p:nvSpPr>
          <p:spPr>
            <a:xfrm>
              <a:off x="8839170" y="3429000"/>
              <a:ext cx="2926048"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119" name="Rectangle 118"/>
            <p:cNvSpPr/>
            <p:nvPr/>
          </p:nvSpPr>
          <p:spPr bwMode="auto">
            <a:xfrm>
              <a:off x="10393633" y="4160512"/>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AZ2</a:t>
              </a:r>
            </a:p>
          </p:txBody>
        </p:sp>
        <p:grpSp>
          <p:nvGrpSpPr>
            <p:cNvPr id="94" name="Group 93"/>
            <p:cNvGrpSpPr/>
            <p:nvPr/>
          </p:nvGrpSpPr>
          <p:grpSpPr>
            <a:xfrm>
              <a:off x="9113487" y="3611877"/>
              <a:ext cx="2377414" cy="366983"/>
              <a:chOff x="944938" y="3672839"/>
              <a:chExt cx="2377414" cy="366983"/>
            </a:xfrm>
          </p:grpSpPr>
          <p:sp>
            <p:nvSpPr>
              <p:cNvPr id="106" name="Rounded Rectangle 105"/>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109" name="Rounded Rectangle 108"/>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10" name="Rectangle 109"/>
            <p:cNvSpPr/>
            <p:nvPr/>
          </p:nvSpPr>
          <p:spPr bwMode="auto">
            <a:xfrm>
              <a:off x="9022047" y="4160511"/>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AZ1</a:t>
              </a:r>
            </a:p>
          </p:txBody>
        </p:sp>
        <p:grpSp>
          <p:nvGrpSpPr>
            <p:cNvPr id="111" name="Group 110"/>
            <p:cNvGrpSpPr/>
            <p:nvPr/>
          </p:nvGrpSpPr>
          <p:grpSpPr>
            <a:xfrm>
              <a:off x="9204925" y="4343390"/>
              <a:ext cx="822950" cy="457194"/>
              <a:chOff x="2072684" y="4617707"/>
              <a:chExt cx="1005829" cy="549861"/>
            </a:xfrm>
          </p:grpSpPr>
          <p:sp>
            <p:nvSpPr>
              <p:cNvPr id="112" name="Rectangle 111"/>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3" name="Rectangle 112"/>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4" name="Picture 113"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115" name="Group 114"/>
            <p:cNvGrpSpPr/>
            <p:nvPr/>
          </p:nvGrpSpPr>
          <p:grpSpPr>
            <a:xfrm>
              <a:off x="10576512" y="4343389"/>
              <a:ext cx="822950" cy="457194"/>
              <a:chOff x="2072684" y="4617707"/>
              <a:chExt cx="1005829" cy="549861"/>
            </a:xfrm>
          </p:grpSpPr>
          <p:sp>
            <p:nvSpPr>
              <p:cNvPr id="116" name="Rectangle 11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7" name="Rectangle 11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8" name="Picture 117"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20" name="Rectangle 53"/>
            <p:cNvSpPr>
              <a:spLocks noChangeArrowheads="1"/>
            </p:cNvSpPr>
            <p:nvPr/>
          </p:nvSpPr>
          <p:spPr bwMode="auto">
            <a:xfrm>
              <a:off x="8839170"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Contractor Desktops</a:t>
              </a:r>
            </a:p>
          </p:txBody>
        </p:sp>
        <p:sp>
          <p:nvSpPr>
            <p:cNvPr id="123" name="Rectangle 53"/>
            <p:cNvSpPr>
              <a:spLocks noChangeArrowheads="1"/>
            </p:cNvSpPr>
            <p:nvPr/>
          </p:nvSpPr>
          <p:spPr bwMode="auto">
            <a:xfrm>
              <a:off x="9022048" y="5440658"/>
              <a:ext cx="25602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Azure</a:t>
              </a:r>
            </a:p>
          </p:txBody>
        </p:sp>
      </p:grpSp>
      <p:grpSp>
        <p:nvGrpSpPr>
          <p:cNvPr id="11" name="Group 10"/>
          <p:cNvGrpSpPr/>
          <p:nvPr/>
        </p:nvGrpSpPr>
        <p:grpSpPr>
          <a:xfrm>
            <a:off x="519675" y="2467590"/>
            <a:ext cx="2988703" cy="3706548"/>
            <a:chOff x="518221" y="2467339"/>
            <a:chExt cx="2989482" cy="3707513"/>
          </a:xfrm>
        </p:grpSpPr>
        <p:grpSp>
          <p:nvGrpSpPr>
            <p:cNvPr id="6" name="Group 5"/>
            <p:cNvGrpSpPr/>
            <p:nvPr/>
          </p:nvGrpSpPr>
          <p:grpSpPr>
            <a:xfrm>
              <a:off x="609661" y="2467339"/>
              <a:ext cx="2898042" cy="3339076"/>
              <a:chOff x="609661" y="2467339"/>
              <a:chExt cx="2898042" cy="3339076"/>
            </a:xfrm>
          </p:grpSpPr>
          <p:sp>
            <p:nvSpPr>
              <p:cNvPr id="92" name="Down Arrow 91"/>
              <p:cNvSpPr/>
              <p:nvPr/>
            </p:nvSpPr>
            <p:spPr>
              <a:xfrm rot="13123954">
                <a:off x="2959068" y="2467339"/>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83" name="Rounded Rectangle 82"/>
              <p:cNvSpPr/>
              <p:nvPr/>
            </p:nvSpPr>
            <p:spPr>
              <a:xfrm>
                <a:off x="609661" y="3429001"/>
                <a:ext cx="2743170"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77" name="Rectangle 76"/>
              <p:cNvSpPr/>
              <p:nvPr/>
            </p:nvSpPr>
            <p:spPr bwMode="auto">
              <a:xfrm>
                <a:off x="792539" y="4160512"/>
                <a:ext cx="2377414"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Hyper-V Catalog</a:t>
                </a:r>
              </a:p>
            </p:txBody>
          </p:sp>
          <p:grpSp>
            <p:nvGrpSpPr>
              <p:cNvPr id="78" name="Group 77"/>
              <p:cNvGrpSpPr/>
              <p:nvPr/>
            </p:nvGrpSpPr>
            <p:grpSpPr>
              <a:xfrm>
                <a:off x="975416" y="4343391"/>
                <a:ext cx="822950" cy="457194"/>
                <a:chOff x="2072684" y="4617707"/>
                <a:chExt cx="1005829" cy="549861"/>
              </a:xfrm>
            </p:grpSpPr>
            <p:sp>
              <p:nvSpPr>
                <p:cNvPr id="79" name="Rectangle 78"/>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0" name="Rectangle 79"/>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1" name="Picture 80"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82" name="Group 81"/>
              <p:cNvGrpSpPr/>
              <p:nvPr/>
            </p:nvGrpSpPr>
            <p:grpSpPr>
              <a:xfrm>
                <a:off x="2164124" y="4343390"/>
                <a:ext cx="822950" cy="457194"/>
                <a:chOff x="2072684" y="4617707"/>
                <a:chExt cx="1005829" cy="549861"/>
              </a:xfrm>
            </p:grpSpPr>
            <p:sp>
              <p:nvSpPr>
                <p:cNvPr id="84" name="Rectangle 83"/>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5" name="Rectangle 84"/>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6" name="Picture 85"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sp>
          <p:nvSpPr>
            <p:cNvPr id="101" name="Rectangle 53"/>
            <p:cNvSpPr>
              <a:spLocks noChangeArrowheads="1"/>
            </p:cNvSpPr>
            <p:nvPr/>
          </p:nvSpPr>
          <p:spPr bwMode="auto">
            <a:xfrm>
              <a:off x="518221"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Branch Office – Call Center</a:t>
              </a:r>
            </a:p>
          </p:txBody>
        </p:sp>
      </p:grpSp>
      <p:grpSp>
        <p:nvGrpSpPr>
          <p:cNvPr id="69" name="Group 68"/>
          <p:cNvGrpSpPr/>
          <p:nvPr/>
        </p:nvGrpSpPr>
        <p:grpSpPr>
          <a:xfrm>
            <a:off x="793920" y="3611832"/>
            <a:ext cx="2376795" cy="366887"/>
            <a:chOff x="944938" y="3672839"/>
            <a:chExt cx="2377414" cy="366983"/>
          </a:xfrm>
        </p:grpSpPr>
        <p:sp>
          <p:nvSpPr>
            <p:cNvPr id="70" name="Rounded Rectangle 69"/>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71" name="Rounded Rectangle 70"/>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21" name="Rectangle 53"/>
          <p:cNvSpPr>
            <a:spLocks noChangeArrowheads="1"/>
          </p:cNvSpPr>
          <p:nvPr/>
        </p:nvSpPr>
        <p:spPr bwMode="auto">
          <a:xfrm>
            <a:off x="793920"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Branch Office Zone</a:t>
            </a:r>
          </a:p>
        </p:txBody>
      </p:sp>
      <p:pic>
        <p:nvPicPr>
          <p:cNvPr id="72" name="Picture 71"/>
          <p:cNvPicPr>
            <a:picLocks noChangeAspect="1"/>
          </p:cNvPicPr>
          <p:nvPr/>
        </p:nvPicPr>
        <p:blipFill>
          <a:blip r:embed="rId4"/>
          <a:stretch>
            <a:fillRect/>
          </a:stretch>
        </p:blipFill>
        <p:spPr>
          <a:xfrm>
            <a:off x="5512598" y="1854122"/>
            <a:ext cx="1418603" cy="273340"/>
          </a:xfrm>
          <a:prstGeom prst="rect">
            <a:avLst/>
          </a:prstGeom>
        </p:spPr>
      </p:pic>
    </p:spTree>
    <p:extLst>
      <p:ext uri="{BB962C8B-B14F-4D97-AF65-F5344CB8AC3E}">
        <p14:creationId xmlns:p14="http://schemas.microsoft.com/office/powerpoint/2010/main" val="3918721383"/>
      </p:ext>
    </p:extLst>
  </p:cSld>
  <p:clrMapOvr>
    <a:masterClrMapping/>
  </p:clrMapOvr>
  <mc:AlternateContent xmlns:mc="http://schemas.openxmlformats.org/markup-compatibility/2006" xmlns:p14="http://schemas.microsoft.com/office/powerpoint/2010/main">
    <mc:Choice Requires="p14">
      <p:transition spd="slow" p14:dur="2000" advTm="1892"/>
    </mc:Choice>
    <mc:Fallback xmlns="">
      <p:transition spd="slow" advTm="189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a:spLocks/>
          </p:cNvSpPr>
          <p:nvPr/>
        </p:nvSpPr>
        <p:spPr bwMode="auto">
          <a:xfrm>
            <a:off x="3170715" y="1718018"/>
            <a:ext cx="6033401" cy="1253905"/>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gradFill>
            <a:gsLst>
              <a:gs pos="0">
                <a:schemeClr val="bg1">
                  <a:lumMod val="85000"/>
                </a:schemeClr>
              </a:gs>
              <a:gs pos="35000">
                <a:schemeClr val="bg1">
                  <a:lumMod val="95000"/>
                </a:schemeClr>
              </a:gs>
              <a:gs pos="100000">
                <a:schemeClr val="bg1"/>
              </a:gs>
            </a:gsLst>
          </a:gradFill>
          <a:ln w="57150">
            <a:solidFill>
              <a:schemeClr val="accent1"/>
            </a:solidFill>
          </a:ln>
          <a:extLst/>
        </p:spPr>
        <p:style>
          <a:lnRef idx="1">
            <a:schemeClr val="dk1"/>
          </a:lnRef>
          <a:fillRef idx="2">
            <a:schemeClr val="dk1"/>
          </a:fillRef>
          <a:effectRef idx="1">
            <a:schemeClr val="dk1"/>
          </a:effectRef>
          <a:fontRef idx="minor">
            <a:schemeClr val="dk1"/>
          </a:fontRef>
        </p:style>
        <p:txBody>
          <a:bodyPr vert="horz" wrap="square" lIns="91414" tIns="45707" rIns="91414" bIns="45707" numCol="1" anchor="t" anchorCtr="0" compatLnSpc="1">
            <a:prstTxWarp prst="textNoShape">
              <a:avLst/>
            </a:prstTxWarp>
          </a:bodyPr>
          <a:lstStyle/>
          <a:p>
            <a:pPr algn="ctr" defTabSz="914126" eaLnBrk="0" fontAlgn="base" hangingPunct="0">
              <a:spcBef>
                <a:spcPct val="0"/>
              </a:spcBef>
              <a:spcAft>
                <a:spcPct val="0"/>
              </a:spcAft>
            </a:pPr>
            <a:endParaRPr lang="en-US" sz="1400" b="1" dirty="0">
              <a:solidFill>
                <a:srgbClr val="000000"/>
              </a:solidFill>
              <a:cs typeface="Segoe UI" panose="020B0502040204020203" pitchFamily="34" charset="0"/>
            </a:endParaRPr>
          </a:p>
          <a:p>
            <a:pPr algn="ctr" defTabSz="914126" eaLnBrk="0" fontAlgn="base" hangingPunct="0">
              <a:spcBef>
                <a:spcPct val="0"/>
              </a:spcBef>
              <a:spcAft>
                <a:spcPct val="0"/>
              </a:spcAft>
            </a:pPr>
            <a:br>
              <a:rPr lang="en-US" sz="2400" b="1" dirty="0">
                <a:solidFill>
                  <a:srgbClr val="000000"/>
                </a:solidFill>
                <a:cs typeface="Segoe UI" panose="020B0502040204020203" pitchFamily="34" charset="0"/>
              </a:rPr>
            </a:br>
            <a:r>
              <a:rPr lang="en-US" sz="2400" b="1" dirty="0">
                <a:solidFill>
                  <a:srgbClr val="000000"/>
                </a:solidFill>
                <a:cs typeface="Segoe UI" panose="020B0502040204020203" pitchFamily="34" charset="0"/>
              </a:rPr>
              <a:t>XenApp / </a:t>
            </a:r>
            <a:r>
              <a:rPr lang="en-US" sz="2400" b="1" dirty="0" err="1">
                <a:solidFill>
                  <a:srgbClr val="000000"/>
                </a:solidFill>
                <a:cs typeface="Segoe UI" panose="020B0502040204020203" pitchFamily="34" charset="0"/>
              </a:rPr>
              <a:t>XenDesktop</a:t>
            </a:r>
            <a:r>
              <a:rPr lang="en-US" sz="2400" b="1" dirty="0">
                <a:solidFill>
                  <a:srgbClr val="000000"/>
                </a:solidFill>
                <a:cs typeface="Segoe UI" panose="020B0502040204020203" pitchFamily="34" charset="0"/>
              </a:rPr>
              <a:t>  Service</a:t>
            </a:r>
          </a:p>
        </p:txBody>
      </p:sp>
      <p:sp>
        <p:nvSpPr>
          <p:cNvPr id="4" name="Title 3"/>
          <p:cNvSpPr>
            <a:spLocks noGrp="1"/>
          </p:cNvSpPr>
          <p:nvPr>
            <p:ph type="title"/>
          </p:nvPr>
        </p:nvSpPr>
        <p:spPr/>
        <p:txBody>
          <a:bodyPr/>
          <a:lstStyle/>
          <a:p>
            <a:r>
              <a:rPr lang="en-US" dirty="0">
                <a:solidFill>
                  <a:srgbClr val="1A1A1A"/>
                </a:solidFill>
              </a:rPr>
              <a:t>Manage Multiple XenApp Locations with Citrix Cloud</a:t>
            </a:r>
          </a:p>
        </p:txBody>
      </p:sp>
      <p:grpSp>
        <p:nvGrpSpPr>
          <p:cNvPr id="5" name="Group 4"/>
          <p:cNvGrpSpPr/>
          <p:nvPr/>
        </p:nvGrpSpPr>
        <p:grpSpPr>
          <a:xfrm>
            <a:off x="8592208" y="2467588"/>
            <a:ext cx="3171534" cy="3706550"/>
            <a:chOff x="8592858" y="2467337"/>
            <a:chExt cx="3172360" cy="3707515"/>
          </a:xfrm>
        </p:grpSpPr>
        <p:sp>
          <p:nvSpPr>
            <p:cNvPr id="87" name="Down Arrow 86"/>
            <p:cNvSpPr/>
            <p:nvPr/>
          </p:nvSpPr>
          <p:spPr>
            <a:xfrm rot="8476046" flipH="1">
              <a:off x="8592858" y="2467337"/>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91" name="Rounded Rectangle 90"/>
            <p:cNvSpPr/>
            <p:nvPr/>
          </p:nvSpPr>
          <p:spPr>
            <a:xfrm>
              <a:off x="8839170" y="3429000"/>
              <a:ext cx="2926048"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119" name="Rectangle 118"/>
            <p:cNvSpPr/>
            <p:nvPr/>
          </p:nvSpPr>
          <p:spPr bwMode="auto">
            <a:xfrm>
              <a:off x="10393633" y="4160512"/>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AZ2</a:t>
              </a:r>
            </a:p>
          </p:txBody>
        </p:sp>
        <p:grpSp>
          <p:nvGrpSpPr>
            <p:cNvPr id="94" name="Group 93"/>
            <p:cNvGrpSpPr/>
            <p:nvPr/>
          </p:nvGrpSpPr>
          <p:grpSpPr>
            <a:xfrm>
              <a:off x="9113487" y="3611877"/>
              <a:ext cx="2377414" cy="366983"/>
              <a:chOff x="944938" y="3672839"/>
              <a:chExt cx="2377414" cy="366983"/>
            </a:xfrm>
          </p:grpSpPr>
          <p:sp>
            <p:nvSpPr>
              <p:cNvPr id="106" name="Rounded Rectangle 105"/>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109" name="Rounded Rectangle 108"/>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10" name="Rectangle 109"/>
            <p:cNvSpPr/>
            <p:nvPr/>
          </p:nvSpPr>
          <p:spPr bwMode="auto">
            <a:xfrm>
              <a:off x="9022047" y="4160511"/>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AZ1</a:t>
              </a:r>
            </a:p>
          </p:txBody>
        </p:sp>
        <p:grpSp>
          <p:nvGrpSpPr>
            <p:cNvPr id="111" name="Group 110"/>
            <p:cNvGrpSpPr/>
            <p:nvPr/>
          </p:nvGrpSpPr>
          <p:grpSpPr>
            <a:xfrm>
              <a:off x="9204925" y="4343390"/>
              <a:ext cx="822950" cy="457194"/>
              <a:chOff x="2072684" y="4617707"/>
              <a:chExt cx="1005829" cy="549861"/>
            </a:xfrm>
          </p:grpSpPr>
          <p:sp>
            <p:nvSpPr>
              <p:cNvPr id="112" name="Rectangle 111"/>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3" name="Rectangle 112"/>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4" name="Picture 113"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115" name="Group 114"/>
            <p:cNvGrpSpPr/>
            <p:nvPr/>
          </p:nvGrpSpPr>
          <p:grpSpPr>
            <a:xfrm>
              <a:off x="10576512" y="4343389"/>
              <a:ext cx="822950" cy="457194"/>
              <a:chOff x="2072684" y="4617707"/>
              <a:chExt cx="1005829" cy="549861"/>
            </a:xfrm>
          </p:grpSpPr>
          <p:sp>
            <p:nvSpPr>
              <p:cNvPr id="116" name="Rectangle 11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7" name="Rectangle 11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8" name="Picture 117" descr="Windows_PC.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20" name="Rectangle 53"/>
            <p:cNvSpPr>
              <a:spLocks noChangeArrowheads="1"/>
            </p:cNvSpPr>
            <p:nvPr/>
          </p:nvSpPr>
          <p:spPr bwMode="auto">
            <a:xfrm>
              <a:off x="8839170"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Contractor Desktops</a:t>
              </a:r>
            </a:p>
          </p:txBody>
        </p:sp>
        <p:sp>
          <p:nvSpPr>
            <p:cNvPr id="123" name="Rectangle 53"/>
            <p:cNvSpPr>
              <a:spLocks noChangeArrowheads="1"/>
            </p:cNvSpPr>
            <p:nvPr/>
          </p:nvSpPr>
          <p:spPr bwMode="auto">
            <a:xfrm>
              <a:off x="9022048" y="5440658"/>
              <a:ext cx="25602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Azure</a:t>
              </a:r>
            </a:p>
          </p:txBody>
        </p:sp>
      </p:grpSp>
      <p:pic>
        <p:nvPicPr>
          <p:cNvPr id="72" name="Picture 71"/>
          <p:cNvPicPr>
            <a:picLocks noChangeAspect="1"/>
          </p:cNvPicPr>
          <p:nvPr/>
        </p:nvPicPr>
        <p:blipFill>
          <a:blip r:embed="rId5"/>
          <a:stretch>
            <a:fillRect/>
          </a:stretch>
        </p:blipFill>
        <p:spPr>
          <a:xfrm>
            <a:off x="5512598" y="1854122"/>
            <a:ext cx="1418603" cy="273340"/>
          </a:xfrm>
          <a:prstGeom prst="rect">
            <a:avLst/>
          </a:prstGeom>
        </p:spPr>
      </p:pic>
    </p:spTree>
    <p:custDataLst>
      <p:tags r:id="rId1"/>
    </p:custDataLst>
    <p:extLst>
      <p:ext uri="{BB962C8B-B14F-4D97-AF65-F5344CB8AC3E}">
        <p14:creationId xmlns:p14="http://schemas.microsoft.com/office/powerpoint/2010/main" val="660429604"/>
      </p:ext>
    </p:extLst>
  </p:cSld>
  <p:clrMapOvr>
    <a:masterClrMapping/>
  </p:clrMapOvr>
  <mc:AlternateContent xmlns:mc="http://schemas.openxmlformats.org/markup-compatibility/2006" xmlns:p14="http://schemas.microsoft.com/office/powerpoint/2010/main">
    <mc:Choice Requires="p14">
      <p:transition spd="slow" p14:dur="2000" advTm="17495"/>
    </mc:Choice>
    <mc:Fallback xmlns="">
      <p:transition spd="slow" advTm="1749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Content Placeholder 4"/>
          <p:cNvSpPr>
            <a:spLocks noGrp="1"/>
          </p:cNvSpPr>
          <p:nvPr>
            <p:ph sz="quarter" idx="4294967295"/>
          </p:nvPr>
        </p:nvSpPr>
        <p:spPr>
          <a:xfrm>
            <a:off x="8138040" y="1260438"/>
            <a:ext cx="3660141" cy="4706913"/>
          </a:xfrm>
          <a:solidFill>
            <a:schemeClr val="accent1">
              <a:lumMod val="60000"/>
              <a:lumOff val="40000"/>
            </a:schemeClr>
          </a:solidFill>
        </p:spPr>
        <p:txBody>
          <a:bodyPr/>
          <a:lstStyle/>
          <a:p>
            <a:pPr marL="0" indent="0">
              <a:buNone/>
            </a:pPr>
            <a:r>
              <a:rPr lang="en-US" sz="3200" dirty="0"/>
              <a:t>Cloud Service</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	</a:t>
            </a:r>
          </a:p>
        </p:txBody>
      </p:sp>
      <p:sp>
        <p:nvSpPr>
          <p:cNvPr id="5" name="Content Placeholder 4"/>
          <p:cNvSpPr>
            <a:spLocks noGrp="1"/>
          </p:cNvSpPr>
          <p:nvPr>
            <p:ph sz="quarter" idx="4294967295"/>
          </p:nvPr>
        </p:nvSpPr>
        <p:spPr>
          <a:xfrm>
            <a:off x="4259437" y="1260438"/>
            <a:ext cx="3660141" cy="4706913"/>
          </a:xfrm>
          <a:solidFill>
            <a:schemeClr val="accent1">
              <a:lumMod val="40000"/>
              <a:lumOff val="60000"/>
            </a:schemeClr>
          </a:solidFill>
        </p:spPr>
        <p:txBody>
          <a:bodyPr/>
          <a:lstStyle/>
          <a:p>
            <a:pPr marL="0" indent="0">
              <a:buNone/>
            </a:pPr>
            <a:r>
              <a:rPr lang="en-US" sz="3200" dirty="0"/>
              <a:t>Host</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r>
              <a:rPr lang="en-US" dirty="0"/>
              <a:t>	</a:t>
            </a:r>
          </a:p>
        </p:txBody>
      </p:sp>
      <p:sp>
        <p:nvSpPr>
          <p:cNvPr id="4" name="Content Placeholder 3"/>
          <p:cNvSpPr>
            <a:spLocks noGrp="1"/>
          </p:cNvSpPr>
          <p:nvPr>
            <p:ph sz="quarter" idx="4294967295"/>
          </p:nvPr>
        </p:nvSpPr>
        <p:spPr>
          <a:xfrm>
            <a:off x="411364" y="1260439"/>
            <a:ext cx="3660141" cy="4706913"/>
          </a:xfrm>
          <a:solidFill>
            <a:schemeClr val="accent1">
              <a:lumMod val="20000"/>
              <a:lumOff val="80000"/>
            </a:schemeClr>
          </a:solidFill>
        </p:spPr>
        <p:txBody>
          <a:bodyPr/>
          <a:lstStyle/>
          <a:p>
            <a:pPr marL="0" indent="0">
              <a:buNone/>
            </a:pPr>
            <a:r>
              <a:rPr lang="en-US" sz="3200" dirty="0"/>
              <a:t>Extend</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2" name="Title 1"/>
          <p:cNvSpPr>
            <a:spLocks noGrp="1"/>
          </p:cNvSpPr>
          <p:nvPr>
            <p:ph type="title"/>
          </p:nvPr>
        </p:nvSpPr>
        <p:spPr>
          <a:xfrm>
            <a:off x="411364" y="139271"/>
            <a:ext cx="11658716" cy="985701"/>
          </a:xfrm>
        </p:spPr>
        <p:txBody>
          <a:bodyPr/>
          <a:lstStyle/>
          <a:p>
            <a:r>
              <a:rPr lang="en-US" dirty="0">
                <a:solidFill>
                  <a:srgbClr val="1A1A1A"/>
                </a:solidFill>
              </a:rPr>
              <a:t>Virtual Apps and Desktops: Options for Azure  1/2</a:t>
            </a:r>
          </a:p>
        </p:txBody>
      </p:sp>
      <p:grpSp>
        <p:nvGrpSpPr>
          <p:cNvPr id="9" name="Group 8"/>
          <p:cNvGrpSpPr/>
          <p:nvPr/>
        </p:nvGrpSpPr>
        <p:grpSpPr>
          <a:xfrm>
            <a:off x="1819946" y="2028018"/>
            <a:ext cx="2228872" cy="1289903"/>
            <a:chOff x="4220090" y="2676525"/>
            <a:chExt cx="3684884" cy="1971958"/>
          </a:xfrm>
        </p:grpSpPr>
        <p:sp>
          <p:nvSpPr>
            <p:cNvPr id="10"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11" name="TextBox 10"/>
            <p:cNvSpPr txBox="1"/>
            <p:nvPr/>
          </p:nvSpPr>
          <p:spPr>
            <a:xfrm>
              <a:off x="6021761" y="3829930"/>
              <a:ext cx="305407" cy="602459"/>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2" name="TextBox 11"/>
            <p:cNvSpPr txBox="1"/>
            <p:nvPr/>
          </p:nvSpPr>
          <p:spPr>
            <a:xfrm>
              <a:off x="5533717" y="2918746"/>
              <a:ext cx="1452609" cy="602459"/>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grpSp>
        <p:nvGrpSpPr>
          <p:cNvPr id="17" name="Group 16"/>
          <p:cNvGrpSpPr/>
          <p:nvPr/>
        </p:nvGrpSpPr>
        <p:grpSpPr>
          <a:xfrm>
            <a:off x="1819946" y="3433670"/>
            <a:ext cx="642792" cy="608596"/>
            <a:chOff x="827374" y="2177597"/>
            <a:chExt cx="953568" cy="953568"/>
          </a:xfrm>
        </p:grpSpPr>
        <p:sp>
          <p:nvSpPr>
            <p:cNvPr id="18" name="Oval 17"/>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19" name="Picture 18"/>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sp>
        <p:nvSpPr>
          <p:cNvPr id="20" name="Freeform 32"/>
          <p:cNvSpPr>
            <a:spLocks noEditPoints="1"/>
          </p:cNvSpPr>
          <p:nvPr/>
        </p:nvSpPr>
        <p:spPr bwMode="auto">
          <a:xfrm>
            <a:off x="2776912" y="2662284"/>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1" name="Freeform 32"/>
          <p:cNvSpPr>
            <a:spLocks noEditPoints="1"/>
          </p:cNvSpPr>
          <p:nvPr/>
        </p:nvSpPr>
        <p:spPr bwMode="auto">
          <a:xfrm>
            <a:off x="2698108" y="2755908"/>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2" name="Rectangle 21"/>
          <p:cNvSpPr/>
          <p:nvPr/>
        </p:nvSpPr>
        <p:spPr bwMode="auto">
          <a:xfrm>
            <a:off x="2712539" y="2790133"/>
            <a:ext cx="450408"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3" name="Freeform 32"/>
          <p:cNvSpPr>
            <a:spLocks noEditPoints="1"/>
          </p:cNvSpPr>
          <p:nvPr/>
        </p:nvSpPr>
        <p:spPr bwMode="auto">
          <a:xfrm>
            <a:off x="3209921" y="3439867"/>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4" name="Freeform 32"/>
          <p:cNvSpPr>
            <a:spLocks noEditPoints="1"/>
          </p:cNvSpPr>
          <p:nvPr/>
        </p:nvSpPr>
        <p:spPr bwMode="auto">
          <a:xfrm>
            <a:off x="3131116" y="3533492"/>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5" name="Rectangle 24"/>
          <p:cNvSpPr/>
          <p:nvPr/>
        </p:nvSpPr>
        <p:spPr bwMode="auto">
          <a:xfrm>
            <a:off x="3164939" y="3567716"/>
            <a:ext cx="431015" cy="248966"/>
          </a:xfrm>
          <a:prstGeom prst="rect">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6" name="Rectangle: Rounded Corners 25"/>
          <p:cNvSpPr/>
          <p:nvPr/>
        </p:nvSpPr>
        <p:spPr bwMode="auto">
          <a:xfrm>
            <a:off x="3060523" y="3369275"/>
            <a:ext cx="705925" cy="564740"/>
          </a:xfrm>
          <a:prstGeom prst="roundRect">
            <a:avLst/>
          </a:prstGeom>
          <a:no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33" name="Rectangle: Rounded Corners 32"/>
          <p:cNvSpPr/>
          <p:nvPr/>
        </p:nvSpPr>
        <p:spPr bwMode="auto">
          <a:xfrm>
            <a:off x="2636969" y="2601514"/>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cxnSp>
        <p:nvCxnSpPr>
          <p:cNvPr id="41" name="Connector: Elbow 40"/>
          <p:cNvCxnSpPr/>
          <p:nvPr/>
        </p:nvCxnSpPr>
        <p:spPr>
          <a:xfrm rot="5400000" flipH="1" flipV="1">
            <a:off x="2462125" y="3253615"/>
            <a:ext cx="528277" cy="442349"/>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42" name="Connector: Elbow 41"/>
          <p:cNvCxnSpPr>
            <a:stCxn id="18" idx="6"/>
            <a:endCxn id="26" idx="1"/>
          </p:cNvCxnSpPr>
          <p:nvPr/>
        </p:nvCxnSpPr>
        <p:spPr>
          <a:xfrm flipV="1">
            <a:off x="2462738" y="3651645"/>
            <a:ext cx="597786" cy="86323"/>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54" name="Group 53"/>
          <p:cNvGrpSpPr/>
          <p:nvPr/>
        </p:nvGrpSpPr>
        <p:grpSpPr>
          <a:xfrm>
            <a:off x="471797" y="2945720"/>
            <a:ext cx="712184" cy="474730"/>
            <a:chOff x="2240040" y="2190309"/>
            <a:chExt cx="996778" cy="664529"/>
          </a:xfrm>
          <a:solidFill>
            <a:schemeClr val="accent1"/>
          </a:solidFill>
        </p:grpSpPr>
        <p:sp>
          <p:nvSpPr>
            <p:cNvPr id="55"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6"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7"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8"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9"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60"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46" name="Picture 4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510" y="3385813"/>
            <a:ext cx="618794" cy="618794"/>
          </a:xfrm>
          <a:prstGeom prst="rect">
            <a:avLst/>
          </a:prstGeom>
        </p:spPr>
      </p:pic>
      <p:sp>
        <p:nvSpPr>
          <p:cNvPr id="65" name="Arrow: Left-Right 64"/>
          <p:cNvSpPr/>
          <p:nvPr/>
        </p:nvSpPr>
        <p:spPr bwMode="auto">
          <a:xfrm>
            <a:off x="1419541" y="3586684"/>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66" name="Rectangle 65"/>
          <p:cNvSpPr/>
          <p:nvPr/>
        </p:nvSpPr>
        <p:spPr bwMode="auto">
          <a:xfrm>
            <a:off x="535812" y="4158837"/>
            <a:ext cx="3301229" cy="19711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management on-premises </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on-premises and Azure</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Managed by IT</a:t>
            </a:r>
          </a:p>
        </p:txBody>
      </p:sp>
      <p:sp>
        <p:nvSpPr>
          <p:cNvPr id="111" name="TextBox 110"/>
          <p:cNvSpPr txBox="1"/>
          <p:nvPr/>
        </p:nvSpPr>
        <p:spPr>
          <a:xfrm>
            <a:off x="6880162" y="2552525"/>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24" name="TextBox 123"/>
          <p:cNvSpPr txBox="1"/>
          <p:nvPr/>
        </p:nvSpPr>
        <p:spPr>
          <a:xfrm>
            <a:off x="11106677" y="3294236"/>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25" name="Rectangle 124"/>
          <p:cNvSpPr/>
          <p:nvPr/>
        </p:nvSpPr>
        <p:spPr bwMode="auto">
          <a:xfrm>
            <a:off x="8122101" y="4158837"/>
            <a:ext cx="3301229" cy="19711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cloud service on Azure, managed by Citrix</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 Azure, m</a:t>
            </a: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anaged by IT</a:t>
            </a:r>
          </a:p>
        </p:txBody>
      </p:sp>
      <p:grpSp>
        <p:nvGrpSpPr>
          <p:cNvPr id="182" name="Group 181"/>
          <p:cNvGrpSpPr/>
          <p:nvPr/>
        </p:nvGrpSpPr>
        <p:grpSpPr>
          <a:xfrm>
            <a:off x="5316691" y="2355485"/>
            <a:ext cx="2623221" cy="1489420"/>
            <a:chOff x="4220090" y="2676525"/>
            <a:chExt cx="3684884" cy="1971958"/>
          </a:xfrm>
        </p:grpSpPr>
        <p:sp>
          <p:nvSpPr>
            <p:cNvPr id="183"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184" name="TextBox 183"/>
            <p:cNvSpPr txBox="1"/>
            <p:nvPr/>
          </p:nvSpPr>
          <p:spPr>
            <a:xfrm>
              <a:off x="6044715" y="3829929"/>
              <a:ext cx="259495" cy="52175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85" name="TextBox 184"/>
            <p:cNvSpPr txBox="1"/>
            <p:nvPr/>
          </p:nvSpPr>
          <p:spPr>
            <a:xfrm>
              <a:off x="5642901" y="2918745"/>
              <a:ext cx="1234238" cy="52175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grpSp>
        <p:nvGrpSpPr>
          <p:cNvPr id="186" name="Group 185"/>
          <p:cNvGrpSpPr>
            <a:grpSpLocks noChangeAspect="1"/>
          </p:cNvGrpSpPr>
          <p:nvPr/>
        </p:nvGrpSpPr>
        <p:grpSpPr bwMode="auto">
          <a:xfrm>
            <a:off x="5827488" y="3100187"/>
            <a:ext cx="830460" cy="562986"/>
            <a:chOff x="369" y="242"/>
            <a:chExt cx="1481" cy="1004"/>
          </a:xfrm>
          <a:solidFill>
            <a:schemeClr val="bg1"/>
          </a:solidFill>
        </p:grpSpPr>
        <p:sp>
          <p:nvSpPr>
            <p:cNvPr id="187" name="Freeform 7"/>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88"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189" name="Freeform 32"/>
          <p:cNvSpPr>
            <a:spLocks noEditPoints="1"/>
          </p:cNvSpPr>
          <p:nvPr/>
        </p:nvSpPr>
        <p:spPr bwMode="auto">
          <a:xfrm>
            <a:off x="7009669" y="3157965"/>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90" name="Rectangle 189"/>
          <p:cNvSpPr/>
          <p:nvPr/>
        </p:nvSpPr>
        <p:spPr bwMode="auto">
          <a:xfrm>
            <a:off x="6940293" y="3311215"/>
            <a:ext cx="438475"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191" name="Rectangle: Rounded Corners 122"/>
          <p:cNvSpPr/>
          <p:nvPr/>
        </p:nvSpPr>
        <p:spPr bwMode="auto">
          <a:xfrm>
            <a:off x="6869725" y="3097196"/>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192" name="Group 191"/>
          <p:cNvGrpSpPr/>
          <p:nvPr/>
        </p:nvGrpSpPr>
        <p:grpSpPr>
          <a:xfrm>
            <a:off x="4417072" y="2671570"/>
            <a:ext cx="712184" cy="474730"/>
            <a:chOff x="2240040" y="2190309"/>
            <a:chExt cx="996778" cy="664529"/>
          </a:xfrm>
          <a:solidFill>
            <a:schemeClr val="accent1"/>
          </a:solidFill>
        </p:grpSpPr>
        <p:sp>
          <p:nvSpPr>
            <p:cNvPr id="193"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94"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95"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96"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97"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98"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199" name="Picture 19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2785" y="3118012"/>
            <a:ext cx="618794" cy="618794"/>
          </a:xfrm>
          <a:prstGeom prst="rect">
            <a:avLst/>
          </a:prstGeom>
        </p:spPr>
      </p:pic>
      <p:sp>
        <p:nvSpPr>
          <p:cNvPr id="200" name="Arrow: Left-Right 133"/>
          <p:cNvSpPr/>
          <p:nvPr/>
        </p:nvSpPr>
        <p:spPr bwMode="auto">
          <a:xfrm>
            <a:off x="5364816" y="3318883"/>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01" name="Freeform 32"/>
          <p:cNvSpPr>
            <a:spLocks noEditPoints="1"/>
          </p:cNvSpPr>
          <p:nvPr/>
        </p:nvSpPr>
        <p:spPr bwMode="auto">
          <a:xfrm>
            <a:off x="6911672" y="3281997"/>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02" name="Rectangle 201"/>
          <p:cNvSpPr/>
          <p:nvPr/>
        </p:nvSpPr>
        <p:spPr bwMode="auto">
          <a:xfrm>
            <a:off x="4438893" y="4158837"/>
            <a:ext cx="3301229" cy="18085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management on Azure </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 Azure</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Managed by IT</a:t>
            </a:r>
          </a:p>
        </p:txBody>
      </p:sp>
      <p:grpSp>
        <p:nvGrpSpPr>
          <p:cNvPr id="204" name="Group 203"/>
          <p:cNvGrpSpPr/>
          <p:nvPr/>
        </p:nvGrpSpPr>
        <p:grpSpPr>
          <a:xfrm>
            <a:off x="9056607" y="1828800"/>
            <a:ext cx="2228872" cy="1230952"/>
            <a:chOff x="4220090" y="2676525"/>
            <a:chExt cx="3684884" cy="1974539"/>
          </a:xfrm>
        </p:grpSpPr>
        <p:sp>
          <p:nvSpPr>
            <p:cNvPr id="205"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bg1"/>
            </a:solidFill>
            <a:ln w="57150">
              <a:solidFill>
                <a:schemeClr val="tx2"/>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206" name="TextBox 205"/>
            <p:cNvSpPr txBox="1"/>
            <p:nvPr/>
          </p:nvSpPr>
          <p:spPr>
            <a:xfrm>
              <a:off x="6021761" y="3829929"/>
              <a:ext cx="305407" cy="742744"/>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207" name="TextBox 206"/>
            <p:cNvSpPr txBox="1"/>
            <p:nvPr/>
          </p:nvSpPr>
          <p:spPr>
            <a:xfrm>
              <a:off x="5055971" y="3911782"/>
              <a:ext cx="2372556" cy="7392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0078D7"/>
                  </a:solidFill>
                  <a:effectLst/>
                  <a:uLnTx/>
                  <a:uFillTx/>
                  <a:latin typeface="Segoe UI Semilight" panose="020B0402040204020203" pitchFamily="34" charset="0"/>
                  <a:ea typeface="+mn-ea"/>
                  <a:cs typeface="Segoe UI Semilight" panose="020B0402040204020203" pitchFamily="34" charset="0"/>
                </a:rPr>
                <a:t>Citrix Cloud</a:t>
              </a:r>
            </a:p>
          </p:txBody>
        </p:sp>
      </p:grpSp>
      <p:grpSp>
        <p:nvGrpSpPr>
          <p:cNvPr id="208" name="Group 207"/>
          <p:cNvGrpSpPr/>
          <p:nvPr/>
        </p:nvGrpSpPr>
        <p:grpSpPr>
          <a:xfrm>
            <a:off x="9968110" y="1995550"/>
            <a:ext cx="642792" cy="608596"/>
            <a:chOff x="827374" y="2177597"/>
            <a:chExt cx="953568" cy="953568"/>
          </a:xfrm>
        </p:grpSpPr>
        <p:sp>
          <p:nvSpPr>
            <p:cNvPr id="209" name="Oval 208"/>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210" name="Picture 209"/>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grpSp>
        <p:nvGrpSpPr>
          <p:cNvPr id="211" name="Group 210"/>
          <p:cNvGrpSpPr/>
          <p:nvPr/>
        </p:nvGrpSpPr>
        <p:grpSpPr>
          <a:xfrm>
            <a:off x="8977665" y="3129256"/>
            <a:ext cx="2228872" cy="1244764"/>
            <a:chOff x="4220090" y="2676525"/>
            <a:chExt cx="3684884" cy="1971958"/>
          </a:xfrm>
        </p:grpSpPr>
        <p:sp>
          <p:nvSpPr>
            <p:cNvPr id="212"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213" name="TextBox 212"/>
            <p:cNvSpPr txBox="1"/>
            <p:nvPr/>
          </p:nvSpPr>
          <p:spPr>
            <a:xfrm>
              <a:off x="6021761" y="3829929"/>
              <a:ext cx="305407"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214" name="TextBox 213"/>
            <p:cNvSpPr txBox="1"/>
            <p:nvPr/>
          </p:nvSpPr>
          <p:spPr>
            <a:xfrm>
              <a:off x="5533717" y="2918745"/>
              <a:ext cx="1452609"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sp>
        <p:nvSpPr>
          <p:cNvPr id="215" name="Freeform 32"/>
          <p:cNvSpPr>
            <a:spLocks noEditPoints="1"/>
          </p:cNvSpPr>
          <p:nvPr/>
        </p:nvSpPr>
        <p:spPr bwMode="auto">
          <a:xfrm>
            <a:off x="10343003" y="3760892"/>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16" name="Rectangle 215"/>
          <p:cNvSpPr/>
          <p:nvPr/>
        </p:nvSpPr>
        <p:spPr bwMode="auto">
          <a:xfrm>
            <a:off x="10252171" y="3888741"/>
            <a:ext cx="459931"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17" name="Rectangle: Rounded Corners 81"/>
          <p:cNvSpPr/>
          <p:nvPr/>
        </p:nvSpPr>
        <p:spPr bwMode="auto">
          <a:xfrm>
            <a:off x="10203059" y="3700123"/>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18" name="Freeform 32"/>
          <p:cNvSpPr>
            <a:spLocks noEditPoints="1"/>
          </p:cNvSpPr>
          <p:nvPr/>
        </p:nvSpPr>
        <p:spPr bwMode="auto">
          <a:xfrm>
            <a:off x="10238746" y="3861803"/>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220" name="Connector: Elbow 82"/>
          <p:cNvCxnSpPr/>
          <p:nvPr/>
        </p:nvCxnSpPr>
        <p:spPr>
          <a:xfrm rot="16200000" flipV="1">
            <a:off x="10056843" y="3119808"/>
            <a:ext cx="426261" cy="78084"/>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231" name="Group 230"/>
          <p:cNvGrpSpPr/>
          <p:nvPr/>
        </p:nvGrpSpPr>
        <p:grpSpPr>
          <a:xfrm>
            <a:off x="8197251" y="2661106"/>
            <a:ext cx="712184" cy="474730"/>
            <a:chOff x="2240040" y="2190309"/>
            <a:chExt cx="996778" cy="664529"/>
          </a:xfrm>
          <a:solidFill>
            <a:schemeClr val="accent1"/>
          </a:solidFill>
        </p:grpSpPr>
        <p:sp>
          <p:nvSpPr>
            <p:cNvPr id="232"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233"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234"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235"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236"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237"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238" name="Picture 23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2965" y="3109904"/>
            <a:ext cx="618794" cy="618794"/>
          </a:xfrm>
          <a:prstGeom prst="rect">
            <a:avLst/>
          </a:prstGeom>
        </p:spPr>
      </p:pic>
      <p:sp>
        <p:nvSpPr>
          <p:cNvPr id="239" name="Arrow: Left-Right 92"/>
          <p:cNvSpPr/>
          <p:nvPr/>
        </p:nvSpPr>
        <p:spPr bwMode="auto">
          <a:xfrm>
            <a:off x="9144995" y="3310775"/>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240" name="Group 239"/>
          <p:cNvGrpSpPr>
            <a:grpSpLocks noChangeAspect="1"/>
          </p:cNvGrpSpPr>
          <p:nvPr/>
        </p:nvGrpSpPr>
        <p:grpSpPr bwMode="auto">
          <a:xfrm>
            <a:off x="9314953" y="3739708"/>
            <a:ext cx="830460" cy="562986"/>
            <a:chOff x="369" y="242"/>
            <a:chExt cx="1481" cy="1004"/>
          </a:xfrm>
          <a:solidFill>
            <a:schemeClr val="bg1"/>
          </a:solidFill>
        </p:grpSpPr>
        <p:sp>
          <p:nvSpPr>
            <p:cNvPr id="241" name="Freeform 7"/>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42"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Tree>
    <p:extLst>
      <p:ext uri="{BB962C8B-B14F-4D97-AF65-F5344CB8AC3E}">
        <p14:creationId xmlns:p14="http://schemas.microsoft.com/office/powerpoint/2010/main" val="176842577"/>
      </p:ext>
    </p:extLst>
  </p:cSld>
  <p:clrMapOvr>
    <a:masterClrMapping/>
  </p:clrMapOvr>
  <mc:AlternateContent xmlns:mc="http://schemas.openxmlformats.org/markup-compatibility/2006" xmlns:p14="http://schemas.microsoft.com/office/powerpoint/2010/main">
    <mc:Choice Requires="p14">
      <p:transition spd="med" p14:dur="700" advTm="107532">
        <p:fade/>
      </p:transition>
    </mc:Choice>
    <mc:Fallback xmlns="">
      <p:transition spd="med" advTm="107532">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3840616" y="1269838"/>
            <a:ext cx="3384923" cy="4473911"/>
          </a:xfrm>
          <a:prstGeom prst="rect">
            <a:avLst/>
          </a:prstGeom>
          <a:solidFill>
            <a:srgbClr val="7BCC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 y="1260000"/>
            <a:ext cx="3274953" cy="2063221"/>
          </a:xfrm>
          <a:prstGeom prst="rect">
            <a:avLst/>
          </a:prstGeom>
        </p:spPr>
      </p:pic>
      <p:sp>
        <p:nvSpPr>
          <p:cNvPr id="12" name="TextBox 11"/>
          <p:cNvSpPr txBox="1"/>
          <p:nvPr/>
        </p:nvSpPr>
        <p:spPr>
          <a:xfrm>
            <a:off x="6867518" y="3181405"/>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3" name="Rectangle 12"/>
          <p:cNvSpPr/>
          <p:nvPr/>
        </p:nvSpPr>
        <p:spPr bwMode="auto">
          <a:xfrm>
            <a:off x="3882942" y="4046006"/>
            <a:ext cx="3301229" cy="19711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cloud service on Azure, managed by Citrix</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 Azure, m</a:t>
            </a: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anaged by IT</a:t>
            </a:r>
          </a:p>
        </p:txBody>
      </p:sp>
      <p:grpSp>
        <p:nvGrpSpPr>
          <p:cNvPr id="14" name="Group 13"/>
          <p:cNvGrpSpPr/>
          <p:nvPr/>
        </p:nvGrpSpPr>
        <p:grpSpPr>
          <a:xfrm>
            <a:off x="4817448" y="1715969"/>
            <a:ext cx="2228872" cy="1230952"/>
            <a:chOff x="4220090" y="2676525"/>
            <a:chExt cx="3684884" cy="1974539"/>
          </a:xfrm>
        </p:grpSpPr>
        <p:sp>
          <p:nvSpPr>
            <p:cNvPr id="15"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bg1"/>
            </a:solidFill>
            <a:ln w="57150">
              <a:solidFill>
                <a:schemeClr val="tx2"/>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16" name="TextBox 15"/>
            <p:cNvSpPr txBox="1"/>
            <p:nvPr/>
          </p:nvSpPr>
          <p:spPr>
            <a:xfrm>
              <a:off x="6021761" y="3829929"/>
              <a:ext cx="305407" cy="742744"/>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17" name="TextBox 16"/>
            <p:cNvSpPr txBox="1"/>
            <p:nvPr/>
          </p:nvSpPr>
          <p:spPr>
            <a:xfrm>
              <a:off x="5055971" y="3911782"/>
              <a:ext cx="2372556" cy="7392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0078D7"/>
                  </a:solidFill>
                  <a:effectLst/>
                  <a:uLnTx/>
                  <a:uFillTx/>
                  <a:latin typeface="Segoe UI Semilight" panose="020B0402040204020203" pitchFamily="34" charset="0"/>
                  <a:ea typeface="+mn-ea"/>
                  <a:cs typeface="Segoe UI Semilight" panose="020B0402040204020203" pitchFamily="34" charset="0"/>
                </a:rPr>
                <a:t>Citrix Cloud</a:t>
              </a:r>
            </a:p>
          </p:txBody>
        </p:sp>
      </p:grpSp>
      <p:grpSp>
        <p:nvGrpSpPr>
          <p:cNvPr id="18" name="Group 17"/>
          <p:cNvGrpSpPr/>
          <p:nvPr/>
        </p:nvGrpSpPr>
        <p:grpSpPr>
          <a:xfrm>
            <a:off x="5728951" y="1882719"/>
            <a:ext cx="642792" cy="608596"/>
            <a:chOff x="827374" y="2177597"/>
            <a:chExt cx="953568" cy="953568"/>
          </a:xfrm>
        </p:grpSpPr>
        <p:sp>
          <p:nvSpPr>
            <p:cNvPr id="19" name="Oval 18"/>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20" name="Picture 1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grpSp>
        <p:nvGrpSpPr>
          <p:cNvPr id="21" name="Group 20"/>
          <p:cNvGrpSpPr/>
          <p:nvPr/>
        </p:nvGrpSpPr>
        <p:grpSpPr>
          <a:xfrm>
            <a:off x="4738506" y="3016425"/>
            <a:ext cx="2228872" cy="1244764"/>
            <a:chOff x="4220090" y="2676525"/>
            <a:chExt cx="3684884" cy="1971958"/>
          </a:xfrm>
        </p:grpSpPr>
        <p:sp>
          <p:nvSpPr>
            <p:cNvPr id="22"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23" name="TextBox 22"/>
            <p:cNvSpPr txBox="1"/>
            <p:nvPr/>
          </p:nvSpPr>
          <p:spPr>
            <a:xfrm>
              <a:off x="6021761" y="3829929"/>
              <a:ext cx="305407"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24" name="TextBox 23"/>
            <p:cNvSpPr txBox="1"/>
            <p:nvPr/>
          </p:nvSpPr>
          <p:spPr>
            <a:xfrm>
              <a:off x="5533717" y="2918745"/>
              <a:ext cx="1452609"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sp>
        <p:nvSpPr>
          <p:cNvPr id="25" name="Freeform 32"/>
          <p:cNvSpPr>
            <a:spLocks noEditPoints="1"/>
          </p:cNvSpPr>
          <p:nvPr/>
        </p:nvSpPr>
        <p:spPr bwMode="auto">
          <a:xfrm>
            <a:off x="6103844" y="3648061"/>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26" name="Rectangle 25"/>
          <p:cNvSpPr/>
          <p:nvPr/>
        </p:nvSpPr>
        <p:spPr bwMode="auto">
          <a:xfrm>
            <a:off x="6013012" y="3775910"/>
            <a:ext cx="459931"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7" name="Rectangle: Rounded Corners 81"/>
          <p:cNvSpPr/>
          <p:nvPr/>
        </p:nvSpPr>
        <p:spPr bwMode="auto">
          <a:xfrm>
            <a:off x="5963900" y="3587292"/>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8" name="Freeform 32"/>
          <p:cNvSpPr>
            <a:spLocks noEditPoints="1"/>
          </p:cNvSpPr>
          <p:nvPr/>
        </p:nvSpPr>
        <p:spPr bwMode="auto">
          <a:xfrm>
            <a:off x="5999587" y="3748972"/>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29" name="Connector: Elbow 82"/>
          <p:cNvCxnSpPr/>
          <p:nvPr/>
        </p:nvCxnSpPr>
        <p:spPr>
          <a:xfrm rot="16200000" flipV="1">
            <a:off x="5817684" y="3006977"/>
            <a:ext cx="426261" cy="78084"/>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30" name="Group 29"/>
          <p:cNvGrpSpPr/>
          <p:nvPr/>
        </p:nvGrpSpPr>
        <p:grpSpPr>
          <a:xfrm>
            <a:off x="3958092" y="2548275"/>
            <a:ext cx="712184" cy="474730"/>
            <a:chOff x="2240040" y="2190309"/>
            <a:chExt cx="996778" cy="664529"/>
          </a:xfrm>
          <a:solidFill>
            <a:schemeClr val="accent1"/>
          </a:solidFill>
        </p:grpSpPr>
        <p:sp>
          <p:nvSpPr>
            <p:cNvPr id="31"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32"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33"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34"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35"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36"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33806" y="2997073"/>
            <a:ext cx="618794" cy="618794"/>
          </a:xfrm>
          <a:prstGeom prst="rect">
            <a:avLst/>
          </a:prstGeom>
        </p:spPr>
      </p:pic>
      <p:sp>
        <p:nvSpPr>
          <p:cNvPr id="38" name="Arrow: Left-Right 92"/>
          <p:cNvSpPr/>
          <p:nvPr/>
        </p:nvSpPr>
        <p:spPr bwMode="auto">
          <a:xfrm>
            <a:off x="4905836" y="3197944"/>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39" name="Group 38"/>
          <p:cNvGrpSpPr>
            <a:grpSpLocks noChangeAspect="1"/>
          </p:cNvGrpSpPr>
          <p:nvPr/>
        </p:nvGrpSpPr>
        <p:grpSpPr bwMode="auto">
          <a:xfrm>
            <a:off x="5075794" y="3626877"/>
            <a:ext cx="830460" cy="562986"/>
            <a:chOff x="369" y="242"/>
            <a:chExt cx="1481" cy="1004"/>
          </a:xfrm>
          <a:solidFill>
            <a:schemeClr val="bg1"/>
          </a:solidFill>
        </p:grpSpPr>
        <p:sp>
          <p:nvSpPr>
            <p:cNvPr id="40" name="Freeform 7"/>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1"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44" name="Rectangle 43"/>
          <p:cNvSpPr/>
          <p:nvPr/>
        </p:nvSpPr>
        <p:spPr>
          <a:xfrm>
            <a:off x="7389444" y="1261527"/>
            <a:ext cx="4382997" cy="2145412"/>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45" name="Rectangle 44"/>
          <p:cNvSpPr/>
          <p:nvPr/>
        </p:nvSpPr>
        <p:spPr>
          <a:xfrm>
            <a:off x="3736668" y="1184201"/>
            <a:ext cx="2437462" cy="584775"/>
          </a:xfrm>
          <a:prstGeom prst="rect">
            <a:avLst/>
          </a:prstGeom>
        </p:spPr>
        <p:txBody>
          <a:bodyPr wrap="none">
            <a:spAutoFit/>
          </a:bodyPr>
          <a:lstStyle/>
          <a:p>
            <a:r>
              <a:rPr lang="en-US" sz="3200" dirty="0"/>
              <a:t>Cloud Service</a:t>
            </a:r>
          </a:p>
        </p:txBody>
      </p:sp>
      <p:grpSp>
        <p:nvGrpSpPr>
          <p:cNvPr id="46" name="Group 45"/>
          <p:cNvGrpSpPr/>
          <p:nvPr/>
        </p:nvGrpSpPr>
        <p:grpSpPr>
          <a:xfrm>
            <a:off x="7535950" y="1750225"/>
            <a:ext cx="2228872" cy="1230952"/>
            <a:chOff x="4220090" y="2676525"/>
            <a:chExt cx="3684884" cy="1974539"/>
          </a:xfrm>
        </p:grpSpPr>
        <p:sp>
          <p:nvSpPr>
            <p:cNvPr id="47"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bg1"/>
            </a:solidFill>
            <a:ln w="57150">
              <a:solidFill>
                <a:schemeClr val="tx2"/>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48" name="TextBox 47"/>
            <p:cNvSpPr txBox="1"/>
            <p:nvPr/>
          </p:nvSpPr>
          <p:spPr>
            <a:xfrm>
              <a:off x="6021761" y="3829929"/>
              <a:ext cx="305407" cy="742744"/>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49" name="TextBox 48"/>
            <p:cNvSpPr txBox="1"/>
            <p:nvPr/>
          </p:nvSpPr>
          <p:spPr>
            <a:xfrm>
              <a:off x="5055971" y="3911782"/>
              <a:ext cx="2372556" cy="7392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0078D7"/>
                  </a:solidFill>
                  <a:effectLst/>
                  <a:uLnTx/>
                  <a:uFillTx/>
                  <a:latin typeface="Segoe UI Semilight" panose="020B0402040204020203" pitchFamily="34" charset="0"/>
                  <a:ea typeface="+mn-ea"/>
                  <a:cs typeface="Segoe UI Semilight" panose="020B0402040204020203" pitchFamily="34" charset="0"/>
                </a:rPr>
                <a:t>Citrix Cloud</a:t>
              </a:r>
            </a:p>
          </p:txBody>
        </p:sp>
      </p:grpSp>
      <p:grpSp>
        <p:nvGrpSpPr>
          <p:cNvPr id="50" name="Group 49"/>
          <p:cNvGrpSpPr/>
          <p:nvPr/>
        </p:nvGrpSpPr>
        <p:grpSpPr>
          <a:xfrm>
            <a:off x="8447453" y="1916975"/>
            <a:ext cx="642792" cy="608596"/>
            <a:chOff x="827374" y="2177597"/>
            <a:chExt cx="953568" cy="953568"/>
          </a:xfrm>
        </p:grpSpPr>
        <p:sp>
          <p:nvSpPr>
            <p:cNvPr id="51" name="Oval 50"/>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52" name="Picture 5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sp>
        <p:nvSpPr>
          <p:cNvPr id="57" name="TextBox 56"/>
          <p:cNvSpPr txBox="1"/>
          <p:nvPr/>
        </p:nvSpPr>
        <p:spPr>
          <a:xfrm>
            <a:off x="11501938" y="2154588"/>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grpSp>
        <p:nvGrpSpPr>
          <p:cNvPr id="58" name="Group 57"/>
          <p:cNvGrpSpPr/>
          <p:nvPr/>
        </p:nvGrpSpPr>
        <p:grpSpPr>
          <a:xfrm>
            <a:off x="9372926" y="1989608"/>
            <a:ext cx="2228872" cy="1244764"/>
            <a:chOff x="4220090" y="2676525"/>
            <a:chExt cx="3684884" cy="1971958"/>
          </a:xfrm>
        </p:grpSpPr>
        <p:sp>
          <p:nvSpPr>
            <p:cNvPr id="59"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60" name="TextBox 59"/>
            <p:cNvSpPr txBox="1"/>
            <p:nvPr/>
          </p:nvSpPr>
          <p:spPr>
            <a:xfrm>
              <a:off x="6021761" y="3829929"/>
              <a:ext cx="305407"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61" name="TextBox 60"/>
            <p:cNvSpPr txBox="1"/>
            <p:nvPr/>
          </p:nvSpPr>
          <p:spPr>
            <a:xfrm>
              <a:off x="5533717" y="2918745"/>
              <a:ext cx="1452609"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cxnSp>
        <p:nvCxnSpPr>
          <p:cNvPr id="71" name="Connector: Elbow 82"/>
          <p:cNvCxnSpPr/>
          <p:nvPr/>
        </p:nvCxnSpPr>
        <p:spPr>
          <a:xfrm rot="10800000">
            <a:off x="9425492" y="2462284"/>
            <a:ext cx="517604" cy="149709"/>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74" name="Rectangle 73"/>
          <p:cNvSpPr/>
          <p:nvPr/>
        </p:nvSpPr>
        <p:spPr>
          <a:xfrm>
            <a:off x="7345696" y="1176011"/>
            <a:ext cx="3231590" cy="584775"/>
          </a:xfrm>
          <a:prstGeom prst="rect">
            <a:avLst/>
          </a:prstGeom>
        </p:spPr>
        <p:txBody>
          <a:bodyPr wrap="none">
            <a:spAutoFit/>
          </a:bodyPr>
          <a:lstStyle/>
          <a:p>
            <a:r>
              <a:rPr lang="en-US" sz="3200" b="1" dirty="0"/>
              <a:t>XenApp</a:t>
            </a:r>
            <a:r>
              <a:rPr lang="en-US" sz="3200" dirty="0"/>
              <a:t> Essentials</a:t>
            </a:r>
          </a:p>
        </p:txBody>
      </p:sp>
      <p:sp>
        <p:nvSpPr>
          <p:cNvPr id="75" name="Rectangle 74"/>
          <p:cNvSpPr/>
          <p:nvPr/>
        </p:nvSpPr>
        <p:spPr>
          <a:xfrm>
            <a:off x="7399600" y="3584399"/>
            <a:ext cx="4382997" cy="2151039"/>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grpSp>
        <p:nvGrpSpPr>
          <p:cNvPr id="76" name="Group 75"/>
          <p:cNvGrpSpPr/>
          <p:nvPr/>
        </p:nvGrpSpPr>
        <p:grpSpPr>
          <a:xfrm>
            <a:off x="7529483" y="4122976"/>
            <a:ext cx="2228872" cy="1230952"/>
            <a:chOff x="4220090" y="2676525"/>
            <a:chExt cx="3684884" cy="1974539"/>
          </a:xfrm>
        </p:grpSpPr>
        <p:sp>
          <p:nvSpPr>
            <p:cNvPr id="77"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bg1"/>
            </a:solidFill>
            <a:ln w="57150">
              <a:solidFill>
                <a:schemeClr val="tx2"/>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78" name="TextBox 77"/>
            <p:cNvSpPr txBox="1"/>
            <p:nvPr/>
          </p:nvSpPr>
          <p:spPr>
            <a:xfrm>
              <a:off x="6021761" y="3829929"/>
              <a:ext cx="305407" cy="742744"/>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79" name="TextBox 78"/>
            <p:cNvSpPr txBox="1"/>
            <p:nvPr/>
          </p:nvSpPr>
          <p:spPr>
            <a:xfrm>
              <a:off x="5055971" y="3911782"/>
              <a:ext cx="2372556" cy="7392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0078D7"/>
                  </a:solidFill>
                  <a:effectLst/>
                  <a:uLnTx/>
                  <a:uFillTx/>
                  <a:latin typeface="Segoe UI Semilight" panose="020B0402040204020203" pitchFamily="34" charset="0"/>
                  <a:ea typeface="+mn-ea"/>
                  <a:cs typeface="Segoe UI Semilight" panose="020B0402040204020203" pitchFamily="34" charset="0"/>
                </a:rPr>
                <a:t>Citrix Cloud</a:t>
              </a:r>
            </a:p>
          </p:txBody>
        </p:sp>
      </p:grpSp>
      <p:grpSp>
        <p:nvGrpSpPr>
          <p:cNvPr id="80" name="Group 79"/>
          <p:cNvGrpSpPr/>
          <p:nvPr/>
        </p:nvGrpSpPr>
        <p:grpSpPr>
          <a:xfrm>
            <a:off x="8440986" y="4289726"/>
            <a:ext cx="642792" cy="608596"/>
            <a:chOff x="827374" y="2177597"/>
            <a:chExt cx="953568" cy="953568"/>
          </a:xfrm>
        </p:grpSpPr>
        <p:sp>
          <p:nvSpPr>
            <p:cNvPr id="81" name="Oval 80"/>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82" name="Picture 8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sp>
        <p:nvSpPr>
          <p:cNvPr id="83" name="TextBox 82"/>
          <p:cNvSpPr txBox="1"/>
          <p:nvPr/>
        </p:nvSpPr>
        <p:spPr>
          <a:xfrm>
            <a:off x="11495471" y="4527339"/>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grpSp>
        <p:nvGrpSpPr>
          <p:cNvPr id="84" name="Group 83"/>
          <p:cNvGrpSpPr/>
          <p:nvPr/>
        </p:nvGrpSpPr>
        <p:grpSpPr>
          <a:xfrm>
            <a:off x="9366459" y="4362359"/>
            <a:ext cx="2228872" cy="1244764"/>
            <a:chOff x="4220090" y="2676525"/>
            <a:chExt cx="3684884" cy="1971958"/>
          </a:xfrm>
        </p:grpSpPr>
        <p:sp>
          <p:nvSpPr>
            <p:cNvPr id="85"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86" name="TextBox 85"/>
            <p:cNvSpPr txBox="1"/>
            <p:nvPr/>
          </p:nvSpPr>
          <p:spPr>
            <a:xfrm>
              <a:off x="6021761" y="3829929"/>
              <a:ext cx="305407"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87" name="TextBox 86"/>
            <p:cNvSpPr txBox="1"/>
            <p:nvPr/>
          </p:nvSpPr>
          <p:spPr>
            <a:xfrm>
              <a:off x="5533717" y="2918745"/>
              <a:ext cx="1452609"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pic>
        <p:nvPicPr>
          <p:cNvPr id="92" name="Picture 9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86095" y="4071474"/>
            <a:ext cx="418870" cy="418870"/>
          </a:xfrm>
          <a:prstGeom prst="rect">
            <a:avLst/>
          </a:prstGeom>
        </p:spPr>
      </p:pic>
      <p:sp>
        <p:nvSpPr>
          <p:cNvPr id="93" name="Arrow: Left-Right 92"/>
          <p:cNvSpPr/>
          <p:nvPr/>
        </p:nvSpPr>
        <p:spPr bwMode="auto">
          <a:xfrm rot="18227512">
            <a:off x="11069504" y="4432938"/>
            <a:ext cx="276917" cy="240652"/>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cxnSp>
        <p:nvCxnSpPr>
          <p:cNvPr id="94" name="Connector: Elbow 82"/>
          <p:cNvCxnSpPr/>
          <p:nvPr/>
        </p:nvCxnSpPr>
        <p:spPr>
          <a:xfrm rot="10800000">
            <a:off x="9419025" y="4835035"/>
            <a:ext cx="517604" cy="149709"/>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95" name="Rectangle 94"/>
          <p:cNvSpPr/>
          <p:nvPr/>
        </p:nvSpPr>
        <p:spPr>
          <a:xfrm>
            <a:off x="7355852" y="3498883"/>
            <a:ext cx="3946914" cy="584775"/>
          </a:xfrm>
          <a:prstGeom prst="rect">
            <a:avLst/>
          </a:prstGeom>
        </p:spPr>
        <p:txBody>
          <a:bodyPr wrap="none">
            <a:spAutoFit/>
          </a:bodyPr>
          <a:lstStyle/>
          <a:p>
            <a:r>
              <a:rPr lang="en-US" sz="3200" b="1" dirty="0" err="1"/>
              <a:t>XenDesktop</a:t>
            </a:r>
            <a:r>
              <a:rPr lang="en-US" sz="3200" dirty="0"/>
              <a:t> Essentials</a:t>
            </a:r>
          </a:p>
        </p:txBody>
      </p:sp>
      <p:grpSp>
        <p:nvGrpSpPr>
          <p:cNvPr id="96" name="Group 95"/>
          <p:cNvGrpSpPr>
            <a:grpSpLocks noChangeAspect="1"/>
          </p:cNvGrpSpPr>
          <p:nvPr/>
        </p:nvGrpSpPr>
        <p:grpSpPr bwMode="auto">
          <a:xfrm>
            <a:off x="10126298" y="2569866"/>
            <a:ext cx="830460" cy="562986"/>
            <a:chOff x="369" y="242"/>
            <a:chExt cx="1481" cy="1004"/>
          </a:xfrm>
          <a:solidFill>
            <a:schemeClr val="bg1"/>
          </a:solidFill>
        </p:grpSpPr>
        <p:sp>
          <p:nvSpPr>
            <p:cNvPr id="97" name="Freeform 7"/>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98"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nvGrpSpPr>
          <p:cNvPr id="106" name="Group 105"/>
          <p:cNvGrpSpPr/>
          <p:nvPr/>
        </p:nvGrpSpPr>
        <p:grpSpPr>
          <a:xfrm>
            <a:off x="11197685" y="3682397"/>
            <a:ext cx="520906" cy="346641"/>
            <a:chOff x="2240040" y="2190309"/>
            <a:chExt cx="996778" cy="664529"/>
          </a:xfrm>
          <a:solidFill>
            <a:schemeClr val="accent1">
              <a:lumMod val="75000"/>
            </a:schemeClr>
          </a:solidFill>
        </p:grpSpPr>
        <p:sp>
          <p:nvSpPr>
            <p:cNvPr id="107"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08"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09"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10"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11"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12"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sp>
        <p:nvSpPr>
          <p:cNvPr id="114" name="Rounded Rectangle 113"/>
          <p:cNvSpPr/>
          <p:nvPr/>
        </p:nvSpPr>
        <p:spPr>
          <a:xfrm>
            <a:off x="7297811" y="1088624"/>
            <a:ext cx="4614328" cy="4788131"/>
          </a:xfrm>
          <a:prstGeom prst="roundRect">
            <a:avLst>
              <a:gd name="adj" fmla="val 5830"/>
            </a:avLst>
          </a:prstGeom>
          <a:noFill/>
          <a:ln w="76200">
            <a:solidFill>
              <a:srgbClr val="B7DB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115" name="TextBox 114"/>
          <p:cNvSpPr txBox="1"/>
          <p:nvPr/>
        </p:nvSpPr>
        <p:spPr>
          <a:xfrm>
            <a:off x="9138557" y="797869"/>
            <a:ext cx="1122423" cy="276999"/>
          </a:xfrm>
          <a:prstGeom prst="rect">
            <a:avLst/>
          </a:prstGeom>
          <a:noFill/>
        </p:spPr>
        <p:txBody>
          <a:bodyPr wrap="none" rtlCol="0">
            <a:spAutoFit/>
          </a:bodyPr>
          <a:lstStyle/>
          <a:p>
            <a:r>
              <a:rPr lang="en-US" sz="1200" dirty="0">
                <a:solidFill>
                  <a:srgbClr val="B7DB00"/>
                </a:solidFill>
                <a:latin typeface="Arial" panose="020B0604020202020204" pitchFamily="34" charset="0"/>
                <a:cs typeface="Arial" panose="020B0604020202020204" pitchFamily="34" charset="0"/>
              </a:rPr>
              <a:t>New Services</a:t>
            </a:r>
          </a:p>
        </p:txBody>
      </p:sp>
      <p:sp>
        <p:nvSpPr>
          <p:cNvPr id="62" name="Freeform 32"/>
          <p:cNvSpPr>
            <a:spLocks noEditPoints="1"/>
          </p:cNvSpPr>
          <p:nvPr/>
        </p:nvSpPr>
        <p:spPr bwMode="auto">
          <a:xfrm>
            <a:off x="10344912" y="4963949"/>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63" name="Rectangle 62"/>
          <p:cNvSpPr/>
          <p:nvPr/>
        </p:nvSpPr>
        <p:spPr bwMode="auto">
          <a:xfrm>
            <a:off x="10254080" y="5091798"/>
            <a:ext cx="459931"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64" name="Rectangle: Rounded Corners 81"/>
          <p:cNvSpPr/>
          <p:nvPr/>
        </p:nvSpPr>
        <p:spPr bwMode="auto">
          <a:xfrm>
            <a:off x="10204968" y="4903180"/>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65" name="Freeform 32"/>
          <p:cNvSpPr>
            <a:spLocks noEditPoints="1"/>
          </p:cNvSpPr>
          <p:nvPr/>
        </p:nvSpPr>
        <p:spPr bwMode="auto">
          <a:xfrm>
            <a:off x="10240655" y="5064860"/>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pic>
        <p:nvPicPr>
          <p:cNvPr id="113" name="Picture 1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204113" y="1735718"/>
            <a:ext cx="418870" cy="418870"/>
          </a:xfrm>
          <a:prstGeom prst="rect">
            <a:avLst/>
          </a:prstGeom>
        </p:spPr>
      </p:pic>
      <p:sp>
        <p:nvSpPr>
          <p:cNvPr id="116" name="Arrow: Left-Right 92"/>
          <p:cNvSpPr/>
          <p:nvPr/>
        </p:nvSpPr>
        <p:spPr bwMode="auto">
          <a:xfrm rot="18227512">
            <a:off x="11087522" y="2097182"/>
            <a:ext cx="276917" cy="240652"/>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117" name="Group 116"/>
          <p:cNvGrpSpPr/>
          <p:nvPr/>
        </p:nvGrpSpPr>
        <p:grpSpPr>
          <a:xfrm>
            <a:off x="11215703" y="1346641"/>
            <a:ext cx="520906" cy="346641"/>
            <a:chOff x="2240040" y="2190309"/>
            <a:chExt cx="996778" cy="664529"/>
          </a:xfrm>
          <a:solidFill>
            <a:schemeClr val="accent1">
              <a:lumMod val="75000"/>
            </a:schemeClr>
          </a:solidFill>
        </p:grpSpPr>
        <p:sp>
          <p:nvSpPr>
            <p:cNvPr id="118"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19"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20"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21"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22"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123"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sp>
        <p:nvSpPr>
          <p:cNvPr id="99" name="Title 1"/>
          <p:cNvSpPr txBox="1">
            <a:spLocks/>
          </p:cNvSpPr>
          <p:nvPr/>
        </p:nvSpPr>
        <p:spPr bwMode="gray">
          <a:xfrm>
            <a:off x="411364" y="139271"/>
            <a:ext cx="11365191" cy="985701"/>
          </a:xfrm>
          <a:prstGeom prst="rect">
            <a:avLst/>
          </a:prstGeom>
        </p:spPr>
        <p:txBody>
          <a:bodyPr vert="horz" lIns="0" tIns="0" rIns="0" bIns="0" rtlCol="0" anchor="ctr">
            <a:noAutofit/>
          </a:bodyPr>
          <a:lst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a:lstStyle>
          <a:p>
            <a:r>
              <a:rPr lang="en-US" dirty="0">
                <a:solidFill>
                  <a:srgbClr val="1A1A1A"/>
                </a:solidFill>
              </a:rPr>
              <a:t>Virtual Apps and Desktops: Options for Azure 2/2</a:t>
            </a:r>
          </a:p>
        </p:txBody>
      </p:sp>
    </p:spTree>
    <p:extLst>
      <p:ext uri="{BB962C8B-B14F-4D97-AF65-F5344CB8AC3E}">
        <p14:creationId xmlns:p14="http://schemas.microsoft.com/office/powerpoint/2010/main" val="456811706"/>
      </p:ext>
    </p:extLst>
  </p:cSld>
  <p:clrMapOvr>
    <a:masterClrMapping/>
  </p:clrMapOvr>
  <mc:AlternateContent xmlns:mc="http://schemas.openxmlformats.org/markup-compatibility/2006" xmlns:p14="http://schemas.microsoft.com/office/powerpoint/2010/main">
    <mc:Choice Requires="p14">
      <p:transition spd="med" p14:dur="700" advTm="12337">
        <p:fade/>
      </p:transition>
    </mc:Choice>
    <mc:Fallback xmlns="">
      <p:transition spd="med" advTm="12337">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err="1">
                <a:solidFill>
                  <a:srgbClr val="1A1A1A"/>
                </a:solidFill>
              </a:rPr>
              <a:t>XenDesktop</a:t>
            </a:r>
            <a:r>
              <a:rPr lang="en-US" dirty="0">
                <a:solidFill>
                  <a:srgbClr val="1A1A1A"/>
                </a:solidFill>
              </a:rPr>
              <a:t> Essentials &amp; Microsoft Azure</a:t>
            </a:r>
          </a:p>
        </p:txBody>
      </p:sp>
      <p:sp>
        <p:nvSpPr>
          <p:cNvPr id="78" name="Rectangle 77"/>
          <p:cNvSpPr/>
          <p:nvPr/>
        </p:nvSpPr>
        <p:spPr bwMode="auto">
          <a:xfrm>
            <a:off x="-121615" y="1167762"/>
            <a:ext cx="12185509" cy="2896571"/>
          </a:xfrm>
          <a:prstGeom prst="rect">
            <a:avLst/>
          </a:prstGeom>
          <a:solidFill>
            <a:srgbClr val="FFFFFF">
              <a:lumMod val="95000"/>
              <a:alpha val="80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199" tIns="69098" rIns="138199" bIns="69098" numCol="1" spcCol="0" rtlCol="0" fromWordArt="0" anchor="ctr" anchorCtr="0" forceAA="0" compatLnSpc="1">
            <a:prstTxWarp prst="textNoShape">
              <a:avLst/>
            </a:prstTxWarp>
            <a:normAutofit/>
          </a:bodyPr>
          <a:lstStyle/>
          <a:p>
            <a:pPr marL="0" marR="0" lvl="0" indent="0" algn="ctr" defTabSz="1461029" eaLnBrk="1" fontAlgn="base" latinLnBrk="0" hangingPunct="1">
              <a:lnSpc>
                <a:spcPct val="100000"/>
              </a:lnSpc>
              <a:spcBef>
                <a:spcPct val="0"/>
              </a:spcBef>
              <a:spcAft>
                <a:spcPct val="0"/>
              </a:spcAft>
              <a:buClrTx/>
              <a:buSzTx/>
              <a:buFontTx/>
              <a:buNone/>
              <a:tabLst/>
              <a:defRPr/>
            </a:pPr>
            <a:endParaRPr kumimoji="0" lang="en-US" sz="1961" b="0" i="0" u="none" strike="noStrike" kern="0" cap="none" spc="0" normalizeH="0" baseline="0" noProof="0" dirty="0">
              <a:ln>
                <a:noFill/>
              </a:ln>
              <a:solidFill>
                <a:srgbClr val="EAEAEA"/>
              </a:solidFill>
              <a:effectLst/>
              <a:uLnTx/>
              <a:uFillTx/>
              <a:latin typeface="Segoe UI"/>
              <a:cs typeface="Arial" charset="0"/>
            </a:endParaRPr>
          </a:p>
        </p:txBody>
      </p:sp>
      <p:sp>
        <p:nvSpPr>
          <p:cNvPr id="79" name="Rectangle 78"/>
          <p:cNvSpPr/>
          <p:nvPr/>
        </p:nvSpPr>
        <p:spPr bwMode="auto">
          <a:xfrm>
            <a:off x="9635691" y="2864261"/>
            <a:ext cx="1976588" cy="908439"/>
          </a:xfrm>
          <a:prstGeom prst="rect">
            <a:avLst/>
          </a:prstGeom>
          <a:solidFill>
            <a:srgbClr val="FFFFFF">
              <a:lumMod val="95000"/>
              <a:alpha val="80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199" tIns="69098" rIns="138199" bIns="69098" numCol="1" spcCol="0" rtlCol="0" fromWordArt="0" anchor="ctr" anchorCtr="0" forceAA="0" compatLnSpc="1">
            <a:prstTxWarp prst="textNoShape">
              <a:avLst/>
            </a:prstTxWarp>
            <a:normAutofit/>
          </a:bodyPr>
          <a:lstStyle/>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000000"/>
                </a:solidFill>
                <a:effectLst/>
                <a:uLnTx/>
                <a:uFillTx/>
                <a:latin typeface="Segoe UI"/>
                <a:cs typeface="Arial" charset="0"/>
              </a:rPr>
              <a:t>Sold through </a:t>
            </a:r>
          </a:p>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1" i="0" u="none" strike="noStrike" kern="0" cap="none" spc="0" normalizeH="0" baseline="0" noProof="0" dirty="0">
                <a:ln>
                  <a:noFill/>
                </a:ln>
                <a:solidFill>
                  <a:srgbClr val="000000"/>
                </a:solidFill>
                <a:effectLst/>
                <a:uLnTx/>
                <a:uFillTx/>
                <a:latin typeface="Segoe UI"/>
                <a:cs typeface="Arial" charset="0"/>
              </a:rPr>
              <a:t>Azure Marketplace</a:t>
            </a:r>
          </a:p>
        </p:txBody>
      </p:sp>
      <p:sp>
        <p:nvSpPr>
          <p:cNvPr id="80" name="Freeform 63"/>
          <p:cNvSpPr>
            <a:spLocks/>
          </p:cNvSpPr>
          <p:nvPr/>
        </p:nvSpPr>
        <p:spPr bwMode="auto">
          <a:xfrm>
            <a:off x="10152885" y="4736828"/>
            <a:ext cx="1148854" cy="739059"/>
          </a:xfrm>
          <a:custGeom>
            <a:avLst/>
            <a:gdLst>
              <a:gd name="T0" fmla="*/ 475 w 673"/>
              <a:gd name="T1" fmla="*/ 0 h 396"/>
              <a:gd name="T2" fmla="*/ 321 w 673"/>
              <a:gd name="T3" fmla="*/ 74 h 396"/>
              <a:gd name="T4" fmla="*/ 260 w 673"/>
              <a:gd name="T5" fmla="*/ 55 h 396"/>
              <a:gd name="T6" fmla="*/ 170 w 673"/>
              <a:gd name="T7" fmla="*/ 107 h 396"/>
              <a:gd name="T8" fmla="*/ 145 w 673"/>
              <a:gd name="T9" fmla="*/ 105 h 396"/>
              <a:gd name="T10" fmla="*/ 0 w 673"/>
              <a:gd name="T11" fmla="*/ 251 h 396"/>
              <a:gd name="T12" fmla="*/ 129 w 673"/>
              <a:gd name="T13" fmla="*/ 395 h 396"/>
              <a:gd name="T14" fmla="*/ 129 w 673"/>
              <a:gd name="T15" fmla="*/ 396 h 396"/>
              <a:gd name="T16" fmla="*/ 505 w 673"/>
              <a:gd name="T17" fmla="*/ 396 h 396"/>
              <a:gd name="T18" fmla="*/ 505 w 673"/>
              <a:gd name="T19" fmla="*/ 393 h 396"/>
              <a:gd name="T20" fmla="*/ 673 w 673"/>
              <a:gd name="T21" fmla="*/ 198 h 396"/>
              <a:gd name="T22" fmla="*/ 475 w 673"/>
              <a:gd name="T23" fmla="*/ 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3" h="396">
                <a:moveTo>
                  <a:pt x="475" y="0"/>
                </a:moveTo>
                <a:cubicBezTo>
                  <a:pt x="413" y="0"/>
                  <a:pt x="357" y="29"/>
                  <a:pt x="321" y="74"/>
                </a:cubicBezTo>
                <a:cubicBezTo>
                  <a:pt x="304" y="62"/>
                  <a:pt x="283" y="55"/>
                  <a:pt x="260" y="55"/>
                </a:cubicBezTo>
                <a:cubicBezTo>
                  <a:pt x="222" y="55"/>
                  <a:pt x="188" y="76"/>
                  <a:pt x="170" y="107"/>
                </a:cubicBezTo>
                <a:cubicBezTo>
                  <a:pt x="162" y="106"/>
                  <a:pt x="154" y="105"/>
                  <a:pt x="145" y="105"/>
                </a:cubicBezTo>
                <a:cubicBezTo>
                  <a:pt x="65" y="105"/>
                  <a:pt x="0" y="170"/>
                  <a:pt x="0" y="251"/>
                </a:cubicBezTo>
                <a:cubicBezTo>
                  <a:pt x="0" y="325"/>
                  <a:pt x="56" y="387"/>
                  <a:pt x="129" y="395"/>
                </a:cubicBezTo>
                <a:cubicBezTo>
                  <a:pt x="129" y="396"/>
                  <a:pt x="129" y="396"/>
                  <a:pt x="129" y="396"/>
                </a:cubicBezTo>
                <a:cubicBezTo>
                  <a:pt x="505" y="396"/>
                  <a:pt x="505" y="396"/>
                  <a:pt x="505" y="396"/>
                </a:cubicBezTo>
                <a:cubicBezTo>
                  <a:pt x="505" y="393"/>
                  <a:pt x="505" y="393"/>
                  <a:pt x="505" y="393"/>
                </a:cubicBezTo>
                <a:cubicBezTo>
                  <a:pt x="600" y="379"/>
                  <a:pt x="673" y="297"/>
                  <a:pt x="673" y="198"/>
                </a:cubicBezTo>
                <a:cubicBezTo>
                  <a:pt x="673" y="89"/>
                  <a:pt x="584" y="0"/>
                  <a:pt x="475" y="0"/>
                </a:cubicBezTo>
                <a:close/>
              </a:path>
            </a:pathLst>
          </a:custGeom>
          <a:solidFill>
            <a:srgbClr val="0078D7"/>
          </a:solidFill>
          <a:ln>
            <a:noFill/>
          </a:ln>
          <a:extLst/>
        </p:spPr>
        <p:txBody>
          <a:bodyPr vert="horz" wrap="square" lIns="119520" tIns="59760" rIns="119520" bIns="597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ysClr val="windowText" lastClr="000000"/>
              </a:solidFill>
              <a:effectLst/>
              <a:uLnTx/>
              <a:uFillTx/>
              <a:latin typeface="Segoe UI"/>
            </a:endParaRPr>
          </a:p>
        </p:txBody>
      </p:sp>
      <p:grpSp>
        <p:nvGrpSpPr>
          <p:cNvPr id="81" name="Group 8"/>
          <p:cNvGrpSpPr>
            <a:grpSpLocks noChangeAspect="1"/>
          </p:cNvGrpSpPr>
          <p:nvPr/>
        </p:nvGrpSpPr>
        <p:grpSpPr bwMode="auto">
          <a:xfrm>
            <a:off x="1761155" y="1290572"/>
            <a:ext cx="4545955" cy="2650373"/>
            <a:chOff x="1109" y="568"/>
            <a:chExt cx="2864" cy="1670"/>
          </a:xfrm>
        </p:grpSpPr>
        <p:sp>
          <p:nvSpPr>
            <p:cNvPr id="82" name="AutoShape 7"/>
            <p:cNvSpPr>
              <a:spLocks noChangeAspect="1" noChangeArrowheads="1" noTextEdit="1"/>
            </p:cNvSpPr>
            <p:nvPr/>
          </p:nvSpPr>
          <p:spPr bwMode="auto">
            <a:xfrm>
              <a:off x="1109" y="568"/>
              <a:ext cx="2864" cy="16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89630" tIns="44814" rIns="89630" bIns="44814" numCol="1" anchor="t" anchorCtr="0" compatLnSpc="1">
              <a:prstTxWarp prst="textNoShape">
                <a:avLst/>
              </a:prstTxWarp>
            </a:bodyPr>
            <a:lstStyle/>
            <a:p>
              <a:pPr defTabSz="914191">
                <a:defRPr/>
              </a:pPr>
              <a:endParaRPr lang="en-US" sz="1765" kern="0">
                <a:solidFill>
                  <a:srgbClr val="505050"/>
                </a:solidFill>
                <a:latin typeface="Segoe UI"/>
              </a:endParaRPr>
            </a:p>
          </p:txBody>
        </p:sp>
        <p:sp>
          <p:nvSpPr>
            <p:cNvPr id="83" name="Freeform 9"/>
            <p:cNvSpPr>
              <a:spLocks/>
            </p:cNvSpPr>
            <p:nvPr/>
          </p:nvSpPr>
          <p:spPr bwMode="auto">
            <a:xfrm>
              <a:off x="1133" y="593"/>
              <a:ext cx="2814" cy="1606"/>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FFFFFF"/>
            </a:solidFill>
            <a:ln w="79375" cap="flat">
              <a:solidFill>
                <a:srgbClr val="6DC2E9"/>
              </a:solidFill>
              <a:prstDash val="solid"/>
              <a:miter lim="800000"/>
              <a:headEnd/>
              <a:tailEnd/>
            </a:ln>
          </p:spPr>
          <p:txBody>
            <a:bodyPr vert="horz" wrap="square" lIns="89630" tIns="44814" rIns="89630" bIns="44814" numCol="1" anchor="t" anchorCtr="0" compatLnSpc="1">
              <a:prstTxWarp prst="textNoShape">
                <a:avLst/>
              </a:prstTxWarp>
            </a:bodyPr>
            <a:lstStyle/>
            <a:p>
              <a:pPr defTabSz="914191">
                <a:defRPr/>
              </a:pPr>
              <a:endParaRPr lang="en-US" sz="1765" kern="0" dirty="0">
                <a:solidFill>
                  <a:srgbClr val="505050"/>
                </a:solidFill>
                <a:latin typeface="Segoe UI"/>
              </a:endParaRPr>
            </a:p>
          </p:txBody>
        </p:sp>
      </p:grpSp>
      <p:sp>
        <p:nvSpPr>
          <p:cNvPr id="84" name="Freeform 5"/>
          <p:cNvSpPr>
            <a:spLocks/>
          </p:cNvSpPr>
          <p:nvPr/>
        </p:nvSpPr>
        <p:spPr bwMode="auto">
          <a:xfrm>
            <a:off x="1800998" y="4103665"/>
            <a:ext cx="4466592" cy="2548801"/>
          </a:xfrm>
          <a:custGeom>
            <a:avLst/>
            <a:gdLst>
              <a:gd name="T0" fmla="*/ 187 w 224"/>
              <a:gd name="T1" fmla="*/ 53 h 127"/>
              <a:gd name="T2" fmla="*/ 184 w 224"/>
              <a:gd name="T3" fmla="*/ 54 h 127"/>
              <a:gd name="T4" fmla="*/ 187 w 224"/>
              <a:gd name="T5" fmla="*/ 37 h 127"/>
              <a:gd name="T6" fmla="*/ 151 w 224"/>
              <a:gd name="T7" fmla="*/ 0 h 127"/>
              <a:gd name="T8" fmla="*/ 114 w 224"/>
              <a:gd name="T9" fmla="*/ 33 h 127"/>
              <a:gd name="T10" fmla="*/ 87 w 224"/>
              <a:gd name="T11" fmla="*/ 21 h 127"/>
              <a:gd name="T12" fmla="*/ 50 w 224"/>
              <a:gd name="T13" fmla="*/ 56 h 127"/>
              <a:gd name="T14" fmla="*/ 37 w 224"/>
              <a:gd name="T15" fmla="*/ 53 h 127"/>
              <a:gd name="T16" fmla="*/ 0 w 224"/>
              <a:gd name="T17" fmla="*/ 90 h 127"/>
              <a:gd name="T18" fmla="*/ 37 w 224"/>
              <a:gd name="T19" fmla="*/ 127 h 127"/>
              <a:gd name="T20" fmla="*/ 187 w 224"/>
              <a:gd name="T21" fmla="*/ 127 h 127"/>
              <a:gd name="T22" fmla="*/ 224 w 224"/>
              <a:gd name="T23" fmla="*/ 90 h 127"/>
              <a:gd name="T24" fmla="*/ 187 w 224"/>
              <a:gd name="T25" fmla="*/ 5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4" h="127">
                <a:moveTo>
                  <a:pt x="187" y="53"/>
                </a:moveTo>
                <a:cubicBezTo>
                  <a:pt x="186" y="53"/>
                  <a:pt x="185" y="53"/>
                  <a:pt x="184" y="54"/>
                </a:cubicBezTo>
                <a:cubicBezTo>
                  <a:pt x="186" y="49"/>
                  <a:pt x="187" y="43"/>
                  <a:pt x="187" y="37"/>
                </a:cubicBezTo>
                <a:cubicBezTo>
                  <a:pt x="187" y="17"/>
                  <a:pt x="171" y="0"/>
                  <a:pt x="151" y="0"/>
                </a:cubicBezTo>
                <a:cubicBezTo>
                  <a:pt x="132" y="0"/>
                  <a:pt x="116" y="15"/>
                  <a:pt x="114" y="33"/>
                </a:cubicBezTo>
                <a:cubicBezTo>
                  <a:pt x="107" y="25"/>
                  <a:pt x="98" y="21"/>
                  <a:pt x="87" y="21"/>
                </a:cubicBezTo>
                <a:cubicBezTo>
                  <a:pt x="67" y="21"/>
                  <a:pt x="51" y="36"/>
                  <a:pt x="50" y="56"/>
                </a:cubicBezTo>
                <a:cubicBezTo>
                  <a:pt x="46" y="54"/>
                  <a:pt x="42" y="53"/>
                  <a:pt x="37" y="53"/>
                </a:cubicBezTo>
                <a:cubicBezTo>
                  <a:pt x="17" y="53"/>
                  <a:pt x="0" y="70"/>
                  <a:pt x="0" y="90"/>
                </a:cubicBezTo>
                <a:cubicBezTo>
                  <a:pt x="0" y="110"/>
                  <a:pt x="17" y="127"/>
                  <a:pt x="37" y="127"/>
                </a:cubicBezTo>
                <a:cubicBezTo>
                  <a:pt x="187" y="127"/>
                  <a:pt x="187" y="127"/>
                  <a:pt x="187" y="127"/>
                </a:cubicBezTo>
                <a:cubicBezTo>
                  <a:pt x="208" y="127"/>
                  <a:pt x="224" y="110"/>
                  <a:pt x="224" y="90"/>
                </a:cubicBezTo>
                <a:cubicBezTo>
                  <a:pt x="224" y="70"/>
                  <a:pt x="208" y="53"/>
                  <a:pt x="187" y="53"/>
                </a:cubicBezTo>
                <a:close/>
              </a:path>
            </a:pathLst>
          </a:custGeom>
          <a:solidFill>
            <a:srgbClr val="0078D7"/>
          </a:solidFill>
          <a:ln w="79375" cap="flat">
            <a:solidFill>
              <a:srgbClr val="00BCF2"/>
            </a:solidFill>
            <a:prstDash val="solid"/>
            <a:miter lim="800000"/>
            <a:headEnd/>
            <a:tailEnd/>
          </a:ln>
        </p:spPr>
        <p:txBody>
          <a:bodyPr vert="horz" wrap="square" lIns="91414" tIns="45706" rIns="91414" bIns="45706" numCol="1" anchor="t" anchorCtr="0" compatLnSpc="1">
            <a:prstTxWarp prst="textNoShape">
              <a:avLst/>
            </a:prstTxWarp>
          </a:bodyPr>
          <a:lstStyle/>
          <a:p>
            <a:pPr marL="0" marR="0" lvl="0" indent="0" defTabSz="914191"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rgbClr val="505050"/>
              </a:solidFill>
              <a:effectLst/>
              <a:uLnTx/>
              <a:uFillTx/>
              <a:latin typeface="Segoe UI"/>
            </a:endParaRPr>
          </a:p>
        </p:txBody>
      </p:sp>
      <p:sp>
        <p:nvSpPr>
          <p:cNvPr id="86" name="Rectangle 85"/>
          <p:cNvSpPr/>
          <p:nvPr/>
        </p:nvSpPr>
        <p:spPr bwMode="auto">
          <a:xfrm>
            <a:off x="7366665" y="5585957"/>
            <a:ext cx="1976588" cy="908439"/>
          </a:xfrm>
          <a:prstGeom prst="rect">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38127" tIns="69062" rIns="138127" bIns="69062" numCol="1" spcCol="0" rtlCol="0" fromWordArt="0" anchor="ctr" anchorCtr="0" forceAA="0" compatLnSpc="1">
            <a:prstTxWarp prst="textNoShape">
              <a:avLst/>
            </a:prstTxWarp>
            <a:noAutofit/>
          </a:bodyPr>
          <a:lstStyle/>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1" i="0" u="none" strike="noStrike" kern="0" cap="none" spc="0" normalizeH="0" baseline="0" noProof="0" dirty="0">
                <a:ln>
                  <a:noFill/>
                </a:ln>
                <a:solidFill>
                  <a:srgbClr val="000000"/>
                </a:solidFill>
                <a:effectLst/>
                <a:uLnTx/>
                <a:uFillTx/>
                <a:latin typeface="Segoe UI"/>
                <a:ea typeface="+mn-ea"/>
                <a:cs typeface="Arial" charset="0"/>
              </a:rPr>
              <a:t>Customer </a:t>
            </a:r>
            <a:r>
              <a:rPr kumimoji="0" lang="en-US" sz="1372" b="0" i="0" u="none" strike="noStrike" kern="0" cap="none" spc="0" normalizeH="0" baseline="0" noProof="0" dirty="0">
                <a:ln>
                  <a:noFill/>
                </a:ln>
                <a:solidFill>
                  <a:srgbClr val="000000"/>
                </a:solidFill>
                <a:effectLst/>
                <a:uLnTx/>
                <a:uFillTx/>
                <a:latin typeface="Segoe UI"/>
                <a:ea typeface="+mn-ea"/>
                <a:cs typeface="Arial" charset="0"/>
              </a:rPr>
              <a:t>managed </a:t>
            </a:r>
          </a:p>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000000"/>
                </a:solidFill>
                <a:effectLst/>
                <a:uLnTx/>
                <a:uFillTx/>
                <a:latin typeface="Segoe UI"/>
                <a:ea typeface="+mn-ea"/>
                <a:cs typeface="Arial" charset="0"/>
              </a:rPr>
              <a:t>Azure </a:t>
            </a:r>
            <a:r>
              <a:rPr kumimoji="0" lang="en-US" sz="1372" b="1" i="0" u="none" strike="noStrike" kern="0" cap="none" spc="0" normalizeH="0" baseline="0" noProof="0" dirty="0">
                <a:ln>
                  <a:noFill/>
                </a:ln>
                <a:solidFill>
                  <a:srgbClr val="000000"/>
                </a:solidFill>
                <a:effectLst/>
                <a:uLnTx/>
                <a:uFillTx/>
                <a:latin typeface="Segoe UI"/>
                <a:ea typeface="+mn-ea"/>
                <a:cs typeface="Arial" charset="0"/>
              </a:rPr>
              <a:t>subscription</a:t>
            </a:r>
          </a:p>
        </p:txBody>
      </p:sp>
      <p:sp>
        <p:nvSpPr>
          <p:cNvPr id="87" name="TextBox 86"/>
          <p:cNvSpPr txBox="1"/>
          <p:nvPr/>
        </p:nvSpPr>
        <p:spPr>
          <a:xfrm>
            <a:off x="2281147" y="6210553"/>
            <a:ext cx="3441398" cy="363874"/>
          </a:xfrm>
          <a:prstGeom prst="rect">
            <a:avLst/>
          </a:prstGeom>
          <a:noFill/>
        </p:spPr>
        <p:txBody>
          <a:bodyPr wrap="none" lIns="91427" tIns="45713" rIns="91427" bIns="45713" rtlCol="0">
            <a:spAutoFit/>
          </a:bodyPr>
          <a:lstStyle/>
          <a:p>
            <a:pPr defTabSz="913501">
              <a:defRPr/>
            </a:pPr>
            <a:r>
              <a:rPr lang="en-US" sz="1765" b="1" kern="0" dirty="0">
                <a:solidFill>
                  <a:srgbClr val="FFFFFF"/>
                </a:solidFill>
                <a:latin typeface="Segoe UI"/>
              </a:rPr>
              <a:t>Customer’s Azure Subscription</a:t>
            </a:r>
          </a:p>
        </p:txBody>
      </p:sp>
      <p:sp>
        <p:nvSpPr>
          <p:cNvPr id="88" name="TextBox 87"/>
          <p:cNvSpPr txBox="1"/>
          <p:nvPr/>
        </p:nvSpPr>
        <p:spPr>
          <a:xfrm>
            <a:off x="344850" y="3744418"/>
            <a:ext cx="1159971" cy="303467"/>
          </a:xfrm>
          <a:prstGeom prst="rect">
            <a:avLst/>
          </a:prstGeom>
          <a:noFill/>
        </p:spPr>
        <p:txBody>
          <a:bodyPr wrap="none" lIns="91427" tIns="45713" rIns="91427" bIns="45713" rtlCol="0">
            <a:spAutoFit/>
          </a:bodyPr>
          <a:lstStyle/>
          <a:p>
            <a:pPr defTabSz="914191">
              <a:defRPr/>
            </a:pPr>
            <a:r>
              <a:rPr lang="en-US" sz="1372" b="1" kern="0" dirty="0">
                <a:solidFill>
                  <a:srgbClr val="505050"/>
                </a:solidFill>
                <a:latin typeface="Segoe UI"/>
              </a:rPr>
              <a:t>Citrix Cloud</a:t>
            </a:r>
          </a:p>
        </p:txBody>
      </p:sp>
      <p:sp>
        <p:nvSpPr>
          <p:cNvPr id="89" name="TextBox 88"/>
          <p:cNvSpPr txBox="1"/>
          <p:nvPr/>
        </p:nvSpPr>
        <p:spPr>
          <a:xfrm>
            <a:off x="344850" y="4102933"/>
            <a:ext cx="2064963" cy="303467"/>
          </a:xfrm>
          <a:prstGeom prst="rect">
            <a:avLst/>
          </a:prstGeom>
          <a:noFill/>
        </p:spPr>
        <p:txBody>
          <a:bodyPr wrap="none" lIns="91427" tIns="45713" rIns="91427" bIns="45713" rtlCol="0">
            <a:spAutoFit/>
          </a:bodyPr>
          <a:lstStyle/>
          <a:p>
            <a:pPr defTabSz="914191">
              <a:defRPr/>
            </a:pPr>
            <a:r>
              <a:rPr lang="en-US" sz="1372" b="1" kern="0" dirty="0">
                <a:solidFill>
                  <a:srgbClr val="505050">
                    <a:lumMod val="50000"/>
                    <a:lumOff val="50000"/>
                  </a:srgbClr>
                </a:solidFill>
                <a:latin typeface="Segoe UI"/>
              </a:rPr>
              <a:t>Customer Subscription</a:t>
            </a:r>
          </a:p>
        </p:txBody>
      </p:sp>
      <p:sp>
        <p:nvSpPr>
          <p:cNvPr id="90" name="TextBox 89">
            <a:hlinkClick r:id="" action="ppaction://noaction"/>
          </p:cNvPr>
          <p:cNvSpPr txBox="1"/>
          <p:nvPr/>
        </p:nvSpPr>
        <p:spPr>
          <a:xfrm>
            <a:off x="2251207" y="3022085"/>
            <a:ext cx="3808108" cy="818480"/>
          </a:xfrm>
          <a:prstGeom prst="rect">
            <a:avLst/>
          </a:prstGeom>
          <a:noFill/>
        </p:spPr>
        <p:txBody>
          <a:bodyPr wrap="square" lIns="91427" tIns="45713" rIns="91427" bIns="45713" rtlCol="0">
            <a:spAutoFit/>
          </a:bodyPr>
          <a:lstStyle/>
          <a:p>
            <a:pPr algn="ctr" defTabSz="914191">
              <a:lnSpc>
                <a:spcPct val="90000"/>
              </a:lnSpc>
              <a:defRPr/>
            </a:pPr>
            <a:r>
              <a:rPr lang="en-US" sz="2400" b="1" kern="0" dirty="0">
                <a:solidFill>
                  <a:srgbClr val="505050">
                    <a:lumMod val="75000"/>
                  </a:srgbClr>
                </a:solidFill>
                <a:latin typeface="Segoe UI"/>
              </a:rPr>
              <a:t>Citrix Cloud</a:t>
            </a:r>
          </a:p>
          <a:p>
            <a:pPr algn="ctr" defTabSz="914191">
              <a:lnSpc>
                <a:spcPct val="90000"/>
              </a:lnSpc>
              <a:defRPr/>
            </a:pPr>
            <a:r>
              <a:rPr lang="en-US" sz="2843" kern="0" dirty="0" err="1">
                <a:solidFill>
                  <a:srgbClr val="505050">
                    <a:lumMod val="75000"/>
                  </a:srgbClr>
                </a:solidFill>
                <a:latin typeface="Segoe UI"/>
              </a:rPr>
              <a:t>XenDesktop</a:t>
            </a:r>
            <a:r>
              <a:rPr lang="en-US" sz="2843" kern="0" dirty="0">
                <a:solidFill>
                  <a:srgbClr val="505050">
                    <a:lumMod val="75000"/>
                  </a:srgbClr>
                </a:solidFill>
                <a:latin typeface="Segoe UI"/>
              </a:rPr>
              <a:t> Essentials</a:t>
            </a:r>
            <a:endParaRPr lang="en-US" sz="2843" b="1" kern="0" dirty="0">
              <a:solidFill>
                <a:srgbClr val="505050">
                  <a:lumMod val="75000"/>
                </a:srgbClr>
              </a:solidFill>
              <a:latin typeface="Segoe UI"/>
            </a:endParaRPr>
          </a:p>
        </p:txBody>
      </p:sp>
      <p:grpSp>
        <p:nvGrpSpPr>
          <p:cNvPr id="91" name="Group 90"/>
          <p:cNvGrpSpPr/>
          <p:nvPr/>
        </p:nvGrpSpPr>
        <p:grpSpPr>
          <a:xfrm>
            <a:off x="2968049" y="5193813"/>
            <a:ext cx="2253253" cy="730924"/>
            <a:chOff x="2967604" y="5212468"/>
            <a:chExt cx="2253572" cy="731132"/>
          </a:xfrm>
        </p:grpSpPr>
        <p:grpSp>
          <p:nvGrpSpPr>
            <p:cNvPr id="92" name="Group 91"/>
            <p:cNvGrpSpPr/>
            <p:nvPr/>
          </p:nvGrpSpPr>
          <p:grpSpPr>
            <a:xfrm>
              <a:off x="4124482" y="5212468"/>
              <a:ext cx="1096694" cy="731132"/>
              <a:chOff x="3821413" y="4939868"/>
              <a:chExt cx="1096694" cy="731132"/>
            </a:xfrm>
          </p:grpSpPr>
          <p:sp>
            <p:nvSpPr>
              <p:cNvPr id="97" name="Rectangle 96"/>
              <p:cNvSpPr/>
              <p:nvPr/>
            </p:nvSpPr>
            <p:spPr bwMode="auto">
              <a:xfrm>
                <a:off x="4004194" y="5122651"/>
                <a:ext cx="913913"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Arial" charset="0"/>
                  </a:rPr>
                  <a:t>Server VDAs</a:t>
                </a:r>
              </a:p>
            </p:txBody>
          </p:sp>
          <p:sp>
            <p:nvSpPr>
              <p:cNvPr id="98" name="Rectangle 97"/>
              <p:cNvSpPr/>
              <p:nvPr/>
            </p:nvSpPr>
            <p:spPr bwMode="auto">
              <a:xfrm>
                <a:off x="3912801" y="5031260"/>
                <a:ext cx="921232"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Arial" charset="0"/>
                  </a:rPr>
                  <a:t>Server VDAs</a:t>
                </a:r>
              </a:p>
            </p:txBody>
          </p:sp>
          <p:sp>
            <p:nvSpPr>
              <p:cNvPr id="99" name="Rectangle 98"/>
              <p:cNvSpPr/>
              <p:nvPr/>
            </p:nvSpPr>
            <p:spPr bwMode="auto">
              <a:xfrm>
                <a:off x="3821413" y="4939868"/>
                <a:ext cx="913915"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176" b="0" i="0" u="none" strike="noStrike" kern="0" cap="none" spc="0" normalizeH="0" baseline="0" noProof="0" dirty="0">
                    <a:ln>
                      <a:noFill/>
                    </a:ln>
                    <a:solidFill>
                      <a:srgbClr val="505050"/>
                    </a:solidFill>
                    <a:effectLst/>
                    <a:uLnTx/>
                    <a:uFillTx/>
                    <a:latin typeface="Segoe UI"/>
                    <a:ea typeface="+mn-ea"/>
                    <a:cs typeface="Arial" charset="0"/>
                  </a:rPr>
                  <a:t>Windows 10</a:t>
                </a:r>
              </a:p>
            </p:txBody>
          </p:sp>
        </p:grpSp>
        <p:grpSp>
          <p:nvGrpSpPr>
            <p:cNvPr id="93" name="Group 92"/>
            <p:cNvGrpSpPr/>
            <p:nvPr/>
          </p:nvGrpSpPr>
          <p:grpSpPr>
            <a:xfrm>
              <a:off x="2967604" y="5212468"/>
              <a:ext cx="1089385" cy="731132"/>
              <a:chOff x="2549247" y="4939868"/>
              <a:chExt cx="1089385" cy="731132"/>
            </a:xfrm>
          </p:grpSpPr>
          <p:sp>
            <p:nvSpPr>
              <p:cNvPr id="94" name="Rectangle 93"/>
              <p:cNvSpPr/>
              <p:nvPr/>
            </p:nvSpPr>
            <p:spPr bwMode="auto">
              <a:xfrm>
                <a:off x="2724717" y="5122651"/>
                <a:ext cx="913915"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Arial" charset="0"/>
                  </a:rPr>
                  <a:t>Server VDAs</a:t>
                </a:r>
              </a:p>
            </p:txBody>
          </p:sp>
          <p:sp>
            <p:nvSpPr>
              <p:cNvPr id="95" name="Rectangle 94"/>
              <p:cNvSpPr/>
              <p:nvPr/>
            </p:nvSpPr>
            <p:spPr bwMode="auto">
              <a:xfrm>
                <a:off x="2633319" y="5031261"/>
                <a:ext cx="913916"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Arial" charset="0"/>
                  </a:rPr>
                  <a:t>Server VDAs</a:t>
                </a:r>
              </a:p>
            </p:txBody>
          </p:sp>
          <p:sp>
            <p:nvSpPr>
              <p:cNvPr id="96" name="Rectangle 95"/>
              <p:cNvSpPr/>
              <p:nvPr/>
            </p:nvSpPr>
            <p:spPr bwMode="auto">
              <a:xfrm>
                <a:off x="2549247" y="4939868"/>
                <a:ext cx="913915" cy="548349"/>
              </a:xfrm>
              <a:prstGeom prst="rect">
                <a:avLst/>
              </a:prstGeom>
              <a:solidFill>
                <a:srgbClr val="FFFFFF"/>
              </a:solidFill>
              <a:ln w="9525" cap="flat" cmpd="sng" algn="ctr">
                <a:solidFill>
                  <a:srgbClr val="0078D7"/>
                </a:solidFill>
                <a:prstDash val="solid"/>
                <a:headEnd type="none" w="med" len="med"/>
                <a:tailEnd type="none" w="med" len="med"/>
              </a:ln>
              <a:effectLst/>
            </p:spPr>
            <p:txBody>
              <a:bodyPr rot="0" spcFirstLastPara="0" vertOverflow="overflow" horzOverflow="overflow" vert="horz" wrap="square" lIns="135467" tIns="67734" rIns="135467" bIns="67734" numCol="1" spcCol="0" rtlCol="0" fromWordArt="0" anchor="ctr" anchorCtr="0" forceAA="0" compatLnSpc="1">
                <a:prstTxWarp prst="textNoShape">
                  <a:avLst/>
                </a:prstTxWarp>
                <a:noAutofit/>
              </a:bodyPr>
              <a:lstStyle/>
              <a:p>
                <a:pPr marL="0" marR="0" lvl="0" indent="0" algn="ctr" defTabSz="1460590" eaLnBrk="1" fontAlgn="base" latinLnBrk="0" hangingPunct="1">
                  <a:lnSpc>
                    <a:spcPct val="100000"/>
                  </a:lnSpc>
                  <a:spcBef>
                    <a:spcPct val="0"/>
                  </a:spcBef>
                  <a:spcAft>
                    <a:spcPct val="0"/>
                  </a:spcAft>
                  <a:buClrTx/>
                  <a:buSzTx/>
                  <a:buFontTx/>
                  <a:buNone/>
                  <a:tabLst/>
                  <a:defRPr/>
                </a:pPr>
                <a:r>
                  <a:rPr kumimoji="0" lang="en-US" sz="1176" b="0" i="0" u="none" strike="noStrike" kern="0" cap="none" spc="0" normalizeH="0" baseline="0" noProof="0" dirty="0">
                    <a:ln>
                      <a:noFill/>
                    </a:ln>
                    <a:solidFill>
                      <a:srgbClr val="505050"/>
                    </a:solidFill>
                    <a:effectLst/>
                    <a:uLnTx/>
                    <a:uFillTx/>
                    <a:latin typeface="Segoe UI"/>
                    <a:ea typeface="+mn-ea"/>
                    <a:cs typeface="Arial" charset="0"/>
                  </a:rPr>
                  <a:t>Windows 10</a:t>
                </a:r>
              </a:p>
            </p:txBody>
          </p:sp>
        </p:grpSp>
      </p:grpSp>
      <p:sp>
        <p:nvSpPr>
          <p:cNvPr id="100" name="Right Brace 99"/>
          <p:cNvSpPr/>
          <p:nvPr/>
        </p:nvSpPr>
        <p:spPr bwMode="auto">
          <a:xfrm>
            <a:off x="6519556" y="1381818"/>
            <a:ext cx="445117" cy="2453796"/>
          </a:xfrm>
          <a:prstGeom prst="rightBrace">
            <a:avLst>
              <a:gd name="adj1" fmla="val 0"/>
              <a:gd name="adj2" fmla="val 49567"/>
            </a:avLst>
          </a:prstGeom>
          <a:ln w="28575">
            <a:headEnd type="none" w="med" len="med"/>
            <a:tailEnd type="none" w="med" len="med"/>
          </a:ln>
        </p:spPr>
        <p:style>
          <a:lnRef idx="1">
            <a:schemeClr val="accent5"/>
          </a:lnRef>
          <a:fillRef idx="0">
            <a:schemeClr val="accent5"/>
          </a:fillRef>
          <a:effectRef idx="0">
            <a:schemeClr val="accent5"/>
          </a:effectRef>
          <a:fontRef idx="minor">
            <a:schemeClr val="tx1"/>
          </a:fontRef>
        </p:style>
        <p:txBody>
          <a:bodyPr lIns="91427" tIns="45713" rIns="91427" bIns="45713" rtlCol="0" anchor="ctr"/>
          <a:lstStyle/>
          <a:p>
            <a:pPr marL="0" marR="0" lvl="0" indent="0" algn="ctr" defTabSz="913478" eaLnBrk="1" fontAlgn="auto" latinLnBrk="0" hangingPunct="1">
              <a:lnSpc>
                <a:spcPct val="100000"/>
              </a:lnSpc>
              <a:spcBef>
                <a:spcPts val="0"/>
              </a:spcBef>
              <a:spcAft>
                <a:spcPts val="0"/>
              </a:spcAft>
              <a:buClrTx/>
              <a:buSzTx/>
              <a:buFontTx/>
              <a:buNone/>
              <a:tabLst/>
              <a:defRPr/>
            </a:pPr>
            <a:endParaRPr kumimoji="0" lang="en-US" sz="1863" b="1" i="0" u="none" strike="noStrike" kern="0" cap="none" spc="0" normalizeH="0" baseline="0" noProof="0" dirty="0">
              <a:ln>
                <a:noFill/>
              </a:ln>
              <a:solidFill>
                <a:srgbClr val="000000"/>
              </a:solidFill>
              <a:effectLst/>
              <a:uLnTx/>
              <a:uFillTx/>
              <a:latin typeface="Segoe UI"/>
              <a:ea typeface="+mn-ea"/>
              <a:cs typeface="+mn-cs"/>
            </a:endParaRPr>
          </a:p>
        </p:txBody>
      </p:sp>
      <p:sp>
        <p:nvSpPr>
          <p:cNvPr id="101" name="Freeform 63"/>
          <p:cNvSpPr>
            <a:spLocks/>
          </p:cNvSpPr>
          <p:nvPr/>
        </p:nvSpPr>
        <p:spPr bwMode="auto">
          <a:xfrm>
            <a:off x="7770845" y="4736828"/>
            <a:ext cx="1148854" cy="739059"/>
          </a:xfrm>
          <a:custGeom>
            <a:avLst/>
            <a:gdLst>
              <a:gd name="T0" fmla="*/ 475 w 673"/>
              <a:gd name="T1" fmla="*/ 0 h 396"/>
              <a:gd name="T2" fmla="*/ 321 w 673"/>
              <a:gd name="T3" fmla="*/ 74 h 396"/>
              <a:gd name="T4" fmla="*/ 260 w 673"/>
              <a:gd name="T5" fmla="*/ 55 h 396"/>
              <a:gd name="T6" fmla="*/ 170 w 673"/>
              <a:gd name="T7" fmla="*/ 107 h 396"/>
              <a:gd name="T8" fmla="*/ 145 w 673"/>
              <a:gd name="T9" fmla="*/ 105 h 396"/>
              <a:gd name="T10" fmla="*/ 0 w 673"/>
              <a:gd name="T11" fmla="*/ 251 h 396"/>
              <a:gd name="T12" fmla="*/ 129 w 673"/>
              <a:gd name="T13" fmla="*/ 395 h 396"/>
              <a:gd name="T14" fmla="*/ 129 w 673"/>
              <a:gd name="T15" fmla="*/ 396 h 396"/>
              <a:gd name="T16" fmla="*/ 505 w 673"/>
              <a:gd name="T17" fmla="*/ 396 h 396"/>
              <a:gd name="T18" fmla="*/ 505 w 673"/>
              <a:gd name="T19" fmla="*/ 393 h 396"/>
              <a:gd name="T20" fmla="*/ 673 w 673"/>
              <a:gd name="T21" fmla="*/ 198 h 396"/>
              <a:gd name="T22" fmla="*/ 475 w 673"/>
              <a:gd name="T23" fmla="*/ 0 h 3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73" h="396">
                <a:moveTo>
                  <a:pt x="475" y="0"/>
                </a:moveTo>
                <a:cubicBezTo>
                  <a:pt x="413" y="0"/>
                  <a:pt x="357" y="29"/>
                  <a:pt x="321" y="74"/>
                </a:cubicBezTo>
                <a:cubicBezTo>
                  <a:pt x="304" y="62"/>
                  <a:pt x="283" y="55"/>
                  <a:pt x="260" y="55"/>
                </a:cubicBezTo>
                <a:cubicBezTo>
                  <a:pt x="222" y="55"/>
                  <a:pt x="188" y="76"/>
                  <a:pt x="170" y="107"/>
                </a:cubicBezTo>
                <a:cubicBezTo>
                  <a:pt x="162" y="106"/>
                  <a:pt x="154" y="105"/>
                  <a:pt x="145" y="105"/>
                </a:cubicBezTo>
                <a:cubicBezTo>
                  <a:pt x="65" y="105"/>
                  <a:pt x="0" y="170"/>
                  <a:pt x="0" y="251"/>
                </a:cubicBezTo>
                <a:cubicBezTo>
                  <a:pt x="0" y="325"/>
                  <a:pt x="56" y="387"/>
                  <a:pt x="129" y="395"/>
                </a:cubicBezTo>
                <a:cubicBezTo>
                  <a:pt x="129" y="396"/>
                  <a:pt x="129" y="396"/>
                  <a:pt x="129" y="396"/>
                </a:cubicBezTo>
                <a:cubicBezTo>
                  <a:pt x="505" y="396"/>
                  <a:pt x="505" y="396"/>
                  <a:pt x="505" y="396"/>
                </a:cubicBezTo>
                <a:cubicBezTo>
                  <a:pt x="505" y="393"/>
                  <a:pt x="505" y="393"/>
                  <a:pt x="505" y="393"/>
                </a:cubicBezTo>
                <a:cubicBezTo>
                  <a:pt x="600" y="379"/>
                  <a:pt x="673" y="297"/>
                  <a:pt x="673" y="198"/>
                </a:cubicBezTo>
                <a:cubicBezTo>
                  <a:pt x="673" y="89"/>
                  <a:pt x="584" y="0"/>
                  <a:pt x="475" y="0"/>
                </a:cubicBezTo>
                <a:close/>
              </a:path>
            </a:pathLst>
          </a:custGeom>
          <a:solidFill>
            <a:srgbClr val="0078D7"/>
          </a:solidFill>
          <a:ln>
            <a:noFill/>
          </a:ln>
          <a:extLst/>
        </p:spPr>
        <p:txBody>
          <a:bodyPr vert="horz" wrap="square" lIns="119520" tIns="59760" rIns="119520" bIns="5976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a:ln>
                <a:noFill/>
              </a:ln>
              <a:solidFill>
                <a:sysClr val="windowText" lastClr="000000"/>
              </a:solidFill>
              <a:effectLst/>
              <a:uLnTx/>
              <a:uFillTx/>
              <a:latin typeface="Segoe UI"/>
            </a:endParaRPr>
          </a:p>
        </p:txBody>
      </p:sp>
      <p:sp>
        <p:nvSpPr>
          <p:cNvPr id="102" name="Rectangle 101"/>
          <p:cNvSpPr/>
          <p:nvPr/>
        </p:nvSpPr>
        <p:spPr bwMode="auto">
          <a:xfrm>
            <a:off x="9819538" y="5611451"/>
            <a:ext cx="1979462" cy="908439"/>
          </a:xfrm>
          <a:prstGeom prst="rect">
            <a:avLst/>
          </a:prstGeom>
          <a:solidFill>
            <a:srgbClr val="FFFFFF"/>
          </a:solidFill>
          <a:ln w="10795" cap="flat" cmpd="sng" algn="ctr">
            <a:noFill/>
            <a:prstDash val="solid"/>
            <a:headEnd type="none" w="med" len="med"/>
            <a:tailEnd type="none" w="med" len="med"/>
          </a:ln>
          <a:effectLst/>
        </p:spPr>
        <p:txBody>
          <a:bodyPr rot="0" spcFirstLastPara="0" vertOverflow="overflow" horzOverflow="overflow" vert="horz" wrap="square" lIns="138127" tIns="69062" rIns="138127" bIns="69062" numCol="1" spcCol="0" rtlCol="0" fromWordArt="0" anchor="ctr" anchorCtr="0" forceAA="0" compatLnSpc="1">
            <a:prstTxWarp prst="textNoShape">
              <a:avLst/>
            </a:prstTxWarp>
            <a:noAutofit/>
          </a:bodyPr>
          <a:lstStyle/>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1" i="0" u="none" strike="noStrike" kern="0" cap="none" spc="0" normalizeH="0" baseline="0" noProof="0" dirty="0">
                <a:ln>
                  <a:noFill/>
                </a:ln>
                <a:solidFill>
                  <a:srgbClr val="000000"/>
                </a:solidFill>
                <a:effectLst/>
                <a:uLnTx/>
                <a:uFillTx/>
                <a:latin typeface="Segoe UI"/>
                <a:ea typeface="+mn-ea"/>
                <a:cs typeface="Arial" charset="0"/>
              </a:rPr>
              <a:t>Customer</a:t>
            </a:r>
            <a:r>
              <a:rPr kumimoji="0" lang="en-US" sz="1372" b="0" i="0" u="none" strike="noStrike" kern="0" cap="none" spc="0" normalizeH="0" baseline="0" noProof="0" dirty="0">
                <a:ln>
                  <a:noFill/>
                </a:ln>
                <a:solidFill>
                  <a:srgbClr val="000000"/>
                </a:solidFill>
                <a:effectLst/>
                <a:uLnTx/>
                <a:uFillTx/>
                <a:latin typeface="Segoe UI"/>
                <a:ea typeface="+mn-ea"/>
                <a:cs typeface="Arial" charset="0"/>
              </a:rPr>
              <a:t> also </a:t>
            </a:r>
            <a:r>
              <a:rPr kumimoji="0" lang="en-US" sz="1372" b="1" i="0" u="none" strike="noStrike" kern="0" cap="none" spc="0" normalizeH="0" baseline="0" noProof="0" dirty="0">
                <a:ln>
                  <a:noFill/>
                </a:ln>
                <a:solidFill>
                  <a:srgbClr val="000000"/>
                </a:solidFill>
                <a:effectLst/>
                <a:uLnTx/>
                <a:uFillTx/>
                <a:latin typeface="Segoe UI"/>
                <a:ea typeface="+mn-ea"/>
                <a:cs typeface="Arial" charset="0"/>
              </a:rPr>
              <a:t>pays for IaaS </a:t>
            </a:r>
            <a:r>
              <a:rPr kumimoji="0" lang="en-US" sz="1372" b="0" i="0" u="none" strike="noStrike" kern="0" cap="none" spc="0" normalizeH="0" baseline="0" noProof="0" dirty="0">
                <a:ln>
                  <a:noFill/>
                </a:ln>
                <a:solidFill>
                  <a:srgbClr val="000000"/>
                </a:solidFill>
                <a:effectLst/>
                <a:uLnTx/>
                <a:uFillTx/>
                <a:latin typeface="Segoe UI"/>
                <a:ea typeface="+mn-ea"/>
                <a:cs typeface="Arial" charset="0"/>
              </a:rPr>
              <a:t>consumption</a:t>
            </a:r>
          </a:p>
        </p:txBody>
      </p:sp>
      <p:grpSp>
        <p:nvGrpSpPr>
          <p:cNvPr id="103" name="Group 102"/>
          <p:cNvGrpSpPr/>
          <p:nvPr/>
        </p:nvGrpSpPr>
        <p:grpSpPr>
          <a:xfrm>
            <a:off x="10372622" y="5058944"/>
            <a:ext cx="733206" cy="269736"/>
            <a:chOff x="4588634" y="1428750"/>
            <a:chExt cx="560931" cy="206359"/>
          </a:xfrm>
          <a:solidFill>
            <a:srgbClr val="FFFFFF"/>
          </a:solidFill>
        </p:grpSpPr>
        <p:sp>
          <p:nvSpPr>
            <p:cNvPr id="104" name="Freeform 126"/>
            <p:cNvSpPr>
              <a:spLocks noEditPoints="1"/>
            </p:cNvSpPr>
            <p:nvPr/>
          </p:nvSpPr>
          <p:spPr bwMode="auto">
            <a:xfrm>
              <a:off x="4588634" y="1428750"/>
              <a:ext cx="560931" cy="206359"/>
            </a:xfrm>
            <a:custGeom>
              <a:avLst/>
              <a:gdLst>
                <a:gd name="T0" fmla="*/ 579 w 625"/>
                <a:gd name="T1" fmla="*/ 0 h 230"/>
                <a:gd name="T2" fmla="*/ 46 w 625"/>
                <a:gd name="T3" fmla="*/ 0 h 230"/>
                <a:gd name="T4" fmla="*/ 0 w 625"/>
                <a:gd name="T5" fmla="*/ 46 h 230"/>
                <a:gd name="T6" fmla="*/ 0 w 625"/>
                <a:gd name="T7" fmla="*/ 185 h 230"/>
                <a:gd name="T8" fmla="*/ 46 w 625"/>
                <a:gd name="T9" fmla="*/ 230 h 230"/>
                <a:gd name="T10" fmla="*/ 579 w 625"/>
                <a:gd name="T11" fmla="*/ 230 h 230"/>
                <a:gd name="T12" fmla="*/ 625 w 625"/>
                <a:gd name="T13" fmla="*/ 185 h 230"/>
                <a:gd name="T14" fmla="*/ 625 w 625"/>
                <a:gd name="T15" fmla="*/ 46 h 230"/>
                <a:gd name="T16" fmla="*/ 579 w 625"/>
                <a:gd name="T17" fmla="*/ 0 h 230"/>
                <a:gd name="T18" fmla="*/ 593 w 625"/>
                <a:gd name="T19" fmla="*/ 199 h 230"/>
                <a:gd name="T20" fmla="*/ 31 w 625"/>
                <a:gd name="T21" fmla="*/ 199 h 230"/>
                <a:gd name="T22" fmla="*/ 31 w 625"/>
                <a:gd name="T23" fmla="*/ 31 h 230"/>
                <a:gd name="T24" fmla="*/ 593 w 625"/>
                <a:gd name="T25" fmla="*/ 31 h 230"/>
                <a:gd name="T26" fmla="*/ 593 w 625"/>
                <a:gd name="T27" fmla="*/ 1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25" h="230">
                  <a:moveTo>
                    <a:pt x="579" y="0"/>
                  </a:moveTo>
                  <a:cubicBezTo>
                    <a:pt x="46" y="0"/>
                    <a:pt x="46" y="0"/>
                    <a:pt x="46" y="0"/>
                  </a:cubicBezTo>
                  <a:cubicBezTo>
                    <a:pt x="21" y="0"/>
                    <a:pt x="0" y="21"/>
                    <a:pt x="0" y="46"/>
                  </a:cubicBezTo>
                  <a:cubicBezTo>
                    <a:pt x="0" y="185"/>
                    <a:pt x="0" y="185"/>
                    <a:pt x="0" y="185"/>
                  </a:cubicBezTo>
                  <a:cubicBezTo>
                    <a:pt x="0" y="210"/>
                    <a:pt x="21" y="230"/>
                    <a:pt x="46" y="230"/>
                  </a:cubicBezTo>
                  <a:cubicBezTo>
                    <a:pt x="579" y="230"/>
                    <a:pt x="579" y="230"/>
                    <a:pt x="579" y="230"/>
                  </a:cubicBezTo>
                  <a:cubicBezTo>
                    <a:pt x="604" y="230"/>
                    <a:pt x="625" y="210"/>
                    <a:pt x="625" y="185"/>
                  </a:cubicBezTo>
                  <a:cubicBezTo>
                    <a:pt x="625" y="46"/>
                    <a:pt x="625" y="46"/>
                    <a:pt x="625" y="46"/>
                  </a:cubicBezTo>
                  <a:cubicBezTo>
                    <a:pt x="625" y="21"/>
                    <a:pt x="604" y="0"/>
                    <a:pt x="579" y="0"/>
                  </a:cubicBezTo>
                  <a:close/>
                  <a:moveTo>
                    <a:pt x="593" y="199"/>
                  </a:moveTo>
                  <a:cubicBezTo>
                    <a:pt x="31" y="199"/>
                    <a:pt x="31" y="199"/>
                    <a:pt x="31" y="199"/>
                  </a:cubicBezTo>
                  <a:cubicBezTo>
                    <a:pt x="31" y="31"/>
                    <a:pt x="31" y="31"/>
                    <a:pt x="31" y="31"/>
                  </a:cubicBezTo>
                  <a:cubicBezTo>
                    <a:pt x="593" y="31"/>
                    <a:pt x="593" y="31"/>
                    <a:pt x="593" y="31"/>
                  </a:cubicBezTo>
                  <a:lnTo>
                    <a:pt x="593" y="199"/>
                  </a:lnTo>
                  <a:close/>
                </a:path>
              </a:pathLst>
            </a:custGeom>
            <a:grp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05" name="Freeform 127"/>
            <p:cNvSpPr>
              <a:spLocks noEditPoints="1"/>
            </p:cNvSpPr>
            <p:nvPr/>
          </p:nvSpPr>
          <p:spPr bwMode="auto">
            <a:xfrm>
              <a:off x="4628918" y="1469034"/>
              <a:ext cx="480364" cy="126552"/>
            </a:xfrm>
            <a:custGeom>
              <a:avLst/>
              <a:gdLst>
                <a:gd name="T0" fmla="*/ 534 w 535"/>
                <a:gd name="T1" fmla="*/ 141 h 141"/>
                <a:gd name="T2" fmla="*/ 535 w 535"/>
                <a:gd name="T3" fmla="*/ 140 h 141"/>
                <a:gd name="T4" fmla="*/ 535 w 535"/>
                <a:gd name="T5" fmla="*/ 1 h 141"/>
                <a:gd name="T6" fmla="*/ 534 w 535"/>
                <a:gd name="T7" fmla="*/ 0 h 141"/>
                <a:gd name="T8" fmla="*/ 1 w 535"/>
                <a:gd name="T9" fmla="*/ 0 h 141"/>
                <a:gd name="T10" fmla="*/ 0 w 535"/>
                <a:gd name="T11" fmla="*/ 1 h 141"/>
                <a:gd name="T12" fmla="*/ 0 w 535"/>
                <a:gd name="T13" fmla="*/ 140 h 141"/>
                <a:gd name="T14" fmla="*/ 1 w 535"/>
                <a:gd name="T15" fmla="*/ 141 h 141"/>
                <a:gd name="T16" fmla="*/ 534 w 535"/>
                <a:gd name="T17" fmla="*/ 141 h 141"/>
                <a:gd name="T18" fmla="*/ 254 w 535"/>
                <a:gd name="T19" fmla="*/ 99 h 141"/>
                <a:gd name="T20" fmla="*/ 221 w 535"/>
                <a:gd name="T21" fmla="*/ 95 h 141"/>
                <a:gd name="T22" fmla="*/ 221 w 535"/>
                <a:gd name="T23" fmla="*/ 68 h 141"/>
                <a:gd name="T24" fmla="*/ 254 w 535"/>
                <a:gd name="T25" fmla="*/ 68 h 141"/>
                <a:gd name="T26" fmla="*/ 254 w 535"/>
                <a:gd name="T27" fmla="*/ 99 h 141"/>
                <a:gd name="T28" fmla="*/ 490 w 535"/>
                <a:gd name="T29" fmla="*/ 54 h 141"/>
                <a:gd name="T30" fmla="*/ 503 w 535"/>
                <a:gd name="T31" fmla="*/ 67 h 141"/>
                <a:gd name="T32" fmla="*/ 490 w 535"/>
                <a:gd name="T33" fmla="*/ 79 h 141"/>
                <a:gd name="T34" fmla="*/ 478 w 535"/>
                <a:gd name="T35" fmla="*/ 67 h 141"/>
                <a:gd name="T36" fmla="*/ 490 w 535"/>
                <a:gd name="T37" fmla="*/ 54 h 141"/>
                <a:gd name="T38" fmla="*/ 258 w 535"/>
                <a:gd name="T39" fmla="*/ 32 h 141"/>
                <a:gd name="T40" fmla="*/ 302 w 535"/>
                <a:gd name="T41" fmla="*/ 26 h 141"/>
                <a:gd name="T42" fmla="*/ 302 w 535"/>
                <a:gd name="T43" fmla="*/ 64 h 141"/>
                <a:gd name="T44" fmla="*/ 258 w 535"/>
                <a:gd name="T45" fmla="*/ 64 h 141"/>
                <a:gd name="T46" fmla="*/ 258 w 535"/>
                <a:gd name="T47" fmla="*/ 32 h 141"/>
                <a:gd name="T48" fmla="*/ 258 w 535"/>
                <a:gd name="T49" fmla="*/ 68 h 141"/>
                <a:gd name="T50" fmla="*/ 302 w 535"/>
                <a:gd name="T51" fmla="*/ 68 h 141"/>
                <a:gd name="T52" fmla="*/ 302 w 535"/>
                <a:gd name="T53" fmla="*/ 106 h 141"/>
                <a:gd name="T54" fmla="*/ 258 w 535"/>
                <a:gd name="T55" fmla="*/ 100 h 141"/>
                <a:gd name="T56" fmla="*/ 258 w 535"/>
                <a:gd name="T57" fmla="*/ 68 h 141"/>
                <a:gd name="T58" fmla="*/ 254 w 535"/>
                <a:gd name="T59" fmla="*/ 32 h 141"/>
                <a:gd name="T60" fmla="*/ 254 w 535"/>
                <a:gd name="T61" fmla="*/ 64 h 141"/>
                <a:gd name="T62" fmla="*/ 221 w 535"/>
                <a:gd name="T63" fmla="*/ 64 h 141"/>
                <a:gd name="T64" fmla="*/ 221 w 535"/>
                <a:gd name="T65" fmla="*/ 37 h 141"/>
                <a:gd name="T66" fmla="*/ 254 w 535"/>
                <a:gd name="T67" fmla="*/ 32 h 141"/>
                <a:gd name="T68" fmla="*/ 35 w 535"/>
                <a:gd name="T69" fmla="*/ 61 h 141"/>
                <a:gd name="T70" fmla="*/ 162 w 535"/>
                <a:gd name="T71" fmla="*/ 61 h 141"/>
                <a:gd name="T72" fmla="*/ 162 w 535"/>
                <a:gd name="T73" fmla="*/ 79 h 141"/>
                <a:gd name="T74" fmla="*/ 35 w 535"/>
                <a:gd name="T75" fmla="*/ 79 h 141"/>
                <a:gd name="T76" fmla="*/ 35 w 535"/>
                <a:gd name="T77" fmla="*/ 6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35" h="141">
                  <a:moveTo>
                    <a:pt x="534" y="141"/>
                  </a:moveTo>
                  <a:cubicBezTo>
                    <a:pt x="535" y="140"/>
                    <a:pt x="535" y="140"/>
                    <a:pt x="535" y="140"/>
                  </a:cubicBezTo>
                  <a:cubicBezTo>
                    <a:pt x="535" y="1"/>
                    <a:pt x="535" y="1"/>
                    <a:pt x="535" y="1"/>
                  </a:cubicBezTo>
                  <a:cubicBezTo>
                    <a:pt x="534" y="0"/>
                    <a:pt x="534" y="0"/>
                    <a:pt x="534" y="0"/>
                  </a:cubicBezTo>
                  <a:cubicBezTo>
                    <a:pt x="1" y="0"/>
                    <a:pt x="1" y="0"/>
                    <a:pt x="1" y="0"/>
                  </a:cubicBezTo>
                  <a:cubicBezTo>
                    <a:pt x="0" y="1"/>
                    <a:pt x="0" y="1"/>
                    <a:pt x="0" y="1"/>
                  </a:cubicBezTo>
                  <a:cubicBezTo>
                    <a:pt x="0" y="140"/>
                    <a:pt x="0" y="140"/>
                    <a:pt x="0" y="140"/>
                  </a:cubicBezTo>
                  <a:cubicBezTo>
                    <a:pt x="1" y="141"/>
                    <a:pt x="1" y="141"/>
                    <a:pt x="1" y="141"/>
                  </a:cubicBezTo>
                  <a:lnTo>
                    <a:pt x="534" y="141"/>
                  </a:lnTo>
                  <a:close/>
                  <a:moveTo>
                    <a:pt x="254" y="99"/>
                  </a:moveTo>
                  <a:cubicBezTo>
                    <a:pt x="221" y="95"/>
                    <a:pt x="221" y="95"/>
                    <a:pt x="221" y="95"/>
                  </a:cubicBezTo>
                  <a:cubicBezTo>
                    <a:pt x="221" y="68"/>
                    <a:pt x="221" y="68"/>
                    <a:pt x="221" y="68"/>
                  </a:cubicBezTo>
                  <a:cubicBezTo>
                    <a:pt x="254" y="68"/>
                    <a:pt x="254" y="68"/>
                    <a:pt x="254" y="68"/>
                  </a:cubicBezTo>
                  <a:lnTo>
                    <a:pt x="254" y="99"/>
                  </a:lnTo>
                  <a:close/>
                  <a:moveTo>
                    <a:pt x="490" y="54"/>
                  </a:moveTo>
                  <a:cubicBezTo>
                    <a:pt x="497" y="54"/>
                    <a:pt x="503" y="60"/>
                    <a:pt x="503" y="67"/>
                  </a:cubicBezTo>
                  <a:cubicBezTo>
                    <a:pt x="503" y="73"/>
                    <a:pt x="497" y="79"/>
                    <a:pt x="490" y="79"/>
                  </a:cubicBezTo>
                  <a:cubicBezTo>
                    <a:pt x="484" y="79"/>
                    <a:pt x="478" y="73"/>
                    <a:pt x="478" y="67"/>
                  </a:cubicBezTo>
                  <a:cubicBezTo>
                    <a:pt x="478" y="60"/>
                    <a:pt x="484" y="54"/>
                    <a:pt x="490" y="54"/>
                  </a:cubicBezTo>
                  <a:close/>
                  <a:moveTo>
                    <a:pt x="258" y="32"/>
                  </a:moveTo>
                  <a:cubicBezTo>
                    <a:pt x="302" y="26"/>
                    <a:pt x="302" y="26"/>
                    <a:pt x="302" y="26"/>
                  </a:cubicBezTo>
                  <a:cubicBezTo>
                    <a:pt x="302" y="64"/>
                    <a:pt x="302" y="64"/>
                    <a:pt x="302" y="64"/>
                  </a:cubicBezTo>
                  <a:cubicBezTo>
                    <a:pt x="258" y="64"/>
                    <a:pt x="258" y="64"/>
                    <a:pt x="258" y="64"/>
                  </a:cubicBezTo>
                  <a:lnTo>
                    <a:pt x="258" y="32"/>
                  </a:lnTo>
                  <a:close/>
                  <a:moveTo>
                    <a:pt x="258" y="68"/>
                  </a:moveTo>
                  <a:cubicBezTo>
                    <a:pt x="302" y="68"/>
                    <a:pt x="302" y="68"/>
                    <a:pt x="302" y="68"/>
                  </a:cubicBezTo>
                  <a:cubicBezTo>
                    <a:pt x="302" y="106"/>
                    <a:pt x="302" y="106"/>
                    <a:pt x="302" y="106"/>
                  </a:cubicBezTo>
                  <a:cubicBezTo>
                    <a:pt x="258" y="100"/>
                    <a:pt x="258" y="100"/>
                    <a:pt x="258" y="100"/>
                  </a:cubicBezTo>
                  <a:lnTo>
                    <a:pt x="258" y="68"/>
                  </a:lnTo>
                  <a:close/>
                  <a:moveTo>
                    <a:pt x="254" y="32"/>
                  </a:moveTo>
                  <a:cubicBezTo>
                    <a:pt x="254" y="64"/>
                    <a:pt x="254" y="64"/>
                    <a:pt x="254" y="64"/>
                  </a:cubicBezTo>
                  <a:cubicBezTo>
                    <a:pt x="221" y="64"/>
                    <a:pt x="221" y="64"/>
                    <a:pt x="221" y="64"/>
                  </a:cubicBezTo>
                  <a:cubicBezTo>
                    <a:pt x="221" y="37"/>
                    <a:pt x="221" y="37"/>
                    <a:pt x="221" y="37"/>
                  </a:cubicBezTo>
                  <a:lnTo>
                    <a:pt x="254" y="32"/>
                  </a:lnTo>
                  <a:close/>
                  <a:moveTo>
                    <a:pt x="35" y="61"/>
                  </a:moveTo>
                  <a:cubicBezTo>
                    <a:pt x="162" y="61"/>
                    <a:pt x="162" y="61"/>
                    <a:pt x="162" y="61"/>
                  </a:cubicBezTo>
                  <a:cubicBezTo>
                    <a:pt x="162" y="79"/>
                    <a:pt x="162" y="79"/>
                    <a:pt x="162" y="79"/>
                  </a:cubicBezTo>
                  <a:cubicBezTo>
                    <a:pt x="35" y="79"/>
                    <a:pt x="35" y="79"/>
                    <a:pt x="35" y="79"/>
                  </a:cubicBezTo>
                  <a:lnTo>
                    <a:pt x="35" y="61"/>
                  </a:lnTo>
                  <a:close/>
                </a:path>
              </a:pathLst>
            </a:custGeom>
            <a:grp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06" name="Freeform 129"/>
            <p:cNvSpPr>
              <a:spLocks/>
            </p:cNvSpPr>
            <p:nvPr/>
          </p:nvSpPr>
          <p:spPr bwMode="auto">
            <a:xfrm>
              <a:off x="4860739" y="1492596"/>
              <a:ext cx="39524" cy="34203"/>
            </a:xfrm>
            <a:custGeom>
              <a:avLst/>
              <a:gdLst>
                <a:gd name="T0" fmla="*/ 104 w 104"/>
                <a:gd name="T1" fmla="*/ 0 h 90"/>
                <a:gd name="T2" fmla="*/ 0 w 104"/>
                <a:gd name="T3" fmla="*/ 14 h 90"/>
                <a:gd name="T4" fmla="*/ 0 w 104"/>
                <a:gd name="T5" fmla="*/ 90 h 90"/>
                <a:gd name="T6" fmla="*/ 104 w 104"/>
                <a:gd name="T7" fmla="*/ 90 h 90"/>
                <a:gd name="T8" fmla="*/ 104 w 104"/>
                <a:gd name="T9" fmla="*/ 0 h 90"/>
              </a:gdLst>
              <a:ahLst/>
              <a:cxnLst>
                <a:cxn ang="0">
                  <a:pos x="T0" y="T1"/>
                </a:cxn>
                <a:cxn ang="0">
                  <a:pos x="T2" y="T3"/>
                </a:cxn>
                <a:cxn ang="0">
                  <a:pos x="T4" y="T5"/>
                </a:cxn>
                <a:cxn ang="0">
                  <a:pos x="T6" y="T7"/>
                </a:cxn>
                <a:cxn ang="0">
                  <a:pos x="T8" y="T9"/>
                </a:cxn>
              </a:cxnLst>
              <a:rect l="0" t="0" r="r" b="b"/>
              <a:pathLst>
                <a:path w="104" h="90">
                  <a:moveTo>
                    <a:pt x="104" y="0"/>
                  </a:moveTo>
                  <a:lnTo>
                    <a:pt x="0" y="14"/>
                  </a:lnTo>
                  <a:lnTo>
                    <a:pt x="0" y="90"/>
                  </a:lnTo>
                  <a:lnTo>
                    <a:pt x="104" y="90"/>
                  </a:lnTo>
                  <a:lnTo>
                    <a:pt x="104" y="0"/>
                  </a:lnTo>
                  <a:close/>
                </a:path>
              </a:pathLst>
            </a:custGeom>
            <a:solidFill>
              <a:srgbClr val="00BCF2"/>
            </a:solid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07" name="Freeform 130"/>
            <p:cNvSpPr>
              <a:spLocks/>
            </p:cNvSpPr>
            <p:nvPr/>
          </p:nvSpPr>
          <p:spPr bwMode="auto">
            <a:xfrm>
              <a:off x="4827296" y="1530219"/>
              <a:ext cx="29643" cy="27743"/>
            </a:xfrm>
            <a:custGeom>
              <a:avLst/>
              <a:gdLst>
                <a:gd name="T0" fmla="*/ 0 w 78"/>
                <a:gd name="T1" fmla="*/ 64 h 73"/>
                <a:gd name="T2" fmla="*/ 78 w 78"/>
                <a:gd name="T3" fmla="*/ 73 h 73"/>
                <a:gd name="T4" fmla="*/ 78 w 78"/>
                <a:gd name="T5" fmla="*/ 0 h 73"/>
                <a:gd name="T6" fmla="*/ 0 w 78"/>
                <a:gd name="T7" fmla="*/ 0 h 73"/>
                <a:gd name="T8" fmla="*/ 0 w 78"/>
                <a:gd name="T9" fmla="*/ 64 h 73"/>
              </a:gdLst>
              <a:ahLst/>
              <a:cxnLst>
                <a:cxn ang="0">
                  <a:pos x="T0" y="T1"/>
                </a:cxn>
                <a:cxn ang="0">
                  <a:pos x="T2" y="T3"/>
                </a:cxn>
                <a:cxn ang="0">
                  <a:pos x="T4" y="T5"/>
                </a:cxn>
                <a:cxn ang="0">
                  <a:pos x="T6" y="T7"/>
                </a:cxn>
                <a:cxn ang="0">
                  <a:pos x="T8" y="T9"/>
                </a:cxn>
              </a:cxnLst>
              <a:rect l="0" t="0" r="r" b="b"/>
              <a:pathLst>
                <a:path w="78" h="73">
                  <a:moveTo>
                    <a:pt x="0" y="64"/>
                  </a:moveTo>
                  <a:lnTo>
                    <a:pt x="78" y="73"/>
                  </a:lnTo>
                  <a:lnTo>
                    <a:pt x="78" y="0"/>
                  </a:lnTo>
                  <a:lnTo>
                    <a:pt x="0" y="0"/>
                  </a:lnTo>
                  <a:lnTo>
                    <a:pt x="0" y="64"/>
                  </a:lnTo>
                  <a:close/>
                </a:path>
              </a:pathLst>
            </a:custGeom>
            <a:solidFill>
              <a:srgbClr val="00BCF2"/>
            </a:solid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08" name="Freeform 131"/>
            <p:cNvSpPr>
              <a:spLocks/>
            </p:cNvSpPr>
            <p:nvPr/>
          </p:nvSpPr>
          <p:spPr bwMode="auto">
            <a:xfrm>
              <a:off x="4860739" y="1530219"/>
              <a:ext cx="39524" cy="34203"/>
            </a:xfrm>
            <a:custGeom>
              <a:avLst/>
              <a:gdLst>
                <a:gd name="T0" fmla="*/ 104 w 104"/>
                <a:gd name="T1" fmla="*/ 0 h 90"/>
                <a:gd name="T2" fmla="*/ 0 w 104"/>
                <a:gd name="T3" fmla="*/ 0 h 90"/>
                <a:gd name="T4" fmla="*/ 0 w 104"/>
                <a:gd name="T5" fmla="*/ 76 h 90"/>
                <a:gd name="T6" fmla="*/ 104 w 104"/>
                <a:gd name="T7" fmla="*/ 90 h 90"/>
                <a:gd name="T8" fmla="*/ 104 w 104"/>
                <a:gd name="T9" fmla="*/ 0 h 90"/>
              </a:gdLst>
              <a:ahLst/>
              <a:cxnLst>
                <a:cxn ang="0">
                  <a:pos x="T0" y="T1"/>
                </a:cxn>
                <a:cxn ang="0">
                  <a:pos x="T2" y="T3"/>
                </a:cxn>
                <a:cxn ang="0">
                  <a:pos x="T4" y="T5"/>
                </a:cxn>
                <a:cxn ang="0">
                  <a:pos x="T6" y="T7"/>
                </a:cxn>
                <a:cxn ang="0">
                  <a:pos x="T8" y="T9"/>
                </a:cxn>
              </a:cxnLst>
              <a:rect l="0" t="0" r="r" b="b"/>
              <a:pathLst>
                <a:path w="104" h="90">
                  <a:moveTo>
                    <a:pt x="104" y="0"/>
                  </a:moveTo>
                  <a:lnTo>
                    <a:pt x="0" y="0"/>
                  </a:lnTo>
                  <a:lnTo>
                    <a:pt x="0" y="76"/>
                  </a:lnTo>
                  <a:lnTo>
                    <a:pt x="104" y="90"/>
                  </a:lnTo>
                  <a:lnTo>
                    <a:pt x="104" y="0"/>
                  </a:lnTo>
                  <a:close/>
                </a:path>
              </a:pathLst>
            </a:custGeom>
            <a:solidFill>
              <a:srgbClr val="00BCF2"/>
            </a:solid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09" name="Freeform 132"/>
            <p:cNvSpPr>
              <a:spLocks/>
            </p:cNvSpPr>
            <p:nvPr/>
          </p:nvSpPr>
          <p:spPr bwMode="auto">
            <a:xfrm>
              <a:off x="4827296" y="1497916"/>
              <a:ext cx="29643" cy="28883"/>
            </a:xfrm>
            <a:custGeom>
              <a:avLst/>
              <a:gdLst>
                <a:gd name="T0" fmla="*/ 78 w 78"/>
                <a:gd name="T1" fmla="*/ 76 h 76"/>
                <a:gd name="T2" fmla="*/ 78 w 78"/>
                <a:gd name="T3" fmla="*/ 0 h 76"/>
                <a:gd name="T4" fmla="*/ 0 w 78"/>
                <a:gd name="T5" fmla="*/ 12 h 76"/>
                <a:gd name="T6" fmla="*/ 0 w 78"/>
                <a:gd name="T7" fmla="*/ 76 h 76"/>
                <a:gd name="T8" fmla="*/ 78 w 78"/>
                <a:gd name="T9" fmla="*/ 76 h 76"/>
              </a:gdLst>
              <a:ahLst/>
              <a:cxnLst>
                <a:cxn ang="0">
                  <a:pos x="T0" y="T1"/>
                </a:cxn>
                <a:cxn ang="0">
                  <a:pos x="T2" y="T3"/>
                </a:cxn>
                <a:cxn ang="0">
                  <a:pos x="T4" y="T5"/>
                </a:cxn>
                <a:cxn ang="0">
                  <a:pos x="T6" y="T7"/>
                </a:cxn>
                <a:cxn ang="0">
                  <a:pos x="T8" y="T9"/>
                </a:cxn>
              </a:cxnLst>
              <a:rect l="0" t="0" r="r" b="b"/>
              <a:pathLst>
                <a:path w="78" h="76">
                  <a:moveTo>
                    <a:pt x="78" y="76"/>
                  </a:moveTo>
                  <a:lnTo>
                    <a:pt x="78" y="0"/>
                  </a:lnTo>
                  <a:lnTo>
                    <a:pt x="0" y="12"/>
                  </a:lnTo>
                  <a:lnTo>
                    <a:pt x="0" y="76"/>
                  </a:lnTo>
                  <a:lnTo>
                    <a:pt x="78" y="76"/>
                  </a:lnTo>
                  <a:close/>
                </a:path>
              </a:pathLst>
            </a:custGeom>
            <a:solidFill>
              <a:srgbClr val="00BCF2"/>
            </a:solidFill>
            <a:ln>
              <a:noFill/>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grpSp>
      <p:grpSp>
        <p:nvGrpSpPr>
          <p:cNvPr id="110" name="Group 109"/>
          <p:cNvGrpSpPr/>
          <p:nvPr/>
        </p:nvGrpSpPr>
        <p:grpSpPr>
          <a:xfrm>
            <a:off x="8099335" y="4971549"/>
            <a:ext cx="507284" cy="404994"/>
            <a:chOff x="8221668" y="3128985"/>
            <a:chExt cx="1758951" cy="1323984"/>
          </a:xfrm>
          <a:solidFill>
            <a:srgbClr val="FFFFFF"/>
          </a:solidFill>
        </p:grpSpPr>
        <p:sp>
          <p:nvSpPr>
            <p:cNvPr id="111" name="Freeform 33"/>
            <p:cNvSpPr>
              <a:spLocks noEditPoints="1"/>
            </p:cNvSpPr>
            <p:nvPr/>
          </p:nvSpPr>
          <p:spPr bwMode="auto">
            <a:xfrm>
              <a:off x="8221668" y="3128985"/>
              <a:ext cx="1758951" cy="1323984"/>
            </a:xfrm>
            <a:custGeom>
              <a:avLst/>
              <a:gdLst>
                <a:gd name="T0" fmla="*/ 388 w 469"/>
                <a:gd name="T1" fmla="*/ 0 h 353"/>
                <a:gd name="T2" fmla="*/ 196 w 469"/>
                <a:gd name="T3" fmla="*/ 35 h 353"/>
                <a:gd name="T4" fmla="*/ 28 w 469"/>
                <a:gd name="T5" fmla="*/ 75 h 353"/>
                <a:gd name="T6" fmla="*/ 108 w 469"/>
                <a:gd name="T7" fmla="*/ 330 h 353"/>
                <a:gd name="T8" fmla="*/ 161 w 469"/>
                <a:gd name="T9" fmla="*/ 348 h 353"/>
                <a:gd name="T10" fmla="*/ 203 w 469"/>
                <a:gd name="T11" fmla="*/ 323 h 353"/>
                <a:gd name="T12" fmla="*/ 240 w 469"/>
                <a:gd name="T13" fmla="*/ 343 h 353"/>
                <a:gd name="T14" fmla="*/ 456 w 469"/>
                <a:gd name="T15" fmla="*/ 330 h 353"/>
                <a:gd name="T16" fmla="*/ 469 w 469"/>
                <a:gd name="T17" fmla="*/ 81 h 353"/>
                <a:gd name="T18" fmla="*/ 195 w 469"/>
                <a:gd name="T19" fmla="*/ 57 h 353"/>
                <a:gd name="T20" fmla="*/ 175 w 469"/>
                <a:gd name="T21" fmla="*/ 78 h 353"/>
                <a:gd name="T22" fmla="*/ 195 w 469"/>
                <a:gd name="T23" fmla="*/ 57 h 353"/>
                <a:gd name="T24" fmla="*/ 138 w 469"/>
                <a:gd name="T25" fmla="*/ 330 h 353"/>
                <a:gd name="T26" fmla="*/ 28 w 469"/>
                <a:gd name="T27" fmla="*/ 119 h 353"/>
                <a:gd name="T28" fmla="*/ 37 w 469"/>
                <a:gd name="T29" fmla="*/ 94 h 353"/>
                <a:gd name="T30" fmla="*/ 168 w 469"/>
                <a:gd name="T31" fmla="*/ 95 h 353"/>
                <a:gd name="T32" fmla="*/ 195 w 469"/>
                <a:gd name="T33" fmla="*/ 134 h 353"/>
                <a:gd name="T34" fmla="*/ 109 w 469"/>
                <a:gd name="T35" fmla="*/ 190 h 353"/>
                <a:gd name="T36" fmla="*/ 195 w 469"/>
                <a:gd name="T37" fmla="*/ 181 h 353"/>
                <a:gd name="T38" fmla="*/ 128 w 469"/>
                <a:gd name="T39" fmla="*/ 228 h 353"/>
                <a:gd name="T40" fmla="*/ 195 w 469"/>
                <a:gd name="T41" fmla="*/ 228 h 353"/>
                <a:gd name="T42" fmla="*/ 146 w 469"/>
                <a:gd name="T43" fmla="*/ 267 h 353"/>
                <a:gd name="T44" fmla="*/ 195 w 469"/>
                <a:gd name="T45" fmla="*/ 298 h 353"/>
                <a:gd name="T46" fmla="*/ 152 w 469"/>
                <a:gd name="T47" fmla="*/ 329 h 353"/>
                <a:gd name="T48" fmla="*/ 432 w 469"/>
                <a:gd name="T49" fmla="*/ 78 h 353"/>
                <a:gd name="T50" fmla="*/ 389 w 469"/>
                <a:gd name="T51" fmla="*/ 35 h 353"/>
                <a:gd name="T52" fmla="*/ 439 w 469"/>
                <a:gd name="T53" fmla="*/ 313 h 353"/>
                <a:gd name="T54" fmla="*/ 240 w 469"/>
                <a:gd name="T55" fmla="*/ 319 h 353"/>
                <a:gd name="T56" fmla="*/ 219 w 469"/>
                <a:gd name="T57" fmla="*/ 298 h 353"/>
                <a:gd name="T58" fmla="*/ 225 w 469"/>
                <a:gd name="T59" fmla="*/ 30 h 353"/>
                <a:gd name="T60" fmla="*/ 375 w 469"/>
                <a:gd name="T61" fmla="*/ 24 h 353"/>
                <a:gd name="T62" fmla="*/ 445 w 469"/>
                <a:gd name="T63" fmla="*/ 93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69" h="353">
                  <a:moveTo>
                    <a:pt x="466" y="77"/>
                  </a:moveTo>
                  <a:cubicBezTo>
                    <a:pt x="388" y="0"/>
                    <a:pt x="388" y="0"/>
                    <a:pt x="388" y="0"/>
                  </a:cubicBezTo>
                  <a:cubicBezTo>
                    <a:pt x="240" y="0"/>
                    <a:pt x="240" y="0"/>
                    <a:pt x="240" y="0"/>
                  </a:cubicBezTo>
                  <a:cubicBezTo>
                    <a:pt x="219" y="0"/>
                    <a:pt x="201" y="15"/>
                    <a:pt x="196" y="35"/>
                  </a:cubicBezTo>
                  <a:cubicBezTo>
                    <a:pt x="145" y="18"/>
                    <a:pt x="145" y="18"/>
                    <a:pt x="145" y="18"/>
                  </a:cubicBezTo>
                  <a:cubicBezTo>
                    <a:pt x="28" y="75"/>
                    <a:pt x="28" y="75"/>
                    <a:pt x="28" y="75"/>
                  </a:cubicBezTo>
                  <a:cubicBezTo>
                    <a:pt x="8" y="85"/>
                    <a:pt x="0" y="109"/>
                    <a:pt x="9" y="128"/>
                  </a:cubicBezTo>
                  <a:cubicBezTo>
                    <a:pt x="108" y="330"/>
                    <a:pt x="108" y="330"/>
                    <a:pt x="108" y="330"/>
                  </a:cubicBezTo>
                  <a:cubicBezTo>
                    <a:pt x="113" y="340"/>
                    <a:pt x="121" y="347"/>
                    <a:pt x="131" y="350"/>
                  </a:cubicBezTo>
                  <a:cubicBezTo>
                    <a:pt x="140" y="353"/>
                    <a:pt x="151" y="353"/>
                    <a:pt x="161" y="348"/>
                  </a:cubicBezTo>
                  <a:cubicBezTo>
                    <a:pt x="203" y="328"/>
                    <a:pt x="203" y="328"/>
                    <a:pt x="203" y="328"/>
                  </a:cubicBezTo>
                  <a:cubicBezTo>
                    <a:pt x="203" y="323"/>
                    <a:pt x="203" y="323"/>
                    <a:pt x="203" y="323"/>
                  </a:cubicBezTo>
                  <a:cubicBezTo>
                    <a:pt x="205" y="326"/>
                    <a:pt x="207" y="328"/>
                    <a:pt x="208" y="330"/>
                  </a:cubicBezTo>
                  <a:cubicBezTo>
                    <a:pt x="217" y="338"/>
                    <a:pt x="228" y="343"/>
                    <a:pt x="240" y="343"/>
                  </a:cubicBezTo>
                  <a:cubicBezTo>
                    <a:pt x="424" y="343"/>
                    <a:pt x="424" y="343"/>
                    <a:pt x="424" y="343"/>
                  </a:cubicBezTo>
                  <a:cubicBezTo>
                    <a:pt x="437" y="343"/>
                    <a:pt x="448" y="338"/>
                    <a:pt x="456" y="330"/>
                  </a:cubicBezTo>
                  <a:cubicBezTo>
                    <a:pt x="464" y="322"/>
                    <a:pt x="469" y="310"/>
                    <a:pt x="469" y="298"/>
                  </a:cubicBezTo>
                  <a:cubicBezTo>
                    <a:pt x="469" y="81"/>
                    <a:pt x="469" y="81"/>
                    <a:pt x="469" y="81"/>
                  </a:cubicBezTo>
                  <a:lnTo>
                    <a:pt x="466" y="77"/>
                  </a:lnTo>
                  <a:close/>
                  <a:moveTo>
                    <a:pt x="195" y="57"/>
                  </a:moveTo>
                  <a:cubicBezTo>
                    <a:pt x="195" y="69"/>
                    <a:pt x="195" y="69"/>
                    <a:pt x="195" y="69"/>
                  </a:cubicBezTo>
                  <a:cubicBezTo>
                    <a:pt x="175" y="78"/>
                    <a:pt x="175" y="78"/>
                    <a:pt x="175" y="78"/>
                  </a:cubicBezTo>
                  <a:cubicBezTo>
                    <a:pt x="160" y="45"/>
                    <a:pt x="160" y="45"/>
                    <a:pt x="160" y="45"/>
                  </a:cubicBezTo>
                  <a:lnTo>
                    <a:pt x="195" y="57"/>
                  </a:lnTo>
                  <a:close/>
                  <a:moveTo>
                    <a:pt x="152" y="329"/>
                  </a:moveTo>
                  <a:cubicBezTo>
                    <a:pt x="147" y="331"/>
                    <a:pt x="142" y="332"/>
                    <a:pt x="138" y="330"/>
                  </a:cubicBezTo>
                  <a:cubicBezTo>
                    <a:pt x="133" y="329"/>
                    <a:pt x="129" y="325"/>
                    <a:pt x="127" y="321"/>
                  </a:cubicBezTo>
                  <a:cubicBezTo>
                    <a:pt x="28" y="119"/>
                    <a:pt x="28" y="119"/>
                    <a:pt x="28" y="119"/>
                  </a:cubicBezTo>
                  <a:cubicBezTo>
                    <a:pt x="26" y="114"/>
                    <a:pt x="26" y="109"/>
                    <a:pt x="27" y="105"/>
                  </a:cubicBezTo>
                  <a:cubicBezTo>
                    <a:pt x="29" y="100"/>
                    <a:pt x="32" y="97"/>
                    <a:pt x="37" y="94"/>
                  </a:cubicBezTo>
                  <a:cubicBezTo>
                    <a:pt x="145" y="42"/>
                    <a:pt x="145" y="42"/>
                    <a:pt x="145" y="42"/>
                  </a:cubicBezTo>
                  <a:cubicBezTo>
                    <a:pt x="168" y="95"/>
                    <a:pt x="168" y="95"/>
                    <a:pt x="168" y="95"/>
                  </a:cubicBezTo>
                  <a:cubicBezTo>
                    <a:pt x="195" y="83"/>
                    <a:pt x="195" y="83"/>
                    <a:pt x="195" y="83"/>
                  </a:cubicBezTo>
                  <a:cubicBezTo>
                    <a:pt x="195" y="134"/>
                    <a:pt x="195" y="134"/>
                    <a:pt x="195" y="134"/>
                  </a:cubicBezTo>
                  <a:cubicBezTo>
                    <a:pt x="104" y="179"/>
                    <a:pt x="104" y="179"/>
                    <a:pt x="104" y="179"/>
                  </a:cubicBezTo>
                  <a:cubicBezTo>
                    <a:pt x="109" y="190"/>
                    <a:pt x="109" y="190"/>
                    <a:pt x="109" y="190"/>
                  </a:cubicBezTo>
                  <a:cubicBezTo>
                    <a:pt x="195" y="148"/>
                    <a:pt x="195" y="148"/>
                    <a:pt x="195" y="148"/>
                  </a:cubicBezTo>
                  <a:cubicBezTo>
                    <a:pt x="195" y="181"/>
                    <a:pt x="195" y="181"/>
                    <a:pt x="195" y="181"/>
                  </a:cubicBezTo>
                  <a:cubicBezTo>
                    <a:pt x="122" y="217"/>
                    <a:pt x="122" y="217"/>
                    <a:pt x="122" y="217"/>
                  </a:cubicBezTo>
                  <a:cubicBezTo>
                    <a:pt x="128" y="228"/>
                    <a:pt x="128" y="228"/>
                    <a:pt x="128" y="228"/>
                  </a:cubicBezTo>
                  <a:cubicBezTo>
                    <a:pt x="195" y="195"/>
                    <a:pt x="195" y="195"/>
                    <a:pt x="195" y="195"/>
                  </a:cubicBezTo>
                  <a:cubicBezTo>
                    <a:pt x="195" y="228"/>
                    <a:pt x="195" y="228"/>
                    <a:pt x="195" y="228"/>
                  </a:cubicBezTo>
                  <a:cubicBezTo>
                    <a:pt x="141" y="255"/>
                    <a:pt x="141" y="255"/>
                    <a:pt x="141" y="255"/>
                  </a:cubicBezTo>
                  <a:cubicBezTo>
                    <a:pt x="146" y="267"/>
                    <a:pt x="146" y="267"/>
                    <a:pt x="146" y="267"/>
                  </a:cubicBezTo>
                  <a:cubicBezTo>
                    <a:pt x="195" y="243"/>
                    <a:pt x="195" y="243"/>
                    <a:pt x="195" y="243"/>
                  </a:cubicBezTo>
                  <a:cubicBezTo>
                    <a:pt x="195" y="298"/>
                    <a:pt x="195" y="298"/>
                    <a:pt x="195" y="298"/>
                  </a:cubicBezTo>
                  <a:cubicBezTo>
                    <a:pt x="195" y="301"/>
                    <a:pt x="196" y="304"/>
                    <a:pt x="196" y="307"/>
                  </a:cubicBezTo>
                  <a:lnTo>
                    <a:pt x="152" y="329"/>
                  </a:lnTo>
                  <a:close/>
                  <a:moveTo>
                    <a:pt x="389" y="35"/>
                  </a:moveTo>
                  <a:cubicBezTo>
                    <a:pt x="432" y="78"/>
                    <a:pt x="432" y="78"/>
                    <a:pt x="432" y="78"/>
                  </a:cubicBezTo>
                  <a:cubicBezTo>
                    <a:pt x="388" y="76"/>
                    <a:pt x="388" y="76"/>
                    <a:pt x="388" y="76"/>
                  </a:cubicBezTo>
                  <a:lnTo>
                    <a:pt x="389" y="35"/>
                  </a:lnTo>
                  <a:close/>
                  <a:moveTo>
                    <a:pt x="445" y="298"/>
                  </a:moveTo>
                  <a:cubicBezTo>
                    <a:pt x="445" y="304"/>
                    <a:pt x="443" y="309"/>
                    <a:pt x="439" y="313"/>
                  </a:cubicBezTo>
                  <a:cubicBezTo>
                    <a:pt x="435" y="317"/>
                    <a:pt x="430" y="319"/>
                    <a:pt x="424" y="319"/>
                  </a:cubicBezTo>
                  <a:cubicBezTo>
                    <a:pt x="240" y="319"/>
                    <a:pt x="240" y="319"/>
                    <a:pt x="240" y="319"/>
                  </a:cubicBezTo>
                  <a:cubicBezTo>
                    <a:pt x="234" y="319"/>
                    <a:pt x="229" y="317"/>
                    <a:pt x="225" y="313"/>
                  </a:cubicBezTo>
                  <a:cubicBezTo>
                    <a:pt x="222" y="309"/>
                    <a:pt x="219" y="304"/>
                    <a:pt x="219" y="298"/>
                  </a:cubicBezTo>
                  <a:cubicBezTo>
                    <a:pt x="219" y="45"/>
                    <a:pt x="219" y="45"/>
                    <a:pt x="219" y="45"/>
                  </a:cubicBezTo>
                  <a:cubicBezTo>
                    <a:pt x="219" y="39"/>
                    <a:pt x="222" y="34"/>
                    <a:pt x="225" y="30"/>
                  </a:cubicBezTo>
                  <a:cubicBezTo>
                    <a:pt x="229" y="26"/>
                    <a:pt x="234" y="24"/>
                    <a:pt x="240" y="24"/>
                  </a:cubicBezTo>
                  <a:cubicBezTo>
                    <a:pt x="375" y="24"/>
                    <a:pt x="375" y="24"/>
                    <a:pt x="375" y="24"/>
                  </a:cubicBezTo>
                  <a:cubicBezTo>
                    <a:pt x="373" y="90"/>
                    <a:pt x="373" y="90"/>
                    <a:pt x="373" y="90"/>
                  </a:cubicBezTo>
                  <a:cubicBezTo>
                    <a:pt x="445" y="93"/>
                    <a:pt x="445" y="93"/>
                    <a:pt x="445" y="93"/>
                  </a:cubicBezTo>
                  <a:lnTo>
                    <a:pt x="445"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12" name="Rectangle 34"/>
            <p:cNvSpPr>
              <a:spLocks noChangeArrowheads="1"/>
            </p:cNvSpPr>
            <p:nvPr/>
          </p:nvSpPr>
          <p:spPr bwMode="auto">
            <a:xfrm>
              <a:off x="9218618" y="3665562"/>
              <a:ext cx="528638" cy="523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13" name="Rectangle 35"/>
            <p:cNvSpPr>
              <a:spLocks noChangeArrowheads="1"/>
            </p:cNvSpPr>
            <p:nvPr/>
          </p:nvSpPr>
          <p:spPr bwMode="auto">
            <a:xfrm>
              <a:off x="9218620" y="3844958"/>
              <a:ext cx="528638" cy="523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sp>
          <p:nvSpPr>
            <p:cNvPr id="114" name="Rectangle 36"/>
            <p:cNvSpPr>
              <a:spLocks noChangeArrowheads="1"/>
            </p:cNvSpPr>
            <p:nvPr/>
          </p:nvSpPr>
          <p:spPr bwMode="auto">
            <a:xfrm>
              <a:off x="9218613" y="4021139"/>
              <a:ext cx="528638" cy="571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a:ln>
                  <a:noFill/>
                </a:ln>
                <a:solidFill>
                  <a:sysClr val="windowText" lastClr="000000"/>
                </a:solidFill>
                <a:effectLst/>
                <a:uLnTx/>
                <a:uFillTx/>
                <a:latin typeface="Segoe UI"/>
              </a:endParaRPr>
            </a:p>
          </p:txBody>
        </p:sp>
      </p:grpSp>
      <p:pic>
        <p:nvPicPr>
          <p:cNvPr id="115" name="Picture 114" descr="Pencil Silhouette Free Stock Photo - Public Domain Pictures"/>
          <p:cNvPicPr>
            <a:picLocks noChangeAspect="1"/>
          </p:cNvPicPr>
          <p:nvPr/>
        </p:nvPicPr>
        <p:blipFill>
          <a:blip r:embed="rId3">
            <a:duotone>
              <a:srgbClr val="0078D7">
                <a:shade val="45000"/>
                <a:satMod val="135000"/>
              </a:srgbClr>
              <a:prstClr val="white"/>
            </a:duotone>
            <a:extLst>
              <a:ext uri="{BEBA8EAE-BF5A-486C-A8C5-ECC9F3942E4B}">
                <a14:imgProps xmlns:a14="http://schemas.microsoft.com/office/drawing/2010/main">
                  <a14:imgLayer r:embed="rId4">
                    <a14:imgEffect>
                      <a14:backgroundRemoval t="2602" b="97724" l="2602" r="100000">
                        <a14:foregroundMark x1="21626" y1="74797" x2="21626" y2="74797"/>
                        <a14:foregroundMark x1="17561" y1="82764" x2="17561" y2="82764"/>
                        <a14:foregroundMark x1="25528" y1="83902" x2="25528" y2="83902"/>
                        <a14:foregroundMark x1="24390" y1="77724" x2="24390" y2="77724"/>
                        <a14:foregroundMark x1="11870" y1="90244" x2="11870" y2="90244"/>
                        <a14:foregroundMark x1="14146" y1="83415" x2="14146" y2="83415"/>
                        <a14:foregroundMark x1="21626" y1="90244" x2="21626" y2="90244"/>
                        <a14:foregroundMark x1="19837" y1="82276" x2="19837" y2="82276"/>
                        <a14:foregroundMark x1="14797" y1="78211" x2="14797" y2="78211"/>
                        <a14:foregroundMark x1="25854" y1="75122" x2="25854" y2="75122"/>
                        <a14:foregroundMark x1="19024" y1="79350" x2="19024" y2="79350"/>
                        <a14:foregroundMark x1="27967" y1="64715" x2="27967" y2="64715"/>
                        <a14:foregroundMark x1="33496" y1="59512" x2="33496" y2="59512"/>
                        <a14:foregroundMark x1="38699" y1="55285" x2="38699" y2="55285"/>
                        <a14:foregroundMark x1="42276" y1="51220" x2="42276" y2="51220"/>
                        <a14:foregroundMark x1="49431" y1="44878" x2="49431" y2="44878"/>
                        <a14:foregroundMark x1="54309" y1="40000" x2="54309" y2="40000"/>
                        <a14:foregroundMark x1="32195" y1="69268" x2="32195" y2="69268"/>
                        <a14:foregroundMark x1="37398" y1="63740" x2="37398" y2="63740"/>
                        <a14:foregroundMark x1="42602" y1="59187" x2="42602" y2="59187"/>
                        <a14:foregroundMark x1="47480" y1="57398" x2="47480" y2="57398"/>
                        <a14:foregroundMark x1="51545" y1="52195" x2="51545" y2="52195"/>
                        <a14:foregroundMark x1="60650" y1="43577" x2="60650" y2="43577"/>
                        <a14:foregroundMark x1="34146" y1="78211" x2="34146" y2="78211"/>
                        <a14:foregroundMark x1="39837" y1="73333" x2="39837" y2="73333"/>
                        <a14:foregroundMark x1="46341" y1="67805" x2="46341" y2="67805"/>
                        <a14:foregroundMark x1="51220" y1="61951" x2="51220" y2="61951"/>
                        <a14:foregroundMark x1="56098" y1="58211" x2="56098" y2="58211"/>
                        <a14:foregroundMark x1="61301" y1="52846" x2="61301" y2="52846"/>
                      </a14:backgroundRemoval>
                    </a14:imgEffect>
                  </a14:imgLayer>
                </a14:imgProps>
              </a:ext>
            </a:extLst>
          </a:blip>
          <a:stretch>
            <a:fillRect/>
          </a:stretch>
        </p:blipFill>
        <p:spPr>
          <a:xfrm>
            <a:off x="8429178" y="4656306"/>
            <a:ext cx="543177" cy="543177"/>
          </a:xfrm>
          <a:prstGeom prst="rect">
            <a:avLst/>
          </a:prstGeom>
        </p:spPr>
      </p:pic>
      <p:sp>
        <p:nvSpPr>
          <p:cNvPr id="116" name="Rectangle 115"/>
          <p:cNvSpPr/>
          <p:nvPr/>
        </p:nvSpPr>
        <p:spPr bwMode="auto">
          <a:xfrm>
            <a:off x="7354321" y="2864261"/>
            <a:ext cx="1976588" cy="908439"/>
          </a:xfrm>
          <a:prstGeom prst="rect">
            <a:avLst/>
          </a:prstGeom>
          <a:solidFill>
            <a:srgbClr val="FFFFFF">
              <a:lumMod val="95000"/>
              <a:alpha val="80000"/>
            </a:srgbClr>
          </a:solidFill>
          <a:ln w="22225" cap="flat" cmpd="sng" algn="ctr">
            <a:noFill/>
            <a:prstDash val="solid"/>
            <a:round/>
            <a:headEnd type="none" w="med" len="med"/>
            <a:tailEnd type="none" w="med" len="med"/>
          </a:ln>
          <a:effectLst/>
        </p:spPr>
        <p:txBody>
          <a:bodyPr rot="0" spcFirstLastPara="0" vertOverflow="overflow" horzOverflow="overflow" vert="horz" wrap="square" lIns="138199" tIns="69098" rIns="138199" bIns="69098" numCol="1" spcCol="0" rtlCol="0" fromWordArt="0" anchor="ctr" anchorCtr="0" forceAA="0" compatLnSpc="1">
            <a:prstTxWarp prst="textNoShape">
              <a:avLst/>
            </a:prstTxWarp>
            <a:normAutofit/>
          </a:bodyPr>
          <a:lstStyle/>
          <a:p>
            <a:pPr marL="0" marR="0" lvl="0" indent="0" algn="ctr" defTabSz="1460153" eaLnBrk="1" fontAlgn="base" latinLnBrk="0" hangingPunct="1">
              <a:lnSpc>
                <a:spcPct val="100000"/>
              </a:lnSpc>
              <a:spcBef>
                <a:spcPct val="0"/>
              </a:spcBef>
              <a:spcAft>
                <a:spcPct val="0"/>
              </a:spcAft>
              <a:buClrTx/>
              <a:buSzTx/>
              <a:buFontTx/>
              <a:buNone/>
              <a:tabLst/>
              <a:defRPr/>
            </a:pPr>
            <a:r>
              <a:rPr kumimoji="0" lang="en-US" sz="1372" b="0" i="0" u="none" strike="noStrike" kern="0" cap="none" spc="0" normalizeH="0" baseline="0" noProof="0" dirty="0">
                <a:ln>
                  <a:noFill/>
                </a:ln>
                <a:solidFill>
                  <a:srgbClr val="000000"/>
                </a:solidFill>
                <a:effectLst/>
                <a:uLnTx/>
                <a:uFillTx/>
                <a:latin typeface="Segoe UI"/>
                <a:cs typeface="Arial" charset="0"/>
              </a:rPr>
              <a:t>Operated </a:t>
            </a:r>
            <a:r>
              <a:rPr kumimoji="0" lang="en-US" sz="1372" b="1" i="0" u="none" strike="noStrike" kern="0" cap="none" spc="0" normalizeH="0" baseline="0" noProof="0" dirty="0">
                <a:ln>
                  <a:noFill/>
                </a:ln>
                <a:solidFill>
                  <a:srgbClr val="000000"/>
                </a:solidFill>
                <a:effectLst/>
                <a:uLnTx/>
                <a:uFillTx/>
                <a:latin typeface="Segoe UI"/>
                <a:cs typeface="Arial" charset="0"/>
              </a:rPr>
              <a:t>by Citrix</a:t>
            </a:r>
          </a:p>
        </p:txBody>
      </p:sp>
      <p:sp>
        <p:nvSpPr>
          <p:cNvPr id="117" name="Freeform 225"/>
          <p:cNvSpPr>
            <a:spLocks/>
          </p:cNvSpPr>
          <p:nvPr/>
        </p:nvSpPr>
        <p:spPr bwMode="auto">
          <a:xfrm>
            <a:off x="7591021" y="2089338"/>
            <a:ext cx="1437380" cy="895994"/>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noFill/>
          <a:ln w="19050" cap="rnd">
            <a:solidFill>
              <a:srgbClr val="0078D7"/>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a:ln>
                <a:noFill/>
              </a:ln>
              <a:solidFill>
                <a:sysClr val="windowText" lastClr="000000"/>
              </a:solidFill>
              <a:effectLst/>
              <a:uLnTx/>
              <a:uFillTx/>
              <a:latin typeface="Segoe UI"/>
            </a:endParaRPr>
          </a:p>
        </p:txBody>
      </p:sp>
      <p:pic>
        <p:nvPicPr>
          <p:cNvPr id="118" name="Picture 117"/>
          <p:cNvPicPr>
            <a:picLocks noChangeAspect="1"/>
          </p:cNvPicPr>
          <p:nvPr/>
        </p:nvPicPr>
        <p:blipFill rotWithShape="1">
          <a:blip r:embed="rId5" cstate="print">
            <a:extLst>
              <a:ext uri="{28A0092B-C50C-407E-A947-70E740481C1C}">
                <a14:useLocalDpi xmlns:a14="http://schemas.microsoft.com/office/drawing/2010/main" val="0"/>
              </a:ext>
            </a:extLst>
          </a:blip>
          <a:srcRect r="2386"/>
          <a:stretch/>
        </p:blipFill>
        <p:spPr>
          <a:xfrm>
            <a:off x="7770845" y="2454436"/>
            <a:ext cx="1017662" cy="538919"/>
          </a:xfrm>
          <a:prstGeom prst="rect">
            <a:avLst/>
          </a:prstGeom>
        </p:spPr>
      </p:pic>
      <p:sp>
        <p:nvSpPr>
          <p:cNvPr id="119" name="Freeform 225"/>
          <p:cNvSpPr>
            <a:spLocks/>
          </p:cNvSpPr>
          <p:nvPr/>
        </p:nvSpPr>
        <p:spPr bwMode="auto">
          <a:xfrm>
            <a:off x="9905295" y="2069390"/>
            <a:ext cx="1437380" cy="895994"/>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rgbClr val="0078D7"/>
          </a:solidFill>
          <a:ln w="19050" cap="rnd">
            <a:solidFill>
              <a:srgbClr val="0078D7"/>
            </a:solidFill>
            <a:prstDash val="solid"/>
            <a:round/>
            <a:headEnd/>
            <a:tailEnd/>
          </a:ln>
          <a:extLst/>
        </p:spPr>
        <p:txBody>
          <a:bodyPr vert="horz" wrap="square" lIns="89642" tIns="44821" rIns="89642" bIns="44821"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353" b="0" i="0" u="none" strike="noStrike" kern="0" cap="none" spc="0" normalizeH="0" baseline="0" noProof="0">
              <a:ln>
                <a:noFill/>
              </a:ln>
              <a:solidFill>
                <a:sysClr val="windowText" lastClr="000000"/>
              </a:solidFill>
              <a:effectLst/>
              <a:uLnTx/>
              <a:uFillTx/>
              <a:latin typeface="Segoe UI"/>
            </a:endParaRPr>
          </a:p>
        </p:txBody>
      </p:sp>
      <p:pic>
        <p:nvPicPr>
          <p:cNvPr id="120" name="Picture 119" descr="imperative1_style1.png"/>
          <p:cNvPicPr>
            <a:picLocks noChangeAspect="1"/>
          </p:cNvPicPr>
          <p:nvPr/>
        </p:nvPicPr>
        <p:blipFill rotWithShape="1">
          <a:blip r:embed="rId6" cstate="print">
            <a:biLevel thresh="25000"/>
            <a:extLst>
              <a:ext uri="{BEBA8EAE-BF5A-486C-A8C5-ECC9F3942E4B}">
                <a14:imgProps xmlns:a14="http://schemas.microsoft.com/office/drawing/2010/main">
                  <a14:imgLayer r:embed="rId7">
                    <a14:imgEffect>
                      <a14:backgroundRemoval t="0" b="100000" l="62034" r="99570">
                        <a14:foregroundMark x1="78223" y1="91064" x2="78223" y2="91064"/>
                        <a14:foregroundMark x1="88968" y1="89787" x2="88968" y2="89787"/>
                        <a14:backgroundMark x1="65903" y1="41702" x2="65903" y2="41702"/>
                        <a14:backgroundMark x1="63897" y1="40851" x2="63897" y2="40851"/>
                        <a14:backgroundMark x1="65186" y1="37021" x2="65186" y2="37021"/>
                      </a14:backgroundRemoval>
                    </a14:imgEffect>
                  </a14:imgLayer>
                </a14:imgProps>
              </a:ext>
              <a:ext uri="{28A0092B-C50C-407E-A947-70E740481C1C}">
                <a14:useLocalDpi xmlns:a14="http://schemas.microsoft.com/office/drawing/2010/main" val="0"/>
              </a:ext>
            </a:extLst>
          </a:blip>
          <a:srcRect l="63030"/>
          <a:stretch/>
        </p:blipFill>
        <p:spPr>
          <a:xfrm>
            <a:off x="10406642" y="2365007"/>
            <a:ext cx="512447" cy="466547"/>
          </a:xfrm>
          <a:prstGeom prst="rect">
            <a:avLst/>
          </a:prstGeom>
        </p:spPr>
      </p:pic>
      <p:sp>
        <p:nvSpPr>
          <p:cNvPr id="121" name="Right Brace 120"/>
          <p:cNvSpPr/>
          <p:nvPr/>
        </p:nvSpPr>
        <p:spPr bwMode="auto">
          <a:xfrm>
            <a:off x="6525273" y="4174600"/>
            <a:ext cx="445117" cy="2453796"/>
          </a:xfrm>
          <a:prstGeom prst="rightBrace">
            <a:avLst>
              <a:gd name="adj1" fmla="val 0"/>
              <a:gd name="adj2" fmla="val 49567"/>
            </a:avLst>
          </a:prstGeom>
          <a:ln w="28575">
            <a:headEnd type="none" w="med" len="med"/>
            <a:tailEnd type="none" w="med" len="med"/>
          </a:ln>
        </p:spPr>
        <p:style>
          <a:lnRef idx="1">
            <a:schemeClr val="accent5"/>
          </a:lnRef>
          <a:fillRef idx="0">
            <a:schemeClr val="accent5"/>
          </a:fillRef>
          <a:effectRef idx="0">
            <a:schemeClr val="accent5"/>
          </a:effectRef>
          <a:fontRef idx="minor">
            <a:schemeClr val="tx1"/>
          </a:fontRef>
        </p:style>
        <p:txBody>
          <a:bodyPr lIns="91427" tIns="45713" rIns="91427" bIns="45713" rtlCol="0" anchor="ctr"/>
          <a:lstStyle/>
          <a:p>
            <a:pPr marL="0" marR="0" lvl="0" indent="0" algn="ctr" defTabSz="913478" eaLnBrk="1" fontAlgn="auto" latinLnBrk="0" hangingPunct="1">
              <a:lnSpc>
                <a:spcPct val="100000"/>
              </a:lnSpc>
              <a:spcBef>
                <a:spcPts val="0"/>
              </a:spcBef>
              <a:spcAft>
                <a:spcPts val="0"/>
              </a:spcAft>
              <a:buClrTx/>
              <a:buSzTx/>
              <a:buFontTx/>
              <a:buNone/>
              <a:tabLst/>
              <a:defRPr/>
            </a:pPr>
            <a:endParaRPr kumimoji="0" lang="en-US" sz="1863" b="1" i="0" u="none" strike="noStrike" kern="0" cap="none" spc="0" normalizeH="0" baseline="0" noProof="0" dirty="0">
              <a:ln>
                <a:noFill/>
              </a:ln>
              <a:solidFill>
                <a:srgbClr val="000000"/>
              </a:solidFill>
              <a:effectLst/>
              <a:uLnTx/>
              <a:uFillTx/>
              <a:latin typeface="Segoe UI"/>
              <a:ea typeface="+mn-ea"/>
              <a:cs typeface="+mn-cs"/>
            </a:endParaRPr>
          </a:p>
        </p:txBody>
      </p:sp>
      <p:pic>
        <p:nvPicPr>
          <p:cNvPr id="122" name="Picture 121"/>
          <p:cNvPicPr>
            <a:picLocks noChangeAspect="1"/>
          </p:cNvPicPr>
          <p:nvPr/>
        </p:nvPicPr>
        <p:blipFill>
          <a:blip r:embed="rId8">
            <a:duotone>
              <a:schemeClr val="accent2">
                <a:shade val="45000"/>
                <a:satMod val="135000"/>
              </a:schemeClr>
              <a:prstClr val="white"/>
            </a:duotone>
          </a:blip>
          <a:stretch>
            <a:fillRect/>
          </a:stretch>
        </p:blipFill>
        <p:spPr>
          <a:xfrm>
            <a:off x="3038427" y="2154816"/>
            <a:ext cx="511113" cy="511113"/>
          </a:xfrm>
          <a:prstGeom prst="rect">
            <a:avLst/>
          </a:prstGeom>
          <a:solidFill>
            <a:schemeClr val="bg1"/>
          </a:solidFill>
        </p:spPr>
      </p:pic>
      <p:pic>
        <p:nvPicPr>
          <p:cNvPr id="123" name="Picture 122"/>
          <p:cNvPicPr>
            <a:picLocks/>
          </p:cNvPicPr>
          <p:nvPr/>
        </p:nvPicPr>
        <p:blipFill>
          <a:blip r:embed="rId9">
            <a:duotone>
              <a:schemeClr val="accent2">
                <a:shade val="45000"/>
                <a:satMod val="135000"/>
              </a:schemeClr>
              <a:prstClr val="white"/>
            </a:duotone>
          </a:blip>
          <a:stretch>
            <a:fillRect/>
          </a:stretch>
        </p:blipFill>
        <p:spPr>
          <a:xfrm>
            <a:off x="3928095" y="2141675"/>
            <a:ext cx="484632" cy="548640"/>
          </a:xfrm>
          <a:prstGeom prst="rect">
            <a:avLst/>
          </a:prstGeom>
        </p:spPr>
      </p:pic>
      <p:grpSp>
        <p:nvGrpSpPr>
          <p:cNvPr id="124" name="Group 123"/>
          <p:cNvGrpSpPr>
            <a:grpSpLocks noChangeAspect="1"/>
          </p:cNvGrpSpPr>
          <p:nvPr/>
        </p:nvGrpSpPr>
        <p:grpSpPr>
          <a:xfrm>
            <a:off x="4521443" y="2168064"/>
            <a:ext cx="1074012" cy="833871"/>
            <a:chOff x="5241639" y="2050091"/>
            <a:chExt cx="1456961" cy="1131197"/>
          </a:xfrm>
        </p:grpSpPr>
        <p:pic>
          <p:nvPicPr>
            <p:cNvPr id="125" name="Picture 124"/>
            <p:cNvPicPr>
              <a:picLocks noChangeAspect="1"/>
            </p:cNvPicPr>
            <p:nvPr/>
          </p:nvPicPr>
          <p:blipFill>
            <a:blip r:embed="rId10">
              <a:duotone>
                <a:schemeClr val="accent2">
                  <a:shade val="45000"/>
                  <a:satMod val="135000"/>
                </a:schemeClr>
                <a:prstClr val="white"/>
              </a:duotone>
            </a:blip>
            <a:stretch>
              <a:fillRect/>
            </a:stretch>
          </p:blipFill>
          <p:spPr>
            <a:xfrm>
              <a:off x="5606251" y="2050091"/>
              <a:ext cx="674627" cy="717264"/>
            </a:xfrm>
            <a:prstGeom prst="rect">
              <a:avLst/>
            </a:prstGeom>
          </p:spPr>
        </p:pic>
        <p:sp>
          <p:nvSpPr>
            <p:cNvPr id="126" name="Rectangle 125"/>
            <p:cNvSpPr/>
            <p:nvPr/>
          </p:nvSpPr>
          <p:spPr>
            <a:xfrm>
              <a:off x="5241639" y="2722019"/>
              <a:ext cx="1456961" cy="459269"/>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88291">
                <a:defRPr/>
              </a:pPr>
              <a:r>
                <a:rPr lang="en-US" sz="1600" dirty="0">
                  <a:solidFill>
                    <a:schemeClr val="accent2">
                      <a:lumMod val="75000"/>
                    </a:schemeClr>
                  </a:solidFill>
                </a:rPr>
                <a:t>StoreFront</a:t>
              </a:r>
            </a:p>
          </p:txBody>
        </p:sp>
      </p:grpSp>
      <p:sp>
        <p:nvSpPr>
          <p:cNvPr id="127" name="Rectangle 126"/>
          <p:cNvSpPr/>
          <p:nvPr/>
        </p:nvSpPr>
        <p:spPr>
          <a:xfrm>
            <a:off x="3785541" y="2652210"/>
            <a:ext cx="780406" cy="338554"/>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88291">
              <a:defRPr/>
            </a:pPr>
            <a:r>
              <a:rPr lang="en-US" sz="1600" dirty="0">
                <a:solidFill>
                  <a:schemeClr val="accent2">
                    <a:lumMod val="75000"/>
                  </a:schemeClr>
                </a:solidFill>
              </a:rPr>
              <a:t>Site DB</a:t>
            </a:r>
          </a:p>
        </p:txBody>
      </p:sp>
      <p:sp>
        <p:nvSpPr>
          <p:cNvPr id="128" name="Rectangle 127"/>
          <p:cNvSpPr/>
          <p:nvPr/>
        </p:nvSpPr>
        <p:spPr>
          <a:xfrm>
            <a:off x="2780394" y="2658635"/>
            <a:ext cx="1022588" cy="338554"/>
          </a:xfrm>
          <a:prstGeom prst="rect">
            <a:avLst/>
          </a:prstGeom>
        </p:spPr>
        <p:txBody>
          <a:bodyPr wrap="non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88291">
              <a:defRPr/>
            </a:pPr>
            <a:r>
              <a:rPr lang="en-US" sz="1600" dirty="0">
                <a:solidFill>
                  <a:schemeClr val="accent2">
                    <a:lumMod val="75000"/>
                  </a:schemeClr>
                </a:solidFill>
              </a:rPr>
              <a:t>Controller</a:t>
            </a:r>
          </a:p>
        </p:txBody>
      </p:sp>
    </p:spTree>
    <p:extLst>
      <p:ext uri="{BB962C8B-B14F-4D97-AF65-F5344CB8AC3E}">
        <p14:creationId xmlns:p14="http://schemas.microsoft.com/office/powerpoint/2010/main" val="1869774296"/>
      </p:ext>
    </p:extLst>
  </p:cSld>
  <p:clrMapOvr>
    <a:masterClrMapping/>
  </p:clrMapOvr>
  <mc:AlternateContent xmlns:mc="http://schemas.openxmlformats.org/markup-compatibility/2006" xmlns:p14="http://schemas.microsoft.com/office/powerpoint/2010/main">
    <mc:Choice Requires="p14">
      <p:transition spd="med" p14:dur="700" advTm="58474">
        <p:fade/>
      </p:transition>
    </mc:Choice>
    <mc:Fallback xmlns="">
      <p:transition spd="med" advTm="58474">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2869324" y="2890912"/>
            <a:ext cx="8576442" cy="118697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30" name="Rectangle 29"/>
          <p:cNvSpPr/>
          <p:nvPr/>
        </p:nvSpPr>
        <p:spPr>
          <a:xfrm>
            <a:off x="2869324" y="4267552"/>
            <a:ext cx="8576442" cy="1186978"/>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6" name="Rectangle 5"/>
          <p:cNvSpPr/>
          <p:nvPr/>
        </p:nvSpPr>
        <p:spPr>
          <a:xfrm>
            <a:off x="2869324" y="1530953"/>
            <a:ext cx="8576442" cy="1186978"/>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solidFill>
                <a:srgbClr val="92D050"/>
              </a:solidFill>
            </a:endParaRPr>
          </a:p>
        </p:txBody>
      </p:sp>
      <p:sp>
        <p:nvSpPr>
          <p:cNvPr id="7" name="Title 6"/>
          <p:cNvSpPr>
            <a:spLocks noGrp="1"/>
          </p:cNvSpPr>
          <p:nvPr>
            <p:ph type="title"/>
          </p:nvPr>
        </p:nvSpPr>
        <p:spPr>
          <a:xfrm>
            <a:off x="1128658" y="-399636"/>
            <a:ext cx="11312729" cy="985840"/>
          </a:xfrm>
        </p:spPr>
        <p:txBody>
          <a:bodyPr/>
          <a:lstStyle/>
          <a:p>
            <a:r>
              <a:rPr lang="en-US" dirty="0">
                <a:solidFill>
                  <a:srgbClr val="1A1A1A"/>
                </a:solidFill>
              </a:rPr>
              <a:t>Delivering Windows 10 on Azure with Citrix Cloud</a:t>
            </a:r>
          </a:p>
        </p:txBody>
      </p:sp>
      <p:sp>
        <p:nvSpPr>
          <p:cNvPr id="2" name="TextBox 1"/>
          <p:cNvSpPr txBox="1"/>
          <p:nvPr/>
        </p:nvSpPr>
        <p:spPr>
          <a:xfrm>
            <a:off x="2819447" y="767925"/>
            <a:ext cx="8576441" cy="584775"/>
          </a:xfrm>
          <a:prstGeom prst="rect">
            <a:avLst/>
          </a:prstGeom>
          <a:noFill/>
        </p:spPr>
        <p:txBody>
          <a:bodyPr wrap="square" rtlCol="0">
            <a:spAutoFit/>
          </a:bodyPr>
          <a:lstStyle/>
          <a:p>
            <a:pPr algn="ctr"/>
            <a:r>
              <a:rPr lang="en-US" sz="3200" b="1" dirty="0" err="1">
                <a:solidFill>
                  <a:srgbClr val="00B050"/>
                </a:solidFill>
              </a:rPr>
              <a:t>XenDesktop</a:t>
            </a:r>
            <a:r>
              <a:rPr lang="en-US" sz="3200" b="1" dirty="0">
                <a:solidFill>
                  <a:srgbClr val="00B050"/>
                </a:solidFill>
              </a:rPr>
              <a:t> Essentials Service on Azure</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r="45338"/>
          <a:stretch/>
        </p:blipFill>
        <p:spPr>
          <a:xfrm>
            <a:off x="470750" y="1268551"/>
            <a:ext cx="1809854" cy="1711781"/>
          </a:xfrm>
          <a:prstGeom prst="rect">
            <a:avLst/>
          </a:prstGeom>
        </p:spPr>
      </p:pic>
      <p:grpSp>
        <p:nvGrpSpPr>
          <p:cNvPr id="16" name="Group 15"/>
          <p:cNvGrpSpPr>
            <a:grpSpLocks noChangeAspect="1"/>
          </p:cNvGrpSpPr>
          <p:nvPr/>
        </p:nvGrpSpPr>
        <p:grpSpPr bwMode="auto">
          <a:xfrm>
            <a:off x="3241359" y="1854417"/>
            <a:ext cx="994861" cy="674437"/>
            <a:chOff x="369" y="242"/>
            <a:chExt cx="1481" cy="1004"/>
          </a:xfrm>
          <a:solidFill>
            <a:srgbClr val="00A1E0"/>
          </a:solidFill>
        </p:grpSpPr>
        <p:sp>
          <p:nvSpPr>
            <p:cNvPr id="21"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22" name="Freeform 141"/>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0" name="TextBox 165"/>
          <p:cNvSpPr txBox="1"/>
          <p:nvPr/>
        </p:nvSpPr>
        <p:spPr>
          <a:xfrm>
            <a:off x="4491529" y="2068718"/>
            <a:ext cx="2503253"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dirty="0">
                <a:solidFill>
                  <a:srgbClr val="00B050"/>
                </a:solidFill>
              </a:rPr>
              <a:t>XenDesktop</a:t>
            </a:r>
            <a:r>
              <a:rPr lang="en-US" sz="1050" dirty="0">
                <a:solidFill>
                  <a:srgbClr val="00B050"/>
                </a:solidFill>
                <a:latin typeface="Citrix Sans"/>
                <a:cs typeface="Citrix Sans"/>
              </a:rPr>
              <a:t> </a:t>
            </a:r>
            <a:r>
              <a:rPr lang="en-US" sz="1600" b="1" dirty="0">
                <a:solidFill>
                  <a:srgbClr val="00B050"/>
                </a:solidFill>
              </a:rPr>
              <a:t>Essentials</a:t>
            </a:r>
          </a:p>
        </p:txBody>
      </p:sp>
      <p:pic>
        <p:nvPicPr>
          <p:cNvPr id="24" name="Picture 23"/>
          <p:cNvPicPr>
            <a:picLocks noChangeAspect="1"/>
          </p:cNvPicPr>
          <p:nvPr/>
        </p:nvPicPr>
        <p:blipFill rotWithShape="1">
          <a:blip r:embed="rId4">
            <a:extLst>
              <a:ext uri="{28A0092B-C50C-407E-A947-70E740481C1C}">
                <a14:useLocalDpi xmlns:a14="http://schemas.microsoft.com/office/drawing/2010/main" val="0"/>
              </a:ext>
            </a:extLst>
          </a:blip>
          <a:srcRect t="28285" r="61320" b="26239"/>
          <a:stretch/>
        </p:blipFill>
        <p:spPr>
          <a:xfrm>
            <a:off x="3097176" y="4360612"/>
            <a:ext cx="1120124" cy="987699"/>
          </a:xfrm>
          <a:prstGeom prst="rect">
            <a:avLst/>
          </a:prstGeom>
        </p:spPr>
      </p:pic>
      <p:pic>
        <p:nvPicPr>
          <p:cNvPr id="3" name="Picture 2"/>
          <p:cNvPicPr>
            <a:picLocks noChangeAspect="1"/>
          </p:cNvPicPr>
          <p:nvPr/>
        </p:nvPicPr>
        <p:blipFill>
          <a:blip r:embed="rId5">
            <a:duotone>
              <a:schemeClr val="accent1">
                <a:shade val="45000"/>
                <a:satMod val="135000"/>
              </a:schemeClr>
              <a:prstClr val="white"/>
            </a:duotone>
          </a:blip>
          <a:stretch>
            <a:fillRect/>
          </a:stretch>
        </p:blipFill>
        <p:spPr>
          <a:xfrm>
            <a:off x="4844235" y="4525820"/>
            <a:ext cx="1647371" cy="670442"/>
          </a:xfrm>
          <a:prstGeom prst="rect">
            <a:avLst/>
          </a:prstGeom>
        </p:spPr>
      </p:pic>
      <p:pic>
        <p:nvPicPr>
          <p:cNvPr id="25" name="Picture 24"/>
          <p:cNvPicPr>
            <a:picLocks noChangeAspect="1"/>
          </p:cNvPicPr>
          <p:nvPr/>
        </p:nvPicPr>
        <p:blipFill rotWithShape="1">
          <a:blip r:embed="rId6" cstate="print">
            <a:extLst>
              <a:ext uri="{28A0092B-C50C-407E-A947-70E740481C1C}">
                <a14:useLocalDpi xmlns:a14="http://schemas.microsoft.com/office/drawing/2010/main" val="0"/>
              </a:ext>
            </a:extLst>
          </a:blip>
          <a:srcRect r="2386"/>
          <a:stretch/>
        </p:blipFill>
        <p:spPr>
          <a:xfrm>
            <a:off x="5290114" y="1752038"/>
            <a:ext cx="906081" cy="479897"/>
          </a:xfrm>
          <a:prstGeom prst="rect">
            <a:avLst/>
          </a:prstGeom>
        </p:spPr>
      </p:pic>
      <p:sp>
        <p:nvSpPr>
          <p:cNvPr id="5" name="AutoShape 4" descr="Image result for microsoft azure"/>
          <p:cNvSpPr>
            <a:spLocks noChangeAspect="1" noChangeArrowheads="1"/>
          </p:cNvSpPr>
          <p:nvPr/>
        </p:nvSpPr>
        <p:spPr bwMode="auto">
          <a:xfrm>
            <a:off x="-31750" y="214043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7" name="Picture 2" descr="Microsoft"/>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4927" y="3820008"/>
            <a:ext cx="2221500" cy="47309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cdn.wccftech.com/wp-content/uploads/2016/05/Azure_.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97176" y="3120635"/>
            <a:ext cx="1273175" cy="72752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applemagazine.com/wp-content/uploads/2015/09/image33.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23396" y="2980034"/>
            <a:ext cx="1839518" cy="1034729"/>
          </a:xfrm>
          <a:prstGeom prst="rect">
            <a:avLst/>
          </a:prstGeom>
          <a:noFill/>
          <a:extLst>
            <a:ext uri="{909E8E84-426E-40DD-AFC4-6F175D3DCCD1}">
              <a14:hiddenFill xmlns:a14="http://schemas.microsoft.com/office/drawing/2010/main">
                <a:solidFill>
                  <a:srgbClr val="FFFFFF"/>
                </a:solidFill>
              </a14:hiddenFill>
            </a:ext>
          </a:extLst>
        </p:spPr>
      </p:pic>
      <p:sp>
        <p:nvSpPr>
          <p:cNvPr id="8" name="Plus Sign 7"/>
          <p:cNvSpPr/>
          <p:nvPr/>
        </p:nvSpPr>
        <p:spPr>
          <a:xfrm>
            <a:off x="6916456" y="3788650"/>
            <a:ext cx="847782" cy="752207"/>
          </a:xfrm>
          <a:prstGeom prst="mathPlus">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35" name="Plus Sign 34"/>
          <p:cNvSpPr/>
          <p:nvPr/>
        </p:nvSpPr>
        <p:spPr>
          <a:xfrm>
            <a:off x="6916456" y="2419978"/>
            <a:ext cx="847782" cy="752207"/>
          </a:xfrm>
          <a:prstGeom prst="mathPlus">
            <a:avLst/>
          </a:prstGeom>
          <a:solidFill>
            <a:srgbClr val="00B05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28" name="TextBox 27"/>
          <p:cNvSpPr txBox="1"/>
          <p:nvPr/>
        </p:nvSpPr>
        <p:spPr>
          <a:xfrm>
            <a:off x="7846472" y="1549413"/>
            <a:ext cx="3599293" cy="1246495"/>
          </a:xfrm>
          <a:prstGeom prst="rect">
            <a:avLst/>
          </a:prstGeom>
          <a:noFill/>
        </p:spPr>
        <p:txBody>
          <a:bodyPr wrap="square" rtlCol="0">
            <a:spAutoFit/>
          </a:bodyPr>
          <a:lstStyle/>
          <a:p>
            <a:pPr marL="285750" indent="-285750">
              <a:buFont typeface="Arial" panose="020B0604020202020204" pitchFamily="34" charset="0"/>
              <a:buChar char="•"/>
            </a:pPr>
            <a:r>
              <a:rPr lang="en-US" sz="1500" dirty="0"/>
              <a:t>Citrix Cloud is hosted on Azure</a:t>
            </a:r>
          </a:p>
          <a:p>
            <a:pPr marL="285750" indent="-285750">
              <a:buFont typeface="Arial" panose="020B0604020202020204" pitchFamily="34" charset="0"/>
              <a:buChar char="•"/>
            </a:pPr>
            <a:r>
              <a:rPr lang="en-US" sz="1500" dirty="0"/>
              <a:t>New XenDesktop service manages, monitors and provisions Windows 10 Enterprise CBB virtual desktops on Azure</a:t>
            </a:r>
          </a:p>
        </p:txBody>
      </p:sp>
      <p:sp>
        <p:nvSpPr>
          <p:cNvPr id="38" name="TextBox 37"/>
          <p:cNvSpPr txBox="1"/>
          <p:nvPr/>
        </p:nvSpPr>
        <p:spPr>
          <a:xfrm>
            <a:off x="7846473" y="4290549"/>
            <a:ext cx="3599292" cy="1477328"/>
          </a:xfrm>
          <a:prstGeom prst="rect">
            <a:avLst/>
          </a:prstGeom>
          <a:noFill/>
        </p:spPr>
        <p:txBody>
          <a:bodyPr wrap="square" rtlCol="0">
            <a:spAutoFit/>
          </a:bodyPr>
          <a:lstStyle/>
          <a:p>
            <a:pPr marL="285750" indent="-285750" defTabSz="1460714" fontAlgn="base">
              <a:spcBef>
                <a:spcPct val="0"/>
              </a:spcBef>
              <a:spcAft>
                <a:spcPct val="0"/>
              </a:spcAft>
              <a:buFont typeface="Arial" panose="020B0604020202020204" pitchFamily="34" charset="0"/>
              <a:buChar char="•"/>
            </a:pPr>
            <a:r>
              <a:rPr lang="en-US" sz="1500" dirty="0">
                <a:solidFill>
                  <a:srgbClr val="000000"/>
                </a:solidFill>
                <a:cs typeface="Arial" charset="0"/>
              </a:rPr>
              <a:t>Customers under Windows EA/SA</a:t>
            </a:r>
          </a:p>
          <a:p>
            <a:pPr marL="285750" indent="-285750" defTabSz="1460714" fontAlgn="base">
              <a:spcBef>
                <a:spcPct val="0"/>
              </a:spcBef>
              <a:spcAft>
                <a:spcPct val="0"/>
              </a:spcAft>
              <a:buFont typeface="Arial" panose="020B0604020202020204" pitchFamily="34" charset="0"/>
              <a:buChar char="•"/>
            </a:pPr>
            <a:r>
              <a:rPr lang="en-US" sz="1500" dirty="0">
                <a:solidFill>
                  <a:srgbClr val="000000"/>
                </a:solidFill>
                <a:cs typeface="Arial" charset="0"/>
              </a:rPr>
              <a:t>Windows 10 Enterprise CBB </a:t>
            </a:r>
            <a:r>
              <a:rPr lang="en-US" sz="1500" b="1" dirty="0">
                <a:solidFill>
                  <a:srgbClr val="000000"/>
                </a:solidFill>
                <a:cs typeface="Arial" charset="0"/>
              </a:rPr>
              <a:t>per user</a:t>
            </a:r>
            <a:r>
              <a:rPr lang="en-US" sz="1500" dirty="0">
                <a:solidFill>
                  <a:srgbClr val="000000"/>
                </a:solidFill>
                <a:cs typeface="Arial" charset="0"/>
              </a:rPr>
              <a:t> license</a:t>
            </a:r>
          </a:p>
          <a:p>
            <a:pPr marL="285750" indent="-285750" defTabSz="1460714" fontAlgn="base">
              <a:spcBef>
                <a:spcPct val="0"/>
              </a:spcBef>
              <a:spcAft>
                <a:spcPct val="0"/>
              </a:spcAft>
              <a:buFont typeface="Arial" panose="020B0604020202020204" pitchFamily="34" charset="0"/>
              <a:buChar char="•"/>
            </a:pPr>
            <a:r>
              <a:rPr lang="en-US" sz="1500" dirty="0">
                <a:solidFill>
                  <a:srgbClr val="000000"/>
                </a:solidFill>
                <a:cs typeface="Arial" charset="0"/>
              </a:rPr>
              <a:t>Customer brings Windows 10 Enterprise CBB license</a:t>
            </a:r>
          </a:p>
          <a:p>
            <a:pPr marL="285750" indent="-285750">
              <a:buFont typeface="Arial" panose="020B0604020202020204" pitchFamily="34" charset="0"/>
              <a:buChar char="•"/>
            </a:pPr>
            <a:endParaRPr lang="en-US" sz="1500" dirty="0"/>
          </a:p>
        </p:txBody>
      </p:sp>
      <p:sp>
        <p:nvSpPr>
          <p:cNvPr id="39" name="TextBox 38"/>
          <p:cNvSpPr txBox="1"/>
          <p:nvPr/>
        </p:nvSpPr>
        <p:spPr>
          <a:xfrm>
            <a:off x="7846473" y="3031206"/>
            <a:ext cx="3825772" cy="1015663"/>
          </a:xfrm>
          <a:prstGeom prst="rect">
            <a:avLst/>
          </a:prstGeom>
          <a:noFill/>
        </p:spPr>
        <p:txBody>
          <a:bodyPr wrap="square" rtlCol="0">
            <a:spAutoFit/>
          </a:bodyPr>
          <a:lstStyle/>
          <a:p>
            <a:pPr marL="285750" indent="-285750" defTabSz="1460714" fontAlgn="base">
              <a:spcBef>
                <a:spcPct val="0"/>
              </a:spcBef>
              <a:spcAft>
                <a:spcPct val="0"/>
              </a:spcAft>
              <a:buFont typeface="Arial" panose="020B0604020202020204" pitchFamily="34" charset="0"/>
              <a:buChar char="•"/>
            </a:pPr>
            <a:r>
              <a:rPr lang="en-US" sz="1500" dirty="0">
                <a:solidFill>
                  <a:srgbClr val="000000"/>
                </a:solidFill>
                <a:cs typeface="Arial" charset="0"/>
              </a:rPr>
              <a:t>Customer brings Azure subscription</a:t>
            </a:r>
          </a:p>
          <a:p>
            <a:pPr marL="285750" indent="-285750" defTabSz="1460714" fontAlgn="base">
              <a:spcBef>
                <a:spcPct val="0"/>
              </a:spcBef>
              <a:spcAft>
                <a:spcPct val="0"/>
              </a:spcAft>
              <a:buFont typeface="Arial" panose="020B0604020202020204" pitchFamily="34" charset="0"/>
              <a:buChar char="•"/>
            </a:pPr>
            <a:r>
              <a:rPr lang="en-US" sz="1500" dirty="0">
                <a:solidFill>
                  <a:srgbClr val="000000"/>
                </a:solidFill>
                <a:cs typeface="Arial" charset="0"/>
              </a:rPr>
              <a:t>Customer pays for IaaS consumption for Windows 10 Enterprise CBB virtual desktops</a:t>
            </a:r>
          </a:p>
        </p:txBody>
      </p:sp>
    </p:spTree>
    <p:extLst>
      <p:ext uri="{BB962C8B-B14F-4D97-AF65-F5344CB8AC3E}">
        <p14:creationId xmlns:p14="http://schemas.microsoft.com/office/powerpoint/2010/main" val="2181348472"/>
      </p:ext>
    </p:extLst>
  </p:cSld>
  <p:clrMapOvr>
    <a:masterClrMapping/>
  </p:clrMapOvr>
  <mc:AlternateContent xmlns:mc="http://schemas.openxmlformats.org/markup-compatibility/2006" xmlns:p14="http://schemas.microsoft.com/office/powerpoint/2010/main">
    <mc:Choice Requires="p14">
      <p:transition spd="med" p14:dur="700" advTm="2284">
        <p:fade/>
      </p:transition>
    </mc:Choice>
    <mc:Fallback xmlns="">
      <p:transition spd="med" advTm="2284">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Freeform 5"/>
          <p:cNvSpPr>
            <a:spLocks/>
          </p:cNvSpPr>
          <p:nvPr/>
        </p:nvSpPr>
        <p:spPr bwMode="auto">
          <a:xfrm>
            <a:off x="855596" y="3794650"/>
            <a:ext cx="6309291" cy="2343171"/>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solidFill>
            <a:srgbClr val="00B0F0"/>
          </a:solidFill>
          <a:ln w="57150" cap="flat" cmpd="sng" algn="ctr">
            <a:noFill/>
            <a:prstDash val="solid"/>
          </a:ln>
          <a:effectLst>
            <a:outerShdw blurRad="40000" dist="20000" dir="5400000" rotWithShape="0">
              <a:srgbClr val="000000">
                <a:alpha val="38000"/>
              </a:srgbClr>
            </a:outerShdw>
          </a:effectLst>
          <a:extLst/>
        </p:spPr>
        <p:txBody>
          <a:bodyPr vert="horz" wrap="square" lIns="91438" tIns="45719" rIns="91438" bIns="45719" numCol="1" anchor="t" anchorCtr="0" compatLnSpc="1">
            <a:prstTxWarp prst="textNoShape">
              <a:avLst/>
            </a:prstTxWarp>
          </a:bodyPr>
          <a:lstStyle/>
          <a:p>
            <a:pPr algn="ctr" eaLnBrk="0" fontAlgn="base" hangingPunct="0">
              <a:spcBef>
                <a:spcPct val="0"/>
              </a:spcBef>
              <a:spcAft>
                <a:spcPct val="0"/>
              </a:spcAft>
              <a:defRPr/>
            </a:pPr>
            <a:endParaRPr lang="en-US" sz="3600" b="1" kern="0" dirty="0">
              <a:solidFill>
                <a:srgbClr val="000000"/>
              </a:solidFill>
              <a:latin typeface="Arial"/>
              <a:cs typeface="Segoe UI" panose="020B0502040204020203" pitchFamily="34" charset="0"/>
            </a:endParaRPr>
          </a:p>
        </p:txBody>
      </p:sp>
      <p:sp>
        <p:nvSpPr>
          <p:cNvPr id="48" name="Freeform 5"/>
          <p:cNvSpPr>
            <a:spLocks/>
          </p:cNvSpPr>
          <p:nvPr/>
        </p:nvSpPr>
        <p:spPr bwMode="auto">
          <a:xfrm>
            <a:off x="958733" y="1306466"/>
            <a:ext cx="6309291" cy="2343171"/>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noFill/>
          <a:ln w="57150" cap="flat" cmpd="sng" algn="ctr">
            <a:solidFill>
              <a:srgbClr val="00A1E0"/>
            </a:solidFill>
            <a:prstDash val="solid"/>
          </a:ln>
          <a:effectLst>
            <a:outerShdw blurRad="40000" dist="20000" dir="5400000" rotWithShape="0">
              <a:srgbClr val="000000">
                <a:alpha val="38000"/>
              </a:srgbClr>
            </a:outerShdw>
          </a:effectLst>
          <a:extLst/>
        </p:spPr>
        <p:txBody>
          <a:bodyPr vert="horz" wrap="square" lIns="91438" tIns="45719" rIns="91438" bIns="45719" numCol="1" anchor="t" anchorCtr="0" compatLnSpc="1">
            <a:prstTxWarp prst="textNoShape">
              <a:avLst/>
            </a:prstTxWarp>
          </a:bodyPr>
          <a:lstStyle/>
          <a:p>
            <a:pPr algn="ctr" eaLnBrk="0" fontAlgn="base" hangingPunct="0">
              <a:spcBef>
                <a:spcPct val="0"/>
              </a:spcBef>
              <a:spcAft>
                <a:spcPct val="0"/>
              </a:spcAft>
              <a:defRPr/>
            </a:pPr>
            <a:endParaRPr lang="en-US" sz="3600" b="1" kern="0" dirty="0">
              <a:solidFill>
                <a:srgbClr val="000000"/>
              </a:solidFill>
              <a:latin typeface="Arial"/>
              <a:cs typeface="Segoe UI" panose="020B0502040204020203" pitchFamily="34" charset="0"/>
            </a:endParaRPr>
          </a:p>
        </p:txBody>
      </p:sp>
      <p:grpSp>
        <p:nvGrpSpPr>
          <p:cNvPr id="49" name="Group 48"/>
          <p:cNvGrpSpPr/>
          <p:nvPr/>
        </p:nvGrpSpPr>
        <p:grpSpPr>
          <a:xfrm>
            <a:off x="7924303" y="1261033"/>
            <a:ext cx="3711226" cy="2344265"/>
            <a:chOff x="7924780" y="1260467"/>
            <a:chExt cx="3712193" cy="2344876"/>
          </a:xfrm>
        </p:grpSpPr>
        <p:sp>
          <p:nvSpPr>
            <p:cNvPr id="50" name="Rectangle 49"/>
            <p:cNvSpPr/>
            <p:nvPr/>
          </p:nvSpPr>
          <p:spPr bwMode="auto">
            <a:xfrm>
              <a:off x="8868201" y="1732118"/>
              <a:ext cx="2768772" cy="1291679"/>
            </a:xfrm>
            <a:prstGeom prst="rect">
              <a:avLst/>
            </a:prstGeom>
            <a:solidFill>
              <a:sysClr val="window" lastClr="FFFFFF"/>
            </a:solidFill>
            <a:ln w="12700" cap="flat" cmpd="sng" algn="ctr">
              <a:noFill/>
              <a:prstDash val="solid"/>
              <a:miter lim="800000"/>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marL="0" marR="0" lvl="0" indent="0" algn="ctr" defTabSz="1461152" eaLnBrk="1" fontAlgn="base" latinLnBrk="0" hangingPunct="1">
                <a:lnSpc>
                  <a:spcPct val="100000"/>
                </a:lnSpc>
                <a:spcBef>
                  <a:spcPct val="0"/>
                </a:spcBef>
                <a:spcAft>
                  <a:spcPct val="0"/>
                </a:spcAft>
                <a:buClrTx/>
                <a:buSzTx/>
                <a:buFontTx/>
                <a:buNone/>
                <a:tabLst/>
                <a:defRPr/>
              </a:pPr>
              <a:r>
                <a:rPr kumimoji="0" lang="en-US" sz="1600" b="0" i="1" u="none" strike="noStrike" kern="0" cap="none" spc="0" normalizeH="0" baseline="0" noProof="0" dirty="0" err="1">
                  <a:ln>
                    <a:noFill/>
                  </a:ln>
                  <a:solidFill>
                    <a:srgbClr val="000000"/>
                  </a:solidFill>
                  <a:effectLst/>
                  <a:uLnTx/>
                  <a:uFillTx/>
                  <a:latin typeface="Calibri" panose="020F0502020204030204"/>
                  <a:ea typeface="+mn-ea"/>
                  <a:cs typeface="Arial" charset="0"/>
                </a:rPr>
                <a:t>XenDesktop</a:t>
              </a:r>
              <a:r>
                <a:rPr kumimoji="0" lang="en-US" sz="1600" b="0" i="1" u="none" strike="noStrike" kern="0" cap="none" spc="0" normalizeH="0" baseline="0" noProof="0" dirty="0">
                  <a:ln>
                    <a:noFill/>
                  </a:ln>
                  <a:solidFill>
                    <a:srgbClr val="000000"/>
                  </a:solidFill>
                  <a:effectLst/>
                  <a:uLnTx/>
                  <a:uFillTx/>
                  <a:latin typeface="Calibri" panose="020F0502020204030204"/>
                  <a:ea typeface="+mn-ea"/>
                  <a:cs typeface="Arial" charset="0"/>
                </a:rPr>
                <a:t> Essentials </a:t>
              </a:r>
            </a:p>
            <a:p>
              <a:pPr marL="0" marR="0" lvl="0" indent="0" algn="ctr" defTabSz="1461152" eaLnBrk="1" fontAlgn="base" latinLnBrk="0" hangingPunct="1">
                <a:lnSpc>
                  <a:spcPct val="100000"/>
                </a:lnSpc>
                <a:spcBef>
                  <a:spcPct val="0"/>
                </a:spcBef>
                <a:spcAft>
                  <a:spcPct val="0"/>
                </a:spcAft>
                <a:buClrTx/>
                <a:buSzTx/>
                <a:buFontTx/>
                <a:buNone/>
                <a:tabLst/>
                <a:defRPr/>
              </a:pPr>
              <a:r>
                <a:rPr kumimoji="0" lang="en-US" sz="1600" b="0" i="1" u="none" strike="noStrike" kern="0" cap="none" spc="0" normalizeH="0" baseline="0" noProof="0" dirty="0">
                  <a:ln>
                    <a:noFill/>
                  </a:ln>
                  <a:solidFill>
                    <a:srgbClr val="000000"/>
                  </a:solidFill>
                  <a:effectLst/>
                  <a:uLnTx/>
                  <a:uFillTx/>
                  <a:latin typeface="Calibri" panose="020F0502020204030204"/>
                  <a:ea typeface="+mn-ea"/>
                  <a:cs typeface="Arial" charset="0"/>
                </a:rPr>
                <a:t>(operated by Citrix)</a:t>
              </a:r>
              <a:endParaRPr kumimoji="0" lang="en-US" sz="1799" b="0" i="1" u="none" strike="noStrike" kern="0" cap="none" spc="0" normalizeH="0" baseline="0" noProof="0" dirty="0">
                <a:ln>
                  <a:noFill/>
                </a:ln>
                <a:solidFill>
                  <a:srgbClr val="000000"/>
                </a:solidFill>
                <a:effectLst/>
                <a:uLnTx/>
                <a:uFillTx/>
                <a:latin typeface="Calibri" panose="020F0502020204030204"/>
                <a:ea typeface="+mn-ea"/>
                <a:cs typeface="Arial" charset="0"/>
              </a:endParaRPr>
            </a:p>
          </p:txBody>
        </p:sp>
        <p:sp>
          <p:nvSpPr>
            <p:cNvPr id="51" name="Right Brace 50"/>
            <p:cNvSpPr/>
            <p:nvPr/>
          </p:nvSpPr>
          <p:spPr bwMode="auto">
            <a:xfrm>
              <a:off x="7924780" y="1260467"/>
              <a:ext cx="914390" cy="2344876"/>
            </a:xfrm>
            <a:prstGeom prst="rightBrace">
              <a:avLst>
                <a:gd name="adj1" fmla="val 8333"/>
                <a:gd name="adj2" fmla="val 48799"/>
              </a:avLst>
            </a:prstGeom>
            <a:noFill/>
            <a:ln w="19050" cap="flat" cmpd="sng" algn="ctr">
              <a:solidFill>
                <a:schemeClr val="tx1"/>
              </a:solidFill>
              <a:prstDash val="solid"/>
              <a:round/>
              <a:headEnd type="none" w="med" len="med"/>
              <a:tailEnd type="none" w="med" len="med"/>
            </a:ln>
            <a:effectLst/>
          </p:spPr>
          <p:txBody>
            <a:bodyPr rtlCol="0" anchor="ctr"/>
            <a:lstStyle/>
            <a:p>
              <a:pPr marL="0" marR="0" lvl="0" indent="0" algn="ctr" defTabSz="914103" eaLnBrk="1" fontAlgn="auto" latinLnBrk="0" hangingPunct="1">
                <a:lnSpc>
                  <a:spcPct val="100000"/>
                </a:lnSpc>
                <a:spcBef>
                  <a:spcPts val="0"/>
                </a:spcBef>
                <a:spcAft>
                  <a:spcPts val="0"/>
                </a:spcAft>
                <a:buClrTx/>
                <a:buSzTx/>
                <a:buFontTx/>
                <a:buNone/>
                <a:tabLst/>
                <a:defRPr/>
              </a:pPr>
              <a:endParaRPr kumimoji="0" lang="en-US" sz="1899" b="0" i="0" u="none" strike="noStrike" kern="0" cap="none" spc="0" normalizeH="0" baseline="0" noProof="0">
                <a:ln>
                  <a:noFill/>
                </a:ln>
                <a:solidFill>
                  <a:srgbClr val="000000"/>
                </a:solidFill>
                <a:effectLst/>
                <a:uLnTx/>
                <a:uFillTx/>
                <a:latin typeface="Calibri" panose="020F0502020204030204"/>
              </a:endParaRPr>
            </a:p>
          </p:txBody>
        </p:sp>
      </p:grpSp>
      <p:sp>
        <p:nvSpPr>
          <p:cNvPr id="52" name="Can 23"/>
          <p:cNvSpPr/>
          <p:nvPr/>
        </p:nvSpPr>
        <p:spPr bwMode="auto">
          <a:xfrm>
            <a:off x="5446157" y="2789093"/>
            <a:ext cx="731322" cy="731322"/>
          </a:xfrm>
          <a:prstGeom prst="can">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500" b="0" i="0" u="none" strike="noStrike" kern="0" cap="none" spc="0" normalizeH="0" baseline="0" noProof="0" dirty="0">
                <a:ln>
                  <a:noFill/>
                </a:ln>
                <a:solidFill>
                  <a:srgbClr val="FFFFFF"/>
                </a:solidFill>
                <a:effectLst/>
                <a:uLnTx/>
                <a:uFillTx/>
                <a:latin typeface="Calibri" panose="020F0502020204030204"/>
                <a:ea typeface="+mn-ea"/>
                <a:cs typeface="Arial" charset="0"/>
              </a:rPr>
              <a:t>SQL</a:t>
            </a:r>
          </a:p>
        </p:txBody>
      </p:sp>
      <p:sp>
        <p:nvSpPr>
          <p:cNvPr id="53" name="Rectangle 52"/>
          <p:cNvSpPr/>
          <p:nvPr/>
        </p:nvSpPr>
        <p:spPr bwMode="auto">
          <a:xfrm>
            <a:off x="3252194" y="2971925"/>
            <a:ext cx="1645474"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marL="0" marR="0" lvl="0" indent="0" algn="ctr" defTabSz="1948105" eaLnBrk="1" fontAlgn="base" latinLnBrk="0" hangingPunct="1">
              <a:lnSpc>
                <a:spcPct val="100000"/>
              </a:lnSpc>
              <a:spcBef>
                <a:spcPct val="0"/>
              </a:spcBef>
              <a:spcAft>
                <a:spcPct val="0"/>
              </a:spcAft>
              <a:buClrTx/>
              <a:buSzTx/>
              <a:buFontTx/>
              <a:buNone/>
              <a:tabLst/>
              <a:defRPr/>
            </a:pPr>
            <a:endParaRPr kumimoji="0" lang="en-US" sz="1899" b="0" i="0" u="none" strike="noStrike" kern="0" cap="none" spc="0" normalizeH="0" baseline="0" noProof="0" dirty="0">
              <a:ln>
                <a:noFill/>
              </a:ln>
              <a:solidFill>
                <a:srgbClr val="FFFFFF"/>
              </a:solidFill>
              <a:effectLst/>
              <a:uLnTx/>
              <a:uFillTx/>
              <a:latin typeface="Calibri" panose="020F0502020204030204"/>
              <a:ea typeface="+mn-ea"/>
              <a:cs typeface="Arial" charset="0"/>
            </a:endParaRPr>
          </a:p>
        </p:txBody>
      </p:sp>
      <p:sp>
        <p:nvSpPr>
          <p:cNvPr id="54" name="Rectangle 53"/>
          <p:cNvSpPr/>
          <p:nvPr/>
        </p:nvSpPr>
        <p:spPr bwMode="auto">
          <a:xfrm>
            <a:off x="1698136" y="2789093"/>
            <a:ext cx="1096982" cy="73132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StoreFront/</a:t>
            </a:r>
            <a:b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b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Receiver for Web</a:t>
            </a:r>
          </a:p>
        </p:txBody>
      </p:sp>
      <p:cxnSp>
        <p:nvCxnSpPr>
          <p:cNvPr id="55" name="Straight Arrow Connector 24"/>
          <p:cNvCxnSpPr>
            <a:stCxn id="54" idx="3"/>
          </p:cNvCxnSpPr>
          <p:nvPr/>
        </p:nvCxnSpPr>
        <p:spPr bwMode="auto">
          <a:xfrm>
            <a:off x="2795119" y="3154754"/>
            <a:ext cx="365661" cy="0"/>
          </a:xfrm>
          <a:prstGeom prst="straightConnector1">
            <a:avLst/>
          </a:prstGeom>
          <a:solidFill>
            <a:srgbClr val="44546A"/>
          </a:solidFill>
          <a:ln w="25400" cap="flat" cmpd="sng" algn="ctr">
            <a:solidFill>
              <a:srgbClr val="44546A">
                <a:lumMod val="75000"/>
              </a:srgbClr>
            </a:solidFill>
            <a:prstDash val="solid"/>
            <a:miter lim="800000"/>
            <a:headEnd type="none" w="med" len="med"/>
            <a:tailEnd type="arrow"/>
          </a:ln>
          <a:effectLst/>
        </p:spPr>
      </p:cxnSp>
      <p:cxnSp>
        <p:nvCxnSpPr>
          <p:cNvPr id="56" name="Straight Arrow Connector 24"/>
          <p:cNvCxnSpPr/>
          <p:nvPr/>
        </p:nvCxnSpPr>
        <p:spPr bwMode="auto">
          <a:xfrm>
            <a:off x="4806254" y="3154754"/>
            <a:ext cx="639906" cy="0"/>
          </a:xfrm>
          <a:prstGeom prst="straightConnector1">
            <a:avLst/>
          </a:prstGeom>
          <a:solidFill>
            <a:srgbClr val="44546A"/>
          </a:solidFill>
          <a:ln w="25400" cap="flat" cmpd="sng" algn="ctr">
            <a:solidFill>
              <a:srgbClr val="44546A">
                <a:lumMod val="75000"/>
              </a:srgbClr>
            </a:solidFill>
            <a:prstDash val="solid"/>
            <a:miter lim="800000"/>
            <a:headEnd type="none" w="med" len="med"/>
            <a:tailEnd type="arrow"/>
          </a:ln>
          <a:effectLst/>
        </p:spPr>
      </p:cxnSp>
      <p:sp>
        <p:nvSpPr>
          <p:cNvPr id="57" name="Rectangle 56"/>
          <p:cNvSpPr/>
          <p:nvPr/>
        </p:nvSpPr>
        <p:spPr bwMode="auto">
          <a:xfrm>
            <a:off x="3160778" y="2880509"/>
            <a:ext cx="548492" cy="548492"/>
          </a:xfrm>
          <a:prstGeom prst="rect">
            <a:avLst/>
          </a:prstGeom>
          <a:solidFill>
            <a:srgbClr val="44546A"/>
          </a:solidFill>
          <a:ln w="12700" cap="flat" cmpd="sng" algn="ctr">
            <a:solidFill>
              <a:srgbClr val="44546A">
                <a:lumMod val="75000"/>
              </a:srgbClr>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uLnTx/>
              <a:uFillTx/>
              <a:latin typeface="Calibri" panose="020F0502020204030204"/>
              <a:ea typeface="+mn-ea"/>
              <a:cs typeface="Arial" charset="0"/>
            </a:endParaRPr>
          </a:p>
        </p:txBody>
      </p:sp>
      <p:sp>
        <p:nvSpPr>
          <p:cNvPr id="58" name="Rectangle 57"/>
          <p:cNvSpPr/>
          <p:nvPr/>
        </p:nvSpPr>
        <p:spPr bwMode="auto">
          <a:xfrm>
            <a:off x="4257760" y="2880509"/>
            <a:ext cx="548492" cy="548492"/>
          </a:xfrm>
          <a:prstGeom prst="rect">
            <a:avLst/>
          </a:prstGeom>
          <a:solidFill>
            <a:srgbClr val="44546A"/>
          </a:solidFill>
          <a:ln w="12700" cap="flat" cmpd="sng" algn="ctr">
            <a:solidFill>
              <a:srgbClr val="44546A">
                <a:lumMod val="75000"/>
              </a:srgbClr>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rgbClr val="FFFFFF"/>
              </a:solidFill>
              <a:effectLst/>
              <a:uLnTx/>
              <a:uFillTx/>
              <a:latin typeface="Calibri" panose="020F0502020204030204"/>
              <a:ea typeface="+mn-ea"/>
              <a:cs typeface="Arial" charset="0"/>
            </a:endParaRPr>
          </a:p>
        </p:txBody>
      </p:sp>
      <p:sp>
        <p:nvSpPr>
          <p:cNvPr id="59" name="Rectangle 58"/>
          <p:cNvSpPr/>
          <p:nvPr/>
        </p:nvSpPr>
        <p:spPr bwMode="auto">
          <a:xfrm>
            <a:off x="3160779" y="2880509"/>
            <a:ext cx="1645474"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Delivery Controllers</a:t>
            </a:r>
          </a:p>
        </p:txBody>
      </p:sp>
      <p:sp>
        <p:nvSpPr>
          <p:cNvPr id="60" name="Can 35"/>
          <p:cNvSpPr/>
          <p:nvPr/>
        </p:nvSpPr>
        <p:spPr bwMode="auto">
          <a:xfrm>
            <a:off x="5628988" y="4983058"/>
            <a:ext cx="731322" cy="731322"/>
          </a:xfrm>
          <a:prstGeom prst="can">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0" tIns="92132" rIns="0"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Active Directory</a:t>
            </a:r>
          </a:p>
        </p:txBody>
      </p:sp>
      <p:sp>
        <p:nvSpPr>
          <p:cNvPr id="61" name="Rectangle 60"/>
          <p:cNvSpPr/>
          <p:nvPr/>
        </p:nvSpPr>
        <p:spPr bwMode="auto">
          <a:xfrm>
            <a:off x="1623461" y="4983059"/>
            <a:ext cx="912301"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NetScaler Gateway</a:t>
            </a:r>
          </a:p>
        </p:txBody>
      </p:sp>
      <p:sp>
        <p:nvSpPr>
          <p:cNvPr id="62" name="Rectangle 61"/>
          <p:cNvSpPr/>
          <p:nvPr/>
        </p:nvSpPr>
        <p:spPr bwMode="auto">
          <a:xfrm>
            <a:off x="3069367" y="5165889"/>
            <a:ext cx="914153"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Server VDAs</a:t>
            </a:r>
          </a:p>
        </p:txBody>
      </p:sp>
      <p:sp>
        <p:nvSpPr>
          <p:cNvPr id="63" name="Rectangle 62"/>
          <p:cNvSpPr/>
          <p:nvPr/>
        </p:nvSpPr>
        <p:spPr bwMode="auto">
          <a:xfrm>
            <a:off x="2977947" y="5074475"/>
            <a:ext cx="914154"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Server VDAs</a:t>
            </a:r>
          </a:p>
        </p:txBody>
      </p:sp>
      <p:sp>
        <p:nvSpPr>
          <p:cNvPr id="64" name="Rectangle 63"/>
          <p:cNvSpPr/>
          <p:nvPr/>
        </p:nvSpPr>
        <p:spPr bwMode="auto">
          <a:xfrm>
            <a:off x="4349178" y="5165889"/>
            <a:ext cx="914151"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Server VDAs</a:t>
            </a:r>
          </a:p>
        </p:txBody>
      </p:sp>
      <p:sp>
        <p:nvSpPr>
          <p:cNvPr id="65" name="Rectangle 64"/>
          <p:cNvSpPr/>
          <p:nvPr/>
        </p:nvSpPr>
        <p:spPr bwMode="auto">
          <a:xfrm>
            <a:off x="4257762" y="5074474"/>
            <a:ext cx="921472"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Server VDAs</a:t>
            </a:r>
          </a:p>
        </p:txBody>
      </p:sp>
      <p:sp>
        <p:nvSpPr>
          <p:cNvPr id="66" name="Rectangle 65"/>
          <p:cNvSpPr/>
          <p:nvPr/>
        </p:nvSpPr>
        <p:spPr bwMode="auto">
          <a:xfrm>
            <a:off x="4166349" y="4983059"/>
            <a:ext cx="914153"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Windows 10</a:t>
            </a:r>
          </a:p>
        </p:txBody>
      </p:sp>
      <p:cxnSp>
        <p:nvCxnSpPr>
          <p:cNvPr id="67" name="Straight Arrow Connector 24"/>
          <p:cNvCxnSpPr>
            <a:endCxn id="66" idx="0"/>
          </p:cNvCxnSpPr>
          <p:nvPr/>
        </p:nvCxnSpPr>
        <p:spPr bwMode="auto">
          <a:xfrm rot="16200000" flipH="1">
            <a:off x="3572149" y="3931783"/>
            <a:ext cx="1554058" cy="548493"/>
          </a:xfrm>
          <a:prstGeom prst="bentConnector3">
            <a:avLst>
              <a:gd name="adj1" fmla="val 82177"/>
            </a:avLst>
          </a:prstGeom>
          <a:solidFill>
            <a:srgbClr val="44546A"/>
          </a:solidFill>
          <a:ln w="25400" cap="flat" cmpd="sng" algn="ctr">
            <a:solidFill>
              <a:sysClr val="windowText" lastClr="000000"/>
            </a:solidFill>
            <a:prstDash val="solid"/>
            <a:miter lim="800000"/>
            <a:headEnd type="arrow" w="med" len="med"/>
            <a:tailEnd type="arrow"/>
          </a:ln>
          <a:effectLst/>
        </p:spPr>
      </p:cxnSp>
      <p:cxnSp>
        <p:nvCxnSpPr>
          <p:cNvPr id="68" name="Straight Arrow Connector 24"/>
          <p:cNvCxnSpPr/>
          <p:nvPr/>
        </p:nvCxnSpPr>
        <p:spPr bwMode="auto">
          <a:xfrm rot="5400000">
            <a:off x="2840828" y="3931785"/>
            <a:ext cx="1554058" cy="548489"/>
          </a:xfrm>
          <a:prstGeom prst="bentConnector3">
            <a:avLst>
              <a:gd name="adj1" fmla="val 82429"/>
            </a:avLst>
          </a:prstGeom>
          <a:solidFill>
            <a:srgbClr val="44546A"/>
          </a:solidFill>
          <a:ln w="25400" cap="flat" cmpd="sng" algn="ctr">
            <a:solidFill>
              <a:sysClr val="windowText" lastClr="000000"/>
            </a:solidFill>
            <a:prstDash val="solid"/>
            <a:miter lim="800000"/>
            <a:headEnd type="arrow" w="med" len="med"/>
            <a:tailEnd type="arrow"/>
          </a:ln>
          <a:effectLst/>
        </p:spPr>
      </p:cxnSp>
      <p:cxnSp>
        <p:nvCxnSpPr>
          <p:cNvPr id="69" name="Straight Arrow Connector 24"/>
          <p:cNvCxnSpPr>
            <a:endCxn id="60" idx="1"/>
          </p:cNvCxnSpPr>
          <p:nvPr/>
        </p:nvCxnSpPr>
        <p:spPr bwMode="auto">
          <a:xfrm rot="16200000" flipH="1">
            <a:off x="4486301" y="3474708"/>
            <a:ext cx="1554058" cy="1462643"/>
          </a:xfrm>
          <a:prstGeom prst="bentConnector3">
            <a:avLst>
              <a:gd name="adj1" fmla="val 70302"/>
            </a:avLst>
          </a:prstGeom>
          <a:solidFill>
            <a:srgbClr val="44546A"/>
          </a:solidFill>
          <a:ln w="25400" cap="flat" cmpd="sng" algn="ctr">
            <a:solidFill>
              <a:sysClr val="windowText" lastClr="000000"/>
            </a:solidFill>
            <a:prstDash val="solid"/>
            <a:miter lim="800000"/>
            <a:headEnd type="none" w="med" len="med"/>
            <a:tailEnd type="arrow"/>
          </a:ln>
          <a:effectLst/>
        </p:spPr>
      </p:cxnSp>
      <p:cxnSp>
        <p:nvCxnSpPr>
          <p:cNvPr id="70" name="Straight Arrow Connector 24"/>
          <p:cNvCxnSpPr>
            <a:stCxn id="61" idx="0"/>
          </p:cNvCxnSpPr>
          <p:nvPr/>
        </p:nvCxnSpPr>
        <p:spPr bwMode="auto">
          <a:xfrm rot="5400000" flipH="1" flipV="1">
            <a:off x="1988661" y="3519956"/>
            <a:ext cx="1554058" cy="1372154"/>
          </a:xfrm>
          <a:prstGeom prst="bentConnector3">
            <a:avLst>
              <a:gd name="adj1" fmla="val 29698"/>
            </a:avLst>
          </a:prstGeom>
          <a:solidFill>
            <a:srgbClr val="44546A"/>
          </a:solidFill>
          <a:ln w="25400" cap="flat" cmpd="sng" algn="ctr">
            <a:solidFill>
              <a:sysClr val="windowText" lastClr="000000"/>
            </a:solidFill>
            <a:prstDash val="solid"/>
            <a:miter lim="800000"/>
            <a:headEnd type="none" w="med" len="med"/>
            <a:tailEnd type="arrow"/>
          </a:ln>
          <a:effectLst/>
        </p:spPr>
      </p:cxnSp>
      <p:sp>
        <p:nvSpPr>
          <p:cNvPr id="71" name="Freeform 45"/>
          <p:cNvSpPr>
            <a:spLocks noEditPoints="1"/>
          </p:cNvSpPr>
          <p:nvPr/>
        </p:nvSpPr>
        <p:spPr bwMode="auto">
          <a:xfrm>
            <a:off x="7211817" y="4434569"/>
            <a:ext cx="712276" cy="667210"/>
          </a:xfrm>
          <a:custGeom>
            <a:avLst/>
            <a:gdLst>
              <a:gd name="T0" fmla="*/ 475 w 737"/>
              <a:gd name="T1" fmla="*/ 124 h 759"/>
              <a:gd name="T2" fmla="*/ 447 w 737"/>
              <a:gd name="T3" fmla="*/ 49 h 759"/>
              <a:gd name="T4" fmla="*/ 404 w 737"/>
              <a:gd name="T5" fmla="*/ 15 h 759"/>
              <a:gd name="T6" fmla="*/ 148 w 737"/>
              <a:gd name="T7" fmla="*/ 15 h 759"/>
              <a:gd name="T8" fmla="*/ 106 w 737"/>
              <a:gd name="T9" fmla="*/ 49 h 759"/>
              <a:gd name="T10" fmla="*/ 0 w 737"/>
              <a:gd name="T11" fmla="*/ 430 h 759"/>
              <a:gd name="T12" fmla="*/ 205 w 737"/>
              <a:gd name="T13" fmla="*/ 759 h 759"/>
              <a:gd name="T14" fmla="*/ 326 w 737"/>
              <a:gd name="T15" fmla="*/ 759 h 759"/>
              <a:gd name="T16" fmla="*/ 737 w 737"/>
              <a:gd name="T17" fmla="*/ 244 h 759"/>
              <a:gd name="T18" fmla="*/ 106 w 737"/>
              <a:gd name="T19" fmla="*/ 601 h 759"/>
              <a:gd name="T20" fmla="*/ 106 w 737"/>
              <a:gd name="T21" fmla="*/ 549 h 759"/>
              <a:gd name="T22" fmla="*/ 106 w 737"/>
              <a:gd name="T23" fmla="*/ 507 h 759"/>
              <a:gd name="T24" fmla="*/ 106 w 737"/>
              <a:gd name="T25" fmla="*/ 457 h 759"/>
              <a:gd name="T26" fmla="*/ 205 w 737"/>
              <a:gd name="T27" fmla="*/ 601 h 759"/>
              <a:gd name="T28" fmla="*/ 205 w 737"/>
              <a:gd name="T29" fmla="*/ 549 h 759"/>
              <a:gd name="T30" fmla="*/ 205 w 737"/>
              <a:gd name="T31" fmla="*/ 507 h 759"/>
              <a:gd name="T32" fmla="*/ 205 w 737"/>
              <a:gd name="T33" fmla="*/ 457 h 759"/>
              <a:gd name="T34" fmla="*/ 205 w 737"/>
              <a:gd name="T35" fmla="*/ 412 h 759"/>
              <a:gd name="T36" fmla="*/ 205 w 737"/>
              <a:gd name="T37" fmla="*/ 363 h 759"/>
              <a:gd name="T38" fmla="*/ 205 w 737"/>
              <a:gd name="T39" fmla="*/ 320 h 759"/>
              <a:gd name="T40" fmla="*/ 205 w 737"/>
              <a:gd name="T41" fmla="*/ 268 h 759"/>
              <a:gd name="T42" fmla="*/ 205 w 737"/>
              <a:gd name="T43" fmla="*/ 225 h 759"/>
              <a:gd name="T44" fmla="*/ 205 w 737"/>
              <a:gd name="T45" fmla="*/ 176 h 759"/>
              <a:gd name="T46" fmla="*/ 205 w 737"/>
              <a:gd name="T47" fmla="*/ 133 h 759"/>
              <a:gd name="T48" fmla="*/ 205 w 737"/>
              <a:gd name="T49" fmla="*/ 81 h 759"/>
              <a:gd name="T50" fmla="*/ 305 w 737"/>
              <a:gd name="T51" fmla="*/ 601 h 759"/>
              <a:gd name="T52" fmla="*/ 305 w 737"/>
              <a:gd name="T53" fmla="*/ 549 h 759"/>
              <a:gd name="T54" fmla="*/ 305 w 737"/>
              <a:gd name="T55" fmla="*/ 507 h 759"/>
              <a:gd name="T56" fmla="*/ 305 w 737"/>
              <a:gd name="T57" fmla="*/ 457 h 759"/>
              <a:gd name="T58" fmla="*/ 305 w 737"/>
              <a:gd name="T59" fmla="*/ 412 h 759"/>
              <a:gd name="T60" fmla="*/ 305 w 737"/>
              <a:gd name="T61" fmla="*/ 363 h 759"/>
              <a:gd name="T62" fmla="*/ 305 w 737"/>
              <a:gd name="T63" fmla="*/ 320 h 759"/>
              <a:gd name="T64" fmla="*/ 305 w 737"/>
              <a:gd name="T65" fmla="*/ 268 h 759"/>
              <a:gd name="T66" fmla="*/ 305 w 737"/>
              <a:gd name="T67" fmla="*/ 225 h 759"/>
              <a:gd name="T68" fmla="*/ 305 w 737"/>
              <a:gd name="T69" fmla="*/ 176 h 759"/>
              <a:gd name="T70" fmla="*/ 305 w 737"/>
              <a:gd name="T71" fmla="*/ 133 h 759"/>
              <a:gd name="T72" fmla="*/ 305 w 737"/>
              <a:gd name="T73" fmla="*/ 81 h 759"/>
              <a:gd name="T74" fmla="*/ 404 w 737"/>
              <a:gd name="T75" fmla="*/ 601 h 759"/>
              <a:gd name="T76" fmla="*/ 404 w 737"/>
              <a:gd name="T77" fmla="*/ 549 h 759"/>
              <a:gd name="T78" fmla="*/ 404 w 737"/>
              <a:gd name="T79" fmla="*/ 507 h 759"/>
              <a:gd name="T80" fmla="*/ 404 w 737"/>
              <a:gd name="T81" fmla="*/ 457 h 759"/>
              <a:gd name="T82" fmla="*/ 404 w 737"/>
              <a:gd name="T83" fmla="*/ 412 h 759"/>
              <a:gd name="T84" fmla="*/ 404 w 737"/>
              <a:gd name="T85" fmla="*/ 363 h 759"/>
              <a:gd name="T86" fmla="*/ 404 w 737"/>
              <a:gd name="T87" fmla="*/ 320 h 759"/>
              <a:gd name="T88" fmla="*/ 404 w 737"/>
              <a:gd name="T89" fmla="*/ 268 h 759"/>
              <a:gd name="T90" fmla="*/ 404 w 737"/>
              <a:gd name="T91" fmla="*/ 225 h 759"/>
              <a:gd name="T92" fmla="*/ 404 w 737"/>
              <a:gd name="T93" fmla="*/ 176 h 759"/>
              <a:gd name="T94" fmla="*/ 404 w 737"/>
              <a:gd name="T95" fmla="*/ 133 h 759"/>
              <a:gd name="T96" fmla="*/ 404 w 737"/>
              <a:gd name="T97" fmla="*/ 81 h 759"/>
              <a:gd name="T98" fmla="*/ 702 w 737"/>
              <a:gd name="T99" fmla="*/ 601 h 759"/>
              <a:gd name="T100" fmla="*/ 702 w 737"/>
              <a:gd name="T101" fmla="*/ 569 h 759"/>
              <a:gd name="T102" fmla="*/ 702 w 737"/>
              <a:gd name="T103" fmla="*/ 525 h 759"/>
              <a:gd name="T104" fmla="*/ 702 w 737"/>
              <a:gd name="T105" fmla="*/ 494 h 759"/>
              <a:gd name="T106" fmla="*/ 702 w 737"/>
              <a:gd name="T107" fmla="*/ 451 h 759"/>
              <a:gd name="T108" fmla="*/ 702 w 737"/>
              <a:gd name="T109" fmla="*/ 419 h 759"/>
              <a:gd name="T110" fmla="*/ 702 w 737"/>
              <a:gd name="T111" fmla="*/ 375 h 759"/>
              <a:gd name="T112" fmla="*/ 702 w 737"/>
              <a:gd name="T113" fmla="*/ 344 h 759"/>
              <a:gd name="T114" fmla="*/ 702 w 737"/>
              <a:gd name="T115" fmla="*/ 300 h 759"/>
              <a:gd name="T116" fmla="*/ 702 w 737"/>
              <a:gd name="T117" fmla="*/ 268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7" h="759">
                <a:moveTo>
                  <a:pt x="727" y="229"/>
                </a:moveTo>
                <a:lnTo>
                  <a:pt x="727" y="229"/>
                </a:lnTo>
                <a:lnTo>
                  <a:pt x="475" y="124"/>
                </a:lnTo>
                <a:lnTo>
                  <a:pt x="475" y="716"/>
                </a:lnTo>
                <a:lnTo>
                  <a:pt x="447" y="716"/>
                </a:lnTo>
                <a:lnTo>
                  <a:pt x="447" y="49"/>
                </a:lnTo>
                <a:cubicBezTo>
                  <a:pt x="447" y="39"/>
                  <a:pt x="439" y="32"/>
                  <a:pt x="430" y="32"/>
                </a:cubicBezTo>
                <a:lnTo>
                  <a:pt x="404" y="32"/>
                </a:lnTo>
                <a:lnTo>
                  <a:pt x="404" y="15"/>
                </a:lnTo>
                <a:cubicBezTo>
                  <a:pt x="404" y="6"/>
                  <a:pt x="396" y="0"/>
                  <a:pt x="387" y="0"/>
                </a:cubicBezTo>
                <a:lnTo>
                  <a:pt x="165" y="0"/>
                </a:lnTo>
                <a:cubicBezTo>
                  <a:pt x="156" y="0"/>
                  <a:pt x="148" y="6"/>
                  <a:pt x="148" y="15"/>
                </a:cubicBezTo>
                <a:lnTo>
                  <a:pt x="148" y="32"/>
                </a:lnTo>
                <a:lnTo>
                  <a:pt x="123" y="32"/>
                </a:lnTo>
                <a:cubicBezTo>
                  <a:pt x="114" y="32"/>
                  <a:pt x="106" y="39"/>
                  <a:pt x="106" y="49"/>
                </a:cubicBezTo>
                <a:lnTo>
                  <a:pt x="106" y="412"/>
                </a:lnTo>
                <a:lnTo>
                  <a:pt x="17" y="412"/>
                </a:lnTo>
                <a:cubicBezTo>
                  <a:pt x="8" y="412"/>
                  <a:pt x="0" y="421"/>
                  <a:pt x="0" y="430"/>
                </a:cubicBezTo>
                <a:lnTo>
                  <a:pt x="0" y="741"/>
                </a:lnTo>
                <a:cubicBezTo>
                  <a:pt x="0" y="752"/>
                  <a:pt x="8" y="759"/>
                  <a:pt x="17" y="759"/>
                </a:cubicBezTo>
                <a:lnTo>
                  <a:pt x="205" y="759"/>
                </a:lnTo>
                <a:lnTo>
                  <a:pt x="205" y="651"/>
                </a:lnTo>
                <a:lnTo>
                  <a:pt x="326" y="651"/>
                </a:lnTo>
                <a:lnTo>
                  <a:pt x="326" y="759"/>
                </a:lnTo>
                <a:lnTo>
                  <a:pt x="720" y="759"/>
                </a:lnTo>
                <a:cubicBezTo>
                  <a:pt x="729" y="759"/>
                  <a:pt x="737" y="752"/>
                  <a:pt x="737" y="741"/>
                </a:cubicBezTo>
                <a:lnTo>
                  <a:pt x="737" y="244"/>
                </a:lnTo>
                <a:cubicBezTo>
                  <a:pt x="737" y="237"/>
                  <a:pt x="733" y="231"/>
                  <a:pt x="727" y="229"/>
                </a:cubicBezTo>
                <a:close/>
                <a:moveTo>
                  <a:pt x="106" y="601"/>
                </a:moveTo>
                <a:lnTo>
                  <a:pt x="106" y="601"/>
                </a:lnTo>
                <a:lnTo>
                  <a:pt x="49" y="601"/>
                </a:lnTo>
                <a:lnTo>
                  <a:pt x="49" y="549"/>
                </a:lnTo>
                <a:lnTo>
                  <a:pt x="106" y="549"/>
                </a:lnTo>
                <a:lnTo>
                  <a:pt x="106" y="601"/>
                </a:lnTo>
                <a:close/>
                <a:moveTo>
                  <a:pt x="106" y="507"/>
                </a:moveTo>
                <a:lnTo>
                  <a:pt x="106" y="507"/>
                </a:lnTo>
                <a:lnTo>
                  <a:pt x="49" y="507"/>
                </a:lnTo>
                <a:lnTo>
                  <a:pt x="49" y="457"/>
                </a:lnTo>
                <a:lnTo>
                  <a:pt x="106" y="457"/>
                </a:lnTo>
                <a:lnTo>
                  <a:pt x="106" y="507"/>
                </a:lnTo>
                <a:close/>
                <a:moveTo>
                  <a:pt x="205" y="601"/>
                </a:moveTo>
                <a:lnTo>
                  <a:pt x="205" y="601"/>
                </a:lnTo>
                <a:lnTo>
                  <a:pt x="148" y="601"/>
                </a:lnTo>
                <a:lnTo>
                  <a:pt x="148" y="549"/>
                </a:lnTo>
                <a:lnTo>
                  <a:pt x="205" y="549"/>
                </a:lnTo>
                <a:lnTo>
                  <a:pt x="205" y="601"/>
                </a:lnTo>
                <a:close/>
                <a:moveTo>
                  <a:pt x="205" y="507"/>
                </a:moveTo>
                <a:lnTo>
                  <a:pt x="205" y="507"/>
                </a:lnTo>
                <a:lnTo>
                  <a:pt x="148" y="507"/>
                </a:lnTo>
                <a:lnTo>
                  <a:pt x="148" y="457"/>
                </a:lnTo>
                <a:lnTo>
                  <a:pt x="205" y="457"/>
                </a:lnTo>
                <a:lnTo>
                  <a:pt x="205" y="507"/>
                </a:lnTo>
                <a:close/>
                <a:moveTo>
                  <a:pt x="205" y="412"/>
                </a:moveTo>
                <a:lnTo>
                  <a:pt x="205" y="412"/>
                </a:lnTo>
                <a:lnTo>
                  <a:pt x="148" y="412"/>
                </a:lnTo>
                <a:lnTo>
                  <a:pt x="148" y="363"/>
                </a:lnTo>
                <a:lnTo>
                  <a:pt x="205" y="363"/>
                </a:lnTo>
                <a:lnTo>
                  <a:pt x="205" y="412"/>
                </a:lnTo>
                <a:close/>
                <a:moveTo>
                  <a:pt x="205" y="320"/>
                </a:moveTo>
                <a:lnTo>
                  <a:pt x="205" y="320"/>
                </a:lnTo>
                <a:lnTo>
                  <a:pt x="148" y="320"/>
                </a:lnTo>
                <a:lnTo>
                  <a:pt x="148" y="268"/>
                </a:lnTo>
                <a:lnTo>
                  <a:pt x="205" y="268"/>
                </a:lnTo>
                <a:lnTo>
                  <a:pt x="205" y="320"/>
                </a:lnTo>
                <a:close/>
                <a:moveTo>
                  <a:pt x="205" y="225"/>
                </a:moveTo>
                <a:lnTo>
                  <a:pt x="205" y="225"/>
                </a:lnTo>
                <a:lnTo>
                  <a:pt x="148" y="225"/>
                </a:lnTo>
                <a:lnTo>
                  <a:pt x="148" y="176"/>
                </a:lnTo>
                <a:lnTo>
                  <a:pt x="205" y="176"/>
                </a:lnTo>
                <a:lnTo>
                  <a:pt x="205" y="225"/>
                </a:lnTo>
                <a:close/>
                <a:moveTo>
                  <a:pt x="205" y="133"/>
                </a:moveTo>
                <a:lnTo>
                  <a:pt x="205" y="133"/>
                </a:lnTo>
                <a:lnTo>
                  <a:pt x="148" y="133"/>
                </a:lnTo>
                <a:lnTo>
                  <a:pt x="148" y="81"/>
                </a:lnTo>
                <a:lnTo>
                  <a:pt x="205" y="81"/>
                </a:lnTo>
                <a:lnTo>
                  <a:pt x="205" y="133"/>
                </a:lnTo>
                <a:close/>
                <a:moveTo>
                  <a:pt x="305" y="601"/>
                </a:moveTo>
                <a:lnTo>
                  <a:pt x="305" y="601"/>
                </a:lnTo>
                <a:lnTo>
                  <a:pt x="248" y="601"/>
                </a:lnTo>
                <a:lnTo>
                  <a:pt x="248" y="549"/>
                </a:lnTo>
                <a:lnTo>
                  <a:pt x="305" y="549"/>
                </a:lnTo>
                <a:lnTo>
                  <a:pt x="305" y="601"/>
                </a:lnTo>
                <a:close/>
                <a:moveTo>
                  <a:pt x="305" y="507"/>
                </a:moveTo>
                <a:lnTo>
                  <a:pt x="305" y="507"/>
                </a:lnTo>
                <a:lnTo>
                  <a:pt x="248" y="507"/>
                </a:lnTo>
                <a:lnTo>
                  <a:pt x="248" y="457"/>
                </a:lnTo>
                <a:lnTo>
                  <a:pt x="305" y="457"/>
                </a:lnTo>
                <a:lnTo>
                  <a:pt x="305" y="507"/>
                </a:lnTo>
                <a:close/>
                <a:moveTo>
                  <a:pt x="305" y="412"/>
                </a:moveTo>
                <a:lnTo>
                  <a:pt x="305" y="412"/>
                </a:lnTo>
                <a:lnTo>
                  <a:pt x="248" y="412"/>
                </a:lnTo>
                <a:lnTo>
                  <a:pt x="248" y="363"/>
                </a:lnTo>
                <a:lnTo>
                  <a:pt x="305" y="363"/>
                </a:lnTo>
                <a:lnTo>
                  <a:pt x="305" y="412"/>
                </a:lnTo>
                <a:close/>
                <a:moveTo>
                  <a:pt x="305" y="320"/>
                </a:moveTo>
                <a:lnTo>
                  <a:pt x="305" y="320"/>
                </a:lnTo>
                <a:lnTo>
                  <a:pt x="248" y="320"/>
                </a:lnTo>
                <a:lnTo>
                  <a:pt x="248" y="268"/>
                </a:lnTo>
                <a:lnTo>
                  <a:pt x="305" y="268"/>
                </a:lnTo>
                <a:lnTo>
                  <a:pt x="305" y="320"/>
                </a:lnTo>
                <a:close/>
                <a:moveTo>
                  <a:pt x="305" y="225"/>
                </a:moveTo>
                <a:lnTo>
                  <a:pt x="305" y="225"/>
                </a:lnTo>
                <a:lnTo>
                  <a:pt x="248" y="225"/>
                </a:lnTo>
                <a:lnTo>
                  <a:pt x="248" y="176"/>
                </a:lnTo>
                <a:lnTo>
                  <a:pt x="305" y="176"/>
                </a:lnTo>
                <a:lnTo>
                  <a:pt x="305" y="225"/>
                </a:lnTo>
                <a:close/>
                <a:moveTo>
                  <a:pt x="305" y="133"/>
                </a:moveTo>
                <a:lnTo>
                  <a:pt x="305" y="133"/>
                </a:lnTo>
                <a:lnTo>
                  <a:pt x="248" y="133"/>
                </a:lnTo>
                <a:lnTo>
                  <a:pt x="248" y="81"/>
                </a:lnTo>
                <a:lnTo>
                  <a:pt x="305" y="81"/>
                </a:lnTo>
                <a:lnTo>
                  <a:pt x="305" y="133"/>
                </a:lnTo>
                <a:close/>
                <a:moveTo>
                  <a:pt x="404" y="601"/>
                </a:moveTo>
                <a:lnTo>
                  <a:pt x="404" y="601"/>
                </a:lnTo>
                <a:lnTo>
                  <a:pt x="347" y="601"/>
                </a:lnTo>
                <a:lnTo>
                  <a:pt x="347" y="549"/>
                </a:lnTo>
                <a:lnTo>
                  <a:pt x="404" y="549"/>
                </a:lnTo>
                <a:lnTo>
                  <a:pt x="404" y="601"/>
                </a:lnTo>
                <a:close/>
                <a:moveTo>
                  <a:pt x="404" y="507"/>
                </a:moveTo>
                <a:lnTo>
                  <a:pt x="404" y="507"/>
                </a:lnTo>
                <a:lnTo>
                  <a:pt x="347" y="507"/>
                </a:lnTo>
                <a:lnTo>
                  <a:pt x="347" y="457"/>
                </a:lnTo>
                <a:lnTo>
                  <a:pt x="404" y="457"/>
                </a:lnTo>
                <a:lnTo>
                  <a:pt x="404" y="507"/>
                </a:lnTo>
                <a:close/>
                <a:moveTo>
                  <a:pt x="404" y="412"/>
                </a:moveTo>
                <a:lnTo>
                  <a:pt x="404" y="412"/>
                </a:lnTo>
                <a:lnTo>
                  <a:pt x="347" y="412"/>
                </a:lnTo>
                <a:lnTo>
                  <a:pt x="347" y="363"/>
                </a:lnTo>
                <a:lnTo>
                  <a:pt x="404" y="363"/>
                </a:lnTo>
                <a:lnTo>
                  <a:pt x="404" y="412"/>
                </a:lnTo>
                <a:close/>
                <a:moveTo>
                  <a:pt x="404" y="320"/>
                </a:moveTo>
                <a:lnTo>
                  <a:pt x="404" y="320"/>
                </a:lnTo>
                <a:lnTo>
                  <a:pt x="347" y="320"/>
                </a:lnTo>
                <a:lnTo>
                  <a:pt x="347" y="268"/>
                </a:lnTo>
                <a:lnTo>
                  <a:pt x="404" y="268"/>
                </a:lnTo>
                <a:lnTo>
                  <a:pt x="404" y="320"/>
                </a:lnTo>
                <a:close/>
                <a:moveTo>
                  <a:pt x="404" y="225"/>
                </a:moveTo>
                <a:lnTo>
                  <a:pt x="404" y="225"/>
                </a:lnTo>
                <a:lnTo>
                  <a:pt x="347" y="225"/>
                </a:lnTo>
                <a:lnTo>
                  <a:pt x="347" y="176"/>
                </a:lnTo>
                <a:lnTo>
                  <a:pt x="404" y="176"/>
                </a:lnTo>
                <a:lnTo>
                  <a:pt x="404" y="225"/>
                </a:lnTo>
                <a:close/>
                <a:moveTo>
                  <a:pt x="404" y="133"/>
                </a:moveTo>
                <a:lnTo>
                  <a:pt x="404" y="133"/>
                </a:lnTo>
                <a:lnTo>
                  <a:pt x="347" y="133"/>
                </a:lnTo>
                <a:lnTo>
                  <a:pt x="347" y="81"/>
                </a:lnTo>
                <a:lnTo>
                  <a:pt x="404" y="81"/>
                </a:lnTo>
                <a:lnTo>
                  <a:pt x="404" y="133"/>
                </a:lnTo>
                <a:close/>
                <a:moveTo>
                  <a:pt x="702" y="601"/>
                </a:moveTo>
                <a:lnTo>
                  <a:pt x="702" y="601"/>
                </a:lnTo>
                <a:lnTo>
                  <a:pt x="507" y="601"/>
                </a:lnTo>
                <a:lnTo>
                  <a:pt x="507" y="569"/>
                </a:lnTo>
                <a:lnTo>
                  <a:pt x="702" y="569"/>
                </a:lnTo>
                <a:lnTo>
                  <a:pt x="702" y="601"/>
                </a:lnTo>
                <a:close/>
                <a:moveTo>
                  <a:pt x="702" y="525"/>
                </a:moveTo>
                <a:lnTo>
                  <a:pt x="702" y="525"/>
                </a:lnTo>
                <a:lnTo>
                  <a:pt x="507" y="525"/>
                </a:lnTo>
                <a:lnTo>
                  <a:pt x="507" y="494"/>
                </a:lnTo>
                <a:lnTo>
                  <a:pt x="702" y="494"/>
                </a:lnTo>
                <a:lnTo>
                  <a:pt x="702" y="525"/>
                </a:lnTo>
                <a:close/>
                <a:moveTo>
                  <a:pt x="702" y="451"/>
                </a:moveTo>
                <a:lnTo>
                  <a:pt x="702" y="451"/>
                </a:lnTo>
                <a:lnTo>
                  <a:pt x="507" y="451"/>
                </a:lnTo>
                <a:lnTo>
                  <a:pt x="507" y="419"/>
                </a:lnTo>
                <a:lnTo>
                  <a:pt x="702" y="419"/>
                </a:lnTo>
                <a:lnTo>
                  <a:pt x="702" y="451"/>
                </a:lnTo>
                <a:close/>
                <a:moveTo>
                  <a:pt x="702" y="375"/>
                </a:moveTo>
                <a:lnTo>
                  <a:pt x="702" y="375"/>
                </a:lnTo>
                <a:lnTo>
                  <a:pt x="507" y="375"/>
                </a:lnTo>
                <a:lnTo>
                  <a:pt x="507" y="344"/>
                </a:lnTo>
                <a:lnTo>
                  <a:pt x="702" y="344"/>
                </a:lnTo>
                <a:lnTo>
                  <a:pt x="702" y="375"/>
                </a:lnTo>
                <a:close/>
                <a:moveTo>
                  <a:pt x="702" y="300"/>
                </a:moveTo>
                <a:lnTo>
                  <a:pt x="702" y="300"/>
                </a:lnTo>
                <a:lnTo>
                  <a:pt x="507" y="300"/>
                </a:lnTo>
                <a:lnTo>
                  <a:pt x="507" y="268"/>
                </a:lnTo>
                <a:lnTo>
                  <a:pt x="702" y="268"/>
                </a:lnTo>
                <a:lnTo>
                  <a:pt x="702" y="300"/>
                </a:lnTo>
                <a:close/>
              </a:path>
            </a:pathLst>
          </a:custGeom>
          <a:solidFill>
            <a:srgbClr val="7F7F7F"/>
          </a:solidFill>
          <a:ln w="0">
            <a:noFill/>
            <a:prstDash val="solid"/>
            <a:round/>
            <a:headEnd/>
            <a:tailEnd/>
          </a:ln>
        </p:spPr>
        <p:txBody>
          <a:bodyPr vert="horz" wrap="square" lIns="91416" tIns="45708" rIns="91416" bIns="45708" numCol="1" anchor="t" anchorCtr="0" compatLnSpc="1">
            <a:prstTxWarp prst="textNoShape">
              <a:avLst/>
            </a:prstTxWarp>
          </a:bodyPr>
          <a:lstStyle/>
          <a:p>
            <a:pPr defTabSz="914103"/>
            <a:endParaRPr lang="en-US" sz="1899" dirty="0">
              <a:solidFill>
                <a:srgbClr val="414141"/>
              </a:solidFill>
              <a:latin typeface="Calibri" panose="020F0502020204030204"/>
            </a:endParaRPr>
          </a:p>
        </p:txBody>
      </p:sp>
      <p:sp>
        <p:nvSpPr>
          <p:cNvPr id="72" name="Freeform 68"/>
          <p:cNvSpPr>
            <a:spLocks/>
          </p:cNvSpPr>
          <p:nvPr/>
        </p:nvSpPr>
        <p:spPr bwMode="auto">
          <a:xfrm>
            <a:off x="7211820" y="5165890"/>
            <a:ext cx="712277" cy="457077"/>
          </a:xfrm>
          <a:custGeom>
            <a:avLst/>
            <a:gdLst>
              <a:gd name="T0" fmla="*/ 589 w 835"/>
              <a:gd name="T1" fmla="*/ 0 h 485"/>
              <a:gd name="T2" fmla="*/ 589 w 835"/>
              <a:gd name="T3" fmla="*/ 0 h 485"/>
              <a:gd name="T4" fmla="*/ 398 w 835"/>
              <a:gd name="T5" fmla="*/ 90 h 485"/>
              <a:gd name="T6" fmla="*/ 322 w 835"/>
              <a:gd name="T7" fmla="*/ 66 h 485"/>
              <a:gd name="T8" fmla="*/ 211 w 835"/>
              <a:gd name="T9" fmla="*/ 130 h 485"/>
              <a:gd name="T10" fmla="*/ 180 w 835"/>
              <a:gd name="T11" fmla="*/ 128 h 485"/>
              <a:gd name="T12" fmla="*/ 0 w 835"/>
              <a:gd name="T13" fmla="*/ 307 h 485"/>
              <a:gd name="T14" fmla="*/ 160 w 835"/>
              <a:gd name="T15" fmla="*/ 483 h 485"/>
              <a:gd name="T16" fmla="*/ 160 w 835"/>
              <a:gd name="T17" fmla="*/ 485 h 485"/>
              <a:gd name="T18" fmla="*/ 626 w 835"/>
              <a:gd name="T19" fmla="*/ 485 h 485"/>
              <a:gd name="T20" fmla="*/ 626 w 835"/>
              <a:gd name="T21" fmla="*/ 481 h 485"/>
              <a:gd name="T22" fmla="*/ 835 w 835"/>
              <a:gd name="T23" fmla="*/ 242 h 485"/>
              <a:gd name="T24" fmla="*/ 589 w 835"/>
              <a:gd name="T25" fmla="*/ 0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35" h="485">
                <a:moveTo>
                  <a:pt x="589" y="0"/>
                </a:moveTo>
                <a:lnTo>
                  <a:pt x="589" y="0"/>
                </a:lnTo>
                <a:cubicBezTo>
                  <a:pt x="512" y="0"/>
                  <a:pt x="443" y="34"/>
                  <a:pt x="398" y="90"/>
                </a:cubicBezTo>
                <a:cubicBezTo>
                  <a:pt x="377" y="75"/>
                  <a:pt x="351" y="66"/>
                  <a:pt x="322" y="66"/>
                </a:cubicBezTo>
                <a:cubicBezTo>
                  <a:pt x="275" y="66"/>
                  <a:pt x="233" y="92"/>
                  <a:pt x="211" y="130"/>
                </a:cubicBezTo>
                <a:cubicBezTo>
                  <a:pt x="201" y="129"/>
                  <a:pt x="191" y="128"/>
                  <a:pt x="180" y="128"/>
                </a:cubicBezTo>
                <a:cubicBezTo>
                  <a:pt x="80" y="128"/>
                  <a:pt x="0" y="207"/>
                  <a:pt x="0" y="307"/>
                </a:cubicBezTo>
                <a:cubicBezTo>
                  <a:pt x="0" y="397"/>
                  <a:pt x="69" y="473"/>
                  <a:pt x="160" y="483"/>
                </a:cubicBezTo>
                <a:lnTo>
                  <a:pt x="160" y="485"/>
                </a:lnTo>
                <a:lnTo>
                  <a:pt x="626" y="485"/>
                </a:lnTo>
                <a:lnTo>
                  <a:pt x="626" y="481"/>
                </a:lnTo>
                <a:cubicBezTo>
                  <a:pt x="744" y="464"/>
                  <a:pt x="835" y="363"/>
                  <a:pt x="835" y="242"/>
                </a:cubicBezTo>
                <a:cubicBezTo>
                  <a:pt x="835" y="108"/>
                  <a:pt x="725" y="0"/>
                  <a:pt x="589" y="0"/>
                </a:cubicBezTo>
                <a:close/>
              </a:path>
            </a:pathLst>
          </a:custGeom>
          <a:solidFill>
            <a:srgbClr val="7F7F7F"/>
          </a:solidFill>
          <a:ln w="0">
            <a:noFill/>
            <a:prstDash val="solid"/>
            <a:round/>
            <a:headEnd/>
            <a:tailEnd/>
          </a:ln>
        </p:spPr>
        <p:txBody>
          <a:bodyPr vert="horz" wrap="square" lIns="91416" tIns="45708" rIns="91416" bIns="45708" numCol="1" anchor="t" anchorCtr="0" compatLnSpc="1">
            <a:prstTxWarp prst="textNoShape">
              <a:avLst/>
            </a:prstTxWarp>
          </a:bodyPr>
          <a:lstStyle/>
          <a:p>
            <a:pPr defTabSz="914103"/>
            <a:endParaRPr lang="en-US" sz="1899" dirty="0">
              <a:solidFill>
                <a:srgbClr val="414141"/>
              </a:solidFill>
              <a:latin typeface="Calibri" panose="020F0502020204030204"/>
            </a:endParaRPr>
          </a:p>
        </p:txBody>
      </p:sp>
      <p:sp>
        <p:nvSpPr>
          <p:cNvPr id="73" name="Right Brace 72"/>
          <p:cNvSpPr/>
          <p:nvPr/>
        </p:nvSpPr>
        <p:spPr bwMode="auto">
          <a:xfrm>
            <a:off x="7924304" y="3755500"/>
            <a:ext cx="914152" cy="2455131"/>
          </a:xfrm>
          <a:prstGeom prst="rightBrace">
            <a:avLst>
              <a:gd name="adj1" fmla="val 8333"/>
              <a:gd name="adj2" fmla="val 48799"/>
            </a:avLst>
          </a:prstGeom>
          <a:noFill/>
          <a:ln w="19050" cap="flat" cmpd="sng" algn="ctr">
            <a:solidFill>
              <a:schemeClr val="tx1"/>
            </a:solidFill>
            <a:prstDash val="solid"/>
            <a:round/>
            <a:headEnd type="none" w="med" len="med"/>
            <a:tailEnd type="none" w="med" len="med"/>
          </a:ln>
          <a:effectLst/>
        </p:spPr>
        <p:txBody>
          <a:bodyPr rtlCol="0" anchor="ctr"/>
          <a:lstStyle/>
          <a:p>
            <a:pPr marL="0" marR="0" lvl="0" indent="0" algn="ctr" defTabSz="914103" eaLnBrk="1" fontAlgn="auto" latinLnBrk="0" hangingPunct="1">
              <a:lnSpc>
                <a:spcPct val="100000"/>
              </a:lnSpc>
              <a:spcBef>
                <a:spcPts val="0"/>
              </a:spcBef>
              <a:spcAft>
                <a:spcPts val="0"/>
              </a:spcAft>
              <a:buClrTx/>
              <a:buSzTx/>
              <a:buFontTx/>
              <a:buNone/>
              <a:tabLst/>
              <a:defRPr/>
            </a:pPr>
            <a:endParaRPr kumimoji="0" lang="en-US" sz="1899" b="0" i="0" u="none" strike="noStrike" kern="0" cap="none" spc="0" normalizeH="0" baseline="0" noProof="0">
              <a:ln>
                <a:noFill/>
              </a:ln>
              <a:effectLst/>
              <a:uLnTx/>
              <a:uFillTx/>
              <a:latin typeface="Calibri" panose="020F0502020204030204"/>
            </a:endParaRPr>
          </a:p>
        </p:txBody>
      </p:sp>
      <p:sp>
        <p:nvSpPr>
          <p:cNvPr id="74" name="Rectangle 73"/>
          <p:cNvSpPr/>
          <p:nvPr/>
        </p:nvSpPr>
        <p:spPr bwMode="auto">
          <a:xfrm>
            <a:off x="8015721" y="1966358"/>
            <a:ext cx="3382362" cy="822736"/>
          </a:xfrm>
          <a:prstGeom prst="rect">
            <a:avLst/>
          </a:prstGeom>
          <a:no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defTabSz="1461152" fontAlgn="base">
              <a:spcBef>
                <a:spcPct val="0"/>
              </a:spcBef>
              <a:spcAft>
                <a:spcPct val="0"/>
              </a:spcAft>
            </a:pPr>
            <a:endParaRPr lang="en-US" sz="1999" dirty="0">
              <a:solidFill>
                <a:srgbClr val="000000"/>
              </a:solidFill>
              <a:latin typeface="Calibri" panose="020F0502020204030204"/>
              <a:cs typeface="Arial" charset="0"/>
            </a:endParaRPr>
          </a:p>
        </p:txBody>
      </p:sp>
      <p:sp>
        <p:nvSpPr>
          <p:cNvPr id="75" name="Rectangle 74"/>
          <p:cNvSpPr/>
          <p:nvPr/>
        </p:nvSpPr>
        <p:spPr bwMode="auto">
          <a:xfrm>
            <a:off x="4806257" y="1783528"/>
            <a:ext cx="914153" cy="457076"/>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License Server</a:t>
            </a:r>
          </a:p>
        </p:txBody>
      </p:sp>
      <p:sp>
        <p:nvSpPr>
          <p:cNvPr id="76" name="Rectangle 75"/>
          <p:cNvSpPr/>
          <p:nvPr/>
        </p:nvSpPr>
        <p:spPr bwMode="auto">
          <a:xfrm>
            <a:off x="2703707" y="1783528"/>
            <a:ext cx="914153" cy="457076"/>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84266" tIns="92132" rIns="184266" bIns="92132" numCol="1" spcCol="0" rtlCol="0" fromWordArt="0" anchor="ctr" anchorCtr="0" forceAA="0" compatLnSpc="1">
            <a:prstTxWarp prst="textNoShape">
              <a:avLst/>
            </a:prstTxWarp>
            <a:norm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Studio</a:t>
            </a:r>
          </a:p>
        </p:txBody>
      </p:sp>
      <p:sp>
        <p:nvSpPr>
          <p:cNvPr id="77" name="Rectangle 76"/>
          <p:cNvSpPr/>
          <p:nvPr/>
        </p:nvSpPr>
        <p:spPr bwMode="auto">
          <a:xfrm>
            <a:off x="3800689" y="1783528"/>
            <a:ext cx="914153" cy="457076"/>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4" tIns="92132" rIns="91414"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srgbClr val="FFFFFF"/>
                </a:solidFill>
                <a:effectLst/>
                <a:uLnTx/>
                <a:uFillTx/>
                <a:latin typeface="Calibri" panose="020F0502020204030204"/>
                <a:ea typeface="+mn-ea"/>
                <a:cs typeface="Arial" charset="0"/>
              </a:rPr>
              <a:t>Director</a:t>
            </a:r>
          </a:p>
        </p:txBody>
      </p:sp>
      <p:cxnSp>
        <p:nvCxnSpPr>
          <p:cNvPr id="78" name="Straight Arrow Connector 24"/>
          <p:cNvCxnSpPr>
            <a:stCxn id="76" idx="2"/>
          </p:cNvCxnSpPr>
          <p:nvPr/>
        </p:nvCxnSpPr>
        <p:spPr bwMode="auto">
          <a:xfrm rot="16200000" flipH="1">
            <a:off x="3069368" y="2332021"/>
            <a:ext cx="639908" cy="457078"/>
          </a:xfrm>
          <a:prstGeom prst="bentConnector3">
            <a:avLst>
              <a:gd name="adj1" fmla="val 26801"/>
            </a:avLst>
          </a:prstGeom>
          <a:noFill/>
          <a:ln w="25400" cap="flat" cmpd="sng" algn="ctr">
            <a:solidFill>
              <a:srgbClr val="44546A">
                <a:lumMod val="75000"/>
              </a:srgbClr>
            </a:solidFill>
            <a:prstDash val="solid"/>
            <a:miter lim="800000"/>
            <a:headEnd type="none" w="med" len="med"/>
            <a:tailEnd type="arrow"/>
          </a:ln>
          <a:effectLst/>
        </p:spPr>
      </p:cxnSp>
      <p:cxnSp>
        <p:nvCxnSpPr>
          <p:cNvPr id="79" name="Straight Arrow Connector 24"/>
          <p:cNvCxnSpPr>
            <a:stCxn id="77" idx="2"/>
          </p:cNvCxnSpPr>
          <p:nvPr/>
        </p:nvCxnSpPr>
        <p:spPr bwMode="auto">
          <a:xfrm rot="5400000">
            <a:off x="3709274" y="2332023"/>
            <a:ext cx="639908" cy="457076"/>
          </a:xfrm>
          <a:prstGeom prst="bentConnector3">
            <a:avLst>
              <a:gd name="adj1" fmla="val 27089"/>
            </a:avLst>
          </a:prstGeom>
          <a:noFill/>
          <a:ln w="25400" cap="flat" cmpd="sng" algn="ctr">
            <a:solidFill>
              <a:srgbClr val="44546A">
                <a:lumMod val="75000"/>
              </a:srgbClr>
            </a:solidFill>
            <a:prstDash val="solid"/>
            <a:miter lim="800000"/>
            <a:headEnd type="none" w="med" len="med"/>
            <a:tailEnd type="arrow"/>
          </a:ln>
          <a:effectLst/>
        </p:spPr>
      </p:cxnSp>
      <p:cxnSp>
        <p:nvCxnSpPr>
          <p:cNvPr id="80" name="Straight Arrow Connector 24"/>
          <p:cNvCxnSpPr>
            <a:endCxn id="75" idx="2"/>
          </p:cNvCxnSpPr>
          <p:nvPr/>
        </p:nvCxnSpPr>
        <p:spPr bwMode="auto">
          <a:xfrm rot="5400000" flipH="1" flipV="1">
            <a:off x="4349183" y="1966367"/>
            <a:ext cx="639906" cy="1188397"/>
          </a:xfrm>
          <a:prstGeom prst="bentConnector3">
            <a:avLst>
              <a:gd name="adj1" fmla="val 50000"/>
            </a:avLst>
          </a:prstGeom>
          <a:noFill/>
          <a:ln w="25400" cap="flat" cmpd="sng" algn="ctr">
            <a:solidFill>
              <a:srgbClr val="44546A">
                <a:lumMod val="75000"/>
              </a:srgbClr>
            </a:solidFill>
            <a:prstDash val="solid"/>
            <a:miter lim="800000"/>
            <a:headEnd type="none" w="med" len="med"/>
            <a:tailEnd type="arrow"/>
          </a:ln>
          <a:effectLst/>
        </p:spPr>
      </p:cxnSp>
      <p:sp>
        <p:nvSpPr>
          <p:cNvPr id="81" name="Rectangle 80"/>
          <p:cNvSpPr/>
          <p:nvPr/>
        </p:nvSpPr>
        <p:spPr bwMode="auto">
          <a:xfrm>
            <a:off x="8867481" y="4200916"/>
            <a:ext cx="2554073" cy="1291343"/>
          </a:xfrm>
          <a:prstGeom prst="rect">
            <a:avLst/>
          </a:prstGeom>
          <a:solidFill>
            <a:sysClr val="window" lastClr="FFFFFF"/>
          </a:solidFill>
          <a:ln w="12700" cap="flat" cmpd="sng" algn="ctr">
            <a:noFill/>
            <a:prstDash val="solid"/>
            <a:miter lim="800000"/>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marL="0" marR="0" lvl="0" indent="0" algn="ctr" defTabSz="1461152" eaLnBrk="1" fontAlgn="base" latinLnBrk="0" hangingPunct="1">
              <a:lnSpc>
                <a:spcPct val="100000"/>
              </a:lnSpc>
              <a:spcBef>
                <a:spcPct val="0"/>
              </a:spcBef>
              <a:spcAft>
                <a:spcPct val="0"/>
              </a:spcAft>
              <a:buClrTx/>
              <a:buSzTx/>
              <a:buFontTx/>
              <a:buNone/>
              <a:tabLst/>
              <a:defRPr/>
            </a:pPr>
            <a:r>
              <a:rPr kumimoji="0" lang="en-US" sz="1799" b="0" i="0" u="none" strike="noStrike" kern="0" cap="none" spc="0" normalizeH="0" baseline="0" noProof="0" dirty="0">
                <a:ln>
                  <a:noFill/>
                </a:ln>
                <a:solidFill>
                  <a:srgbClr val="000000"/>
                </a:solidFill>
                <a:effectLst/>
                <a:uLnTx/>
                <a:uFillTx/>
                <a:latin typeface="Calibri" panose="020F0502020204030204"/>
                <a:ea typeface="+mn-ea"/>
                <a:cs typeface="Arial" charset="0"/>
              </a:rPr>
              <a:t>Customer/Partner managed Azure subscription</a:t>
            </a:r>
          </a:p>
        </p:txBody>
      </p:sp>
      <p:cxnSp>
        <p:nvCxnSpPr>
          <p:cNvPr id="82" name="Straight Arrow Connector 24"/>
          <p:cNvCxnSpPr/>
          <p:nvPr/>
        </p:nvCxnSpPr>
        <p:spPr bwMode="auto">
          <a:xfrm rot="16200000" flipH="1">
            <a:off x="827379" y="4596260"/>
            <a:ext cx="666142" cy="892539"/>
          </a:xfrm>
          <a:prstGeom prst="bentConnector2">
            <a:avLst/>
          </a:prstGeom>
          <a:noFill/>
          <a:ln w="38100" cap="flat" cmpd="sng" algn="ctr">
            <a:solidFill>
              <a:sysClr val="windowText" lastClr="000000"/>
            </a:solidFill>
            <a:prstDash val="solid"/>
            <a:miter lim="800000"/>
            <a:headEnd type="none" w="med" len="med"/>
            <a:tailEnd type="arrow"/>
          </a:ln>
          <a:effectLst/>
        </p:spPr>
      </p:cxnSp>
      <p:cxnSp>
        <p:nvCxnSpPr>
          <p:cNvPr id="83" name="Straight Arrow Connector 24"/>
          <p:cNvCxnSpPr/>
          <p:nvPr/>
        </p:nvCxnSpPr>
        <p:spPr bwMode="auto">
          <a:xfrm rot="5400000" flipH="1" flipV="1">
            <a:off x="916472" y="3070760"/>
            <a:ext cx="579380" cy="983953"/>
          </a:xfrm>
          <a:prstGeom prst="bentConnector2">
            <a:avLst/>
          </a:prstGeom>
          <a:noFill/>
          <a:ln w="38100" cap="flat" cmpd="sng" algn="ctr">
            <a:solidFill>
              <a:sysClr val="windowText" lastClr="000000"/>
            </a:solidFill>
            <a:prstDash val="solid"/>
            <a:miter lim="800000"/>
            <a:headEnd type="none" w="med" len="med"/>
            <a:tailEnd type="arrow"/>
          </a:ln>
          <a:effectLst/>
        </p:spPr>
      </p:cxnSp>
      <p:sp>
        <p:nvSpPr>
          <p:cNvPr id="84" name="Title 1"/>
          <p:cNvSpPr txBox="1">
            <a:spLocks/>
          </p:cNvSpPr>
          <p:nvPr/>
        </p:nvSpPr>
        <p:spPr>
          <a:xfrm>
            <a:off x="320731" y="463005"/>
            <a:ext cx="11045252" cy="98558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76000"/>
              </a:lnSpc>
              <a:defRPr/>
            </a:pPr>
            <a:r>
              <a:rPr lang="en-US" sz="3600" b="1" spc="30" dirty="0" err="1">
                <a:solidFill>
                  <a:srgbClr val="1A1A1A"/>
                </a:solidFill>
              </a:rPr>
              <a:t>XenDesktop</a:t>
            </a:r>
            <a:r>
              <a:rPr lang="en-US" sz="3600" b="1" spc="30" dirty="0">
                <a:solidFill>
                  <a:srgbClr val="1A1A1A"/>
                </a:solidFill>
              </a:rPr>
              <a:t> Essentials</a:t>
            </a:r>
            <a:endParaRPr kumimoji="0" lang="en-US" sz="3600" b="1" i="0" u="none" strike="noStrike" kern="1200" cap="none" spc="30" normalizeH="0" baseline="0" noProof="0" dirty="0">
              <a:ln>
                <a:noFill/>
              </a:ln>
              <a:solidFill>
                <a:srgbClr val="1A1A1A"/>
              </a:solidFill>
              <a:effectLst/>
              <a:uLnTx/>
              <a:uFillTx/>
              <a:latin typeface="Calibri Light" panose="020F0302020204030204"/>
            </a:endParaRPr>
          </a:p>
        </p:txBody>
      </p:sp>
      <p:sp>
        <p:nvSpPr>
          <p:cNvPr id="85" name="Rounded Rectangle 1"/>
          <p:cNvSpPr/>
          <p:nvPr/>
        </p:nvSpPr>
        <p:spPr bwMode="auto">
          <a:xfrm>
            <a:off x="3017231" y="4098037"/>
            <a:ext cx="1904616" cy="302957"/>
          </a:xfrm>
          <a:prstGeom prst="round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marL="0" marR="0" lvl="0" indent="0" algn="ctr" defTabSz="1461152"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prstClr val="white"/>
                </a:solidFill>
                <a:effectLst/>
                <a:uLnTx/>
                <a:uFillTx/>
                <a:latin typeface="Calibri" panose="020F0502020204030204"/>
                <a:ea typeface="+mn-ea"/>
                <a:cs typeface="Arial" charset="0"/>
              </a:rPr>
              <a:t>Connector</a:t>
            </a:r>
          </a:p>
        </p:txBody>
      </p:sp>
      <p:sp>
        <p:nvSpPr>
          <p:cNvPr id="86" name="TextBox 85"/>
          <p:cNvSpPr txBox="1"/>
          <p:nvPr/>
        </p:nvSpPr>
        <p:spPr>
          <a:xfrm>
            <a:off x="3597307" y="5741499"/>
            <a:ext cx="825867" cy="369204"/>
          </a:xfrm>
          <a:prstGeom prst="rect">
            <a:avLst/>
          </a:prstGeom>
          <a:noFill/>
        </p:spPr>
        <p:txBody>
          <a:bodyPr wrap="none" rtlCol="0">
            <a:spAutoFit/>
          </a:bodyPr>
          <a:lstStyle/>
          <a:p>
            <a:pPr defTabSz="914126"/>
            <a:r>
              <a:rPr lang="en-US" sz="1799" b="1" dirty="0">
                <a:solidFill>
                  <a:prstClr val="white"/>
                </a:solidFill>
                <a:latin typeface="Calibri" panose="020F0502020204030204"/>
              </a:rPr>
              <a:t>Azure</a:t>
            </a:r>
          </a:p>
        </p:txBody>
      </p:sp>
      <p:sp>
        <p:nvSpPr>
          <p:cNvPr id="87" name="Rectangle 86"/>
          <p:cNvSpPr/>
          <p:nvPr/>
        </p:nvSpPr>
        <p:spPr bwMode="auto">
          <a:xfrm>
            <a:off x="2893852" y="4983059"/>
            <a:ext cx="914153" cy="548492"/>
          </a:xfrm>
          <a:prstGeom prst="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91416" tIns="92132" rIns="91416" bIns="92132" numCol="1" spcCol="0" rtlCol="0" fromWordArt="0" anchor="ctr" anchorCtr="0" forceAA="0" compatLnSpc="1">
            <a:prstTxWarp prst="textNoShape">
              <a:avLst/>
            </a:prstTxWarp>
            <a:noAutofit/>
          </a:bodyPr>
          <a:lstStyle/>
          <a:p>
            <a:pPr marL="0" marR="0" lvl="0" indent="0" algn="ctr" defTabSz="1948105" eaLnBrk="1" fontAlgn="base" latinLnBrk="0" hangingPunct="1">
              <a:lnSpc>
                <a:spcPct val="100000"/>
              </a:lnSpc>
              <a:spcBef>
                <a:spcPct val="0"/>
              </a:spcBef>
              <a:spcAft>
                <a:spcPct val="0"/>
              </a:spcAft>
              <a:buClrTx/>
              <a:buSzTx/>
              <a:buFontTx/>
              <a:buNone/>
              <a:tabLst/>
              <a:defRPr/>
            </a:pPr>
            <a:r>
              <a:rPr kumimoji="0" lang="en-US" sz="1200" b="0" i="0" u="none" strike="noStrike" kern="0" cap="none" spc="0" normalizeH="0" baseline="0" noProof="0" dirty="0">
                <a:ln>
                  <a:noFill/>
                </a:ln>
                <a:solidFill>
                  <a:srgbClr val="FFFFFF"/>
                </a:solidFill>
                <a:effectLst/>
                <a:uLnTx/>
                <a:uFillTx/>
                <a:latin typeface="Calibri" panose="020F0502020204030204"/>
                <a:ea typeface="+mn-ea"/>
                <a:cs typeface="Arial" charset="0"/>
              </a:rPr>
              <a:t>Windows 10</a:t>
            </a:r>
          </a:p>
        </p:txBody>
      </p:sp>
      <p:sp>
        <p:nvSpPr>
          <p:cNvPr id="88" name="Rounded Rectangle 70"/>
          <p:cNvSpPr/>
          <p:nvPr/>
        </p:nvSpPr>
        <p:spPr bwMode="auto">
          <a:xfrm>
            <a:off x="3069367" y="4032649"/>
            <a:ext cx="1904616" cy="302957"/>
          </a:xfrm>
          <a:prstGeom prst="roundRect">
            <a:avLst/>
          </a:prstGeom>
          <a:gradFill rotWithShape="1">
            <a:gsLst>
              <a:gs pos="0">
                <a:srgbClr val="4472C4">
                  <a:satMod val="103000"/>
                  <a:lumMod val="102000"/>
                  <a:tint val="94000"/>
                </a:srgbClr>
              </a:gs>
              <a:gs pos="50000">
                <a:srgbClr val="4472C4">
                  <a:satMod val="110000"/>
                  <a:lumMod val="100000"/>
                  <a:shade val="100000"/>
                </a:srgbClr>
              </a:gs>
              <a:gs pos="100000">
                <a:srgbClr val="4472C4">
                  <a:lumMod val="99000"/>
                  <a:satMod val="120000"/>
                  <a:shade val="78000"/>
                </a:srgbClr>
              </a:gs>
            </a:gsLst>
            <a:lin ang="5400000" scaled="0"/>
          </a:gradFill>
          <a:ln w="6350" cap="flat" cmpd="sng" algn="ctr">
            <a:solidFill>
              <a:srgbClr val="4472C4"/>
            </a:solidFill>
            <a:prstDash val="solid"/>
            <a:miter lim="800000"/>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marL="0" marR="0" lvl="0" indent="0" algn="ctr" defTabSz="1461152" eaLnBrk="1" fontAlgn="base" latinLnBrk="0" hangingPunct="1">
              <a:lnSpc>
                <a:spcPct val="100000"/>
              </a:lnSpc>
              <a:spcBef>
                <a:spcPct val="0"/>
              </a:spcBef>
              <a:spcAft>
                <a:spcPct val="0"/>
              </a:spcAft>
              <a:buClrTx/>
              <a:buSzTx/>
              <a:buFontTx/>
              <a:buNone/>
              <a:tabLst/>
              <a:defRPr/>
            </a:pPr>
            <a:r>
              <a:rPr kumimoji="0" lang="en-US" sz="1400" b="0" i="0" u="none" strike="noStrike" kern="0" cap="none" spc="0" normalizeH="0" baseline="0" noProof="0" dirty="0">
                <a:ln>
                  <a:noFill/>
                </a:ln>
                <a:solidFill>
                  <a:prstClr val="white"/>
                </a:solidFill>
                <a:effectLst/>
                <a:uLnTx/>
                <a:uFillTx/>
                <a:latin typeface="Calibri" panose="020F0502020204030204"/>
                <a:ea typeface="+mn-ea"/>
                <a:cs typeface="Arial" charset="0"/>
              </a:rPr>
              <a:t>Connector</a:t>
            </a:r>
          </a:p>
        </p:txBody>
      </p:sp>
      <p:pic>
        <p:nvPicPr>
          <p:cNvPr id="89" name="Picture 88"/>
          <p:cNvPicPr>
            <a:picLocks noChangeAspect="1"/>
          </p:cNvPicPr>
          <p:nvPr/>
        </p:nvPicPr>
        <p:blipFill>
          <a:blip r:embed="rId3"/>
          <a:stretch>
            <a:fillRect/>
          </a:stretch>
        </p:blipFill>
        <p:spPr>
          <a:xfrm>
            <a:off x="292240" y="3827675"/>
            <a:ext cx="843680" cy="843680"/>
          </a:xfrm>
          <a:prstGeom prst="rect">
            <a:avLst/>
          </a:prstGeom>
        </p:spPr>
      </p:pic>
    </p:spTree>
    <p:extLst>
      <p:ext uri="{BB962C8B-B14F-4D97-AF65-F5344CB8AC3E}">
        <p14:creationId xmlns:p14="http://schemas.microsoft.com/office/powerpoint/2010/main" val="1628363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 name="Trapezoid 383"/>
          <p:cNvSpPr/>
          <p:nvPr/>
        </p:nvSpPr>
        <p:spPr>
          <a:xfrm rot="16200000" flipH="1">
            <a:off x="7343576" y="800592"/>
            <a:ext cx="3758464" cy="5935214"/>
          </a:xfrm>
          <a:prstGeom prst="trapezoid">
            <a:avLst>
              <a:gd name="adj" fmla="val 34108"/>
            </a:avLst>
          </a:prstGeom>
          <a:gradFill flip="none" rotWithShape="1">
            <a:gsLst>
              <a:gs pos="0">
                <a:schemeClr val="accent1">
                  <a:lumMod val="50000"/>
                </a:schemeClr>
              </a:gs>
              <a:gs pos="100000">
                <a:schemeClr val="tx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algn="ctr"/>
            <a:endParaRPr lang="en-US" sz="1764" dirty="0"/>
          </a:p>
        </p:txBody>
      </p:sp>
      <p:sp>
        <p:nvSpPr>
          <p:cNvPr id="7" name="Trapezoid 6"/>
          <p:cNvSpPr/>
          <p:nvPr/>
        </p:nvSpPr>
        <p:spPr>
          <a:xfrm rot="5400000">
            <a:off x="1093005" y="800592"/>
            <a:ext cx="3758464" cy="5935214"/>
          </a:xfrm>
          <a:prstGeom prst="trapezoid">
            <a:avLst>
              <a:gd name="adj" fmla="val 32413"/>
            </a:avLst>
          </a:prstGeom>
          <a:gradFill flip="none" rotWithShape="1">
            <a:gsLst>
              <a:gs pos="0">
                <a:schemeClr val="accent1">
                  <a:lumMod val="50000"/>
                </a:schemeClr>
              </a:gs>
              <a:gs pos="100000">
                <a:schemeClr val="tx1"/>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algn="ctr"/>
            <a:endParaRPr lang="en-US" sz="1764" dirty="0"/>
          </a:p>
        </p:txBody>
      </p:sp>
      <p:grpSp>
        <p:nvGrpSpPr>
          <p:cNvPr id="558" name="Group 557"/>
          <p:cNvGrpSpPr/>
          <p:nvPr/>
        </p:nvGrpSpPr>
        <p:grpSpPr>
          <a:xfrm>
            <a:off x="7143616" y="1888965"/>
            <a:ext cx="5046798" cy="3758466"/>
            <a:chOff x="6661946" y="2207684"/>
            <a:chExt cx="5305465" cy="3227800"/>
          </a:xfrm>
        </p:grpSpPr>
        <p:cxnSp>
          <p:nvCxnSpPr>
            <p:cNvPr id="19" name="Straight Connector 18"/>
            <p:cNvCxnSpPr/>
            <p:nvPr>
              <p:custDataLst>
                <p:tags r:id="rId3"/>
              </p:custDataLst>
            </p:nvPr>
          </p:nvCxnSpPr>
          <p:spPr>
            <a:xfrm>
              <a:off x="6661946" y="4503415"/>
              <a:ext cx="5305465" cy="932069"/>
            </a:xfrm>
            <a:prstGeom prst="line">
              <a:avLst/>
            </a:prstGeom>
            <a:ln w="12700">
              <a:solidFill>
                <a:schemeClr val="tx2">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custDataLst>
                <p:tags r:id="rId4"/>
              </p:custDataLst>
            </p:nvPr>
          </p:nvCxnSpPr>
          <p:spPr>
            <a:xfrm flipV="1">
              <a:off x="6661946" y="2207684"/>
              <a:ext cx="5305465" cy="932069"/>
            </a:xfrm>
            <a:prstGeom prst="line">
              <a:avLst/>
            </a:prstGeom>
            <a:ln w="12700">
              <a:solidFill>
                <a:schemeClr val="tx2">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559" name="Group 558"/>
          <p:cNvGrpSpPr/>
          <p:nvPr/>
        </p:nvGrpSpPr>
        <p:grpSpPr>
          <a:xfrm>
            <a:off x="1588" y="1888965"/>
            <a:ext cx="5414456" cy="3758466"/>
            <a:chOff x="224589" y="2207684"/>
            <a:chExt cx="5411901" cy="3227800"/>
          </a:xfrm>
        </p:grpSpPr>
        <p:cxnSp>
          <p:nvCxnSpPr>
            <p:cNvPr id="107" name="Straight Connector 106"/>
            <p:cNvCxnSpPr/>
            <p:nvPr>
              <p:custDataLst>
                <p:tags r:id="rId1"/>
              </p:custDataLst>
            </p:nvPr>
          </p:nvCxnSpPr>
          <p:spPr>
            <a:xfrm flipH="1">
              <a:off x="224589" y="4537802"/>
              <a:ext cx="5109728" cy="897682"/>
            </a:xfrm>
            <a:prstGeom prst="line">
              <a:avLst/>
            </a:prstGeom>
            <a:ln w="12700">
              <a:solidFill>
                <a:schemeClr val="tx2">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custDataLst>
                <p:tags r:id="rId2"/>
              </p:custDataLst>
            </p:nvPr>
          </p:nvCxnSpPr>
          <p:spPr>
            <a:xfrm flipH="1" flipV="1">
              <a:off x="224589" y="2207684"/>
              <a:ext cx="5411901" cy="950767"/>
            </a:xfrm>
            <a:prstGeom prst="line">
              <a:avLst/>
            </a:prstGeom>
            <a:ln w="12700">
              <a:solidFill>
                <a:schemeClr val="tx2">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grpSp>
      <p:grpSp>
        <p:nvGrpSpPr>
          <p:cNvPr id="315" name="Group 314"/>
          <p:cNvGrpSpPr/>
          <p:nvPr/>
        </p:nvGrpSpPr>
        <p:grpSpPr>
          <a:xfrm>
            <a:off x="864232" y="3773393"/>
            <a:ext cx="1223190" cy="874603"/>
            <a:chOff x="1362837" y="3197130"/>
            <a:chExt cx="1999354" cy="1429778"/>
          </a:xfrm>
        </p:grpSpPr>
        <p:sp>
          <p:nvSpPr>
            <p:cNvPr id="316" name="Rectangle 315"/>
            <p:cNvSpPr/>
            <p:nvPr/>
          </p:nvSpPr>
          <p:spPr>
            <a:xfrm>
              <a:off x="1362837" y="3973082"/>
              <a:ext cx="1999354" cy="653826"/>
            </a:xfrm>
            <a:prstGeom prst="rect">
              <a:avLst/>
            </a:prstGeom>
          </p:spPr>
          <p:txBody>
            <a:bodyPr wrap="square">
              <a:spAutoFit/>
            </a:bodyPr>
            <a:lstStyle/>
            <a:p>
              <a:pPr lvl="0" algn="ctr"/>
              <a:r>
                <a:rPr lang="en-US" sz="1960" b="1" dirty="0">
                  <a:ln w="12700" cap="rnd" cmpd="sng">
                    <a:noFill/>
                    <a:prstDash val="solid"/>
                  </a:ln>
                  <a:solidFill>
                    <a:srgbClr val="00A1E0"/>
                  </a:solidFill>
                  <a:latin typeface="Segoe UI Light" panose="020B0502040204020203" pitchFamily="34" charset="0"/>
                  <a:cs typeface="Arial" pitchFamily="34" charset="0"/>
                </a:rPr>
                <a:t>Fast</a:t>
              </a:r>
            </a:p>
          </p:txBody>
        </p:sp>
        <p:grpSp>
          <p:nvGrpSpPr>
            <p:cNvPr id="319" name="Group 4"/>
            <p:cNvGrpSpPr>
              <a:grpSpLocks noChangeAspect="1"/>
            </p:cNvGrpSpPr>
            <p:nvPr/>
          </p:nvGrpSpPr>
          <p:grpSpPr bwMode="auto">
            <a:xfrm>
              <a:off x="2011940" y="3197130"/>
              <a:ext cx="716349" cy="822456"/>
              <a:chOff x="-556" y="-2886"/>
              <a:chExt cx="8790" cy="10092"/>
            </a:xfrm>
          </p:grpSpPr>
          <p:sp>
            <p:nvSpPr>
              <p:cNvPr id="320" name="Freeform 5"/>
              <p:cNvSpPr>
                <a:spLocks/>
              </p:cNvSpPr>
              <p:nvPr/>
            </p:nvSpPr>
            <p:spPr bwMode="auto">
              <a:xfrm>
                <a:off x="1614" y="-955"/>
                <a:ext cx="5991" cy="7532"/>
              </a:xfrm>
              <a:custGeom>
                <a:avLst/>
                <a:gdLst>
                  <a:gd name="T0" fmla="*/ 954 w 2534"/>
                  <a:gd name="T1" fmla="*/ 0 h 3186"/>
                  <a:gd name="T2" fmla="*/ 952 w 2534"/>
                  <a:gd name="T3" fmla="*/ 1184 h 3186"/>
                  <a:gd name="T4" fmla="*/ 1244 w 2534"/>
                  <a:gd name="T5" fmla="*/ 1309 h 3186"/>
                  <a:gd name="T6" fmla="*/ 1244 w 2534"/>
                  <a:gd name="T7" fmla="*/ 1912 h 3186"/>
                  <a:gd name="T8" fmla="*/ 942 w 2534"/>
                  <a:gd name="T9" fmla="*/ 2037 h 3186"/>
                  <a:gd name="T10" fmla="*/ 850 w 2534"/>
                  <a:gd name="T11" fmla="*/ 2027 h 3186"/>
                  <a:gd name="T12" fmla="*/ 0 w 2534"/>
                  <a:gd name="T13" fmla="*/ 2877 h 3186"/>
                  <a:gd name="T14" fmla="*/ 941 w 2534"/>
                  <a:gd name="T15" fmla="*/ 3186 h 3186"/>
                  <a:gd name="T16" fmla="*/ 2534 w 2534"/>
                  <a:gd name="T17" fmla="*/ 1593 h 3186"/>
                  <a:gd name="T18" fmla="*/ 954 w 2534"/>
                  <a:gd name="T19" fmla="*/ 0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34" h="3186">
                    <a:moveTo>
                      <a:pt x="954" y="0"/>
                    </a:moveTo>
                    <a:cubicBezTo>
                      <a:pt x="952" y="1184"/>
                      <a:pt x="952" y="1184"/>
                      <a:pt x="952" y="1184"/>
                    </a:cubicBezTo>
                    <a:cubicBezTo>
                      <a:pt x="1063" y="1187"/>
                      <a:pt x="1166" y="1230"/>
                      <a:pt x="1244" y="1309"/>
                    </a:cubicBezTo>
                    <a:cubicBezTo>
                      <a:pt x="1410" y="1475"/>
                      <a:pt x="1410" y="1746"/>
                      <a:pt x="1244" y="1912"/>
                    </a:cubicBezTo>
                    <a:cubicBezTo>
                      <a:pt x="1163" y="1992"/>
                      <a:pt x="1056" y="2037"/>
                      <a:pt x="942" y="2037"/>
                    </a:cubicBezTo>
                    <a:cubicBezTo>
                      <a:pt x="911" y="2037"/>
                      <a:pt x="880" y="2033"/>
                      <a:pt x="850" y="2027"/>
                    </a:cubicBezTo>
                    <a:cubicBezTo>
                      <a:pt x="0" y="2877"/>
                      <a:pt x="0" y="2877"/>
                      <a:pt x="0" y="2877"/>
                    </a:cubicBezTo>
                    <a:cubicBezTo>
                      <a:pt x="264" y="3071"/>
                      <a:pt x="589" y="3186"/>
                      <a:pt x="941" y="3186"/>
                    </a:cubicBezTo>
                    <a:cubicBezTo>
                      <a:pt x="1819" y="3186"/>
                      <a:pt x="2534" y="2471"/>
                      <a:pt x="2534" y="1593"/>
                    </a:cubicBezTo>
                    <a:cubicBezTo>
                      <a:pt x="2534" y="719"/>
                      <a:pt x="1826" y="7"/>
                      <a:pt x="954" y="0"/>
                    </a:cubicBezTo>
                    <a:close/>
                  </a:path>
                </a:pathLst>
              </a:custGeom>
              <a:solidFill>
                <a:srgbClr val="14A0D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1" name="Freeform 6"/>
              <p:cNvSpPr>
                <a:spLocks/>
              </p:cNvSpPr>
              <p:nvPr/>
            </p:nvSpPr>
            <p:spPr bwMode="auto">
              <a:xfrm>
                <a:off x="1099" y="2693"/>
                <a:ext cx="2915" cy="2903"/>
              </a:xfrm>
              <a:custGeom>
                <a:avLst/>
                <a:gdLst>
                  <a:gd name="T0" fmla="*/ 57 w 1233"/>
                  <a:gd name="T1" fmla="*/ 1228 h 1228"/>
                  <a:gd name="T2" fmla="*/ 20 w 1233"/>
                  <a:gd name="T3" fmla="*/ 1213 h 1228"/>
                  <a:gd name="T4" fmla="*/ 20 w 1233"/>
                  <a:gd name="T5" fmla="*/ 1139 h 1228"/>
                  <a:gd name="T6" fmla="*/ 1139 w 1233"/>
                  <a:gd name="T7" fmla="*/ 20 h 1228"/>
                  <a:gd name="T8" fmla="*/ 1213 w 1233"/>
                  <a:gd name="T9" fmla="*/ 20 h 1228"/>
                  <a:gd name="T10" fmla="*/ 1213 w 1233"/>
                  <a:gd name="T11" fmla="*/ 94 h 1228"/>
                  <a:gd name="T12" fmla="*/ 94 w 1233"/>
                  <a:gd name="T13" fmla="*/ 1213 h 1228"/>
                  <a:gd name="T14" fmla="*/ 57 w 1233"/>
                  <a:gd name="T15" fmla="*/ 1228 h 12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33" h="1228">
                    <a:moveTo>
                      <a:pt x="57" y="1228"/>
                    </a:moveTo>
                    <a:cubicBezTo>
                      <a:pt x="44" y="1228"/>
                      <a:pt x="30" y="1223"/>
                      <a:pt x="20" y="1213"/>
                    </a:cubicBezTo>
                    <a:cubicBezTo>
                      <a:pt x="0" y="1192"/>
                      <a:pt x="0" y="1159"/>
                      <a:pt x="20" y="1139"/>
                    </a:cubicBezTo>
                    <a:cubicBezTo>
                      <a:pt x="1139" y="20"/>
                      <a:pt x="1139" y="20"/>
                      <a:pt x="1139" y="20"/>
                    </a:cubicBezTo>
                    <a:cubicBezTo>
                      <a:pt x="1159" y="0"/>
                      <a:pt x="1192" y="0"/>
                      <a:pt x="1213" y="20"/>
                    </a:cubicBezTo>
                    <a:cubicBezTo>
                      <a:pt x="1233" y="41"/>
                      <a:pt x="1233" y="74"/>
                      <a:pt x="1213" y="94"/>
                    </a:cubicBezTo>
                    <a:cubicBezTo>
                      <a:pt x="94" y="1213"/>
                      <a:pt x="94" y="1213"/>
                      <a:pt x="94" y="1213"/>
                    </a:cubicBezTo>
                    <a:cubicBezTo>
                      <a:pt x="84" y="1223"/>
                      <a:pt x="70" y="1228"/>
                      <a:pt x="57" y="1228"/>
                    </a:cubicBezTo>
                    <a:close/>
                  </a:path>
                </a:pathLst>
              </a:custGeom>
              <a:solidFill>
                <a:srgbClr val="00A1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2" name="Freeform 7"/>
              <p:cNvSpPr>
                <a:spLocks noEditPoints="1"/>
              </p:cNvSpPr>
              <p:nvPr/>
            </p:nvSpPr>
            <p:spPr bwMode="auto">
              <a:xfrm>
                <a:off x="-556" y="-1584"/>
                <a:ext cx="8790" cy="8790"/>
              </a:xfrm>
              <a:custGeom>
                <a:avLst/>
                <a:gdLst>
                  <a:gd name="T0" fmla="*/ 1859 w 3718"/>
                  <a:gd name="T1" fmla="*/ 3718 h 3718"/>
                  <a:gd name="T2" fmla="*/ 0 w 3718"/>
                  <a:gd name="T3" fmla="*/ 1859 h 3718"/>
                  <a:gd name="T4" fmla="*/ 1859 w 3718"/>
                  <a:gd name="T5" fmla="*/ 0 h 3718"/>
                  <a:gd name="T6" fmla="*/ 3718 w 3718"/>
                  <a:gd name="T7" fmla="*/ 1859 h 3718"/>
                  <a:gd name="T8" fmla="*/ 1859 w 3718"/>
                  <a:gd name="T9" fmla="*/ 3718 h 3718"/>
                  <a:gd name="T10" fmla="*/ 1859 w 3718"/>
                  <a:gd name="T11" fmla="*/ 115 h 3718"/>
                  <a:gd name="T12" fmla="*/ 115 w 3718"/>
                  <a:gd name="T13" fmla="*/ 1859 h 3718"/>
                  <a:gd name="T14" fmla="*/ 1859 w 3718"/>
                  <a:gd name="T15" fmla="*/ 3603 h 3718"/>
                  <a:gd name="T16" fmla="*/ 3603 w 3718"/>
                  <a:gd name="T17" fmla="*/ 1859 h 3718"/>
                  <a:gd name="T18" fmla="*/ 1859 w 3718"/>
                  <a:gd name="T19" fmla="*/ 115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18" h="3718">
                    <a:moveTo>
                      <a:pt x="1859" y="3718"/>
                    </a:moveTo>
                    <a:cubicBezTo>
                      <a:pt x="834" y="3718"/>
                      <a:pt x="0" y="2884"/>
                      <a:pt x="0" y="1859"/>
                    </a:cubicBezTo>
                    <a:cubicBezTo>
                      <a:pt x="0" y="834"/>
                      <a:pt x="834" y="0"/>
                      <a:pt x="1859" y="0"/>
                    </a:cubicBezTo>
                    <a:cubicBezTo>
                      <a:pt x="2884" y="0"/>
                      <a:pt x="3718" y="834"/>
                      <a:pt x="3718" y="1859"/>
                    </a:cubicBezTo>
                    <a:cubicBezTo>
                      <a:pt x="3718" y="2884"/>
                      <a:pt x="2884" y="3718"/>
                      <a:pt x="1859" y="3718"/>
                    </a:cubicBezTo>
                    <a:close/>
                    <a:moveTo>
                      <a:pt x="1859" y="115"/>
                    </a:moveTo>
                    <a:cubicBezTo>
                      <a:pt x="898" y="115"/>
                      <a:pt x="115" y="897"/>
                      <a:pt x="115" y="1859"/>
                    </a:cubicBezTo>
                    <a:cubicBezTo>
                      <a:pt x="115" y="2820"/>
                      <a:pt x="898" y="3603"/>
                      <a:pt x="1859" y="3603"/>
                    </a:cubicBezTo>
                    <a:cubicBezTo>
                      <a:pt x="2820" y="3603"/>
                      <a:pt x="3603" y="2820"/>
                      <a:pt x="3603" y="1859"/>
                    </a:cubicBezTo>
                    <a:cubicBezTo>
                      <a:pt x="3603" y="897"/>
                      <a:pt x="2820" y="115"/>
                      <a:pt x="1859" y="115"/>
                    </a:cubicBezTo>
                    <a:close/>
                  </a:path>
                </a:pathLst>
              </a:custGeom>
              <a:solidFill>
                <a:srgbClr val="00A1E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3" name="Freeform 8"/>
              <p:cNvSpPr>
                <a:spLocks/>
              </p:cNvSpPr>
              <p:nvPr/>
            </p:nvSpPr>
            <p:spPr bwMode="auto">
              <a:xfrm>
                <a:off x="3141" y="2152"/>
                <a:ext cx="1402" cy="1401"/>
              </a:xfrm>
              <a:custGeom>
                <a:avLst/>
                <a:gdLst>
                  <a:gd name="T0" fmla="*/ 105 w 593"/>
                  <a:gd name="T1" fmla="*/ 487 h 593"/>
                  <a:gd name="T2" fmla="*/ 105 w 593"/>
                  <a:gd name="T3" fmla="*/ 105 h 593"/>
                  <a:gd name="T4" fmla="*/ 487 w 593"/>
                  <a:gd name="T5" fmla="*/ 105 h 593"/>
                  <a:gd name="T6" fmla="*/ 487 w 593"/>
                  <a:gd name="T7" fmla="*/ 487 h 593"/>
                  <a:gd name="T8" fmla="*/ 105 w 593"/>
                  <a:gd name="T9" fmla="*/ 487 h 593"/>
                </a:gdLst>
                <a:ahLst/>
                <a:cxnLst>
                  <a:cxn ang="0">
                    <a:pos x="T0" y="T1"/>
                  </a:cxn>
                  <a:cxn ang="0">
                    <a:pos x="T2" y="T3"/>
                  </a:cxn>
                  <a:cxn ang="0">
                    <a:pos x="T4" y="T5"/>
                  </a:cxn>
                  <a:cxn ang="0">
                    <a:pos x="T6" y="T7"/>
                  </a:cxn>
                  <a:cxn ang="0">
                    <a:pos x="T8" y="T9"/>
                  </a:cxn>
                </a:cxnLst>
                <a:rect l="0" t="0" r="r" b="b"/>
                <a:pathLst>
                  <a:path w="593" h="593">
                    <a:moveTo>
                      <a:pt x="105" y="487"/>
                    </a:moveTo>
                    <a:cubicBezTo>
                      <a:pt x="0" y="382"/>
                      <a:pt x="0" y="211"/>
                      <a:pt x="105" y="105"/>
                    </a:cubicBezTo>
                    <a:cubicBezTo>
                      <a:pt x="211" y="0"/>
                      <a:pt x="382" y="0"/>
                      <a:pt x="487" y="105"/>
                    </a:cubicBezTo>
                    <a:cubicBezTo>
                      <a:pt x="593" y="211"/>
                      <a:pt x="593" y="382"/>
                      <a:pt x="487" y="487"/>
                    </a:cubicBezTo>
                    <a:cubicBezTo>
                      <a:pt x="382" y="593"/>
                      <a:pt x="211" y="593"/>
                      <a:pt x="105" y="487"/>
                    </a:cubicBezTo>
                    <a:close/>
                  </a:path>
                </a:pathLst>
              </a:custGeom>
              <a:solidFill>
                <a:srgbClr val="00A1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4" name="Freeform 9"/>
              <p:cNvSpPr>
                <a:spLocks/>
              </p:cNvSpPr>
              <p:nvPr/>
            </p:nvSpPr>
            <p:spPr bwMode="auto">
              <a:xfrm>
                <a:off x="2907" y="-2886"/>
                <a:ext cx="1885" cy="721"/>
              </a:xfrm>
              <a:custGeom>
                <a:avLst/>
                <a:gdLst>
                  <a:gd name="T0" fmla="*/ 786 w 797"/>
                  <a:gd name="T1" fmla="*/ 305 h 305"/>
                  <a:gd name="T2" fmla="*/ 10 w 797"/>
                  <a:gd name="T3" fmla="*/ 305 h 305"/>
                  <a:gd name="T4" fmla="*/ 0 w 797"/>
                  <a:gd name="T5" fmla="*/ 294 h 305"/>
                  <a:gd name="T6" fmla="*/ 0 w 797"/>
                  <a:gd name="T7" fmla="*/ 10 h 305"/>
                  <a:gd name="T8" fmla="*/ 10 w 797"/>
                  <a:gd name="T9" fmla="*/ 0 h 305"/>
                  <a:gd name="T10" fmla="*/ 786 w 797"/>
                  <a:gd name="T11" fmla="*/ 0 h 305"/>
                  <a:gd name="T12" fmla="*/ 797 w 797"/>
                  <a:gd name="T13" fmla="*/ 10 h 305"/>
                  <a:gd name="T14" fmla="*/ 797 w 797"/>
                  <a:gd name="T15" fmla="*/ 294 h 305"/>
                  <a:gd name="T16" fmla="*/ 786 w 797"/>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7" h="305">
                    <a:moveTo>
                      <a:pt x="786" y="305"/>
                    </a:moveTo>
                    <a:cubicBezTo>
                      <a:pt x="10" y="305"/>
                      <a:pt x="10" y="305"/>
                      <a:pt x="10" y="305"/>
                    </a:cubicBezTo>
                    <a:cubicBezTo>
                      <a:pt x="5" y="305"/>
                      <a:pt x="0" y="300"/>
                      <a:pt x="0" y="294"/>
                    </a:cubicBezTo>
                    <a:cubicBezTo>
                      <a:pt x="0" y="10"/>
                      <a:pt x="0" y="10"/>
                      <a:pt x="0" y="10"/>
                    </a:cubicBezTo>
                    <a:cubicBezTo>
                      <a:pt x="0" y="4"/>
                      <a:pt x="5" y="0"/>
                      <a:pt x="10" y="0"/>
                    </a:cubicBezTo>
                    <a:cubicBezTo>
                      <a:pt x="786" y="0"/>
                      <a:pt x="786" y="0"/>
                      <a:pt x="786" y="0"/>
                    </a:cubicBezTo>
                    <a:cubicBezTo>
                      <a:pt x="792" y="0"/>
                      <a:pt x="797" y="4"/>
                      <a:pt x="797" y="10"/>
                    </a:cubicBezTo>
                    <a:cubicBezTo>
                      <a:pt x="797" y="294"/>
                      <a:pt x="797" y="294"/>
                      <a:pt x="797" y="294"/>
                    </a:cubicBezTo>
                    <a:cubicBezTo>
                      <a:pt x="797" y="300"/>
                      <a:pt x="792" y="305"/>
                      <a:pt x="786" y="305"/>
                    </a:cubicBezTo>
                    <a:close/>
                  </a:path>
                </a:pathLst>
              </a:custGeom>
              <a:solidFill>
                <a:srgbClr val="00A1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5" name="Rectangle 10"/>
              <p:cNvSpPr>
                <a:spLocks noChangeArrowheads="1"/>
              </p:cNvSpPr>
              <p:nvPr/>
            </p:nvSpPr>
            <p:spPr bwMode="auto">
              <a:xfrm>
                <a:off x="3531" y="-2529"/>
                <a:ext cx="672" cy="1144"/>
              </a:xfrm>
              <a:prstGeom prst="rect">
                <a:avLst/>
              </a:prstGeom>
              <a:solidFill>
                <a:srgbClr val="00A1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6" name="Freeform 11"/>
              <p:cNvSpPr>
                <a:spLocks/>
              </p:cNvSpPr>
              <p:nvPr/>
            </p:nvSpPr>
            <p:spPr bwMode="auto">
              <a:xfrm>
                <a:off x="6863" y="-1401"/>
                <a:ext cx="1196" cy="1198"/>
              </a:xfrm>
              <a:custGeom>
                <a:avLst/>
                <a:gdLst>
                  <a:gd name="T0" fmla="*/ 362 w 506"/>
                  <a:gd name="T1" fmla="*/ 504 h 507"/>
                  <a:gd name="T2" fmla="*/ 2 w 506"/>
                  <a:gd name="T3" fmla="*/ 144 h 507"/>
                  <a:gd name="T4" fmla="*/ 2 w 506"/>
                  <a:gd name="T5" fmla="*/ 134 h 507"/>
                  <a:gd name="T6" fmla="*/ 134 w 506"/>
                  <a:gd name="T7" fmla="*/ 3 h 507"/>
                  <a:gd name="T8" fmla="*/ 144 w 506"/>
                  <a:gd name="T9" fmla="*/ 3 h 507"/>
                  <a:gd name="T10" fmla="*/ 504 w 506"/>
                  <a:gd name="T11" fmla="*/ 362 h 507"/>
                  <a:gd name="T12" fmla="*/ 504 w 506"/>
                  <a:gd name="T13" fmla="*/ 372 h 507"/>
                  <a:gd name="T14" fmla="*/ 372 w 506"/>
                  <a:gd name="T15" fmla="*/ 504 h 507"/>
                  <a:gd name="T16" fmla="*/ 362 w 506"/>
                  <a:gd name="T17" fmla="*/ 504 h 5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6" h="507">
                    <a:moveTo>
                      <a:pt x="362" y="504"/>
                    </a:moveTo>
                    <a:cubicBezTo>
                      <a:pt x="2" y="144"/>
                      <a:pt x="2" y="144"/>
                      <a:pt x="2" y="144"/>
                    </a:cubicBezTo>
                    <a:cubicBezTo>
                      <a:pt x="0" y="141"/>
                      <a:pt x="0" y="137"/>
                      <a:pt x="2" y="134"/>
                    </a:cubicBezTo>
                    <a:cubicBezTo>
                      <a:pt x="134" y="3"/>
                      <a:pt x="134" y="3"/>
                      <a:pt x="134" y="3"/>
                    </a:cubicBezTo>
                    <a:cubicBezTo>
                      <a:pt x="137" y="0"/>
                      <a:pt x="141" y="0"/>
                      <a:pt x="144" y="3"/>
                    </a:cubicBezTo>
                    <a:cubicBezTo>
                      <a:pt x="504" y="362"/>
                      <a:pt x="504" y="362"/>
                      <a:pt x="504" y="362"/>
                    </a:cubicBezTo>
                    <a:cubicBezTo>
                      <a:pt x="506" y="365"/>
                      <a:pt x="506" y="369"/>
                      <a:pt x="504" y="372"/>
                    </a:cubicBezTo>
                    <a:cubicBezTo>
                      <a:pt x="372" y="504"/>
                      <a:pt x="372" y="504"/>
                      <a:pt x="372" y="504"/>
                    </a:cubicBezTo>
                    <a:cubicBezTo>
                      <a:pt x="369" y="507"/>
                      <a:pt x="365" y="507"/>
                      <a:pt x="362" y="504"/>
                    </a:cubicBezTo>
                    <a:close/>
                  </a:path>
                </a:pathLst>
              </a:custGeom>
              <a:solidFill>
                <a:srgbClr val="00A1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27" name="Freeform 12"/>
              <p:cNvSpPr>
                <a:spLocks/>
              </p:cNvSpPr>
              <p:nvPr/>
            </p:nvSpPr>
            <p:spPr bwMode="auto">
              <a:xfrm>
                <a:off x="6785" y="-952"/>
                <a:ext cx="841" cy="844"/>
              </a:xfrm>
              <a:custGeom>
                <a:avLst/>
                <a:gdLst>
                  <a:gd name="T0" fmla="*/ 312 w 841"/>
                  <a:gd name="T1" fmla="*/ 844 h 844"/>
                  <a:gd name="T2" fmla="*/ 0 w 841"/>
                  <a:gd name="T3" fmla="*/ 532 h 844"/>
                  <a:gd name="T4" fmla="*/ 529 w 841"/>
                  <a:gd name="T5" fmla="*/ 0 h 844"/>
                  <a:gd name="T6" fmla="*/ 841 w 841"/>
                  <a:gd name="T7" fmla="*/ 312 h 844"/>
                  <a:gd name="T8" fmla="*/ 312 w 841"/>
                  <a:gd name="T9" fmla="*/ 844 h 844"/>
                </a:gdLst>
                <a:ahLst/>
                <a:cxnLst>
                  <a:cxn ang="0">
                    <a:pos x="T0" y="T1"/>
                  </a:cxn>
                  <a:cxn ang="0">
                    <a:pos x="T2" y="T3"/>
                  </a:cxn>
                  <a:cxn ang="0">
                    <a:pos x="T4" y="T5"/>
                  </a:cxn>
                  <a:cxn ang="0">
                    <a:pos x="T6" y="T7"/>
                  </a:cxn>
                  <a:cxn ang="0">
                    <a:pos x="T8" y="T9"/>
                  </a:cxn>
                </a:cxnLst>
                <a:rect l="0" t="0" r="r" b="b"/>
                <a:pathLst>
                  <a:path w="841" h="844">
                    <a:moveTo>
                      <a:pt x="312" y="844"/>
                    </a:moveTo>
                    <a:lnTo>
                      <a:pt x="0" y="532"/>
                    </a:lnTo>
                    <a:lnTo>
                      <a:pt x="529" y="0"/>
                    </a:lnTo>
                    <a:lnTo>
                      <a:pt x="841" y="312"/>
                    </a:lnTo>
                    <a:lnTo>
                      <a:pt x="312" y="844"/>
                    </a:lnTo>
                    <a:close/>
                  </a:path>
                </a:pathLst>
              </a:custGeom>
              <a:solidFill>
                <a:srgbClr val="00A1E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grpSp>
      </p:grpSp>
      <p:grpSp>
        <p:nvGrpSpPr>
          <p:cNvPr id="328" name="Group 327"/>
          <p:cNvGrpSpPr/>
          <p:nvPr/>
        </p:nvGrpSpPr>
        <p:grpSpPr>
          <a:xfrm>
            <a:off x="2085556" y="3721134"/>
            <a:ext cx="1045540" cy="925443"/>
            <a:chOff x="5201577" y="3098406"/>
            <a:chExt cx="1708978" cy="1512889"/>
          </a:xfrm>
        </p:grpSpPr>
        <p:sp>
          <p:nvSpPr>
            <p:cNvPr id="329" name="Rectangle 328"/>
            <p:cNvSpPr/>
            <p:nvPr/>
          </p:nvSpPr>
          <p:spPr>
            <a:xfrm>
              <a:off x="5201577" y="3957469"/>
              <a:ext cx="1708978" cy="653826"/>
            </a:xfrm>
            <a:prstGeom prst="rect">
              <a:avLst/>
            </a:prstGeom>
          </p:spPr>
          <p:txBody>
            <a:bodyPr wrap="square">
              <a:spAutoFit/>
            </a:bodyPr>
            <a:lstStyle/>
            <a:p>
              <a:pPr lvl="0" algn="ctr"/>
              <a:r>
                <a:rPr lang="en-US" sz="1960" b="1" dirty="0">
                  <a:ln w="12700" cap="rnd" cmpd="sng">
                    <a:noFill/>
                    <a:prstDash val="solid"/>
                  </a:ln>
                  <a:solidFill>
                    <a:srgbClr val="00A1E0"/>
                  </a:solidFill>
                  <a:latin typeface="Segoe UI Light" panose="020B0502040204020203" pitchFamily="34" charset="0"/>
                  <a:cs typeface="Arial" pitchFamily="34" charset="0"/>
                </a:rPr>
                <a:t>Simple</a:t>
              </a:r>
              <a:r>
                <a:rPr lang="en-US" sz="1960" b="1" dirty="0">
                  <a:solidFill>
                    <a:srgbClr val="00A1E0"/>
                  </a:solidFill>
                  <a:latin typeface="Segoe UI Light" panose="020B0502040204020203" pitchFamily="34" charset="0"/>
                </a:rPr>
                <a:t> </a:t>
              </a:r>
              <a:endParaRPr lang="en-US" sz="1078" b="1" dirty="0">
                <a:solidFill>
                  <a:srgbClr val="00A1E0"/>
                </a:solidFill>
                <a:latin typeface="Segoe UI Light" panose="020B0502040204020203" pitchFamily="34" charset="0"/>
              </a:endParaRPr>
            </a:p>
          </p:txBody>
        </p:sp>
        <p:grpSp>
          <p:nvGrpSpPr>
            <p:cNvPr id="330" name="Group 329"/>
            <p:cNvGrpSpPr/>
            <p:nvPr/>
          </p:nvGrpSpPr>
          <p:grpSpPr>
            <a:xfrm>
              <a:off x="5728484" y="3098406"/>
              <a:ext cx="495374" cy="932106"/>
              <a:chOff x="8870951" y="2111376"/>
              <a:chExt cx="1408113" cy="2649537"/>
            </a:xfrm>
          </p:grpSpPr>
          <p:sp>
            <p:nvSpPr>
              <p:cNvPr id="331" name="Freeform 5"/>
              <p:cNvSpPr>
                <a:spLocks/>
              </p:cNvSpPr>
              <p:nvPr/>
            </p:nvSpPr>
            <p:spPr bwMode="auto">
              <a:xfrm>
                <a:off x="8870951" y="2808288"/>
                <a:ext cx="30163" cy="55563"/>
              </a:xfrm>
              <a:custGeom>
                <a:avLst/>
                <a:gdLst>
                  <a:gd name="T0" fmla="*/ 7 w 8"/>
                  <a:gd name="T1" fmla="*/ 12 h 15"/>
                  <a:gd name="T2" fmla="*/ 7 w 8"/>
                  <a:gd name="T3" fmla="*/ 0 h 15"/>
                  <a:gd name="T4" fmla="*/ 0 w 8"/>
                  <a:gd name="T5" fmla="*/ 0 h 15"/>
                  <a:gd name="T6" fmla="*/ 0 w 8"/>
                  <a:gd name="T7" fmla="*/ 12 h 15"/>
                  <a:gd name="T8" fmla="*/ 0 w 8"/>
                  <a:gd name="T9" fmla="*/ 15 h 15"/>
                  <a:gd name="T10" fmla="*/ 8 w 8"/>
                  <a:gd name="T11" fmla="*/ 15 h 15"/>
                  <a:gd name="T12" fmla="*/ 7 w 8"/>
                  <a:gd name="T13" fmla="*/ 12 h 15"/>
                </a:gdLst>
                <a:ahLst/>
                <a:cxnLst>
                  <a:cxn ang="0">
                    <a:pos x="T0" y="T1"/>
                  </a:cxn>
                  <a:cxn ang="0">
                    <a:pos x="T2" y="T3"/>
                  </a:cxn>
                  <a:cxn ang="0">
                    <a:pos x="T4" y="T5"/>
                  </a:cxn>
                  <a:cxn ang="0">
                    <a:pos x="T6" y="T7"/>
                  </a:cxn>
                  <a:cxn ang="0">
                    <a:pos x="T8" y="T9"/>
                  </a:cxn>
                  <a:cxn ang="0">
                    <a:pos x="T10" y="T11"/>
                  </a:cxn>
                  <a:cxn ang="0">
                    <a:pos x="T12" y="T13"/>
                  </a:cxn>
                </a:cxnLst>
                <a:rect l="0" t="0" r="r" b="b"/>
                <a:pathLst>
                  <a:path w="8" h="15">
                    <a:moveTo>
                      <a:pt x="7" y="12"/>
                    </a:moveTo>
                    <a:cubicBezTo>
                      <a:pt x="7" y="8"/>
                      <a:pt x="7" y="4"/>
                      <a:pt x="7" y="0"/>
                    </a:cubicBezTo>
                    <a:cubicBezTo>
                      <a:pt x="0" y="0"/>
                      <a:pt x="0" y="0"/>
                      <a:pt x="0" y="0"/>
                    </a:cubicBezTo>
                    <a:cubicBezTo>
                      <a:pt x="0" y="4"/>
                      <a:pt x="0" y="8"/>
                      <a:pt x="0" y="12"/>
                    </a:cubicBezTo>
                    <a:cubicBezTo>
                      <a:pt x="0" y="13"/>
                      <a:pt x="0" y="14"/>
                      <a:pt x="0" y="15"/>
                    </a:cubicBezTo>
                    <a:cubicBezTo>
                      <a:pt x="8" y="15"/>
                      <a:pt x="8" y="15"/>
                      <a:pt x="8" y="15"/>
                    </a:cubicBezTo>
                    <a:cubicBezTo>
                      <a:pt x="8" y="14"/>
                      <a:pt x="8" y="13"/>
                      <a:pt x="7" y="12"/>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2" name="Freeform 6"/>
              <p:cNvSpPr>
                <a:spLocks/>
              </p:cNvSpPr>
              <p:nvPr/>
            </p:nvSpPr>
            <p:spPr bwMode="auto">
              <a:xfrm>
                <a:off x="10229851" y="2803526"/>
                <a:ext cx="30163" cy="60325"/>
              </a:xfrm>
              <a:custGeom>
                <a:avLst/>
                <a:gdLst>
                  <a:gd name="T0" fmla="*/ 1 w 8"/>
                  <a:gd name="T1" fmla="*/ 0 h 16"/>
                  <a:gd name="T2" fmla="*/ 1 w 8"/>
                  <a:gd name="T3" fmla="*/ 1 h 16"/>
                  <a:gd name="T4" fmla="*/ 0 w 8"/>
                  <a:gd name="T5" fmla="*/ 13 h 16"/>
                  <a:gd name="T6" fmla="*/ 0 w 8"/>
                  <a:gd name="T7" fmla="*/ 15 h 16"/>
                  <a:gd name="T8" fmla="*/ 8 w 8"/>
                  <a:gd name="T9" fmla="*/ 16 h 16"/>
                  <a:gd name="T10" fmla="*/ 8 w 8"/>
                  <a:gd name="T11" fmla="*/ 13 h 16"/>
                  <a:gd name="T12" fmla="*/ 8 w 8"/>
                  <a:gd name="T13" fmla="*/ 1 h 16"/>
                  <a:gd name="T14" fmla="*/ 8 w 8"/>
                  <a:gd name="T15" fmla="*/ 0 h 16"/>
                  <a:gd name="T16" fmla="*/ 1 w 8"/>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6">
                    <a:moveTo>
                      <a:pt x="1" y="0"/>
                    </a:moveTo>
                    <a:cubicBezTo>
                      <a:pt x="1" y="1"/>
                      <a:pt x="1" y="1"/>
                      <a:pt x="1" y="1"/>
                    </a:cubicBezTo>
                    <a:cubicBezTo>
                      <a:pt x="1" y="5"/>
                      <a:pt x="1" y="9"/>
                      <a:pt x="0" y="13"/>
                    </a:cubicBezTo>
                    <a:cubicBezTo>
                      <a:pt x="0" y="14"/>
                      <a:pt x="0" y="15"/>
                      <a:pt x="0" y="15"/>
                    </a:cubicBezTo>
                    <a:cubicBezTo>
                      <a:pt x="8" y="16"/>
                      <a:pt x="8" y="16"/>
                      <a:pt x="8" y="16"/>
                    </a:cubicBezTo>
                    <a:cubicBezTo>
                      <a:pt x="8" y="15"/>
                      <a:pt x="8" y="14"/>
                      <a:pt x="8" y="13"/>
                    </a:cubicBezTo>
                    <a:cubicBezTo>
                      <a:pt x="8" y="9"/>
                      <a:pt x="8" y="5"/>
                      <a:pt x="8" y="1"/>
                    </a:cubicBezTo>
                    <a:cubicBezTo>
                      <a:pt x="8" y="0"/>
                      <a:pt x="8" y="0"/>
                      <a:pt x="8" y="0"/>
                    </a:cubicBezTo>
                    <a:lnTo>
                      <a:pt x="1"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3" name="Freeform 7"/>
              <p:cNvSpPr>
                <a:spLocks/>
              </p:cNvSpPr>
              <p:nvPr/>
            </p:nvSpPr>
            <p:spPr bwMode="auto">
              <a:xfrm>
                <a:off x="8870951" y="2698751"/>
                <a:ext cx="33338" cy="57150"/>
              </a:xfrm>
              <a:custGeom>
                <a:avLst/>
                <a:gdLst>
                  <a:gd name="T0" fmla="*/ 2 w 9"/>
                  <a:gd name="T1" fmla="*/ 0 h 15"/>
                  <a:gd name="T2" fmla="*/ 0 w 9"/>
                  <a:gd name="T3" fmla="*/ 15 h 15"/>
                  <a:gd name="T4" fmla="*/ 8 w 9"/>
                  <a:gd name="T5" fmla="*/ 15 h 15"/>
                  <a:gd name="T6" fmla="*/ 9 w 9"/>
                  <a:gd name="T7" fmla="*/ 1 h 15"/>
                  <a:gd name="T8" fmla="*/ 2 w 9"/>
                  <a:gd name="T9" fmla="*/ 0 h 15"/>
                </a:gdLst>
                <a:ahLst/>
                <a:cxnLst>
                  <a:cxn ang="0">
                    <a:pos x="T0" y="T1"/>
                  </a:cxn>
                  <a:cxn ang="0">
                    <a:pos x="T2" y="T3"/>
                  </a:cxn>
                  <a:cxn ang="0">
                    <a:pos x="T4" y="T5"/>
                  </a:cxn>
                  <a:cxn ang="0">
                    <a:pos x="T6" y="T7"/>
                  </a:cxn>
                  <a:cxn ang="0">
                    <a:pos x="T8" y="T9"/>
                  </a:cxn>
                </a:cxnLst>
                <a:rect l="0" t="0" r="r" b="b"/>
                <a:pathLst>
                  <a:path w="9" h="15">
                    <a:moveTo>
                      <a:pt x="2" y="0"/>
                    </a:moveTo>
                    <a:cubicBezTo>
                      <a:pt x="1" y="5"/>
                      <a:pt x="1" y="10"/>
                      <a:pt x="0" y="15"/>
                    </a:cubicBezTo>
                    <a:cubicBezTo>
                      <a:pt x="8" y="15"/>
                      <a:pt x="8" y="15"/>
                      <a:pt x="8" y="15"/>
                    </a:cubicBezTo>
                    <a:cubicBezTo>
                      <a:pt x="8" y="10"/>
                      <a:pt x="9" y="6"/>
                      <a:pt x="9" y="1"/>
                    </a:cubicBezTo>
                    <a:lnTo>
                      <a:pt x="2"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4" name="Freeform 8"/>
              <p:cNvSpPr>
                <a:spLocks/>
              </p:cNvSpPr>
              <p:nvPr/>
            </p:nvSpPr>
            <p:spPr bwMode="auto">
              <a:xfrm>
                <a:off x="10223501" y="2695576"/>
                <a:ext cx="33338" cy="55563"/>
              </a:xfrm>
              <a:custGeom>
                <a:avLst/>
                <a:gdLst>
                  <a:gd name="T0" fmla="*/ 8 w 9"/>
                  <a:gd name="T1" fmla="*/ 0 h 15"/>
                  <a:gd name="T2" fmla="*/ 0 w 9"/>
                  <a:gd name="T3" fmla="*/ 1 h 15"/>
                  <a:gd name="T4" fmla="*/ 2 w 9"/>
                  <a:gd name="T5" fmla="*/ 15 h 15"/>
                  <a:gd name="T6" fmla="*/ 9 w 9"/>
                  <a:gd name="T7" fmla="*/ 14 h 15"/>
                  <a:gd name="T8" fmla="*/ 8 w 9"/>
                  <a:gd name="T9" fmla="*/ 0 h 15"/>
                </a:gdLst>
                <a:ahLst/>
                <a:cxnLst>
                  <a:cxn ang="0">
                    <a:pos x="T0" y="T1"/>
                  </a:cxn>
                  <a:cxn ang="0">
                    <a:pos x="T2" y="T3"/>
                  </a:cxn>
                  <a:cxn ang="0">
                    <a:pos x="T4" y="T5"/>
                  </a:cxn>
                  <a:cxn ang="0">
                    <a:pos x="T6" y="T7"/>
                  </a:cxn>
                  <a:cxn ang="0">
                    <a:pos x="T8" y="T9"/>
                  </a:cxn>
                </a:cxnLst>
                <a:rect l="0" t="0" r="r" b="b"/>
                <a:pathLst>
                  <a:path w="9" h="15">
                    <a:moveTo>
                      <a:pt x="8" y="0"/>
                    </a:moveTo>
                    <a:cubicBezTo>
                      <a:pt x="0" y="1"/>
                      <a:pt x="0" y="1"/>
                      <a:pt x="0" y="1"/>
                    </a:cubicBezTo>
                    <a:cubicBezTo>
                      <a:pt x="1" y="5"/>
                      <a:pt x="2" y="10"/>
                      <a:pt x="2" y="15"/>
                    </a:cubicBezTo>
                    <a:cubicBezTo>
                      <a:pt x="9" y="14"/>
                      <a:pt x="9" y="14"/>
                      <a:pt x="9" y="14"/>
                    </a:cubicBezTo>
                    <a:cubicBezTo>
                      <a:pt x="9" y="9"/>
                      <a:pt x="8" y="4"/>
                      <a:pt x="8"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5" name="Freeform 9"/>
              <p:cNvSpPr>
                <a:spLocks/>
              </p:cNvSpPr>
              <p:nvPr/>
            </p:nvSpPr>
            <p:spPr bwMode="auto">
              <a:xfrm>
                <a:off x="8890001" y="2589213"/>
                <a:ext cx="41275" cy="60325"/>
              </a:xfrm>
              <a:custGeom>
                <a:avLst/>
                <a:gdLst>
                  <a:gd name="T0" fmla="*/ 4 w 11"/>
                  <a:gd name="T1" fmla="*/ 0 h 16"/>
                  <a:gd name="T2" fmla="*/ 0 w 11"/>
                  <a:gd name="T3" fmla="*/ 14 h 16"/>
                  <a:gd name="T4" fmla="*/ 7 w 11"/>
                  <a:gd name="T5" fmla="*/ 16 h 16"/>
                  <a:gd name="T6" fmla="*/ 11 w 11"/>
                  <a:gd name="T7" fmla="*/ 2 h 16"/>
                  <a:gd name="T8" fmla="*/ 4 w 11"/>
                  <a:gd name="T9" fmla="*/ 0 h 16"/>
                </a:gdLst>
                <a:ahLst/>
                <a:cxnLst>
                  <a:cxn ang="0">
                    <a:pos x="T0" y="T1"/>
                  </a:cxn>
                  <a:cxn ang="0">
                    <a:pos x="T2" y="T3"/>
                  </a:cxn>
                  <a:cxn ang="0">
                    <a:pos x="T4" y="T5"/>
                  </a:cxn>
                  <a:cxn ang="0">
                    <a:pos x="T6" y="T7"/>
                  </a:cxn>
                  <a:cxn ang="0">
                    <a:pos x="T8" y="T9"/>
                  </a:cxn>
                </a:cxnLst>
                <a:rect l="0" t="0" r="r" b="b"/>
                <a:pathLst>
                  <a:path w="11" h="16">
                    <a:moveTo>
                      <a:pt x="4" y="0"/>
                    </a:moveTo>
                    <a:cubicBezTo>
                      <a:pt x="3" y="4"/>
                      <a:pt x="1" y="9"/>
                      <a:pt x="0" y="14"/>
                    </a:cubicBezTo>
                    <a:cubicBezTo>
                      <a:pt x="7" y="16"/>
                      <a:pt x="7" y="16"/>
                      <a:pt x="7" y="16"/>
                    </a:cubicBezTo>
                    <a:cubicBezTo>
                      <a:pt x="8" y="11"/>
                      <a:pt x="10" y="7"/>
                      <a:pt x="11" y="2"/>
                    </a:cubicBezTo>
                    <a:lnTo>
                      <a:pt x="4"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6" name="Freeform 10"/>
              <p:cNvSpPr>
                <a:spLocks/>
              </p:cNvSpPr>
              <p:nvPr/>
            </p:nvSpPr>
            <p:spPr bwMode="auto">
              <a:xfrm>
                <a:off x="10199688" y="2586038"/>
                <a:ext cx="41275" cy="60325"/>
              </a:xfrm>
              <a:custGeom>
                <a:avLst/>
                <a:gdLst>
                  <a:gd name="T0" fmla="*/ 6 w 11"/>
                  <a:gd name="T1" fmla="*/ 0 h 16"/>
                  <a:gd name="T2" fmla="*/ 0 w 11"/>
                  <a:gd name="T3" fmla="*/ 2 h 16"/>
                  <a:gd name="T4" fmla="*/ 4 w 11"/>
                  <a:gd name="T5" fmla="*/ 16 h 16"/>
                  <a:gd name="T6" fmla="*/ 11 w 11"/>
                  <a:gd name="T7" fmla="*/ 14 h 16"/>
                  <a:gd name="T8" fmla="*/ 6 w 11"/>
                  <a:gd name="T9" fmla="*/ 0 h 16"/>
                </a:gdLst>
                <a:ahLst/>
                <a:cxnLst>
                  <a:cxn ang="0">
                    <a:pos x="T0" y="T1"/>
                  </a:cxn>
                  <a:cxn ang="0">
                    <a:pos x="T2" y="T3"/>
                  </a:cxn>
                  <a:cxn ang="0">
                    <a:pos x="T4" y="T5"/>
                  </a:cxn>
                  <a:cxn ang="0">
                    <a:pos x="T6" y="T7"/>
                  </a:cxn>
                  <a:cxn ang="0">
                    <a:pos x="T8" y="T9"/>
                  </a:cxn>
                </a:cxnLst>
                <a:rect l="0" t="0" r="r" b="b"/>
                <a:pathLst>
                  <a:path w="11" h="16">
                    <a:moveTo>
                      <a:pt x="6" y="0"/>
                    </a:moveTo>
                    <a:cubicBezTo>
                      <a:pt x="0" y="2"/>
                      <a:pt x="0" y="2"/>
                      <a:pt x="0" y="2"/>
                    </a:cubicBezTo>
                    <a:cubicBezTo>
                      <a:pt x="1" y="6"/>
                      <a:pt x="2" y="11"/>
                      <a:pt x="4" y="16"/>
                    </a:cubicBezTo>
                    <a:cubicBezTo>
                      <a:pt x="11" y="14"/>
                      <a:pt x="11" y="14"/>
                      <a:pt x="11" y="14"/>
                    </a:cubicBezTo>
                    <a:cubicBezTo>
                      <a:pt x="9" y="9"/>
                      <a:pt x="8" y="4"/>
                      <a:pt x="6"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7" name="Freeform 11"/>
              <p:cNvSpPr>
                <a:spLocks/>
              </p:cNvSpPr>
              <p:nvPr/>
            </p:nvSpPr>
            <p:spPr bwMode="auto">
              <a:xfrm>
                <a:off x="8923338" y="2484438"/>
                <a:ext cx="49213" cy="63500"/>
              </a:xfrm>
              <a:custGeom>
                <a:avLst/>
                <a:gdLst>
                  <a:gd name="T0" fmla="*/ 7 w 13"/>
                  <a:gd name="T1" fmla="*/ 0 h 17"/>
                  <a:gd name="T2" fmla="*/ 0 w 13"/>
                  <a:gd name="T3" fmla="*/ 14 h 17"/>
                  <a:gd name="T4" fmla="*/ 7 w 13"/>
                  <a:gd name="T5" fmla="*/ 17 h 17"/>
                  <a:gd name="T6" fmla="*/ 13 w 13"/>
                  <a:gd name="T7" fmla="*/ 4 h 17"/>
                  <a:gd name="T8" fmla="*/ 7 w 13"/>
                  <a:gd name="T9" fmla="*/ 0 h 17"/>
                </a:gdLst>
                <a:ahLst/>
                <a:cxnLst>
                  <a:cxn ang="0">
                    <a:pos x="T0" y="T1"/>
                  </a:cxn>
                  <a:cxn ang="0">
                    <a:pos x="T2" y="T3"/>
                  </a:cxn>
                  <a:cxn ang="0">
                    <a:pos x="T4" y="T5"/>
                  </a:cxn>
                  <a:cxn ang="0">
                    <a:pos x="T6" y="T7"/>
                  </a:cxn>
                  <a:cxn ang="0">
                    <a:pos x="T8" y="T9"/>
                  </a:cxn>
                </a:cxnLst>
                <a:rect l="0" t="0" r="r" b="b"/>
                <a:pathLst>
                  <a:path w="13" h="17">
                    <a:moveTo>
                      <a:pt x="7" y="0"/>
                    </a:moveTo>
                    <a:cubicBezTo>
                      <a:pt x="4" y="5"/>
                      <a:pt x="2" y="9"/>
                      <a:pt x="0" y="14"/>
                    </a:cubicBezTo>
                    <a:cubicBezTo>
                      <a:pt x="7" y="17"/>
                      <a:pt x="7" y="17"/>
                      <a:pt x="7" y="17"/>
                    </a:cubicBezTo>
                    <a:cubicBezTo>
                      <a:pt x="9" y="12"/>
                      <a:pt x="11" y="8"/>
                      <a:pt x="13" y="4"/>
                    </a:cubicBezTo>
                    <a:lnTo>
                      <a:pt x="7"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8" name="Freeform 12"/>
              <p:cNvSpPr>
                <a:spLocks/>
              </p:cNvSpPr>
              <p:nvPr/>
            </p:nvSpPr>
            <p:spPr bwMode="auto">
              <a:xfrm>
                <a:off x="10155238" y="2481263"/>
                <a:ext cx="49213" cy="63500"/>
              </a:xfrm>
              <a:custGeom>
                <a:avLst/>
                <a:gdLst>
                  <a:gd name="T0" fmla="*/ 7 w 13"/>
                  <a:gd name="T1" fmla="*/ 0 h 17"/>
                  <a:gd name="T2" fmla="*/ 0 w 13"/>
                  <a:gd name="T3" fmla="*/ 4 h 17"/>
                  <a:gd name="T4" fmla="*/ 6 w 13"/>
                  <a:gd name="T5" fmla="*/ 17 h 17"/>
                  <a:gd name="T6" fmla="*/ 13 w 13"/>
                  <a:gd name="T7" fmla="*/ 14 h 17"/>
                  <a:gd name="T8" fmla="*/ 7 w 13"/>
                  <a:gd name="T9" fmla="*/ 0 h 17"/>
                </a:gdLst>
                <a:ahLst/>
                <a:cxnLst>
                  <a:cxn ang="0">
                    <a:pos x="T0" y="T1"/>
                  </a:cxn>
                  <a:cxn ang="0">
                    <a:pos x="T2" y="T3"/>
                  </a:cxn>
                  <a:cxn ang="0">
                    <a:pos x="T4" y="T5"/>
                  </a:cxn>
                  <a:cxn ang="0">
                    <a:pos x="T6" y="T7"/>
                  </a:cxn>
                  <a:cxn ang="0">
                    <a:pos x="T8" y="T9"/>
                  </a:cxn>
                </a:cxnLst>
                <a:rect l="0" t="0" r="r" b="b"/>
                <a:pathLst>
                  <a:path w="13" h="17">
                    <a:moveTo>
                      <a:pt x="7" y="0"/>
                    </a:moveTo>
                    <a:cubicBezTo>
                      <a:pt x="0" y="4"/>
                      <a:pt x="0" y="4"/>
                      <a:pt x="0" y="4"/>
                    </a:cubicBezTo>
                    <a:cubicBezTo>
                      <a:pt x="2" y="8"/>
                      <a:pt x="5" y="12"/>
                      <a:pt x="6" y="17"/>
                    </a:cubicBezTo>
                    <a:cubicBezTo>
                      <a:pt x="13" y="14"/>
                      <a:pt x="13" y="14"/>
                      <a:pt x="13" y="14"/>
                    </a:cubicBezTo>
                    <a:cubicBezTo>
                      <a:pt x="11" y="9"/>
                      <a:pt x="9" y="5"/>
                      <a:pt x="7"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39" name="Freeform 13"/>
              <p:cNvSpPr>
                <a:spLocks/>
              </p:cNvSpPr>
              <p:nvPr/>
            </p:nvSpPr>
            <p:spPr bwMode="auto">
              <a:xfrm>
                <a:off x="8975726" y="2390776"/>
                <a:ext cx="52388" cy="60325"/>
              </a:xfrm>
              <a:custGeom>
                <a:avLst/>
                <a:gdLst>
                  <a:gd name="T0" fmla="*/ 9 w 14"/>
                  <a:gd name="T1" fmla="*/ 0 h 16"/>
                  <a:gd name="T2" fmla="*/ 0 w 14"/>
                  <a:gd name="T3" fmla="*/ 12 h 16"/>
                  <a:gd name="T4" fmla="*/ 6 w 14"/>
                  <a:gd name="T5" fmla="*/ 16 h 16"/>
                  <a:gd name="T6" fmla="*/ 14 w 14"/>
                  <a:gd name="T7" fmla="*/ 4 h 16"/>
                  <a:gd name="T8" fmla="*/ 9 w 14"/>
                  <a:gd name="T9" fmla="*/ 0 h 16"/>
                </a:gdLst>
                <a:ahLst/>
                <a:cxnLst>
                  <a:cxn ang="0">
                    <a:pos x="T0" y="T1"/>
                  </a:cxn>
                  <a:cxn ang="0">
                    <a:pos x="T2" y="T3"/>
                  </a:cxn>
                  <a:cxn ang="0">
                    <a:pos x="T4" y="T5"/>
                  </a:cxn>
                  <a:cxn ang="0">
                    <a:pos x="T6" y="T7"/>
                  </a:cxn>
                  <a:cxn ang="0">
                    <a:pos x="T8" y="T9"/>
                  </a:cxn>
                </a:cxnLst>
                <a:rect l="0" t="0" r="r" b="b"/>
                <a:pathLst>
                  <a:path w="14" h="16">
                    <a:moveTo>
                      <a:pt x="9" y="0"/>
                    </a:moveTo>
                    <a:cubicBezTo>
                      <a:pt x="6" y="4"/>
                      <a:pt x="3" y="8"/>
                      <a:pt x="0" y="12"/>
                    </a:cubicBezTo>
                    <a:cubicBezTo>
                      <a:pt x="6" y="16"/>
                      <a:pt x="6" y="16"/>
                      <a:pt x="6" y="16"/>
                    </a:cubicBezTo>
                    <a:cubicBezTo>
                      <a:pt x="9" y="12"/>
                      <a:pt x="12" y="8"/>
                      <a:pt x="14" y="4"/>
                    </a:cubicBezTo>
                    <a:lnTo>
                      <a:pt x="9"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0" name="Freeform 14"/>
              <p:cNvSpPr>
                <a:spLocks/>
              </p:cNvSpPr>
              <p:nvPr/>
            </p:nvSpPr>
            <p:spPr bwMode="auto">
              <a:xfrm>
                <a:off x="10099676" y="2386013"/>
                <a:ext cx="52388" cy="60325"/>
              </a:xfrm>
              <a:custGeom>
                <a:avLst/>
                <a:gdLst>
                  <a:gd name="T0" fmla="*/ 6 w 14"/>
                  <a:gd name="T1" fmla="*/ 0 h 16"/>
                  <a:gd name="T2" fmla="*/ 0 w 14"/>
                  <a:gd name="T3" fmla="*/ 5 h 16"/>
                  <a:gd name="T4" fmla="*/ 8 w 14"/>
                  <a:gd name="T5" fmla="*/ 16 h 16"/>
                  <a:gd name="T6" fmla="*/ 14 w 14"/>
                  <a:gd name="T7" fmla="*/ 12 h 16"/>
                  <a:gd name="T8" fmla="*/ 6 w 14"/>
                  <a:gd name="T9" fmla="*/ 0 h 16"/>
                </a:gdLst>
                <a:ahLst/>
                <a:cxnLst>
                  <a:cxn ang="0">
                    <a:pos x="T0" y="T1"/>
                  </a:cxn>
                  <a:cxn ang="0">
                    <a:pos x="T2" y="T3"/>
                  </a:cxn>
                  <a:cxn ang="0">
                    <a:pos x="T4" y="T5"/>
                  </a:cxn>
                  <a:cxn ang="0">
                    <a:pos x="T6" y="T7"/>
                  </a:cxn>
                  <a:cxn ang="0">
                    <a:pos x="T8" y="T9"/>
                  </a:cxn>
                </a:cxnLst>
                <a:rect l="0" t="0" r="r" b="b"/>
                <a:pathLst>
                  <a:path w="14" h="16">
                    <a:moveTo>
                      <a:pt x="6" y="0"/>
                    </a:moveTo>
                    <a:cubicBezTo>
                      <a:pt x="0" y="5"/>
                      <a:pt x="0" y="5"/>
                      <a:pt x="0" y="5"/>
                    </a:cubicBezTo>
                    <a:cubicBezTo>
                      <a:pt x="3" y="8"/>
                      <a:pt x="5" y="12"/>
                      <a:pt x="8" y="16"/>
                    </a:cubicBezTo>
                    <a:cubicBezTo>
                      <a:pt x="14" y="12"/>
                      <a:pt x="14" y="12"/>
                      <a:pt x="14" y="12"/>
                    </a:cubicBezTo>
                    <a:cubicBezTo>
                      <a:pt x="11" y="8"/>
                      <a:pt x="9" y="4"/>
                      <a:pt x="6"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1" name="Freeform 15"/>
              <p:cNvSpPr>
                <a:spLocks/>
              </p:cNvSpPr>
              <p:nvPr/>
            </p:nvSpPr>
            <p:spPr bwMode="auto">
              <a:xfrm>
                <a:off x="9043988" y="2308226"/>
                <a:ext cx="55563" cy="55563"/>
              </a:xfrm>
              <a:custGeom>
                <a:avLst/>
                <a:gdLst>
                  <a:gd name="T0" fmla="*/ 10 w 15"/>
                  <a:gd name="T1" fmla="*/ 0 h 15"/>
                  <a:gd name="T2" fmla="*/ 0 w 15"/>
                  <a:gd name="T3" fmla="*/ 11 h 15"/>
                  <a:gd name="T4" fmla="*/ 6 w 15"/>
                  <a:gd name="T5" fmla="*/ 15 h 15"/>
                  <a:gd name="T6" fmla="*/ 15 w 15"/>
                  <a:gd name="T7" fmla="*/ 5 h 15"/>
                  <a:gd name="T8" fmla="*/ 10 w 15"/>
                  <a:gd name="T9" fmla="*/ 0 h 15"/>
                </a:gdLst>
                <a:ahLst/>
                <a:cxnLst>
                  <a:cxn ang="0">
                    <a:pos x="T0" y="T1"/>
                  </a:cxn>
                  <a:cxn ang="0">
                    <a:pos x="T2" y="T3"/>
                  </a:cxn>
                  <a:cxn ang="0">
                    <a:pos x="T4" y="T5"/>
                  </a:cxn>
                  <a:cxn ang="0">
                    <a:pos x="T6" y="T7"/>
                  </a:cxn>
                  <a:cxn ang="0">
                    <a:pos x="T8" y="T9"/>
                  </a:cxn>
                </a:cxnLst>
                <a:rect l="0" t="0" r="r" b="b"/>
                <a:pathLst>
                  <a:path w="15" h="15">
                    <a:moveTo>
                      <a:pt x="10" y="0"/>
                    </a:moveTo>
                    <a:cubicBezTo>
                      <a:pt x="7" y="3"/>
                      <a:pt x="3" y="7"/>
                      <a:pt x="0" y="11"/>
                    </a:cubicBezTo>
                    <a:cubicBezTo>
                      <a:pt x="6" y="15"/>
                      <a:pt x="6" y="15"/>
                      <a:pt x="6" y="15"/>
                    </a:cubicBezTo>
                    <a:cubicBezTo>
                      <a:pt x="9" y="12"/>
                      <a:pt x="12" y="8"/>
                      <a:pt x="15" y="5"/>
                    </a:cubicBezTo>
                    <a:lnTo>
                      <a:pt x="10"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2" name="Freeform 16"/>
              <p:cNvSpPr>
                <a:spLocks/>
              </p:cNvSpPr>
              <p:nvPr/>
            </p:nvSpPr>
            <p:spPr bwMode="auto">
              <a:xfrm>
                <a:off x="10028238" y="2303463"/>
                <a:ext cx="55563" cy="60325"/>
              </a:xfrm>
              <a:custGeom>
                <a:avLst/>
                <a:gdLst>
                  <a:gd name="T0" fmla="*/ 5 w 15"/>
                  <a:gd name="T1" fmla="*/ 0 h 16"/>
                  <a:gd name="T2" fmla="*/ 0 w 15"/>
                  <a:gd name="T3" fmla="*/ 5 h 16"/>
                  <a:gd name="T4" fmla="*/ 10 w 15"/>
                  <a:gd name="T5" fmla="*/ 16 h 16"/>
                  <a:gd name="T6" fmla="*/ 15 w 15"/>
                  <a:gd name="T7" fmla="*/ 11 h 16"/>
                  <a:gd name="T8" fmla="*/ 5 w 15"/>
                  <a:gd name="T9" fmla="*/ 0 h 16"/>
                </a:gdLst>
                <a:ahLst/>
                <a:cxnLst>
                  <a:cxn ang="0">
                    <a:pos x="T0" y="T1"/>
                  </a:cxn>
                  <a:cxn ang="0">
                    <a:pos x="T2" y="T3"/>
                  </a:cxn>
                  <a:cxn ang="0">
                    <a:pos x="T4" y="T5"/>
                  </a:cxn>
                  <a:cxn ang="0">
                    <a:pos x="T6" y="T7"/>
                  </a:cxn>
                  <a:cxn ang="0">
                    <a:pos x="T8" y="T9"/>
                  </a:cxn>
                </a:cxnLst>
                <a:rect l="0" t="0" r="r" b="b"/>
                <a:pathLst>
                  <a:path w="15" h="16">
                    <a:moveTo>
                      <a:pt x="5" y="0"/>
                    </a:moveTo>
                    <a:cubicBezTo>
                      <a:pt x="0" y="5"/>
                      <a:pt x="0" y="5"/>
                      <a:pt x="0" y="5"/>
                    </a:cubicBezTo>
                    <a:cubicBezTo>
                      <a:pt x="3" y="9"/>
                      <a:pt x="7" y="12"/>
                      <a:pt x="10" y="16"/>
                    </a:cubicBezTo>
                    <a:cubicBezTo>
                      <a:pt x="15" y="11"/>
                      <a:pt x="15" y="11"/>
                      <a:pt x="15" y="11"/>
                    </a:cubicBezTo>
                    <a:cubicBezTo>
                      <a:pt x="12" y="7"/>
                      <a:pt x="8" y="3"/>
                      <a:pt x="5"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3" name="Freeform 17"/>
              <p:cNvSpPr>
                <a:spLocks/>
              </p:cNvSpPr>
              <p:nvPr/>
            </p:nvSpPr>
            <p:spPr bwMode="auto">
              <a:xfrm>
                <a:off x="9123363" y="2235201"/>
                <a:ext cx="63500" cy="53975"/>
              </a:xfrm>
              <a:custGeom>
                <a:avLst/>
                <a:gdLst>
                  <a:gd name="T0" fmla="*/ 12 w 17"/>
                  <a:gd name="T1" fmla="*/ 0 h 14"/>
                  <a:gd name="T2" fmla="*/ 0 w 17"/>
                  <a:gd name="T3" fmla="*/ 9 h 14"/>
                  <a:gd name="T4" fmla="*/ 5 w 17"/>
                  <a:gd name="T5" fmla="*/ 14 h 14"/>
                  <a:gd name="T6" fmla="*/ 17 w 17"/>
                  <a:gd name="T7" fmla="*/ 6 h 14"/>
                  <a:gd name="T8" fmla="*/ 12 w 17"/>
                  <a:gd name="T9" fmla="*/ 0 h 14"/>
                </a:gdLst>
                <a:ahLst/>
                <a:cxnLst>
                  <a:cxn ang="0">
                    <a:pos x="T0" y="T1"/>
                  </a:cxn>
                  <a:cxn ang="0">
                    <a:pos x="T2" y="T3"/>
                  </a:cxn>
                  <a:cxn ang="0">
                    <a:pos x="T4" y="T5"/>
                  </a:cxn>
                  <a:cxn ang="0">
                    <a:pos x="T6" y="T7"/>
                  </a:cxn>
                  <a:cxn ang="0">
                    <a:pos x="T8" y="T9"/>
                  </a:cxn>
                </a:cxnLst>
                <a:rect l="0" t="0" r="r" b="b"/>
                <a:pathLst>
                  <a:path w="17" h="14">
                    <a:moveTo>
                      <a:pt x="12" y="0"/>
                    </a:moveTo>
                    <a:cubicBezTo>
                      <a:pt x="8" y="3"/>
                      <a:pt x="4" y="6"/>
                      <a:pt x="0" y="9"/>
                    </a:cubicBezTo>
                    <a:cubicBezTo>
                      <a:pt x="5" y="14"/>
                      <a:pt x="5" y="14"/>
                      <a:pt x="5" y="14"/>
                    </a:cubicBezTo>
                    <a:cubicBezTo>
                      <a:pt x="9" y="11"/>
                      <a:pt x="13" y="9"/>
                      <a:pt x="17" y="6"/>
                    </a:cubicBezTo>
                    <a:lnTo>
                      <a:pt x="12"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4" name="Freeform 18"/>
              <p:cNvSpPr>
                <a:spLocks/>
              </p:cNvSpPr>
              <p:nvPr/>
            </p:nvSpPr>
            <p:spPr bwMode="auto">
              <a:xfrm>
                <a:off x="9945688" y="2232026"/>
                <a:ext cx="58738" cy="57150"/>
              </a:xfrm>
              <a:custGeom>
                <a:avLst/>
                <a:gdLst>
                  <a:gd name="T0" fmla="*/ 4 w 16"/>
                  <a:gd name="T1" fmla="*/ 0 h 15"/>
                  <a:gd name="T2" fmla="*/ 0 w 16"/>
                  <a:gd name="T3" fmla="*/ 6 h 15"/>
                  <a:gd name="T4" fmla="*/ 11 w 16"/>
                  <a:gd name="T5" fmla="*/ 15 h 15"/>
                  <a:gd name="T6" fmla="*/ 16 w 16"/>
                  <a:gd name="T7" fmla="*/ 9 h 15"/>
                  <a:gd name="T8" fmla="*/ 4 w 16"/>
                  <a:gd name="T9" fmla="*/ 0 h 15"/>
                </a:gdLst>
                <a:ahLst/>
                <a:cxnLst>
                  <a:cxn ang="0">
                    <a:pos x="T0" y="T1"/>
                  </a:cxn>
                  <a:cxn ang="0">
                    <a:pos x="T2" y="T3"/>
                  </a:cxn>
                  <a:cxn ang="0">
                    <a:pos x="T4" y="T5"/>
                  </a:cxn>
                  <a:cxn ang="0">
                    <a:pos x="T6" y="T7"/>
                  </a:cxn>
                  <a:cxn ang="0">
                    <a:pos x="T8" y="T9"/>
                  </a:cxn>
                </a:cxnLst>
                <a:rect l="0" t="0" r="r" b="b"/>
                <a:pathLst>
                  <a:path w="16" h="15">
                    <a:moveTo>
                      <a:pt x="4" y="0"/>
                    </a:moveTo>
                    <a:cubicBezTo>
                      <a:pt x="0" y="6"/>
                      <a:pt x="0" y="6"/>
                      <a:pt x="0" y="6"/>
                    </a:cubicBezTo>
                    <a:cubicBezTo>
                      <a:pt x="3" y="9"/>
                      <a:pt x="7" y="12"/>
                      <a:pt x="11" y="15"/>
                    </a:cubicBezTo>
                    <a:cubicBezTo>
                      <a:pt x="16" y="9"/>
                      <a:pt x="16" y="9"/>
                      <a:pt x="16" y="9"/>
                    </a:cubicBezTo>
                    <a:cubicBezTo>
                      <a:pt x="12" y="6"/>
                      <a:pt x="8" y="3"/>
                      <a:pt x="4"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5" name="Freeform 19"/>
              <p:cNvSpPr>
                <a:spLocks/>
              </p:cNvSpPr>
              <p:nvPr/>
            </p:nvSpPr>
            <p:spPr bwMode="auto">
              <a:xfrm>
                <a:off x="9217026" y="2179638"/>
                <a:ext cx="60325" cy="49213"/>
              </a:xfrm>
              <a:custGeom>
                <a:avLst/>
                <a:gdLst>
                  <a:gd name="T0" fmla="*/ 13 w 16"/>
                  <a:gd name="T1" fmla="*/ 0 h 13"/>
                  <a:gd name="T2" fmla="*/ 0 w 16"/>
                  <a:gd name="T3" fmla="*/ 7 h 13"/>
                  <a:gd name="T4" fmla="*/ 4 w 16"/>
                  <a:gd name="T5" fmla="*/ 13 h 13"/>
                  <a:gd name="T6" fmla="*/ 16 w 16"/>
                  <a:gd name="T7" fmla="*/ 6 h 13"/>
                  <a:gd name="T8" fmla="*/ 13 w 16"/>
                  <a:gd name="T9" fmla="*/ 0 h 13"/>
                </a:gdLst>
                <a:ahLst/>
                <a:cxnLst>
                  <a:cxn ang="0">
                    <a:pos x="T0" y="T1"/>
                  </a:cxn>
                  <a:cxn ang="0">
                    <a:pos x="T2" y="T3"/>
                  </a:cxn>
                  <a:cxn ang="0">
                    <a:pos x="T4" y="T5"/>
                  </a:cxn>
                  <a:cxn ang="0">
                    <a:pos x="T6" y="T7"/>
                  </a:cxn>
                  <a:cxn ang="0">
                    <a:pos x="T8" y="T9"/>
                  </a:cxn>
                </a:cxnLst>
                <a:rect l="0" t="0" r="r" b="b"/>
                <a:pathLst>
                  <a:path w="16" h="13">
                    <a:moveTo>
                      <a:pt x="13" y="0"/>
                    </a:moveTo>
                    <a:cubicBezTo>
                      <a:pt x="9" y="2"/>
                      <a:pt x="4" y="4"/>
                      <a:pt x="0" y="7"/>
                    </a:cubicBezTo>
                    <a:cubicBezTo>
                      <a:pt x="4" y="13"/>
                      <a:pt x="4" y="13"/>
                      <a:pt x="4" y="13"/>
                    </a:cubicBezTo>
                    <a:cubicBezTo>
                      <a:pt x="8" y="11"/>
                      <a:pt x="12" y="8"/>
                      <a:pt x="16" y="6"/>
                    </a:cubicBezTo>
                    <a:lnTo>
                      <a:pt x="13"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6" name="Freeform 20"/>
              <p:cNvSpPr>
                <a:spLocks/>
              </p:cNvSpPr>
              <p:nvPr/>
            </p:nvSpPr>
            <p:spPr bwMode="auto">
              <a:xfrm>
                <a:off x="9850438" y="2176463"/>
                <a:ext cx="60325" cy="52388"/>
              </a:xfrm>
              <a:custGeom>
                <a:avLst/>
                <a:gdLst>
                  <a:gd name="T0" fmla="*/ 3 w 16"/>
                  <a:gd name="T1" fmla="*/ 0 h 14"/>
                  <a:gd name="T2" fmla="*/ 0 w 16"/>
                  <a:gd name="T3" fmla="*/ 7 h 14"/>
                  <a:gd name="T4" fmla="*/ 12 w 16"/>
                  <a:gd name="T5" fmla="*/ 14 h 14"/>
                  <a:gd name="T6" fmla="*/ 16 w 16"/>
                  <a:gd name="T7" fmla="*/ 7 h 14"/>
                  <a:gd name="T8" fmla="*/ 3 w 16"/>
                  <a:gd name="T9" fmla="*/ 0 h 14"/>
                </a:gdLst>
                <a:ahLst/>
                <a:cxnLst>
                  <a:cxn ang="0">
                    <a:pos x="T0" y="T1"/>
                  </a:cxn>
                  <a:cxn ang="0">
                    <a:pos x="T2" y="T3"/>
                  </a:cxn>
                  <a:cxn ang="0">
                    <a:pos x="T4" y="T5"/>
                  </a:cxn>
                  <a:cxn ang="0">
                    <a:pos x="T6" y="T7"/>
                  </a:cxn>
                  <a:cxn ang="0">
                    <a:pos x="T8" y="T9"/>
                  </a:cxn>
                </a:cxnLst>
                <a:rect l="0" t="0" r="r" b="b"/>
                <a:pathLst>
                  <a:path w="16" h="14">
                    <a:moveTo>
                      <a:pt x="3" y="0"/>
                    </a:moveTo>
                    <a:cubicBezTo>
                      <a:pt x="0" y="7"/>
                      <a:pt x="0" y="7"/>
                      <a:pt x="0" y="7"/>
                    </a:cubicBezTo>
                    <a:cubicBezTo>
                      <a:pt x="4" y="9"/>
                      <a:pt x="8" y="11"/>
                      <a:pt x="12" y="14"/>
                    </a:cubicBezTo>
                    <a:cubicBezTo>
                      <a:pt x="16" y="7"/>
                      <a:pt x="16" y="7"/>
                      <a:pt x="16" y="7"/>
                    </a:cubicBezTo>
                    <a:cubicBezTo>
                      <a:pt x="12" y="5"/>
                      <a:pt x="7" y="3"/>
                      <a:pt x="3"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7" name="Freeform 21"/>
              <p:cNvSpPr>
                <a:spLocks/>
              </p:cNvSpPr>
              <p:nvPr/>
            </p:nvSpPr>
            <p:spPr bwMode="auto">
              <a:xfrm>
                <a:off x="9318626" y="2138363"/>
                <a:ext cx="58738" cy="44450"/>
              </a:xfrm>
              <a:custGeom>
                <a:avLst/>
                <a:gdLst>
                  <a:gd name="T0" fmla="*/ 14 w 16"/>
                  <a:gd name="T1" fmla="*/ 0 h 12"/>
                  <a:gd name="T2" fmla="*/ 0 w 16"/>
                  <a:gd name="T3" fmla="*/ 5 h 12"/>
                  <a:gd name="T4" fmla="*/ 2 w 16"/>
                  <a:gd name="T5" fmla="*/ 12 h 12"/>
                  <a:gd name="T6" fmla="*/ 16 w 16"/>
                  <a:gd name="T7" fmla="*/ 7 h 12"/>
                  <a:gd name="T8" fmla="*/ 14 w 16"/>
                  <a:gd name="T9" fmla="*/ 0 h 12"/>
                </a:gdLst>
                <a:ahLst/>
                <a:cxnLst>
                  <a:cxn ang="0">
                    <a:pos x="T0" y="T1"/>
                  </a:cxn>
                  <a:cxn ang="0">
                    <a:pos x="T2" y="T3"/>
                  </a:cxn>
                  <a:cxn ang="0">
                    <a:pos x="T4" y="T5"/>
                  </a:cxn>
                  <a:cxn ang="0">
                    <a:pos x="T6" y="T7"/>
                  </a:cxn>
                  <a:cxn ang="0">
                    <a:pos x="T8" y="T9"/>
                  </a:cxn>
                </a:cxnLst>
                <a:rect l="0" t="0" r="r" b="b"/>
                <a:pathLst>
                  <a:path w="16" h="12">
                    <a:moveTo>
                      <a:pt x="14" y="0"/>
                    </a:moveTo>
                    <a:cubicBezTo>
                      <a:pt x="9" y="2"/>
                      <a:pt x="4" y="3"/>
                      <a:pt x="0" y="5"/>
                    </a:cubicBezTo>
                    <a:cubicBezTo>
                      <a:pt x="2" y="12"/>
                      <a:pt x="2" y="12"/>
                      <a:pt x="2" y="12"/>
                    </a:cubicBezTo>
                    <a:cubicBezTo>
                      <a:pt x="7" y="10"/>
                      <a:pt x="11" y="9"/>
                      <a:pt x="16" y="7"/>
                    </a:cubicBezTo>
                    <a:lnTo>
                      <a:pt x="14"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8" name="Freeform 22"/>
              <p:cNvSpPr>
                <a:spLocks/>
              </p:cNvSpPr>
              <p:nvPr/>
            </p:nvSpPr>
            <p:spPr bwMode="auto">
              <a:xfrm>
                <a:off x="9750426" y="2138363"/>
                <a:ext cx="58738" cy="41275"/>
              </a:xfrm>
              <a:custGeom>
                <a:avLst/>
                <a:gdLst>
                  <a:gd name="T0" fmla="*/ 2 w 16"/>
                  <a:gd name="T1" fmla="*/ 0 h 11"/>
                  <a:gd name="T2" fmla="*/ 0 w 16"/>
                  <a:gd name="T3" fmla="*/ 7 h 11"/>
                  <a:gd name="T4" fmla="*/ 14 w 16"/>
                  <a:gd name="T5" fmla="*/ 11 h 11"/>
                  <a:gd name="T6" fmla="*/ 16 w 16"/>
                  <a:gd name="T7" fmla="*/ 5 h 11"/>
                  <a:gd name="T8" fmla="*/ 2 w 16"/>
                  <a:gd name="T9" fmla="*/ 0 h 11"/>
                </a:gdLst>
                <a:ahLst/>
                <a:cxnLst>
                  <a:cxn ang="0">
                    <a:pos x="T0" y="T1"/>
                  </a:cxn>
                  <a:cxn ang="0">
                    <a:pos x="T2" y="T3"/>
                  </a:cxn>
                  <a:cxn ang="0">
                    <a:pos x="T4" y="T5"/>
                  </a:cxn>
                  <a:cxn ang="0">
                    <a:pos x="T6" y="T7"/>
                  </a:cxn>
                  <a:cxn ang="0">
                    <a:pos x="T8" y="T9"/>
                  </a:cxn>
                </a:cxnLst>
                <a:rect l="0" t="0" r="r" b="b"/>
                <a:pathLst>
                  <a:path w="16" h="11">
                    <a:moveTo>
                      <a:pt x="2" y="0"/>
                    </a:moveTo>
                    <a:cubicBezTo>
                      <a:pt x="0" y="7"/>
                      <a:pt x="0" y="7"/>
                      <a:pt x="0" y="7"/>
                    </a:cubicBezTo>
                    <a:cubicBezTo>
                      <a:pt x="5" y="8"/>
                      <a:pt x="9" y="10"/>
                      <a:pt x="14" y="11"/>
                    </a:cubicBezTo>
                    <a:cubicBezTo>
                      <a:pt x="16" y="5"/>
                      <a:pt x="16" y="5"/>
                      <a:pt x="16" y="5"/>
                    </a:cubicBezTo>
                    <a:cubicBezTo>
                      <a:pt x="11" y="3"/>
                      <a:pt x="7" y="1"/>
                      <a:pt x="2"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49" name="Freeform 23"/>
              <p:cNvSpPr>
                <a:spLocks/>
              </p:cNvSpPr>
              <p:nvPr/>
            </p:nvSpPr>
            <p:spPr bwMode="auto">
              <a:xfrm>
                <a:off x="9423401" y="2116138"/>
                <a:ext cx="60325" cy="36513"/>
              </a:xfrm>
              <a:custGeom>
                <a:avLst/>
                <a:gdLst>
                  <a:gd name="T0" fmla="*/ 15 w 16"/>
                  <a:gd name="T1" fmla="*/ 0 h 10"/>
                  <a:gd name="T2" fmla="*/ 0 w 16"/>
                  <a:gd name="T3" fmla="*/ 3 h 10"/>
                  <a:gd name="T4" fmla="*/ 2 w 16"/>
                  <a:gd name="T5" fmla="*/ 10 h 10"/>
                  <a:gd name="T6" fmla="*/ 16 w 16"/>
                  <a:gd name="T7" fmla="*/ 7 h 10"/>
                  <a:gd name="T8" fmla="*/ 15 w 16"/>
                  <a:gd name="T9" fmla="*/ 0 h 10"/>
                </a:gdLst>
                <a:ahLst/>
                <a:cxnLst>
                  <a:cxn ang="0">
                    <a:pos x="T0" y="T1"/>
                  </a:cxn>
                  <a:cxn ang="0">
                    <a:pos x="T2" y="T3"/>
                  </a:cxn>
                  <a:cxn ang="0">
                    <a:pos x="T4" y="T5"/>
                  </a:cxn>
                  <a:cxn ang="0">
                    <a:pos x="T6" y="T7"/>
                  </a:cxn>
                  <a:cxn ang="0">
                    <a:pos x="T8" y="T9"/>
                  </a:cxn>
                </a:cxnLst>
                <a:rect l="0" t="0" r="r" b="b"/>
                <a:pathLst>
                  <a:path w="16" h="10">
                    <a:moveTo>
                      <a:pt x="15" y="0"/>
                    </a:moveTo>
                    <a:cubicBezTo>
                      <a:pt x="10" y="1"/>
                      <a:pt x="5" y="2"/>
                      <a:pt x="0" y="3"/>
                    </a:cubicBezTo>
                    <a:cubicBezTo>
                      <a:pt x="2" y="10"/>
                      <a:pt x="2" y="10"/>
                      <a:pt x="2" y="10"/>
                    </a:cubicBezTo>
                    <a:cubicBezTo>
                      <a:pt x="7" y="9"/>
                      <a:pt x="11" y="8"/>
                      <a:pt x="16" y="7"/>
                    </a:cubicBezTo>
                    <a:lnTo>
                      <a:pt x="15"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0" name="Freeform 24"/>
              <p:cNvSpPr>
                <a:spLocks/>
              </p:cNvSpPr>
              <p:nvPr/>
            </p:nvSpPr>
            <p:spPr bwMode="auto">
              <a:xfrm>
                <a:off x="9644063" y="2116138"/>
                <a:ext cx="57150" cy="36513"/>
              </a:xfrm>
              <a:custGeom>
                <a:avLst/>
                <a:gdLst>
                  <a:gd name="T0" fmla="*/ 1 w 15"/>
                  <a:gd name="T1" fmla="*/ 0 h 10"/>
                  <a:gd name="T2" fmla="*/ 0 w 15"/>
                  <a:gd name="T3" fmla="*/ 7 h 10"/>
                  <a:gd name="T4" fmla="*/ 14 w 15"/>
                  <a:gd name="T5" fmla="*/ 10 h 10"/>
                  <a:gd name="T6" fmla="*/ 15 w 15"/>
                  <a:gd name="T7" fmla="*/ 2 h 10"/>
                  <a:gd name="T8" fmla="*/ 1 w 15"/>
                  <a:gd name="T9" fmla="*/ 0 h 10"/>
                </a:gdLst>
                <a:ahLst/>
                <a:cxnLst>
                  <a:cxn ang="0">
                    <a:pos x="T0" y="T1"/>
                  </a:cxn>
                  <a:cxn ang="0">
                    <a:pos x="T2" y="T3"/>
                  </a:cxn>
                  <a:cxn ang="0">
                    <a:pos x="T4" y="T5"/>
                  </a:cxn>
                  <a:cxn ang="0">
                    <a:pos x="T6" y="T7"/>
                  </a:cxn>
                  <a:cxn ang="0">
                    <a:pos x="T8" y="T9"/>
                  </a:cxn>
                </a:cxnLst>
                <a:rect l="0" t="0" r="r" b="b"/>
                <a:pathLst>
                  <a:path w="15" h="10">
                    <a:moveTo>
                      <a:pt x="1" y="0"/>
                    </a:moveTo>
                    <a:cubicBezTo>
                      <a:pt x="0" y="7"/>
                      <a:pt x="0" y="7"/>
                      <a:pt x="0" y="7"/>
                    </a:cubicBezTo>
                    <a:cubicBezTo>
                      <a:pt x="5" y="8"/>
                      <a:pt x="9" y="9"/>
                      <a:pt x="14" y="10"/>
                    </a:cubicBezTo>
                    <a:cubicBezTo>
                      <a:pt x="15" y="2"/>
                      <a:pt x="15" y="2"/>
                      <a:pt x="15" y="2"/>
                    </a:cubicBezTo>
                    <a:cubicBezTo>
                      <a:pt x="11" y="1"/>
                      <a:pt x="6" y="1"/>
                      <a:pt x="1"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1" name="Freeform 25"/>
              <p:cNvSpPr>
                <a:spLocks/>
              </p:cNvSpPr>
              <p:nvPr/>
            </p:nvSpPr>
            <p:spPr bwMode="auto">
              <a:xfrm>
                <a:off x="9536113" y="2111376"/>
                <a:ext cx="55563" cy="26988"/>
              </a:xfrm>
              <a:custGeom>
                <a:avLst/>
                <a:gdLst>
                  <a:gd name="T0" fmla="*/ 0 w 15"/>
                  <a:gd name="T1" fmla="*/ 0 h 7"/>
                  <a:gd name="T2" fmla="*/ 0 w 15"/>
                  <a:gd name="T3" fmla="*/ 7 h 7"/>
                  <a:gd name="T4" fmla="*/ 15 w 15"/>
                  <a:gd name="T5" fmla="*/ 7 h 7"/>
                  <a:gd name="T6" fmla="*/ 15 w 15"/>
                  <a:gd name="T7" fmla="*/ 0 h 7"/>
                  <a:gd name="T8" fmla="*/ 0 w 15"/>
                  <a:gd name="T9" fmla="*/ 0 h 7"/>
                </a:gdLst>
                <a:ahLst/>
                <a:cxnLst>
                  <a:cxn ang="0">
                    <a:pos x="T0" y="T1"/>
                  </a:cxn>
                  <a:cxn ang="0">
                    <a:pos x="T2" y="T3"/>
                  </a:cxn>
                  <a:cxn ang="0">
                    <a:pos x="T4" y="T5"/>
                  </a:cxn>
                  <a:cxn ang="0">
                    <a:pos x="T6" y="T7"/>
                  </a:cxn>
                  <a:cxn ang="0">
                    <a:pos x="T8" y="T9"/>
                  </a:cxn>
                </a:cxnLst>
                <a:rect l="0" t="0" r="r" b="b"/>
                <a:pathLst>
                  <a:path w="15" h="7">
                    <a:moveTo>
                      <a:pt x="0" y="0"/>
                    </a:moveTo>
                    <a:cubicBezTo>
                      <a:pt x="0" y="7"/>
                      <a:pt x="0" y="7"/>
                      <a:pt x="0" y="7"/>
                    </a:cubicBezTo>
                    <a:cubicBezTo>
                      <a:pt x="5" y="7"/>
                      <a:pt x="10" y="7"/>
                      <a:pt x="15" y="7"/>
                    </a:cubicBezTo>
                    <a:cubicBezTo>
                      <a:pt x="15" y="0"/>
                      <a:pt x="15" y="0"/>
                      <a:pt x="15" y="0"/>
                    </a:cubicBezTo>
                    <a:cubicBezTo>
                      <a:pt x="10" y="0"/>
                      <a:pt x="5" y="0"/>
                      <a:pt x="0"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2" name="Freeform 26"/>
              <p:cNvSpPr>
                <a:spLocks/>
              </p:cNvSpPr>
              <p:nvPr/>
            </p:nvSpPr>
            <p:spPr bwMode="auto">
              <a:xfrm>
                <a:off x="9055101" y="2808288"/>
                <a:ext cx="30163" cy="55563"/>
              </a:xfrm>
              <a:custGeom>
                <a:avLst/>
                <a:gdLst>
                  <a:gd name="T0" fmla="*/ 8 w 8"/>
                  <a:gd name="T1" fmla="*/ 12 h 15"/>
                  <a:gd name="T2" fmla="*/ 7 w 8"/>
                  <a:gd name="T3" fmla="*/ 0 h 15"/>
                  <a:gd name="T4" fmla="*/ 0 w 8"/>
                  <a:gd name="T5" fmla="*/ 0 h 15"/>
                  <a:gd name="T6" fmla="*/ 1 w 8"/>
                  <a:gd name="T7" fmla="*/ 12 h 15"/>
                  <a:gd name="T8" fmla="*/ 1 w 8"/>
                  <a:gd name="T9" fmla="*/ 15 h 15"/>
                  <a:gd name="T10" fmla="*/ 8 w 8"/>
                  <a:gd name="T11" fmla="*/ 14 h 15"/>
                  <a:gd name="T12" fmla="*/ 8 w 8"/>
                  <a:gd name="T13" fmla="*/ 12 h 15"/>
                </a:gdLst>
                <a:ahLst/>
                <a:cxnLst>
                  <a:cxn ang="0">
                    <a:pos x="T0" y="T1"/>
                  </a:cxn>
                  <a:cxn ang="0">
                    <a:pos x="T2" y="T3"/>
                  </a:cxn>
                  <a:cxn ang="0">
                    <a:pos x="T4" y="T5"/>
                  </a:cxn>
                  <a:cxn ang="0">
                    <a:pos x="T6" y="T7"/>
                  </a:cxn>
                  <a:cxn ang="0">
                    <a:pos x="T8" y="T9"/>
                  </a:cxn>
                  <a:cxn ang="0">
                    <a:pos x="T10" y="T11"/>
                  </a:cxn>
                  <a:cxn ang="0">
                    <a:pos x="T12" y="T13"/>
                  </a:cxn>
                </a:cxnLst>
                <a:rect l="0" t="0" r="r" b="b"/>
                <a:pathLst>
                  <a:path w="8" h="15">
                    <a:moveTo>
                      <a:pt x="8" y="12"/>
                    </a:moveTo>
                    <a:cubicBezTo>
                      <a:pt x="8" y="8"/>
                      <a:pt x="7" y="4"/>
                      <a:pt x="7" y="0"/>
                    </a:cubicBezTo>
                    <a:cubicBezTo>
                      <a:pt x="0" y="0"/>
                      <a:pt x="0" y="0"/>
                      <a:pt x="0" y="0"/>
                    </a:cubicBezTo>
                    <a:cubicBezTo>
                      <a:pt x="0" y="4"/>
                      <a:pt x="0" y="8"/>
                      <a:pt x="1" y="12"/>
                    </a:cubicBezTo>
                    <a:cubicBezTo>
                      <a:pt x="1" y="13"/>
                      <a:pt x="1" y="14"/>
                      <a:pt x="1" y="15"/>
                    </a:cubicBezTo>
                    <a:cubicBezTo>
                      <a:pt x="8" y="14"/>
                      <a:pt x="8" y="14"/>
                      <a:pt x="8" y="14"/>
                    </a:cubicBezTo>
                    <a:cubicBezTo>
                      <a:pt x="8" y="14"/>
                      <a:pt x="8" y="13"/>
                      <a:pt x="8" y="12"/>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3" name="Freeform 27"/>
              <p:cNvSpPr>
                <a:spLocks/>
              </p:cNvSpPr>
              <p:nvPr/>
            </p:nvSpPr>
            <p:spPr bwMode="auto">
              <a:xfrm>
                <a:off x="10045701" y="2803526"/>
                <a:ext cx="30163" cy="60325"/>
              </a:xfrm>
              <a:custGeom>
                <a:avLst/>
                <a:gdLst>
                  <a:gd name="T0" fmla="*/ 1 w 8"/>
                  <a:gd name="T1" fmla="*/ 0 h 16"/>
                  <a:gd name="T2" fmla="*/ 1 w 8"/>
                  <a:gd name="T3" fmla="*/ 1 h 16"/>
                  <a:gd name="T4" fmla="*/ 0 w 8"/>
                  <a:gd name="T5" fmla="*/ 13 h 16"/>
                  <a:gd name="T6" fmla="*/ 0 w 8"/>
                  <a:gd name="T7" fmla="*/ 15 h 16"/>
                  <a:gd name="T8" fmla="*/ 7 w 8"/>
                  <a:gd name="T9" fmla="*/ 16 h 16"/>
                  <a:gd name="T10" fmla="*/ 7 w 8"/>
                  <a:gd name="T11" fmla="*/ 13 h 16"/>
                  <a:gd name="T12" fmla="*/ 8 w 8"/>
                  <a:gd name="T13" fmla="*/ 1 h 16"/>
                  <a:gd name="T14" fmla="*/ 8 w 8"/>
                  <a:gd name="T15" fmla="*/ 0 h 16"/>
                  <a:gd name="T16" fmla="*/ 1 w 8"/>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6">
                    <a:moveTo>
                      <a:pt x="1" y="0"/>
                    </a:moveTo>
                    <a:cubicBezTo>
                      <a:pt x="1" y="1"/>
                      <a:pt x="1" y="1"/>
                      <a:pt x="1" y="1"/>
                    </a:cubicBezTo>
                    <a:cubicBezTo>
                      <a:pt x="1" y="5"/>
                      <a:pt x="0" y="9"/>
                      <a:pt x="0" y="13"/>
                    </a:cubicBezTo>
                    <a:cubicBezTo>
                      <a:pt x="0" y="14"/>
                      <a:pt x="0" y="14"/>
                      <a:pt x="0" y="15"/>
                    </a:cubicBezTo>
                    <a:cubicBezTo>
                      <a:pt x="7" y="16"/>
                      <a:pt x="7" y="16"/>
                      <a:pt x="7" y="16"/>
                    </a:cubicBezTo>
                    <a:cubicBezTo>
                      <a:pt x="7" y="15"/>
                      <a:pt x="7" y="14"/>
                      <a:pt x="7" y="13"/>
                    </a:cubicBezTo>
                    <a:cubicBezTo>
                      <a:pt x="8" y="9"/>
                      <a:pt x="8" y="5"/>
                      <a:pt x="8" y="1"/>
                    </a:cubicBezTo>
                    <a:cubicBezTo>
                      <a:pt x="8" y="0"/>
                      <a:pt x="8" y="0"/>
                      <a:pt x="8" y="0"/>
                    </a:cubicBezTo>
                    <a:lnTo>
                      <a:pt x="1"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4" name="Freeform 28"/>
              <p:cNvSpPr>
                <a:spLocks/>
              </p:cNvSpPr>
              <p:nvPr/>
            </p:nvSpPr>
            <p:spPr bwMode="auto">
              <a:xfrm>
                <a:off x="9058276" y="2698751"/>
                <a:ext cx="34925" cy="57150"/>
              </a:xfrm>
              <a:custGeom>
                <a:avLst/>
                <a:gdLst>
                  <a:gd name="T0" fmla="*/ 2 w 9"/>
                  <a:gd name="T1" fmla="*/ 0 h 15"/>
                  <a:gd name="T2" fmla="*/ 0 w 9"/>
                  <a:gd name="T3" fmla="*/ 15 h 15"/>
                  <a:gd name="T4" fmla="*/ 7 w 9"/>
                  <a:gd name="T5" fmla="*/ 15 h 15"/>
                  <a:gd name="T6" fmla="*/ 9 w 9"/>
                  <a:gd name="T7" fmla="*/ 2 h 15"/>
                  <a:gd name="T8" fmla="*/ 2 w 9"/>
                  <a:gd name="T9" fmla="*/ 0 h 15"/>
                </a:gdLst>
                <a:ahLst/>
                <a:cxnLst>
                  <a:cxn ang="0">
                    <a:pos x="T0" y="T1"/>
                  </a:cxn>
                  <a:cxn ang="0">
                    <a:pos x="T2" y="T3"/>
                  </a:cxn>
                  <a:cxn ang="0">
                    <a:pos x="T4" y="T5"/>
                  </a:cxn>
                  <a:cxn ang="0">
                    <a:pos x="T6" y="T7"/>
                  </a:cxn>
                  <a:cxn ang="0">
                    <a:pos x="T8" y="T9"/>
                  </a:cxn>
                </a:cxnLst>
                <a:rect l="0" t="0" r="r" b="b"/>
                <a:pathLst>
                  <a:path w="9" h="15">
                    <a:moveTo>
                      <a:pt x="2" y="0"/>
                    </a:moveTo>
                    <a:cubicBezTo>
                      <a:pt x="1" y="5"/>
                      <a:pt x="0" y="10"/>
                      <a:pt x="0" y="15"/>
                    </a:cubicBezTo>
                    <a:cubicBezTo>
                      <a:pt x="7" y="15"/>
                      <a:pt x="7" y="15"/>
                      <a:pt x="7" y="15"/>
                    </a:cubicBezTo>
                    <a:cubicBezTo>
                      <a:pt x="8" y="11"/>
                      <a:pt x="8" y="6"/>
                      <a:pt x="9" y="2"/>
                    </a:cubicBezTo>
                    <a:lnTo>
                      <a:pt x="2"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5" name="Freeform 29"/>
              <p:cNvSpPr>
                <a:spLocks/>
              </p:cNvSpPr>
              <p:nvPr/>
            </p:nvSpPr>
            <p:spPr bwMode="auto">
              <a:xfrm>
                <a:off x="10034588" y="2695576"/>
                <a:ext cx="38100" cy="60325"/>
              </a:xfrm>
              <a:custGeom>
                <a:avLst/>
                <a:gdLst>
                  <a:gd name="T0" fmla="*/ 8 w 10"/>
                  <a:gd name="T1" fmla="*/ 0 h 16"/>
                  <a:gd name="T2" fmla="*/ 0 w 10"/>
                  <a:gd name="T3" fmla="*/ 2 h 16"/>
                  <a:gd name="T4" fmla="*/ 3 w 10"/>
                  <a:gd name="T5" fmla="*/ 16 h 16"/>
                  <a:gd name="T6" fmla="*/ 10 w 10"/>
                  <a:gd name="T7" fmla="*/ 15 h 16"/>
                  <a:gd name="T8" fmla="*/ 8 w 10"/>
                  <a:gd name="T9" fmla="*/ 0 h 16"/>
                </a:gdLst>
                <a:ahLst/>
                <a:cxnLst>
                  <a:cxn ang="0">
                    <a:pos x="T0" y="T1"/>
                  </a:cxn>
                  <a:cxn ang="0">
                    <a:pos x="T2" y="T3"/>
                  </a:cxn>
                  <a:cxn ang="0">
                    <a:pos x="T4" y="T5"/>
                  </a:cxn>
                  <a:cxn ang="0">
                    <a:pos x="T6" y="T7"/>
                  </a:cxn>
                  <a:cxn ang="0">
                    <a:pos x="T8" y="T9"/>
                  </a:cxn>
                </a:cxnLst>
                <a:rect l="0" t="0" r="r" b="b"/>
                <a:pathLst>
                  <a:path w="10" h="16">
                    <a:moveTo>
                      <a:pt x="8" y="0"/>
                    </a:moveTo>
                    <a:cubicBezTo>
                      <a:pt x="0" y="2"/>
                      <a:pt x="0" y="2"/>
                      <a:pt x="0" y="2"/>
                    </a:cubicBezTo>
                    <a:cubicBezTo>
                      <a:pt x="1" y="6"/>
                      <a:pt x="2" y="11"/>
                      <a:pt x="3" y="16"/>
                    </a:cubicBezTo>
                    <a:cubicBezTo>
                      <a:pt x="10" y="15"/>
                      <a:pt x="10" y="15"/>
                      <a:pt x="10" y="15"/>
                    </a:cubicBezTo>
                    <a:cubicBezTo>
                      <a:pt x="9" y="10"/>
                      <a:pt x="9" y="5"/>
                      <a:pt x="8"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6" name="Freeform 30"/>
              <p:cNvSpPr>
                <a:spLocks/>
              </p:cNvSpPr>
              <p:nvPr/>
            </p:nvSpPr>
            <p:spPr bwMode="auto">
              <a:xfrm>
                <a:off x="9082088" y="2593976"/>
                <a:ext cx="44450" cy="60325"/>
              </a:xfrm>
              <a:custGeom>
                <a:avLst/>
                <a:gdLst>
                  <a:gd name="T0" fmla="*/ 6 w 12"/>
                  <a:gd name="T1" fmla="*/ 0 h 16"/>
                  <a:gd name="T2" fmla="*/ 0 w 12"/>
                  <a:gd name="T3" fmla="*/ 14 h 16"/>
                  <a:gd name="T4" fmla="*/ 7 w 12"/>
                  <a:gd name="T5" fmla="*/ 16 h 16"/>
                  <a:gd name="T6" fmla="*/ 12 w 12"/>
                  <a:gd name="T7" fmla="*/ 3 h 16"/>
                  <a:gd name="T8" fmla="*/ 6 w 12"/>
                  <a:gd name="T9" fmla="*/ 0 h 16"/>
                </a:gdLst>
                <a:ahLst/>
                <a:cxnLst>
                  <a:cxn ang="0">
                    <a:pos x="T0" y="T1"/>
                  </a:cxn>
                  <a:cxn ang="0">
                    <a:pos x="T2" y="T3"/>
                  </a:cxn>
                  <a:cxn ang="0">
                    <a:pos x="T4" y="T5"/>
                  </a:cxn>
                  <a:cxn ang="0">
                    <a:pos x="T6" y="T7"/>
                  </a:cxn>
                  <a:cxn ang="0">
                    <a:pos x="T8" y="T9"/>
                  </a:cxn>
                </a:cxnLst>
                <a:rect l="0" t="0" r="r" b="b"/>
                <a:pathLst>
                  <a:path w="12" h="16">
                    <a:moveTo>
                      <a:pt x="6" y="0"/>
                    </a:moveTo>
                    <a:cubicBezTo>
                      <a:pt x="3" y="5"/>
                      <a:pt x="2" y="9"/>
                      <a:pt x="0" y="14"/>
                    </a:cubicBezTo>
                    <a:cubicBezTo>
                      <a:pt x="7" y="16"/>
                      <a:pt x="7" y="16"/>
                      <a:pt x="7" y="16"/>
                    </a:cubicBezTo>
                    <a:cubicBezTo>
                      <a:pt x="8" y="12"/>
                      <a:pt x="10" y="7"/>
                      <a:pt x="12" y="3"/>
                    </a:cubicBezTo>
                    <a:lnTo>
                      <a:pt x="6"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7" name="Freeform 31"/>
              <p:cNvSpPr>
                <a:spLocks/>
              </p:cNvSpPr>
              <p:nvPr/>
            </p:nvSpPr>
            <p:spPr bwMode="auto">
              <a:xfrm>
                <a:off x="10004426" y="2593976"/>
                <a:ext cx="46038" cy="55563"/>
              </a:xfrm>
              <a:custGeom>
                <a:avLst/>
                <a:gdLst>
                  <a:gd name="T0" fmla="*/ 6 w 12"/>
                  <a:gd name="T1" fmla="*/ 0 h 15"/>
                  <a:gd name="T2" fmla="*/ 0 w 12"/>
                  <a:gd name="T3" fmla="*/ 3 h 15"/>
                  <a:gd name="T4" fmla="*/ 5 w 12"/>
                  <a:gd name="T5" fmla="*/ 15 h 15"/>
                  <a:gd name="T6" fmla="*/ 12 w 12"/>
                  <a:gd name="T7" fmla="*/ 13 h 15"/>
                  <a:gd name="T8" fmla="*/ 6 w 12"/>
                  <a:gd name="T9" fmla="*/ 0 h 15"/>
                </a:gdLst>
                <a:ahLst/>
                <a:cxnLst>
                  <a:cxn ang="0">
                    <a:pos x="T0" y="T1"/>
                  </a:cxn>
                  <a:cxn ang="0">
                    <a:pos x="T2" y="T3"/>
                  </a:cxn>
                  <a:cxn ang="0">
                    <a:pos x="T4" y="T5"/>
                  </a:cxn>
                  <a:cxn ang="0">
                    <a:pos x="T6" y="T7"/>
                  </a:cxn>
                  <a:cxn ang="0">
                    <a:pos x="T8" y="T9"/>
                  </a:cxn>
                </a:cxnLst>
                <a:rect l="0" t="0" r="r" b="b"/>
                <a:pathLst>
                  <a:path w="12" h="15">
                    <a:moveTo>
                      <a:pt x="6" y="0"/>
                    </a:moveTo>
                    <a:cubicBezTo>
                      <a:pt x="0" y="3"/>
                      <a:pt x="0" y="3"/>
                      <a:pt x="0" y="3"/>
                    </a:cubicBezTo>
                    <a:cubicBezTo>
                      <a:pt x="1" y="7"/>
                      <a:pt x="3" y="11"/>
                      <a:pt x="5" y="15"/>
                    </a:cubicBezTo>
                    <a:cubicBezTo>
                      <a:pt x="12" y="13"/>
                      <a:pt x="12" y="13"/>
                      <a:pt x="12" y="13"/>
                    </a:cubicBezTo>
                    <a:cubicBezTo>
                      <a:pt x="10" y="9"/>
                      <a:pt x="8" y="4"/>
                      <a:pt x="6"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8" name="Freeform 32"/>
              <p:cNvSpPr>
                <a:spLocks/>
              </p:cNvSpPr>
              <p:nvPr/>
            </p:nvSpPr>
            <p:spPr bwMode="auto">
              <a:xfrm>
                <a:off x="9126538" y="2498726"/>
                <a:ext cx="52388" cy="60325"/>
              </a:xfrm>
              <a:custGeom>
                <a:avLst/>
                <a:gdLst>
                  <a:gd name="T0" fmla="*/ 9 w 14"/>
                  <a:gd name="T1" fmla="*/ 0 h 16"/>
                  <a:gd name="T2" fmla="*/ 0 w 14"/>
                  <a:gd name="T3" fmla="*/ 12 h 16"/>
                  <a:gd name="T4" fmla="*/ 7 w 14"/>
                  <a:gd name="T5" fmla="*/ 16 h 16"/>
                  <a:gd name="T6" fmla="*/ 14 w 14"/>
                  <a:gd name="T7" fmla="*/ 4 h 16"/>
                  <a:gd name="T8" fmla="*/ 9 w 14"/>
                  <a:gd name="T9" fmla="*/ 0 h 16"/>
                </a:gdLst>
                <a:ahLst/>
                <a:cxnLst>
                  <a:cxn ang="0">
                    <a:pos x="T0" y="T1"/>
                  </a:cxn>
                  <a:cxn ang="0">
                    <a:pos x="T2" y="T3"/>
                  </a:cxn>
                  <a:cxn ang="0">
                    <a:pos x="T4" y="T5"/>
                  </a:cxn>
                  <a:cxn ang="0">
                    <a:pos x="T6" y="T7"/>
                  </a:cxn>
                  <a:cxn ang="0">
                    <a:pos x="T8" y="T9"/>
                  </a:cxn>
                </a:cxnLst>
                <a:rect l="0" t="0" r="r" b="b"/>
                <a:pathLst>
                  <a:path w="14" h="16">
                    <a:moveTo>
                      <a:pt x="9" y="0"/>
                    </a:moveTo>
                    <a:cubicBezTo>
                      <a:pt x="6" y="4"/>
                      <a:pt x="3" y="8"/>
                      <a:pt x="0" y="12"/>
                    </a:cubicBezTo>
                    <a:cubicBezTo>
                      <a:pt x="7" y="16"/>
                      <a:pt x="7" y="16"/>
                      <a:pt x="7" y="16"/>
                    </a:cubicBezTo>
                    <a:cubicBezTo>
                      <a:pt x="9" y="12"/>
                      <a:pt x="12" y="8"/>
                      <a:pt x="14" y="4"/>
                    </a:cubicBezTo>
                    <a:lnTo>
                      <a:pt x="9"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59" name="Freeform 33"/>
              <p:cNvSpPr>
                <a:spLocks/>
              </p:cNvSpPr>
              <p:nvPr/>
            </p:nvSpPr>
            <p:spPr bwMode="auto">
              <a:xfrm>
                <a:off x="9948863" y="2495551"/>
                <a:ext cx="52388" cy="60325"/>
              </a:xfrm>
              <a:custGeom>
                <a:avLst/>
                <a:gdLst>
                  <a:gd name="T0" fmla="*/ 6 w 14"/>
                  <a:gd name="T1" fmla="*/ 0 h 16"/>
                  <a:gd name="T2" fmla="*/ 0 w 14"/>
                  <a:gd name="T3" fmla="*/ 5 h 16"/>
                  <a:gd name="T4" fmla="*/ 8 w 14"/>
                  <a:gd name="T5" fmla="*/ 16 h 16"/>
                  <a:gd name="T6" fmla="*/ 14 w 14"/>
                  <a:gd name="T7" fmla="*/ 13 h 16"/>
                  <a:gd name="T8" fmla="*/ 6 w 14"/>
                  <a:gd name="T9" fmla="*/ 0 h 16"/>
                </a:gdLst>
                <a:ahLst/>
                <a:cxnLst>
                  <a:cxn ang="0">
                    <a:pos x="T0" y="T1"/>
                  </a:cxn>
                  <a:cxn ang="0">
                    <a:pos x="T2" y="T3"/>
                  </a:cxn>
                  <a:cxn ang="0">
                    <a:pos x="T4" y="T5"/>
                  </a:cxn>
                  <a:cxn ang="0">
                    <a:pos x="T6" y="T7"/>
                  </a:cxn>
                  <a:cxn ang="0">
                    <a:pos x="T8" y="T9"/>
                  </a:cxn>
                </a:cxnLst>
                <a:rect l="0" t="0" r="r" b="b"/>
                <a:pathLst>
                  <a:path w="14" h="16">
                    <a:moveTo>
                      <a:pt x="6" y="0"/>
                    </a:moveTo>
                    <a:cubicBezTo>
                      <a:pt x="0" y="5"/>
                      <a:pt x="0" y="5"/>
                      <a:pt x="0" y="5"/>
                    </a:cubicBezTo>
                    <a:cubicBezTo>
                      <a:pt x="3" y="9"/>
                      <a:pt x="6" y="12"/>
                      <a:pt x="8" y="16"/>
                    </a:cubicBezTo>
                    <a:cubicBezTo>
                      <a:pt x="14" y="13"/>
                      <a:pt x="14" y="13"/>
                      <a:pt x="14" y="13"/>
                    </a:cubicBezTo>
                    <a:cubicBezTo>
                      <a:pt x="12" y="8"/>
                      <a:pt x="9" y="4"/>
                      <a:pt x="6"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0" name="Freeform 34"/>
              <p:cNvSpPr>
                <a:spLocks/>
              </p:cNvSpPr>
              <p:nvPr/>
            </p:nvSpPr>
            <p:spPr bwMode="auto">
              <a:xfrm>
                <a:off x="9194801" y="2420938"/>
                <a:ext cx="58738" cy="55563"/>
              </a:xfrm>
              <a:custGeom>
                <a:avLst/>
                <a:gdLst>
                  <a:gd name="T0" fmla="*/ 11 w 16"/>
                  <a:gd name="T1" fmla="*/ 0 h 15"/>
                  <a:gd name="T2" fmla="*/ 0 w 16"/>
                  <a:gd name="T3" fmla="*/ 10 h 15"/>
                  <a:gd name="T4" fmla="*/ 5 w 16"/>
                  <a:gd name="T5" fmla="*/ 15 h 15"/>
                  <a:gd name="T6" fmla="*/ 16 w 16"/>
                  <a:gd name="T7" fmla="*/ 5 h 15"/>
                  <a:gd name="T8" fmla="*/ 11 w 16"/>
                  <a:gd name="T9" fmla="*/ 0 h 15"/>
                </a:gdLst>
                <a:ahLst/>
                <a:cxnLst>
                  <a:cxn ang="0">
                    <a:pos x="T0" y="T1"/>
                  </a:cxn>
                  <a:cxn ang="0">
                    <a:pos x="T2" y="T3"/>
                  </a:cxn>
                  <a:cxn ang="0">
                    <a:pos x="T4" y="T5"/>
                  </a:cxn>
                  <a:cxn ang="0">
                    <a:pos x="T6" y="T7"/>
                  </a:cxn>
                  <a:cxn ang="0">
                    <a:pos x="T8" y="T9"/>
                  </a:cxn>
                </a:cxnLst>
                <a:rect l="0" t="0" r="r" b="b"/>
                <a:pathLst>
                  <a:path w="16" h="15">
                    <a:moveTo>
                      <a:pt x="11" y="0"/>
                    </a:moveTo>
                    <a:cubicBezTo>
                      <a:pt x="7" y="3"/>
                      <a:pt x="4" y="6"/>
                      <a:pt x="0" y="10"/>
                    </a:cubicBezTo>
                    <a:cubicBezTo>
                      <a:pt x="5" y="15"/>
                      <a:pt x="5" y="15"/>
                      <a:pt x="5" y="15"/>
                    </a:cubicBezTo>
                    <a:cubicBezTo>
                      <a:pt x="9" y="11"/>
                      <a:pt x="12" y="8"/>
                      <a:pt x="16" y="5"/>
                    </a:cubicBezTo>
                    <a:lnTo>
                      <a:pt x="11"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1" name="Freeform 35"/>
              <p:cNvSpPr>
                <a:spLocks/>
              </p:cNvSpPr>
              <p:nvPr/>
            </p:nvSpPr>
            <p:spPr bwMode="auto">
              <a:xfrm>
                <a:off x="9877426" y="2416176"/>
                <a:ext cx="57150" cy="57150"/>
              </a:xfrm>
              <a:custGeom>
                <a:avLst/>
                <a:gdLst>
                  <a:gd name="T0" fmla="*/ 5 w 15"/>
                  <a:gd name="T1" fmla="*/ 0 h 15"/>
                  <a:gd name="T2" fmla="*/ 0 w 15"/>
                  <a:gd name="T3" fmla="*/ 6 h 15"/>
                  <a:gd name="T4" fmla="*/ 10 w 15"/>
                  <a:gd name="T5" fmla="*/ 15 h 15"/>
                  <a:gd name="T6" fmla="*/ 15 w 15"/>
                  <a:gd name="T7" fmla="*/ 10 h 15"/>
                  <a:gd name="T8" fmla="*/ 5 w 15"/>
                  <a:gd name="T9" fmla="*/ 0 h 15"/>
                </a:gdLst>
                <a:ahLst/>
                <a:cxnLst>
                  <a:cxn ang="0">
                    <a:pos x="T0" y="T1"/>
                  </a:cxn>
                  <a:cxn ang="0">
                    <a:pos x="T2" y="T3"/>
                  </a:cxn>
                  <a:cxn ang="0">
                    <a:pos x="T4" y="T5"/>
                  </a:cxn>
                  <a:cxn ang="0">
                    <a:pos x="T6" y="T7"/>
                  </a:cxn>
                  <a:cxn ang="0">
                    <a:pos x="T8" y="T9"/>
                  </a:cxn>
                </a:cxnLst>
                <a:rect l="0" t="0" r="r" b="b"/>
                <a:pathLst>
                  <a:path w="15" h="15">
                    <a:moveTo>
                      <a:pt x="5" y="0"/>
                    </a:moveTo>
                    <a:cubicBezTo>
                      <a:pt x="0" y="6"/>
                      <a:pt x="0" y="6"/>
                      <a:pt x="0" y="6"/>
                    </a:cubicBezTo>
                    <a:cubicBezTo>
                      <a:pt x="3" y="9"/>
                      <a:pt x="7" y="12"/>
                      <a:pt x="10" y="15"/>
                    </a:cubicBezTo>
                    <a:cubicBezTo>
                      <a:pt x="15" y="10"/>
                      <a:pt x="15" y="10"/>
                      <a:pt x="15" y="10"/>
                    </a:cubicBezTo>
                    <a:cubicBezTo>
                      <a:pt x="12" y="7"/>
                      <a:pt x="8" y="3"/>
                      <a:pt x="5"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2" name="Freeform 36"/>
              <p:cNvSpPr>
                <a:spLocks/>
              </p:cNvSpPr>
              <p:nvPr/>
            </p:nvSpPr>
            <p:spPr bwMode="auto">
              <a:xfrm>
                <a:off x="9277351" y="2355851"/>
                <a:ext cx="58738" cy="53975"/>
              </a:xfrm>
              <a:custGeom>
                <a:avLst/>
                <a:gdLst>
                  <a:gd name="T0" fmla="*/ 13 w 16"/>
                  <a:gd name="T1" fmla="*/ 0 h 14"/>
                  <a:gd name="T2" fmla="*/ 0 w 16"/>
                  <a:gd name="T3" fmla="*/ 8 h 14"/>
                  <a:gd name="T4" fmla="*/ 5 w 16"/>
                  <a:gd name="T5" fmla="*/ 14 h 14"/>
                  <a:gd name="T6" fmla="*/ 16 w 16"/>
                  <a:gd name="T7" fmla="*/ 7 h 14"/>
                  <a:gd name="T8" fmla="*/ 13 w 16"/>
                  <a:gd name="T9" fmla="*/ 0 h 14"/>
                </a:gdLst>
                <a:ahLst/>
                <a:cxnLst>
                  <a:cxn ang="0">
                    <a:pos x="T0" y="T1"/>
                  </a:cxn>
                  <a:cxn ang="0">
                    <a:pos x="T2" y="T3"/>
                  </a:cxn>
                  <a:cxn ang="0">
                    <a:pos x="T4" y="T5"/>
                  </a:cxn>
                  <a:cxn ang="0">
                    <a:pos x="T6" y="T7"/>
                  </a:cxn>
                  <a:cxn ang="0">
                    <a:pos x="T8" y="T9"/>
                  </a:cxn>
                </a:cxnLst>
                <a:rect l="0" t="0" r="r" b="b"/>
                <a:pathLst>
                  <a:path w="16" h="14">
                    <a:moveTo>
                      <a:pt x="13" y="0"/>
                    </a:moveTo>
                    <a:cubicBezTo>
                      <a:pt x="9" y="2"/>
                      <a:pt x="5" y="5"/>
                      <a:pt x="0" y="8"/>
                    </a:cubicBezTo>
                    <a:cubicBezTo>
                      <a:pt x="5" y="14"/>
                      <a:pt x="5" y="14"/>
                      <a:pt x="5" y="14"/>
                    </a:cubicBezTo>
                    <a:cubicBezTo>
                      <a:pt x="8" y="11"/>
                      <a:pt x="12" y="9"/>
                      <a:pt x="16" y="7"/>
                    </a:cubicBezTo>
                    <a:lnTo>
                      <a:pt x="13"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3" name="Freeform 37"/>
              <p:cNvSpPr>
                <a:spLocks/>
              </p:cNvSpPr>
              <p:nvPr/>
            </p:nvSpPr>
            <p:spPr bwMode="auto">
              <a:xfrm>
                <a:off x="9791701" y="2355851"/>
                <a:ext cx="58738" cy="49213"/>
              </a:xfrm>
              <a:custGeom>
                <a:avLst/>
                <a:gdLst>
                  <a:gd name="T0" fmla="*/ 3 w 16"/>
                  <a:gd name="T1" fmla="*/ 0 h 13"/>
                  <a:gd name="T2" fmla="*/ 0 w 16"/>
                  <a:gd name="T3" fmla="*/ 6 h 13"/>
                  <a:gd name="T4" fmla="*/ 12 w 16"/>
                  <a:gd name="T5" fmla="*/ 13 h 13"/>
                  <a:gd name="T6" fmla="*/ 16 w 16"/>
                  <a:gd name="T7" fmla="*/ 7 h 13"/>
                  <a:gd name="T8" fmla="*/ 3 w 16"/>
                  <a:gd name="T9" fmla="*/ 0 h 13"/>
                </a:gdLst>
                <a:ahLst/>
                <a:cxnLst>
                  <a:cxn ang="0">
                    <a:pos x="T0" y="T1"/>
                  </a:cxn>
                  <a:cxn ang="0">
                    <a:pos x="T2" y="T3"/>
                  </a:cxn>
                  <a:cxn ang="0">
                    <a:pos x="T4" y="T5"/>
                  </a:cxn>
                  <a:cxn ang="0">
                    <a:pos x="T6" y="T7"/>
                  </a:cxn>
                  <a:cxn ang="0">
                    <a:pos x="T8" y="T9"/>
                  </a:cxn>
                </a:cxnLst>
                <a:rect l="0" t="0" r="r" b="b"/>
                <a:pathLst>
                  <a:path w="16" h="13">
                    <a:moveTo>
                      <a:pt x="3" y="0"/>
                    </a:moveTo>
                    <a:cubicBezTo>
                      <a:pt x="0" y="6"/>
                      <a:pt x="0" y="6"/>
                      <a:pt x="0" y="6"/>
                    </a:cubicBezTo>
                    <a:cubicBezTo>
                      <a:pt x="4" y="8"/>
                      <a:pt x="8" y="11"/>
                      <a:pt x="12" y="13"/>
                    </a:cubicBezTo>
                    <a:cubicBezTo>
                      <a:pt x="16" y="7"/>
                      <a:pt x="16" y="7"/>
                      <a:pt x="16" y="7"/>
                    </a:cubicBezTo>
                    <a:cubicBezTo>
                      <a:pt x="12" y="5"/>
                      <a:pt x="8" y="2"/>
                      <a:pt x="3"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4" name="Freeform 38"/>
              <p:cNvSpPr>
                <a:spLocks/>
              </p:cNvSpPr>
              <p:nvPr/>
            </p:nvSpPr>
            <p:spPr bwMode="auto">
              <a:xfrm>
                <a:off x="9374188" y="2314576"/>
                <a:ext cx="60325" cy="46038"/>
              </a:xfrm>
              <a:custGeom>
                <a:avLst/>
                <a:gdLst>
                  <a:gd name="T0" fmla="*/ 14 w 16"/>
                  <a:gd name="T1" fmla="*/ 0 h 12"/>
                  <a:gd name="T2" fmla="*/ 0 w 16"/>
                  <a:gd name="T3" fmla="*/ 5 h 12"/>
                  <a:gd name="T4" fmla="*/ 3 w 16"/>
                  <a:gd name="T5" fmla="*/ 12 h 12"/>
                  <a:gd name="T6" fmla="*/ 16 w 16"/>
                  <a:gd name="T7" fmla="*/ 7 h 12"/>
                  <a:gd name="T8" fmla="*/ 14 w 16"/>
                  <a:gd name="T9" fmla="*/ 0 h 12"/>
                </a:gdLst>
                <a:ahLst/>
                <a:cxnLst>
                  <a:cxn ang="0">
                    <a:pos x="T0" y="T1"/>
                  </a:cxn>
                  <a:cxn ang="0">
                    <a:pos x="T2" y="T3"/>
                  </a:cxn>
                  <a:cxn ang="0">
                    <a:pos x="T4" y="T5"/>
                  </a:cxn>
                  <a:cxn ang="0">
                    <a:pos x="T6" y="T7"/>
                  </a:cxn>
                  <a:cxn ang="0">
                    <a:pos x="T8" y="T9"/>
                  </a:cxn>
                </a:cxnLst>
                <a:rect l="0" t="0" r="r" b="b"/>
                <a:pathLst>
                  <a:path w="16" h="12">
                    <a:moveTo>
                      <a:pt x="14" y="0"/>
                    </a:moveTo>
                    <a:cubicBezTo>
                      <a:pt x="10" y="1"/>
                      <a:pt x="5" y="3"/>
                      <a:pt x="0" y="5"/>
                    </a:cubicBezTo>
                    <a:cubicBezTo>
                      <a:pt x="3" y="12"/>
                      <a:pt x="3" y="12"/>
                      <a:pt x="3" y="12"/>
                    </a:cubicBezTo>
                    <a:cubicBezTo>
                      <a:pt x="7" y="10"/>
                      <a:pt x="12" y="8"/>
                      <a:pt x="16" y="7"/>
                    </a:cubicBezTo>
                    <a:lnTo>
                      <a:pt x="14"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5" name="Freeform 39"/>
              <p:cNvSpPr>
                <a:spLocks/>
              </p:cNvSpPr>
              <p:nvPr/>
            </p:nvSpPr>
            <p:spPr bwMode="auto">
              <a:xfrm>
                <a:off x="9693276" y="2314576"/>
                <a:ext cx="60325" cy="41275"/>
              </a:xfrm>
              <a:custGeom>
                <a:avLst/>
                <a:gdLst>
                  <a:gd name="T0" fmla="*/ 2 w 16"/>
                  <a:gd name="T1" fmla="*/ 0 h 11"/>
                  <a:gd name="T2" fmla="*/ 0 w 16"/>
                  <a:gd name="T3" fmla="*/ 7 h 11"/>
                  <a:gd name="T4" fmla="*/ 13 w 16"/>
                  <a:gd name="T5" fmla="*/ 11 h 11"/>
                  <a:gd name="T6" fmla="*/ 16 w 16"/>
                  <a:gd name="T7" fmla="*/ 5 h 11"/>
                  <a:gd name="T8" fmla="*/ 2 w 16"/>
                  <a:gd name="T9" fmla="*/ 0 h 11"/>
                </a:gdLst>
                <a:ahLst/>
                <a:cxnLst>
                  <a:cxn ang="0">
                    <a:pos x="T0" y="T1"/>
                  </a:cxn>
                  <a:cxn ang="0">
                    <a:pos x="T2" y="T3"/>
                  </a:cxn>
                  <a:cxn ang="0">
                    <a:pos x="T4" y="T5"/>
                  </a:cxn>
                  <a:cxn ang="0">
                    <a:pos x="T6" y="T7"/>
                  </a:cxn>
                  <a:cxn ang="0">
                    <a:pos x="T8" y="T9"/>
                  </a:cxn>
                </a:cxnLst>
                <a:rect l="0" t="0" r="r" b="b"/>
                <a:pathLst>
                  <a:path w="16" h="11">
                    <a:moveTo>
                      <a:pt x="2" y="0"/>
                    </a:moveTo>
                    <a:cubicBezTo>
                      <a:pt x="0" y="7"/>
                      <a:pt x="0" y="7"/>
                      <a:pt x="0" y="7"/>
                    </a:cubicBezTo>
                    <a:cubicBezTo>
                      <a:pt x="4" y="8"/>
                      <a:pt x="9" y="10"/>
                      <a:pt x="13" y="11"/>
                    </a:cubicBezTo>
                    <a:cubicBezTo>
                      <a:pt x="16" y="5"/>
                      <a:pt x="16" y="5"/>
                      <a:pt x="16" y="5"/>
                    </a:cubicBezTo>
                    <a:cubicBezTo>
                      <a:pt x="11" y="3"/>
                      <a:pt x="7" y="1"/>
                      <a:pt x="2"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6" name="Freeform 40"/>
              <p:cNvSpPr>
                <a:spLocks/>
              </p:cNvSpPr>
              <p:nvPr/>
            </p:nvSpPr>
            <p:spPr bwMode="auto">
              <a:xfrm>
                <a:off x="9483726" y="2295526"/>
                <a:ext cx="55563" cy="34925"/>
              </a:xfrm>
              <a:custGeom>
                <a:avLst/>
                <a:gdLst>
                  <a:gd name="T0" fmla="*/ 14 w 15"/>
                  <a:gd name="T1" fmla="*/ 0 h 9"/>
                  <a:gd name="T2" fmla="*/ 0 w 15"/>
                  <a:gd name="T3" fmla="*/ 2 h 9"/>
                  <a:gd name="T4" fmla="*/ 1 w 15"/>
                  <a:gd name="T5" fmla="*/ 9 h 9"/>
                  <a:gd name="T6" fmla="*/ 15 w 15"/>
                  <a:gd name="T7" fmla="*/ 8 h 9"/>
                  <a:gd name="T8" fmla="*/ 14 w 15"/>
                  <a:gd name="T9" fmla="*/ 0 h 9"/>
                </a:gdLst>
                <a:ahLst/>
                <a:cxnLst>
                  <a:cxn ang="0">
                    <a:pos x="T0" y="T1"/>
                  </a:cxn>
                  <a:cxn ang="0">
                    <a:pos x="T2" y="T3"/>
                  </a:cxn>
                  <a:cxn ang="0">
                    <a:pos x="T4" y="T5"/>
                  </a:cxn>
                  <a:cxn ang="0">
                    <a:pos x="T6" y="T7"/>
                  </a:cxn>
                  <a:cxn ang="0">
                    <a:pos x="T8" y="T9"/>
                  </a:cxn>
                </a:cxnLst>
                <a:rect l="0" t="0" r="r" b="b"/>
                <a:pathLst>
                  <a:path w="15" h="9">
                    <a:moveTo>
                      <a:pt x="14" y="0"/>
                    </a:moveTo>
                    <a:cubicBezTo>
                      <a:pt x="9" y="1"/>
                      <a:pt x="4" y="1"/>
                      <a:pt x="0" y="2"/>
                    </a:cubicBezTo>
                    <a:cubicBezTo>
                      <a:pt x="1" y="9"/>
                      <a:pt x="1" y="9"/>
                      <a:pt x="1" y="9"/>
                    </a:cubicBezTo>
                    <a:cubicBezTo>
                      <a:pt x="5" y="8"/>
                      <a:pt x="10" y="8"/>
                      <a:pt x="15" y="8"/>
                    </a:cubicBezTo>
                    <a:lnTo>
                      <a:pt x="14"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7" name="Freeform 41"/>
              <p:cNvSpPr>
                <a:spLocks/>
              </p:cNvSpPr>
              <p:nvPr/>
            </p:nvSpPr>
            <p:spPr bwMode="auto">
              <a:xfrm>
                <a:off x="9591676" y="2295526"/>
                <a:ext cx="57150" cy="34925"/>
              </a:xfrm>
              <a:custGeom>
                <a:avLst/>
                <a:gdLst>
                  <a:gd name="T0" fmla="*/ 0 w 15"/>
                  <a:gd name="T1" fmla="*/ 0 h 9"/>
                  <a:gd name="T2" fmla="*/ 0 w 15"/>
                  <a:gd name="T3" fmla="*/ 8 h 9"/>
                  <a:gd name="T4" fmla="*/ 13 w 15"/>
                  <a:gd name="T5" fmla="*/ 9 h 9"/>
                  <a:gd name="T6" fmla="*/ 15 w 15"/>
                  <a:gd name="T7" fmla="*/ 2 h 9"/>
                  <a:gd name="T8" fmla="*/ 0 w 15"/>
                  <a:gd name="T9" fmla="*/ 0 h 9"/>
                </a:gdLst>
                <a:ahLst/>
                <a:cxnLst>
                  <a:cxn ang="0">
                    <a:pos x="T0" y="T1"/>
                  </a:cxn>
                  <a:cxn ang="0">
                    <a:pos x="T2" y="T3"/>
                  </a:cxn>
                  <a:cxn ang="0">
                    <a:pos x="T4" y="T5"/>
                  </a:cxn>
                  <a:cxn ang="0">
                    <a:pos x="T6" y="T7"/>
                  </a:cxn>
                  <a:cxn ang="0">
                    <a:pos x="T8" y="T9"/>
                  </a:cxn>
                </a:cxnLst>
                <a:rect l="0" t="0" r="r" b="b"/>
                <a:pathLst>
                  <a:path w="15" h="9">
                    <a:moveTo>
                      <a:pt x="0" y="0"/>
                    </a:moveTo>
                    <a:cubicBezTo>
                      <a:pt x="0" y="8"/>
                      <a:pt x="0" y="8"/>
                      <a:pt x="0" y="8"/>
                    </a:cubicBezTo>
                    <a:cubicBezTo>
                      <a:pt x="4" y="8"/>
                      <a:pt x="9" y="8"/>
                      <a:pt x="13" y="9"/>
                    </a:cubicBezTo>
                    <a:cubicBezTo>
                      <a:pt x="15" y="2"/>
                      <a:pt x="15" y="2"/>
                      <a:pt x="15" y="2"/>
                    </a:cubicBezTo>
                    <a:cubicBezTo>
                      <a:pt x="10" y="1"/>
                      <a:pt x="5" y="1"/>
                      <a:pt x="0" y="0"/>
                    </a:cubicBez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8" name="Freeform 50"/>
              <p:cNvSpPr>
                <a:spLocks/>
              </p:cNvSpPr>
              <p:nvPr/>
            </p:nvSpPr>
            <p:spPr bwMode="auto">
              <a:xfrm>
                <a:off x="9294813" y="2468563"/>
                <a:ext cx="538163" cy="520700"/>
              </a:xfrm>
              <a:custGeom>
                <a:avLst/>
                <a:gdLst>
                  <a:gd name="T0" fmla="*/ 47 w 143"/>
                  <a:gd name="T1" fmla="*/ 68 h 138"/>
                  <a:gd name="T2" fmla="*/ 73 w 143"/>
                  <a:gd name="T3" fmla="*/ 45 h 138"/>
                  <a:gd name="T4" fmla="*/ 97 w 143"/>
                  <a:gd name="T5" fmla="*/ 71 h 138"/>
                  <a:gd name="T6" fmla="*/ 100 w 143"/>
                  <a:gd name="T7" fmla="*/ 127 h 138"/>
                  <a:gd name="T8" fmla="*/ 100 w 143"/>
                  <a:gd name="T9" fmla="*/ 137 h 138"/>
                  <a:gd name="T10" fmla="*/ 143 w 143"/>
                  <a:gd name="T11" fmla="*/ 71 h 138"/>
                  <a:gd name="T12" fmla="*/ 71 w 143"/>
                  <a:gd name="T13" fmla="*/ 0 h 138"/>
                  <a:gd name="T14" fmla="*/ 0 w 143"/>
                  <a:gd name="T15" fmla="*/ 71 h 138"/>
                  <a:gd name="T16" fmla="*/ 46 w 143"/>
                  <a:gd name="T17" fmla="*/ 138 h 138"/>
                  <a:gd name="T18" fmla="*/ 46 w 143"/>
                  <a:gd name="T19" fmla="*/ 86 h 138"/>
                  <a:gd name="T20" fmla="*/ 47 w 143"/>
                  <a:gd name="T21" fmla="*/ 68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3" h="138">
                    <a:moveTo>
                      <a:pt x="47" y="68"/>
                    </a:moveTo>
                    <a:cubicBezTo>
                      <a:pt x="49" y="54"/>
                      <a:pt x="59" y="45"/>
                      <a:pt x="73" y="45"/>
                    </a:cubicBezTo>
                    <a:cubicBezTo>
                      <a:pt x="87" y="44"/>
                      <a:pt x="97" y="54"/>
                      <a:pt x="97" y="71"/>
                    </a:cubicBezTo>
                    <a:cubicBezTo>
                      <a:pt x="98" y="90"/>
                      <a:pt x="99" y="109"/>
                      <a:pt x="100" y="127"/>
                    </a:cubicBezTo>
                    <a:cubicBezTo>
                      <a:pt x="100" y="130"/>
                      <a:pt x="100" y="134"/>
                      <a:pt x="100" y="137"/>
                    </a:cubicBezTo>
                    <a:cubicBezTo>
                      <a:pt x="125" y="126"/>
                      <a:pt x="143" y="100"/>
                      <a:pt x="143" y="71"/>
                    </a:cubicBezTo>
                    <a:cubicBezTo>
                      <a:pt x="143" y="32"/>
                      <a:pt x="111" y="0"/>
                      <a:pt x="71" y="0"/>
                    </a:cubicBezTo>
                    <a:cubicBezTo>
                      <a:pt x="32" y="0"/>
                      <a:pt x="0" y="32"/>
                      <a:pt x="0" y="71"/>
                    </a:cubicBezTo>
                    <a:cubicBezTo>
                      <a:pt x="0" y="102"/>
                      <a:pt x="19" y="127"/>
                      <a:pt x="46" y="138"/>
                    </a:cubicBezTo>
                    <a:cubicBezTo>
                      <a:pt x="46" y="120"/>
                      <a:pt x="46" y="103"/>
                      <a:pt x="46" y="86"/>
                    </a:cubicBezTo>
                    <a:cubicBezTo>
                      <a:pt x="46" y="80"/>
                      <a:pt x="47" y="74"/>
                      <a:pt x="47" y="68"/>
                    </a:cubicBezTo>
                    <a:close/>
                  </a:path>
                </a:pathLst>
              </a:custGeom>
              <a:solidFill>
                <a:srgbClr val="00A1E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69" name="Freeform 56"/>
              <p:cNvSpPr>
                <a:spLocks/>
              </p:cNvSpPr>
              <p:nvPr/>
            </p:nvSpPr>
            <p:spPr bwMode="auto">
              <a:xfrm>
                <a:off x="9194801" y="2643188"/>
                <a:ext cx="1084263" cy="2117725"/>
              </a:xfrm>
              <a:custGeom>
                <a:avLst/>
                <a:gdLst>
                  <a:gd name="T0" fmla="*/ 128 w 289"/>
                  <a:gd name="T1" fmla="*/ 179 h 563"/>
                  <a:gd name="T2" fmla="*/ 167 w 289"/>
                  <a:gd name="T3" fmla="*/ 151 h 563"/>
                  <a:gd name="T4" fmla="*/ 187 w 289"/>
                  <a:gd name="T5" fmla="*/ 190 h 563"/>
                  <a:gd name="T6" fmla="*/ 187 w 289"/>
                  <a:gd name="T7" fmla="*/ 199 h 563"/>
                  <a:gd name="T8" fmla="*/ 212 w 289"/>
                  <a:gd name="T9" fmla="*/ 178 h 563"/>
                  <a:gd name="T10" fmla="*/ 234 w 289"/>
                  <a:gd name="T11" fmla="*/ 191 h 563"/>
                  <a:gd name="T12" fmla="*/ 241 w 289"/>
                  <a:gd name="T13" fmla="*/ 217 h 563"/>
                  <a:gd name="T14" fmla="*/ 243 w 289"/>
                  <a:gd name="T15" fmla="*/ 228 h 563"/>
                  <a:gd name="T16" fmla="*/ 273 w 289"/>
                  <a:gd name="T17" fmla="*/ 209 h 563"/>
                  <a:gd name="T18" fmla="*/ 287 w 289"/>
                  <a:gd name="T19" fmla="*/ 227 h 563"/>
                  <a:gd name="T20" fmla="*/ 289 w 289"/>
                  <a:gd name="T21" fmla="*/ 251 h 563"/>
                  <a:gd name="T22" fmla="*/ 289 w 289"/>
                  <a:gd name="T23" fmla="*/ 445 h 563"/>
                  <a:gd name="T24" fmla="*/ 272 w 289"/>
                  <a:gd name="T25" fmla="*/ 504 h 563"/>
                  <a:gd name="T26" fmla="*/ 263 w 289"/>
                  <a:gd name="T27" fmla="*/ 539 h 563"/>
                  <a:gd name="T28" fmla="*/ 264 w 289"/>
                  <a:gd name="T29" fmla="*/ 552 h 563"/>
                  <a:gd name="T30" fmla="*/ 256 w 289"/>
                  <a:gd name="T31" fmla="*/ 561 h 563"/>
                  <a:gd name="T32" fmla="*/ 252 w 289"/>
                  <a:gd name="T33" fmla="*/ 561 h 563"/>
                  <a:gd name="T34" fmla="*/ 145 w 289"/>
                  <a:gd name="T35" fmla="*/ 562 h 563"/>
                  <a:gd name="T36" fmla="*/ 68 w 289"/>
                  <a:gd name="T37" fmla="*/ 563 h 563"/>
                  <a:gd name="T38" fmla="*/ 63 w 289"/>
                  <a:gd name="T39" fmla="*/ 558 h 563"/>
                  <a:gd name="T40" fmla="*/ 33 w 289"/>
                  <a:gd name="T41" fmla="*/ 467 h 563"/>
                  <a:gd name="T42" fmla="*/ 2 w 289"/>
                  <a:gd name="T43" fmla="*/ 393 h 563"/>
                  <a:gd name="T44" fmla="*/ 0 w 289"/>
                  <a:gd name="T45" fmla="*/ 383 h 563"/>
                  <a:gd name="T46" fmla="*/ 0 w 289"/>
                  <a:gd name="T47" fmla="*/ 232 h 563"/>
                  <a:gd name="T48" fmla="*/ 21 w 289"/>
                  <a:gd name="T49" fmla="*/ 197 h 563"/>
                  <a:gd name="T50" fmla="*/ 55 w 289"/>
                  <a:gd name="T51" fmla="*/ 232 h 563"/>
                  <a:gd name="T52" fmla="*/ 57 w 289"/>
                  <a:gd name="T53" fmla="*/ 319 h 563"/>
                  <a:gd name="T54" fmla="*/ 57 w 289"/>
                  <a:gd name="T55" fmla="*/ 345 h 563"/>
                  <a:gd name="T56" fmla="*/ 62 w 289"/>
                  <a:gd name="T57" fmla="*/ 351 h 563"/>
                  <a:gd name="T58" fmla="*/ 69 w 289"/>
                  <a:gd name="T59" fmla="*/ 342 h 563"/>
                  <a:gd name="T60" fmla="*/ 69 w 289"/>
                  <a:gd name="T61" fmla="*/ 198 h 563"/>
                  <a:gd name="T62" fmla="*/ 70 w 289"/>
                  <a:gd name="T63" fmla="*/ 42 h 563"/>
                  <a:gd name="T64" fmla="*/ 72 w 289"/>
                  <a:gd name="T65" fmla="*/ 25 h 563"/>
                  <a:gd name="T66" fmla="*/ 98 w 289"/>
                  <a:gd name="T67" fmla="*/ 1 h 563"/>
                  <a:gd name="T68" fmla="*/ 122 w 289"/>
                  <a:gd name="T69" fmla="*/ 27 h 563"/>
                  <a:gd name="T70" fmla="*/ 124 w 289"/>
                  <a:gd name="T71" fmla="*/ 83 h 563"/>
                  <a:gd name="T72" fmla="*/ 124 w 289"/>
                  <a:gd name="T73" fmla="*/ 135 h 563"/>
                  <a:gd name="T74" fmla="*/ 128 w 289"/>
                  <a:gd name="T75" fmla="*/ 179 h 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89" h="563">
                    <a:moveTo>
                      <a:pt x="128" y="179"/>
                    </a:moveTo>
                    <a:cubicBezTo>
                      <a:pt x="133" y="163"/>
                      <a:pt x="147" y="141"/>
                      <a:pt x="167" y="151"/>
                    </a:cubicBezTo>
                    <a:cubicBezTo>
                      <a:pt x="179" y="158"/>
                      <a:pt x="187" y="172"/>
                      <a:pt x="187" y="190"/>
                    </a:cubicBezTo>
                    <a:cubicBezTo>
                      <a:pt x="186" y="192"/>
                      <a:pt x="186" y="194"/>
                      <a:pt x="187" y="199"/>
                    </a:cubicBezTo>
                    <a:cubicBezTo>
                      <a:pt x="194" y="191"/>
                      <a:pt x="199" y="178"/>
                      <a:pt x="212" y="178"/>
                    </a:cubicBezTo>
                    <a:cubicBezTo>
                      <a:pt x="222" y="177"/>
                      <a:pt x="230" y="183"/>
                      <a:pt x="234" y="191"/>
                    </a:cubicBezTo>
                    <a:cubicBezTo>
                      <a:pt x="240" y="199"/>
                      <a:pt x="240" y="208"/>
                      <a:pt x="241" y="217"/>
                    </a:cubicBezTo>
                    <a:cubicBezTo>
                      <a:pt x="242" y="221"/>
                      <a:pt x="242" y="225"/>
                      <a:pt x="243" y="228"/>
                    </a:cubicBezTo>
                    <a:cubicBezTo>
                      <a:pt x="251" y="217"/>
                      <a:pt x="257" y="206"/>
                      <a:pt x="273" y="209"/>
                    </a:cubicBezTo>
                    <a:cubicBezTo>
                      <a:pt x="281" y="211"/>
                      <a:pt x="286" y="217"/>
                      <a:pt x="287" y="227"/>
                    </a:cubicBezTo>
                    <a:cubicBezTo>
                      <a:pt x="288" y="235"/>
                      <a:pt x="289" y="243"/>
                      <a:pt x="289" y="251"/>
                    </a:cubicBezTo>
                    <a:cubicBezTo>
                      <a:pt x="289" y="316"/>
                      <a:pt x="289" y="381"/>
                      <a:pt x="289" y="445"/>
                    </a:cubicBezTo>
                    <a:cubicBezTo>
                      <a:pt x="289" y="467"/>
                      <a:pt x="285" y="487"/>
                      <a:pt x="272" y="504"/>
                    </a:cubicBezTo>
                    <a:cubicBezTo>
                      <a:pt x="265" y="513"/>
                      <a:pt x="260" y="524"/>
                      <a:pt x="263" y="539"/>
                    </a:cubicBezTo>
                    <a:cubicBezTo>
                      <a:pt x="264" y="543"/>
                      <a:pt x="264" y="548"/>
                      <a:pt x="264" y="552"/>
                    </a:cubicBezTo>
                    <a:cubicBezTo>
                      <a:pt x="263" y="557"/>
                      <a:pt x="260" y="561"/>
                      <a:pt x="256" y="561"/>
                    </a:cubicBezTo>
                    <a:cubicBezTo>
                      <a:pt x="254" y="561"/>
                      <a:pt x="253" y="561"/>
                      <a:pt x="252" y="561"/>
                    </a:cubicBezTo>
                    <a:cubicBezTo>
                      <a:pt x="216" y="561"/>
                      <a:pt x="181" y="561"/>
                      <a:pt x="145" y="562"/>
                    </a:cubicBezTo>
                    <a:cubicBezTo>
                      <a:pt x="119" y="562"/>
                      <a:pt x="93" y="562"/>
                      <a:pt x="68" y="563"/>
                    </a:cubicBezTo>
                    <a:cubicBezTo>
                      <a:pt x="66" y="563"/>
                      <a:pt x="63" y="560"/>
                      <a:pt x="63" y="558"/>
                    </a:cubicBezTo>
                    <a:cubicBezTo>
                      <a:pt x="59" y="524"/>
                      <a:pt x="44" y="496"/>
                      <a:pt x="33" y="467"/>
                    </a:cubicBezTo>
                    <a:cubicBezTo>
                      <a:pt x="23" y="442"/>
                      <a:pt x="12" y="418"/>
                      <a:pt x="2" y="393"/>
                    </a:cubicBezTo>
                    <a:cubicBezTo>
                      <a:pt x="1" y="390"/>
                      <a:pt x="0" y="386"/>
                      <a:pt x="0" y="383"/>
                    </a:cubicBezTo>
                    <a:cubicBezTo>
                      <a:pt x="0" y="332"/>
                      <a:pt x="0" y="282"/>
                      <a:pt x="0" y="232"/>
                    </a:cubicBezTo>
                    <a:cubicBezTo>
                      <a:pt x="1" y="208"/>
                      <a:pt x="6" y="198"/>
                      <a:pt x="21" y="197"/>
                    </a:cubicBezTo>
                    <a:cubicBezTo>
                      <a:pt x="38" y="195"/>
                      <a:pt x="54" y="211"/>
                      <a:pt x="55" y="232"/>
                    </a:cubicBezTo>
                    <a:cubicBezTo>
                      <a:pt x="56" y="261"/>
                      <a:pt x="57" y="290"/>
                      <a:pt x="57" y="319"/>
                    </a:cubicBezTo>
                    <a:cubicBezTo>
                      <a:pt x="58" y="328"/>
                      <a:pt x="57" y="336"/>
                      <a:pt x="57" y="345"/>
                    </a:cubicBezTo>
                    <a:cubicBezTo>
                      <a:pt x="57" y="347"/>
                      <a:pt x="60" y="350"/>
                      <a:pt x="62" y="351"/>
                    </a:cubicBezTo>
                    <a:cubicBezTo>
                      <a:pt x="64" y="352"/>
                      <a:pt x="69" y="345"/>
                      <a:pt x="69" y="342"/>
                    </a:cubicBezTo>
                    <a:cubicBezTo>
                      <a:pt x="69" y="294"/>
                      <a:pt x="69" y="246"/>
                      <a:pt x="69" y="198"/>
                    </a:cubicBezTo>
                    <a:cubicBezTo>
                      <a:pt x="70" y="146"/>
                      <a:pt x="70" y="94"/>
                      <a:pt x="70" y="42"/>
                    </a:cubicBezTo>
                    <a:cubicBezTo>
                      <a:pt x="70" y="36"/>
                      <a:pt x="71" y="30"/>
                      <a:pt x="72" y="25"/>
                    </a:cubicBezTo>
                    <a:cubicBezTo>
                      <a:pt x="73" y="11"/>
                      <a:pt x="85" y="0"/>
                      <a:pt x="98" y="1"/>
                    </a:cubicBezTo>
                    <a:cubicBezTo>
                      <a:pt x="112" y="1"/>
                      <a:pt x="121" y="10"/>
                      <a:pt x="122" y="27"/>
                    </a:cubicBezTo>
                    <a:cubicBezTo>
                      <a:pt x="122" y="46"/>
                      <a:pt x="124" y="64"/>
                      <a:pt x="124" y="83"/>
                    </a:cubicBezTo>
                    <a:cubicBezTo>
                      <a:pt x="125" y="100"/>
                      <a:pt x="124" y="118"/>
                      <a:pt x="124" y="135"/>
                    </a:cubicBezTo>
                    <a:cubicBezTo>
                      <a:pt x="124" y="150"/>
                      <a:pt x="124" y="165"/>
                      <a:pt x="128" y="179"/>
                    </a:cubicBezTo>
                    <a:close/>
                  </a:path>
                </a:pathLst>
              </a:custGeom>
              <a:noFill/>
              <a:ln w="30163" cap="flat">
                <a:solidFill>
                  <a:srgbClr val="00A1E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70" name="Line 57"/>
              <p:cNvSpPr>
                <a:spLocks noChangeShapeType="1"/>
              </p:cNvSpPr>
              <p:nvPr/>
            </p:nvSpPr>
            <p:spPr bwMode="auto">
              <a:xfrm>
                <a:off x="9663113" y="3275013"/>
                <a:ext cx="7938" cy="354013"/>
              </a:xfrm>
              <a:prstGeom prst="line">
                <a:avLst/>
              </a:prstGeom>
              <a:noFill/>
              <a:ln w="30163" cap="flat">
                <a:solidFill>
                  <a:srgbClr val="00A1E0"/>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71" name="Freeform 58"/>
              <p:cNvSpPr>
                <a:spLocks/>
              </p:cNvSpPr>
              <p:nvPr/>
            </p:nvSpPr>
            <p:spPr bwMode="auto">
              <a:xfrm>
                <a:off x="9885363" y="3357563"/>
                <a:ext cx="11113" cy="296863"/>
              </a:xfrm>
              <a:custGeom>
                <a:avLst/>
                <a:gdLst>
                  <a:gd name="T0" fmla="*/ 7 w 7"/>
                  <a:gd name="T1" fmla="*/ 0 h 187"/>
                  <a:gd name="T2" fmla="*/ 0 w 7"/>
                  <a:gd name="T3" fmla="*/ 187 h 187"/>
                  <a:gd name="T4" fmla="*/ 7 w 7"/>
                  <a:gd name="T5" fmla="*/ 0 h 187"/>
                </a:gdLst>
                <a:ahLst/>
                <a:cxnLst>
                  <a:cxn ang="0">
                    <a:pos x="T0" y="T1"/>
                  </a:cxn>
                  <a:cxn ang="0">
                    <a:pos x="T2" y="T3"/>
                  </a:cxn>
                  <a:cxn ang="0">
                    <a:pos x="T4" y="T5"/>
                  </a:cxn>
                </a:cxnLst>
                <a:rect l="0" t="0" r="r" b="b"/>
                <a:pathLst>
                  <a:path w="7" h="187">
                    <a:moveTo>
                      <a:pt x="7" y="0"/>
                    </a:moveTo>
                    <a:lnTo>
                      <a:pt x="0" y="187"/>
                    </a:lnTo>
                    <a:lnTo>
                      <a:pt x="7" y="0"/>
                    </a:lnTo>
                    <a:close/>
                  </a:path>
                </a:pathLst>
              </a:custGeom>
              <a:solidFill>
                <a:srgbClr val="000000"/>
              </a:solidFill>
              <a:ln w="9525">
                <a:solidFill>
                  <a:srgbClr val="00A1E0"/>
                </a:solidFill>
                <a:round/>
                <a:headEnd/>
                <a:tailEnd/>
              </a:ln>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72" name="Line 59"/>
              <p:cNvSpPr>
                <a:spLocks noChangeShapeType="1"/>
              </p:cNvSpPr>
              <p:nvPr/>
            </p:nvSpPr>
            <p:spPr bwMode="auto">
              <a:xfrm flipH="1">
                <a:off x="9885363" y="3357563"/>
                <a:ext cx="11113" cy="296863"/>
              </a:xfrm>
              <a:prstGeom prst="line">
                <a:avLst/>
              </a:prstGeom>
              <a:noFill/>
              <a:ln w="30163" cap="flat">
                <a:solidFill>
                  <a:srgbClr val="00A1E0"/>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sp>
            <p:nvSpPr>
              <p:cNvPr id="373" name="Line 60"/>
              <p:cNvSpPr>
                <a:spLocks noChangeShapeType="1"/>
              </p:cNvSpPr>
              <p:nvPr/>
            </p:nvSpPr>
            <p:spPr bwMode="auto">
              <a:xfrm flipH="1">
                <a:off x="10094913" y="3459163"/>
                <a:ext cx="11113" cy="236538"/>
              </a:xfrm>
              <a:prstGeom prst="line">
                <a:avLst/>
              </a:prstGeom>
              <a:noFill/>
              <a:ln w="30163" cap="flat">
                <a:solidFill>
                  <a:srgbClr val="00A1E0"/>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1078" dirty="0">
                  <a:latin typeface="Segoe UI Light" panose="020B0502040204020203" pitchFamily="34" charset="0"/>
                </a:endParaRPr>
              </a:p>
            </p:txBody>
          </p:sp>
        </p:grpSp>
      </p:grpSp>
      <p:sp>
        <p:nvSpPr>
          <p:cNvPr id="374" name="TextBox 373"/>
          <p:cNvSpPr txBox="1"/>
          <p:nvPr/>
        </p:nvSpPr>
        <p:spPr>
          <a:xfrm>
            <a:off x="624067" y="3157962"/>
            <a:ext cx="2997411" cy="529693"/>
          </a:xfrm>
          <a:prstGeom prst="rect">
            <a:avLst/>
          </a:prstGeom>
          <a:noFill/>
        </p:spPr>
        <p:txBody>
          <a:bodyPr wrap="none" lIns="91412" tIns="45705" rIns="91412" bIns="45705" rtlCol="0">
            <a:spAutoFit/>
          </a:bodyPr>
          <a:lstStyle/>
          <a:p>
            <a:r>
              <a:rPr lang="en-US" sz="2842" dirty="0">
                <a:solidFill>
                  <a:schemeClr val="bg1">
                    <a:lumMod val="85000"/>
                  </a:schemeClr>
                </a:solidFill>
                <a:latin typeface="Segoe UI Light" panose="020B0502040204020203" pitchFamily="34" charset="0"/>
              </a:rPr>
              <a:t>Azure RemoteApp</a:t>
            </a:r>
          </a:p>
        </p:txBody>
      </p:sp>
      <p:sp>
        <p:nvSpPr>
          <p:cNvPr id="375" name="TextBox 374"/>
          <p:cNvSpPr txBox="1"/>
          <p:nvPr/>
        </p:nvSpPr>
        <p:spPr>
          <a:xfrm>
            <a:off x="9094422" y="3130655"/>
            <a:ext cx="2267864" cy="529693"/>
          </a:xfrm>
          <a:prstGeom prst="rect">
            <a:avLst/>
          </a:prstGeom>
          <a:noFill/>
        </p:spPr>
        <p:txBody>
          <a:bodyPr wrap="none" lIns="91412" tIns="45705" rIns="91412" bIns="45705" rtlCol="0">
            <a:spAutoFit/>
          </a:bodyPr>
          <a:lstStyle/>
          <a:p>
            <a:r>
              <a:rPr lang="en-US" sz="2842" dirty="0">
                <a:solidFill>
                  <a:schemeClr val="bg1">
                    <a:lumMod val="85000"/>
                  </a:schemeClr>
                </a:solidFill>
                <a:latin typeface="Segoe UI Light" panose="020B0502040204020203" pitchFamily="34" charset="0"/>
              </a:rPr>
              <a:t>Citrix XenApp</a:t>
            </a:r>
          </a:p>
        </p:txBody>
      </p:sp>
      <p:sp>
        <p:nvSpPr>
          <p:cNvPr id="3" name="Title 2"/>
          <p:cNvSpPr>
            <a:spLocks noGrp="1"/>
          </p:cNvSpPr>
          <p:nvPr>
            <p:ph type="title"/>
          </p:nvPr>
        </p:nvSpPr>
        <p:spPr/>
        <p:txBody>
          <a:bodyPr/>
          <a:lstStyle/>
          <a:p>
            <a:pPr algn="ctr"/>
            <a:r>
              <a:rPr lang="en-US" dirty="0">
                <a:solidFill>
                  <a:srgbClr val="1A1A1A"/>
                </a:solidFill>
              </a:rPr>
              <a:t>The fastest, simplest way to</a:t>
            </a:r>
            <a:br>
              <a:rPr lang="en-US" dirty="0">
                <a:solidFill>
                  <a:srgbClr val="1A1A1A"/>
                </a:solidFill>
              </a:rPr>
            </a:br>
            <a:r>
              <a:rPr lang="en-US" dirty="0">
                <a:solidFill>
                  <a:srgbClr val="1A1A1A"/>
                </a:solidFill>
              </a:rPr>
              <a:t>deliver apps from the Azure cloud</a:t>
            </a:r>
          </a:p>
        </p:txBody>
      </p:sp>
      <p:grpSp>
        <p:nvGrpSpPr>
          <p:cNvPr id="9" name="Group 8"/>
          <p:cNvGrpSpPr/>
          <p:nvPr/>
        </p:nvGrpSpPr>
        <p:grpSpPr>
          <a:xfrm>
            <a:off x="4220579" y="2676828"/>
            <a:ext cx="3683924" cy="1971166"/>
            <a:chOff x="4220090" y="2676525"/>
            <a:chExt cx="3684884" cy="1971958"/>
          </a:xfrm>
        </p:grpSpPr>
        <p:sp>
          <p:nvSpPr>
            <p:cNvPr id="21" name="Freeform 225"/>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ffectLst>
              <a:outerShdw blurRad="63500" sx="102000" sy="102000" algn="ctr" rotWithShape="0">
                <a:prstClr val="black">
                  <a:alpha val="40000"/>
                </a:prstClr>
              </a:outerShdw>
            </a:effectLst>
            <a:extLst/>
          </p:spPr>
          <p:txBody>
            <a:bodyPr vert="horz" wrap="square" lIns="89619" tIns="44809" rIns="89619" bIns="44809" numCol="1" anchor="t" anchorCtr="0" compatLnSpc="1">
              <a:prstTxWarp prst="textNoShape">
                <a:avLst/>
              </a:prstTxWarp>
            </a:bodyPr>
            <a:lstStyle/>
            <a:p>
              <a:endParaRPr lang="en-US" sz="882" dirty="0">
                <a:solidFill>
                  <a:prstClr val="black"/>
                </a:solidFill>
                <a:latin typeface="Calibri Light"/>
              </a:endParaRPr>
            </a:p>
          </p:txBody>
        </p:sp>
        <p:sp>
          <p:nvSpPr>
            <p:cNvPr id="382" name="TextBox 381"/>
            <p:cNvSpPr txBox="1"/>
            <p:nvPr/>
          </p:nvSpPr>
          <p:spPr>
            <a:xfrm>
              <a:off x="4520806" y="3829929"/>
              <a:ext cx="3307316" cy="590246"/>
            </a:xfrm>
            <a:prstGeom prst="rect">
              <a:avLst/>
            </a:prstGeom>
            <a:noFill/>
          </p:spPr>
          <p:txBody>
            <a:bodyPr wrap="none" rtlCol="0">
              <a:spAutoFit/>
            </a:bodyPr>
            <a:lstStyle/>
            <a:p>
              <a:pPr algn="ctr"/>
              <a:r>
                <a:rPr lang="en-US" sz="3234" dirty="0">
                  <a:solidFill>
                    <a:schemeClr val="bg1"/>
                  </a:solidFill>
                  <a:latin typeface="Segoe UI Light" panose="020B0502040204020203" pitchFamily="34" charset="0"/>
                </a:rPr>
                <a:t>XenApp Essentials</a:t>
              </a:r>
            </a:p>
          </p:txBody>
        </p:sp>
        <p:sp>
          <p:nvSpPr>
            <p:cNvPr id="383" name="TextBox 382"/>
            <p:cNvSpPr txBox="1"/>
            <p:nvPr/>
          </p:nvSpPr>
          <p:spPr>
            <a:xfrm>
              <a:off x="5495388" y="2918745"/>
              <a:ext cx="1529266" cy="707886"/>
            </a:xfrm>
            <a:prstGeom prst="rect">
              <a:avLst/>
            </a:prstGeom>
            <a:noFill/>
          </p:spPr>
          <p:txBody>
            <a:bodyPr wrap="none" rtlCol="0">
              <a:spAutoFit/>
            </a:bodyPr>
            <a:lstStyle/>
            <a:p>
              <a:pPr algn="ctr"/>
              <a:r>
                <a:rPr lang="en-US" sz="1960" b="1" dirty="0">
                  <a:solidFill>
                    <a:schemeClr val="bg1"/>
                  </a:solidFill>
                  <a:latin typeface="Segoe UI Semilight" panose="020B0402040204020203" pitchFamily="34" charset="0"/>
                  <a:cs typeface="Segoe UI Semilight" panose="020B0402040204020203" pitchFamily="34" charset="0"/>
                </a:rPr>
                <a:t>Azure </a:t>
              </a:r>
            </a:p>
            <a:p>
              <a:pPr algn="ctr"/>
              <a:r>
                <a:rPr lang="en-US" sz="1960" b="1" dirty="0">
                  <a:solidFill>
                    <a:schemeClr val="bg1"/>
                  </a:solidFill>
                  <a:latin typeface="Segoe UI Semilight" panose="020B0402040204020203" pitchFamily="34" charset="0"/>
                  <a:cs typeface="Segoe UI Semilight" panose="020B0402040204020203" pitchFamily="34" charset="0"/>
                </a:rPr>
                <a:t>Marketplace</a:t>
              </a:r>
            </a:p>
          </p:txBody>
        </p:sp>
      </p:grpSp>
      <p:grpSp>
        <p:nvGrpSpPr>
          <p:cNvPr id="2" name="Group 1"/>
          <p:cNvGrpSpPr/>
          <p:nvPr/>
        </p:nvGrpSpPr>
        <p:grpSpPr>
          <a:xfrm>
            <a:off x="10079133" y="3781871"/>
            <a:ext cx="1500243" cy="1115445"/>
            <a:chOff x="10080169" y="3838405"/>
            <a:chExt cx="1500634" cy="1115736"/>
          </a:xfrm>
        </p:grpSpPr>
        <p:sp>
          <p:nvSpPr>
            <p:cNvPr id="82" name="Rectangle 81"/>
            <p:cNvSpPr/>
            <p:nvPr/>
          </p:nvSpPr>
          <p:spPr>
            <a:xfrm>
              <a:off x="10080169" y="4258316"/>
              <a:ext cx="1500634" cy="695825"/>
            </a:xfrm>
            <a:prstGeom prst="rect">
              <a:avLst/>
            </a:prstGeom>
          </p:spPr>
          <p:txBody>
            <a:bodyPr wrap="square" lIns="91412" tIns="45705" rIns="91412" bIns="45705">
              <a:spAutoFit/>
            </a:bodyPr>
            <a:lstStyle/>
            <a:p>
              <a:pPr lvl="0" algn="ctr"/>
              <a:r>
                <a:rPr lang="en-US" sz="1960" b="1" dirty="0">
                  <a:ln w="12700" cap="rnd" cmpd="sng">
                    <a:noFill/>
                    <a:prstDash val="solid"/>
                  </a:ln>
                  <a:solidFill>
                    <a:srgbClr val="00A1E0"/>
                  </a:solidFill>
                  <a:latin typeface="Segoe UI Light" panose="020B0502040204020203" pitchFamily="34" charset="0"/>
                  <a:cs typeface="Arial" pitchFamily="34" charset="0"/>
                </a:rPr>
                <a:t>User Experience</a:t>
              </a:r>
            </a:p>
          </p:txBody>
        </p:sp>
        <p:grpSp>
          <p:nvGrpSpPr>
            <p:cNvPr id="84" name="Group 83"/>
            <p:cNvGrpSpPr/>
            <p:nvPr/>
          </p:nvGrpSpPr>
          <p:grpSpPr>
            <a:xfrm>
              <a:off x="10477810" y="3838405"/>
              <a:ext cx="697513" cy="460601"/>
              <a:chOff x="2240040" y="2190309"/>
              <a:chExt cx="996778" cy="664529"/>
            </a:xfrm>
            <a:solidFill>
              <a:schemeClr val="accent1"/>
            </a:solidFill>
          </p:grpSpPr>
          <p:sp>
            <p:nvSpPr>
              <p:cNvPr id="85" name="Freeform 80"/>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sp>
            <p:nvSpPr>
              <p:cNvPr id="86" name="Oval 79"/>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sp>
            <p:nvSpPr>
              <p:cNvPr id="87" name="Oval 81"/>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sp>
            <p:nvSpPr>
              <p:cNvPr id="88" name="Freeform 82"/>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sp>
            <p:nvSpPr>
              <p:cNvPr id="89" name="Freeform 84"/>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sp>
            <p:nvSpPr>
              <p:cNvPr id="90" name="Oval 85"/>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19" tIns="44809" rIns="89619" bIns="44809" numCol="1" anchor="t" anchorCtr="0" compatLnSpc="1">
                <a:prstTxWarp prst="textNoShape">
                  <a:avLst/>
                </a:prstTxWarp>
              </a:bodyPr>
              <a:lstStyle/>
              <a:p>
                <a:endParaRPr lang="en-US" sz="1764" dirty="0">
                  <a:latin typeface="Calibri" charset="0"/>
                  <a:cs typeface="Calibri"/>
                </a:endParaRPr>
              </a:p>
            </p:txBody>
          </p:sp>
        </p:grpSp>
      </p:grpSp>
      <p:grpSp>
        <p:nvGrpSpPr>
          <p:cNvPr id="109" name="Group 108"/>
          <p:cNvGrpSpPr/>
          <p:nvPr/>
        </p:nvGrpSpPr>
        <p:grpSpPr>
          <a:xfrm>
            <a:off x="8998004" y="3781872"/>
            <a:ext cx="1120721" cy="873441"/>
            <a:chOff x="1998785" y="3773271"/>
            <a:chExt cx="1121013" cy="873793"/>
          </a:xfrm>
        </p:grpSpPr>
        <p:sp>
          <p:nvSpPr>
            <p:cNvPr id="110" name="Rectangle 109"/>
            <p:cNvSpPr/>
            <p:nvPr/>
          </p:nvSpPr>
          <p:spPr>
            <a:xfrm>
              <a:off x="1998785" y="4246954"/>
              <a:ext cx="1121013" cy="400110"/>
            </a:xfrm>
            <a:prstGeom prst="rect">
              <a:avLst/>
            </a:prstGeom>
          </p:spPr>
          <p:txBody>
            <a:bodyPr wrap="square">
              <a:spAutoFit/>
            </a:bodyPr>
            <a:lstStyle/>
            <a:p>
              <a:pPr lvl="0" algn="ctr"/>
              <a:r>
                <a:rPr lang="en-US" sz="1960" b="1" dirty="0">
                  <a:ln w="12700" cap="rnd" cmpd="sng">
                    <a:noFill/>
                    <a:prstDash val="solid"/>
                  </a:ln>
                  <a:solidFill>
                    <a:srgbClr val="00A1E0"/>
                  </a:solidFill>
                  <a:latin typeface="Segoe UI Light" panose="020B0502040204020203" pitchFamily="34" charset="0"/>
                  <a:cs typeface="Arial" pitchFamily="34" charset="0"/>
                </a:rPr>
                <a:t>Scalable</a:t>
              </a:r>
              <a:r>
                <a:rPr lang="en-US" sz="1960" b="1" dirty="0">
                  <a:solidFill>
                    <a:srgbClr val="00A1E0"/>
                  </a:solidFill>
                  <a:latin typeface="Segoe UI Light" panose="020B0502040204020203" pitchFamily="34" charset="0"/>
                </a:rPr>
                <a:t> </a:t>
              </a:r>
              <a:endParaRPr lang="en-US" sz="1078" b="1" dirty="0">
                <a:solidFill>
                  <a:srgbClr val="00A1E0"/>
                </a:solidFill>
                <a:latin typeface="Segoe UI Light" panose="020B0502040204020203" pitchFamily="34" charset="0"/>
              </a:endParaRPr>
            </a:p>
          </p:txBody>
        </p:sp>
        <p:grpSp>
          <p:nvGrpSpPr>
            <p:cNvPr id="111" name="Group 110"/>
            <p:cNvGrpSpPr/>
            <p:nvPr/>
          </p:nvGrpSpPr>
          <p:grpSpPr>
            <a:xfrm>
              <a:off x="2291143" y="3773271"/>
              <a:ext cx="518419" cy="503066"/>
              <a:chOff x="10274346" y="4388478"/>
              <a:chExt cx="410865" cy="398697"/>
            </a:xfrm>
          </p:grpSpPr>
          <p:sp>
            <p:nvSpPr>
              <p:cNvPr id="112" name="Freeform 307"/>
              <p:cNvSpPr>
                <a:spLocks/>
              </p:cNvSpPr>
              <p:nvPr/>
            </p:nvSpPr>
            <p:spPr bwMode="auto">
              <a:xfrm>
                <a:off x="10307273" y="4713448"/>
                <a:ext cx="45095" cy="73727"/>
              </a:xfrm>
              <a:custGeom>
                <a:avLst/>
                <a:gdLst>
                  <a:gd name="T0" fmla="*/ 0 w 63"/>
                  <a:gd name="T1" fmla="*/ 103 h 103"/>
                  <a:gd name="T2" fmla="*/ 63 w 63"/>
                  <a:gd name="T3" fmla="*/ 103 h 103"/>
                  <a:gd name="T4" fmla="*/ 63 w 63"/>
                  <a:gd name="T5" fmla="*/ 0 h 103"/>
                  <a:gd name="T6" fmla="*/ 0 w 63"/>
                  <a:gd name="T7" fmla="*/ 0 h 103"/>
                  <a:gd name="T8" fmla="*/ 0 w 63"/>
                  <a:gd name="T9" fmla="*/ 103 h 103"/>
                  <a:gd name="T10" fmla="*/ 0 w 63"/>
                  <a:gd name="T11" fmla="*/ 103 h 103"/>
                  <a:gd name="T12" fmla="*/ 0 w 63"/>
                  <a:gd name="T13" fmla="*/ 103 h 103"/>
                </a:gdLst>
                <a:ahLst/>
                <a:cxnLst>
                  <a:cxn ang="0">
                    <a:pos x="T0" y="T1"/>
                  </a:cxn>
                  <a:cxn ang="0">
                    <a:pos x="T2" y="T3"/>
                  </a:cxn>
                  <a:cxn ang="0">
                    <a:pos x="T4" y="T5"/>
                  </a:cxn>
                  <a:cxn ang="0">
                    <a:pos x="T6" y="T7"/>
                  </a:cxn>
                  <a:cxn ang="0">
                    <a:pos x="T8" y="T9"/>
                  </a:cxn>
                  <a:cxn ang="0">
                    <a:pos x="T10" y="T11"/>
                  </a:cxn>
                  <a:cxn ang="0">
                    <a:pos x="T12" y="T13"/>
                  </a:cxn>
                </a:cxnLst>
                <a:rect l="0" t="0" r="r" b="b"/>
                <a:pathLst>
                  <a:path w="63" h="103">
                    <a:moveTo>
                      <a:pt x="0" y="103"/>
                    </a:moveTo>
                    <a:lnTo>
                      <a:pt x="63" y="103"/>
                    </a:lnTo>
                    <a:lnTo>
                      <a:pt x="63" y="0"/>
                    </a:lnTo>
                    <a:lnTo>
                      <a:pt x="0" y="0"/>
                    </a:lnTo>
                    <a:lnTo>
                      <a:pt x="0" y="103"/>
                    </a:lnTo>
                    <a:lnTo>
                      <a:pt x="0" y="103"/>
                    </a:lnTo>
                    <a:lnTo>
                      <a:pt x="0" y="103"/>
                    </a:lnTo>
                    <a:close/>
                  </a:path>
                </a:pathLst>
              </a:custGeom>
              <a:solidFill>
                <a:schemeClr val="accent1"/>
              </a:solidFill>
              <a:ln w="12700" cap="flat">
                <a:solidFill>
                  <a:schemeClr val="accent1"/>
                </a:solid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3" name="Freeform 308"/>
              <p:cNvSpPr>
                <a:spLocks/>
              </p:cNvSpPr>
              <p:nvPr/>
            </p:nvSpPr>
            <p:spPr bwMode="auto">
              <a:xfrm>
                <a:off x="10405336" y="4613237"/>
                <a:ext cx="45095" cy="173938"/>
              </a:xfrm>
              <a:custGeom>
                <a:avLst/>
                <a:gdLst>
                  <a:gd name="T0" fmla="*/ 0 w 63"/>
                  <a:gd name="T1" fmla="*/ 243 h 243"/>
                  <a:gd name="T2" fmla="*/ 63 w 63"/>
                  <a:gd name="T3" fmla="*/ 243 h 243"/>
                  <a:gd name="T4" fmla="*/ 63 w 63"/>
                  <a:gd name="T5" fmla="*/ 0 h 243"/>
                  <a:gd name="T6" fmla="*/ 0 w 63"/>
                  <a:gd name="T7" fmla="*/ 0 h 243"/>
                  <a:gd name="T8" fmla="*/ 0 w 63"/>
                  <a:gd name="T9" fmla="*/ 243 h 243"/>
                  <a:gd name="T10" fmla="*/ 0 w 63"/>
                  <a:gd name="T11" fmla="*/ 243 h 243"/>
                  <a:gd name="T12" fmla="*/ 0 w 63"/>
                  <a:gd name="T13" fmla="*/ 243 h 243"/>
                </a:gdLst>
                <a:ahLst/>
                <a:cxnLst>
                  <a:cxn ang="0">
                    <a:pos x="T0" y="T1"/>
                  </a:cxn>
                  <a:cxn ang="0">
                    <a:pos x="T2" y="T3"/>
                  </a:cxn>
                  <a:cxn ang="0">
                    <a:pos x="T4" y="T5"/>
                  </a:cxn>
                  <a:cxn ang="0">
                    <a:pos x="T6" y="T7"/>
                  </a:cxn>
                  <a:cxn ang="0">
                    <a:pos x="T8" y="T9"/>
                  </a:cxn>
                  <a:cxn ang="0">
                    <a:pos x="T10" y="T11"/>
                  </a:cxn>
                  <a:cxn ang="0">
                    <a:pos x="T12" y="T13"/>
                  </a:cxn>
                </a:cxnLst>
                <a:rect l="0" t="0" r="r" b="b"/>
                <a:pathLst>
                  <a:path w="63" h="243">
                    <a:moveTo>
                      <a:pt x="0" y="243"/>
                    </a:moveTo>
                    <a:lnTo>
                      <a:pt x="63" y="243"/>
                    </a:lnTo>
                    <a:lnTo>
                      <a:pt x="63" y="0"/>
                    </a:lnTo>
                    <a:lnTo>
                      <a:pt x="0" y="0"/>
                    </a:lnTo>
                    <a:lnTo>
                      <a:pt x="0" y="243"/>
                    </a:lnTo>
                    <a:lnTo>
                      <a:pt x="0" y="243"/>
                    </a:lnTo>
                    <a:lnTo>
                      <a:pt x="0" y="243"/>
                    </a:lnTo>
                    <a:close/>
                  </a:path>
                </a:pathLst>
              </a:custGeom>
              <a:solidFill>
                <a:schemeClr val="accent1"/>
              </a:solidFill>
              <a:ln w="12700" cap="flat">
                <a:solidFill>
                  <a:schemeClr val="accent1"/>
                </a:solid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4" name="Freeform 309"/>
              <p:cNvSpPr>
                <a:spLocks/>
              </p:cNvSpPr>
              <p:nvPr/>
            </p:nvSpPr>
            <p:spPr bwMode="auto">
              <a:xfrm>
                <a:off x="10502684" y="4655468"/>
                <a:ext cx="45811" cy="131706"/>
              </a:xfrm>
              <a:custGeom>
                <a:avLst/>
                <a:gdLst>
                  <a:gd name="T0" fmla="*/ 0 w 64"/>
                  <a:gd name="T1" fmla="*/ 184 h 184"/>
                  <a:gd name="T2" fmla="*/ 64 w 64"/>
                  <a:gd name="T3" fmla="*/ 184 h 184"/>
                  <a:gd name="T4" fmla="*/ 64 w 64"/>
                  <a:gd name="T5" fmla="*/ 0 h 184"/>
                  <a:gd name="T6" fmla="*/ 0 w 64"/>
                  <a:gd name="T7" fmla="*/ 0 h 184"/>
                  <a:gd name="T8" fmla="*/ 0 w 64"/>
                  <a:gd name="T9" fmla="*/ 184 h 184"/>
                  <a:gd name="T10" fmla="*/ 0 w 64"/>
                  <a:gd name="T11" fmla="*/ 184 h 184"/>
                  <a:gd name="T12" fmla="*/ 0 w 64"/>
                  <a:gd name="T13" fmla="*/ 184 h 184"/>
                </a:gdLst>
                <a:ahLst/>
                <a:cxnLst>
                  <a:cxn ang="0">
                    <a:pos x="T0" y="T1"/>
                  </a:cxn>
                  <a:cxn ang="0">
                    <a:pos x="T2" y="T3"/>
                  </a:cxn>
                  <a:cxn ang="0">
                    <a:pos x="T4" y="T5"/>
                  </a:cxn>
                  <a:cxn ang="0">
                    <a:pos x="T6" y="T7"/>
                  </a:cxn>
                  <a:cxn ang="0">
                    <a:pos x="T8" y="T9"/>
                  </a:cxn>
                  <a:cxn ang="0">
                    <a:pos x="T10" y="T11"/>
                  </a:cxn>
                  <a:cxn ang="0">
                    <a:pos x="T12" y="T13"/>
                  </a:cxn>
                </a:cxnLst>
                <a:rect l="0" t="0" r="r" b="b"/>
                <a:pathLst>
                  <a:path w="64" h="184">
                    <a:moveTo>
                      <a:pt x="0" y="184"/>
                    </a:moveTo>
                    <a:lnTo>
                      <a:pt x="64" y="184"/>
                    </a:lnTo>
                    <a:lnTo>
                      <a:pt x="64" y="0"/>
                    </a:lnTo>
                    <a:lnTo>
                      <a:pt x="0" y="0"/>
                    </a:lnTo>
                    <a:lnTo>
                      <a:pt x="0" y="184"/>
                    </a:lnTo>
                    <a:lnTo>
                      <a:pt x="0" y="184"/>
                    </a:lnTo>
                    <a:lnTo>
                      <a:pt x="0" y="184"/>
                    </a:lnTo>
                    <a:close/>
                  </a:path>
                </a:pathLst>
              </a:custGeom>
              <a:solidFill>
                <a:schemeClr val="accent1"/>
              </a:solidFill>
              <a:ln w="12700" cap="flat">
                <a:solidFill>
                  <a:schemeClr val="accent1"/>
                </a:solid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5" name="Freeform 310"/>
              <p:cNvSpPr>
                <a:spLocks/>
              </p:cNvSpPr>
              <p:nvPr/>
            </p:nvSpPr>
            <p:spPr bwMode="auto">
              <a:xfrm>
                <a:off x="10599316" y="4529489"/>
                <a:ext cx="46527" cy="257685"/>
              </a:xfrm>
              <a:custGeom>
                <a:avLst/>
                <a:gdLst>
                  <a:gd name="T0" fmla="*/ 0 w 65"/>
                  <a:gd name="T1" fmla="*/ 360 h 360"/>
                  <a:gd name="T2" fmla="*/ 65 w 65"/>
                  <a:gd name="T3" fmla="*/ 360 h 360"/>
                  <a:gd name="T4" fmla="*/ 65 w 65"/>
                  <a:gd name="T5" fmla="*/ 0 h 360"/>
                  <a:gd name="T6" fmla="*/ 0 w 65"/>
                  <a:gd name="T7" fmla="*/ 0 h 360"/>
                  <a:gd name="T8" fmla="*/ 0 w 65"/>
                  <a:gd name="T9" fmla="*/ 360 h 360"/>
                  <a:gd name="T10" fmla="*/ 0 w 65"/>
                  <a:gd name="T11" fmla="*/ 360 h 360"/>
                  <a:gd name="T12" fmla="*/ 0 w 65"/>
                  <a:gd name="T13" fmla="*/ 360 h 360"/>
                </a:gdLst>
                <a:ahLst/>
                <a:cxnLst>
                  <a:cxn ang="0">
                    <a:pos x="T0" y="T1"/>
                  </a:cxn>
                  <a:cxn ang="0">
                    <a:pos x="T2" y="T3"/>
                  </a:cxn>
                  <a:cxn ang="0">
                    <a:pos x="T4" y="T5"/>
                  </a:cxn>
                  <a:cxn ang="0">
                    <a:pos x="T6" y="T7"/>
                  </a:cxn>
                  <a:cxn ang="0">
                    <a:pos x="T8" y="T9"/>
                  </a:cxn>
                  <a:cxn ang="0">
                    <a:pos x="T10" y="T11"/>
                  </a:cxn>
                  <a:cxn ang="0">
                    <a:pos x="T12" y="T13"/>
                  </a:cxn>
                </a:cxnLst>
                <a:rect l="0" t="0" r="r" b="b"/>
                <a:pathLst>
                  <a:path w="65" h="360">
                    <a:moveTo>
                      <a:pt x="0" y="360"/>
                    </a:moveTo>
                    <a:lnTo>
                      <a:pt x="65" y="360"/>
                    </a:lnTo>
                    <a:lnTo>
                      <a:pt x="65" y="0"/>
                    </a:lnTo>
                    <a:lnTo>
                      <a:pt x="0" y="0"/>
                    </a:lnTo>
                    <a:lnTo>
                      <a:pt x="0" y="360"/>
                    </a:lnTo>
                    <a:lnTo>
                      <a:pt x="0" y="360"/>
                    </a:lnTo>
                    <a:lnTo>
                      <a:pt x="0" y="360"/>
                    </a:lnTo>
                    <a:close/>
                  </a:path>
                </a:pathLst>
              </a:custGeom>
              <a:solidFill>
                <a:schemeClr val="accent1"/>
              </a:solidFill>
              <a:ln w="12700" cap="flat">
                <a:solidFill>
                  <a:schemeClr val="accent1"/>
                </a:solid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6" name="Line 311"/>
              <p:cNvSpPr>
                <a:spLocks noChangeShapeType="1"/>
              </p:cNvSpPr>
              <p:nvPr/>
            </p:nvSpPr>
            <p:spPr bwMode="auto">
              <a:xfrm>
                <a:off x="10274346" y="4787174"/>
                <a:ext cx="410865" cy="0"/>
              </a:xfrm>
              <a:prstGeom prst="line">
                <a:avLst/>
              </a:prstGeom>
              <a:noFill/>
              <a:ln w="1270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2254" dirty="0"/>
              </a:p>
            </p:txBody>
          </p:sp>
          <p:sp>
            <p:nvSpPr>
              <p:cNvPr id="117" name="Oval 312"/>
              <p:cNvSpPr>
                <a:spLocks noChangeArrowheads="1"/>
              </p:cNvSpPr>
              <p:nvPr/>
            </p:nvSpPr>
            <p:spPr bwMode="auto">
              <a:xfrm>
                <a:off x="10308704" y="4556689"/>
                <a:ext cx="43664" cy="42948"/>
              </a:xfrm>
              <a:prstGeom prst="ellipse">
                <a:avLst/>
              </a:prstGeom>
              <a:solidFill>
                <a:schemeClr val="accent1"/>
              </a:solidFill>
              <a:ln w="12700" cap="flat">
                <a:no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8" name="Oval 313"/>
              <p:cNvSpPr>
                <a:spLocks noChangeArrowheads="1"/>
              </p:cNvSpPr>
              <p:nvPr/>
            </p:nvSpPr>
            <p:spPr bwMode="auto">
              <a:xfrm>
                <a:off x="10406768" y="4469362"/>
                <a:ext cx="42232" cy="43664"/>
              </a:xfrm>
              <a:prstGeom prst="ellipse">
                <a:avLst/>
              </a:prstGeom>
              <a:solidFill>
                <a:schemeClr val="accent1"/>
              </a:solidFill>
              <a:ln w="12700" cap="flat">
                <a:no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19" name="Oval 314"/>
              <p:cNvSpPr>
                <a:spLocks noChangeArrowheads="1"/>
              </p:cNvSpPr>
              <p:nvPr/>
            </p:nvSpPr>
            <p:spPr bwMode="auto">
              <a:xfrm>
                <a:off x="10503400" y="4515173"/>
                <a:ext cx="43664" cy="42232"/>
              </a:xfrm>
              <a:prstGeom prst="ellipse">
                <a:avLst/>
              </a:prstGeom>
              <a:solidFill>
                <a:schemeClr val="accent1"/>
              </a:solidFill>
              <a:ln w="12700" cap="flat">
                <a:no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20" name="Oval 315"/>
              <p:cNvSpPr>
                <a:spLocks noChangeArrowheads="1"/>
              </p:cNvSpPr>
              <p:nvPr/>
            </p:nvSpPr>
            <p:spPr bwMode="auto">
              <a:xfrm>
                <a:off x="10601463" y="4388478"/>
                <a:ext cx="42232" cy="42948"/>
              </a:xfrm>
              <a:prstGeom prst="ellipse">
                <a:avLst/>
              </a:prstGeom>
              <a:solidFill>
                <a:schemeClr val="accent1"/>
              </a:solidFill>
              <a:ln w="12700" cap="flat">
                <a:noFill/>
                <a:prstDash val="solid"/>
                <a:miter lim="800000"/>
                <a:headEnd/>
                <a:tailEnd/>
              </a:ln>
              <a:extLst/>
            </p:spPr>
            <p:txBody>
              <a:bodyPr vert="horz" wrap="square" lIns="89619" tIns="44809" rIns="89619" bIns="44809" numCol="1" anchor="t" anchorCtr="0" compatLnSpc="1">
                <a:prstTxWarp prst="textNoShape">
                  <a:avLst/>
                </a:prstTxWarp>
              </a:bodyPr>
              <a:lstStyle/>
              <a:p>
                <a:endParaRPr lang="en-US" sz="2254" dirty="0"/>
              </a:p>
            </p:txBody>
          </p:sp>
          <p:sp>
            <p:nvSpPr>
              <p:cNvPr id="121" name="Line 316"/>
              <p:cNvSpPr>
                <a:spLocks noChangeShapeType="1"/>
              </p:cNvSpPr>
              <p:nvPr/>
            </p:nvSpPr>
            <p:spPr bwMode="auto">
              <a:xfrm flipV="1">
                <a:off x="10539190" y="4427131"/>
                <a:ext cx="70148" cy="91621"/>
              </a:xfrm>
              <a:prstGeom prst="line">
                <a:avLst/>
              </a:prstGeom>
              <a:noFill/>
              <a:ln w="1270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2254" dirty="0"/>
              </a:p>
            </p:txBody>
          </p:sp>
          <p:sp>
            <p:nvSpPr>
              <p:cNvPr id="122" name="Line 317"/>
              <p:cNvSpPr>
                <a:spLocks noChangeShapeType="1"/>
              </p:cNvSpPr>
              <p:nvPr/>
            </p:nvSpPr>
            <p:spPr bwMode="auto">
              <a:xfrm>
                <a:off x="10446852" y="4499426"/>
                <a:ext cx="58695" cy="27916"/>
              </a:xfrm>
              <a:prstGeom prst="line">
                <a:avLst/>
              </a:prstGeom>
              <a:noFill/>
              <a:ln w="1270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2254" dirty="0"/>
              </a:p>
            </p:txBody>
          </p:sp>
          <p:sp>
            <p:nvSpPr>
              <p:cNvPr id="123" name="Line 318"/>
              <p:cNvSpPr>
                <a:spLocks noChangeShapeType="1"/>
              </p:cNvSpPr>
              <p:nvPr/>
            </p:nvSpPr>
            <p:spPr bwMode="auto">
              <a:xfrm flipV="1">
                <a:off x="10346641" y="4505152"/>
                <a:ext cx="64421" cy="57979"/>
              </a:xfrm>
              <a:prstGeom prst="line">
                <a:avLst/>
              </a:prstGeom>
              <a:noFill/>
              <a:ln w="12700"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vert="horz" wrap="square" lIns="89619" tIns="44809" rIns="89619" bIns="44809" numCol="1" anchor="t" anchorCtr="0" compatLnSpc="1">
                <a:prstTxWarp prst="textNoShape">
                  <a:avLst/>
                </a:prstTxWarp>
              </a:bodyPr>
              <a:lstStyle/>
              <a:p>
                <a:endParaRPr lang="en-US" sz="2254" dirty="0"/>
              </a:p>
            </p:txBody>
          </p:sp>
        </p:grpSp>
      </p:grpSp>
      <p:sp>
        <p:nvSpPr>
          <p:cNvPr id="4" name="Rectangle 3"/>
          <p:cNvSpPr/>
          <p:nvPr/>
        </p:nvSpPr>
        <p:spPr>
          <a:xfrm>
            <a:off x="1195254" y="5023868"/>
            <a:ext cx="9958380" cy="1477328"/>
          </a:xfrm>
          <a:prstGeom prst="rect">
            <a:avLst/>
          </a:prstGeom>
        </p:spPr>
        <p:txBody>
          <a:bodyPr wrap="square">
            <a:spAutoFit/>
          </a:bodyPr>
          <a:lstStyle/>
          <a:p>
            <a:pPr algn="ctr"/>
            <a:r>
              <a:rPr lang="en-US" dirty="0"/>
              <a:t>Microsoft</a:t>
            </a:r>
          </a:p>
          <a:p>
            <a:pPr algn="ctr"/>
            <a:r>
              <a:rPr lang="en-US" b="1" dirty="0"/>
              <a:t>discontinued Azure RemoteApp in August 2017</a:t>
            </a:r>
          </a:p>
          <a:p>
            <a:pPr algn="ctr"/>
            <a:endParaRPr lang="en-US" b="1" dirty="0"/>
          </a:p>
          <a:p>
            <a:pPr algn="ctr"/>
            <a:r>
              <a:rPr lang="en-US" b="1" dirty="0"/>
              <a:t>Recommended</a:t>
            </a:r>
            <a:r>
              <a:rPr lang="en-US" dirty="0"/>
              <a:t> way forward is via </a:t>
            </a:r>
            <a:r>
              <a:rPr lang="en-US" b="1" dirty="0"/>
              <a:t>Citrix</a:t>
            </a:r>
            <a:r>
              <a:rPr lang="en-US" dirty="0"/>
              <a:t> and a new </a:t>
            </a:r>
            <a:r>
              <a:rPr lang="en-US" b="1" dirty="0"/>
              <a:t>XenApp</a:t>
            </a:r>
            <a:r>
              <a:rPr lang="en-US" dirty="0"/>
              <a:t> </a:t>
            </a:r>
            <a:r>
              <a:rPr lang="en-US" b="1" dirty="0"/>
              <a:t>Service</a:t>
            </a:r>
            <a:r>
              <a:rPr lang="en-US" dirty="0"/>
              <a:t> </a:t>
            </a:r>
          </a:p>
          <a:p>
            <a:pPr algn="ctr"/>
            <a:r>
              <a:rPr lang="en-US" dirty="0"/>
              <a:t>for Azure offering</a:t>
            </a:r>
          </a:p>
        </p:txBody>
      </p:sp>
      <p:sp>
        <p:nvSpPr>
          <p:cNvPr id="99" name="Right Arrow 98"/>
          <p:cNvSpPr/>
          <p:nvPr/>
        </p:nvSpPr>
        <p:spPr>
          <a:xfrm>
            <a:off x="3312938" y="3876574"/>
            <a:ext cx="796068" cy="52066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
        <p:nvSpPr>
          <p:cNvPr id="101" name="Right Arrow 100"/>
          <p:cNvSpPr/>
          <p:nvPr/>
        </p:nvSpPr>
        <p:spPr>
          <a:xfrm rot="10800000">
            <a:off x="8109958" y="3902769"/>
            <a:ext cx="796068" cy="520661"/>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spTree>
    <p:extLst>
      <p:ext uri="{BB962C8B-B14F-4D97-AF65-F5344CB8AC3E}">
        <p14:creationId xmlns:p14="http://schemas.microsoft.com/office/powerpoint/2010/main" val="1760464887"/>
      </p:ext>
    </p:extLst>
  </p:cSld>
  <p:clrMapOvr>
    <a:masterClrMapping/>
  </p:clrMapOvr>
  <mc:AlternateContent xmlns:mc="http://schemas.openxmlformats.org/markup-compatibility/2006" xmlns:p14="http://schemas.microsoft.com/office/powerpoint/2010/main">
    <mc:Choice Requires="p14">
      <p:transition spd="med" p14:dur="700" advTm="41289">
        <p:fade/>
      </p:transition>
    </mc:Choice>
    <mc:Fallback xmlns="">
      <p:transition spd="med" advTm="4128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A1A1A"/>
                </a:solidFill>
              </a:rPr>
              <a:t>Simplified Management Experience </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463" y="2511242"/>
            <a:ext cx="5585098" cy="3211431"/>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90662" y="2509583"/>
            <a:ext cx="5298781" cy="3212386"/>
          </a:xfrm>
          <a:prstGeom prst="rect">
            <a:avLst/>
          </a:prstGeom>
        </p:spPr>
      </p:pic>
      <p:sp>
        <p:nvSpPr>
          <p:cNvPr id="5" name="Right Arrow 4"/>
          <p:cNvSpPr/>
          <p:nvPr/>
        </p:nvSpPr>
        <p:spPr>
          <a:xfrm>
            <a:off x="6110009" y="3732867"/>
            <a:ext cx="552750" cy="765816"/>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p>
        </p:txBody>
      </p:sp>
      <p:sp>
        <p:nvSpPr>
          <p:cNvPr id="6" name="TextBox 5"/>
          <p:cNvSpPr txBox="1"/>
          <p:nvPr/>
        </p:nvSpPr>
        <p:spPr>
          <a:xfrm>
            <a:off x="421173" y="1693244"/>
            <a:ext cx="5253676" cy="646331"/>
          </a:xfrm>
          <a:prstGeom prst="rect">
            <a:avLst/>
          </a:prstGeom>
          <a:noFill/>
        </p:spPr>
        <p:txBody>
          <a:bodyPr wrap="square" rtlCol="0">
            <a:spAutoFit/>
          </a:bodyPr>
          <a:lstStyle/>
          <a:p>
            <a:pPr algn="ctr"/>
            <a:r>
              <a:rPr lang="en-US" dirty="0">
                <a:solidFill>
                  <a:schemeClr val="accent1"/>
                </a:solidFill>
              </a:rPr>
              <a:t>Current Experience via Citrix Studio</a:t>
            </a:r>
          </a:p>
          <a:p>
            <a:pPr algn="ctr"/>
            <a:r>
              <a:rPr lang="en-US" dirty="0">
                <a:solidFill>
                  <a:schemeClr val="accent1"/>
                </a:solidFill>
              </a:rPr>
              <a:t>Provides high degree of control over deployment</a:t>
            </a:r>
          </a:p>
        </p:txBody>
      </p:sp>
      <p:sp>
        <p:nvSpPr>
          <p:cNvPr id="7" name="TextBox 6"/>
          <p:cNvSpPr txBox="1"/>
          <p:nvPr/>
        </p:nvSpPr>
        <p:spPr>
          <a:xfrm>
            <a:off x="7083589" y="1607034"/>
            <a:ext cx="4649742" cy="923330"/>
          </a:xfrm>
          <a:prstGeom prst="rect">
            <a:avLst/>
          </a:prstGeom>
          <a:noFill/>
        </p:spPr>
        <p:txBody>
          <a:bodyPr wrap="square" rtlCol="0">
            <a:spAutoFit/>
          </a:bodyPr>
          <a:lstStyle/>
          <a:p>
            <a:pPr algn="ctr"/>
            <a:r>
              <a:rPr lang="en-US" dirty="0">
                <a:solidFill>
                  <a:schemeClr val="accent1"/>
                </a:solidFill>
              </a:rPr>
              <a:t>New! Simplified Management Console</a:t>
            </a:r>
          </a:p>
          <a:p>
            <a:pPr algn="ctr"/>
            <a:r>
              <a:rPr lang="en-US" dirty="0">
                <a:solidFill>
                  <a:schemeClr val="accent1"/>
                </a:solidFill>
              </a:rPr>
              <a:t>Enables faster deployments through guided workflows and automation</a:t>
            </a:r>
          </a:p>
        </p:txBody>
      </p:sp>
    </p:spTree>
    <p:extLst>
      <p:ext uri="{BB962C8B-B14F-4D97-AF65-F5344CB8AC3E}">
        <p14:creationId xmlns:p14="http://schemas.microsoft.com/office/powerpoint/2010/main" val="4143776407"/>
      </p:ext>
    </p:extLst>
  </p:cSld>
  <p:clrMapOvr>
    <a:masterClrMapping/>
  </p:clrMapOvr>
  <mc:AlternateContent xmlns:mc="http://schemas.openxmlformats.org/markup-compatibility/2006" xmlns:p14="http://schemas.microsoft.com/office/powerpoint/2010/main">
    <mc:Choice Requires="p14">
      <p:transition spd="med" p14:dur="700" advTm="47445">
        <p:fade/>
      </p:transition>
    </mc:Choice>
    <mc:Fallback xmlns="">
      <p:transition spd="med" advTm="47445">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11480"/>
            <a:ext cx="11277599" cy="842025"/>
          </a:xfrm>
        </p:spPr>
        <p:txBody>
          <a:bodyPr/>
          <a:lstStyle/>
          <a:p>
            <a:r>
              <a:rPr lang="en-US" dirty="0">
                <a:solidFill>
                  <a:srgbClr val="1A1A1A"/>
                </a:solidFill>
              </a:rPr>
              <a:t>Value Add compared to Azure RemoteApp</a:t>
            </a:r>
          </a:p>
        </p:txBody>
      </p:sp>
      <p:cxnSp>
        <p:nvCxnSpPr>
          <p:cNvPr id="5" name="Straight Connector 4"/>
          <p:cNvCxnSpPr/>
          <p:nvPr/>
        </p:nvCxnSpPr>
        <p:spPr>
          <a:xfrm>
            <a:off x="4081636" y="2012049"/>
            <a:ext cx="0" cy="3993444"/>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8140836" y="1935067"/>
            <a:ext cx="32076" cy="3993444"/>
          </a:xfrm>
          <a:prstGeom prst="line">
            <a:avLst/>
          </a:prstGeom>
          <a:ln w="12700" cap="rnd">
            <a:round/>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13672" y="1675254"/>
            <a:ext cx="2723241" cy="461545"/>
          </a:xfrm>
          <a:prstGeom prst="rect">
            <a:avLst/>
          </a:prstGeom>
          <a:noFill/>
        </p:spPr>
        <p:txBody>
          <a:bodyPr wrap="square" rtlCol="0">
            <a:spAutoFit/>
          </a:bodyPr>
          <a:lstStyle/>
          <a:p>
            <a:pPr algn="ctr"/>
            <a:r>
              <a:rPr lang="en-US" sz="2399" dirty="0">
                <a:solidFill>
                  <a:schemeClr val="accent1"/>
                </a:solidFill>
              </a:rPr>
              <a:t>Experience</a:t>
            </a:r>
            <a:endParaRPr lang="en-US" sz="2099" dirty="0">
              <a:solidFill>
                <a:schemeClr val="accent1"/>
              </a:solidFill>
            </a:endParaRPr>
          </a:p>
        </p:txBody>
      </p:sp>
      <p:sp>
        <p:nvSpPr>
          <p:cNvPr id="10" name="TextBox 9"/>
          <p:cNvSpPr txBox="1"/>
          <p:nvPr/>
        </p:nvSpPr>
        <p:spPr>
          <a:xfrm>
            <a:off x="4427255" y="1702337"/>
            <a:ext cx="2723241" cy="461545"/>
          </a:xfrm>
          <a:prstGeom prst="rect">
            <a:avLst/>
          </a:prstGeom>
          <a:noFill/>
        </p:spPr>
        <p:txBody>
          <a:bodyPr wrap="square" rtlCol="0">
            <a:spAutoFit/>
          </a:bodyPr>
          <a:lstStyle/>
          <a:p>
            <a:pPr algn="ctr"/>
            <a:r>
              <a:rPr lang="en-US" sz="2399" dirty="0">
                <a:solidFill>
                  <a:schemeClr val="accent1"/>
                </a:solidFill>
              </a:rPr>
              <a:t>Flexibility</a:t>
            </a:r>
          </a:p>
        </p:txBody>
      </p:sp>
      <p:sp>
        <p:nvSpPr>
          <p:cNvPr id="11" name="TextBox 10"/>
          <p:cNvSpPr txBox="1"/>
          <p:nvPr/>
        </p:nvSpPr>
        <p:spPr>
          <a:xfrm>
            <a:off x="8172913" y="1714692"/>
            <a:ext cx="2723241" cy="461545"/>
          </a:xfrm>
          <a:prstGeom prst="rect">
            <a:avLst/>
          </a:prstGeom>
          <a:noFill/>
        </p:spPr>
        <p:txBody>
          <a:bodyPr wrap="square" rtlCol="0">
            <a:spAutoFit/>
          </a:bodyPr>
          <a:lstStyle/>
          <a:p>
            <a:pPr algn="ctr"/>
            <a:r>
              <a:rPr lang="en-US" sz="2399" dirty="0">
                <a:solidFill>
                  <a:schemeClr val="accent1"/>
                </a:solidFill>
              </a:rPr>
              <a:t>Security</a:t>
            </a:r>
          </a:p>
        </p:txBody>
      </p:sp>
      <p:sp>
        <p:nvSpPr>
          <p:cNvPr id="13" name="TextBox 12"/>
          <p:cNvSpPr txBox="1"/>
          <p:nvPr/>
        </p:nvSpPr>
        <p:spPr>
          <a:xfrm>
            <a:off x="713670" y="2395357"/>
            <a:ext cx="3175510" cy="2907463"/>
          </a:xfrm>
          <a:prstGeom prst="rect">
            <a:avLst/>
          </a:prstGeom>
          <a:noFill/>
        </p:spPr>
        <p:txBody>
          <a:bodyPr wrap="square" rtlCol="0">
            <a:spAutoFit/>
          </a:bodyPr>
          <a:lstStyle/>
          <a:p>
            <a:pPr marL="342797" indent="-342797">
              <a:spcAft>
                <a:spcPts val="600"/>
              </a:spcAft>
              <a:buFont typeface="Symbol" panose="05050102010706020507" pitchFamily="18" charset="2"/>
              <a:buChar char=""/>
            </a:pPr>
            <a:r>
              <a:rPr lang="en-US" sz="2099" dirty="0">
                <a:solidFill>
                  <a:schemeClr val="dk1"/>
                </a:solidFill>
              </a:rPr>
              <a:t>HDX – Superior in session experience</a:t>
            </a:r>
          </a:p>
          <a:p>
            <a:pPr marL="342797" indent="-342797">
              <a:spcAft>
                <a:spcPts val="600"/>
              </a:spcAft>
              <a:buFont typeface="Symbol" panose="05050102010706020507" pitchFamily="18" charset="2"/>
              <a:buChar char=""/>
            </a:pPr>
            <a:r>
              <a:rPr lang="en-US" sz="2099" dirty="0">
                <a:solidFill>
                  <a:schemeClr val="dk1"/>
                </a:solidFill>
              </a:rPr>
              <a:t>Access from wider set of devices (Linux, Raspberry Pi)</a:t>
            </a:r>
          </a:p>
          <a:p>
            <a:pPr marL="342797" indent="-342797">
              <a:spcAft>
                <a:spcPts val="600"/>
              </a:spcAft>
              <a:buFont typeface="Symbol" panose="05050102010706020507" pitchFamily="18" charset="2"/>
              <a:buChar char=""/>
            </a:pPr>
            <a:r>
              <a:rPr lang="en-US" sz="2099" dirty="0">
                <a:solidFill>
                  <a:schemeClr val="dk1"/>
                </a:solidFill>
              </a:rPr>
              <a:t>Support for GPU enabled workloads</a:t>
            </a:r>
          </a:p>
          <a:p>
            <a:pPr algn="ctr">
              <a:spcAft>
                <a:spcPts val="600"/>
              </a:spcAft>
            </a:pPr>
            <a:endParaRPr lang="en-US" sz="2099" dirty="0"/>
          </a:p>
        </p:txBody>
      </p:sp>
      <p:sp>
        <p:nvSpPr>
          <p:cNvPr id="14" name="TextBox 13"/>
          <p:cNvSpPr txBox="1"/>
          <p:nvPr/>
        </p:nvSpPr>
        <p:spPr>
          <a:xfrm>
            <a:off x="4427255" y="2397143"/>
            <a:ext cx="3397635" cy="3138295"/>
          </a:xfrm>
          <a:prstGeom prst="rect">
            <a:avLst/>
          </a:prstGeom>
          <a:noFill/>
        </p:spPr>
        <p:txBody>
          <a:bodyPr wrap="square" rtlCol="0">
            <a:spAutoFit/>
          </a:bodyPr>
          <a:lstStyle>
            <a:defPPr>
              <a:defRPr lang="en-US"/>
            </a:defPPr>
            <a:lvl1pPr marL="342797" indent="-342797">
              <a:spcAft>
                <a:spcPts val="600"/>
              </a:spcAft>
              <a:buFont typeface="Symbol" panose="05050102010706020507" pitchFamily="18" charset="2"/>
              <a:buChar char=""/>
              <a:defRPr sz="2099">
                <a:solidFill>
                  <a:schemeClr val="dk1"/>
                </a:solidFill>
              </a:defRPr>
            </a:lvl1pPr>
          </a:lstStyle>
          <a:p>
            <a:r>
              <a:rPr lang="en-US" dirty="0"/>
              <a:t>Custom Azure Instances</a:t>
            </a:r>
          </a:p>
          <a:p>
            <a:r>
              <a:rPr lang="en-US" dirty="0"/>
              <a:t>Leverage scale of ARM</a:t>
            </a:r>
          </a:p>
          <a:p>
            <a:r>
              <a:rPr lang="en-US" dirty="0"/>
              <a:t>Smart Scaling options</a:t>
            </a:r>
          </a:p>
          <a:p>
            <a:r>
              <a:rPr lang="en-US" dirty="0"/>
              <a:t>User Group support</a:t>
            </a:r>
          </a:p>
          <a:p>
            <a:r>
              <a:rPr lang="en-US" dirty="0"/>
              <a:t>Users span multiple app collections</a:t>
            </a:r>
          </a:p>
          <a:p>
            <a:r>
              <a:rPr lang="en-US" dirty="0"/>
              <a:t>Better Monitoring </a:t>
            </a:r>
          </a:p>
          <a:p>
            <a:endParaRPr lang="en-US" dirty="0"/>
          </a:p>
        </p:txBody>
      </p:sp>
      <p:sp>
        <p:nvSpPr>
          <p:cNvPr id="15" name="TextBox 14"/>
          <p:cNvSpPr txBox="1"/>
          <p:nvPr/>
        </p:nvSpPr>
        <p:spPr>
          <a:xfrm>
            <a:off x="8227440" y="2364886"/>
            <a:ext cx="3205982" cy="1861407"/>
          </a:xfrm>
          <a:prstGeom prst="rect">
            <a:avLst/>
          </a:prstGeom>
          <a:noFill/>
        </p:spPr>
        <p:txBody>
          <a:bodyPr wrap="square" rtlCol="0">
            <a:spAutoFit/>
          </a:bodyPr>
          <a:lstStyle>
            <a:defPPr>
              <a:defRPr lang="en-US"/>
            </a:defPPr>
            <a:lvl1pPr marL="342797" indent="-342797">
              <a:spcAft>
                <a:spcPts val="600"/>
              </a:spcAft>
              <a:buFont typeface="Symbol" panose="05050102010706020507" pitchFamily="18" charset="2"/>
              <a:buChar char=""/>
              <a:defRPr sz="2099">
                <a:solidFill>
                  <a:schemeClr val="dk1"/>
                </a:solidFill>
              </a:defRPr>
            </a:lvl1pPr>
          </a:lstStyle>
          <a:p>
            <a:r>
              <a:rPr lang="en-US" dirty="0"/>
              <a:t>More control over data and workloads</a:t>
            </a:r>
          </a:p>
          <a:p>
            <a:r>
              <a:rPr lang="en-US" dirty="0"/>
              <a:t>Rich policy control via GPO</a:t>
            </a:r>
          </a:p>
          <a:p>
            <a:endParaRPr lang="en-US" dirty="0"/>
          </a:p>
        </p:txBody>
      </p:sp>
    </p:spTree>
    <p:extLst>
      <p:ext uri="{BB962C8B-B14F-4D97-AF65-F5344CB8AC3E}">
        <p14:creationId xmlns:p14="http://schemas.microsoft.com/office/powerpoint/2010/main" val="2273576127"/>
      </p:ext>
    </p:extLst>
  </p:cSld>
  <p:clrMapOvr>
    <a:masterClrMapping/>
  </p:clrMapOvr>
  <mc:AlternateContent xmlns:mc="http://schemas.openxmlformats.org/markup-compatibility/2006" xmlns:p14="http://schemas.microsoft.com/office/powerpoint/2010/main">
    <mc:Choice Requires="p14">
      <p:transition spd="med" p14:dur="700" advTm="45482">
        <p:fade/>
      </p:transition>
    </mc:Choice>
    <mc:Fallback xmlns="">
      <p:transition spd="med" advTm="45482">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4816280" y="79513"/>
            <a:ext cx="6790099" cy="6858000"/>
            <a:chOff x="4814691" y="79513"/>
            <a:chExt cx="6790099" cy="685800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4691" y="79513"/>
              <a:ext cx="6790099" cy="6858000"/>
            </a:xfrm>
            <a:prstGeom prst="rect">
              <a:avLst/>
            </a:prstGeom>
            <a:ln w="57150">
              <a:solidFill>
                <a:schemeClr val="accent1">
                  <a:lumMod val="40000"/>
                  <a:lumOff val="60000"/>
                </a:schemeClr>
              </a:solidFill>
            </a:ln>
          </p:spPr>
        </p:pic>
        <p:sp>
          <p:nvSpPr>
            <p:cNvPr id="12" name="Right Arrow 11"/>
            <p:cNvSpPr/>
            <p:nvPr/>
          </p:nvSpPr>
          <p:spPr bwMode="auto">
            <a:xfrm rot="20671209">
              <a:off x="8102348" y="2137121"/>
              <a:ext cx="531516" cy="670616"/>
            </a:xfrm>
            <a:prstGeom prst="rightArrow">
              <a:avLst/>
            </a:prstGeom>
            <a:solidFill>
              <a:srgbClr val="09ED50"/>
            </a:solidFill>
            <a:ln w="28575">
              <a:solidFill>
                <a:srgbClr val="00B05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1200" cap="none" spc="0" normalizeH="0" baseline="0" noProof="0" dirty="0">
                <a:ln w="12700" cmpd="sng">
                  <a:solidFill>
                    <a:srgbClr val="F9423A"/>
                  </a:solidFill>
                  <a:prstDash val="solid"/>
                </a:ln>
                <a:gradFill>
                  <a:gsLst>
                    <a:gs pos="0">
                      <a:srgbClr val="F9423A"/>
                    </a:gs>
                    <a:gs pos="4000">
                      <a:srgbClr val="F9423A">
                        <a:lumMod val="60000"/>
                        <a:lumOff val="40000"/>
                      </a:srgbClr>
                    </a:gs>
                    <a:gs pos="87000">
                      <a:srgbClr val="F9423A">
                        <a:lumMod val="20000"/>
                        <a:lumOff val="80000"/>
                      </a:srgbClr>
                    </a:gs>
                  </a:gsLst>
                  <a:lin ang="5400000"/>
                </a:gradFill>
                <a:effectLst/>
                <a:uLnTx/>
                <a:uFillTx/>
                <a:latin typeface="Calibri" panose="020F0502020204030204"/>
                <a:ea typeface="+mn-ea"/>
                <a:cs typeface="+mn-cs"/>
              </a:endParaRPr>
            </a:p>
          </p:txBody>
        </p:sp>
      </p:grpSp>
      <p:sp>
        <p:nvSpPr>
          <p:cNvPr id="2" name="Title 1"/>
          <p:cNvSpPr>
            <a:spLocks noGrp="1"/>
          </p:cNvSpPr>
          <p:nvPr>
            <p:ph type="title"/>
          </p:nvPr>
        </p:nvSpPr>
        <p:spPr>
          <a:xfrm>
            <a:off x="189645" y="18155"/>
            <a:ext cx="11652805" cy="899665"/>
          </a:xfrm>
        </p:spPr>
        <p:txBody>
          <a:bodyPr/>
          <a:lstStyle/>
          <a:p>
            <a:r>
              <a:rPr lang="en-US" sz="3200" dirty="0">
                <a:solidFill>
                  <a:srgbClr val="1A1A1A"/>
                </a:solidFill>
                <a:latin typeface="+mn-lt"/>
              </a:rPr>
              <a:t>Cloud Economics</a:t>
            </a:r>
          </a:p>
        </p:txBody>
      </p:sp>
      <p:sp>
        <p:nvSpPr>
          <p:cNvPr id="5" name="Text Placeholder 4"/>
          <p:cNvSpPr>
            <a:spLocks noGrp="1"/>
          </p:cNvSpPr>
          <p:nvPr>
            <p:ph type="body" sz="quarter" idx="4294967295"/>
          </p:nvPr>
        </p:nvSpPr>
        <p:spPr>
          <a:xfrm>
            <a:off x="197019" y="674064"/>
            <a:ext cx="4435565" cy="492314"/>
          </a:xfrm>
          <a:prstGeom prst="rect">
            <a:avLst/>
          </a:prstGeom>
        </p:spPr>
        <p:txBody>
          <a:bodyPr/>
          <a:lstStyle/>
          <a:p>
            <a:r>
              <a:rPr lang="en-US" dirty="0"/>
              <a:t>Driving down overall cost without sacrificing your business operations</a:t>
            </a:r>
          </a:p>
        </p:txBody>
      </p:sp>
      <p:grpSp>
        <p:nvGrpSpPr>
          <p:cNvPr id="8" name="Group 7"/>
          <p:cNvGrpSpPr/>
          <p:nvPr/>
        </p:nvGrpSpPr>
        <p:grpSpPr>
          <a:xfrm>
            <a:off x="201194" y="2406770"/>
            <a:ext cx="4062117" cy="3677695"/>
            <a:chOff x="363234" y="2432648"/>
            <a:chExt cx="4062117" cy="3677695"/>
          </a:xfrm>
        </p:grpSpPr>
        <p:sp>
          <p:nvSpPr>
            <p:cNvPr id="7" name="Rectangle 6"/>
            <p:cNvSpPr/>
            <p:nvPr/>
          </p:nvSpPr>
          <p:spPr bwMode="auto">
            <a:xfrm>
              <a:off x="363234" y="2432648"/>
              <a:ext cx="4062117" cy="3677695"/>
            </a:xfrm>
            <a:prstGeom prst="rect">
              <a:avLst/>
            </a:prstGeom>
            <a:solidFill>
              <a:schemeClr val="tx2">
                <a:lumMod val="20000"/>
                <a:lumOff val="80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Calibri" panose="020F0502020204030204"/>
                <a:ea typeface="+mn-ea"/>
                <a:cs typeface="+mn-cs"/>
              </a:endParaRPr>
            </a:p>
          </p:txBody>
        </p:sp>
        <p:sp>
          <p:nvSpPr>
            <p:cNvPr id="4" name="Rectangle 3"/>
            <p:cNvSpPr/>
            <p:nvPr/>
          </p:nvSpPr>
          <p:spPr>
            <a:xfrm>
              <a:off x="551476" y="2635748"/>
              <a:ext cx="3518014" cy="338554"/>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http://costcalculator.azurewebsites.net/</a:t>
              </a:r>
            </a:p>
          </p:txBody>
        </p:sp>
      </p:grpSp>
      <p:sp>
        <p:nvSpPr>
          <p:cNvPr id="9" name="Right Arrow 8"/>
          <p:cNvSpPr/>
          <p:nvPr/>
        </p:nvSpPr>
        <p:spPr bwMode="auto">
          <a:xfrm rot="5400000">
            <a:off x="454439" y="2008803"/>
            <a:ext cx="531516" cy="670616"/>
          </a:xfrm>
          <a:prstGeom prst="rightArrow">
            <a:avLst/>
          </a:prstGeom>
          <a:solidFill>
            <a:srgbClr val="09ED50"/>
          </a:solidFill>
          <a:ln w="28575">
            <a:solidFill>
              <a:srgbClr val="00B05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1200" cap="none" spc="0" normalizeH="0" baseline="0" noProof="0" dirty="0">
              <a:ln w="12700" cmpd="sng">
                <a:solidFill>
                  <a:srgbClr val="F9423A"/>
                </a:solidFill>
                <a:prstDash val="solid"/>
              </a:ln>
              <a:gradFill>
                <a:gsLst>
                  <a:gs pos="0">
                    <a:srgbClr val="F9423A"/>
                  </a:gs>
                  <a:gs pos="4000">
                    <a:srgbClr val="F9423A">
                      <a:lumMod val="60000"/>
                      <a:lumOff val="40000"/>
                    </a:srgbClr>
                  </a:gs>
                  <a:gs pos="87000">
                    <a:srgbClr val="F9423A">
                      <a:lumMod val="20000"/>
                      <a:lumOff val="80000"/>
                    </a:srgbClr>
                  </a:gs>
                </a:gsLst>
                <a:lin ang="5400000"/>
              </a:gradFill>
              <a:effectLst/>
              <a:uLnTx/>
              <a:uFillTx/>
              <a:latin typeface="Calibri" panose="020F0502020204030204"/>
              <a:ea typeface="+mn-ea"/>
              <a:cs typeface="+mn-cs"/>
            </a:endParaRPr>
          </a:p>
        </p:txBody>
      </p:sp>
      <p:sp>
        <p:nvSpPr>
          <p:cNvPr id="11" name="Right Arrow 10"/>
          <p:cNvSpPr/>
          <p:nvPr/>
        </p:nvSpPr>
        <p:spPr bwMode="auto">
          <a:xfrm>
            <a:off x="4111083" y="4330460"/>
            <a:ext cx="531516" cy="670616"/>
          </a:xfrm>
          <a:prstGeom prst="rightArrow">
            <a:avLst/>
          </a:prstGeom>
          <a:solidFill>
            <a:srgbClr val="09ED50"/>
          </a:solidFill>
          <a:ln w="28575">
            <a:solidFill>
              <a:srgbClr val="00B050"/>
            </a:solid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000" b="1" i="0" u="none" strike="noStrike" kern="1200" cap="none" spc="0" normalizeH="0" baseline="0" noProof="0" dirty="0">
              <a:ln w="12700" cmpd="sng">
                <a:solidFill>
                  <a:srgbClr val="F9423A"/>
                </a:solidFill>
                <a:prstDash val="solid"/>
              </a:ln>
              <a:gradFill>
                <a:gsLst>
                  <a:gs pos="0">
                    <a:srgbClr val="F9423A"/>
                  </a:gs>
                  <a:gs pos="4000">
                    <a:srgbClr val="F9423A">
                      <a:lumMod val="60000"/>
                      <a:lumOff val="40000"/>
                    </a:srgbClr>
                  </a:gs>
                  <a:gs pos="87000">
                    <a:srgbClr val="F9423A">
                      <a:lumMod val="20000"/>
                      <a:lumOff val="80000"/>
                    </a:srgbClr>
                  </a:gs>
                </a:gsLst>
                <a:lin ang="5400000"/>
              </a:gradFill>
              <a:effectLst/>
              <a:uLnTx/>
              <a:uFillTx/>
              <a:latin typeface="Calibri" panose="020F0502020204030204"/>
              <a:ea typeface="+mn-ea"/>
              <a:cs typeface="+mn-cs"/>
            </a:endParaRPr>
          </a:p>
        </p:txBody>
      </p:sp>
      <p:sp>
        <p:nvSpPr>
          <p:cNvPr id="14" name="Oval 13"/>
          <p:cNvSpPr/>
          <p:nvPr/>
        </p:nvSpPr>
        <p:spPr bwMode="auto">
          <a:xfrm>
            <a:off x="11041270" y="441732"/>
            <a:ext cx="603849" cy="595222"/>
          </a:xfrm>
          <a:prstGeom prst="ellipse">
            <a:avLst/>
          </a:prstGeom>
          <a:solidFill>
            <a:srgbClr val="08D247"/>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6637" rIns="0" bIns="46637" numCol="1" rtlCol="0" anchor="ctr" anchorCtr="0" compatLnSpc="1">
            <a:prstTxWarp prst="textNoShape">
              <a:avLst/>
            </a:prstTxWarp>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3600" b="0" i="0" u="none" strike="noStrike" kern="1200" cap="none" spc="0" normalizeH="0" baseline="0" noProof="0" dirty="0">
                <a:ln>
                  <a:noFill/>
                </a:ln>
                <a:gradFill>
                  <a:gsLst>
                    <a:gs pos="0">
                      <a:srgbClr val="FFFFFF"/>
                    </a:gs>
                    <a:gs pos="100000">
                      <a:srgbClr val="FFFFFF"/>
                    </a:gs>
                  </a:gsLst>
                  <a:lin ang="5400000" scaled="0"/>
                </a:gradFill>
                <a:effectLst/>
                <a:uLnTx/>
                <a:uFillTx/>
                <a:latin typeface="Arial Black" panose="020B0A04020102020204" pitchFamily="34" charset="0"/>
                <a:ea typeface="+mn-ea"/>
                <a:cs typeface="+mn-cs"/>
              </a:rPr>
              <a:t>3</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916" y="2965238"/>
            <a:ext cx="3590854" cy="2956843"/>
          </a:xfrm>
          <a:prstGeom prst="rect">
            <a:avLst/>
          </a:prstGeom>
        </p:spPr>
      </p:pic>
      <p:sp>
        <p:nvSpPr>
          <p:cNvPr id="3" name="TextBox 2"/>
          <p:cNvSpPr txBox="1"/>
          <p:nvPr/>
        </p:nvSpPr>
        <p:spPr>
          <a:xfrm>
            <a:off x="11527" y="5965066"/>
            <a:ext cx="1573188" cy="406265"/>
          </a:xfrm>
          <a:prstGeom prst="rect">
            <a:avLst/>
          </a:prstGeom>
          <a:noFill/>
        </p:spPr>
        <p:txBody>
          <a:bodyPr wrap="none" lIns="182880" tIns="146304" rIns="182880" bIns="146304" rtlCol="0">
            <a:spAutoFit/>
          </a:bodyPr>
          <a:lstStyle/>
          <a:p>
            <a:pPr marL="0" marR="0" lvl="0" indent="0" algn="l" defTabSz="914400" rtl="0" eaLnBrk="1" fontAlgn="auto" latinLnBrk="0" hangingPunct="1">
              <a:lnSpc>
                <a:spcPct val="90000"/>
              </a:lnSpc>
              <a:spcBef>
                <a:spcPts val="0"/>
              </a:spcBef>
              <a:spcAft>
                <a:spcPts val="600"/>
              </a:spcAft>
              <a:buClrTx/>
              <a:buSzTx/>
              <a:buFontTx/>
              <a:buNone/>
              <a:tabLst/>
              <a:defRPr/>
            </a:pPr>
            <a:r>
              <a:rPr kumimoji="0" lang="en-US" sz="800" b="0" i="0" u="none" strike="noStrike" kern="1200" cap="none" spc="0" normalizeH="0" baseline="0" noProof="0" dirty="0">
                <a:ln>
                  <a:noFill/>
                </a:ln>
                <a:gradFill>
                  <a:gsLst>
                    <a:gs pos="2917">
                      <a:prstClr val="black"/>
                    </a:gs>
                    <a:gs pos="30000">
                      <a:prstClr val="black"/>
                    </a:gs>
                  </a:gsLst>
                  <a:lin ang="5400000" scaled="0"/>
                </a:gradFill>
                <a:effectLst/>
                <a:uLnTx/>
                <a:uFillTx/>
                <a:latin typeface="Calibri" panose="020F0502020204030204"/>
                <a:ea typeface="+mn-ea"/>
                <a:cs typeface="+mn-cs"/>
              </a:rPr>
              <a:t>Note: Only works in MS Edge</a:t>
            </a:r>
          </a:p>
        </p:txBody>
      </p:sp>
    </p:spTree>
    <p:extLst>
      <p:ext uri="{BB962C8B-B14F-4D97-AF65-F5344CB8AC3E}">
        <p14:creationId xmlns:p14="http://schemas.microsoft.com/office/powerpoint/2010/main" val="3268661299"/>
      </p:ext>
    </p:extLst>
  </p:cSld>
  <p:clrMapOvr>
    <a:masterClrMapping/>
  </p:clrMapOvr>
  <mc:AlternateContent xmlns:mc="http://schemas.openxmlformats.org/markup-compatibility/2006" xmlns:p14="http://schemas.microsoft.com/office/powerpoint/2010/main">
    <mc:Choice Requires="p14">
      <p:transition spd="med" p14:dur="700" advTm="22461">
        <p:fade/>
      </p:transition>
    </mc:Choice>
    <mc:Fallback xmlns="">
      <p:transition spd="med" advTm="22461">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err="1"/>
              <a:t>DaaS</a:t>
            </a:r>
            <a:r>
              <a:rPr lang="en-US" dirty="0"/>
              <a:t> +</a:t>
            </a:r>
          </a:p>
        </p:txBody>
      </p:sp>
    </p:spTree>
    <p:extLst>
      <p:ext uri="{BB962C8B-B14F-4D97-AF65-F5344CB8AC3E}">
        <p14:creationId xmlns:p14="http://schemas.microsoft.com/office/powerpoint/2010/main" val="163181806"/>
      </p:ext>
    </p:extLst>
  </p:cSld>
  <p:clrMapOvr>
    <a:masterClrMapping/>
  </p:clrMapOvr>
  <mc:AlternateContent xmlns:mc="http://schemas.openxmlformats.org/markup-compatibility/2006" xmlns:p14="http://schemas.microsoft.com/office/powerpoint/2010/main">
    <mc:Choice Requires="p14">
      <p:transition spd="med" p14:dur="700" advTm="2970">
        <p:fade/>
      </p:transition>
    </mc:Choice>
    <mc:Fallback xmlns="">
      <p:transition spd="med" advTm="297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4" name="Text Placeholder 5">
            <a:extLst>
              <a:ext uri="{FF2B5EF4-FFF2-40B4-BE49-F238E27FC236}">
                <a16:creationId xmlns:a16="http://schemas.microsoft.com/office/drawing/2014/main" id="{2E91C631-F4AA-9F4B-8776-34E6C84FE4A6}"/>
              </a:ext>
            </a:extLst>
          </p:cNvPr>
          <p:cNvSpPr>
            <a:spLocks noGrp="1"/>
          </p:cNvSpPr>
          <p:nvPr>
            <p:ph type="body" sz="quarter" idx="10"/>
          </p:nvPr>
        </p:nvSpPr>
        <p:spPr>
          <a:xfrm>
            <a:off x="646386" y="2514612"/>
            <a:ext cx="5197682" cy="354713"/>
          </a:xfrm>
        </p:spPr>
        <p:txBody>
          <a:bodyPr/>
          <a:lstStyle/>
          <a:p>
            <a:pPr marL="342900" indent="-342900">
              <a:buFontTx/>
              <a:buChar char="-"/>
            </a:pPr>
            <a:r>
              <a:rPr lang="en-US" dirty="0" err="1"/>
              <a:t>Obvladovanje</a:t>
            </a:r>
            <a:r>
              <a:rPr lang="en-US" dirty="0"/>
              <a:t> in </a:t>
            </a:r>
            <a:r>
              <a:rPr lang="en-US" dirty="0" err="1"/>
              <a:t>predvidljivost</a:t>
            </a:r>
            <a:r>
              <a:rPr lang="en-US" dirty="0"/>
              <a:t> </a:t>
            </a:r>
            <a:r>
              <a:rPr lang="en-US" dirty="0" err="1"/>
              <a:t>s</a:t>
            </a:r>
            <a:r>
              <a:rPr lang="en-US" sz="2200" dirty="0" err="1"/>
              <a:t>troškov</a:t>
            </a:r>
            <a:endParaRPr lang="en-US" sz="2200" dirty="0"/>
          </a:p>
          <a:p>
            <a:pPr marL="342900" indent="-342900">
              <a:buFontTx/>
              <a:buChar char="-"/>
            </a:pPr>
            <a:endParaRPr lang="en-US" sz="2200" dirty="0"/>
          </a:p>
        </p:txBody>
      </p:sp>
      <p:sp>
        <p:nvSpPr>
          <p:cNvPr id="6" name="Text Placeholder 5">
            <a:extLst>
              <a:ext uri="{FF2B5EF4-FFF2-40B4-BE49-F238E27FC236}">
                <a16:creationId xmlns:a16="http://schemas.microsoft.com/office/drawing/2014/main" id="{EDA46BF0-781F-B849-B97A-3A20226B8202}"/>
              </a:ext>
            </a:extLst>
          </p:cNvPr>
          <p:cNvSpPr txBox="1">
            <a:spLocks/>
          </p:cNvSpPr>
          <p:nvPr/>
        </p:nvSpPr>
        <p:spPr bwMode="gray">
          <a:xfrm>
            <a:off x="646386" y="2996634"/>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a:t>Latency (</a:t>
            </a:r>
            <a:r>
              <a:rPr lang="en-US" dirty="0" err="1"/>
              <a:t>zakasnitev</a:t>
            </a:r>
            <a:r>
              <a:rPr lang="en-US" dirty="0"/>
              <a:t>)</a:t>
            </a:r>
          </a:p>
          <a:p>
            <a:pPr marL="342900" indent="-342900">
              <a:buFontTx/>
              <a:buChar char="-"/>
            </a:pPr>
            <a:endParaRPr lang="en-US" dirty="0"/>
          </a:p>
        </p:txBody>
      </p:sp>
      <p:sp>
        <p:nvSpPr>
          <p:cNvPr id="9" name="Text Placeholder 5">
            <a:extLst>
              <a:ext uri="{FF2B5EF4-FFF2-40B4-BE49-F238E27FC236}">
                <a16:creationId xmlns:a16="http://schemas.microsoft.com/office/drawing/2014/main" id="{33A6D325-FCFB-9045-BA41-E523F1195839}"/>
              </a:ext>
            </a:extLst>
          </p:cNvPr>
          <p:cNvSpPr txBox="1">
            <a:spLocks/>
          </p:cNvSpPr>
          <p:nvPr/>
        </p:nvSpPr>
        <p:spPr bwMode="gray">
          <a:xfrm>
            <a:off x="646386" y="2032590"/>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Pravilna</a:t>
            </a:r>
            <a:r>
              <a:rPr lang="en-US" dirty="0"/>
              <a:t> </a:t>
            </a:r>
            <a:r>
              <a:rPr lang="en-US" dirty="0" err="1"/>
              <a:t>strategija</a:t>
            </a:r>
            <a:r>
              <a:rPr lang="en-US" dirty="0"/>
              <a:t> </a:t>
            </a:r>
            <a:r>
              <a:rPr lang="en-US" dirty="0" err="1"/>
              <a:t>prehoda</a:t>
            </a:r>
            <a:r>
              <a:rPr lang="en-US" dirty="0"/>
              <a:t> v </a:t>
            </a:r>
            <a:r>
              <a:rPr lang="en-US" dirty="0" err="1"/>
              <a:t>oblak</a:t>
            </a:r>
            <a:endParaRPr lang="en-US" dirty="0"/>
          </a:p>
          <a:p>
            <a:pPr marL="342900" indent="-342900">
              <a:buFontTx/>
              <a:buChar char="-"/>
            </a:pPr>
            <a:endParaRPr lang="en-US" dirty="0"/>
          </a:p>
        </p:txBody>
      </p:sp>
      <p:sp>
        <p:nvSpPr>
          <p:cNvPr id="10" name="Text Placeholder 5">
            <a:extLst>
              <a:ext uri="{FF2B5EF4-FFF2-40B4-BE49-F238E27FC236}">
                <a16:creationId xmlns:a16="http://schemas.microsoft.com/office/drawing/2014/main" id="{EA28D06F-55DB-9F4E-B0E7-0706145E2A83}"/>
              </a:ext>
            </a:extLst>
          </p:cNvPr>
          <p:cNvSpPr txBox="1">
            <a:spLocks/>
          </p:cNvSpPr>
          <p:nvPr/>
        </p:nvSpPr>
        <p:spPr bwMode="gray">
          <a:xfrm>
            <a:off x="646386" y="3432041"/>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342900" indent="-342900">
              <a:buFontTx/>
              <a:buChar char="-"/>
            </a:pPr>
            <a:r>
              <a:rPr lang="en-US" dirty="0" err="1"/>
              <a:t>Izhodna</a:t>
            </a:r>
            <a:r>
              <a:rPr lang="en-US" dirty="0"/>
              <a:t> </a:t>
            </a:r>
            <a:r>
              <a:rPr lang="en-US" dirty="0" err="1"/>
              <a:t>strategija</a:t>
            </a:r>
            <a:endParaRPr lang="en-US" dirty="0"/>
          </a:p>
          <a:p>
            <a:pPr marL="342900" indent="-342900">
              <a:buFontTx/>
              <a:buChar char="-"/>
            </a:pPr>
            <a:endParaRPr lang="en-US" dirty="0"/>
          </a:p>
        </p:txBody>
      </p:sp>
    </p:spTree>
    <p:custDataLst>
      <p:tags r:id="rId1"/>
    </p:custDataLst>
    <p:extLst>
      <p:ext uri="{BB962C8B-B14F-4D97-AF65-F5344CB8AC3E}">
        <p14:creationId xmlns:p14="http://schemas.microsoft.com/office/powerpoint/2010/main" val="1301395274"/>
      </p:ext>
    </p:extLst>
  </p:cSld>
  <p:clrMapOvr>
    <a:masterClrMapping/>
  </p:clrMapOvr>
  <mc:AlternateContent xmlns:mc="http://schemas.openxmlformats.org/markup-compatibility/2006" xmlns:p14="http://schemas.microsoft.com/office/powerpoint/2010/main">
    <mc:Choice Requires="p14">
      <p:transition spd="med" p14:dur="700" advTm="27566">
        <p:fade/>
      </p:transition>
    </mc:Choice>
    <mc:Fallback xmlns="">
      <p:transition spd="med" advTm="2756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dissolv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dissolv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dissolve">
                                      <p:cBhvr>
                                        <p:cTn id="2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build="p"/>
      <p:bldP spid="6" grpId="0" build="p"/>
      <p:bldP spid="9" grpId="0" build="p"/>
      <p:bldP spid="10"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9" name="Text Placeholder 5">
            <a:extLst>
              <a:ext uri="{FF2B5EF4-FFF2-40B4-BE49-F238E27FC236}">
                <a16:creationId xmlns:a16="http://schemas.microsoft.com/office/drawing/2014/main" id="{33A6D325-FCFB-9045-BA41-E523F1195839}"/>
              </a:ext>
            </a:extLst>
          </p:cNvPr>
          <p:cNvSpPr txBox="1">
            <a:spLocks/>
          </p:cNvSpPr>
          <p:nvPr/>
        </p:nvSpPr>
        <p:spPr bwMode="gray">
          <a:xfrm>
            <a:off x="646386" y="1480797"/>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b="1" dirty="0" err="1"/>
              <a:t>Strategija</a:t>
            </a:r>
            <a:endParaRPr lang="en-US" b="1" dirty="0"/>
          </a:p>
          <a:p>
            <a:pPr marL="342900" indent="-342900">
              <a:buFontTx/>
              <a:buChar char="-"/>
            </a:pPr>
            <a:endParaRPr lang="en-US" dirty="0"/>
          </a:p>
        </p:txBody>
      </p:sp>
      <p:pic>
        <p:nvPicPr>
          <p:cNvPr id="32770" name="Picture 2" descr="Image result for strategy funny">
            <a:extLst>
              <a:ext uri="{FF2B5EF4-FFF2-40B4-BE49-F238E27FC236}">
                <a16:creationId xmlns:a16="http://schemas.microsoft.com/office/drawing/2014/main" id="{9235B2ED-3280-E24B-A992-3449A3ECF7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3163" y="1875264"/>
            <a:ext cx="6473059" cy="3136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8775701"/>
      </p:ext>
    </p:extLst>
  </p:cSld>
  <p:clrMapOvr>
    <a:masterClrMapping/>
  </p:clrMapOvr>
  <mc:AlternateContent xmlns:mc="http://schemas.openxmlformats.org/markup-compatibility/2006" xmlns:p14="http://schemas.microsoft.com/office/powerpoint/2010/main">
    <mc:Choice Requires="p14">
      <p:transition spd="med" p14:dur="700" advTm="16327">
        <p:fade/>
      </p:transition>
    </mc:Choice>
    <mc:Fallback xmlns="">
      <p:transition spd="med" advTm="16327">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9" name="Text Placeholder 5">
            <a:extLst>
              <a:ext uri="{FF2B5EF4-FFF2-40B4-BE49-F238E27FC236}">
                <a16:creationId xmlns:a16="http://schemas.microsoft.com/office/drawing/2014/main" id="{33A6D325-FCFB-9045-BA41-E523F1195839}"/>
              </a:ext>
            </a:extLst>
          </p:cNvPr>
          <p:cNvSpPr txBox="1">
            <a:spLocks/>
          </p:cNvSpPr>
          <p:nvPr/>
        </p:nvSpPr>
        <p:spPr bwMode="gray">
          <a:xfrm>
            <a:off x="646386" y="1480797"/>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b="1" dirty="0" err="1"/>
              <a:t>Strategija</a:t>
            </a:r>
            <a:endParaRPr lang="en-US" b="1" dirty="0"/>
          </a:p>
          <a:p>
            <a:pPr marL="342900" indent="-342900">
              <a:buFontTx/>
              <a:buChar char="-"/>
            </a:pPr>
            <a:endParaRPr lang="en-US" dirty="0"/>
          </a:p>
        </p:txBody>
      </p:sp>
      <p:grpSp>
        <p:nvGrpSpPr>
          <p:cNvPr id="5" name="Group 4">
            <a:extLst>
              <a:ext uri="{FF2B5EF4-FFF2-40B4-BE49-F238E27FC236}">
                <a16:creationId xmlns:a16="http://schemas.microsoft.com/office/drawing/2014/main" id="{166DFF9E-1B0E-4B46-8094-80EB0F3AFE2F}"/>
              </a:ext>
            </a:extLst>
          </p:cNvPr>
          <p:cNvGrpSpPr/>
          <p:nvPr/>
        </p:nvGrpSpPr>
        <p:grpSpPr>
          <a:xfrm>
            <a:off x="788275" y="1860331"/>
            <a:ext cx="10515601" cy="4269650"/>
            <a:chOff x="411364" y="1260438"/>
            <a:chExt cx="11386817" cy="4869543"/>
          </a:xfrm>
        </p:grpSpPr>
        <p:sp>
          <p:nvSpPr>
            <p:cNvPr id="6" name="Text Placeholder 5">
              <a:extLst>
                <a:ext uri="{FF2B5EF4-FFF2-40B4-BE49-F238E27FC236}">
                  <a16:creationId xmlns:a16="http://schemas.microsoft.com/office/drawing/2014/main" id="{04407287-3D42-C640-A20A-3EB54DF52605}"/>
                </a:ext>
              </a:extLst>
            </p:cNvPr>
            <p:cNvSpPr txBox="1">
              <a:spLocks/>
            </p:cNvSpPr>
            <p:nvPr/>
          </p:nvSpPr>
          <p:spPr bwMode="gray">
            <a:xfrm>
              <a:off x="646386" y="1480797"/>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b="1" dirty="0" err="1"/>
                <a:t>Strategija</a:t>
              </a:r>
              <a:endParaRPr lang="en-US" b="1" dirty="0"/>
            </a:p>
            <a:p>
              <a:pPr marL="342900" indent="-342900">
                <a:buFontTx/>
                <a:buChar char="-"/>
              </a:pPr>
              <a:endParaRPr lang="en-US" dirty="0"/>
            </a:p>
          </p:txBody>
        </p:sp>
        <p:sp>
          <p:nvSpPr>
            <p:cNvPr id="8" name="Content Placeholder 4">
              <a:extLst>
                <a:ext uri="{FF2B5EF4-FFF2-40B4-BE49-F238E27FC236}">
                  <a16:creationId xmlns:a16="http://schemas.microsoft.com/office/drawing/2014/main" id="{7CD8317F-86A7-8F4A-BA20-AF48742160EA}"/>
                </a:ext>
              </a:extLst>
            </p:cNvPr>
            <p:cNvSpPr txBox="1">
              <a:spLocks/>
            </p:cNvSpPr>
            <p:nvPr/>
          </p:nvSpPr>
          <p:spPr bwMode="gray">
            <a:xfrm>
              <a:off x="8138040" y="1260438"/>
              <a:ext cx="3660141" cy="4706913"/>
            </a:xfrm>
            <a:prstGeom prst="rect">
              <a:avLst/>
            </a:prstGeom>
            <a:solidFill>
              <a:schemeClr val="accent1">
                <a:lumMod val="60000"/>
                <a:lumOff val="40000"/>
              </a:schemeClr>
            </a:solidFill>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tx1"/>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buFont typeface="Arial" panose="020B0604020202020204" pitchFamily="34" charset="0"/>
                <a:buNone/>
              </a:pPr>
              <a:r>
                <a:rPr lang="en-US" sz="3200"/>
                <a:t>Cloud Service</a:t>
              </a:r>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r>
                <a:rPr lang="en-US"/>
                <a:t>	</a:t>
              </a:r>
              <a:endParaRPr lang="en-US" dirty="0"/>
            </a:p>
          </p:txBody>
        </p:sp>
        <p:sp>
          <p:nvSpPr>
            <p:cNvPr id="10" name="Content Placeholder 4">
              <a:extLst>
                <a:ext uri="{FF2B5EF4-FFF2-40B4-BE49-F238E27FC236}">
                  <a16:creationId xmlns:a16="http://schemas.microsoft.com/office/drawing/2014/main" id="{9C1803C0-6CBC-AE4A-84C1-4EA34BAEC24A}"/>
                </a:ext>
              </a:extLst>
            </p:cNvPr>
            <p:cNvSpPr txBox="1">
              <a:spLocks/>
            </p:cNvSpPr>
            <p:nvPr/>
          </p:nvSpPr>
          <p:spPr bwMode="gray">
            <a:xfrm>
              <a:off x="4259437" y="1260438"/>
              <a:ext cx="3660141" cy="4706913"/>
            </a:xfrm>
            <a:prstGeom prst="rect">
              <a:avLst/>
            </a:prstGeom>
            <a:solidFill>
              <a:schemeClr val="accent1">
                <a:lumMod val="40000"/>
                <a:lumOff val="60000"/>
              </a:schemeClr>
            </a:solidFill>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tx1"/>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buFont typeface="Arial" panose="020B0604020202020204" pitchFamily="34" charset="0"/>
                <a:buNone/>
              </a:pPr>
              <a:r>
                <a:rPr lang="en-US" sz="3200"/>
                <a:t>Host</a:t>
              </a:r>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r>
                <a:rPr lang="en-US"/>
                <a:t>	</a:t>
              </a:r>
              <a:endParaRPr lang="en-US" dirty="0"/>
            </a:p>
          </p:txBody>
        </p:sp>
        <p:sp>
          <p:nvSpPr>
            <p:cNvPr id="11" name="Content Placeholder 3">
              <a:extLst>
                <a:ext uri="{FF2B5EF4-FFF2-40B4-BE49-F238E27FC236}">
                  <a16:creationId xmlns:a16="http://schemas.microsoft.com/office/drawing/2014/main" id="{8E48B614-667B-1A4C-AD97-010508CA29AA}"/>
                </a:ext>
              </a:extLst>
            </p:cNvPr>
            <p:cNvSpPr txBox="1">
              <a:spLocks/>
            </p:cNvSpPr>
            <p:nvPr/>
          </p:nvSpPr>
          <p:spPr bwMode="gray">
            <a:xfrm>
              <a:off x="411364" y="1260439"/>
              <a:ext cx="3660141" cy="4706913"/>
            </a:xfrm>
            <a:prstGeom prst="rect">
              <a:avLst/>
            </a:prstGeom>
            <a:solidFill>
              <a:schemeClr val="accent1">
                <a:lumMod val="20000"/>
                <a:lumOff val="80000"/>
              </a:schemeClr>
            </a:solidFill>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tx1"/>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600" kern="100" spc="-30" baseline="0">
                  <a:solidFill>
                    <a:schemeClr val="tx1"/>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marL="0" indent="0">
                <a:buFont typeface="Arial" panose="020B0604020202020204" pitchFamily="34" charset="0"/>
                <a:buNone/>
              </a:pPr>
              <a:r>
                <a:rPr lang="en-US" sz="3200"/>
                <a:t>Extend</a:t>
              </a:r>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a:p>
            <a:p>
              <a:pPr marL="0" indent="0">
                <a:buFont typeface="Arial" panose="020B0604020202020204" pitchFamily="34" charset="0"/>
                <a:buNone/>
              </a:pPr>
              <a:endParaRPr lang="en-US" dirty="0"/>
            </a:p>
          </p:txBody>
        </p:sp>
        <p:grpSp>
          <p:nvGrpSpPr>
            <p:cNvPr id="12" name="Group 11">
              <a:extLst>
                <a:ext uri="{FF2B5EF4-FFF2-40B4-BE49-F238E27FC236}">
                  <a16:creationId xmlns:a16="http://schemas.microsoft.com/office/drawing/2014/main" id="{C1312DBD-F2A7-4F49-846A-108D6BD7870E}"/>
                </a:ext>
              </a:extLst>
            </p:cNvPr>
            <p:cNvGrpSpPr/>
            <p:nvPr/>
          </p:nvGrpSpPr>
          <p:grpSpPr>
            <a:xfrm>
              <a:off x="1819946" y="2028018"/>
              <a:ext cx="2228872" cy="1289903"/>
              <a:chOff x="4220090" y="2676525"/>
              <a:chExt cx="3684884" cy="1971958"/>
            </a:xfrm>
          </p:grpSpPr>
          <p:sp>
            <p:nvSpPr>
              <p:cNvPr id="88" name="Freeform 225">
                <a:extLst>
                  <a:ext uri="{FF2B5EF4-FFF2-40B4-BE49-F238E27FC236}">
                    <a16:creationId xmlns:a16="http://schemas.microsoft.com/office/drawing/2014/main" id="{6A0947FF-08E2-8B46-AB24-BC10ACF6B58B}"/>
                  </a:ext>
                </a:extLst>
              </p:cNvPr>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89" name="TextBox 88">
                <a:extLst>
                  <a:ext uri="{FF2B5EF4-FFF2-40B4-BE49-F238E27FC236}">
                    <a16:creationId xmlns:a16="http://schemas.microsoft.com/office/drawing/2014/main" id="{72C67AF0-A28A-DC4E-8F97-0CEF56B5C95D}"/>
                  </a:ext>
                </a:extLst>
              </p:cNvPr>
              <p:cNvSpPr txBox="1"/>
              <p:nvPr/>
            </p:nvSpPr>
            <p:spPr>
              <a:xfrm>
                <a:off x="6021761" y="3829930"/>
                <a:ext cx="305407" cy="602459"/>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90" name="TextBox 89">
                <a:extLst>
                  <a:ext uri="{FF2B5EF4-FFF2-40B4-BE49-F238E27FC236}">
                    <a16:creationId xmlns:a16="http://schemas.microsoft.com/office/drawing/2014/main" id="{3FD37EED-76FF-A340-A322-A098BEA468DB}"/>
                  </a:ext>
                </a:extLst>
              </p:cNvPr>
              <p:cNvSpPr txBox="1"/>
              <p:nvPr/>
            </p:nvSpPr>
            <p:spPr>
              <a:xfrm>
                <a:off x="5533717" y="2918746"/>
                <a:ext cx="1452609" cy="602459"/>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grpSp>
          <p:nvGrpSpPr>
            <p:cNvPr id="13" name="Group 12">
              <a:extLst>
                <a:ext uri="{FF2B5EF4-FFF2-40B4-BE49-F238E27FC236}">
                  <a16:creationId xmlns:a16="http://schemas.microsoft.com/office/drawing/2014/main" id="{90F7BF88-755B-6E41-90D6-0F253211D796}"/>
                </a:ext>
              </a:extLst>
            </p:cNvPr>
            <p:cNvGrpSpPr/>
            <p:nvPr/>
          </p:nvGrpSpPr>
          <p:grpSpPr>
            <a:xfrm>
              <a:off x="1819946" y="3433670"/>
              <a:ext cx="642792" cy="608596"/>
              <a:chOff x="827374" y="2177597"/>
              <a:chExt cx="953568" cy="953568"/>
            </a:xfrm>
          </p:grpSpPr>
          <p:sp>
            <p:nvSpPr>
              <p:cNvPr id="86" name="Oval 85">
                <a:extLst>
                  <a:ext uri="{FF2B5EF4-FFF2-40B4-BE49-F238E27FC236}">
                    <a16:creationId xmlns:a16="http://schemas.microsoft.com/office/drawing/2014/main" id="{2066954A-DD38-AD41-90C0-ED4ADB619616}"/>
                  </a:ext>
                </a:extLst>
              </p:cNvPr>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87" name="Picture 86">
                <a:extLst>
                  <a:ext uri="{FF2B5EF4-FFF2-40B4-BE49-F238E27FC236}">
                    <a16:creationId xmlns:a16="http://schemas.microsoft.com/office/drawing/2014/main" id="{2828AB25-DFFC-DF45-9431-A174EC3F434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sp>
          <p:nvSpPr>
            <p:cNvPr id="14" name="Freeform 32">
              <a:extLst>
                <a:ext uri="{FF2B5EF4-FFF2-40B4-BE49-F238E27FC236}">
                  <a16:creationId xmlns:a16="http://schemas.microsoft.com/office/drawing/2014/main" id="{CCA98900-1715-4440-BD0F-F9CCA40AC4F9}"/>
                </a:ext>
              </a:extLst>
            </p:cNvPr>
            <p:cNvSpPr>
              <a:spLocks noEditPoints="1"/>
            </p:cNvSpPr>
            <p:nvPr/>
          </p:nvSpPr>
          <p:spPr bwMode="auto">
            <a:xfrm>
              <a:off x="2776912" y="2662284"/>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5" name="Freeform 32">
              <a:extLst>
                <a:ext uri="{FF2B5EF4-FFF2-40B4-BE49-F238E27FC236}">
                  <a16:creationId xmlns:a16="http://schemas.microsoft.com/office/drawing/2014/main" id="{945208C4-9D78-934C-BA59-687E53CE3F08}"/>
                </a:ext>
              </a:extLst>
            </p:cNvPr>
            <p:cNvSpPr>
              <a:spLocks noEditPoints="1"/>
            </p:cNvSpPr>
            <p:nvPr/>
          </p:nvSpPr>
          <p:spPr bwMode="auto">
            <a:xfrm>
              <a:off x="2698108" y="2755908"/>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6" name="Rectangle 15">
              <a:extLst>
                <a:ext uri="{FF2B5EF4-FFF2-40B4-BE49-F238E27FC236}">
                  <a16:creationId xmlns:a16="http://schemas.microsoft.com/office/drawing/2014/main" id="{D2C41FB6-F4F6-0343-96F8-98D5B7F301DE}"/>
                </a:ext>
              </a:extLst>
            </p:cNvPr>
            <p:cNvSpPr/>
            <p:nvPr/>
          </p:nvSpPr>
          <p:spPr bwMode="auto">
            <a:xfrm>
              <a:off x="2712539" y="2790133"/>
              <a:ext cx="450408"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17" name="Freeform 32">
              <a:extLst>
                <a:ext uri="{FF2B5EF4-FFF2-40B4-BE49-F238E27FC236}">
                  <a16:creationId xmlns:a16="http://schemas.microsoft.com/office/drawing/2014/main" id="{3C99DE9D-03B0-854E-BEAF-48D7A9DCF6C9}"/>
                </a:ext>
              </a:extLst>
            </p:cNvPr>
            <p:cNvSpPr>
              <a:spLocks noEditPoints="1"/>
            </p:cNvSpPr>
            <p:nvPr/>
          </p:nvSpPr>
          <p:spPr bwMode="auto">
            <a:xfrm>
              <a:off x="3209921" y="3439867"/>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8" name="Freeform 32">
              <a:extLst>
                <a:ext uri="{FF2B5EF4-FFF2-40B4-BE49-F238E27FC236}">
                  <a16:creationId xmlns:a16="http://schemas.microsoft.com/office/drawing/2014/main" id="{1B2E5B3A-59AD-DA41-9749-AA9AD5C435E6}"/>
                </a:ext>
              </a:extLst>
            </p:cNvPr>
            <p:cNvSpPr>
              <a:spLocks noEditPoints="1"/>
            </p:cNvSpPr>
            <p:nvPr/>
          </p:nvSpPr>
          <p:spPr bwMode="auto">
            <a:xfrm>
              <a:off x="3131116" y="3533492"/>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tx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19" name="Rectangle 18">
              <a:extLst>
                <a:ext uri="{FF2B5EF4-FFF2-40B4-BE49-F238E27FC236}">
                  <a16:creationId xmlns:a16="http://schemas.microsoft.com/office/drawing/2014/main" id="{856D1FE4-45EB-CA4A-82B9-E2240B9664CB}"/>
                </a:ext>
              </a:extLst>
            </p:cNvPr>
            <p:cNvSpPr/>
            <p:nvPr/>
          </p:nvSpPr>
          <p:spPr bwMode="auto">
            <a:xfrm>
              <a:off x="3164939" y="3567716"/>
              <a:ext cx="431015" cy="248966"/>
            </a:xfrm>
            <a:prstGeom prst="rect">
              <a:avLst/>
            </a:prstGeom>
            <a:solidFill>
              <a:schemeClr val="bg1">
                <a:lumMod val="95000"/>
              </a:schemeClr>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20" name="Rectangle: Rounded Corners 25">
              <a:extLst>
                <a:ext uri="{FF2B5EF4-FFF2-40B4-BE49-F238E27FC236}">
                  <a16:creationId xmlns:a16="http://schemas.microsoft.com/office/drawing/2014/main" id="{E67B6125-FF8B-0043-A2F6-065819CDBAE7}"/>
                </a:ext>
              </a:extLst>
            </p:cNvPr>
            <p:cNvSpPr/>
            <p:nvPr/>
          </p:nvSpPr>
          <p:spPr bwMode="auto">
            <a:xfrm>
              <a:off x="3060523" y="3369275"/>
              <a:ext cx="705925" cy="564740"/>
            </a:xfrm>
            <a:prstGeom prst="roundRect">
              <a:avLst/>
            </a:prstGeom>
            <a:noFill/>
            <a:ln>
              <a:solidFill>
                <a:schemeClr val="tx1"/>
              </a:solidFill>
              <a:prstDash val="solid"/>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1" name="Rectangle: Rounded Corners 32">
              <a:extLst>
                <a:ext uri="{FF2B5EF4-FFF2-40B4-BE49-F238E27FC236}">
                  <a16:creationId xmlns:a16="http://schemas.microsoft.com/office/drawing/2014/main" id="{E4463AAE-A5ED-E34B-B77A-8EE674FCBD58}"/>
                </a:ext>
              </a:extLst>
            </p:cNvPr>
            <p:cNvSpPr/>
            <p:nvPr/>
          </p:nvSpPr>
          <p:spPr bwMode="auto">
            <a:xfrm>
              <a:off x="2636969" y="2601514"/>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cxnSp>
          <p:nvCxnSpPr>
            <p:cNvPr id="22" name="Connector: Elbow 40">
              <a:extLst>
                <a:ext uri="{FF2B5EF4-FFF2-40B4-BE49-F238E27FC236}">
                  <a16:creationId xmlns:a16="http://schemas.microsoft.com/office/drawing/2014/main" id="{EB8D6E5D-66E1-974F-8593-0401B2ECF53B}"/>
                </a:ext>
              </a:extLst>
            </p:cNvPr>
            <p:cNvCxnSpPr/>
            <p:nvPr/>
          </p:nvCxnSpPr>
          <p:spPr>
            <a:xfrm rot="5400000" flipH="1" flipV="1">
              <a:off x="2462125" y="3253615"/>
              <a:ext cx="528277" cy="442349"/>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Connector: Elbow 41">
              <a:extLst>
                <a:ext uri="{FF2B5EF4-FFF2-40B4-BE49-F238E27FC236}">
                  <a16:creationId xmlns:a16="http://schemas.microsoft.com/office/drawing/2014/main" id="{96D17304-8B57-4343-9508-C7B381FE1D54}"/>
                </a:ext>
              </a:extLst>
            </p:cNvPr>
            <p:cNvCxnSpPr>
              <a:stCxn id="86" idx="6"/>
              <a:endCxn id="20" idx="1"/>
            </p:cNvCxnSpPr>
            <p:nvPr/>
          </p:nvCxnSpPr>
          <p:spPr>
            <a:xfrm flipV="1">
              <a:off x="2462738" y="3651645"/>
              <a:ext cx="597786" cy="86323"/>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24" name="Group 23">
              <a:extLst>
                <a:ext uri="{FF2B5EF4-FFF2-40B4-BE49-F238E27FC236}">
                  <a16:creationId xmlns:a16="http://schemas.microsoft.com/office/drawing/2014/main" id="{118624CB-1BAC-F740-9EF1-E5B90FD68375}"/>
                </a:ext>
              </a:extLst>
            </p:cNvPr>
            <p:cNvGrpSpPr/>
            <p:nvPr/>
          </p:nvGrpSpPr>
          <p:grpSpPr>
            <a:xfrm>
              <a:off x="471797" y="2945720"/>
              <a:ext cx="712184" cy="474730"/>
              <a:chOff x="2240040" y="2190309"/>
              <a:chExt cx="996778" cy="664529"/>
            </a:xfrm>
            <a:solidFill>
              <a:schemeClr val="accent1"/>
            </a:solidFill>
          </p:grpSpPr>
          <p:sp>
            <p:nvSpPr>
              <p:cNvPr id="80" name="Freeform 80">
                <a:extLst>
                  <a:ext uri="{FF2B5EF4-FFF2-40B4-BE49-F238E27FC236}">
                    <a16:creationId xmlns:a16="http://schemas.microsoft.com/office/drawing/2014/main" id="{59C966EA-0E1F-BB4C-8FE7-269BF5B03456}"/>
                  </a:ext>
                </a:extLst>
              </p:cNvPr>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81" name="Oval 79">
                <a:extLst>
                  <a:ext uri="{FF2B5EF4-FFF2-40B4-BE49-F238E27FC236}">
                    <a16:creationId xmlns:a16="http://schemas.microsoft.com/office/drawing/2014/main" id="{EC42A83E-E7E7-FB48-99A0-C74706ED8630}"/>
                  </a:ext>
                </a:extLst>
              </p:cNvPr>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82" name="Oval 81">
                <a:extLst>
                  <a:ext uri="{FF2B5EF4-FFF2-40B4-BE49-F238E27FC236}">
                    <a16:creationId xmlns:a16="http://schemas.microsoft.com/office/drawing/2014/main" id="{59C7C667-BEB6-6346-886A-0ED4F2E65AC7}"/>
                  </a:ext>
                </a:extLst>
              </p:cNvPr>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83" name="Freeform 82">
                <a:extLst>
                  <a:ext uri="{FF2B5EF4-FFF2-40B4-BE49-F238E27FC236}">
                    <a16:creationId xmlns:a16="http://schemas.microsoft.com/office/drawing/2014/main" id="{C7AB14F5-9717-5B4A-B755-27CF1F3A22ED}"/>
                  </a:ext>
                </a:extLst>
              </p:cNvPr>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84" name="Freeform 84">
                <a:extLst>
                  <a:ext uri="{FF2B5EF4-FFF2-40B4-BE49-F238E27FC236}">
                    <a16:creationId xmlns:a16="http://schemas.microsoft.com/office/drawing/2014/main" id="{DC5004BF-FA33-9945-9142-8343A33F3AAA}"/>
                  </a:ext>
                </a:extLst>
              </p:cNvPr>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85" name="Oval 85">
                <a:extLst>
                  <a:ext uri="{FF2B5EF4-FFF2-40B4-BE49-F238E27FC236}">
                    <a16:creationId xmlns:a16="http://schemas.microsoft.com/office/drawing/2014/main" id="{A535489C-2B75-8646-8875-B58F6AE14AEA}"/>
                  </a:ext>
                </a:extLst>
              </p:cNvPr>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25" name="Picture 24">
              <a:extLst>
                <a:ext uri="{FF2B5EF4-FFF2-40B4-BE49-F238E27FC236}">
                  <a16:creationId xmlns:a16="http://schemas.microsoft.com/office/drawing/2014/main" id="{1371C413-829F-564D-86B0-7F14E9B24B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7510" y="3385813"/>
              <a:ext cx="618794" cy="618794"/>
            </a:xfrm>
            <a:prstGeom prst="rect">
              <a:avLst/>
            </a:prstGeom>
          </p:spPr>
        </p:pic>
        <p:sp>
          <p:nvSpPr>
            <p:cNvPr id="26" name="Arrow: Left-Right 64">
              <a:extLst>
                <a:ext uri="{FF2B5EF4-FFF2-40B4-BE49-F238E27FC236}">
                  <a16:creationId xmlns:a16="http://schemas.microsoft.com/office/drawing/2014/main" id="{D7B10926-6141-224C-9662-0D8A35E48030}"/>
                </a:ext>
              </a:extLst>
            </p:cNvPr>
            <p:cNvSpPr/>
            <p:nvPr/>
          </p:nvSpPr>
          <p:spPr bwMode="auto">
            <a:xfrm>
              <a:off x="1419541" y="3586684"/>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27" name="Rectangle 26">
              <a:extLst>
                <a:ext uri="{FF2B5EF4-FFF2-40B4-BE49-F238E27FC236}">
                  <a16:creationId xmlns:a16="http://schemas.microsoft.com/office/drawing/2014/main" id="{DE84339B-C496-D14C-83B0-6C6134EDF8CD}"/>
                </a:ext>
              </a:extLst>
            </p:cNvPr>
            <p:cNvSpPr/>
            <p:nvPr/>
          </p:nvSpPr>
          <p:spPr bwMode="auto">
            <a:xfrm>
              <a:off x="535812" y="4158837"/>
              <a:ext cx="3301229" cy="19711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management on-premises </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on-premises and Azure</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Managed by IT</a:t>
              </a:r>
            </a:p>
          </p:txBody>
        </p:sp>
        <p:sp>
          <p:nvSpPr>
            <p:cNvPr id="28" name="TextBox 27">
              <a:extLst>
                <a:ext uri="{FF2B5EF4-FFF2-40B4-BE49-F238E27FC236}">
                  <a16:creationId xmlns:a16="http://schemas.microsoft.com/office/drawing/2014/main" id="{773FB9A5-30A4-6945-92D4-9DF8A1A2183B}"/>
                </a:ext>
              </a:extLst>
            </p:cNvPr>
            <p:cNvSpPr txBox="1"/>
            <p:nvPr/>
          </p:nvSpPr>
          <p:spPr>
            <a:xfrm>
              <a:off x="6880162" y="2552525"/>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29" name="TextBox 28">
              <a:extLst>
                <a:ext uri="{FF2B5EF4-FFF2-40B4-BE49-F238E27FC236}">
                  <a16:creationId xmlns:a16="http://schemas.microsoft.com/office/drawing/2014/main" id="{62FF1E3F-D7A3-7C49-9FCD-A39FE84939A1}"/>
                </a:ext>
              </a:extLst>
            </p:cNvPr>
            <p:cNvSpPr txBox="1"/>
            <p:nvPr/>
          </p:nvSpPr>
          <p:spPr>
            <a:xfrm>
              <a:off x="11106677" y="3294236"/>
              <a:ext cx="184731" cy="3940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30" name="Rectangle 29">
              <a:extLst>
                <a:ext uri="{FF2B5EF4-FFF2-40B4-BE49-F238E27FC236}">
                  <a16:creationId xmlns:a16="http://schemas.microsoft.com/office/drawing/2014/main" id="{2A1CAFF1-7F77-0746-A5DD-B1F6ACABCEF6}"/>
                </a:ext>
              </a:extLst>
            </p:cNvPr>
            <p:cNvSpPr/>
            <p:nvPr/>
          </p:nvSpPr>
          <p:spPr bwMode="auto">
            <a:xfrm>
              <a:off x="8122101" y="4158837"/>
              <a:ext cx="3301229" cy="19711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cloud service on Azure, managed by Citrix</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 Azure, m</a:t>
              </a: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anaged by IT</a:t>
              </a:r>
            </a:p>
          </p:txBody>
        </p:sp>
        <p:grpSp>
          <p:nvGrpSpPr>
            <p:cNvPr id="31" name="Group 30">
              <a:extLst>
                <a:ext uri="{FF2B5EF4-FFF2-40B4-BE49-F238E27FC236}">
                  <a16:creationId xmlns:a16="http://schemas.microsoft.com/office/drawing/2014/main" id="{B46F620D-DABA-F44E-93D5-951DA0C421D0}"/>
                </a:ext>
              </a:extLst>
            </p:cNvPr>
            <p:cNvGrpSpPr/>
            <p:nvPr/>
          </p:nvGrpSpPr>
          <p:grpSpPr>
            <a:xfrm>
              <a:off x="5316691" y="2355485"/>
              <a:ext cx="2623221" cy="1489420"/>
              <a:chOff x="4220090" y="2676525"/>
              <a:chExt cx="3684884" cy="1971958"/>
            </a:xfrm>
          </p:grpSpPr>
          <p:sp>
            <p:nvSpPr>
              <p:cNvPr id="77" name="Freeform 225">
                <a:extLst>
                  <a:ext uri="{FF2B5EF4-FFF2-40B4-BE49-F238E27FC236}">
                    <a16:creationId xmlns:a16="http://schemas.microsoft.com/office/drawing/2014/main" id="{9B789F12-1FD2-224C-8DEA-894C7E29C154}"/>
                  </a:ext>
                </a:extLst>
              </p:cNvPr>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78" name="TextBox 77">
                <a:extLst>
                  <a:ext uri="{FF2B5EF4-FFF2-40B4-BE49-F238E27FC236}">
                    <a16:creationId xmlns:a16="http://schemas.microsoft.com/office/drawing/2014/main" id="{A70D35B9-4DDC-104A-A162-ED42FEC0E54F}"/>
                  </a:ext>
                </a:extLst>
              </p:cNvPr>
              <p:cNvSpPr txBox="1"/>
              <p:nvPr/>
            </p:nvSpPr>
            <p:spPr>
              <a:xfrm>
                <a:off x="6044715" y="3829929"/>
                <a:ext cx="259495" cy="52175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79" name="TextBox 78">
                <a:extLst>
                  <a:ext uri="{FF2B5EF4-FFF2-40B4-BE49-F238E27FC236}">
                    <a16:creationId xmlns:a16="http://schemas.microsoft.com/office/drawing/2014/main" id="{3AD05F64-FB9C-7741-9796-B5B85F78363F}"/>
                  </a:ext>
                </a:extLst>
              </p:cNvPr>
              <p:cNvSpPr txBox="1"/>
              <p:nvPr/>
            </p:nvSpPr>
            <p:spPr>
              <a:xfrm>
                <a:off x="5642901" y="2918745"/>
                <a:ext cx="1234238" cy="52175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grpSp>
          <p:nvGrpSpPr>
            <p:cNvPr id="32" name="Group 31">
              <a:extLst>
                <a:ext uri="{FF2B5EF4-FFF2-40B4-BE49-F238E27FC236}">
                  <a16:creationId xmlns:a16="http://schemas.microsoft.com/office/drawing/2014/main" id="{0863D88D-47C8-8E4E-B38D-A6DEDB9FFCC3}"/>
                </a:ext>
              </a:extLst>
            </p:cNvPr>
            <p:cNvGrpSpPr>
              <a:grpSpLocks noChangeAspect="1"/>
            </p:cNvGrpSpPr>
            <p:nvPr/>
          </p:nvGrpSpPr>
          <p:grpSpPr bwMode="auto">
            <a:xfrm>
              <a:off x="5827488" y="3100187"/>
              <a:ext cx="830460" cy="562986"/>
              <a:chOff x="369" y="242"/>
              <a:chExt cx="1481" cy="1004"/>
            </a:xfrm>
            <a:solidFill>
              <a:schemeClr val="bg1"/>
            </a:solidFill>
          </p:grpSpPr>
          <p:sp>
            <p:nvSpPr>
              <p:cNvPr id="75" name="Freeform 7">
                <a:extLst>
                  <a:ext uri="{FF2B5EF4-FFF2-40B4-BE49-F238E27FC236}">
                    <a16:creationId xmlns:a16="http://schemas.microsoft.com/office/drawing/2014/main" id="{AD3CC12F-4090-524F-BA49-960D3459C65C}"/>
                  </a:ext>
                </a:extLst>
              </p:cNvPr>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76" name="Freeform 8">
                <a:extLst>
                  <a:ext uri="{FF2B5EF4-FFF2-40B4-BE49-F238E27FC236}">
                    <a16:creationId xmlns:a16="http://schemas.microsoft.com/office/drawing/2014/main" id="{35B6F8AD-C38E-E54F-922C-B0DD7D2AE96D}"/>
                  </a:ext>
                </a:extLst>
              </p:cNvPr>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sp>
          <p:nvSpPr>
            <p:cNvPr id="33" name="Freeform 32">
              <a:extLst>
                <a:ext uri="{FF2B5EF4-FFF2-40B4-BE49-F238E27FC236}">
                  <a16:creationId xmlns:a16="http://schemas.microsoft.com/office/drawing/2014/main" id="{FB3171A9-226F-E64E-9A73-0AD8F728BE40}"/>
                </a:ext>
              </a:extLst>
            </p:cNvPr>
            <p:cNvSpPr>
              <a:spLocks noEditPoints="1"/>
            </p:cNvSpPr>
            <p:nvPr/>
          </p:nvSpPr>
          <p:spPr bwMode="auto">
            <a:xfrm>
              <a:off x="7009669" y="3157965"/>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34" name="Rectangle 33">
              <a:extLst>
                <a:ext uri="{FF2B5EF4-FFF2-40B4-BE49-F238E27FC236}">
                  <a16:creationId xmlns:a16="http://schemas.microsoft.com/office/drawing/2014/main" id="{EF8B9D42-50E5-C849-A53E-78BC94857D60}"/>
                </a:ext>
              </a:extLst>
            </p:cNvPr>
            <p:cNvSpPr/>
            <p:nvPr/>
          </p:nvSpPr>
          <p:spPr bwMode="auto">
            <a:xfrm>
              <a:off x="6940293" y="3311215"/>
              <a:ext cx="438475"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35" name="Rectangle: Rounded Corners 122">
              <a:extLst>
                <a:ext uri="{FF2B5EF4-FFF2-40B4-BE49-F238E27FC236}">
                  <a16:creationId xmlns:a16="http://schemas.microsoft.com/office/drawing/2014/main" id="{1C41681F-BEF4-0847-BE8B-A72930D917F3}"/>
                </a:ext>
              </a:extLst>
            </p:cNvPr>
            <p:cNvSpPr/>
            <p:nvPr/>
          </p:nvSpPr>
          <p:spPr bwMode="auto">
            <a:xfrm>
              <a:off x="6869725" y="3097196"/>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36" name="Group 35">
              <a:extLst>
                <a:ext uri="{FF2B5EF4-FFF2-40B4-BE49-F238E27FC236}">
                  <a16:creationId xmlns:a16="http://schemas.microsoft.com/office/drawing/2014/main" id="{FAB03B53-97D5-AC4F-9D29-73D93BCD3140}"/>
                </a:ext>
              </a:extLst>
            </p:cNvPr>
            <p:cNvGrpSpPr/>
            <p:nvPr/>
          </p:nvGrpSpPr>
          <p:grpSpPr>
            <a:xfrm>
              <a:off x="4417072" y="2671570"/>
              <a:ext cx="712184" cy="474730"/>
              <a:chOff x="2240040" y="2190309"/>
              <a:chExt cx="996778" cy="664529"/>
            </a:xfrm>
            <a:solidFill>
              <a:schemeClr val="accent1"/>
            </a:solidFill>
          </p:grpSpPr>
          <p:sp>
            <p:nvSpPr>
              <p:cNvPr id="69" name="Freeform 80">
                <a:extLst>
                  <a:ext uri="{FF2B5EF4-FFF2-40B4-BE49-F238E27FC236}">
                    <a16:creationId xmlns:a16="http://schemas.microsoft.com/office/drawing/2014/main" id="{3975F58F-7813-D741-84C4-5A37568178D2}"/>
                  </a:ext>
                </a:extLst>
              </p:cNvPr>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70" name="Oval 79">
                <a:extLst>
                  <a:ext uri="{FF2B5EF4-FFF2-40B4-BE49-F238E27FC236}">
                    <a16:creationId xmlns:a16="http://schemas.microsoft.com/office/drawing/2014/main" id="{E27DA638-C17D-3740-91F5-49075C6E681E}"/>
                  </a:ext>
                </a:extLst>
              </p:cNvPr>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71" name="Oval 81">
                <a:extLst>
                  <a:ext uri="{FF2B5EF4-FFF2-40B4-BE49-F238E27FC236}">
                    <a16:creationId xmlns:a16="http://schemas.microsoft.com/office/drawing/2014/main" id="{02320363-E276-1F4E-97FA-ECFE3F5D4344}"/>
                  </a:ext>
                </a:extLst>
              </p:cNvPr>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72" name="Freeform 82">
                <a:extLst>
                  <a:ext uri="{FF2B5EF4-FFF2-40B4-BE49-F238E27FC236}">
                    <a16:creationId xmlns:a16="http://schemas.microsoft.com/office/drawing/2014/main" id="{B380B37F-5CB9-FC48-B4C6-30B39CF0D2A5}"/>
                  </a:ext>
                </a:extLst>
              </p:cNvPr>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73" name="Freeform 84">
                <a:extLst>
                  <a:ext uri="{FF2B5EF4-FFF2-40B4-BE49-F238E27FC236}">
                    <a16:creationId xmlns:a16="http://schemas.microsoft.com/office/drawing/2014/main" id="{F1112387-9123-D24A-989A-EC49EC8BD8D4}"/>
                  </a:ext>
                </a:extLst>
              </p:cNvPr>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74" name="Oval 85">
                <a:extLst>
                  <a:ext uri="{FF2B5EF4-FFF2-40B4-BE49-F238E27FC236}">
                    <a16:creationId xmlns:a16="http://schemas.microsoft.com/office/drawing/2014/main" id="{94DAD5BF-A248-7D41-85F1-7C90506668CD}"/>
                  </a:ext>
                </a:extLst>
              </p:cNvPr>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37" name="Picture 36">
              <a:extLst>
                <a:ext uri="{FF2B5EF4-FFF2-40B4-BE49-F238E27FC236}">
                  <a16:creationId xmlns:a16="http://schemas.microsoft.com/office/drawing/2014/main" id="{AAA07EC9-039A-5A44-BF90-31A378B9D0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2785" y="3118012"/>
              <a:ext cx="618794" cy="618794"/>
            </a:xfrm>
            <a:prstGeom prst="rect">
              <a:avLst/>
            </a:prstGeom>
          </p:spPr>
        </p:pic>
        <p:sp>
          <p:nvSpPr>
            <p:cNvPr id="38" name="Arrow: Left-Right 133">
              <a:extLst>
                <a:ext uri="{FF2B5EF4-FFF2-40B4-BE49-F238E27FC236}">
                  <a16:creationId xmlns:a16="http://schemas.microsoft.com/office/drawing/2014/main" id="{A6B26576-1566-154B-B4C2-A069A265689C}"/>
                </a:ext>
              </a:extLst>
            </p:cNvPr>
            <p:cNvSpPr/>
            <p:nvPr/>
          </p:nvSpPr>
          <p:spPr bwMode="auto">
            <a:xfrm>
              <a:off x="5364816" y="3318883"/>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39" name="Freeform 32">
              <a:extLst>
                <a:ext uri="{FF2B5EF4-FFF2-40B4-BE49-F238E27FC236}">
                  <a16:creationId xmlns:a16="http://schemas.microsoft.com/office/drawing/2014/main" id="{E2885970-B91E-FD4A-B7BD-6ED5C47919EE}"/>
                </a:ext>
              </a:extLst>
            </p:cNvPr>
            <p:cNvSpPr>
              <a:spLocks noEditPoints="1"/>
            </p:cNvSpPr>
            <p:nvPr/>
          </p:nvSpPr>
          <p:spPr bwMode="auto">
            <a:xfrm>
              <a:off x="6911672" y="3281997"/>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0" name="Rectangle 39">
              <a:extLst>
                <a:ext uri="{FF2B5EF4-FFF2-40B4-BE49-F238E27FC236}">
                  <a16:creationId xmlns:a16="http://schemas.microsoft.com/office/drawing/2014/main" id="{E08E7A6D-C0BB-7B42-BE90-AE8B4D124877}"/>
                </a:ext>
              </a:extLst>
            </p:cNvPr>
            <p:cNvSpPr/>
            <p:nvPr/>
          </p:nvSpPr>
          <p:spPr bwMode="auto">
            <a:xfrm>
              <a:off x="4438893" y="4158837"/>
              <a:ext cx="3301229" cy="1808515"/>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182767" tIns="146214" rIns="182767" bIns="146214" anchor="t" anchorCtr="0"/>
            <a:lstStyle/>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XenApp and XenDesktop management on Azure </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mn-ea"/>
                  <a:cs typeface="Segoe UI" panose="020B0502040204020203" pitchFamily="34" charset="0"/>
                </a:rPr>
                <a:t>Virtual app and desktops workloads on Azure</a:t>
              </a:r>
            </a:p>
            <a:p>
              <a:pPr marL="0" marR="0" lvl="0" indent="0" algn="l" defTabSz="913346" rtl="0" eaLnBrk="1" fontAlgn="auto" latinLnBrk="0" hangingPunct="1">
                <a:lnSpc>
                  <a:spcPct val="100000"/>
                </a:lnSpc>
                <a:spcBef>
                  <a:spcPts val="0"/>
                </a:spcBef>
                <a:spcAft>
                  <a:spcPts val="0"/>
                </a:spcAft>
                <a:buClrTx/>
                <a:buSzTx/>
                <a:buFontTx/>
                <a:buNone/>
                <a:tabLst/>
                <a:defRPr/>
              </a:pPr>
              <a:endPar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endParaRPr>
            </a:p>
            <a:p>
              <a:pPr marL="0" marR="0" lvl="0" indent="0" algn="l" defTabSz="913346" rtl="0" eaLnBrk="1" fontAlgn="auto" latinLnBrk="0" hangingPunct="1">
                <a:lnSpc>
                  <a:spcPct val="100000"/>
                </a:lnSpc>
                <a:spcBef>
                  <a:spcPts val="0"/>
                </a:spcBef>
                <a:spcAft>
                  <a:spcPts val="0"/>
                </a:spcAft>
                <a:buClrTx/>
                <a:buSzTx/>
                <a:buFontTx/>
                <a:buNone/>
                <a:tabLst/>
                <a:defRPr/>
              </a:pPr>
              <a:r>
                <a:rPr kumimoji="0" lang="en-US" sz="1372" b="0" i="0" u="none" strike="noStrike" kern="0" cap="none" spc="0" normalizeH="0" baseline="0" noProof="0" dirty="0">
                  <a:ln>
                    <a:noFill/>
                  </a:ln>
                  <a:solidFill>
                    <a:srgbClr val="505050"/>
                  </a:solidFill>
                  <a:effectLst/>
                  <a:uLnTx/>
                  <a:uFillTx/>
                  <a:latin typeface="Segoe UI"/>
                  <a:ea typeface="Segoe UI" panose="020B0502040204020203" pitchFamily="34" charset="0"/>
                  <a:cs typeface="Segoe UI" panose="020B0502040204020203" pitchFamily="34" charset="0"/>
                </a:rPr>
                <a:t>Managed by IT</a:t>
              </a:r>
            </a:p>
          </p:txBody>
        </p:sp>
        <p:grpSp>
          <p:nvGrpSpPr>
            <p:cNvPr id="41" name="Group 40">
              <a:extLst>
                <a:ext uri="{FF2B5EF4-FFF2-40B4-BE49-F238E27FC236}">
                  <a16:creationId xmlns:a16="http://schemas.microsoft.com/office/drawing/2014/main" id="{1BC4991B-8F29-3441-8F97-0AFD1B7A5E28}"/>
                </a:ext>
              </a:extLst>
            </p:cNvPr>
            <p:cNvGrpSpPr/>
            <p:nvPr/>
          </p:nvGrpSpPr>
          <p:grpSpPr>
            <a:xfrm>
              <a:off x="9056607" y="1828800"/>
              <a:ext cx="2228872" cy="1230952"/>
              <a:chOff x="4220090" y="2676525"/>
              <a:chExt cx="3684884" cy="1974539"/>
            </a:xfrm>
          </p:grpSpPr>
          <p:sp>
            <p:nvSpPr>
              <p:cNvPr id="66" name="Freeform 225">
                <a:extLst>
                  <a:ext uri="{FF2B5EF4-FFF2-40B4-BE49-F238E27FC236}">
                    <a16:creationId xmlns:a16="http://schemas.microsoft.com/office/drawing/2014/main" id="{7DBD6041-750D-D743-9273-03D08663EC7B}"/>
                  </a:ext>
                </a:extLst>
              </p:cNvPr>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bg1"/>
              </a:solidFill>
              <a:ln w="57150">
                <a:solidFill>
                  <a:schemeClr val="tx2"/>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67" name="TextBox 66">
                <a:extLst>
                  <a:ext uri="{FF2B5EF4-FFF2-40B4-BE49-F238E27FC236}">
                    <a16:creationId xmlns:a16="http://schemas.microsoft.com/office/drawing/2014/main" id="{97170A9D-CAAF-0D44-8C71-1DEF595472F1}"/>
                  </a:ext>
                </a:extLst>
              </p:cNvPr>
              <p:cNvSpPr txBox="1"/>
              <p:nvPr/>
            </p:nvSpPr>
            <p:spPr>
              <a:xfrm>
                <a:off x="6021761" y="3829929"/>
                <a:ext cx="305407" cy="742744"/>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68" name="TextBox 67">
                <a:extLst>
                  <a:ext uri="{FF2B5EF4-FFF2-40B4-BE49-F238E27FC236}">
                    <a16:creationId xmlns:a16="http://schemas.microsoft.com/office/drawing/2014/main" id="{F8CCAE8E-F6E4-8947-A22D-4EF56EF27B1A}"/>
                  </a:ext>
                </a:extLst>
              </p:cNvPr>
              <p:cNvSpPr txBox="1"/>
              <p:nvPr/>
            </p:nvSpPr>
            <p:spPr>
              <a:xfrm>
                <a:off x="5055971" y="3911782"/>
                <a:ext cx="2372556" cy="739282"/>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0078D7"/>
                    </a:solidFill>
                    <a:effectLst/>
                    <a:uLnTx/>
                    <a:uFillTx/>
                    <a:latin typeface="Segoe UI Semilight" panose="020B0402040204020203" pitchFamily="34" charset="0"/>
                    <a:ea typeface="+mn-ea"/>
                    <a:cs typeface="Segoe UI Semilight" panose="020B0402040204020203" pitchFamily="34" charset="0"/>
                  </a:rPr>
                  <a:t>Citrix Cloud</a:t>
                </a:r>
              </a:p>
            </p:txBody>
          </p:sp>
        </p:grpSp>
        <p:grpSp>
          <p:nvGrpSpPr>
            <p:cNvPr id="42" name="Group 41">
              <a:extLst>
                <a:ext uri="{FF2B5EF4-FFF2-40B4-BE49-F238E27FC236}">
                  <a16:creationId xmlns:a16="http://schemas.microsoft.com/office/drawing/2014/main" id="{DE184DBD-0F3B-454E-A23C-2A3A73F5ABF4}"/>
                </a:ext>
              </a:extLst>
            </p:cNvPr>
            <p:cNvGrpSpPr/>
            <p:nvPr/>
          </p:nvGrpSpPr>
          <p:grpSpPr>
            <a:xfrm>
              <a:off x="9968110" y="1995550"/>
              <a:ext cx="642792" cy="608596"/>
              <a:chOff x="827374" y="2177597"/>
              <a:chExt cx="953568" cy="953568"/>
            </a:xfrm>
          </p:grpSpPr>
          <p:sp>
            <p:nvSpPr>
              <p:cNvPr id="64" name="Oval 63">
                <a:extLst>
                  <a:ext uri="{FF2B5EF4-FFF2-40B4-BE49-F238E27FC236}">
                    <a16:creationId xmlns:a16="http://schemas.microsoft.com/office/drawing/2014/main" id="{09D66E42-B016-EC49-A910-1879333CAFDB}"/>
                  </a:ext>
                </a:extLst>
              </p:cNvPr>
              <p:cNvSpPr/>
              <p:nvPr/>
            </p:nvSpPr>
            <p:spPr>
              <a:xfrm>
                <a:off x="827374" y="2177597"/>
                <a:ext cx="953568" cy="953568"/>
              </a:xfrm>
              <a:prstGeom prst="ellipse">
                <a:avLst/>
              </a:prstGeom>
              <a:solidFill>
                <a:srgbClr val="0078D7"/>
              </a:solidFill>
              <a:ln w="12700" cap="flat" cmpd="sng" algn="ctr">
                <a:noFill/>
                <a:prstDash val="solid"/>
                <a:miter lim="800000"/>
              </a:ln>
              <a:effectLst/>
            </p:spPr>
            <p:txBody>
              <a:bodyPr rtlCol="0" anchor="ctr"/>
              <a:lstStyle/>
              <a:p>
                <a:pPr marL="0" marR="0" lvl="0" indent="0" algn="ctr" defTabSz="896299" rtl="0" eaLnBrk="1" fontAlgn="auto" latinLnBrk="0" hangingPunct="1">
                  <a:lnSpc>
                    <a:spcPct val="100000"/>
                  </a:lnSpc>
                  <a:spcBef>
                    <a:spcPts val="0"/>
                  </a:spcBef>
                  <a:spcAft>
                    <a:spcPts val="0"/>
                  </a:spcAft>
                  <a:buClrTx/>
                  <a:buSzTx/>
                  <a:buFontTx/>
                  <a:buNone/>
                  <a:tabLst/>
                  <a:defRPr/>
                </a:pPr>
                <a:endParaRPr kumimoji="0" lang="en-US" sz="1765" b="0" i="0" u="none" strike="noStrike" kern="0" cap="none" spc="0" normalizeH="0" baseline="0" noProof="0" dirty="0" err="1">
                  <a:ln>
                    <a:noFill/>
                  </a:ln>
                  <a:solidFill>
                    <a:prstClr val="white"/>
                  </a:solidFill>
                  <a:effectLst/>
                  <a:uLnTx/>
                  <a:uFillTx/>
                  <a:latin typeface="Calibri"/>
                  <a:ea typeface="+mn-ea"/>
                  <a:cs typeface="+mn-cs"/>
                </a:endParaRPr>
              </a:p>
            </p:txBody>
          </p:sp>
          <p:pic>
            <p:nvPicPr>
              <p:cNvPr id="65" name="Picture 64">
                <a:extLst>
                  <a:ext uri="{FF2B5EF4-FFF2-40B4-BE49-F238E27FC236}">
                    <a16:creationId xmlns:a16="http://schemas.microsoft.com/office/drawing/2014/main" id="{EC82CF47-331B-B847-960F-BF7906134E1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89552" y="2353330"/>
                <a:ext cx="629212" cy="602102"/>
              </a:xfrm>
              <a:prstGeom prst="rect">
                <a:avLst/>
              </a:prstGeom>
              <a:solidFill>
                <a:srgbClr val="0078D7"/>
              </a:solidFill>
            </p:spPr>
          </p:pic>
        </p:grpSp>
        <p:grpSp>
          <p:nvGrpSpPr>
            <p:cNvPr id="43" name="Group 42">
              <a:extLst>
                <a:ext uri="{FF2B5EF4-FFF2-40B4-BE49-F238E27FC236}">
                  <a16:creationId xmlns:a16="http://schemas.microsoft.com/office/drawing/2014/main" id="{E333345B-3086-4A42-9D7B-096183B737A6}"/>
                </a:ext>
              </a:extLst>
            </p:cNvPr>
            <p:cNvGrpSpPr/>
            <p:nvPr/>
          </p:nvGrpSpPr>
          <p:grpSpPr>
            <a:xfrm>
              <a:off x="8977665" y="3129256"/>
              <a:ext cx="2228872" cy="1244764"/>
              <a:chOff x="4220090" y="2676525"/>
              <a:chExt cx="3684884" cy="1971958"/>
            </a:xfrm>
          </p:grpSpPr>
          <p:sp>
            <p:nvSpPr>
              <p:cNvPr id="61" name="Freeform 225">
                <a:extLst>
                  <a:ext uri="{FF2B5EF4-FFF2-40B4-BE49-F238E27FC236}">
                    <a16:creationId xmlns:a16="http://schemas.microsoft.com/office/drawing/2014/main" id="{1BCE6640-E0C5-8E4C-872A-5F1767164C01}"/>
                  </a:ext>
                </a:extLst>
              </p:cNvPr>
              <p:cNvSpPr>
                <a:spLocks/>
              </p:cNvSpPr>
              <p:nvPr/>
            </p:nvSpPr>
            <p:spPr bwMode="auto">
              <a:xfrm>
                <a:off x="4220090" y="2676525"/>
                <a:ext cx="3684884" cy="1971958"/>
              </a:xfrm>
              <a:custGeom>
                <a:avLst/>
                <a:gdLst>
                  <a:gd name="T0" fmla="*/ 359 w 424"/>
                  <a:gd name="T1" fmla="*/ 234 h 234"/>
                  <a:gd name="T2" fmla="*/ 49 w 424"/>
                  <a:gd name="T3" fmla="*/ 234 h 234"/>
                  <a:gd name="T4" fmla="*/ 0 w 424"/>
                  <a:gd name="T5" fmla="*/ 184 h 234"/>
                  <a:gd name="T6" fmla="*/ 44 w 424"/>
                  <a:gd name="T7" fmla="*/ 136 h 234"/>
                  <a:gd name="T8" fmla="*/ 125 w 424"/>
                  <a:gd name="T9" fmla="*/ 69 h 234"/>
                  <a:gd name="T10" fmla="*/ 131 w 424"/>
                  <a:gd name="T11" fmla="*/ 69 h 234"/>
                  <a:gd name="T12" fmla="*/ 237 w 424"/>
                  <a:gd name="T13" fmla="*/ 0 h 234"/>
                  <a:gd name="T14" fmla="*/ 353 w 424"/>
                  <a:gd name="T15" fmla="*/ 103 h 234"/>
                  <a:gd name="T16" fmla="*/ 359 w 424"/>
                  <a:gd name="T17" fmla="*/ 102 h 234"/>
                  <a:gd name="T18" fmla="*/ 424 w 424"/>
                  <a:gd name="T19" fmla="*/ 168 h 234"/>
                  <a:gd name="T20" fmla="*/ 359 w 424"/>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4" h="234">
                    <a:moveTo>
                      <a:pt x="359" y="234"/>
                    </a:moveTo>
                    <a:cubicBezTo>
                      <a:pt x="49" y="234"/>
                      <a:pt x="49" y="234"/>
                      <a:pt x="49" y="234"/>
                    </a:cubicBezTo>
                    <a:cubicBezTo>
                      <a:pt x="22" y="234"/>
                      <a:pt x="0" y="213"/>
                      <a:pt x="0" y="184"/>
                    </a:cubicBezTo>
                    <a:cubicBezTo>
                      <a:pt x="0" y="160"/>
                      <a:pt x="19" y="138"/>
                      <a:pt x="44" y="136"/>
                    </a:cubicBezTo>
                    <a:cubicBezTo>
                      <a:pt x="51" y="97"/>
                      <a:pt x="85" y="69"/>
                      <a:pt x="125" y="69"/>
                    </a:cubicBezTo>
                    <a:cubicBezTo>
                      <a:pt x="127" y="69"/>
                      <a:pt x="129" y="69"/>
                      <a:pt x="131" y="69"/>
                    </a:cubicBezTo>
                    <a:cubicBezTo>
                      <a:pt x="151" y="28"/>
                      <a:pt x="192" y="0"/>
                      <a:pt x="237" y="0"/>
                    </a:cubicBezTo>
                    <a:cubicBezTo>
                      <a:pt x="296" y="0"/>
                      <a:pt x="346" y="45"/>
                      <a:pt x="353" y="103"/>
                    </a:cubicBezTo>
                    <a:cubicBezTo>
                      <a:pt x="355" y="102"/>
                      <a:pt x="358" y="102"/>
                      <a:pt x="359" y="102"/>
                    </a:cubicBezTo>
                    <a:cubicBezTo>
                      <a:pt x="395" y="102"/>
                      <a:pt x="424" y="132"/>
                      <a:pt x="424" y="168"/>
                    </a:cubicBezTo>
                    <a:cubicBezTo>
                      <a:pt x="424" y="205"/>
                      <a:pt x="395" y="234"/>
                      <a:pt x="359" y="234"/>
                    </a:cubicBezTo>
                    <a:close/>
                  </a:path>
                </a:pathLst>
              </a:custGeom>
              <a:solidFill>
                <a:schemeClr val="accent1"/>
              </a:solidFill>
              <a:ln w="57150">
                <a:solidFill>
                  <a:schemeClr val="bg1"/>
                </a:solid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882" b="0" i="0" u="none" strike="noStrike" kern="1200" cap="none" spc="0" normalizeH="0" baseline="0" noProof="0" dirty="0">
                  <a:ln>
                    <a:noFill/>
                  </a:ln>
                  <a:solidFill>
                    <a:prstClr val="black"/>
                  </a:solidFill>
                  <a:effectLst/>
                  <a:uLnTx/>
                  <a:uFillTx/>
                  <a:latin typeface="Calibri Light"/>
                  <a:ea typeface="+mn-ea"/>
                  <a:cs typeface="+mn-cs"/>
                </a:endParaRPr>
              </a:p>
            </p:txBody>
          </p:sp>
          <p:sp>
            <p:nvSpPr>
              <p:cNvPr id="62" name="TextBox 61">
                <a:extLst>
                  <a:ext uri="{FF2B5EF4-FFF2-40B4-BE49-F238E27FC236}">
                    <a16:creationId xmlns:a16="http://schemas.microsoft.com/office/drawing/2014/main" id="{1ECF6F7C-299F-3F4B-8FCB-420BC02A9760}"/>
                  </a:ext>
                </a:extLst>
              </p:cNvPr>
              <p:cNvSpPr txBox="1"/>
              <p:nvPr/>
            </p:nvSpPr>
            <p:spPr>
              <a:xfrm>
                <a:off x="6021761" y="3829929"/>
                <a:ext cx="305407"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endParaRPr kumimoji="0" lang="en-US" sz="1961" b="0" i="0" u="none" strike="noStrike" kern="1200" cap="none" spc="0" normalizeH="0" baseline="0" noProof="0" dirty="0">
                  <a:ln>
                    <a:noFill/>
                  </a:ln>
                  <a:solidFill>
                    <a:srgbClr val="FFFFFF"/>
                  </a:solidFill>
                  <a:effectLst/>
                  <a:uLnTx/>
                  <a:uFillTx/>
                  <a:latin typeface="Segoe UI Light" panose="020B0502040204020203" pitchFamily="34" charset="0"/>
                  <a:ea typeface="+mn-ea"/>
                  <a:cs typeface="+mn-cs"/>
                </a:endParaRPr>
              </a:p>
            </p:txBody>
          </p:sp>
          <p:sp>
            <p:nvSpPr>
              <p:cNvPr id="63" name="TextBox 62">
                <a:extLst>
                  <a:ext uri="{FF2B5EF4-FFF2-40B4-BE49-F238E27FC236}">
                    <a16:creationId xmlns:a16="http://schemas.microsoft.com/office/drawing/2014/main" id="{BE410AE4-C197-0941-82F4-BE9166159DE0}"/>
                  </a:ext>
                </a:extLst>
              </p:cNvPr>
              <p:cNvSpPr txBox="1"/>
              <p:nvPr/>
            </p:nvSpPr>
            <p:spPr>
              <a:xfrm>
                <a:off x="5533717" y="2918745"/>
                <a:ext cx="1452609" cy="624306"/>
              </a:xfrm>
              <a:prstGeom prst="rect">
                <a:avLst/>
              </a:prstGeom>
              <a:noFill/>
            </p:spPr>
            <p:txBody>
              <a:bodyPr wrap="none" rtlCol="0">
                <a:spAutoFit/>
              </a:bodyPr>
              <a:lstStyle/>
              <a:p>
                <a:pPr marL="0" marR="0" lvl="0" indent="0" algn="ctr" defTabSz="914278" rtl="0" eaLnBrk="1" fontAlgn="auto" latinLnBrk="0" hangingPunct="1">
                  <a:lnSpc>
                    <a:spcPct val="100000"/>
                  </a:lnSpc>
                  <a:spcBef>
                    <a:spcPts val="0"/>
                  </a:spcBef>
                  <a:spcAft>
                    <a:spcPts val="0"/>
                  </a:spcAft>
                  <a:buClrTx/>
                  <a:buSzTx/>
                  <a:buFontTx/>
                  <a:buNone/>
                  <a:tabLst/>
                  <a:defRPr/>
                </a:pPr>
                <a:r>
                  <a:rPr kumimoji="0" lang="en-US" sz="1961" b="1" i="0" u="none" strike="noStrike" kern="1200" cap="none" spc="0" normalizeH="0" baseline="0" noProof="0" dirty="0">
                    <a:ln>
                      <a:noFill/>
                    </a:ln>
                    <a:solidFill>
                      <a:srgbClr val="FFFFFF"/>
                    </a:solidFill>
                    <a:effectLst/>
                    <a:uLnTx/>
                    <a:uFillTx/>
                    <a:latin typeface="Segoe UI Semilight" panose="020B0402040204020203" pitchFamily="34" charset="0"/>
                    <a:ea typeface="+mn-ea"/>
                    <a:cs typeface="Segoe UI Semilight" panose="020B0402040204020203" pitchFamily="34" charset="0"/>
                  </a:rPr>
                  <a:t>Azure </a:t>
                </a:r>
              </a:p>
            </p:txBody>
          </p:sp>
        </p:grpSp>
        <p:sp>
          <p:nvSpPr>
            <p:cNvPr id="44" name="Freeform 32">
              <a:extLst>
                <a:ext uri="{FF2B5EF4-FFF2-40B4-BE49-F238E27FC236}">
                  <a16:creationId xmlns:a16="http://schemas.microsoft.com/office/drawing/2014/main" id="{89513796-F819-8346-BC99-DCDFF5316834}"/>
                </a:ext>
              </a:extLst>
            </p:cNvPr>
            <p:cNvSpPr>
              <a:spLocks noEditPoints="1"/>
            </p:cNvSpPr>
            <p:nvPr/>
          </p:nvSpPr>
          <p:spPr bwMode="auto">
            <a:xfrm>
              <a:off x="10343003" y="3760892"/>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45" name="Rectangle 44">
              <a:extLst>
                <a:ext uri="{FF2B5EF4-FFF2-40B4-BE49-F238E27FC236}">
                  <a16:creationId xmlns:a16="http://schemas.microsoft.com/office/drawing/2014/main" id="{ADFBB1F3-E688-F241-95BB-7DBBE97FB419}"/>
                </a:ext>
              </a:extLst>
            </p:cNvPr>
            <p:cNvSpPr/>
            <p:nvPr/>
          </p:nvSpPr>
          <p:spPr bwMode="auto">
            <a:xfrm>
              <a:off x="10252171" y="3888741"/>
              <a:ext cx="459931" cy="248966"/>
            </a:xfrm>
            <a:prstGeom prst="rect">
              <a:avLst/>
            </a:prstGeom>
            <a:solidFill>
              <a:schemeClr val="tx2"/>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5439">
                      <a:srgbClr val="F8F8F8"/>
                    </a:gs>
                    <a:gs pos="10000">
                      <a:srgbClr val="F8F8F8"/>
                    </a:gs>
                  </a:gsLst>
                  <a:lin ang="5400000" scaled="0"/>
                </a:gradFill>
                <a:effectLst/>
                <a:uLnTx/>
                <a:uFillTx/>
                <a:latin typeface="Segoe UI"/>
                <a:ea typeface="+mn-ea"/>
                <a:cs typeface="+mn-cs"/>
              </a:endParaRPr>
            </a:p>
          </p:txBody>
        </p:sp>
        <p:sp>
          <p:nvSpPr>
            <p:cNvPr id="46" name="Rectangle: Rounded Corners 81">
              <a:extLst>
                <a:ext uri="{FF2B5EF4-FFF2-40B4-BE49-F238E27FC236}">
                  <a16:creationId xmlns:a16="http://schemas.microsoft.com/office/drawing/2014/main" id="{72D07555-047D-9C4B-A4E3-1A940A399197}"/>
                </a:ext>
              </a:extLst>
            </p:cNvPr>
            <p:cNvSpPr/>
            <p:nvPr/>
          </p:nvSpPr>
          <p:spPr bwMode="auto">
            <a:xfrm>
              <a:off x="10203059" y="3700123"/>
              <a:ext cx="705925" cy="570621"/>
            </a:xfrm>
            <a:prstGeom prst="roundRect">
              <a:avLst/>
            </a:prstGeom>
            <a:noFill/>
            <a:ln>
              <a:solidFill>
                <a:schemeClr val="bg1"/>
              </a:solidFill>
              <a:prstDash val="dash"/>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sp>
          <p:nvSpPr>
            <p:cNvPr id="47" name="Freeform 32">
              <a:extLst>
                <a:ext uri="{FF2B5EF4-FFF2-40B4-BE49-F238E27FC236}">
                  <a16:creationId xmlns:a16="http://schemas.microsoft.com/office/drawing/2014/main" id="{90E43D70-0775-0E4F-9CD8-827E98E7BA21}"/>
                </a:ext>
              </a:extLst>
            </p:cNvPr>
            <p:cNvSpPr>
              <a:spLocks noEditPoints="1"/>
            </p:cNvSpPr>
            <p:nvPr/>
          </p:nvSpPr>
          <p:spPr bwMode="auto">
            <a:xfrm>
              <a:off x="10238746" y="3861803"/>
              <a:ext cx="501608" cy="342590"/>
            </a:xfrm>
            <a:custGeom>
              <a:avLst/>
              <a:gdLst>
                <a:gd name="T0" fmla="*/ 1892 w 1952"/>
                <a:gd name="T1" fmla="*/ 0 h 1332"/>
                <a:gd name="T2" fmla="*/ 59 w 1952"/>
                <a:gd name="T3" fmla="*/ 0 h 1332"/>
                <a:gd name="T4" fmla="*/ 0 w 1952"/>
                <a:gd name="T5" fmla="*/ 60 h 1332"/>
                <a:gd name="T6" fmla="*/ 0 w 1952"/>
                <a:gd name="T7" fmla="*/ 1134 h 1332"/>
                <a:gd name="T8" fmla="*/ 59 w 1952"/>
                <a:gd name="T9" fmla="*/ 1194 h 1332"/>
                <a:gd name="T10" fmla="*/ 720 w 1952"/>
                <a:gd name="T11" fmla="*/ 1194 h 1332"/>
                <a:gd name="T12" fmla="*/ 668 w 1952"/>
                <a:gd name="T13" fmla="*/ 1332 h 1332"/>
                <a:gd name="T14" fmla="*/ 1241 w 1952"/>
                <a:gd name="T15" fmla="*/ 1332 h 1332"/>
                <a:gd name="T16" fmla="*/ 1189 w 1952"/>
                <a:gd name="T17" fmla="*/ 1194 h 1332"/>
                <a:gd name="T18" fmla="*/ 1892 w 1952"/>
                <a:gd name="T19" fmla="*/ 1194 h 1332"/>
                <a:gd name="T20" fmla="*/ 1952 w 1952"/>
                <a:gd name="T21" fmla="*/ 1134 h 1332"/>
                <a:gd name="T22" fmla="*/ 1952 w 1952"/>
                <a:gd name="T23" fmla="*/ 60 h 1332"/>
                <a:gd name="T24" fmla="*/ 1892 w 1952"/>
                <a:gd name="T25" fmla="*/ 0 h 1332"/>
                <a:gd name="T26" fmla="*/ 1834 w 1952"/>
                <a:gd name="T27" fmla="*/ 1068 h 1332"/>
                <a:gd name="T28" fmla="*/ 117 w 1952"/>
                <a:gd name="T29" fmla="*/ 1068 h 1332"/>
                <a:gd name="T30" fmla="*/ 117 w 1952"/>
                <a:gd name="T31" fmla="*/ 123 h 1332"/>
                <a:gd name="T32" fmla="*/ 1834 w 1952"/>
                <a:gd name="T33" fmla="*/ 123 h 1332"/>
                <a:gd name="T34" fmla="*/ 1834 w 1952"/>
                <a:gd name="T35" fmla="*/ 1068 h 1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2" h="1332">
                  <a:moveTo>
                    <a:pt x="1892" y="0"/>
                  </a:moveTo>
                  <a:cubicBezTo>
                    <a:pt x="233" y="0"/>
                    <a:pt x="59" y="0"/>
                    <a:pt x="59" y="0"/>
                  </a:cubicBezTo>
                  <a:cubicBezTo>
                    <a:pt x="30" y="0"/>
                    <a:pt x="0" y="24"/>
                    <a:pt x="0" y="60"/>
                  </a:cubicBezTo>
                  <a:cubicBezTo>
                    <a:pt x="0" y="1092"/>
                    <a:pt x="0" y="1134"/>
                    <a:pt x="0" y="1134"/>
                  </a:cubicBezTo>
                  <a:cubicBezTo>
                    <a:pt x="0" y="1170"/>
                    <a:pt x="30" y="1194"/>
                    <a:pt x="59" y="1194"/>
                  </a:cubicBezTo>
                  <a:cubicBezTo>
                    <a:pt x="720" y="1194"/>
                    <a:pt x="720" y="1194"/>
                    <a:pt x="720" y="1194"/>
                  </a:cubicBezTo>
                  <a:cubicBezTo>
                    <a:pt x="668" y="1332"/>
                    <a:pt x="668" y="1332"/>
                    <a:pt x="668" y="1332"/>
                  </a:cubicBezTo>
                  <a:cubicBezTo>
                    <a:pt x="1241" y="1332"/>
                    <a:pt x="1241" y="1332"/>
                    <a:pt x="1241" y="1332"/>
                  </a:cubicBezTo>
                  <a:cubicBezTo>
                    <a:pt x="1189" y="1194"/>
                    <a:pt x="1189" y="1194"/>
                    <a:pt x="1189" y="1194"/>
                  </a:cubicBezTo>
                  <a:cubicBezTo>
                    <a:pt x="1892" y="1194"/>
                    <a:pt x="1892" y="1194"/>
                    <a:pt x="1892" y="1194"/>
                  </a:cubicBezTo>
                  <a:cubicBezTo>
                    <a:pt x="1928" y="1194"/>
                    <a:pt x="1952" y="1170"/>
                    <a:pt x="1952" y="1134"/>
                  </a:cubicBezTo>
                  <a:cubicBezTo>
                    <a:pt x="1952" y="102"/>
                    <a:pt x="1952" y="60"/>
                    <a:pt x="1952" y="60"/>
                  </a:cubicBezTo>
                  <a:cubicBezTo>
                    <a:pt x="1952" y="24"/>
                    <a:pt x="1928" y="0"/>
                    <a:pt x="1892" y="0"/>
                  </a:cubicBezTo>
                  <a:close/>
                  <a:moveTo>
                    <a:pt x="1834" y="1068"/>
                  </a:moveTo>
                  <a:cubicBezTo>
                    <a:pt x="117" y="1068"/>
                    <a:pt x="117" y="1068"/>
                    <a:pt x="117" y="1068"/>
                  </a:cubicBezTo>
                  <a:cubicBezTo>
                    <a:pt x="117" y="123"/>
                    <a:pt x="117" y="123"/>
                    <a:pt x="117" y="123"/>
                  </a:cubicBezTo>
                  <a:cubicBezTo>
                    <a:pt x="1834" y="123"/>
                    <a:pt x="1834" y="123"/>
                    <a:pt x="1834" y="123"/>
                  </a:cubicBezTo>
                  <a:lnTo>
                    <a:pt x="1834" y="1068"/>
                  </a:lnTo>
                  <a:close/>
                </a:path>
              </a:pathLst>
            </a:custGeom>
            <a:solidFill>
              <a:schemeClr val="bg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cxnSp>
          <p:nvCxnSpPr>
            <p:cNvPr id="48" name="Connector: Elbow 82">
              <a:extLst>
                <a:ext uri="{FF2B5EF4-FFF2-40B4-BE49-F238E27FC236}">
                  <a16:creationId xmlns:a16="http://schemas.microsoft.com/office/drawing/2014/main" id="{64E3A069-8C89-9544-BD35-51650A92563E}"/>
                </a:ext>
              </a:extLst>
            </p:cNvPr>
            <p:cNvCxnSpPr/>
            <p:nvPr/>
          </p:nvCxnSpPr>
          <p:spPr>
            <a:xfrm rot="16200000" flipV="1">
              <a:off x="10056843" y="3119808"/>
              <a:ext cx="426261" cy="78084"/>
            </a:xfrm>
            <a:prstGeom prst="bentConnector3">
              <a:avLst/>
            </a:prstGeom>
            <a:ln w="19050" cap="flat" cmpd="sng" algn="ctr">
              <a:solidFill>
                <a:schemeClr val="accent6"/>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grpSp>
          <p:nvGrpSpPr>
            <p:cNvPr id="49" name="Group 48">
              <a:extLst>
                <a:ext uri="{FF2B5EF4-FFF2-40B4-BE49-F238E27FC236}">
                  <a16:creationId xmlns:a16="http://schemas.microsoft.com/office/drawing/2014/main" id="{1F20DA1A-58BF-7447-9845-BE28FCBBC606}"/>
                </a:ext>
              </a:extLst>
            </p:cNvPr>
            <p:cNvGrpSpPr/>
            <p:nvPr/>
          </p:nvGrpSpPr>
          <p:grpSpPr>
            <a:xfrm>
              <a:off x="8197251" y="2661106"/>
              <a:ext cx="712184" cy="474730"/>
              <a:chOff x="2240040" y="2190309"/>
              <a:chExt cx="996778" cy="664529"/>
            </a:xfrm>
            <a:solidFill>
              <a:schemeClr val="accent1"/>
            </a:solidFill>
          </p:grpSpPr>
          <p:sp>
            <p:nvSpPr>
              <p:cNvPr id="55" name="Freeform 80">
                <a:extLst>
                  <a:ext uri="{FF2B5EF4-FFF2-40B4-BE49-F238E27FC236}">
                    <a16:creationId xmlns:a16="http://schemas.microsoft.com/office/drawing/2014/main" id="{AB795817-EE4F-744F-A333-875DCE87FEFB}"/>
                  </a:ext>
                </a:extLst>
              </p:cNvPr>
              <p:cNvSpPr>
                <a:spLocks/>
              </p:cNvSpPr>
              <p:nvPr/>
            </p:nvSpPr>
            <p:spPr bwMode="auto">
              <a:xfrm>
                <a:off x="2240040" y="2563645"/>
                <a:ext cx="294932" cy="220271"/>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6" name="Oval 79">
                <a:extLst>
                  <a:ext uri="{FF2B5EF4-FFF2-40B4-BE49-F238E27FC236}">
                    <a16:creationId xmlns:a16="http://schemas.microsoft.com/office/drawing/2014/main" id="{381B949D-A22A-DF4F-8B79-1DCE9E2546C8}"/>
                  </a:ext>
                </a:extLst>
              </p:cNvPr>
              <p:cNvSpPr>
                <a:spLocks noChangeArrowheads="1"/>
              </p:cNvSpPr>
              <p:nvPr/>
            </p:nvSpPr>
            <p:spPr bwMode="auto">
              <a:xfrm>
                <a:off x="2329637" y="2324702"/>
                <a:ext cx="205333" cy="19413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7" name="Oval 81">
                <a:extLst>
                  <a:ext uri="{FF2B5EF4-FFF2-40B4-BE49-F238E27FC236}">
                    <a16:creationId xmlns:a16="http://schemas.microsoft.com/office/drawing/2014/main" id="{569E1964-B28E-074A-AFE6-FFA44B30CF2D}"/>
                  </a:ext>
                </a:extLst>
              </p:cNvPr>
              <p:cNvSpPr>
                <a:spLocks noChangeArrowheads="1"/>
              </p:cNvSpPr>
              <p:nvPr/>
            </p:nvSpPr>
            <p:spPr bwMode="auto">
              <a:xfrm>
                <a:off x="2941889" y="2324704"/>
                <a:ext cx="205333" cy="2016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8" name="Freeform 82">
                <a:extLst>
                  <a:ext uri="{FF2B5EF4-FFF2-40B4-BE49-F238E27FC236}">
                    <a16:creationId xmlns:a16="http://schemas.microsoft.com/office/drawing/2014/main" id="{9F5264C2-2A11-8348-BD3F-883F81F89748}"/>
                  </a:ext>
                </a:extLst>
              </p:cNvPr>
              <p:cNvSpPr>
                <a:spLocks/>
              </p:cNvSpPr>
              <p:nvPr/>
            </p:nvSpPr>
            <p:spPr bwMode="auto">
              <a:xfrm>
                <a:off x="2953087" y="2563641"/>
                <a:ext cx="283731" cy="22773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59" name="Freeform 84">
                <a:extLst>
                  <a:ext uri="{FF2B5EF4-FFF2-40B4-BE49-F238E27FC236}">
                    <a16:creationId xmlns:a16="http://schemas.microsoft.com/office/drawing/2014/main" id="{C58D410A-6A08-154B-B788-04AC2BB7C996}"/>
                  </a:ext>
                </a:extLst>
              </p:cNvPr>
              <p:cNvSpPr>
                <a:spLocks/>
              </p:cNvSpPr>
              <p:nvPr/>
            </p:nvSpPr>
            <p:spPr bwMode="auto">
              <a:xfrm>
                <a:off x="2471509" y="2526300"/>
                <a:ext cx="541329" cy="328538"/>
              </a:xfrm>
              <a:custGeom>
                <a:avLst/>
                <a:gdLst>
                  <a:gd name="T0" fmla="*/ 30 w 61"/>
                  <a:gd name="T1" fmla="*/ 0 h 37"/>
                  <a:gd name="T2" fmla="*/ 0 w 61"/>
                  <a:gd name="T3" fmla="*/ 28 h 37"/>
                  <a:gd name="T4" fmla="*/ 0 w 61"/>
                  <a:gd name="T5" fmla="*/ 31 h 37"/>
                  <a:gd name="T6" fmla="*/ 0 w 61"/>
                  <a:gd name="T7" fmla="*/ 32 h 37"/>
                  <a:gd name="T8" fmla="*/ 30 w 61"/>
                  <a:gd name="T9" fmla="*/ 37 h 37"/>
                  <a:gd name="T10" fmla="*/ 61 w 61"/>
                  <a:gd name="T11" fmla="*/ 32 h 37"/>
                  <a:gd name="T12" fmla="*/ 61 w 61"/>
                  <a:gd name="T13" fmla="*/ 31 h 37"/>
                  <a:gd name="T14" fmla="*/ 61 w 61"/>
                  <a:gd name="T15" fmla="*/ 28 h 37"/>
                  <a:gd name="T16" fmla="*/ 30 w 61"/>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30" y="0"/>
                    </a:moveTo>
                    <a:cubicBezTo>
                      <a:pt x="14" y="0"/>
                      <a:pt x="1" y="13"/>
                      <a:pt x="0" y="28"/>
                    </a:cubicBezTo>
                    <a:cubicBezTo>
                      <a:pt x="0" y="29"/>
                      <a:pt x="0" y="30"/>
                      <a:pt x="0" y="31"/>
                    </a:cubicBezTo>
                    <a:cubicBezTo>
                      <a:pt x="0" y="32"/>
                      <a:pt x="0" y="32"/>
                      <a:pt x="0" y="32"/>
                    </a:cubicBezTo>
                    <a:cubicBezTo>
                      <a:pt x="10" y="35"/>
                      <a:pt x="20" y="37"/>
                      <a:pt x="30" y="37"/>
                    </a:cubicBezTo>
                    <a:cubicBezTo>
                      <a:pt x="41" y="37"/>
                      <a:pt x="51" y="35"/>
                      <a:pt x="61" y="32"/>
                    </a:cubicBezTo>
                    <a:cubicBezTo>
                      <a:pt x="61" y="31"/>
                      <a:pt x="61" y="31"/>
                      <a:pt x="61" y="31"/>
                    </a:cubicBezTo>
                    <a:cubicBezTo>
                      <a:pt x="61" y="30"/>
                      <a:pt x="61" y="29"/>
                      <a:pt x="61" y="28"/>
                    </a:cubicBezTo>
                    <a:cubicBezTo>
                      <a:pt x="59" y="13"/>
                      <a:pt x="46" y="0"/>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sp>
            <p:nvSpPr>
              <p:cNvPr id="60" name="Oval 85">
                <a:extLst>
                  <a:ext uri="{FF2B5EF4-FFF2-40B4-BE49-F238E27FC236}">
                    <a16:creationId xmlns:a16="http://schemas.microsoft.com/office/drawing/2014/main" id="{975B2243-1411-5547-8745-7721078D779C}"/>
                  </a:ext>
                </a:extLst>
              </p:cNvPr>
              <p:cNvSpPr>
                <a:spLocks noChangeArrowheads="1"/>
              </p:cNvSpPr>
              <p:nvPr/>
            </p:nvSpPr>
            <p:spPr bwMode="auto">
              <a:xfrm>
                <a:off x="2598432" y="2190309"/>
                <a:ext cx="291197" cy="2837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dirty="0">
                  <a:ln>
                    <a:noFill/>
                  </a:ln>
                  <a:solidFill>
                    <a:srgbClr val="505050"/>
                  </a:solidFill>
                  <a:effectLst/>
                  <a:uLnTx/>
                  <a:uFillTx/>
                  <a:latin typeface="Calibri" charset="0"/>
                  <a:ea typeface="+mn-ea"/>
                  <a:cs typeface="Calibri"/>
                </a:endParaRPr>
              </a:p>
            </p:txBody>
          </p:sp>
        </p:grpSp>
        <p:pic>
          <p:nvPicPr>
            <p:cNvPr id="50" name="Picture 49">
              <a:extLst>
                <a:ext uri="{FF2B5EF4-FFF2-40B4-BE49-F238E27FC236}">
                  <a16:creationId xmlns:a16="http://schemas.microsoft.com/office/drawing/2014/main" id="{CE1D7231-1D22-9F4F-BEB6-67F23A0F21A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72965" y="3109904"/>
              <a:ext cx="618794" cy="618794"/>
            </a:xfrm>
            <a:prstGeom prst="rect">
              <a:avLst/>
            </a:prstGeom>
          </p:spPr>
        </p:pic>
        <p:sp>
          <p:nvSpPr>
            <p:cNvPr id="51" name="Arrow: Left-Right 92">
              <a:extLst>
                <a:ext uri="{FF2B5EF4-FFF2-40B4-BE49-F238E27FC236}">
                  <a16:creationId xmlns:a16="http://schemas.microsoft.com/office/drawing/2014/main" id="{7D0895DF-B265-D54A-968D-C75B1A7ED506}"/>
                </a:ext>
              </a:extLst>
            </p:cNvPr>
            <p:cNvSpPr/>
            <p:nvPr/>
          </p:nvSpPr>
          <p:spPr bwMode="auto">
            <a:xfrm>
              <a:off x="9144995" y="3310775"/>
              <a:ext cx="375430" cy="229998"/>
            </a:xfrm>
            <a:prstGeom prst="leftRightArrow">
              <a:avLst/>
            </a:prstGeom>
            <a:solidFill>
              <a:srgbClr val="00B050"/>
            </a:solidFill>
            <a:ln>
              <a:noFill/>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vert="horz" wrap="square" lIns="0" tIns="45720" rIns="0" bIns="45720" numCol="1" rtlCol="0" anchor="ctr" anchorCtr="0" compatLnSpc="1">
              <a:prstTxWarp prst="textNoShape">
                <a:avLst/>
              </a:prstTxWarp>
            </a:bodyPr>
            <a:lstStyle/>
            <a:p>
              <a:pPr marL="0" marR="0" lvl="0" indent="0" algn="ctr" defTabSz="914102" rtl="0" eaLnBrk="1" fontAlgn="base" latinLnBrk="0" hangingPunct="1">
                <a:lnSpc>
                  <a:spcPct val="100000"/>
                </a:lnSpc>
                <a:spcBef>
                  <a:spcPct val="0"/>
                </a:spcBef>
                <a:spcAft>
                  <a:spcPct val="0"/>
                </a:spcAft>
                <a:buClrTx/>
                <a:buSzTx/>
                <a:buFontTx/>
                <a:buNone/>
                <a:tabLst/>
                <a:defRPr/>
              </a:pPr>
              <a:endParaRPr kumimoji="0" lang="en-US" sz="1961"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mn-cs"/>
              </a:endParaRPr>
            </a:p>
          </p:txBody>
        </p:sp>
        <p:grpSp>
          <p:nvGrpSpPr>
            <p:cNvPr id="52" name="Group 51">
              <a:extLst>
                <a:ext uri="{FF2B5EF4-FFF2-40B4-BE49-F238E27FC236}">
                  <a16:creationId xmlns:a16="http://schemas.microsoft.com/office/drawing/2014/main" id="{936CBE28-5455-0447-A89B-DF7AE383F472}"/>
                </a:ext>
              </a:extLst>
            </p:cNvPr>
            <p:cNvGrpSpPr>
              <a:grpSpLocks noChangeAspect="1"/>
            </p:cNvGrpSpPr>
            <p:nvPr/>
          </p:nvGrpSpPr>
          <p:grpSpPr bwMode="auto">
            <a:xfrm>
              <a:off x="9314953" y="3739708"/>
              <a:ext cx="830460" cy="562986"/>
              <a:chOff x="369" y="242"/>
              <a:chExt cx="1481" cy="1004"/>
            </a:xfrm>
            <a:solidFill>
              <a:schemeClr val="bg1"/>
            </a:solidFill>
          </p:grpSpPr>
          <p:sp>
            <p:nvSpPr>
              <p:cNvPr id="53" name="Freeform 7">
                <a:extLst>
                  <a:ext uri="{FF2B5EF4-FFF2-40B4-BE49-F238E27FC236}">
                    <a16:creationId xmlns:a16="http://schemas.microsoft.com/office/drawing/2014/main" id="{AD7CB6CD-3DCD-EF47-9B50-2585FDCC4B11}"/>
                  </a:ext>
                </a:extLst>
              </p:cNvPr>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sp>
            <p:nvSpPr>
              <p:cNvPr id="54" name="Freeform 8">
                <a:extLst>
                  <a:ext uri="{FF2B5EF4-FFF2-40B4-BE49-F238E27FC236}">
                    <a16:creationId xmlns:a16="http://schemas.microsoft.com/office/drawing/2014/main" id="{FE07F8A4-436E-1D45-A269-F4419659D0EF}"/>
                  </a:ext>
                </a:extLst>
              </p:cNvPr>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89642" tIns="44821" rIns="89642" bIns="44821" numCol="1" anchor="t" anchorCtr="0" compatLnSpc="1">
                <a:prstTxWarp prst="textNoShape">
                  <a:avLst/>
                </a:prstTxWarp>
              </a:bodyPr>
              <a:lstStyle/>
              <a:p>
                <a:pPr marL="0" marR="0" lvl="0" indent="0" algn="l" defTabSz="914278"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505050"/>
                  </a:solidFill>
                  <a:effectLst/>
                  <a:uLnTx/>
                  <a:uFillTx/>
                  <a:latin typeface="Segoe UI"/>
                  <a:ea typeface="+mn-ea"/>
                  <a:cs typeface="+mn-cs"/>
                </a:endParaRPr>
              </a:p>
            </p:txBody>
          </p:sp>
        </p:grpSp>
      </p:grpSp>
    </p:spTree>
    <p:extLst>
      <p:ext uri="{BB962C8B-B14F-4D97-AF65-F5344CB8AC3E}">
        <p14:creationId xmlns:p14="http://schemas.microsoft.com/office/powerpoint/2010/main" val="3442616113"/>
      </p:ext>
    </p:extLst>
  </p:cSld>
  <p:clrMapOvr>
    <a:masterClrMapping/>
  </p:clrMapOvr>
  <mc:AlternateContent xmlns:mc="http://schemas.openxmlformats.org/markup-compatibility/2006" xmlns:p14="http://schemas.microsoft.com/office/powerpoint/2010/main">
    <mc:Choice Requires="p14">
      <p:transition spd="med" p14:dur="700" advTm="48792">
        <p:fade/>
      </p:transition>
    </mc:Choice>
    <mc:Fallback xmlns="">
      <p:transition spd="med" advTm="48792">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9" name="Text Placeholder 5">
            <a:extLst>
              <a:ext uri="{FF2B5EF4-FFF2-40B4-BE49-F238E27FC236}">
                <a16:creationId xmlns:a16="http://schemas.microsoft.com/office/drawing/2014/main" id="{33A6D325-FCFB-9045-BA41-E523F1195839}"/>
              </a:ext>
            </a:extLst>
          </p:cNvPr>
          <p:cNvSpPr txBox="1">
            <a:spLocks/>
          </p:cNvSpPr>
          <p:nvPr/>
        </p:nvSpPr>
        <p:spPr bwMode="gray">
          <a:xfrm>
            <a:off x="646386" y="1480797"/>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b="1" dirty="0" err="1"/>
              <a:t>Obvladovanje</a:t>
            </a:r>
            <a:r>
              <a:rPr lang="en-US" b="1" dirty="0"/>
              <a:t> in </a:t>
            </a:r>
            <a:r>
              <a:rPr lang="en-US" b="1" dirty="0" err="1"/>
              <a:t>predvidljivost</a:t>
            </a:r>
            <a:r>
              <a:rPr lang="en-US" b="1" dirty="0"/>
              <a:t> </a:t>
            </a:r>
            <a:r>
              <a:rPr lang="en-US" b="1" dirty="0" err="1"/>
              <a:t>stroškov</a:t>
            </a:r>
            <a:endParaRPr lang="en-US" b="1" dirty="0"/>
          </a:p>
          <a:p>
            <a:pPr marL="342900" indent="-342900">
              <a:buFontTx/>
              <a:buChar char="-"/>
            </a:pPr>
            <a:endParaRPr lang="en-US" dirty="0"/>
          </a:p>
        </p:txBody>
      </p:sp>
    </p:spTree>
    <p:extLst>
      <p:ext uri="{BB962C8B-B14F-4D97-AF65-F5344CB8AC3E}">
        <p14:creationId xmlns:p14="http://schemas.microsoft.com/office/powerpoint/2010/main" val="1390975237"/>
      </p:ext>
    </p:extLst>
  </p:cSld>
  <p:clrMapOvr>
    <a:masterClrMapping/>
  </p:clrMapOvr>
  <mc:AlternateContent xmlns:mc="http://schemas.openxmlformats.org/markup-compatibility/2006" xmlns:p14="http://schemas.microsoft.com/office/powerpoint/2010/main">
    <mc:Choice Requires="p14">
      <p:transition spd="med" p14:dur="700" advTm="18053">
        <p:fade/>
      </p:transition>
    </mc:Choice>
    <mc:Fallback xmlns="">
      <p:transition spd="med" advTm="18053">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9" name="Text Placeholder 5">
            <a:extLst>
              <a:ext uri="{FF2B5EF4-FFF2-40B4-BE49-F238E27FC236}">
                <a16:creationId xmlns:a16="http://schemas.microsoft.com/office/drawing/2014/main" id="{33A6D325-FCFB-9045-BA41-E523F1195839}"/>
              </a:ext>
            </a:extLst>
          </p:cNvPr>
          <p:cNvSpPr txBox="1">
            <a:spLocks/>
          </p:cNvSpPr>
          <p:nvPr/>
        </p:nvSpPr>
        <p:spPr bwMode="gray">
          <a:xfrm>
            <a:off x="646386" y="1480797"/>
            <a:ext cx="5197682" cy="788934"/>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b="1" dirty="0" err="1"/>
              <a:t>Obvladovanje</a:t>
            </a:r>
            <a:r>
              <a:rPr lang="en-US" b="1" dirty="0"/>
              <a:t> in </a:t>
            </a:r>
            <a:r>
              <a:rPr lang="en-US" b="1" dirty="0" err="1"/>
              <a:t>predvidljivost</a:t>
            </a:r>
            <a:r>
              <a:rPr lang="en-US" b="1" dirty="0"/>
              <a:t> </a:t>
            </a:r>
            <a:r>
              <a:rPr lang="en-US" b="1" dirty="0" err="1"/>
              <a:t>stroškov</a:t>
            </a:r>
            <a:endParaRPr lang="en-US" b="1" dirty="0"/>
          </a:p>
          <a:p>
            <a:pPr marL="342900" indent="-342900">
              <a:buFontTx/>
              <a:buChar char="-"/>
            </a:pPr>
            <a:endParaRPr lang="en-US" dirty="0"/>
          </a:p>
        </p:txBody>
      </p:sp>
      <p:grpSp>
        <p:nvGrpSpPr>
          <p:cNvPr id="2" name="Group 1">
            <a:extLst>
              <a:ext uri="{FF2B5EF4-FFF2-40B4-BE49-F238E27FC236}">
                <a16:creationId xmlns:a16="http://schemas.microsoft.com/office/drawing/2014/main" id="{00CAA7C1-BB48-E743-BB70-8A0634C9F338}"/>
              </a:ext>
            </a:extLst>
          </p:cNvPr>
          <p:cNvGrpSpPr/>
          <p:nvPr/>
        </p:nvGrpSpPr>
        <p:grpSpPr>
          <a:xfrm>
            <a:off x="1586841" y="1686910"/>
            <a:ext cx="9811628" cy="4241308"/>
            <a:chOff x="593613" y="231228"/>
            <a:chExt cx="11318215" cy="5901942"/>
          </a:xfrm>
        </p:grpSpPr>
        <p:grpSp>
          <p:nvGrpSpPr>
            <p:cNvPr id="4" name="Group 3">
              <a:extLst>
                <a:ext uri="{FF2B5EF4-FFF2-40B4-BE49-F238E27FC236}">
                  <a16:creationId xmlns:a16="http://schemas.microsoft.com/office/drawing/2014/main" id="{B8464749-0021-5543-9BC3-A3236755DCEF}"/>
                </a:ext>
              </a:extLst>
            </p:cNvPr>
            <p:cNvGrpSpPr/>
            <p:nvPr/>
          </p:nvGrpSpPr>
          <p:grpSpPr>
            <a:xfrm>
              <a:off x="10021291" y="4028919"/>
              <a:ext cx="1765300" cy="1284766"/>
              <a:chOff x="3097675" y="1263650"/>
              <a:chExt cx="1765300" cy="1284766"/>
            </a:xfrm>
          </p:grpSpPr>
          <p:sp>
            <p:nvSpPr>
              <p:cNvPr id="5" name="Oval 4">
                <a:extLst>
                  <a:ext uri="{FF2B5EF4-FFF2-40B4-BE49-F238E27FC236}">
                    <a16:creationId xmlns:a16="http://schemas.microsoft.com/office/drawing/2014/main" id="{8DF1FF5A-958E-2B49-BF7A-0FB1D74C2045}"/>
                  </a:ext>
                </a:extLst>
              </p:cNvPr>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6" name="TextBox 5">
                <a:extLst>
                  <a:ext uri="{FF2B5EF4-FFF2-40B4-BE49-F238E27FC236}">
                    <a16:creationId xmlns:a16="http://schemas.microsoft.com/office/drawing/2014/main" id="{B99F7A43-F6CE-934E-A4BA-F1C5360A0FF8}"/>
                  </a:ext>
                </a:extLst>
              </p:cNvPr>
              <p:cNvSpPr txBox="1"/>
              <p:nvPr/>
            </p:nvSpPr>
            <p:spPr>
              <a:xfrm>
                <a:off x="3097675" y="1652588"/>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a:t>
                </a:r>
              </a:p>
              <a:p>
                <a:pPr algn="ctr"/>
                <a:r>
                  <a:rPr lang="en-US" sz="1400" b="1" dirty="0">
                    <a:solidFill>
                      <a:schemeClr val="accent1"/>
                    </a:solidFill>
                    <a:latin typeface="Citrix Sans SemiBold" charset="0"/>
                    <a:ea typeface="Citrix Sans SemiBold" charset="0"/>
                    <a:cs typeface="Citrix Sans SemiBold" charset="0"/>
                  </a:rPr>
                  <a:t>Build</a:t>
                </a:r>
              </a:p>
            </p:txBody>
          </p:sp>
        </p:grpSp>
        <p:grpSp>
          <p:nvGrpSpPr>
            <p:cNvPr id="8" name="Group 7">
              <a:extLst>
                <a:ext uri="{FF2B5EF4-FFF2-40B4-BE49-F238E27FC236}">
                  <a16:creationId xmlns:a16="http://schemas.microsoft.com/office/drawing/2014/main" id="{BD8E32A0-B8E5-574D-8A85-092A27908E92}"/>
                </a:ext>
              </a:extLst>
            </p:cNvPr>
            <p:cNvGrpSpPr/>
            <p:nvPr/>
          </p:nvGrpSpPr>
          <p:grpSpPr>
            <a:xfrm>
              <a:off x="5633874" y="2072071"/>
              <a:ext cx="1765300" cy="1284766"/>
              <a:chOff x="3086100" y="1263650"/>
              <a:chExt cx="1765300" cy="1284766"/>
            </a:xfrm>
          </p:grpSpPr>
          <p:sp>
            <p:nvSpPr>
              <p:cNvPr id="10" name="Oval 9">
                <a:extLst>
                  <a:ext uri="{FF2B5EF4-FFF2-40B4-BE49-F238E27FC236}">
                    <a16:creationId xmlns:a16="http://schemas.microsoft.com/office/drawing/2014/main" id="{12FF01EE-1AB8-B545-9A42-81716417B645}"/>
                  </a:ext>
                </a:extLst>
              </p:cNvPr>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11" name="TextBox 10">
                <a:extLst>
                  <a:ext uri="{FF2B5EF4-FFF2-40B4-BE49-F238E27FC236}">
                    <a16:creationId xmlns:a16="http://schemas.microsoft.com/office/drawing/2014/main" id="{F5DFC250-AC5B-4642-A074-C119C04A26D5}"/>
                  </a:ext>
                </a:extLst>
              </p:cNvPr>
              <p:cNvSpPr txBox="1"/>
              <p:nvPr/>
            </p:nvSpPr>
            <p:spPr>
              <a:xfrm>
                <a:off x="3086100" y="1644423"/>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 </a:t>
                </a:r>
              </a:p>
              <a:p>
                <a:pPr algn="ctr"/>
                <a:r>
                  <a:rPr lang="en-US" sz="1400" b="1" dirty="0">
                    <a:solidFill>
                      <a:schemeClr val="accent1"/>
                    </a:solidFill>
                    <a:latin typeface="Citrix Sans SemiBold" charset="0"/>
                    <a:ea typeface="Citrix Sans SemiBold" charset="0"/>
                    <a:cs typeface="Citrix Sans SemiBold" charset="0"/>
                  </a:rPr>
                  <a:t>Check</a:t>
                </a:r>
              </a:p>
            </p:txBody>
          </p:sp>
        </p:grpSp>
        <p:grpSp>
          <p:nvGrpSpPr>
            <p:cNvPr id="12" name="Group 11">
              <a:extLst>
                <a:ext uri="{FF2B5EF4-FFF2-40B4-BE49-F238E27FC236}">
                  <a16:creationId xmlns:a16="http://schemas.microsoft.com/office/drawing/2014/main" id="{FD56502A-70DA-0049-9E93-4646AC04E64F}"/>
                </a:ext>
              </a:extLst>
            </p:cNvPr>
            <p:cNvGrpSpPr/>
            <p:nvPr/>
          </p:nvGrpSpPr>
          <p:grpSpPr>
            <a:xfrm>
              <a:off x="4823173" y="4028919"/>
              <a:ext cx="1765300" cy="1284766"/>
              <a:chOff x="3097675" y="1263650"/>
              <a:chExt cx="1765300" cy="1284766"/>
            </a:xfrm>
          </p:grpSpPr>
          <p:sp>
            <p:nvSpPr>
              <p:cNvPr id="13" name="Oval 12">
                <a:extLst>
                  <a:ext uri="{FF2B5EF4-FFF2-40B4-BE49-F238E27FC236}">
                    <a16:creationId xmlns:a16="http://schemas.microsoft.com/office/drawing/2014/main" id="{B7414D86-F7EA-EA42-B5DD-6937F5F03FB5}"/>
                  </a:ext>
                </a:extLst>
              </p:cNvPr>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14" name="TextBox 13">
                <a:extLst>
                  <a:ext uri="{FF2B5EF4-FFF2-40B4-BE49-F238E27FC236}">
                    <a16:creationId xmlns:a16="http://schemas.microsoft.com/office/drawing/2014/main" id="{3F59A132-E42F-7149-8FB4-368FFF2E1DD9}"/>
                  </a:ext>
                </a:extLst>
              </p:cNvPr>
              <p:cNvSpPr txBox="1"/>
              <p:nvPr/>
            </p:nvSpPr>
            <p:spPr>
              <a:xfrm>
                <a:off x="3097675" y="1658888"/>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a:t>
                </a:r>
              </a:p>
              <a:p>
                <a:pPr algn="ctr"/>
                <a:r>
                  <a:rPr lang="en-US" sz="1400" b="1" dirty="0">
                    <a:solidFill>
                      <a:schemeClr val="accent1"/>
                    </a:solidFill>
                    <a:latin typeface="Citrix Sans SemiBold" charset="0"/>
                    <a:ea typeface="Citrix Sans SemiBold" charset="0"/>
                    <a:cs typeface="Citrix Sans SemiBold" charset="0"/>
                  </a:rPr>
                  <a:t>Migrate</a:t>
                </a:r>
              </a:p>
            </p:txBody>
          </p:sp>
        </p:grpSp>
        <p:grpSp>
          <p:nvGrpSpPr>
            <p:cNvPr id="15" name="Group 14">
              <a:extLst>
                <a:ext uri="{FF2B5EF4-FFF2-40B4-BE49-F238E27FC236}">
                  <a16:creationId xmlns:a16="http://schemas.microsoft.com/office/drawing/2014/main" id="{2E4DED06-C6F2-1E40-9AC6-560154C65466}"/>
                </a:ext>
              </a:extLst>
            </p:cNvPr>
            <p:cNvGrpSpPr/>
            <p:nvPr/>
          </p:nvGrpSpPr>
          <p:grpSpPr>
            <a:xfrm>
              <a:off x="9059244" y="1892213"/>
              <a:ext cx="1765300" cy="1408332"/>
              <a:chOff x="6866465" y="1055197"/>
              <a:chExt cx="1765300" cy="1408332"/>
            </a:xfrm>
          </p:grpSpPr>
          <p:grpSp>
            <p:nvGrpSpPr>
              <p:cNvPr id="16" name="Group 15">
                <a:extLst>
                  <a:ext uri="{FF2B5EF4-FFF2-40B4-BE49-F238E27FC236}">
                    <a16:creationId xmlns:a16="http://schemas.microsoft.com/office/drawing/2014/main" id="{2FCA9515-D111-724D-9B66-65E2A999E355}"/>
                  </a:ext>
                </a:extLst>
              </p:cNvPr>
              <p:cNvGrpSpPr/>
              <p:nvPr/>
            </p:nvGrpSpPr>
            <p:grpSpPr>
              <a:xfrm>
                <a:off x="6866465" y="1178763"/>
                <a:ext cx="1765300" cy="1284766"/>
                <a:chOff x="3086100" y="1263650"/>
                <a:chExt cx="1765300" cy="1284766"/>
              </a:xfrm>
            </p:grpSpPr>
            <p:sp>
              <p:nvSpPr>
                <p:cNvPr id="18" name="Oval 17">
                  <a:extLst>
                    <a:ext uri="{FF2B5EF4-FFF2-40B4-BE49-F238E27FC236}">
                      <a16:creationId xmlns:a16="http://schemas.microsoft.com/office/drawing/2014/main" id="{C35A01F5-58A2-D64F-A88E-428EE0B6E10E}"/>
                    </a:ext>
                  </a:extLst>
                </p:cNvPr>
                <p:cNvSpPr/>
                <p:nvPr/>
              </p:nvSpPr>
              <p:spPr bwMode="auto">
                <a:xfrm>
                  <a:off x="3326367" y="1263650"/>
                  <a:ext cx="1284766" cy="1284766"/>
                </a:xfrm>
                <a:prstGeom prst="ellipse">
                  <a:avLst/>
                </a:prstGeom>
                <a:solidFill>
                  <a:srgbClr val="FFFFFF"/>
                </a:solidFill>
                <a:ln w="25400" cap="flat" cmpd="sng" algn="ctr">
                  <a:solidFill>
                    <a:srgbClr val="6B359D"/>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19" name="TextBox 18">
                  <a:extLst>
                    <a:ext uri="{FF2B5EF4-FFF2-40B4-BE49-F238E27FC236}">
                      <a16:creationId xmlns:a16="http://schemas.microsoft.com/office/drawing/2014/main" id="{B579E1E1-4CA8-7D46-8371-D85EA926144B}"/>
                    </a:ext>
                  </a:extLst>
                </p:cNvPr>
                <p:cNvSpPr txBox="1"/>
                <p:nvPr/>
              </p:nvSpPr>
              <p:spPr>
                <a:xfrm>
                  <a:off x="3086100" y="1659703"/>
                  <a:ext cx="1765300" cy="523220"/>
                </a:xfrm>
                <a:prstGeom prst="rect">
                  <a:avLst/>
                </a:prstGeom>
                <a:noFill/>
              </p:spPr>
              <p:txBody>
                <a:bodyPr wrap="square" rtlCol="0">
                  <a:spAutoFit/>
                </a:bodyPr>
                <a:lstStyle/>
                <a:p>
                  <a:pPr algn="ctr"/>
                  <a:r>
                    <a:rPr lang="en-US" sz="1400" b="1" dirty="0">
                      <a:solidFill>
                        <a:schemeClr val="accent1"/>
                      </a:solidFill>
                      <a:latin typeface="Citrix Sans SemiBold" charset="0"/>
                      <a:ea typeface="Citrix Sans SemiBold" charset="0"/>
                      <a:cs typeface="Citrix Sans SemiBold" charset="0"/>
                    </a:rPr>
                    <a:t>Smart</a:t>
                  </a:r>
                </a:p>
                <a:p>
                  <a:pPr algn="ctr"/>
                  <a:r>
                    <a:rPr lang="en-US" sz="1400" b="1" dirty="0">
                      <a:solidFill>
                        <a:schemeClr val="accent1"/>
                      </a:solidFill>
                      <a:latin typeface="Citrix Sans SemiBold" charset="0"/>
                      <a:ea typeface="Citrix Sans SemiBold" charset="0"/>
                      <a:cs typeface="Citrix Sans SemiBold" charset="0"/>
                    </a:rPr>
                    <a:t>Scale</a:t>
                  </a:r>
                </a:p>
              </p:txBody>
            </p:sp>
          </p:grpSp>
          <p:sp>
            <p:nvSpPr>
              <p:cNvPr id="17" name="TextBox 16">
                <a:extLst>
                  <a:ext uri="{FF2B5EF4-FFF2-40B4-BE49-F238E27FC236}">
                    <a16:creationId xmlns:a16="http://schemas.microsoft.com/office/drawing/2014/main" id="{A04340AC-11FC-7348-AD31-7C0C8AB90487}"/>
                  </a:ext>
                </a:extLst>
              </p:cNvPr>
              <p:cNvSpPr txBox="1"/>
              <p:nvPr/>
            </p:nvSpPr>
            <p:spPr>
              <a:xfrm>
                <a:off x="7962239" y="1055197"/>
                <a:ext cx="477374" cy="276999"/>
              </a:xfrm>
              <a:prstGeom prst="rect">
                <a:avLst/>
              </a:prstGeom>
              <a:noFill/>
            </p:spPr>
            <p:txBody>
              <a:bodyPr wrap="none" rtlCol="0">
                <a:spAutoFit/>
              </a:bodyPr>
              <a:lstStyle/>
              <a:p>
                <a:pPr algn="ctr"/>
                <a:r>
                  <a:rPr lang="en-US" sz="1200" b="1" dirty="0">
                    <a:solidFill>
                      <a:schemeClr val="bg1"/>
                    </a:solidFill>
                  </a:rPr>
                  <a:t>New</a:t>
                </a:r>
              </a:p>
            </p:txBody>
          </p:sp>
        </p:grpSp>
        <p:grpSp>
          <p:nvGrpSpPr>
            <p:cNvPr id="20" name="Group 19" descr="Right:  Group 543">
              <a:extLst>
                <a:ext uri="{FF2B5EF4-FFF2-40B4-BE49-F238E27FC236}">
                  <a16:creationId xmlns:a16="http://schemas.microsoft.com/office/drawing/2014/main" id="{B282A45F-6943-3243-8049-DDB6D25021A9}"/>
                </a:ext>
              </a:extLst>
            </p:cNvPr>
            <p:cNvGrpSpPr/>
            <p:nvPr/>
          </p:nvGrpSpPr>
          <p:grpSpPr>
            <a:xfrm>
              <a:off x="6888491" y="3325149"/>
              <a:ext cx="2809632" cy="2808021"/>
              <a:chOff x="1709020" y="2024624"/>
              <a:chExt cx="2810364" cy="2808752"/>
            </a:xfrm>
          </p:grpSpPr>
          <p:sp>
            <p:nvSpPr>
              <p:cNvPr id="21" name="Freeform 20">
                <a:extLst>
                  <a:ext uri="{FF2B5EF4-FFF2-40B4-BE49-F238E27FC236}">
                    <a16:creationId xmlns:a16="http://schemas.microsoft.com/office/drawing/2014/main" id="{CF46FDA5-9760-9945-92F2-FF972FC8F2DC}"/>
                  </a:ext>
                </a:extLst>
              </p:cNvPr>
              <p:cNvSpPr>
                <a:spLocks/>
              </p:cNvSpPr>
              <p:nvPr/>
            </p:nvSpPr>
            <p:spPr bwMode="auto">
              <a:xfrm>
                <a:off x="1709020" y="2024624"/>
                <a:ext cx="1381857" cy="2269014"/>
              </a:xfrm>
              <a:custGeom>
                <a:avLst/>
                <a:gdLst>
                  <a:gd name="T0" fmla="*/ 238 w 663"/>
                  <a:gd name="T1" fmla="*/ 953 h 1089"/>
                  <a:gd name="T2" fmla="*/ 282 w 663"/>
                  <a:gd name="T3" fmla="*/ 1025 h 1089"/>
                  <a:gd name="T4" fmla="*/ 278 w 663"/>
                  <a:gd name="T5" fmla="*/ 1068 h 1089"/>
                  <a:gd name="T6" fmla="*/ 327 w 663"/>
                  <a:gd name="T7" fmla="*/ 1079 h 1089"/>
                  <a:gd name="T8" fmla="*/ 339 w 663"/>
                  <a:gd name="T9" fmla="*/ 1030 h 1089"/>
                  <a:gd name="T10" fmla="*/ 298 w 663"/>
                  <a:gd name="T11" fmla="*/ 1015 h 1089"/>
                  <a:gd name="T12" fmla="*/ 254 w 663"/>
                  <a:gd name="T13" fmla="*/ 943 h 1089"/>
                  <a:gd name="T14" fmla="*/ 369 w 663"/>
                  <a:gd name="T15" fmla="*/ 871 h 1089"/>
                  <a:gd name="T16" fmla="*/ 311 w 663"/>
                  <a:gd name="T17" fmla="*/ 674 h 1089"/>
                  <a:gd name="T18" fmla="*/ 663 w 663"/>
                  <a:gd name="T19" fmla="*/ 311 h 1089"/>
                  <a:gd name="T20" fmla="*/ 663 w 663"/>
                  <a:gd name="T21" fmla="*/ 188 h 1089"/>
                  <a:gd name="T22" fmla="*/ 611 w 663"/>
                  <a:gd name="T23" fmla="*/ 188 h 1089"/>
                  <a:gd name="T24" fmla="*/ 563 w 663"/>
                  <a:gd name="T25" fmla="*/ 216 h 1089"/>
                  <a:gd name="T26" fmla="*/ 509 w 663"/>
                  <a:gd name="T27" fmla="*/ 161 h 1089"/>
                  <a:gd name="T28" fmla="*/ 563 w 663"/>
                  <a:gd name="T29" fmla="*/ 107 h 1089"/>
                  <a:gd name="T30" fmla="*/ 611 w 663"/>
                  <a:gd name="T31" fmla="*/ 134 h 1089"/>
                  <a:gd name="T32" fmla="*/ 663 w 663"/>
                  <a:gd name="T33" fmla="*/ 134 h 1089"/>
                  <a:gd name="T34" fmla="*/ 663 w 663"/>
                  <a:gd name="T35" fmla="*/ 0 h 1089"/>
                  <a:gd name="T36" fmla="*/ 0 w 663"/>
                  <a:gd name="T37" fmla="*/ 674 h 1089"/>
                  <a:gd name="T38" fmla="*/ 115 w 663"/>
                  <a:gd name="T39" fmla="*/ 1050 h 1089"/>
                  <a:gd name="T40" fmla="*/ 106 w 663"/>
                  <a:gd name="T41" fmla="*/ 1035 h 1089"/>
                  <a:gd name="T42" fmla="*/ 238 w 663"/>
                  <a:gd name="T43" fmla="*/ 953 h 10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663" h="1089">
                    <a:moveTo>
                      <a:pt x="238" y="953"/>
                    </a:moveTo>
                    <a:cubicBezTo>
                      <a:pt x="282" y="1025"/>
                      <a:pt x="282" y="1025"/>
                      <a:pt x="282" y="1025"/>
                    </a:cubicBezTo>
                    <a:cubicBezTo>
                      <a:pt x="272" y="1036"/>
                      <a:pt x="270" y="1054"/>
                      <a:pt x="278" y="1068"/>
                    </a:cubicBezTo>
                    <a:cubicBezTo>
                      <a:pt x="289" y="1084"/>
                      <a:pt x="310" y="1089"/>
                      <a:pt x="327" y="1079"/>
                    </a:cubicBezTo>
                    <a:cubicBezTo>
                      <a:pt x="344" y="1069"/>
                      <a:pt x="349" y="1047"/>
                      <a:pt x="339" y="1030"/>
                    </a:cubicBezTo>
                    <a:cubicBezTo>
                      <a:pt x="330" y="1016"/>
                      <a:pt x="313" y="1010"/>
                      <a:pt x="298" y="1015"/>
                    </a:cubicBezTo>
                    <a:cubicBezTo>
                      <a:pt x="254" y="943"/>
                      <a:pt x="254" y="943"/>
                      <a:pt x="254" y="943"/>
                    </a:cubicBezTo>
                    <a:cubicBezTo>
                      <a:pt x="369" y="871"/>
                      <a:pt x="369" y="871"/>
                      <a:pt x="369" y="871"/>
                    </a:cubicBezTo>
                    <a:cubicBezTo>
                      <a:pt x="332" y="815"/>
                      <a:pt x="311" y="747"/>
                      <a:pt x="311" y="674"/>
                    </a:cubicBezTo>
                    <a:cubicBezTo>
                      <a:pt x="311" y="477"/>
                      <a:pt x="467" y="317"/>
                      <a:pt x="663" y="311"/>
                    </a:cubicBezTo>
                    <a:cubicBezTo>
                      <a:pt x="663" y="188"/>
                      <a:pt x="663" y="188"/>
                      <a:pt x="663" y="188"/>
                    </a:cubicBezTo>
                    <a:cubicBezTo>
                      <a:pt x="611" y="188"/>
                      <a:pt x="611" y="188"/>
                      <a:pt x="611" y="188"/>
                    </a:cubicBezTo>
                    <a:cubicBezTo>
                      <a:pt x="602" y="205"/>
                      <a:pt x="584" y="216"/>
                      <a:pt x="563" y="216"/>
                    </a:cubicBezTo>
                    <a:cubicBezTo>
                      <a:pt x="533" y="216"/>
                      <a:pt x="509" y="191"/>
                      <a:pt x="509" y="161"/>
                    </a:cubicBezTo>
                    <a:cubicBezTo>
                      <a:pt x="509" y="131"/>
                      <a:pt x="533" y="107"/>
                      <a:pt x="563" y="107"/>
                    </a:cubicBezTo>
                    <a:cubicBezTo>
                      <a:pt x="584" y="107"/>
                      <a:pt x="601" y="117"/>
                      <a:pt x="611" y="134"/>
                    </a:cubicBezTo>
                    <a:cubicBezTo>
                      <a:pt x="663" y="134"/>
                      <a:pt x="663" y="134"/>
                      <a:pt x="663" y="134"/>
                    </a:cubicBezTo>
                    <a:cubicBezTo>
                      <a:pt x="663" y="0"/>
                      <a:pt x="663" y="0"/>
                      <a:pt x="663" y="0"/>
                    </a:cubicBezTo>
                    <a:cubicBezTo>
                      <a:pt x="296" y="6"/>
                      <a:pt x="0" y="306"/>
                      <a:pt x="0" y="674"/>
                    </a:cubicBezTo>
                    <a:cubicBezTo>
                      <a:pt x="0" y="813"/>
                      <a:pt x="43" y="943"/>
                      <a:pt x="115" y="1050"/>
                    </a:cubicBezTo>
                    <a:cubicBezTo>
                      <a:pt x="106" y="1035"/>
                      <a:pt x="106" y="1035"/>
                      <a:pt x="106" y="1035"/>
                    </a:cubicBezTo>
                    <a:lnTo>
                      <a:pt x="238" y="953"/>
                    </a:lnTo>
                    <a:close/>
                  </a:path>
                </a:pathLst>
              </a:custGeom>
              <a:solidFill>
                <a:srgbClr val="46B6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sp>
            <p:nvSpPr>
              <p:cNvPr id="22" name="Freeform 21">
                <a:extLst>
                  <a:ext uri="{FF2B5EF4-FFF2-40B4-BE49-F238E27FC236}">
                    <a16:creationId xmlns:a16="http://schemas.microsoft.com/office/drawing/2014/main" id="{C9F167FE-ACB9-894C-9157-F1DFD2776FF5}"/>
                  </a:ext>
                </a:extLst>
              </p:cNvPr>
              <p:cNvSpPr>
                <a:spLocks/>
              </p:cNvSpPr>
              <p:nvPr/>
            </p:nvSpPr>
            <p:spPr bwMode="auto">
              <a:xfrm>
                <a:off x="2810106" y="2024624"/>
                <a:ext cx="1709278" cy="2157192"/>
              </a:xfrm>
              <a:custGeom>
                <a:avLst/>
                <a:gdLst>
                  <a:gd name="T0" fmla="*/ 154 w 820"/>
                  <a:gd name="T1" fmla="*/ 152 h 1035"/>
                  <a:gd name="T2" fmla="*/ 70 w 820"/>
                  <a:gd name="T3" fmla="*/ 152 h 1035"/>
                  <a:gd name="T4" fmla="*/ 35 w 820"/>
                  <a:gd name="T5" fmla="*/ 126 h 1035"/>
                  <a:gd name="T6" fmla="*/ 0 w 820"/>
                  <a:gd name="T7" fmla="*/ 161 h 1035"/>
                  <a:gd name="T8" fmla="*/ 35 w 820"/>
                  <a:gd name="T9" fmla="*/ 197 h 1035"/>
                  <a:gd name="T10" fmla="*/ 70 w 820"/>
                  <a:gd name="T11" fmla="*/ 171 h 1035"/>
                  <a:gd name="T12" fmla="*/ 154 w 820"/>
                  <a:gd name="T13" fmla="*/ 171 h 1035"/>
                  <a:gd name="T14" fmla="*/ 154 w 820"/>
                  <a:gd name="T15" fmla="*/ 311 h 1035"/>
                  <a:gd name="T16" fmla="*/ 509 w 820"/>
                  <a:gd name="T17" fmla="*/ 674 h 1035"/>
                  <a:gd name="T18" fmla="*/ 452 w 820"/>
                  <a:gd name="T19" fmla="*/ 869 h 1035"/>
                  <a:gd name="T20" fmla="*/ 555 w 820"/>
                  <a:gd name="T21" fmla="*/ 934 h 1035"/>
                  <a:gd name="T22" fmla="*/ 583 w 820"/>
                  <a:gd name="T23" fmla="*/ 891 h 1035"/>
                  <a:gd name="T24" fmla="*/ 584 w 820"/>
                  <a:gd name="T25" fmla="*/ 835 h 1035"/>
                  <a:gd name="T26" fmla="*/ 660 w 820"/>
                  <a:gd name="T27" fmla="*/ 818 h 1035"/>
                  <a:gd name="T28" fmla="*/ 677 w 820"/>
                  <a:gd name="T29" fmla="*/ 893 h 1035"/>
                  <a:gd name="T30" fmla="*/ 629 w 820"/>
                  <a:gd name="T31" fmla="*/ 919 h 1035"/>
                  <a:gd name="T32" fmla="*/ 601 w 820"/>
                  <a:gd name="T33" fmla="*/ 963 h 1035"/>
                  <a:gd name="T34" fmla="*/ 715 w 820"/>
                  <a:gd name="T35" fmla="*/ 1035 h 1035"/>
                  <a:gd name="T36" fmla="*/ 820 w 820"/>
                  <a:gd name="T37" fmla="*/ 674 h 1035"/>
                  <a:gd name="T38" fmla="*/ 154 w 820"/>
                  <a:gd name="T39" fmla="*/ 0 h 1035"/>
                  <a:gd name="T40" fmla="*/ 154 w 820"/>
                  <a:gd name="T41" fmla="*/ 152 h 10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0" h="1035">
                    <a:moveTo>
                      <a:pt x="154" y="152"/>
                    </a:moveTo>
                    <a:cubicBezTo>
                      <a:pt x="70" y="152"/>
                      <a:pt x="70" y="152"/>
                      <a:pt x="70" y="152"/>
                    </a:cubicBezTo>
                    <a:cubicBezTo>
                      <a:pt x="65" y="137"/>
                      <a:pt x="52" y="126"/>
                      <a:pt x="35" y="126"/>
                    </a:cubicBezTo>
                    <a:cubicBezTo>
                      <a:pt x="16" y="126"/>
                      <a:pt x="0" y="142"/>
                      <a:pt x="0" y="161"/>
                    </a:cubicBezTo>
                    <a:cubicBezTo>
                      <a:pt x="0" y="181"/>
                      <a:pt x="16" y="197"/>
                      <a:pt x="35" y="197"/>
                    </a:cubicBezTo>
                    <a:cubicBezTo>
                      <a:pt x="52" y="197"/>
                      <a:pt x="65" y="186"/>
                      <a:pt x="70" y="171"/>
                    </a:cubicBezTo>
                    <a:cubicBezTo>
                      <a:pt x="154" y="171"/>
                      <a:pt x="154" y="171"/>
                      <a:pt x="154" y="171"/>
                    </a:cubicBezTo>
                    <a:cubicBezTo>
                      <a:pt x="154" y="311"/>
                      <a:pt x="154" y="311"/>
                      <a:pt x="154" y="311"/>
                    </a:cubicBezTo>
                    <a:cubicBezTo>
                      <a:pt x="351" y="315"/>
                      <a:pt x="509" y="476"/>
                      <a:pt x="509" y="674"/>
                    </a:cubicBezTo>
                    <a:cubicBezTo>
                      <a:pt x="509" y="746"/>
                      <a:pt x="488" y="813"/>
                      <a:pt x="452" y="869"/>
                    </a:cubicBezTo>
                    <a:cubicBezTo>
                      <a:pt x="555" y="934"/>
                      <a:pt x="555" y="934"/>
                      <a:pt x="555" y="934"/>
                    </a:cubicBezTo>
                    <a:cubicBezTo>
                      <a:pt x="583" y="891"/>
                      <a:pt x="583" y="891"/>
                      <a:pt x="583" y="891"/>
                    </a:cubicBezTo>
                    <a:cubicBezTo>
                      <a:pt x="573" y="874"/>
                      <a:pt x="573" y="852"/>
                      <a:pt x="584" y="835"/>
                    </a:cubicBezTo>
                    <a:cubicBezTo>
                      <a:pt x="600" y="809"/>
                      <a:pt x="634" y="802"/>
                      <a:pt x="660" y="818"/>
                    </a:cubicBezTo>
                    <a:cubicBezTo>
                      <a:pt x="685" y="834"/>
                      <a:pt x="693" y="868"/>
                      <a:pt x="677" y="893"/>
                    </a:cubicBezTo>
                    <a:cubicBezTo>
                      <a:pt x="666" y="910"/>
                      <a:pt x="647" y="919"/>
                      <a:pt x="629" y="919"/>
                    </a:cubicBezTo>
                    <a:cubicBezTo>
                      <a:pt x="601" y="963"/>
                      <a:pt x="601" y="963"/>
                      <a:pt x="601" y="963"/>
                    </a:cubicBezTo>
                    <a:cubicBezTo>
                      <a:pt x="715" y="1035"/>
                      <a:pt x="715" y="1035"/>
                      <a:pt x="715" y="1035"/>
                    </a:cubicBezTo>
                    <a:cubicBezTo>
                      <a:pt x="782" y="931"/>
                      <a:pt x="820" y="807"/>
                      <a:pt x="820" y="674"/>
                    </a:cubicBezTo>
                    <a:cubicBezTo>
                      <a:pt x="820" y="304"/>
                      <a:pt x="523" y="4"/>
                      <a:pt x="154" y="0"/>
                    </a:cubicBezTo>
                    <a:lnTo>
                      <a:pt x="154" y="152"/>
                    </a:lnTo>
                    <a:close/>
                  </a:path>
                </a:pathLst>
              </a:custGeom>
              <a:solidFill>
                <a:schemeClr val="accent2"/>
              </a:solidFill>
              <a:ln>
                <a:noFill/>
              </a:ln>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sp>
            <p:nvSpPr>
              <p:cNvPr id="23" name="Freeform 22">
                <a:extLst>
                  <a:ext uri="{FF2B5EF4-FFF2-40B4-BE49-F238E27FC236}">
                    <a16:creationId xmlns:a16="http://schemas.microsoft.com/office/drawing/2014/main" id="{63446173-15F0-6D45-A4CB-13A34B83D928}"/>
                  </a:ext>
                </a:extLst>
              </p:cNvPr>
              <p:cNvSpPr>
                <a:spLocks/>
              </p:cNvSpPr>
              <p:nvPr/>
            </p:nvSpPr>
            <p:spPr bwMode="auto">
              <a:xfrm>
                <a:off x="1951066" y="3741573"/>
                <a:ext cx="2328034" cy="1091803"/>
              </a:xfrm>
              <a:custGeom>
                <a:avLst/>
                <a:gdLst>
                  <a:gd name="T0" fmla="*/ 1032 w 1117"/>
                  <a:gd name="T1" fmla="*/ 74 h 524"/>
                  <a:gd name="T2" fmla="*/ 1072 w 1117"/>
                  <a:gd name="T3" fmla="*/ 59 h 524"/>
                  <a:gd name="T4" fmla="*/ 1061 w 1117"/>
                  <a:gd name="T5" fmla="*/ 10 h 524"/>
                  <a:gd name="T6" fmla="*/ 1012 w 1117"/>
                  <a:gd name="T7" fmla="*/ 21 h 524"/>
                  <a:gd name="T8" fmla="*/ 1016 w 1117"/>
                  <a:gd name="T9" fmla="*/ 64 h 524"/>
                  <a:gd name="T10" fmla="*/ 971 w 1117"/>
                  <a:gd name="T11" fmla="*/ 135 h 524"/>
                  <a:gd name="T12" fmla="*/ 854 w 1117"/>
                  <a:gd name="T13" fmla="*/ 61 h 524"/>
                  <a:gd name="T14" fmla="*/ 558 w 1117"/>
                  <a:gd name="T15" fmla="*/ 213 h 524"/>
                  <a:gd name="T16" fmla="*/ 264 w 1117"/>
                  <a:gd name="T17" fmla="*/ 63 h 524"/>
                  <a:gd name="T18" fmla="*/ 162 w 1117"/>
                  <a:gd name="T19" fmla="*/ 127 h 524"/>
                  <a:gd name="T20" fmla="*/ 189 w 1117"/>
                  <a:gd name="T21" fmla="*/ 170 h 524"/>
                  <a:gd name="T22" fmla="*/ 239 w 1117"/>
                  <a:gd name="T23" fmla="*/ 196 h 524"/>
                  <a:gd name="T24" fmla="*/ 221 w 1117"/>
                  <a:gd name="T25" fmla="*/ 271 h 524"/>
                  <a:gd name="T26" fmla="*/ 146 w 1117"/>
                  <a:gd name="T27" fmla="*/ 254 h 524"/>
                  <a:gd name="T28" fmla="*/ 144 w 1117"/>
                  <a:gd name="T29" fmla="*/ 199 h 524"/>
                  <a:gd name="T30" fmla="*/ 117 w 1117"/>
                  <a:gd name="T31" fmla="*/ 155 h 524"/>
                  <a:gd name="T32" fmla="*/ 0 w 1117"/>
                  <a:gd name="T33" fmla="*/ 227 h 524"/>
                  <a:gd name="T34" fmla="*/ 558 w 1117"/>
                  <a:gd name="T35" fmla="*/ 524 h 524"/>
                  <a:gd name="T36" fmla="*/ 1117 w 1117"/>
                  <a:gd name="T37" fmla="*/ 227 h 524"/>
                  <a:gd name="T38" fmla="*/ 987 w 1117"/>
                  <a:gd name="T39" fmla="*/ 146 h 524"/>
                  <a:gd name="T40" fmla="*/ 1032 w 1117"/>
                  <a:gd name="T41" fmla="*/ 74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17" h="524">
                    <a:moveTo>
                      <a:pt x="1032" y="74"/>
                    </a:moveTo>
                    <a:cubicBezTo>
                      <a:pt x="1047" y="79"/>
                      <a:pt x="1064" y="73"/>
                      <a:pt x="1072" y="59"/>
                    </a:cubicBezTo>
                    <a:cubicBezTo>
                      <a:pt x="1083" y="43"/>
                      <a:pt x="1078" y="21"/>
                      <a:pt x="1061" y="10"/>
                    </a:cubicBezTo>
                    <a:cubicBezTo>
                      <a:pt x="1045" y="0"/>
                      <a:pt x="1023" y="5"/>
                      <a:pt x="1012" y="21"/>
                    </a:cubicBezTo>
                    <a:cubicBezTo>
                      <a:pt x="1004" y="35"/>
                      <a:pt x="1006" y="52"/>
                      <a:pt x="1016" y="64"/>
                    </a:cubicBezTo>
                    <a:cubicBezTo>
                      <a:pt x="971" y="135"/>
                      <a:pt x="971" y="135"/>
                      <a:pt x="971" y="135"/>
                    </a:cubicBezTo>
                    <a:cubicBezTo>
                      <a:pt x="854" y="61"/>
                      <a:pt x="854" y="61"/>
                      <a:pt x="854" y="61"/>
                    </a:cubicBezTo>
                    <a:cubicBezTo>
                      <a:pt x="788" y="153"/>
                      <a:pt x="680" y="213"/>
                      <a:pt x="558" y="213"/>
                    </a:cubicBezTo>
                    <a:cubicBezTo>
                      <a:pt x="437" y="213"/>
                      <a:pt x="330" y="154"/>
                      <a:pt x="264" y="63"/>
                    </a:cubicBezTo>
                    <a:cubicBezTo>
                      <a:pt x="162" y="127"/>
                      <a:pt x="162" y="127"/>
                      <a:pt x="162" y="127"/>
                    </a:cubicBezTo>
                    <a:cubicBezTo>
                      <a:pt x="189" y="170"/>
                      <a:pt x="189" y="170"/>
                      <a:pt x="189" y="170"/>
                    </a:cubicBezTo>
                    <a:cubicBezTo>
                      <a:pt x="209" y="169"/>
                      <a:pt x="228" y="178"/>
                      <a:pt x="239" y="196"/>
                    </a:cubicBezTo>
                    <a:cubicBezTo>
                      <a:pt x="255" y="222"/>
                      <a:pt x="247" y="255"/>
                      <a:pt x="221" y="271"/>
                    </a:cubicBezTo>
                    <a:cubicBezTo>
                      <a:pt x="196" y="287"/>
                      <a:pt x="162" y="279"/>
                      <a:pt x="146" y="254"/>
                    </a:cubicBezTo>
                    <a:cubicBezTo>
                      <a:pt x="135" y="237"/>
                      <a:pt x="135" y="216"/>
                      <a:pt x="144" y="199"/>
                    </a:cubicBezTo>
                    <a:cubicBezTo>
                      <a:pt x="117" y="155"/>
                      <a:pt x="117" y="155"/>
                      <a:pt x="117" y="155"/>
                    </a:cubicBezTo>
                    <a:cubicBezTo>
                      <a:pt x="0" y="227"/>
                      <a:pt x="0" y="227"/>
                      <a:pt x="0" y="227"/>
                    </a:cubicBezTo>
                    <a:cubicBezTo>
                      <a:pt x="121" y="407"/>
                      <a:pt x="326" y="524"/>
                      <a:pt x="558" y="524"/>
                    </a:cubicBezTo>
                    <a:cubicBezTo>
                      <a:pt x="791" y="524"/>
                      <a:pt x="996" y="407"/>
                      <a:pt x="1117" y="227"/>
                    </a:cubicBezTo>
                    <a:cubicBezTo>
                      <a:pt x="987" y="146"/>
                      <a:pt x="987" y="146"/>
                      <a:pt x="987" y="146"/>
                    </a:cubicBezTo>
                    <a:lnTo>
                      <a:pt x="1032" y="74"/>
                    </a:lnTo>
                    <a:close/>
                  </a:path>
                </a:pathLst>
              </a:custGeom>
              <a:solidFill>
                <a:schemeClr val="accent3"/>
              </a:solidFill>
              <a:ln>
                <a:noFill/>
              </a:ln>
            </p:spPr>
            <p:txBody>
              <a:bodyPr vert="horz" wrap="square" lIns="91416" tIns="45708" rIns="91416" bIns="45708" numCol="1" anchor="t" anchorCtr="0" compatLnSpc="1">
                <a:prstTxWarp prst="textNoShape">
                  <a:avLst/>
                </a:prstTxWarp>
              </a:bodyPr>
              <a:lstStyle/>
              <a:p>
                <a:endParaRPr lang="en-US" sz="900">
                  <a:solidFill>
                    <a:prstClr val="black"/>
                  </a:solidFill>
                </a:endParaRPr>
              </a:p>
            </p:txBody>
          </p:sp>
          <p:grpSp>
            <p:nvGrpSpPr>
              <p:cNvPr id="24" name="Group 23">
                <a:extLst>
                  <a:ext uri="{FF2B5EF4-FFF2-40B4-BE49-F238E27FC236}">
                    <a16:creationId xmlns:a16="http://schemas.microsoft.com/office/drawing/2014/main" id="{3DB8B55A-500A-0849-A73E-4513C5E8FC81}"/>
                  </a:ext>
                </a:extLst>
              </p:cNvPr>
              <p:cNvGrpSpPr/>
              <p:nvPr/>
            </p:nvGrpSpPr>
            <p:grpSpPr>
              <a:xfrm>
                <a:off x="2079814" y="2378908"/>
                <a:ext cx="2238145" cy="2237433"/>
                <a:chOff x="23275485" y="3537898"/>
                <a:chExt cx="3827340" cy="3824723"/>
              </a:xfrm>
            </p:grpSpPr>
            <p:sp>
              <p:nvSpPr>
                <p:cNvPr id="31" name="Content Placeholder 3">
                  <a:extLst>
                    <a:ext uri="{FF2B5EF4-FFF2-40B4-BE49-F238E27FC236}">
                      <a16:creationId xmlns:a16="http://schemas.microsoft.com/office/drawing/2014/main" id="{059B0A1F-D8FA-4149-AA3E-6EE6A73D43F6}"/>
                    </a:ext>
                  </a:extLst>
                </p:cNvPr>
                <p:cNvSpPr txBox="1">
                  <a:spLocks/>
                </p:cNvSpPr>
                <p:nvPr/>
              </p:nvSpPr>
              <p:spPr>
                <a:xfrm rot="3348909">
                  <a:off x="23404156" y="3746448"/>
                  <a:ext cx="3400004" cy="3399997"/>
                </a:xfrm>
                <a:prstGeom prst="rect">
                  <a:avLst/>
                </a:prstGeom>
              </p:spPr>
              <p:txBody>
                <a:bodyPr spcFirstLastPara="1" vert="horz" lIns="91400" tIns="45701" rIns="91400" bIns="45701" numCol="1" rtlCol="0" anchor="ctr">
                  <a:prstTxWarp prst="textArchUp">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ShareFile</a:t>
                  </a:r>
                </a:p>
              </p:txBody>
            </p:sp>
            <p:sp>
              <p:nvSpPr>
                <p:cNvPr id="32" name="Content Placeholder 3">
                  <a:extLst>
                    <a:ext uri="{FF2B5EF4-FFF2-40B4-BE49-F238E27FC236}">
                      <a16:creationId xmlns:a16="http://schemas.microsoft.com/office/drawing/2014/main" id="{0CB3DC08-774C-784E-9F72-A814D594C60E}"/>
                    </a:ext>
                  </a:extLst>
                </p:cNvPr>
                <p:cNvSpPr txBox="1">
                  <a:spLocks/>
                </p:cNvSpPr>
                <p:nvPr/>
              </p:nvSpPr>
              <p:spPr>
                <a:xfrm rot="17820922">
                  <a:off x="23439065" y="3537902"/>
                  <a:ext cx="3663763" cy="3663756"/>
                </a:xfrm>
                <a:prstGeom prst="rect">
                  <a:avLst/>
                </a:prstGeom>
              </p:spPr>
              <p:txBody>
                <a:bodyPr spcFirstLastPara="1" vert="horz" lIns="91400" tIns="45701" rIns="91400" bIns="45701" numCol="1" rtlCol="0" anchor="ctr">
                  <a:prstTxWarp prst="textArchUp">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Xen</a:t>
                  </a:r>
                  <a:r>
                    <a:rPr lang="en-US" sz="2000" b="1" dirty="0">
                      <a:solidFill>
                        <a:schemeClr val="bg1"/>
                      </a:solidFill>
                      <a:cs typeface="Netto Offc Pro" panose="020B0504020101010102" pitchFamily="34" charset="0"/>
                    </a:rPr>
                    <a:t> </a:t>
                  </a:r>
                  <a:r>
                    <a:rPr lang="en-US" sz="2000" dirty="0">
                      <a:solidFill>
                        <a:schemeClr val="bg1"/>
                      </a:solidFill>
                      <a:cs typeface="Netto Offc Pro" panose="020B0504020101010102" pitchFamily="34" charset="0"/>
                    </a:rPr>
                    <a:t>Family</a:t>
                  </a:r>
                </a:p>
              </p:txBody>
            </p:sp>
            <p:sp>
              <p:nvSpPr>
                <p:cNvPr id="33" name="Content Placeholder 3">
                  <a:extLst>
                    <a:ext uri="{FF2B5EF4-FFF2-40B4-BE49-F238E27FC236}">
                      <a16:creationId xmlns:a16="http://schemas.microsoft.com/office/drawing/2014/main" id="{6F854321-1505-CA46-AB84-73E21867FC23}"/>
                    </a:ext>
                  </a:extLst>
                </p:cNvPr>
                <p:cNvSpPr txBox="1">
                  <a:spLocks/>
                </p:cNvSpPr>
                <p:nvPr/>
              </p:nvSpPr>
              <p:spPr>
                <a:xfrm>
                  <a:off x="23275485" y="3698864"/>
                  <a:ext cx="3663762" cy="3663757"/>
                </a:xfrm>
                <a:prstGeom prst="rect">
                  <a:avLst/>
                </a:prstGeom>
              </p:spPr>
              <p:txBody>
                <a:bodyPr spcFirstLastPara="1" vert="horz" lIns="91400" tIns="45701" rIns="91400" bIns="45701" numCol="1" rtlCol="0" anchor="ctr">
                  <a:prstTxWarp prst="textArchDown">
                    <a:avLst/>
                  </a:prstTxWarp>
                  <a:noAutofit/>
                </a:bodyPr>
                <a:lstStyle>
                  <a:lvl1pPr marL="226975" indent="-226975" algn="l" defTabSz="1088110" rtl="0" eaLnBrk="1" latinLnBrk="0" hangingPunct="1">
                    <a:lnSpc>
                      <a:spcPct val="100000"/>
                    </a:lnSpc>
                    <a:spcBef>
                      <a:spcPts val="1800"/>
                    </a:spcBef>
                    <a:spcAft>
                      <a:spcPts val="0"/>
                    </a:spcAft>
                    <a:buClrTx/>
                    <a:buFont typeface="Arial"/>
                    <a:buChar char="•"/>
                    <a:tabLst/>
                    <a:defRPr lang="en-US" sz="2400" kern="1200" baseline="0" dirty="0" smtClean="0">
                      <a:solidFill>
                        <a:schemeClr val="bg2"/>
                      </a:solidFill>
                      <a:latin typeface="+mn-lt"/>
                      <a:ea typeface="+mn-ea"/>
                      <a:cs typeface="+mn-cs"/>
                    </a:defRPr>
                  </a:lvl1pPr>
                  <a:lvl2pPr marL="458710" indent="-228563" algn="l" defTabSz="1088110" rtl="0" eaLnBrk="1" latinLnBrk="0" hangingPunct="1">
                    <a:lnSpc>
                      <a:spcPct val="100000"/>
                    </a:lnSpc>
                    <a:spcBef>
                      <a:spcPts val="300"/>
                    </a:spcBef>
                    <a:buClrTx/>
                    <a:buSzPct val="100000"/>
                    <a:buFont typeface="Lucida Grande"/>
                    <a:buChar char="–"/>
                    <a:tabLst/>
                    <a:defRPr lang="en-US" sz="2000" kern="1200" baseline="0" dirty="0" smtClean="0">
                      <a:solidFill>
                        <a:schemeClr val="bg2"/>
                      </a:solidFill>
                      <a:latin typeface="+mn-lt"/>
                      <a:ea typeface="+mn-ea"/>
                      <a:cs typeface="+mn-cs"/>
                    </a:defRPr>
                  </a:lvl2pPr>
                  <a:lvl3pPr marL="688861" indent="-230150" algn="l" defTabSz="1088110" rtl="0" eaLnBrk="1" latinLnBrk="0" hangingPunct="1">
                    <a:lnSpc>
                      <a:spcPct val="100000"/>
                    </a:lnSpc>
                    <a:spcBef>
                      <a:spcPts val="300"/>
                    </a:spcBef>
                    <a:buClrTx/>
                    <a:buFont typeface="Lucida Grande"/>
                    <a:buChar char="–"/>
                    <a:tabLst/>
                    <a:defRPr lang="en-US" sz="1900" kern="1200" dirty="0" smtClean="0">
                      <a:solidFill>
                        <a:schemeClr val="bg2"/>
                      </a:solidFill>
                      <a:latin typeface="+mn-lt"/>
                      <a:ea typeface="+mn-ea"/>
                      <a:cs typeface="+mn-cs"/>
                    </a:defRPr>
                  </a:lvl3pPr>
                  <a:lvl4pPr marL="919008" indent="-230150" algn="l" defTabSz="1088110" rtl="0" eaLnBrk="1" latinLnBrk="0" hangingPunct="1">
                    <a:lnSpc>
                      <a:spcPct val="100000"/>
                    </a:lnSpc>
                    <a:spcBef>
                      <a:spcPts val="300"/>
                    </a:spcBef>
                    <a:buClrTx/>
                    <a:buFont typeface="Lucida Grande"/>
                    <a:buChar char="–"/>
                    <a:tabLst/>
                    <a:defRPr lang="en-US" sz="1600" kern="1200" baseline="0" dirty="0" smtClean="0">
                      <a:solidFill>
                        <a:schemeClr val="bg2"/>
                      </a:solidFill>
                      <a:latin typeface="+mn-lt"/>
                      <a:ea typeface="+mn-ea"/>
                      <a:cs typeface="+mn-cs"/>
                    </a:defRPr>
                  </a:lvl4pPr>
                  <a:lvl5pPr marL="1147571" indent="-228563" algn="l" defTabSz="1088110" rtl="0" eaLnBrk="1" latinLnBrk="0" hangingPunct="1">
                    <a:lnSpc>
                      <a:spcPct val="100000"/>
                    </a:lnSpc>
                    <a:spcBef>
                      <a:spcPts val="300"/>
                    </a:spcBef>
                    <a:buClrTx/>
                    <a:buFont typeface="Lucida Grande"/>
                    <a:buChar char="–"/>
                    <a:tabLst/>
                    <a:defRPr lang="en-US" sz="1600" kern="1200" baseline="0" dirty="0">
                      <a:solidFill>
                        <a:schemeClr val="bg2"/>
                      </a:solidFill>
                      <a:latin typeface="+mn-lt"/>
                      <a:ea typeface="+mn-ea"/>
                      <a:cs typeface="+mn-cs"/>
                    </a:defRPr>
                  </a:lvl5pPr>
                  <a:lvl6pPr marL="911073" indent="-231735" algn="l" defTabSz="1088110" rtl="0" eaLnBrk="1" latinLnBrk="0" hangingPunct="1">
                    <a:spcBef>
                      <a:spcPct val="20000"/>
                    </a:spcBef>
                    <a:buClr>
                      <a:schemeClr val="bg1"/>
                    </a:buClr>
                    <a:buFont typeface="Arial"/>
                    <a:buChar char="•"/>
                    <a:defRPr sz="1500" kern="1200" baseline="0">
                      <a:solidFill>
                        <a:schemeClr val="bg1"/>
                      </a:solidFill>
                      <a:latin typeface="+mn-lt"/>
                      <a:ea typeface="+mn-ea"/>
                      <a:cs typeface="+mn-cs"/>
                    </a:defRPr>
                  </a:lvl6pPr>
                  <a:lvl7pPr marL="1141223" indent="-230150" algn="l" defTabSz="1088110" rtl="0" eaLnBrk="1" latinLnBrk="0" hangingPunct="1">
                    <a:spcBef>
                      <a:spcPct val="20000"/>
                    </a:spcBef>
                    <a:buClr>
                      <a:schemeClr val="bg1"/>
                    </a:buClr>
                    <a:buFont typeface="Arial"/>
                    <a:buChar char="•"/>
                    <a:defRPr sz="1200" kern="1200" baseline="0">
                      <a:solidFill>
                        <a:srgbClr val="000000"/>
                      </a:solidFill>
                      <a:latin typeface="+mn-lt"/>
                      <a:ea typeface="+mn-ea"/>
                      <a:cs typeface="+mn-cs"/>
                    </a:defRPr>
                  </a:lvl7pPr>
                  <a:lvl8pPr marL="4080408"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624463" indent="-272027" algn="l" defTabSz="1088110" rtl="0" eaLnBrk="1" latinLnBrk="0" hangingPunct="1">
                    <a:spcBef>
                      <a:spcPct val="20000"/>
                    </a:spcBef>
                    <a:buFont typeface="Arial" pitchFamily="34" charset="0"/>
                    <a:buChar char="•"/>
                    <a:defRPr sz="2400" kern="1200">
                      <a:solidFill>
                        <a:schemeClr val="tx1"/>
                      </a:solidFill>
                      <a:latin typeface="+mn-lt"/>
                      <a:ea typeface="+mn-ea"/>
                      <a:cs typeface="+mn-cs"/>
                    </a:defRPr>
                  </a:lvl9pPr>
                </a:lstStyle>
                <a:p>
                  <a:pPr marL="0" indent="0" algn="ctr">
                    <a:lnSpc>
                      <a:spcPct val="70000"/>
                    </a:lnSpc>
                    <a:spcBef>
                      <a:spcPts val="0"/>
                    </a:spcBef>
                    <a:buNone/>
                  </a:pPr>
                  <a:r>
                    <a:rPr lang="en-US" sz="2000" dirty="0">
                      <a:solidFill>
                        <a:schemeClr val="bg1"/>
                      </a:solidFill>
                      <a:cs typeface="Netto Offc Pro" panose="020B0504020101010102" pitchFamily="34" charset="0"/>
                    </a:rPr>
                    <a:t>NetScaler</a:t>
                  </a:r>
                </a:p>
              </p:txBody>
            </p:sp>
          </p:grpSp>
          <p:grpSp>
            <p:nvGrpSpPr>
              <p:cNvPr id="25" name="Group 24">
                <a:extLst>
                  <a:ext uri="{FF2B5EF4-FFF2-40B4-BE49-F238E27FC236}">
                    <a16:creationId xmlns:a16="http://schemas.microsoft.com/office/drawing/2014/main" id="{4D469CDF-313F-A14C-9B25-84DA8D058A09}"/>
                  </a:ext>
                </a:extLst>
              </p:cNvPr>
              <p:cNvGrpSpPr/>
              <p:nvPr/>
            </p:nvGrpSpPr>
            <p:grpSpPr>
              <a:xfrm>
                <a:off x="2483570" y="2795743"/>
                <a:ext cx="1240234" cy="1239964"/>
                <a:chOff x="5465366" y="3151438"/>
                <a:chExt cx="1240234" cy="1239964"/>
              </a:xfrm>
            </p:grpSpPr>
            <p:sp>
              <p:nvSpPr>
                <p:cNvPr id="26" name="Freeform 5">
                  <a:extLst>
                    <a:ext uri="{FF2B5EF4-FFF2-40B4-BE49-F238E27FC236}">
                      <a16:creationId xmlns:a16="http://schemas.microsoft.com/office/drawing/2014/main" id="{6AA80589-36C1-BA41-A94B-FA49C390CCB0}"/>
                    </a:ext>
                  </a:extLst>
                </p:cNvPr>
                <p:cNvSpPr>
                  <a:spLocks/>
                </p:cNvSpPr>
                <p:nvPr/>
              </p:nvSpPr>
              <p:spPr bwMode="auto">
                <a:xfrm>
                  <a:off x="5465366" y="3151438"/>
                  <a:ext cx="1240234" cy="1239964"/>
                </a:xfrm>
                <a:custGeom>
                  <a:avLst/>
                  <a:gdLst>
                    <a:gd name="T0" fmla="*/ 726 w 726"/>
                    <a:gd name="T1" fmla="*/ 363 h 726"/>
                    <a:gd name="T2" fmla="*/ 669 w 726"/>
                    <a:gd name="T3" fmla="*/ 558 h 726"/>
                    <a:gd name="T4" fmla="*/ 659 w 726"/>
                    <a:gd name="T5" fmla="*/ 574 h 726"/>
                    <a:gd name="T6" fmla="*/ 363 w 726"/>
                    <a:gd name="T7" fmla="*/ 726 h 726"/>
                    <a:gd name="T8" fmla="*/ 69 w 726"/>
                    <a:gd name="T9" fmla="*/ 576 h 726"/>
                    <a:gd name="T10" fmla="*/ 58 w 726"/>
                    <a:gd name="T11" fmla="*/ 560 h 726"/>
                    <a:gd name="T12" fmla="*/ 0 w 726"/>
                    <a:gd name="T13" fmla="*/ 363 h 726"/>
                    <a:gd name="T14" fmla="*/ 352 w 726"/>
                    <a:gd name="T15" fmla="*/ 0 h 726"/>
                    <a:gd name="T16" fmla="*/ 363 w 726"/>
                    <a:gd name="T17" fmla="*/ 0 h 726"/>
                    <a:gd name="T18" fmla="*/ 371 w 726"/>
                    <a:gd name="T19" fmla="*/ 0 h 726"/>
                    <a:gd name="T20" fmla="*/ 726 w 726"/>
                    <a:gd name="T21" fmla="*/ 363 h 7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26" h="726">
                      <a:moveTo>
                        <a:pt x="726" y="363"/>
                      </a:moveTo>
                      <a:cubicBezTo>
                        <a:pt x="726" y="435"/>
                        <a:pt x="705" y="502"/>
                        <a:pt x="669" y="558"/>
                      </a:cubicBezTo>
                      <a:cubicBezTo>
                        <a:pt x="666" y="564"/>
                        <a:pt x="662" y="569"/>
                        <a:pt x="659" y="574"/>
                      </a:cubicBezTo>
                      <a:cubicBezTo>
                        <a:pt x="593" y="666"/>
                        <a:pt x="485" y="726"/>
                        <a:pt x="363" y="726"/>
                      </a:cubicBezTo>
                      <a:cubicBezTo>
                        <a:pt x="242" y="726"/>
                        <a:pt x="135" y="667"/>
                        <a:pt x="69" y="576"/>
                      </a:cubicBezTo>
                      <a:cubicBezTo>
                        <a:pt x="65" y="571"/>
                        <a:pt x="62" y="566"/>
                        <a:pt x="58" y="560"/>
                      </a:cubicBezTo>
                      <a:cubicBezTo>
                        <a:pt x="21" y="504"/>
                        <a:pt x="0" y="436"/>
                        <a:pt x="0" y="363"/>
                      </a:cubicBezTo>
                      <a:cubicBezTo>
                        <a:pt x="0" y="166"/>
                        <a:pt x="156" y="6"/>
                        <a:pt x="352" y="0"/>
                      </a:cubicBezTo>
                      <a:cubicBezTo>
                        <a:pt x="355" y="0"/>
                        <a:pt x="359" y="0"/>
                        <a:pt x="363" y="0"/>
                      </a:cubicBezTo>
                      <a:cubicBezTo>
                        <a:pt x="366" y="0"/>
                        <a:pt x="368" y="0"/>
                        <a:pt x="371" y="0"/>
                      </a:cubicBezTo>
                      <a:cubicBezTo>
                        <a:pt x="568" y="4"/>
                        <a:pt x="726" y="165"/>
                        <a:pt x="726" y="363"/>
                      </a:cubicBezTo>
                      <a:close/>
                    </a:path>
                  </a:pathLst>
                </a:custGeom>
                <a:solidFill>
                  <a:schemeClr val="bg1"/>
                </a:solidFill>
                <a:ln>
                  <a:noFill/>
                </a:ln>
                <a:effec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grpSp>
              <p:nvGrpSpPr>
                <p:cNvPr id="27" name="Group 26">
                  <a:extLst>
                    <a:ext uri="{FF2B5EF4-FFF2-40B4-BE49-F238E27FC236}">
                      <a16:creationId xmlns:a16="http://schemas.microsoft.com/office/drawing/2014/main" id="{E5E4EFDA-BA20-DE45-A8A6-ECAC0F1D04E8}"/>
                    </a:ext>
                  </a:extLst>
                </p:cNvPr>
                <p:cNvGrpSpPr/>
                <p:nvPr/>
              </p:nvGrpSpPr>
              <p:grpSpPr>
                <a:xfrm>
                  <a:off x="5900246" y="3466010"/>
                  <a:ext cx="370473" cy="498072"/>
                  <a:chOff x="23140988" y="-1049338"/>
                  <a:chExt cx="549275" cy="738188"/>
                </a:xfrm>
              </p:grpSpPr>
              <p:sp>
                <p:nvSpPr>
                  <p:cNvPr id="28" name="Freeform 16">
                    <a:extLst>
                      <a:ext uri="{FF2B5EF4-FFF2-40B4-BE49-F238E27FC236}">
                        <a16:creationId xmlns:a16="http://schemas.microsoft.com/office/drawing/2014/main" id="{A0BE378A-C8D9-5C43-9C58-D53D13CFC9CD}"/>
                      </a:ext>
                    </a:extLst>
                  </p:cNvPr>
                  <p:cNvSpPr>
                    <a:spLocks/>
                  </p:cNvSpPr>
                  <p:nvPr/>
                </p:nvSpPr>
                <p:spPr bwMode="auto">
                  <a:xfrm>
                    <a:off x="23140988" y="-766763"/>
                    <a:ext cx="549275" cy="455613"/>
                  </a:xfrm>
                  <a:custGeom>
                    <a:avLst/>
                    <a:gdLst>
                      <a:gd name="T0" fmla="*/ 0 w 346"/>
                      <a:gd name="T1" fmla="*/ 0 h 287"/>
                      <a:gd name="T2" fmla="*/ 346 w 346"/>
                      <a:gd name="T3" fmla="*/ 0 h 287"/>
                      <a:gd name="T4" fmla="*/ 346 w 346"/>
                      <a:gd name="T5" fmla="*/ 287 h 287"/>
                      <a:gd name="T6" fmla="*/ 0 w 346"/>
                      <a:gd name="T7" fmla="*/ 287 h 287"/>
                      <a:gd name="T8" fmla="*/ 0 w 346"/>
                      <a:gd name="T9" fmla="*/ 0 h 287"/>
                      <a:gd name="T10" fmla="*/ 0 w 346"/>
                      <a:gd name="T11" fmla="*/ 0 h 287"/>
                    </a:gdLst>
                    <a:ahLst/>
                    <a:cxnLst>
                      <a:cxn ang="0">
                        <a:pos x="T0" y="T1"/>
                      </a:cxn>
                      <a:cxn ang="0">
                        <a:pos x="T2" y="T3"/>
                      </a:cxn>
                      <a:cxn ang="0">
                        <a:pos x="T4" y="T5"/>
                      </a:cxn>
                      <a:cxn ang="0">
                        <a:pos x="T6" y="T7"/>
                      </a:cxn>
                      <a:cxn ang="0">
                        <a:pos x="T8" y="T9"/>
                      </a:cxn>
                      <a:cxn ang="0">
                        <a:pos x="T10" y="T11"/>
                      </a:cxn>
                    </a:cxnLst>
                    <a:rect l="0" t="0" r="r" b="b"/>
                    <a:pathLst>
                      <a:path w="346" h="287">
                        <a:moveTo>
                          <a:pt x="0" y="0"/>
                        </a:moveTo>
                        <a:lnTo>
                          <a:pt x="346" y="0"/>
                        </a:lnTo>
                        <a:lnTo>
                          <a:pt x="346" y="287"/>
                        </a:lnTo>
                        <a:lnTo>
                          <a:pt x="0" y="287"/>
                        </a:lnTo>
                        <a:lnTo>
                          <a:pt x="0" y="0"/>
                        </a:lnTo>
                        <a:lnTo>
                          <a:pt x="0" y="0"/>
                        </a:lnTo>
                        <a:close/>
                      </a:path>
                    </a:pathLst>
                  </a:custGeom>
                  <a:noFill/>
                  <a:ln w="381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sp>
                <p:nvSpPr>
                  <p:cNvPr id="29" name="Freeform 17">
                    <a:extLst>
                      <a:ext uri="{FF2B5EF4-FFF2-40B4-BE49-F238E27FC236}">
                        <a16:creationId xmlns:a16="http://schemas.microsoft.com/office/drawing/2014/main" id="{1E5347D4-B353-F64E-9CBD-4D4D313CE0AE}"/>
                      </a:ext>
                    </a:extLst>
                  </p:cNvPr>
                  <p:cNvSpPr>
                    <a:spLocks/>
                  </p:cNvSpPr>
                  <p:nvPr/>
                </p:nvSpPr>
                <p:spPr bwMode="auto">
                  <a:xfrm>
                    <a:off x="23252113" y="-1049338"/>
                    <a:ext cx="334963" cy="282575"/>
                  </a:xfrm>
                  <a:custGeom>
                    <a:avLst/>
                    <a:gdLst>
                      <a:gd name="T0" fmla="*/ 43 w 88"/>
                      <a:gd name="T1" fmla="*/ 0 h 74"/>
                      <a:gd name="T2" fmla="*/ 43 w 88"/>
                      <a:gd name="T3" fmla="*/ 0 h 74"/>
                      <a:gd name="T4" fmla="*/ 0 w 88"/>
                      <a:gd name="T5" fmla="*/ 43 h 74"/>
                      <a:gd name="T6" fmla="*/ 0 w 88"/>
                      <a:gd name="T7" fmla="*/ 74 h 74"/>
                      <a:gd name="T8" fmla="*/ 88 w 88"/>
                      <a:gd name="T9" fmla="*/ 74 h 74"/>
                      <a:gd name="T10" fmla="*/ 88 w 88"/>
                      <a:gd name="T11" fmla="*/ 43 h 74"/>
                      <a:gd name="T12" fmla="*/ 43 w 8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88" h="74">
                        <a:moveTo>
                          <a:pt x="43" y="0"/>
                        </a:moveTo>
                        <a:cubicBezTo>
                          <a:pt x="43" y="0"/>
                          <a:pt x="43" y="0"/>
                          <a:pt x="43" y="0"/>
                        </a:cubicBezTo>
                        <a:cubicBezTo>
                          <a:pt x="19" y="0"/>
                          <a:pt x="0" y="19"/>
                          <a:pt x="0" y="43"/>
                        </a:cubicBezTo>
                        <a:cubicBezTo>
                          <a:pt x="0" y="74"/>
                          <a:pt x="0" y="74"/>
                          <a:pt x="0" y="74"/>
                        </a:cubicBezTo>
                        <a:cubicBezTo>
                          <a:pt x="88" y="74"/>
                          <a:pt x="88" y="74"/>
                          <a:pt x="88" y="74"/>
                        </a:cubicBezTo>
                        <a:cubicBezTo>
                          <a:pt x="88" y="43"/>
                          <a:pt x="88" y="43"/>
                          <a:pt x="88" y="43"/>
                        </a:cubicBezTo>
                        <a:cubicBezTo>
                          <a:pt x="88" y="19"/>
                          <a:pt x="67" y="0"/>
                          <a:pt x="43" y="0"/>
                        </a:cubicBezTo>
                        <a:close/>
                      </a:path>
                    </a:pathLst>
                  </a:custGeom>
                  <a:noFill/>
                  <a:ln w="381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sp>
                <p:nvSpPr>
                  <p:cNvPr id="30" name="Freeform 18">
                    <a:extLst>
                      <a:ext uri="{FF2B5EF4-FFF2-40B4-BE49-F238E27FC236}">
                        <a16:creationId xmlns:a16="http://schemas.microsoft.com/office/drawing/2014/main" id="{DD539511-43DF-3E4B-A61E-FE3372BA069F}"/>
                      </a:ext>
                    </a:extLst>
                  </p:cNvPr>
                  <p:cNvSpPr>
                    <a:spLocks/>
                  </p:cNvSpPr>
                  <p:nvPr/>
                </p:nvSpPr>
                <p:spPr bwMode="auto">
                  <a:xfrm>
                    <a:off x="23369587" y="-634828"/>
                    <a:ext cx="92075" cy="182563"/>
                  </a:xfrm>
                  <a:custGeom>
                    <a:avLst/>
                    <a:gdLst>
                      <a:gd name="T0" fmla="*/ 24 w 24"/>
                      <a:gd name="T1" fmla="*/ 12 h 48"/>
                      <a:gd name="T2" fmla="*/ 17 w 24"/>
                      <a:gd name="T3" fmla="*/ 1 h 48"/>
                      <a:gd name="T4" fmla="*/ 17 w 24"/>
                      <a:gd name="T5" fmla="*/ 1 h 48"/>
                      <a:gd name="T6" fmla="*/ 17 w 24"/>
                      <a:gd name="T7" fmla="*/ 1 h 48"/>
                      <a:gd name="T8" fmla="*/ 12 w 24"/>
                      <a:gd name="T9" fmla="*/ 0 h 48"/>
                      <a:gd name="T10" fmla="*/ 0 w 24"/>
                      <a:gd name="T11" fmla="*/ 12 h 48"/>
                      <a:gd name="T12" fmla="*/ 7 w 24"/>
                      <a:gd name="T13" fmla="*/ 23 h 48"/>
                      <a:gd name="T14" fmla="*/ 7 w 24"/>
                      <a:gd name="T15" fmla="*/ 48 h 48"/>
                      <a:gd name="T16" fmla="*/ 17 w 24"/>
                      <a:gd name="T17" fmla="*/ 48 h 48"/>
                      <a:gd name="T18" fmla="*/ 17 w 24"/>
                      <a:gd name="T19" fmla="*/ 23 h 48"/>
                      <a:gd name="T20" fmla="*/ 24 w 24"/>
                      <a:gd name="T21"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8">
                        <a:moveTo>
                          <a:pt x="24" y="12"/>
                        </a:moveTo>
                        <a:cubicBezTo>
                          <a:pt x="24" y="7"/>
                          <a:pt x="21" y="3"/>
                          <a:pt x="17" y="1"/>
                        </a:cubicBezTo>
                        <a:cubicBezTo>
                          <a:pt x="17" y="1"/>
                          <a:pt x="17" y="1"/>
                          <a:pt x="17" y="1"/>
                        </a:cubicBezTo>
                        <a:cubicBezTo>
                          <a:pt x="17" y="1"/>
                          <a:pt x="17" y="1"/>
                          <a:pt x="17" y="1"/>
                        </a:cubicBezTo>
                        <a:cubicBezTo>
                          <a:pt x="15" y="0"/>
                          <a:pt x="14" y="0"/>
                          <a:pt x="12" y="0"/>
                        </a:cubicBezTo>
                        <a:cubicBezTo>
                          <a:pt x="5" y="0"/>
                          <a:pt x="0" y="5"/>
                          <a:pt x="0" y="12"/>
                        </a:cubicBezTo>
                        <a:cubicBezTo>
                          <a:pt x="0" y="17"/>
                          <a:pt x="3" y="21"/>
                          <a:pt x="7" y="23"/>
                        </a:cubicBezTo>
                        <a:cubicBezTo>
                          <a:pt x="7" y="48"/>
                          <a:pt x="7" y="48"/>
                          <a:pt x="7" y="48"/>
                        </a:cubicBezTo>
                        <a:cubicBezTo>
                          <a:pt x="17" y="48"/>
                          <a:pt x="17" y="48"/>
                          <a:pt x="17" y="48"/>
                        </a:cubicBezTo>
                        <a:cubicBezTo>
                          <a:pt x="17" y="23"/>
                          <a:pt x="17" y="23"/>
                          <a:pt x="17" y="23"/>
                        </a:cubicBezTo>
                        <a:cubicBezTo>
                          <a:pt x="21" y="21"/>
                          <a:pt x="24" y="17"/>
                          <a:pt x="24" y="12"/>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6" tIns="45708" rIns="91416" bIns="45708" numCol="1" anchor="t" anchorCtr="0" compatLnSpc="1">
                    <a:prstTxWarp prst="textNoShape">
                      <a:avLst/>
                    </a:prstTxWarp>
                  </a:bodyPr>
                  <a:lstStyle/>
                  <a:p>
                    <a:endParaRPr lang="en-US" sz="1400">
                      <a:solidFill>
                        <a:prstClr val="black"/>
                      </a:solidFill>
                      <a:latin typeface="Calibri Light"/>
                    </a:endParaRPr>
                  </a:p>
                </p:txBody>
              </p:sp>
            </p:grpSp>
          </p:grpSp>
        </p:grpSp>
        <p:sp>
          <p:nvSpPr>
            <p:cNvPr id="34" name="TextBox 33">
              <a:extLst>
                <a:ext uri="{FF2B5EF4-FFF2-40B4-BE49-F238E27FC236}">
                  <a16:creationId xmlns:a16="http://schemas.microsoft.com/office/drawing/2014/main" id="{D73D60AB-C27E-DB44-A938-72EBA9EBB7DF}"/>
                </a:ext>
              </a:extLst>
            </p:cNvPr>
            <p:cNvSpPr txBox="1"/>
            <p:nvPr/>
          </p:nvSpPr>
          <p:spPr>
            <a:xfrm>
              <a:off x="593613" y="1633144"/>
              <a:ext cx="3566270" cy="4339650"/>
            </a:xfrm>
            <a:prstGeom prst="rect">
              <a:avLst/>
            </a:prstGeom>
            <a:noFill/>
          </p:spPr>
          <p:txBody>
            <a:bodyPr wrap="square" rtlCol="0">
              <a:spAutoFit/>
            </a:bodyPr>
            <a:lstStyle/>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Simplify day-to-day operations</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Use-case specific micro-services</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For on-premises and public cloud</a:t>
              </a:r>
            </a:p>
            <a:p>
              <a:pPr marL="171450" indent="-171450">
                <a:buFont typeface="Arial" charset="0"/>
                <a:buChar char="•"/>
              </a:pPr>
              <a:endParaRPr lang="en-US" sz="1200" dirty="0">
                <a:solidFill>
                  <a:schemeClr val="tx1">
                    <a:lumMod val="75000"/>
                    <a:lumOff val="25000"/>
                  </a:schemeClr>
                </a:solidFill>
                <a:latin typeface="Citrix Sans Light" charset="0"/>
                <a:ea typeface="Citrix Sans Light" charset="0"/>
                <a:cs typeface="Citrix Sans Light" charset="0"/>
              </a:endParaRPr>
            </a:p>
            <a:p>
              <a:pPr marL="342900" indent="-342900">
                <a:buFont typeface="Arial" charset="0"/>
                <a:buChar char="•"/>
              </a:pPr>
              <a:r>
                <a:rPr lang="en-US" sz="2400" dirty="0">
                  <a:solidFill>
                    <a:schemeClr val="tx1">
                      <a:lumMod val="75000"/>
                      <a:lumOff val="25000"/>
                    </a:schemeClr>
                  </a:solidFill>
                  <a:latin typeface="Calibri" charset="0"/>
                  <a:ea typeface="Calibri" charset="0"/>
                  <a:cs typeface="Calibri" charset="0"/>
                </a:rPr>
                <a:t>Delivered through Citrix Cloud</a:t>
              </a:r>
            </a:p>
            <a:p>
              <a:endParaRPr lang="en-US" sz="2400" dirty="0">
                <a:solidFill>
                  <a:schemeClr val="bg2"/>
                </a:solidFill>
              </a:endParaRPr>
            </a:p>
            <a:p>
              <a:endParaRPr lang="en-US" sz="2400" dirty="0">
                <a:solidFill>
                  <a:schemeClr val="bg2"/>
                </a:solidFill>
              </a:endParaRPr>
            </a:p>
          </p:txBody>
        </p:sp>
        <p:sp>
          <p:nvSpPr>
            <p:cNvPr id="35" name="Title 6">
              <a:extLst>
                <a:ext uri="{FF2B5EF4-FFF2-40B4-BE49-F238E27FC236}">
                  <a16:creationId xmlns:a16="http://schemas.microsoft.com/office/drawing/2014/main" id="{E794915B-6D49-9545-B672-92BAF7DEF4FA}"/>
                </a:ext>
              </a:extLst>
            </p:cNvPr>
            <p:cNvSpPr txBox="1">
              <a:spLocks/>
            </p:cNvSpPr>
            <p:nvPr/>
          </p:nvSpPr>
          <p:spPr>
            <a:xfrm>
              <a:off x="602045" y="231228"/>
              <a:ext cx="11309783" cy="985840"/>
            </a:xfrm>
            <a:prstGeom prst="rect">
              <a:avLst/>
            </a:prstGeom>
          </p:spPr>
          <p:txBody>
            <a:bodyPr vert="horz" wrap="square" lIns="91440" tIns="45720" rIns="91440" bIns="45720" rtlCol="0" anchor="b">
              <a:noAutofit/>
            </a:bodyPr>
            <a:lst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a:lstStyle>
            <a:p>
              <a:r>
                <a:rPr lang="en-US" sz="2800" b="1" dirty="0">
                  <a:solidFill>
                    <a:srgbClr val="1A1A1A"/>
                  </a:solidFill>
                  <a:latin typeface="Calibri" charset="0"/>
                  <a:ea typeface="Calibri" charset="0"/>
                  <a:cs typeface="Calibri" charset="0"/>
                </a:rPr>
                <a:t>Smart Tools</a:t>
              </a:r>
            </a:p>
          </p:txBody>
        </p:sp>
        <p:sp>
          <p:nvSpPr>
            <p:cNvPr id="36" name="Oval 35">
              <a:extLst>
                <a:ext uri="{FF2B5EF4-FFF2-40B4-BE49-F238E27FC236}">
                  <a16:creationId xmlns:a16="http://schemas.microsoft.com/office/drawing/2014/main" id="{F4F8F9A2-B582-1C44-AB96-8E5FEB09DDD1}"/>
                </a:ext>
              </a:extLst>
            </p:cNvPr>
            <p:cNvSpPr/>
            <p:nvPr/>
          </p:nvSpPr>
          <p:spPr bwMode="auto">
            <a:xfrm>
              <a:off x="9107233" y="3175713"/>
              <a:ext cx="239787" cy="239787"/>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7" name="Oval 36">
              <a:extLst>
                <a:ext uri="{FF2B5EF4-FFF2-40B4-BE49-F238E27FC236}">
                  <a16:creationId xmlns:a16="http://schemas.microsoft.com/office/drawing/2014/main" id="{5940BA34-5091-104C-980D-F04F742FB26E}"/>
                </a:ext>
              </a:extLst>
            </p:cNvPr>
            <p:cNvSpPr/>
            <p:nvPr/>
          </p:nvSpPr>
          <p:spPr bwMode="auto">
            <a:xfrm>
              <a:off x="7069960" y="3196497"/>
              <a:ext cx="239787" cy="239787"/>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8" name="Oval 37">
              <a:extLst>
                <a:ext uri="{FF2B5EF4-FFF2-40B4-BE49-F238E27FC236}">
                  <a16:creationId xmlns:a16="http://schemas.microsoft.com/office/drawing/2014/main" id="{FB3EF48A-65D2-724B-8405-0A36794FB92B}"/>
                </a:ext>
              </a:extLst>
            </p:cNvPr>
            <p:cNvSpPr/>
            <p:nvPr/>
          </p:nvSpPr>
          <p:spPr bwMode="auto">
            <a:xfrm>
              <a:off x="6498721" y="4572000"/>
              <a:ext cx="239787" cy="239787"/>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sp>
          <p:nvSpPr>
            <p:cNvPr id="39" name="Oval 38">
              <a:extLst>
                <a:ext uri="{FF2B5EF4-FFF2-40B4-BE49-F238E27FC236}">
                  <a16:creationId xmlns:a16="http://schemas.microsoft.com/office/drawing/2014/main" id="{86863A5C-5A29-3A4B-BF36-628ECB4720A5}"/>
                </a:ext>
              </a:extLst>
            </p:cNvPr>
            <p:cNvSpPr/>
            <p:nvPr/>
          </p:nvSpPr>
          <p:spPr bwMode="auto">
            <a:xfrm>
              <a:off x="9846354" y="4572000"/>
              <a:ext cx="239787" cy="239787"/>
            </a:xfrm>
            <a:prstGeom prst="ellipse">
              <a:avLst/>
            </a:prstGeom>
            <a:solidFill>
              <a:schemeClr val="tx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grpSp>
    </p:spTree>
    <p:extLst>
      <p:ext uri="{BB962C8B-B14F-4D97-AF65-F5344CB8AC3E}">
        <p14:creationId xmlns:p14="http://schemas.microsoft.com/office/powerpoint/2010/main" val="3318349897"/>
      </p:ext>
    </p:extLst>
  </p:cSld>
  <p:clrMapOvr>
    <a:masterClrMapping/>
  </p:clrMapOvr>
  <mc:AlternateContent xmlns:mc="http://schemas.openxmlformats.org/markup-compatibility/2006" xmlns:p14="http://schemas.microsoft.com/office/powerpoint/2010/main">
    <mc:Choice Requires="p14">
      <p:transition spd="med" p14:dur="700" advTm="26072">
        <p:fade/>
      </p:transition>
    </mc:Choice>
    <mc:Fallback xmlns="">
      <p:transition spd="med" advTm="26072">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z="2800" dirty="0">
                <a:solidFill>
                  <a:srgbClr val="1A1A1A"/>
                </a:solidFill>
                <a:latin typeface="Calibri" charset="0"/>
                <a:ea typeface="Calibri" charset="0"/>
                <a:cs typeface="Calibri" charset="0"/>
              </a:rPr>
              <a:t>Why Smart?</a:t>
            </a:r>
          </a:p>
        </p:txBody>
      </p:sp>
      <p:sp>
        <p:nvSpPr>
          <p:cNvPr id="52" name="TextBox 51"/>
          <p:cNvSpPr txBox="1"/>
          <p:nvPr/>
        </p:nvSpPr>
        <p:spPr>
          <a:xfrm>
            <a:off x="1200472" y="4361461"/>
            <a:ext cx="2851610" cy="1446550"/>
          </a:xfrm>
          <a:prstGeom prst="rect">
            <a:avLst/>
          </a:prstGeom>
          <a:noFill/>
        </p:spPr>
        <p:txBody>
          <a:bodyPr wrap="square" rtlCol="0">
            <a:spAutoFit/>
          </a:bodyPr>
          <a:lstStyle/>
          <a:p>
            <a:r>
              <a:rPr lang="en-US" sz="2000" dirty="0">
                <a:latin typeface="Calibri" charset="0"/>
                <a:ea typeface="Calibri" charset="0"/>
                <a:cs typeface="Calibri" charset="0"/>
              </a:rPr>
              <a:t>Proprietary knowledge </a:t>
            </a:r>
          </a:p>
          <a:p>
            <a:r>
              <a:rPr lang="is-IS" sz="2000" dirty="0">
                <a:latin typeface="Calibri" charset="0"/>
                <a:ea typeface="Calibri" charset="0"/>
                <a:cs typeface="Calibri" charset="0"/>
              </a:rPr>
              <a:t>of Citrix stack</a:t>
            </a:r>
          </a:p>
          <a:p>
            <a:endParaRPr lang="is-IS" sz="2400" dirty="0">
              <a:latin typeface="Calibri" charset="0"/>
              <a:ea typeface="Calibri" charset="0"/>
              <a:cs typeface="Calibri" charset="0"/>
            </a:endParaRPr>
          </a:p>
          <a:p>
            <a:endParaRPr lang="en-US" sz="2400" dirty="0">
              <a:latin typeface="Calibri" charset="0"/>
              <a:ea typeface="Calibri" charset="0"/>
              <a:cs typeface="Calibri" charset="0"/>
            </a:endParaRPr>
          </a:p>
        </p:txBody>
      </p:sp>
      <p:grpSp>
        <p:nvGrpSpPr>
          <p:cNvPr id="59" name="Group 58"/>
          <p:cNvGrpSpPr/>
          <p:nvPr/>
        </p:nvGrpSpPr>
        <p:grpSpPr>
          <a:xfrm>
            <a:off x="1385779" y="1666931"/>
            <a:ext cx="2037165" cy="2037165"/>
            <a:chOff x="932329" y="1129555"/>
            <a:chExt cx="2037165" cy="2037165"/>
          </a:xfrm>
        </p:grpSpPr>
        <p:pic>
          <p:nvPicPr>
            <p:cNvPr id="2" name="Picture 1"/>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a:xfrm flipH="1">
              <a:off x="1260454" y="1512462"/>
              <a:ext cx="739900" cy="884510"/>
            </a:xfrm>
            <a:prstGeom prst="rect">
              <a:avLst/>
            </a:prstGeom>
            <a:effectLst>
              <a:outerShdw sx="1000" sy="1000" algn="ctr" rotWithShape="0">
                <a:srgbClr val="000000"/>
              </a:outerShdw>
            </a:effectLst>
          </p:spPr>
        </p:pic>
        <p:grpSp>
          <p:nvGrpSpPr>
            <p:cNvPr id="6" name="Group 5"/>
            <p:cNvGrpSpPr/>
            <p:nvPr/>
          </p:nvGrpSpPr>
          <p:grpSpPr>
            <a:xfrm>
              <a:off x="1821556" y="1899897"/>
              <a:ext cx="702545" cy="801976"/>
              <a:chOff x="1048362" y="3623164"/>
              <a:chExt cx="1328038" cy="1515995"/>
            </a:xfrm>
          </p:grpSpPr>
          <p:pic>
            <p:nvPicPr>
              <p:cNvPr id="9" name="Picture 8" descr="Netscal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8362" y="4172963"/>
                <a:ext cx="1328038" cy="416398"/>
              </a:xfrm>
              <a:prstGeom prst="rect">
                <a:avLst/>
              </a:prstGeom>
              <a:solidFill>
                <a:schemeClr val="bg1"/>
              </a:solidFill>
            </p:spPr>
          </p:pic>
          <p:pic>
            <p:nvPicPr>
              <p:cNvPr id="10" name="Picture 9" descr="Netscal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8362" y="3623164"/>
                <a:ext cx="1328038" cy="416398"/>
              </a:xfrm>
              <a:prstGeom prst="rect">
                <a:avLst/>
              </a:prstGeom>
              <a:solidFill>
                <a:schemeClr val="bg1"/>
              </a:solidFill>
            </p:spPr>
          </p:pic>
          <p:pic>
            <p:nvPicPr>
              <p:cNvPr id="11" name="Picture 10" descr="Netscal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8362" y="4722761"/>
                <a:ext cx="1328038" cy="416398"/>
              </a:xfrm>
              <a:prstGeom prst="rect">
                <a:avLst/>
              </a:prstGeom>
              <a:solidFill>
                <a:schemeClr val="bg1"/>
              </a:solidFill>
            </p:spPr>
          </p:pic>
        </p:grpSp>
        <p:sp>
          <p:nvSpPr>
            <p:cNvPr id="56" name="Oval 55"/>
            <p:cNvSpPr/>
            <p:nvPr/>
          </p:nvSpPr>
          <p:spPr bwMode="auto">
            <a:xfrm>
              <a:off x="932329" y="1129555"/>
              <a:ext cx="2037165" cy="2037165"/>
            </a:xfrm>
            <a:prstGeom prst="ellipse">
              <a:avLst/>
            </a:prstGeom>
            <a:noFill/>
            <a:ln w="76200"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grpSp>
      <p:grpSp>
        <p:nvGrpSpPr>
          <p:cNvPr id="60" name="Group 59"/>
          <p:cNvGrpSpPr/>
          <p:nvPr/>
        </p:nvGrpSpPr>
        <p:grpSpPr>
          <a:xfrm>
            <a:off x="8292325" y="1666931"/>
            <a:ext cx="2037165" cy="2037165"/>
            <a:chOff x="1039905" y="4087908"/>
            <a:chExt cx="2037165" cy="2037165"/>
          </a:xfrm>
        </p:grpSpPr>
        <p:grpSp>
          <p:nvGrpSpPr>
            <p:cNvPr id="13" name="Group 12"/>
            <p:cNvGrpSpPr/>
            <p:nvPr/>
          </p:nvGrpSpPr>
          <p:grpSpPr>
            <a:xfrm>
              <a:off x="1408613" y="4795867"/>
              <a:ext cx="1302940" cy="621246"/>
              <a:chOff x="3521475" y="1770921"/>
              <a:chExt cx="2162963" cy="1031309"/>
            </a:xfrm>
          </p:grpSpPr>
          <p:sp>
            <p:nvSpPr>
              <p:cNvPr id="14" name="Freeform 80"/>
              <p:cNvSpPr>
                <a:spLocks/>
              </p:cNvSpPr>
              <p:nvPr/>
            </p:nvSpPr>
            <p:spPr bwMode="auto">
              <a:xfrm>
                <a:off x="3827442" y="2350308"/>
                <a:ext cx="457597" cy="341840"/>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5" name="Oval 79"/>
              <p:cNvSpPr>
                <a:spLocks noChangeArrowheads="1"/>
              </p:cNvSpPr>
              <p:nvPr/>
            </p:nvSpPr>
            <p:spPr bwMode="auto">
              <a:xfrm>
                <a:off x="3966458" y="1979500"/>
                <a:ext cx="318581" cy="301281"/>
              </a:xfrm>
              <a:prstGeom prst="ellipse">
                <a:avLst/>
              </a:pr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Oval 81"/>
              <p:cNvSpPr>
                <a:spLocks noChangeArrowheads="1"/>
              </p:cNvSpPr>
              <p:nvPr/>
            </p:nvSpPr>
            <p:spPr bwMode="auto">
              <a:xfrm>
                <a:off x="4916403" y="1979501"/>
                <a:ext cx="318581" cy="312870"/>
              </a:xfrm>
              <a:prstGeom prst="ellipse">
                <a:avLst/>
              </a:pr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7" name="Freeform 82"/>
              <p:cNvSpPr>
                <a:spLocks/>
              </p:cNvSpPr>
              <p:nvPr/>
            </p:nvSpPr>
            <p:spPr bwMode="auto">
              <a:xfrm>
                <a:off x="4933782" y="2350308"/>
                <a:ext cx="440219" cy="353428"/>
              </a:xfrm>
              <a:custGeom>
                <a:avLst/>
                <a:gdLst>
                  <a:gd name="T0" fmla="*/ 32 w 32"/>
                  <a:gd name="T1" fmla="*/ 20 h 26"/>
                  <a:gd name="T2" fmla="*/ 11 w 32"/>
                  <a:gd name="T3" fmla="*/ 0 h 26"/>
                  <a:gd name="T4" fmla="*/ 0 w 32"/>
                  <a:gd name="T5" fmla="*/ 3 h 26"/>
                  <a:gd name="T6" fmla="*/ 12 w 32"/>
                  <a:gd name="T7" fmla="*/ 26 h 26"/>
                  <a:gd name="T8" fmla="*/ 32 w 32"/>
                  <a:gd name="T9" fmla="*/ 23 h 26"/>
                  <a:gd name="T10" fmla="*/ 32 w 32"/>
                  <a:gd name="T11" fmla="*/ 22 h 26"/>
                  <a:gd name="T12" fmla="*/ 32 w 32"/>
                  <a:gd name="T13" fmla="*/ 20 h 26"/>
                </a:gdLst>
                <a:ahLst/>
                <a:cxnLst>
                  <a:cxn ang="0">
                    <a:pos x="T0" y="T1"/>
                  </a:cxn>
                  <a:cxn ang="0">
                    <a:pos x="T2" y="T3"/>
                  </a:cxn>
                  <a:cxn ang="0">
                    <a:pos x="T4" y="T5"/>
                  </a:cxn>
                  <a:cxn ang="0">
                    <a:pos x="T6" y="T7"/>
                  </a:cxn>
                  <a:cxn ang="0">
                    <a:pos x="T8" y="T9"/>
                  </a:cxn>
                  <a:cxn ang="0">
                    <a:pos x="T10" y="T11"/>
                  </a:cxn>
                  <a:cxn ang="0">
                    <a:pos x="T12" y="T13"/>
                  </a:cxn>
                </a:cxnLst>
                <a:rect l="0" t="0" r="r" b="b"/>
                <a:pathLst>
                  <a:path w="32" h="26">
                    <a:moveTo>
                      <a:pt x="32" y="20"/>
                    </a:moveTo>
                    <a:cubicBezTo>
                      <a:pt x="31" y="9"/>
                      <a:pt x="22" y="0"/>
                      <a:pt x="11" y="0"/>
                    </a:cubicBezTo>
                    <a:cubicBezTo>
                      <a:pt x="7" y="0"/>
                      <a:pt x="4" y="1"/>
                      <a:pt x="0" y="3"/>
                    </a:cubicBezTo>
                    <a:cubicBezTo>
                      <a:pt x="7" y="9"/>
                      <a:pt x="11" y="17"/>
                      <a:pt x="12" y="26"/>
                    </a:cubicBezTo>
                    <a:cubicBezTo>
                      <a:pt x="19" y="26"/>
                      <a:pt x="26" y="25"/>
                      <a:pt x="32" y="23"/>
                    </a:cubicBezTo>
                    <a:cubicBezTo>
                      <a:pt x="32" y="22"/>
                      <a:pt x="32" y="22"/>
                      <a:pt x="32" y="22"/>
                    </a:cubicBezTo>
                    <a:cubicBezTo>
                      <a:pt x="32" y="21"/>
                      <a:pt x="32" y="21"/>
                      <a:pt x="32" y="20"/>
                    </a:cubicBezTo>
                    <a:close/>
                  </a:path>
                </a:pathLst>
              </a:cu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8" name="Freeform 83"/>
              <p:cNvSpPr>
                <a:spLocks/>
              </p:cNvSpPr>
              <p:nvPr/>
            </p:nvSpPr>
            <p:spPr bwMode="auto">
              <a:xfrm>
                <a:off x="4186567" y="2292369"/>
                <a:ext cx="839892" cy="509861"/>
              </a:xfrm>
              <a:custGeom>
                <a:avLst/>
                <a:gdLst>
                  <a:gd name="T0" fmla="*/ 61 w 61"/>
                  <a:gd name="T1" fmla="*/ 31 h 37"/>
                  <a:gd name="T2" fmla="*/ 61 w 61"/>
                  <a:gd name="T3" fmla="*/ 32 h 37"/>
                  <a:gd name="T4" fmla="*/ 30 w 61"/>
                  <a:gd name="T5" fmla="*/ 37 h 37"/>
                  <a:gd name="T6" fmla="*/ 0 w 61"/>
                  <a:gd name="T7" fmla="*/ 32 h 37"/>
                  <a:gd name="T8" fmla="*/ 0 w 61"/>
                  <a:gd name="T9" fmla="*/ 31 h 37"/>
                  <a:gd name="T10" fmla="*/ 0 w 61"/>
                  <a:gd name="T11" fmla="*/ 28 h 37"/>
                  <a:gd name="T12" fmla="*/ 30 w 61"/>
                  <a:gd name="T13" fmla="*/ 0 h 37"/>
                  <a:gd name="T14" fmla="*/ 61 w 61"/>
                  <a:gd name="T15" fmla="*/ 28 h 37"/>
                  <a:gd name="T16" fmla="*/ 61 w 61"/>
                  <a:gd name="T17" fmla="*/ 3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37">
                    <a:moveTo>
                      <a:pt x="61" y="31"/>
                    </a:moveTo>
                    <a:cubicBezTo>
                      <a:pt x="61" y="32"/>
                      <a:pt x="61" y="32"/>
                      <a:pt x="61" y="32"/>
                    </a:cubicBezTo>
                    <a:cubicBezTo>
                      <a:pt x="51" y="35"/>
                      <a:pt x="41" y="37"/>
                      <a:pt x="30" y="37"/>
                    </a:cubicBezTo>
                    <a:cubicBezTo>
                      <a:pt x="20" y="37"/>
                      <a:pt x="10" y="35"/>
                      <a:pt x="0" y="32"/>
                    </a:cubicBezTo>
                    <a:cubicBezTo>
                      <a:pt x="0" y="31"/>
                      <a:pt x="0" y="31"/>
                      <a:pt x="0" y="31"/>
                    </a:cubicBezTo>
                    <a:cubicBezTo>
                      <a:pt x="0" y="30"/>
                      <a:pt x="0" y="29"/>
                      <a:pt x="0" y="28"/>
                    </a:cubicBezTo>
                    <a:cubicBezTo>
                      <a:pt x="1" y="13"/>
                      <a:pt x="14" y="0"/>
                      <a:pt x="30" y="0"/>
                    </a:cubicBezTo>
                    <a:cubicBezTo>
                      <a:pt x="46" y="0"/>
                      <a:pt x="59" y="13"/>
                      <a:pt x="61" y="28"/>
                    </a:cubicBezTo>
                    <a:cubicBezTo>
                      <a:pt x="61" y="29"/>
                      <a:pt x="61" y="30"/>
                      <a:pt x="61" y="31"/>
                    </a:cubicBez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20" name="Oval 85"/>
              <p:cNvSpPr>
                <a:spLocks noChangeArrowheads="1"/>
              </p:cNvSpPr>
              <p:nvPr/>
            </p:nvSpPr>
            <p:spPr bwMode="auto">
              <a:xfrm>
                <a:off x="4383507" y="1770921"/>
                <a:ext cx="451803" cy="440334"/>
              </a:xfrm>
              <a:prstGeom prst="ellipse">
                <a:avLst/>
              </a:pr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solidFill>
                    <a:schemeClr val="accent1"/>
                  </a:solidFill>
                </a:endParaRPr>
              </a:p>
            </p:txBody>
          </p:sp>
          <p:sp>
            <p:nvSpPr>
              <p:cNvPr id="46" name="Freeform 80"/>
              <p:cNvSpPr>
                <a:spLocks/>
              </p:cNvSpPr>
              <p:nvPr/>
            </p:nvSpPr>
            <p:spPr bwMode="auto">
              <a:xfrm>
                <a:off x="3521475" y="2341463"/>
                <a:ext cx="371231" cy="277319"/>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47" name="Oval 79"/>
              <p:cNvSpPr>
                <a:spLocks noChangeArrowheads="1"/>
              </p:cNvSpPr>
              <p:nvPr/>
            </p:nvSpPr>
            <p:spPr bwMode="auto">
              <a:xfrm>
                <a:off x="3647372" y="2028965"/>
                <a:ext cx="258452" cy="244418"/>
              </a:xfrm>
              <a:prstGeom prst="ellipse">
                <a:avLst/>
              </a:pr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0" name="Freeform 80"/>
              <p:cNvSpPr>
                <a:spLocks/>
              </p:cNvSpPr>
              <p:nvPr/>
            </p:nvSpPr>
            <p:spPr bwMode="auto">
              <a:xfrm flipH="1">
                <a:off x="5313207" y="2331107"/>
                <a:ext cx="371231" cy="277319"/>
              </a:xfrm>
              <a:custGeom>
                <a:avLst/>
                <a:gdLst>
                  <a:gd name="T0" fmla="*/ 33 w 33"/>
                  <a:gd name="T1" fmla="*/ 3 h 25"/>
                  <a:gd name="T2" fmla="*/ 21 w 33"/>
                  <a:gd name="T3" fmla="*/ 0 h 25"/>
                  <a:gd name="T4" fmla="*/ 0 w 33"/>
                  <a:gd name="T5" fmla="*/ 19 h 25"/>
                  <a:gd name="T6" fmla="*/ 0 w 33"/>
                  <a:gd name="T7" fmla="*/ 21 h 25"/>
                  <a:gd name="T8" fmla="*/ 0 w 33"/>
                  <a:gd name="T9" fmla="*/ 22 h 25"/>
                  <a:gd name="T10" fmla="*/ 21 w 33"/>
                  <a:gd name="T11" fmla="*/ 25 h 25"/>
                  <a:gd name="T12" fmla="*/ 22 w 33"/>
                  <a:gd name="T13" fmla="*/ 25 h 25"/>
                  <a:gd name="T14" fmla="*/ 33 w 33"/>
                  <a:gd name="T15" fmla="*/ 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5">
                    <a:moveTo>
                      <a:pt x="33" y="3"/>
                    </a:moveTo>
                    <a:cubicBezTo>
                      <a:pt x="30" y="1"/>
                      <a:pt x="26" y="0"/>
                      <a:pt x="21" y="0"/>
                    </a:cubicBezTo>
                    <a:cubicBezTo>
                      <a:pt x="10" y="0"/>
                      <a:pt x="1" y="8"/>
                      <a:pt x="0" y="19"/>
                    </a:cubicBezTo>
                    <a:cubicBezTo>
                      <a:pt x="0" y="20"/>
                      <a:pt x="0" y="21"/>
                      <a:pt x="0" y="21"/>
                    </a:cubicBezTo>
                    <a:cubicBezTo>
                      <a:pt x="0" y="22"/>
                      <a:pt x="0" y="22"/>
                      <a:pt x="0" y="22"/>
                    </a:cubicBezTo>
                    <a:cubicBezTo>
                      <a:pt x="7" y="24"/>
                      <a:pt x="14" y="25"/>
                      <a:pt x="21" y="25"/>
                    </a:cubicBezTo>
                    <a:cubicBezTo>
                      <a:pt x="22" y="25"/>
                      <a:pt x="22" y="25"/>
                      <a:pt x="22" y="25"/>
                    </a:cubicBezTo>
                    <a:cubicBezTo>
                      <a:pt x="23" y="17"/>
                      <a:pt x="27" y="9"/>
                      <a:pt x="33" y="3"/>
                    </a:cubicBezTo>
                    <a:close/>
                  </a:path>
                </a:pathLst>
              </a:cu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51" name="Oval 79"/>
              <p:cNvSpPr>
                <a:spLocks noChangeArrowheads="1"/>
              </p:cNvSpPr>
              <p:nvPr/>
            </p:nvSpPr>
            <p:spPr bwMode="auto">
              <a:xfrm flipH="1">
                <a:off x="5294114" y="2018608"/>
                <a:ext cx="258451" cy="244418"/>
              </a:xfrm>
              <a:prstGeom prst="ellipse">
                <a:avLst/>
              </a:prstGeom>
              <a:solidFill>
                <a:srgbClr val="00A1E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grpSp>
        <p:sp>
          <p:nvSpPr>
            <p:cNvPr id="58" name="Oval 57"/>
            <p:cNvSpPr/>
            <p:nvPr/>
          </p:nvSpPr>
          <p:spPr bwMode="auto">
            <a:xfrm>
              <a:off x="1039905" y="4087908"/>
              <a:ext cx="2037165" cy="2037165"/>
            </a:xfrm>
            <a:prstGeom prst="ellipse">
              <a:avLst/>
            </a:prstGeom>
            <a:noFill/>
            <a:ln w="76200"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grpSp>
      <p:sp>
        <p:nvSpPr>
          <p:cNvPr id="62" name="TextBox 61"/>
          <p:cNvSpPr txBox="1"/>
          <p:nvPr/>
        </p:nvSpPr>
        <p:spPr>
          <a:xfrm>
            <a:off x="8312574" y="4361461"/>
            <a:ext cx="2737053" cy="1200329"/>
          </a:xfrm>
          <a:prstGeom prst="rect">
            <a:avLst/>
          </a:prstGeom>
          <a:noFill/>
        </p:spPr>
        <p:txBody>
          <a:bodyPr wrap="square" rtlCol="0">
            <a:spAutoFit/>
          </a:bodyPr>
          <a:lstStyle/>
          <a:p>
            <a:r>
              <a:rPr lang="is-IS" dirty="0">
                <a:latin typeface="Calibri" charset="0"/>
                <a:ea typeface="Calibri" charset="0"/>
                <a:cs typeface="Calibri" charset="0"/>
              </a:rPr>
              <a:t>Takes proactive measures based on insights from 1,000’s of Citrix customers</a:t>
            </a:r>
          </a:p>
          <a:p>
            <a:pPr algn="ctr"/>
            <a:endParaRPr lang="en-US" dirty="0" err="1">
              <a:solidFill>
                <a:schemeClr val="bg2"/>
              </a:solidFill>
            </a:endParaRPr>
          </a:p>
        </p:txBody>
      </p:sp>
      <p:grpSp>
        <p:nvGrpSpPr>
          <p:cNvPr id="61" name="Group 60"/>
          <p:cNvGrpSpPr/>
          <p:nvPr/>
        </p:nvGrpSpPr>
        <p:grpSpPr>
          <a:xfrm>
            <a:off x="4839052" y="1726164"/>
            <a:ext cx="2037165" cy="2037165"/>
            <a:chOff x="3639670" y="3316943"/>
            <a:chExt cx="2037165" cy="2037165"/>
          </a:xfrm>
        </p:grpSpPr>
        <p:grpSp>
          <p:nvGrpSpPr>
            <p:cNvPr id="54" name="Group 53"/>
            <p:cNvGrpSpPr/>
            <p:nvPr/>
          </p:nvGrpSpPr>
          <p:grpSpPr>
            <a:xfrm>
              <a:off x="3902658" y="3726531"/>
              <a:ext cx="1462447" cy="1072942"/>
              <a:chOff x="809440" y="3527296"/>
              <a:chExt cx="1609843" cy="1181081"/>
            </a:xfrm>
          </p:grpSpPr>
          <p:pic>
            <p:nvPicPr>
              <p:cNvPr id="21" name="Picture 20"/>
              <p:cNvPicPr>
                <a:picLocks noChangeAspect="1"/>
              </p:cNvPicPr>
              <p:nvPr/>
            </p:nvPicPr>
            <p:blipFill>
              <a:blip r:embed="rId4"/>
              <a:stretch>
                <a:fillRect/>
              </a:stretch>
            </p:blipFill>
            <p:spPr>
              <a:xfrm>
                <a:off x="1053907" y="3748420"/>
                <a:ext cx="1365376" cy="959957"/>
              </a:xfrm>
              <a:prstGeom prst="rect">
                <a:avLst/>
              </a:prstGeom>
            </p:spPr>
          </p:pic>
          <p:pic>
            <p:nvPicPr>
              <p:cNvPr id="12" name="Picture 11" descr="Cloud.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9440" y="3527296"/>
                <a:ext cx="807228" cy="485532"/>
              </a:xfrm>
              <a:prstGeom prst="rect">
                <a:avLst/>
              </a:prstGeom>
              <a:solidFill>
                <a:schemeClr val="bg1"/>
              </a:solidFill>
            </p:spPr>
          </p:pic>
        </p:grpSp>
        <p:sp>
          <p:nvSpPr>
            <p:cNvPr id="57" name="Oval 56"/>
            <p:cNvSpPr/>
            <p:nvPr/>
          </p:nvSpPr>
          <p:spPr bwMode="auto">
            <a:xfrm>
              <a:off x="3639670" y="3316943"/>
              <a:ext cx="2037165" cy="2037165"/>
            </a:xfrm>
            <a:prstGeom prst="ellipse">
              <a:avLst/>
            </a:prstGeom>
            <a:noFill/>
            <a:ln w="76200" cap="flat" cmpd="sng" algn="ctr">
              <a:solidFill>
                <a:schemeClr val="accent1"/>
              </a:solid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grpSp>
      <p:sp>
        <p:nvSpPr>
          <p:cNvPr id="63" name="TextBox 62"/>
          <p:cNvSpPr txBox="1"/>
          <p:nvPr/>
        </p:nvSpPr>
        <p:spPr>
          <a:xfrm>
            <a:off x="4595553" y="4361461"/>
            <a:ext cx="2674600" cy="1631216"/>
          </a:xfrm>
          <a:prstGeom prst="rect">
            <a:avLst/>
          </a:prstGeom>
          <a:noFill/>
        </p:spPr>
        <p:txBody>
          <a:bodyPr wrap="square" rtlCol="0">
            <a:spAutoFit/>
          </a:bodyPr>
          <a:lstStyle/>
          <a:p>
            <a:r>
              <a:rPr lang="en-US" sz="2000" dirty="0">
                <a:latin typeface="Calibri" charset="0"/>
                <a:ea typeface="Calibri" charset="0"/>
                <a:cs typeface="Calibri" charset="0"/>
              </a:rPr>
              <a:t>Adjusts automatically to p</a:t>
            </a:r>
            <a:r>
              <a:rPr lang="is-IS" sz="2000" dirty="0">
                <a:latin typeface="Calibri" charset="0"/>
                <a:ea typeface="Calibri" charset="0"/>
                <a:cs typeface="Calibri" charset="0"/>
              </a:rPr>
              <a:t>ublic clouds, or hypervisor environments </a:t>
            </a:r>
          </a:p>
          <a:p>
            <a:endParaRPr lang="en-US" sz="2000" dirty="0" err="1">
              <a:solidFill>
                <a:schemeClr val="bg2"/>
              </a:solidFill>
            </a:endParaRPr>
          </a:p>
        </p:txBody>
      </p:sp>
      <p:sp>
        <p:nvSpPr>
          <p:cNvPr id="67" name="TextBox 66"/>
          <p:cNvSpPr txBox="1"/>
          <p:nvPr/>
        </p:nvSpPr>
        <p:spPr>
          <a:xfrm>
            <a:off x="3787506" y="2190747"/>
            <a:ext cx="606256" cy="1107996"/>
          </a:xfrm>
          <a:prstGeom prst="rect">
            <a:avLst/>
          </a:prstGeom>
          <a:noFill/>
        </p:spPr>
        <p:txBody>
          <a:bodyPr wrap="none" rtlCol="0">
            <a:spAutoFit/>
          </a:bodyPr>
          <a:lstStyle/>
          <a:p>
            <a:r>
              <a:rPr lang="en-US" sz="6600" b="1" dirty="0">
                <a:solidFill>
                  <a:schemeClr val="accent1"/>
                </a:solidFill>
              </a:rPr>
              <a:t>+</a:t>
            </a:r>
          </a:p>
        </p:txBody>
      </p:sp>
      <p:sp>
        <p:nvSpPr>
          <p:cNvPr id="68" name="TextBox 67"/>
          <p:cNvSpPr txBox="1"/>
          <p:nvPr/>
        </p:nvSpPr>
        <p:spPr>
          <a:xfrm>
            <a:off x="7301671" y="2190747"/>
            <a:ext cx="606256" cy="1107996"/>
          </a:xfrm>
          <a:prstGeom prst="rect">
            <a:avLst/>
          </a:prstGeom>
          <a:noFill/>
        </p:spPr>
        <p:txBody>
          <a:bodyPr wrap="none" rtlCol="0">
            <a:spAutoFit/>
          </a:bodyPr>
          <a:lstStyle/>
          <a:p>
            <a:r>
              <a:rPr lang="en-US" sz="6600" b="1" dirty="0">
                <a:solidFill>
                  <a:schemeClr val="accent1"/>
                </a:solidFill>
              </a:rPr>
              <a:t>+</a:t>
            </a:r>
          </a:p>
        </p:txBody>
      </p:sp>
      <p:sp>
        <p:nvSpPr>
          <p:cNvPr id="69" name="Rounded Rectangle 68"/>
          <p:cNvSpPr/>
          <p:nvPr/>
        </p:nvSpPr>
        <p:spPr bwMode="auto">
          <a:xfrm>
            <a:off x="1077350" y="1398497"/>
            <a:ext cx="9574309" cy="2581835"/>
          </a:xfrm>
          <a:prstGeom prst="roundRect">
            <a:avLst>
              <a:gd name="adj" fmla="val 49306"/>
            </a:avLst>
          </a:prstGeom>
          <a:noFill/>
          <a:ln w="38100" cap="flat" cmpd="sng" algn="ctr">
            <a:solidFill>
              <a:schemeClr val="accent1"/>
            </a:solidFill>
            <a:prstDash val="sysDot"/>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cxnSp>
        <p:nvCxnSpPr>
          <p:cNvPr id="71" name="Straight Connector 70"/>
          <p:cNvCxnSpPr/>
          <p:nvPr/>
        </p:nvCxnSpPr>
        <p:spPr bwMode="auto">
          <a:xfrm>
            <a:off x="1146685" y="4469035"/>
            <a:ext cx="0" cy="1160798"/>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bwMode="auto">
          <a:xfrm>
            <a:off x="4535344" y="4469035"/>
            <a:ext cx="0" cy="1160798"/>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bwMode="auto">
          <a:xfrm>
            <a:off x="8254080" y="4469035"/>
            <a:ext cx="0" cy="1160798"/>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6178484"/>
      </p:ext>
    </p:extLst>
  </p:cSld>
  <p:clrMapOvr>
    <a:masterClrMapping/>
  </p:clrMapOvr>
  <mc:AlternateContent xmlns:mc="http://schemas.openxmlformats.org/markup-compatibility/2006" xmlns:p14="http://schemas.microsoft.com/office/powerpoint/2010/main">
    <mc:Choice Requires="p14">
      <p:transition spd="med" p14:dur="700" advTm="53504">
        <p:fade/>
      </p:transition>
    </mc:Choice>
    <mc:Fallback xmlns="">
      <p:transition spd="med" advTm="53504">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8"/>
            <a:ext cx="4019217" cy="3010170"/>
          </a:xfrm>
        </p:spPr>
        <p:txBody>
          <a:bodyPr anchor="t"/>
          <a:lstStyle/>
          <a:p>
            <a:pPr marL="0" indent="0" defTabSz="539651">
              <a:buClr>
                <a:schemeClr val="bg1"/>
              </a:buClr>
              <a:buNone/>
            </a:pPr>
            <a:r>
              <a:rPr lang="en-US" sz="2400" b="1" dirty="0">
                <a:latin typeface="Calibri" charset="0"/>
                <a:ea typeface="Calibri" charset="0"/>
                <a:cs typeface="Calibri" charset="0"/>
              </a:rPr>
              <a:t>Customer Problems:</a:t>
            </a:r>
            <a:endParaRPr lang="en-US" sz="2000" b="1" dirty="0">
              <a:latin typeface="Calibri" charset="0"/>
              <a:ea typeface="Calibri" charset="0"/>
              <a:cs typeface="Calibri" charset="0"/>
            </a:endParaRPr>
          </a:p>
          <a:p>
            <a:pPr marL="0" indent="0" defTabSz="539651">
              <a:buClr>
                <a:schemeClr val="bg1"/>
              </a:buClr>
              <a:buNone/>
            </a:pPr>
            <a:r>
              <a:rPr lang="en-US" sz="2400" dirty="0">
                <a:solidFill>
                  <a:schemeClr val="tx1">
                    <a:lumMod val="65000"/>
                    <a:lumOff val="35000"/>
                  </a:schemeClr>
                </a:solidFill>
                <a:latin typeface="Calibri" charset="0"/>
                <a:ea typeface="Calibri" charset="0"/>
                <a:cs typeface="Calibri" charset="0"/>
              </a:rPr>
              <a:t>Creating a XenApp environment takes weeks to set-up</a:t>
            </a:r>
            <a:endParaRPr lang="is-IS" sz="2400" dirty="0">
              <a:solidFill>
                <a:schemeClr val="tx1">
                  <a:lumMod val="65000"/>
                  <a:lumOff val="35000"/>
                </a:schemeClr>
              </a:solidFill>
              <a:latin typeface="Calibri" charset="0"/>
              <a:ea typeface="Calibri" charset="0"/>
              <a:cs typeface="Calibri" charset="0"/>
            </a:endParaRPr>
          </a:p>
          <a:p>
            <a:pPr marL="0" indent="0" defTabSz="539651">
              <a:buClr>
                <a:schemeClr val="bg1"/>
              </a:buClr>
              <a:buNone/>
            </a:pPr>
            <a:endParaRPr lang="en-US" sz="2400" dirty="0">
              <a:solidFill>
                <a:schemeClr val="tx1">
                  <a:lumMod val="65000"/>
                  <a:lumOff val="35000"/>
                </a:schemeClr>
              </a:solidFill>
              <a:latin typeface="Calibri" charset="0"/>
              <a:ea typeface="Calibri" charset="0"/>
              <a:cs typeface="Calibri" charset="0"/>
            </a:endParaRPr>
          </a:p>
          <a:p>
            <a:pPr marL="0" indent="0" defTabSz="539651">
              <a:buClr>
                <a:schemeClr val="bg1"/>
              </a:buClr>
              <a:buNone/>
            </a:pPr>
            <a:r>
              <a:rPr lang="en-US" sz="2400" dirty="0">
                <a:solidFill>
                  <a:schemeClr val="tx1">
                    <a:lumMod val="65000"/>
                    <a:lumOff val="35000"/>
                  </a:schemeClr>
                </a:solidFill>
                <a:latin typeface="Calibri" charset="0"/>
                <a:ea typeface="Calibri" charset="0"/>
                <a:cs typeface="Calibri" charset="0"/>
              </a:rPr>
              <a:t>Want to try </a:t>
            </a:r>
            <a:r>
              <a:rPr lang="en-US" sz="2400" b="1" dirty="0">
                <a:solidFill>
                  <a:schemeClr val="tx1">
                    <a:lumMod val="65000"/>
                    <a:lumOff val="35000"/>
                  </a:schemeClr>
                </a:solidFill>
                <a:latin typeface="Calibri" charset="0"/>
                <a:ea typeface="Calibri" charset="0"/>
                <a:cs typeface="Calibri" charset="0"/>
              </a:rPr>
              <a:t>Azure</a:t>
            </a:r>
            <a:r>
              <a:rPr lang="en-US" sz="2400" dirty="0">
                <a:solidFill>
                  <a:schemeClr val="tx1">
                    <a:lumMod val="65000"/>
                    <a:lumOff val="35000"/>
                  </a:schemeClr>
                </a:solidFill>
                <a:latin typeface="Calibri" charset="0"/>
                <a:ea typeface="Calibri" charset="0"/>
                <a:cs typeface="Calibri" charset="0"/>
              </a:rPr>
              <a:t>, but unfamiliar with public cloud architecture</a:t>
            </a:r>
            <a:endParaRPr lang="is-IS" sz="2400" dirty="0">
              <a:solidFill>
                <a:schemeClr val="tx1">
                  <a:lumMod val="65000"/>
                  <a:lumOff val="35000"/>
                </a:schemeClr>
              </a:solidFill>
              <a:latin typeface="Calibri" charset="0"/>
              <a:ea typeface="Calibri" charset="0"/>
              <a:cs typeface="Calibri" charset="0"/>
            </a:endParaRPr>
          </a:p>
        </p:txBody>
      </p:sp>
      <p:sp>
        <p:nvSpPr>
          <p:cNvPr id="2" name="Title 1"/>
          <p:cNvSpPr>
            <a:spLocks noGrp="1"/>
          </p:cNvSpPr>
          <p:nvPr>
            <p:ph type="title"/>
          </p:nvPr>
        </p:nvSpPr>
        <p:spPr/>
        <p:txBody>
          <a:bodyPr/>
          <a:lstStyle/>
          <a:p>
            <a:r>
              <a:rPr lang="en-US" dirty="0">
                <a:solidFill>
                  <a:srgbClr val="1A1A1A"/>
                </a:solidFill>
              </a:rPr>
              <a:t>Smart Build</a:t>
            </a:r>
          </a:p>
        </p:txBody>
      </p:sp>
      <p:cxnSp>
        <p:nvCxnSpPr>
          <p:cNvPr id="21" name="Straight Connector 20"/>
          <p:cNvCxnSpPr/>
          <p:nvPr/>
        </p:nvCxnSpPr>
        <p:spPr bwMode="auto">
          <a:xfrm>
            <a:off x="4807277" y="1822827"/>
            <a:ext cx="0" cy="2824820"/>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330952" y="2183962"/>
            <a:ext cx="4162905" cy="2062103"/>
          </a:xfrm>
          <a:prstGeom prst="rect">
            <a:avLst/>
          </a:prstGeom>
          <a:noFill/>
        </p:spPr>
        <p:txBody>
          <a:bodyPr wrap="square" rtlCol="0">
            <a:spAutoFit/>
          </a:bodyPr>
          <a:lstStyle/>
          <a:p>
            <a:r>
              <a:rPr lang="en-US" sz="3200" dirty="0">
                <a:solidFill>
                  <a:schemeClr val="tx1">
                    <a:lumMod val="75000"/>
                    <a:lumOff val="25000"/>
                  </a:schemeClr>
                </a:solidFill>
                <a:ea typeface="Citrix Sans Light" charset="0"/>
                <a:cs typeface="Citrix Sans Light" charset="0"/>
              </a:rPr>
              <a:t>Secure automated</a:t>
            </a:r>
          </a:p>
          <a:p>
            <a:r>
              <a:rPr lang="en-US" sz="3200" dirty="0">
                <a:solidFill>
                  <a:schemeClr val="tx1">
                    <a:lumMod val="75000"/>
                    <a:lumOff val="25000"/>
                  </a:schemeClr>
                </a:solidFill>
                <a:ea typeface="Citrix Sans Light" charset="0"/>
                <a:cs typeface="Citrix Sans Light" charset="0"/>
              </a:rPr>
              <a:t>Citrix deployments anywhere, based on best practices</a:t>
            </a:r>
          </a:p>
        </p:txBody>
      </p:sp>
      <p:grpSp>
        <p:nvGrpSpPr>
          <p:cNvPr id="33" name="Group 32"/>
          <p:cNvGrpSpPr/>
          <p:nvPr/>
        </p:nvGrpSpPr>
        <p:grpSpPr>
          <a:xfrm>
            <a:off x="9661027" y="3709660"/>
            <a:ext cx="2416046" cy="2656229"/>
            <a:chOff x="9331179" y="3543099"/>
            <a:chExt cx="2416046" cy="2656229"/>
          </a:xfrm>
        </p:grpSpPr>
        <p:sp>
          <p:nvSpPr>
            <p:cNvPr id="24" name="TextBox 23"/>
            <p:cNvSpPr txBox="1"/>
            <p:nvPr/>
          </p:nvSpPr>
          <p:spPr>
            <a:xfrm>
              <a:off x="9331179" y="5552997"/>
              <a:ext cx="2416046" cy="646331"/>
            </a:xfrm>
            <a:prstGeom prst="rect">
              <a:avLst/>
            </a:prstGeom>
            <a:noFill/>
          </p:spPr>
          <p:txBody>
            <a:bodyPr wrap="none" rtlCol="0">
              <a:spAutoFit/>
            </a:bodyPr>
            <a:lstStyle/>
            <a:p>
              <a:pPr>
                <a:tabLst>
                  <a:tab pos="2333625" algn="l"/>
                </a:tabLst>
              </a:pPr>
              <a:r>
                <a:rPr lang="en-US" sz="3600" b="1" dirty="0">
                  <a:solidFill>
                    <a:schemeClr val="tx1">
                      <a:lumMod val="75000"/>
                      <a:lumOff val="25000"/>
                    </a:schemeClr>
                  </a:solidFill>
                  <a:latin typeface="Calibri" charset="0"/>
                  <a:ea typeface="Calibri" charset="0"/>
                  <a:cs typeface="Calibri" charset="0"/>
                </a:rPr>
                <a:t>Smart Build</a:t>
              </a:r>
            </a:p>
          </p:txBody>
        </p:sp>
        <p:grpSp>
          <p:nvGrpSpPr>
            <p:cNvPr id="25" name="Group 24"/>
            <p:cNvGrpSpPr/>
            <p:nvPr/>
          </p:nvGrpSpPr>
          <p:grpSpPr>
            <a:xfrm>
              <a:off x="9647269" y="3543099"/>
              <a:ext cx="1763743" cy="2042153"/>
              <a:chOff x="646948" y="1301750"/>
              <a:chExt cx="690204" cy="799154"/>
            </a:xfrm>
          </p:grpSpPr>
          <p:pic>
            <p:nvPicPr>
              <p:cNvPr id="26" name="Picture 25" descr="Netscaler.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823" y="1886964"/>
                <a:ext cx="682329" cy="213940"/>
              </a:xfrm>
              <a:prstGeom prst="rect">
                <a:avLst/>
              </a:prstGeom>
              <a:solidFill>
                <a:schemeClr val="accent1">
                  <a:lumMod val="20000"/>
                  <a:lumOff val="80000"/>
                </a:schemeClr>
              </a:solidFill>
              <a:ln>
                <a:solidFill>
                  <a:schemeClr val="accent1">
                    <a:lumMod val="60000"/>
                    <a:lumOff val="40000"/>
                  </a:schemeClr>
                </a:solidFill>
              </a:ln>
            </p:spPr>
          </p:pic>
          <p:sp>
            <p:nvSpPr>
              <p:cNvPr id="27" name="Down Arrow 26"/>
              <p:cNvSpPr/>
              <p:nvPr/>
            </p:nvSpPr>
            <p:spPr bwMode="auto">
              <a:xfrm>
                <a:off x="837290" y="1697164"/>
                <a:ext cx="289748" cy="248632"/>
              </a:xfrm>
              <a:prstGeom prst="downArrow">
                <a:avLst/>
              </a:prstGeom>
              <a:solidFill>
                <a:schemeClr val="accent1">
                  <a:lumMod val="60000"/>
                  <a:lumOff val="40000"/>
                </a:schemeClr>
              </a:solidFill>
              <a:ln w="12700" cap="sq" cmpd="sng" algn="ctr">
                <a:solidFill>
                  <a:schemeClr val="accent1">
                    <a:lumMod val="20000"/>
                    <a:lumOff val="80000"/>
                  </a:schemeClr>
                </a:solidFill>
                <a:prstDash val="sysDash"/>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a:solidFill>
                    <a:schemeClr val="bg2"/>
                  </a:solidFill>
                  <a:latin typeface="Arial" charset="0"/>
                  <a:cs typeface="Arial" charset="0"/>
                </a:endParaRPr>
              </a:p>
            </p:txBody>
          </p:sp>
          <p:pic>
            <p:nvPicPr>
              <p:cNvPr id="28" name="Picture 27" descr="Cloud.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6948" y="1301750"/>
                <a:ext cx="657402" cy="395414"/>
              </a:xfrm>
              <a:prstGeom prst="rect">
                <a:avLst/>
              </a:prstGeom>
              <a:noFill/>
              <a:ln>
                <a:noFill/>
              </a:ln>
            </p:spPr>
          </p:pic>
        </p:grpSp>
      </p:grpSp>
      <p:sp>
        <p:nvSpPr>
          <p:cNvPr id="5" name="Rectangle 4"/>
          <p:cNvSpPr/>
          <p:nvPr/>
        </p:nvSpPr>
        <p:spPr>
          <a:xfrm>
            <a:off x="5330952" y="1644146"/>
            <a:ext cx="1187376" cy="461665"/>
          </a:xfrm>
          <a:prstGeom prst="rect">
            <a:avLst/>
          </a:prstGeom>
        </p:spPr>
        <p:txBody>
          <a:bodyPr wrap="none" anchor="t">
            <a:spAutoFit/>
          </a:bodyPr>
          <a:lstStyle/>
          <a:p>
            <a:pPr defTabSz="539651">
              <a:buClr>
                <a:schemeClr val="bg1"/>
              </a:buClr>
            </a:pPr>
            <a:r>
              <a:rPr lang="en-US" sz="2400" b="1" dirty="0">
                <a:latin typeface="Calibri" charset="0"/>
                <a:ea typeface="Calibri" charset="0"/>
                <a:cs typeface="Calibri" charset="0"/>
              </a:rPr>
              <a:t>Service:</a:t>
            </a:r>
          </a:p>
        </p:txBody>
      </p:sp>
    </p:spTree>
    <p:extLst>
      <p:ext uri="{BB962C8B-B14F-4D97-AF65-F5344CB8AC3E}">
        <p14:creationId xmlns:p14="http://schemas.microsoft.com/office/powerpoint/2010/main" val="1443178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8"/>
            <a:ext cx="4390492" cy="3010170"/>
          </a:xfrm>
        </p:spPr>
        <p:txBody>
          <a:bodyPr anchor="t"/>
          <a:lstStyle/>
          <a:p>
            <a:pPr marL="0" indent="0" defTabSz="539651">
              <a:buClr>
                <a:schemeClr val="bg1"/>
              </a:buClr>
              <a:buNone/>
            </a:pPr>
            <a:r>
              <a:rPr lang="en-US" sz="2400" b="1" dirty="0">
                <a:solidFill>
                  <a:schemeClr val="tx1">
                    <a:lumMod val="75000"/>
                    <a:lumOff val="25000"/>
                  </a:schemeClr>
                </a:solidFill>
                <a:latin typeface="Calibri" charset="0"/>
                <a:ea typeface="Calibri" charset="0"/>
                <a:cs typeface="Calibri" charset="0"/>
              </a:rPr>
              <a:t>Customer Problems:</a:t>
            </a:r>
            <a:endParaRPr lang="en-US" sz="2000" b="1" dirty="0">
              <a:solidFill>
                <a:schemeClr val="tx1">
                  <a:lumMod val="75000"/>
                  <a:lumOff val="25000"/>
                </a:schemeClr>
              </a:solidFill>
              <a:latin typeface="Calibri" charset="0"/>
              <a:ea typeface="Calibri" charset="0"/>
              <a:cs typeface="Calibri" charset="0"/>
            </a:endParaRPr>
          </a:p>
          <a:p>
            <a:pPr marL="0" indent="0" defTabSz="539651">
              <a:buClr>
                <a:schemeClr val="bg1"/>
              </a:buClr>
              <a:buNone/>
            </a:pPr>
            <a:r>
              <a:rPr lang="en-US" sz="2400" dirty="0">
                <a:solidFill>
                  <a:schemeClr val="tx1">
                    <a:lumMod val="65000"/>
                    <a:lumOff val="35000"/>
                  </a:schemeClr>
                </a:solidFill>
                <a:latin typeface="Calibri" charset="0"/>
                <a:ea typeface="Calibri" charset="0"/>
                <a:cs typeface="Calibri" charset="0"/>
              </a:rPr>
              <a:t>Using a public cloud but infrastructure costs are still through the roof</a:t>
            </a:r>
          </a:p>
          <a:p>
            <a:pPr marL="0" indent="0" defTabSz="539651">
              <a:buClr>
                <a:schemeClr val="bg1"/>
              </a:buClr>
              <a:buNone/>
            </a:pPr>
            <a:endParaRPr lang="en-US" sz="2400" dirty="0">
              <a:solidFill>
                <a:schemeClr val="tx1">
                  <a:lumMod val="65000"/>
                  <a:lumOff val="35000"/>
                </a:schemeClr>
              </a:solidFill>
              <a:latin typeface="Calibri" charset="0"/>
              <a:ea typeface="Calibri" charset="0"/>
              <a:cs typeface="Calibri" charset="0"/>
            </a:endParaRPr>
          </a:p>
          <a:p>
            <a:pPr marL="0" indent="0" defTabSz="539651">
              <a:buClr>
                <a:schemeClr val="bg1"/>
              </a:buClr>
              <a:buNone/>
            </a:pPr>
            <a:r>
              <a:rPr lang="en-US" sz="2400" dirty="0">
                <a:solidFill>
                  <a:schemeClr val="tx1">
                    <a:lumMod val="65000"/>
                    <a:lumOff val="35000"/>
                  </a:schemeClr>
                </a:solidFill>
                <a:latin typeface="Calibri" charset="0"/>
                <a:ea typeface="Calibri" charset="0"/>
                <a:cs typeface="Calibri" charset="0"/>
              </a:rPr>
              <a:t>No insights into capacity utilization</a:t>
            </a:r>
            <a:endParaRPr lang="en-US" sz="2400" dirty="0">
              <a:solidFill>
                <a:schemeClr val="tx1">
                  <a:lumMod val="65000"/>
                  <a:lumOff val="35000"/>
                </a:schemeClr>
              </a:solidFill>
            </a:endParaRPr>
          </a:p>
        </p:txBody>
      </p:sp>
      <p:sp>
        <p:nvSpPr>
          <p:cNvPr id="2" name="Title 1"/>
          <p:cNvSpPr>
            <a:spLocks noGrp="1"/>
          </p:cNvSpPr>
          <p:nvPr>
            <p:ph type="title"/>
          </p:nvPr>
        </p:nvSpPr>
        <p:spPr/>
        <p:txBody>
          <a:bodyPr/>
          <a:lstStyle/>
          <a:p>
            <a:r>
              <a:rPr lang="en-US" dirty="0">
                <a:solidFill>
                  <a:srgbClr val="1A1A1A"/>
                </a:solidFill>
              </a:rPr>
              <a:t>Smart Scale</a:t>
            </a:r>
          </a:p>
        </p:txBody>
      </p:sp>
      <p:cxnSp>
        <p:nvCxnSpPr>
          <p:cNvPr id="21" name="Straight Connector 20"/>
          <p:cNvCxnSpPr/>
          <p:nvPr/>
        </p:nvCxnSpPr>
        <p:spPr bwMode="auto">
          <a:xfrm>
            <a:off x="4540577" y="1719817"/>
            <a:ext cx="0" cy="2568018"/>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127752" y="2225732"/>
            <a:ext cx="4162905" cy="2062103"/>
          </a:xfrm>
          <a:prstGeom prst="rect">
            <a:avLst/>
          </a:prstGeom>
          <a:noFill/>
        </p:spPr>
        <p:txBody>
          <a:bodyPr wrap="square" rtlCol="0">
            <a:spAutoFit/>
          </a:bodyPr>
          <a:lstStyle/>
          <a:p>
            <a:r>
              <a:rPr lang="en-US" sz="3200" dirty="0">
                <a:solidFill>
                  <a:schemeClr val="tx1">
                    <a:lumMod val="75000"/>
                    <a:lumOff val="25000"/>
                  </a:schemeClr>
                </a:solidFill>
                <a:ea typeface="Calibri" charset="0"/>
                <a:cs typeface="Calibri" charset="0"/>
              </a:rPr>
              <a:t>Load based scaling of XenApp &amp; XenDesktop workloads in a public cloud, instantly</a:t>
            </a:r>
          </a:p>
        </p:txBody>
      </p:sp>
      <p:sp>
        <p:nvSpPr>
          <p:cNvPr id="5" name="Rectangle 4"/>
          <p:cNvSpPr/>
          <p:nvPr/>
        </p:nvSpPr>
        <p:spPr>
          <a:xfrm>
            <a:off x="5127752" y="1685916"/>
            <a:ext cx="1187376" cy="461665"/>
          </a:xfrm>
          <a:prstGeom prst="rect">
            <a:avLst/>
          </a:prstGeom>
        </p:spPr>
        <p:txBody>
          <a:bodyPr wrap="none" anchor="t">
            <a:spAutoFit/>
          </a:bodyPr>
          <a:lstStyle/>
          <a:p>
            <a:pPr defTabSz="539651">
              <a:buClr>
                <a:schemeClr val="bg1"/>
              </a:buClr>
            </a:pPr>
            <a:r>
              <a:rPr lang="en-US" sz="2400" b="1" dirty="0">
                <a:latin typeface="Calibri" charset="0"/>
                <a:ea typeface="Calibri" charset="0"/>
                <a:cs typeface="Calibri" charset="0"/>
              </a:rPr>
              <a:t>Service</a:t>
            </a:r>
            <a:r>
              <a:rPr lang="en-US" sz="2400" b="1" dirty="0">
                <a:solidFill>
                  <a:schemeClr val="tx1">
                    <a:lumMod val="50000"/>
                    <a:lumOff val="50000"/>
                  </a:schemeClr>
                </a:solidFill>
                <a:latin typeface="Calibri" charset="0"/>
                <a:ea typeface="Calibri" charset="0"/>
                <a:cs typeface="Calibri" charset="0"/>
              </a:rPr>
              <a:t>:</a:t>
            </a:r>
          </a:p>
        </p:txBody>
      </p:sp>
      <p:grpSp>
        <p:nvGrpSpPr>
          <p:cNvPr id="13" name="Group 12"/>
          <p:cNvGrpSpPr/>
          <p:nvPr/>
        </p:nvGrpSpPr>
        <p:grpSpPr>
          <a:xfrm>
            <a:off x="9338050" y="3656150"/>
            <a:ext cx="2583518" cy="2618908"/>
            <a:chOff x="1119561" y="1827350"/>
            <a:chExt cx="2583518" cy="2618908"/>
          </a:xfrm>
        </p:grpSpPr>
        <p:sp>
          <p:nvSpPr>
            <p:cNvPr id="14" name="TextBox 13"/>
            <p:cNvSpPr txBox="1"/>
            <p:nvPr/>
          </p:nvSpPr>
          <p:spPr>
            <a:xfrm>
              <a:off x="1202848" y="3799927"/>
              <a:ext cx="2416944" cy="646331"/>
            </a:xfrm>
            <a:prstGeom prst="rect">
              <a:avLst/>
            </a:prstGeom>
            <a:noFill/>
          </p:spPr>
          <p:txBody>
            <a:bodyPr wrap="none" rtlCol="0">
              <a:spAutoFit/>
            </a:bodyPr>
            <a:lstStyle/>
            <a:p>
              <a:pPr>
                <a:tabLst>
                  <a:tab pos="2333625" algn="l"/>
                </a:tabLst>
              </a:pPr>
              <a:r>
                <a:rPr lang="en-US" sz="3600" b="1" dirty="0">
                  <a:latin typeface="Calibri" charset="0"/>
                  <a:ea typeface="Calibri" charset="0"/>
                  <a:cs typeface="Calibri" charset="0"/>
                </a:rPr>
                <a:t>Smart Scale</a:t>
              </a:r>
            </a:p>
          </p:txBody>
        </p:sp>
        <p:pic>
          <p:nvPicPr>
            <p:cNvPr id="15" name="Picture 14"/>
            <p:cNvPicPr>
              <a:picLocks noChangeAspect="1"/>
            </p:cNvPicPr>
            <p:nvPr/>
          </p:nvPicPr>
          <p:blipFill>
            <a:blip r:embed="rId2"/>
            <a:stretch>
              <a:fillRect/>
            </a:stretch>
          </p:blipFill>
          <p:spPr>
            <a:xfrm>
              <a:off x="1119561" y="1827350"/>
              <a:ext cx="2583518" cy="1816396"/>
            </a:xfrm>
            <a:prstGeom prst="rect">
              <a:avLst/>
            </a:prstGeom>
          </p:spPr>
        </p:pic>
      </p:grpSp>
    </p:spTree>
    <p:extLst>
      <p:ext uri="{BB962C8B-B14F-4D97-AF65-F5344CB8AC3E}">
        <p14:creationId xmlns:p14="http://schemas.microsoft.com/office/powerpoint/2010/main" val="2347581946"/>
      </p:ext>
    </p:extLst>
  </p:cSld>
  <p:clrMapOvr>
    <a:masterClrMapping/>
  </p:clrMapOvr>
  <mc:AlternateContent xmlns:mc="http://schemas.openxmlformats.org/markup-compatibility/2006" xmlns:p14="http://schemas.microsoft.com/office/powerpoint/2010/main">
    <mc:Choice Requires="p14">
      <p:transition spd="med" p14:dur="700" advTm="34418">
        <p:fade/>
      </p:transition>
    </mc:Choice>
    <mc:Fallback xmlns="">
      <p:transition spd="med" advTm="34418">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413067" y="469438"/>
            <a:ext cx="11489318" cy="604884"/>
          </a:xfrm>
          <a:prstGeom prst="rect">
            <a:avLst/>
          </a:prstGeom>
        </p:spPr>
        <p:txBody>
          <a:bodyPr vert="horz" wrap="square" lIns="91440" tIns="45720" rIns="91440" bIns="45720" rtlCol="0" anchor="b">
            <a:noAutofit/>
          </a:bodyPr>
          <a:lst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000" kern="1200" baseline="0" dirty="0">
                <a:solidFill>
                  <a:schemeClr val="bg2"/>
                </a:solidFill>
                <a:effectLst/>
                <a:latin typeface="+mn-lt"/>
                <a:ea typeface="+mn-ea"/>
                <a:cs typeface="+mn-cs"/>
              </a:defRPr>
            </a:lvl1pPr>
          </a:lstStyle>
          <a:p>
            <a:pPr>
              <a:lnSpc>
                <a:spcPct val="100000"/>
              </a:lnSpc>
            </a:pPr>
            <a:r>
              <a:rPr lang="en-US" b="1" dirty="0">
                <a:solidFill>
                  <a:srgbClr val="1A1A1A"/>
                </a:solidFill>
                <a:latin typeface="Calibri" charset="0"/>
                <a:ea typeface="Calibri" charset="0"/>
                <a:cs typeface="Calibri" charset="0"/>
              </a:rPr>
              <a:t>Proactive load management using Smart Scale</a:t>
            </a:r>
          </a:p>
        </p:txBody>
      </p:sp>
      <p:graphicFrame>
        <p:nvGraphicFramePr>
          <p:cNvPr id="11" name="Table 10"/>
          <p:cNvGraphicFramePr>
            <a:graphicFrameLocks noGrp="1"/>
          </p:cNvGraphicFramePr>
          <p:nvPr>
            <p:extLst>
              <p:ext uri="{D42A27DB-BD31-4B8C-83A1-F6EECF244321}">
                <p14:modId xmlns:p14="http://schemas.microsoft.com/office/powerpoint/2010/main" val="495139890"/>
              </p:ext>
            </p:extLst>
          </p:nvPr>
        </p:nvGraphicFramePr>
        <p:xfrm>
          <a:off x="-103735" y="1619251"/>
          <a:ext cx="4914900" cy="4099305"/>
        </p:xfrm>
        <a:graphic>
          <a:graphicData uri="http://schemas.openxmlformats.org/drawingml/2006/table">
            <a:tbl>
              <a:tblPr firstRow="1" bandRow="1">
                <a:tableStyleId>{5C22544A-7EE6-4342-B048-85BDC9FD1C3A}</a:tableStyleId>
              </a:tblPr>
              <a:tblGrid>
                <a:gridCol w="2372646">
                  <a:extLst>
                    <a:ext uri="{9D8B030D-6E8A-4147-A177-3AD203B41FA5}">
                      <a16:colId xmlns:a16="http://schemas.microsoft.com/office/drawing/2014/main" val="20000"/>
                    </a:ext>
                  </a:extLst>
                </a:gridCol>
                <a:gridCol w="2542254">
                  <a:extLst>
                    <a:ext uri="{9D8B030D-6E8A-4147-A177-3AD203B41FA5}">
                      <a16:colId xmlns:a16="http://schemas.microsoft.com/office/drawing/2014/main" val="20001"/>
                    </a:ext>
                  </a:extLst>
                </a:gridCol>
              </a:tblGrid>
              <a:tr h="2006535">
                <a:tc>
                  <a:txBody>
                    <a:bodyPr/>
                    <a:lstStyle/>
                    <a:p>
                      <a:pPr marL="117475" indent="0" defTabSz="1461590" fontAlgn="base">
                        <a:lnSpc>
                          <a:spcPct val="110000"/>
                        </a:lnSpc>
                        <a:spcBef>
                          <a:spcPct val="0"/>
                        </a:spcBef>
                        <a:spcAft>
                          <a:spcPct val="0"/>
                        </a:spcAft>
                        <a:buFont typeface="Arial" charset="0"/>
                        <a:buNone/>
                      </a:pPr>
                      <a:r>
                        <a:rPr lang="en-US" sz="1600" b="1" dirty="0">
                          <a:solidFill>
                            <a:srgbClr val="1A1A1A"/>
                          </a:solidFill>
                          <a:latin typeface="Calibri" charset="0"/>
                          <a:cs typeface="Calibri" charset="0"/>
                        </a:rPr>
                        <a:t>Cost efficiency</a:t>
                      </a:r>
                    </a:p>
                    <a:p>
                      <a:pPr marL="339725" indent="-222250" defTabSz="1461590" fontAlgn="base">
                        <a:lnSpc>
                          <a:spcPct val="50000"/>
                        </a:lnSpc>
                        <a:spcBef>
                          <a:spcPct val="0"/>
                        </a:spcBef>
                        <a:spcAft>
                          <a:spcPct val="0"/>
                        </a:spcAft>
                        <a:buFont typeface="Arial" charset="0"/>
                        <a:buChar char="•"/>
                      </a:pPr>
                      <a:endParaRPr lang="en-US" sz="1600" b="0" dirty="0">
                        <a:solidFill>
                          <a:srgbClr val="1A1A1A"/>
                        </a:solidFill>
                        <a:latin typeface="Calibri" charset="0"/>
                        <a:cs typeface="Calibri" charset="0"/>
                      </a:endParaRPr>
                    </a:p>
                    <a:p>
                      <a:pPr marL="339725" indent="-222250" defTabSz="1461590" fontAlgn="base">
                        <a:lnSpc>
                          <a:spcPct val="110000"/>
                        </a:lnSpc>
                        <a:spcBef>
                          <a:spcPct val="0"/>
                        </a:spcBef>
                        <a:spcAft>
                          <a:spcPct val="0"/>
                        </a:spcAft>
                        <a:buFont typeface="Arial" charset="0"/>
                        <a:buChar char="•"/>
                      </a:pPr>
                      <a:r>
                        <a:rPr lang="en-US" sz="1600" b="0" dirty="0">
                          <a:solidFill>
                            <a:srgbClr val="1A1A1A"/>
                          </a:solidFill>
                          <a:latin typeface="Calibri" charset="0"/>
                          <a:cs typeface="Calibri" charset="0"/>
                        </a:rPr>
                        <a:t>Auto</a:t>
                      </a:r>
                      <a:r>
                        <a:rPr lang="en-US" sz="1600" b="0" baseline="0" dirty="0">
                          <a:solidFill>
                            <a:srgbClr val="1A1A1A"/>
                          </a:solidFill>
                          <a:latin typeface="Calibri" charset="0"/>
                          <a:cs typeface="Calibri" charset="0"/>
                        </a:rPr>
                        <a:t>-optimize</a:t>
                      </a:r>
                      <a:r>
                        <a:rPr lang="en-US" sz="1600" b="0" dirty="0">
                          <a:solidFill>
                            <a:srgbClr val="1A1A1A"/>
                          </a:solidFill>
                          <a:latin typeface="Calibri" charset="0"/>
                          <a:cs typeface="Calibri" charset="0"/>
                        </a:rPr>
                        <a:t> infrastructure costs</a:t>
                      </a:r>
                    </a:p>
                    <a:p>
                      <a:pPr marL="339725" indent="-222250" defTabSz="1461590" fontAlgn="base">
                        <a:lnSpc>
                          <a:spcPct val="110000"/>
                        </a:lnSpc>
                        <a:spcBef>
                          <a:spcPct val="0"/>
                        </a:spcBef>
                        <a:spcAft>
                          <a:spcPct val="0"/>
                        </a:spcAft>
                        <a:buFont typeface="Arial" charset="0"/>
                        <a:buChar char="•"/>
                      </a:pPr>
                      <a:r>
                        <a:rPr lang="en-US" sz="1600" b="0" dirty="0">
                          <a:solidFill>
                            <a:srgbClr val="1A1A1A"/>
                          </a:solidFill>
                          <a:latin typeface="Calibri" charset="0"/>
                          <a:cs typeface="Calibri" charset="0"/>
                        </a:rPr>
                        <a:t>~105K/year savings for 1000 user deployment</a:t>
                      </a:r>
                    </a:p>
                  </a:txBody>
                  <a:tcPr marL="182880" marR="182880" marT="91440">
                    <a:lnT w="12700" cap="flat" cmpd="sng" algn="ctr">
                      <a:noFill/>
                      <a:prstDash val="solid"/>
                      <a:round/>
                      <a:headEnd type="none" w="med" len="med"/>
                      <a:tailEnd type="none" w="med" len="med"/>
                    </a:lnT>
                    <a:lnB w="38100" cmpd="sng">
                      <a:noFill/>
                    </a:lnB>
                    <a:noFill/>
                  </a:tcPr>
                </a:tc>
                <a:tc>
                  <a:txBody>
                    <a:bodyPr/>
                    <a:lstStyle/>
                    <a:p>
                      <a:pPr marL="117475" indent="0" defTabSz="1461590" fontAlgn="base">
                        <a:lnSpc>
                          <a:spcPct val="110000"/>
                        </a:lnSpc>
                        <a:spcBef>
                          <a:spcPct val="0"/>
                        </a:spcBef>
                        <a:spcAft>
                          <a:spcPct val="0"/>
                        </a:spcAft>
                        <a:buFont typeface="Arial" charset="0"/>
                        <a:buNone/>
                      </a:pPr>
                      <a:r>
                        <a:rPr lang="en-US" sz="1600" b="1" dirty="0">
                          <a:solidFill>
                            <a:srgbClr val="1A1A1A"/>
                          </a:solidFill>
                          <a:latin typeface="Calibri" charset="0"/>
                          <a:cs typeface="Calibri" charset="0"/>
                        </a:rPr>
                        <a:t>Flexible</a:t>
                      </a:r>
                      <a:r>
                        <a:rPr lang="en-US" sz="1600" b="1" baseline="0" dirty="0">
                          <a:solidFill>
                            <a:srgbClr val="1A1A1A"/>
                          </a:solidFill>
                          <a:latin typeface="Calibri" charset="0"/>
                          <a:cs typeface="Calibri" charset="0"/>
                        </a:rPr>
                        <a:t> </a:t>
                      </a:r>
                      <a:r>
                        <a:rPr lang="en-US" sz="1600" b="1" dirty="0">
                          <a:solidFill>
                            <a:srgbClr val="1A1A1A"/>
                          </a:solidFill>
                          <a:latin typeface="Calibri" charset="0"/>
                          <a:cs typeface="Calibri" charset="0"/>
                        </a:rPr>
                        <a:t>Scaling</a:t>
                      </a:r>
                    </a:p>
                    <a:p>
                      <a:pPr marL="339725" indent="-222250" defTabSz="1461590" fontAlgn="base">
                        <a:lnSpc>
                          <a:spcPct val="50000"/>
                        </a:lnSpc>
                        <a:spcBef>
                          <a:spcPct val="0"/>
                        </a:spcBef>
                        <a:spcAft>
                          <a:spcPct val="0"/>
                        </a:spcAft>
                        <a:buFont typeface="Arial" charset="0"/>
                        <a:buChar char="•"/>
                      </a:pPr>
                      <a:endParaRPr lang="en-US" sz="1600" b="0" dirty="0">
                        <a:solidFill>
                          <a:srgbClr val="1A1A1A"/>
                        </a:solidFill>
                        <a:latin typeface="Calibri" charset="0"/>
                        <a:cs typeface="Calibri" charset="0"/>
                      </a:endParaRPr>
                    </a:p>
                    <a:p>
                      <a:pPr marL="339725" indent="-222250" defTabSz="1461590" fontAlgn="base">
                        <a:lnSpc>
                          <a:spcPct val="110000"/>
                        </a:lnSpc>
                        <a:spcBef>
                          <a:spcPct val="0"/>
                        </a:spcBef>
                        <a:spcAft>
                          <a:spcPct val="0"/>
                        </a:spcAft>
                        <a:buFont typeface="Arial" charset="0"/>
                        <a:buChar char="•"/>
                      </a:pPr>
                      <a:r>
                        <a:rPr lang="en-US" sz="1600" b="0" dirty="0">
                          <a:solidFill>
                            <a:srgbClr val="1A1A1A"/>
                          </a:solidFill>
                          <a:latin typeface="Calibri" charset="0"/>
                          <a:cs typeface="Calibri" charset="0"/>
                        </a:rPr>
                        <a:t>Load-based or time-based (off-peak, peak, weekend, etc.) scheduling</a:t>
                      </a:r>
                    </a:p>
                  </a:txBody>
                  <a:tcPr marL="182880" marR="182880" marT="91440">
                    <a:lnT w="12700" cap="flat" cmpd="sng" algn="ctr">
                      <a:noFill/>
                      <a:prstDash val="solid"/>
                      <a:round/>
                      <a:headEnd type="none" w="med" len="med"/>
                      <a:tailEnd type="none" w="med" len="med"/>
                    </a:lnT>
                    <a:lnB w="38100" cmpd="sng">
                      <a:noFill/>
                    </a:lnB>
                    <a:noFill/>
                  </a:tcPr>
                </a:tc>
                <a:extLst>
                  <a:ext uri="{0D108BD9-81ED-4DB2-BD59-A6C34878D82A}">
                    <a16:rowId xmlns:a16="http://schemas.microsoft.com/office/drawing/2014/main" val="10000"/>
                  </a:ext>
                </a:extLst>
              </a:tr>
              <a:tr h="1759015">
                <a:tc>
                  <a:txBody>
                    <a:bodyPr/>
                    <a:lstStyle/>
                    <a:p>
                      <a:pPr marL="406400" marR="0" indent="-236538" algn="l" defTabSz="1088291" rtl="0" eaLnBrk="1" fontAlgn="auto" latinLnBrk="0" hangingPunct="1">
                        <a:lnSpc>
                          <a:spcPct val="100000"/>
                        </a:lnSpc>
                        <a:spcBef>
                          <a:spcPts val="0"/>
                        </a:spcBef>
                        <a:spcAft>
                          <a:spcPts val="0"/>
                        </a:spcAft>
                        <a:buClrTx/>
                        <a:buSzTx/>
                        <a:buFontTx/>
                        <a:buNone/>
                        <a:tabLst/>
                        <a:defRPr/>
                      </a:pPr>
                      <a:r>
                        <a:rPr lang="en-US" sz="1600" b="1" dirty="0">
                          <a:solidFill>
                            <a:srgbClr val="1A1A1A"/>
                          </a:solidFill>
                          <a:latin typeface="Calibri" charset="0"/>
                          <a:cs typeface="Calibri" charset="0"/>
                        </a:rPr>
                        <a:t>Track Dynamically</a:t>
                      </a:r>
                    </a:p>
                    <a:p>
                      <a:pPr marL="406400" marR="0" indent="-236538" algn="l" defTabSz="1088291" rtl="0" eaLnBrk="1" fontAlgn="auto" latinLnBrk="0" hangingPunct="1">
                        <a:lnSpc>
                          <a:spcPct val="50000"/>
                        </a:lnSpc>
                        <a:spcBef>
                          <a:spcPts val="0"/>
                        </a:spcBef>
                        <a:spcAft>
                          <a:spcPts val="0"/>
                        </a:spcAft>
                        <a:buClrTx/>
                        <a:buSzTx/>
                        <a:buFontTx/>
                        <a:buNone/>
                        <a:tabLst/>
                        <a:defRPr/>
                      </a:pPr>
                      <a:r>
                        <a:rPr lang="en-US" sz="1600" b="1" dirty="0">
                          <a:solidFill>
                            <a:srgbClr val="1A1A1A"/>
                          </a:solidFill>
                          <a:latin typeface="Calibri" charset="0"/>
                          <a:cs typeface="Calibri" charset="0"/>
                        </a:rPr>
                        <a:t> </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Cost savings</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Load and Infrastructure utilization </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endParaRPr lang="en-US" sz="1600" dirty="0">
                        <a:solidFill>
                          <a:srgbClr val="1A1A1A"/>
                        </a:solidFill>
                        <a:latin typeface="Calibri" charset="0"/>
                        <a:cs typeface="Calibri" charset="0"/>
                      </a:endParaRPr>
                    </a:p>
                  </a:txBody>
                  <a:tcPr marL="182880" marR="182880" marT="91440">
                    <a:lnT w="12700" cap="flat" cmpd="sng" algn="ctr">
                      <a:noFill/>
                      <a:prstDash val="solid"/>
                      <a:round/>
                      <a:headEnd type="none" w="med" len="med"/>
                      <a:tailEnd type="none" w="med" len="med"/>
                    </a:lnT>
                    <a:noFill/>
                  </a:tcPr>
                </a:tc>
                <a:tc>
                  <a:txBody>
                    <a:bodyPr/>
                    <a:lstStyle/>
                    <a:p>
                      <a:pPr marL="406400" marR="0" indent="-236538" algn="l" defTabSz="1088291" rtl="0" eaLnBrk="1" fontAlgn="auto" latinLnBrk="0" hangingPunct="1">
                        <a:lnSpc>
                          <a:spcPct val="100000"/>
                        </a:lnSpc>
                        <a:spcBef>
                          <a:spcPts val="0"/>
                        </a:spcBef>
                        <a:spcAft>
                          <a:spcPts val="0"/>
                        </a:spcAft>
                        <a:buClrTx/>
                        <a:buSzTx/>
                        <a:buFontTx/>
                        <a:buNone/>
                        <a:tabLst/>
                        <a:defRPr/>
                      </a:pPr>
                      <a:r>
                        <a:rPr lang="en-US" sz="1600" b="1" dirty="0">
                          <a:solidFill>
                            <a:srgbClr val="1A1A1A"/>
                          </a:solidFill>
                          <a:latin typeface="Calibri" charset="0"/>
                          <a:cs typeface="Calibri" charset="0"/>
                        </a:rPr>
                        <a:t>Available for</a:t>
                      </a:r>
                    </a:p>
                    <a:p>
                      <a:pPr marL="406400" marR="0" indent="-236538" algn="l" defTabSz="1088291" rtl="0" eaLnBrk="1" fontAlgn="auto" latinLnBrk="0" hangingPunct="1">
                        <a:lnSpc>
                          <a:spcPct val="50000"/>
                        </a:lnSpc>
                        <a:spcBef>
                          <a:spcPts val="0"/>
                        </a:spcBef>
                        <a:spcAft>
                          <a:spcPts val="0"/>
                        </a:spcAft>
                        <a:buClrTx/>
                        <a:buSzTx/>
                        <a:buFontTx/>
                        <a:buNone/>
                        <a:tabLst/>
                        <a:defRPr/>
                      </a:pPr>
                      <a:endParaRPr lang="en-US" sz="1600" dirty="0">
                        <a:solidFill>
                          <a:srgbClr val="1A1A1A"/>
                        </a:solidFill>
                        <a:latin typeface="Calibri" charset="0"/>
                        <a:cs typeface="Calibri" charset="0"/>
                      </a:endParaRP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2400" b="1" dirty="0">
                          <a:solidFill>
                            <a:srgbClr val="1A1A1A"/>
                          </a:solidFill>
                          <a:latin typeface="Calibri" charset="0"/>
                          <a:cs typeface="Calibri" charset="0"/>
                        </a:rPr>
                        <a:t>Azure</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AWS</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vSphere</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XenServer</a:t>
                      </a:r>
                    </a:p>
                    <a:p>
                      <a:pPr marL="406400" marR="0" indent="-236538" algn="l" defTabSz="1088291" rtl="0" eaLnBrk="1" fontAlgn="auto" latinLnBrk="0" hangingPunct="1">
                        <a:lnSpc>
                          <a:spcPct val="120000"/>
                        </a:lnSpc>
                        <a:spcBef>
                          <a:spcPts val="0"/>
                        </a:spcBef>
                        <a:spcAft>
                          <a:spcPts val="0"/>
                        </a:spcAft>
                        <a:buClrTx/>
                        <a:buSzTx/>
                        <a:buFont typeface="Arial"/>
                        <a:buChar char="•"/>
                        <a:tabLst/>
                        <a:defRPr/>
                      </a:pPr>
                      <a:r>
                        <a:rPr lang="en-US" sz="1600" dirty="0">
                          <a:solidFill>
                            <a:srgbClr val="1A1A1A"/>
                          </a:solidFill>
                          <a:latin typeface="Calibri" charset="0"/>
                          <a:cs typeface="Calibri" charset="0"/>
                        </a:rPr>
                        <a:t>Hyper-V</a:t>
                      </a:r>
                    </a:p>
                  </a:txBody>
                  <a:tcPr marL="182880" marR="182880" marT="91440">
                    <a:lnT w="12700" cap="flat" cmpd="sng" algn="ctr">
                      <a:noFill/>
                      <a:prstDash val="solid"/>
                      <a:round/>
                      <a:headEnd type="none" w="med" len="med"/>
                      <a:tailEnd type="none" w="med" len="med"/>
                    </a:lnT>
                    <a:noFill/>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1165" y="1619251"/>
            <a:ext cx="7278800" cy="4043778"/>
          </a:xfrm>
          <a:prstGeom prst="rect">
            <a:avLst/>
          </a:prstGeom>
          <a:ln>
            <a:solidFill>
              <a:schemeClr val="accent1">
                <a:lumMod val="60000"/>
                <a:lumOff val="40000"/>
              </a:schemeClr>
            </a:solidFill>
          </a:ln>
          <a:effectLst>
            <a:outerShdw blurRad="50800" dist="76200" dir="2700000" algn="tl" rotWithShape="0">
              <a:prstClr val="black">
                <a:alpha val="40000"/>
              </a:prstClr>
            </a:outerShdw>
          </a:effectLst>
        </p:spPr>
      </p:pic>
    </p:spTree>
    <p:extLst>
      <p:ext uri="{BB962C8B-B14F-4D97-AF65-F5344CB8AC3E}">
        <p14:creationId xmlns:p14="http://schemas.microsoft.com/office/powerpoint/2010/main" val="2722233328"/>
      </p:ext>
    </p:extLst>
  </p:cSld>
  <p:clrMapOvr>
    <a:masterClrMapping/>
  </p:clrMapOvr>
  <mc:AlternateContent xmlns:mc="http://schemas.openxmlformats.org/markup-compatibility/2006" xmlns:p14="http://schemas.microsoft.com/office/powerpoint/2010/main">
    <mc:Choice Requires="p14">
      <p:transition spd="med" p14:dur="700" advTm="22418">
        <p:fade/>
      </p:transition>
    </mc:Choice>
    <mc:Fallback xmlns="">
      <p:transition spd="med" advTm="22418">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709927"/>
            <a:ext cx="4390492" cy="3665999"/>
          </a:xfrm>
        </p:spPr>
        <p:txBody>
          <a:bodyPr anchor="t"/>
          <a:lstStyle/>
          <a:p>
            <a:pPr marL="0" indent="0" defTabSz="539651">
              <a:buClr>
                <a:schemeClr val="bg1"/>
              </a:buClr>
              <a:buNone/>
            </a:pPr>
            <a:r>
              <a:rPr lang="en-US" sz="2400" b="1" dirty="0">
                <a:solidFill>
                  <a:schemeClr val="tx1">
                    <a:lumMod val="75000"/>
                    <a:lumOff val="25000"/>
                  </a:schemeClr>
                </a:solidFill>
                <a:latin typeface="Calibri" charset="0"/>
                <a:ea typeface="Calibri" charset="0"/>
                <a:cs typeface="Calibri" charset="0"/>
              </a:rPr>
              <a:t>Customer Problems:</a:t>
            </a:r>
            <a:endParaRPr lang="en-US" sz="2000" b="1" dirty="0">
              <a:solidFill>
                <a:schemeClr val="tx1">
                  <a:lumMod val="75000"/>
                  <a:lumOff val="25000"/>
                </a:schemeClr>
              </a:solidFill>
              <a:latin typeface="Calibri" charset="0"/>
              <a:ea typeface="Calibri" charset="0"/>
              <a:cs typeface="Calibri" charset="0"/>
            </a:endParaRPr>
          </a:p>
          <a:p>
            <a:pPr marL="0" indent="0" defTabSz="539651">
              <a:buClr>
                <a:schemeClr val="bg1"/>
              </a:buClr>
              <a:buNone/>
            </a:pPr>
            <a:r>
              <a:rPr lang="en-US" sz="2400" dirty="0">
                <a:solidFill>
                  <a:schemeClr val="tx1">
                    <a:lumMod val="65000"/>
                    <a:lumOff val="35000"/>
                  </a:schemeClr>
                </a:solidFill>
                <a:latin typeface="Calibri" charset="0"/>
                <a:ea typeface="Calibri" charset="0"/>
                <a:cs typeface="Calibri" charset="0"/>
              </a:rPr>
              <a:t>Migration from XenApp 6.x to latest version </a:t>
            </a:r>
            <a:r>
              <a:rPr lang="is-IS" sz="2400" dirty="0">
                <a:solidFill>
                  <a:schemeClr val="tx1">
                    <a:lumMod val="65000"/>
                    <a:lumOff val="35000"/>
                  </a:schemeClr>
                </a:solidFill>
                <a:latin typeface="Calibri" charset="0"/>
                <a:ea typeface="Calibri" charset="0"/>
                <a:cs typeface="Calibri" charset="0"/>
              </a:rPr>
              <a:t>takes too much effort</a:t>
            </a:r>
          </a:p>
          <a:p>
            <a:pPr marL="0" indent="0" defTabSz="539651">
              <a:buClr>
                <a:schemeClr val="bg1"/>
              </a:buClr>
              <a:buNone/>
            </a:pPr>
            <a:endParaRPr lang="en-US" sz="2400" dirty="0">
              <a:solidFill>
                <a:schemeClr val="tx1">
                  <a:lumMod val="65000"/>
                  <a:lumOff val="35000"/>
                </a:schemeClr>
              </a:solidFill>
              <a:latin typeface="Calibri" charset="0"/>
              <a:ea typeface="Calibri" charset="0"/>
              <a:cs typeface="Calibri" charset="0"/>
            </a:endParaRPr>
          </a:p>
          <a:p>
            <a:pPr marL="0" indent="0">
              <a:buClr>
                <a:schemeClr val="bg1"/>
              </a:buClr>
              <a:buNone/>
            </a:pPr>
            <a:r>
              <a:rPr lang="en-US" sz="2400" dirty="0">
                <a:solidFill>
                  <a:schemeClr val="tx1">
                    <a:lumMod val="65000"/>
                    <a:lumOff val="35000"/>
                  </a:schemeClr>
                </a:solidFill>
                <a:latin typeface="Calibri" charset="0"/>
                <a:ea typeface="Calibri" charset="0"/>
                <a:cs typeface="Calibri" charset="0"/>
              </a:rPr>
              <a:t>O</a:t>
            </a:r>
            <a:r>
              <a:rPr lang="is-IS" sz="2400" dirty="0">
                <a:solidFill>
                  <a:schemeClr val="tx1">
                    <a:lumMod val="65000"/>
                    <a:lumOff val="35000"/>
                  </a:schemeClr>
                </a:solidFill>
                <a:latin typeface="Calibri" charset="0"/>
                <a:ea typeface="Calibri" charset="0"/>
                <a:cs typeface="Calibri" charset="0"/>
              </a:rPr>
              <a:t>n VDI-in-a-box or VMWare, but want to migrate to XenDesktop</a:t>
            </a:r>
            <a:endParaRPr lang="en-US" sz="2400" dirty="0">
              <a:solidFill>
                <a:schemeClr val="tx1">
                  <a:lumMod val="65000"/>
                  <a:lumOff val="35000"/>
                </a:schemeClr>
              </a:solidFill>
              <a:latin typeface="Calibri" charset="0"/>
              <a:ea typeface="Calibri" charset="0"/>
              <a:cs typeface="Calibri" charset="0"/>
            </a:endParaRPr>
          </a:p>
        </p:txBody>
      </p:sp>
      <p:sp>
        <p:nvSpPr>
          <p:cNvPr id="2" name="Title 1"/>
          <p:cNvSpPr>
            <a:spLocks noGrp="1"/>
          </p:cNvSpPr>
          <p:nvPr>
            <p:ph type="title"/>
          </p:nvPr>
        </p:nvSpPr>
        <p:spPr/>
        <p:txBody>
          <a:bodyPr/>
          <a:lstStyle/>
          <a:p>
            <a:r>
              <a:rPr lang="en-US" dirty="0">
                <a:solidFill>
                  <a:srgbClr val="1A1A1A"/>
                </a:solidFill>
              </a:rPr>
              <a:t>Smart Migrate</a:t>
            </a:r>
          </a:p>
        </p:txBody>
      </p:sp>
      <p:cxnSp>
        <p:nvCxnSpPr>
          <p:cNvPr id="21" name="Straight Connector 20"/>
          <p:cNvCxnSpPr/>
          <p:nvPr/>
        </p:nvCxnSpPr>
        <p:spPr bwMode="auto">
          <a:xfrm>
            <a:off x="4803569" y="1649200"/>
            <a:ext cx="0" cy="3418032"/>
          </a:xfrm>
          <a:prstGeom prst="line">
            <a:avLst/>
          </a:prstGeom>
          <a:ln>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16200000" scaled="1"/>
              <a:tileRect/>
            </a:gra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5127752" y="2225732"/>
            <a:ext cx="4092447" cy="1569660"/>
          </a:xfrm>
          <a:prstGeom prst="rect">
            <a:avLst/>
          </a:prstGeom>
          <a:noFill/>
        </p:spPr>
        <p:txBody>
          <a:bodyPr wrap="square" rtlCol="0">
            <a:spAutoFit/>
          </a:bodyPr>
          <a:lstStyle/>
          <a:p>
            <a:r>
              <a:rPr lang="en-US" sz="3200" dirty="0">
                <a:solidFill>
                  <a:schemeClr val="tx1">
                    <a:lumMod val="75000"/>
                    <a:lumOff val="25000"/>
                  </a:schemeClr>
                </a:solidFill>
                <a:latin typeface="Calibri" charset="0"/>
                <a:ea typeface="Calibri" charset="0"/>
                <a:cs typeface="Calibri" charset="0"/>
              </a:rPr>
              <a:t>Simplifies application and policy migration to latest XenApp</a:t>
            </a:r>
          </a:p>
        </p:txBody>
      </p:sp>
      <p:sp>
        <p:nvSpPr>
          <p:cNvPr id="5" name="Rectangle 4"/>
          <p:cNvSpPr/>
          <p:nvPr/>
        </p:nvSpPr>
        <p:spPr>
          <a:xfrm>
            <a:off x="5127752" y="1647816"/>
            <a:ext cx="1187376" cy="461665"/>
          </a:xfrm>
          <a:prstGeom prst="rect">
            <a:avLst/>
          </a:prstGeom>
        </p:spPr>
        <p:txBody>
          <a:bodyPr wrap="none" anchor="t">
            <a:spAutoFit/>
          </a:bodyPr>
          <a:lstStyle/>
          <a:p>
            <a:pPr defTabSz="539651">
              <a:buClr>
                <a:schemeClr val="bg1"/>
              </a:buClr>
            </a:pPr>
            <a:r>
              <a:rPr lang="en-US" sz="2400" b="1" dirty="0">
                <a:latin typeface="Calibri" charset="0"/>
                <a:ea typeface="Calibri" charset="0"/>
                <a:cs typeface="Calibri" charset="0"/>
              </a:rPr>
              <a:t>Service</a:t>
            </a:r>
            <a:r>
              <a:rPr lang="en-US" sz="2400" b="1" dirty="0">
                <a:solidFill>
                  <a:schemeClr val="tx1">
                    <a:lumMod val="50000"/>
                    <a:lumOff val="50000"/>
                  </a:schemeClr>
                </a:solidFill>
                <a:latin typeface="Calibri" charset="0"/>
                <a:ea typeface="Calibri" charset="0"/>
                <a:cs typeface="Calibri" charset="0"/>
              </a:rPr>
              <a:t>:</a:t>
            </a:r>
          </a:p>
        </p:txBody>
      </p:sp>
      <p:sp>
        <p:nvSpPr>
          <p:cNvPr id="13" name="TextBox 12"/>
          <p:cNvSpPr txBox="1"/>
          <p:nvPr/>
        </p:nvSpPr>
        <p:spPr>
          <a:xfrm>
            <a:off x="9028523" y="5690948"/>
            <a:ext cx="3039486" cy="646331"/>
          </a:xfrm>
          <a:prstGeom prst="rect">
            <a:avLst/>
          </a:prstGeom>
          <a:noFill/>
        </p:spPr>
        <p:txBody>
          <a:bodyPr wrap="none" rtlCol="0">
            <a:spAutoFit/>
          </a:bodyPr>
          <a:lstStyle/>
          <a:p>
            <a:pPr>
              <a:tabLst>
                <a:tab pos="2333625" algn="l"/>
              </a:tabLst>
            </a:pPr>
            <a:r>
              <a:rPr lang="en-US" sz="3600" b="1" dirty="0">
                <a:solidFill>
                  <a:schemeClr val="tx1">
                    <a:lumMod val="75000"/>
                    <a:lumOff val="25000"/>
                  </a:schemeClr>
                </a:solidFill>
                <a:latin typeface="Calibri" charset="0"/>
                <a:ea typeface="Calibri" charset="0"/>
                <a:cs typeface="Calibri" charset="0"/>
              </a:rPr>
              <a:t>Smart Migrate</a:t>
            </a:r>
          </a:p>
        </p:txBody>
      </p:sp>
      <p:grpSp>
        <p:nvGrpSpPr>
          <p:cNvPr id="14" name="Group 13"/>
          <p:cNvGrpSpPr/>
          <p:nvPr/>
        </p:nvGrpSpPr>
        <p:grpSpPr>
          <a:xfrm>
            <a:off x="9447167" y="3795392"/>
            <a:ext cx="2202198" cy="1714933"/>
            <a:chOff x="523325" y="5240361"/>
            <a:chExt cx="962576" cy="749594"/>
          </a:xfrm>
        </p:grpSpPr>
        <p:sp>
          <p:nvSpPr>
            <p:cNvPr id="15" name="Freeform 72"/>
            <p:cNvSpPr>
              <a:spLocks noEditPoints="1"/>
            </p:cNvSpPr>
            <p:nvPr/>
          </p:nvSpPr>
          <p:spPr bwMode="auto">
            <a:xfrm>
              <a:off x="523325" y="5602605"/>
              <a:ext cx="384703" cy="38735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2 w 64"/>
                <a:gd name="T11" fmla="*/ 52 h 64"/>
                <a:gd name="T12" fmla="*/ 32 w 64"/>
                <a:gd name="T13" fmla="*/ 60 h 64"/>
                <a:gd name="T14" fmla="*/ 12 w 64"/>
                <a:gd name="T15" fmla="*/ 52 h 64"/>
                <a:gd name="T16" fmla="*/ 4 w 64"/>
                <a:gd name="T17" fmla="*/ 32 h 64"/>
                <a:gd name="T18" fmla="*/ 12 w 64"/>
                <a:gd name="T19" fmla="*/ 12 h 64"/>
                <a:gd name="T20" fmla="*/ 32 w 64"/>
                <a:gd name="T21" fmla="*/ 4 h 64"/>
                <a:gd name="T22" fmla="*/ 52 w 64"/>
                <a:gd name="T23" fmla="*/ 12 h 64"/>
                <a:gd name="T24" fmla="*/ 60 w 64"/>
                <a:gd name="T25" fmla="*/ 32 h 64"/>
                <a:gd name="T26" fmla="*/ 52 w 64"/>
                <a:gd name="T27" fmla="*/ 5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52" y="52"/>
                  </a:moveTo>
                  <a:cubicBezTo>
                    <a:pt x="47" y="57"/>
                    <a:pt x="40" y="60"/>
                    <a:pt x="32" y="60"/>
                  </a:cubicBezTo>
                  <a:cubicBezTo>
                    <a:pt x="24" y="60"/>
                    <a:pt x="17" y="57"/>
                    <a:pt x="12" y="52"/>
                  </a:cubicBezTo>
                  <a:cubicBezTo>
                    <a:pt x="7" y="47"/>
                    <a:pt x="4" y="40"/>
                    <a:pt x="4" y="32"/>
                  </a:cubicBezTo>
                  <a:cubicBezTo>
                    <a:pt x="4" y="24"/>
                    <a:pt x="7" y="17"/>
                    <a:pt x="12" y="12"/>
                  </a:cubicBezTo>
                  <a:cubicBezTo>
                    <a:pt x="17" y="7"/>
                    <a:pt x="24" y="4"/>
                    <a:pt x="32" y="4"/>
                  </a:cubicBezTo>
                  <a:cubicBezTo>
                    <a:pt x="40" y="4"/>
                    <a:pt x="47" y="7"/>
                    <a:pt x="52" y="12"/>
                  </a:cubicBezTo>
                  <a:cubicBezTo>
                    <a:pt x="57" y="17"/>
                    <a:pt x="60" y="24"/>
                    <a:pt x="60" y="32"/>
                  </a:cubicBezTo>
                  <a:cubicBezTo>
                    <a:pt x="60" y="40"/>
                    <a:pt x="57" y="47"/>
                    <a:pt x="52" y="52"/>
                  </a:cubicBezTo>
                  <a:close/>
                </a:path>
              </a:pathLst>
            </a:custGeom>
            <a:solidFill>
              <a:srgbClr val="00A1E0"/>
            </a:solidFill>
            <a:ln w="9525">
              <a:solidFill>
                <a:srgbClr val="00A1E0"/>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18" name="Freeform 72"/>
            <p:cNvSpPr>
              <a:spLocks noEditPoints="1"/>
            </p:cNvSpPr>
            <p:nvPr/>
          </p:nvSpPr>
          <p:spPr bwMode="auto">
            <a:xfrm>
              <a:off x="1101198" y="5602605"/>
              <a:ext cx="384703" cy="387350"/>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2 w 64"/>
                <a:gd name="T11" fmla="*/ 52 h 64"/>
                <a:gd name="T12" fmla="*/ 32 w 64"/>
                <a:gd name="T13" fmla="*/ 60 h 64"/>
                <a:gd name="T14" fmla="*/ 12 w 64"/>
                <a:gd name="T15" fmla="*/ 52 h 64"/>
                <a:gd name="T16" fmla="*/ 4 w 64"/>
                <a:gd name="T17" fmla="*/ 32 h 64"/>
                <a:gd name="T18" fmla="*/ 12 w 64"/>
                <a:gd name="T19" fmla="*/ 12 h 64"/>
                <a:gd name="T20" fmla="*/ 32 w 64"/>
                <a:gd name="T21" fmla="*/ 4 h 64"/>
                <a:gd name="T22" fmla="*/ 52 w 64"/>
                <a:gd name="T23" fmla="*/ 12 h 64"/>
                <a:gd name="T24" fmla="*/ 60 w 64"/>
                <a:gd name="T25" fmla="*/ 32 h 64"/>
                <a:gd name="T26" fmla="*/ 52 w 64"/>
                <a:gd name="T27" fmla="*/ 5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64">
                  <a:moveTo>
                    <a:pt x="32" y="0"/>
                  </a:moveTo>
                  <a:cubicBezTo>
                    <a:pt x="14" y="0"/>
                    <a:pt x="0" y="14"/>
                    <a:pt x="0" y="32"/>
                  </a:cubicBezTo>
                  <a:cubicBezTo>
                    <a:pt x="0" y="50"/>
                    <a:pt x="14" y="64"/>
                    <a:pt x="32" y="64"/>
                  </a:cubicBezTo>
                  <a:cubicBezTo>
                    <a:pt x="50" y="64"/>
                    <a:pt x="64" y="50"/>
                    <a:pt x="64" y="32"/>
                  </a:cubicBezTo>
                  <a:cubicBezTo>
                    <a:pt x="64" y="14"/>
                    <a:pt x="50" y="0"/>
                    <a:pt x="32" y="0"/>
                  </a:cubicBezTo>
                  <a:close/>
                  <a:moveTo>
                    <a:pt x="52" y="52"/>
                  </a:moveTo>
                  <a:cubicBezTo>
                    <a:pt x="47" y="57"/>
                    <a:pt x="40" y="60"/>
                    <a:pt x="32" y="60"/>
                  </a:cubicBezTo>
                  <a:cubicBezTo>
                    <a:pt x="24" y="60"/>
                    <a:pt x="17" y="57"/>
                    <a:pt x="12" y="52"/>
                  </a:cubicBezTo>
                  <a:cubicBezTo>
                    <a:pt x="7" y="47"/>
                    <a:pt x="4" y="40"/>
                    <a:pt x="4" y="32"/>
                  </a:cubicBezTo>
                  <a:cubicBezTo>
                    <a:pt x="4" y="24"/>
                    <a:pt x="7" y="17"/>
                    <a:pt x="12" y="12"/>
                  </a:cubicBezTo>
                  <a:cubicBezTo>
                    <a:pt x="17" y="7"/>
                    <a:pt x="24" y="4"/>
                    <a:pt x="32" y="4"/>
                  </a:cubicBezTo>
                  <a:cubicBezTo>
                    <a:pt x="40" y="4"/>
                    <a:pt x="47" y="7"/>
                    <a:pt x="52" y="12"/>
                  </a:cubicBezTo>
                  <a:cubicBezTo>
                    <a:pt x="57" y="17"/>
                    <a:pt x="60" y="24"/>
                    <a:pt x="60" y="32"/>
                  </a:cubicBezTo>
                  <a:cubicBezTo>
                    <a:pt x="60" y="40"/>
                    <a:pt x="57" y="47"/>
                    <a:pt x="52" y="52"/>
                  </a:cubicBezTo>
                  <a:close/>
                </a:path>
              </a:pathLst>
            </a:custGeom>
            <a:solidFill>
              <a:schemeClr val="tx1"/>
            </a:solid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en-US" dirty="0"/>
            </a:p>
          </p:txBody>
        </p:sp>
        <p:sp>
          <p:nvSpPr>
            <p:cNvPr id="19" name="U-Turn Arrow 18"/>
            <p:cNvSpPr/>
            <p:nvPr/>
          </p:nvSpPr>
          <p:spPr bwMode="auto">
            <a:xfrm>
              <a:off x="667297" y="5240361"/>
              <a:ext cx="707650" cy="368300"/>
            </a:xfrm>
            <a:prstGeom prst="uturnArrow">
              <a:avLst/>
            </a:prstGeom>
            <a:solidFill>
              <a:schemeClr val="accent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Autofit/>
            </a:bodyPr>
            <a:lstStyle/>
            <a:p>
              <a:pPr algn="ctr" defTabSz="1461590" fontAlgn="base">
                <a:spcBef>
                  <a:spcPct val="0"/>
                </a:spcBef>
                <a:spcAft>
                  <a:spcPct val="0"/>
                </a:spcAft>
              </a:pPr>
              <a:endParaRPr lang="en-US" sz="2000" dirty="0">
                <a:solidFill>
                  <a:schemeClr val="bg1"/>
                </a:solidFill>
                <a:latin typeface="Arial" charset="0"/>
                <a:cs typeface="Arial" charset="0"/>
              </a:endParaRPr>
            </a:p>
          </p:txBody>
        </p:sp>
      </p:grpSp>
    </p:spTree>
    <p:extLst>
      <p:ext uri="{BB962C8B-B14F-4D97-AF65-F5344CB8AC3E}">
        <p14:creationId xmlns:p14="http://schemas.microsoft.com/office/powerpoint/2010/main" val="1671968886"/>
      </p:ext>
    </p:extLst>
  </p:cSld>
  <p:clrMapOvr>
    <a:masterClrMapping/>
  </p:clrMapOvr>
  <mc:AlternateContent xmlns:mc="http://schemas.openxmlformats.org/markup-compatibility/2006" xmlns:p14="http://schemas.microsoft.com/office/powerpoint/2010/main">
    <mc:Choice Requires="p14">
      <p:transition spd="med" p14:dur="700" advTm="7050">
        <p:fade/>
      </p:transition>
    </mc:Choice>
    <mc:Fallback xmlns="">
      <p:transition spd="med" advTm="705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A1A1A"/>
                </a:solidFill>
              </a:rPr>
              <a:t>Workspace Environment Management</a:t>
            </a:r>
          </a:p>
        </p:txBody>
      </p:sp>
      <p:sp>
        <p:nvSpPr>
          <p:cNvPr id="8" name="Text Placeholder 7"/>
          <p:cNvSpPr>
            <a:spLocks noGrp="1"/>
          </p:cNvSpPr>
          <p:nvPr>
            <p:ph type="body" idx="10"/>
          </p:nvPr>
        </p:nvSpPr>
        <p:spPr>
          <a:xfrm>
            <a:off x="457199" y="1266372"/>
            <a:ext cx="11277599" cy="332399"/>
          </a:xfrm>
        </p:spPr>
        <p:txBody>
          <a:bodyPr/>
          <a:lstStyle/>
          <a:p>
            <a:r>
              <a:rPr lang="en-US" sz="2400" dirty="0"/>
              <a:t>Optimizing the user experience</a:t>
            </a:r>
          </a:p>
        </p:txBody>
      </p:sp>
      <p:grpSp>
        <p:nvGrpSpPr>
          <p:cNvPr id="4" name="Group 3"/>
          <p:cNvGrpSpPr/>
          <p:nvPr/>
        </p:nvGrpSpPr>
        <p:grpSpPr>
          <a:xfrm>
            <a:off x="7729107" y="2473968"/>
            <a:ext cx="2173102" cy="1777992"/>
            <a:chOff x="5031616" y="2931168"/>
            <a:chExt cx="2173102" cy="1777992"/>
          </a:xfrm>
        </p:grpSpPr>
        <p:pic>
          <p:nvPicPr>
            <p:cNvPr id="9" name="Picture 8"/>
            <p:cNvPicPr>
              <a:picLocks noChangeAspect="1"/>
            </p:cNvPicPr>
            <p:nvPr/>
          </p:nvPicPr>
          <p:blipFill>
            <a:blip r:embed="rId3"/>
            <a:stretch>
              <a:fillRect/>
            </a:stretch>
          </p:blipFill>
          <p:spPr>
            <a:xfrm>
              <a:off x="5031616" y="2931168"/>
              <a:ext cx="2173102" cy="1777992"/>
            </a:xfrm>
            <a:prstGeom prst="rect">
              <a:avLst/>
            </a:prstGeom>
          </p:spPr>
        </p:pic>
        <p:sp>
          <p:nvSpPr>
            <p:cNvPr id="3" name="Rectangle 2"/>
            <p:cNvSpPr/>
            <p:nvPr/>
          </p:nvSpPr>
          <p:spPr>
            <a:xfrm>
              <a:off x="5391397" y="3455269"/>
              <a:ext cx="1433324" cy="9504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a:p>
          </p:txBody>
        </p:sp>
        <p:pic>
          <p:nvPicPr>
            <p:cNvPr id="10" name="Picture 9"/>
            <p:cNvPicPr>
              <a:picLocks noChangeAspect="1"/>
            </p:cNvPicPr>
            <p:nvPr/>
          </p:nvPicPr>
          <p:blipFill>
            <a:blip r:embed="rId4"/>
            <a:stretch>
              <a:fillRect/>
            </a:stretch>
          </p:blipFill>
          <p:spPr>
            <a:xfrm>
              <a:off x="5507636" y="3412442"/>
              <a:ext cx="1191964" cy="993303"/>
            </a:xfrm>
            <a:prstGeom prst="rect">
              <a:avLst/>
            </a:prstGeom>
          </p:spPr>
        </p:pic>
      </p:grpSp>
      <p:sp>
        <p:nvSpPr>
          <p:cNvPr id="5" name="TextBox 4">
            <a:extLst>
              <a:ext uri="{FF2B5EF4-FFF2-40B4-BE49-F238E27FC236}">
                <a16:creationId xmlns:a16="http://schemas.microsoft.com/office/drawing/2014/main" id="{CE9D2916-E64E-0C45-AF30-019BB11C8153}"/>
              </a:ext>
            </a:extLst>
          </p:cNvPr>
          <p:cNvSpPr txBox="1"/>
          <p:nvPr/>
        </p:nvSpPr>
        <p:spPr>
          <a:xfrm>
            <a:off x="1056288" y="2762799"/>
            <a:ext cx="3538982" cy="1200329"/>
          </a:xfrm>
          <a:prstGeom prst="rect">
            <a:avLst/>
          </a:prstGeom>
          <a:noFill/>
        </p:spPr>
        <p:txBody>
          <a:bodyPr wrap="none" rtlCol="0">
            <a:spAutoFit/>
          </a:bodyPr>
          <a:lstStyle/>
          <a:p>
            <a:r>
              <a:rPr lang="en-US" sz="2400" dirty="0"/>
              <a:t>- CPU priority</a:t>
            </a:r>
          </a:p>
          <a:p>
            <a:r>
              <a:rPr lang="en-US" sz="2400" dirty="0"/>
              <a:t>- Memory optimization</a:t>
            </a:r>
          </a:p>
          <a:p>
            <a:r>
              <a:rPr lang="en-US" sz="2400" dirty="0"/>
              <a:t>- User profile management</a:t>
            </a:r>
          </a:p>
        </p:txBody>
      </p:sp>
    </p:spTree>
    <p:extLst>
      <p:ext uri="{BB962C8B-B14F-4D97-AF65-F5344CB8AC3E}">
        <p14:creationId xmlns:p14="http://schemas.microsoft.com/office/powerpoint/2010/main" val="4085080607"/>
      </p:ext>
    </p:extLst>
  </p:cSld>
  <p:clrMapOvr>
    <a:masterClrMapping/>
  </p:clrMapOvr>
  <mc:AlternateContent xmlns:mc="http://schemas.openxmlformats.org/markup-compatibility/2006" xmlns:p14="http://schemas.microsoft.com/office/powerpoint/2010/main">
    <mc:Choice Requires="p14">
      <p:transition spd="slow" p14:dur="2000" advTm="20869"/>
    </mc:Choice>
    <mc:Fallback xmlns="">
      <p:transition spd="slow" advTm="2086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60"/>
          <p:cNvCxnSpPr/>
          <p:nvPr/>
        </p:nvCxnSpPr>
        <p:spPr bwMode="auto">
          <a:xfrm flipH="1" flipV="1">
            <a:off x="1202190" y="1938371"/>
            <a:ext cx="89" cy="4488945"/>
          </a:xfrm>
          <a:prstGeom prst="straightConnector1">
            <a:avLst/>
          </a:prstGeom>
          <a:noFill/>
          <a:ln w="38100" cap="flat" cmpd="sng" algn="ctr">
            <a:solidFill>
              <a:schemeClr val="tx1"/>
            </a:solidFill>
            <a:prstDash val="solid"/>
            <a:round/>
            <a:headEnd type="none" w="med" len="med"/>
            <a:tailEnd type="triangle" w="lg" len="lg"/>
          </a:ln>
          <a:effectLst/>
        </p:spPr>
      </p:cxnSp>
      <p:sp>
        <p:nvSpPr>
          <p:cNvPr id="12" name="Rectangle 11"/>
          <p:cNvSpPr/>
          <p:nvPr/>
        </p:nvSpPr>
        <p:spPr>
          <a:xfrm>
            <a:off x="3850657" y="3904378"/>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2</a:t>
            </a:r>
          </a:p>
        </p:txBody>
      </p:sp>
      <p:sp>
        <p:nvSpPr>
          <p:cNvPr id="13" name="Rectangle 12"/>
          <p:cNvSpPr/>
          <p:nvPr/>
        </p:nvSpPr>
        <p:spPr>
          <a:xfrm>
            <a:off x="5237275" y="3904378"/>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3</a:t>
            </a:r>
          </a:p>
        </p:txBody>
      </p:sp>
      <p:sp>
        <p:nvSpPr>
          <p:cNvPr id="14" name="Rectangle 13"/>
          <p:cNvSpPr/>
          <p:nvPr/>
        </p:nvSpPr>
        <p:spPr>
          <a:xfrm>
            <a:off x="6623893" y="3904378"/>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4</a:t>
            </a:r>
          </a:p>
        </p:txBody>
      </p:sp>
      <p:sp>
        <p:nvSpPr>
          <p:cNvPr id="15" name="Rectangle 14"/>
          <p:cNvSpPr/>
          <p:nvPr/>
        </p:nvSpPr>
        <p:spPr>
          <a:xfrm>
            <a:off x="8010511" y="3894422"/>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5</a:t>
            </a:r>
          </a:p>
        </p:txBody>
      </p:sp>
      <p:sp>
        <p:nvSpPr>
          <p:cNvPr id="16" name="Rectangle 15"/>
          <p:cNvSpPr/>
          <p:nvPr/>
        </p:nvSpPr>
        <p:spPr>
          <a:xfrm>
            <a:off x="2464039" y="3896834"/>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1</a:t>
            </a:r>
          </a:p>
        </p:txBody>
      </p:sp>
      <p:sp>
        <p:nvSpPr>
          <p:cNvPr id="22" name="Rectangle 21"/>
          <p:cNvSpPr/>
          <p:nvPr/>
        </p:nvSpPr>
        <p:spPr>
          <a:xfrm>
            <a:off x="1390499" y="1938370"/>
            <a:ext cx="1235338" cy="415370"/>
          </a:xfrm>
          <a:prstGeom prst="rect">
            <a:avLst/>
          </a:prstGeom>
        </p:spPr>
        <p:txBody>
          <a:bodyPr wrap="none">
            <a:spAutoFit/>
          </a:bodyPr>
          <a:lstStyle/>
          <a:p>
            <a:r>
              <a:rPr lang="en-US" sz="2099" dirty="0"/>
              <a:t>Very High</a:t>
            </a:r>
          </a:p>
        </p:txBody>
      </p:sp>
      <p:sp>
        <p:nvSpPr>
          <p:cNvPr id="27" name="Rectangle 26"/>
          <p:cNvSpPr/>
          <p:nvPr/>
        </p:nvSpPr>
        <p:spPr>
          <a:xfrm>
            <a:off x="1390499" y="2967265"/>
            <a:ext cx="676612" cy="415262"/>
          </a:xfrm>
          <a:prstGeom prst="rect">
            <a:avLst/>
          </a:prstGeom>
        </p:spPr>
        <p:txBody>
          <a:bodyPr wrap="none">
            <a:spAutoFit/>
          </a:bodyPr>
          <a:lstStyle/>
          <a:p>
            <a:r>
              <a:rPr lang="en-US" sz="2099" dirty="0"/>
              <a:t>High</a:t>
            </a:r>
          </a:p>
        </p:txBody>
      </p:sp>
      <p:sp>
        <p:nvSpPr>
          <p:cNvPr id="28" name="Rectangle 27"/>
          <p:cNvSpPr/>
          <p:nvPr/>
        </p:nvSpPr>
        <p:spPr>
          <a:xfrm>
            <a:off x="1390500" y="3996160"/>
            <a:ext cx="1000595" cy="415370"/>
          </a:xfrm>
          <a:prstGeom prst="rect">
            <a:avLst/>
          </a:prstGeom>
        </p:spPr>
        <p:txBody>
          <a:bodyPr wrap="none">
            <a:spAutoFit/>
          </a:bodyPr>
          <a:lstStyle/>
          <a:p>
            <a:r>
              <a:rPr lang="en-US" sz="2099" dirty="0"/>
              <a:t>Normal</a:t>
            </a:r>
          </a:p>
        </p:txBody>
      </p:sp>
      <p:sp>
        <p:nvSpPr>
          <p:cNvPr id="29" name="Rectangle 28"/>
          <p:cNvSpPr/>
          <p:nvPr/>
        </p:nvSpPr>
        <p:spPr>
          <a:xfrm>
            <a:off x="1390500" y="5025056"/>
            <a:ext cx="632481" cy="415370"/>
          </a:xfrm>
          <a:prstGeom prst="rect">
            <a:avLst/>
          </a:prstGeom>
        </p:spPr>
        <p:txBody>
          <a:bodyPr wrap="none">
            <a:spAutoFit/>
          </a:bodyPr>
          <a:lstStyle/>
          <a:p>
            <a:r>
              <a:rPr lang="en-US" sz="2099" dirty="0"/>
              <a:t>Low</a:t>
            </a:r>
          </a:p>
        </p:txBody>
      </p:sp>
      <p:sp>
        <p:nvSpPr>
          <p:cNvPr id="30" name="Rectangle 29"/>
          <p:cNvSpPr/>
          <p:nvPr/>
        </p:nvSpPr>
        <p:spPr>
          <a:xfrm>
            <a:off x="1390499" y="6053952"/>
            <a:ext cx="1184620" cy="415370"/>
          </a:xfrm>
          <a:prstGeom prst="rect">
            <a:avLst/>
          </a:prstGeom>
        </p:spPr>
        <p:txBody>
          <a:bodyPr wrap="none">
            <a:spAutoFit/>
          </a:bodyPr>
          <a:lstStyle/>
          <a:p>
            <a:r>
              <a:rPr lang="en-US" sz="2099" dirty="0"/>
              <a:t>Very Low</a:t>
            </a:r>
          </a:p>
        </p:txBody>
      </p:sp>
      <p:sp>
        <p:nvSpPr>
          <p:cNvPr id="31" name="Rectangle 30"/>
          <p:cNvSpPr/>
          <p:nvPr/>
        </p:nvSpPr>
        <p:spPr>
          <a:xfrm rot="16200000">
            <a:off x="-1289714" y="3980777"/>
            <a:ext cx="4484820" cy="400006"/>
          </a:xfrm>
          <a:prstGeom prst="rect">
            <a:avLst/>
          </a:prstGeom>
        </p:spPr>
        <p:txBody>
          <a:bodyPr wrap="square">
            <a:spAutoFit/>
          </a:bodyPr>
          <a:lstStyle/>
          <a:p>
            <a:pPr algn="ctr"/>
            <a:r>
              <a:rPr lang="en-US" sz="1999" dirty="0"/>
              <a:t>CPU Priority</a:t>
            </a:r>
          </a:p>
        </p:txBody>
      </p:sp>
      <p:sp>
        <p:nvSpPr>
          <p:cNvPr id="32" name="Rectangle 31"/>
          <p:cNvSpPr/>
          <p:nvPr/>
        </p:nvSpPr>
        <p:spPr>
          <a:xfrm>
            <a:off x="9397128" y="3894422"/>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99" dirty="0">
                <a:solidFill>
                  <a:schemeClr val="tx1"/>
                </a:solidFill>
              </a:rPr>
              <a:t>App 6</a:t>
            </a:r>
          </a:p>
        </p:txBody>
      </p:sp>
      <p:pic>
        <p:nvPicPr>
          <p:cNvPr id="33" name="Picture 32"/>
          <p:cNvPicPr>
            <a:picLocks noChangeAspect="1"/>
          </p:cNvPicPr>
          <p:nvPr/>
        </p:nvPicPr>
        <p:blipFill>
          <a:blip r:embed="rId4">
            <a:duotone>
              <a:schemeClr val="accent1">
                <a:shade val="45000"/>
                <a:satMod val="135000"/>
              </a:schemeClr>
              <a:prstClr val="white"/>
            </a:duotone>
          </a:blip>
          <a:stretch>
            <a:fillRect/>
          </a:stretch>
        </p:blipFill>
        <p:spPr>
          <a:xfrm>
            <a:off x="5947869" y="822371"/>
            <a:ext cx="955635" cy="731330"/>
          </a:xfrm>
          <a:prstGeom prst="rect">
            <a:avLst/>
          </a:prstGeom>
        </p:spPr>
      </p:pic>
      <p:cxnSp>
        <p:nvCxnSpPr>
          <p:cNvPr id="36" name="Straight Arrow Connector 60"/>
          <p:cNvCxnSpPr>
            <a:stCxn id="16" idx="0"/>
            <a:endCxn id="33" idx="2"/>
          </p:cNvCxnSpPr>
          <p:nvPr/>
        </p:nvCxnSpPr>
        <p:spPr bwMode="auto">
          <a:xfrm rot="5400000" flipH="1" flipV="1">
            <a:off x="3570398" y="1041548"/>
            <a:ext cx="2343134" cy="3367441"/>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40" name="Straight Arrow Connector 60"/>
          <p:cNvCxnSpPr>
            <a:stCxn id="12" idx="0"/>
            <a:endCxn id="33" idx="2"/>
          </p:cNvCxnSpPr>
          <p:nvPr/>
        </p:nvCxnSpPr>
        <p:spPr bwMode="auto">
          <a:xfrm rot="5400000" flipH="1" flipV="1">
            <a:off x="4259934" y="1738630"/>
            <a:ext cx="2350678" cy="1980823"/>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43" name="Straight Arrow Connector 60"/>
          <p:cNvCxnSpPr>
            <a:stCxn id="13" idx="0"/>
            <a:endCxn id="33" idx="2"/>
          </p:cNvCxnSpPr>
          <p:nvPr/>
        </p:nvCxnSpPr>
        <p:spPr bwMode="auto">
          <a:xfrm rot="5400000" flipH="1" flipV="1">
            <a:off x="4953244" y="2431938"/>
            <a:ext cx="2350678" cy="594205"/>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50" name="Straight Arrow Connector 60"/>
          <p:cNvCxnSpPr>
            <a:stCxn id="15" idx="0"/>
            <a:endCxn id="33" idx="2"/>
          </p:cNvCxnSpPr>
          <p:nvPr/>
        </p:nvCxnSpPr>
        <p:spPr bwMode="auto">
          <a:xfrm rot="16200000" flipV="1">
            <a:off x="6344842" y="1634547"/>
            <a:ext cx="2340721" cy="2179030"/>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51" name="Straight Arrow Connector 60"/>
          <p:cNvCxnSpPr>
            <a:stCxn id="32" idx="0"/>
            <a:endCxn id="33" idx="2"/>
          </p:cNvCxnSpPr>
          <p:nvPr/>
        </p:nvCxnSpPr>
        <p:spPr bwMode="auto">
          <a:xfrm rot="16200000" flipV="1">
            <a:off x="7038151" y="941238"/>
            <a:ext cx="2340721" cy="3565648"/>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47" name="Straight Arrow Connector 60"/>
          <p:cNvCxnSpPr>
            <a:stCxn id="14" idx="0"/>
            <a:endCxn id="33" idx="2"/>
          </p:cNvCxnSpPr>
          <p:nvPr/>
        </p:nvCxnSpPr>
        <p:spPr bwMode="auto">
          <a:xfrm rot="16200000" flipV="1">
            <a:off x="5646553" y="2332834"/>
            <a:ext cx="2350678" cy="792413"/>
          </a:xfrm>
          <a:prstGeom prst="bentConnector3">
            <a:avLst>
              <a:gd name="adj1" fmla="val 50000"/>
            </a:avLst>
          </a:prstGeom>
          <a:noFill/>
          <a:ln w="38100" cap="flat" cmpd="sng" algn="ctr">
            <a:solidFill>
              <a:schemeClr val="tx1"/>
            </a:solidFill>
            <a:prstDash val="solid"/>
            <a:round/>
            <a:headEnd type="none" w="med" len="med"/>
            <a:tailEnd type="triangle" w="lg" len="lg"/>
          </a:ln>
          <a:effectLst/>
        </p:spPr>
      </p:cxnSp>
      <p:cxnSp>
        <p:nvCxnSpPr>
          <p:cNvPr id="61" name="Straight Arrow Connector 60"/>
          <p:cNvCxnSpPr/>
          <p:nvPr/>
        </p:nvCxnSpPr>
        <p:spPr bwMode="auto">
          <a:xfrm rot="16200000" flipV="1">
            <a:off x="5646551" y="2332833"/>
            <a:ext cx="2350678" cy="792413"/>
          </a:xfrm>
          <a:prstGeom prst="bentConnector3">
            <a:avLst>
              <a:gd name="adj1" fmla="val 50000"/>
            </a:avLst>
          </a:prstGeom>
          <a:noFill/>
          <a:ln w="127000" cap="flat" cmpd="sng" algn="ctr">
            <a:solidFill>
              <a:schemeClr val="accent4"/>
            </a:solidFill>
            <a:prstDash val="solid"/>
            <a:round/>
            <a:headEnd type="none" w="med" len="med"/>
            <a:tailEnd type="triangle" w="lg" len="lg"/>
          </a:ln>
          <a:effectLst/>
        </p:spPr>
      </p:cxnSp>
      <p:sp>
        <p:nvSpPr>
          <p:cNvPr id="23" name="Title 5">
            <a:extLst>
              <a:ext uri="{FF2B5EF4-FFF2-40B4-BE49-F238E27FC236}">
                <a16:creationId xmlns:a16="http://schemas.microsoft.com/office/drawing/2014/main" id="{C46CDD2C-0DF6-D94F-A6E3-7DA3F98C076B}"/>
              </a:ext>
            </a:extLst>
          </p:cNvPr>
          <p:cNvSpPr txBox="1">
            <a:spLocks/>
          </p:cNvSpPr>
          <p:nvPr/>
        </p:nvSpPr>
        <p:spPr>
          <a:xfrm>
            <a:off x="457200" y="592709"/>
            <a:ext cx="11277599" cy="573939"/>
          </a:xfrm>
          <a:prstGeom prst="rect">
            <a:avLst/>
          </a:prstGeom>
        </p:spPr>
        <p:txBody>
          <a:bodyPr/>
          <a:lst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a:lstStyle>
          <a:p>
            <a:r>
              <a:rPr lang="en-US" dirty="0">
                <a:solidFill>
                  <a:srgbClr val="1A1A1A"/>
                </a:solidFill>
              </a:rPr>
              <a:t>CPU optimization</a:t>
            </a:r>
          </a:p>
        </p:txBody>
      </p:sp>
    </p:spTree>
    <p:custDataLst>
      <p:tags r:id="rId1"/>
    </p:custDataLst>
    <p:extLst>
      <p:ext uri="{BB962C8B-B14F-4D97-AF65-F5344CB8AC3E}">
        <p14:creationId xmlns:p14="http://schemas.microsoft.com/office/powerpoint/2010/main" val="4157816108"/>
      </p:ext>
    </p:extLst>
  </p:cSld>
  <p:clrMapOvr>
    <a:masterClrMapping/>
  </p:clrMapOvr>
  <mc:AlternateContent xmlns:mc="http://schemas.openxmlformats.org/markup-compatibility/2006" xmlns:p14="http://schemas.microsoft.com/office/powerpoint/2010/main">
    <mc:Choice Requires="p14">
      <p:transition spd="med" p14:dur="700" advTm="54988">
        <p:fade/>
      </p:transition>
    </mc:Choice>
    <mc:Fallback xmlns="">
      <p:transition spd="med" advTm="549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wipe(down)">
                                      <p:cBhvr>
                                        <p:cTn id="10" dur="500"/>
                                        <p:tgtEl>
                                          <p:spTgt spid="31"/>
                                        </p:tgtEl>
                                      </p:cBhvr>
                                    </p:animEffect>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30"/>
                                        </p:tgtEl>
                                        <p:attrNameLst>
                                          <p:attrName>style.visibility</p:attrName>
                                        </p:attrNameLst>
                                      </p:cBhvr>
                                      <p:to>
                                        <p:strVal val="visible"/>
                                      </p:to>
                                    </p:set>
                                    <p:animEffect transition="in" filter="wipe(down)">
                                      <p:cBhvr>
                                        <p:cTn id="14" dur="500"/>
                                        <p:tgtEl>
                                          <p:spTgt spid="30"/>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wipe(down)">
                                      <p:cBhvr>
                                        <p:cTn id="18" dur="500"/>
                                        <p:tgtEl>
                                          <p:spTgt spid="29"/>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wipe(down)">
                                      <p:cBhvr>
                                        <p:cTn id="22" dur="500"/>
                                        <p:tgtEl>
                                          <p:spTgt spid="28"/>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down)">
                                      <p:cBhvr>
                                        <p:cTn id="26" dur="500"/>
                                        <p:tgtEl>
                                          <p:spTgt spid="27"/>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ipe(down)">
                                      <p:cBhvr>
                                        <p:cTn id="30" dur="500"/>
                                        <p:tgtEl>
                                          <p:spTgt spid="2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50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childTnLst>
                          </p:cTn>
                        </p:par>
                        <p:par>
                          <p:cTn id="40" fill="hold">
                            <p:stCondLst>
                              <p:cond delay="1000"/>
                            </p:stCondLst>
                            <p:childTnLst>
                              <p:par>
                                <p:cTn id="41" presetID="22" presetClass="entr" presetSubtype="8"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p:stCondLst>
                              <p:cond delay="2000"/>
                            </p:stCondLst>
                            <p:childTnLst>
                              <p:par>
                                <p:cTn id="49" presetID="22" presetClass="entr" presetSubtype="8"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left)">
                                      <p:cBhvr>
                                        <p:cTn id="51" dur="500"/>
                                        <p:tgtEl>
                                          <p:spTgt spid="15"/>
                                        </p:tgtEl>
                                      </p:cBhvr>
                                    </p:animEffect>
                                  </p:childTnLst>
                                </p:cTn>
                              </p:par>
                            </p:childTnLst>
                          </p:cTn>
                        </p:par>
                        <p:par>
                          <p:cTn id="52" fill="hold">
                            <p:stCondLst>
                              <p:cond delay="2500"/>
                            </p:stCondLst>
                            <p:childTnLst>
                              <p:par>
                                <p:cTn id="53" presetID="22" presetClass="entr" presetSubtype="8" fill="hold" grpId="0" nodeType="after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wipe(left)">
                                      <p:cBhvr>
                                        <p:cTn id="55" dur="500"/>
                                        <p:tgtEl>
                                          <p:spTgt spid="32"/>
                                        </p:tgtEl>
                                      </p:cBhvr>
                                    </p:animEffect>
                                  </p:childTnLst>
                                </p:cTn>
                              </p:par>
                            </p:childTnLst>
                          </p:cTn>
                        </p:par>
                        <p:par>
                          <p:cTn id="56" fill="hold">
                            <p:stCondLst>
                              <p:cond delay="3000"/>
                            </p:stCondLst>
                            <p:childTnLst>
                              <p:par>
                                <p:cTn id="57" presetID="22" presetClass="entr" presetSubtype="4"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down)">
                                      <p:cBhvr>
                                        <p:cTn id="59" dur="500"/>
                                        <p:tgtEl>
                                          <p:spTgt spid="36"/>
                                        </p:tgtEl>
                                      </p:cBhvr>
                                    </p:animEffect>
                                  </p:childTnLst>
                                </p:cTn>
                              </p:par>
                              <p:par>
                                <p:cTn id="60" presetID="22" presetClass="entr" presetSubtype="4"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wipe(down)">
                                      <p:cBhvr>
                                        <p:cTn id="62" dur="500"/>
                                        <p:tgtEl>
                                          <p:spTgt spid="40"/>
                                        </p:tgtEl>
                                      </p:cBhvr>
                                    </p:animEffect>
                                  </p:childTnLst>
                                </p:cTn>
                              </p:par>
                              <p:par>
                                <p:cTn id="63" presetID="22" presetClass="entr" presetSubtype="4" fill="hold"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down)">
                                      <p:cBhvr>
                                        <p:cTn id="65" dur="500"/>
                                        <p:tgtEl>
                                          <p:spTgt spid="43"/>
                                        </p:tgtEl>
                                      </p:cBhvr>
                                    </p:animEffect>
                                  </p:childTnLst>
                                </p:cTn>
                              </p:par>
                              <p:par>
                                <p:cTn id="66" presetID="22" presetClass="entr" presetSubtype="4" fill="hold" nodeType="withEffect">
                                  <p:stCondLst>
                                    <p:cond delay="0"/>
                                  </p:stCondLst>
                                  <p:childTnLst>
                                    <p:set>
                                      <p:cBhvr>
                                        <p:cTn id="67" dur="1" fill="hold">
                                          <p:stCondLst>
                                            <p:cond delay="0"/>
                                          </p:stCondLst>
                                        </p:cTn>
                                        <p:tgtEl>
                                          <p:spTgt spid="47"/>
                                        </p:tgtEl>
                                        <p:attrNameLst>
                                          <p:attrName>style.visibility</p:attrName>
                                        </p:attrNameLst>
                                      </p:cBhvr>
                                      <p:to>
                                        <p:strVal val="visible"/>
                                      </p:to>
                                    </p:set>
                                    <p:animEffect transition="in" filter="wipe(down)">
                                      <p:cBhvr>
                                        <p:cTn id="68" dur="500"/>
                                        <p:tgtEl>
                                          <p:spTgt spid="47"/>
                                        </p:tgtEl>
                                      </p:cBhvr>
                                    </p:animEffect>
                                  </p:childTnLst>
                                </p:cTn>
                              </p:par>
                              <p:par>
                                <p:cTn id="69" presetID="22" presetClass="entr" presetSubtype="4" fill="hold" nodeType="withEffect">
                                  <p:stCondLst>
                                    <p:cond delay="0"/>
                                  </p:stCondLst>
                                  <p:childTnLst>
                                    <p:set>
                                      <p:cBhvr>
                                        <p:cTn id="70" dur="1" fill="hold">
                                          <p:stCondLst>
                                            <p:cond delay="0"/>
                                          </p:stCondLst>
                                        </p:cTn>
                                        <p:tgtEl>
                                          <p:spTgt spid="50"/>
                                        </p:tgtEl>
                                        <p:attrNameLst>
                                          <p:attrName>style.visibility</p:attrName>
                                        </p:attrNameLst>
                                      </p:cBhvr>
                                      <p:to>
                                        <p:strVal val="visible"/>
                                      </p:to>
                                    </p:set>
                                    <p:animEffect transition="in" filter="wipe(down)">
                                      <p:cBhvr>
                                        <p:cTn id="71" dur="500"/>
                                        <p:tgtEl>
                                          <p:spTgt spid="50"/>
                                        </p:tgtEl>
                                      </p:cBhvr>
                                    </p:animEffect>
                                  </p:childTnLst>
                                </p:cTn>
                              </p:par>
                              <p:par>
                                <p:cTn id="72" presetID="22" presetClass="entr" presetSubtype="4" fill="hold" nodeType="withEffect">
                                  <p:stCondLst>
                                    <p:cond delay="0"/>
                                  </p:stCondLst>
                                  <p:childTnLst>
                                    <p:set>
                                      <p:cBhvr>
                                        <p:cTn id="73" dur="1" fill="hold">
                                          <p:stCondLst>
                                            <p:cond delay="0"/>
                                          </p:stCondLst>
                                        </p:cTn>
                                        <p:tgtEl>
                                          <p:spTgt spid="51"/>
                                        </p:tgtEl>
                                        <p:attrNameLst>
                                          <p:attrName>style.visibility</p:attrName>
                                        </p:attrNameLst>
                                      </p:cBhvr>
                                      <p:to>
                                        <p:strVal val="visible"/>
                                      </p:to>
                                    </p:set>
                                    <p:animEffect transition="in" filter="wipe(down)">
                                      <p:cBhvr>
                                        <p:cTn id="74" dur="500"/>
                                        <p:tgtEl>
                                          <p:spTgt spid="51"/>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61"/>
                                        </p:tgtEl>
                                        <p:attrNameLst>
                                          <p:attrName>style.visibility</p:attrName>
                                        </p:attrNameLst>
                                      </p:cBhvr>
                                      <p:to>
                                        <p:strVal val="visible"/>
                                      </p:to>
                                    </p:set>
                                    <p:animEffect transition="in" filter="fade">
                                      <p:cBhvr>
                                        <p:cTn id="79"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22" grpId="0"/>
      <p:bldP spid="27" grpId="0"/>
      <p:bldP spid="28" grpId="0"/>
      <p:bldP spid="29" grpId="0"/>
      <p:bldP spid="30" grpId="0"/>
      <p:bldP spid="31" grpId="0"/>
      <p:bldP spid="3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Content Placeholder 11"/>
          <p:cNvGraphicFramePr>
            <a:graphicFrameLocks noGrp="1"/>
          </p:cNvGraphicFramePr>
          <p:nvPr>
            <p:ph idx="1"/>
            <p:extLst/>
          </p:nvPr>
        </p:nvGraphicFramePr>
        <p:xfrm>
          <a:off x="458670" y="2367241"/>
          <a:ext cx="11274663" cy="4032787"/>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5"/>
          <p:cNvSpPr>
            <a:spLocks noGrp="1"/>
          </p:cNvSpPr>
          <p:nvPr>
            <p:ph type="title"/>
          </p:nvPr>
        </p:nvSpPr>
        <p:spPr>
          <a:xfrm>
            <a:off x="457200" y="592709"/>
            <a:ext cx="11277599" cy="573939"/>
          </a:xfrm>
        </p:spPr>
        <p:txBody>
          <a:bodyPr/>
          <a:lstStyle/>
          <a:p>
            <a:r>
              <a:rPr lang="en-US" dirty="0">
                <a:solidFill>
                  <a:srgbClr val="1A1A1A"/>
                </a:solidFill>
              </a:rPr>
              <a:t>Memory Optimization</a:t>
            </a:r>
          </a:p>
        </p:txBody>
      </p:sp>
      <p:sp>
        <p:nvSpPr>
          <p:cNvPr id="8" name="Text Placeholder 7"/>
          <p:cNvSpPr>
            <a:spLocks noGrp="1"/>
          </p:cNvSpPr>
          <p:nvPr>
            <p:ph type="body" idx="10"/>
          </p:nvPr>
        </p:nvSpPr>
        <p:spPr/>
        <p:txBody>
          <a:bodyPr/>
          <a:lstStyle/>
          <a:p>
            <a:r>
              <a:rPr lang="en-US" dirty="0"/>
              <a:t>Overview</a:t>
            </a:r>
          </a:p>
        </p:txBody>
      </p:sp>
    </p:spTree>
    <p:custDataLst>
      <p:tags r:id="rId1"/>
    </p:custDataLst>
    <p:extLst>
      <p:ext uri="{BB962C8B-B14F-4D97-AF65-F5344CB8AC3E}">
        <p14:creationId xmlns:p14="http://schemas.microsoft.com/office/powerpoint/2010/main" val="2342909767"/>
      </p:ext>
    </p:extLst>
  </p:cSld>
  <p:clrMapOvr>
    <a:masterClrMapping/>
  </p:clrMapOvr>
  <mc:AlternateContent xmlns:mc="http://schemas.openxmlformats.org/markup-compatibility/2006" xmlns:p14="http://schemas.microsoft.com/office/powerpoint/2010/main">
    <mc:Choice Requires="p14">
      <p:transition spd="med" p14:dur="700" advTm="76181">
        <p:fade/>
      </p:transition>
    </mc:Choice>
    <mc:Fallback xmlns="">
      <p:transition spd="med" advTm="761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graphicEl>
                                              <a:chart seriesIdx="-3" categoryIdx="-3" bldStep="gridLegend"/>
                                            </p:graphicEl>
                                          </p:spTgt>
                                        </p:tgtEl>
                                        <p:attrNameLst>
                                          <p:attrName>style.visibility</p:attrName>
                                        </p:attrNameLst>
                                      </p:cBhvr>
                                      <p:to>
                                        <p:strVal val="visible"/>
                                      </p:to>
                                    </p:set>
                                    <p:animEffect transition="in" filter="wipe(left)">
                                      <p:cBhvr>
                                        <p:cTn id="7" dur="2000"/>
                                        <p:tgtEl>
                                          <p:spTgt spid="12">
                                            <p:graphicEl>
                                              <a:chart seriesIdx="-3" categoryIdx="-3" bldStep="gridLegend"/>
                                            </p:graphicEl>
                                          </p:spTgt>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12">
                                            <p:graphicEl>
                                              <a:chart seriesIdx="0" categoryIdx="-4" bldStep="series"/>
                                            </p:graphicEl>
                                          </p:spTgt>
                                        </p:tgtEl>
                                        <p:attrNameLst>
                                          <p:attrName>style.visibility</p:attrName>
                                        </p:attrNameLst>
                                      </p:cBhvr>
                                      <p:to>
                                        <p:strVal val="visible"/>
                                      </p:to>
                                    </p:set>
                                    <p:animEffect transition="in" filter="wipe(left)">
                                      <p:cBhvr>
                                        <p:cTn id="11" dur="2000"/>
                                        <p:tgtEl>
                                          <p:spTgt spid="12">
                                            <p:graphicEl>
                                              <a:chart seriesIdx="0" categoryIdx="-4" bldStep="series"/>
                                            </p:graphic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2">
                                            <p:graphicEl>
                                              <a:chart seriesIdx="1" categoryIdx="-4" bldStep="series"/>
                                            </p:graphicEl>
                                          </p:spTgt>
                                        </p:tgtEl>
                                        <p:attrNameLst>
                                          <p:attrName>style.visibility</p:attrName>
                                        </p:attrNameLst>
                                      </p:cBhvr>
                                      <p:to>
                                        <p:strVal val="visible"/>
                                      </p:to>
                                    </p:set>
                                    <p:animEffect transition="in" filter="wipe(left)">
                                      <p:cBhvr>
                                        <p:cTn id="16" dur="2000"/>
                                        <p:tgtEl>
                                          <p:spTgt spid="12">
                                            <p:graphicEl>
                                              <a:chart seriesIdx="1" categoryIdx="-4" bldStep="series"/>
                                            </p:graphic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2">
                                            <p:graphicEl>
                                              <a:chart seriesIdx="2" categoryIdx="-4" bldStep="series"/>
                                            </p:graphicEl>
                                          </p:spTgt>
                                        </p:tgtEl>
                                        <p:attrNameLst>
                                          <p:attrName>style.visibility</p:attrName>
                                        </p:attrNameLst>
                                      </p:cBhvr>
                                      <p:to>
                                        <p:strVal val="visible"/>
                                      </p:to>
                                    </p:set>
                                    <p:animEffect transition="in" filter="wipe(left)">
                                      <p:cBhvr>
                                        <p:cTn id="21" dur="2000"/>
                                        <p:tgtEl>
                                          <p:spTgt spid="12">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uiExpand="1">
        <p:bldSub>
          <a:bldChart bld="series"/>
        </p:bldSub>
      </p:bldGraphic>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60"/>
          <p:cNvCxnSpPr>
            <a:stCxn id="4" idx="3"/>
            <a:endCxn id="5" idx="1"/>
          </p:cNvCxnSpPr>
          <p:nvPr/>
        </p:nvCxnSpPr>
        <p:spPr bwMode="auto">
          <a:xfrm flipV="1">
            <a:off x="1849451" y="2516507"/>
            <a:ext cx="8901433" cy="24094"/>
          </a:xfrm>
          <a:prstGeom prst="straightConnector1">
            <a:avLst/>
          </a:prstGeom>
          <a:noFill/>
          <a:ln w="38100" cap="flat" cmpd="sng" algn="ctr">
            <a:solidFill>
              <a:schemeClr val="tx1"/>
            </a:solidFill>
            <a:prstDash val="solid"/>
            <a:round/>
            <a:headEnd type="none" w="med" len="med"/>
            <a:tailEnd type="triangle" w="lg" len="lg"/>
          </a:ln>
          <a:effectLst/>
        </p:spPr>
      </p:cxnSp>
      <p:sp>
        <p:nvSpPr>
          <p:cNvPr id="9" name="Rectangle 8"/>
          <p:cNvSpPr/>
          <p:nvPr/>
        </p:nvSpPr>
        <p:spPr>
          <a:xfrm>
            <a:off x="1865130" y="2091422"/>
            <a:ext cx="8839692" cy="382954"/>
          </a:xfrm>
          <a:prstGeom prst="rect">
            <a:avLst/>
          </a:prstGeom>
        </p:spPr>
        <p:txBody>
          <a:bodyPr wrap="square">
            <a:spAutoFit/>
          </a:bodyPr>
          <a:lstStyle/>
          <a:p>
            <a:pPr algn="ctr">
              <a:lnSpc>
                <a:spcPct val="90000"/>
              </a:lnSpc>
              <a:spcBef>
                <a:spcPts val="1400"/>
              </a:spcBef>
            </a:pPr>
            <a:r>
              <a:rPr lang="en-US" sz="2099" kern="100" spc="50" dirty="0"/>
              <a:t>Logon Duration: 45-120 seconds</a:t>
            </a:r>
          </a:p>
        </p:txBody>
      </p:sp>
      <p:sp>
        <p:nvSpPr>
          <p:cNvPr id="10" name="Rectangle 9"/>
          <p:cNvSpPr/>
          <p:nvPr/>
        </p:nvSpPr>
        <p:spPr>
          <a:xfrm>
            <a:off x="1865129" y="2728080"/>
            <a:ext cx="1188410" cy="567888"/>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Session Initialization</a:t>
            </a:r>
          </a:p>
        </p:txBody>
      </p:sp>
      <p:sp>
        <p:nvSpPr>
          <p:cNvPr id="11" name="Rectangle 10"/>
          <p:cNvSpPr/>
          <p:nvPr/>
        </p:nvSpPr>
        <p:spPr>
          <a:xfrm>
            <a:off x="9516411" y="2728080"/>
            <a:ext cx="1188410" cy="567888"/>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Shell Initialization</a:t>
            </a:r>
          </a:p>
        </p:txBody>
      </p:sp>
      <p:sp>
        <p:nvSpPr>
          <p:cNvPr id="12" name="Rectangle 11"/>
          <p:cNvSpPr/>
          <p:nvPr/>
        </p:nvSpPr>
        <p:spPr>
          <a:xfrm>
            <a:off x="4415557" y="2728080"/>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GPO &amp; GPP</a:t>
            </a:r>
          </a:p>
        </p:txBody>
      </p:sp>
      <p:sp>
        <p:nvSpPr>
          <p:cNvPr id="13" name="Rectangle 12"/>
          <p:cNvSpPr/>
          <p:nvPr/>
        </p:nvSpPr>
        <p:spPr>
          <a:xfrm>
            <a:off x="5690771" y="2728080"/>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Logon Scripts</a:t>
            </a:r>
          </a:p>
        </p:txBody>
      </p:sp>
      <p:sp>
        <p:nvSpPr>
          <p:cNvPr id="14" name="Rectangle 13"/>
          <p:cNvSpPr/>
          <p:nvPr/>
        </p:nvSpPr>
        <p:spPr>
          <a:xfrm>
            <a:off x="6965985" y="2728080"/>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Drive Mapping</a:t>
            </a:r>
          </a:p>
        </p:txBody>
      </p:sp>
      <p:sp>
        <p:nvSpPr>
          <p:cNvPr id="15" name="Rectangle 14"/>
          <p:cNvSpPr/>
          <p:nvPr/>
        </p:nvSpPr>
        <p:spPr>
          <a:xfrm>
            <a:off x="8241198" y="2728080"/>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Printer Mapping</a:t>
            </a:r>
          </a:p>
        </p:txBody>
      </p:sp>
      <p:sp>
        <p:nvSpPr>
          <p:cNvPr id="16" name="Rectangle 15"/>
          <p:cNvSpPr/>
          <p:nvPr/>
        </p:nvSpPr>
        <p:spPr>
          <a:xfrm>
            <a:off x="3140343" y="2728080"/>
            <a:ext cx="1188410" cy="567888"/>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User Profile</a:t>
            </a:r>
          </a:p>
        </p:txBody>
      </p:sp>
      <p:grpSp>
        <p:nvGrpSpPr>
          <p:cNvPr id="44" name="Group 43"/>
          <p:cNvGrpSpPr/>
          <p:nvPr/>
        </p:nvGrpSpPr>
        <p:grpSpPr>
          <a:xfrm>
            <a:off x="10704952" y="2115516"/>
            <a:ext cx="1081643" cy="1217353"/>
            <a:chOff x="10706147" y="2115173"/>
            <a:chExt cx="1081924" cy="1217670"/>
          </a:xfrm>
        </p:grpSpPr>
        <p:pic>
          <p:nvPicPr>
            <p:cNvPr id="5" name="Picture 4"/>
            <p:cNvPicPr>
              <a:picLocks noChangeAspect="1"/>
            </p:cNvPicPr>
            <p:nvPr/>
          </p:nvPicPr>
          <p:blipFill>
            <a:blip r:embed="rId3"/>
            <a:stretch>
              <a:fillRect/>
            </a:stretch>
          </p:blipFill>
          <p:spPr>
            <a:xfrm>
              <a:off x="10752096" y="2115173"/>
              <a:ext cx="982702" cy="802192"/>
            </a:xfrm>
            <a:prstGeom prst="rect">
              <a:avLst/>
            </a:prstGeom>
          </p:spPr>
        </p:pic>
        <p:sp>
          <p:nvSpPr>
            <p:cNvPr id="34" name="TextBox 27"/>
            <p:cNvSpPr txBox="1"/>
            <p:nvPr/>
          </p:nvSpPr>
          <p:spPr>
            <a:xfrm>
              <a:off x="10706147" y="2917365"/>
              <a:ext cx="1081924" cy="415478"/>
            </a:xfrm>
            <a:prstGeom prst="rect">
              <a:avLst/>
            </a:prstGeom>
            <a:noFill/>
          </p:spPr>
          <p:txBody>
            <a:bodyPr wrap="none" rtlCol="0">
              <a:spAutoFit/>
            </a:bodyPr>
            <a:lstStyle/>
            <a:p>
              <a:pPr algn="ctr"/>
              <a:r>
                <a:rPr lang="fr-FR" sz="2099" dirty="0"/>
                <a:t>Desktop</a:t>
              </a:r>
              <a:endParaRPr lang="en-US" sz="2099" dirty="0"/>
            </a:p>
          </p:txBody>
        </p:sp>
      </p:grpSp>
      <p:grpSp>
        <p:nvGrpSpPr>
          <p:cNvPr id="45" name="Group 44"/>
          <p:cNvGrpSpPr/>
          <p:nvPr/>
        </p:nvGrpSpPr>
        <p:grpSpPr>
          <a:xfrm>
            <a:off x="524051" y="2115516"/>
            <a:ext cx="1325400" cy="1217245"/>
            <a:chOff x="522599" y="2115173"/>
            <a:chExt cx="1325745" cy="1217562"/>
          </a:xfrm>
        </p:grpSpPr>
        <p:pic>
          <p:nvPicPr>
            <p:cNvPr id="4" name="Picture 3"/>
            <p:cNvPicPr>
              <a:picLocks noChangeAspect="1"/>
            </p:cNvPicPr>
            <p:nvPr/>
          </p:nvPicPr>
          <p:blipFill>
            <a:blip r:embed="rId4"/>
            <a:stretch>
              <a:fillRect/>
            </a:stretch>
          </p:blipFill>
          <p:spPr>
            <a:xfrm>
              <a:off x="522599" y="2115173"/>
              <a:ext cx="1325745" cy="850392"/>
            </a:xfrm>
            <a:prstGeom prst="rect">
              <a:avLst/>
            </a:prstGeom>
          </p:spPr>
        </p:pic>
        <p:sp>
          <p:nvSpPr>
            <p:cNvPr id="35" name="TextBox 27"/>
            <p:cNvSpPr txBox="1"/>
            <p:nvPr/>
          </p:nvSpPr>
          <p:spPr>
            <a:xfrm>
              <a:off x="831782" y="2917365"/>
              <a:ext cx="686406" cy="415370"/>
            </a:xfrm>
            <a:prstGeom prst="rect">
              <a:avLst/>
            </a:prstGeom>
            <a:noFill/>
          </p:spPr>
          <p:txBody>
            <a:bodyPr wrap="none" rtlCol="0">
              <a:spAutoFit/>
            </a:bodyPr>
            <a:lstStyle/>
            <a:p>
              <a:pPr algn="ctr"/>
              <a:r>
                <a:rPr lang="fr-FR" sz="2099" dirty="0"/>
                <a:t>User</a:t>
              </a:r>
              <a:endParaRPr lang="en-US" sz="2099" dirty="0"/>
            </a:p>
          </p:txBody>
        </p:sp>
      </p:grpSp>
      <p:sp>
        <p:nvSpPr>
          <p:cNvPr id="17" name="Title 5">
            <a:extLst>
              <a:ext uri="{FF2B5EF4-FFF2-40B4-BE49-F238E27FC236}">
                <a16:creationId xmlns:a16="http://schemas.microsoft.com/office/drawing/2014/main" id="{741F6072-6572-AD48-BD66-CF0663E205DD}"/>
              </a:ext>
            </a:extLst>
          </p:cNvPr>
          <p:cNvSpPr txBox="1">
            <a:spLocks/>
          </p:cNvSpPr>
          <p:nvPr/>
        </p:nvSpPr>
        <p:spPr>
          <a:xfrm>
            <a:off x="457200" y="592709"/>
            <a:ext cx="11277599" cy="573939"/>
          </a:xfrm>
          <a:prstGeom prst="rect">
            <a:avLst/>
          </a:prstGeom>
        </p:spPr>
        <p:txBody>
          <a:bodyPr/>
          <a:lst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a:lstStyle>
          <a:p>
            <a:r>
              <a:rPr lang="en-US" dirty="0">
                <a:solidFill>
                  <a:srgbClr val="1A1A1A"/>
                </a:solidFill>
              </a:rPr>
              <a:t>Profile load time optimization</a:t>
            </a:r>
          </a:p>
        </p:txBody>
      </p:sp>
    </p:spTree>
    <p:custDataLst>
      <p:tags r:id="rId1"/>
    </p:custDataLst>
    <p:extLst>
      <p:ext uri="{BB962C8B-B14F-4D97-AF65-F5344CB8AC3E}">
        <p14:creationId xmlns:p14="http://schemas.microsoft.com/office/powerpoint/2010/main" val="687244743"/>
      </p:ext>
    </p:extLst>
  </p:cSld>
  <p:clrMapOvr>
    <a:masterClrMapping/>
  </p:clrMapOvr>
  <mc:AlternateContent xmlns:mc="http://schemas.openxmlformats.org/markup-compatibility/2006" xmlns:p14="http://schemas.microsoft.com/office/powerpoint/2010/main">
    <mc:Choice Requires="p14">
      <p:transition spd="med" p14:dur="700" advTm="14698">
        <p:fade/>
      </p:transition>
    </mc:Choice>
    <mc:Fallback xmlns="">
      <p:transition spd="med" advTm="1469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500"/>
                                        <p:tgtEl>
                                          <p:spTgt spid="16"/>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par>
                          <p:cTn id="41" fill="hold">
                            <p:stCondLst>
                              <p:cond delay="3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Arrow Connector 60"/>
          <p:cNvCxnSpPr>
            <a:stCxn id="4" idx="3"/>
            <a:endCxn id="5" idx="1"/>
          </p:cNvCxnSpPr>
          <p:nvPr/>
        </p:nvCxnSpPr>
        <p:spPr bwMode="auto">
          <a:xfrm flipV="1">
            <a:off x="1849451" y="2516507"/>
            <a:ext cx="8901433" cy="24094"/>
          </a:xfrm>
          <a:prstGeom prst="straightConnector1">
            <a:avLst/>
          </a:prstGeom>
          <a:noFill/>
          <a:ln w="38100" cap="flat" cmpd="sng" algn="ctr">
            <a:solidFill>
              <a:schemeClr val="tx1"/>
            </a:solidFill>
            <a:prstDash val="solid"/>
            <a:round/>
            <a:headEnd type="none" w="med" len="med"/>
            <a:tailEnd type="triangle" w="lg" len="lg"/>
          </a:ln>
          <a:effectLst/>
        </p:spPr>
      </p:cxnSp>
      <p:sp>
        <p:nvSpPr>
          <p:cNvPr id="9" name="Rectangle 8"/>
          <p:cNvSpPr/>
          <p:nvPr/>
        </p:nvSpPr>
        <p:spPr>
          <a:xfrm>
            <a:off x="1865130" y="2091422"/>
            <a:ext cx="8839692" cy="382954"/>
          </a:xfrm>
          <a:prstGeom prst="rect">
            <a:avLst/>
          </a:prstGeom>
        </p:spPr>
        <p:txBody>
          <a:bodyPr wrap="square">
            <a:spAutoFit/>
          </a:bodyPr>
          <a:lstStyle/>
          <a:p>
            <a:pPr algn="ctr">
              <a:lnSpc>
                <a:spcPct val="90000"/>
              </a:lnSpc>
              <a:spcBef>
                <a:spcPts val="1400"/>
              </a:spcBef>
            </a:pPr>
            <a:r>
              <a:rPr lang="en-US" sz="2099" kern="100" spc="50" dirty="0"/>
              <a:t>Logon Duration: 45-120 seconds</a:t>
            </a:r>
          </a:p>
        </p:txBody>
      </p:sp>
      <p:sp>
        <p:nvSpPr>
          <p:cNvPr id="10" name="Rectangle 9"/>
          <p:cNvSpPr/>
          <p:nvPr/>
        </p:nvSpPr>
        <p:spPr>
          <a:xfrm>
            <a:off x="1865129" y="2728080"/>
            <a:ext cx="1188410" cy="567888"/>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Session Initialization</a:t>
            </a:r>
          </a:p>
        </p:txBody>
      </p:sp>
      <p:sp>
        <p:nvSpPr>
          <p:cNvPr id="11" name="Rectangle 10"/>
          <p:cNvSpPr/>
          <p:nvPr/>
        </p:nvSpPr>
        <p:spPr>
          <a:xfrm>
            <a:off x="9516411" y="2728080"/>
            <a:ext cx="1188410" cy="567888"/>
          </a:xfrm>
          <a:prstGeom prst="rect">
            <a:avLst/>
          </a:prstGeom>
          <a:solidFill>
            <a:schemeClr val="bg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Shell Initialization</a:t>
            </a:r>
          </a:p>
        </p:txBody>
      </p:sp>
      <p:grpSp>
        <p:nvGrpSpPr>
          <p:cNvPr id="3" name="Group 2"/>
          <p:cNvGrpSpPr/>
          <p:nvPr/>
        </p:nvGrpSpPr>
        <p:grpSpPr>
          <a:xfrm>
            <a:off x="3140343" y="2728080"/>
            <a:ext cx="6289266" cy="567888"/>
            <a:chOff x="3139573" y="2727897"/>
            <a:chExt cx="6290904" cy="568036"/>
          </a:xfrm>
        </p:grpSpPr>
        <p:sp>
          <p:nvSpPr>
            <p:cNvPr id="12" name="Rectangle 11"/>
            <p:cNvSpPr/>
            <p:nvPr/>
          </p:nvSpPr>
          <p:spPr>
            <a:xfrm>
              <a:off x="4415119" y="2727897"/>
              <a:ext cx="1188720" cy="568036"/>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GPO &amp; GPP</a:t>
              </a:r>
            </a:p>
          </p:txBody>
        </p:sp>
        <p:sp>
          <p:nvSpPr>
            <p:cNvPr id="13" name="Rectangle 12"/>
            <p:cNvSpPr/>
            <p:nvPr/>
          </p:nvSpPr>
          <p:spPr>
            <a:xfrm>
              <a:off x="5690665" y="2727897"/>
              <a:ext cx="1188720" cy="568036"/>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Logon Scripts</a:t>
              </a:r>
            </a:p>
          </p:txBody>
        </p:sp>
        <p:sp>
          <p:nvSpPr>
            <p:cNvPr id="14" name="Rectangle 13"/>
            <p:cNvSpPr/>
            <p:nvPr/>
          </p:nvSpPr>
          <p:spPr>
            <a:xfrm>
              <a:off x="6966211" y="2727897"/>
              <a:ext cx="1188720" cy="568036"/>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Drive Mapping</a:t>
              </a:r>
            </a:p>
          </p:txBody>
        </p:sp>
        <p:sp>
          <p:nvSpPr>
            <p:cNvPr id="15" name="Rectangle 14"/>
            <p:cNvSpPr/>
            <p:nvPr/>
          </p:nvSpPr>
          <p:spPr>
            <a:xfrm>
              <a:off x="8241757" y="2727897"/>
              <a:ext cx="1188720" cy="568036"/>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Printer Mapping</a:t>
              </a:r>
            </a:p>
          </p:txBody>
        </p:sp>
        <p:sp>
          <p:nvSpPr>
            <p:cNvPr id="16" name="Rectangle 15"/>
            <p:cNvSpPr/>
            <p:nvPr/>
          </p:nvSpPr>
          <p:spPr>
            <a:xfrm>
              <a:off x="3139573" y="2727897"/>
              <a:ext cx="1188720" cy="568036"/>
            </a:xfrm>
            <a:prstGeom prst="rect">
              <a:avLst/>
            </a:prstGeom>
            <a:solidFill>
              <a:schemeClr val="bg1"/>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User Profile</a:t>
              </a:r>
            </a:p>
          </p:txBody>
        </p:sp>
      </p:grpSp>
      <p:grpSp>
        <p:nvGrpSpPr>
          <p:cNvPr id="44" name="Group 43"/>
          <p:cNvGrpSpPr/>
          <p:nvPr/>
        </p:nvGrpSpPr>
        <p:grpSpPr>
          <a:xfrm>
            <a:off x="10704952" y="2115516"/>
            <a:ext cx="1081643" cy="1217353"/>
            <a:chOff x="10706147" y="2115173"/>
            <a:chExt cx="1081924" cy="1217670"/>
          </a:xfrm>
        </p:grpSpPr>
        <p:pic>
          <p:nvPicPr>
            <p:cNvPr id="5" name="Picture 4"/>
            <p:cNvPicPr>
              <a:picLocks noChangeAspect="1"/>
            </p:cNvPicPr>
            <p:nvPr/>
          </p:nvPicPr>
          <p:blipFill>
            <a:blip r:embed="rId2"/>
            <a:stretch>
              <a:fillRect/>
            </a:stretch>
          </p:blipFill>
          <p:spPr>
            <a:xfrm>
              <a:off x="10752096" y="2115173"/>
              <a:ext cx="982702" cy="802192"/>
            </a:xfrm>
            <a:prstGeom prst="rect">
              <a:avLst/>
            </a:prstGeom>
          </p:spPr>
        </p:pic>
        <p:sp>
          <p:nvSpPr>
            <p:cNvPr id="34" name="TextBox 27"/>
            <p:cNvSpPr txBox="1"/>
            <p:nvPr/>
          </p:nvSpPr>
          <p:spPr>
            <a:xfrm>
              <a:off x="10706147" y="2917365"/>
              <a:ext cx="1081924" cy="415478"/>
            </a:xfrm>
            <a:prstGeom prst="rect">
              <a:avLst/>
            </a:prstGeom>
            <a:noFill/>
          </p:spPr>
          <p:txBody>
            <a:bodyPr wrap="none" rtlCol="0">
              <a:spAutoFit/>
            </a:bodyPr>
            <a:lstStyle/>
            <a:p>
              <a:pPr algn="ctr"/>
              <a:r>
                <a:rPr lang="fr-FR" sz="2099" dirty="0"/>
                <a:t>Desktop</a:t>
              </a:r>
              <a:endParaRPr lang="en-US" sz="2099" dirty="0"/>
            </a:p>
          </p:txBody>
        </p:sp>
      </p:grpSp>
      <p:grpSp>
        <p:nvGrpSpPr>
          <p:cNvPr id="45" name="Group 44"/>
          <p:cNvGrpSpPr/>
          <p:nvPr/>
        </p:nvGrpSpPr>
        <p:grpSpPr>
          <a:xfrm>
            <a:off x="524051" y="2115516"/>
            <a:ext cx="1325400" cy="1217245"/>
            <a:chOff x="522599" y="2115173"/>
            <a:chExt cx="1325745" cy="1217562"/>
          </a:xfrm>
        </p:grpSpPr>
        <p:pic>
          <p:nvPicPr>
            <p:cNvPr id="4" name="Picture 3"/>
            <p:cNvPicPr>
              <a:picLocks noChangeAspect="1"/>
            </p:cNvPicPr>
            <p:nvPr/>
          </p:nvPicPr>
          <p:blipFill>
            <a:blip r:embed="rId3"/>
            <a:stretch>
              <a:fillRect/>
            </a:stretch>
          </p:blipFill>
          <p:spPr>
            <a:xfrm>
              <a:off x="522599" y="2115173"/>
              <a:ext cx="1325745" cy="850392"/>
            </a:xfrm>
            <a:prstGeom prst="rect">
              <a:avLst/>
            </a:prstGeom>
          </p:spPr>
        </p:pic>
        <p:sp>
          <p:nvSpPr>
            <p:cNvPr id="35" name="TextBox 27"/>
            <p:cNvSpPr txBox="1"/>
            <p:nvPr/>
          </p:nvSpPr>
          <p:spPr>
            <a:xfrm>
              <a:off x="831782" y="2917365"/>
              <a:ext cx="686406" cy="415370"/>
            </a:xfrm>
            <a:prstGeom prst="rect">
              <a:avLst/>
            </a:prstGeom>
            <a:noFill/>
          </p:spPr>
          <p:txBody>
            <a:bodyPr wrap="none" rtlCol="0">
              <a:spAutoFit/>
            </a:bodyPr>
            <a:lstStyle/>
            <a:p>
              <a:pPr algn="ctr"/>
              <a:r>
                <a:rPr lang="fr-FR" sz="2099" dirty="0"/>
                <a:t>User</a:t>
              </a:r>
              <a:endParaRPr lang="en-US" sz="2099" dirty="0"/>
            </a:p>
          </p:txBody>
        </p:sp>
      </p:grpSp>
      <p:cxnSp>
        <p:nvCxnSpPr>
          <p:cNvPr id="31" name="Straight Arrow Connector 60"/>
          <p:cNvCxnSpPr/>
          <p:nvPr/>
        </p:nvCxnSpPr>
        <p:spPr bwMode="auto">
          <a:xfrm>
            <a:off x="1849452" y="2540600"/>
            <a:ext cx="2479303" cy="0"/>
          </a:xfrm>
          <a:prstGeom prst="straightConnector1">
            <a:avLst/>
          </a:prstGeom>
          <a:noFill/>
          <a:ln w="38100" cap="flat" cmpd="sng" algn="ctr">
            <a:solidFill>
              <a:schemeClr val="tx1"/>
            </a:solidFill>
            <a:prstDash val="solid"/>
            <a:round/>
            <a:headEnd type="none" w="med" len="med"/>
            <a:tailEnd type="triangle" w="lg" len="lg"/>
          </a:ln>
          <a:effectLst/>
        </p:spPr>
      </p:cxnSp>
      <p:cxnSp>
        <p:nvCxnSpPr>
          <p:cNvPr id="37" name="Straight Arrow Connector 60"/>
          <p:cNvCxnSpPr>
            <a:endCxn id="46" idx="2"/>
          </p:cNvCxnSpPr>
          <p:nvPr/>
        </p:nvCxnSpPr>
        <p:spPr bwMode="auto">
          <a:xfrm rot="16200000" flipV="1">
            <a:off x="5872737" y="4149431"/>
            <a:ext cx="708754" cy="2556354"/>
          </a:xfrm>
          <a:prstGeom prst="bentConnector3">
            <a:avLst>
              <a:gd name="adj1" fmla="val 50000"/>
            </a:avLst>
          </a:prstGeom>
          <a:noFill/>
          <a:ln w="38100" cap="flat" cmpd="sng" algn="ctr">
            <a:solidFill>
              <a:schemeClr val="tx1"/>
            </a:solidFill>
            <a:prstDash val="solid"/>
            <a:round/>
            <a:headEnd type="none" w="med" len="med"/>
            <a:tailEnd type="none" w="lg" len="lg"/>
          </a:ln>
          <a:effectLst/>
        </p:spPr>
      </p:cxnSp>
      <p:cxnSp>
        <p:nvCxnSpPr>
          <p:cNvPr id="38" name="Straight Arrow Connector 60"/>
          <p:cNvCxnSpPr>
            <a:endCxn id="46" idx="2"/>
          </p:cNvCxnSpPr>
          <p:nvPr/>
        </p:nvCxnSpPr>
        <p:spPr bwMode="auto">
          <a:xfrm rot="16200000" flipV="1">
            <a:off x="5235130" y="4787038"/>
            <a:ext cx="708754" cy="1281140"/>
          </a:xfrm>
          <a:prstGeom prst="bentConnector3">
            <a:avLst>
              <a:gd name="adj1" fmla="val 50000"/>
            </a:avLst>
          </a:prstGeom>
          <a:noFill/>
          <a:ln w="38100" cap="flat" cmpd="sng" algn="ctr">
            <a:solidFill>
              <a:schemeClr val="tx1"/>
            </a:solidFill>
            <a:prstDash val="solid"/>
            <a:round/>
            <a:headEnd type="none" w="med" len="med"/>
            <a:tailEnd type="none" w="lg" len="lg"/>
          </a:ln>
          <a:effectLst/>
        </p:spPr>
      </p:cxnSp>
      <p:cxnSp>
        <p:nvCxnSpPr>
          <p:cNvPr id="39" name="Straight Arrow Connector 60"/>
          <p:cNvCxnSpPr>
            <a:endCxn id="46" idx="2"/>
          </p:cNvCxnSpPr>
          <p:nvPr/>
        </p:nvCxnSpPr>
        <p:spPr bwMode="auto">
          <a:xfrm rot="16200000" flipV="1">
            <a:off x="4597523" y="5424645"/>
            <a:ext cx="708754" cy="5926"/>
          </a:xfrm>
          <a:prstGeom prst="bentConnector3">
            <a:avLst>
              <a:gd name="adj1" fmla="val 50000"/>
            </a:avLst>
          </a:prstGeom>
          <a:noFill/>
          <a:ln w="38100" cap="flat" cmpd="sng" algn="ctr">
            <a:solidFill>
              <a:schemeClr val="tx1"/>
            </a:solidFill>
            <a:prstDash val="solid"/>
            <a:round/>
            <a:headEnd type="none" w="med" len="med"/>
            <a:tailEnd type="none" w="lg" len="lg"/>
          </a:ln>
          <a:effectLst/>
        </p:spPr>
      </p:cxnSp>
      <p:cxnSp>
        <p:nvCxnSpPr>
          <p:cNvPr id="40" name="Straight Arrow Connector 60"/>
          <p:cNvCxnSpPr>
            <a:endCxn id="46" idx="2"/>
          </p:cNvCxnSpPr>
          <p:nvPr/>
        </p:nvCxnSpPr>
        <p:spPr bwMode="auto">
          <a:xfrm rot="5400000" flipH="1" flipV="1">
            <a:off x="3959916" y="4792966"/>
            <a:ext cx="708754" cy="1269287"/>
          </a:xfrm>
          <a:prstGeom prst="bentConnector3">
            <a:avLst>
              <a:gd name="adj1" fmla="val 50000"/>
            </a:avLst>
          </a:prstGeom>
          <a:noFill/>
          <a:ln w="38100" cap="flat" cmpd="sng" algn="ctr">
            <a:solidFill>
              <a:schemeClr val="tx1"/>
            </a:solidFill>
            <a:prstDash val="solid"/>
            <a:round/>
            <a:headEnd type="none" w="med" len="med"/>
            <a:tailEnd type="none" w="lg" len="lg"/>
          </a:ln>
          <a:effectLst/>
        </p:spPr>
      </p:cxnSp>
      <p:cxnSp>
        <p:nvCxnSpPr>
          <p:cNvPr id="41" name="Straight Arrow Connector 60"/>
          <p:cNvCxnSpPr>
            <a:endCxn id="46" idx="2"/>
          </p:cNvCxnSpPr>
          <p:nvPr/>
        </p:nvCxnSpPr>
        <p:spPr bwMode="auto">
          <a:xfrm rot="5400000" flipH="1" flipV="1">
            <a:off x="3322309" y="4155359"/>
            <a:ext cx="708754" cy="2544501"/>
          </a:xfrm>
          <a:prstGeom prst="bentConnector3">
            <a:avLst>
              <a:gd name="adj1" fmla="val 50000"/>
            </a:avLst>
          </a:prstGeom>
          <a:noFill/>
          <a:ln w="38100" cap="flat" cmpd="sng" algn="ctr">
            <a:solidFill>
              <a:schemeClr val="tx1"/>
            </a:solidFill>
            <a:prstDash val="solid"/>
            <a:round/>
            <a:headEnd type="none" w="med" len="med"/>
            <a:tailEnd type="none" w="lg" len="lg"/>
          </a:ln>
          <a:effectLst/>
        </p:spPr>
      </p:cxnSp>
      <p:grpSp>
        <p:nvGrpSpPr>
          <p:cNvPr id="42" name="Group 41"/>
          <p:cNvGrpSpPr/>
          <p:nvPr/>
        </p:nvGrpSpPr>
        <p:grpSpPr>
          <a:xfrm>
            <a:off x="4210689" y="3888553"/>
            <a:ext cx="1476494" cy="1230704"/>
            <a:chOff x="3963057" y="4792992"/>
            <a:chExt cx="1476879" cy="1231025"/>
          </a:xfrm>
        </p:grpSpPr>
        <p:pic>
          <p:nvPicPr>
            <p:cNvPr id="43" name="Picture 42"/>
            <p:cNvPicPr>
              <a:picLocks noChangeAspect="1"/>
            </p:cNvPicPr>
            <p:nvPr/>
          </p:nvPicPr>
          <p:blipFill>
            <a:blip r:embed="rId4">
              <a:duotone>
                <a:schemeClr val="accent1">
                  <a:shade val="45000"/>
                  <a:satMod val="135000"/>
                </a:schemeClr>
                <a:prstClr val="white"/>
              </a:duotone>
            </a:blip>
            <a:stretch>
              <a:fillRect/>
            </a:stretch>
          </p:blipFill>
          <p:spPr>
            <a:xfrm>
              <a:off x="4212113" y="4792992"/>
              <a:ext cx="978786" cy="815655"/>
            </a:xfrm>
            <a:prstGeom prst="rect">
              <a:avLst/>
            </a:prstGeom>
          </p:spPr>
        </p:pic>
        <p:sp>
          <p:nvSpPr>
            <p:cNvPr id="46" name="TextBox 27"/>
            <p:cNvSpPr txBox="1"/>
            <p:nvPr/>
          </p:nvSpPr>
          <p:spPr>
            <a:xfrm>
              <a:off x="3963057" y="5608647"/>
              <a:ext cx="1476879" cy="415370"/>
            </a:xfrm>
            <a:prstGeom prst="rect">
              <a:avLst/>
            </a:prstGeom>
            <a:noFill/>
          </p:spPr>
          <p:txBody>
            <a:bodyPr wrap="none" rtlCol="0">
              <a:spAutoFit/>
            </a:bodyPr>
            <a:lstStyle/>
            <a:p>
              <a:pPr algn="ctr"/>
              <a:r>
                <a:rPr lang="fr-FR" sz="2099" dirty="0"/>
                <a:t>WEM Agent</a:t>
              </a:r>
              <a:endParaRPr lang="en-US" sz="2099" dirty="0"/>
            </a:p>
          </p:txBody>
        </p:sp>
      </p:grpSp>
      <p:cxnSp>
        <p:nvCxnSpPr>
          <p:cNvPr id="47" name="Straight Arrow Connector 60"/>
          <p:cNvCxnSpPr>
            <a:stCxn id="43" idx="0"/>
          </p:cNvCxnSpPr>
          <p:nvPr/>
        </p:nvCxnSpPr>
        <p:spPr bwMode="auto">
          <a:xfrm flipH="1" flipV="1">
            <a:off x="4943003" y="3306827"/>
            <a:ext cx="5942" cy="581727"/>
          </a:xfrm>
          <a:prstGeom prst="straightConnector1">
            <a:avLst/>
          </a:prstGeom>
          <a:noFill/>
          <a:ln w="38100" cap="flat" cmpd="sng" algn="ctr">
            <a:solidFill>
              <a:schemeClr val="tx1"/>
            </a:solidFill>
            <a:prstDash val="solid"/>
            <a:round/>
            <a:headEnd type="none" w="med" len="med"/>
            <a:tailEnd type="triangle" w="lg" len="lg"/>
          </a:ln>
          <a:effectLst/>
        </p:spPr>
      </p:cxnSp>
      <p:sp>
        <p:nvSpPr>
          <p:cNvPr id="49" name="Rectangle 48"/>
          <p:cNvSpPr/>
          <p:nvPr/>
        </p:nvSpPr>
        <p:spPr>
          <a:xfrm>
            <a:off x="1827133" y="2001013"/>
            <a:ext cx="2435064" cy="535392"/>
          </a:xfrm>
          <a:prstGeom prst="rect">
            <a:avLst/>
          </a:prstGeom>
        </p:spPr>
        <p:txBody>
          <a:bodyPr wrap="square">
            <a:spAutoFit/>
          </a:bodyPr>
          <a:lstStyle/>
          <a:p>
            <a:pPr algn="ctr">
              <a:lnSpc>
                <a:spcPct val="90000"/>
              </a:lnSpc>
              <a:spcBef>
                <a:spcPts val="1400"/>
              </a:spcBef>
            </a:pPr>
            <a:r>
              <a:rPr lang="en-US" sz="1600" kern="100" spc="50" dirty="0"/>
              <a:t>Logon Duration: </a:t>
            </a:r>
            <a:br>
              <a:rPr lang="en-US" sz="1600" kern="100" spc="50" dirty="0"/>
            </a:br>
            <a:r>
              <a:rPr lang="en-US" sz="1600" kern="100" spc="50" dirty="0"/>
              <a:t>5-15 seconds</a:t>
            </a:r>
          </a:p>
        </p:txBody>
      </p:sp>
      <p:sp>
        <p:nvSpPr>
          <p:cNvPr id="29" name="Title 5">
            <a:extLst>
              <a:ext uri="{FF2B5EF4-FFF2-40B4-BE49-F238E27FC236}">
                <a16:creationId xmlns:a16="http://schemas.microsoft.com/office/drawing/2014/main" id="{CA30A908-8636-0843-A7D1-D6DDF549E2FE}"/>
              </a:ext>
            </a:extLst>
          </p:cNvPr>
          <p:cNvSpPr txBox="1">
            <a:spLocks/>
          </p:cNvSpPr>
          <p:nvPr/>
        </p:nvSpPr>
        <p:spPr>
          <a:xfrm>
            <a:off x="457200" y="592709"/>
            <a:ext cx="11277599" cy="573939"/>
          </a:xfrm>
          <a:prstGeom prst="rect">
            <a:avLst/>
          </a:prstGeom>
        </p:spPr>
        <p:txBody>
          <a:bodyPr/>
          <a:lst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a:lstStyle>
          <a:p>
            <a:r>
              <a:rPr lang="en-US" dirty="0">
                <a:solidFill>
                  <a:srgbClr val="1A1A1A"/>
                </a:solidFill>
              </a:rPr>
              <a:t>Profile load time optimization</a:t>
            </a:r>
          </a:p>
        </p:txBody>
      </p:sp>
    </p:spTree>
    <p:extLst>
      <p:ext uri="{BB962C8B-B14F-4D97-AF65-F5344CB8AC3E}">
        <p14:creationId xmlns:p14="http://schemas.microsoft.com/office/powerpoint/2010/main" val="2181297543"/>
      </p:ext>
    </p:extLst>
  </p:cSld>
  <p:clrMapOvr>
    <a:masterClrMapping/>
  </p:clrMapOvr>
  <mc:AlternateContent xmlns:mc="http://schemas.openxmlformats.org/markup-compatibility/2006" xmlns:p14="http://schemas.microsoft.com/office/powerpoint/2010/main">
    <mc:Choice Requires="p14">
      <p:transition spd="med" p14:dur="700" advTm="43717">
        <p:fade/>
      </p:transition>
    </mc:Choice>
    <mc:Fallback xmlns="">
      <p:transition spd="med" advTm="4371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grpId="0" nodeType="afterEffect">
                                  <p:stCondLst>
                                    <p:cond delay="0"/>
                                  </p:stCondLst>
                                  <p:childTnLst>
                                    <p:animEffect transition="out" filter="fade">
                                      <p:cBhvr>
                                        <p:cTn id="6" dur="500"/>
                                        <p:tgtEl>
                                          <p:spTgt spid="9"/>
                                        </p:tgtEl>
                                      </p:cBhvr>
                                    </p:animEffect>
                                    <p:set>
                                      <p:cBhvr>
                                        <p:cTn id="7" dur="1" fill="hold">
                                          <p:stCondLst>
                                            <p:cond delay="499"/>
                                          </p:stCondLst>
                                        </p:cTn>
                                        <p:tgtEl>
                                          <p:spTgt spid="9"/>
                                        </p:tgtEl>
                                        <p:attrNameLst>
                                          <p:attrName>style.visibility</p:attrName>
                                        </p:attrNameLst>
                                      </p:cBhvr>
                                      <p:to>
                                        <p:strVal val="hidden"/>
                                      </p:to>
                                    </p:set>
                                  </p:childTnLst>
                                </p:cTn>
                              </p:par>
                            </p:childTnLst>
                          </p:cTn>
                        </p:par>
                        <p:par>
                          <p:cTn id="8" fill="hold">
                            <p:stCondLst>
                              <p:cond delay="500"/>
                            </p:stCondLst>
                            <p:childTnLst>
                              <p:par>
                                <p:cTn id="9" presetID="42" presetClass="path" presetSubtype="0" accel="50000" decel="50000" fill="hold" nodeType="afterEffect">
                                  <p:stCondLst>
                                    <p:cond delay="0"/>
                                  </p:stCondLst>
                                  <p:childTnLst>
                                    <p:animMotion origin="layout" path="M -4.79167E-6 -3.7037E-7 L -0.10794 0.4456 " pathEditMode="relative" rAng="0" ptsTypes="AA">
                                      <p:cBhvr>
                                        <p:cTn id="10" dur="2000" fill="hold"/>
                                        <p:tgtEl>
                                          <p:spTgt spid="3"/>
                                        </p:tgtEl>
                                        <p:attrNameLst>
                                          <p:attrName>ppt_x</p:attrName>
                                          <p:attrName>ppt_y</p:attrName>
                                        </p:attrNameLst>
                                      </p:cBhvr>
                                      <p:rCtr x="-5404" y="22269"/>
                                    </p:animMotion>
                                  </p:childTnLst>
                                </p:cTn>
                              </p:par>
                            </p:childTnLst>
                          </p:cTn>
                        </p:par>
                        <p:par>
                          <p:cTn id="11" fill="hold">
                            <p:stCondLst>
                              <p:cond delay="2500"/>
                            </p:stCondLst>
                            <p:childTnLst>
                              <p:par>
                                <p:cTn id="12" presetID="22" presetClass="exit" presetSubtype="2" fill="hold" nodeType="afterEffect">
                                  <p:stCondLst>
                                    <p:cond delay="0"/>
                                  </p:stCondLst>
                                  <p:childTnLst>
                                    <p:animEffect transition="out" filter="wipe(right)">
                                      <p:cBhvr>
                                        <p:cTn id="13" dur="2000"/>
                                        <p:tgtEl>
                                          <p:spTgt spid="6"/>
                                        </p:tgtEl>
                                      </p:cBhvr>
                                    </p:animEffect>
                                    <p:set>
                                      <p:cBhvr>
                                        <p:cTn id="14" dur="1" fill="hold">
                                          <p:stCondLst>
                                            <p:cond delay="1999"/>
                                          </p:stCondLst>
                                        </p:cTn>
                                        <p:tgtEl>
                                          <p:spTgt spid="6"/>
                                        </p:tgtEl>
                                        <p:attrNameLst>
                                          <p:attrName>style.visibility</p:attrName>
                                        </p:attrNameLst>
                                      </p:cBhvr>
                                      <p:to>
                                        <p:strVal val="hidden"/>
                                      </p:to>
                                    </p:set>
                                  </p:childTnLst>
                                </p:cTn>
                              </p:par>
                              <p:par>
                                <p:cTn id="15" presetID="42" presetClass="path" presetSubtype="0" accel="50000" decel="50000" fill="hold" grpId="0" nodeType="withEffect">
                                  <p:stCondLst>
                                    <p:cond delay="0"/>
                                  </p:stCondLst>
                                  <p:childTnLst>
                                    <p:animMotion origin="layout" path="M 3.125E-6 -3.7037E-7 L -0.52357 0.00139 " pathEditMode="relative" rAng="0" ptsTypes="AA">
                                      <p:cBhvr>
                                        <p:cTn id="16" dur="2000" fill="hold"/>
                                        <p:tgtEl>
                                          <p:spTgt spid="11"/>
                                        </p:tgtEl>
                                        <p:attrNameLst>
                                          <p:attrName>ppt_x</p:attrName>
                                          <p:attrName>ppt_y</p:attrName>
                                        </p:attrNameLst>
                                      </p:cBhvr>
                                      <p:rCtr x="-26185" y="69"/>
                                    </p:animMotion>
                                  </p:childTnLst>
                                </p:cTn>
                              </p:par>
                              <p:par>
                                <p:cTn id="17" presetID="42" presetClass="path" presetSubtype="0" accel="50000" decel="50000" fill="hold" nodeType="withEffect">
                                  <p:stCondLst>
                                    <p:cond delay="0"/>
                                  </p:stCondLst>
                                  <p:childTnLst>
                                    <p:animMotion origin="layout" path="M 4.58333E-6 5.55112E-17 L -0.51888 0.00394 " pathEditMode="relative" rAng="0" ptsTypes="AA">
                                      <p:cBhvr>
                                        <p:cTn id="18" dur="2000" fill="hold"/>
                                        <p:tgtEl>
                                          <p:spTgt spid="44"/>
                                        </p:tgtEl>
                                        <p:attrNameLst>
                                          <p:attrName>ppt_x</p:attrName>
                                          <p:attrName>ppt_y</p:attrName>
                                        </p:attrNameLst>
                                      </p:cBhvr>
                                      <p:rCtr x="-25951" y="185"/>
                                    </p:animMotion>
                                  </p:childTnLst>
                                </p:cTn>
                              </p:par>
                              <p:par>
                                <p:cTn id="19" presetID="10" presetClass="entr" presetSubtype="0" fill="hold" nodeType="withEffect">
                                  <p:stCondLst>
                                    <p:cond delay="150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childTnLst>
                          </p:cTn>
                        </p:par>
                        <p:par>
                          <p:cTn id="22" fill="hold">
                            <p:stCondLst>
                              <p:cond delay="4500"/>
                            </p:stCondLst>
                            <p:childTnLst>
                              <p:par>
                                <p:cTn id="23" presetID="22" presetClass="entr" presetSubtype="4"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down)">
                                      <p:cBhvr>
                                        <p:cTn id="25" dur="500"/>
                                        <p:tgtEl>
                                          <p:spTgt spid="37"/>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down)">
                                      <p:cBhvr>
                                        <p:cTn id="31" dur="500"/>
                                        <p:tgtEl>
                                          <p:spTgt spid="39"/>
                                        </p:tgtEl>
                                      </p:cBhvr>
                                    </p:animEffect>
                                  </p:childTnLst>
                                </p:cTn>
                              </p:par>
                              <p:par>
                                <p:cTn id="32" presetID="22" presetClass="entr" presetSubtype="4" fill="hold" nodeType="withEffect">
                                  <p:stCondLst>
                                    <p:cond delay="0"/>
                                  </p:stCondLst>
                                  <p:childTnLst>
                                    <p:set>
                                      <p:cBhvr>
                                        <p:cTn id="33" dur="1" fill="hold">
                                          <p:stCondLst>
                                            <p:cond delay="0"/>
                                          </p:stCondLst>
                                        </p:cTn>
                                        <p:tgtEl>
                                          <p:spTgt spid="40"/>
                                        </p:tgtEl>
                                        <p:attrNameLst>
                                          <p:attrName>style.visibility</p:attrName>
                                        </p:attrNameLst>
                                      </p:cBhvr>
                                      <p:to>
                                        <p:strVal val="visible"/>
                                      </p:to>
                                    </p:set>
                                    <p:animEffect transition="in" filter="wipe(down)">
                                      <p:cBhvr>
                                        <p:cTn id="34" dur="500"/>
                                        <p:tgtEl>
                                          <p:spTgt spid="40"/>
                                        </p:tgtEl>
                                      </p:cBhvr>
                                    </p:animEffect>
                                  </p:childTnLst>
                                </p:cTn>
                              </p:par>
                              <p:par>
                                <p:cTn id="35" presetID="22" presetClass="entr" presetSubtype="4"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wipe(down)">
                                      <p:cBhvr>
                                        <p:cTn id="37" dur="500"/>
                                        <p:tgtEl>
                                          <p:spTgt spid="41"/>
                                        </p:tgtEl>
                                      </p:cBhvr>
                                    </p:animEffect>
                                  </p:childTnLst>
                                </p:cTn>
                              </p:par>
                            </p:childTnLst>
                          </p:cTn>
                        </p:par>
                        <p:par>
                          <p:cTn id="38" fill="hold">
                            <p:stCondLst>
                              <p:cond delay="5000"/>
                            </p:stCondLst>
                            <p:childTnLst>
                              <p:par>
                                <p:cTn id="39" presetID="22" presetClass="entr" presetSubtype="4"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wipe(down)">
                                      <p:cBhvr>
                                        <p:cTn id="41" dur="500"/>
                                        <p:tgtEl>
                                          <p:spTgt spid="42"/>
                                        </p:tgtEl>
                                      </p:cBhvr>
                                    </p:animEffect>
                                  </p:childTnLst>
                                </p:cTn>
                              </p:par>
                            </p:childTnLst>
                          </p:cTn>
                        </p:par>
                        <p:par>
                          <p:cTn id="42" fill="hold">
                            <p:stCondLst>
                              <p:cond delay="5500"/>
                            </p:stCondLst>
                            <p:childTnLst>
                              <p:par>
                                <p:cTn id="43" presetID="22" presetClass="entr" presetSubtype="4" fill="hold" nodeType="after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ipe(down)">
                                      <p:cBhvr>
                                        <p:cTn id="45" dur="500"/>
                                        <p:tgtEl>
                                          <p:spTgt spid="47"/>
                                        </p:tgtEl>
                                      </p:cBhvr>
                                    </p:animEffect>
                                  </p:childTnLst>
                                </p:cTn>
                              </p:par>
                            </p:childTnLst>
                          </p:cTn>
                        </p:par>
                        <p:par>
                          <p:cTn id="46" fill="hold">
                            <p:stCondLst>
                              <p:cond delay="6000"/>
                            </p:stCondLst>
                            <p:childTnLst>
                              <p:par>
                                <p:cTn id="47" presetID="10" presetClass="entr" presetSubtype="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fade">
                                      <p:cBhvr>
                                        <p:cTn id="4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animBg="1"/>
      <p:bldP spid="4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6" name="Text Placeholder 5">
            <a:extLst>
              <a:ext uri="{FF2B5EF4-FFF2-40B4-BE49-F238E27FC236}">
                <a16:creationId xmlns:a16="http://schemas.microsoft.com/office/drawing/2014/main" id="{EDA46BF0-781F-B849-B97A-3A20226B8202}"/>
              </a:ext>
            </a:extLst>
          </p:cNvPr>
          <p:cNvSpPr txBox="1">
            <a:spLocks/>
          </p:cNvSpPr>
          <p:nvPr/>
        </p:nvSpPr>
        <p:spPr bwMode="gray">
          <a:xfrm>
            <a:off x="646386" y="1609269"/>
            <a:ext cx="5197682" cy="3323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sz="2400" b="1" dirty="0"/>
              <a:t>Latency (</a:t>
            </a:r>
            <a:r>
              <a:rPr lang="en-US" sz="2400" b="1" dirty="0" err="1"/>
              <a:t>zakasnitev</a:t>
            </a:r>
            <a:r>
              <a:rPr lang="en-US" sz="2400" b="1" dirty="0"/>
              <a:t>)</a:t>
            </a:r>
          </a:p>
        </p:txBody>
      </p:sp>
      <p:pic>
        <p:nvPicPr>
          <p:cNvPr id="36866" name="Picture 2" descr="Image result for latency">
            <a:extLst>
              <a:ext uri="{FF2B5EF4-FFF2-40B4-BE49-F238E27FC236}">
                <a16:creationId xmlns:a16="http://schemas.microsoft.com/office/drawing/2014/main" id="{A6D8BE19-A2C5-E446-AA2A-9B168C1496B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56690" y="2168666"/>
            <a:ext cx="7254108" cy="3631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869427"/>
      </p:ext>
    </p:extLst>
  </p:cSld>
  <p:clrMapOvr>
    <a:masterClrMapping/>
  </p:clrMapOvr>
  <mc:AlternateContent xmlns:mc="http://schemas.openxmlformats.org/markup-compatibility/2006" xmlns:p14="http://schemas.microsoft.com/office/powerpoint/2010/main">
    <mc:Choice Requires="p14">
      <p:transition spd="med" p14:dur="700" advTm="3615">
        <p:fade/>
      </p:transition>
    </mc:Choice>
    <mc:Fallback xmlns="">
      <p:transition spd="med" advTm="3615">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NetScaler SD-WAN Provides</a:t>
            </a:r>
          </a:p>
        </p:txBody>
      </p:sp>
      <p:grpSp>
        <p:nvGrpSpPr>
          <p:cNvPr id="77" name="Group 76"/>
          <p:cNvGrpSpPr/>
          <p:nvPr/>
        </p:nvGrpSpPr>
        <p:grpSpPr>
          <a:xfrm>
            <a:off x="8835679" y="4777907"/>
            <a:ext cx="1206131" cy="1249659"/>
            <a:chOff x="7383388" y="4610833"/>
            <a:chExt cx="1206131" cy="1249659"/>
          </a:xfrm>
        </p:grpSpPr>
        <p:pic>
          <p:nvPicPr>
            <p:cNvPr id="78" name="Picture 7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36851" y="4610833"/>
              <a:ext cx="1042416" cy="877824"/>
            </a:xfrm>
            <a:prstGeom prst="rect">
              <a:avLst/>
            </a:prstGeom>
          </p:spPr>
        </p:pic>
        <p:sp>
          <p:nvSpPr>
            <p:cNvPr id="79" name="TextBox 13"/>
            <p:cNvSpPr txBox="1"/>
            <p:nvPr/>
          </p:nvSpPr>
          <p:spPr>
            <a:xfrm>
              <a:off x="7383388" y="5552715"/>
              <a:ext cx="1206131"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Data Center</a:t>
              </a:r>
            </a:p>
          </p:txBody>
        </p:sp>
      </p:grpSp>
      <p:cxnSp>
        <p:nvCxnSpPr>
          <p:cNvPr id="83" name="Straight Connector 82"/>
          <p:cNvCxnSpPr>
            <a:cxnSpLocks/>
          </p:cNvCxnSpPr>
          <p:nvPr/>
        </p:nvCxnSpPr>
        <p:spPr bwMode="auto">
          <a:xfrm flipH="1">
            <a:off x="6508494" y="5216819"/>
            <a:ext cx="1002309" cy="801"/>
          </a:xfrm>
          <a:prstGeom prst="line">
            <a:avLst/>
          </a:prstGeom>
          <a:noFill/>
          <a:ln w="19050" cap="flat" cmpd="sng" algn="ctr">
            <a:solidFill>
              <a:schemeClr val="tx1"/>
            </a:solidFill>
            <a:prstDash val="sysDot"/>
            <a:round/>
            <a:headEnd type="none" w="med" len="med"/>
            <a:tailEnd type="none" w="med" len="med"/>
          </a:ln>
          <a:effectLst/>
        </p:spPr>
      </p:cxnSp>
      <p:grpSp>
        <p:nvGrpSpPr>
          <p:cNvPr id="84" name="Group 83"/>
          <p:cNvGrpSpPr/>
          <p:nvPr/>
        </p:nvGrpSpPr>
        <p:grpSpPr>
          <a:xfrm>
            <a:off x="10041810" y="4718749"/>
            <a:ext cx="1057400" cy="936982"/>
            <a:chOff x="3833689" y="1364458"/>
            <a:chExt cx="1057400" cy="936982"/>
          </a:xfrm>
        </p:grpSpPr>
        <p:grpSp>
          <p:nvGrpSpPr>
            <p:cNvPr id="85" name="Group 26"/>
            <p:cNvGrpSpPr>
              <a:grpSpLocks noChangeAspect="1"/>
            </p:cNvGrpSpPr>
            <p:nvPr/>
          </p:nvGrpSpPr>
          <p:grpSpPr bwMode="auto">
            <a:xfrm>
              <a:off x="3874965" y="1364458"/>
              <a:ext cx="419048" cy="375340"/>
              <a:chOff x="3593" y="712"/>
              <a:chExt cx="604" cy="541"/>
            </a:xfrm>
            <a:solidFill>
              <a:schemeClr val="accent5"/>
            </a:solidFill>
          </p:grpSpPr>
          <p:sp>
            <p:nvSpPr>
              <p:cNvPr id="95" name="Freeform 27"/>
              <p:cNvSpPr>
                <a:spLocks/>
              </p:cNvSpPr>
              <p:nvPr/>
            </p:nvSpPr>
            <p:spPr bwMode="auto">
              <a:xfrm>
                <a:off x="3698" y="897"/>
                <a:ext cx="107" cy="170"/>
              </a:xfrm>
              <a:custGeom>
                <a:avLst/>
                <a:gdLst>
                  <a:gd name="T0" fmla="*/ 130 w 642"/>
                  <a:gd name="T1" fmla="*/ 941 h 1025"/>
                  <a:gd name="T2" fmla="*/ 170 w 642"/>
                  <a:gd name="T3" fmla="*/ 977 h 1025"/>
                  <a:gd name="T4" fmla="*/ 215 w 642"/>
                  <a:gd name="T5" fmla="*/ 1002 h 1025"/>
                  <a:gd name="T6" fmla="*/ 262 w 642"/>
                  <a:gd name="T7" fmla="*/ 1018 h 1025"/>
                  <a:gd name="T8" fmla="*/ 314 w 642"/>
                  <a:gd name="T9" fmla="*/ 1025 h 1025"/>
                  <a:gd name="T10" fmla="*/ 368 w 642"/>
                  <a:gd name="T11" fmla="*/ 1020 h 1025"/>
                  <a:gd name="T12" fmla="*/ 395 w 642"/>
                  <a:gd name="T13" fmla="*/ 1015 h 1025"/>
                  <a:gd name="T14" fmla="*/ 444 w 642"/>
                  <a:gd name="T15" fmla="*/ 997 h 1025"/>
                  <a:gd name="T16" fmla="*/ 506 w 642"/>
                  <a:gd name="T17" fmla="*/ 951 h 1025"/>
                  <a:gd name="T18" fmla="*/ 541 w 642"/>
                  <a:gd name="T19" fmla="*/ 911 h 1025"/>
                  <a:gd name="T20" fmla="*/ 577 w 642"/>
                  <a:gd name="T21" fmla="*/ 854 h 1025"/>
                  <a:gd name="T22" fmla="*/ 602 w 642"/>
                  <a:gd name="T23" fmla="*/ 791 h 1025"/>
                  <a:gd name="T24" fmla="*/ 615 w 642"/>
                  <a:gd name="T25" fmla="*/ 748 h 1025"/>
                  <a:gd name="T26" fmla="*/ 634 w 642"/>
                  <a:gd name="T27" fmla="*/ 656 h 1025"/>
                  <a:gd name="T28" fmla="*/ 641 w 642"/>
                  <a:gd name="T29" fmla="*/ 562 h 1025"/>
                  <a:gd name="T30" fmla="*/ 642 w 642"/>
                  <a:gd name="T31" fmla="*/ 499 h 1025"/>
                  <a:gd name="T32" fmla="*/ 637 w 642"/>
                  <a:gd name="T33" fmla="*/ 408 h 1025"/>
                  <a:gd name="T34" fmla="*/ 625 w 642"/>
                  <a:gd name="T35" fmla="*/ 320 h 1025"/>
                  <a:gd name="T36" fmla="*/ 612 w 642"/>
                  <a:gd name="T37" fmla="*/ 268 h 1025"/>
                  <a:gd name="T38" fmla="*/ 588 w 642"/>
                  <a:gd name="T39" fmla="*/ 199 h 1025"/>
                  <a:gd name="T40" fmla="*/ 556 w 642"/>
                  <a:gd name="T41" fmla="*/ 135 h 1025"/>
                  <a:gd name="T42" fmla="*/ 528 w 642"/>
                  <a:gd name="T43" fmla="*/ 95 h 1025"/>
                  <a:gd name="T44" fmla="*/ 498 w 642"/>
                  <a:gd name="T45" fmla="*/ 63 h 1025"/>
                  <a:gd name="T46" fmla="*/ 463 w 642"/>
                  <a:gd name="T47" fmla="*/ 37 h 1025"/>
                  <a:gd name="T48" fmla="*/ 425 w 642"/>
                  <a:gd name="T49" fmla="*/ 18 h 1025"/>
                  <a:gd name="T50" fmla="*/ 387 w 642"/>
                  <a:gd name="T51" fmla="*/ 7 h 1025"/>
                  <a:gd name="T52" fmla="*/ 333 w 642"/>
                  <a:gd name="T53" fmla="*/ 0 h 1025"/>
                  <a:gd name="T54" fmla="*/ 254 w 642"/>
                  <a:gd name="T55" fmla="*/ 9 h 1025"/>
                  <a:gd name="T56" fmla="*/ 182 w 642"/>
                  <a:gd name="T57" fmla="*/ 42 h 1025"/>
                  <a:gd name="T58" fmla="*/ 150 w 642"/>
                  <a:gd name="T59" fmla="*/ 65 h 1025"/>
                  <a:gd name="T60" fmla="*/ 127 w 642"/>
                  <a:gd name="T61" fmla="*/ 91 h 1025"/>
                  <a:gd name="T62" fmla="*/ 89 w 642"/>
                  <a:gd name="T63" fmla="*/ 142 h 1025"/>
                  <a:gd name="T64" fmla="*/ 58 w 642"/>
                  <a:gd name="T65" fmla="*/ 199 h 1025"/>
                  <a:gd name="T66" fmla="*/ 40 w 642"/>
                  <a:gd name="T67" fmla="*/ 246 h 1025"/>
                  <a:gd name="T68" fmla="*/ 18 w 642"/>
                  <a:gd name="T69" fmla="*/ 326 h 1025"/>
                  <a:gd name="T70" fmla="*/ 6 w 642"/>
                  <a:gd name="T71" fmla="*/ 408 h 1025"/>
                  <a:gd name="T72" fmla="*/ 1 w 642"/>
                  <a:gd name="T73" fmla="*/ 473 h 1025"/>
                  <a:gd name="T74" fmla="*/ 3 w 642"/>
                  <a:gd name="T75" fmla="*/ 584 h 1025"/>
                  <a:gd name="T76" fmla="*/ 17 w 642"/>
                  <a:gd name="T77" fmla="*/ 695 h 1025"/>
                  <a:gd name="T78" fmla="*/ 30 w 642"/>
                  <a:gd name="T79" fmla="*/ 758 h 1025"/>
                  <a:gd name="T80" fmla="*/ 60 w 642"/>
                  <a:gd name="T81" fmla="*/ 833 h 1025"/>
                  <a:gd name="T82" fmla="*/ 100 w 642"/>
                  <a:gd name="T83" fmla="*/ 904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2" h="1025">
                    <a:moveTo>
                      <a:pt x="118" y="927"/>
                    </a:moveTo>
                    <a:lnTo>
                      <a:pt x="118" y="927"/>
                    </a:lnTo>
                    <a:lnTo>
                      <a:pt x="130" y="941"/>
                    </a:lnTo>
                    <a:lnTo>
                      <a:pt x="143" y="953"/>
                    </a:lnTo>
                    <a:lnTo>
                      <a:pt x="156" y="965"/>
                    </a:lnTo>
                    <a:lnTo>
                      <a:pt x="170" y="977"/>
                    </a:lnTo>
                    <a:lnTo>
                      <a:pt x="184" y="986"/>
                    </a:lnTo>
                    <a:lnTo>
                      <a:pt x="199" y="994"/>
                    </a:lnTo>
                    <a:lnTo>
                      <a:pt x="215" y="1002"/>
                    </a:lnTo>
                    <a:lnTo>
                      <a:pt x="230" y="1008"/>
                    </a:lnTo>
                    <a:lnTo>
                      <a:pt x="246" y="1014"/>
                    </a:lnTo>
                    <a:lnTo>
                      <a:pt x="262" y="1018"/>
                    </a:lnTo>
                    <a:lnTo>
                      <a:pt x="279" y="1021"/>
                    </a:lnTo>
                    <a:lnTo>
                      <a:pt x="296" y="1023"/>
                    </a:lnTo>
                    <a:lnTo>
                      <a:pt x="314" y="1025"/>
                    </a:lnTo>
                    <a:lnTo>
                      <a:pt x="331" y="1023"/>
                    </a:lnTo>
                    <a:lnTo>
                      <a:pt x="350" y="1022"/>
                    </a:lnTo>
                    <a:lnTo>
                      <a:pt x="368" y="1020"/>
                    </a:lnTo>
                    <a:lnTo>
                      <a:pt x="368" y="1020"/>
                    </a:lnTo>
                    <a:lnTo>
                      <a:pt x="382" y="1018"/>
                    </a:lnTo>
                    <a:lnTo>
                      <a:pt x="395" y="1015"/>
                    </a:lnTo>
                    <a:lnTo>
                      <a:pt x="408" y="1011"/>
                    </a:lnTo>
                    <a:lnTo>
                      <a:pt x="420" y="1007"/>
                    </a:lnTo>
                    <a:lnTo>
                      <a:pt x="444" y="997"/>
                    </a:lnTo>
                    <a:lnTo>
                      <a:pt x="466" y="984"/>
                    </a:lnTo>
                    <a:lnTo>
                      <a:pt x="486" y="969"/>
                    </a:lnTo>
                    <a:lnTo>
                      <a:pt x="506" y="951"/>
                    </a:lnTo>
                    <a:lnTo>
                      <a:pt x="524" y="932"/>
                    </a:lnTo>
                    <a:lnTo>
                      <a:pt x="541" y="911"/>
                    </a:lnTo>
                    <a:lnTo>
                      <a:pt x="541" y="911"/>
                    </a:lnTo>
                    <a:lnTo>
                      <a:pt x="554" y="893"/>
                    </a:lnTo>
                    <a:lnTo>
                      <a:pt x="565" y="873"/>
                    </a:lnTo>
                    <a:lnTo>
                      <a:pt x="577" y="854"/>
                    </a:lnTo>
                    <a:lnTo>
                      <a:pt x="586" y="833"/>
                    </a:lnTo>
                    <a:lnTo>
                      <a:pt x="595" y="813"/>
                    </a:lnTo>
                    <a:lnTo>
                      <a:pt x="602" y="791"/>
                    </a:lnTo>
                    <a:lnTo>
                      <a:pt x="609" y="770"/>
                    </a:lnTo>
                    <a:lnTo>
                      <a:pt x="615" y="748"/>
                    </a:lnTo>
                    <a:lnTo>
                      <a:pt x="615" y="748"/>
                    </a:lnTo>
                    <a:lnTo>
                      <a:pt x="623" y="718"/>
                    </a:lnTo>
                    <a:lnTo>
                      <a:pt x="629" y="686"/>
                    </a:lnTo>
                    <a:lnTo>
                      <a:pt x="634" y="656"/>
                    </a:lnTo>
                    <a:lnTo>
                      <a:pt x="637" y="625"/>
                    </a:lnTo>
                    <a:lnTo>
                      <a:pt x="640" y="593"/>
                    </a:lnTo>
                    <a:lnTo>
                      <a:pt x="641" y="562"/>
                    </a:lnTo>
                    <a:lnTo>
                      <a:pt x="642" y="530"/>
                    </a:lnTo>
                    <a:lnTo>
                      <a:pt x="642" y="499"/>
                    </a:lnTo>
                    <a:lnTo>
                      <a:pt x="642" y="499"/>
                    </a:lnTo>
                    <a:lnTo>
                      <a:pt x="641" y="468"/>
                    </a:lnTo>
                    <a:lnTo>
                      <a:pt x="640" y="437"/>
                    </a:lnTo>
                    <a:lnTo>
                      <a:pt x="637" y="408"/>
                    </a:lnTo>
                    <a:lnTo>
                      <a:pt x="634" y="377"/>
                    </a:lnTo>
                    <a:lnTo>
                      <a:pt x="629" y="348"/>
                    </a:lnTo>
                    <a:lnTo>
                      <a:pt x="625" y="320"/>
                    </a:lnTo>
                    <a:lnTo>
                      <a:pt x="619" y="293"/>
                    </a:lnTo>
                    <a:lnTo>
                      <a:pt x="612" y="268"/>
                    </a:lnTo>
                    <a:lnTo>
                      <a:pt x="612" y="268"/>
                    </a:lnTo>
                    <a:lnTo>
                      <a:pt x="606" y="245"/>
                    </a:lnTo>
                    <a:lnTo>
                      <a:pt x="598" y="221"/>
                    </a:lnTo>
                    <a:lnTo>
                      <a:pt x="588" y="199"/>
                    </a:lnTo>
                    <a:lnTo>
                      <a:pt x="579" y="177"/>
                    </a:lnTo>
                    <a:lnTo>
                      <a:pt x="569" y="156"/>
                    </a:lnTo>
                    <a:lnTo>
                      <a:pt x="556" y="135"/>
                    </a:lnTo>
                    <a:lnTo>
                      <a:pt x="543" y="115"/>
                    </a:lnTo>
                    <a:lnTo>
                      <a:pt x="528" y="95"/>
                    </a:lnTo>
                    <a:lnTo>
                      <a:pt x="528" y="95"/>
                    </a:lnTo>
                    <a:lnTo>
                      <a:pt x="519" y="84"/>
                    </a:lnTo>
                    <a:lnTo>
                      <a:pt x="508" y="73"/>
                    </a:lnTo>
                    <a:lnTo>
                      <a:pt x="498" y="63"/>
                    </a:lnTo>
                    <a:lnTo>
                      <a:pt x="486" y="53"/>
                    </a:lnTo>
                    <a:lnTo>
                      <a:pt x="474" y="45"/>
                    </a:lnTo>
                    <a:lnTo>
                      <a:pt x="463" y="37"/>
                    </a:lnTo>
                    <a:lnTo>
                      <a:pt x="451" y="30"/>
                    </a:lnTo>
                    <a:lnTo>
                      <a:pt x="438" y="24"/>
                    </a:lnTo>
                    <a:lnTo>
                      <a:pt x="425" y="18"/>
                    </a:lnTo>
                    <a:lnTo>
                      <a:pt x="413" y="14"/>
                    </a:lnTo>
                    <a:lnTo>
                      <a:pt x="400" y="9"/>
                    </a:lnTo>
                    <a:lnTo>
                      <a:pt x="387" y="7"/>
                    </a:lnTo>
                    <a:lnTo>
                      <a:pt x="373" y="3"/>
                    </a:lnTo>
                    <a:lnTo>
                      <a:pt x="360" y="2"/>
                    </a:lnTo>
                    <a:lnTo>
                      <a:pt x="333" y="0"/>
                    </a:lnTo>
                    <a:lnTo>
                      <a:pt x="307" y="1"/>
                    </a:lnTo>
                    <a:lnTo>
                      <a:pt x="280" y="3"/>
                    </a:lnTo>
                    <a:lnTo>
                      <a:pt x="254" y="9"/>
                    </a:lnTo>
                    <a:lnTo>
                      <a:pt x="229" y="18"/>
                    </a:lnTo>
                    <a:lnTo>
                      <a:pt x="205" y="29"/>
                    </a:lnTo>
                    <a:lnTo>
                      <a:pt x="182" y="42"/>
                    </a:lnTo>
                    <a:lnTo>
                      <a:pt x="171" y="49"/>
                    </a:lnTo>
                    <a:lnTo>
                      <a:pt x="161" y="57"/>
                    </a:lnTo>
                    <a:lnTo>
                      <a:pt x="150" y="65"/>
                    </a:lnTo>
                    <a:lnTo>
                      <a:pt x="141" y="74"/>
                    </a:lnTo>
                    <a:lnTo>
                      <a:pt x="141" y="74"/>
                    </a:lnTo>
                    <a:lnTo>
                      <a:pt x="127" y="91"/>
                    </a:lnTo>
                    <a:lnTo>
                      <a:pt x="113" y="107"/>
                    </a:lnTo>
                    <a:lnTo>
                      <a:pt x="100" y="124"/>
                    </a:lnTo>
                    <a:lnTo>
                      <a:pt x="89" y="142"/>
                    </a:lnTo>
                    <a:lnTo>
                      <a:pt x="77" y="161"/>
                    </a:lnTo>
                    <a:lnTo>
                      <a:pt x="67" y="179"/>
                    </a:lnTo>
                    <a:lnTo>
                      <a:pt x="58" y="199"/>
                    </a:lnTo>
                    <a:lnTo>
                      <a:pt x="49" y="219"/>
                    </a:lnTo>
                    <a:lnTo>
                      <a:pt x="49" y="219"/>
                    </a:lnTo>
                    <a:lnTo>
                      <a:pt x="40" y="246"/>
                    </a:lnTo>
                    <a:lnTo>
                      <a:pt x="32" y="272"/>
                    </a:lnTo>
                    <a:lnTo>
                      <a:pt x="24" y="299"/>
                    </a:lnTo>
                    <a:lnTo>
                      <a:pt x="18" y="326"/>
                    </a:lnTo>
                    <a:lnTo>
                      <a:pt x="13" y="353"/>
                    </a:lnTo>
                    <a:lnTo>
                      <a:pt x="8" y="381"/>
                    </a:lnTo>
                    <a:lnTo>
                      <a:pt x="6" y="408"/>
                    </a:lnTo>
                    <a:lnTo>
                      <a:pt x="4" y="436"/>
                    </a:lnTo>
                    <a:lnTo>
                      <a:pt x="4" y="436"/>
                    </a:lnTo>
                    <a:lnTo>
                      <a:pt x="1" y="473"/>
                    </a:lnTo>
                    <a:lnTo>
                      <a:pt x="0" y="510"/>
                    </a:lnTo>
                    <a:lnTo>
                      <a:pt x="1" y="548"/>
                    </a:lnTo>
                    <a:lnTo>
                      <a:pt x="3" y="584"/>
                    </a:lnTo>
                    <a:lnTo>
                      <a:pt x="5" y="621"/>
                    </a:lnTo>
                    <a:lnTo>
                      <a:pt x="10" y="657"/>
                    </a:lnTo>
                    <a:lnTo>
                      <a:pt x="17" y="695"/>
                    </a:lnTo>
                    <a:lnTo>
                      <a:pt x="24" y="731"/>
                    </a:lnTo>
                    <a:lnTo>
                      <a:pt x="24" y="731"/>
                    </a:lnTo>
                    <a:lnTo>
                      <a:pt x="30" y="758"/>
                    </a:lnTo>
                    <a:lnTo>
                      <a:pt x="39" y="783"/>
                    </a:lnTo>
                    <a:lnTo>
                      <a:pt x="49" y="809"/>
                    </a:lnTo>
                    <a:lnTo>
                      <a:pt x="60" y="833"/>
                    </a:lnTo>
                    <a:lnTo>
                      <a:pt x="71" y="858"/>
                    </a:lnTo>
                    <a:lnTo>
                      <a:pt x="85" y="881"/>
                    </a:lnTo>
                    <a:lnTo>
                      <a:pt x="100" y="904"/>
                    </a:lnTo>
                    <a:lnTo>
                      <a:pt x="118" y="927"/>
                    </a:lnTo>
                    <a:lnTo>
                      <a:pt x="118" y="92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6" name="Freeform 28"/>
              <p:cNvSpPr>
                <a:spLocks noEditPoints="1"/>
              </p:cNvSpPr>
              <p:nvPr/>
            </p:nvSpPr>
            <p:spPr bwMode="auto">
              <a:xfrm>
                <a:off x="3593" y="712"/>
                <a:ext cx="335" cy="541"/>
              </a:xfrm>
              <a:custGeom>
                <a:avLst/>
                <a:gdLst>
                  <a:gd name="T0" fmla="*/ 2013 w 2013"/>
                  <a:gd name="T1" fmla="*/ 0 h 3246"/>
                  <a:gd name="T2" fmla="*/ 354 w 2013"/>
                  <a:gd name="T3" fmla="*/ 1592 h 3246"/>
                  <a:gd name="T4" fmla="*/ 361 w 2013"/>
                  <a:gd name="T5" fmla="*/ 1488 h 3246"/>
                  <a:gd name="T6" fmla="*/ 389 w 2013"/>
                  <a:gd name="T7" fmla="*/ 1335 h 3246"/>
                  <a:gd name="T8" fmla="*/ 412 w 2013"/>
                  <a:gd name="T9" fmla="*/ 1260 h 3246"/>
                  <a:gd name="T10" fmla="*/ 441 w 2013"/>
                  <a:gd name="T11" fmla="*/ 1188 h 3246"/>
                  <a:gd name="T12" fmla="*/ 478 w 2013"/>
                  <a:gd name="T13" fmla="*/ 1119 h 3246"/>
                  <a:gd name="T14" fmla="*/ 543 w 2013"/>
                  <a:gd name="T15" fmla="*/ 1026 h 3246"/>
                  <a:gd name="T16" fmla="*/ 624 w 2013"/>
                  <a:gd name="T17" fmla="*/ 946 h 3246"/>
                  <a:gd name="T18" fmla="*/ 685 w 2013"/>
                  <a:gd name="T19" fmla="*/ 905 h 3246"/>
                  <a:gd name="T20" fmla="*/ 782 w 2013"/>
                  <a:gd name="T21" fmla="*/ 859 h 3246"/>
                  <a:gd name="T22" fmla="*/ 886 w 2013"/>
                  <a:gd name="T23" fmla="*/ 836 h 3246"/>
                  <a:gd name="T24" fmla="*/ 942 w 2013"/>
                  <a:gd name="T25" fmla="*/ 831 h 3246"/>
                  <a:gd name="T26" fmla="*/ 1025 w 2013"/>
                  <a:gd name="T27" fmla="*/ 834 h 3246"/>
                  <a:gd name="T28" fmla="*/ 1107 w 2013"/>
                  <a:gd name="T29" fmla="*/ 849 h 3246"/>
                  <a:gd name="T30" fmla="*/ 1143 w 2013"/>
                  <a:gd name="T31" fmla="*/ 859 h 3246"/>
                  <a:gd name="T32" fmla="*/ 1194 w 2013"/>
                  <a:gd name="T33" fmla="*/ 881 h 3246"/>
                  <a:gd name="T34" fmla="*/ 1243 w 2013"/>
                  <a:gd name="T35" fmla="*/ 908 h 3246"/>
                  <a:gd name="T36" fmla="*/ 1329 w 2013"/>
                  <a:gd name="T37" fmla="*/ 978 h 3246"/>
                  <a:gd name="T38" fmla="*/ 1370 w 2013"/>
                  <a:gd name="T39" fmla="*/ 1023 h 3246"/>
                  <a:gd name="T40" fmla="*/ 1410 w 2013"/>
                  <a:gd name="T41" fmla="*/ 1076 h 3246"/>
                  <a:gd name="T42" fmla="*/ 1471 w 2013"/>
                  <a:gd name="T43" fmla="*/ 1190 h 3246"/>
                  <a:gd name="T44" fmla="*/ 1514 w 2013"/>
                  <a:gd name="T45" fmla="*/ 1316 h 3246"/>
                  <a:gd name="T46" fmla="*/ 1531 w 2013"/>
                  <a:gd name="T47" fmla="*/ 1389 h 3246"/>
                  <a:gd name="T48" fmla="*/ 1545 w 2013"/>
                  <a:gd name="T49" fmla="*/ 1499 h 3246"/>
                  <a:gd name="T50" fmla="*/ 1548 w 2013"/>
                  <a:gd name="T51" fmla="*/ 1610 h 3246"/>
                  <a:gd name="T52" fmla="*/ 1546 w 2013"/>
                  <a:gd name="T53" fmla="*/ 1698 h 3246"/>
                  <a:gd name="T54" fmla="*/ 1531 w 2013"/>
                  <a:gd name="T55" fmla="*/ 1828 h 3246"/>
                  <a:gd name="T56" fmla="*/ 1500 w 2013"/>
                  <a:gd name="T57" fmla="*/ 1956 h 3246"/>
                  <a:gd name="T58" fmla="*/ 1470 w 2013"/>
                  <a:gd name="T59" fmla="*/ 2037 h 3246"/>
                  <a:gd name="T60" fmla="*/ 1411 w 2013"/>
                  <a:gd name="T61" fmla="*/ 2149 h 3246"/>
                  <a:gd name="T62" fmla="*/ 1330 w 2013"/>
                  <a:gd name="T63" fmla="*/ 2249 h 3246"/>
                  <a:gd name="T64" fmla="*/ 1301 w 2013"/>
                  <a:gd name="T65" fmla="*/ 2277 h 3246"/>
                  <a:gd name="T66" fmla="*/ 1253 w 2013"/>
                  <a:gd name="T67" fmla="*/ 2316 h 3246"/>
                  <a:gd name="T68" fmla="*/ 1203 w 2013"/>
                  <a:gd name="T69" fmla="*/ 2347 h 3246"/>
                  <a:gd name="T70" fmla="*/ 1149 w 2013"/>
                  <a:gd name="T71" fmla="*/ 2373 h 3246"/>
                  <a:gd name="T72" fmla="*/ 1092 w 2013"/>
                  <a:gd name="T73" fmla="*/ 2391 h 3246"/>
                  <a:gd name="T74" fmla="*/ 1051 w 2013"/>
                  <a:gd name="T75" fmla="*/ 2400 h 3246"/>
                  <a:gd name="T76" fmla="*/ 962 w 2013"/>
                  <a:gd name="T77" fmla="*/ 2409 h 3246"/>
                  <a:gd name="T78" fmla="*/ 876 w 2013"/>
                  <a:gd name="T79" fmla="*/ 2407 h 3246"/>
                  <a:gd name="T80" fmla="*/ 793 w 2013"/>
                  <a:gd name="T81" fmla="*/ 2390 h 3246"/>
                  <a:gd name="T82" fmla="*/ 713 w 2013"/>
                  <a:gd name="T83" fmla="*/ 2359 h 3246"/>
                  <a:gd name="T84" fmla="*/ 637 w 2013"/>
                  <a:gd name="T85" fmla="*/ 2313 h 3246"/>
                  <a:gd name="T86" fmla="*/ 586 w 2013"/>
                  <a:gd name="T87" fmla="*/ 2271 h 3246"/>
                  <a:gd name="T88" fmla="*/ 515 w 2013"/>
                  <a:gd name="T89" fmla="*/ 2193 h 3246"/>
                  <a:gd name="T90" fmla="*/ 458 w 2013"/>
                  <a:gd name="T91" fmla="*/ 2103 h 3246"/>
                  <a:gd name="T92" fmla="*/ 425 w 2013"/>
                  <a:gd name="T93" fmla="*/ 2037 h 3246"/>
                  <a:gd name="T94" fmla="*/ 388 w 2013"/>
                  <a:gd name="T95" fmla="*/ 1928 h 3246"/>
                  <a:gd name="T96" fmla="*/ 366 w 2013"/>
                  <a:gd name="T97" fmla="*/ 1815 h 3246"/>
                  <a:gd name="T98" fmla="*/ 356 w 2013"/>
                  <a:gd name="T99" fmla="*/ 1730 h 3246"/>
                  <a:gd name="T100" fmla="*/ 354 w 2013"/>
                  <a:gd name="T101" fmla="*/ 1592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13" h="3246">
                    <a:moveTo>
                      <a:pt x="0" y="2916"/>
                    </a:moveTo>
                    <a:lnTo>
                      <a:pt x="2013" y="3246"/>
                    </a:lnTo>
                    <a:lnTo>
                      <a:pt x="2013" y="0"/>
                    </a:lnTo>
                    <a:lnTo>
                      <a:pt x="0" y="349"/>
                    </a:lnTo>
                    <a:lnTo>
                      <a:pt x="0" y="2916"/>
                    </a:lnTo>
                    <a:close/>
                    <a:moveTo>
                      <a:pt x="354" y="1592"/>
                    </a:moveTo>
                    <a:lnTo>
                      <a:pt x="354" y="1592"/>
                    </a:lnTo>
                    <a:lnTo>
                      <a:pt x="356" y="1539"/>
                    </a:lnTo>
                    <a:lnTo>
                      <a:pt x="361" y="1488"/>
                    </a:lnTo>
                    <a:lnTo>
                      <a:pt x="368" y="1436"/>
                    </a:lnTo>
                    <a:lnTo>
                      <a:pt x="377" y="1385"/>
                    </a:lnTo>
                    <a:lnTo>
                      <a:pt x="389" y="1335"/>
                    </a:lnTo>
                    <a:lnTo>
                      <a:pt x="396" y="1309"/>
                    </a:lnTo>
                    <a:lnTo>
                      <a:pt x="403" y="1285"/>
                    </a:lnTo>
                    <a:lnTo>
                      <a:pt x="412" y="1260"/>
                    </a:lnTo>
                    <a:lnTo>
                      <a:pt x="421" y="1236"/>
                    </a:lnTo>
                    <a:lnTo>
                      <a:pt x="431" y="1211"/>
                    </a:lnTo>
                    <a:lnTo>
                      <a:pt x="441" y="1188"/>
                    </a:lnTo>
                    <a:lnTo>
                      <a:pt x="441" y="1188"/>
                    </a:lnTo>
                    <a:lnTo>
                      <a:pt x="459" y="1153"/>
                    </a:lnTo>
                    <a:lnTo>
                      <a:pt x="478" y="1119"/>
                    </a:lnTo>
                    <a:lnTo>
                      <a:pt x="497" y="1088"/>
                    </a:lnTo>
                    <a:lnTo>
                      <a:pt x="520" y="1056"/>
                    </a:lnTo>
                    <a:lnTo>
                      <a:pt x="543" y="1026"/>
                    </a:lnTo>
                    <a:lnTo>
                      <a:pt x="568" y="998"/>
                    </a:lnTo>
                    <a:lnTo>
                      <a:pt x="595" y="971"/>
                    </a:lnTo>
                    <a:lnTo>
                      <a:pt x="624" y="946"/>
                    </a:lnTo>
                    <a:lnTo>
                      <a:pt x="624" y="946"/>
                    </a:lnTo>
                    <a:lnTo>
                      <a:pt x="655" y="923"/>
                    </a:lnTo>
                    <a:lnTo>
                      <a:pt x="685" y="905"/>
                    </a:lnTo>
                    <a:lnTo>
                      <a:pt x="715" y="887"/>
                    </a:lnTo>
                    <a:lnTo>
                      <a:pt x="748" y="872"/>
                    </a:lnTo>
                    <a:lnTo>
                      <a:pt x="782" y="859"/>
                    </a:lnTo>
                    <a:lnTo>
                      <a:pt x="815" y="850"/>
                    </a:lnTo>
                    <a:lnTo>
                      <a:pt x="850" y="842"/>
                    </a:lnTo>
                    <a:lnTo>
                      <a:pt x="886" y="836"/>
                    </a:lnTo>
                    <a:lnTo>
                      <a:pt x="886" y="836"/>
                    </a:lnTo>
                    <a:lnTo>
                      <a:pt x="914" y="834"/>
                    </a:lnTo>
                    <a:lnTo>
                      <a:pt x="942" y="831"/>
                    </a:lnTo>
                    <a:lnTo>
                      <a:pt x="970" y="831"/>
                    </a:lnTo>
                    <a:lnTo>
                      <a:pt x="997" y="831"/>
                    </a:lnTo>
                    <a:lnTo>
                      <a:pt x="1025" y="834"/>
                    </a:lnTo>
                    <a:lnTo>
                      <a:pt x="1052" y="837"/>
                    </a:lnTo>
                    <a:lnTo>
                      <a:pt x="1079" y="842"/>
                    </a:lnTo>
                    <a:lnTo>
                      <a:pt x="1107" y="849"/>
                    </a:lnTo>
                    <a:lnTo>
                      <a:pt x="1107" y="849"/>
                    </a:lnTo>
                    <a:lnTo>
                      <a:pt x="1125" y="853"/>
                    </a:lnTo>
                    <a:lnTo>
                      <a:pt x="1143" y="859"/>
                    </a:lnTo>
                    <a:lnTo>
                      <a:pt x="1160" y="866"/>
                    </a:lnTo>
                    <a:lnTo>
                      <a:pt x="1178" y="873"/>
                    </a:lnTo>
                    <a:lnTo>
                      <a:pt x="1194" y="881"/>
                    </a:lnTo>
                    <a:lnTo>
                      <a:pt x="1211" y="890"/>
                    </a:lnTo>
                    <a:lnTo>
                      <a:pt x="1227" y="899"/>
                    </a:lnTo>
                    <a:lnTo>
                      <a:pt x="1243" y="908"/>
                    </a:lnTo>
                    <a:lnTo>
                      <a:pt x="1273" y="929"/>
                    </a:lnTo>
                    <a:lnTo>
                      <a:pt x="1302" y="953"/>
                    </a:lnTo>
                    <a:lnTo>
                      <a:pt x="1329" y="978"/>
                    </a:lnTo>
                    <a:lnTo>
                      <a:pt x="1355" y="1006"/>
                    </a:lnTo>
                    <a:lnTo>
                      <a:pt x="1355" y="1006"/>
                    </a:lnTo>
                    <a:lnTo>
                      <a:pt x="1370" y="1023"/>
                    </a:lnTo>
                    <a:lnTo>
                      <a:pt x="1384" y="1040"/>
                    </a:lnTo>
                    <a:lnTo>
                      <a:pt x="1397" y="1058"/>
                    </a:lnTo>
                    <a:lnTo>
                      <a:pt x="1410" y="1076"/>
                    </a:lnTo>
                    <a:lnTo>
                      <a:pt x="1433" y="1113"/>
                    </a:lnTo>
                    <a:lnTo>
                      <a:pt x="1454" y="1151"/>
                    </a:lnTo>
                    <a:lnTo>
                      <a:pt x="1471" y="1190"/>
                    </a:lnTo>
                    <a:lnTo>
                      <a:pt x="1488" y="1231"/>
                    </a:lnTo>
                    <a:lnTo>
                      <a:pt x="1503" y="1273"/>
                    </a:lnTo>
                    <a:lnTo>
                      <a:pt x="1514" y="1316"/>
                    </a:lnTo>
                    <a:lnTo>
                      <a:pt x="1514" y="1316"/>
                    </a:lnTo>
                    <a:lnTo>
                      <a:pt x="1523" y="1353"/>
                    </a:lnTo>
                    <a:lnTo>
                      <a:pt x="1531" y="1389"/>
                    </a:lnTo>
                    <a:lnTo>
                      <a:pt x="1537" y="1426"/>
                    </a:lnTo>
                    <a:lnTo>
                      <a:pt x="1541" y="1462"/>
                    </a:lnTo>
                    <a:lnTo>
                      <a:pt x="1545" y="1499"/>
                    </a:lnTo>
                    <a:lnTo>
                      <a:pt x="1547" y="1536"/>
                    </a:lnTo>
                    <a:lnTo>
                      <a:pt x="1548" y="1573"/>
                    </a:lnTo>
                    <a:lnTo>
                      <a:pt x="1548" y="1610"/>
                    </a:lnTo>
                    <a:lnTo>
                      <a:pt x="1548" y="1610"/>
                    </a:lnTo>
                    <a:lnTo>
                      <a:pt x="1548" y="1654"/>
                    </a:lnTo>
                    <a:lnTo>
                      <a:pt x="1546" y="1698"/>
                    </a:lnTo>
                    <a:lnTo>
                      <a:pt x="1542" y="1742"/>
                    </a:lnTo>
                    <a:lnTo>
                      <a:pt x="1538" y="1785"/>
                    </a:lnTo>
                    <a:lnTo>
                      <a:pt x="1531" y="1828"/>
                    </a:lnTo>
                    <a:lnTo>
                      <a:pt x="1523" y="1871"/>
                    </a:lnTo>
                    <a:lnTo>
                      <a:pt x="1512" y="1913"/>
                    </a:lnTo>
                    <a:lnTo>
                      <a:pt x="1500" y="1956"/>
                    </a:lnTo>
                    <a:lnTo>
                      <a:pt x="1500" y="1956"/>
                    </a:lnTo>
                    <a:lnTo>
                      <a:pt x="1486" y="1997"/>
                    </a:lnTo>
                    <a:lnTo>
                      <a:pt x="1470" y="2037"/>
                    </a:lnTo>
                    <a:lnTo>
                      <a:pt x="1453" y="2075"/>
                    </a:lnTo>
                    <a:lnTo>
                      <a:pt x="1433" y="2113"/>
                    </a:lnTo>
                    <a:lnTo>
                      <a:pt x="1411" y="2149"/>
                    </a:lnTo>
                    <a:lnTo>
                      <a:pt x="1386" y="2183"/>
                    </a:lnTo>
                    <a:lnTo>
                      <a:pt x="1359" y="2216"/>
                    </a:lnTo>
                    <a:lnTo>
                      <a:pt x="1330" y="2249"/>
                    </a:lnTo>
                    <a:lnTo>
                      <a:pt x="1330" y="2249"/>
                    </a:lnTo>
                    <a:lnTo>
                      <a:pt x="1316" y="2263"/>
                    </a:lnTo>
                    <a:lnTo>
                      <a:pt x="1301" y="2277"/>
                    </a:lnTo>
                    <a:lnTo>
                      <a:pt x="1285" y="2291"/>
                    </a:lnTo>
                    <a:lnTo>
                      <a:pt x="1270" y="2304"/>
                    </a:lnTo>
                    <a:lnTo>
                      <a:pt x="1253" y="2316"/>
                    </a:lnTo>
                    <a:lnTo>
                      <a:pt x="1237" y="2327"/>
                    </a:lnTo>
                    <a:lnTo>
                      <a:pt x="1221" y="2338"/>
                    </a:lnTo>
                    <a:lnTo>
                      <a:pt x="1203" y="2347"/>
                    </a:lnTo>
                    <a:lnTo>
                      <a:pt x="1186" y="2356"/>
                    </a:lnTo>
                    <a:lnTo>
                      <a:pt x="1167" y="2366"/>
                    </a:lnTo>
                    <a:lnTo>
                      <a:pt x="1149" y="2373"/>
                    </a:lnTo>
                    <a:lnTo>
                      <a:pt x="1130" y="2380"/>
                    </a:lnTo>
                    <a:lnTo>
                      <a:pt x="1111" y="2386"/>
                    </a:lnTo>
                    <a:lnTo>
                      <a:pt x="1092" y="2391"/>
                    </a:lnTo>
                    <a:lnTo>
                      <a:pt x="1072" y="2396"/>
                    </a:lnTo>
                    <a:lnTo>
                      <a:pt x="1051" y="2400"/>
                    </a:lnTo>
                    <a:lnTo>
                      <a:pt x="1051" y="2400"/>
                    </a:lnTo>
                    <a:lnTo>
                      <a:pt x="1020" y="2404"/>
                    </a:lnTo>
                    <a:lnTo>
                      <a:pt x="991" y="2408"/>
                    </a:lnTo>
                    <a:lnTo>
                      <a:pt x="962" y="2409"/>
                    </a:lnTo>
                    <a:lnTo>
                      <a:pt x="933" y="2410"/>
                    </a:lnTo>
                    <a:lnTo>
                      <a:pt x="904" y="2409"/>
                    </a:lnTo>
                    <a:lnTo>
                      <a:pt x="876" y="2407"/>
                    </a:lnTo>
                    <a:lnTo>
                      <a:pt x="848" y="2402"/>
                    </a:lnTo>
                    <a:lnTo>
                      <a:pt x="820" y="2397"/>
                    </a:lnTo>
                    <a:lnTo>
                      <a:pt x="793" y="2390"/>
                    </a:lnTo>
                    <a:lnTo>
                      <a:pt x="767" y="2381"/>
                    </a:lnTo>
                    <a:lnTo>
                      <a:pt x="740" y="2370"/>
                    </a:lnTo>
                    <a:lnTo>
                      <a:pt x="713" y="2359"/>
                    </a:lnTo>
                    <a:lnTo>
                      <a:pt x="687" y="2346"/>
                    </a:lnTo>
                    <a:lnTo>
                      <a:pt x="663" y="2331"/>
                    </a:lnTo>
                    <a:lnTo>
                      <a:pt x="637" y="2313"/>
                    </a:lnTo>
                    <a:lnTo>
                      <a:pt x="613" y="2295"/>
                    </a:lnTo>
                    <a:lnTo>
                      <a:pt x="613" y="2295"/>
                    </a:lnTo>
                    <a:lnTo>
                      <a:pt x="586" y="2271"/>
                    </a:lnTo>
                    <a:lnTo>
                      <a:pt x="561" y="2247"/>
                    </a:lnTo>
                    <a:lnTo>
                      <a:pt x="537" y="2220"/>
                    </a:lnTo>
                    <a:lnTo>
                      <a:pt x="515" y="2193"/>
                    </a:lnTo>
                    <a:lnTo>
                      <a:pt x="495" y="2164"/>
                    </a:lnTo>
                    <a:lnTo>
                      <a:pt x="475" y="2135"/>
                    </a:lnTo>
                    <a:lnTo>
                      <a:pt x="458" y="2103"/>
                    </a:lnTo>
                    <a:lnTo>
                      <a:pt x="441" y="2072"/>
                    </a:lnTo>
                    <a:lnTo>
                      <a:pt x="441" y="2072"/>
                    </a:lnTo>
                    <a:lnTo>
                      <a:pt x="425" y="2037"/>
                    </a:lnTo>
                    <a:lnTo>
                      <a:pt x="411" y="2001"/>
                    </a:lnTo>
                    <a:lnTo>
                      <a:pt x="400" y="1965"/>
                    </a:lnTo>
                    <a:lnTo>
                      <a:pt x="388" y="1928"/>
                    </a:lnTo>
                    <a:lnTo>
                      <a:pt x="380" y="1891"/>
                    </a:lnTo>
                    <a:lnTo>
                      <a:pt x="372" y="1853"/>
                    </a:lnTo>
                    <a:lnTo>
                      <a:pt x="366" y="1815"/>
                    </a:lnTo>
                    <a:lnTo>
                      <a:pt x="361" y="1777"/>
                    </a:lnTo>
                    <a:lnTo>
                      <a:pt x="361" y="1777"/>
                    </a:lnTo>
                    <a:lnTo>
                      <a:pt x="356" y="1730"/>
                    </a:lnTo>
                    <a:lnTo>
                      <a:pt x="354" y="1684"/>
                    </a:lnTo>
                    <a:lnTo>
                      <a:pt x="353" y="1638"/>
                    </a:lnTo>
                    <a:lnTo>
                      <a:pt x="354" y="1592"/>
                    </a:lnTo>
                    <a:lnTo>
                      <a:pt x="354" y="159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7" name="Freeform 29"/>
              <p:cNvSpPr>
                <a:spLocks/>
              </p:cNvSpPr>
              <p:nvPr/>
            </p:nvSpPr>
            <p:spPr bwMode="auto">
              <a:xfrm>
                <a:off x="3951" y="803"/>
                <a:ext cx="246" cy="359"/>
              </a:xfrm>
              <a:custGeom>
                <a:avLst/>
                <a:gdLst>
                  <a:gd name="T0" fmla="*/ 0 w 1476"/>
                  <a:gd name="T1" fmla="*/ 139 h 2150"/>
                  <a:gd name="T2" fmla="*/ 1224 w 1476"/>
                  <a:gd name="T3" fmla="*/ 139 h 2150"/>
                  <a:gd name="T4" fmla="*/ 1265 w 1476"/>
                  <a:gd name="T5" fmla="*/ 148 h 2150"/>
                  <a:gd name="T6" fmla="*/ 1291 w 1476"/>
                  <a:gd name="T7" fmla="*/ 164 h 2150"/>
                  <a:gd name="T8" fmla="*/ 1321 w 1476"/>
                  <a:gd name="T9" fmla="*/ 196 h 2150"/>
                  <a:gd name="T10" fmla="*/ 1337 w 1476"/>
                  <a:gd name="T11" fmla="*/ 236 h 2150"/>
                  <a:gd name="T12" fmla="*/ 428 w 1476"/>
                  <a:gd name="T13" fmla="*/ 844 h 2150"/>
                  <a:gd name="T14" fmla="*/ 0 w 1476"/>
                  <a:gd name="T15" fmla="*/ 539 h 2150"/>
                  <a:gd name="T16" fmla="*/ 368 w 1476"/>
                  <a:gd name="T17" fmla="*/ 1092 h 2150"/>
                  <a:gd name="T18" fmla="*/ 396 w 1476"/>
                  <a:gd name="T19" fmla="*/ 1104 h 2150"/>
                  <a:gd name="T20" fmla="*/ 440 w 1476"/>
                  <a:gd name="T21" fmla="*/ 1094 h 2150"/>
                  <a:gd name="T22" fmla="*/ 657 w 1476"/>
                  <a:gd name="T23" fmla="*/ 955 h 2150"/>
                  <a:gd name="T24" fmla="*/ 963 w 1476"/>
                  <a:gd name="T25" fmla="*/ 772 h 2150"/>
                  <a:gd name="T26" fmla="*/ 1228 w 1476"/>
                  <a:gd name="T27" fmla="*/ 609 h 2150"/>
                  <a:gd name="T28" fmla="*/ 1329 w 1476"/>
                  <a:gd name="T29" fmla="*/ 541 h 2150"/>
                  <a:gd name="T30" fmla="*/ 1341 w 1476"/>
                  <a:gd name="T31" fmla="*/ 549 h 2150"/>
                  <a:gd name="T32" fmla="*/ 1341 w 1476"/>
                  <a:gd name="T33" fmla="*/ 1842 h 2150"/>
                  <a:gd name="T34" fmla="*/ 1328 w 1476"/>
                  <a:gd name="T35" fmla="*/ 1904 h 2150"/>
                  <a:gd name="T36" fmla="*/ 1307 w 1476"/>
                  <a:gd name="T37" fmla="*/ 1946 h 2150"/>
                  <a:gd name="T38" fmla="*/ 1287 w 1476"/>
                  <a:gd name="T39" fmla="*/ 1972 h 2150"/>
                  <a:gd name="T40" fmla="*/ 1262 w 1476"/>
                  <a:gd name="T41" fmla="*/ 1991 h 2150"/>
                  <a:gd name="T42" fmla="*/ 1234 w 1476"/>
                  <a:gd name="T43" fmla="*/ 2005 h 2150"/>
                  <a:gd name="T44" fmla="*/ 1200 w 1476"/>
                  <a:gd name="T45" fmla="*/ 2014 h 2150"/>
                  <a:gd name="T46" fmla="*/ 1159 w 1476"/>
                  <a:gd name="T47" fmla="*/ 2016 h 2150"/>
                  <a:gd name="T48" fmla="*/ 1159 w 1476"/>
                  <a:gd name="T49" fmla="*/ 2150 h 2150"/>
                  <a:gd name="T50" fmla="*/ 1201 w 1476"/>
                  <a:gd name="T51" fmla="*/ 2148 h 2150"/>
                  <a:gd name="T52" fmla="*/ 1240 w 1476"/>
                  <a:gd name="T53" fmla="*/ 2143 h 2150"/>
                  <a:gd name="T54" fmla="*/ 1299 w 1476"/>
                  <a:gd name="T55" fmla="*/ 2124 h 2150"/>
                  <a:gd name="T56" fmla="*/ 1351 w 1476"/>
                  <a:gd name="T57" fmla="*/ 2096 h 2150"/>
                  <a:gd name="T58" fmla="*/ 1396 w 1476"/>
                  <a:gd name="T59" fmla="*/ 2059 h 2150"/>
                  <a:gd name="T60" fmla="*/ 1432 w 1476"/>
                  <a:gd name="T61" fmla="*/ 2014 h 2150"/>
                  <a:gd name="T62" fmla="*/ 1460 w 1476"/>
                  <a:gd name="T63" fmla="*/ 1958 h 2150"/>
                  <a:gd name="T64" fmla="*/ 1468 w 1476"/>
                  <a:gd name="T65" fmla="*/ 1928 h 2150"/>
                  <a:gd name="T66" fmla="*/ 1476 w 1476"/>
                  <a:gd name="T67" fmla="*/ 1863 h 2150"/>
                  <a:gd name="T68" fmla="*/ 1476 w 1476"/>
                  <a:gd name="T69" fmla="*/ 556 h 2150"/>
                  <a:gd name="T70" fmla="*/ 1476 w 1476"/>
                  <a:gd name="T71" fmla="*/ 303 h 2150"/>
                  <a:gd name="T72" fmla="*/ 1475 w 1476"/>
                  <a:gd name="T73" fmla="*/ 245 h 2150"/>
                  <a:gd name="T74" fmla="*/ 1466 w 1476"/>
                  <a:gd name="T75" fmla="*/ 181 h 2150"/>
                  <a:gd name="T76" fmla="*/ 1445 w 1476"/>
                  <a:gd name="T77" fmla="*/ 128 h 2150"/>
                  <a:gd name="T78" fmla="*/ 1418 w 1476"/>
                  <a:gd name="T79" fmla="*/ 87 h 2150"/>
                  <a:gd name="T80" fmla="*/ 1385 w 1476"/>
                  <a:gd name="T81" fmla="*/ 57 h 2150"/>
                  <a:gd name="T82" fmla="*/ 1350 w 1476"/>
                  <a:gd name="T83" fmla="*/ 34 h 2150"/>
                  <a:gd name="T84" fmla="*/ 1283 w 1476"/>
                  <a:gd name="T85" fmla="*/ 9 h 2150"/>
                  <a:gd name="T86" fmla="*/ 1235 w 1476"/>
                  <a:gd name="T87" fmla="*/ 1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6" h="2150">
                    <a:moveTo>
                      <a:pt x="1224" y="0"/>
                    </a:moveTo>
                    <a:lnTo>
                      <a:pt x="0" y="0"/>
                    </a:lnTo>
                    <a:lnTo>
                      <a:pt x="0" y="139"/>
                    </a:lnTo>
                    <a:lnTo>
                      <a:pt x="1224" y="139"/>
                    </a:lnTo>
                    <a:lnTo>
                      <a:pt x="1224" y="139"/>
                    </a:lnTo>
                    <a:lnTo>
                      <a:pt x="1224" y="139"/>
                    </a:lnTo>
                    <a:lnTo>
                      <a:pt x="1238" y="140"/>
                    </a:lnTo>
                    <a:lnTo>
                      <a:pt x="1252" y="142"/>
                    </a:lnTo>
                    <a:lnTo>
                      <a:pt x="1265" y="148"/>
                    </a:lnTo>
                    <a:lnTo>
                      <a:pt x="1278" y="155"/>
                    </a:lnTo>
                    <a:lnTo>
                      <a:pt x="1278" y="155"/>
                    </a:lnTo>
                    <a:lnTo>
                      <a:pt x="1291" y="164"/>
                    </a:lnTo>
                    <a:lnTo>
                      <a:pt x="1302" y="174"/>
                    </a:lnTo>
                    <a:lnTo>
                      <a:pt x="1313" y="184"/>
                    </a:lnTo>
                    <a:lnTo>
                      <a:pt x="1321" y="196"/>
                    </a:lnTo>
                    <a:lnTo>
                      <a:pt x="1327" y="208"/>
                    </a:lnTo>
                    <a:lnTo>
                      <a:pt x="1333" y="222"/>
                    </a:lnTo>
                    <a:lnTo>
                      <a:pt x="1337" y="236"/>
                    </a:lnTo>
                    <a:lnTo>
                      <a:pt x="1341" y="252"/>
                    </a:lnTo>
                    <a:lnTo>
                      <a:pt x="1330" y="275"/>
                    </a:lnTo>
                    <a:lnTo>
                      <a:pt x="428" y="844"/>
                    </a:lnTo>
                    <a:lnTo>
                      <a:pt x="405" y="852"/>
                    </a:lnTo>
                    <a:lnTo>
                      <a:pt x="383" y="845"/>
                    </a:lnTo>
                    <a:lnTo>
                      <a:pt x="0" y="539"/>
                    </a:lnTo>
                    <a:lnTo>
                      <a:pt x="0" y="809"/>
                    </a:lnTo>
                    <a:lnTo>
                      <a:pt x="368" y="1092"/>
                    </a:lnTo>
                    <a:lnTo>
                      <a:pt x="368" y="1092"/>
                    </a:lnTo>
                    <a:lnTo>
                      <a:pt x="378" y="1098"/>
                    </a:lnTo>
                    <a:lnTo>
                      <a:pt x="387" y="1102"/>
                    </a:lnTo>
                    <a:lnTo>
                      <a:pt x="396" y="1104"/>
                    </a:lnTo>
                    <a:lnTo>
                      <a:pt x="404" y="1105"/>
                    </a:lnTo>
                    <a:lnTo>
                      <a:pt x="440" y="1094"/>
                    </a:lnTo>
                    <a:lnTo>
                      <a:pt x="440" y="1094"/>
                    </a:lnTo>
                    <a:lnTo>
                      <a:pt x="496" y="1056"/>
                    </a:lnTo>
                    <a:lnTo>
                      <a:pt x="551" y="1021"/>
                    </a:lnTo>
                    <a:lnTo>
                      <a:pt x="657" y="955"/>
                    </a:lnTo>
                    <a:lnTo>
                      <a:pt x="761" y="893"/>
                    </a:lnTo>
                    <a:lnTo>
                      <a:pt x="862" y="832"/>
                    </a:lnTo>
                    <a:lnTo>
                      <a:pt x="963" y="772"/>
                    </a:lnTo>
                    <a:lnTo>
                      <a:pt x="1067" y="710"/>
                    </a:lnTo>
                    <a:lnTo>
                      <a:pt x="1173" y="644"/>
                    </a:lnTo>
                    <a:lnTo>
                      <a:pt x="1228" y="609"/>
                    </a:lnTo>
                    <a:lnTo>
                      <a:pt x="1284" y="571"/>
                    </a:lnTo>
                    <a:lnTo>
                      <a:pt x="1284" y="571"/>
                    </a:lnTo>
                    <a:lnTo>
                      <a:pt x="1329" y="541"/>
                    </a:lnTo>
                    <a:lnTo>
                      <a:pt x="1341" y="534"/>
                    </a:lnTo>
                    <a:lnTo>
                      <a:pt x="1341" y="549"/>
                    </a:lnTo>
                    <a:lnTo>
                      <a:pt x="1341" y="549"/>
                    </a:lnTo>
                    <a:lnTo>
                      <a:pt x="1341" y="1821"/>
                    </a:lnTo>
                    <a:lnTo>
                      <a:pt x="1341" y="1821"/>
                    </a:lnTo>
                    <a:lnTo>
                      <a:pt x="1341" y="1842"/>
                    </a:lnTo>
                    <a:lnTo>
                      <a:pt x="1339" y="1863"/>
                    </a:lnTo>
                    <a:lnTo>
                      <a:pt x="1334" y="1884"/>
                    </a:lnTo>
                    <a:lnTo>
                      <a:pt x="1328" y="1904"/>
                    </a:lnTo>
                    <a:lnTo>
                      <a:pt x="1328" y="1904"/>
                    </a:lnTo>
                    <a:lnTo>
                      <a:pt x="1319" y="1926"/>
                    </a:lnTo>
                    <a:lnTo>
                      <a:pt x="1307" y="1946"/>
                    </a:lnTo>
                    <a:lnTo>
                      <a:pt x="1301" y="1955"/>
                    </a:lnTo>
                    <a:lnTo>
                      <a:pt x="1294" y="1963"/>
                    </a:lnTo>
                    <a:lnTo>
                      <a:pt x="1287" y="1972"/>
                    </a:lnTo>
                    <a:lnTo>
                      <a:pt x="1279" y="1979"/>
                    </a:lnTo>
                    <a:lnTo>
                      <a:pt x="1271" y="1986"/>
                    </a:lnTo>
                    <a:lnTo>
                      <a:pt x="1262" y="1991"/>
                    </a:lnTo>
                    <a:lnTo>
                      <a:pt x="1254" y="1997"/>
                    </a:lnTo>
                    <a:lnTo>
                      <a:pt x="1243" y="2002"/>
                    </a:lnTo>
                    <a:lnTo>
                      <a:pt x="1234" y="2005"/>
                    </a:lnTo>
                    <a:lnTo>
                      <a:pt x="1222" y="2009"/>
                    </a:lnTo>
                    <a:lnTo>
                      <a:pt x="1212" y="2012"/>
                    </a:lnTo>
                    <a:lnTo>
                      <a:pt x="1200" y="2014"/>
                    </a:lnTo>
                    <a:lnTo>
                      <a:pt x="1200" y="2014"/>
                    </a:lnTo>
                    <a:lnTo>
                      <a:pt x="1179" y="2016"/>
                    </a:lnTo>
                    <a:lnTo>
                      <a:pt x="1159" y="2016"/>
                    </a:lnTo>
                    <a:lnTo>
                      <a:pt x="0" y="2016"/>
                    </a:lnTo>
                    <a:lnTo>
                      <a:pt x="0" y="2150"/>
                    </a:lnTo>
                    <a:lnTo>
                      <a:pt x="1159" y="2150"/>
                    </a:lnTo>
                    <a:lnTo>
                      <a:pt x="1159" y="2150"/>
                    </a:lnTo>
                    <a:lnTo>
                      <a:pt x="1186" y="2149"/>
                    </a:lnTo>
                    <a:lnTo>
                      <a:pt x="1201" y="2148"/>
                    </a:lnTo>
                    <a:lnTo>
                      <a:pt x="1219" y="2147"/>
                    </a:lnTo>
                    <a:lnTo>
                      <a:pt x="1219" y="2147"/>
                    </a:lnTo>
                    <a:lnTo>
                      <a:pt x="1240" y="2143"/>
                    </a:lnTo>
                    <a:lnTo>
                      <a:pt x="1260" y="2138"/>
                    </a:lnTo>
                    <a:lnTo>
                      <a:pt x="1280" y="2131"/>
                    </a:lnTo>
                    <a:lnTo>
                      <a:pt x="1299" y="2124"/>
                    </a:lnTo>
                    <a:lnTo>
                      <a:pt x="1318" y="2116"/>
                    </a:lnTo>
                    <a:lnTo>
                      <a:pt x="1335" y="2107"/>
                    </a:lnTo>
                    <a:lnTo>
                      <a:pt x="1351" y="2096"/>
                    </a:lnTo>
                    <a:lnTo>
                      <a:pt x="1366" y="2086"/>
                    </a:lnTo>
                    <a:lnTo>
                      <a:pt x="1382" y="2073"/>
                    </a:lnTo>
                    <a:lnTo>
                      <a:pt x="1396" y="2059"/>
                    </a:lnTo>
                    <a:lnTo>
                      <a:pt x="1408" y="2045"/>
                    </a:lnTo>
                    <a:lnTo>
                      <a:pt x="1421" y="2030"/>
                    </a:lnTo>
                    <a:lnTo>
                      <a:pt x="1432" y="2014"/>
                    </a:lnTo>
                    <a:lnTo>
                      <a:pt x="1442" y="1996"/>
                    </a:lnTo>
                    <a:lnTo>
                      <a:pt x="1452" y="1977"/>
                    </a:lnTo>
                    <a:lnTo>
                      <a:pt x="1460" y="1958"/>
                    </a:lnTo>
                    <a:lnTo>
                      <a:pt x="1460" y="1958"/>
                    </a:lnTo>
                    <a:lnTo>
                      <a:pt x="1464" y="1944"/>
                    </a:lnTo>
                    <a:lnTo>
                      <a:pt x="1468" y="1928"/>
                    </a:lnTo>
                    <a:lnTo>
                      <a:pt x="1471" y="1912"/>
                    </a:lnTo>
                    <a:lnTo>
                      <a:pt x="1474" y="1897"/>
                    </a:lnTo>
                    <a:lnTo>
                      <a:pt x="1476" y="1863"/>
                    </a:lnTo>
                    <a:lnTo>
                      <a:pt x="1476" y="1828"/>
                    </a:lnTo>
                    <a:lnTo>
                      <a:pt x="1476" y="794"/>
                    </a:lnTo>
                    <a:lnTo>
                      <a:pt x="1476" y="556"/>
                    </a:lnTo>
                    <a:lnTo>
                      <a:pt x="1476" y="540"/>
                    </a:lnTo>
                    <a:lnTo>
                      <a:pt x="1476" y="303"/>
                    </a:lnTo>
                    <a:lnTo>
                      <a:pt x="1476" y="303"/>
                    </a:lnTo>
                    <a:lnTo>
                      <a:pt x="1476" y="269"/>
                    </a:lnTo>
                    <a:lnTo>
                      <a:pt x="1476" y="269"/>
                    </a:lnTo>
                    <a:lnTo>
                      <a:pt x="1475" y="245"/>
                    </a:lnTo>
                    <a:lnTo>
                      <a:pt x="1474" y="222"/>
                    </a:lnTo>
                    <a:lnTo>
                      <a:pt x="1470" y="201"/>
                    </a:lnTo>
                    <a:lnTo>
                      <a:pt x="1466" y="181"/>
                    </a:lnTo>
                    <a:lnTo>
                      <a:pt x="1460" y="162"/>
                    </a:lnTo>
                    <a:lnTo>
                      <a:pt x="1453" y="145"/>
                    </a:lnTo>
                    <a:lnTo>
                      <a:pt x="1445" y="128"/>
                    </a:lnTo>
                    <a:lnTo>
                      <a:pt x="1436" y="114"/>
                    </a:lnTo>
                    <a:lnTo>
                      <a:pt x="1427" y="100"/>
                    </a:lnTo>
                    <a:lnTo>
                      <a:pt x="1418" y="87"/>
                    </a:lnTo>
                    <a:lnTo>
                      <a:pt x="1407" y="77"/>
                    </a:lnTo>
                    <a:lnTo>
                      <a:pt x="1397" y="66"/>
                    </a:lnTo>
                    <a:lnTo>
                      <a:pt x="1385" y="57"/>
                    </a:lnTo>
                    <a:lnTo>
                      <a:pt x="1373" y="48"/>
                    </a:lnTo>
                    <a:lnTo>
                      <a:pt x="1362" y="41"/>
                    </a:lnTo>
                    <a:lnTo>
                      <a:pt x="1350" y="34"/>
                    </a:lnTo>
                    <a:lnTo>
                      <a:pt x="1327" y="23"/>
                    </a:lnTo>
                    <a:lnTo>
                      <a:pt x="1304" y="15"/>
                    </a:lnTo>
                    <a:lnTo>
                      <a:pt x="1283" y="9"/>
                    </a:lnTo>
                    <a:lnTo>
                      <a:pt x="1263" y="5"/>
                    </a:lnTo>
                    <a:lnTo>
                      <a:pt x="1248" y="2"/>
                    </a:lnTo>
                    <a:lnTo>
                      <a:pt x="1235" y="1"/>
                    </a:lnTo>
                    <a:lnTo>
                      <a:pt x="1224" y="0"/>
                    </a:lnTo>
                    <a:lnTo>
                      <a:pt x="1224"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86" name="Group 32"/>
            <p:cNvGrpSpPr>
              <a:grpSpLocks noChangeAspect="1"/>
            </p:cNvGrpSpPr>
            <p:nvPr/>
          </p:nvGrpSpPr>
          <p:grpSpPr bwMode="auto">
            <a:xfrm>
              <a:off x="4456777" y="1364458"/>
              <a:ext cx="434312" cy="375340"/>
              <a:chOff x="4523" y="712"/>
              <a:chExt cx="626" cy="541"/>
            </a:xfrm>
            <a:solidFill>
              <a:schemeClr val="accent5"/>
            </a:solidFill>
          </p:grpSpPr>
          <p:sp>
            <p:nvSpPr>
              <p:cNvPr id="93" name="Freeform 33"/>
              <p:cNvSpPr>
                <a:spLocks/>
              </p:cNvSpPr>
              <p:nvPr/>
            </p:nvSpPr>
            <p:spPr bwMode="auto">
              <a:xfrm>
                <a:off x="4881" y="752"/>
                <a:ext cx="268" cy="461"/>
              </a:xfrm>
              <a:custGeom>
                <a:avLst/>
                <a:gdLst>
                  <a:gd name="T0" fmla="*/ 1162 w 1611"/>
                  <a:gd name="T1" fmla="*/ 1009 h 2764"/>
                  <a:gd name="T2" fmla="*/ 1042 w 1611"/>
                  <a:gd name="T3" fmla="*/ 784 h 2764"/>
                  <a:gd name="T4" fmla="*/ 833 w 1611"/>
                  <a:gd name="T5" fmla="*/ 564 h 2764"/>
                  <a:gd name="T6" fmla="*/ 617 w 1611"/>
                  <a:gd name="T7" fmla="*/ 429 h 2764"/>
                  <a:gd name="T8" fmla="*/ 616 w 1611"/>
                  <a:gd name="T9" fmla="*/ 323 h 2764"/>
                  <a:gd name="T10" fmla="*/ 583 w 1611"/>
                  <a:gd name="T11" fmla="*/ 216 h 2764"/>
                  <a:gd name="T12" fmla="*/ 522 w 1611"/>
                  <a:gd name="T13" fmla="*/ 125 h 2764"/>
                  <a:gd name="T14" fmla="*/ 438 w 1611"/>
                  <a:gd name="T15" fmla="*/ 55 h 2764"/>
                  <a:gd name="T16" fmla="*/ 335 w 1611"/>
                  <a:gd name="T17" fmla="*/ 12 h 2764"/>
                  <a:gd name="T18" fmla="*/ 241 w 1611"/>
                  <a:gd name="T19" fmla="*/ 0 h 2764"/>
                  <a:gd name="T20" fmla="*/ 142 w 1611"/>
                  <a:gd name="T21" fmla="*/ 13 h 2764"/>
                  <a:gd name="T22" fmla="*/ 0 w 1611"/>
                  <a:gd name="T23" fmla="*/ 87 h 2764"/>
                  <a:gd name="T24" fmla="*/ 111 w 1611"/>
                  <a:gd name="T25" fmla="*/ 738 h 2764"/>
                  <a:gd name="T26" fmla="*/ 207 w 1611"/>
                  <a:gd name="T27" fmla="*/ 759 h 2764"/>
                  <a:gd name="T28" fmla="*/ 304 w 1611"/>
                  <a:gd name="T29" fmla="*/ 756 h 2764"/>
                  <a:gd name="T30" fmla="*/ 420 w 1611"/>
                  <a:gd name="T31" fmla="*/ 715 h 2764"/>
                  <a:gd name="T32" fmla="*/ 516 w 1611"/>
                  <a:gd name="T33" fmla="*/ 642 h 2764"/>
                  <a:gd name="T34" fmla="*/ 673 w 1611"/>
                  <a:gd name="T35" fmla="*/ 713 h 2764"/>
                  <a:gd name="T36" fmla="*/ 850 w 1611"/>
                  <a:gd name="T37" fmla="*/ 889 h 2764"/>
                  <a:gd name="T38" fmla="*/ 966 w 1611"/>
                  <a:gd name="T39" fmla="*/ 1110 h 2764"/>
                  <a:gd name="T40" fmla="*/ 908 w 1611"/>
                  <a:gd name="T41" fmla="*/ 1183 h 2764"/>
                  <a:gd name="T42" fmla="*/ 864 w 1611"/>
                  <a:gd name="T43" fmla="*/ 1285 h 2764"/>
                  <a:gd name="T44" fmla="*/ 852 w 1611"/>
                  <a:gd name="T45" fmla="*/ 1382 h 2764"/>
                  <a:gd name="T46" fmla="*/ 870 w 1611"/>
                  <a:gd name="T47" fmla="*/ 1497 h 2764"/>
                  <a:gd name="T48" fmla="*/ 918 w 1611"/>
                  <a:gd name="T49" fmla="*/ 1598 h 2764"/>
                  <a:gd name="T50" fmla="*/ 952 w 1611"/>
                  <a:gd name="T51" fmla="*/ 1694 h 2764"/>
                  <a:gd name="T52" fmla="*/ 824 w 1611"/>
                  <a:gd name="T53" fmla="*/ 1909 h 2764"/>
                  <a:gd name="T54" fmla="*/ 640 w 1611"/>
                  <a:gd name="T55" fmla="*/ 2077 h 2764"/>
                  <a:gd name="T56" fmla="*/ 503 w 1611"/>
                  <a:gd name="T57" fmla="*/ 2110 h 2764"/>
                  <a:gd name="T58" fmla="*/ 403 w 1611"/>
                  <a:gd name="T59" fmla="*/ 2041 h 2764"/>
                  <a:gd name="T60" fmla="*/ 284 w 1611"/>
                  <a:gd name="T61" fmla="*/ 2006 h 2764"/>
                  <a:gd name="T62" fmla="*/ 190 w 1611"/>
                  <a:gd name="T63" fmla="*/ 2007 h 2764"/>
                  <a:gd name="T64" fmla="*/ 82 w 1611"/>
                  <a:gd name="T65" fmla="*/ 2038 h 2764"/>
                  <a:gd name="T66" fmla="*/ 26 w 1611"/>
                  <a:gd name="T67" fmla="*/ 2697 h 2764"/>
                  <a:gd name="T68" fmla="*/ 158 w 1611"/>
                  <a:gd name="T69" fmla="*/ 2755 h 2764"/>
                  <a:gd name="T70" fmla="*/ 241 w 1611"/>
                  <a:gd name="T71" fmla="*/ 2764 h 2764"/>
                  <a:gd name="T72" fmla="*/ 354 w 1611"/>
                  <a:gd name="T73" fmla="*/ 2747 h 2764"/>
                  <a:gd name="T74" fmla="*/ 453 w 1611"/>
                  <a:gd name="T75" fmla="*/ 2700 h 2764"/>
                  <a:gd name="T76" fmla="*/ 533 w 1611"/>
                  <a:gd name="T77" fmla="*/ 2626 h 2764"/>
                  <a:gd name="T78" fmla="*/ 590 w 1611"/>
                  <a:gd name="T79" fmla="*/ 2532 h 2764"/>
                  <a:gd name="T80" fmla="*/ 618 w 1611"/>
                  <a:gd name="T81" fmla="*/ 2423 h 2764"/>
                  <a:gd name="T82" fmla="*/ 617 w 1611"/>
                  <a:gd name="T83" fmla="*/ 2337 h 2764"/>
                  <a:gd name="T84" fmla="*/ 873 w 1611"/>
                  <a:gd name="T85" fmla="*/ 2170 h 2764"/>
                  <a:gd name="T86" fmla="*/ 1071 w 1611"/>
                  <a:gd name="T87" fmla="*/ 1938 h 2764"/>
                  <a:gd name="T88" fmla="*/ 1179 w 1611"/>
                  <a:gd name="T89" fmla="*/ 1759 h 2764"/>
                  <a:gd name="T90" fmla="*/ 1270 w 1611"/>
                  <a:gd name="T91" fmla="*/ 1761 h 2764"/>
                  <a:gd name="T92" fmla="*/ 1379 w 1611"/>
                  <a:gd name="T93" fmla="*/ 1733 h 2764"/>
                  <a:gd name="T94" fmla="*/ 1472 w 1611"/>
                  <a:gd name="T95" fmla="*/ 1676 h 2764"/>
                  <a:gd name="T96" fmla="*/ 1546 w 1611"/>
                  <a:gd name="T97" fmla="*/ 1595 h 2764"/>
                  <a:gd name="T98" fmla="*/ 1594 w 1611"/>
                  <a:gd name="T99" fmla="*/ 1495 h 2764"/>
                  <a:gd name="T100" fmla="*/ 1611 w 1611"/>
                  <a:gd name="T101" fmla="*/ 1382 h 2764"/>
                  <a:gd name="T102" fmla="*/ 1599 w 1611"/>
                  <a:gd name="T103" fmla="*/ 1288 h 2764"/>
                  <a:gd name="T104" fmla="*/ 1556 w 1611"/>
                  <a:gd name="T105" fmla="*/ 1185 h 2764"/>
                  <a:gd name="T106" fmla="*/ 1486 w 1611"/>
                  <a:gd name="T107" fmla="*/ 1101 h 2764"/>
                  <a:gd name="T108" fmla="*/ 1396 w 1611"/>
                  <a:gd name="T109" fmla="*/ 1039 h 2764"/>
                  <a:gd name="T110" fmla="*/ 1290 w 1611"/>
                  <a:gd name="T111" fmla="*/ 1007 h 2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1" h="2764">
                    <a:moveTo>
                      <a:pt x="1232" y="1002"/>
                    </a:moveTo>
                    <a:lnTo>
                      <a:pt x="1232" y="1002"/>
                    </a:lnTo>
                    <a:lnTo>
                      <a:pt x="1214" y="1002"/>
                    </a:lnTo>
                    <a:lnTo>
                      <a:pt x="1195" y="1004"/>
                    </a:lnTo>
                    <a:lnTo>
                      <a:pt x="1179" y="1005"/>
                    </a:lnTo>
                    <a:lnTo>
                      <a:pt x="1162" y="1009"/>
                    </a:lnTo>
                    <a:lnTo>
                      <a:pt x="1162" y="1009"/>
                    </a:lnTo>
                    <a:lnTo>
                      <a:pt x="1142" y="961"/>
                    </a:lnTo>
                    <a:lnTo>
                      <a:pt x="1120" y="916"/>
                    </a:lnTo>
                    <a:lnTo>
                      <a:pt x="1097" y="870"/>
                    </a:lnTo>
                    <a:lnTo>
                      <a:pt x="1070" y="827"/>
                    </a:lnTo>
                    <a:lnTo>
                      <a:pt x="1042" y="784"/>
                    </a:lnTo>
                    <a:lnTo>
                      <a:pt x="1012" y="743"/>
                    </a:lnTo>
                    <a:lnTo>
                      <a:pt x="980" y="705"/>
                    </a:lnTo>
                    <a:lnTo>
                      <a:pt x="946" y="666"/>
                    </a:lnTo>
                    <a:lnTo>
                      <a:pt x="910" y="630"/>
                    </a:lnTo>
                    <a:lnTo>
                      <a:pt x="873" y="596"/>
                    </a:lnTo>
                    <a:lnTo>
                      <a:pt x="833" y="564"/>
                    </a:lnTo>
                    <a:lnTo>
                      <a:pt x="794" y="533"/>
                    </a:lnTo>
                    <a:lnTo>
                      <a:pt x="751" y="504"/>
                    </a:lnTo>
                    <a:lnTo>
                      <a:pt x="708" y="477"/>
                    </a:lnTo>
                    <a:lnTo>
                      <a:pt x="664" y="452"/>
                    </a:lnTo>
                    <a:lnTo>
                      <a:pt x="617" y="429"/>
                    </a:lnTo>
                    <a:lnTo>
                      <a:pt x="617" y="429"/>
                    </a:lnTo>
                    <a:lnTo>
                      <a:pt x="619" y="405"/>
                    </a:lnTo>
                    <a:lnTo>
                      <a:pt x="620" y="380"/>
                    </a:lnTo>
                    <a:lnTo>
                      <a:pt x="620" y="380"/>
                    </a:lnTo>
                    <a:lnTo>
                      <a:pt x="619" y="361"/>
                    </a:lnTo>
                    <a:lnTo>
                      <a:pt x="618" y="342"/>
                    </a:lnTo>
                    <a:lnTo>
                      <a:pt x="616" y="323"/>
                    </a:lnTo>
                    <a:lnTo>
                      <a:pt x="612" y="303"/>
                    </a:lnTo>
                    <a:lnTo>
                      <a:pt x="609" y="286"/>
                    </a:lnTo>
                    <a:lnTo>
                      <a:pt x="603" y="267"/>
                    </a:lnTo>
                    <a:lnTo>
                      <a:pt x="597" y="250"/>
                    </a:lnTo>
                    <a:lnTo>
                      <a:pt x="590" y="232"/>
                    </a:lnTo>
                    <a:lnTo>
                      <a:pt x="583" y="216"/>
                    </a:lnTo>
                    <a:lnTo>
                      <a:pt x="575" y="200"/>
                    </a:lnTo>
                    <a:lnTo>
                      <a:pt x="566" y="183"/>
                    </a:lnTo>
                    <a:lnTo>
                      <a:pt x="555" y="168"/>
                    </a:lnTo>
                    <a:lnTo>
                      <a:pt x="545" y="153"/>
                    </a:lnTo>
                    <a:lnTo>
                      <a:pt x="533" y="139"/>
                    </a:lnTo>
                    <a:lnTo>
                      <a:pt x="522" y="125"/>
                    </a:lnTo>
                    <a:lnTo>
                      <a:pt x="509" y="112"/>
                    </a:lnTo>
                    <a:lnTo>
                      <a:pt x="496" y="99"/>
                    </a:lnTo>
                    <a:lnTo>
                      <a:pt x="482" y="87"/>
                    </a:lnTo>
                    <a:lnTo>
                      <a:pt x="468" y="76"/>
                    </a:lnTo>
                    <a:lnTo>
                      <a:pt x="453" y="66"/>
                    </a:lnTo>
                    <a:lnTo>
                      <a:pt x="438" y="55"/>
                    </a:lnTo>
                    <a:lnTo>
                      <a:pt x="421" y="46"/>
                    </a:lnTo>
                    <a:lnTo>
                      <a:pt x="405" y="38"/>
                    </a:lnTo>
                    <a:lnTo>
                      <a:pt x="389" y="31"/>
                    </a:lnTo>
                    <a:lnTo>
                      <a:pt x="371" y="24"/>
                    </a:lnTo>
                    <a:lnTo>
                      <a:pt x="354" y="18"/>
                    </a:lnTo>
                    <a:lnTo>
                      <a:pt x="335" y="12"/>
                    </a:lnTo>
                    <a:lnTo>
                      <a:pt x="317" y="9"/>
                    </a:lnTo>
                    <a:lnTo>
                      <a:pt x="298" y="5"/>
                    </a:lnTo>
                    <a:lnTo>
                      <a:pt x="279" y="3"/>
                    </a:lnTo>
                    <a:lnTo>
                      <a:pt x="261" y="0"/>
                    </a:lnTo>
                    <a:lnTo>
                      <a:pt x="241" y="0"/>
                    </a:lnTo>
                    <a:lnTo>
                      <a:pt x="241" y="0"/>
                    </a:lnTo>
                    <a:lnTo>
                      <a:pt x="224" y="0"/>
                    </a:lnTo>
                    <a:lnTo>
                      <a:pt x="207" y="2"/>
                    </a:lnTo>
                    <a:lnTo>
                      <a:pt x="190" y="4"/>
                    </a:lnTo>
                    <a:lnTo>
                      <a:pt x="174" y="6"/>
                    </a:lnTo>
                    <a:lnTo>
                      <a:pt x="158" y="10"/>
                    </a:lnTo>
                    <a:lnTo>
                      <a:pt x="142" y="13"/>
                    </a:lnTo>
                    <a:lnTo>
                      <a:pt x="126" y="18"/>
                    </a:lnTo>
                    <a:lnTo>
                      <a:pt x="111" y="24"/>
                    </a:lnTo>
                    <a:lnTo>
                      <a:pt x="82" y="35"/>
                    </a:lnTo>
                    <a:lnTo>
                      <a:pt x="52" y="50"/>
                    </a:lnTo>
                    <a:lnTo>
                      <a:pt x="26" y="67"/>
                    </a:lnTo>
                    <a:lnTo>
                      <a:pt x="0" y="87"/>
                    </a:lnTo>
                    <a:lnTo>
                      <a:pt x="0" y="675"/>
                    </a:lnTo>
                    <a:lnTo>
                      <a:pt x="0" y="675"/>
                    </a:lnTo>
                    <a:lnTo>
                      <a:pt x="26" y="694"/>
                    </a:lnTo>
                    <a:lnTo>
                      <a:pt x="52" y="712"/>
                    </a:lnTo>
                    <a:lnTo>
                      <a:pt x="82" y="726"/>
                    </a:lnTo>
                    <a:lnTo>
                      <a:pt x="111" y="738"/>
                    </a:lnTo>
                    <a:lnTo>
                      <a:pt x="126" y="743"/>
                    </a:lnTo>
                    <a:lnTo>
                      <a:pt x="142" y="748"/>
                    </a:lnTo>
                    <a:lnTo>
                      <a:pt x="158" y="752"/>
                    </a:lnTo>
                    <a:lnTo>
                      <a:pt x="174" y="755"/>
                    </a:lnTo>
                    <a:lnTo>
                      <a:pt x="190" y="757"/>
                    </a:lnTo>
                    <a:lnTo>
                      <a:pt x="207" y="759"/>
                    </a:lnTo>
                    <a:lnTo>
                      <a:pt x="224" y="761"/>
                    </a:lnTo>
                    <a:lnTo>
                      <a:pt x="241" y="761"/>
                    </a:lnTo>
                    <a:lnTo>
                      <a:pt x="241" y="761"/>
                    </a:lnTo>
                    <a:lnTo>
                      <a:pt x="262" y="761"/>
                    </a:lnTo>
                    <a:lnTo>
                      <a:pt x="284" y="758"/>
                    </a:lnTo>
                    <a:lnTo>
                      <a:pt x="304" y="756"/>
                    </a:lnTo>
                    <a:lnTo>
                      <a:pt x="325" y="751"/>
                    </a:lnTo>
                    <a:lnTo>
                      <a:pt x="345" y="747"/>
                    </a:lnTo>
                    <a:lnTo>
                      <a:pt x="364" y="741"/>
                    </a:lnTo>
                    <a:lnTo>
                      <a:pt x="384" y="733"/>
                    </a:lnTo>
                    <a:lnTo>
                      <a:pt x="403" y="724"/>
                    </a:lnTo>
                    <a:lnTo>
                      <a:pt x="420" y="715"/>
                    </a:lnTo>
                    <a:lnTo>
                      <a:pt x="438" y="706"/>
                    </a:lnTo>
                    <a:lnTo>
                      <a:pt x="455" y="694"/>
                    </a:lnTo>
                    <a:lnTo>
                      <a:pt x="472" y="682"/>
                    </a:lnTo>
                    <a:lnTo>
                      <a:pt x="487" y="670"/>
                    </a:lnTo>
                    <a:lnTo>
                      <a:pt x="502" y="657"/>
                    </a:lnTo>
                    <a:lnTo>
                      <a:pt x="516" y="642"/>
                    </a:lnTo>
                    <a:lnTo>
                      <a:pt x="530" y="626"/>
                    </a:lnTo>
                    <a:lnTo>
                      <a:pt x="530" y="626"/>
                    </a:lnTo>
                    <a:lnTo>
                      <a:pt x="567" y="646"/>
                    </a:lnTo>
                    <a:lnTo>
                      <a:pt x="604" y="666"/>
                    </a:lnTo>
                    <a:lnTo>
                      <a:pt x="639" y="689"/>
                    </a:lnTo>
                    <a:lnTo>
                      <a:pt x="673" y="713"/>
                    </a:lnTo>
                    <a:lnTo>
                      <a:pt x="707" y="738"/>
                    </a:lnTo>
                    <a:lnTo>
                      <a:pt x="738" y="766"/>
                    </a:lnTo>
                    <a:lnTo>
                      <a:pt x="768" y="794"/>
                    </a:lnTo>
                    <a:lnTo>
                      <a:pt x="796" y="825"/>
                    </a:lnTo>
                    <a:lnTo>
                      <a:pt x="824" y="856"/>
                    </a:lnTo>
                    <a:lnTo>
                      <a:pt x="850" y="889"/>
                    </a:lnTo>
                    <a:lnTo>
                      <a:pt x="873" y="924"/>
                    </a:lnTo>
                    <a:lnTo>
                      <a:pt x="895" y="959"/>
                    </a:lnTo>
                    <a:lnTo>
                      <a:pt x="916" y="995"/>
                    </a:lnTo>
                    <a:lnTo>
                      <a:pt x="935" y="1032"/>
                    </a:lnTo>
                    <a:lnTo>
                      <a:pt x="951" y="1071"/>
                    </a:lnTo>
                    <a:lnTo>
                      <a:pt x="966" y="1110"/>
                    </a:lnTo>
                    <a:lnTo>
                      <a:pt x="966" y="1110"/>
                    </a:lnTo>
                    <a:lnTo>
                      <a:pt x="953" y="1123"/>
                    </a:lnTo>
                    <a:lnTo>
                      <a:pt x="942" y="1137"/>
                    </a:lnTo>
                    <a:lnTo>
                      <a:pt x="930" y="1152"/>
                    </a:lnTo>
                    <a:lnTo>
                      <a:pt x="918" y="1166"/>
                    </a:lnTo>
                    <a:lnTo>
                      <a:pt x="908" y="1183"/>
                    </a:lnTo>
                    <a:lnTo>
                      <a:pt x="899" y="1199"/>
                    </a:lnTo>
                    <a:lnTo>
                      <a:pt x="891" y="1215"/>
                    </a:lnTo>
                    <a:lnTo>
                      <a:pt x="882" y="1232"/>
                    </a:lnTo>
                    <a:lnTo>
                      <a:pt x="875" y="1249"/>
                    </a:lnTo>
                    <a:lnTo>
                      <a:pt x="870" y="1268"/>
                    </a:lnTo>
                    <a:lnTo>
                      <a:pt x="864" y="1285"/>
                    </a:lnTo>
                    <a:lnTo>
                      <a:pt x="860" y="1304"/>
                    </a:lnTo>
                    <a:lnTo>
                      <a:pt x="857" y="1324"/>
                    </a:lnTo>
                    <a:lnTo>
                      <a:pt x="853" y="1342"/>
                    </a:lnTo>
                    <a:lnTo>
                      <a:pt x="852" y="1362"/>
                    </a:lnTo>
                    <a:lnTo>
                      <a:pt x="852" y="1382"/>
                    </a:lnTo>
                    <a:lnTo>
                      <a:pt x="852" y="1382"/>
                    </a:lnTo>
                    <a:lnTo>
                      <a:pt x="852" y="1402"/>
                    </a:lnTo>
                    <a:lnTo>
                      <a:pt x="853" y="1422"/>
                    </a:lnTo>
                    <a:lnTo>
                      <a:pt x="857" y="1441"/>
                    </a:lnTo>
                    <a:lnTo>
                      <a:pt x="860" y="1460"/>
                    </a:lnTo>
                    <a:lnTo>
                      <a:pt x="864" y="1479"/>
                    </a:lnTo>
                    <a:lnTo>
                      <a:pt x="870" y="1497"/>
                    </a:lnTo>
                    <a:lnTo>
                      <a:pt x="875" y="1515"/>
                    </a:lnTo>
                    <a:lnTo>
                      <a:pt x="882" y="1532"/>
                    </a:lnTo>
                    <a:lnTo>
                      <a:pt x="891" y="1550"/>
                    </a:lnTo>
                    <a:lnTo>
                      <a:pt x="900" y="1566"/>
                    </a:lnTo>
                    <a:lnTo>
                      <a:pt x="909" y="1583"/>
                    </a:lnTo>
                    <a:lnTo>
                      <a:pt x="918" y="1598"/>
                    </a:lnTo>
                    <a:lnTo>
                      <a:pt x="930" y="1613"/>
                    </a:lnTo>
                    <a:lnTo>
                      <a:pt x="942" y="1628"/>
                    </a:lnTo>
                    <a:lnTo>
                      <a:pt x="953" y="1642"/>
                    </a:lnTo>
                    <a:lnTo>
                      <a:pt x="967" y="1655"/>
                    </a:lnTo>
                    <a:lnTo>
                      <a:pt x="967" y="1655"/>
                    </a:lnTo>
                    <a:lnTo>
                      <a:pt x="952" y="1694"/>
                    </a:lnTo>
                    <a:lnTo>
                      <a:pt x="935" y="1733"/>
                    </a:lnTo>
                    <a:lnTo>
                      <a:pt x="916" y="1770"/>
                    </a:lnTo>
                    <a:lnTo>
                      <a:pt x="896" y="1806"/>
                    </a:lnTo>
                    <a:lnTo>
                      <a:pt x="874" y="1843"/>
                    </a:lnTo>
                    <a:lnTo>
                      <a:pt x="850" y="1876"/>
                    </a:lnTo>
                    <a:lnTo>
                      <a:pt x="824" y="1909"/>
                    </a:lnTo>
                    <a:lnTo>
                      <a:pt x="797" y="1940"/>
                    </a:lnTo>
                    <a:lnTo>
                      <a:pt x="769" y="1971"/>
                    </a:lnTo>
                    <a:lnTo>
                      <a:pt x="739" y="2000"/>
                    </a:lnTo>
                    <a:lnTo>
                      <a:pt x="708" y="2027"/>
                    </a:lnTo>
                    <a:lnTo>
                      <a:pt x="674" y="2052"/>
                    </a:lnTo>
                    <a:lnTo>
                      <a:pt x="640" y="2077"/>
                    </a:lnTo>
                    <a:lnTo>
                      <a:pt x="605" y="2099"/>
                    </a:lnTo>
                    <a:lnTo>
                      <a:pt x="568" y="2120"/>
                    </a:lnTo>
                    <a:lnTo>
                      <a:pt x="531" y="2139"/>
                    </a:lnTo>
                    <a:lnTo>
                      <a:pt x="531" y="2139"/>
                    </a:lnTo>
                    <a:lnTo>
                      <a:pt x="517" y="2124"/>
                    </a:lnTo>
                    <a:lnTo>
                      <a:pt x="503" y="2110"/>
                    </a:lnTo>
                    <a:lnTo>
                      <a:pt x="488" y="2096"/>
                    </a:lnTo>
                    <a:lnTo>
                      <a:pt x="473" y="2083"/>
                    </a:lnTo>
                    <a:lnTo>
                      <a:pt x="456" y="2071"/>
                    </a:lnTo>
                    <a:lnTo>
                      <a:pt x="439" y="2059"/>
                    </a:lnTo>
                    <a:lnTo>
                      <a:pt x="421" y="2050"/>
                    </a:lnTo>
                    <a:lnTo>
                      <a:pt x="403" y="2041"/>
                    </a:lnTo>
                    <a:lnTo>
                      <a:pt x="384" y="2031"/>
                    </a:lnTo>
                    <a:lnTo>
                      <a:pt x="366" y="2024"/>
                    </a:lnTo>
                    <a:lnTo>
                      <a:pt x="346" y="2019"/>
                    </a:lnTo>
                    <a:lnTo>
                      <a:pt x="325" y="2013"/>
                    </a:lnTo>
                    <a:lnTo>
                      <a:pt x="305" y="2009"/>
                    </a:lnTo>
                    <a:lnTo>
                      <a:pt x="284" y="2006"/>
                    </a:lnTo>
                    <a:lnTo>
                      <a:pt x="262" y="2005"/>
                    </a:lnTo>
                    <a:lnTo>
                      <a:pt x="241" y="2003"/>
                    </a:lnTo>
                    <a:lnTo>
                      <a:pt x="241" y="2003"/>
                    </a:lnTo>
                    <a:lnTo>
                      <a:pt x="224" y="2003"/>
                    </a:lnTo>
                    <a:lnTo>
                      <a:pt x="207" y="2005"/>
                    </a:lnTo>
                    <a:lnTo>
                      <a:pt x="190" y="2007"/>
                    </a:lnTo>
                    <a:lnTo>
                      <a:pt x="174" y="2009"/>
                    </a:lnTo>
                    <a:lnTo>
                      <a:pt x="158" y="2013"/>
                    </a:lnTo>
                    <a:lnTo>
                      <a:pt x="142" y="2016"/>
                    </a:lnTo>
                    <a:lnTo>
                      <a:pt x="126" y="2021"/>
                    </a:lnTo>
                    <a:lnTo>
                      <a:pt x="111" y="2027"/>
                    </a:lnTo>
                    <a:lnTo>
                      <a:pt x="82" y="2038"/>
                    </a:lnTo>
                    <a:lnTo>
                      <a:pt x="52" y="2054"/>
                    </a:lnTo>
                    <a:lnTo>
                      <a:pt x="26" y="2070"/>
                    </a:lnTo>
                    <a:lnTo>
                      <a:pt x="0" y="2090"/>
                    </a:lnTo>
                    <a:lnTo>
                      <a:pt x="0" y="2679"/>
                    </a:lnTo>
                    <a:lnTo>
                      <a:pt x="0" y="2679"/>
                    </a:lnTo>
                    <a:lnTo>
                      <a:pt x="26" y="2697"/>
                    </a:lnTo>
                    <a:lnTo>
                      <a:pt x="52" y="2715"/>
                    </a:lnTo>
                    <a:lnTo>
                      <a:pt x="82" y="2729"/>
                    </a:lnTo>
                    <a:lnTo>
                      <a:pt x="111" y="2741"/>
                    </a:lnTo>
                    <a:lnTo>
                      <a:pt x="126" y="2746"/>
                    </a:lnTo>
                    <a:lnTo>
                      <a:pt x="142" y="2751"/>
                    </a:lnTo>
                    <a:lnTo>
                      <a:pt x="158" y="2755"/>
                    </a:lnTo>
                    <a:lnTo>
                      <a:pt x="174" y="2758"/>
                    </a:lnTo>
                    <a:lnTo>
                      <a:pt x="190" y="2761"/>
                    </a:lnTo>
                    <a:lnTo>
                      <a:pt x="207" y="2762"/>
                    </a:lnTo>
                    <a:lnTo>
                      <a:pt x="224" y="2764"/>
                    </a:lnTo>
                    <a:lnTo>
                      <a:pt x="241" y="2764"/>
                    </a:lnTo>
                    <a:lnTo>
                      <a:pt x="241" y="2764"/>
                    </a:lnTo>
                    <a:lnTo>
                      <a:pt x="261" y="2764"/>
                    </a:lnTo>
                    <a:lnTo>
                      <a:pt x="279" y="2762"/>
                    </a:lnTo>
                    <a:lnTo>
                      <a:pt x="298" y="2760"/>
                    </a:lnTo>
                    <a:lnTo>
                      <a:pt x="317" y="2757"/>
                    </a:lnTo>
                    <a:lnTo>
                      <a:pt x="335" y="2752"/>
                    </a:lnTo>
                    <a:lnTo>
                      <a:pt x="354" y="2747"/>
                    </a:lnTo>
                    <a:lnTo>
                      <a:pt x="371" y="2741"/>
                    </a:lnTo>
                    <a:lnTo>
                      <a:pt x="389" y="2735"/>
                    </a:lnTo>
                    <a:lnTo>
                      <a:pt x="405" y="2726"/>
                    </a:lnTo>
                    <a:lnTo>
                      <a:pt x="421" y="2718"/>
                    </a:lnTo>
                    <a:lnTo>
                      <a:pt x="438" y="2709"/>
                    </a:lnTo>
                    <a:lnTo>
                      <a:pt x="453" y="2700"/>
                    </a:lnTo>
                    <a:lnTo>
                      <a:pt x="468" y="2689"/>
                    </a:lnTo>
                    <a:lnTo>
                      <a:pt x="482" y="2677"/>
                    </a:lnTo>
                    <a:lnTo>
                      <a:pt x="496" y="2666"/>
                    </a:lnTo>
                    <a:lnTo>
                      <a:pt x="509" y="2653"/>
                    </a:lnTo>
                    <a:lnTo>
                      <a:pt x="522" y="2640"/>
                    </a:lnTo>
                    <a:lnTo>
                      <a:pt x="533" y="2626"/>
                    </a:lnTo>
                    <a:lnTo>
                      <a:pt x="545" y="2611"/>
                    </a:lnTo>
                    <a:lnTo>
                      <a:pt x="555" y="2597"/>
                    </a:lnTo>
                    <a:lnTo>
                      <a:pt x="566" y="2581"/>
                    </a:lnTo>
                    <a:lnTo>
                      <a:pt x="575" y="2565"/>
                    </a:lnTo>
                    <a:lnTo>
                      <a:pt x="583" y="2549"/>
                    </a:lnTo>
                    <a:lnTo>
                      <a:pt x="590" y="2532"/>
                    </a:lnTo>
                    <a:lnTo>
                      <a:pt x="597" y="2514"/>
                    </a:lnTo>
                    <a:lnTo>
                      <a:pt x="603" y="2497"/>
                    </a:lnTo>
                    <a:lnTo>
                      <a:pt x="609" y="2479"/>
                    </a:lnTo>
                    <a:lnTo>
                      <a:pt x="612" y="2461"/>
                    </a:lnTo>
                    <a:lnTo>
                      <a:pt x="616" y="2442"/>
                    </a:lnTo>
                    <a:lnTo>
                      <a:pt x="618" y="2423"/>
                    </a:lnTo>
                    <a:lnTo>
                      <a:pt x="619" y="2403"/>
                    </a:lnTo>
                    <a:lnTo>
                      <a:pt x="620" y="2384"/>
                    </a:lnTo>
                    <a:lnTo>
                      <a:pt x="620" y="2384"/>
                    </a:lnTo>
                    <a:lnTo>
                      <a:pt x="619" y="2360"/>
                    </a:lnTo>
                    <a:lnTo>
                      <a:pt x="617" y="2337"/>
                    </a:lnTo>
                    <a:lnTo>
                      <a:pt x="617" y="2337"/>
                    </a:lnTo>
                    <a:lnTo>
                      <a:pt x="664" y="2314"/>
                    </a:lnTo>
                    <a:lnTo>
                      <a:pt x="708" y="2289"/>
                    </a:lnTo>
                    <a:lnTo>
                      <a:pt x="752" y="2262"/>
                    </a:lnTo>
                    <a:lnTo>
                      <a:pt x="794" y="2233"/>
                    </a:lnTo>
                    <a:lnTo>
                      <a:pt x="835" y="2203"/>
                    </a:lnTo>
                    <a:lnTo>
                      <a:pt x="873" y="2170"/>
                    </a:lnTo>
                    <a:lnTo>
                      <a:pt x="911" y="2135"/>
                    </a:lnTo>
                    <a:lnTo>
                      <a:pt x="946" y="2099"/>
                    </a:lnTo>
                    <a:lnTo>
                      <a:pt x="980" y="2062"/>
                    </a:lnTo>
                    <a:lnTo>
                      <a:pt x="1013" y="2022"/>
                    </a:lnTo>
                    <a:lnTo>
                      <a:pt x="1043" y="1981"/>
                    </a:lnTo>
                    <a:lnTo>
                      <a:pt x="1071" y="1938"/>
                    </a:lnTo>
                    <a:lnTo>
                      <a:pt x="1097" y="1895"/>
                    </a:lnTo>
                    <a:lnTo>
                      <a:pt x="1121" y="1850"/>
                    </a:lnTo>
                    <a:lnTo>
                      <a:pt x="1143" y="1803"/>
                    </a:lnTo>
                    <a:lnTo>
                      <a:pt x="1163" y="1756"/>
                    </a:lnTo>
                    <a:lnTo>
                      <a:pt x="1163" y="1756"/>
                    </a:lnTo>
                    <a:lnTo>
                      <a:pt x="1179" y="1759"/>
                    </a:lnTo>
                    <a:lnTo>
                      <a:pt x="1197" y="1761"/>
                    </a:lnTo>
                    <a:lnTo>
                      <a:pt x="1214" y="1762"/>
                    </a:lnTo>
                    <a:lnTo>
                      <a:pt x="1232" y="1762"/>
                    </a:lnTo>
                    <a:lnTo>
                      <a:pt x="1232" y="1762"/>
                    </a:lnTo>
                    <a:lnTo>
                      <a:pt x="1251" y="1762"/>
                    </a:lnTo>
                    <a:lnTo>
                      <a:pt x="1270" y="1761"/>
                    </a:lnTo>
                    <a:lnTo>
                      <a:pt x="1290" y="1759"/>
                    </a:lnTo>
                    <a:lnTo>
                      <a:pt x="1308" y="1755"/>
                    </a:lnTo>
                    <a:lnTo>
                      <a:pt x="1326" y="1750"/>
                    </a:lnTo>
                    <a:lnTo>
                      <a:pt x="1344" y="1746"/>
                    </a:lnTo>
                    <a:lnTo>
                      <a:pt x="1362" y="1740"/>
                    </a:lnTo>
                    <a:lnTo>
                      <a:pt x="1379" y="1733"/>
                    </a:lnTo>
                    <a:lnTo>
                      <a:pt x="1396" y="1725"/>
                    </a:lnTo>
                    <a:lnTo>
                      <a:pt x="1412" y="1717"/>
                    </a:lnTo>
                    <a:lnTo>
                      <a:pt x="1428" y="1707"/>
                    </a:lnTo>
                    <a:lnTo>
                      <a:pt x="1443" y="1698"/>
                    </a:lnTo>
                    <a:lnTo>
                      <a:pt x="1459" y="1687"/>
                    </a:lnTo>
                    <a:lnTo>
                      <a:pt x="1472" y="1676"/>
                    </a:lnTo>
                    <a:lnTo>
                      <a:pt x="1486" y="1664"/>
                    </a:lnTo>
                    <a:lnTo>
                      <a:pt x="1499" y="1651"/>
                    </a:lnTo>
                    <a:lnTo>
                      <a:pt x="1512" y="1639"/>
                    </a:lnTo>
                    <a:lnTo>
                      <a:pt x="1525" y="1625"/>
                    </a:lnTo>
                    <a:lnTo>
                      <a:pt x="1535" y="1609"/>
                    </a:lnTo>
                    <a:lnTo>
                      <a:pt x="1546" y="1595"/>
                    </a:lnTo>
                    <a:lnTo>
                      <a:pt x="1556" y="1579"/>
                    </a:lnTo>
                    <a:lnTo>
                      <a:pt x="1566" y="1564"/>
                    </a:lnTo>
                    <a:lnTo>
                      <a:pt x="1574" y="1548"/>
                    </a:lnTo>
                    <a:lnTo>
                      <a:pt x="1581" y="1530"/>
                    </a:lnTo>
                    <a:lnTo>
                      <a:pt x="1588" y="1513"/>
                    </a:lnTo>
                    <a:lnTo>
                      <a:pt x="1594" y="1495"/>
                    </a:lnTo>
                    <a:lnTo>
                      <a:pt x="1599" y="1478"/>
                    </a:lnTo>
                    <a:lnTo>
                      <a:pt x="1603" y="1459"/>
                    </a:lnTo>
                    <a:lnTo>
                      <a:pt x="1606" y="1440"/>
                    </a:lnTo>
                    <a:lnTo>
                      <a:pt x="1609" y="1422"/>
                    </a:lnTo>
                    <a:lnTo>
                      <a:pt x="1611" y="1402"/>
                    </a:lnTo>
                    <a:lnTo>
                      <a:pt x="1611" y="1382"/>
                    </a:lnTo>
                    <a:lnTo>
                      <a:pt x="1611" y="1382"/>
                    </a:lnTo>
                    <a:lnTo>
                      <a:pt x="1611" y="1362"/>
                    </a:lnTo>
                    <a:lnTo>
                      <a:pt x="1609" y="1344"/>
                    </a:lnTo>
                    <a:lnTo>
                      <a:pt x="1606" y="1325"/>
                    </a:lnTo>
                    <a:lnTo>
                      <a:pt x="1603" y="1305"/>
                    </a:lnTo>
                    <a:lnTo>
                      <a:pt x="1599" y="1288"/>
                    </a:lnTo>
                    <a:lnTo>
                      <a:pt x="1594" y="1269"/>
                    </a:lnTo>
                    <a:lnTo>
                      <a:pt x="1588" y="1251"/>
                    </a:lnTo>
                    <a:lnTo>
                      <a:pt x="1581" y="1234"/>
                    </a:lnTo>
                    <a:lnTo>
                      <a:pt x="1574" y="1218"/>
                    </a:lnTo>
                    <a:lnTo>
                      <a:pt x="1566" y="1201"/>
                    </a:lnTo>
                    <a:lnTo>
                      <a:pt x="1556" y="1185"/>
                    </a:lnTo>
                    <a:lnTo>
                      <a:pt x="1546" y="1170"/>
                    </a:lnTo>
                    <a:lnTo>
                      <a:pt x="1535" y="1155"/>
                    </a:lnTo>
                    <a:lnTo>
                      <a:pt x="1525" y="1141"/>
                    </a:lnTo>
                    <a:lnTo>
                      <a:pt x="1512" y="1127"/>
                    </a:lnTo>
                    <a:lnTo>
                      <a:pt x="1499" y="1114"/>
                    </a:lnTo>
                    <a:lnTo>
                      <a:pt x="1486" y="1101"/>
                    </a:lnTo>
                    <a:lnTo>
                      <a:pt x="1472" y="1089"/>
                    </a:lnTo>
                    <a:lnTo>
                      <a:pt x="1459" y="1078"/>
                    </a:lnTo>
                    <a:lnTo>
                      <a:pt x="1443" y="1067"/>
                    </a:lnTo>
                    <a:lnTo>
                      <a:pt x="1428" y="1057"/>
                    </a:lnTo>
                    <a:lnTo>
                      <a:pt x="1412" y="1047"/>
                    </a:lnTo>
                    <a:lnTo>
                      <a:pt x="1396" y="1039"/>
                    </a:lnTo>
                    <a:lnTo>
                      <a:pt x="1379" y="1032"/>
                    </a:lnTo>
                    <a:lnTo>
                      <a:pt x="1362" y="1025"/>
                    </a:lnTo>
                    <a:lnTo>
                      <a:pt x="1344" y="1019"/>
                    </a:lnTo>
                    <a:lnTo>
                      <a:pt x="1326" y="1014"/>
                    </a:lnTo>
                    <a:lnTo>
                      <a:pt x="1308" y="1010"/>
                    </a:lnTo>
                    <a:lnTo>
                      <a:pt x="1290" y="1007"/>
                    </a:lnTo>
                    <a:lnTo>
                      <a:pt x="1270" y="1004"/>
                    </a:lnTo>
                    <a:lnTo>
                      <a:pt x="1251" y="1002"/>
                    </a:lnTo>
                    <a:lnTo>
                      <a:pt x="1232" y="1002"/>
                    </a:lnTo>
                    <a:lnTo>
                      <a:pt x="1232" y="100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4" name="Freeform 34"/>
              <p:cNvSpPr>
                <a:spLocks noEditPoints="1"/>
              </p:cNvSpPr>
              <p:nvPr/>
            </p:nvSpPr>
            <p:spPr bwMode="auto">
              <a:xfrm>
                <a:off x="4523" y="712"/>
                <a:ext cx="335" cy="541"/>
              </a:xfrm>
              <a:custGeom>
                <a:avLst/>
                <a:gdLst>
                  <a:gd name="T0" fmla="*/ 0 w 2012"/>
                  <a:gd name="T1" fmla="*/ 349 h 3246"/>
                  <a:gd name="T2" fmla="*/ 546 w 2012"/>
                  <a:gd name="T3" fmla="*/ 2016 h 3246"/>
                  <a:gd name="T4" fmla="*/ 631 w 2012"/>
                  <a:gd name="T5" fmla="*/ 2082 h 3246"/>
                  <a:gd name="T6" fmla="*/ 718 w 2012"/>
                  <a:gd name="T7" fmla="*/ 2130 h 3246"/>
                  <a:gd name="T8" fmla="*/ 797 w 2012"/>
                  <a:gd name="T9" fmla="*/ 2157 h 3246"/>
                  <a:gd name="T10" fmla="*/ 846 w 2012"/>
                  <a:gd name="T11" fmla="*/ 2164 h 3246"/>
                  <a:gd name="T12" fmla="*/ 902 w 2012"/>
                  <a:gd name="T13" fmla="*/ 2154 h 3246"/>
                  <a:gd name="T14" fmla="*/ 950 w 2012"/>
                  <a:gd name="T15" fmla="*/ 2123 h 3246"/>
                  <a:gd name="T16" fmla="*/ 986 w 2012"/>
                  <a:gd name="T17" fmla="*/ 2070 h 3246"/>
                  <a:gd name="T18" fmla="*/ 1003 w 2012"/>
                  <a:gd name="T19" fmla="*/ 1993 h 3246"/>
                  <a:gd name="T20" fmla="*/ 1001 w 2012"/>
                  <a:gd name="T21" fmla="*/ 1960 h 3246"/>
                  <a:gd name="T22" fmla="*/ 974 w 2012"/>
                  <a:gd name="T23" fmla="*/ 1892 h 3246"/>
                  <a:gd name="T24" fmla="*/ 923 w 2012"/>
                  <a:gd name="T25" fmla="*/ 1831 h 3246"/>
                  <a:gd name="T26" fmla="*/ 864 w 2012"/>
                  <a:gd name="T27" fmla="*/ 1785 h 3246"/>
                  <a:gd name="T28" fmla="*/ 750 w 2012"/>
                  <a:gd name="T29" fmla="*/ 1701 h 3246"/>
                  <a:gd name="T30" fmla="*/ 640 w 2012"/>
                  <a:gd name="T31" fmla="*/ 1608 h 3246"/>
                  <a:gd name="T32" fmla="*/ 581 w 2012"/>
                  <a:gd name="T33" fmla="*/ 1519 h 3246"/>
                  <a:gd name="T34" fmla="*/ 539 w 2012"/>
                  <a:gd name="T35" fmla="*/ 1408 h 3246"/>
                  <a:gd name="T36" fmla="*/ 526 w 2012"/>
                  <a:gd name="T37" fmla="*/ 1328 h 3246"/>
                  <a:gd name="T38" fmla="*/ 526 w 2012"/>
                  <a:gd name="T39" fmla="*/ 1270 h 3246"/>
                  <a:gd name="T40" fmla="*/ 535 w 2012"/>
                  <a:gd name="T41" fmla="*/ 1176 h 3246"/>
                  <a:gd name="T42" fmla="*/ 561 w 2012"/>
                  <a:gd name="T43" fmla="*/ 1082 h 3246"/>
                  <a:gd name="T44" fmla="*/ 615 w 2012"/>
                  <a:gd name="T45" fmla="*/ 978 h 3246"/>
                  <a:gd name="T46" fmla="*/ 669 w 2012"/>
                  <a:gd name="T47" fmla="*/ 919 h 3246"/>
                  <a:gd name="T48" fmla="*/ 732 w 2012"/>
                  <a:gd name="T49" fmla="*/ 883 h 3246"/>
                  <a:gd name="T50" fmla="*/ 839 w 2012"/>
                  <a:gd name="T51" fmla="*/ 841 h 3246"/>
                  <a:gd name="T52" fmla="*/ 939 w 2012"/>
                  <a:gd name="T53" fmla="*/ 821 h 3246"/>
                  <a:gd name="T54" fmla="*/ 1030 w 2012"/>
                  <a:gd name="T55" fmla="*/ 818 h 3246"/>
                  <a:gd name="T56" fmla="*/ 1141 w 2012"/>
                  <a:gd name="T57" fmla="*/ 836 h 3246"/>
                  <a:gd name="T58" fmla="*/ 1229 w 2012"/>
                  <a:gd name="T59" fmla="*/ 866 h 3246"/>
                  <a:gd name="T60" fmla="*/ 1221 w 2012"/>
                  <a:gd name="T61" fmla="*/ 1172 h 3246"/>
                  <a:gd name="T62" fmla="*/ 1133 w 2012"/>
                  <a:gd name="T63" fmla="*/ 1119 h 3246"/>
                  <a:gd name="T64" fmla="*/ 1051 w 2012"/>
                  <a:gd name="T65" fmla="*/ 1096 h 3246"/>
                  <a:gd name="T66" fmla="*/ 980 w 2012"/>
                  <a:gd name="T67" fmla="*/ 1091 h 3246"/>
                  <a:gd name="T68" fmla="*/ 931 w 2012"/>
                  <a:gd name="T69" fmla="*/ 1095 h 3246"/>
                  <a:gd name="T70" fmla="*/ 879 w 2012"/>
                  <a:gd name="T71" fmla="*/ 1112 h 3246"/>
                  <a:gd name="T72" fmla="*/ 843 w 2012"/>
                  <a:gd name="T73" fmla="*/ 1138 h 3246"/>
                  <a:gd name="T74" fmla="*/ 804 w 2012"/>
                  <a:gd name="T75" fmla="*/ 1194 h 3246"/>
                  <a:gd name="T76" fmla="*/ 790 w 2012"/>
                  <a:gd name="T77" fmla="*/ 1257 h 3246"/>
                  <a:gd name="T78" fmla="*/ 794 w 2012"/>
                  <a:gd name="T79" fmla="*/ 1288 h 3246"/>
                  <a:gd name="T80" fmla="*/ 817 w 2012"/>
                  <a:gd name="T81" fmla="*/ 1359 h 3246"/>
                  <a:gd name="T82" fmla="*/ 861 w 2012"/>
                  <a:gd name="T83" fmla="*/ 1424 h 3246"/>
                  <a:gd name="T84" fmla="*/ 913 w 2012"/>
                  <a:gd name="T85" fmla="*/ 1461 h 3246"/>
                  <a:gd name="T86" fmla="*/ 995 w 2012"/>
                  <a:gd name="T87" fmla="*/ 1508 h 3246"/>
                  <a:gd name="T88" fmla="*/ 1129 w 2012"/>
                  <a:gd name="T89" fmla="*/ 1606 h 3246"/>
                  <a:gd name="T90" fmla="*/ 1180 w 2012"/>
                  <a:gd name="T91" fmla="*/ 1651 h 3246"/>
                  <a:gd name="T92" fmla="*/ 1228 w 2012"/>
                  <a:gd name="T93" fmla="*/ 1710 h 3246"/>
                  <a:gd name="T94" fmla="*/ 1261 w 2012"/>
                  <a:gd name="T95" fmla="*/ 1773 h 3246"/>
                  <a:gd name="T96" fmla="*/ 1293 w 2012"/>
                  <a:gd name="T97" fmla="*/ 1890 h 3246"/>
                  <a:gd name="T98" fmla="*/ 1299 w 2012"/>
                  <a:gd name="T99" fmla="*/ 1986 h 3246"/>
                  <a:gd name="T100" fmla="*/ 1294 w 2012"/>
                  <a:gd name="T101" fmla="*/ 2065 h 3246"/>
                  <a:gd name="T102" fmla="*/ 1265 w 2012"/>
                  <a:gd name="T103" fmla="*/ 2177 h 3246"/>
                  <a:gd name="T104" fmla="*/ 1227 w 2012"/>
                  <a:gd name="T105" fmla="*/ 2251 h 3246"/>
                  <a:gd name="T106" fmla="*/ 1193 w 2012"/>
                  <a:gd name="T107" fmla="*/ 2295 h 3246"/>
                  <a:gd name="T108" fmla="*/ 1113 w 2012"/>
                  <a:gd name="T109" fmla="*/ 2359 h 3246"/>
                  <a:gd name="T110" fmla="*/ 1009 w 2012"/>
                  <a:gd name="T111" fmla="*/ 2407 h 3246"/>
                  <a:gd name="T112" fmla="*/ 928 w 2012"/>
                  <a:gd name="T113" fmla="*/ 2425 h 3246"/>
                  <a:gd name="T114" fmla="*/ 883 w 2012"/>
                  <a:gd name="T115" fmla="*/ 2429 h 3246"/>
                  <a:gd name="T116" fmla="*/ 748 w 2012"/>
                  <a:gd name="T117" fmla="*/ 2412 h 3246"/>
                  <a:gd name="T118" fmla="*/ 634 w 2012"/>
                  <a:gd name="T119" fmla="*/ 2379 h 3246"/>
                  <a:gd name="T120" fmla="*/ 533 w 2012"/>
                  <a:gd name="T121" fmla="*/ 2333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12" h="3246">
                    <a:moveTo>
                      <a:pt x="0" y="2916"/>
                    </a:moveTo>
                    <a:lnTo>
                      <a:pt x="2012" y="3246"/>
                    </a:lnTo>
                    <a:lnTo>
                      <a:pt x="2012" y="0"/>
                    </a:lnTo>
                    <a:lnTo>
                      <a:pt x="0" y="349"/>
                    </a:lnTo>
                    <a:lnTo>
                      <a:pt x="0" y="2916"/>
                    </a:lnTo>
                    <a:close/>
                    <a:moveTo>
                      <a:pt x="525" y="1996"/>
                    </a:moveTo>
                    <a:lnTo>
                      <a:pt x="525" y="1996"/>
                    </a:lnTo>
                    <a:lnTo>
                      <a:pt x="546" y="2016"/>
                    </a:lnTo>
                    <a:lnTo>
                      <a:pt x="566" y="2035"/>
                    </a:lnTo>
                    <a:lnTo>
                      <a:pt x="588" y="2051"/>
                    </a:lnTo>
                    <a:lnTo>
                      <a:pt x="609" y="2067"/>
                    </a:lnTo>
                    <a:lnTo>
                      <a:pt x="631" y="2082"/>
                    </a:lnTo>
                    <a:lnTo>
                      <a:pt x="653" y="2096"/>
                    </a:lnTo>
                    <a:lnTo>
                      <a:pt x="675" y="2109"/>
                    </a:lnTo>
                    <a:lnTo>
                      <a:pt x="696" y="2120"/>
                    </a:lnTo>
                    <a:lnTo>
                      <a:pt x="718" y="2130"/>
                    </a:lnTo>
                    <a:lnTo>
                      <a:pt x="739" y="2140"/>
                    </a:lnTo>
                    <a:lnTo>
                      <a:pt x="759" y="2147"/>
                    </a:lnTo>
                    <a:lnTo>
                      <a:pt x="779" y="2152"/>
                    </a:lnTo>
                    <a:lnTo>
                      <a:pt x="797" y="2157"/>
                    </a:lnTo>
                    <a:lnTo>
                      <a:pt x="815" y="2161"/>
                    </a:lnTo>
                    <a:lnTo>
                      <a:pt x="831" y="2163"/>
                    </a:lnTo>
                    <a:lnTo>
                      <a:pt x="846" y="2164"/>
                    </a:lnTo>
                    <a:lnTo>
                      <a:pt x="846" y="2164"/>
                    </a:lnTo>
                    <a:lnTo>
                      <a:pt x="861" y="2163"/>
                    </a:lnTo>
                    <a:lnTo>
                      <a:pt x="875" y="2162"/>
                    </a:lnTo>
                    <a:lnTo>
                      <a:pt x="889" y="2158"/>
                    </a:lnTo>
                    <a:lnTo>
                      <a:pt x="902" y="2154"/>
                    </a:lnTo>
                    <a:lnTo>
                      <a:pt x="915" y="2148"/>
                    </a:lnTo>
                    <a:lnTo>
                      <a:pt x="928" y="2141"/>
                    </a:lnTo>
                    <a:lnTo>
                      <a:pt x="939" y="2133"/>
                    </a:lnTo>
                    <a:lnTo>
                      <a:pt x="950" y="2123"/>
                    </a:lnTo>
                    <a:lnTo>
                      <a:pt x="960" y="2112"/>
                    </a:lnTo>
                    <a:lnTo>
                      <a:pt x="970" y="2100"/>
                    </a:lnTo>
                    <a:lnTo>
                      <a:pt x="978" y="2086"/>
                    </a:lnTo>
                    <a:lnTo>
                      <a:pt x="986" y="2070"/>
                    </a:lnTo>
                    <a:lnTo>
                      <a:pt x="992" y="2053"/>
                    </a:lnTo>
                    <a:lnTo>
                      <a:pt x="996" y="2035"/>
                    </a:lnTo>
                    <a:lnTo>
                      <a:pt x="1001" y="2015"/>
                    </a:lnTo>
                    <a:lnTo>
                      <a:pt x="1003" y="1993"/>
                    </a:lnTo>
                    <a:lnTo>
                      <a:pt x="1003" y="1993"/>
                    </a:lnTo>
                    <a:lnTo>
                      <a:pt x="1003" y="1982"/>
                    </a:lnTo>
                    <a:lnTo>
                      <a:pt x="1002" y="1970"/>
                    </a:lnTo>
                    <a:lnTo>
                      <a:pt x="1001" y="1960"/>
                    </a:lnTo>
                    <a:lnTo>
                      <a:pt x="1000" y="1949"/>
                    </a:lnTo>
                    <a:lnTo>
                      <a:pt x="993" y="1930"/>
                    </a:lnTo>
                    <a:lnTo>
                      <a:pt x="985" y="1910"/>
                    </a:lnTo>
                    <a:lnTo>
                      <a:pt x="974" y="1892"/>
                    </a:lnTo>
                    <a:lnTo>
                      <a:pt x="963" y="1875"/>
                    </a:lnTo>
                    <a:lnTo>
                      <a:pt x="950" y="1859"/>
                    </a:lnTo>
                    <a:lnTo>
                      <a:pt x="936" y="1845"/>
                    </a:lnTo>
                    <a:lnTo>
                      <a:pt x="923" y="1831"/>
                    </a:lnTo>
                    <a:lnTo>
                      <a:pt x="910" y="1819"/>
                    </a:lnTo>
                    <a:lnTo>
                      <a:pt x="887" y="1801"/>
                    </a:lnTo>
                    <a:lnTo>
                      <a:pt x="869" y="1790"/>
                    </a:lnTo>
                    <a:lnTo>
                      <a:pt x="864" y="1785"/>
                    </a:lnTo>
                    <a:lnTo>
                      <a:pt x="864" y="1785"/>
                    </a:lnTo>
                    <a:lnTo>
                      <a:pt x="843" y="1771"/>
                    </a:lnTo>
                    <a:lnTo>
                      <a:pt x="815" y="1751"/>
                    </a:lnTo>
                    <a:lnTo>
                      <a:pt x="750" y="1701"/>
                    </a:lnTo>
                    <a:lnTo>
                      <a:pt x="668" y="1637"/>
                    </a:lnTo>
                    <a:lnTo>
                      <a:pt x="668" y="1637"/>
                    </a:lnTo>
                    <a:lnTo>
                      <a:pt x="654" y="1623"/>
                    </a:lnTo>
                    <a:lnTo>
                      <a:pt x="640" y="1608"/>
                    </a:lnTo>
                    <a:lnTo>
                      <a:pt x="629" y="1593"/>
                    </a:lnTo>
                    <a:lnTo>
                      <a:pt x="617" y="1579"/>
                    </a:lnTo>
                    <a:lnTo>
                      <a:pt x="597" y="1548"/>
                    </a:lnTo>
                    <a:lnTo>
                      <a:pt x="581" y="1519"/>
                    </a:lnTo>
                    <a:lnTo>
                      <a:pt x="567" y="1490"/>
                    </a:lnTo>
                    <a:lnTo>
                      <a:pt x="555" y="1462"/>
                    </a:lnTo>
                    <a:lnTo>
                      <a:pt x="546" y="1434"/>
                    </a:lnTo>
                    <a:lnTo>
                      <a:pt x="539" y="1408"/>
                    </a:lnTo>
                    <a:lnTo>
                      <a:pt x="534" y="1385"/>
                    </a:lnTo>
                    <a:lnTo>
                      <a:pt x="530" y="1363"/>
                    </a:lnTo>
                    <a:lnTo>
                      <a:pt x="527" y="1344"/>
                    </a:lnTo>
                    <a:lnTo>
                      <a:pt x="526" y="1328"/>
                    </a:lnTo>
                    <a:lnTo>
                      <a:pt x="525" y="1304"/>
                    </a:lnTo>
                    <a:lnTo>
                      <a:pt x="526" y="1295"/>
                    </a:lnTo>
                    <a:lnTo>
                      <a:pt x="526" y="1295"/>
                    </a:lnTo>
                    <a:lnTo>
                      <a:pt x="526" y="1270"/>
                    </a:lnTo>
                    <a:lnTo>
                      <a:pt x="527" y="1245"/>
                    </a:lnTo>
                    <a:lnTo>
                      <a:pt x="530" y="1221"/>
                    </a:lnTo>
                    <a:lnTo>
                      <a:pt x="532" y="1199"/>
                    </a:lnTo>
                    <a:lnTo>
                      <a:pt x="535" y="1176"/>
                    </a:lnTo>
                    <a:lnTo>
                      <a:pt x="539" y="1155"/>
                    </a:lnTo>
                    <a:lnTo>
                      <a:pt x="544" y="1136"/>
                    </a:lnTo>
                    <a:lnTo>
                      <a:pt x="549" y="1117"/>
                    </a:lnTo>
                    <a:lnTo>
                      <a:pt x="561" y="1082"/>
                    </a:lnTo>
                    <a:lnTo>
                      <a:pt x="573" y="1052"/>
                    </a:lnTo>
                    <a:lnTo>
                      <a:pt x="587" y="1024"/>
                    </a:lnTo>
                    <a:lnTo>
                      <a:pt x="601" y="999"/>
                    </a:lnTo>
                    <a:lnTo>
                      <a:pt x="615" y="978"/>
                    </a:lnTo>
                    <a:lnTo>
                      <a:pt x="629" y="961"/>
                    </a:lnTo>
                    <a:lnTo>
                      <a:pt x="641" y="946"/>
                    </a:lnTo>
                    <a:lnTo>
                      <a:pt x="653" y="934"/>
                    </a:lnTo>
                    <a:lnTo>
                      <a:pt x="669" y="919"/>
                    </a:lnTo>
                    <a:lnTo>
                      <a:pt x="676" y="914"/>
                    </a:lnTo>
                    <a:lnTo>
                      <a:pt x="676" y="914"/>
                    </a:lnTo>
                    <a:lnTo>
                      <a:pt x="704" y="898"/>
                    </a:lnTo>
                    <a:lnTo>
                      <a:pt x="732" y="883"/>
                    </a:lnTo>
                    <a:lnTo>
                      <a:pt x="759" y="870"/>
                    </a:lnTo>
                    <a:lnTo>
                      <a:pt x="786" y="858"/>
                    </a:lnTo>
                    <a:lnTo>
                      <a:pt x="812" y="849"/>
                    </a:lnTo>
                    <a:lnTo>
                      <a:pt x="839" y="841"/>
                    </a:lnTo>
                    <a:lnTo>
                      <a:pt x="865" y="834"/>
                    </a:lnTo>
                    <a:lnTo>
                      <a:pt x="890" y="829"/>
                    </a:lnTo>
                    <a:lnTo>
                      <a:pt x="915" y="824"/>
                    </a:lnTo>
                    <a:lnTo>
                      <a:pt x="939" y="821"/>
                    </a:lnTo>
                    <a:lnTo>
                      <a:pt x="963" y="820"/>
                    </a:lnTo>
                    <a:lnTo>
                      <a:pt x="986" y="818"/>
                    </a:lnTo>
                    <a:lnTo>
                      <a:pt x="1008" y="818"/>
                    </a:lnTo>
                    <a:lnTo>
                      <a:pt x="1030" y="818"/>
                    </a:lnTo>
                    <a:lnTo>
                      <a:pt x="1051" y="821"/>
                    </a:lnTo>
                    <a:lnTo>
                      <a:pt x="1071" y="822"/>
                    </a:lnTo>
                    <a:lnTo>
                      <a:pt x="1108" y="828"/>
                    </a:lnTo>
                    <a:lnTo>
                      <a:pt x="1141" y="836"/>
                    </a:lnTo>
                    <a:lnTo>
                      <a:pt x="1171" y="844"/>
                    </a:lnTo>
                    <a:lnTo>
                      <a:pt x="1195" y="852"/>
                    </a:lnTo>
                    <a:lnTo>
                      <a:pt x="1215" y="859"/>
                    </a:lnTo>
                    <a:lnTo>
                      <a:pt x="1229" y="866"/>
                    </a:lnTo>
                    <a:lnTo>
                      <a:pt x="1242" y="872"/>
                    </a:lnTo>
                    <a:lnTo>
                      <a:pt x="1242" y="1190"/>
                    </a:lnTo>
                    <a:lnTo>
                      <a:pt x="1242" y="1190"/>
                    </a:lnTo>
                    <a:lnTo>
                      <a:pt x="1221" y="1172"/>
                    </a:lnTo>
                    <a:lnTo>
                      <a:pt x="1199" y="1154"/>
                    </a:lnTo>
                    <a:lnTo>
                      <a:pt x="1177" y="1140"/>
                    </a:lnTo>
                    <a:lnTo>
                      <a:pt x="1155" y="1129"/>
                    </a:lnTo>
                    <a:lnTo>
                      <a:pt x="1133" y="1119"/>
                    </a:lnTo>
                    <a:lnTo>
                      <a:pt x="1110" y="1111"/>
                    </a:lnTo>
                    <a:lnTo>
                      <a:pt x="1089" y="1104"/>
                    </a:lnTo>
                    <a:lnTo>
                      <a:pt x="1070" y="1099"/>
                    </a:lnTo>
                    <a:lnTo>
                      <a:pt x="1051" y="1096"/>
                    </a:lnTo>
                    <a:lnTo>
                      <a:pt x="1034" y="1094"/>
                    </a:lnTo>
                    <a:lnTo>
                      <a:pt x="1006" y="1091"/>
                    </a:lnTo>
                    <a:lnTo>
                      <a:pt x="987" y="1090"/>
                    </a:lnTo>
                    <a:lnTo>
                      <a:pt x="980" y="1091"/>
                    </a:lnTo>
                    <a:lnTo>
                      <a:pt x="980" y="1091"/>
                    </a:lnTo>
                    <a:lnTo>
                      <a:pt x="963" y="1091"/>
                    </a:lnTo>
                    <a:lnTo>
                      <a:pt x="946" y="1092"/>
                    </a:lnTo>
                    <a:lnTo>
                      <a:pt x="931" y="1095"/>
                    </a:lnTo>
                    <a:lnTo>
                      <a:pt x="916" y="1098"/>
                    </a:lnTo>
                    <a:lnTo>
                      <a:pt x="903" y="1102"/>
                    </a:lnTo>
                    <a:lnTo>
                      <a:pt x="890" y="1106"/>
                    </a:lnTo>
                    <a:lnTo>
                      <a:pt x="879" y="1112"/>
                    </a:lnTo>
                    <a:lnTo>
                      <a:pt x="868" y="1118"/>
                    </a:lnTo>
                    <a:lnTo>
                      <a:pt x="859" y="1124"/>
                    </a:lnTo>
                    <a:lnTo>
                      <a:pt x="851" y="1131"/>
                    </a:lnTo>
                    <a:lnTo>
                      <a:pt x="843" y="1138"/>
                    </a:lnTo>
                    <a:lnTo>
                      <a:pt x="835" y="1146"/>
                    </a:lnTo>
                    <a:lnTo>
                      <a:pt x="823" y="1161"/>
                    </a:lnTo>
                    <a:lnTo>
                      <a:pt x="812" y="1178"/>
                    </a:lnTo>
                    <a:lnTo>
                      <a:pt x="804" y="1194"/>
                    </a:lnTo>
                    <a:lnTo>
                      <a:pt x="798" y="1209"/>
                    </a:lnTo>
                    <a:lnTo>
                      <a:pt x="795" y="1224"/>
                    </a:lnTo>
                    <a:lnTo>
                      <a:pt x="793" y="1237"/>
                    </a:lnTo>
                    <a:lnTo>
                      <a:pt x="790" y="1257"/>
                    </a:lnTo>
                    <a:lnTo>
                      <a:pt x="789" y="1264"/>
                    </a:lnTo>
                    <a:lnTo>
                      <a:pt x="789" y="1264"/>
                    </a:lnTo>
                    <a:lnTo>
                      <a:pt x="790" y="1271"/>
                    </a:lnTo>
                    <a:lnTo>
                      <a:pt x="794" y="1288"/>
                    </a:lnTo>
                    <a:lnTo>
                      <a:pt x="800" y="1313"/>
                    </a:lnTo>
                    <a:lnTo>
                      <a:pt x="804" y="1328"/>
                    </a:lnTo>
                    <a:lnTo>
                      <a:pt x="810" y="1343"/>
                    </a:lnTo>
                    <a:lnTo>
                      <a:pt x="817" y="1359"/>
                    </a:lnTo>
                    <a:lnTo>
                      <a:pt x="826" y="1376"/>
                    </a:lnTo>
                    <a:lnTo>
                      <a:pt x="836" y="1392"/>
                    </a:lnTo>
                    <a:lnTo>
                      <a:pt x="847" y="1408"/>
                    </a:lnTo>
                    <a:lnTo>
                      <a:pt x="861" y="1424"/>
                    </a:lnTo>
                    <a:lnTo>
                      <a:pt x="876" y="1438"/>
                    </a:lnTo>
                    <a:lnTo>
                      <a:pt x="893" y="1450"/>
                    </a:lnTo>
                    <a:lnTo>
                      <a:pt x="902" y="1455"/>
                    </a:lnTo>
                    <a:lnTo>
                      <a:pt x="913" y="1461"/>
                    </a:lnTo>
                    <a:lnTo>
                      <a:pt x="913" y="1461"/>
                    </a:lnTo>
                    <a:lnTo>
                      <a:pt x="932" y="1471"/>
                    </a:lnTo>
                    <a:lnTo>
                      <a:pt x="953" y="1482"/>
                    </a:lnTo>
                    <a:lnTo>
                      <a:pt x="995" y="1508"/>
                    </a:lnTo>
                    <a:lnTo>
                      <a:pt x="1035" y="1534"/>
                    </a:lnTo>
                    <a:lnTo>
                      <a:pt x="1072" y="1561"/>
                    </a:lnTo>
                    <a:lnTo>
                      <a:pt x="1103" y="1586"/>
                    </a:lnTo>
                    <a:lnTo>
                      <a:pt x="1129" y="1606"/>
                    </a:lnTo>
                    <a:lnTo>
                      <a:pt x="1150" y="1623"/>
                    </a:lnTo>
                    <a:lnTo>
                      <a:pt x="1150" y="1623"/>
                    </a:lnTo>
                    <a:lnTo>
                      <a:pt x="1166" y="1637"/>
                    </a:lnTo>
                    <a:lnTo>
                      <a:pt x="1180" y="1651"/>
                    </a:lnTo>
                    <a:lnTo>
                      <a:pt x="1193" y="1665"/>
                    </a:lnTo>
                    <a:lnTo>
                      <a:pt x="1206" y="1680"/>
                    </a:lnTo>
                    <a:lnTo>
                      <a:pt x="1217" y="1695"/>
                    </a:lnTo>
                    <a:lnTo>
                      <a:pt x="1228" y="1710"/>
                    </a:lnTo>
                    <a:lnTo>
                      <a:pt x="1237" y="1727"/>
                    </a:lnTo>
                    <a:lnTo>
                      <a:pt x="1245" y="1742"/>
                    </a:lnTo>
                    <a:lnTo>
                      <a:pt x="1254" y="1757"/>
                    </a:lnTo>
                    <a:lnTo>
                      <a:pt x="1261" y="1773"/>
                    </a:lnTo>
                    <a:lnTo>
                      <a:pt x="1272" y="1804"/>
                    </a:lnTo>
                    <a:lnTo>
                      <a:pt x="1281" y="1834"/>
                    </a:lnTo>
                    <a:lnTo>
                      <a:pt x="1288" y="1863"/>
                    </a:lnTo>
                    <a:lnTo>
                      <a:pt x="1293" y="1890"/>
                    </a:lnTo>
                    <a:lnTo>
                      <a:pt x="1297" y="1916"/>
                    </a:lnTo>
                    <a:lnTo>
                      <a:pt x="1298" y="1938"/>
                    </a:lnTo>
                    <a:lnTo>
                      <a:pt x="1299" y="1958"/>
                    </a:lnTo>
                    <a:lnTo>
                      <a:pt x="1299" y="1986"/>
                    </a:lnTo>
                    <a:lnTo>
                      <a:pt x="1298" y="1996"/>
                    </a:lnTo>
                    <a:lnTo>
                      <a:pt x="1298" y="1996"/>
                    </a:lnTo>
                    <a:lnTo>
                      <a:pt x="1297" y="2031"/>
                    </a:lnTo>
                    <a:lnTo>
                      <a:pt x="1294" y="2065"/>
                    </a:lnTo>
                    <a:lnTo>
                      <a:pt x="1288" y="2096"/>
                    </a:lnTo>
                    <a:lnTo>
                      <a:pt x="1281" y="2126"/>
                    </a:lnTo>
                    <a:lnTo>
                      <a:pt x="1273" y="2152"/>
                    </a:lnTo>
                    <a:lnTo>
                      <a:pt x="1265" y="2177"/>
                    </a:lnTo>
                    <a:lnTo>
                      <a:pt x="1256" y="2199"/>
                    </a:lnTo>
                    <a:lnTo>
                      <a:pt x="1245" y="2219"/>
                    </a:lnTo>
                    <a:lnTo>
                      <a:pt x="1236" y="2236"/>
                    </a:lnTo>
                    <a:lnTo>
                      <a:pt x="1227" y="2251"/>
                    </a:lnTo>
                    <a:lnTo>
                      <a:pt x="1209" y="2276"/>
                    </a:lnTo>
                    <a:lnTo>
                      <a:pt x="1198" y="2290"/>
                    </a:lnTo>
                    <a:lnTo>
                      <a:pt x="1193" y="2295"/>
                    </a:lnTo>
                    <a:lnTo>
                      <a:pt x="1193" y="2295"/>
                    </a:lnTo>
                    <a:lnTo>
                      <a:pt x="1180" y="2307"/>
                    </a:lnTo>
                    <a:lnTo>
                      <a:pt x="1166" y="2319"/>
                    </a:lnTo>
                    <a:lnTo>
                      <a:pt x="1139" y="2340"/>
                    </a:lnTo>
                    <a:lnTo>
                      <a:pt x="1113" y="2359"/>
                    </a:lnTo>
                    <a:lnTo>
                      <a:pt x="1086" y="2374"/>
                    </a:lnTo>
                    <a:lnTo>
                      <a:pt x="1059" y="2388"/>
                    </a:lnTo>
                    <a:lnTo>
                      <a:pt x="1034" y="2398"/>
                    </a:lnTo>
                    <a:lnTo>
                      <a:pt x="1009" y="2407"/>
                    </a:lnTo>
                    <a:lnTo>
                      <a:pt x="986" y="2414"/>
                    </a:lnTo>
                    <a:lnTo>
                      <a:pt x="965" y="2419"/>
                    </a:lnTo>
                    <a:lnTo>
                      <a:pt x="945" y="2423"/>
                    </a:lnTo>
                    <a:lnTo>
                      <a:pt x="928" y="2425"/>
                    </a:lnTo>
                    <a:lnTo>
                      <a:pt x="913" y="2428"/>
                    </a:lnTo>
                    <a:lnTo>
                      <a:pt x="890" y="2429"/>
                    </a:lnTo>
                    <a:lnTo>
                      <a:pt x="883" y="2429"/>
                    </a:lnTo>
                    <a:lnTo>
                      <a:pt x="883" y="2429"/>
                    </a:lnTo>
                    <a:lnTo>
                      <a:pt x="849" y="2428"/>
                    </a:lnTo>
                    <a:lnTo>
                      <a:pt x="814" y="2424"/>
                    </a:lnTo>
                    <a:lnTo>
                      <a:pt x="781" y="2419"/>
                    </a:lnTo>
                    <a:lnTo>
                      <a:pt x="748" y="2412"/>
                    </a:lnTo>
                    <a:lnTo>
                      <a:pt x="717" y="2405"/>
                    </a:lnTo>
                    <a:lnTo>
                      <a:pt x="688" y="2397"/>
                    </a:lnTo>
                    <a:lnTo>
                      <a:pt x="660" y="2388"/>
                    </a:lnTo>
                    <a:lnTo>
                      <a:pt x="634" y="2379"/>
                    </a:lnTo>
                    <a:lnTo>
                      <a:pt x="610" y="2369"/>
                    </a:lnTo>
                    <a:lnTo>
                      <a:pt x="589" y="2360"/>
                    </a:lnTo>
                    <a:lnTo>
                      <a:pt x="555" y="2345"/>
                    </a:lnTo>
                    <a:lnTo>
                      <a:pt x="533" y="2333"/>
                    </a:lnTo>
                    <a:lnTo>
                      <a:pt x="525" y="2328"/>
                    </a:lnTo>
                    <a:lnTo>
                      <a:pt x="525" y="1996"/>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sp>
          <p:nvSpPr>
            <p:cNvPr id="87" name="Freeform 5"/>
            <p:cNvSpPr>
              <a:spLocks noEditPoints="1"/>
            </p:cNvSpPr>
            <p:nvPr/>
          </p:nvSpPr>
          <p:spPr bwMode="auto">
            <a:xfrm>
              <a:off x="3833689" y="1860214"/>
              <a:ext cx="479629" cy="441226"/>
            </a:xfrm>
            <a:custGeom>
              <a:avLst/>
              <a:gdLst>
                <a:gd name="T0" fmla="*/ 1849 w 3522"/>
                <a:gd name="T1" fmla="*/ 678 h 3240"/>
                <a:gd name="T2" fmla="*/ 1404 w 3522"/>
                <a:gd name="T3" fmla="*/ 255 h 3240"/>
                <a:gd name="T4" fmla="*/ 785 w 3522"/>
                <a:gd name="T5" fmla="*/ 235 h 3240"/>
                <a:gd name="T6" fmla="*/ 308 w 3522"/>
                <a:gd name="T7" fmla="*/ 637 h 3240"/>
                <a:gd name="T8" fmla="*/ 0 w 3522"/>
                <a:gd name="T9" fmla="*/ 1269 h 3240"/>
                <a:gd name="T10" fmla="*/ 314 w 3522"/>
                <a:gd name="T11" fmla="*/ 1482 h 3240"/>
                <a:gd name="T12" fmla="*/ 779 w 3522"/>
                <a:gd name="T13" fmla="*/ 1872 h 3240"/>
                <a:gd name="T14" fmla="*/ 1393 w 3522"/>
                <a:gd name="T15" fmla="*/ 1858 h 3240"/>
                <a:gd name="T16" fmla="*/ 1844 w 3522"/>
                <a:gd name="T17" fmla="*/ 1440 h 3240"/>
                <a:gd name="T18" fmla="*/ 1029 w 3522"/>
                <a:gd name="T19" fmla="*/ 1729 h 3240"/>
                <a:gd name="T20" fmla="*/ 717 w 3522"/>
                <a:gd name="T21" fmla="*/ 1633 h 3240"/>
                <a:gd name="T22" fmla="*/ 493 w 3522"/>
                <a:gd name="T23" fmla="*/ 1409 h 3240"/>
                <a:gd name="T24" fmla="*/ 397 w 3522"/>
                <a:gd name="T25" fmla="*/ 1098 h 3240"/>
                <a:gd name="T26" fmla="*/ 449 w 3522"/>
                <a:gd name="T27" fmla="*/ 804 h 3240"/>
                <a:gd name="T28" fmla="*/ 639 w 3522"/>
                <a:gd name="T29" fmla="*/ 548 h 3240"/>
                <a:gd name="T30" fmla="*/ 929 w 3522"/>
                <a:gd name="T31" fmla="*/ 410 h 3240"/>
                <a:gd name="T32" fmla="*/ 1230 w 3522"/>
                <a:gd name="T33" fmla="*/ 417 h 3240"/>
                <a:gd name="T34" fmla="*/ 1511 w 3522"/>
                <a:gd name="T35" fmla="*/ 569 h 3240"/>
                <a:gd name="T36" fmla="*/ 1690 w 3522"/>
                <a:gd name="T37" fmla="*/ 834 h 3240"/>
                <a:gd name="T38" fmla="*/ 1727 w 3522"/>
                <a:gd name="T39" fmla="*/ 1132 h 3240"/>
                <a:gd name="T40" fmla="*/ 1617 w 3522"/>
                <a:gd name="T41" fmla="*/ 1436 h 3240"/>
                <a:gd name="T42" fmla="*/ 1381 w 3522"/>
                <a:gd name="T43" fmla="*/ 1649 h 3240"/>
                <a:gd name="T44" fmla="*/ 1063 w 3522"/>
                <a:gd name="T45" fmla="*/ 1730 h 3240"/>
                <a:gd name="T46" fmla="*/ 3487 w 3522"/>
                <a:gd name="T47" fmla="*/ 1900 h 3240"/>
                <a:gd name="T48" fmla="*/ 2826 w 3522"/>
                <a:gd name="T49" fmla="*/ 1558 h 3240"/>
                <a:gd name="T50" fmla="*/ 2396 w 3522"/>
                <a:gd name="T51" fmla="*/ 1755 h 3240"/>
                <a:gd name="T52" fmla="*/ 2271 w 3522"/>
                <a:gd name="T53" fmla="*/ 2227 h 3240"/>
                <a:gd name="T54" fmla="*/ 2507 w 3522"/>
                <a:gd name="T55" fmla="*/ 2756 h 3240"/>
                <a:gd name="T56" fmla="*/ 3220 w 3522"/>
                <a:gd name="T57" fmla="*/ 2522 h 3240"/>
                <a:gd name="T58" fmla="*/ 2663 w 3522"/>
                <a:gd name="T59" fmla="*/ 2530 h 3240"/>
                <a:gd name="T60" fmla="*/ 2491 w 3522"/>
                <a:gd name="T61" fmla="*/ 2408 h 3240"/>
                <a:gd name="T62" fmla="*/ 2397 w 3522"/>
                <a:gd name="T63" fmla="*/ 2224 h 3240"/>
                <a:gd name="T64" fmla="*/ 2402 w 3522"/>
                <a:gd name="T65" fmla="*/ 2011 h 3240"/>
                <a:gd name="T66" fmla="*/ 2493 w 3522"/>
                <a:gd name="T67" fmla="*/ 1841 h 3240"/>
                <a:gd name="T68" fmla="*/ 2662 w 3522"/>
                <a:gd name="T69" fmla="*/ 1722 h 3240"/>
                <a:gd name="T70" fmla="*/ 2869 w 3522"/>
                <a:gd name="T71" fmla="*/ 1695 h 3240"/>
                <a:gd name="T72" fmla="*/ 3055 w 3522"/>
                <a:gd name="T73" fmla="*/ 1761 h 3240"/>
                <a:gd name="T74" fmla="*/ 3196 w 3522"/>
                <a:gd name="T75" fmla="*/ 1912 h 3240"/>
                <a:gd name="T76" fmla="*/ 3254 w 3522"/>
                <a:gd name="T77" fmla="*/ 2111 h 3240"/>
                <a:gd name="T78" fmla="*/ 3216 w 3522"/>
                <a:gd name="T79" fmla="*/ 2303 h 3240"/>
                <a:gd name="T80" fmla="*/ 3086 w 3522"/>
                <a:gd name="T81" fmla="*/ 2468 h 3240"/>
                <a:gd name="T82" fmla="*/ 2898 w 3522"/>
                <a:gd name="T83" fmla="*/ 2552 h 3240"/>
                <a:gd name="T84" fmla="*/ 2705 w 3522"/>
                <a:gd name="T85" fmla="*/ 2544 h 3240"/>
                <a:gd name="T86" fmla="*/ 1850 w 3522"/>
                <a:gd name="T87" fmla="*/ 2427 h 3240"/>
                <a:gd name="T88" fmla="*/ 1502 w 3522"/>
                <a:gd name="T89" fmla="*/ 2447 h 3240"/>
                <a:gd name="T90" fmla="*/ 1262 w 3522"/>
                <a:gd name="T91" fmla="*/ 2661 h 3240"/>
                <a:gd name="T92" fmla="*/ 1283 w 3522"/>
                <a:gd name="T93" fmla="*/ 2972 h 3240"/>
                <a:gd name="T94" fmla="*/ 1677 w 3522"/>
                <a:gd name="T95" fmla="*/ 3240 h 3240"/>
                <a:gd name="T96" fmla="*/ 1909 w 3522"/>
                <a:gd name="T97" fmla="*/ 2974 h 3240"/>
                <a:gd name="T98" fmla="*/ 1552 w 3522"/>
                <a:gd name="T99" fmla="*/ 3092 h 3240"/>
                <a:gd name="T100" fmla="*/ 1351 w 3522"/>
                <a:gd name="T101" fmla="*/ 2950 h 3240"/>
                <a:gd name="T102" fmla="*/ 1319 w 3522"/>
                <a:gd name="T103" fmla="*/ 2789 h 3240"/>
                <a:gd name="T104" fmla="*/ 1440 w 3522"/>
                <a:gd name="T105" fmla="*/ 2588 h 3240"/>
                <a:gd name="T106" fmla="*/ 1609 w 3522"/>
                <a:gd name="T107" fmla="*/ 2541 h 3240"/>
                <a:gd name="T108" fmla="*/ 1809 w 3522"/>
                <a:gd name="T109" fmla="*/ 2641 h 3240"/>
                <a:gd name="T110" fmla="*/ 1872 w 3522"/>
                <a:gd name="T111" fmla="*/ 2818 h 3240"/>
                <a:gd name="T112" fmla="*/ 1791 w 3522"/>
                <a:gd name="T113" fmla="*/ 3014 h 3240"/>
                <a:gd name="T114" fmla="*/ 1595 w 3522"/>
                <a:gd name="T115" fmla="*/ 3095 h 3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522" h="3240">
                  <a:moveTo>
                    <a:pt x="2127" y="1259"/>
                  </a:moveTo>
                  <a:lnTo>
                    <a:pt x="2127" y="856"/>
                  </a:lnTo>
                  <a:lnTo>
                    <a:pt x="1905" y="830"/>
                  </a:lnTo>
                  <a:lnTo>
                    <a:pt x="1905" y="830"/>
                  </a:lnTo>
                  <a:lnTo>
                    <a:pt x="1898" y="805"/>
                  </a:lnTo>
                  <a:lnTo>
                    <a:pt x="1890" y="779"/>
                  </a:lnTo>
                  <a:lnTo>
                    <a:pt x="1881" y="753"/>
                  </a:lnTo>
                  <a:lnTo>
                    <a:pt x="1871" y="727"/>
                  </a:lnTo>
                  <a:lnTo>
                    <a:pt x="1861" y="703"/>
                  </a:lnTo>
                  <a:lnTo>
                    <a:pt x="1849" y="678"/>
                  </a:lnTo>
                  <a:lnTo>
                    <a:pt x="1836" y="654"/>
                  </a:lnTo>
                  <a:lnTo>
                    <a:pt x="1823" y="630"/>
                  </a:lnTo>
                  <a:lnTo>
                    <a:pt x="1960" y="457"/>
                  </a:lnTo>
                  <a:lnTo>
                    <a:pt x="1677" y="172"/>
                  </a:lnTo>
                  <a:lnTo>
                    <a:pt x="1506" y="307"/>
                  </a:lnTo>
                  <a:lnTo>
                    <a:pt x="1506" y="307"/>
                  </a:lnTo>
                  <a:lnTo>
                    <a:pt x="1481" y="293"/>
                  </a:lnTo>
                  <a:lnTo>
                    <a:pt x="1455" y="280"/>
                  </a:lnTo>
                  <a:lnTo>
                    <a:pt x="1429" y="267"/>
                  </a:lnTo>
                  <a:lnTo>
                    <a:pt x="1404" y="255"/>
                  </a:lnTo>
                  <a:lnTo>
                    <a:pt x="1377" y="245"/>
                  </a:lnTo>
                  <a:lnTo>
                    <a:pt x="1350" y="235"/>
                  </a:lnTo>
                  <a:lnTo>
                    <a:pt x="1323" y="226"/>
                  </a:lnTo>
                  <a:lnTo>
                    <a:pt x="1295" y="219"/>
                  </a:lnTo>
                  <a:lnTo>
                    <a:pt x="1269" y="0"/>
                  </a:lnTo>
                  <a:lnTo>
                    <a:pt x="867" y="0"/>
                  </a:lnTo>
                  <a:lnTo>
                    <a:pt x="841" y="219"/>
                  </a:lnTo>
                  <a:lnTo>
                    <a:pt x="841" y="219"/>
                  </a:lnTo>
                  <a:lnTo>
                    <a:pt x="813" y="227"/>
                  </a:lnTo>
                  <a:lnTo>
                    <a:pt x="785" y="235"/>
                  </a:lnTo>
                  <a:lnTo>
                    <a:pt x="757" y="246"/>
                  </a:lnTo>
                  <a:lnTo>
                    <a:pt x="730" y="257"/>
                  </a:lnTo>
                  <a:lnTo>
                    <a:pt x="703" y="268"/>
                  </a:lnTo>
                  <a:lnTo>
                    <a:pt x="676" y="281"/>
                  </a:lnTo>
                  <a:lnTo>
                    <a:pt x="650" y="295"/>
                  </a:lnTo>
                  <a:lnTo>
                    <a:pt x="624" y="310"/>
                  </a:lnTo>
                  <a:lnTo>
                    <a:pt x="451" y="172"/>
                  </a:lnTo>
                  <a:lnTo>
                    <a:pt x="165" y="457"/>
                  </a:lnTo>
                  <a:lnTo>
                    <a:pt x="308" y="637"/>
                  </a:lnTo>
                  <a:lnTo>
                    <a:pt x="308" y="637"/>
                  </a:lnTo>
                  <a:lnTo>
                    <a:pt x="295" y="662"/>
                  </a:lnTo>
                  <a:lnTo>
                    <a:pt x="284" y="686"/>
                  </a:lnTo>
                  <a:lnTo>
                    <a:pt x="272" y="711"/>
                  </a:lnTo>
                  <a:lnTo>
                    <a:pt x="261" y="736"/>
                  </a:lnTo>
                  <a:lnTo>
                    <a:pt x="252" y="761"/>
                  </a:lnTo>
                  <a:lnTo>
                    <a:pt x="243" y="787"/>
                  </a:lnTo>
                  <a:lnTo>
                    <a:pt x="236" y="814"/>
                  </a:lnTo>
                  <a:lnTo>
                    <a:pt x="228" y="840"/>
                  </a:lnTo>
                  <a:lnTo>
                    <a:pt x="0" y="866"/>
                  </a:lnTo>
                  <a:lnTo>
                    <a:pt x="0" y="1269"/>
                  </a:lnTo>
                  <a:lnTo>
                    <a:pt x="236" y="1297"/>
                  </a:lnTo>
                  <a:lnTo>
                    <a:pt x="236" y="1297"/>
                  </a:lnTo>
                  <a:lnTo>
                    <a:pt x="243" y="1320"/>
                  </a:lnTo>
                  <a:lnTo>
                    <a:pt x="251" y="1345"/>
                  </a:lnTo>
                  <a:lnTo>
                    <a:pt x="260" y="1368"/>
                  </a:lnTo>
                  <a:lnTo>
                    <a:pt x="269" y="1392"/>
                  </a:lnTo>
                  <a:lnTo>
                    <a:pt x="280" y="1414"/>
                  </a:lnTo>
                  <a:lnTo>
                    <a:pt x="291" y="1437"/>
                  </a:lnTo>
                  <a:lnTo>
                    <a:pt x="302" y="1460"/>
                  </a:lnTo>
                  <a:lnTo>
                    <a:pt x="314" y="1482"/>
                  </a:lnTo>
                  <a:lnTo>
                    <a:pt x="165" y="1668"/>
                  </a:lnTo>
                  <a:lnTo>
                    <a:pt x="450" y="1954"/>
                  </a:lnTo>
                  <a:lnTo>
                    <a:pt x="636" y="1806"/>
                  </a:lnTo>
                  <a:lnTo>
                    <a:pt x="636" y="1806"/>
                  </a:lnTo>
                  <a:lnTo>
                    <a:pt x="660" y="1819"/>
                  </a:lnTo>
                  <a:lnTo>
                    <a:pt x="683" y="1831"/>
                  </a:lnTo>
                  <a:lnTo>
                    <a:pt x="707" y="1843"/>
                  </a:lnTo>
                  <a:lnTo>
                    <a:pt x="731" y="1853"/>
                  </a:lnTo>
                  <a:lnTo>
                    <a:pt x="755" y="1862"/>
                  </a:lnTo>
                  <a:lnTo>
                    <a:pt x="779" y="1872"/>
                  </a:lnTo>
                  <a:lnTo>
                    <a:pt x="805" y="1880"/>
                  </a:lnTo>
                  <a:lnTo>
                    <a:pt x="830" y="1887"/>
                  </a:lnTo>
                  <a:lnTo>
                    <a:pt x="858" y="2126"/>
                  </a:lnTo>
                  <a:lnTo>
                    <a:pt x="1261" y="2126"/>
                  </a:lnTo>
                  <a:lnTo>
                    <a:pt x="1288" y="1893"/>
                  </a:lnTo>
                  <a:lnTo>
                    <a:pt x="1288" y="1893"/>
                  </a:lnTo>
                  <a:lnTo>
                    <a:pt x="1315" y="1886"/>
                  </a:lnTo>
                  <a:lnTo>
                    <a:pt x="1340" y="1877"/>
                  </a:lnTo>
                  <a:lnTo>
                    <a:pt x="1367" y="1868"/>
                  </a:lnTo>
                  <a:lnTo>
                    <a:pt x="1393" y="1858"/>
                  </a:lnTo>
                  <a:lnTo>
                    <a:pt x="1419" y="1847"/>
                  </a:lnTo>
                  <a:lnTo>
                    <a:pt x="1445" y="1836"/>
                  </a:lnTo>
                  <a:lnTo>
                    <a:pt x="1469" y="1823"/>
                  </a:lnTo>
                  <a:lnTo>
                    <a:pt x="1494" y="1810"/>
                  </a:lnTo>
                  <a:lnTo>
                    <a:pt x="1677" y="1954"/>
                  </a:lnTo>
                  <a:lnTo>
                    <a:pt x="1961" y="1669"/>
                  </a:lnTo>
                  <a:lnTo>
                    <a:pt x="1818" y="1489"/>
                  </a:lnTo>
                  <a:lnTo>
                    <a:pt x="1818" y="1489"/>
                  </a:lnTo>
                  <a:lnTo>
                    <a:pt x="1831" y="1464"/>
                  </a:lnTo>
                  <a:lnTo>
                    <a:pt x="1844" y="1440"/>
                  </a:lnTo>
                  <a:lnTo>
                    <a:pt x="1856" y="1415"/>
                  </a:lnTo>
                  <a:lnTo>
                    <a:pt x="1868" y="1389"/>
                  </a:lnTo>
                  <a:lnTo>
                    <a:pt x="1877" y="1363"/>
                  </a:lnTo>
                  <a:lnTo>
                    <a:pt x="1888" y="1338"/>
                  </a:lnTo>
                  <a:lnTo>
                    <a:pt x="1896" y="1312"/>
                  </a:lnTo>
                  <a:lnTo>
                    <a:pt x="1903" y="1285"/>
                  </a:lnTo>
                  <a:lnTo>
                    <a:pt x="2127" y="1259"/>
                  </a:lnTo>
                  <a:close/>
                  <a:moveTo>
                    <a:pt x="1063" y="1730"/>
                  </a:moveTo>
                  <a:lnTo>
                    <a:pt x="1063" y="1730"/>
                  </a:lnTo>
                  <a:lnTo>
                    <a:pt x="1029" y="1729"/>
                  </a:lnTo>
                  <a:lnTo>
                    <a:pt x="995" y="1727"/>
                  </a:lnTo>
                  <a:lnTo>
                    <a:pt x="962" y="1722"/>
                  </a:lnTo>
                  <a:lnTo>
                    <a:pt x="929" y="1716"/>
                  </a:lnTo>
                  <a:lnTo>
                    <a:pt x="896" y="1709"/>
                  </a:lnTo>
                  <a:lnTo>
                    <a:pt x="865" y="1700"/>
                  </a:lnTo>
                  <a:lnTo>
                    <a:pt x="834" y="1689"/>
                  </a:lnTo>
                  <a:lnTo>
                    <a:pt x="804" y="1677"/>
                  </a:lnTo>
                  <a:lnTo>
                    <a:pt x="774" y="1665"/>
                  </a:lnTo>
                  <a:lnTo>
                    <a:pt x="745" y="1649"/>
                  </a:lnTo>
                  <a:lnTo>
                    <a:pt x="717" y="1633"/>
                  </a:lnTo>
                  <a:lnTo>
                    <a:pt x="690" y="1616"/>
                  </a:lnTo>
                  <a:lnTo>
                    <a:pt x="664" y="1598"/>
                  </a:lnTo>
                  <a:lnTo>
                    <a:pt x="639" y="1578"/>
                  </a:lnTo>
                  <a:lnTo>
                    <a:pt x="615" y="1557"/>
                  </a:lnTo>
                  <a:lnTo>
                    <a:pt x="592" y="1534"/>
                  </a:lnTo>
                  <a:lnTo>
                    <a:pt x="569" y="1511"/>
                  </a:lnTo>
                  <a:lnTo>
                    <a:pt x="548" y="1488"/>
                  </a:lnTo>
                  <a:lnTo>
                    <a:pt x="528" y="1462"/>
                  </a:lnTo>
                  <a:lnTo>
                    <a:pt x="510" y="1436"/>
                  </a:lnTo>
                  <a:lnTo>
                    <a:pt x="493" y="1409"/>
                  </a:lnTo>
                  <a:lnTo>
                    <a:pt x="477" y="1381"/>
                  </a:lnTo>
                  <a:lnTo>
                    <a:pt x="462" y="1352"/>
                  </a:lnTo>
                  <a:lnTo>
                    <a:pt x="449" y="1322"/>
                  </a:lnTo>
                  <a:lnTo>
                    <a:pt x="437" y="1292"/>
                  </a:lnTo>
                  <a:lnTo>
                    <a:pt x="426" y="1262"/>
                  </a:lnTo>
                  <a:lnTo>
                    <a:pt x="417" y="1230"/>
                  </a:lnTo>
                  <a:lnTo>
                    <a:pt x="410" y="1197"/>
                  </a:lnTo>
                  <a:lnTo>
                    <a:pt x="404" y="1164"/>
                  </a:lnTo>
                  <a:lnTo>
                    <a:pt x="400" y="1132"/>
                  </a:lnTo>
                  <a:lnTo>
                    <a:pt x="397" y="1098"/>
                  </a:lnTo>
                  <a:lnTo>
                    <a:pt x="396" y="1064"/>
                  </a:lnTo>
                  <a:lnTo>
                    <a:pt x="396" y="1064"/>
                  </a:lnTo>
                  <a:lnTo>
                    <a:pt x="397" y="1028"/>
                  </a:lnTo>
                  <a:lnTo>
                    <a:pt x="400" y="994"/>
                  </a:lnTo>
                  <a:lnTo>
                    <a:pt x="404" y="962"/>
                  </a:lnTo>
                  <a:lnTo>
                    <a:pt x="410" y="929"/>
                  </a:lnTo>
                  <a:lnTo>
                    <a:pt x="417" y="896"/>
                  </a:lnTo>
                  <a:lnTo>
                    <a:pt x="426" y="864"/>
                  </a:lnTo>
                  <a:lnTo>
                    <a:pt x="437" y="834"/>
                  </a:lnTo>
                  <a:lnTo>
                    <a:pt x="449" y="804"/>
                  </a:lnTo>
                  <a:lnTo>
                    <a:pt x="462" y="774"/>
                  </a:lnTo>
                  <a:lnTo>
                    <a:pt x="477" y="745"/>
                  </a:lnTo>
                  <a:lnTo>
                    <a:pt x="493" y="717"/>
                  </a:lnTo>
                  <a:lnTo>
                    <a:pt x="510" y="690"/>
                  </a:lnTo>
                  <a:lnTo>
                    <a:pt x="528" y="664"/>
                  </a:lnTo>
                  <a:lnTo>
                    <a:pt x="548" y="638"/>
                  </a:lnTo>
                  <a:lnTo>
                    <a:pt x="569" y="615"/>
                  </a:lnTo>
                  <a:lnTo>
                    <a:pt x="592" y="592"/>
                  </a:lnTo>
                  <a:lnTo>
                    <a:pt x="615" y="569"/>
                  </a:lnTo>
                  <a:lnTo>
                    <a:pt x="639" y="548"/>
                  </a:lnTo>
                  <a:lnTo>
                    <a:pt x="664" y="528"/>
                  </a:lnTo>
                  <a:lnTo>
                    <a:pt x="690" y="510"/>
                  </a:lnTo>
                  <a:lnTo>
                    <a:pt x="717" y="493"/>
                  </a:lnTo>
                  <a:lnTo>
                    <a:pt x="745" y="477"/>
                  </a:lnTo>
                  <a:lnTo>
                    <a:pt x="774" y="462"/>
                  </a:lnTo>
                  <a:lnTo>
                    <a:pt x="804" y="449"/>
                  </a:lnTo>
                  <a:lnTo>
                    <a:pt x="834" y="437"/>
                  </a:lnTo>
                  <a:lnTo>
                    <a:pt x="865" y="426"/>
                  </a:lnTo>
                  <a:lnTo>
                    <a:pt x="896" y="417"/>
                  </a:lnTo>
                  <a:lnTo>
                    <a:pt x="929" y="410"/>
                  </a:lnTo>
                  <a:lnTo>
                    <a:pt x="962" y="404"/>
                  </a:lnTo>
                  <a:lnTo>
                    <a:pt x="995" y="399"/>
                  </a:lnTo>
                  <a:lnTo>
                    <a:pt x="1029" y="397"/>
                  </a:lnTo>
                  <a:lnTo>
                    <a:pt x="1063" y="396"/>
                  </a:lnTo>
                  <a:lnTo>
                    <a:pt x="1063" y="396"/>
                  </a:lnTo>
                  <a:lnTo>
                    <a:pt x="1098" y="397"/>
                  </a:lnTo>
                  <a:lnTo>
                    <a:pt x="1132" y="399"/>
                  </a:lnTo>
                  <a:lnTo>
                    <a:pt x="1165" y="404"/>
                  </a:lnTo>
                  <a:lnTo>
                    <a:pt x="1197" y="410"/>
                  </a:lnTo>
                  <a:lnTo>
                    <a:pt x="1230" y="417"/>
                  </a:lnTo>
                  <a:lnTo>
                    <a:pt x="1262" y="426"/>
                  </a:lnTo>
                  <a:lnTo>
                    <a:pt x="1292" y="437"/>
                  </a:lnTo>
                  <a:lnTo>
                    <a:pt x="1323" y="449"/>
                  </a:lnTo>
                  <a:lnTo>
                    <a:pt x="1352" y="462"/>
                  </a:lnTo>
                  <a:lnTo>
                    <a:pt x="1381" y="477"/>
                  </a:lnTo>
                  <a:lnTo>
                    <a:pt x="1410" y="493"/>
                  </a:lnTo>
                  <a:lnTo>
                    <a:pt x="1436" y="510"/>
                  </a:lnTo>
                  <a:lnTo>
                    <a:pt x="1462" y="528"/>
                  </a:lnTo>
                  <a:lnTo>
                    <a:pt x="1488" y="548"/>
                  </a:lnTo>
                  <a:lnTo>
                    <a:pt x="1511" y="569"/>
                  </a:lnTo>
                  <a:lnTo>
                    <a:pt x="1535" y="592"/>
                  </a:lnTo>
                  <a:lnTo>
                    <a:pt x="1557" y="615"/>
                  </a:lnTo>
                  <a:lnTo>
                    <a:pt x="1578" y="638"/>
                  </a:lnTo>
                  <a:lnTo>
                    <a:pt x="1598" y="664"/>
                  </a:lnTo>
                  <a:lnTo>
                    <a:pt x="1617" y="690"/>
                  </a:lnTo>
                  <a:lnTo>
                    <a:pt x="1633" y="717"/>
                  </a:lnTo>
                  <a:lnTo>
                    <a:pt x="1650" y="745"/>
                  </a:lnTo>
                  <a:lnTo>
                    <a:pt x="1665" y="774"/>
                  </a:lnTo>
                  <a:lnTo>
                    <a:pt x="1678" y="804"/>
                  </a:lnTo>
                  <a:lnTo>
                    <a:pt x="1690" y="834"/>
                  </a:lnTo>
                  <a:lnTo>
                    <a:pt x="1700" y="864"/>
                  </a:lnTo>
                  <a:lnTo>
                    <a:pt x="1709" y="896"/>
                  </a:lnTo>
                  <a:lnTo>
                    <a:pt x="1716" y="929"/>
                  </a:lnTo>
                  <a:lnTo>
                    <a:pt x="1722" y="962"/>
                  </a:lnTo>
                  <a:lnTo>
                    <a:pt x="1727" y="994"/>
                  </a:lnTo>
                  <a:lnTo>
                    <a:pt x="1729" y="1028"/>
                  </a:lnTo>
                  <a:lnTo>
                    <a:pt x="1731" y="1064"/>
                  </a:lnTo>
                  <a:lnTo>
                    <a:pt x="1731" y="1064"/>
                  </a:lnTo>
                  <a:lnTo>
                    <a:pt x="1729" y="1098"/>
                  </a:lnTo>
                  <a:lnTo>
                    <a:pt x="1727" y="1132"/>
                  </a:lnTo>
                  <a:lnTo>
                    <a:pt x="1722" y="1164"/>
                  </a:lnTo>
                  <a:lnTo>
                    <a:pt x="1716" y="1197"/>
                  </a:lnTo>
                  <a:lnTo>
                    <a:pt x="1709" y="1230"/>
                  </a:lnTo>
                  <a:lnTo>
                    <a:pt x="1700" y="1262"/>
                  </a:lnTo>
                  <a:lnTo>
                    <a:pt x="1690" y="1292"/>
                  </a:lnTo>
                  <a:lnTo>
                    <a:pt x="1678" y="1322"/>
                  </a:lnTo>
                  <a:lnTo>
                    <a:pt x="1665" y="1352"/>
                  </a:lnTo>
                  <a:lnTo>
                    <a:pt x="1650" y="1381"/>
                  </a:lnTo>
                  <a:lnTo>
                    <a:pt x="1633" y="1409"/>
                  </a:lnTo>
                  <a:lnTo>
                    <a:pt x="1617" y="1436"/>
                  </a:lnTo>
                  <a:lnTo>
                    <a:pt x="1598" y="1462"/>
                  </a:lnTo>
                  <a:lnTo>
                    <a:pt x="1578" y="1488"/>
                  </a:lnTo>
                  <a:lnTo>
                    <a:pt x="1557" y="1511"/>
                  </a:lnTo>
                  <a:lnTo>
                    <a:pt x="1535" y="1534"/>
                  </a:lnTo>
                  <a:lnTo>
                    <a:pt x="1511" y="1557"/>
                  </a:lnTo>
                  <a:lnTo>
                    <a:pt x="1488" y="1578"/>
                  </a:lnTo>
                  <a:lnTo>
                    <a:pt x="1462" y="1598"/>
                  </a:lnTo>
                  <a:lnTo>
                    <a:pt x="1436" y="1616"/>
                  </a:lnTo>
                  <a:lnTo>
                    <a:pt x="1410" y="1633"/>
                  </a:lnTo>
                  <a:lnTo>
                    <a:pt x="1381" y="1649"/>
                  </a:lnTo>
                  <a:lnTo>
                    <a:pt x="1352" y="1665"/>
                  </a:lnTo>
                  <a:lnTo>
                    <a:pt x="1323" y="1677"/>
                  </a:lnTo>
                  <a:lnTo>
                    <a:pt x="1292" y="1689"/>
                  </a:lnTo>
                  <a:lnTo>
                    <a:pt x="1262" y="1700"/>
                  </a:lnTo>
                  <a:lnTo>
                    <a:pt x="1230" y="1709"/>
                  </a:lnTo>
                  <a:lnTo>
                    <a:pt x="1197" y="1716"/>
                  </a:lnTo>
                  <a:lnTo>
                    <a:pt x="1165" y="1722"/>
                  </a:lnTo>
                  <a:lnTo>
                    <a:pt x="1132" y="1727"/>
                  </a:lnTo>
                  <a:lnTo>
                    <a:pt x="1098" y="1729"/>
                  </a:lnTo>
                  <a:lnTo>
                    <a:pt x="1063" y="1730"/>
                  </a:lnTo>
                  <a:lnTo>
                    <a:pt x="1063" y="1730"/>
                  </a:lnTo>
                  <a:close/>
                  <a:moveTo>
                    <a:pt x="3453" y="2432"/>
                  </a:moveTo>
                  <a:lnTo>
                    <a:pt x="3522" y="2180"/>
                  </a:lnTo>
                  <a:lnTo>
                    <a:pt x="3387" y="2125"/>
                  </a:lnTo>
                  <a:lnTo>
                    <a:pt x="3387" y="2125"/>
                  </a:lnTo>
                  <a:lnTo>
                    <a:pt x="3387" y="2090"/>
                  </a:lnTo>
                  <a:lnTo>
                    <a:pt x="3384" y="2055"/>
                  </a:lnTo>
                  <a:lnTo>
                    <a:pt x="3378" y="2019"/>
                  </a:lnTo>
                  <a:lnTo>
                    <a:pt x="3371" y="1985"/>
                  </a:lnTo>
                  <a:lnTo>
                    <a:pt x="3487" y="1900"/>
                  </a:lnTo>
                  <a:lnTo>
                    <a:pt x="3358" y="1673"/>
                  </a:lnTo>
                  <a:lnTo>
                    <a:pt x="3228" y="1728"/>
                  </a:lnTo>
                  <a:lnTo>
                    <a:pt x="3228" y="1728"/>
                  </a:lnTo>
                  <a:lnTo>
                    <a:pt x="3201" y="1702"/>
                  </a:lnTo>
                  <a:lnTo>
                    <a:pt x="3172" y="1679"/>
                  </a:lnTo>
                  <a:lnTo>
                    <a:pt x="3142" y="1656"/>
                  </a:lnTo>
                  <a:lnTo>
                    <a:pt x="3111" y="1636"/>
                  </a:lnTo>
                  <a:lnTo>
                    <a:pt x="3132" y="1496"/>
                  </a:lnTo>
                  <a:lnTo>
                    <a:pt x="2880" y="1426"/>
                  </a:lnTo>
                  <a:lnTo>
                    <a:pt x="2826" y="1558"/>
                  </a:lnTo>
                  <a:lnTo>
                    <a:pt x="2826" y="1558"/>
                  </a:lnTo>
                  <a:lnTo>
                    <a:pt x="2787" y="1559"/>
                  </a:lnTo>
                  <a:lnTo>
                    <a:pt x="2750" y="1563"/>
                  </a:lnTo>
                  <a:lnTo>
                    <a:pt x="2712" y="1570"/>
                  </a:lnTo>
                  <a:lnTo>
                    <a:pt x="2675" y="1578"/>
                  </a:lnTo>
                  <a:lnTo>
                    <a:pt x="2589" y="1462"/>
                  </a:lnTo>
                  <a:lnTo>
                    <a:pt x="2362" y="1592"/>
                  </a:lnTo>
                  <a:lnTo>
                    <a:pt x="2421" y="1729"/>
                  </a:lnTo>
                  <a:lnTo>
                    <a:pt x="2421" y="1729"/>
                  </a:lnTo>
                  <a:lnTo>
                    <a:pt x="2396" y="1755"/>
                  </a:lnTo>
                  <a:lnTo>
                    <a:pt x="2374" y="1783"/>
                  </a:lnTo>
                  <a:lnTo>
                    <a:pt x="2354" y="1812"/>
                  </a:lnTo>
                  <a:lnTo>
                    <a:pt x="2335" y="1843"/>
                  </a:lnTo>
                  <a:lnTo>
                    <a:pt x="2187" y="1819"/>
                  </a:lnTo>
                  <a:lnTo>
                    <a:pt x="2118" y="2072"/>
                  </a:lnTo>
                  <a:lnTo>
                    <a:pt x="2261" y="2130"/>
                  </a:lnTo>
                  <a:lnTo>
                    <a:pt x="2261" y="2130"/>
                  </a:lnTo>
                  <a:lnTo>
                    <a:pt x="2262" y="2162"/>
                  </a:lnTo>
                  <a:lnTo>
                    <a:pt x="2266" y="2195"/>
                  </a:lnTo>
                  <a:lnTo>
                    <a:pt x="2271" y="2227"/>
                  </a:lnTo>
                  <a:lnTo>
                    <a:pt x="2278" y="2260"/>
                  </a:lnTo>
                  <a:lnTo>
                    <a:pt x="2154" y="2351"/>
                  </a:lnTo>
                  <a:lnTo>
                    <a:pt x="2282" y="2578"/>
                  </a:lnTo>
                  <a:lnTo>
                    <a:pt x="2424" y="2517"/>
                  </a:lnTo>
                  <a:lnTo>
                    <a:pt x="2424" y="2517"/>
                  </a:lnTo>
                  <a:lnTo>
                    <a:pt x="2450" y="2542"/>
                  </a:lnTo>
                  <a:lnTo>
                    <a:pt x="2476" y="2563"/>
                  </a:lnTo>
                  <a:lnTo>
                    <a:pt x="2503" y="2584"/>
                  </a:lnTo>
                  <a:lnTo>
                    <a:pt x="2532" y="2602"/>
                  </a:lnTo>
                  <a:lnTo>
                    <a:pt x="2507" y="2756"/>
                  </a:lnTo>
                  <a:lnTo>
                    <a:pt x="2760" y="2825"/>
                  </a:lnTo>
                  <a:lnTo>
                    <a:pt x="2818" y="2685"/>
                  </a:lnTo>
                  <a:lnTo>
                    <a:pt x="2818" y="2685"/>
                  </a:lnTo>
                  <a:lnTo>
                    <a:pt x="2854" y="2684"/>
                  </a:lnTo>
                  <a:lnTo>
                    <a:pt x="2889" y="2680"/>
                  </a:lnTo>
                  <a:lnTo>
                    <a:pt x="2926" y="2675"/>
                  </a:lnTo>
                  <a:lnTo>
                    <a:pt x="2961" y="2667"/>
                  </a:lnTo>
                  <a:lnTo>
                    <a:pt x="3051" y="2789"/>
                  </a:lnTo>
                  <a:lnTo>
                    <a:pt x="3278" y="2660"/>
                  </a:lnTo>
                  <a:lnTo>
                    <a:pt x="3220" y="2522"/>
                  </a:lnTo>
                  <a:lnTo>
                    <a:pt x="3220" y="2522"/>
                  </a:lnTo>
                  <a:lnTo>
                    <a:pt x="3244" y="2496"/>
                  </a:lnTo>
                  <a:lnTo>
                    <a:pt x="3268" y="2469"/>
                  </a:lnTo>
                  <a:lnTo>
                    <a:pt x="3289" y="2440"/>
                  </a:lnTo>
                  <a:lnTo>
                    <a:pt x="3308" y="2410"/>
                  </a:lnTo>
                  <a:lnTo>
                    <a:pt x="3453" y="2432"/>
                  </a:lnTo>
                  <a:close/>
                  <a:moveTo>
                    <a:pt x="2705" y="2544"/>
                  </a:moveTo>
                  <a:lnTo>
                    <a:pt x="2705" y="2544"/>
                  </a:lnTo>
                  <a:lnTo>
                    <a:pt x="2684" y="2537"/>
                  </a:lnTo>
                  <a:lnTo>
                    <a:pt x="2663" y="2530"/>
                  </a:lnTo>
                  <a:lnTo>
                    <a:pt x="2643" y="2521"/>
                  </a:lnTo>
                  <a:lnTo>
                    <a:pt x="2623" y="2513"/>
                  </a:lnTo>
                  <a:lnTo>
                    <a:pt x="2605" y="2502"/>
                  </a:lnTo>
                  <a:lnTo>
                    <a:pt x="2586" y="2490"/>
                  </a:lnTo>
                  <a:lnTo>
                    <a:pt x="2568" y="2479"/>
                  </a:lnTo>
                  <a:lnTo>
                    <a:pt x="2552" y="2466"/>
                  </a:lnTo>
                  <a:lnTo>
                    <a:pt x="2535" y="2453"/>
                  </a:lnTo>
                  <a:lnTo>
                    <a:pt x="2520" y="2439"/>
                  </a:lnTo>
                  <a:lnTo>
                    <a:pt x="2505" y="2424"/>
                  </a:lnTo>
                  <a:lnTo>
                    <a:pt x="2491" y="2408"/>
                  </a:lnTo>
                  <a:lnTo>
                    <a:pt x="2478" y="2392"/>
                  </a:lnTo>
                  <a:lnTo>
                    <a:pt x="2465" y="2376"/>
                  </a:lnTo>
                  <a:lnTo>
                    <a:pt x="2453" y="2358"/>
                  </a:lnTo>
                  <a:lnTo>
                    <a:pt x="2443" y="2340"/>
                  </a:lnTo>
                  <a:lnTo>
                    <a:pt x="2434" y="2322"/>
                  </a:lnTo>
                  <a:lnTo>
                    <a:pt x="2424" y="2303"/>
                  </a:lnTo>
                  <a:lnTo>
                    <a:pt x="2416" y="2284"/>
                  </a:lnTo>
                  <a:lnTo>
                    <a:pt x="2409" y="2264"/>
                  </a:lnTo>
                  <a:lnTo>
                    <a:pt x="2403" y="2244"/>
                  </a:lnTo>
                  <a:lnTo>
                    <a:pt x="2397" y="2224"/>
                  </a:lnTo>
                  <a:lnTo>
                    <a:pt x="2394" y="2203"/>
                  </a:lnTo>
                  <a:lnTo>
                    <a:pt x="2390" y="2182"/>
                  </a:lnTo>
                  <a:lnTo>
                    <a:pt x="2388" y="2161"/>
                  </a:lnTo>
                  <a:lnTo>
                    <a:pt x="2387" y="2140"/>
                  </a:lnTo>
                  <a:lnTo>
                    <a:pt x="2387" y="2119"/>
                  </a:lnTo>
                  <a:lnTo>
                    <a:pt x="2388" y="2098"/>
                  </a:lnTo>
                  <a:lnTo>
                    <a:pt x="2389" y="2076"/>
                  </a:lnTo>
                  <a:lnTo>
                    <a:pt x="2393" y="2055"/>
                  </a:lnTo>
                  <a:lnTo>
                    <a:pt x="2396" y="2032"/>
                  </a:lnTo>
                  <a:lnTo>
                    <a:pt x="2402" y="2011"/>
                  </a:lnTo>
                  <a:lnTo>
                    <a:pt x="2402" y="2011"/>
                  </a:lnTo>
                  <a:lnTo>
                    <a:pt x="2409" y="1989"/>
                  </a:lnTo>
                  <a:lnTo>
                    <a:pt x="2416" y="1969"/>
                  </a:lnTo>
                  <a:lnTo>
                    <a:pt x="2424" y="1949"/>
                  </a:lnTo>
                  <a:lnTo>
                    <a:pt x="2434" y="1929"/>
                  </a:lnTo>
                  <a:lnTo>
                    <a:pt x="2444" y="1910"/>
                  </a:lnTo>
                  <a:lnTo>
                    <a:pt x="2455" y="1892"/>
                  </a:lnTo>
                  <a:lnTo>
                    <a:pt x="2466" y="1874"/>
                  </a:lnTo>
                  <a:lnTo>
                    <a:pt x="2479" y="1858"/>
                  </a:lnTo>
                  <a:lnTo>
                    <a:pt x="2493" y="1841"/>
                  </a:lnTo>
                  <a:lnTo>
                    <a:pt x="2507" y="1825"/>
                  </a:lnTo>
                  <a:lnTo>
                    <a:pt x="2523" y="1811"/>
                  </a:lnTo>
                  <a:lnTo>
                    <a:pt x="2538" y="1797"/>
                  </a:lnTo>
                  <a:lnTo>
                    <a:pt x="2554" y="1784"/>
                  </a:lnTo>
                  <a:lnTo>
                    <a:pt x="2571" y="1771"/>
                  </a:lnTo>
                  <a:lnTo>
                    <a:pt x="2588" y="1759"/>
                  </a:lnTo>
                  <a:lnTo>
                    <a:pt x="2606" y="1749"/>
                  </a:lnTo>
                  <a:lnTo>
                    <a:pt x="2625" y="1739"/>
                  </a:lnTo>
                  <a:lnTo>
                    <a:pt x="2643" y="1730"/>
                  </a:lnTo>
                  <a:lnTo>
                    <a:pt x="2662" y="1722"/>
                  </a:lnTo>
                  <a:lnTo>
                    <a:pt x="2682" y="1715"/>
                  </a:lnTo>
                  <a:lnTo>
                    <a:pt x="2702" y="1709"/>
                  </a:lnTo>
                  <a:lnTo>
                    <a:pt x="2722" y="1703"/>
                  </a:lnTo>
                  <a:lnTo>
                    <a:pt x="2743" y="1700"/>
                  </a:lnTo>
                  <a:lnTo>
                    <a:pt x="2763" y="1696"/>
                  </a:lnTo>
                  <a:lnTo>
                    <a:pt x="2784" y="1694"/>
                  </a:lnTo>
                  <a:lnTo>
                    <a:pt x="2805" y="1693"/>
                  </a:lnTo>
                  <a:lnTo>
                    <a:pt x="2827" y="1693"/>
                  </a:lnTo>
                  <a:lnTo>
                    <a:pt x="2848" y="1693"/>
                  </a:lnTo>
                  <a:lnTo>
                    <a:pt x="2869" y="1695"/>
                  </a:lnTo>
                  <a:lnTo>
                    <a:pt x="2892" y="1698"/>
                  </a:lnTo>
                  <a:lnTo>
                    <a:pt x="2913" y="1702"/>
                  </a:lnTo>
                  <a:lnTo>
                    <a:pt x="2935" y="1708"/>
                  </a:lnTo>
                  <a:lnTo>
                    <a:pt x="2935" y="1708"/>
                  </a:lnTo>
                  <a:lnTo>
                    <a:pt x="2956" y="1715"/>
                  </a:lnTo>
                  <a:lnTo>
                    <a:pt x="2977" y="1722"/>
                  </a:lnTo>
                  <a:lnTo>
                    <a:pt x="2997" y="1730"/>
                  </a:lnTo>
                  <a:lnTo>
                    <a:pt x="3017" y="1739"/>
                  </a:lnTo>
                  <a:lnTo>
                    <a:pt x="3036" y="1750"/>
                  </a:lnTo>
                  <a:lnTo>
                    <a:pt x="3055" y="1761"/>
                  </a:lnTo>
                  <a:lnTo>
                    <a:pt x="3072" y="1772"/>
                  </a:lnTo>
                  <a:lnTo>
                    <a:pt x="3088" y="1785"/>
                  </a:lnTo>
                  <a:lnTo>
                    <a:pt x="3105" y="1799"/>
                  </a:lnTo>
                  <a:lnTo>
                    <a:pt x="3120" y="1813"/>
                  </a:lnTo>
                  <a:lnTo>
                    <a:pt x="3135" y="1827"/>
                  </a:lnTo>
                  <a:lnTo>
                    <a:pt x="3149" y="1844"/>
                  </a:lnTo>
                  <a:lnTo>
                    <a:pt x="3162" y="1860"/>
                  </a:lnTo>
                  <a:lnTo>
                    <a:pt x="3174" y="1877"/>
                  </a:lnTo>
                  <a:lnTo>
                    <a:pt x="3186" y="1894"/>
                  </a:lnTo>
                  <a:lnTo>
                    <a:pt x="3196" y="1912"/>
                  </a:lnTo>
                  <a:lnTo>
                    <a:pt x="3207" y="1929"/>
                  </a:lnTo>
                  <a:lnTo>
                    <a:pt x="3215" y="1948"/>
                  </a:lnTo>
                  <a:lnTo>
                    <a:pt x="3223" y="1968"/>
                  </a:lnTo>
                  <a:lnTo>
                    <a:pt x="3230" y="1988"/>
                  </a:lnTo>
                  <a:lnTo>
                    <a:pt x="3237" y="2008"/>
                  </a:lnTo>
                  <a:lnTo>
                    <a:pt x="3242" y="2028"/>
                  </a:lnTo>
                  <a:lnTo>
                    <a:pt x="3247" y="2048"/>
                  </a:lnTo>
                  <a:lnTo>
                    <a:pt x="3250" y="2069"/>
                  </a:lnTo>
                  <a:lnTo>
                    <a:pt x="3253" y="2090"/>
                  </a:lnTo>
                  <a:lnTo>
                    <a:pt x="3254" y="2111"/>
                  </a:lnTo>
                  <a:lnTo>
                    <a:pt x="3254" y="2133"/>
                  </a:lnTo>
                  <a:lnTo>
                    <a:pt x="3253" y="2154"/>
                  </a:lnTo>
                  <a:lnTo>
                    <a:pt x="3250" y="2175"/>
                  </a:lnTo>
                  <a:lnTo>
                    <a:pt x="3248" y="2197"/>
                  </a:lnTo>
                  <a:lnTo>
                    <a:pt x="3243" y="2219"/>
                  </a:lnTo>
                  <a:lnTo>
                    <a:pt x="3238" y="2241"/>
                  </a:lnTo>
                  <a:lnTo>
                    <a:pt x="3238" y="2241"/>
                  </a:lnTo>
                  <a:lnTo>
                    <a:pt x="3231" y="2262"/>
                  </a:lnTo>
                  <a:lnTo>
                    <a:pt x="3224" y="2283"/>
                  </a:lnTo>
                  <a:lnTo>
                    <a:pt x="3216" y="2303"/>
                  </a:lnTo>
                  <a:lnTo>
                    <a:pt x="3207" y="2323"/>
                  </a:lnTo>
                  <a:lnTo>
                    <a:pt x="3196" y="2342"/>
                  </a:lnTo>
                  <a:lnTo>
                    <a:pt x="3185" y="2359"/>
                  </a:lnTo>
                  <a:lnTo>
                    <a:pt x="3173" y="2378"/>
                  </a:lnTo>
                  <a:lnTo>
                    <a:pt x="3160" y="2394"/>
                  </a:lnTo>
                  <a:lnTo>
                    <a:pt x="3147" y="2411"/>
                  </a:lnTo>
                  <a:lnTo>
                    <a:pt x="3133" y="2426"/>
                  </a:lnTo>
                  <a:lnTo>
                    <a:pt x="3118" y="2441"/>
                  </a:lnTo>
                  <a:lnTo>
                    <a:pt x="3103" y="2455"/>
                  </a:lnTo>
                  <a:lnTo>
                    <a:pt x="3086" y="2468"/>
                  </a:lnTo>
                  <a:lnTo>
                    <a:pt x="3070" y="2480"/>
                  </a:lnTo>
                  <a:lnTo>
                    <a:pt x="3052" y="2491"/>
                  </a:lnTo>
                  <a:lnTo>
                    <a:pt x="3035" y="2502"/>
                  </a:lnTo>
                  <a:lnTo>
                    <a:pt x="3016" y="2513"/>
                  </a:lnTo>
                  <a:lnTo>
                    <a:pt x="2997" y="2521"/>
                  </a:lnTo>
                  <a:lnTo>
                    <a:pt x="2978" y="2529"/>
                  </a:lnTo>
                  <a:lnTo>
                    <a:pt x="2958" y="2536"/>
                  </a:lnTo>
                  <a:lnTo>
                    <a:pt x="2939" y="2543"/>
                  </a:lnTo>
                  <a:lnTo>
                    <a:pt x="2919" y="2548"/>
                  </a:lnTo>
                  <a:lnTo>
                    <a:pt x="2898" y="2552"/>
                  </a:lnTo>
                  <a:lnTo>
                    <a:pt x="2876" y="2556"/>
                  </a:lnTo>
                  <a:lnTo>
                    <a:pt x="2855" y="2558"/>
                  </a:lnTo>
                  <a:lnTo>
                    <a:pt x="2834" y="2559"/>
                  </a:lnTo>
                  <a:lnTo>
                    <a:pt x="2813" y="2559"/>
                  </a:lnTo>
                  <a:lnTo>
                    <a:pt x="2792" y="2558"/>
                  </a:lnTo>
                  <a:lnTo>
                    <a:pt x="2770" y="2556"/>
                  </a:lnTo>
                  <a:lnTo>
                    <a:pt x="2749" y="2554"/>
                  </a:lnTo>
                  <a:lnTo>
                    <a:pt x="2726" y="2549"/>
                  </a:lnTo>
                  <a:lnTo>
                    <a:pt x="2705" y="2544"/>
                  </a:lnTo>
                  <a:lnTo>
                    <a:pt x="2705" y="2544"/>
                  </a:lnTo>
                  <a:close/>
                  <a:moveTo>
                    <a:pt x="2036" y="2879"/>
                  </a:moveTo>
                  <a:lnTo>
                    <a:pt x="2036" y="2712"/>
                  </a:lnTo>
                  <a:lnTo>
                    <a:pt x="1945" y="2701"/>
                  </a:lnTo>
                  <a:lnTo>
                    <a:pt x="1945" y="2701"/>
                  </a:lnTo>
                  <a:lnTo>
                    <a:pt x="1938" y="2679"/>
                  </a:lnTo>
                  <a:lnTo>
                    <a:pt x="1931" y="2658"/>
                  </a:lnTo>
                  <a:lnTo>
                    <a:pt x="1922" y="2638"/>
                  </a:lnTo>
                  <a:lnTo>
                    <a:pt x="1911" y="2618"/>
                  </a:lnTo>
                  <a:lnTo>
                    <a:pt x="1968" y="2545"/>
                  </a:lnTo>
                  <a:lnTo>
                    <a:pt x="1850" y="2427"/>
                  </a:lnTo>
                  <a:lnTo>
                    <a:pt x="1779" y="2483"/>
                  </a:lnTo>
                  <a:lnTo>
                    <a:pt x="1779" y="2483"/>
                  </a:lnTo>
                  <a:lnTo>
                    <a:pt x="1757" y="2472"/>
                  </a:lnTo>
                  <a:lnTo>
                    <a:pt x="1736" y="2462"/>
                  </a:lnTo>
                  <a:lnTo>
                    <a:pt x="1714" y="2454"/>
                  </a:lnTo>
                  <a:lnTo>
                    <a:pt x="1691" y="2447"/>
                  </a:lnTo>
                  <a:lnTo>
                    <a:pt x="1680" y="2356"/>
                  </a:lnTo>
                  <a:lnTo>
                    <a:pt x="1513" y="2356"/>
                  </a:lnTo>
                  <a:lnTo>
                    <a:pt x="1502" y="2447"/>
                  </a:lnTo>
                  <a:lnTo>
                    <a:pt x="1502" y="2447"/>
                  </a:lnTo>
                  <a:lnTo>
                    <a:pt x="1479" y="2454"/>
                  </a:lnTo>
                  <a:lnTo>
                    <a:pt x="1456" y="2462"/>
                  </a:lnTo>
                  <a:lnTo>
                    <a:pt x="1434" y="2473"/>
                  </a:lnTo>
                  <a:lnTo>
                    <a:pt x="1412" y="2484"/>
                  </a:lnTo>
                  <a:lnTo>
                    <a:pt x="1340" y="2427"/>
                  </a:lnTo>
                  <a:lnTo>
                    <a:pt x="1222" y="2545"/>
                  </a:lnTo>
                  <a:lnTo>
                    <a:pt x="1281" y="2620"/>
                  </a:lnTo>
                  <a:lnTo>
                    <a:pt x="1281" y="2620"/>
                  </a:lnTo>
                  <a:lnTo>
                    <a:pt x="1270" y="2641"/>
                  </a:lnTo>
                  <a:lnTo>
                    <a:pt x="1262" y="2661"/>
                  </a:lnTo>
                  <a:lnTo>
                    <a:pt x="1254" y="2684"/>
                  </a:lnTo>
                  <a:lnTo>
                    <a:pt x="1248" y="2705"/>
                  </a:lnTo>
                  <a:lnTo>
                    <a:pt x="1153" y="2715"/>
                  </a:lnTo>
                  <a:lnTo>
                    <a:pt x="1153" y="2883"/>
                  </a:lnTo>
                  <a:lnTo>
                    <a:pt x="1250" y="2894"/>
                  </a:lnTo>
                  <a:lnTo>
                    <a:pt x="1250" y="2894"/>
                  </a:lnTo>
                  <a:lnTo>
                    <a:pt x="1257" y="2914"/>
                  </a:lnTo>
                  <a:lnTo>
                    <a:pt x="1264" y="2934"/>
                  </a:lnTo>
                  <a:lnTo>
                    <a:pt x="1274" y="2953"/>
                  </a:lnTo>
                  <a:lnTo>
                    <a:pt x="1283" y="2972"/>
                  </a:lnTo>
                  <a:lnTo>
                    <a:pt x="1222" y="3049"/>
                  </a:lnTo>
                  <a:lnTo>
                    <a:pt x="1340" y="3167"/>
                  </a:lnTo>
                  <a:lnTo>
                    <a:pt x="1418" y="3106"/>
                  </a:lnTo>
                  <a:lnTo>
                    <a:pt x="1418" y="3106"/>
                  </a:lnTo>
                  <a:lnTo>
                    <a:pt x="1436" y="3117"/>
                  </a:lnTo>
                  <a:lnTo>
                    <a:pt x="1456" y="3126"/>
                  </a:lnTo>
                  <a:lnTo>
                    <a:pt x="1476" y="3133"/>
                  </a:lnTo>
                  <a:lnTo>
                    <a:pt x="1497" y="3140"/>
                  </a:lnTo>
                  <a:lnTo>
                    <a:pt x="1509" y="3240"/>
                  </a:lnTo>
                  <a:lnTo>
                    <a:pt x="1677" y="3240"/>
                  </a:lnTo>
                  <a:lnTo>
                    <a:pt x="1688" y="3143"/>
                  </a:lnTo>
                  <a:lnTo>
                    <a:pt x="1688" y="3143"/>
                  </a:lnTo>
                  <a:lnTo>
                    <a:pt x="1711" y="3136"/>
                  </a:lnTo>
                  <a:lnTo>
                    <a:pt x="1732" y="3129"/>
                  </a:lnTo>
                  <a:lnTo>
                    <a:pt x="1753" y="3119"/>
                  </a:lnTo>
                  <a:lnTo>
                    <a:pt x="1774" y="3108"/>
                  </a:lnTo>
                  <a:lnTo>
                    <a:pt x="1850" y="3169"/>
                  </a:lnTo>
                  <a:lnTo>
                    <a:pt x="1968" y="3050"/>
                  </a:lnTo>
                  <a:lnTo>
                    <a:pt x="1909" y="2974"/>
                  </a:lnTo>
                  <a:lnTo>
                    <a:pt x="1909" y="2974"/>
                  </a:lnTo>
                  <a:lnTo>
                    <a:pt x="1919" y="2954"/>
                  </a:lnTo>
                  <a:lnTo>
                    <a:pt x="1929" y="2933"/>
                  </a:lnTo>
                  <a:lnTo>
                    <a:pt x="1937" y="2912"/>
                  </a:lnTo>
                  <a:lnTo>
                    <a:pt x="1944" y="2890"/>
                  </a:lnTo>
                  <a:lnTo>
                    <a:pt x="2036" y="2879"/>
                  </a:lnTo>
                  <a:close/>
                  <a:moveTo>
                    <a:pt x="1595" y="3095"/>
                  </a:moveTo>
                  <a:lnTo>
                    <a:pt x="1595" y="3095"/>
                  </a:lnTo>
                  <a:lnTo>
                    <a:pt x="1581" y="3095"/>
                  </a:lnTo>
                  <a:lnTo>
                    <a:pt x="1567" y="3094"/>
                  </a:lnTo>
                  <a:lnTo>
                    <a:pt x="1552" y="3092"/>
                  </a:lnTo>
                  <a:lnTo>
                    <a:pt x="1538" y="3089"/>
                  </a:lnTo>
                  <a:lnTo>
                    <a:pt x="1513" y="3083"/>
                  </a:lnTo>
                  <a:lnTo>
                    <a:pt x="1487" y="3074"/>
                  </a:lnTo>
                  <a:lnTo>
                    <a:pt x="1462" y="3062"/>
                  </a:lnTo>
                  <a:lnTo>
                    <a:pt x="1440" y="3048"/>
                  </a:lnTo>
                  <a:lnTo>
                    <a:pt x="1419" y="3031"/>
                  </a:lnTo>
                  <a:lnTo>
                    <a:pt x="1399" y="3014"/>
                  </a:lnTo>
                  <a:lnTo>
                    <a:pt x="1380" y="2994"/>
                  </a:lnTo>
                  <a:lnTo>
                    <a:pt x="1365" y="2973"/>
                  </a:lnTo>
                  <a:lnTo>
                    <a:pt x="1351" y="2950"/>
                  </a:lnTo>
                  <a:lnTo>
                    <a:pt x="1339" y="2926"/>
                  </a:lnTo>
                  <a:lnTo>
                    <a:pt x="1330" y="2900"/>
                  </a:lnTo>
                  <a:lnTo>
                    <a:pt x="1323" y="2873"/>
                  </a:lnTo>
                  <a:lnTo>
                    <a:pt x="1320" y="2860"/>
                  </a:lnTo>
                  <a:lnTo>
                    <a:pt x="1319" y="2846"/>
                  </a:lnTo>
                  <a:lnTo>
                    <a:pt x="1318" y="2832"/>
                  </a:lnTo>
                  <a:lnTo>
                    <a:pt x="1317" y="2818"/>
                  </a:lnTo>
                  <a:lnTo>
                    <a:pt x="1317" y="2818"/>
                  </a:lnTo>
                  <a:lnTo>
                    <a:pt x="1318" y="2803"/>
                  </a:lnTo>
                  <a:lnTo>
                    <a:pt x="1319" y="2789"/>
                  </a:lnTo>
                  <a:lnTo>
                    <a:pt x="1320" y="2776"/>
                  </a:lnTo>
                  <a:lnTo>
                    <a:pt x="1323" y="2762"/>
                  </a:lnTo>
                  <a:lnTo>
                    <a:pt x="1330" y="2735"/>
                  </a:lnTo>
                  <a:lnTo>
                    <a:pt x="1339" y="2709"/>
                  </a:lnTo>
                  <a:lnTo>
                    <a:pt x="1351" y="2686"/>
                  </a:lnTo>
                  <a:lnTo>
                    <a:pt x="1365" y="2663"/>
                  </a:lnTo>
                  <a:lnTo>
                    <a:pt x="1380" y="2641"/>
                  </a:lnTo>
                  <a:lnTo>
                    <a:pt x="1399" y="2622"/>
                  </a:lnTo>
                  <a:lnTo>
                    <a:pt x="1419" y="2604"/>
                  </a:lnTo>
                  <a:lnTo>
                    <a:pt x="1440" y="2588"/>
                  </a:lnTo>
                  <a:lnTo>
                    <a:pt x="1462" y="2573"/>
                  </a:lnTo>
                  <a:lnTo>
                    <a:pt x="1487" y="2562"/>
                  </a:lnTo>
                  <a:lnTo>
                    <a:pt x="1513" y="2554"/>
                  </a:lnTo>
                  <a:lnTo>
                    <a:pt x="1538" y="2547"/>
                  </a:lnTo>
                  <a:lnTo>
                    <a:pt x="1552" y="2544"/>
                  </a:lnTo>
                  <a:lnTo>
                    <a:pt x="1567" y="2542"/>
                  </a:lnTo>
                  <a:lnTo>
                    <a:pt x="1581" y="2541"/>
                  </a:lnTo>
                  <a:lnTo>
                    <a:pt x="1595" y="2541"/>
                  </a:lnTo>
                  <a:lnTo>
                    <a:pt x="1595" y="2541"/>
                  </a:lnTo>
                  <a:lnTo>
                    <a:pt x="1609" y="2541"/>
                  </a:lnTo>
                  <a:lnTo>
                    <a:pt x="1623" y="2542"/>
                  </a:lnTo>
                  <a:lnTo>
                    <a:pt x="1637" y="2544"/>
                  </a:lnTo>
                  <a:lnTo>
                    <a:pt x="1651" y="2547"/>
                  </a:lnTo>
                  <a:lnTo>
                    <a:pt x="1678" y="2554"/>
                  </a:lnTo>
                  <a:lnTo>
                    <a:pt x="1702" y="2562"/>
                  </a:lnTo>
                  <a:lnTo>
                    <a:pt x="1727" y="2573"/>
                  </a:lnTo>
                  <a:lnTo>
                    <a:pt x="1749" y="2588"/>
                  </a:lnTo>
                  <a:lnTo>
                    <a:pt x="1772" y="2604"/>
                  </a:lnTo>
                  <a:lnTo>
                    <a:pt x="1791" y="2622"/>
                  </a:lnTo>
                  <a:lnTo>
                    <a:pt x="1809" y="2641"/>
                  </a:lnTo>
                  <a:lnTo>
                    <a:pt x="1824" y="2663"/>
                  </a:lnTo>
                  <a:lnTo>
                    <a:pt x="1838" y="2686"/>
                  </a:lnTo>
                  <a:lnTo>
                    <a:pt x="1850" y="2709"/>
                  </a:lnTo>
                  <a:lnTo>
                    <a:pt x="1859" y="2735"/>
                  </a:lnTo>
                  <a:lnTo>
                    <a:pt x="1866" y="2762"/>
                  </a:lnTo>
                  <a:lnTo>
                    <a:pt x="1869" y="2776"/>
                  </a:lnTo>
                  <a:lnTo>
                    <a:pt x="1871" y="2789"/>
                  </a:lnTo>
                  <a:lnTo>
                    <a:pt x="1872" y="2803"/>
                  </a:lnTo>
                  <a:lnTo>
                    <a:pt x="1872" y="2818"/>
                  </a:lnTo>
                  <a:lnTo>
                    <a:pt x="1872" y="2818"/>
                  </a:lnTo>
                  <a:lnTo>
                    <a:pt x="1872" y="2832"/>
                  </a:lnTo>
                  <a:lnTo>
                    <a:pt x="1871" y="2846"/>
                  </a:lnTo>
                  <a:lnTo>
                    <a:pt x="1869" y="2860"/>
                  </a:lnTo>
                  <a:lnTo>
                    <a:pt x="1866" y="2873"/>
                  </a:lnTo>
                  <a:lnTo>
                    <a:pt x="1859" y="2900"/>
                  </a:lnTo>
                  <a:lnTo>
                    <a:pt x="1850" y="2926"/>
                  </a:lnTo>
                  <a:lnTo>
                    <a:pt x="1838" y="2950"/>
                  </a:lnTo>
                  <a:lnTo>
                    <a:pt x="1824" y="2973"/>
                  </a:lnTo>
                  <a:lnTo>
                    <a:pt x="1809" y="2994"/>
                  </a:lnTo>
                  <a:lnTo>
                    <a:pt x="1791" y="3014"/>
                  </a:lnTo>
                  <a:lnTo>
                    <a:pt x="1772" y="3031"/>
                  </a:lnTo>
                  <a:lnTo>
                    <a:pt x="1749" y="3048"/>
                  </a:lnTo>
                  <a:lnTo>
                    <a:pt x="1727" y="3062"/>
                  </a:lnTo>
                  <a:lnTo>
                    <a:pt x="1702" y="3074"/>
                  </a:lnTo>
                  <a:lnTo>
                    <a:pt x="1678" y="3083"/>
                  </a:lnTo>
                  <a:lnTo>
                    <a:pt x="1651" y="3089"/>
                  </a:lnTo>
                  <a:lnTo>
                    <a:pt x="1637" y="3092"/>
                  </a:lnTo>
                  <a:lnTo>
                    <a:pt x="1623" y="3094"/>
                  </a:lnTo>
                  <a:lnTo>
                    <a:pt x="1609" y="3095"/>
                  </a:lnTo>
                  <a:lnTo>
                    <a:pt x="1595" y="3095"/>
                  </a:lnTo>
                  <a:lnTo>
                    <a:pt x="1595" y="3095"/>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nvGrpSpPr>
            <p:cNvPr id="88" name="Group 87"/>
            <p:cNvGrpSpPr>
              <a:grpSpLocks noChangeAspect="1"/>
            </p:cNvGrpSpPr>
            <p:nvPr/>
          </p:nvGrpSpPr>
          <p:grpSpPr bwMode="auto">
            <a:xfrm>
              <a:off x="4456776" y="1896021"/>
              <a:ext cx="341345" cy="341345"/>
              <a:chOff x="3663" y="609"/>
              <a:chExt cx="522" cy="522"/>
            </a:xfrm>
            <a:solidFill>
              <a:schemeClr val="accent5"/>
            </a:solidFill>
          </p:grpSpPr>
          <p:sp>
            <p:nvSpPr>
              <p:cNvPr id="89" name="Freeform 88"/>
              <p:cNvSpPr>
                <a:spLocks/>
              </p:cNvSpPr>
              <p:nvPr/>
            </p:nvSpPr>
            <p:spPr bwMode="auto">
              <a:xfrm>
                <a:off x="3676" y="623"/>
                <a:ext cx="259" cy="256"/>
              </a:xfrm>
              <a:custGeom>
                <a:avLst/>
                <a:gdLst>
                  <a:gd name="T0" fmla="*/ 576 w 1038"/>
                  <a:gd name="T1" fmla="*/ 461 h 1024"/>
                  <a:gd name="T2" fmla="*/ 576 w 1038"/>
                  <a:gd name="T3" fmla="*/ 346 h 1024"/>
                  <a:gd name="T4" fmla="*/ 120 w 1038"/>
                  <a:gd name="T5" fmla="*/ 0 h 1024"/>
                  <a:gd name="T6" fmla="*/ 0 w 1038"/>
                  <a:gd name="T7" fmla="*/ 121 h 1024"/>
                  <a:gd name="T8" fmla="*/ 345 w 1038"/>
                  <a:gd name="T9" fmla="*/ 576 h 1024"/>
                  <a:gd name="T10" fmla="*/ 461 w 1038"/>
                  <a:gd name="T11" fmla="*/ 576 h 1024"/>
                  <a:gd name="T12" fmla="*/ 874 w 1038"/>
                  <a:gd name="T13" fmla="*/ 1024 h 1024"/>
                  <a:gd name="T14" fmla="*/ 1038 w 1038"/>
                  <a:gd name="T15" fmla="*/ 860 h 1024"/>
                  <a:gd name="T16" fmla="*/ 576 w 1038"/>
                  <a:gd name="T17" fmla="*/ 461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024">
                    <a:moveTo>
                      <a:pt x="576" y="461"/>
                    </a:moveTo>
                    <a:lnTo>
                      <a:pt x="576" y="346"/>
                    </a:lnTo>
                    <a:lnTo>
                      <a:pt x="120" y="0"/>
                    </a:lnTo>
                    <a:lnTo>
                      <a:pt x="0" y="121"/>
                    </a:lnTo>
                    <a:lnTo>
                      <a:pt x="345" y="576"/>
                    </a:lnTo>
                    <a:lnTo>
                      <a:pt x="461" y="576"/>
                    </a:lnTo>
                    <a:lnTo>
                      <a:pt x="874" y="1024"/>
                    </a:lnTo>
                    <a:lnTo>
                      <a:pt x="1038" y="860"/>
                    </a:lnTo>
                    <a:lnTo>
                      <a:pt x="576" y="46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0" name="Freeform 89"/>
              <p:cNvSpPr>
                <a:spLocks/>
              </p:cNvSpPr>
              <p:nvPr/>
            </p:nvSpPr>
            <p:spPr bwMode="auto">
              <a:xfrm>
                <a:off x="3901" y="839"/>
                <a:ext cx="284" cy="292"/>
              </a:xfrm>
              <a:custGeom>
                <a:avLst/>
                <a:gdLst>
                  <a:gd name="T0" fmla="*/ 289 w 1136"/>
                  <a:gd name="T1" fmla="*/ 0 h 1167"/>
                  <a:gd name="T2" fmla="*/ 0 w 1136"/>
                  <a:gd name="T3" fmla="*/ 289 h 1167"/>
                  <a:gd name="T4" fmla="*/ 879 w 1136"/>
                  <a:gd name="T5" fmla="*/ 1167 h 1167"/>
                  <a:gd name="T6" fmla="*/ 1136 w 1136"/>
                  <a:gd name="T7" fmla="*/ 899 h 1167"/>
                  <a:gd name="T8" fmla="*/ 289 w 1136"/>
                  <a:gd name="T9" fmla="*/ 0 h 1167"/>
                </a:gdLst>
                <a:ahLst/>
                <a:cxnLst>
                  <a:cxn ang="0">
                    <a:pos x="T0" y="T1"/>
                  </a:cxn>
                  <a:cxn ang="0">
                    <a:pos x="T2" y="T3"/>
                  </a:cxn>
                  <a:cxn ang="0">
                    <a:pos x="T4" y="T5"/>
                  </a:cxn>
                  <a:cxn ang="0">
                    <a:pos x="T6" y="T7"/>
                  </a:cxn>
                  <a:cxn ang="0">
                    <a:pos x="T8" y="T9"/>
                  </a:cxn>
                </a:cxnLst>
                <a:rect l="0" t="0" r="r" b="b"/>
                <a:pathLst>
                  <a:path w="1136" h="1167">
                    <a:moveTo>
                      <a:pt x="289" y="0"/>
                    </a:moveTo>
                    <a:lnTo>
                      <a:pt x="0" y="289"/>
                    </a:lnTo>
                    <a:lnTo>
                      <a:pt x="879" y="1167"/>
                    </a:lnTo>
                    <a:lnTo>
                      <a:pt x="1136" y="899"/>
                    </a:lnTo>
                    <a:lnTo>
                      <a:pt x="289"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1" name="Freeform 90"/>
              <p:cNvSpPr>
                <a:spLocks noEditPoints="1"/>
              </p:cNvSpPr>
              <p:nvPr/>
            </p:nvSpPr>
            <p:spPr bwMode="auto">
              <a:xfrm>
                <a:off x="3663" y="897"/>
                <a:ext cx="231" cy="230"/>
              </a:xfrm>
              <a:custGeom>
                <a:avLst/>
                <a:gdLst>
                  <a:gd name="T0" fmla="*/ 0 w 922"/>
                  <a:gd name="T1" fmla="*/ 692 h 922"/>
                  <a:gd name="T2" fmla="*/ 230 w 922"/>
                  <a:gd name="T3" fmla="*/ 922 h 922"/>
                  <a:gd name="T4" fmla="*/ 922 w 922"/>
                  <a:gd name="T5" fmla="*/ 231 h 922"/>
                  <a:gd name="T6" fmla="*/ 691 w 922"/>
                  <a:gd name="T7" fmla="*/ 0 h 922"/>
                  <a:gd name="T8" fmla="*/ 0 w 922"/>
                  <a:gd name="T9" fmla="*/ 692 h 922"/>
                  <a:gd name="T10" fmla="*/ 230 w 922"/>
                  <a:gd name="T11" fmla="*/ 749 h 922"/>
                  <a:gd name="T12" fmla="*/ 230 w 922"/>
                  <a:gd name="T13" fmla="*/ 749 h 922"/>
                  <a:gd name="T14" fmla="*/ 219 w 922"/>
                  <a:gd name="T15" fmla="*/ 748 h 922"/>
                  <a:gd name="T16" fmla="*/ 208 w 922"/>
                  <a:gd name="T17" fmla="*/ 745 h 922"/>
                  <a:gd name="T18" fmla="*/ 198 w 922"/>
                  <a:gd name="T19" fmla="*/ 739 h 922"/>
                  <a:gd name="T20" fmla="*/ 190 w 922"/>
                  <a:gd name="T21" fmla="*/ 732 h 922"/>
                  <a:gd name="T22" fmla="*/ 182 w 922"/>
                  <a:gd name="T23" fmla="*/ 724 h 922"/>
                  <a:gd name="T24" fmla="*/ 177 w 922"/>
                  <a:gd name="T25" fmla="*/ 714 h 922"/>
                  <a:gd name="T26" fmla="*/ 174 w 922"/>
                  <a:gd name="T27" fmla="*/ 703 h 922"/>
                  <a:gd name="T28" fmla="*/ 173 w 922"/>
                  <a:gd name="T29" fmla="*/ 692 h 922"/>
                  <a:gd name="T30" fmla="*/ 173 w 922"/>
                  <a:gd name="T31" fmla="*/ 692 h 922"/>
                  <a:gd name="T32" fmla="*/ 174 w 922"/>
                  <a:gd name="T33" fmla="*/ 680 h 922"/>
                  <a:gd name="T34" fmla="*/ 177 w 922"/>
                  <a:gd name="T35" fmla="*/ 669 h 922"/>
                  <a:gd name="T36" fmla="*/ 182 w 922"/>
                  <a:gd name="T37" fmla="*/ 660 h 922"/>
                  <a:gd name="T38" fmla="*/ 190 w 922"/>
                  <a:gd name="T39" fmla="*/ 651 h 922"/>
                  <a:gd name="T40" fmla="*/ 198 w 922"/>
                  <a:gd name="T41" fmla="*/ 644 h 922"/>
                  <a:gd name="T42" fmla="*/ 208 w 922"/>
                  <a:gd name="T43" fmla="*/ 639 h 922"/>
                  <a:gd name="T44" fmla="*/ 219 w 922"/>
                  <a:gd name="T45" fmla="*/ 635 h 922"/>
                  <a:gd name="T46" fmla="*/ 230 w 922"/>
                  <a:gd name="T47" fmla="*/ 634 h 922"/>
                  <a:gd name="T48" fmla="*/ 230 w 922"/>
                  <a:gd name="T49" fmla="*/ 634 h 922"/>
                  <a:gd name="T50" fmla="*/ 242 w 922"/>
                  <a:gd name="T51" fmla="*/ 635 h 922"/>
                  <a:gd name="T52" fmla="*/ 253 w 922"/>
                  <a:gd name="T53" fmla="*/ 639 h 922"/>
                  <a:gd name="T54" fmla="*/ 262 w 922"/>
                  <a:gd name="T55" fmla="*/ 644 h 922"/>
                  <a:gd name="T56" fmla="*/ 271 w 922"/>
                  <a:gd name="T57" fmla="*/ 651 h 922"/>
                  <a:gd name="T58" fmla="*/ 278 w 922"/>
                  <a:gd name="T59" fmla="*/ 660 h 922"/>
                  <a:gd name="T60" fmla="*/ 283 w 922"/>
                  <a:gd name="T61" fmla="*/ 669 h 922"/>
                  <a:gd name="T62" fmla="*/ 287 w 922"/>
                  <a:gd name="T63" fmla="*/ 680 h 922"/>
                  <a:gd name="T64" fmla="*/ 288 w 922"/>
                  <a:gd name="T65" fmla="*/ 692 h 922"/>
                  <a:gd name="T66" fmla="*/ 288 w 922"/>
                  <a:gd name="T67" fmla="*/ 692 h 922"/>
                  <a:gd name="T68" fmla="*/ 287 w 922"/>
                  <a:gd name="T69" fmla="*/ 703 h 922"/>
                  <a:gd name="T70" fmla="*/ 283 w 922"/>
                  <a:gd name="T71" fmla="*/ 714 h 922"/>
                  <a:gd name="T72" fmla="*/ 278 w 922"/>
                  <a:gd name="T73" fmla="*/ 724 h 922"/>
                  <a:gd name="T74" fmla="*/ 271 w 922"/>
                  <a:gd name="T75" fmla="*/ 732 h 922"/>
                  <a:gd name="T76" fmla="*/ 262 w 922"/>
                  <a:gd name="T77" fmla="*/ 739 h 922"/>
                  <a:gd name="T78" fmla="*/ 253 w 922"/>
                  <a:gd name="T79" fmla="*/ 745 h 922"/>
                  <a:gd name="T80" fmla="*/ 242 w 922"/>
                  <a:gd name="T81" fmla="*/ 748 h 922"/>
                  <a:gd name="T82" fmla="*/ 230 w 922"/>
                  <a:gd name="T83" fmla="*/ 749 h 922"/>
                  <a:gd name="T84" fmla="*/ 230 w 922"/>
                  <a:gd name="T85" fmla="*/ 749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22" h="922">
                    <a:moveTo>
                      <a:pt x="0" y="692"/>
                    </a:moveTo>
                    <a:lnTo>
                      <a:pt x="230" y="922"/>
                    </a:lnTo>
                    <a:lnTo>
                      <a:pt x="922" y="231"/>
                    </a:lnTo>
                    <a:lnTo>
                      <a:pt x="691" y="0"/>
                    </a:lnTo>
                    <a:lnTo>
                      <a:pt x="0" y="692"/>
                    </a:lnTo>
                    <a:close/>
                    <a:moveTo>
                      <a:pt x="230" y="749"/>
                    </a:moveTo>
                    <a:lnTo>
                      <a:pt x="230" y="749"/>
                    </a:lnTo>
                    <a:lnTo>
                      <a:pt x="219" y="748"/>
                    </a:lnTo>
                    <a:lnTo>
                      <a:pt x="208" y="745"/>
                    </a:lnTo>
                    <a:lnTo>
                      <a:pt x="198" y="739"/>
                    </a:lnTo>
                    <a:lnTo>
                      <a:pt x="190" y="732"/>
                    </a:lnTo>
                    <a:lnTo>
                      <a:pt x="182" y="724"/>
                    </a:lnTo>
                    <a:lnTo>
                      <a:pt x="177" y="714"/>
                    </a:lnTo>
                    <a:lnTo>
                      <a:pt x="174" y="703"/>
                    </a:lnTo>
                    <a:lnTo>
                      <a:pt x="173" y="692"/>
                    </a:lnTo>
                    <a:lnTo>
                      <a:pt x="173" y="692"/>
                    </a:lnTo>
                    <a:lnTo>
                      <a:pt x="174" y="680"/>
                    </a:lnTo>
                    <a:lnTo>
                      <a:pt x="177" y="669"/>
                    </a:lnTo>
                    <a:lnTo>
                      <a:pt x="182" y="660"/>
                    </a:lnTo>
                    <a:lnTo>
                      <a:pt x="190" y="651"/>
                    </a:lnTo>
                    <a:lnTo>
                      <a:pt x="198" y="644"/>
                    </a:lnTo>
                    <a:lnTo>
                      <a:pt x="208" y="639"/>
                    </a:lnTo>
                    <a:lnTo>
                      <a:pt x="219" y="635"/>
                    </a:lnTo>
                    <a:lnTo>
                      <a:pt x="230" y="634"/>
                    </a:lnTo>
                    <a:lnTo>
                      <a:pt x="230" y="634"/>
                    </a:lnTo>
                    <a:lnTo>
                      <a:pt x="242" y="635"/>
                    </a:lnTo>
                    <a:lnTo>
                      <a:pt x="253" y="639"/>
                    </a:lnTo>
                    <a:lnTo>
                      <a:pt x="262" y="644"/>
                    </a:lnTo>
                    <a:lnTo>
                      <a:pt x="271" y="651"/>
                    </a:lnTo>
                    <a:lnTo>
                      <a:pt x="278" y="660"/>
                    </a:lnTo>
                    <a:lnTo>
                      <a:pt x="283" y="669"/>
                    </a:lnTo>
                    <a:lnTo>
                      <a:pt x="287" y="680"/>
                    </a:lnTo>
                    <a:lnTo>
                      <a:pt x="288" y="692"/>
                    </a:lnTo>
                    <a:lnTo>
                      <a:pt x="288" y="692"/>
                    </a:lnTo>
                    <a:lnTo>
                      <a:pt x="287" y="703"/>
                    </a:lnTo>
                    <a:lnTo>
                      <a:pt x="283" y="714"/>
                    </a:lnTo>
                    <a:lnTo>
                      <a:pt x="278" y="724"/>
                    </a:lnTo>
                    <a:lnTo>
                      <a:pt x="271" y="732"/>
                    </a:lnTo>
                    <a:lnTo>
                      <a:pt x="262" y="739"/>
                    </a:lnTo>
                    <a:lnTo>
                      <a:pt x="253" y="745"/>
                    </a:lnTo>
                    <a:lnTo>
                      <a:pt x="242" y="748"/>
                    </a:lnTo>
                    <a:lnTo>
                      <a:pt x="230" y="749"/>
                    </a:lnTo>
                    <a:lnTo>
                      <a:pt x="230" y="74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2" name="Freeform 91"/>
              <p:cNvSpPr>
                <a:spLocks/>
              </p:cNvSpPr>
              <p:nvPr/>
            </p:nvSpPr>
            <p:spPr bwMode="auto">
              <a:xfrm>
                <a:off x="3951" y="609"/>
                <a:ext cx="230" cy="230"/>
              </a:xfrm>
              <a:custGeom>
                <a:avLst/>
                <a:gdLst>
                  <a:gd name="T0" fmla="*/ 519 w 921"/>
                  <a:gd name="T1" fmla="*/ 632 h 921"/>
                  <a:gd name="T2" fmla="*/ 540 w 921"/>
                  <a:gd name="T3" fmla="*/ 636 h 921"/>
                  <a:gd name="T4" fmla="*/ 580 w 921"/>
                  <a:gd name="T5" fmla="*/ 642 h 921"/>
                  <a:gd name="T6" fmla="*/ 621 w 921"/>
                  <a:gd name="T7" fmla="*/ 642 h 921"/>
                  <a:gd name="T8" fmla="*/ 662 w 921"/>
                  <a:gd name="T9" fmla="*/ 637 h 921"/>
                  <a:gd name="T10" fmla="*/ 702 w 921"/>
                  <a:gd name="T11" fmla="*/ 626 h 921"/>
                  <a:gd name="T12" fmla="*/ 740 w 921"/>
                  <a:gd name="T13" fmla="*/ 611 h 921"/>
                  <a:gd name="T14" fmla="*/ 777 w 921"/>
                  <a:gd name="T15" fmla="*/ 590 h 921"/>
                  <a:gd name="T16" fmla="*/ 811 w 921"/>
                  <a:gd name="T17" fmla="*/ 564 h 921"/>
                  <a:gd name="T18" fmla="*/ 827 w 921"/>
                  <a:gd name="T19" fmla="*/ 549 h 921"/>
                  <a:gd name="T20" fmla="*/ 856 w 921"/>
                  <a:gd name="T21" fmla="*/ 516 h 921"/>
                  <a:gd name="T22" fmla="*/ 880 w 921"/>
                  <a:gd name="T23" fmla="*/ 480 h 921"/>
                  <a:gd name="T24" fmla="*/ 898 w 921"/>
                  <a:gd name="T25" fmla="*/ 441 h 921"/>
                  <a:gd name="T26" fmla="*/ 911 w 921"/>
                  <a:gd name="T27" fmla="*/ 401 h 921"/>
                  <a:gd name="T28" fmla="*/ 918 w 921"/>
                  <a:gd name="T29" fmla="*/ 360 h 921"/>
                  <a:gd name="T30" fmla="*/ 921 w 921"/>
                  <a:gd name="T31" fmla="*/ 319 h 921"/>
                  <a:gd name="T32" fmla="*/ 917 w 921"/>
                  <a:gd name="T33" fmla="*/ 277 h 921"/>
                  <a:gd name="T34" fmla="*/ 909 w 921"/>
                  <a:gd name="T35" fmla="*/ 236 h 921"/>
                  <a:gd name="T36" fmla="*/ 613 w 921"/>
                  <a:gd name="T37" fmla="*/ 308 h 921"/>
                  <a:gd name="T38" fmla="*/ 685 w 921"/>
                  <a:gd name="T39" fmla="*/ 12 h 921"/>
                  <a:gd name="T40" fmla="*/ 665 w 921"/>
                  <a:gd name="T41" fmla="*/ 7 h 921"/>
                  <a:gd name="T42" fmla="*/ 623 w 921"/>
                  <a:gd name="T43" fmla="*/ 1 h 921"/>
                  <a:gd name="T44" fmla="*/ 582 w 921"/>
                  <a:gd name="T45" fmla="*/ 1 h 921"/>
                  <a:gd name="T46" fmla="*/ 540 w 921"/>
                  <a:gd name="T47" fmla="*/ 6 h 921"/>
                  <a:gd name="T48" fmla="*/ 500 w 921"/>
                  <a:gd name="T49" fmla="*/ 16 h 921"/>
                  <a:gd name="T50" fmla="*/ 460 w 921"/>
                  <a:gd name="T51" fmla="*/ 31 h 921"/>
                  <a:gd name="T52" fmla="*/ 423 w 921"/>
                  <a:gd name="T53" fmla="*/ 52 h 921"/>
                  <a:gd name="T54" fmla="*/ 388 w 921"/>
                  <a:gd name="T55" fmla="*/ 78 h 921"/>
                  <a:gd name="T56" fmla="*/ 372 w 921"/>
                  <a:gd name="T57" fmla="*/ 94 h 921"/>
                  <a:gd name="T58" fmla="*/ 343 w 921"/>
                  <a:gd name="T59" fmla="*/ 126 h 921"/>
                  <a:gd name="T60" fmla="*/ 320 w 921"/>
                  <a:gd name="T61" fmla="*/ 162 h 921"/>
                  <a:gd name="T62" fmla="*/ 302 w 921"/>
                  <a:gd name="T63" fmla="*/ 200 h 921"/>
                  <a:gd name="T64" fmla="*/ 289 w 921"/>
                  <a:gd name="T65" fmla="*/ 239 h 921"/>
                  <a:gd name="T66" fmla="*/ 281 w 921"/>
                  <a:gd name="T67" fmla="*/ 279 h 921"/>
                  <a:gd name="T68" fmla="*/ 279 w 921"/>
                  <a:gd name="T69" fmla="*/ 320 h 921"/>
                  <a:gd name="T70" fmla="*/ 281 w 921"/>
                  <a:gd name="T71" fmla="*/ 361 h 921"/>
                  <a:gd name="T72" fmla="*/ 289 w 921"/>
                  <a:gd name="T73" fmla="*/ 402 h 921"/>
                  <a:gd name="T74" fmla="*/ 230 w 921"/>
                  <a:gd name="T75" fmla="*/ 921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21" h="921">
                    <a:moveTo>
                      <a:pt x="230" y="921"/>
                    </a:moveTo>
                    <a:lnTo>
                      <a:pt x="519" y="632"/>
                    </a:lnTo>
                    <a:lnTo>
                      <a:pt x="519" y="632"/>
                    </a:lnTo>
                    <a:lnTo>
                      <a:pt x="540" y="636"/>
                    </a:lnTo>
                    <a:lnTo>
                      <a:pt x="560" y="640"/>
                    </a:lnTo>
                    <a:lnTo>
                      <a:pt x="580" y="642"/>
                    </a:lnTo>
                    <a:lnTo>
                      <a:pt x="601" y="642"/>
                    </a:lnTo>
                    <a:lnTo>
                      <a:pt x="621" y="642"/>
                    </a:lnTo>
                    <a:lnTo>
                      <a:pt x="642" y="640"/>
                    </a:lnTo>
                    <a:lnTo>
                      <a:pt x="662" y="637"/>
                    </a:lnTo>
                    <a:lnTo>
                      <a:pt x="682" y="632"/>
                    </a:lnTo>
                    <a:lnTo>
                      <a:pt x="702" y="626"/>
                    </a:lnTo>
                    <a:lnTo>
                      <a:pt x="721" y="619"/>
                    </a:lnTo>
                    <a:lnTo>
                      <a:pt x="740" y="611"/>
                    </a:lnTo>
                    <a:lnTo>
                      <a:pt x="759" y="601"/>
                    </a:lnTo>
                    <a:lnTo>
                      <a:pt x="777" y="590"/>
                    </a:lnTo>
                    <a:lnTo>
                      <a:pt x="795" y="578"/>
                    </a:lnTo>
                    <a:lnTo>
                      <a:pt x="811" y="564"/>
                    </a:lnTo>
                    <a:lnTo>
                      <a:pt x="827" y="549"/>
                    </a:lnTo>
                    <a:lnTo>
                      <a:pt x="827" y="549"/>
                    </a:lnTo>
                    <a:lnTo>
                      <a:pt x="843" y="533"/>
                    </a:lnTo>
                    <a:lnTo>
                      <a:pt x="856" y="516"/>
                    </a:lnTo>
                    <a:lnTo>
                      <a:pt x="869" y="498"/>
                    </a:lnTo>
                    <a:lnTo>
                      <a:pt x="880" y="480"/>
                    </a:lnTo>
                    <a:lnTo>
                      <a:pt x="890" y="461"/>
                    </a:lnTo>
                    <a:lnTo>
                      <a:pt x="898" y="441"/>
                    </a:lnTo>
                    <a:lnTo>
                      <a:pt x="905" y="421"/>
                    </a:lnTo>
                    <a:lnTo>
                      <a:pt x="911" y="401"/>
                    </a:lnTo>
                    <a:lnTo>
                      <a:pt x="915" y="381"/>
                    </a:lnTo>
                    <a:lnTo>
                      <a:pt x="918" y="360"/>
                    </a:lnTo>
                    <a:lnTo>
                      <a:pt x="920" y="339"/>
                    </a:lnTo>
                    <a:lnTo>
                      <a:pt x="921" y="319"/>
                    </a:lnTo>
                    <a:lnTo>
                      <a:pt x="920" y="298"/>
                    </a:lnTo>
                    <a:lnTo>
                      <a:pt x="917" y="277"/>
                    </a:lnTo>
                    <a:lnTo>
                      <a:pt x="914" y="256"/>
                    </a:lnTo>
                    <a:lnTo>
                      <a:pt x="909" y="236"/>
                    </a:lnTo>
                    <a:lnTo>
                      <a:pt x="789" y="355"/>
                    </a:lnTo>
                    <a:lnTo>
                      <a:pt x="613" y="308"/>
                    </a:lnTo>
                    <a:lnTo>
                      <a:pt x="566" y="131"/>
                    </a:lnTo>
                    <a:lnTo>
                      <a:pt x="685" y="12"/>
                    </a:lnTo>
                    <a:lnTo>
                      <a:pt x="685" y="12"/>
                    </a:lnTo>
                    <a:lnTo>
                      <a:pt x="665" y="7"/>
                    </a:lnTo>
                    <a:lnTo>
                      <a:pt x="644" y="4"/>
                    </a:lnTo>
                    <a:lnTo>
                      <a:pt x="623" y="1"/>
                    </a:lnTo>
                    <a:lnTo>
                      <a:pt x="602" y="0"/>
                    </a:lnTo>
                    <a:lnTo>
                      <a:pt x="582" y="1"/>
                    </a:lnTo>
                    <a:lnTo>
                      <a:pt x="561" y="3"/>
                    </a:lnTo>
                    <a:lnTo>
                      <a:pt x="540" y="6"/>
                    </a:lnTo>
                    <a:lnTo>
                      <a:pt x="520" y="10"/>
                    </a:lnTo>
                    <a:lnTo>
                      <a:pt x="500" y="16"/>
                    </a:lnTo>
                    <a:lnTo>
                      <a:pt x="480" y="23"/>
                    </a:lnTo>
                    <a:lnTo>
                      <a:pt x="460" y="31"/>
                    </a:lnTo>
                    <a:lnTo>
                      <a:pt x="441" y="41"/>
                    </a:lnTo>
                    <a:lnTo>
                      <a:pt x="423" y="52"/>
                    </a:lnTo>
                    <a:lnTo>
                      <a:pt x="405" y="64"/>
                    </a:lnTo>
                    <a:lnTo>
                      <a:pt x="388" y="78"/>
                    </a:lnTo>
                    <a:lnTo>
                      <a:pt x="372" y="94"/>
                    </a:lnTo>
                    <a:lnTo>
                      <a:pt x="372" y="94"/>
                    </a:lnTo>
                    <a:lnTo>
                      <a:pt x="357" y="110"/>
                    </a:lnTo>
                    <a:lnTo>
                      <a:pt x="343" y="126"/>
                    </a:lnTo>
                    <a:lnTo>
                      <a:pt x="331" y="144"/>
                    </a:lnTo>
                    <a:lnTo>
                      <a:pt x="320" y="162"/>
                    </a:lnTo>
                    <a:lnTo>
                      <a:pt x="310" y="181"/>
                    </a:lnTo>
                    <a:lnTo>
                      <a:pt x="302" y="200"/>
                    </a:lnTo>
                    <a:lnTo>
                      <a:pt x="295" y="219"/>
                    </a:lnTo>
                    <a:lnTo>
                      <a:pt x="289" y="239"/>
                    </a:lnTo>
                    <a:lnTo>
                      <a:pt x="284" y="259"/>
                    </a:lnTo>
                    <a:lnTo>
                      <a:pt x="281" y="279"/>
                    </a:lnTo>
                    <a:lnTo>
                      <a:pt x="279" y="300"/>
                    </a:lnTo>
                    <a:lnTo>
                      <a:pt x="279" y="320"/>
                    </a:lnTo>
                    <a:lnTo>
                      <a:pt x="279" y="341"/>
                    </a:lnTo>
                    <a:lnTo>
                      <a:pt x="281" y="361"/>
                    </a:lnTo>
                    <a:lnTo>
                      <a:pt x="285" y="381"/>
                    </a:lnTo>
                    <a:lnTo>
                      <a:pt x="289" y="402"/>
                    </a:lnTo>
                    <a:lnTo>
                      <a:pt x="0" y="691"/>
                    </a:lnTo>
                    <a:lnTo>
                      <a:pt x="230" y="92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pic>
        <p:nvPicPr>
          <p:cNvPr id="105" name="Picture 10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77459" y="4566083"/>
            <a:ext cx="1088136" cy="1078992"/>
          </a:xfrm>
          <a:prstGeom prst="rect">
            <a:avLst/>
          </a:prstGeom>
        </p:spPr>
      </p:pic>
      <p:cxnSp>
        <p:nvCxnSpPr>
          <p:cNvPr id="106" name="Straight Connector 105"/>
          <p:cNvCxnSpPr>
            <a:cxnSpLocks/>
          </p:cNvCxnSpPr>
          <p:nvPr/>
        </p:nvCxnSpPr>
        <p:spPr bwMode="auto">
          <a:xfrm flipH="1" flipV="1">
            <a:off x="2953769" y="5215210"/>
            <a:ext cx="1414196" cy="2410"/>
          </a:xfrm>
          <a:prstGeom prst="line">
            <a:avLst/>
          </a:prstGeom>
          <a:noFill/>
          <a:ln w="19050" cap="flat" cmpd="sng" algn="ctr">
            <a:solidFill>
              <a:schemeClr val="tx1"/>
            </a:solidFill>
            <a:prstDash val="sysDot"/>
            <a:round/>
            <a:headEnd type="none" w="med" len="med"/>
            <a:tailEnd type="none" w="med" len="med"/>
          </a:ln>
          <a:effectLst/>
        </p:spPr>
      </p:cxnSp>
      <p:sp>
        <p:nvSpPr>
          <p:cNvPr id="108" name="TextBox 13"/>
          <p:cNvSpPr txBox="1"/>
          <p:nvPr/>
        </p:nvSpPr>
        <p:spPr>
          <a:xfrm>
            <a:off x="718462" y="5628170"/>
            <a:ext cx="1206131"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Branch</a:t>
            </a:r>
          </a:p>
        </p:txBody>
      </p:sp>
      <p:grpSp>
        <p:nvGrpSpPr>
          <p:cNvPr id="109" name="Group 108"/>
          <p:cNvGrpSpPr/>
          <p:nvPr/>
        </p:nvGrpSpPr>
        <p:grpSpPr>
          <a:xfrm>
            <a:off x="7052745" y="4990316"/>
            <a:ext cx="2206113" cy="705703"/>
            <a:chOff x="9249660" y="3130364"/>
            <a:chExt cx="2206113" cy="705703"/>
          </a:xfrm>
        </p:grpSpPr>
        <p:sp>
          <p:nvSpPr>
            <p:cNvPr id="110" name="TextBox 53"/>
            <p:cNvSpPr txBox="1"/>
            <p:nvPr/>
          </p:nvSpPr>
          <p:spPr>
            <a:xfrm>
              <a:off x="9249660" y="3528290"/>
              <a:ext cx="2206113"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NetScaler SD-WAN</a:t>
              </a:r>
            </a:p>
          </p:txBody>
        </p:sp>
        <p:grpSp>
          <p:nvGrpSpPr>
            <p:cNvPr id="111" name="Group 110"/>
            <p:cNvGrpSpPr>
              <a:grpSpLocks noChangeAspect="1"/>
            </p:cNvGrpSpPr>
            <p:nvPr/>
          </p:nvGrpSpPr>
          <p:grpSpPr>
            <a:xfrm>
              <a:off x="9675627" y="3130364"/>
              <a:ext cx="1354181" cy="427778"/>
              <a:chOff x="3642372" y="5681651"/>
              <a:chExt cx="1769710" cy="511678"/>
            </a:xfrm>
            <a:solidFill>
              <a:schemeClr val="accent1"/>
            </a:solidFill>
          </p:grpSpPr>
          <p:sp>
            <p:nvSpPr>
              <p:cNvPr id="112" name="Rectangle 5"/>
              <p:cNvSpPr>
                <a:spLocks noChangeArrowheads="1"/>
              </p:cNvSpPr>
              <p:nvPr/>
            </p:nvSpPr>
            <p:spPr bwMode="auto">
              <a:xfrm>
                <a:off x="3642372" y="5681651"/>
                <a:ext cx="1769710" cy="511678"/>
              </a:xfrm>
              <a:prstGeom prst="rect">
                <a:avLst/>
              </a:prstGeom>
              <a:grpFill/>
              <a:ln w="17463" cap="rnd">
                <a:solidFill>
                  <a:schemeClr val="bg1"/>
                </a:solidFill>
                <a:prstDash val="solid"/>
                <a:round/>
                <a:headEnd/>
                <a:tailEnd/>
              </a:ln>
              <a:extLst>
                <a:ext uri="{909E8E84-426E-40dd-AFC4-6F175D3DCCD1}">
                  <a14:hiddenFill xmlns:a14="http://schemas.microsoft.com/office/drawing/2010/main" xmlns:mc="http://schemas.openxmlformats.org/markup-compatibility/2006" xmlns:p14="http://schemas.microsoft.com/office/powerpoint/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sp>
            <p:nvSpPr>
              <p:cNvPr id="113" name="Line 8"/>
              <p:cNvSpPr>
                <a:spLocks noChangeShapeType="1"/>
              </p:cNvSpPr>
              <p:nvPr/>
            </p:nvSpPr>
            <p:spPr bwMode="auto">
              <a:xfrm>
                <a:off x="3796260" y="5939414"/>
                <a:ext cx="384720" cy="0"/>
              </a:xfrm>
              <a:prstGeom prst="line">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grpSp>
            <p:nvGrpSpPr>
              <p:cNvPr id="114" name="Group 113"/>
              <p:cNvGrpSpPr/>
              <p:nvPr/>
            </p:nvGrpSpPr>
            <p:grpSpPr>
              <a:xfrm>
                <a:off x="4527227" y="5793201"/>
                <a:ext cx="683728" cy="288579"/>
                <a:chOff x="4527227" y="5785332"/>
                <a:chExt cx="683728" cy="288579"/>
              </a:xfrm>
              <a:grpFill/>
            </p:grpSpPr>
            <p:sp>
              <p:nvSpPr>
                <p:cNvPr id="115" name="Rectangle 114"/>
                <p:cNvSpPr/>
                <p:nvPr/>
              </p:nvSpPr>
              <p:spPr>
                <a:xfrm>
                  <a:off x="452722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6" name="Rectangle 115"/>
                <p:cNvSpPr/>
                <p:nvPr/>
              </p:nvSpPr>
              <p:spPr>
                <a:xfrm>
                  <a:off x="471798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7" name="Rectangle 116"/>
                <p:cNvSpPr/>
                <p:nvPr/>
              </p:nvSpPr>
              <p:spPr>
                <a:xfrm>
                  <a:off x="490874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8" name="Rectangle 117"/>
                <p:cNvSpPr/>
                <p:nvPr/>
              </p:nvSpPr>
              <p:spPr>
                <a:xfrm>
                  <a:off x="509950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9" name="Rectangle 118"/>
                <p:cNvSpPr/>
                <p:nvPr/>
              </p:nvSpPr>
              <p:spPr>
                <a:xfrm>
                  <a:off x="452722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20" name="Rectangle 119"/>
                <p:cNvSpPr/>
                <p:nvPr/>
              </p:nvSpPr>
              <p:spPr>
                <a:xfrm>
                  <a:off x="471798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58" name="Rectangle 157"/>
                <p:cNvSpPr/>
                <p:nvPr/>
              </p:nvSpPr>
              <p:spPr>
                <a:xfrm>
                  <a:off x="490874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59" name="Rectangle 158"/>
                <p:cNvSpPr/>
                <p:nvPr/>
              </p:nvSpPr>
              <p:spPr>
                <a:xfrm>
                  <a:off x="509950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grpSp>
        </p:grpSp>
      </p:grpSp>
      <p:grpSp>
        <p:nvGrpSpPr>
          <p:cNvPr id="160" name="Group 159"/>
          <p:cNvGrpSpPr/>
          <p:nvPr/>
        </p:nvGrpSpPr>
        <p:grpSpPr>
          <a:xfrm>
            <a:off x="1571138" y="4934737"/>
            <a:ext cx="2206113" cy="705703"/>
            <a:chOff x="9249660" y="3130364"/>
            <a:chExt cx="2206113" cy="705703"/>
          </a:xfrm>
        </p:grpSpPr>
        <p:sp>
          <p:nvSpPr>
            <p:cNvPr id="161" name="TextBox 53"/>
            <p:cNvSpPr txBox="1"/>
            <p:nvPr/>
          </p:nvSpPr>
          <p:spPr>
            <a:xfrm>
              <a:off x="9249660" y="3528290"/>
              <a:ext cx="2206113"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NetScaler SD-WAN</a:t>
              </a:r>
            </a:p>
          </p:txBody>
        </p:sp>
        <p:grpSp>
          <p:nvGrpSpPr>
            <p:cNvPr id="162" name="Group 161"/>
            <p:cNvGrpSpPr>
              <a:grpSpLocks noChangeAspect="1"/>
            </p:cNvGrpSpPr>
            <p:nvPr/>
          </p:nvGrpSpPr>
          <p:grpSpPr>
            <a:xfrm>
              <a:off x="9675627" y="3130364"/>
              <a:ext cx="1354181" cy="427778"/>
              <a:chOff x="3642372" y="5681651"/>
              <a:chExt cx="1769710" cy="511678"/>
            </a:xfrm>
            <a:solidFill>
              <a:schemeClr val="accent1"/>
            </a:solidFill>
          </p:grpSpPr>
          <p:sp>
            <p:nvSpPr>
              <p:cNvPr id="163" name="Rectangle 5"/>
              <p:cNvSpPr>
                <a:spLocks noChangeArrowheads="1"/>
              </p:cNvSpPr>
              <p:nvPr/>
            </p:nvSpPr>
            <p:spPr bwMode="auto">
              <a:xfrm>
                <a:off x="3642372" y="5681651"/>
                <a:ext cx="1769710" cy="511678"/>
              </a:xfrm>
              <a:prstGeom prst="rect">
                <a:avLst/>
              </a:prstGeom>
              <a:grpFill/>
              <a:ln w="17463" cap="rnd">
                <a:solidFill>
                  <a:schemeClr val="bg1"/>
                </a:solidFill>
                <a:prstDash val="solid"/>
                <a:round/>
                <a:headEnd/>
                <a:tailEnd/>
              </a:ln>
              <a:extLst>
                <a:ext uri="{909E8E84-426E-40dd-AFC4-6F175D3DCCD1}">
                  <a14:hiddenFill xmlns:a14="http://schemas.microsoft.com/office/drawing/2010/main" xmlns:mc="http://schemas.openxmlformats.org/markup-compatibility/2006" xmlns:p14="http://schemas.microsoft.com/office/powerpoint/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sp>
            <p:nvSpPr>
              <p:cNvPr id="164" name="Line 8"/>
              <p:cNvSpPr>
                <a:spLocks noChangeShapeType="1"/>
              </p:cNvSpPr>
              <p:nvPr/>
            </p:nvSpPr>
            <p:spPr bwMode="auto">
              <a:xfrm>
                <a:off x="3796260" y="5939414"/>
                <a:ext cx="384720" cy="0"/>
              </a:xfrm>
              <a:prstGeom prst="line">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grpSp>
            <p:nvGrpSpPr>
              <p:cNvPr id="165" name="Group 164"/>
              <p:cNvGrpSpPr/>
              <p:nvPr/>
            </p:nvGrpSpPr>
            <p:grpSpPr>
              <a:xfrm>
                <a:off x="4527227" y="5793201"/>
                <a:ext cx="683728" cy="288579"/>
                <a:chOff x="4527227" y="5785332"/>
                <a:chExt cx="683728" cy="288579"/>
              </a:xfrm>
              <a:grpFill/>
            </p:grpSpPr>
            <p:sp>
              <p:nvSpPr>
                <p:cNvPr id="166" name="Rectangle 165"/>
                <p:cNvSpPr/>
                <p:nvPr/>
              </p:nvSpPr>
              <p:spPr>
                <a:xfrm>
                  <a:off x="452722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67" name="Rectangle 166"/>
                <p:cNvSpPr/>
                <p:nvPr/>
              </p:nvSpPr>
              <p:spPr>
                <a:xfrm>
                  <a:off x="471798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68" name="Rectangle 167"/>
                <p:cNvSpPr/>
                <p:nvPr/>
              </p:nvSpPr>
              <p:spPr>
                <a:xfrm>
                  <a:off x="490874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1" name="Rectangle 170"/>
                <p:cNvSpPr/>
                <p:nvPr/>
              </p:nvSpPr>
              <p:spPr>
                <a:xfrm>
                  <a:off x="509950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2" name="Rectangle 171"/>
                <p:cNvSpPr/>
                <p:nvPr/>
              </p:nvSpPr>
              <p:spPr>
                <a:xfrm>
                  <a:off x="452722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3" name="Rectangle 172"/>
                <p:cNvSpPr/>
                <p:nvPr/>
              </p:nvSpPr>
              <p:spPr>
                <a:xfrm>
                  <a:off x="471798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4" name="Rectangle 173"/>
                <p:cNvSpPr/>
                <p:nvPr/>
              </p:nvSpPr>
              <p:spPr>
                <a:xfrm>
                  <a:off x="490874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5" name="Rectangle 174"/>
                <p:cNvSpPr/>
                <p:nvPr/>
              </p:nvSpPr>
              <p:spPr>
                <a:xfrm>
                  <a:off x="509950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grpSp>
        </p:grpSp>
      </p:grpSp>
      <p:grpSp>
        <p:nvGrpSpPr>
          <p:cNvPr id="121" name="Group 120"/>
          <p:cNvGrpSpPr/>
          <p:nvPr/>
        </p:nvGrpSpPr>
        <p:grpSpPr>
          <a:xfrm>
            <a:off x="4341566" y="4755139"/>
            <a:ext cx="2336505" cy="935062"/>
            <a:chOff x="5374973" y="2642194"/>
            <a:chExt cx="3069541" cy="935062"/>
          </a:xfrm>
        </p:grpSpPr>
        <p:sp>
          <p:nvSpPr>
            <p:cNvPr id="122" name="Can 55"/>
            <p:cNvSpPr/>
            <p:nvPr/>
          </p:nvSpPr>
          <p:spPr bwMode="auto">
            <a:xfrm rot="5400000">
              <a:off x="6442213" y="1574954"/>
              <a:ext cx="935062" cy="3069541"/>
            </a:xfrm>
            <a:prstGeom prst="can">
              <a:avLst>
                <a:gd name="adj" fmla="val 13743"/>
              </a:avLst>
            </a:prstGeom>
            <a:solidFill>
              <a:schemeClr val="accent1">
                <a:lumMod val="20000"/>
                <a:lumOff val="80000"/>
              </a:schemeClr>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B8B3AD"/>
                </a:solidFill>
                <a:effectLst/>
                <a:uLnTx/>
                <a:uFillTx/>
                <a:latin typeface="Arial" charset="0"/>
                <a:ea typeface="+mn-ea"/>
                <a:cs typeface="Arial" charset="0"/>
              </a:endParaRPr>
            </a:p>
          </p:txBody>
        </p:sp>
        <p:sp>
          <p:nvSpPr>
            <p:cNvPr id="123" name="Rectangle 122"/>
            <p:cNvSpPr/>
            <p:nvPr/>
          </p:nvSpPr>
          <p:spPr bwMode="auto">
            <a:xfrm>
              <a:off x="5666667" y="2749254"/>
              <a:ext cx="2385784" cy="323808"/>
            </a:xfrm>
            <a:prstGeom prst="rect">
              <a:avLst/>
            </a:prstGeom>
            <a:solidFill>
              <a:schemeClr val="bg2"/>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Arial"/>
                </a:rPr>
                <a:t>Internet</a:t>
              </a:r>
            </a:p>
          </p:txBody>
        </p:sp>
        <p:sp>
          <p:nvSpPr>
            <p:cNvPr id="124" name="Rectangle 123"/>
            <p:cNvSpPr/>
            <p:nvPr/>
          </p:nvSpPr>
          <p:spPr bwMode="auto">
            <a:xfrm>
              <a:off x="5672730" y="3136004"/>
              <a:ext cx="2385784" cy="323808"/>
            </a:xfrm>
            <a:prstGeom prst="rect">
              <a:avLst/>
            </a:prstGeom>
            <a:solidFill>
              <a:schemeClr val="bg2"/>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Arial"/>
                </a:rPr>
                <a:t>MPLS</a:t>
              </a:r>
              <a:endParaRPr kumimoji="0" lang="en-US" sz="1400" b="0" i="0" u="none" strike="noStrike" kern="1200" cap="none" spc="0" normalizeH="0" baseline="0" noProof="0" dirty="0">
                <a:ln>
                  <a:noFill/>
                </a:ln>
                <a:solidFill>
                  <a:prstClr val="white"/>
                </a:solidFill>
                <a:effectLst/>
                <a:uLnTx/>
                <a:uFillTx/>
                <a:latin typeface="Arial"/>
                <a:ea typeface="+mn-ea"/>
                <a:cs typeface="Arial"/>
              </a:endParaRPr>
            </a:p>
          </p:txBody>
        </p:sp>
      </p:grpSp>
      <p:grpSp>
        <p:nvGrpSpPr>
          <p:cNvPr id="103" name="Group 64"/>
          <p:cNvGrpSpPr>
            <a:grpSpLocks noChangeAspect="1"/>
          </p:cNvGrpSpPr>
          <p:nvPr/>
        </p:nvGrpSpPr>
        <p:grpSpPr bwMode="auto">
          <a:xfrm>
            <a:off x="4934442" y="2722159"/>
            <a:ext cx="1334339" cy="1334339"/>
            <a:chOff x="3654" y="1773"/>
            <a:chExt cx="540" cy="540"/>
          </a:xfrm>
          <a:solidFill>
            <a:schemeClr val="bg1">
              <a:lumMod val="50000"/>
            </a:schemeClr>
          </a:solidFill>
        </p:grpSpPr>
        <p:sp>
          <p:nvSpPr>
            <p:cNvPr id="104" name="Freeform 65"/>
            <p:cNvSpPr>
              <a:spLocks noEditPoints="1"/>
            </p:cNvSpPr>
            <p:nvPr/>
          </p:nvSpPr>
          <p:spPr bwMode="auto">
            <a:xfrm>
              <a:off x="3654" y="1773"/>
              <a:ext cx="540" cy="540"/>
            </a:xfrm>
            <a:custGeom>
              <a:avLst/>
              <a:gdLst>
                <a:gd name="T0" fmla="*/ 1013 w 2700"/>
                <a:gd name="T1" fmla="*/ 43 h 2700"/>
                <a:gd name="T2" fmla="*/ 650 w 2700"/>
                <a:gd name="T3" fmla="*/ 196 h 2700"/>
                <a:gd name="T4" fmla="*/ 350 w 2700"/>
                <a:gd name="T5" fmla="*/ 442 h 2700"/>
                <a:gd name="T6" fmla="*/ 132 w 2700"/>
                <a:gd name="T7" fmla="*/ 765 h 2700"/>
                <a:gd name="T8" fmla="*/ 15 w 2700"/>
                <a:gd name="T9" fmla="*/ 1144 h 2700"/>
                <a:gd name="T10" fmla="*/ 10 w 2700"/>
                <a:gd name="T11" fmla="*/ 1522 h 2700"/>
                <a:gd name="T12" fmla="*/ 119 w 2700"/>
                <a:gd name="T13" fmla="*/ 1905 h 2700"/>
                <a:gd name="T14" fmla="*/ 329 w 2700"/>
                <a:gd name="T15" fmla="*/ 2233 h 2700"/>
                <a:gd name="T16" fmla="*/ 623 w 2700"/>
                <a:gd name="T17" fmla="*/ 2487 h 2700"/>
                <a:gd name="T18" fmla="*/ 980 w 2700"/>
                <a:gd name="T19" fmla="*/ 2649 h 2700"/>
                <a:gd name="T20" fmla="*/ 1350 w 2700"/>
                <a:gd name="T21" fmla="*/ 2700 h 2700"/>
                <a:gd name="T22" fmla="*/ 1751 w 2700"/>
                <a:gd name="T23" fmla="*/ 2639 h 2700"/>
                <a:gd name="T24" fmla="*/ 2105 w 2700"/>
                <a:gd name="T25" fmla="*/ 2470 h 2700"/>
                <a:gd name="T26" fmla="*/ 2391 w 2700"/>
                <a:gd name="T27" fmla="*/ 2209 h 2700"/>
                <a:gd name="T28" fmla="*/ 2594 w 2700"/>
                <a:gd name="T29" fmla="*/ 1876 h 2700"/>
                <a:gd name="T30" fmla="*/ 2693 w 2700"/>
                <a:gd name="T31" fmla="*/ 1488 h 2700"/>
                <a:gd name="T32" fmla="*/ 2679 w 2700"/>
                <a:gd name="T33" fmla="*/ 1111 h 2700"/>
                <a:gd name="T34" fmla="*/ 2552 w 2700"/>
                <a:gd name="T35" fmla="*/ 736 h 2700"/>
                <a:gd name="T36" fmla="*/ 2327 w 2700"/>
                <a:gd name="T37" fmla="*/ 419 h 2700"/>
                <a:gd name="T38" fmla="*/ 2021 w 2700"/>
                <a:gd name="T39" fmla="*/ 179 h 2700"/>
                <a:gd name="T40" fmla="*/ 1655 w 2700"/>
                <a:gd name="T41" fmla="*/ 35 h 2700"/>
                <a:gd name="T42" fmla="*/ 1484 w 2700"/>
                <a:gd name="T43" fmla="*/ 2529 h 2700"/>
                <a:gd name="T44" fmla="*/ 1772 w 2700"/>
                <a:gd name="T45" fmla="*/ 2254 h 2700"/>
                <a:gd name="T46" fmla="*/ 1484 w 2700"/>
                <a:gd name="T47" fmla="*/ 2529 h 2700"/>
                <a:gd name="T48" fmla="*/ 717 w 2700"/>
                <a:gd name="T49" fmla="*/ 1838 h 2700"/>
                <a:gd name="T50" fmla="*/ 763 w 2700"/>
                <a:gd name="T51" fmla="*/ 1409 h 2700"/>
                <a:gd name="T52" fmla="*/ 694 w 2700"/>
                <a:gd name="T53" fmla="*/ 931 h 2700"/>
                <a:gd name="T54" fmla="*/ 1928 w 2700"/>
                <a:gd name="T55" fmla="*/ 704 h 2700"/>
                <a:gd name="T56" fmla="*/ 2035 w 2700"/>
                <a:gd name="T57" fmla="*/ 1081 h 2700"/>
                <a:gd name="T58" fmla="*/ 2042 w 2700"/>
                <a:gd name="T59" fmla="*/ 1537 h 2700"/>
                <a:gd name="T60" fmla="*/ 1936 w 2700"/>
                <a:gd name="T61" fmla="*/ 1965 h 2700"/>
                <a:gd name="T62" fmla="*/ 1092 w 2700"/>
                <a:gd name="T63" fmla="*/ 2434 h 2700"/>
                <a:gd name="T64" fmla="*/ 868 w 2700"/>
                <a:gd name="T65" fmla="*/ 2167 h 2700"/>
                <a:gd name="T66" fmla="*/ 554 w 2700"/>
                <a:gd name="T67" fmla="*/ 1653 h 2700"/>
                <a:gd name="T68" fmla="*/ 302 w 2700"/>
                <a:gd name="T69" fmla="*/ 1996 h 2700"/>
                <a:gd name="T70" fmla="*/ 138 w 2700"/>
                <a:gd name="T71" fmla="*/ 1567 h 2700"/>
                <a:gd name="T72" fmla="*/ 146 w 2700"/>
                <a:gd name="T73" fmla="*/ 1095 h 2700"/>
                <a:gd name="T74" fmla="*/ 643 w 2700"/>
                <a:gd name="T75" fmla="*/ 704 h 2700"/>
                <a:gd name="T76" fmla="*/ 545 w 2700"/>
                <a:gd name="T77" fmla="*/ 1086 h 2700"/>
                <a:gd name="T78" fmla="*/ 1540 w 2700"/>
                <a:gd name="T79" fmla="*/ 209 h 2700"/>
                <a:gd name="T80" fmla="*/ 1785 w 2700"/>
                <a:gd name="T81" fmla="*/ 457 h 2700"/>
                <a:gd name="T82" fmla="*/ 1289 w 2700"/>
                <a:gd name="T83" fmla="*/ 125 h 2700"/>
                <a:gd name="T84" fmla="*/ 983 w 2700"/>
                <a:gd name="T85" fmla="*/ 372 h 2700"/>
                <a:gd name="T86" fmla="*/ 2580 w 2700"/>
                <a:gd name="T87" fmla="*/ 1409 h 2700"/>
                <a:gd name="T88" fmla="*/ 2485 w 2700"/>
                <a:gd name="T89" fmla="*/ 1827 h 2700"/>
                <a:gd name="T90" fmla="*/ 2106 w 2700"/>
                <a:gd name="T91" fmla="*/ 1834 h 2700"/>
                <a:gd name="T92" fmla="*/ 2168 w 2700"/>
                <a:gd name="T93" fmla="*/ 1409 h 2700"/>
                <a:gd name="T94" fmla="*/ 2119 w 2700"/>
                <a:gd name="T95" fmla="*/ 901 h 2700"/>
                <a:gd name="T96" fmla="*/ 2470 w 2700"/>
                <a:gd name="T97" fmla="*/ 839 h 2700"/>
                <a:gd name="T98" fmla="*/ 2580 w 2700"/>
                <a:gd name="T99" fmla="*/ 1291 h 2700"/>
                <a:gd name="T100" fmla="*/ 1804 w 2700"/>
                <a:gd name="T101" fmla="*/ 294 h 2700"/>
                <a:gd name="T102" fmla="*/ 1944 w 2700"/>
                <a:gd name="T103" fmla="*/ 272 h 2700"/>
                <a:gd name="T104" fmla="*/ 1032 w 2700"/>
                <a:gd name="T105" fmla="*/ 160 h 2700"/>
                <a:gd name="T106" fmla="*/ 743 w 2700"/>
                <a:gd name="T107" fmla="*/ 502 h 2700"/>
                <a:gd name="T108" fmla="*/ 671 w 2700"/>
                <a:gd name="T109" fmla="*/ 323 h 2700"/>
                <a:gd name="T110" fmla="*/ 701 w 2700"/>
                <a:gd name="T111" fmla="*/ 2113 h 2700"/>
                <a:gd name="T112" fmla="*/ 1003 w 2700"/>
                <a:gd name="T113" fmla="*/ 2510 h 2700"/>
                <a:gd name="T114" fmla="*/ 593 w 2700"/>
                <a:gd name="T115" fmla="*/ 2321 h 2700"/>
                <a:gd name="T116" fmla="*/ 1767 w 2700"/>
                <a:gd name="T117" fmla="*/ 2442 h 2700"/>
                <a:gd name="T118" fmla="*/ 2316 w 2700"/>
                <a:gd name="T119" fmla="*/ 2113 h 2700"/>
                <a:gd name="T120" fmla="*/ 1852 w 2700"/>
                <a:gd name="T121" fmla="*/ 2474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00" h="2700">
                  <a:moveTo>
                    <a:pt x="1350" y="0"/>
                  </a:moveTo>
                  <a:lnTo>
                    <a:pt x="1350" y="0"/>
                  </a:lnTo>
                  <a:lnTo>
                    <a:pt x="1315" y="0"/>
                  </a:lnTo>
                  <a:lnTo>
                    <a:pt x="1281" y="2"/>
                  </a:lnTo>
                  <a:lnTo>
                    <a:pt x="1246" y="4"/>
                  </a:lnTo>
                  <a:lnTo>
                    <a:pt x="1211" y="7"/>
                  </a:lnTo>
                  <a:lnTo>
                    <a:pt x="1178" y="11"/>
                  </a:lnTo>
                  <a:lnTo>
                    <a:pt x="1144" y="15"/>
                  </a:lnTo>
                  <a:lnTo>
                    <a:pt x="1111" y="21"/>
                  </a:lnTo>
                  <a:lnTo>
                    <a:pt x="1078" y="28"/>
                  </a:lnTo>
                  <a:lnTo>
                    <a:pt x="1045" y="35"/>
                  </a:lnTo>
                  <a:lnTo>
                    <a:pt x="1013" y="43"/>
                  </a:lnTo>
                  <a:lnTo>
                    <a:pt x="980" y="51"/>
                  </a:lnTo>
                  <a:lnTo>
                    <a:pt x="949" y="61"/>
                  </a:lnTo>
                  <a:lnTo>
                    <a:pt x="917" y="71"/>
                  </a:lnTo>
                  <a:lnTo>
                    <a:pt x="885" y="82"/>
                  </a:lnTo>
                  <a:lnTo>
                    <a:pt x="855" y="94"/>
                  </a:lnTo>
                  <a:lnTo>
                    <a:pt x="824" y="106"/>
                  </a:lnTo>
                  <a:lnTo>
                    <a:pt x="794" y="119"/>
                  </a:lnTo>
                  <a:lnTo>
                    <a:pt x="764" y="133"/>
                  </a:lnTo>
                  <a:lnTo>
                    <a:pt x="736" y="148"/>
                  </a:lnTo>
                  <a:lnTo>
                    <a:pt x="706" y="163"/>
                  </a:lnTo>
                  <a:lnTo>
                    <a:pt x="678" y="179"/>
                  </a:lnTo>
                  <a:lnTo>
                    <a:pt x="650" y="196"/>
                  </a:lnTo>
                  <a:lnTo>
                    <a:pt x="623" y="213"/>
                  </a:lnTo>
                  <a:lnTo>
                    <a:pt x="595" y="230"/>
                  </a:lnTo>
                  <a:lnTo>
                    <a:pt x="569" y="249"/>
                  </a:lnTo>
                  <a:lnTo>
                    <a:pt x="542" y="268"/>
                  </a:lnTo>
                  <a:lnTo>
                    <a:pt x="517" y="288"/>
                  </a:lnTo>
                  <a:lnTo>
                    <a:pt x="491" y="309"/>
                  </a:lnTo>
                  <a:lnTo>
                    <a:pt x="467" y="329"/>
                  </a:lnTo>
                  <a:lnTo>
                    <a:pt x="442" y="350"/>
                  </a:lnTo>
                  <a:lnTo>
                    <a:pt x="419" y="373"/>
                  </a:lnTo>
                  <a:lnTo>
                    <a:pt x="395" y="395"/>
                  </a:lnTo>
                  <a:lnTo>
                    <a:pt x="373" y="419"/>
                  </a:lnTo>
                  <a:lnTo>
                    <a:pt x="350" y="442"/>
                  </a:lnTo>
                  <a:lnTo>
                    <a:pt x="329" y="467"/>
                  </a:lnTo>
                  <a:lnTo>
                    <a:pt x="308" y="491"/>
                  </a:lnTo>
                  <a:lnTo>
                    <a:pt x="287" y="517"/>
                  </a:lnTo>
                  <a:lnTo>
                    <a:pt x="268" y="542"/>
                  </a:lnTo>
                  <a:lnTo>
                    <a:pt x="249" y="569"/>
                  </a:lnTo>
                  <a:lnTo>
                    <a:pt x="230" y="595"/>
                  </a:lnTo>
                  <a:lnTo>
                    <a:pt x="213" y="623"/>
                  </a:lnTo>
                  <a:lnTo>
                    <a:pt x="196" y="650"/>
                  </a:lnTo>
                  <a:lnTo>
                    <a:pt x="178" y="678"/>
                  </a:lnTo>
                  <a:lnTo>
                    <a:pt x="163" y="706"/>
                  </a:lnTo>
                  <a:lnTo>
                    <a:pt x="148" y="736"/>
                  </a:lnTo>
                  <a:lnTo>
                    <a:pt x="132" y="765"/>
                  </a:lnTo>
                  <a:lnTo>
                    <a:pt x="119" y="795"/>
                  </a:lnTo>
                  <a:lnTo>
                    <a:pt x="106" y="824"/>
                  </a:lnTo>
                  <a:lnTo>
                    <a:pt x="94" y="855"/>
                  </a:lnTo>
                  <a:lnTo>
                    <a:pt x="82" y="885"/>
                  </a:lnTo>
                  <a:lnTo>
                    <a:pt x="70" y="917"/>
                  </a:lnTo>
                  <a:lnTo>
                    <a:pt x="60" y="949"/>
                  </a:lnTo>
                  <a:lnTo>
                    <a:pt x="51" y="980"/>
                  </a:lnTo>
                  <a:lnTo>
                    <a:pt x="42" y="1013"/>
                  </a:lnTo>
                  <a:lnTo>
                    <a:pt x="35" y="1045"/>
                  </a:lnTo>
                  <a:lnTo>
                    <a:pt x="28" y="1078"/>
                  </a:lnTo>
                  <a:lnTo>
                    <a:pt x="20" y="1111"/>
                  </a:lnTo>
                  <a:lnTo>
                    <a:pt x="15" y="1144"/>
                  </a:lnTo>
                  <a:lnTo>
                    <a:pt x="10" y="1178"/>
                  </a:lnTo>
                  <a:lnTo>
                    <a:pt x="7" y="1212"/>
                  </a:lnTo>
                  <a:lnTo>
                    <a:pt x="4" y="1246"/>
                  </a:lnTo>
                  <a:lnTo>
                    <a:pt x="1" y="1281"/>
                  </a:lnTo>
                  <a:lnTo>
                    <a:pt x="0" y="1315"/>
                  </a:lnTo>
                  <a:lnTo>
                    <a:pt x="0" y="1350"/>
                  </a:lnTo>
                  <a:lnTo>
                    <a:pt x="0" y="1350"/>
                  </a:lnTo>
                  <a:lnTo>
                    <a:pt x="0" y="1385"/>
                  </a:lnTo>
                  <a:lnTo>
                    <a:pt x="1" y="1419"/>
                  </a:lnTo>
                  <a:lnTo>
                    <a:pt x="4" y="1454"/>
                  </a:lnTo>
                  <a:lnTo>
                    <a:pt x="7" y="1488"/>
                  </a:lnTo>
                  <a:lnTo>
                    <a:pt x="10" y="1522"/>
                  </a:lnTo>
                  <a:lnTo>
                    <a:pt x="15" y="1556"/>
                  </a:lnTo>
                  <a:lnTo>
                    <a:pt x="20" y="1589"/>
                  </a:lnTo>
                  <a:lnTo>
                    <a:pt x="28" y="1622"/>
                  </a:lnTo>
                  <a:lnTo>
                    <a:pt x="35" y="1655"/>
                  </a:lnTo>
                  <a:lnTo>
                    <a:pt x="42" y="1687"/>
                  </a:lnTo>
                  <a:lnTo>
                    <a:pt x="51" y="1720"/>
                  </a:lnTo>
                  <a:lnTo>
                    <a:pt x="60" y="1751"/>
                  </a:lnTo>
                  <a:lnTo>
                    <a:pt x="70" y="1783"/>
                  </a:lnTo>
                  <a:lnTo>
                    <a:pt x="82" y="1815"/>
                  </a:lnTo>
                  <a:lnTo>
                    <a:pt x="94" y="1845"/>
                  </a:lnTo>
                  <a:lnTo>
                    <a:pt x="106" y="1876"/>
                  </a:lnTo>
                  <a:lnTo>
                    <a:pt x="119" y="1905"/>
                  </a:lnTo>
                  <a:lnTo>
                    <a:pt x="132" y="1935"/>
                  </a:lnTo>
                  <a:lnTo>
                    <a:pt x="148" y="1964"/>
                  </a:lnTo>
                  <a:lnTo>
                    <a:pt x="163" y="1994"/>
                  </a:lnTo>
                  <a:lnTo>
                    <a:pt x="178" y="2022"/>
                  </a:lnTo>
                  <a:lnTo>
                    <a:pt x="196" y="2050"/>
                  </a:lnTo>
                  <a:lnTo>
                    <a:pt x="213" y="2077"/>
                  </a:lnTo>
                  <a:lnTo>
                    <a:pt x="230" y="2105"/>
                  </a:lnTo>
                  <a:lnTo>
                    <a:pt x="249" y="2131"/>
                  </a:lnTo>
                  <a:lnTo>
                    <a:pt x="268" y="2158"/>
                  </a:lnTo>
                  <a:lnTo>
                    <a:pt x="287" y="2183"/>
                  </a:lnTo>
                  <a:lnTo>
                    <a:pt x="308" y="2209"/>
                  </a:lnTo>
                  <a:lnTo>
                    <a:pt x="329" y="2233"/>
                  </a:lnTo>
                  <a:lnTo>
                    <a:pt x="350" y="2258"/>
                  </a:lnTo>
                  <a:lnTo>
                    <a:pt x="373" y="2281"/>
                  </a:lnTo>
                  <a:lnTo>
                    <a:pt x="395" y="2305"/>
                  </a:lnTo>
                  <a:lnTo>
                    <a:pt x="419" y="2327"/>
                  </a:lnTo>
                  <a:lnTo>
                    <a:pt x="442" y="2350"/>
                  </a:lnTo>
                  <a:lnTo>
                    <a:pt x="467" y="2371"/>
                  </a:lnTo>
                  <a:lnTo>
                    <a:pt x="491" y="2391"/>
                  </a:lnTo>
                  <a:lnTo>
                    <a:pt x="517" y="2412"/>
                  </a:lnTo>
                  <a:lnTo>
                    <a:pt x="542" y="2432"/>
                  </a:lnTo>
                  <a:lnTo>
                    <a:pt x="569" y="2451"/>
                  </a:lnTo>
                  <a:lnTo>
                    <a:pt x="595" y="2470"/>
                  </a:lnTo>
                  <a:lnTo>
                    <a:pt x="623" y="2487"/>
                  </a:lnTo>
                  <a:lnTo>
                    <a:pt x="650" y="2504"/>
                  </a:lnTo>
                  <a:lnTo>
                    <a:pt x="678" y="2521"/>
                  </a:lnTo>
                  <a:lnTo>
                    <a:pt x="706" y="2537"/>
                  </a:lnTo>
                  <a:lnTo>
                    <a:pt x="736" y="2552"/>
                  </a:lnTo>
                  <a:lnTo>
                    <a:pt x="764" y="2567"/>
                  </a:lnTo>
                  <a:lnTo>
                    <a:pt x="794" y="2581"/>
                  </a:lnTo>
                  <a:lnTo>
                    <a:pt x="824" y="2594"/>
                  </a:lnTo>
                  <a:lnTo>
                    <a:pt x="855" y="2606"/>
                  </a:lnTo>
                  <a:lnTo>
                    <a:pt x="885" y="2618"/>
                  </a:lnTo>
                  <a:lnTo>
                    <a:pt x="917" y="2629"/>
                  </a:lnTo>
                  <a:lnTo>
                    <a:pt x="949" y="2639"/>
                  </a:lnTo>
                  <a:lnTo>
                    <a:pt x="980" y="2649"/>
                  </a:lnTo>
                  <a:lnTo>
                    <a:pt x="1013" y="2657"/>
                  </a:lnTo>
                  <a:lnTo>
                    <a:pt x="1045" y="2665"/>
                  </a:lnTo>
                  <a:lnTo>
                    <a:pt x="1078" y="2672"/>
                  </a:lnTo>
                  <a:lnTo>
                    <a:pt x="1111" y="2679"/>
                  </a:lnTo>
                  <a:lnTo>
                    <a:pt x="1144" y="2685"/>
                  </a:lnTo>
                  <a:lnTo>
                    <a:pt x="1178" y="2689"/>
                  </a:lnTo>
                  <a:lnTo>
                    <a:pt x="1211" y="2693"/>
                  </a:lnTo>
                  <a:lnTo>
                    <a:pt x="1246" y="2696"/>
                  </a:lnTo>
                  <a:lnTo>
                    <a:pt x="1281" y="2698"/>
                  </a:lnTo>
                  <a:lnTo>
                    <a:pt x="1315" y="2700"/>
                  </a:lnTo>
                  <a:lnTo>
                    <a:pt x="1350" y="2700"/>
                  </a:lnTo>
                  <a:lnTo>
                    <a:pt x="1350" y="2700"/>
                  </a:lnTo>
                  <a:lnTo>
                    <a:pt x="1385" y="2700"/>
                  </a:lnTo>
                  <a:lnTo>
                    <a:pt x="1419" y="2698"/>
                  </a:lnTo>
                  <a:lnTo>
                    <a:pt x="1454" y="2696"/>
                  </a:lnTo>
                  <a:lnTo>
                    <a:pt x="1488" y="2693"/>
                  </a:lnTo>
                  <a:lnTo>
                    <a:pt x="1522" y="2689"/>
                  </a:lnTo>
                  <a:lnTo>
                    <a:pt x="1556" y="2685"/>
                  </a:lnTo>
                  <a:lnTo>
                    <a:pt x="1588" y="2679"/>
                  </a:lnTo>
                  <a:lnTo>
                    <a:pt x="1622" y="2672"/>
                  </a:lnTo>
                  <a:lnTo>
                    <a:pt x="1655" y="2665"/>
                  </a:lnTo>
                  <a:lnTo>
                    <a:pt x="1687" y="2657"/>
                  </a:lnTo>
                  <a:lnTo>
                    <a:pt x="1720" y="2649"/>
                  </a:lnTo>
                  <a:lnTo>
                    <a:pt x="1751" y="2639"/>
                  </a:lnTo>
                  <a:lnTo>
                    <a:pt x="1783" y="2629"/>
                  </a:lnTo>
                  <a:lnTo>
                    <a:pt x="1814" y="2618"/>
                  </a:lnTo>
                  <a:lnTo>
                    <a:pt x="1845" y="2606"/>
                  </a:lnTo>
                  <a:lnTo>
                    <a:pt x="1876" y="2594"/>
                  </a:lnTo>
                  <a:lnTo>
                    <a:pt x="1905" y="2581"/>
                  </a:lnTo>
                  <a:lnTo>
                    <a:pt x="1935" y="2567"/>
                  </a:lnTo>
                  <a:lnTo>
                    <a:pt x="1964" y="2552"/>
                  </a:lnTo>
                  <a:lnTo>
                    <a:pt x="1993" y="2537"/>
                  </a:lnTo>
                  <a:lnTo>
                    <a:pt x="2021" y="2521"/>
                  </a:lnTo>
                  <a:lnTo>
                    <a:pt x="2050" y="2504"/>
                  </a:lnTo>
                  <a:lnTo>
                    <a:pt x="2077" y="2487"/>
                  </a:lnTo>
                  <a:lnTo>
                    <a:pt x="2105" y="2470"/>
                  </a:lnTo>
                  <a:lnTo>
                    <a:pt x="2131" y="2451"/>
                  </a:lnTo>
                  <a:lnTo>
                    <a:pt x="2158" y="2432"/>
                  </a:lnTo>
                  <a:lnTo>
                    <a:pt x="2183" y="2412"/>
                  </a:lnTo>
                  <a:lnTo>
                    <a:pt x="2209" y="2391"/>
                  </a:lnTo>
                  <a:lnTo>
                    <a:pt x="2233" y="2371"/>
                  </a:lnTo>
                  <a:lnTo>
                    <a:pt x="2258" y="2350"/>
                  </a:lnTo>
                  <a:lnTo>
                    <a:pt x="2281" y="2327"/>
                  </a:lnTo>
                  <a:lnTo>
                    <a:pt x="2305" y="2305"/>
                  </a:lnTo>
                  <a:lnTo>
                    <a:pt x="2327" y="2281"/>
                  </a:lnTo>
                  <a:lnTo>
                    <a:pt x="2350" y="2258"/>
                  </a:lnTo>
                  <a:lnTo>
                    <a:pt x="2371" y="2233"/>
                  </a:lnTo>
                  <a:lnTo>
                    <a:pt x="2391" y="2209"/>
                  </a:lnTo>
                  <a:lnTo>
                    <a:pt x="2412" y="2183"/>
                  </a:lnTo>
                  <a:lnTo>
                    <a:pt x="2432" y="2158"/>
                  </a:lnTo>
                  <a:lnTo>
                    <a:pt x="2450" y="2131"/>
                  </a:lnTo>
                  <a:lnTo>
                    <a:pt x="2469" y="2105"/>
                  </a:lnTo>
                  <a:lnTo>
                    <a:pt x="2487" y="2077"/>
                  </a:lnTo>
                  <a:lnTo>
                    <a:pt x="2504" y="2050"/>
                  </a:lnTo>
                  <a:lnTo>
                    <a:pt x="2521" y="2022"/>
                  </a:lnTo>
                  <a:lnTo>
                    <a:pt x="2537" y="1994"/>
                  </a:lnTo>
                  <a:lnTo>
                    <a:pt x="2552" y="1964"/>
                  </a:lnTo>
                  <a:lnTo>
                    <a:pt x="2567" y="1935"/>
                  </a:lnTo>
                  <a:lnTo>
                    <a:pt x="2581" y="1905"/>
                  </a:lnTo>
                  <a:lnTo>
                    <a:pt x="2594" y="1876"/>
                  </a:lnTo>
                  <a:lnTo>
                    <a:pt x="2606" y="1845"/>
                  </a:lnTo>
                  <a:lnTo>
                    <a:pt x="2617" y="1815"/>
                  </a:lnTo>
                  <a:lnTo>
                    <a:pt x="2629" y="1783"/>
                  </a:lnTo>
                  <a:lnTo>
                    <a:pt x="2639" y="1751"/>
                  </a:lnTo>
                  <a:lnTo>
                    <a:pt x="2648" y="1720"/>
                  </a:lnTo>
                  <a:lnTo>
                    <a:pt x="2657" y="1687"/>
                  </a:lnTo>
                  <a:lnTo>
                    <a:pt x="2665" y="1655"/>
                  </a:lnTo>
                  <a:lnTo>
                    <a:pt x="2672" y="1622"/>
                  </a:lnTo>
                  <a:lnTo>
                    <a:pt x="2679" y="1589"/>
                  </a:lnTo>
                  <a:lnTo>
                    <a:pt x="2684" y="1556"/>
                  </a:lnTo>
                  <a:lnTo>
                    <a:pt x="2689" y="1522"/>
                  </a:lnTo>
                  <a:lnTo>
                    <a:pt x="2693" y="1488"/>
                  </a:lnTo>
                  <a:lnTo>
                    <a:pt x="2696" y="1454"/>
                  </a:lnTo>
                  <a:lnTo>
                    <a:pt x="2698" y="1419"/>
                  </a:lnTo>
                  <a:lnTo>
                    <a:pt x="2699" y="1385"/>
                  </a:lnTo>
                  <a:lnTo>
                    <a:pt x="2700" y="1350"/>
                  </a:lnTo>
                  <a:lnTo>
                    <a:pt x="2700" y="1350"/>
                  </a:lnTo>
                  <a:lnTo>
                    <a:pt x="2699" y="1315"/>
                  </a:lnTo>
                  <a:lnTo>
                    <a:pt x="2698" y="1281"/>
                  </a:lnTo>
                  <a:lnTo>
                    <a:pt x="2696" y="1246"/>
                  </a:lnTo>
                  <a:lnTo>
                    <a:pt x="2693" y="1212"/>
                  </a:lnTo>
                  <a:lnTo>
                    <a:pt x="2689" y="1178"/>
                  </a:lnTo>
                  <a:lnTo>
                    <a:pt x="2684" y="1144"/>
                  </a:lnTo>
                  <a:lnTo>
                    <a:pt x="2679" y="1111"/>
                  </a:lnTo>
                  <a:lnTo>
                    <a:pt x="2672" y="1078"/>
                  </a:lnTo>
                  <a:lnTo>
                    <a:pt x="2665" y="1045"/>
                  </a:lnTo>
                  <a:lnTo>
                    <a:pt x="2657" y="1013"/>
                  </a:lnTo>
                  <a:lnTo>
                    <a:pt x="2648" y="980"/>
                  </a:lnTo>
                  <a:lnTo>
                    <a:pt x="2639" y="949"/>
                  </a:lnTo>
                  <a:lnTo>
                    <a:pt x="2629" y="917"/>
                  </a:lnTo>
                  <a:lnTo>
                    <a:pt x="2617" y="885"/>
                  </a:lnTo>
                  <a:lnTo>
                    <a:pt x="2606" y="855"/>
                  </a:lnTo>
                  <a:lnTo>
                    <a:pt x="2594" y="824"/>
                  </a:lnTo>
                  <a:lnTo>
                    <a:pt x="2581" y="795"/>
                  </a:lnTo>
                  <a:lnTo>
                    <a:pt x="2567" y="765"/>
                  </a:lnTo>
                  <a:lnTo>
                    <a:pt x="2552" y="736"/>
                  </a:lnTo>
                  <a:lnTo>
                    <a:pt x="2537" y="706"/>
                  </a:lnTo>
                  <a:lnTo>
                    <a:pt x="2521" y="678"/>
                  </a:lnTo>
                  <a:lnTo>
                    <a:pt x="2504" y="650"/>
                  </a:lnTo>
                  <a:lnTo>
                    <a:pt x="2487" y="623"/>
                  </a:lnTo>
                  <a:lnTo>
                    <a:pt x="2469" y="595"/>
                  </a:lnTo>
                  <a:lnTo>
                    <a:pt x="2450" y="569"/>
                  </a:lnTo>
                  <a:lnTo>
                    <a:pt x="2432" y="542"/>
                  </a:lnTo>
                  <a:lnTo>
                    <a:pt x="2412" y="517"/>
                  </a:lnTo>
                  <a:lnTo>
                    <a:pt x="2391" y="491"/>
                  </a:lnTo>
                  <a:lnTo>
                    <a:pt x="2371" y="467"/>
                  </a:lnTo>
                  <a:lnTo>
                    <a:pt x="2350" y="442"/>
                  </a:lnTo>
                  <a:lnTo>
                    <a:pt x="2327" y="419"/>
                  </a:lnTo>
                  <a:lnTo>
                    <a:pt x="2305" y="395"/>
                  </a:lnTo>
                  <a:lnTo>
                    <a:pt x="2281" y="373"/>
                  </a:lnTo>
                  <a:lnTo>
                    <a:pt x="2258" y="350"/>
                  </a:lnTo>
                  <a:lnTo>
                    <a:pt x="2233" y="329"/>
                  </a:lnTo>
                  <a:lnTo>
                    <a:pt x="2209" y="309"/>
                  </a:lnTo>
                  <a:lnTo>
                    <a:pt x="2183" y="288"/>
                  </a:lnTo>
                  <a:lnTo>
                    <a:pt x="2158" y="268"/>
                  </a:lnTo>
                  <a:lnTo>
                    <a:pt x="2131" y="249"/>
                  </a:lnTo>
                  <a:lnTo>
                    <a:pt x="2105" y="230"/>
                  </a:lnTo>
                  <a:lnTo>
                    <a:pt x="2077" y="213"/>
                  </a:lnTo>
                  <a:lnTo>
                    <a:pt x="2050" y="196"/>
                  </a:lnTo>
                  <a:lnTo>
                    <a:pt x="2021" y="179"/>
                  </a:lnTo>
                  <a:lnTo>
                    <a:pt x="1993" y="163"/>
                  </a:lnTo>
                  <a:lnTo>
                    <a:pt x="1964" y="148"/>
                  </a:lnTo>
                  <a:lnTo>
                    <a:pt x="1935" y="133"/>
                  </a:lnTo>
                  <a:lnTo>
                    <a:pt x="1905" y="119"/>
                  </a:lnTo>
                  <a:lnTo>
                    <a:pt x="1876" y="106"/>
                  </a:lnTo>
                  <a:lnTo>
                    <a:pt x="1845" y="94"/>
                  </a:lnTo>
                  <a:lnTo>
                    <a:pt x="1814" y="82"/>
                  </a:lnTo>
                  <a:lnTo>
                    <a:pt x="1783" y="71"/>
                  </a:lnTo>
                  <a:lnTo>
                    <a:pt x="1751" y="61"/>
                  </a:lnTo>
                  <a:lnTo>
                    <a:pt x="1720" y="51"/>
                  </a:lnTo>
                  <a:lnTo>
                    <a:pt x="1687" y="43"/>
                  </a:lnTo>
                  <a:lnTo>
                    <a:pt x="1655" y="35"/>
                  </a:lnTo>
                  <a:lnTo>
                    <a:pt x="1622" y="28"/>
                  </a:lnTo>
                  <a:lnTo>
                    <a:pt x="1588" y="21"/>
                  </a:lnTo>
                  <a:lnTo>
                    <a:pt x="1556" y="15"/>
                  </a:lnTo>
                  <a:lnTo>
                    <a:pt x="1522" y="11"/>
                  </a:lnTo>
                  <a:lnTo>
                    <a:pt x="1488" y="7"/>
                  </a:lnTo>
                  <a:lnTo>
                    <a:pt x="1454" y="4"/>
                  </a:lnTo>
                  <a:lnTo>
                    <a:pt x="1419" y="2"/>
                  </a:lnTo>
                  <a:lnTo>
                    <a:pt x="1385" y="0"/>
                  </a:lnTo>
                  <a:lnTo>
                    <a:pt x="1350" y="0"/>
                  </a:lnTo>
                  <a:lnTo>
                    <a:pt x="1350" y="0"/>
                  </a:lnTo>
                  <a:close/>
                  <a:moveTo>
                    <a:pt x="1484" y="2529"/>
                  </a:moveTo>
                  <a:lnTo>
                    <a:pt x="1484" y="2529"/>
                  </a:lnTo>
                  <a:lnTo>
                    <a:pt x="1463" y="2544"/>
                  </a:lnTo>
                  <a:lnTo>
                    <a:pt x="1443" y="2556"/>
                  </a:lnTo>
                  <a:lnTo>
                    <a:pt x="1410" y="2575"/>
                  </a:lnTo>
                  <a:lnTo>
                    <a:pt x="1408" y="2576"/>
                  </a:lnTo>
                  <a:lnTo>
                    <a:pt x="1408" y="2113"/>
                  </a:lnTo>
                  <a:lnTo>
                    <a:pt x="1864" y="2113"/>
                  </a:lnTo>
                  <a:lnTo>
                    <a:pt x="1864" y="2113"/>
                  </a:lnTo>
                  <a:lnTo>
                    <a:pt x="1846" y="2144"/>
                  </a:lnTo>
                  <a:lnTo>
                    <a:pt x="1828" y="2172"/>
                  </a:lnTo>
                  <a:lnTo>
                    <a:pt x="1810" y="2201"/>
                  </a:lnTo>
                  <a:lnTo>
                    <a:pt x="1791" y="2228"/>
                  </a:lnTo>
                  <a:lnTo>
                    <a:pt x="1772" y="2254"/>
                  </a:lnTo>
                  <a:lnTo>
                    <a:pt x="1752" y="2279"/>
                  </a:lnTo>
                  <a:lnTo>
                    <a:pt x="1733" y="2303"/>
                  </a:lnTo>
                  <a:lnTo>
                    <a:pt x="1715" y="2326"/>
                  </a:lnTo>
                  <a:lnTo>
                    <a:pt x="1715" y="2326"/>
                  </a:lnTo>
                  <a:lnTo>
                    <a:pt x="1683" y="2360"/>
                  </a:lnTo>
                  <a:lnTo>
                    <a:pt x="1652" y="2392"/>
                  </a:lnTo>
                  <a:lnTo>
                    <a:pt x="1621" y="2421"/>
                  </a:lnTo>
                  <a:lnTo>
                    <a:pt x="1591" y="2447"/>
                  </a:lnTo>
                  <a:lnTo>
                    <a:pt x="1563" y="2472"/>
                  </a:lnTo>
                  <a:lnTo>
                    <a:pt x="1535" y="2493"/>
                  </a:lnTo>
                  <a:lnTo>
                    <a:pt x="1509" y="2513"/>
                  </a:lnTo>
                  <a:lnTo>
                    <a:pt x="1484" y="2529"/>
                  </a:lnTo>
                  <a:lnTo>
                    <a:pt x="1484" y="2529"/>
                  </a:lnTo>
                  <a:close/>
                  <a:moveTo>
                    <a:pt x="1408" y="1996"/>
                  </a:moveTo>
                  <a:lnTo>
                    <a:pt x="1408" y="1703"/>
                  </a:lnTo>
                  <a:lnTo>
                    <a:pt x="1291" y="1703"/>
                  </a:lnTo>
                  <a:lnTo>
                    <a:pt x="1291" y="1996"/>
                  </a:lnTo>
                  <a:lnTo>
                    <a:pt x="776" y="1996"/>
                  </a:lnTo>
                  <a:lnTo>
                    <a:pt x="776" y="1996"/>
                  </a:lnTo>
                  <a:lnTo>
                    <a:pt x="764" y="1965"/>
                  </a:lnTo>
                  <a:lnTo>
                    <a:pt x="751" y="1935"/>
                  </a:lnTo>
                  <a:lnTo>
                    <a:pt x="740" y="1904"/>
                  </a:lnTo>
                  <a:lnTo>
                    <a:pt x="728" y="1872"/>
                  </a:lnTo>
                  <a:lnTo>
                    <a:pt x="717" y="1838"/>
                  </a:lnTo>
                  <a:lnTo>
                    <a:pt x="708" y="1803"/>
                  </a:lnTo>
                  <a:lnTo>
                    <a:pt x="698" y="1769"/>
                  </a:lnTo>
                  <a:lnTo>
                    <a:pt x="690" y="1732"/>
                  </a:lnTo>
                  <a:lnTo>
                    <a:pt x="682" y="1695"/>
                  </a:lnTo>
                  <a:lnTo>
                    <a:pt x="674" y="1658"/>
                  </a:lnTo>
                  <a:lnTo>
                    <a:pt x="668" y="1619"/>
                  </a:lnTo>
                  <a:lnTo>
                    <a:pt x="662" y="1578"/>
                  </a:lnTo>
                  <a:lnTo>
                    <a:pt x="657" y="1537"/>
                  </a:lnTo>
                  <a:lnTo>
                    <a:pt x="653" y="1496"/>
                  </a:lnTo>
                  <a:lnTo>
                    <a:pt x="650" y="1453"/>
                  </a:lnTo>
                  <a:lnTo>
                    <a:pt x="648" y="1409"/>
                  </a:lnTo>
                  <a:lnTo>
                    <a:pt x="763" y="1409"/>
                  </a:lnTo>
                  <a:lnTo>
                    <a:pt x="763" y="1291"/>
                  </a:lnTo>
                  <a:lnTo>
                    <a:pt x="648" y="1291"/>
                  </a:lnTo>
                  <a:lnTo>
                    <a:pt x="648" y="1291"/>
                  </a:lnTo>
                  <a:lnTo>
                    <a:pt x="649" y="1247"/>
                  </a:lnTo>
                  <a:lnTo>
                    <a:pt x="652" y="1204"/>
                  </a:lnTo>
                  <a:lnTo>
                    <a:pt x="655" y="1163"/>
                  </a:lnTo>
                  <a:lnTo>
                    <a:pt x="659" y="1122"/>
                  </a:lnTo>
                  <a:lnTo>
                    <a:pt x="665" y="1081"/>
                  </a:lnTo>
                  <a:lnTo>
                    <a:pt x="671" y="1042"/>
                  </a:lnTo>
                  <a:lnTo>
                    <a:pt x="679" y="1005"/>
                  </a:lnTo>
                  <a:lnTo>
                    <a:pt x="686" y="967"/>
                  </a:lnTo>
                  <a:lnTo>
                    <a:pt x="694" y="931"/>
                  </a:lnTo>
                  <a:lnTo>
                    <a:pt x="703" y="897"/>
                  </a:lnTo>
                  <a:lnTo>
                    <a:pt x="713" y="862"/>
                  </a:lnTo>
                  <a:lnTo>
                    <a:pt x="723" y="828"/>
                  </a:lnTo>
                  <a:lnTo>
                    <a:pt x="735" y="796"/>
                  </a:lnTo>
                  <a:lnTo>
                    <a:pt x="747" y="765"/>
                  </a:lnTo>
                  <a:lnTo>
                    <a:pt x="759" y="735"/>
                  </a:lnTo>
                  <a:lnTo>
                    <a:pt x="771" y="704"/>
                  </a:lnTo>
                  <a:lnTo>
                    <a:pt x="1291" y="704"/>
                  </a:lnTo>
                  <a:lnTo>
                    <a:pt x="1291" y="1116"/>
                  </a:lnTo>
                  <a:lnTo>
                    <a:pt x="1408" y="1116"/>
                  </a:lnTo>
                  <a:lnTo>
                    <a:pt x="1408" y="704"/>
                  </a:lnTo>
                  <a:lnTo>
                    <a:pt x="1928" y="704"/>
                  </a:lnTo>
                  <a:lnTo>
                    <a:pt x="1928" y="704"/>
                  </a:lnTo>
                  <a:lnTo>
                    <a:pt x="1941" y="735"/>
                  </a:lnTo>
                  <a:lnTo>
                    <a:pt x="1953" y="765"/>
                  </a:lnTo>
                  <a:lnTo>
                    <a:pt x="1964" y="796"/>
                  </a:lnTo>
                  <a:lnTo>
                    <a:pt x="1976" y="828"/>
                  </a:lnTo>
                  <a:lnTo>
                    <a:pt x="1986" y="862"/>
                  </a:lnTo>
                  <a:lnTo>
                    <a:pt x="1996" y="897"/>
                  </a:lnTo>
                  <a:lnTo>
                    <a:pt x="2005" y="931"/>
                  </a:lnTo>
                  <a:lnTo>
                    <a:pt x="2013" y="967"/>
                  </a:lnTo>
                  <a:lnTo>
                    <a:pt x="2021" y="1005"/>
                  </a:lnTo>
                  <a:lnTo>
                    <a:pt x="2029" y="1042"/>
                  </a:lnTo>
                  <a:lnTo>
                    <a:pt x="2035" y="1081"/>
                  </a:lnTo>
                  <a:lnTo>
                    <a:pt x="2040" y="1122"/>
                  </a:lnTo>
                  <a:lnTo>
                    <a:pt x="2044" y="1163"/>
                  </a:lnTo>
                  <a:lnTo>
                    <a:pt x="2048" y="1204"/>
                  </a:lnTo>
                  <a:lnTo>
                    <a:pt x="2050" y="1247"/>
                  </a:lnTo>
                  <a:lnTo>
                    <a:pt x="2052" y="1291"/>
                  </a:lnTo>
                  <a:lnTo>
                    <a:pt x="1937" y="1291"/>
                  </a:lnTo>
                  <a:lnTo>
                    <a:pt x="1937" y="1409"/>
                  </a:lnTo>
                  <a:lnTo>
                    <a:pt x="2051" y="1409"/>
                  </a:lnTo>
                  <a:lnTo>
                    <a:pt x="2051" y="1409"/>
                  </a:lnTo>
                  <a:lnTo>
                    <a:pt x="2049" y="1453"/>
                  </a:lnTo>
                  <a:lnTo>
                    <a:pt x="2046" y="1496"/>
                  </a:lnTo>
                  <a:lnTo>
                    <a:pt x="2042" y="1537"/>
                  </a:lnTo>
                  <a:lnTo>
                    <a:pt x="2037" y="1578"/>
                  </a:lnTo>
                  <a:lnTo>
                    <a:pt x="2032" y="1619"/>
                  </a:lnTo>
                  <a:lnTo>
                    <a:pt x="2026" y="1658"/>
                  </a:lnTo>
                  <a:lnTo>
                    <a:pt x="2017" y="1695"/>
                  </a:lnTo>
                  <a:lnTo>
                    <a:pt x="2010" y="1732"/>
                  </a:lnTo>
                  <a:lnTo>
                    <a:pt x="2001" y="1769"/>
                  </a:lnTo>
                  <a:lnTo>
                    <a:pt x="1992" y="1803"/>
                  </a:lnTo>
                  <a:lnTo>
                    <a:pt x="1982" y="1838"/>
                  </a:lnTo>
                  <a:lnTo>
                    <a:pt x="1972" y="1872"/>
                  </a:lnTo>
                  <a:lnTo>
                    <a:pt x="1960" y="1904"/>
                  </a:lnTo>
                  <a:lnTo>
                    <a:pt x="1948" y="1935"/>
                  </a:lnTo>
                  <a:lnTo>
                    <a:pt x="1936" y="1965"/>
                  </a:lnTo>
                  <a:lnTo>
                    <a:pt x="1923" y="1996"/>
                  </a:lnTo>
                  <a:lnTo>
                    <a:pt x="1408" y="1996"/>
                  </a:lnTo>
                  <a:close/>
                  <a:moveTo>
                    <a:pt x="1291" y="2113"/>
                  </a:moveTo>
                  <a:lnTo>
                    <a:pt x="1291" y="2576"/>
                  </a:lnTo>
                  <a:lnTo>
                    <a:pt x="1291" y="2576"/>
                  </a:lnTo>
                  <a:lnTo>
                    <a:pt x="1267" y="2562"/>
                  </a:lnTo>
                  <a:lnTo>
                    <a:pt x="1238" y="2544"/>
                  </a:lnTo>
                  <a:lnTo>
                    <a:pt x="1201" y="2520"/>
                  </a:lnTo>
                  <a:lnTo>
                    <a:pt x="1160" y="2490"/>
                  </a:lnTo>
                  <a:lnTo>
                    <a:pt x="1139" y="2473"/>
                  </a:lnTo>
                  <a:lnTo>
                    <a:pt x="1116" y="2454"/>
                  </a:lnTo>
                  <a:lnTo>
                    <a:pt x="1092" y="2434"/>
                  </a:lnTo>
                  <a:lnTo>
                    <a:pt x="1069" y="2412"/>
                  </a:lnTo>
                  <a:lnTo>
                    <a:pt x="1044" y="2388"/>
                  </a:lnTo>
                  <a:lnTo>
                    <a:pt x="1020" y="2363"/>
                  </a:lnTo>
                  <a:lnTo>
                    <a:pt x="994" y="2336"/>
                  </a:lnTo>
                  <a:lnTo>
                    <a:pt x="970" y="2308"/>
                  </a:lnTo>
                  <a:lnTo>
                    <a:pt x="970" y="2308"/>
                  </a:lnTo>
                  <a:lnTo>
                    <a:pt x="953" y="2286"/>
                  </a:lnTo>
                  <a:lnTo>
                    <a:pt x="935" y="2264"/>
                  </a:lnTo>
                  <a:lnTo>
                    <a:pt x="918" y="2242"/>
                  </a:lnTo>
                  <a:lnTo>
                    <a:pt x="901" y="2217"/>
                  </a:lnTo>
                  <a:lnTo>
                    <a:pt x="884" y="2193"/>
                  </a:lnTo>
                  <a:lnTo>
                    <a:pt x="868" y="2167"/>
                  </a:lnTo>
                  <a:lnTo>
                    <a:pt x="852" y="2141"/>
                  </a:lnTo>
                  <a:lnTo>
                    <a:pt x="835" y="2113"/>
                  </a:lnTo>
                  <a:lnTo>
                    <a:pt x="1291" y="2113"/>
                  </a:lnTo>
                  <a:close/>
                  <a:moveTo>
                    <a:pt x="120" y="1409"/>
                  </a:moveTo>
                  <a:lnTo>
                    <a:pt x="531" y="1409"/>
                  </a:lnTo>
                  <a:lnTo>
                    <a:pt x="531" y="1409"/>
                  </a:lnTo>
                  <a:lnTo>
                    <a:pt x="533" y="1452"/>
                  </a:lnTo>
                  <a:lnTo>
                    <a:pt x="536" y="1494"/>
                  </a:lnTo>
                  <a:lnTo>
                    <a:pt x="539" y="1534"/>
                  </a:lnTo>
                  <a:lnTo>
                    <a:pt x="543" y="1575"/>
                  </a:lnTo>
                  <a:lnTo>
                    <a:pt x="548" y="1614"/>
                  </a:lnTo>
                  <a:lnTo>
                    <a:pt x="554" y="1653"/>
                  </a:lnTo>
                  <a:lnTo>
                    <a:pt x="560" y="1691"/>
                  </a:lnTo>
                  <a:lnTo>
                    <a:pt x="569" y="1728"/>
                  </a:lnTo>
                  <a:lnTo>
                    <a:pt x="576" y="1764"/>
                  </a:lnTo>
                  <a:lnTo>
                    <a:pt x="585" y="1799"/>
                  </a:lnTo>
                  <a:lnTo>
                    <a:pt x="594" y="1834"/>
                  </a:lnTo>
                  <a:lnTo>
                    <a:pt x="603" y="1869"/>
                  </a:lnTo>
                  <a:lnTo>
                    <a:pt x="613" y="1901"/>
                  </a:lnTo>
                  <a:lnTo>
                    <a:pt x="625" y="1934"/>
                  </a:lnTo>
                  <a:lnTo>
                    <a:pt x="636" y="1965"/>
                  </a:lnTo>
                  <a:lnTo>
                    <a:pt x="648" y="1996"/>
                  </a:lnTo>
                  <a:lnTo>
                    <a:pt x="302" y="1996"/>
                  </a:lnTo>
                  <a:lnTo>
                    <a:pt x="302" y="1996"/>
                  </a:lnTo>
                  <a:lnTo>
                    <a:pt x="282" y="1963"/>
                  </a:lnTo>
                  <a:lnTo>
                    <a:pt x="264" y="1930"/>
                  </a:lnTo>
                  <a:lnTo>
                    <a:pt x="247" y="1896"/>
                  </a:lnTo>
                  <a:lnTo>
                    <a:pt x="230" y="1861"/>
                  </a:lnTo>
                  <a:lnTo>
                    <a:pt x="215" y="1827"/>
                  </a:lnTo>
                  <a:lnTo>
                    <a:pt x="200" y="1791"/>
                  </a:lnTo>
                  <a:lnTo>
                    <a:pt x="186" y="1754"/>
                  </a:lnTo>
                  <a:lnTo>
                    <a:pt x="175" y="1718"/>
                  </a:lnTo>
                  <a:lnTo>
                    <a:pt x="164" y="1681"/>
                  </a:lnTo>
                  <a:lnTo>
                    <a:pt x="154" y="1643"/>
                  </a:lnTo>
                  <a:lnTo>
                    <a:pt x="146" y="1605"/>
                  </a:lnTo>
                  <a:lnTo>
                    <a:pt x="138" y="1567"/>
                  </a:lnTo>
                  <a:lnTo>
                    <a:pt x="131" y="1527"/>
                  </a:lnTo>
                  <a:lnTo>
                    <a:pt x="126" y="1489"/>
                  </a:lnTo>
                  <a:lnTo>
                    <a:pt x="122" y="1449"/>
                  </a:lnTo>
                  <a:lnTo>
                    <a:pt x="120" y="1409"/>
                  </a:lnTo>
                  <a:lnTo>
                    <a:pt x="120" y="1409"/>
                  </a:lnTo>
                  <a:close/>
                  <a:moveTo>
                    <a:pt x="120" y="1291"/>
                  </a:moveTo>
                  <a:lnTo>
                    <a:pt x="120" y="1291"/>
                  </a:lnTo>
                  <a:lnTo>
                    <a:pt x="122" y="1251"/>
                  </a:lnTo>
                  <a:lnTo>
                    <a:pt x="126" y="1211"/>
                  </a:lnTo>
                  <a:lnTo>
                    <a:pt x="131" y="1173"/>
                  </a:lnTo>
                  <a:lnTo>
                    <a:pt x="138" y="1133"/>
                  </a:lnTo>
                  <a:lnTo>
                    <a:pt x="146" y="1095"/>
                  </a:lnTo>
                  <a:lnTo>
                    <a:pt x="154" y="1057"/>
                  </a:lnTo>
                  <a:lnTo>
                    <a:pt x="164" y="1019"/>
                  </a:lnTo>
                  <a:lnTo>
                    <a:pt x="175" y="982"/>
                  </a:lnTo>
                  <a:lnTo>
                    <a:pt x="186" y="946"/>
                  </a:lnTo>
                  <a:lnTo>
                    <a:pt x="200" y="909"/>
                  </a:lnTo>
                  <a:lnTo>
                    <a:pt x="215" y="873"/>
                  </a:lnTo>
                  <a:lnTo>
                    <a:pt x="230" y="839"/>
                  </a:lnTo>
                  <a:lnTo>
                    <a:pt x="247" y="804"/>
                  </a:lnTo>
                  <a:lnTo>
                    <a:pt x="264" y="770"/>
                  </a:lnTo>
                  <a:lnTo>
                    <a:pt x="282" y="737"/>
                  </a:lnTo>
                  <a:lnTo>
                    <a:pt x="302" y="704"/>
                  </a:lnTo>
                  <a:lnTo>
                    <a:pt x="643" y="704"/>
                  </a:lnTo>
                  <a:lnTo>
                    <a:pt x="643" y="704"/>
                  </a:lnTo>
                  <a:lnTo>
                    <a:pt x="631" y="735"/>
                  </a:lnTo>
                  <a:lnTo>
                    <a:pt x="619" y="766"/>
                  </a:lnTo>
                  <a:lnTo>
                    <a:pt x="609" y="799"/>
                  </a:lnTo>
                  <a:lnTo>
                    <a:pt x="599" y="831"/>
                  </a:lnTo>
                  <a:lnTo>
                    <a:pt x="589" y="866"/>
                  </a:lnTo>
                  <a:lnTo>
                    <a:pt x="580" y="901"/>
                  </a:lnTo>
                  <a:lnTo>
                    <a:pt x="572" y="936"/>
                  </a:lnTo>
                  <a:lnTo>
                    <a:pt x="564" y="972"/>
                  </a:lnTo>
                  <a:lnTo>
                    <a:pt x="557" y="1010"/>
                  </a:lnTo>
                  <a:lnTo>
                    <a:pt x="551" y="1047"/>
                  </a:lnTo>
                  <a:lnTo>
                    <a:pt x="545" y="1086"/>
                  </a:lnTo>
                  <a:lnTo>
                    <a:pt x="541" y="1125"/>
                  </a:lnTo>
                  <a:lnTo>
                    <a:pt x="537" y="1166"/>
                  </a:lnTo>
                  <a:lnTo>
                    <a:pt x="534" y="1206"/>
                  </a:lnTo>
                  <a:lnTo>
                    <a:pt x="532" y="1248"/>
                  </a:lnTo>
                  <a:lnTo>
                    <a:pt x="530" y="1291"/>
                  </a:lnTo>
                  <a:lnTo>
                    <a:pt x="120" y="1291"/>
                  </a:lnTo>
                  <a:close/>
                  <a:moveTo>
                    <a:pt x="1408" y="124"/>
                  </a:moveTo>
                  <a:lnTo>
                    <a:pt x="1408" y="124"/>
                  </a:lnTo>
                  <a:lnTo>
                    <a:pt x="1432" y="138"/>
                  </a:lnTo>
                  <a:lnTo>
                    <a:pt x="1462" y="155"/>
                  </a:lnTo>
                  <a:lnTo>
                    <a:pt x="1499" y="179"/>
                  </a:lnTo>
                  <a:lnTo>
                    <a:pt x="1540" y="209"/>
                  </a:lnTo>
                  <a:lnTo>
                    <a:pt x="1562" y="225"/>
                  </a:lnTo>
                  <a:lnTo>
                    <a:pt x="1584" y="245"/>
                  </a:lnTo>
                  <a:lnTo>
                    <a:pt x="1609" y="265"/>
                  </a:lnTo>
                  <a:lnTo>
                    <a:pt x="1632" y="286"/>
                  </a:lnTo>
                  <a:lnTo>
                    <a:pt x="1658" y="310"/>
                  </a:lnTo>
                  <a:lnTo>
                    <a:pt x="1682" y="335"/>
                  </a:lnTo>
                  <a:lnTo>
                    <a:pt x="1708" y="362"/>
                  </a:lnTo>
                  <a:lnTo>
                    <a:pt x="1732" y="390"/>
                  </a:lnTo>
                  <a:lnTo>
                    <a:pt x="1732" y="390"/>
                  </a:lnTo>
                  <a:lnTo>
                    <a:pt x="1750" y="412"/>
                  </a:lnTo>
                  <a:lnTo>
                    <a:pt x="1768" y="434"/>
                  </a:lnTo>
                  <a:lnTo>
                    <a:pt x="1785" y="457"/>
                  </a:lnTo>
                  <a:lnTo>
                    <a:pt x="1802" y="481"/>
                  </a:lnTo>
                  <a:lnTo>
                    <a:pt x="1820" y="506"/>
                  </a:lnTo>
                  <a:lnTo>
                    <a:pt x="1836" y="532"/>
                  </a:lnTo>
                  <a:lnTo>
                    <a:pt x="1853" y="559"/>
                  </a:lnTo>
                  <a:lnTo>
                    <a:pt x="1870" y="587"/>
                  </a:lnTo>
                  <a:lnTo>
                    <a:pt x="1408" y="587"/>
                  </a:lnTo>
                  <a:lnTo>
                    <a:pt x="1408" y="124"/>
                  </a:lnTo>
                  <a:close/>
                  <a:moveTo>
                    <a:pt x="1213" y="170"/>
                  </a:moveTo>
                  <a:lnTo>
                    <a:pt x="1213" y="170"/>
                  </a:lnTo>
                  <a:lnTo>
                    <a:pt x="1236" y="156"/>
                  </a:lnTo>
                  <a:lnTo>
                    <a:pt x="1256" y="144"/>
                  </a:lnTo>
                  <a:lnTo>
                    <a:pt x="1289" y="125"/>
                  </a:lnTo>
                  <a:lnTo>
                    <a:pt x="1291" y="124"/>
                  </a:lnTo>
                  <a:lnTo>
                    <a:pt x="1291" y="587"/>
                  </a:lnTo>
                  <a:lnTo>
                    <a:pt x="830" y="587"/>
                  </a:lnTo>
                  <a:lnTo>
                    <a:pt x="830" y="587"/>
                  </a:lnTo>
                  <a:lnTo>
                    <a:pt x="849" y="556"/>
                  </a:lnTo>
                  <a:lnTo>
                    <a:pt x="867" y="527"/>
                  </a:lnTo>
                  <a:lnTo>
                    <a:pt x="885" y="498"/>
                  </a:lnTo>
                  <a:lnTo>
                    <a:pt x="905" y="471"/>
                  </a:lnTo>
                  <a:lnTo>
                    <a:pt x="924" y="444"/>
                  </a:lnTo>
                  <a:lnTo>
                    <a:pt x="943" y="419"/>
                  </a:lnTo>
                  <a:lnTo>
                    <a:pt x="963" y="395"/>
                  </a:lnTo>
                  <a:lnTo>
                    <a:pt x="983" y="372"/>
                  </a:lnTo>
                  <a:lnTo>
                    <a:pt x="983" y="372"/>
                  </a:lnTo>
                  <a:lnTo>
                    <a:pt x="1014" y="338"/>
                  </a:lnTo>
                  <a:lnTo>
                    <a:pt x="1045" y="307"/>
                  </a:lnTo>
                  <a:lnTo>
                    <a:pt x="1076" y="278"/>
                  </a:lnTo>
                  <a:lnTo>
                    <a:pt x="1106" y="252"/>
                  </a:lnTo>
                  <a:lnTo>
                    <a:pt x="1135" y="227"/>
                  </a:lnTo>
                  <a:lnTo>
                    <a:pt x="1163" y="206"/>
                  </a:lnTo>
                  <a:lnTo>
                    <a:pt x="1189" y="187"/>
                  </a:lnTo>
                  <a:lnTo>
                    <a:pt x="1213" y="170"/>
                  </a:lnTo>
                  <a:lnTo>
                    <a:pt x="1213" y="170"/>
                  </a:lnTo>
                  <a:close/>
                  <a:moveTo>
                    <a:pt x="2168" y="1409"/>
                  </a:moveTo>
                  <a:lnTo>
                    <a:pt x="2580" y="1409"/>
                  </a:lnTo>
                  <a:lnTo>
                    <a:pt x="2580" y="1409"/>
                  </a:lnTo>
                  <a:lnTo>
                    <a:pt x="2577" y="1449"/>
                  </a:lnTo>
                  <a:lnTo>
                    <a:pt x="2573" y="1489"/>
                  </a:lnTo>
                  <a:lnTo>
                    <a:pt x="2568" y="1527"/>
                  </a:lnTo>
                  <a:lnTo>
                    <a:pt x="2561" y="1567"/>
                  </a:lnTo>
                  <a:lnTo>
                    <a:pt x="2554" y="1605"/>
                  </a:lnTo>
                  <a:lnTo>
                    <a:pt x="2545" y="1643"/>
                  </a:lnTo>
                  <a:lnTo>
                    <a:pt x="2536" y="1681"/>
                  </a:lnTo>
                  <a:lnTo>
                    <a:pt x="2525" y="1718"/>
                  </a:lnTo>
                  <a:lnTo>
                    <a:pt x="2513" y="1754"/>
                  </a:lnTo>
                  <a:lnTo>
                    <a:pt x="2499" y="1791"/>
                  </a:lnTo>
                  <a:lnTo>
                    <a:pt x="2485" y="1827"/>
                  </a:lnTo>
                  <a:lnTo>
                    <a:pt x="2470" y="1861"/>
                  </a:lnTo>
                  <a:lnTo>
                    <a:pt x="2453" y="1896"/>
                  </a:lnTo>
                  <a:lnTo>
                    <a:pt x="2436" y="1930"/>
                  </a:lnTo>
                  <a:lnTo>
                    <a:pt x="2417" y="1963"/>
                  </a:lnTo>
                  <a:lnTo>
                    <a:pt x="2397" y="1996"/>
                  </a:lnTo>
                  <a:lnTo>
                    <a:pt x="2051" y="1996"/>
                  </a:lnTo>
                  <a:lnTo>
                    <a:pt x="2051" y="1996"/>
                  </a:lnTo>
                  <a:lnTo>
                    <a:pt x="2063" y="1965"/>
                  </a:lnTo>
                  <a:lnTo>
                    <a:pt x="2074" y="1934"/>
                  </a:lnTo>
                  <a:lnTo>
                    <a:pt x="2086" y="1901"/>
                  </a:lnTo>
                  <a:lnTo>
                    <a:pt x="2096" y="1869"/>
                  </a:lnTo>
                  <a:lnTo>
                    <a:pt x="2106" y="1834"/>
                  </a:lnTo>
                  <a:lnTo>
                    <a:pt x="2115" y="1799"/>
                  </a:lnTo>
                  <a:lnTo>
                    <a:pt x="2123" y="1764"/>
                  </a:lnTo>
                  <a:lnTo>
                    <a:pt x="2131" y="1728"/>
                  </a:lnTo>
                  <a:lnTo>
                    <a:pt x="2139" y="1691"/>
                  </a:lnTo>
                  <a:lnTo>
                    <a:pt x="2145" y="1653"/>
                  </a:lnTo>
                  <a:lnTo>
                    <a:pt x="2151" y="1614"/>
                  </a:lnTo>
                  <a:lnTo>
                    <a:pt x="2156" y="1575"/>
                  </a:lnTo>
                  <a:lnTo>
                    <a:pt x="2160" y="1534"/>
                  </a:lnTo>
                  <a:lnTo>
                    <a:pt x="2164" y="1494"/>
                  </a:lnTo>
                  <a:lnTo>
                    <a:pt x="2167" y="1452"/>
                  </a:lnTo>
                  <a:lnTo>
                    <a:pt x="2168" y="1409"/>
                  </a:lnTo>
                  <a:lnTo>
                    <a:pt x="2168" y="1409"/>
                  </a:lnTo>
                  <a:close/>
                  <a:moveTo>
                    <a:pt x="2169" y="1291"/>
                  </a:moveTo>
                  <a:lnTo>
                    <a:pt x="2169" y="1291"/>
                  </a:lnTo>
                  <a:lnTo>
                    <a:pt x="2168" y="1248"/>
                  </a:lnTo>
                  <a:lnTo>
                    <a:pt x="2166" y="1206"/>
                  </a:lnTo>
                  <a:lnTo>
                    <a:pt x="2163" y="1166"/>
                  </a:lnTo>
                  <a:lnTo>
                    <a:pt x="2159" y="1125"/>
                  </a:lnTo>
                  <a:lnTo>
                    <a:pt x="2154" y="1086"/>
                  </a:lnTo>
                  <a:lnTo>
                    <a:pt x="2149" y="1047"/>
                  </a:lnTo>
                  <a:lnTo>
                    <a:pt x="2143" y="1010"/>
                  </a:lnTo>
                  <a:lnTo>
                    <a:pt x="2136" y="972"/>
                  </a:lnTo>
                  <a:lnTo>
                    <a:pt x="2127" y="936"/>
                  </a:lnTo>
                  <a:lnTo>
                    <a:pt x="2119" y="901"/>
                  </a:lnTo>
                  <a:lnTo>
                    <a:pt x="2110" y="866"/>
                  </a:lnTo>
                  <a:lnTo>
                    <a:pt x="2101" y="831"/>
                  </a:lnTo>
                  <a:lnTo>
                    <a:pt x="2091" y="799"/>
                  </a:lnTo>
                  <a:lnTo>
                    <a:pt x="2080" y="766"/>
                  </a:lnTo>
                  <a:lnTo>
                    <a:pt x="2068" y="735"/>
                  </a:lnTo>
                  <a:lnTo>
                    <a:pt x="2057" y="704"/>
                  </a:lnTo>
                  <a:lnTo>
                    <a:pt x="2397" y="704"/>
                  </a:lnTo>
                  <a:lnTo>
                    <a:pt x="2397" y="704"/>
                  </a:lnTo>
                  <a:lnTo>
                    <a:pt x="2417" y="737"/>
                  </a:lnTo>
                  <a:lnTo>
                    <a:pt x="2436" y="770"/>
                  </a:lnTo>
                  <a:lnTo>
                    <a:pt x="2453" y="804"/>
                  </a:lnTo>
                  <a:lnTo>
                    <a:pt x="2470" y="839"/>
                  </a:lnTo>
                  <a:lnTo>
                    <a:pt x="2485" y="873"/>
                  </a:lnTo>
                  <a:lnTo>
                    <a:pt x="2499" y="909"/>
                  </a:lnTo>
                  <a:lnTo>
                    <a:pt x="2513" y="946"/>
                  </a:lnTo>
                  <a:lnTo>
                    <a:pt x="2525" y="982"/>
                  </a:lnTo>
                  <a:lnTo>
                    <a:pt x="2536" y="1019"/>
                  </a:lnTo>
                  <a:lnTo>
                    <a:pt x="2545" y="1057"/>
                  </a:lnTo>
                  <a:lnTo>
                    <a:pt x="2554" y="1095"/>
                  </a:lnTo>
                  <a:lnTo>
                    <a:pt x="2561" y="1133"/>
                  </a:lnTo>
                  <a:lnTo>
                    <a:pt x="2568" y="1173"/>
                  </a:lnTo>
                  <a:lnTo>
                    <a:pt x="2573" y="1211"/>
                  </a:lnTo>
                  <a:lnTo>
                    <a:pt x="2577" y="1251"/>
                  </a:lnTo>
                  <a:lnTo>
                    <a:pt x="2580" y="1291"/>
                  </a:lnTo>
                  <a:lnTo>
                    <a:pt x="2169" y="1291"/>
                  </a:lnTo>
                  <a:close/>
                  <a:moveTo>
                    <a:pt x="2316" y="587"/>
                  </a:moveTo>
                  <a:lnTo>
                    <a:pt x="2003" y="587"/>
                  </a:lnTo>
                  <a:lnTo>
                    <a:pt x="2003" y="587"/>
                  </a:lnTo>
                  <a:lnTo>
                    <a:pt x="1981" y="544"/>
                  </a:lnTo>
                  <a:lnTo>
                    <a:pt x="1957" y="502"/>
                  </a:lnTo>
                  <a:lnTo>
                    <a:pt x="1933" y="464"/>
                  </a:lnTo>
                  <a:lnTo>
                    <a:pt x="1907" y="426"/>
                  </a:lnTo>
                  <a:lnTo>
                    <a:pt x="1883" y="390"/>
                  </a:lnTo>
                  <a:lnTo>
                    <a:pt x="1856" y="357"/>
                  </a:lnTo>
                  <a:lnTo>
                    <a:pt x="1831" y="324"/>
                  </a:lnTo>
                  <a:lnTo>
                    <a:pt x="1804" y="294"/>
                  </a:lnTo>
                  <a:lnTo>
                    <a:pt x="1804" y="294"/>
                  </a:lnTo>
                  <a:lnTo>
                    <a:pt x="1770" y="257"/>
                  </a:lnTo>
                  <a:lnTo>
                    <a:pt x="1735" y="221"/>
                  </a:lnTo>
                  <a:lnTo>
                    <a:pt x="1700" y="190"/>
                  </a:lnTo>
                  <a:lnTo>
                    <a:pt x="1667" y="160"/>
                  </a:lnTo>
                  <a:lnTo>
                    <a:pt x="1667" y="160"/>
                  </a:lnTo>
                  <a:lnTo>
                    <a:pt x="1716" y="174"/>
                  </a:lnTo>
                  <a:lnTo>
                    <a:pt x="1763" y="191"/>
                  </a:lnTo>
                  <a:lnTo>
                    <a:pt x="1810" y="208"/>
                  </a:lnTo>
                  <a:lnTo>
                    <a:pt x="1855" y="227"/>
                  </a:lnTo>
                  <a:lnTo>
                    <a:pt x="1900" y="249"/>
                  </a:lnTo>
                  <a:lnTo>
                    <a:pt x="1944" y="272"/>
                  </a:lnTo>
                  <a:lnTo>
                    <a:pt x="1987" y="296"/>
                  </a:lnTo>
                  <a:lnTo>
                    <a:pt x="2029" y="323"/>
                  </a:lnTo>
                  <a:lnTo>
                    <a:pt x="2068" y="350"/>
                  </a:lnTo>
                  <a:lnTo>
                    <a:pt x="2108" y="380"/>
                  </a:lnTo>
                  <a:lnTo>
                    <a:pt x="2146" y="411"/>
                  </a:lnTo>
                  <a:lnTo>
                    <a:pt x="2182" y="443"/>
                  </a:lnTo>
                  <a:lnTo>
                    <a:pt x="2218" y="477"/>
                  </a:lnTo>
                  <a:lnTo>
                    <a:pt x="2252" y="512"/>
                  </a:lnTo>
                  <a:lnTo>
                    <a:pt x="2284" y="549"/>
                  </a:lnTo>
                  <a:lnTo>
                    <a:pt x="2316" y="587"/>
                  </a:lnTo>
                  <a:lnTo>
                    <a:pt x="2316" y="587"/>
                  </a:lnTo>
                  <a:close/>
                  <a:moveTo>
                    <a:pt x="1032" y="160"/>
                  </a:moveTo>
                  <a:lnTo>
                    <a:pt x="1032" y="160"/>
                  </a:lnTo>
                  <a:lnTo>
                    <a:pt x="998" y="190"/>
                  </a:lnTo>
                  <a:lnTo>
                    <a:pt x="965" y="221"/>
                  </a:lnTo>
                  <a:lnTo>
                    <a:pt x="930" y="257"/>
                  </a:lnTo>
                  <a:lnTo>
                    <a:pt x="895" y="294"/>
                  </a:lnTo>
                  <a:lnTo>
                    <a:pt x="895" y="294"/>
                  </a:lnTo>
                  <a:lnTo>
                    <a:pt x="869" y="324"/>
                  </a:lnTo>
                  <a:lnTo>
                    <a:pt x="843" y="357"/>
                  </a:lnTo>
                  <a:lnTo>
                    <a:pt x="817" y="390"/>
                  </a:lnTo>
                  <a:lnTo>
                    <a:pt x="792" y="426"/>
                  </a:lnTo>
                  <a:lnTo>
                    <a:pt x="767" y="464"/>
                  </a:lnTo>
                  <a:lnTo>
                    <a:pt x="743" y="502"/>
                  </a:lnTo>
                  <a:lnTo>
                    <a:pt x="719" y="544"/>
                  </a:lnTo>
                  <a:lnTo>
                    <a:pt x="696" y="587"/>
                  </a:lnTo>
                  <a:lnTo>
                    <a:pt x="383" y="587"/>
                  </a:lnTo>
                  <a:lnTo>
                    <a:pt x="383" y="587"/>
                  </a:lnTo>
                  <a:lnTo>
                    <a:pt x="415" y="549"/>
                  </a:lnTo>
                  <a:lnTo>
                    <a:pt x="447" y="512"/>
                  </a:lnTo>
                  <a:lnTo>
                    <a:pt x="482" y="477"/>
                  </a:lnTo>
                  <a:lnTo>
                    <a:pt x="517" y="443"/>
                  </a:lnTo>
                  <a:lnTo>
                    <a:pt x="553" y="411"/>
                  </a:lnTo>
                  <a:lnTo>
                    <a:pt x="592" y="380"/>
                  </a:lnTo>
                  <a:lnTo>
                    <a:pt x="631" y="350"/>
                  </a:lnTo>
                  <a:lnTo>
                    <a:pt x="671" y="323"/>
                  </a:lnTo>
                  <a:lnTo>
                    <a:pt x="713" y="296"/>
                  </a:lnTo>
                  <a:lnTo>
                    <a:pt x="756" y="272"/>
                  </a:lnTo>
                  <a:lnTo>
                    <a:pt x="800" y="249"/>
                  </a:lnTo>
                  <a:lnTo>
                    <a:pt x="844" y="227"/>
                  </a:lnTo>
                  <a:lnTo>
                    <a:pt x="889" y="208"/>
                  </a:lnTo>
                  <a:lnTo>
                    <a:pt x="936" y="191"/>
                  </a:lnTo>
                  <a:lnTo>
                    <a:pt x="984" y="174"/>
                  </a:lnTo>
                  <a:lnTo>
                    <a:pt x="1032" y="160"/>
                  </a:lnTo>
                  <a:lnTo>
                    <a:pt x="1032" y="160"/>
                  </a:lnTo>
                  <a:close/>
                  <a:moveTo>
                    <a:pt x="383" y="2113"/>
                  </a:moveTo>
                  <a:lnTo>
                    <a:pt x="701" y="2113"/>
                  </a:lnTo>
                  <a:lnTo>
                    <a:pt x="701" y="2113"/>
                  </a:lnTo>
                  <a:lnTo>
                    <a:pt x="723" y="2156"/>
                  </a:lnTo>
                  <a:lnTo>
                    <a:pt x="747" y="2197"/>
                  </a:lnTo>
                  <a:lnTo>
                    <a:pt x="771" y="2235"/>
                  </a:lnTo>
                  <a:lnTo>
                    <a:pt x="796" y="2272"/>
                  </a:lnTo>
                  <a:lnTo>
                    <a:pt x="820" y="2308"/>
                  </a:lnTo>
                  <a:lnTo>
                    <a:pt x="846" y="2341"/>
                  </a:lnTo>
                  <a:lnTo>
                    <a:pt x="871" y="2373"/>
                  </a:lnTo>
                  <a:lnTo>
                    <a:pt x="897" y="2404"/>
                  </a:lnTo>
                  <a:lnTo>
                    <a:pt x="897" y="2404"/>
                  </a:lnTo>
                  <a:lnTo>
                    <a:pt x="932" y="2442"/>
                  </a:lnTo>
                  <a:lnTo>
                    <a:pt x="968" y="2478"/>
                  </a:lnTo>
                  <a:lnTo>
                    <a:pt x="1003" y="2510"/>
                  </a:lnTo>
                  <a:lnTo>
                    <a:pt x="1037" y="2541"/>
                  </a:lnTo>
                  <a:lnTo>
                    <a:pt x="1037" y="2541"/>
                  </a:lnTo>
                  <a:lnTo>
                    <a:pt x="988" y="2527"/>
                  </a:lnTo>
                  <a:lnTo>
                    <a:pt x="940" y="2512"/>
                  </a:lnTo>
                  <a:lnTo>
                    <a:pt x="894" y="2493"/>
                  </a:lnTo>
                  <a:lnTo>
                    <a:pt x="848" y="2474"/>
                  </a:lnTo>
                  <a:lnTo>
                    <a:pt x="802" y="2452"/>
                  </a:lnTo>
                  <a:lnTo>
                    <a:pt x="758" y="2430"/>
                  </a:lnTo>
                  <a:lnTo>
                    <a:pt x="715" y="2405"/>
                  </a:lnTo>
                  <a:lnTo>
                    <a:pt x="673" y="2379"/>
                  </a:lnTo>
                  <a:lnTo>
                    <a:pt x="633" y="2351"/>
                  </a:lnTo>
                  <a:lnTo>
                    <a:pt x="593" y="2321"/>
                  </a:lnTo>
                  <a:lnTo>
                    <a:pt x="555" y="2289"/>
                  </a:lnTo>
                  <a:lnTo>
                    <a:pt x="518" y="2258"/>
                  </a:lnTo>
                  <a:lnTo>
                    <a:pt x="482" y="2223"/>
                  </a:lnTo>
                  <a:lnTo>
                    <a:pt x="448" y="2188"/>
                  </a:lnTo>
                  <a:lnTo>
                    <a:pt x="415" y="2151"/>
                  </a:lnTo>
                  <a:lnTo>
                    <a:pt x="383" y="2113"/>
                  </a:lnTo>
                  <a:lnTo>
                    <a:pt x="383" y="2113"/>
                  </a:lnTo>
                  <a:close/>
                  <a:moveTo>
                    <a:pt x="1663" y="2541"/>
                  </a:moveTo>
                  <a:lnTo>
                    <a:pt x="1663" y="2541"/>
                  </a:lnTo>
                  <a:lnTo>
                    <a:pt x="1696" y="2510"/>
                  </a:lnTo>
                  <a:lnTo>
                    <a:pt x="1731" y="2478"/>
                  </a:lnTo>
                  <a:lnTo>
                    <a:pt x="1767" y="2442"/>
                  </a:lnTo>
                  <a:lnTo>
                    <a:pt x="1802" y="2404"/>
                  </a:lnTo>
                  <a:lnTo>
                    <a:pt x="1802" y="2404"/>
                  </a:lnTo>
                  <a:lnTo>
                    <a:pt x="1828" y="2373"/>
                  </a:lnTo>
                  <a:lnTo>
                    <a:pt x="1853" y="2341"/>
                  </a:lnTo>
                  <a:lnTo>
                    <a:pt x="1879" y="2308"/>
                  </a:lnTo>
                  <a:lnTo>
                    <a:pt x="1904" y="2272"/>
                  </a:lnTo>
                  <a:lnTo>
                    <a:pt x="1929" y="2235"/>
                  </a:lnTo>
                  <a:lnTo>
                    <a:pt x="1952" y="2197"/>
                  </a:lnTo>
                  <a:lnTo>
                    <a:pt x="1976" y="2156"/>
                  </a:lnTo>
                  <a:lnTo>
                    <a:pt x="1998" y="2113"/>
                  </a:lnTo>
                  <a:lnTo>
                    <a:pt x="2316" y="2113"/>
                  </a:lnTo>
                  <a:lnTo>
                    <a:pt x="2316" y="2113"/>
                  </a:lnTo>
                  <a:lnTo>
                    <a:pt x="2284" y="2151"/>
                  </a:lnTo>
                  <a:lnTo>
                    <a:pt x="2252" y="2188"/>
                  </a:lnTo>
                  <a:lnTo>
                    <a:pt x="2217" y="2223"/>
                  </a:lnTo>
                  <a:lnTo>
                    <a:pt x="2181" y="2258"/>
                  </a:lnTo>
                  <a:lnTo>
                    <a:pt x="2145" y="2290"/>
                  </a:lnTo>
                  <a:lnTo>
                    <a:pt x="2106" y="2321"/>
                  </a:lnTo>
                  <a:lnTo>
                    <a:pt x="2067" y="2351"/>
                  </a:lnTo>
                  <a:lnTo>
                    <a:pt x="2027" y="2379"/>
                  </a:lnTo>
                  <a:lnTo>
                    <a:pt x="1985" y="2405"/>
                  </a:lnTo>
                  <a:lnTo>
                    <a:pt x="1941" y="2430"/>
                  </a:lnTo>
                  <a:lnTo>
                    <a:pt x="1897" y="2452"/>
                  </a:lnTo>
                  <a:lnTo>
                    <a:pt x="1852" y="2474"/>
                  </a:lnTo>
                  <a:lnTo>
                    <a:pt x="1806" y="2493"/>
                  </a:lnTo>
                  <a:lnTo>
                    <a:pt x="1760" y="2512"/>
                  </a:lnTo>
                  <a:lnTo>
                    <a:pt x="1712" y="2527"/>
                  </a:lnTo>
                  <a:lnTo>
                    <a:pt x="1663" y="2541"/>
                  </a:lnTo>
                  <a:lnTo>
                    <a:pt x="1663" y="25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2" name="Freeform 66"/>
            <p:cNvSpPr>
              <a:spLocks noEditPoints="1"/>
            </p:cNvSpPr>
            <p:nvPr/>
          </p:nvSpPr>
          <p:spPr bwMode="auto">
            <a:xfrm>
              <a:off x="3830" y="2031"/>
              <a:ext cx="190" cy="47"/>
            </a:xfrm>
            <a:custGeom>
              <a:avLst/>
              <a:gdLst>
                <a:gd name="T0" fmla="*/ 156 w 950"/>
                <a:gd name="T1" fmla="*/ 74 h 235"/>
                <a:gd name="T2" fmla="*/ 151 w 950"/>
                <a:gd name="T3" fmla="*/ 38 h 235"/>
                <a:gd name="T4" fmla="*/ 145 w 950"/>
                <a:gd name="T5" fmla="*/ 73 h 235"/>
                <a:gd name="T6" fmla="*/ 53 w 950"/>
                <a:gd name="T7" fmla="*/ 235 h 235"/>
                <a:gd name="T8" fmla="*/ 48 w 950"/>
                <a:gd name="T9" fmla="*/ 0 h 235"/>
                <a:gd name="T10" fmla="*/ 77 w 950"/>
                <a:gd name="T11" fmla="*/ 147 h 235"/>
                <a:gd name="T12" fmla="*/ 84 w 950"/>
                <a:gd name="T13" fmla="*/ 174 h 235"/>
                <a:gd name="T14" fmla="*/ 122 w 950"/>
                <a:gd name="T15" fmla="*/ 0 h 235"/>
                <a:gd name="T16" fmla="*/ 215 w 950"/>
                <a:gd name="T17" fmla="*/ 147 h 235"/>
                <a:gd name="T18" fmla="*/ 217 w 950"/>
                <a:gd name="T19" fmla="*/ 164 h 235"/>
                <a:gd name="T20" fmla="*/ 220 w 950"/>
                <a:gd name="T21" fmla="*/ 190 h 235"/>
                <a:gd name="T22" fmla="*/ 226 w 950"/>
                <a:gd name="T23" fmla="*/ 146 h 235"/>
                <a:gd name="T24" fmla="*/ 304 w 950"/>
                <a:gd name="T25" fmla="*/ 0 h 235"/>
                <a:gd name="T26" fmla="*/ 193 w 950"/>
                <a:gd name="T27" fmla="*/ 235 h 235"/>
                <a:gd name="T28" fmla="*/ 479 w 950"/>
                <a:gd name="T29" fmla="*/ 74 h 235"/>
                <a:gd name="T30" fmla="*/ 473 w 950"/>
                <a:gd name="T31" fmla="*/ 38 h 235"/>
                <a:gd name="T32" fmla="*/ 467 w 950"/>
                <a:gd name="T33" fmla="*/ 73 h 235"/>
                <a:gd name="T34" fmla="*/ 376 w 950"/>
                <a:gd name="T35" fmla="*/ 235 h 235"/>
                <a:gd name="T36" fmla="*/ 371 w 950"/>
                <a:gd name="T37" fmla="*/ 0 h 235"/>
                <a:gd name="T38" fmla="*/ 400 w 950"/>
                <a:gd name="T39" fmla="*/ 147 h 235"/>
                <a:gd name="T40" fmla="*/ 407 w 950"/>
                <a:gd name="T41" fmla="*/ 174 h 235"/>
                <a:gd name="T42" fmla="*/ 445 w 950"/>
                <a:gd name="T43" fmla="*/ 0 h 235"/>
                <a:gd name="T44" fmla="*/ 537 w 950"/>
                <a:gd name="T45" fmla="*/ 147 h 235"/>
                <a:gd name="T46" fmla="*/ 540 w 950"/>
                <a:gd name="T47" fmla="*/ 164 h 235"/>
                <a:gd name="T48" fmla="*/ 543 w 950"/>
                <a:gd name="T49" fmla="*/ 190 h 235"/>
                <a:gd name="T50" fmla="*/ 549 w 950"/>
                <a:gd name="T51" fmla="*/ 146 h 235"/>
                <a:gd name="T52" fmla="*/ 627 w 950"/>
                <a:gd name="T53" fmla="*/ 0 h 235"/>
                <a:gd name="T54" fmla="*/ 516 w 950"/>
                <a:gd name="T55" fmla="*/ 235 h 235"/>
                <a:gd name="T56" fmla="*/ 802 w 950"/>
                <a:gd name="T57" fmla="*/ 74 h 235"/>
                <a:gd name="T58" fmla="*/ 796 w 950"/>
                <a:gd name="T59" fmla="*/ 38 h 235"/>
                <a:gd name="T60" fmla="*/ 790 w 950"/>
                <a:gd name="T61" fmla="*/ 73 h 235"/>
                <a:gd name="T62" fmla="*/ 699 w 950"/>
                <a:gd name="T63" fmla="*/ 235 h 235"/>
                <a:gd name="T64" fmla="*/ 693 w 950"/>
                <a:gd name="T65" fmla="*/ 0 h 235"/>
                <a:gd name="T66" fmla="*/ 722 w 950"/>
                <a:gd name="T67" fmla="*/ 147 h 235"/>
                <a:gd name="T68" fmla="*/ 730 w 950"/>
                <a:gd name="T69" fmla="*/ 174 h 235"/>
                <a:gd name="T70" fmla="*/ 768 w 950"/>
                <a:gd name="T71" fmla="*/ 0 h 235"/>
                <a:gd name="T72" fmla="*/ 860 w 950"/>
                <a:gd name="T73" fmla="*/ 147 h 235"/>
                <a:gd name="T74" fmla="*/ 863 w 950"/>
                <a:gd name="T75" fmla="*/ 164 h 235"/>
                <a:gd name="T76" fmla="*/ 866 w 950"/>
                <a:gd name="T77" fmla="*/ 190 h 235"/>
                <a:gd name="T78" fmla="*/ 872 w 950"/>
                <a:gd name="T79" fmla="*/ 146 h 235"/>
                <a:gd name="T80" fmla="*/ 950 w 950"/>
                <a:gd name="T81" fmla="*/ 0 h 235"/>
                <a:gd name="T82" fmla="*/ 839 w 950"/>
                <a:gd name="T83" fmla="*/ 23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0" h="235">
                  <a:moveTo>
                    <a:pt x="193" y="235"/>
                  </a:moveTo>
                  <a:lnTo>
                    <a:pt x="156" y="74"/>
                  </a:lnTo>
                  <a:lnTo>
                    <a:pt x="156" y="74"/>
                  </a:lnTo>
                  <a:lnTo>
                    <a:pt x="151" y="38"/>
                  </a:lnTo>
                  <a:lnTo>
                    <a:pt x="149" y="50"/>
                  </a:lnTo>
                  <a:lnTo>
                    <a:pt x="145" y="73"/>
                  </a:lnTo>
                  <a:lnTo>
                    <a:pt x="108" y="235"/>
                  </a:lnTo>
                  <a:lnTo>
                    <a:pt x="53" y="235"/>
                  </a:lnTo>
                  <a:lnTo>
                    <a:pt x="0" y="0"/>
                  </a:lnTo>
                  <a:lnTo>
                    <a:pt x="48" y="0"/>
                  </a:lnTo>
                  <a:lnTo>
                    <a:pt x="77" y="147"/>
                  </a:lnTo>
                  <a:lnTo>
                    <a:pt x="77" y="147"/>
                  </a:lnTo>
                  <a:lnTo>
                    <a:pt x="82" y="191"/>
                  </a:lnTo>
                  <a:lnTo>
                    <a:pt x="84" y="174"/>
                  </a:lnTo>
                  <a:lnTo>
                    <a:pt x="89" y="147"/>
                  </a:lnTo>
                  <a:lnTo>
                    <a:pt x="122" y="0"/>
                  </a:lnTo>
                  <a:lnTo>
                    <a:pt x="181" y="0"/>
                  </a:lnTo>
                  <a:lnTo>
                    <a:pt x="215" y="147"/>
                  </a:lnTo>
                  <a:lnTo>
                    <a:pt x="215" y="147"/>
                  </a:lnTo>
                  <a:lnTo>
                    <a:pt x="217" y="164"/>
                  </a:lnTo>
                  <a:lnTo>
                    <a:pt x="220" y="190"/>
                  </a:lnTo>
                  <a:lnTo>
                    <a:pt x="220" y="190"/>
                  </a:lnTo>
                  <a:lnTo>
                    <a:pt x="223" y="164"/>
                  </a:lnTo>
                  <a:lnTo>
                    <a:pt x="226" y="146"/>
                  </a:lnTo>
                  <a:lnTo>
                    <a:pt x="256" y="0"/>
                  </a:lnTo>
                  <a:lnTo>
                    <a:pt x="304" y="0"/>
                  </a:lnTo>
                  <a:lnTo>
                    <a:pt x="252" y="235"/>
                  </a:lnTo>
                  <a:lnTo>
                    <a:pt x="193" y="235"/>
                  </a:lnTo>
                  <a:close/>
                  <a:moveTo>
                    <a:pt x="516" y="235"/>
                  </a:moveTo>
                  <a:lnTo>
                    <a:pt x="479" y="74"/>
                  </a:lnTo>
                  <a:lnTo>
                    <a:pt x="479" y="74"/>
                  </a:lnTo>
                  <a:lnTo>
                    <a:pt x="473" y="38"/>
                  </a:lnTo>
                  <a:lnTo>
                    <a:pt x="472" y="50"/>
                  </a:lnTo>
                  <a:lnTo>
                    <a:pt x="467" y="73"/>
                  </a:lnTo>
                  <a:lnTo>
                    <a:pt x="431" y="235"/>
                  </a:lnTo>
                  <a:lnTo>
                    <a:pt x="376" y="235"/>
                  </a:lnTo>
                  <a:lnTo>
                    <a:pt x="323" y="0"/>
                  </a:lnTo>
                  <a:lnTo>
                    <a:pt x="371" y="0"/>
                  </a:lnTo>
                  <a:lnTo>
                    <a:pt x="400" y="147"/>
                  </a:lnTo>
                  <a:lnTo>
                    <a:pt x="400" y="147"/>
                  </a:lnTo>
                  <a:lnTo>
                    <a:pt x="405" y="191"/>
                  </a:lnTo>
                  <a:lnTo>
                    <a:pt x="407" y="174"/>
                  </a:lnTo>
                  <a:lnTo>
                    <a:pt x="411" y="147"/>
                  </a:lnTo>
                  <a:lnTo>
                    <a:pt x="445" y="0"/>
                  </a:lnTo>
                  <a:lnTo>
                    <a:pt x="504" y="0"/>
                  </a:lnTo>
                  <a:lnTo>
                    <a:pt x="537" y="147"/>
                  </a:lnTo>
                  <a:lnTo>
                    <a:pt x="537" y="147"/>
                  </a:lnTo>
                  <a:lnTo>
                    <a:pt x="540" y="164"/>
                  </a:lnTo>
                  <a:lnTo>
                    <a:pt x="543" y="190"/>
                  </a:lnTo>
                  <a:lnTo>
                    <a:pt x="543" y="190"/>
                  </a:lnTo>
                  <a:lnTo>
                    <a:pt x="546" y="164"/>
                  </a:lnTo>
                  <a:lnTo>
                    <a:pt x="549" y="146"/>
                  </a:lnTo>
                  <a:lnTo>
                    <a:pt x="579" y="0"/>
                  </a:lnTo>
                  <a:lnTo>
                    <a:pt x="627" y="0"/>
                  </a:lnTo>
                  <a:lnTo>
                    <a:pt x="574" y="235"/>
                  </a:lnTo>
                  <a:lnTo>
                    <a:pt x="516" y="235"/>
                  </a:lnTo>
                  <a:close/>
                  <a:moveTo>
                    <a:pt x="839" y="235"/>
                  </a:moveTo>
                  <a:lnTo>
                    <a:pt x="802" y="74"/>
                  </a:lnTo>
                  <a:lnTo>
                    <a:pt x="802" y="74"/>
                  </a:lnTo>
                  <a:lnTo>
                    <a:pt x="796" y="38"/>
                  </a:lnTo>
                  <a:lnTo>
                    <a:pt x="794" y="50"/>
                  </a:lnTo>
                  <a:lnTo>
                    <a:pt x="790" y="73"/>
                  </a:lnTo>
                  <a:lnTo>
                    <a:pt x="754" y="235"/>
                  </a:lnTo>
                  <a:lnTo>
                    <a:pt x="699" y="235"/>
                  </a:lnTo>
                  <a:lnTo>
                    <a:pt x="645" y="0"/>
                  </a:lnTo>
                  <a:lnTo>
                    <a:pt x="693" y="0"/>
                  </a:lnTo>
                  <a:lnTo>
                    <a:pt x="722" y="147"/>
                  </a:lnTo>
                  <a:lnTo>
                    <a:pt x="722" y="147"/>
                  </a:lnTo>
                  <a:lnTo>
                    <a:pt x="728" y="191"/>
                  </a:lnTo>
                  <a:lnTo>
                    <a:pt x="730" y="174"/>
                  </a:lnTo>
                  <a:lnTo>
                    <a:pt x="734" y="147"/>
                  </a:lnTo>
                  <a:lnTo>
                    <a:pt x="768" y="0"/>
                  </a:lnTo>
                  <a:lnTo>
                    <a:pt x="827" y="0"/>
                  </a:lnTo>
                  <a:lnTo>
                    <a:pt x="860" y="147"/>
                  </a:lnTo>
                  <a:lnTo>
                    <a:pt x="860" y="147"/>
                  </a:lnTo>
                  <a:lnTo>
                    <a:pt x="863" y="164"/>
                  </a:lnTo>
                  <a:lnTo>
                    <a:pt x="866" y="190"/>
                  </a:lnTo>
                  <a:lnTo>
                    <a:pt x="866" y="190"/>
                  </a:lnTo>
                  <a:lnTo>
                    <a:pt x="869" y="164"/>
                  </a:lnTo>
                  <a:lnTo>
                    <a:pt x="872" y="146"/>
                  </a:lnTo>
                  <a:lnTo>
                    <a:pt x="902" y="0"/>
                  </a:lnTo>
                  <a:lnTo>
                    <a:pt x="950" y="0"/>
                  </a:lnTo>
                  <a:lnTo>
                    <a:pt x="897" y="235"/>
                  </a:lnTo>
                  <a:lnTo>
                    <a:pt x="839"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3" name="Freeform 67"/>
            <p:cNvSpPr>
              <a:spLocks/>
            </p:cNvSpPr>
            <p:nvPr/>
          </p:nvSpPr>
          <p:spPr bwMode="auto">
            <a:xfrm>
              <a:off x="3895" y="2031"/>
              <a:ext cx="60" cy="47"/>
            </a:xfrm>
            <a:custGeom>
              <a:avLst/>
              <a:gdLst>
                <a:gd name="T0" fmla="*/ 304 w 304"/>
                <a:gd name="T1" fmla="*/ 0 h 235"/>
                <a:gd name="T2" fmla="*/ 256 w 304"/>
                <a:gd name="T3" fmla="*/ 0 h 235"/>
                <a:gd name="T4" fmla="*/ 226 w 304"/>
                <a:gd name="T5" fmla="*/ 146 h 235"/>
                <a:gd name="T6" fmla="*/ 226 w 304"/>
                <a:gd name="T7" fmla="*/ 146 h 235"/>
                <a:gd name="T8" fmla="*/ 223 w 304"/>
                <a:gd name="T9" fmla="*/ 164 h 235"/>
                <a:gd name="T10" fmla="*/ 220 w 304"/>
                <a:gd name="T11" fmla="*/ 190 h 235"/>
                <a:gd name="T12" fmla="*/ 220 w 304"/>
                <a:gd name="T13" fmla="*/ 190 h 235"/>
                <a:gd name="T14" fmla="*/ 217 w 304"/>
                <a:gd name="T15" fmla="*/ 164 h 235"/>
                <a:gd name="T16" fmla="*/ 214 w 304"/>
                <a:gd name="T17" fmla="*/ 147 h 235"/>
                <a:gd name="T18" fmla="*/ 181 w 304"/>
                <a:gd name="T19" fmla="*/ 0 h 235"/>
                <a:gd name="T20" fmla="*/ 122 w 304"/>
                <a:gd name="T21" fmla="*/ 0 h 235"/>
                <a:gd name="T22" fmla="*/ 88 w 304"/>
                <a:gd name="T23" fmla="*/ 147 h 235"/>
                <a:gd name="T24" fmla="*/ 84 w 304"/>
                <a:gd name="T25" fmla="*/ 174 h 235"/>
                <a:gd name="T26" fmla="*/ 82 w 304"/>
                <a:gd name="T27" fmla="*/ 191 h 235"/>
                <a:gd name="T28" fmla="*/ 82 w 304"/>
                <a:gd name="T29" fmla="*/ 191 h 235"/>
                <a:gd name="T30" fmla="*/ 77 w 304"/>
                <a:gd name="T31" fmla="*/ 147 h 235"/>
                <a:gd name="T32" fmla="*/ 48 w 304"/>
                <a:gd name="T33" fmla="*/ 0 h 235"/>
                <a:gd name="T34" fmla="*/ 0 w 304"/>
                <a:gd name="T35" fmla="*/ 0 h 235"/>
                <a:gd name="T36" fmla="*/ 53 w 304"/>
                <a:gd name="T37" fmla="*/ 235 h 235"/>
                <a:gd name="T38" fmla="*/ 108 w 304"/>
                <a:gd name="T39" fmla="*/ 235 h 235"/>
                <a:gd name="T40" fmla="*/ 144 w 304"/>
                <a:gd name="T41" fmla="*/ 73 h 235"/>
                <a:gd name="T42" fmla="*/ 149 w 304"/>
                <a:gd name="T43" fmla="*/ 50 h 235"/>
                <a:gd name="T44" fmla="*/ 150 w 304"/>
                <a:gd name="T45" fmla="*/ 38 h 235"/>
                <a:gd name="T46" fmla="*/ 150 w 304"/>
                <a:gd name="T47" fmla="*/ 38 h 235"/>
                <a:gd name="T48" fmla="*/ 156 w 304"/>
                <a:gd name="T49" fmla="*/ 74 h 235"/>
                <a:gd name="T50" fmla="*/ 193 w 304"/>
                <a:gd name="T51" fmla="*/ 235 h 235"/>
                <a:gd name="T52" fmla="*/ 251 w 304"/>
                <a:gd name="T53" fmla="*/ 235 h 235"/>
                <a:gd name="T54" fmla="*/ 304 w 304"/>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4" h="235">
                  <a:moveTo>
                    <a:pt x="304" y="0"/>
                  </a:moveTo>
                  <a:lnTo>
                    <a:pt x="256" y="0"/>
                  </a:lnTo>
                  <a:lnTo>
                    <a:pt x="226" y="146"/>
                  </a:lnTo>
                  <a:lnTo>
                    <a:pt x="226" y="146"/>
                  </a:lnTo>
                  <a:lnTo>
                    <a:pt x="223" y="164"/>
                  </a:lnTo>
                  <a:lnTo>
                    <a:pt x="220" y="190"/>
                  </a:lnTo>
                  <a:lnTo>
                    <a:pt x="220" y="190"/>
                  </a:lnTo>
                  <a:lnTo>
                    <a:pt x="217" y="164"/>
                  </a:lnTo>
                  <a:lnTo>
                    <a:pt x="214" y="147"/>
                  </a:lnTo>
                  <a:lnTo>
                    <a:pt x="181" y="0"/>
                  </a:lnTo>
                  <a:lnTo>
                    <a:pt x="122" y="0"/>
                  </a:lnTo>
                  <a:lnTo>
                    <a:pt x="88" y="147"/>
                  </a:lnTo>
                  <a:lnTo>
                    <a:pt x="84" y="174"/>
                  </a:lnTo>
                  <a:lnTo>
                    <a:pt x="82" y="191"/>
                  </a:lnTo>
                  <a:lnTo>
                    <a:pt x="82" y="191"/>
                  </a:lnTo>
                  <a:lnTo>
                    <a:pt x="77" y="147"/>
                  </a:lnTo>
                  <a:lnTo>
                    <a:pt x="48" y="0"/>
                  </a:lnTo>
                  <a:lnTo>
                    <a:pt x="0" y="0"/>
                  </a:lnTo>
                  <a:lnTo>
                    <a:pt x="53" y="235"/>
                  </a:lnTo>
                  <a:lnTo>
                    <a:pt x="108" y="235"/>
                  </a:lnTo>
                  <a:lnTo>
                    <a:pt x="144" y="73"/>
                  </a:lnTo>
                  <a:lnTo>
                    <a:pt x="149" y="50"/>
                  </a:lnTo>
                  <a:lnTo>
                    <a:pt x="150" y="38"/>
                  </a:lnTo>
                  <a:lnTo>
                    <a:pt x="150" y="38"/>
                  </a:lnTo>
                  <a:lnTo>
                    <a:pt x="156" y="74"/>
                  </a:lnTo>
                  <a:lnTo>
                    <a:pt x="193" y="235"/>
                  </a:lnTo>
                  <a:lnTo>
                    <a:pt x="251" y="235"/>
                  </a:lnTo>
                  <a:lnTo>
                    <a:pt x="30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4" name="Freeform 68"/>
            <p:cNvSpPr>
              <a:spLocks/>
            </p:cNvSpPr>
            <p:nvPr/>
          </p:nvSpPr>
          <p:spPr bwMode="auto">
            <a:xfrm>
              <a:off x="3830" y="2031"/>
              <a:ext cx="61" cy="47"/>
            </a:xfrm>
            <a:custGeom>
              <a:avLst/>
              <a:gdLst>
                <a:gd name="T0" fmla="*/ 304 w 304"/>
                <a:gd name="T1" fmla="*/ 0 h 235"/>
                <a:gd name="T2" fmla="*/ 256 w 304"/>
                <a:gd name="T3" fmla="*/ 0 h 235"/>
                <a:gd name="T4" fmla="*/ 226 w 304"/>
                <a:gd name="T5" fmla="*/ 146 h 235"/>
                <a:gd name="T6" fmla="*/ 226 w 304"/>
                <a:gd name="T7" fmla="*/ 146 h 235"/>
                <a:gd name="T8" fmla="*/ 223 w 304"/>
                <a:gd name="T9" fmla="*/ 164 h 235"/>
                <a:gd name="T10" fmla="*/ 220 w 304"/>
                <a:gd name="T11" fmla="*/ 190 h 235"/>
                <a:gd name="T12" fmla="*/ 220 w 304"/>
                <a:gd name="T13" fmla="*/ 190 h 235"/>
                <a:gd name="T14" fmla="*/ 217 w 304"/>
                <a:gd name="T15" fmla="*/ 164 h 235"/>
                <a:gd name="T16" fmla="*/ 215 w 304"/>
                <a:gd name="T17" fmla="*/ 147 h 235"/>
                <a:gd name="T18" fmla="*/ 181 w 304"/>
                <a:gd name="T19" fmla="*/ 0 h 235"/>
                <a:gd name="T20" fmla="*/ 122 w 304"/>
                <a:gd name="T21" fmla="*/ 0 h 235"/>
                <a:gd name="T22" fmla="*/ 89 w 304"/>
                <a:gd name="T23" fmla="*/ 147 h 235"/>
                <a:gd name="T24" fmla="*/ 84 w 304"/>
                <a:gd name="T25" fmla="*/ 174 h 235"/>
                <a:gd name="T26" fmla="*/ 82 w 304"/>
                <a:gd name="T27" fmla="*/ 191 h 235"/>
                <a:gd name="T28" fmla="*/ 82 w 304"/>
                <a:gd name="T29" fmla="*/ 191 h 235"/>
                <a:gd name="T30" fmla="*/ 77 w 304"/>
                <a:gd name="T31" fmla="*/ 147 h 235"/>
                <a:gd name="T32" fmla="*/ 48 w 304"/>
                <a:gd name="T33" fmla="*/ 0 h 235"/>
                <a:gd name="T34" fmla="*/ 0 w 304"/>
                <a:gd name="T35" fmla="*/ 0 h 235"/>
                <a:gd name="T36" fmla="*/ 53 w 304"/>
                <a:gd name="T37" fmla="*/ 235 h 235"/>
                <a:gd name="T38" fmla="*/ 108 w 304"/>
                <a:gd name="T39" fmla="*/ 235 h 235"/>
                <a:gd name="T40" fmla="*/ 145 w 304"/>
                <a:gd name="T41" fmla="*/ 73 h 235"/>
                <a:gd name="T42" fmla="*/ 149 w 304"/>
                <a:gd name="T43" fmla="*/ 50 h 235"/>
                <a:gd name="T44" fmla="*/ 151 w 304"/>
                <a:gd name="T45" fmla="*/ 38 h 235"/>
                <a:gd name="T46" fmla="*/ 151 w 304"/>
                <a:gd name="T47" fmla="*/ 38 h 235"/>
                <a:gd name="T48" fmla="*/ 156 w 304"/>
                <a:gd name="T49" fmla="*/ 74 h 235"/>
                <a:gd name="T50" fmla="*/ 193 w 304"/>
                <a:gd name="T51" fmla="*/ 235 h 235"/>
                <a:gd name="T52" fmla="*/ 252 w 304"/>
                <a:gd name="T53" fmla="*/ 235 h 235"/>
                <a:gd name="T54" fmla="*/ 304 w 304"/>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4" h="235">
                  <a:moveTo>
                    <a:pt x="304" y="0"/>
                  </a:moveTo>
                  <a:lnTo>
                    <a:pt x="256" y="0"/>
                  </a:lnTo>
                  <a:lnTo>
                    <a:pt x="226" y="146"/>
                  </a:lnTo>
                  <a:lnTo>
                    <a:pt x="226" y="146"/>
                  </a:lnTo>
                  <a:lnTo>
                    <a:pt x="223" y="164"/>
                  </a:lnTo>
                  <a:lnTo>
                    <a:pt x="220" y="190"/>
                  </a:lnTo>
                  <a:lnTo>
                    <a:pt x="220" y="190"/>
                  </a:lnTo>
                  <a:lnTo>
                    <a:pt x="217" y="164"/>
                  </a:lnTo>
                  <a:lnTo>
                    <a:pt x="215" y="147"/>
                  </a:lnTo>
                  <a:lnTo>
                    <a:pt x="181" y="0"/>
                  </a:lnTo>
                  <a:lnTo>
                    <a:pt x="122" y="0"/>
                  </a:lnTo>
                  <a:lnTo>
                    <a:pt x="89" y="147"/>
                  </a:lnTo>
                  <a:lnTo>
                    <a:pt x="84" y="174"/>
                  </a:lnTo>
                  <a:lnTo>
                    <a:pt x="82" y="191"/>
                  </a:lnTo>
                  <a:lnTo>
                    <a:pt x="82" y="191"/>
                  </a:lnTo>
                  <a:lnTo>
                    <a:pt x="77" y="147"/>
                  </a:lnTo>
                  <a:lnTo>
                    <a:pt x="48" y="0"/>
                  </a:lnTo>
                  <a:lnTo>
                    <a:pt x="0" y="0"/>
                  </a:lnTo>
                  <a:lnTo>
                    <a:pt x="53" y="235"/>
                  </a:lnTo>
                  <a:lnTo>
                    <a:pt x="108" y="235"/>
                  </a:lnTo>
                  <a:lnTo>
                    <a:pt x="145" y="73"/>
                  </a:lnTo>
                  <a:lnTo>
                    <a:pt x="149" y="50"/>
                  </a:lnTo>
                  <a:lnTo>
                    <a:pt x="151" y="38"/>
                  </a:lnTo>
                  <a:lnTo>
                    <a:pt x="151" y="38"/>
                  </a:lnTo>
                  <a:lnTo>
                    <a:pt x="156" y="74"/>
                  </a:lnTo>
                  <a:lnTo>
                    <a:pt x="193" y="235"/>
                  </a:lnTo>
                  <a:lnTo>
                    <a:pt x="252" y="235"/>
                  </a:lnTo>
                  <a:lnTo>
                    <a:pt x="30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5" name="Freeform 69"/>
            <p:cNvSpPr>
              <a:spLocks/>
            </p:cNvSpPr>
            <p:nvPr/>
          </p:nvSpPr>
          <p:spPr bwMode="auto">
            <a:xfrm>
              <a:off x="3959" y="2031"/>
              <a:ext cx="61" cy="47"/>
            </a:xfrm>
            <a:custGeom>
              <a:avLst/>
              <a:gdLst>
                <a:gd name="T0" fmla="*/ 305 w 305"/>
                <a:gd name="T1" fmla="*/ 0 h 235"/>
                <a:gd name="T2" fmla="*/ 257 w 305"/>
                <a:gd name="T3" fmla="*/ 0 h 235"/>
                <a:gd name="T4" fmla="*/ 227 w 305"/>
                <a:gd name="T5" fmla="*/ 146 h 235"/>
                <a:gd name="T6" fmla="*/ 227 w 305"/>
                <a:gd name="T7" fmla="*/ 146 h 235"/>
                <a:gd name="T8" fmla="*/ 224 w 305"/>
                <a:gd name="T9" fmla="*/ 164 h 235"/>
                <a:gd name="T10" fmla="*/ 221 w 305"/>
                <a:gd name="T11" fmla="*/ 190 h 235"/>
                <a:gd name="T12" fmla="*/ 221 w 305"/>
                <a:gd name="T13" fmla="*/ 190 h 235"/>
                <a:gd name="T14" fmla="*/ 218 w 305"/>
                <a:gd name="T15" fmla="*/ 164 h 235"/>
                <a:gd name="T16" fmla="*/ 215 w 305"/>
                <a:gd name="T17" fmla="*/ 147 h 235"/>
                <a:gd name="T18" fmla="*/ 182 w 305"/>
                <a:gd name="T19" fmla="*/ 0 h 235"/>
                <a:gd name="T20" fmla="*/ 123 w 305"/>
                <a:gd name="T21" fmla="*/ 0 h 235"/>
                <a:gd name="T22" fmla="*/ 89 w 305"/>
                <a:gd name="T23" fmla="*/ 147 h 235"/>
                <a:gd name="T24" fmla="*/ 85 w 305"/>
                <a:gd name="T25" fmla="*/ 174 h 235"/>
                <a:gd name="T26" fmla="*/ 83 w 305"/>
                <a:gd name="T27" fmla="*/ 191 h 235"/>
                <a:gd name="T28" fmla="*/ 83 w 305"/>
                <a:gd name="T29" fmla="*/ 191 h 235"/>
                <a:gd name="T30" fmla="*/ 77 w 305"/>
                <a:gd name="T31" fmla="*/ 147 h 235"/>
                <a:gd name="T32" fmla="*/ 48 w 305"/>
                <a:gd name="T33" fmla="*/ 0 h 235"/>
                <a:gd name="T34" fmla="*/ 0 w 305"/>
                <a:gd name="T35" fmla="*/ 0 h 235"/>
                <a:gd name="T36" fmla="*/ 54 w 305"/>
                <a:gd name="T37" fmla="*/ 235 h 235"/>
                <a:gd name="T38" fmla="*/ 109 w 305"/>
                <a:gd name="T39" fmla="*/ 235 h 235"/>
                <a:gd name="T40" fmla="*/ 145 w 305"/>
                <a:gd name="T41" fmla="*/ 73 h 235"/>
                <a:gd name="T42" fmla="*/ 149 w 305"/>
                <a:gd name="T43" fmla="*/ 50 h 235"/>
                <a:gd name="T44" fmla="*/ 151 w 305"/>
                <a:gd name="T45" fmla="*/ 38 h 235"/>
                <a:gd name="T46" fmla="*/ 151 w 305"/>
                <a:gd name="T47" fmla="*/ 38 h 235"/>
                <a:gd name="T48" fmla="*/ 157 w 305"/>
                <a:gd name="T49" fmla="*/ 74 h 235"/>
                <a:gd name="T50" fmla="*/ 194 w 305"/>
                <a:gd name="T51" fmla="*/ 235 h 235"/>
                <a:gd name="T52" fmla="*/ 252 w 305"/>
                <a:gd name="T53" fmla="*/ 235 h 235"/>
                <a:gd name="T54" fmla="*/ 305 w 305"/>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5" h="235">
                  <a:moveTo>
                    <a:pt x="305" y="0"/>
                  </a:moveTo>
                  <a:lnTo>
                    <a:pt x="257" y="0"/>
                  </a:lnTo>
                  <a:lnTo>
                    <a:pt x="227" y="146"/>
                  </a:lnTo>
                  <a:lnTo>
                    <a:pt x="227" y="146"/>
                  </a:lnTo>
                  <a:lnTo>
                    <a:pt x="224" y="164"/>
                  </a:lnTo>
                  <a:lnTo>
                    <a:pt x="221" y="190"/>
                  </a:lnTo>
                  <a:lnTo>
                    <a:pt x="221" y="190"/>
                  </a:lnTo>
                  <a:lnTo>
                    <a:pt x="218" y="164"/>
                  </a:lnTo>
                  <a:lnTo>
                    <a:pt x="215" y="147"/>
                  </a:lnTo>
                  <a:lnTo>
                    <a:pt x="182" y="0"/>
                  </a:lnTo>
                  <a:lnTo>
                    <a:pt x="123" y="0"/>
                  </a:lnTo>
                  <a:lnTo>
                    <a:pt x="89" y="147"/>
                  </a:lnTo>
                  <a:lnTo>
                    <a:pt x="85" y="174"/>
                  </a:lnTo>
                  <a:lnTo>
                    <a:pt x="83" y="191"/>
                  </a:lnTo>
                  <a:lnTo>
                    <a:pt x="83" y="191"/>
                  </a:lnTo>
                  <a:lnTo>
                    <a:pt x="77" y="147"/>
                  </a:lnTo>
                  <a:lnTo>
                    <a:pt x="48" y="0"/>
                  </a:lnTo>
                  <a:lnTo>
                    <a:pt x="0" y="0"/>
                  </a:lnTo>
                  <a:lnTo>
                    <a:pt x="54" y="235"/>
                  </a:lnTo>
                  <a:lnTo>
                    <a:pt x="109" y="235"/>
                  </a:lnTo>
                  <a:lnTo>
                    <a:pt x="145" y="73"/>
                  </a:lnTo>
                  <a:lnTo>
                    <a:pt x="149" y="50"/>
                  </a:lnTo>
                  <a:lnTo>
                    <a:pt x="151" y="38"/>
                  </a:lnTo>
                  <a:lnTo>
                    <a:pt x="151" y="38"/>
                  </a:lnTo>
                  <a:lnTo>
                    <a:pt x="157" y="74"/>
                  </a:lnTo>
                  <a:lnTo>
                    <a:pt x="194" y="235"/>
                  </a:lnTo>
                  <a:lnTo>
                    <a:pt x="252" y="235"/>
                  </a:lnTo>
                  <a:lnTo>
                    <a:pt x="30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2" name="Group 1"/>
          <p:cNvGrpSpPr/>
          <p:nvPr/>
        </p:nvGrpSpPr>
        <p:grpSpPr>
          <a:xfrm>
            <a:off x="2835661" y="4550967"/>
            <a:ext cx="1249001" cy="1296630"/>
            <a:chOff x="2835661" y="4550967"/>
            <a:chExt cx="1249001" cy="1296630"/>
          </a:xfrm>
        </p:grpSpPr>
        <p:grpSp>
          <p:nvGrpSpPr>
            <p:cNvPr id="6" name="Group 5"/>
            <p:cNvGrpSpPr/>
            <p:nvPr/>
          </p:nvGrpSpPr>
          <p:grpSpPr>
            <a:xfrm>
              <a:off x="2835661" y="4550967"/>
              <a:ext cx="1249001" cy="1296630"/>
              <a:chOff x="2835661" y="4550967"/>
              <a:chExt cx="1249001" cy="1296630"/>
            </a:xfrm>
            <a:noFill/>
          </p:grpSpPr>
          <p:sp>
            <p:nvSpPr>
              <p:cNvPr id="107" name="Arc 106"/>
              <p:cNvSpPr/>
              <p:nvPr/>
            </p:nvSpPr>
            <p:spPr>
              <a:xfrm>
                <a:off x="2861729" y="4607960"/>
                <a:ext cx="1222933" cy="1239637"/>
              </a:xfrm>
              <a:prstGeom prst="arc">
                <a:avLst>
                  <a:gd name="adj1" fmla="val 15035952"/>
                  <a:gd name="adj2" fmla="val 8102237"/>
                </a:avLst>
              </a:prstGeom>
              <a:grpFill/>
              <a:ln w="5715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5" name="Multiplication Sign 94"/>
              <p:cNvSpPr/>
              <p:nvPr/>
            </p:nvSpPr>
            <p:spPr>
              <a:xfrm>
                <a:off x="2835661" y="4550967"/>
                <a:ext cx="425967" cy="425967"/>
              </a:xfrm>
              <a:prstGeom prst="mathMultiply">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a:ln>
                    <a:noFill/>
                  </a:ln>
                  <a:solidFill>
                    <a:prstClr val="white"/>
                  </a:solidFill>
                  <a:effectLst/>
                  <a:uLnTx/>
                  <a:uFillTx/>
                  <a:latin typeface="Calibri"/>
                  <a:ea typeface="+mn-ea"/>
                  <a:cs typeface="+mn-cs"/>
                </a:endParaRPr>
              </a:p>
            </p:txBody>
          </p:sp>
        </p:grpSp>
        <p:pic>
          <p:nvPicPr>
            <p:cNvPr id="127" name="Picture 126"/>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3376829" y="4909110"/>
              <a:ext cx="511869" cy="505961"/>
            </a:xfrm>
            <a:prstGeom prst="rect">
              <a:avLst/>
            </a:prstGeom>
            <a:solidFill>
              <a:schemeClr val="accent3"/>
            </a:solidFill>
            <a:ln>
              <a:noFill/>
            </a:ln>
          </p:spPr>
        </p:pic>
      </p:grpSp>
      <p:grpSp>
        <p:nvGrpSpPr>
          <p:cNvPr id="4" name="Group 3"/>
          <p:cNvGrpSpPr/>
          <p:nvPr/>
        </p:nvGrpSpPr>
        <p:grpSpPr>
          <a:xfrm>
            <a:off x="1384620" y="2081871"/>
            <a:ext cx="3611968" cy="2780328"/>
            <a:chOff x="1384620" y="2081871"/>
            <a:chExt cx="3611968" cy="2780328"/>
          </a:xfrm>
        </p:grpSpPr>
        <p:sp>
          <p:nvSpPr>
            <p:cNvPr id="82" name="Oval 81"/>
            <p:cNvSpPr/>
            <p:nvPr/>
          </p:nvSpPr>
          <p:spPr>
            <a:xfrm>
              <a:off x="1384620" y="2105481"/>
              <a:ext cx="1721549" cy="172154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Zone-based, </a:t>
              </a:r>
              <a:r>
                <a:rPr kumimoji="0" lang="en-US" sz="1600" b="0" i="0" u="none" strike="noStrike" kern="1200" cap="none" spc="0" normalizeH="0" baseline="0" noProof="0" dirty="0" err="1">
                  <a:ln>
                    <a:noFill/>
                  </a:ln>
                  <a:solidFill>
                    <a:prstClr val="white"/>
                  </a:solidFill>
                  <a:effectLst/>
                  <a:uLnTx/>
                  <a:uFillTx/>
                  <a:latin typeface="Calibri" panose="020F0502020204030204"/>
                  <a:ea typeface="+mn-ea"/>
                  <a:cs typeface="+mn-cs"/>
                </a:rPr>
                <a:t>stateful</a:t>
              </a: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 firewall</a:t>
              </a:r>
            </a:p>
          </p:txBody>
        </p:sp>
        <p:cxnSp>
          <p:nvCxnSpPr>
            <p:cNvPr id="99" name="Straight Arrow Connector 98"/>
            <p:cNvCxnSpPr/>
            <p:nvPr/>
          </p:nvCxnSpPr>
          <p:spPr>
            <a:xfrm>
              <a:off x="2245395" y="3827030"/>
              <a:ext cx="660050" cy="780930"/>
            </a:xfrm>
            <a:prstGeom prst="straightConnector1">
              <a:avLst/>
            </a:prstGeom>
            <a:ln w="12700" cap="rnd">
              <a:solidFill>
                <a:schemeClr val="accent3"/>
              </a:solidFill>
              <a:round/>
              <a:tailEnd type="triangle"/>
            </a:ln>
          </p:spPr>
          <p:style>
            <a:lnRef idx="1">
              <a:schemeClr val="accent1"/>
            </a:lnRef>
            <a:fillRef idx="0">
              <a:schemeClr val="accent1"/>
            </a:fillRef>
            <a:effectRef idx="0">
              <a:schemeClr val="accent1"/>
            </a:effectRef>
            <a:fontRef idx="minor">
              <a:schemeClr val="tx1"/>
            </a:fontRef>
          </p:style>
        </p:cxnSp>
        <p:sp>
          <p:nvSpPr>
            <p:cNvPr id="100" name="Oval 99"/>
            <p:cNvSpPr/>
            <p:nvPr/>
          </p:nvSpPr>
          <p:spPr>
            <a:xfrm>
              <a:off x="3275039" y="2081871"/>
              <a:ext cx="1721549" cy="1721549"/>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Calibri" panose="020F0502020204030204"/>
                  <a:ea typeface="+mn-ea"/>
                  <a:cs typeface="+mn-cs"/>
                </a:rPr>
                <a:t>Application Awareness &amp; Segmentation</a:t>
              </a: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cxnSp>
          <p:nvCxnSpPr>
            <p:cNvPr id="102" name="Straight Arrow Connector 101"/>
            <p:cNvCxnSpPr/>
            <p:nvPr/>
          </p:nvCxnSpPr>
          <p:spPr>
            <a:xfrm flipH="1">
              <a:off x="3714750" y="3803420"/>
              <a:ext cx="421067" cy="1058779"/>
            </a:xfrm>
            <a:prstGeom prst="straightConnector1">
              <a:avLst/>
            </a:prstGeom>
            <a:ln w="12700" cap="rnd">
              <a:solidFill>
                <a:schemeClr val="accent3"/>
              </a:solidFill>
              <a:round/>
              <a:tailEnd type="triangle"/>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593121038"/>
      </p:ext>
    </p:extLst>
  </p:cSld>
  <p:clrMapOvr>
    <a:masterClrMapping/>
  </p:clrMapOvr>
  <mc:AlternateContent xmlns:mc="http://schemas.openxmlformats.org/markup-compatibility/2006" xmlns:p14="http://schemas.microsoft.com/office/powerpoint/2010/main">
    <mc:Choice Requires="p14">
      <p:transition spd="med" p14:dur="700" advTm="5510">
        <p:fade/>
      </p:transition>
    </mc:Choice>
    <mc:Fallback xmlns="">
      <p:transition spd="med" advTm="551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linds(horizont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solidFill>
                  <a:srgbClr val="1A1A1A"/>
                </a:solidFill>
              </a:rPr>
              <a:t>NetScaler SD-WAN</a:t>
            </a:r>
            <a:endParaRPr lang="en-US" dirty="0"/>
          </a:p>
        </p:txBody>
      </p:sp>
      <p:grpSp>
        <p:nvGrpSpPr>
          <p:cNvPr id="77" name="Group 76"/>
          <p:cNvGrpSpPr/>
          <p:nvPr/>
        </p:nvGrpSpPr>
        <p:grpSpPr>
          <a:xfrm>
            <a:off x="8835679" y="3910804"/>
            <a:ext cx="1206131" cy="1249659"/>
            <a:chOff x="7383388" y="4610833"/>
            <a:chExt cx="1206131" cy="1249659"/>
          </a:xfrm>
        </p:grpSpPr>
        <p:pic>
          <p:nvPicPr>
            <p:cNvPr id="78" name="Picture 7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36851" y="4610833"/>
              <a:ext cx="1042416" cy="877824"/>
            </a:xfrm>
            <a:prstGeom prst="rect">
              <a:avLst/>
            </a:prstGeom>
          </p:spPr>
        </p:pic>
        <p:sp>
          <p:nvSpPr>
            <p:cNvPr id="79" name="TextBox 13"/>
            <p:cNvSpPr txBox="1"/>
            <p:nvPr/>
          </p:nvSpPr>
          <p:spPr>
            <a:xfrm>
              <a:off x="7383388" y="5552715"/>
              <a:ext cx="1206131"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Azure</a:t>
              </a:r>
            </a:p>
          </p:txBody>
        </p:sp>
      </p:grpSp>
      <p:cxnSp>
        <p:nvCxnSpPr>
          <p:cNvPr id="83" name="Straight Connector 82"/>
          <p:cNvCxnSpPr>
            <a:cxnSpLocks/>
          </p:cNvCxnSpPr>
          <p:nvPr/>
        </p:nvCxnSpPr>
        <p:spPr bwMode="auto">
          <a:xfrm flipH="1">
            <a:off x="6508494" y="4349716"/>
            <a:ext cx="1002309" cy="801"/>
          </a:xfrm>
          <a:prstGeom prst="line">
            <a:avLst/>
          </a:prstGeom>
          <a:noFill/>
          <a:ln w="19050" cap="flat" cmpd="sng" algn="ctr">
            <a:solidFill>
              <a:schemeClr val="tx1"/>
            </a:solidFill>
            <a:prstDash val="sysDot"/>
            <a:round/>
            <a:headEnd type="none" w="med" len="med"/>
            <a:tailEnd type="none" w="med" len="med"/>
          </a:ln>
          <a:effectLst/>
        </p:spPr>
      </p:cxnSp>
      <p:grpSp>
        <p:nvGrpSpPr>
          <p:cNvPr id="84" name="Group 83"/>
          <p:cNvGrpSpPr/>
          <p:nvPr/>
        </p:nvGrpSpPr>
        <p:grpSpPr>
          <a:xfrm>
            <a:off x="10041810" y="3851646"/>
            <a:ext cx="1057400" cy="936982"/>
            <a:chOff x="3833689" y="1364458"/>
            <a:chExt cx="1057400" cy="936982"/>
          </a:xfrm>
        </p:grpSpPr>
        <p:grpSp>
          <p:nvGrpSpPr>
            <p:cNvPr id="85" name="Group 26"/>
            <p:cNvGrpSpPr>
              <a:grpSpLocks noChangeAspect="1"/>
            </p:cNvGrpSpPr>
            <p:nvPr/>
          </p:nvGrpSpPr>
          <p:grpSpPr bwMode="auto">
            <a:xfrm>
              <a:off x="3874965" y="1364458"/>
              <a:ext cx="419048" cy="375340"/>
              <a:chOff x="3593" y="712"/>
              <a:chExt cx="604" cy="541"/>
            </a:xfrm>
            <a:solidFill>
              <a:schemeClr val="accent5"/>
            </a:solidFill>
          </p:grpSpPr>
          <p:sp>
            <p:nvSpPr>
              <p:cNvPr id="95" name="Freeform 27"/>
              <p:cNvSpPr>
                <a:spLocks/>
              </p:cNvSpPr>
              <p:nvPr/>
            </p:nvSpPr>
            <p:spPr bwMode="auto">
              <a:xfrm>
                <a:off x="3698" y="897"/>
                <a:ext cx="107" cy="170"/>
              </a:xfrm>
              <a:custGeom>
                <a:avLst/>
                <a:gdLst>
                  <a:gd name="T0" fmla="*/ 130 w 642"/>
                  <a:gd name="T1" fmla="*/ 941 h 1025"/>
                  <a:gd name="T2" fmla="*/ 170 w 642"/>
                  <a:gd name="T3" fmla="*/ 977 h 1025"/>
                  <a:gd name="T4" fmla="*/ 215 w 642"/>
                  <a:gd name="T5" fmla="*/ 1002 h 1025"/>
                  <a:gd name="T6" fmla="*/ 262 w 642"/>
                  <a:gd name="T7" fmla="*/ 1018 h 1025"/>
                  <a:gd name="T8" fmla="*/ 314 w 642"/>
                  <a:gd name="T9" fmla="*/ 1025 h 1025"/>
                  <a:gd name="T10" fmla="*/ 368 w 642"/>
                  <a:gd name="T11" fmla="*/ 1020 h 1025"/>
                  <a:gd name="T12" fmla="*/ 395 w 642"/>
                  <a:gd name="T13" fmla="*/ 1015 h 1025"/>
                  <a:gd name="T14" fmla="*/ 444 w 642"/>
                  <a:gd name="T15" fmla="*/ 997 h 1025"/>
                  <a:gd name="T16" fmla="*/ 506 w 642"/>
                  <a:gd name="T17" fmla="*/ 951 h 1025"/>
                  <a:gd name="T18" fmla="*/ 541 w 642"/>
                  <a:gd name="T19" fmla="*/ 911 h 1025"/>
                  <a:gd name="T20" fmla="*/ 577 w 642"/>
                  <a:gd name="T21" fmla="*/ 854 h 1025"/>
                  <a:gd name="T22" fmla="*/ 602 w 642"/>
                  <a:gd name="T23" fmla="*/ 791 h 1025"/>
                  <a:gd name="T24" fmla="*/ 615 w 642"/>
                  <a:gd name="T25" fmla="*/ 748 h 1025"/>
                  <a:gd name="T26" fmla="*/ 634 w 642"/>
                  <a:gd name="T27" fmla="*/ 656 h 1025"/>
                  <a:gd name="T28" fmla="*/ 641 w 642"/>
                  <a:gd name="T29" fmla="*/ 562 h 1025"/>
                  <a:gd name="T30" fmla="*/ 642 w 642"/>
                  <a:gd name="T31" fmla="*/ 499 h 1025"/>
                  <a:gd name="T32" fmla="*/ 637 w 642"/>
                  <a:gd name="T33" fmla="*/ 408 h 1025"/>
                  <a:gd name="T34" fmla="*/ 625 w 642"/>
                  <a:gd name="T35" fmla="*/ 320 h 1025"/>
                  <a:gd name="T36" fmla="*/ 612 w 642"/>
                  <a:gd name="T37" fmla="*/ 268 h 1025"/>
                  <a:gd name="T38" fmla="*/ 588 w 642"/>
                  <a:gd name="T39" fmla="*/ 199 h 1025"/>
                  <a:gd name="T40" fmla="*/ 556 w 642"/>
                  <a:gd name="T41" fmla="*/ 135 h 1025"/>
                  <a:gd name="T42" fmla="*/ 528 w 642"/>
                  <a:gd name="T43" fmla="*/ 95 h 1025"/>
                  <a:gd name="T44" fmla="*/ 498 w 642"/>
                  <a:gd name="T45" fmla="*/ 63 h 1025"/>
                  <a:gd name="T46" fmla="*/ 463 w 642"/>
                  <a:gd name="T47" fmla="*/ 37 h 1025"/>
                  <a:gd name="T48" fmla="*/ 425 w 642"/>
                  <a:gd name="T49" fmla="*/ 18 h 1025"/>
                  <a:gd name="T50" fmla="*/ 387 w 642"/>
                  <a:gd name="T51" fmla="*/ 7 h 1025"/>
                  <a:gd name="T52" fmla="*/ 333 w 642"/>
                  <a:gd name="T53" fmla="*/ 0 h 1025"/>
                  <a:gd name="T54" fmla="*/ 254 w 642"/>
                  <a:gd name="T55" fmla="*/ 9 h 1025"/>
                  <a:gd name="T56" fmla="*/ 182 w 642"/>
                  <a:gd name="T57" fmla="*/ 42 h 1025"/>
                  <a:gd name="T58" fmla="*/ 150 w 642"/>
                  <a:gd name="T59" fmla="*/ 65 h 1025"/>
                  <a:gd name="T60" fmla="*/ 127 w 642"/>
                  <a:gd name="T61" fmla="*/ 91 h 1025"/>
                  <a:gd name="T62" fmla="*/ 89 w 642"/>
                  <a:gd name="T63" fmla="*/ 142 h 1025"/>
                  <a:gd name="T64" fmla="*/ 58 w 642"/>
                  <a:gd name="T65" fmla="*/ 199 h 1025"/>
                  <a:gd name="T66" fmla="*/ 40 w 642"/>
                  <a:gd name="T67" fmla="*/ 246 h 1025"/>
                  <a:gd name="T68" fmla="*/ 18 w 642"/>
                  <a:gd name="T69" fmla="*/ 326 h 1025"/>
                  <a:gd name="T70" fmla="*/ 6 w 642"/>
                  <a:gd name="T71" fmla="*/ 408 h 1025"/>
                  <a:gd name="T72" fmla="*/ 1 w 642"/>
                  <a:gd name="T73" fmla="*/ 473 h 1025"/>
                  <a:gd name="T74" fmla="*/ 3 w 642"/>
                  <a:gd name="T75" fmla="*/ 584 h 1025"/>
                  <a:gd name="T76" fmla="*/ 17 w 642"/>
                  <a:gd name="T77" fmla="*/ 695 h 1025"/>
                  <a:gd name="T78" fmla="*/ 30 w 642"/>
                  <a:gd name="T79" fmla="*/ 758 h 1025"/>
                  <a:gd name="T80" fmla="*/ 60 w 642"/>
                  <a:gd name="T81" fmla="*/ 833 h 1025"/>
                  <a:gd name="T82" fmla="*/ 100 w 642"/>
                  <a:gd name="T83" fmla="*/ 904 h 10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42" h="1025">
                    <a:moveTo>
                      <a:pt x="118" y="927"/>
                    </a:moveTo>
                    <a:lnTo>
                      <a:pt x="118" y="927"/>
                    </a:lnTo>
                    <a:lnTo>
                      <a:pt x="130" y="941"/>
                    </a:lnTo>
                    <a:lnTo>
                      <a:pt x="143" y="953"/>
                    </a:lnTo>
                    <a:lnTo>
                      <a:pt x="156" y="965"/>
                    </a:lnTo>
                    <a:lnTo>
                      <a:pt x="170" y="977"/>
                    </a:lnTo>
                    <a:lnTo>
                      <a:pt x="184" y="986"/>
                    </a:lnTo>
                    <a:lnTo>
                      <a:pt x="199" y="994"/>
                    </a:lnTo>
                    <a:lnTo>
                      <a:pt x="215" y="1002"/>
                    </a:lnTo>
                    <a:lnTo>
                      <a:pt x="230" y="1008"/>
                    </a:lnTo>
                    <a:lnTo>
                      <a:pt x="246" y="1014"/>
                    </a:lnTo>
                    <a:lnTo>
                      <a:pt x="262" y="1018"/>
                    </a:lnTo>
                    <a:lnTo>
                      <a:pt x="279" y="1021"/>
                    </a:lnTo>
                    <a:lnTo>
                      <a:pt x="296" y="1023"/>
                    </a:lnTo>
                    <a:lnTo>
                      <a:pt x="314" y="1025"/>
                    </a:lnTo>
                    <a:lnTo>
                      <a:pt x="331" y="1023"/>
                    </a:lnTo>
                    <a:lnTo>
                      <a:pt x="350" y="1022"/>
                    </a:lnTo>
                    <a:lnTo>
                      <a:pt x="368" y="1020"/>
                    </a:lnTo>
                    <a:lnTo>
                      <a:pt x="368" y="1020"/>
                    </a:lnTo>
                    <a:lnTo>
                      <a:pt x="382" y="1018"/>
                    </a:lnTo>
                    <a:lnTo>
                      <a:pt x="395" y="1015"/>
                    </a:lnTo>
                    <a:lnTo>
                      <a:pt x="408" y="1011"/>
                    </a:lnTo>
                    <a:lnTo>
                      <a:pt x="420" y="1007"/>
                    </a:lnTo>
                    <a:lnTo>
                      <a:pt x="444" y="997"/>
                    </a:lnTo>
                    <a:lnTo>
                      <a:pt x="466" y="984"/>
                    </a:lnTo>
                    <a:lnTo>
                      <a:pt x="486" y="969"/>
                    </a:lnTo>
                    <a:lnTo>
                      <a:pt x="506" y="951"/>
                    </a:lnTo>
                    <a:lnTo>
                      <a:pt x="524" y="932"/>
                    </a:lnTo>
                    <a:lnTo>
                      <a:pt x="541" y="911"/>
                    </a:lnTo>
                    <a:lnTo>
                      <a:pt x="541" y="911"/>
                    </a:lnTo>
                    <a:lnTo>
                      <a:pt x="554" y="893"/>
                    </a:lnTo>
                    <a:lnTo>
                      <a:pt x="565" y="873"/>
                    </a:lnTo>
                    <a:lnTo>
                      <a:pt x="577" y="854"/>
                    </a:lnTo>
                    <a:lnTo>
                      <a:pt x="586" y="833"/>
                    </a:lnTo>
                    <a:lnTo>
                      <a:pt x="595" y="813"/>
                    </a:lnTo>
                    <a:lnTo>
                      <a:pt x="602" y="791"/>
                    </a:lnTo>
                    <a:lnTo>
                      <a:pt x="609" y="770"/>
                    </a:lnTo>
                    <a:lnTo>
                      <a:pt x="615" y="748"/>
                    </a:lnTo>
                    <a:lnTo>
                      <a:pt x="615" y="748"/>
                    </a:lnTo>
                    <a:lnTo>
                      <a:pt x="623" y="718"/>
                    </a:lnTo>
                    <a:lnTo>
                      <a:pt x="629" y="686"/>
                    </a:lnTo>
                    <a:lnTo>
                      <a:pt x="634" y="656"/>
                    </a:lnTo>
                    <a:lnTo>
                      <a:pt x="637" y="625"/>
                    </a:lnTo>
                    <a:lnTo>
                      <a:pt x="640" y="593"/>
                    </a:lnTo>
                    <a:lnTo>
                      <a:pt x="641" y="562"/>
                    </a:lnTo>
                    <a:lnTo>
                      <a:pt x="642" y="530"/>
                    </a:lnTo>
                    <a:lnTo>
                      <a:pt x="642" y="499"/>
                    </a:lnTo>
                    <a:lnTo>
                      <a:pt x="642" y="499"/>
                    </a:lnTo>
                    <a:lnTo>
                      <a:pt x="641" y="468"/>
                    </a:lnTo>
                    <a:lnTo>
                      <a:pt x="640" y="437"/>
                    </a:lnTo>
                    <a:lnTo>
                      <a:pt x="637" y="408"/>
                    </a:lnTo>
                    <a:lnTo>
                      <a:pt x="634" y="377"/>
                    </a:lnTo>
                    <a:lnTo>
                      <a:pt x="629" y="348"/>
                    </a:lnTo>
                    <a:lnTo>
                      <a:pt x="625" y="320"/>
                    </a:lnTo>
                    <a:lnTo>
                      <a:pt x="619" y="293"/>
                    </a:lnTo>
                    <a:lnTo>
                      <a:pt x="612" y="268"/>
                    </a:lnTo>
                    <a:lnTo>
                      <a:pt x="612" y="268"/>
                    </a:lnTo>
                    <a:lnTo>
                      <a:pt x="606" y="245"/>
                    </a:lnTo>
                    <a:lnTo>
                      <a:pt x="598" y="221"/>
                    </a:lnTo>
                    <a:lnTo>
                      <a:pt x="588" y="199"/>
                    </a:lnTo>
                    <a:lnTo>
                      <a:pt x="579" y="177"/>
                    </a:lnTo>
                    <a:lnTo>
                      <a:pt x="569" y="156"/>
                    </a:lnTo>
                    <a:lnTo>
                      <a:pt x="556" y="135"/>
                    </a:lnTo>
                    <a:lnTo>
                      <a:pt x="543" y="115"/>
                    </a:lnTo>
                    <a:lnTo>
                      <a:pt x="528" y="95"/>
                    </a:lnTo>
                    <a:lnTo>
                      <a:pt x="528" y="95"/>
                    </a:lnTo>
                    <a:lnTo>
                      <a:pt x="519" y="84"/>
                    </a:lnTo>
                    <a:lnTo>
                      <a:pt x="508" y="73"/>
                    </a:lnTo>
                    <a:lnTo>
                      <a:pt x="498" y="63"/>
                    </a:lnTo>
                    <a:lnTo>
                      <a:pt x="486" y="53"/>
                    </a:lnTo>
                    <a:lnTo>
                      <a:pt x="474" y="45"/>
                    </a:lnTo>
                    <a:lnTo>
                      <a:pt x="463" y="37"/>
                    </a:lnTo>
                    <a:lnTo>
                      <a:pt x="451" y="30"/>
                    </a:lnTo>
                    <a:lnTo>
                      <a:pt x="438" y="24"/>
                    </a:lnTo>
                    <a:lnTo>
                      <a:pt x="425" y="18"/>
                    </a:lnTo>
                    <a:lnTo>
                      <a:pt x="413" y="14"/>
                    </a:lnTo>
                    <a:lnTo>
                      <a:pt x="400" y="9"/>
                    </a:lnTo>
                    <a:lnTo>
                      <a:pt x="387" y="7"/>
                    </a:lnTo>
                    <a:lnTo>
                      <a:pt x="373" y="3"/>
                    </a:lnTo>
                    <a:lnTo>
                      <a:pt x="360" y="2"/>
                    </a:lnTo>
                    <a:lnTo>
                      <a:pt x="333" y="0"/>
                    </a:lnTo>
                    <a:lnTo>
                      <a:pt x="307" y="1"/>
                    </a:lnTo>
                    <a:lnTo>
                      <a:pt x="280" y="3"/>
                    </a:lnTo>
                    <a:lnTo>
                      <a:pt x="254" y="9"/>
                    </a:lnTo>
                    <a:lnTo>
                      <a:pt x="229" y="18"/>
                    </a:lnTo>
                    <a:lnTo>
                      <a:pt x="205" y="29"/>
                    </a:lnTo>
                    <a:lnTo>
                      <a:pt x="182" y="42"/>
                    </a:lnTo>
                    <a:lnTo>
                      <a:pt x="171" y="49"/>
                    </a:lnTo>
                    <a:lnTo>
                      <a:pt x="161" y="57"/>
                    </a:lnTo>
                    <a:lnTo>
                      <a:pt x="150" y="65"/>
                    </a:lnTo>
                    <a:lnTo>
                      <a:pt x="141" y="74"/>
                    </a:lnTo>
                    <a:lnTo>
                      <a:pt x="141" y="74"/>
                    </a:lnTo>
                    <a:lnTo>
                      <a:pt x="127" y="91"/>
                    </a:lnTo>
                    <a:lnTo>
                      <a:pt x="113" y="107"/>
                    </a:lnTo>
                    <a:lnTo>
                      <a:pt x="100" y="124"/>
                    </a:lnTo>
                    <a:lnTo>
                      <a:pt x="89" y="142"/>
                    </a:lnTo>
                    <a:lnTo>
                      <a:pt x="77" y="161"/>
                    </a:lnTo>
                    <a:lnTo>
                      <a:pt x="67" y="179"/>
                    </a:lnTo>
                    <a:lnTo>
                      <a:pt x="58" y="199"/>
                    </a:lnTo>
                    <a:lnTo>
                      <a:pt x="49" y="219"/>
                    </a:lnTo>
                    <a:lnTo>
                      <a:pt x="49" y="219"/>
                    </a:lnTo>
                    <a:lnTo>
                      <a:pt x="40" y="246"/>
                    </a:lnTo>
                    <a:lnTo>
                      <a:pt x="32" y="272"/>
                    </a:lnTo>
                    <a:lnTo>
                      <a:pt x="24" y="299"/>
                    </a:lnTo>
                    <a:lnTo>
                      <a:pt x="18" y="326"/>
                    </a:lnTo>
                    <a:lnTo>
                      <a:pt x="13" y="353"/>
                    </a:lnTo>
                    <a:lnTo>
                      <a:pt x="8" y="381"/>
                    </a:lnTo>
                    <a:lnTo>
                      <a:pt x="6" y="408"/>
                    </a:lnTo>
                    <a:lnTo>
                      <a:pt x="4" y="436"/>
                    </a:lnTo>
                    <a:lnTo>
                      <a:pt x="4" y="436"/>
                    </a:lnTo>
                    <a:lnTo>
                      <a:pt x="1" y="473"/>
                    </a:lnTo>
                    <a:lnTo>
                      <a:pt x="0" y="510"/>
                    </a:lnTo>
                    <a:lnTo>
                      <a:pt x="1" y="548"/>
                    </a:lnTo>
                    <a:lnTo>
                      <a:pt x="3" y="584"/>
                    </a:lnTo>
                    <a:lnTo>
                      <a:pt x="5" y="621"/>
                    </a:lnTo>
                    <a:lnTo>
                      <a:pt x="10" y="657"/>
                    </a:lnTo>
                    <a:lnTo>
                      <a:pt x="17" y="695"/>
                    </a:lnTo>
                    <a:lnTo>
                      <a:pt x="24" y="731"/>
                    </a:lnTo>
                    <a:lnTo>
                      <a:pt x="24" y="731"/>
                    </a:lnTo>
                    <a:lnTo>
                      <a:pt x="30" y="758"/>
                    </a:lnTo>
                    <a:lnTo>
                      <a:pt x="39" y="783"/>
                    </a:lnTo>
                    <a:lnTo>
                      <a:pt x="49" y="809"/>
                    </a:lnTo>
                    <a:lnTo>
                      <a:pt x="60" y="833"/>
                    </a:lnTo>
                    <a:lnTo>
                      <a:pt x="71" y="858"/>
                    </a:lnTo>
                    <a:lnTo>
                      <a:pt x="85" y="881"/>
                    </a:lnTo>
                    <a:lnTo>
                      <a:pt x="100" y="904"/>
                    </a:lnTo>
                    <a:lnTo>
                      <a:pt x="118" y="927"/>
                    </a:lnTo>
                    <a:lnTo>
                      <a:pt x="118" y="927"/>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6" name="Freeform 28"/>
              <p:cNvSpPr>
                <a:spLocks noEditPoints="1"/>
              </p:cNvSpPr>
              <p:nvPr/>
            </p:nvSpPr>
            <p:spPr bwMode="auto">
              <a:xfrm>
                <a:off x="3593" y="712"/>
                <a:ext cx="335" cy="541"/>
              </a:xfrm>
              <a:custGeom>
                <a:avLst/>
                <a:gdLst>
                  <a:gd name="T0" fmla="*/ 2013 w 2013"/>
                  <a:gd name="T1" fmla="*/ 0 h 3246"/>
                  <a:gd name="T2" fmla="*/ 354 w 2013"/>
                  <a:gd name="T3" fmla="*/ 1592 h 3246"/>
                  <a:gd name="T4" fmla="*/ 361 w 2013"/>
                  <a:gd name="T5" fmla="*/ 1488 h 3246"/>
                  <a:gd name="T6" fmla="*/ 389 w 2013"/>
                  <a:gd name="T7" fmla="*/ 1335 h 3246"/>
                  <a:gd name="T8" fmla="*/ 412 w 2013"/>
                  <a:gd name="T9" fmla="*/ 1260 h 3246"/>
                  <a:gd name="T10" fmla="*/ 441 w 2013"/>
                  <a:gd name="T11" fmla="*/ 1188 h 3246"/>
                  <a:gd name="T12" fmla="*/ 478 w 2013"/>
                  <a:gd name="T13" fmla="*/ 1119 h 3246"/>
                  <a:gd name="T14" fmla="*/ 543 w 2013"/>
                  <a:gd name="T15" fmla="*/ 1026 h 3246"/>
                  <a:gd name="T16" fmla="*/ 624 w 2013"/>
                  <a:gd name="T17" fmla="*/ 946 h 3246"/>
                  <a:gd name="T18" fmla="*/ 685 w 2013"/>
                  <a:gd name="T19" fmla="*/ 905 h 3246"/>
                  <a:gd name="T20" fmla="*/ 782 w 2013"/>
                  <a:gd name="T21" fmla="*/ 859 h 3246"/>
                  <a:gd name="T22" fmla="*/ 886 w 2013"/>
                  <a:gd name="T23" fmla="*/ 836 h 3246"/>
                  <a:gd name="T24" fmla="*/ 942 w 2013"/>
                  <a:gd name="T25" fmla="*/ 831 h 3246"/>
                  <a:gd name="T26" fmla="*/ 1025 w 2013"/>
                  <a:gd name="T27" fmla="*/ 834 h 3246"/>
                  <a:gd name="T28" fmla="*/ 1107 w 2013"/>
                  <a:gd name="T29" fmla="*/ 849 h 3246"/>
                  <a:gd name="T30" fmla="*/ 1143 w 2013"/>
                  <a:gd name="T31" fmla="*/ 859 h 3246"/>
                  <a:gd name="T32" fmla="*/ 1194 w 2013"/>
                  <a:gd name="T33" fmla="*/ 881 h 3246"/>
                  <a:gd name="T34" fmla="*/ 1243 w 2013"/>
                  <a:gd name="T35" fmla="*/ 908 h 3246"/>
                  <a:gd name="T36" fmla="*/ 1329 w 2013"/>
                  <a:gd name="T37" fmla="*/ 978 h 3246"/>
                  <a:gd name="T38" fmla="*/ 1370 w 2013"/>
                  <a:gd name="T39" fmla="*/ 1023 h 3246"/>
                  <a:gd name="T40" fmla="*/ 1410 w 2013"/>
                  <a:gd name="T41" fmla="*/ 1076 h 3246"/>
                  <a:gd name="T42" fmla="*/ 1471 w 2013"/>
                  <a:gd name="T43" fmla="*/ 1190 h 3246"/>
                  <a:gd name="T44" fmla="*/ 1514 w 2013"/>
                  <a:gd name="T45" fmla="*/ 1316 h 3246"/>
                  <a:gd name="T46" fmla="*/ 1531 w 2013"/>
                  <a:gd name="T47" fmla="*/ 1389 h 3246"/>
                  <a:gd name="T48" fmla="*/ 1545 w 2013"/>
                  <a:gd name="T49" fmla="*/ 1499 h 3246"/>
                  <a:gd name="T50" fmla="*/ 1548 w 2013"/>
                  <a:gd name="T51" fmla="*/ 1610 h 3246"/>
                  <a:gd name="T52" fmla="*/ 1546 w 2013"/>
                  <a:gd name="T53" fmla="*/ 1698 h 3246"/>
                  <a:gd name="T54" fmla="*/ 1531 w 2013"/>
                  <a:gd name="T55" fmla="*/ 1828 h 3246"/>
                  <a:gd name="T56" fmla="*/ 1500 w 2013"/>
                  <a:gd name="T57" fmla="*/ 1956 h 3246"/>
                  <a:gd name="T58" fmla="*/ 1470 w 2013"/>
                  <a:gd name="T59" fmla="*/ 2037 h 3246"/>
                  <a:gd name="T60" fmla="*/ 1411 w 2013"/>
                  <a:gd name="T61" fmla="*/ 2149 h 3246"/>
                  <a:gd name="T62" fmla="*/ 1330 w 2013"/>
                  <a:gd name="T63" fmla="*/ 2249 h 3246"/>
                  <a:gd name="T64" fmla="*/ 1301 w 2013"/>
                  <a:gd name="T65" fmla="*/ 2277 h 3246"/>
                  <a:gd name="T66" fmla="*/ 1253 w 2013"/>
                  <a:gd name="T67" fmla="*/ 2316 h 3246"/>
                  <a:gd name="T68" fmla="*/ 1203 w 2013"/>
                  <a:gd name="T69" fmla="*/ 2347 h 3246"/>
                  <a:gd name="T70" fmla="*/ 1149 w 2013"/>
                  <a:gd name="T71" fmla="*/ 2373 h 3246"/>
                  <a:gd name="T72" fmla="*/ 1092 w 2013"/>
                  <a:gd name="T73" fmla="*/ 2391 h 3246"/>
                  <a:gd name="T74" fmla="*/ 1051 w 2013"/>
                  <a:gd name="T75" fmla="*/ 2400 h 3246"/>
                  <a:gd name="T76" fmla="*/ 962 w 2013"/>
                  <a:gd name="T77" fmla="*/ 2409 h 3246"/>
                  <a:gd name="T78" fmla="*/ 876 w 2013"/>
                  <a:gd name="T79" fmla="*/ 2407 h 3246"/>
                  <a:gd name="T80" fmla="*/ 793 w 2013"/>
                  <a:gd name="T81" fmla="*/ 2390 h 3246"/>
                  <a:gd name="T82" fmla="*/ 713 w 2013"/>
                  <a:gd name="T83" fmla="*/ 2359 h 3246"/>
                  <a:gd name="T84" fmla="*/ 637 w 2013"/>
                  <a:gd name="T85" fmla="*/ 2313 h 3246"/>
                  <a:gd name="T86" fmla="*/ 586 w 2013"/>
                  <a:gd name="T87" fmla="*/ 2271 h 3246"/>
                  <a:gd name="T88" fmla="*/ 515 w 2013"/>
                  <a:gd name="T89" fmla="*/ 2193 h 3246"/>
                  <a:gd name="T90" fmla="*/ 458 w 2013"/>
                  <a:gd name="T91" fmla="*/ 2103 h 3246"/>
                  <a:gd name="T92" fmla="*/ 425 w 2013"/>
                  <a:gd name="T93" fmla="*/ 2037 h 3246"/>
                  <a:gd name="T94" fmla="*/ 388 w 2013"/>
                  <a:gd name="T95" fmla="*/ 1928 h 3246"/>
                  <a:gd name="T96" fmla="*/ 366 w 2013"/>
                  <a:gd name="T97" fmla="*/ 1815 h 3246"/>
                  <a:gd name="T98" fmla="*/ 356 w 2013"/>
                  <a:gd name="T99" fmla="*/ 1730 h 3246"/>
                  <a:gd name="T100" fmla="*/ 354 w 2013"/>
                  <a:gd name="T101" fmla="*/ 1592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13" h="3246">
                    <a:moveTo>
                      <a:pt x="0" y="2916"/>
                    </a:moveTo>
                    <a:lnTo>
                      <a:pt x="2013" y="3246"/>
                    </a:lnTo>
                    <a:lnTo>
                      <a:pt x="2013" y="0"/>
                    </a:lnTo>
                    <a:lnTo>
                      <a:pt x="0" y="349"/>
                    </a:lnTo>
                    <a:lnTo>
                      <a:pt x="0" y="2916"/>
                    </a:lnTo>
                    <a:close/>
                    <a:moveTo>
                      <a:pt x="354" y="1592"/>
                    </a:moveTo>
                    <a:lnTo>
                      <a:pt x="354" y="1592"/>
                    </a:lnTo>
                    <a:lnTo>
                      <a:pt x="356" y="1539"/>
                    </a:lnTo>
                    <a:lnTo>
                      <a:pt x="361" y="1488"/>
                    </a:lnTo>
                    <a:lnTo>
                      <a:pt x="368" y="1436"/>
                    </a:lnTo>
                    <a:lnTo>
                      <a:pt x="377" y="1385"/>
                    </a:lnTo>
                    <a:lnTo>
                      <a:pt x="389" y="1335"/>
                    </a:lnTo>
                    <a:lnTo>
                      <a:pt x="396" y="1309"/>
                    </a:lnTo>
                    <a:lnTo>
                      <a:pt x="403" y="1285"/>
                    </a:lnTo>
                    <a:lnTo>
                      <a:pt x="412" y="1260"/>
                    </a:lnTo>
                    <a:lnTo>
                      <a:pt x="421" y="1236"/>
                    </a:lnTo>
                    <a:lnTo>
                      <a:pt x="431" y="1211"/>
                    </a:lnTo>
                    <a:lnTo>
                      <a:pt x="441" y="1188"/>
                    </a:lnTo>
                    <a:lnTo>
                      <a:pt x="441" y="1188"/>
                    </a:lnTo>
                    <a:lnTo>
                      <a:pt x="459" y="1153"/>
                    </a:lnTo>
                    <a:lnTo>
                      <a:pt x="478" y="1119"/>
                    </a:lnTo>
                    <a:lnTo>
                      <a:pt x="497" y="1088"/>
                    </a:lnTo>
                    <a:lnTo>
                      <a:pt x="520" y="1056"/>
                    </a:lnTo>
                    <a:lnTo>
                      <a:pt x="543" y="1026"/>
                    </a:lnTo>
                    <a:lnTo>
                      <a:pt x="568" y="998"/>
                    </a:lnTo>
                    <a:lnTo>
                      <a:pt x="595" y="971"/>
                    </a:lnTo>
                    <a:lnTo>
                      <a:pt x="624" y="946"/>
                    </a:lnTo>
                    <a:lnTo>
                      <a:pt x="624" y="946"/>
                    </a:lnTo>
                    <a:lnTo>
                      <a:pt x="655" y="923"/>
                    </a:lnTo>
                    <a:lnTo>
                      <a:pt x="685" y="905"/>
                    </a:lnTo>
                    <a:lnTo>
                      <a:pt x="715" y="887"/>
                    </a:lnTo>
                    <a:lnTo>
                      <a:pt x="748" y="872"/>
                    </a:lnTo>
                    <a:lnTo>
                      <a:pt x="782" y="859"/>
                    </a:lnTo>
                    <a:lnTo>
                      <a:pt x="815" y="850"/>
                    </a:lnTo>
                    <a:lnTo>
                      <a:pt x="850" y="842"/>
                    </a:lnTo>
                    <a:lnTo>
                      <a:pt x="886" y="836"/>
                    </a:lnTo>
                    <a:lnTo>
                      <a:pt x="886" y="836"/>
                    </a:lnTo>
                    <a:lnTo>
                      <a:pt x="914" y="834"/>
                    </a:lnTo>
                    <a:lnTo>
                      <a:pt x="942" y="831"/>
                    </a:lnTo>
                    <a:lnTo>
                      <a:pt x="970" y="831"/>
                    </a:lnTo>
                    <a:lnTo>
                      <a:pt x="997" y="831"/>
                    </a:lnTo>
                    <a:lnTo>
                      <a:pt x="1025" y="834"/>
                    </a:lnTo>
                    <a:lnTo>
                      <a:pt x="1052" y="837"/>
                    </a:lnTo>
                    <a:lnTo>
                      <a:pt x="1079" y="842"/>
                    </a:lnTo>
                    <a:lnTo>
                      <a:pt x="1107" y="849"/>
                    </a:lnTo>
                    <a:lnTo>
                      <a:pt x="1107" y="849"/>
                    </a:lnTo>
                    <a:lnTo>
                      <a:pt x="1125" y="853"/>
                    </a:lnTo>
                    <a:lnTo>
                      <a:pt x="1143" y="859"/>
                    </a:lnTo>
                    <a:lnTo>
                      <a:pt x="1160" y="866"/>
                    </a:lnTo>
                    <a:lnTo>
                      <a:pt x="1178" y="873"/>
                    </a:lnTo>
                    <a:lnTo>
                      <a:pt x="1194" y="881"/>
                    </a:lnTo>
                    <a:lnTo>
                      <a:pt x="1211" y="890"/>
                    </a:lnTo>
                    <a:lnTo>
                      <a:pt x="1227" y="899"/>
                    </a:lnTo>
                    <a:lnTo>
                      <a:pt x="1243" y="908"/>
                    </a:lnTo>
                    <a:lnTo>
                      <a:pt x="1273" y="929"/>
                    </a:lnTo>
                    <a:lnTo>
                      <a:pt x="1302" y="953"/>
                    </a:lnTo>
                    <a:lnTo>
                      <a:pt x="1329" y="978"/>
                    </a:lnTo>
                    <a:lnTo>
                      <a:pt x="1355" y="1006"/>
                    </a:lnTo>
                    <a:lnTo>
                      <a:pt x="1355" y="1006"/>
                    </a:lnTo>
                    <a:lnTo>
                      <a:pt x="1370" y="1023"/>
                    </a:lnTo>
                    <a:lnTo>
                      <a:pt x="1384" y="1040"/>
                    </a:lnTo>
                    <a:lnTo>
                      <a:pt x="1397" y="1058"/>
                    </a:lnTo>
                    <a:lnTo>
                      <a:pt x="1410" y="1076"/>
                    </a:lnTo>
                    <a:lnTo>
                      <a:pt x="1433" y="1113"/>
                    </a:lnTo>
                    <a:lnTo>
                      <a:pt x="1454" y="1151"/>
                    </a:lnTo>
                    <a:lnTo>
                      <a:pt x="1471" y="1190"/>
                    </a:lnTo>
                    <a:lnTo>
                      <a:pt x="1488" y="1231"/>
                    </a:lnTo>
                    <a:lnTo>
                      <a:pt x="1503" y="1273"/>
                    </a:lnTo>
                    <a:lnTo>
                      <a:pt x="1514" y="1316"/>
                    </a:lnTo>
                    <a:lnTo>
                      <a:pt x="1514" y="1316"/>
                    </a:lnTo>
                    <a:lnTo>
                      <a:pt x="1523" y="1353"/>
                    </a:lnTo>
                    <a:lnTo>
                      <a:pt x="1531" y="1389"/>
                    </a:lnTo>
                    <a:lnTo>
                      <a:pt x="1537" y="1426"/>
                    </a:lnTo>
                    <a:lnTo>
                      <a:pt x="1541" y="1462"/>
                    </a:lnTo>
                    <a:lnTo>
                      <a:pt x="1545" y="1499"/>
                    </a:lnTo>
                    <a:lnTo>
                      <a:pt x="1547" y="1536"/>
                    </a:lnTo>
                    <a:lnTo>
                      <a:pt x="1548" y="1573"/>
                    </a:lnTo>
                    <a:lnTo>
                      <a:pt x="1548" y="1610"/>
                    </a:lnTo>
                    <a:lnTo>
                      <a:pt x="1548" y="1610"/>
                    </a:lnTo>
                    <a:lnTo>
                      <a:pt x="1548" y="1654"/>
                    </a:lnTo>
                    <a:lnTo>
                      <a:pt x="1546" y="1698"/>
                    </a:lnTo>
                    <a:lnTo>
                      <a:pt x="1542" y="1742"/>
                    </a:lnTo>
                    <a:lnTo>
                      <a:pt x="1538" y="1785"/>
                    </a:lnTo>
                    <a:lnTo>
                      <a:pt x="1531" y="1828"/>
                    </a:lnTo>
                    <a:lnTo>
                      <a:pt x="1523" y="1871"/>
                    </a:lnTo>
                    <a:lnTo>
                      <a:pt x="1512" y="1913"/>
                    </a:lnTo>
                    <a:lnTo>
                      <a:pt x="1500" y="1956"/>
                    </a:lnTo>
                    <a:lnTo>
                      <a:pt x="1500" y="1956"/>
                    </a:lnTo>
                    <a:lnTo>
                      <a:pt x="1486" y="1997"/>
                    </a:lnTo>
                    <a:lnTo>
                      <a:pt x="1470" y="2037"/>
                    </a:lnTo>
                    <a:lnTo>
                      <a:pt x="1453" y="2075"/>
                    </a:lnTo>
                    <a:lnTo>
                      <a:pt x="1433" y="2113"/>
                    </a:lnTo>
                    <a:lnTo>
                      <a:pt x="1411" y="2149"/>
                    </a:lnTo>
                    <a:lnTo>
                      <a:pt x="1386" y="2183"/>
                    </a:lnTo>
                    <a:lnTo>
                      <a:pt x="1359" y="2216"/>
                    </a:lnTo>
                    <a:lnTo>
                      <a:pt x="1330" y="2249"/>
                    </a:lnTo>
                    <a:lnTo>
                      <a:pt x="1330" y="2249"/>
                    </a:lnTo>
                    <a:lnTo>
                      <a:pt x="1316" y="2263"/>
                    </a:lnTo>
                    <a:lnTo>
                      <a:pt x="1301" y="2277"/>
                    </a:lnTo>
                    <a:lnTo>
                      <a:pt x="1285" y="2291"/>
                    </a:lnTo>
                    <a:lnTo>
                      <a:pt x="1270" y="2304"/>
                    </a:lnTo>
                    <a:lnTo>
                      <a:pt x="1253" y="2316"/>
                    </a:lnTo>
                    <a:lnTo>
                      <a:pt x="1237" y="2327"/>
                    </a:lnTo>
                    <a:lnTo>
                      <a:pt x="1221" y="2338"/>
                    </a:lnTo>
                    <a:lnTo>
                      <a:pt x="1203" y="2347"/>
                    </a:lnTo>
                    <a:lnTo>
                      <a:pt x="1186" y="2356"/>
                    </a:lnTo>
                    <a:lnTo>
                      <a:pt x="1167" y="2366"/>
                    </a:lnTo>
                    <a:lnTo>
                      <a:pt x="1149" y="2373"/>
                    </a:lnTo>
                    <a:lnTo>
                      <a:pt x="1130" y="2380"/>
                    </a:lnTo>
                    <a:lnTo>
                      <a:pt x="1111" y="2386"/>
                    </a:lnTo>
                    <a:lnTo>
                      <a:pt x="1092" y="2391"/>
                    </a:lnTo>
                    <a:lnTo>
                      <a:pt x="1072" y="2396"/>
                    </a:lnTo>
                    <a:lnTo>
                      <a:pt x="1051" y="2400"/>
                    </a:lnTo>
                    <a:lnTo>
                      <a:pt x="1051" y="2400"/>
                    </a:lnTo>
                    <a:lnTo>
                      <a:pt x="1020" y="2404"/>
                    </a:lnTo>
                    <a:lnTo>
                      <a:pt x="991" y="2408"/>
                    </a:lnTo>
                    <a:lnTo>
                      <a:pt x="962" y="2409"/>
                    </a:lnTo>
                    <a:lnTo>
                      <a:pt x="933" y="2410"/>
                    </a:lnTo>
                    <a:lnTo>
                      <a:pt x="904" y="2409"/>
                    </a:lnTo>
                    <a:lnTo>
                      <a:pt x="876" y="2407"/>
                    </a:lnTo>
                    <a:lnTo>
                      <a:pt x="848" y="2402"/>
                    </a:lnTo>
                    <a:lnTo>
                      <a:pt x="820" y="2397"/>
                    </a:lnTo>
                    <a:lnTo>
                      <a:pt x="793" y="2390"/>
                    </a:lnTo>
                    <a:lnTo>
                      <a:pt x="767" y="2381"/>
                    </a:lnTo>
                    <a:lnTo>
                      <a:pt x="740" y="2370"/>
                    </a:lnTo>
                    <a:lnTo>
                      <a:pt x="713" y="2359"/>
                    </a:lnTo>
                    <a:lnTo>
                      <a:pt x="687" y="2346"/>
                    </a:lnTo>
                    <a:lnTo>
                      <a:pt x="663" y="2331"/>
                    </a:lnTo>
                    <a:lnTo>
                      <a:pt x="637" y="2313"/>
                    </a:lnTo>
                    <a:lnTo>
                      <a:pt x="613" y="2295"/>
                    </a:lnTo>
                    <a:lnTo>
                      <a:pt x="613" y="2295"/>
                    </a:lnTo>
                    <a:lnTo>
                      <a:pt x="586" y="2271"/>
                    </a:lnTo>
                    <a:lnTo>
                      <a:pt x="561" y="2247"/>
                    </a:lnTo>
                    <a:lnTo>
                      <a:pt x="537" y="2220"/>
                    </a:lnTo>
                    <a:lnTo>
                      <a:pt x="515" y="2193"/>
                    </a:lnTo>
                    <a:lnTo>
                      <a:pt x="495" y="2164"/>
                    </a:lnTo>
                    <a:lnTo>
                      <a:pt x="475" y="2135"/>
                    </a:lnTo>
                    <a:lnTo>
                      <a:pt x="458" y="2103"/>
                    </a:lnTo>
                    <a:lnTo>
                      <a:pt x="441" y="2072"/>
                    </a:lnTo>
                    <a:lnTo>
                      <a:pt x="441" y="2072"/>
                    </a:lnTo>
                    <a:lnTo>
                      <a:pt x="425" y="2037"/>
                    </a:lnTo>
                    <a:lnTo>
                      <a:pt x="411" y="2001"/>
                    </a:lnTo>
                    <a:lnTo>
                      <a:pt x="400" y="1965"/>
                    </a:lnTo>
                    <a:lnTo>
                      <a:pt x="388" y="1928"/>
                    </a:lnTo>
                    <a:lnTo>
                      <a:pt x="380" y="1891"/>
                    </a:lnTo>
                    <a:lnTo>
                      <a:pt x="372" y="1853"/>
                    </a:lnTo>
                    <a:lnTo>
                      <a:pt x="366" y="1815"/>
                    </a:lnTo>
                    <a:lnTo>
                      <a:pt x="361" y="1777"/>
                    </a:lnTo>
                    <a:lnTo>
                      <a:pt x="361" y="1777"/>
                    </a:lnTo>
                    <a:lnTo>
                      <a:pt x="356" y="1730"/>
                    </a:lnTo>
                    <a:lnTo>
                      <a:pt x="354" y="1684"/>
                    </a:lnTo>
                    <a:lnTo>
                      <a:pt x="353" y="1638"/>
                    </a:lnTo>
                    <a:lnTo>
                      <a:pt x="354" y="1592"/>
                    </a:lnTo>
                    <a:lnTo>
                      <a:pt x="354" y="159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7" name="Freeform 29"/>
              <p:cNvSpPr>
                <a:spLocks/>
              </p:cNvSpPr>
              <p:nvPr/>
            </p:nvSpPr>
            <p:spPr bwMode="auto">
              <a:xfrm>
                <a:off x="3951" y="803"/>
                <a:ext cx="246" cy="359"/>
              </a:xfrm>
              <a:custGeom>
                <a:avLst/>
                <a:gdLst>
                  <a:gd name="T0" fmla="*/ 0 w 1476"/>
                  <a:gd name="T1" fmla="*/ 139 h 2150"/>
                  <a:gd name="T2" fmla="*/ 1224 w 1476"/>
                  <a:gd name="T3" fmla="*/ 139 h 2150"/>
                  <a:gd name="T4" fmla="*/ 1265 w 1476"/>
                  <a:gd name="T5" fmla="*/ 148 h 2150"/>
                  <a:gd name="T6" fmla="*/ 1291 w 1476"/>
                  <a:gd name="T7" fmla="*/ 164 h 2150"/>
                  <a:gd name="T8" fmla="*/ 1321 w 1476"/>
                  <a:gd name="T9" fmla="*/ 196 h 2150"/>
                  <a:gd name="T10" fmla="*/ 1337 w 1476"/>
                  <a:gd name="T11" fmla="*/ 236 h 2150"/>
                  <a:gd name="T12" fmla="*/ 428 w 1476"/>
                  <a:gd name="T13" fmla="*/ 844 h 2150"/>
                  <a:gd name="T14" fmla="*/ 0 w 1476"/>
                  <a:gd name="T15" fmla="*/ 539 h 2150"/>
                  <a:gd name="T16" fmla="*/ 368 w 1476"/>
                  <a:gd name="T17" fmla="*/ 1092 h 2150"/>
                  <a:gd name="T18" fmla="*/ 396 w 1476"/>
                  <a:gd name="T19" fmla="*/ 1104 h 2150"/>
                  <a:gd name="T20" fmla="*/ 440 w 1476"/>
                  <a:gd name="T21" fmla="*/ 1094 h 2150"/>
                  <a:gd name="T22" fmla="*/ 657 w 1476"/>
                  <a:gd name="T23" fmla="*/ 955 h 2150"/>
                  <a:gd name="T24" fmla="*/ 963 w 1476"/>
                  <a:gd name="T25" fmla="*/ 772 h 2150"/>
                  <a:gd name="T26" fmla="*/ 1228 w 1476"/>
                  <a:gd name="T27" fmla="*/ 609 h 2150"/>
                  <a:gd name="T28" fmla="*/ 1329 w 1476"/>
                  <a:gd name="T29" fmla="*/ 541 h 2150"/>
                  <a:gd name="T30" fmla="*/ 1341 w 1476"/>
                  <a:gd name="T31" fmla="*/ 549 h 2150"/>
                  <a:gd name="T32" fmla="*/ 1341 w 1476"/>
                  <a:gd name="T33" fmla="*/ 1842 h 2150"/>
                  <a:gd name="T34" fmla="*/ 1328 w 1476"/>
                  <a:gd name="T35" fmla="*/ 1904 h 2150"/>
                  <a:gd name="T36" fmla="*/ 1307 w 1476"/>
                  <a:gd name="T37" fmla="*/ 1946 h 2150"/>
                  <a:gd name="T38" fmla="*/ 1287 w 1476"/>
                  <a:gd name="T39" fmla="*/ 1972 h 2150"/>
                  <a:gd name="T40" fmla="*/ 1262 w 1476"/>
                  <a:gd name="T41" fmla="*/ 1991 h 2150"/>
                  <a:gd name="T42" fmla="*/ 1234 w 1476"/>
                  <a:gd name="T43" fmla="*/ 2005 h 2150"/>
                  <a:gd name="T44" fmla="*/ 1200 w 1476"/>
                  <a:gd name="T45" fmla="*/ 2014 h 2150"/>
                  <a:gd name="T46" fmla="*/ 1159 w 1476"/>
                  <a:gd name="T47" fmla="*/ 2016 h 2150"/>
                  <a:gd name="T48" fmla="*/ 1159 w 1476"/>
                  <a:gd name="T49" fmla="*/ 2150 h 2150"/>
                  <a:gd name="T50" fmla="*/ 1201 w 1476"/>
                  <a:gd name="T51" fmla="*/ 2148 h 2150"/>
                  <a:gd name="T52" fmla="*/ 1240 w 1476"/>
                  <a:gd name="T53" fmla="*/ 2143 h 2150"/>
                  <a:gd name="T54" fmla="*/ 1299 w 1476"/>
                  <a:gd name="T55" fmla="*/ 2124 h 2150"/>
                  <a:gd name="T56" fmla="*/ 1351 w 1476"/>
                  <a:gd name="T57" fmla="*/ 2096 h 2150"/>
                  <a:gd name="T58" fmla="*/ 1396 w 1476"/>
                  <a:gd name="T59" fmla="*/ 2059 h 2150"/>
                  <a:gd name="T60" fmla="*/ 1432 w 1476"/>
                  <a:gd name="T61" fmla="*/ 2014 h 2150"/>
                  <a:gd name="T62" fmla="*/ 1460 w 1476"/>
                  <a:gd name="T63" fmla="*/ 1958 h 2150"/>
                  <a:gd name="T64" fmla="*/ 1468 w 1476"/>
                  <a:gd name="T65" fmla="*/ 1928 h 2150"/>
                  <a:gd name="T66" fmla="*/ 1476 w 1476"/>
                  <a:gd name="T67" fmla="*/ 1863 h 2150"/>
                  <a:gd name="T68" fmla="*/ 1476 w 1476"/>
                  <a:gd name="T69" fmla="*/ 556 h 2150"/>
                  <a:gd name="T70" fmla="*/ 1476 w 1476"/>
                  <a:gd name="T71" fmla="*/ 303 h 2150"/>
                  <a:gd name="T72" fmla="*/ 1475 w 1476"/>
                  <a:gd name="T73" fmla="*/ 245 h 2150"/>
                  <a:gd name="T74" fmla="*/ 1466 w 1476"/>
                  <a:gd name="T75" fmla="*/ 181 h 2150"/>
                  <a:gd name="T76" fmla="*/ 1445 w 1476"/>
                  <a:gd name="T77" fmla="*/ 128 h 2150"/>
                  <a:gd name="T78" fmla="*/ 1418 w 1476"/>
                  <a:gd name="T79" fmla="*/ 87 h 2150"/>
                  <a:gd name="T80" fmla="*/ 1385 w 1476"/>
                  <a:gd name="T81" fmla="*/ 57 h 2150"/>
                  <a:gd name="T82" fmla="*/ 1350 w 1476"/>
                  <a:gd name="T83" fmla="*/ 34 h 2150"/>
                  <a:gd name="T84" fmla="*/ 1283 w 1476"/>
                  <a:gd name="T85" fmla="*/ 9 h 2150"/>
                  <a:gd name="T86" fmla="*/ 1235 w 1476"/>
                  <a:gd name="T87" fmla="*/ 1 h 2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76" h="2150">
                    <a:moveTo>
                      <a:pt x="1224" y="0"/>
                    </a:moveTo>
                    <a:lnTo>
                      <a:pt x="0" y="0"/>
                    </a:lnTo>
                    <a:lnTo>
                      <a:pt x="0" y="139"/>
                    </a:lnTo>
                    <a:lnTo>
                      <a:pt x="1224" y="139"/>
                    </a:lnTo>
                    <a:lnTo>
                      <a:pt x="1224" y="139"/>
                    </a:lnTo>
                    <a:lnTo>
                      <a:pt x="1224" y="139"/>
                    </a:lnTo>
                    <a:lnTo>
                      <a:pt x="1238" y="140"/>
                    </a:lnTo>
                    <a:lnTo>
                      <a:pt x="1252" y="142"/>
                    </a:lnTo>
                    <a:lnTo>
                      <a:pt x="1265" y="148"/>
                    </a:lnTo>
                    <a:lnTo>
                      <a:pt x="1278" y="155"/>
                    </a:lnTo>
                    <a:lnTo>
                      <a:pt x="1278" y="155"/>
                    </a:lnTo>
                    <a:lnTo>
                      <a:pt x="1291" y="164"/>
                    </a:lnTo>
                    <a:lnTo>
                      <a:pt x="1302" y="174"/>
                    </a:lnTo>
                    <a:lnTo>
                      <a:pt x="1313" y="184"/>
                    </a:lnTo>
                    <a:lnTo>
                      <a:pt x="1321" y="196"/>
                    </a:lnTo>
                    <a:lnTo>
                      <a:pt x="1327" y="208"/>
                    </a:lnTo>
                    <a:lnTo>
                      <a:pt x="1333" y="222"/>
                    </a:lnTo>
                    <a:lnTo>
                      <a:pt x="1337" y="236"/>
                    </a:lnTo>
                    <a:lnTo>
                      <a:pt x="1341" y="252"/>
                    </a:lnTo>
                    <a:lnTo>
                      <a:pt x="1330" y="275"/>
                    </a:lnTo>
                    <a:lnTo>
                      <a:pt x="428" y="844"/>
                    </a:lnTo>
                    <a:lnTo>
                      <a:pt x="405" y="852"/>
                    </a:lnTo>
                    <a:lnTo>
                      <a:pt x="383" y="845"/>
                    </a:lnTo>
                    <a:lnTo>
                      <a:pt x="0" y="539"/>
                    </a:lnTo>
                    <a:lnTo>
                      <a:pt x="0" y="809"/>
                    </a:lnTo>
                    <a:lnTo>
                      <a:pt x="368" y="1092"/>
                    </a:lnTo>
                    <a:lnTo>
                      <a:pt x="368" y="1092"/>
                    </a:lnTo>
                    <a:lnTo>
                      <a:pt x="378" y="1098"/>
                    </a:lnTo>
                    <a:lnTo>
                      <a:pt x="387" y="1102"/>
                    </a:lnTo>
                    <a:lnTo>
                      <a:pt x="396" y="1104"/>
                    </a:lnTo>
                    <a:lnTo>
                      <a:pt x="404" y="1105"/>
                    </a:lnTo>
                    <a:lnTo>
                      <a:pt x="440" y="1094"/>
                    </a:lnTo>
                    <a:lnTo>
                      <a:pt x="440" y="1094"/>
                    </a:lnTo>
                    <a:lnTo>
                      <a:pt x="496" y="1056"/>
                    </a:lnTo>
                    <a:lnTo>
                      <a:pt x="551" y="1021"/>
                    </a:lnTo>
                    <a:lnTo>
                      <a:pt x="657" y="955"/>
                    </a:lnTo>
                    <a:lnTo>
                      <a:pt x="761" y="893"/>
                    </a:lnTo>
                    <a:lnTo>
                      <a:pt x="862" y="832"/>
                    </a:lnTo>
                    <a:lnTo>
                      <a:pt x="963" y="772"/>
                    </a:lnTo>
                    <a:lnTo>
                      <a:pt x="1067" y="710"/>
                    </a:lnTo>
                    <a:lnTo>
                      <a:pt x="1173" y="644"/>
                    </a:lnTo>
                    <a:lnTo>
                      <a:pt x="1228" y="609"/>
                    </a:lnTo>
                    <a:lnTo>
                      <a:pt x="1284" y="571"/>
                    </a:lnTo>
                    <a:lnTo>
                      <a:pt x="1284" y="571"/>
                    </a:lnTo>
                    <a:lnTo>
                      <a:pt x="1329" y="541"/>
                    </a:lnTo>
                    <a:lnTo>
                      <a:pt x="1341" y="534"/>
                    </a:lnTo>
                    <a:lnTo>
                      <a:pt x="1341" y="549"/>
                    </a:lnTo>
                    <a:lnTo>
                      <a:pt x="1341" y="549"/>
                    </a:lnTo>
                    <a:lnTo>
                      <a:pt x="1341" y="1821"/>
                    </a:lnTo>
                    <a:lnTo>
                      <a:pt x="1341" y="1821"/>
                    </a:lnTo>
                    <a:lnTo>
                      <a:pt x="1341" y="1842"/>
                    </a:lnTo>
                    <a:lnTo>
                      <a:pt x="1339" y="1863"/>
                    </a:lnTo>
                    <a:lnTo>
                      <a:pt x="1334" y="1884"/>
                    </a:lnTo>
                    <a:lnTo>
                      <a:pt x="1328" y="1904"/>
                    </a:lnTo>
                    <a:lnTo>
                      <a:pt x="1328" y="1904"/>
                    </a:lnTo>
                    <a:lnTo>
                      <a:pt x="1319" y="1926"/>
                    </a:lnTo>
                    <a:lnTo>
                      <a:pt x="1307" y="1946"/>
                    </a:lnTo>
                    <a:lnTo>
                      <a:pt x="1301" y="1955"/>
                    </a:lnTo>
                    <a:lnTo>
                      <a:pt x="1294" y="1963"/>
                    </a:lnTo>
                    <a:lnTo>
                      <a:pt x="1287" y="1972"/>
                    </a:lnTo>
                    <a:lnTo>
                      <a:pt x="1279" y="1979"/>
                    </a:lnTo>
                    <a:lnTo>
                      <a:pt x="1271" y="1986"/>
                    </a:lnTo>
                    <a:lnTo>
                      <a:pt x="1262" y="1991"/>
                    </a:lnTo>
                    <a:lnTo>
                      <a:pt x="1254" y="1997"/>
                    </a:lnTo>
                    <a:lnTo>
                      <a:pt x="1243" y="2002"/>
                    </a:lnTo>
                    <a:lnTo>
                      <a:pt x="1234" y="2005"/>
                    </a:lnTo>
                    <a:lnTo>
                      <a:pt x="1222" y="2009"/>
                    </a:lnTo>
                    <a:lnTo>
                      <a:pt x="1212" y="2012"/>
                    </a:lnTo>
                    <a:lnTo>
                      <a:pt x="1200" y="2014"/>
                    </a:lnTo>
                    <a:lnTo>
                      <a:pt x="1200" y="2014"/>
                    </a:lnTo>
                    <a:lnTo>
                      <a:pt x="1179" y="2016"/>
                    </a:lnTo>
                    <a:lnTo>
                      <a:pt x="1159" y="2016"/>
                    </a:lnTo>
                    <a:lnTo>
                      <a:pt x="0" y="2016"/>
                    </a:lnTo>
                    <a:lnTo>
                      <a:pt x="0" y="2150"/>
                    </a:lnTo>
                    <a:lnTo>
                      <a:pt x="1159" y="2150"/>
                    </a:lnTo>
                    <a:lnTo>
                      <a:pt x="1159" y="2150"/>
                    </a:lnTo>
                    <a:lnTo>
                      <a:pt x="1186" y="2149"/>
                    </a:lnTo>
                    <a:lnTo>
                      <a:pt x="1201" y="2148"/>
                    </a:lnTo>
                    <a:lnTo>
                      <a:pt x="1219" y="2147"/>
                    </a:lnTo>
                    <a:lnTo>
                      <a:pt x="1219" y="2147"/>
                    </a:lnTo>
                    <a:lnTo>
                      <a:pt x="1240" y="2143"/>
                    </a:lnTo>
                    <a:lnTo>
                      <a:pt x="1260" y="2138"/>
                    </a:lnTo>
                    <a:lnTo>
                      <a:pt x="1280" y="2131"/>
                    </a:lnTo>
                    <a:lnTo>
                      <a:pt x="1299" y="2124"/>
                    </a:lnTo>
                    <a:lnTo>
                      <a:pt x="1318" y="2116"/>
                    </a:lnTo>
                    <a:lnTo>
                      <a:pt x="1335" y="2107"/>
                    </a:lnTo>
                    <a:lnTo>
                      <a:pt x="1351" y="2096"/>
                    </a:lnTo>
                    <a:lnTo>
                      <a:pt x="1366" y="2086"/>
                    </a:lnTo>
                    <a:lnTo>
                      <a:pt x="1382" y="2073"/>
                    </a:lnTo>
                    <a:lnTo>
                      <a:pt x="1396" y="2059"/>
                    </a:lnTo>
                    <a:lnTo>
                      <a:pt x="1408" y="2045"/>
                    </a:lnTo>
                    <a:lnTo>
                      <a:pt x="1421" y="2030"/>
                    </a:lnTo>
                    <a:lnTo>
                      <a:pt x="1432" y="2014"/>
                    </a:lnTo>
                    <a:lnTo>
                      <a:pt x="1442" y="1996"/>
                    </a:lnTo>
                    <a:lnTo>
                      <a:pt x="1452" y="1977"/>
                    </a:lnTo>
                    <a:lnTo>
                      <a:pt x="1460" y="1958"/>
                    </a:lnTo>
                    <a:lnTo>
                      <a:pt x="1460" y="1958"/>
                    </a:lnTo>
                    <a:lnTo>
                      <a:pt x="1464" y="1944"/>
                    </a:lnTo>
                    <a:lnTo>
                      <a:pt x="1468" y="1928"/>
                    </a:lnTo>
                    <a:lnTo>
                      <a:pt x="1471" y="1912"/>
                    </a:lnTo>
                    <a:lnTo>
                      <a:pt x="1474" y="1897"/>
                    </a:lnTo>
                    <a:lnTo>
                      <a:pt x="1476" y="1863"/>
                    </a:lnTo>
                    <a:lnTo>
                      <a:pt x="1476" y="1828"/>
                    </a:lnTo>
                    <a:lnTo>
                      <a:pt x="1476" y="794"/>
                    </a:lnTo>
                    <a:lnTo>
                      <a:pt x="1476" y="556"/>
                    </a:lnTo>
                    <a:lnTo>
                      <a:pt x="1476" y="540"/>
                    </a:lnTo>
                    <a:lnTo>
                      <a:pt x="1476" y="303"/>
                    </a:lnTo>
                    <a:lnTo>
                      <a:pt x="1476" y="303"/>
                    </a:lnTo>
                    <a:lnTo>
                      <a:pt x="1476" y="269"/>
                    </a:lnTo>
                    <a:lnTo>
                      <a:pt x="1476" y="269"/>
                    </a:lnTo>
                    <a:lnTo>
                      <a:pt x="1475" y="245"/>
                    </a:lnTo>
                    <a:lnTo>
                      <a:pt x="1474" y="222"/>
                    </a:lnTo>
                    <a:lnTo>
                      <a:pt x="1470" y="201"/>
                    </a:lnTo>
                    <a:lnTo>
                      <a:pt x="1466" y="181"/>
                    </a:lnTo>
                    <a:lnTo>
                      <a:pt x="1460" y="162"/>
                    </a:lnTo>
                    <a:lnTo>
                      <a:pt x="1453" y="145"/>
                    </a:lnTo>
                    <a:lnTo>
                      <a:pt x="1445" y="128"/>
                    </a:lnTo>
                    <a:lnTo>
                      <a:pt x="1436" y="114"/>
                    </a:lnTo>
                    <a:lnTo>
                      <a:pt x="1427" y="100"/>
                    </a:lnTo>
                    <a:lnTo>
                      <a:pt x="1418" y="87"/>
                    </a:lnTo>
                    <a:lnTo>
                      <a:pt x="1407" y="77"/>
                    </a:lnTo>
                    <a:lnTo>
                      <a:pt x="1397" y="66"/>
                    </a:lnTo>
                    <a:lnTo>
                      <a:pt x="1385" y="57"/>
                    </a:lnTo>
                    <a:lnTo>
                      <a:pt x="1373" y="48"/>
                    </a:lnTo>
                    <a:lnTo>
                      <a:pt x="1362" y="41"/>
                    </a:lnTo>
                    <a:lnTo>
                      <a:pt x="1350" y="34"/>
                    </a:lnTo>
                    <a:lnTo>
                      <a:pt x="1327" y="23"/>
                    </a:lnTo>
                    <a:lnTo>
                      <a:pt x="1304" y="15"/>
                    </a:lnTo>
                    <a:lnTo>
                      <a:pt x="1283" y="9"/>
                    </a:lnTo>
                    <a:lnTo>
                      <a:pt x="1263" y="5"/>
                    </a:lnTo>
                    <a:lnTo>
                      <a:pt x="1248" y="2"/>
                    </a:lnTo>
                    <a:lnTo>
                      <a:pt x="1235" y="1"/>
                    </a:lnTo>
                    <a:lnTo>
                      <a:pt x="1224" y="0"/>
                    </a:lnTo>
                    <a:lnTo>
                      <a:pt x="1224"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86" name="Group 32"/>
            <p:cNvGrpSpPr>
              <a:grpSpLocks noChangeAspect="1"/>
            </p:cNvGrpSpPr>
            <p:nvPr/>
          </p:nvGrpSpPr>
          <p:grpSpPr bwMode="auto">
            <a:xfrm>
              <a:off x="4456777" y="1364458"/>
              <a:ext cx="434312" cy="375340"/>
              <a:chOff x="4523" y="712"/>
              <a:chExt cx="626" cy="541"/>
            </a:xfrm>
            <a:solidFill>
              <a:schemeClr val="accent5"/>
            </a:solidFill>
          </p:grpSpPr>
          <p:sp>
            <p:nvSpPr>
              <p:cNvPr id="93" name="Freeform 33"/>
              <p:cNvSpPr>
                <a:spLocks/>
              </p:cNvSpPr>
              <p:nvPr/>
            </p:nvSpPr>
            <p:spPr bwMode="auto">
              <a:xfrm>
                <a:off x="4881" y="752"/>
                <a:ext cx="268" cy="461"/>
              </a:xfrm>
              <a:custGeom>
                <a:avLst/>
                <a:gdLst>
                  <a:gd name="T0" fmla="*/ 1162 w 1611"/>
                  <a:gd name="T1" fmla="*/ 1009 h 2764"/>
                  <a:gd name="T2" fmla="*/ 1042 w 1611"/>
                  <a:gd name="T3" fmla="*/ 784 h 2764"/>
                  <a:gd name="T4" fmla="*/ 833 w 1611"/>
                  <a:gd name="T5" fmla="*/ 564 h 2764"/>
                  <a:gd name="T6" fmla="*/ 617 w 1611"/>
                  <a:gd name="T7" fmla="*/ 429 h 2764"/>
                  <a:gd name="T8" fmla="*/ 616 w 1611"/>
                  <a:gd name="T9" fmla="*/ 323 h 2764"/>
                  <a:gd name="T10" fmla="*/ 583 w 1611"/>
                  <a:gd name="T11" fmla="*/ 216 h 2764"/>
                  <a:gd name="T12" fmla="*/ 522 w 1611"/>
                  <a:gd name="T13" fmla="*/ 125 h 2764"/>
                  <a:gd name="T14" fmla="*/ 438 w 1611"/>
                  <a:gd name="T15" fmla="*/ 55 h 2764"/>
                  <a:gd name="T16" fmla="*/ 335 w 1611"/>
                  <a:gd name="T17" fmla="*/ 12 h 2764"/>
                  <a:gd name="T18" fmla="*/ 241 w 1611"/>
                  <a:gd name="T19" fmla="*/ 0 h 2764"/>
                  <a:gd name="T20" fmla="*/ 142 w 1611"/>
                  <a:gd name="T21" fmla="*/ 13 h 2764"/>
                  <a:gd name="T22" fmla="*/ 0 w 1611"/>
                  <a:gd name="T23" fmla="*/ 87 h 2764"/>
                  <a:gd name="T24" fmla="*/ 111 w 1611"/>
                  <a:gd name="T25" fmla="*/ 738 h 2764"/>
                  <a:gd name="T26" fmla="*/ 207 w 1611"/>
                  <a:gd name="T27" fmla="*/ 759 h 2764"/>
                  <a:gd name="T28" fmla="*/ 304 w 1611"/>
                  <a:gd name="T29" fmla="*/ 756 h 2764"/>
                  <a:gd name="T30" fmla="*/ 420 w 1611"/>
                  <a:gd name="T31" fmla="*/ 715 h 2764"/>
                  <a:gd name="T32" fmla="*/ 516 w 1611"/>
                  <a:gd name="T33" fmla="*/ 642 h 2764"/>
                  <a:gd name="T34" fmla="*/ 673 w 1611"/>
                  <a:gd name="T35" fmla="*/ 713 h 2764"/>
                  <a:gd name="T36" fmla="*/ 850 w 1611"/>
                  <a:gd name="T37" fmla="*/ 889 h 2764"/>
                  <a:gd name="T38" fmla="*/ 966 w 1611"/>
                  <a:gd name="T39" fmla="*/ 1110 h 2764"/>
                  <a:gd name="T40" fmla="*/ 908 w 1611"/>
                  <a:gd name="T41" fmla="*/ 1183 h 2764"/>
                  <a:gd name="T42" fmla="*/ 864 w 1611"/>
                  <a:gd name="T43" fmla="*/ 1285 h 2764"/>
                  <a:gd name="T44" fmla="*/ 852 w 1611"/>
                  <a:gd name="T45" fmla="*/ 1382 h 2764"/>
                  <a:gd name="T46" fmla="*/ 870 w 1611"/>
                  <a:gd name="T47" fmla="*/ 1497 h 2764"/>
                  <a:gd name="T48" fmla="*/ 918 w 1611"/>
                  <a:gd name="T49" fmla="*/ 1598 h 2764"/>
                  <a:gd name="T50" fmla="*/ 952 w 1611"/>
                  <a:gd name="T51" fmla="*/ 1694 h 2764"/>
                  <a:gd name="T52" fmla="*/ 824 w 1611"/>
                  <a:gd name="T53" fmla="*/ 1909 h 2764"/>
                  <a:gd name="T54" fmla="*/ 640 w 1611"/>
                  <a:gd name="T55" fmla="*/ 2077 h 2764"/>
                  <a:gd name="T56" fmla="*/ 503 w 1611"/>
                  <a:gd name="T57" fmla="*/ 2110 h 2764"/>
                  <a:gd name="T58" fmla="*/ 403 w 1611"/>
                  <a:gd name="T59" fmla="*/ 2041 h 2764"/>
                  <a:gd name="T60" fmla="*/ 284 w 1611"/>
                  <a:gd name="T61" fmla="*/ 2006 h 2764"/>
                  <a:gd name="T62" fmla="*/ 190 w 1611"/>
                  <a:gd name="T63" fmla="*/ 2007 h 2764"/>
                  <a:gd name="T64" fmla="*/ 82 w 1611"/>
                  <a:gd name="T65" fmla="*/ 2038 h 2764"/>
                  <a:gd name="T66" fmla="*/ 26 w 1611"/>
                  <a:gd name="T67" fmla="*/ 2697 h 2764"/>
                  <a:gd name="T68" fmla="*/ 158 w 1611"/>
                  <a:gd name="T69" fmla="*/ 2755 h 2764"/>
                  <a:gd name="T70" fmla="*/ 241 w 1611"/>
                  <a:gd name="T71" fmla="*/ 2764 h 2764"/>
                  <a:gd name="T72" fmla="*/ 354 w 1611"/>
                  <a:gd name="T73" fmla="*/ 2747 h 2764"/>
                  <a:gd name="T74" fmla="*/ 453 w 1611"/>
                  <a:gd name="T75" fmla="*/ 2700 h 2764"/>
                  <a:gd name="T76" fmla="*/ 533 w 1611"/>
                  <a:gd name="T77" fmla="*/ 2626 h 2764"/>
                  <a:gd name="T78" fmla="*/ 590 w 1611"/>
                  <a:gd name="T79" fmla="*/ 2532 h 2764"/>
                  <a:gd name="T80" fmla="*/ 618 w 1611"/>
                  <a:gd name="T81" fmla="*/ 2423 h 2764"/>
                  <a:gd name="T82" fmla="*/ 617 w 1611"/>
                  <a:gd name="T83" fmla="*/ 2337 h 2764"/>
                  <a:gd name="T84" fmla="*/ 873 w 1611"/>
                  <a:gd name="T85" fmla="*/ 2170 h 2764"/>
                  <a:gd name="T86" fmla="*/ 1071 w 1611"/>
                  <a:gd name="T87" fmla="*/ 1938 h 2764"/>
                  <a:gd name="T88" fmla="*/ 1179 w 1611"/>
                  <a:gd name="T89" fmla="*/ 1759 h 2764"/>
                  <a:gd name="T90" fmla="*/ 1270 w 1611"/>
                  <a:gd name="T91" fmla="*/ 1761 h 2764"/>
                  <a:gd name="T92" fmla="*/ 1379 w 1611"/>
                  <a:gd name="T93" fmla="*/ 1733 h 2764"/>
                  <a:gd name="T94" fmla="*/ 1472 w 1611"/>
                  <a:gd name="T95" fmla="*/ 1676 h 2764"/>
                  <a:gd name="T96" fmla="*/ 1546 w 1611"/>
                  <a:gd name="T97" fmla="*/ 1595 h 2764"/>
                  <a:gd name="T98" fmla="*/ 1594 w 1611"/>
                  <a:gd name="T99" fmla="*/ 1495 h 2764"/>
                  <a:gd name="T100" fmla="*/ 1611 w 1611"/>
                  <a:gd name="T101" fmla="*/ 1382 h 2764"/>
                  <a:gd name="T102" fmla="*/ 1599 w 1611"/>
                  <a:gd name="T103" fmla="*/ 1288 h 2764"/>
                  <a:gd name="T104" fmla="*/ 1556 w 1611"/>
                  <a:gd name="T105" fmla="*/ 1185 h 2764"/>
                  <a:gd name="T106" fmla="*/ 1486 w 1611"/>
                  <a:gd name="T107" fmla="*/ 1101 h 2764"/>
                  <a:gd name="T108" fmla="*/ 1396 w 1611"/>
                  <a:gd name="T109" fmla="*/ 1039 h 2764"/>
                  <a:gd name="T110" fmla="*/ 1290 w 1611"/>
                  <a:gd name="T111" fmla="*/ 1007 h 2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1" h="2764">
                    <a:moveTo>
                      <a:pt x="1232" y="1002"/>
                    </a:moveTo>
                    <a:lnTo>
                      <a:pt x="1232" y="1002"/>
                    </a:lnTo>
                    <a:lnTo>
                      <a:pt x="1214" y="1002"/>
                    </a:lnTo>
                    <a:lnTo>
                      <a:pt x="1195" y="1004"/>
                    </a:lnTo>
                    <a:lnTo>
                      <a:pt x="1179" y="1005"/>
                    </a:lnTo>
                    <a:lnTo>
                      <a:pt x="1162" y="1009"/>
                    </a:lnTo>
                    <a:lnTo>
                      <a:pt x="1162" y="1009"/>
                    </a:lnTo>
                    <a:lnTo>
                      <a:pt x="1142" y="961"/>
                    </a:lnTo>
                    <a:lnTo>
                      <a:pt x="1120" y="916"/>
                    </a:lnTo>
                    <a:lnTo>
                      <a:pt x="1097" y="870"/>
                    </a:lnTo>
                    <a:lnTo>
                      <a:pt x="1070" y="827"/>
                    </a:lnTo>
                    <a:lnTo>
                      <a:pt x="1042" y="784"/>
                    </a:lnTo>
                    <a:lnTo>
                      <a:pt x="1012" y="743"/>
                    </a:lnTo>
                    <a:lnTo>
                      <a:pt x="980" y="705"/>
                    </a:lnTo>
                    <a:lnTo>
                      <a:pt x="946" y="666"/>
                    </a:lnTo>
                    <a:lnTo>
                      <a:pt x="910" y="630"/>
                    </a:lnTo>
                    <a:lnTo>
                      <a:pt x="873" y="596"/>
                    </a:lnTo>
                    <a:lnTo>
                      <a:pt x="833" y="564"/>
                    </a:lnTo>
                    <a:lnTo>
                      <a:pt x="794" y="533"/>
                    </a:lnTo>
                    <a:lnTo>
                      <a:pt x="751" y="504"/>
                    </a:lnTo>
                    <a:lnTo>
                      <a:pt x="708" y="477"/>
                    </a:lnTo>
                    <a:lnTo>
                      <a:pt x="664" y="452"/>
                    </a:lnTo>
                    <a:lnTo>
                      <a:pt x="617" y="429"/>
                    </a:lnTo>
                    <a:lnTo>
                      <a:pt x="617" y="429"/>
                    </a:lnTo>
                    <a:lnTo>
                      <a:pt x="619" y="405"/>
                    </a:lnTo>
                    <a:lnTo>
                      <a:pt x="620" y="380"/>
                    </a:lnTo>
                    <a:lnTo>
                      <a:pt x="620" y="380"/>
                    </a:lnTo>
                    <a:lnTo>
                      <a:pt x="619" y="361"/>
                    </a:lnTo>
                    <a:lnTo>
                      <a:pt x="618" y="342"/>
                    </a:lnTo>
                    <a:lnTo>
                      <a:pt x="616" y="323"/>
                    </a:lnTo>
                    <a:lnTo>
                      <a:pt x="612" y="303"/>
                    </a:lnTo>
                    <a:lnTo>
                      <a:pt x="609" y="286"/>
                    </a:lnTo>
                    <a:lnTo>
                      <a:pt x="603" y="267"/>
                    </a:lnTo>
                    <a:lnTo>
                      <a:pt x="597" y="250"/>
                    </a:lnTo>
                    <a:lnTo>
                      <a:pt x="590" y="232"/>
                    </a:lnTo>
                    <a:lnTo>
                      <a:pt x="583" y="216"/>
                    </a:lnTo>
                    <a:lnTo>
                      <a:pt x="575" y="200"/>
                    </a:lnTo>
                    <a:lnTo>
                      <a:pt x="566" y="183"/>
                    </a:lnTo>
                    <a:lnTo>
                      <a:pt x="555" y="168"/>
                    </a:lnTo>
                    <a:lnTo>
                      <a:pt x="545" y="153"/>
                    </a:lnTo>
                    <a:lnTo>
                      <a:pt x="533" y="139"/>
                    </a:lnTo>
                    <a:lnTo>
                      <a:pt x="522" y="125"/>
                    </a:lnTo>
                    <a:lnTo>
                      <a:pt x="509" y="112"/>
                    </a:lnTo>
                    <a:lnTo>
                      <a:pt x="496" y="99"/>
                    </a:lnTo>
                    <a:lnTo>
                      <a:pt x="482" y="87"/>
                    </a:lnTo>
                    <a:lnTo>
                      <a:pt x="468" y="76"/>
                    </a:lnTo>
                    <a:lnTo>
                      <a:pt x="453" y="66"/>
                    </a:lnTo>
                    <a:lnTo>
                      <a:pt x="438" y="55"/>
                    </a:lnTo>
                    <a:lnTo>
                      <a:pt x="421" y="46"/>
                    </a:lnTo>
                    <a:lnTo>
                      <a:pt x="405" y="38"/>
                    </a:lnTo>
                    <a:lnTo>
                      <a:pt x="389" y="31"/>
                    </a:lnTo>
                    <a:lnTo>
                      <a:pt x="371" y="24"/>
                    </a:lnTo>
                    <a:lnTo>
                      <a:pt x="354" y="18"/>
                    </a:lnTo>
                    <a:lnTo>
                      <a:pt x="335" y="12"/>
                    </a:lnTo>
                    <a:lnTo>
                      <a:pt x="317" y="9"/>
                    </a:lnTo>
                    <a:lnTo>
                      <a:pt x="298" y="5"/>
                    </a:lnTo>
                    <a:lnTo>
                      <a:pt x="279" y="3"/>
                    </a:lnTo>
                    <a:lnTo>
                      <a:pt x="261" y="0"/>
                    </a:lnTo>
                    <a:lnTo>
                      <a:pt x="241" y="0"/>
                    </a:lnTo>
                    <a:lnTo>
                      <a:pt x="241" y="0"/>
                    </a:lnTo>
                    <a:lnTo>
                      <a:pt x="224" y="0"/>
                    </a:lnTo>
                    <a:lnTo>
                      <a:pt x="207" y="2"/>
                    </a:lnTo>
                    <a:lnTo>
                      <a:pt x="190" y="4"/>
                    </a:lnTo>
                    <a:lnTo>
                      <a:pt x="174" y="6"/>
                    </a:lnTo>
                    <a:lnTo>
                      <a:pt x="158" y="10"/>
                    </a:lnTo>
                    <a:lnTo>
                      <a:pt x="142" y="13"/>
                    </a:lnTo>
                    <a:lnTo>
                      <a:pt x="126" y="18"/>
                    </a:lnTo>
                    <a:lnTo>
                      <a:pt x="111" y="24"/>
                    </a:lnTo>
                    <a:lnTo>
                      <a:pt x="82" y="35"/>
                    </a:lnTo>
                    <a:lnTo>
                      <a:pt x="52" y="50"/>
                    </a:lnTo>
                    <a:lnTo>
                      <a:pt x="26" y="67"/>
                    </a:lnTo>
                    <a:lnTo>
                      <a:pt x="0" y="87"/>
                    </a:lnTo>
                    <a:lnTo>
                      <a:pt x="0" y="675"/>
                    </a:lnTo>
                    <a:lnTo>
                      <a:pt x="0" y="675"/>
                    </a:lnTo>
                    <a:lnTo>
                      <a:pt x="26" y="694"/>
                    </a:lnTo>
                    <a:lnTo>
                      <a:pt x="52" y="712"/>
                    </a:lnTo>
                    <a:lnTo>
                      <a:pt x="82" y="726"/>
                    </a:lnTo>
                    <a:lnTo>
                      <a:pt x="111" y="738"/>
                    </a:lnTo>
                    <a:lnTo>
                      <a:pt x="126" y="743"/>
                    </a:lnTo>
                    <a:lnTo>
                      <a:pt x="142" y="748"/>
                    </a:lnTo>
                    <a:lnTo>
                      <a:pt x="158" y="752"/>
                    </a:lnTo>
                    <a:lnTo>
                      <a:pt x="174" y="755"/>
                    </a:lnTo>
                    <a:lnTo>
                      <a:pt x="190" y="757"/>
                    </a:lnTo>
                    <a:lnTo>
                      <a:pt x="207" y="759"/>
                    </a:lnTo>
                    <a:lnTo>
                      <a:pt x="224" y="761"/>
                    </a:lnTo>
                    <a:lnTo>
                      <a:pt x="241" y="761"/>
                    </a:lnTo>
                    <a:lnTo>
                      <a:pt x="241" y="761"/>
                    </a:lnTo>
                    <a:lnTo>
                      <a:pt x="262" y="761"/>
                    </a:lnTo>
                    <a:lnTo>
                      <a:pt x="284" y="758"/>
                    </a:lnTo>
                    <a:lnTo>
                      <a:pt x="304" y="756"/>
                    </a:lnTo>
                    <a:lnTo>
                      <a:pt x="325" y="751"/>
                    </a:lnTo>
                    <a:lnTo>
                      <a:pt x="345" y="747"/>
                    </a:lnTo>
                    <a:lnTo>
                      <a:pt x="364" y="741"/>
                    </a:lnTo>
                    <a:lnTo>
                      <a:pt x="384" y="733"/>
                    </a:lnTo>
                    <a:lnTo>
                      <a:pt x="403" y="724"/>
                    </a:lnTo>
                    <a:lnTo>
                      <a:pt x="420" y="715"/>
                    </a:lnTo>
                    <a:lnTo>
                      <a:pt x="438" y="706"/>
                    </a:lnTo>
                    <a:lnTo>
                      <a:pt x="455" y="694"/>
                    </a:lnTo>
                    <a:lnTo>
                      <a:pt x="472" y="682"/>
                    </a:lnTo>
                    <a:lnTo>
                      <a:pt x="487" y="670"/>
                    </a:lnTo>
                    <a:lnTo>
                      <a:pt x="502" y="657"/>
                    </a:lnTo>
                    <a:lnTo>
                      <a:pt x="516" y="642"/>
                    </a:lnTo>
                    <a:lnTo>
                      <a:pt x="530" y="626"/>
                    </a:lnTo>
                    <a:lnTo>
                      <a:pt x="530" y="626"/>
                    </a:lnTo>
                    <a:lnTo>
                      <a:pt x="567" y="646"/>
                    </a:lnTo>
                    <a:lnTo>
                      <a:pt x="604" y="666"/>
                    </a:lnTo>
                    <a:lnTo>
                      <a:pt x="639" y="689"/>
                    </a:lnTo>
                    <a:lnTo>
                      <a:pt x="673" y="713"/>
                    </a:lnTo>
                    <a:lnTo>
                      <a:pt x="707" y="738"/>
                    </a:lnTo>
                    <a:lnTo>
                      <a:pt x="738" y="766"/>
                    </a:lnTo>
                    <a:lnTo>
                      <a:pt x="768" y="794"/>
                    </a:lnTo>
                    <a:lnTo>
                      <a:pt x="796" y="825"/>
                    </a:lnTo>
                    <a:lnTo>
                      <a:pt x="824" y="856"/>
                    </a:lnTo>
                    <a:lnTo>
                      <a:pt x="850" y="889"/>
                    </a:lnTo>
                    <a:lnTo>
                      <a:pt x="873" y="924"/>
                    </a:lnTo>
                    <a:lnTo>
                      <a:pt x="895" y="959"/>
                    </a:lnTo>
                    <a:lnTo>
                      <a:pt x="916" y="995"/>
                    </a:lnTo>
                    <a:lnTo>
                      <a:pt x="935" y="1032"/>
                    </a:lnTo>
                    <a:lnTo>
                      <a:pt x="951" y="1071"/>
                    </a:lnTo>
                    <a:lnTo>
                      <a:pt x="966" y="1110"/>
                    </a:lnTo>
                    <a:lnTo>
                      <a:pt x="966" y="1110"/>
                    </a:lnTo>
                    <a:lnTo>
                      <a:pt x="953" y="1123"/>
                    </a:lnTo>
                    <a:lnTo>
                      <a:pt x="942" y="1137"/>
                    </a:lnTo>
                    <a:lnTo>
                      <a:pt x="930" y="1152"/>
                    </a:lnTo>
                    <a:lnTo>
                      <a:pt x="918" y="1166"/>
                    </a:lnTo>
                    <a:lnTo>
                      <a:pt x="908" y="1183"/>
                    </a:lnTo>
                    <a:lnTo>
                      <a:pt x="899" y="1199"/>
                    </a:lnTo>
                    <a:lnTo>
                      <a:pt x="891" y="1215"/>
                    </a:lnTo>
                    <a:lnTo>
                      <a:pt x="882" y="1232"/>
                    </a:lnTo>
                    <a:lnTo>
                      <a:pt x="875" y="1249"/>
                    </a:lnTo>
                    <a:lnTo>
                      <a:pt x="870" y="1268"/>
                    </a:lnTo>
                    <a:lnTo>
                      <a:pt x="864" y="1285"/>
                    </a:lnTo>
                    <a:lnTo>
                      <a:pt x="860" y="1304"/>
                    </a:lnTo>
                    <a:lnTo>
                      <a:pt x="857" y="1324"/>
                    </a:lnTo>
                    <a:lnTo>
                      <a:pt x="853" y="1342"/>
                    </a:lnTo>
                    <a:lnTo>
                      <a:pt x="852" y="1362"/>
                    </a:lnTo>
                    <a:lnTo>
                      <a:pt x="852" y="1382"/>
                    </a:lnTo>
                    <a:lnTo>
                      <a:pt x="852" y="1382"/>
                    </a:lnTo>
                    <a:lnTo>
                      <a:pt x="852" y="1402"/>
                    </a:lnTo>
                    <a:lnTo>
                      <a:pt x="853" y="1422"/>
                    </a:lnTo>
                    <a:lnTo>
                      <a:pt x="857" y="1441"/>
                    </a:lnTo>
                    <a:lnTo>
                      <a:pt x="860" y="1460"/>
                    </a:lnTo>
                    <a:lnTo>
                      <a:pt x="864" y="1479"/>
                    </a:lnTo>
                    <a:lnTo>
                      <a:pt x="870" y="1497"/>
                    </a:lnTo>
                    <a:lnTo>
                      <a:pt x="875" y="1515"/>
                    </a:lnTo>
                    <a:lnTo>
                      <a:pt x="882" y="1532"/>
                    </a:lnTo>
                    <a:lnTo>
                      <a:pt x="891" y="1550"/>
                    </a:lnTo>
                    <a:lnTo>
                      <a:pt x="900" y="1566"/>
                    </a:lnTo>
                    <a:lnTo>
                      <a:pt x="909" y="1583"/>
                    </a:lnTo>
                    <a:lnTo>
                      <a:pt x="918" y="1598"/>
                    </a:lnTo>
                    <a:lnTo>
                      <a:pt x="930" y="1613"/>
                    </a:lnTo>
                    <a:lnTo>
                      <a:pt x="942" y="1628"/>
                    </a:lnTo>
                    <a:lnTo>
                      <a:pt x="953" y="1642"/>
                    </a:lnTo>
                    <a:lnTo>
                      <a:pt x="967" y="1655"/>
                    </a:lnTo>
                    <a:lnTo>
                      <a:pt x="967" y="1655"/>
                    </a:lnTo>
                    <a:lnTo>
                      <a:pt x="952" y="1694"/>
                    </a:lnTo>
                    <a:lnTo>
                      <a:pt x="935" y="1733"/>
                    </a:lnTo>
                    <a:lnTo>
                      <a:pt x="916" y="1770"/>
                    </a:lnTo>
                    <a:lnTo>
                      <a:pt x="896" y="1806"/>
                    </a:lnTo>
                    <a:lnTo>
                      <a:pt x="874" y="1843"/>
                    </a:lnTo>
                    <a:lnTo>
                      <a:pt x="850" y="1876"/>
                    </a:lnTo>
                    <a:lnTo>
                      <a:pt x="824" y="1909"/>
                    </a:lnTo>
                    <a:lnTo>
                      <a:pt x="797" y="1940"/>
                    </a:lnTo>
                    <a:lnTo>
                      <a:pt x="769" y="1971"/>
                    </a:lnTo>
                    <a:lnTo>
                      <a:pt x="739" y="2000"/>
                    </a:lnTo>
                    <a:lnTo>
                      <a:pt x="708" y="2027"/>
                    </a:lnTo>
                    <a:lnTo>
                      <a:pt x="674" y="2052"/>
                    </a:lnTo>
                    <a:lnTo>
                      <a:pt x="640" y="2077"/>
                    </a:lnTo>
                    <a:lnTo>
                      <a:pt x="605" y="2099"/>
                    </a:lnTo>
                    <a:lnTo>
                      <a:pt x="568" y="2120"/>
                    </a:lnTo>
                    <a:lnTo>
                      <a:pt x="531" y="2139"/>
                    </a:lnTo>
                    <a:lnTo>
                      <a:pt x="531" y="2139"/>
                    </a:lnTo>
                    <a:lnTo>
                      <a:pt x="517" y="2124"/>
                    </a:lnTo>
                    <a:lnTo>
                      <a:pt x="503" y="2110"/>
                    </a:lnTo>
                    <a:lnTo>
                      <a:pt x="488" y="2096"/>
                    </a:lnTo>
                    <a:lnTo>
                      <a:pt x="473" y="2083"/>
                    </a:lnTo>
                    <a:lnTo>
                      <a:pt x="456" y="2071"/>
                    </a:lnTo>
                    <a:lnTo>
                      <a:pt x="439" y="2059"/>
                    </a:lnTo>
                    <a:lnTo>
                      <a:pt x="421" y="2050"/>
                    </a:lnTo>
                    <a:lnTo>
                      <a:pt x="403" y="2041"/>
                    </a:lnTo>
                    <a:lnTo>
                      <a:pt x="384" y="2031"/>
                    </a:lnTo>
                    <a:lnTo>
                      <a:pt x="366" y="2024"/>
                    </a:lnTo>
                    <a:lnTo>
                      <a:pt x="346" y="2019"/>
                    </a:lnTo>
                    <a:lnTo>
                      <a:pt x="325" y="2013"/>
                    </a:lnTo>
                    <a:lnTo>
                      <a:pt x="305" y="2009"/>
                    </a:lnTo>
                    <a:lnTo>
                      <a:pt x="284" y="2006"/>
                    </a:lnTo>
                    <a:lnTo>
                      <a:pt x="262" y="2005"/>
                    </a:lnTo>
                    <a:lnTo>
                      <a:pt x="241" y="2003"/>
                    </a:lnTo>
                    <a:lnTo>
                      <a:pt x="241" y="2003"/>
                    </a:lnTo>
                    <a:lnTo>
                      <a:pt x="224" y="2003"/>
                    </a:lnTo>
                    <a:lnTo>
                      <a:pt x="207" y="2005"/>
                    </a:lnTo>
                    <a:lnTo>
                      <a:pt x="190" y="2007"/>
                    </a:lnTo>
                    <a:lnTo>
                      <a:pt x="174" y="2009"/>
                    </a:lnTo>
                    <a:lnTo>
                      <a:pt x="158" y="2013"/>
                    </a:lnTo>
                    <a:lnTo>
                      <a:pt x="142" y="2016"/>
                    </a:lnTo>
                    <a:lnTo>
                      <a:pt x="126" y="2021"/>
                    </a:lnTo>
                    <a:lnTo>
                      <a:pt x="111" y="2027"/>
                    </a:lnTo>
                    <a:lnTo>
                      <a:pt x="82" y="2038"/>
                    </a:lnTo>
                    <a:lnTo>
                      <a:pt x="52" y="2054"/>
                    </a:lnTo>
                    <a:lnTo>
                      <a:pt x="26" y="2070"/>
                    </a:lnTo>
                    <a:lnTo>
                      <a:pt x="0" y="2090"/>
                    </a:lnTo>
                    <a:lnTo>
                      <a:pt x="0" y="2679"/>
                    </a:lnTo>
                    <a:lnTo>
                      <a:pt x="0" y="2679"/>
                    </a:lnTo>
                    <a:lnTo>
                      <a:pt x="26" y="2697"/>
                    </a:lnTo>
                    <a:lnTo>
                      <a:pt x="52" y="2715"/>
                    </a:lnTo>
                    <a:lnTo>
                      <a:pt x="82" y="2729"/>
                    </a:lnTo>
                    <a:lnTo>
                      <a:pt x="111" y="2741"/>
                    </a:lnTo>
                    <a:lnTo>
                      <a:pt x="126" y="2746"/>
                    </a:lnTo>
                    <a:lnTo>
                      <a:pt x="142" y="2751"/>
                    </a:lnTo>
                    <a:lnTo>
                      <a:pt x="158" y="2755"/>
                    </a:lnTo>
                    <a:lnTo>
                      <a:pt x="174" y="2758"/>
                    </a:lnTo>
                    <a:lnTo>
                      <a:pt x="190" y="2761"/>
                    </a:lnTo>
                    <a:lnTo>
                      <a:pt x="207" y="2762"/>
                    </a:lnTo>
                    <a:lnTo>
                      <a:pt x="224" y="2764"/>
                    </a:lnTo>
                    <a:lnTo>
                      <a:pt x="241" y="2764"/>
                    </a:lnTo>
                    <a:lnTo>
                      <a:pt x="241" y="2764"/>
                    </a:lnTo>
                    <a:lnTo>
                      <a:pt x="261" y="2764"/>
                    </a:lnTo>
                    <a:lnTo>
                      <a:pt x="279" y="2762"/>
                    </a:lnTo>
                    <a:lnTo>
                      <a:pt x="298" y="2760"/>
                    </a:lnTo>
                    <a:lnTo>
                      <a:pt x="317" y="2757"/>
                    </a:lnTo>
                    <a:lnTo>
                      <a:pt x="335" y="2752"/>
                    </a:lnTo>
                    <a:lnTo>
                      <a:pt x="354" y="2747"/>
                    </a:lnTo>
                    <a:lnTo>
                      <a:pt x="371" y="2741"/>
                    </a:lnTo>
                    <a:lnTo>
                      <a:pt x="389" y="2735"/>
                    </a:lnTo>
                    <a:lnTo>
                      <a:pt x="405" y="2726"/>
                    </a:lnTo>
                    <a:lnTo>
                      <a:pt x="421" y="2718"/>
                    </a:lnTo>
                    <a:lnTo>
                      <a:pt x="438" y="2709"/>
                    </a:lnTo>
                    <a:lnTo>
                      <a:pt x="453" y="2700"/>
                    </a:lnTo>
                    <a:lnTo>
                      <a:pt x="468" y="2689"/>
                    </a:lnTo>
                    <a:lnTo>
                      <a:pt x="482" y="2677"/>
                    </a:lnTo>
                    <a:lnTo>
                      <a:pt x="496" y="2666"/>
                    </a:lnTo>
                    <a:lnTo>
                      <a:pt x="509" y="2653"/>
                    </a:lnTo>
                    <a:lnTo>
                      <a:pt x="522" y="2640"/>
                    </a:lnTo>
                    <a:lnTo>
                      <a:pt x="533" y="2626"/>
                    </a:lnTo>
                    <a:lnTo>
                      <a:pt x="545" y="2611"/>
                    </a:lnTo>
                    <a:lnTo>
                      <a:pt x="555" y="2597"/>
                    </a:lnTo>
                    <a:lnTo>
                      <a:pt x="566" y="2581"/>
                    </a:lnTo>
                    <a:lnTo>
                      <a:pt x="575" y="2565"/>
                    </a:lnTo>
                    <a:lnTo>
                      <a:pt x="583" y="2549"/>
                    </a:lnTo>
                    <a:lnTo>
                      <a:pt x="590" y="2532"/>
                    </a:lnTo>
                    <a:lnTo>
                      <a:pt x="597" y="2514"/>
                    </a:lnTo>
                    <a:lnTo>
                      <a:pt x="603" y="2497"/>
                    </a:lnTo>
                    <a:lnTo>
                      <a:pt x="609" y="2479"/>
                    </a:lnTo>
                    <a:lnTo>
                      <a:pt x="612" y="2461"/>
                    </a:lnTo>
                    <a:lnTo>
                      <a:pt x="616" y="2442"/>
                    </a:lnTo>
                    <a:lnTo>
                      <a:pt x="618" y="2423"/>
                    </a:lnTo>
                    <a:lnTo>
                      <a:pt x="619" y="2403"/>
                    </a:lnTo>
                    <a:lnTo>
                      <a:pt x="620" y="2384"/>
                    </a:lnTo>
                    <a:lnTo>
                      <a:pt x="620" y="2384"/>
                    </a:lnTo>
                    <a:lnTo>
                      <a:pt x="619" y="2360"/>
                    </a:lnTo>
                    <a:lnTo>
                      <a:pt x="617" y="2337"/>
                    </a:lnTo>
                    <a:lnTo>
                      <a:pt x="617" y="2337"/>
                    </a:lnTo>
                    <a:lnTo>
                      <a:pt x="664" y="2314"/>
                    </a:lnTo>
                    <a:lnTo>
                      <a:pt x="708" y="2289"/>
                    </a:lnTo>
                    <a:lnTo>
                      <a:pt x="752" y="2262"/>
                    </a:lnTo>
                    <a:lnTo>
                      <a:pt x="794" y="2233"/>
                    </a:lnTo>
                    <a:lnTo>
                      <a:pt x="835" y="2203"/>
                    </a:lnTo>
                    <a:lnTo>
                      <a:pt x="873" y="2170"/>
                    </a:lnTo>
                    <a:lnTo>
                      <a:pt x="911" y="2135"/>
                    </a:lnTo>
                    <a:lnTo>
                      <a:pt x="946" y="2099"/>
                    </a:lnTo>
                    <a:lnTo>
                      <a:pt x="980" y="2062"/>
                    </a:lnTo>
                    <a:lnTo>
                      <a:pt x="1013" y="2022"/>
                    </a:lnTo>
                    <a:lnTo>
                      <a:pt x="1043" y="1981"/>
                    </a:lnTo>
                    <a:lnTo>
                      <a:pt x="1071" y="1938"/>
                    </a:lnTo>
                    <a:lnTo>
                      <a:pt x="1097" y="1895"/>
                    </a:lnTo>
                    <a:lnTo>
                      <a:pt x="1121" y="1850"/>
                    </a:lnTo>
                    <a:lnTo>
                      <a:pt x="1143" y="1803"/>
                    </a:lnTo>
                    <a:lnTo>
                      <a:pt x="1163" y="1756"/>
                    </a:lnTo>
                    <a:lnTo>
                      <a:pt x="1163" y="1756"/>
                    </a:lnTo>
                    <a:lnTo>
                      <a:pt x="1179" y="1759"/>
                    </a:lnTo>
                    <a:lnTo>
                      <a:pt x="1197" y="1761"/>
                    </a:lnTo>
                    <a:lnTo>
                      <a:pt x="1214" y="1762"/>
                    </a:lnTo>
                    <a:lnTo>
                      <a:pt x="1232" y="1762"/>
                    </a:lnTo>
                    <a:lnTo>
                      <a:pt x="1232" y="1762"/>
                    </a:lnTo>
                    <a:lnTo>
                      <a:pt x="1251" y="1762"/>
                    </a:lnTo>
                    <a:lnTo>
                      <a:pt x="1270" y="1761"/>
                    </a:lnTo>
                    <a:lnTo>
                      <a:pt x="1290" y="1759"/>
                    </a:lnTo>
                    <a:lnTo>
                      <a:pt x="1308" y="1755"/>
                    </a:lnTo>
                    <a:lnTo>
                      <a:pt x="1326" y="1750"/>
                    </a:lnTo>
                    <a:lnTo>
                      <a:pt x="1344" y="1746"/>
                    </a:lnTo>
                    <a:lnTo>
                      <a:pt x="1362" y="1740"/>
                    </a:lnTo>
                    <a:lnTo>
                      <a:pt x="1379" y="1733"/>
                    </a:lnTo>
                    <a:lnTo>
                      <a:pt x="1396" y="1725"/>
                    </a:lnTo>
                    <a:lnTo>
                      <a:pt x="1412" y="1717"/>
                    </a:lnTo>
                    <a:lnTo>
                      <a:pt x="1428" y="1707"/>
                    </a:lnTo>
                    <a:lnTo>
                      <a:pt x="1443" y="1698"/>
                    </a:lnTo>
                    <a:lnTo>
                      <a:pt x="1459" y="1687"/>
                    </a:lnTo>
                    <a:lnTo>
                      <a:pt x="1472" y="1676"/>
                    </a:lnTo>
                    <a:lnTo>
                      <a:pt x="1486" y="1664"/>
                    </a:lnTo>
                    <a:lnTo>
                      <a:pt x="1499" y="1651"/>
                    </a:lnTo>
                    <a:lnTo>
                      <a:pt x="1512" y="1639"/>
                    </a:lnTo>
                    <a:lnTo>
                      <a:pt x="1525" y="1625"/>
                    </a:lnTo>
                    <a:lnTo>
                      <a:pt x="1535" y="1609"/>
                    </a:lnTo>
                    <a:lnTo>
                      <a:pt x="1546" y="1595"/>
                    </a:lnTo>
                    <a:lnTo>
                      <a:pt x="1556" y="1579"/>
                    </a:lnTo>
                    <a:lnTo>
                      <a:pt x="1566" y="1564"/>
                    </a:lnTo>
                    <a:lnTo>
                      <a:pt x="1574" y="1548"/>
                    </a:lnTo>
                    <a:lnTo>
                      <a:pt x="1581" y="1530"/>
                    </a:lnTo>
                    <a:lnTo>
                      <a:pt x="1588" y="1513"/>
                    </a:lnTo>
                    <a:lnTo>
                      <a:pt x="1594" y="1495"/>
                    </a:lnTo>
                    <a:lnTo>
                      <a:pt x="1599" y="1478"/>
                    </a:lnTo>
                    <a:lnTo>
                      <a:pt x="1603" y="1459"/>
                    </a:lnTo>
                    <a:lnTo>
                      <a:pt x="1606" y="1440"/>
                    </a:lnTo>
                    <a:lnTo>
                      <a:pt x="1609" y="1422"/>
                    </a:lnTo>
                    <a:lnTo>
                      <a:pt x="1611" y="1402"/>
                    </a:lnTo>
                    <a:lnTo>
                      <a:pt x="1611" y="1382"/>
                    </a:lnTo>
                    <a:lnTo>
                      <a:pt x="1611" y="1382"/>
                    </a:lnTo>
                    <a:lnTo>
                      <a:pt x="1611" y="1362"/>
                    </a:lnTo>
                    <a:lnTo>
                      <a:pt x="1609" y="1344"/>
                    </a:lnTo>
                    <a:lnTo>
                      <a:pt x="1606" y="1325"/>
                    </a:lnTo>
                    <a:lnTo>
                      <a:pt x="1603" y="1305"/>
                    </a:lnTo>
                    <a:lnTo>
                      <a:pt x="1599" y="1288"/>
                    </a:lnTo>
                    <a:lnTo>
                      <a:pt x="1594" y="1269"/>
                    </a:lnTo>
                    <a:lnTo>
                      <a:pt x="1588" y="1251"/>
                    </a:lnTo>
                    <a:lnTo>
                      <a:pt x="1581" y="1234"/>
                    </a:lnTo>
                    <a:lnTo>
                      <a:pt x="1574" y="1218"/>
                    </a:lnTo>
                    <a:lnTo>
                      <a:pt x="1566" y="1201"/>
                    </a:lnTo>
                    <a:lnTo>
                      <a:pt x="1556" y="1185"/>
                    </a:lnTo>
                    <a:lnTo>
                      <a:pt x="1546" y="1170"/>
                    </a:lnTo>
                    <a:lnTo>
                      <a:pt x="1535" y="1155"/>
                    </a:lnTo>
                    <a:lnTo>
                      <a:pt x="1525" y="1141"/>
                    </a:lnTo>
                    <a:lnTo>
                      <a:pt x="1512" y="1127"/>
                    </a:lnTo>
                    <a:lnTo>
                      <a:pt x="1499" y="1114"/>
                    </a:lnTo>
                    <a:lnTo>
                      <a:pt x="1486" y="1101"/>
                    </a:lnTo>
                    <a:lnTo>
                      <a:pt x="1472" y="1089"/>
                    </a:lnTo>
                    <a:lnTo>
                      <a:pt x="1459" y="1078"/>
                    </a:lnTo>
                    <a:lnTo>
                      <a:pt x="1443" y="1067"/>
                    </a:lnTo>
                    <a:lnTo>
                      <a:pt x="1428" y="1057"/>
                    </a:lnTo>
                    <a:lnTo>
                      <a:pt x="1412" y="1047"/>
                    </a:lnTo>
                    <a:lnTo>
                      <a:pt x="1396" y="1039"/>
                    </a:lnTo>
                    <a:lnTo>
                      <a:pt x="1379" y="1032"/>
                    </a:lnTo>
                    <a:lnTo>
                      <a:pt x="1362" y="1025"/>
                    </a:lnTo>
                    <a:lnTo>
                      <a:pt x="1344" y="1019"/>
                    </a:lnTo>
                    <a:lnTo>
                      <a:pt x="1326" y="1014"/>
                    </a:lnTo>
                    <a:lnTo>
                      <a:pt x="1308" y="1010"/>
                    </a:lnTo>
                    <a:lnTo>
                      <a:pt x="1290" y="1007"/>
                    </a:lnTo>
                    <a:lnTo>
                      <a:pt x="1270" y="1004"/>
                    </a:lnTo>
                    <a:lnTo>
                      <a:pt x="1251" y="1002"/>
                    </a:lnTo>
                    <a:lnTo>
                      <a:pt x="1232" y="1002"/>
                    </a:lnTo>
                    <a:lnTo>
                      <a:pt x="1232" y="1002"/>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4" name="Freeform 34"/>
              <p:cNvSpPr>
                <a:spLocks noEditPoints="1"/>
              </p:cNvSpPr>
              <p:nvPr/>
            </p:nvSpPr>
            <p:spPr bwMode="auto">
              <a:xfrm>
                <a:off x="4523" y="712"/>
                <a:ext cx="335" cy="541"/>
              </a:xfrm>
              <a:custGeom>
                <a:avLst/>
                <a:gdLst>
                  <a:gd name="T0" fmla="*/ 0 w 2012"/>
                  <a:gd name="T1" fmla="*/ 349 h 3246"/>
                  <a:gd name="T2" fmla="*/ 546 w 2012"/>
                  <a:gd name="T3" fmla="*/ 2016 h 3246"/>
                  <a:gd name="T4" fmla="*/ 631 w 2012"/>
                  <a:gd name="T5" fmla="*/ 2082 h 3246"/>
                  <a:gd name="T6" fmla="*/ 718 w 2012"/>
                  <a:gd name="T7" fmla="*/ 2130 h 3246"/>
                  <a:gd name="T8" fmla="*/ 797 w 2012"/>
                  <a:gd name="T9" fmla="*/ 2157 h 3246"/>
                  <a:gd name="T10" fmla="*/ 846 w 2012"/>
                  <a:gd name="T11" fmla="*/ 2164 h 3246"/>
                  <a:gd name="T12" fmla="*/ 902 w 2012"/>
                  <a:gd name="T13" fmla="*/ 2154 h 3246"/>
                  <a:gd name="T14" fmla="*/ 950 w 2012"/>
                  <a:gd name="T15" fmla="*/ 2123 h 3246"/>
                  <a:gd name="T16" fmla="*/ 986 w 2012"/>
                  <a:gd name="T17" fmla="*/ 2070 h 3246"/>
                  <a:gd name="T18" fmla="*/ 1003 w 2012"/>
                  <a:gd name="T19" fmla="*/ 1993 h 3246"/>
                  <a:gd name="T20" fmla="*/ 1001 w 2012"/>
                  <a:gd name="T21" fmla="*/ 1960 h 3246"/>
                  <a:gd name="T22" fmla="*/ 974 w 2012"/>
                  <a:gd name="T23" fmla="*/ 1892 h 3246"/>
                  <a:gd name="T24" fmla="*/ 923 w 2012"/>
                  <a:gd name="T25" fmla="*/ 1831 h 3246"/>
                  <a:gd name="T26" fmla="*/ 864 w 2012"/>
                  <a:gd name="T27" fmla="*/ 1785 h 3246"/>
                  <a:gd name="T28" fmla="*/ 750 w 2012"/>
                  <a:gd name="T29" fmla="*/ 1701 h 3246"/>
                  <a:gd name="T30" fmla="*/ 640 w 2012"/>
                  <a:gd name="T31" fmla="*/ 1608 h 3246"/>
                  <a:gd name="T32" fmla="*/ 581 w 2012"/>
                  <a:gd name="T33" fmla="*/ 1519 h 3246"/>
                  <a:gd name="T34" fmla="*/ 539 w 2012"/>
                  <a:gd name="T35" fmla="*/ 1408 h 3246"/>
                  <a:gd name="T36" fmla="*/ 526 w 2012"/>
                  <a:gd name="T37" fmla="*/ 1328 h 3246"/>
                  <a:gd name="T38" fmla="*/ 526 w 2012"/>
                  <a:gd name="T39" fmla="*/ 1270 h 3246"/>
                  <a:gd name="T40" fmla="*/ 535 w 2012"/>
                  <a:gd name="T41" fmla="*/ 1176 h 3246"/>
                  <a:gd name="T42" fmla="*/ 561 w 2012"/>
                  <a:gd name="T43" fmla="*/ 1082 h 3246"/>
                  <a:gd name="T44" fmla="*/ 615 w 2012"/>
                  <a:gd name="T45" fmla="*/ 978 h 3246"/>
                  <a:gd name="T46" fmla="*/ 669 w 2012"/>
                  <a:gd name="T47" fmla="*/ 919 h 3246"/>
                  <a:gd name="T48" fmla="*/ 732 w 2012"/>
                  <a:gd name="T49" fmla="*/ 883 h 3246"/>
                  <a:gd name="T50" fmla="*/ 839 w 2012"/>
                  <a:gd name="T51" fmla="*/ 841 h 3246"/>
                  <a:gd name="T52" fmla="*/ 939 w 2012"/>
                  <a:gd name="T53" fmla="*/ 821 h 3246"/>
                  <a:gd name="T54" fmla="*/ 1030 w 2012"/>
                  <a:gd name="T55" fmla="*/ 818 h 3246"/>
                  <a:gd name="T56" fmla="*/ 1141 w 2012"/>
                  <a:gd name="T57" fmla="*/ 836 h 3246"/>
                  <a:gd name="T58" fmla="*/ 1229 w 2012"/>
                  <a:gd name="T59" fmla="*/ 866 h 3246"/>
                  <a:gd name="T60" fmla="*/ 1221 w 2012"/>
                  <a:gd name="T61" fmla="*/ 1172 h 3246"/>
                  <a:gd name="T62" fmla="*/ 1133 w 2012"/>
                  <a:gd name="T63" fmla="*/ 1119 h 3246"/>
                  <a:gd name="T64" fmla="*/ 1051 w 2012"/>
                  <a:gd name="T65" fmla="*/ 1096 h 3246"/>
                  <a:gd name="T66" fmla="*/ 980 w 2012"/>
                  <a:gd name="T67" fmla="*/ 1091 h 3246"/>
                  <a:gd name="T68" fmla="*/ 931 w 2012"/>
                  <a:gd name="T69" fmla="*/ 1095 h 3246"/>
                  <a:gd name="T70" fmla="*/ 879 w 2012"/>
                  <a:gd name="T71" fmla="*/ 1112 h 3246"/>
                  <a:gd name="T72" fmla="*/ 843 w 2012"/>
                  <a:gd name="T73" fmla="*/ 1138 h 3246"/>
                  <a:gd name="T74" fmla="*/ 804 w 2012"/>
                  <a:gd name="T75" fmla="*/ 1194 h 3246"/>
                  <a:gd name="T76" fmla="*/ 790 w 2012"/>
                  <a:gd name="T77" fmla="*/ 1257 h 3246"/>
                  <a:gd name="T78" fmla="*/ 794 w 2012"/>
                  <a:gd name="T79" fmla="*/ 1288 h 3246"/>
                  <a:gd name="T80" fmla="*/ 817 w 2012"/>
                  <a:gd name="T81" fmla="*/ 1359 h 3246"/>
                  <a:gd name="T82" fmla="*/ 861 w 2012"/>
                  <a:gd name="T83" fmla="*/ 1424 h 3246"/>
                  <a:gd name="T84" fmla="*/ 913 w 2012"/>
                  <a:gd name="T85" fmla="*/ 1461 h 3246"/>
                  <a:gd name="T86" fmla="*/ 995 w 2012"/>
                  <a:gd name="T87" fmla="*/ 1508 h 3246"/>
                  <a:gd name="T88" fmla="*/ 1129 w 2012"/>
                  <a:gd name="T89" fmla="*/ 1606 h 3246"/>
                  <a:gd name="T90" fmla="*/ 1180 w 2012"/>
                  <a:gd name="T91" fmla="*/ 1651 h 3246"/>
                  <a:gd name="T92" fmla="*/ 1228 w 2012"/>
                  <a:gd name="T93" fmla="*/ 1710 h 3246"/>
                  <a:gd name="T94" fmla="*/ 1261 w 2012"/>
                  <a:gd name="T95" fmla="*/ 1773 h 3246"/>
                  <a:gd name="T96" fmla="*/ 1293 w 2012"/>
                  <a:gd name="T97" fmla="*/ 1890 h 3246"/>
                  <a:gd name="T98" fmla="*/ 1299 w 2012"/>
                  <a:gd name="T99" fmla="*/ 1986 h 3246"/>
                  <a:gd name="T100" fmla="*/ 1294 w 2012"/>
                  <a:gd name="T101" fmla="*/ 2065 h 3246"/>
                  <a:gd name="T102" fmla="*/ 1265 w 2012"/>
                  <a:gd name="T103" fmla="*/ 2177 h 3246"/>
                  <a:gd name="T104" fmla="*/ 1227 w 2012"/>
                  <a:gd name="T105" fmla="*/ 2251 h 3246"/>
                  <a:gd name="T106" fmla="*/ 1193 w 2012"/>
                  <a:gd name="T107" fmla="*/ 2295 h 3246"/>
                  <a:gd name="T108" fmla="*/ 1113 w 2012"/>
                  <a:gd name="T109" fmla="*/ 2359 h 3246"/>
                  <a:gd name="T110" fmla="*/ 1009 w 2012"/>
                  <a:gd name="T111" fmla="*/ 2407 h 3246"/>
                  <a:gd name="T112" fmla="*/ 928 w 2012"/>
                  <a:gd name="T113" fmla="*/ 2425 h 3246"/>
                  <a:gd name="T114" fmla="*/ 883 w 2012"/>
                  <a:gd name="T115" fmla="*/ 2429 h 3246"/>
                  <a:gd name="T116" fmla="*/ 748 w 2012"/>
                  <a:gd name="T117" fmla="*/ 2412 h 3246"/>
                  <a:gd name="T118" fmla="*/ 634 w 2012"/>
                  <a:gd name="T119" fmla="*/ 2379 h 3246"/>
                  <a:gd name="T120" fmla="*/ 533 w 2012"/>
                  <a:gd name="T121" fmla="*/ 2333 h 3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012" h="3246">
                    <a:moveTo>
                      <a:pt x="0" y="2916"/>
                    </a:moveTo>
                    <a:lnTo>
                      <a:pt x="2012" y="3246"/>
                    </a:lnTo>
                    <a:lnTo>
                      <a:pt x="2012" y="0"/>
                    </a:lnTo>
                    <a:lnTo>
                      <a:pt x="0" y="349"/>
                    </a:lnTo>
                    <a:lnTo>
                      <a:pt x="0" y="2916"/>
                    </a:lnTo>
                    <a:close/>
                    <a:moveTo>
                      <a:pt x="525" y="1996"/>
                    </a:moveTo>
                    <a:lnTo>
                      <a:pt x="525" y="1996"/>
                    </a:lnTo>
                    <a:lnTo>
                      <a:pt x="546" y="2016"/>
                    </a:lnTo>
                    <a:lnTo>
                      <a:pt x="566" y="2035"/>
                    </a:lnTo>
                    <a:lnTo>
                      <a:pt x="588" y="2051"/>
                    </a:lnTo>
                    <a:lnTo>
                      <a:pt x="609" y="2067"/>
                    </a:lnTo>
                    <a:lnTo>
                      <a:pt x="631" y="2082"/>
                    </a:lnTo>
                    <a:lnTo>
                      <a:pt x="653" y="2096"/>
                    </a:lnTo>
                    <a:lnTo>
                      <a:pt x="675" y="2109"/>
                    </a:lnTo>
                    <a:lnTo>
                      <a:pt x="696" y="2120"/>
                    </a:lnTo>
                    <a:lnTo>
                      <a:pt x="718" y="2130"/>
                    </a:lnTo>
                    <a:lnTo>
                      <a:pt x="739" y="2140"/>
                    </a:lnTo>
                    <a:lnTo>
                      <a:pt x="759" y="2147"/>
                    </a:lnTo>
                    <a:lnTo>
                      <a:pt x="779" y="2152"/>
                    </a:lnTo>
                    <a:lnTo>
                      <a:pt x="797" y="2157"/>
                    </a:lnTo>
                    <a:lnTo>
                      <a:pt x="815" y="2161"/>
                    </a:lnTo>
                    <a:lnTo>
                      <a:pt x="831" y="2163"/>
                    </a:lnTo>
                    <a:lnTo>
                      <a:pt x="846" y="2164"/>
                    </a:lnTo>
                    <a:lnTo>
                      <a:pt x="846" y="2164"/>
                    </a:lnTo>
                    <a:lnTo>
                      <a:pt x="861" y="2163"/>
                    </a:lnTo>
                    <a:lnTo>
                      <a:pt x="875" y="2162"/>
                    </a:lnTo>
                    <a:lnTo>
                      <a:pt x="889" y="2158"/>
                    </a:lnTo>
                    <a:lnTo>
                      <a:pt x="902" y="2154"/>
                    </a:lnTo>
                    <a:lnTo>
                      <a:pt x="915" y="2148"/>
                    </a:lnTo>
                    <a:lnTo>
                      <a:pt x="928" y="2141"/>
                    </a:lnTo>
                    <a:lnTo>
                      <a:pt x="939" y="2133"/>
                    </a:lnTo>
                    <a:lnTo>
                      <a:pt x="950" y="2123"/>
                    </a:lnTo>
                    <a:lnTo>
                      <a:pt x="960" y="2112"/>
                    </a:lnTo>
                    <a:lnTo>
                      <a:pt x="970" y="2100"/>
                    </a:lnTo>
                    <a:lnTo>
                      <a:pt x="978" y="2086"/>
                    </a:lnTo>
                    <a:lnTo>
                      <a:pt x="986" y="2070"/>
                    </a:lnTo>
                    <a:lnTo>
                      <a:pt x="992" y="2053"/>
                    </a:lnTo>
                    <a:lnTo>
                      <a:pt x="996" y="2035"/>
                    </a:lnTo>
                    <a:lnTo>
                      <a:pt x="1001" y="2015"/>
                    </a:lnTo>
                    <a:lnTo>
                      <a:pt x="1003" y="1993"/>
                    </a:lnTo>
                    <a:lnTo>
                      <a:pt x="1003" y="1993"/>
                    </a:lnTo>
                    <a:lnTo>
                      <a:pt x="1003" y="1982"/>
                    </a:lnTo>
                    <a:lnTo>
                      <a:pt x="1002" y="1970"/>
                    </a:lnTo>
                    <a:lnTo>
                      <a:pt x="1001" y="1960"/>
                    </a:lnTo>
                    <a:lnTo>
                      <a:pt x="1000" y="1949"/>
                    </a:lnTo>
                    <a:lnTo>
                      <a:pt x="993" y="1930"/>
                    </a:lnTo>
                    <a:lnTo>
                      <a:pt x="985" y="1910"/>
                    </a:lnTo>
                    <a:lnTo>
                      <a:pt x="974" y="1892"/>
                    </a:lnTo>
                    <a:lnTo>
                      <a:pt x="963" y="1875"/>
                    </a:lnTo>
                    <a:lnTo>
                      <a:pt x="950" y="1859"/>
                    </a:lnTo>
                    <a:lnTo>
                      <a:pt x="936" y="1845"/>
                    </a:lnTo>
                    <a:lnTo>
                      <a:pt x="923" y="1831"/>
                    </a:lnTo>
                    <a:lnTo>
                      <a:pt x="910" y="1819"/>
                    </a:lnTo>
                    <a:lnTo>
                      <a:pt x="887" y="1801"/>
                    </a:lnTo>
                    <a:lnTo>
                      <a:pt x="869" y="1790"/>
                    </a:lnTo>
                    <a:lnTo>
                      <a:pt x="864" y="1785"/>
                    </a:lnTo>
                    <a:lnTo>
                      <a:pt x="864" y="1785"/>
                    </a:lnTo>
                    <a:lnTo>
                      <a:pt x="843" y="1771"/>
                    </a:lnTo>
                    <a:lnTo>
                      <a:pt x="815" y="1751"/>
                    </a:lnTo>
                    <a:lnTo>
                      <a:pt x="750" y="1701"/>
                    </a:lnTo>
                    <a:lnTo>
                      <a:pt x="668" y="1637"/>
                    </a:lnTo>
                    <a:lnTo>
                      <a:pt x="668" y="1637"/>
                    </a:lnTo>
                    <a:lnTo>
                      <a:pt x="654" y="1623"/>
                    </a:lnTo>
                    <a:lnTo>
                      <a:pt x="640" y="1608"/>
                    </a:lnTo>
                    <a:lnTo>
                      <a:pt x="629" y="1593"/>
                    </a:lnTo>
                    <a:lnTo>
                      <a:pt x="617" y="1579"/>
                    </a:lnTo>
                    <a:lnTo>
                      <a:pt x="597" y="1548"/>
                    </a:lnTo>
                    <a:lnTo>
                      <a:pt x="581" y="1519"/>
                    </a:lnTo>
                    <a:lnTo>
                      <a:pt x="567" y="1490"/>
                    </a:lnTo>
                    <a:lnTo>
                      <a:pt x="555" y="1462"/>
                    </a:lnTo>
                    <a:lnTo>
                      <a:pt x="546" y="1434"/>
                    </a:lnTo>
                    <a:lnTo>
                      <a:pt x="539" y="1408"/>
                    </a:lnTo>
                    <a:lnTo>
                      <a:pt x="534" y="1385"/>
                    </a:lnTo>
                    <a:lnTo>
                      <a:pt x="530" y="1363"/>
                    </a:lnTo>
                    <a:lnTo>
                      <a:pt x="527" y="1344"/>
                    </a:lnTo>
                    <a:lnTo>
                      <a:pt x="526" y="1328"/>
                    </a:lnTo>
                    <a:lnTo>
                      <a:pt x="525" y="1304"/>
                    </a:lnTo>
                    <a:lnTo>
                      <a:pt x="526" y="1295"/>
                    </a:lnTo>
                    <a:lnTo>
                      <a:pt x="526" y="1295"/>
                    </a:lnTo>
                    <a:lnTo>
                      <a:pt x="526" y="1270"/>
                    </a:lnTo>
                    <a:lnTo>
                      <a:pt x="527" y="1245"/>
                    </a:lnTo>
                    <a:lnTo>
                      <a:pt x="530" y="1221"/>
                    </a:lnTo>
                    <a:lnTo>
                      <a:pt x="532" y="1199"/>
                    </a:lnTo>
                    <a:lnTo>
                      <a:pt x="535" y="1176"/>
                    </a:lnTo>
                    <a:lnTo>
                      <a:pt x="539" y="1155"/>
                    </a:lnTo>
                    <a:lnTo>
                      <a:pt x="544" y="1136"/>
                    </a:lnTo>
                    <a:lnTo>
                      <a:pt x="549" y="1117"/>
                    </a:lnTo>
                    <a:lnTo>
                      <a:pt x="561" y="1082"/>
                    </a:lnTo>
                    <a:lnTo>
                      <a:pt x="573" y="1052"/>
                    </a:lnTo>
                    <a:lnTo>
                      <a:pt x="587" y="1024"/>
                    </a:lnTo>
                    <a:lnTo>
                      <a:pt x="601" y="999"/>
                    </a:lnTo>
                    <a:lnTo>
                      <a:pt x="615" y="978"/>
                    </a:lnTo>
                    <a:lnTo>
                      <a:pt x="629" y="961"/>
                    </a:lnTo>
                    <a:lnTo>
                      <a:pt x="641" y="946"/>
                    </a:lnTo>
                    <a:lnTo>
                      <a:pt x="653" y="934"/>
                    </a:lnTo>
                    <a:lnTo>
                      <a:pt x="669" y="919"/>
                    </a:lnTo>
                    <a:lnTo>
                      <a:pt x="676" y="914"/>
                    </a:lnTo>
                    <a:lnTo>
                      <a:pt x="676" y="914"/>
                    </a:lnTo>
                    <a:lnTo>
                      <a:pt x="704" y="898"/>
                    </a:lnTo>
                    <a:lnTo>
                      <a:pt x="732" y="883"/>
                    </a:lnTo>
                    <a:lnTo>
                      <a:pt x="759" y="870"/>
                    </a:lnTo>
                    <a:lnTo>
                      <a:pt x="786" y="858"/>
                    </a:lnTo>
                    <a:lnTo>
                      <a:pt x="812" y="849"/>
                    </a:lnTo>
                    <a:lnTo>
                      <a:pt x="839" y="841"/>
                    </a:lnTo>
                    <a:lnTo>
                      <a:pt x="865" y="834"/>
                    </a:lnTo>
                    <a:lnTo>
                      <a:pt x="890" y="829"/>
                    </a:lnTo>
                    <a:lnTo>
                      <a:pt x="915" y="824"/>
                    </a:lnTo>
                    <a:lnTo>
                      <a:pt x="939" y="821"/>
                    </a:lnTo>
                    <a:lnTo>
                      <a:pt x="963" y="820"/>
                    </a:lnTo>
                    <a:lnTo>
                      <a:pt x="986" y="818"/>
                    </a:lnTo>
                    <a:lnTo>
                      <a:pt x="1008" y="818"/>
                    </a:lnTo>
                    <a:lnTo>
                      <a:pt x="1030" y="818"/>
                    </a:lnTo>
                    <a:lnTo>
                      <a:pt x="1051" y="821"/>
                    </a:lnTo>
                    <a:lnTo>
                      <a:pt x="1071" y="822"/>
                    </a:lnTo>
                    <a:lnTo>
                      <a:pt x="1108" y="828"/>
                    </a:lnTo>
                    <a:lnTo>
                      <a:pt x="1141" y="836"/>
                    </a:lnTo>
                    <a:lnTo>
                      <a:pt x="1171" y="844"/>
                    </a:lnTo>
                    <a:lnTo>
                      <a:pt x="1195" y="852"/>
                    </a:lnTo>
                    <a:lnTo>
                      <a:pt x="1215" y="859"/>
                    </a:lnTo>
                    <a:lnTo>
                      <a:pt x="1229" y="866"/>
                    </a:lnTo>
                    <a:lnTo>
                      <a:pt x="1242" y="872"/>
                    </a:lnTo>
                    <a:lnTo>
                      <a:pt x="1242" y="1190"/>
                    </a:lnTo>
                    <a:lnTo>
                      <a:pt x="1242" y="1190"/>
                    </a:lnTo>
                    <a:lnTo>
                      <a:pt x="1221" y="1172"/>
                    </a:lnTo>
                    <a:lnTo>
                      <a:pt x="1199" y="1154"/>
                    </a:lnTo>
                    <a:lnTo>
                      <a:pt x="1177" y="1140"/>
                    </a:lnTo>
                    <a:lnTo>
                      <a:pt x="1155" y="1129"/>
                    </a:lnTo>
                    <a:lnTo>
                      <a:pt x="1133" y="1119"/>
                    </a:lnTo>
                    <a:lnTo>
                      <a:pt x="1110" y="1111"/>
                    </a:lnTo>
                    <a:lnTo>
                      <a:pt x="1089" y="1104"/>
                    </a:lnTo>
                    <a:lnTo>
                      <a:pt x="1070" y="1099"/>
                    </a:lnTo>
                    <a:lnTo>
                      <a:pt x="1051" y="1096"/>
                    </a:lnTo>
                    <a:lnTo>
                      <a:pt x="1034" y="1094"/>
                    </a:lnTo>
                    <a:lnTo>
                      <a:pt x="1006" y="1091"/>
                    </a:lnTo>
                    <a:lnTo>
                      <a:pt x="987" y="1090"/>
                    </a:lnTo>
                    <a:lnTo>
                      <a:pt x="980" y="1091"/>
                    </a:lnTo>
                    <a:lnTo>
                      <a:pt x="980" y="1091"/>
                    </a:lnTo>
                    <a:lnTo>
                      <a:pt x="963" y="1091"/>
                    </a:lnTo>
                    <a:lnTo>
                      <a:pt x="946" y="1092"/>
                    </a:lnTo>
                    <a:lnTo>
                      <a:pt x="931" y="1095"/>
                    </a:lnTo>
                    <a:lnTo>
                      <a:pt x="916" y="1098"/>
                    </a:lnTo>
                    <a:lnTo>
                      <a:pt x="903" y="1102"/>
                    </a:lnTo>
                    <a:lnTo>
                      <a:pt x="890" y="1106"/>
                    </a:lnTo>
                    <a:lnTo>
                      <a:pt x="879" y="1112"/>
                    </a:lnTo>
                    <a:lnTo>
                      <a:pt x="868" y="1118"/>
                    </a:lnTo>
                    <a:lnTo>
                      <a:pt x="859" y="1124"/>
                    </a:lnTo>
                    <a:lnTo>
                      <a:pt x="851" y="1131"/>
                    </a:lnTo>
                    <a:lnTo>
                      <a:pt x="843" y="1138"/>
                    </a:lnTo>
                    <a:lnTo>
                      <a:pt x="835" y="1146"/>
                    </a:lnTo>
                    <a:lnTo>
                      <a:pt x="823" y="1161"/>
                    </a:lnTo>
                    <a:lnTo>
                      <a:pt x="812" y="1178"/>
                    </a:lnTo>
                    <a:lnTo>
                      <a:pt x="804" y="1194"/>
                    </a:lnTo>
                    <a:lnTo>
                      <a:pt x="798" y="1209"/>
                    </a:lnTo>
                    <a:lnTo>
                      <a:pt x="795" y="1224"/>
                    </a:lnTo>
                    <a:lnTo>
                      <a:pt x="793" y="1237"/>
                    </a:lnTo>
                    <a:lnTo>
                      <a:pt x="790" y="1257"/>
                    </a:lnTo>
                    <a:lnTo>
                      <a:pt x="789" y="1264"/>
                    </a:lnTo>
                    <a:lnTo>
                      <a:pt x="789" y="1264"/>
                    </a:lnTo>
                    <a:lnTo>
                      <a:pt x="790" y="1271"/>
                    </a:lnTo>
                    <a:lnTo>
                      <a:pt x="794" y="1288"/>
                    </a:lnTo>
                    <a:lnTo>
                      <a:pt x="800" y="1313"/>
                    </a:lnTo>
                    <a:lnTo>
                      <a:pt x="804" y="1328"/>
                    </a:lnTo>
                    <a:lnTo>
                      <a:pt x="810" y="1343"/>
                    </a:lnTo>
                    <a:lnTo>
                      <a:pt x="817" y="1359"/>
                    </a:lnTo>
                    <a:lnTo>
                      <a:pt x="826" y="1376"/>
                    </a:lnTo>
                    <a:lnTo>
                      <a:pt x="836" y="1392"/>
                    </a:lnTo>
                    <a:lnTo>
                      <a:pt x="847" y="1408"/>
                    </a:lnTo>
                    <a:lnTo>
                      <a:pt x="861" y="1424"/>
                    </a:lnTo>
                    <a:lnTo>
                      <a:pt x="876" y="1438"/>
                    </a:lnTo>
                    <a:lnTo>
                      <a:pt x="893" y="1450"/>
                    </a:lnTo>
                    <a:lnTo>
                      <a:pt x="902" y="1455"/>
                    </a:lnTo>
                    <a:lnTo>
                      <a:pt x="913" y="1461"/>
                    </a:lnTo>
                    <a:lnTo>
                      <a:pt x="913" y="1461"/>
                    </a:lnTo>
                    <a:lnTo>
                      <a:pt x="932" y="1471"/>
                    </a:lnTo>
                    <a:lnTo>
                      <a:pt x="953" y="1482"/>
                    </a:lnTo>
                    <a:lnTo>
                      <a:pt x="995" y="1508"/>
                    </a:lnTo>
                    <a:lnTo>
                      <a:pt x="1035" y="1534"/>
                    </a:lnTo>
                    <a:lnTo>
                      <a:pt x="1072" y="1561"/>
                    </a:lnTo>
                    <a:lnTo>
                      <a:pt x="1103" y="1586"/>
                    </a:lnTo>
                    <a:lnTo>
                      <a:pt x="1129" y="1606"/>
                    </a:lnTo>
                    <a:lnTo>
                      <a:pt x="1150" y="1623"/>
                    </a:lnTo>
                    <a:lnTo>
                      <a:pt x="1150" y="1623"/>
                    </a:lnTo>
                    <a:lnTo>
                      <a:pt x="1166" y="1637"/>
                    </a:lnTo>
                    <a:lnTo>
                      <a:pt x="1180" y="1651"/>
                    </a:lnTo>
                    <a:lnTo>
                      <a:pt x="1193" y="1665"/>
                    </a:lnTo>
                    <a:lnTo>
                      <a:pt x="1206" y="1680"/>
                    </a:lnTo>
                    <a:lnTo>
                      <a:pt x="1217" y="1695"/>
                    </a:lnTo>
                    <a:lnTo>
                      <a:pt x="1228" y="1710"/>
                    </a:lnTo>
                    <a:lnTo>
                      <a:pt x="1237" y="1727"/>
                    </a:lnTo>
                    <a:lnTo>
                      <a:pt x="1245" y="1742"/>
                    </a:lnTo>
                    <a:lnTo>
                      <a:pt x="1254" y="1757"/>
                    </a:lnTo>
                    <a:lnTo>
                      <a:pt x="1261" y="1773"/>
                    </a:lnTo>
                    <a:lnTo>
                      <a:pt x="1272" y="1804"/>
                    </a:lnTo>
                    <a:lnTo>
                      <a:pt x="1281" y="1834"/>
                    </a:lnTo>
                    <a:lnTo>
                      <a:pt x="1288" y="1863"/>
                    </a:lnTo>
                    <a:lnTo>
                      <a:pt x="1293" y="1890"/>
                    </a:lnTo>
                    <a:lnTo>
                      <a:pt x="1297" y="1916"/>
                    </a:lnTo>
                    <a:lnTo>
                      <a:pt x="1298" y="1938"/>
                    </a:lnTo>
                    <a:lnTo>
                      <a:pt x="1299" y="1958"/>
                    </a:lnTo>
                    <a:lnTo>
                      <a:pt x="1299" y="1986"/>
                    </a:lnTo>
                    <a:lnTo>
                      <a:pt x="1298" y="1996"/>
                    </a:lnTo>
                    <a:lnTo>
                      <a:pt x="1298" y="1996"/>
                    </a:lnTo>
                    <a:lnTo>
                      <a:pt x="1297" y="2031"/>
                    </a:lnTo>
                    <a:lnTo>
                      <a:pt x="1294" y="2065"/>
                    </a:lnTo>
                    <a:lnTo>
                      <a:pt x="1288" y="2096"/>
                    </a:lnTo>
                    <a:lnTo>
                      <a:pt x="1281" y="2126"/>
                    </a:lnTo>
                    <a:lnTo>
                      <a:pt x="1273" y="2152"/>
                    </a:lnTo>
                    <a:lnTo>
                      <a:pt x="1265" y="2177"/>
                    </a:lnTo>
                    <a:lnTo>
                      <a:pt x="1256" y="2199"/>
                    </a:lnTo>
                    <a:lnTo>
                      <a:pt x="1245" y="2219"/>
                    </a:lnTo>
                    <a:lnTo>
                      <a:pt x="1236" y="2236"/>
                    </a:lnTo>
                    <a:lnTo>
                      <a:pt x="1227" y="2251"/>
                    </a:lnTo>
                    <a:lnTo>
                      <a:pt x="1209" y="2276"/>
                    </a:lnTo>
                    <a:lnTo>
                      <a:pt x="1198" y="2290"/>
                    </a:lnTo>
                    <a:lnTo>
                      <a:pt x="1193" y="2295"/>
                    </a:lnTo>
                    <a:lnTo>
                      <a:pt x="1193" y="2295"/>
                    </a:lnTo>
                    <a:lnTo>
                      <a:pt x="1180" y="2307"/>
                    </a:lnTo>
                    <a:lnTo>
                      <a:pt x="1166" y="2319"/>
                    </a:lnTo>
                    <a:lnTo>
                      <a:pt x="1139" y="2340"/>
                    </a:lnTo>
                    <a:lnTo>
                      <a:pt x="1113" y="2359"/>
                    </a:lnTo>
                    <a:lnTo>
                      <a:pt x="1086" y="2374"/>
                    </a:lnTo>
                    <a:lnTo>
                      <a:pt x="1059" y="2388"/>
                    </a:lnTo>
                    <a:lnTo>
                      <a:pt x="1034" y="2398"/>
                    </a:lnTo>
                    <a:lnTo>
                      <a:pt x="1009" y="2407"/>
                    </a:lnTo>
                    <a:lnTo>
                      <a:pt x="986" y="2414"/>
                    </a:lnTo>
                    <a:lnTo>
                      <a:pt x="965" y="2419"/>
                    </a:lnTo>
                    <a:lnTo>
                      <a:pt x="945" y="2423"/>
                    </a:lnTo>
                    <a:lnTo>
                      <a:pt x="928" y="2425"/>
                    </a:lnTo>
                    <a:lnTo>
                      <a:pt x="913" y="2428"/>
                    </a:lnTo>
                    <a:lnTo>
                      <a:pt x="890" y="2429"/>
                    </a:lnTo>
                    <a:lnTo>
                      <a:pt x="883" y="2429"/>
                    </a:lnTo>
                    <a:lnTo>
                      <a:pt x="883" y="2429"/>
                    </a:lnTo>
                    <a:lnTo>
                      <a:pt x="849" y="2428"/>
                    </a:lnTo>
                    <a:lnTo>
                      <a:pt x="814" y="2424"/>
                    </a:lnTo>
                    <a:lnTo>
                      <a:pt x="781" y="2419"/>
                    </a:lnTo>
                    <a:lnTo>
                      <a:pt x="748" y="2412"/>
                    </a:lnTo>
                    <a:lnTo>
                      <a:pt x="717" y="2405"/>
                    </a:lnTo>
                    <a:lnTo>
                      <a:pt x="688" y="2397"/>
                    </a:lnTo>
                    <a:lnTo>
                      <a:pt x="660" y="2388"/>
                    </a:lnTo>
                    <a:lnTo>
                      <a:pt x="634" y="2379"/>
                    </a:lnTo>
                    <a:lnTo>
                      <a:pt x="610" y="2369"/>
                    </a:lnTo>
                    <a:lnTo>
                      <a:pt x="589" y="2360"/>
                    </a:lnTo>
                    <a:lnTo>
                      <a:pt x="555" y="2345"/>
                    </a:lnTo>
                    <a:lnTo>
                      <a:pt x="533" y="2333"/>
                    </a:lnTo>
                    <a:lnTo>
                      <a:pt x="525" y="2328"/>
                    </a:lnTo>
                    <a:lnTo>
                      <a:pt x="525" y="1996"/>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sp>
          <p:nvSpPr>
            <p:cNvPr id="87" name="Freeform 5"/>
            <p:cNvSpPr>
              <a:spLocks noEditPoints="1"/>
            </p:cNvSpPr>
            <p:nvPr/>
          </p:nvSpPr>
          <p:spPr bwMode="auto">
            <a:xfrm>
              <a:off x="3833689" y="1860214"/>
              <a:ext cx="479629" cy="441226"/>
            </a:xfrm>
            <a:custGeom>
              <a:avLst/>
              <a:gdLst>
                <a:gd name="T0" fmla="*/ 1849 w 3522"/>
                <a:gd name="T1" fmla="*/ 678 h 3240"/>
                <a:gd name="T2" fmla="*/ 1404 w 3522"/>
                <a:gd name="T3" fmla="*/ 255 h 3240"/>
                <a:gd name="T4" fmla="*/ 785 w 3522"/>
                <a:gd name="T5" fmla="*/ 235 h 3240"/>
                <a:gd name="T6" fmla="*/ 308 w 3522"/>
                <a:gd name="T7" fmla="*/ 637 h 3240"/>
                <a:gd name="T8" fmla="*/ 0 w 3522"/>
                <a:gd name="T9" fmla="*/ 1269 h 3240"/>
                <a:gd name="T10" fmla="*/ 314 w 3522"/>
                <a:gd name="T11" fmla="*/ 1482 h 3240"/>
                <a:gd name="T12" fmla="*/ 779 w 3522"/>
                <a:gd name="T13" fmla="*/ 1872 h 3240"/>
                <a:gd name="T14" fmla="*/ 1393 w 3522"/>
                <a:gd name="T15" fmla="*/ 1858 h 3240"/>
                <a:gd name="T16" fmla="*/ 1844 w 3522"/>
                <a:gd name="T17" fmla="*/ 1440 h 3240"/>
                <a:gd name="T18" fmla="*/ 1029 w 3522"/>
                <a:gd name="T19" fmla="*/ 1729 h 3240"/>
                <a:gd name="T20" fmla="*/ 717 w 3522"/>
                <a:gd name="T21" fmla="*/ 1633 h 3240"/>
                <a:gd name="T22" fmla="*/ 493 w 3522"/>
                <a:gd name="T23" fmla="*/ 1409 h 3240"/>
                <a:gd name="T24" fmla="*/ 397 w 3522"/>
                <a:gd name="T25" fmla="*/ 1098 h 3240"/>
                <a:gd name="T26" fmla="*/ 449 w 3522"/>
                <a:gd name="T27" fmla="*/ 804 h 3240"/>
                <a:gd name="T28" fmla="*/ 639 w 3522"/>
                <a:gd name="T29" fmla="*/ 548 h 3240"/>
                <a:gd name="T30" fmla="*/ 929 w 3522"/>
                <a:gd name="T31" fmla="*/ 410 h 3240"/>
                <a:gd name="T32" fmla="*/ 1230 w 3522"/>
                <a:gd name="T33" fmla="*/ 417 h 3240"/>
                <a:gd name="T34" fmla="*/ 1511 w 3522"/>
                <a:gd name="T35" fmla="*/ 569 h 3240"/>
                <a:gd name="T36" fmla="*/ 1690 w 3522"/>
                <a:gd name="T37" fmla="*/ 834 h 3240"/>
                <a:gd name="T38" fmla="*/ 1727 w 3522"/>
                <a:gd name="T39" fmla="*/ 1132 h 3240"/>
                <a:gd name="T40" fmla="*/ 1617 w 3522"/>
                <a:gd name="T41" fmla="*/ 1436 h 3240"/>
                <a:gd name="T42" fmla="*/ 1381 w 3522"/>
                <a:gd name="T43" fmla="*/ 1649 h 3240"/>
                <a:gd name="T44" fmla="*/ 1063 w 3522"/>
                <a:gd name="T45" fmla="*/ 1730 h 3240"/>
                <a:gd name="T46" fmla="*/ 3487 w 3522"/>
                <a:gd name="T47" fmla="*/ 1900 h 3240"/>
                <a:gd name="T48" fmla="*/ 2826 w 3522"/>
                <a:gd name="T49" fmla="*/ 1558 h 3240"/>
                <a:gd name="T50" fmla="*/ 2396 w 3522"/>
                <a:gd name="T51" fmla="*/ 1755 h 3240"/>
                <a:gd name="T52" fmla="*/ 2271 w 3522"/>
                <a:gd name="T53" fmla="*/ 2227 h 3240"/>
                <a:gd name="T54" fmla="*/ 2507 w 3522"/>
                <a:gd name="T55" fmla="*/ 2756 h 3240"/>
                <a:gd name="T56" fmla="*/ 3220 w 3522"/>
                <a:gd name="T57" fmla="*/ 2522 h 3240"/>
                <a:gd name="T58" fmla="*/ 2663 w 3522"/>
                <a:gd name="T59" fmla="*/ 2530 h 3240"/>
                <a:gd name="T60" fmla="*/ 2491 w 3522"/>
                <a:gd name="T61" fmla="*/ 2408 h 3240"/>
                <a:gd name="T62" fmla="*/ 2397 w 3522"/>
                <a:gd name="T63" fmla="*/ 2224 h 3240"/>
                <a:gd name="T64" fmla="*/ 2402 w 3522"/>
                <a:gd name="T65" fmla="*/ 2011 h 3240"/>
                <a:gd name="T66" fmla="*/ 2493 w 3522"/>
                <a:gd name="T67" fmla="*/ 1841 h 3240"/>
                <a:gd name="T68" fmla="*/ 2662 w 3522"/>
                <a:gd name="T69" fmla="*/ 1722 h 3240"/>
                <a:gd name="T70" fmla="*/ 2869 w 3522"/>
                <a:gd name="T71" fmla="*/ 1695 h 3240"/>
                <a:gd name="T72" fmla="*/ 3055 w 3522"/>
                <a:gd name="T73" fmla="*/ 1761 h 3240"/>
                <a:gd name="T74" fmla="*/ 3196 w 3522"/>
                <a:gd name="T75" fmla="*/ 1912 h 3240"/>
                <a:gd name="T76" fmla="*/ 3254 w 3522"/>
                <a:gd name="T77" fmla="*/ 2111 h 3240"/>
                <a:gd name="T78" fmla="*/ 3216 w 3522"/>
                <a:gd name="T79" fmla="*/ 2303 h 3240"/>
                <a:gd name="T80" fmla="*/ 3086 w 3522"/>
                <a:gd name="T81" fmla="*/ 2468 h 3240"/>
                <a:gd name="T82" fmla="*/ 2898 w 3522"/>
                <a:gd name="T83" fmla="*/ 2552 h 3240"/>
                <a:gd name="T84" fmla="*/ 2705 w 3522"/>
                <a:gd name="T85" fmla="*/ 2544 h 3240"/>
                <a:gd name="T86" fmla="*/ 1850 w 3522"/>
                <a:gd name="T87" fmla="*/ 2427 h 3240"/>
                <a:gd name="T88" fmla="*/ 1502 w 3522"/>
                <a:gd name="T89" fmla="*/ 2447 h 3240"/>
                <a:gd name="T90" fmla="*/ 1262 w 3522"/>
                <a:gd name="T91" fmla="*/ 2661 h 3240"/>
                <a:gd name="T92" fmla="*/ 1283 w 3522"/>
                <a:gd name="T93" fmla="*/ 2972 h 3240"/>
                <a:gd name="T94" fmla="*/ 1677 w 3522"/>
                <a:gd name="T95" fmla="*/ 3240 h 3240"/>
                <a:gd name="T96" fmla="*/ 1909 w 3522"/>
                <a:gd name="T97" fmla="*/ 2974 h 3240"/>
                <a:gd name="T98" fmla="*/ 1552 w 3522"/>
                <a:gd name="T99" fmla="*/ 3092 h 3240"/>
                <a:gd name="T100" fmla="*/ 1351 w 3522"/>
                <a:gd name="T101" fmla="*/ 2950 h 3240"/>
                <a:gd name="T102" fmla="*/ 1319 w 3522"/>
                <a:gd name="T103" fmla="*/ 2789 h 3240"/>
                <a:gd name="T104" fmla="*/ 1440 w 3522"/>
                <a:gd name="T105" fmla="*/ 2588 h 3240"/>
                <a:gd name="T106" fmla="*/ 1609 w 3522"/>
                <a:gd name="T107" fmla="*/ 2541 h 3240"/>
                <a:gd name="T108" fmla="*/ 1809 w 3522"/>
                <a:gd name="T109" fmla="*/ 2641 h 3240"/>
                <a:gd name="T110" fmla="*/ 1872 w 3522"/>
                <a:gd name="T111" fmla="*/ 2818 h 3240"/>
                <a:gd name="T112" fmla="*/ 1791 w 3522"/>
                <a:gd name="T113" fmla="*/ 3014 h 3240"/>
                <a:gd name="T114" fmla="*/ 1595 w 3522"/>
                <a:gd name="T115" fmla="*/ 3095 h 3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522" h="3240">
                  <a:moveTo>
                    <a:pt x="2127" y="1259"/>
                  </a:moveTo>
                  <a:lnTo>
                    <a:pt x="2127" y="856"/>
                  </a:lnTo>
                  <a:lnTo>
                    <a:pt x="1905" y="830"/>
                  </a:lnTo>
                  <a:lnTo>
                    <a:pt x="1905" y="830"/>
                  </a:lnTo>
                  <a:lnTo>
                    <a:pt x="1898" y="805"/>
                  </a:lnTo>
                  <a:lnTo>
                    <a:pt x="1890" y="779"/>
                  </a:lnTo>
                  <a:lnTo>
                    <a:pt x="1881" y="753"/>
                  </a:lnTo>
                  <a:lnTo>
                    <a:pt x="1871" y="727"/>
                  </a:lnTo>
                  <a:lnTo>
                    <a:pt x="1861" y="703"/>
                  </a:lnTo>
                  <a:lnTo>
                    <a:pt x="1849" y="678"/>
                  </a:lnTo>
                  <a:lnTo>
                    <a:pt x="1836" y="654"/>
                  </a:lnTo>
                  <a:lnTo>
                    <a:pt x="1823" y="630"/>
                  </a:lnTo>
                  <a:lnTo>
                    <a:pt x="1960" y="457"/>
                  </a:lnTo>
                  <a:lnTo>
                    <a:pt x="1677" y="172"/>
                  </a:lnTo>
                  <a:lnTo>
                    <a:pt x="1506" y="307"/>
                  </a:lnTo>
                  <a:lnTo>
                    <a:pt x="1506" y="307"/>
                  </a:lnTo>
                  <a:lnTo>
                    <a:pt x="1481" y="293"/>
                  </a:lnTo>
                  <a:lnTo>
                    <a:pt x="1455" y="280"/>
                  </a:lnTo>
                  <a:lnTo>
                    <a:pt x="1429" y="267"/>
                  </a:lnTo>
                  <a:lnTo>
                    <a:pt x="1404" y="255"/>
                  </a:lnTo>
                  <a:lnTo>
                    <a:pt x="1377" y="245"/>
                  </a:lnTo>
                  <a:lnTo>
                    <a:pt x="1350" y="235"/>
                  </a:lnTo>
                  <a:lnTo>
                    <a:pt x="1323" y="226"/>
                  </a:lnTo>
                  <a:lnTo>
                    <a:pt x="1295" y="219"/>
                  </a:lnTo>
                  <a:lnTo>
                    <a:pt x="1269" y="0"/>
                  </a:lnTo>
                  <a:lnTo>
                    <a:pt x="867" y="0"/>
                  </a:lnTo>
                  <a:lnTo>
                    <a:pt x="841" y="219"/>
                  </a:lnTo>
                  <a:lnTo>
                    <a:pt x="841" y="219"/>
                  </a:lnTo>
                  <a:lnTo>
                    <a:pt x="813" y="227"/>
                  </a:lnTo>
                  <a:lnTo>
                    <a:pt x="785" y="235"/>
                  </a:lnTo>
                  <a:lnTo>
                    <a:pt x="757" y="246"/>
                  </a:lnTo>
                  <a:lnTo>
                    <a:pt x="730" y="257"/>
                  </a:lnTo>
                  <a:lnTo>
                    <a:pt x="703" y="268"/>
                  </a:lnTo>
                  <a:lnTo>
                    <a:pt x="676" y="281"/>
                  </a:lnTo>
                  <a:lnTo>
                    <a:pt x="650" y="295"/>
                  </a:lnTo>
                  <a:lnTo>
                    <a:pt x="624" y="310"/>
                  </a:lnTo>
                  <a:lnTo>
                    <a:pt x="451" y="172"/>
                  </a:lnTo>
                  <a:lnTo>
                    <a:pt x="165" y="457"/>
                  </a:lnTo>
                  <a:lnTo>
                    <a:pt x="308" y="637"/>
                  </a:lnTo>
                  <a:lnTo>
                    <a:pt x="308" y="637"/>
                  </a:lnTo>
                  <a:lnTo>
                    <a:pt x="295" y="662"/>
                  </a:lnTo>
                  <a:lnTo>
                    <a:pt x="284" y="686"/>
                  </a:lnTo>
                  <a:lnTo>
                    <a:pt x="272" y="711"/>
                  </a:lnTo>
                  <a:lnTo>
                    <a:pt x="261" y="736"/>
                  </a:lnTo>
                  <a:lnTo>
                    <a:pt x="252" y="761"/>
                  </a:lnTo>
                  <a:lnTo>
                    <a:pt x="243" y="787"/>
                  </a:lnTo>
                  <a:lnTo>
                    <a:pt x="236" y="814"/>
                  </a:lnTo>
                  <a:lnTo>
                    <a:pt x="228" y="840"/>
                  </a:lnTo>
                  <a:lnTo>
                    <a:pt x="0" y="866"/>
                  </a:lnTo>
                  <a:lnTo>
                    <a:pt x="0" y="1269"/>
                  </a:lnTo>
                  <a:lnTo>
                    <a:pt x="236" y="1297"/>
                  </a:lnTo>
                  <a:lnTo>
                    <a:pt x="236" y="1297"/>
                  </a:lnTo>
                  <a:lnTo>
                    <a:pt x="243" y="1320"/>
                  </a:lnTo>
                  <a:lnTo>
                    <a:pt x="251" y="1345"/>
                  </a:lnTo>
                  <a:lnTo>
                    <a:pt x="260" y="1368"/>
                  </a:lnTo>
                  <a:lnTo>
                    <a:pt x="269" y="1392"/>
                  </a:lnTo>
                  <a:lnTo>
                    <a:pt x="280" y="1414"/>
                  </a:lnTo>
                  <a:lnTo>
                    <a:pt x="291" y="1437"/>
                  </a:lnTo>
                  <a:lnTo>
                    <a:pt x="302" y="1460"/>
                  </a:lnTo>
                  <a:lnTo>
                    <a:pt x="314" y="1482"/>
                  </a:lnTo>
                  <a:lnTo>
                    <a:pt x="165" y="1668"/>
                  </a:lnTo>
                  <a:lnTo>
                    <a:pt x="450" y="1954"/>
                  </a:lnTo>
                  <a:lnTo>
                    <a:pt x="636" y="1806"/>
                  </a:lnTo>
                  <a:lnTo>
                    <a:pt x="636" y="1806"/>
                  </a:lnTo>
                  <a:lnTo>
                    <a:pt x="660" y="1819"/>
                  </a:lnTo>
                  <a:lnTo>
                    <a:pt x="683" y="1831"/>
                  </a:lnTo>
                  <a:lnTo>
                    <a:pt x="707" y="1843"/>
                  </a:lnTo>
                  <a:lnTo>
                    <a:pt x="731" y="1853"/>
                  </a:lnTo>
                  <a:lnTo>
                    <a:pt x="755" y="1862"/>
                  </a:lnTo>
                  <a:lnTo>
                    <a:pt x="779" y="1872"/>
                  </a:lnTo>
                  <a:lnTo>
                    <a:pt x="805" y="1880"/>
                  </a:lnTo>
                  <a:lnTo>
                    <a:pt x="830" y="1887"/>
                  </a:lnTo>
                  <a:lnTo>
                    <a:pt x="858" y="2126"/>
                  </a:lnTo>
                  <a:lnTo>
                    <a:pt x="1261" y="2126"/>
                  </a:lnTo>
                  <a:lnTo>
                    <a:pt x="1288" y="1893"/>
                  </a:lnTo>
                  <a:lnTo>
                    <a:pt x="1288" y="1893"/>
                  </a:lnTo>
                  <a:lnTo>
                    <a:pt x="1315" y="1886"/>
                  </a:lnTo>
                  <a:lnTo>
                    <a:pt x="1340" y="1877"/>
                  </a:lnTo>
                  <a:lnTo>
                    <a:pt x="1367" y="1868"/>
                  </a:lnTo>
                  <a:lnTo>
                    <a:pt x="1393" y="1858"/>
                  </a:lnTo>
                  <a:lnTo>
                    <a:pt x="1419" y="1847"/>
                  </a:lnTo>
                  <a:lnTo>
                    <a:pt x="1445" y="1836"/>
                  </a:lnTo>
                  <a:lnTo>
                    <a:pt x="1469" y="1823"/>
                  </a:lnTo>
                  <a:lnTo>
                    <a:pt x="1494" y="1810"/>
                  </a:lnTo>
                  <a:lnTo>
                    <a:pt x="1677" y="1954"/>
                  </a:lnTo>
                  <a:lnTo>
                    <a:pt x="1961" y="1669"/>
                  </a:lnTo>
                  <a:lnTo>
                    <a:pt x="1818" y="1489"/>
                  </a:lnTo>
                  <a:lnTo>
                    <a:pt x="1818" y="1489"/>
                  </a:lnTo>
                  <a:lnTo>
                    <a:pt x="1831" y="1464"/>
                  </a:lnTo>
                  <a:lnTo>
                    <a:pt x="1844" y="1440"/>
                  </a:lnTo>
                  <a:lnTo>
                    <a:pt x="1856" y="1415"/>
                  </a:lnTo>
                  <a:lnTo>
                    <a:pt x="1868" y="1389"/>
                  </a:lnTo>
                  <a:lnTo>
                    <a:pt x="1877" y="1363"/>
                  </a:lnTo>
                  <a:lnTo>
                    <a:pt x="1888" y="1338"/>
                  </a:lnTo>
                  <a:lnTo>
                    <a:pt x="1896" y="1312"/>
                  </a:lnTo>
                  <a:lnTo>
                    <a:pt x="1903" y="1285"/>
                  </a:lnTo>
                  <a:lnTo>
                    <a:pt x="2127" y="1259"/>
                  </a:lnTo>
                  <a:close/>
                  <a:moveTo>
                    <a:pt x="1063" y="1730"/>
                  </a:moveTo>
                  <a:lnTo>
                    <a:pt x="1063" y="1730"/>
                  </a:lnTo>
                  <a:lnTo>
                    <a:pt x="1029" y="1729"/>
                  </a:lnTo>
                  <a:lnTo>
                    <a:pt x="995" y="1727"/>
                  </a:lnTo>
                  <a:lnTo>
                    <a:pt x="962" y="1722"/>
                  </a:lnTo>
                  <a:lnTo>
                    <a:pt x="929" y="1716"/>
                  </a:lnTo>
                  <a:lnTo>
                    <a:pt x="896" y="1709"/>
                  </a:lnTo>
                  <a:lnTo>
                    <a:pt x="865" y="1700"/>
                  </a:lnTo>
                  <a:lnTo>
                    <a:pt x="834" y="1689"/>
                  </a:lnTo>
                  <a:lnTo>
                    <a:pt x="804" y="1677"/>
                  </a:lnTo>
                  <a:lnTo>
                    <a:pt x="774" y="1665"/>
                  </a:lnTo>
                  <a:lnTo>
                    <a:pt x="745" y="1649"/>
                  </a:lnTo>
                  <a:lnTo>
                    <a:pt x="717" y="1633"/>
                  </a:lnTo>
                  <a:lnTo>
                    <a:pt x="690" y="1616"/>
                  </a:lnTo>
                  <a:lnTo>
                    <a:pt x="664" y="1598"/>
                  </a:lnTo>
                  <a:lnTo>
                    <a:pt x="639" y="1578"/>
                  </a:lnTo>
                  <a:lnTo>
                    <a:pt x="615" y="1557"/>
                  </a:lnTo>
                  <a:lnTo>
                    <a:pt x="592" y="1534"/>
                  </a:lnTo>
                  <a:lnTo>
                    <a:pt x="569" y="1511"/>
                  </a:lnTo>
                  <a:lnTo>
                    <a:pt x="548" y="1488"/>
                  </a:lnTo>
                  <a:lnTo>
                    <a:pt x="528" y="1462"/>
                  </a:lnTo>
                  <a:lnTo>
                    <a:pt x="510" y="1436"/>
                  </a:lnTo>
                  <a:lnTo>
                    <a:pt x="493" y="1409"/>
                  </a:lnTo>
                  <a:lnTo>
                    <a:pt x="477" y="1381"/>
                  </a:lnTo>
                  <a:lnTo>
                    <a:pt x="462" y="1352"/>
                  </a:lnTo>
                  <a:lnTo>
                    <a:pt x="449" y="1322"/>
                  </a:lnTo>
                  <a:lnTo>
                    <a:pt x="437" y="1292"/>
                  </a:lnTo>
                  <a:lnTo>
                    <a:pt x="426" y="1262"/>
                  </a:lnTo>
                  <a:lnTo>
                    <a:pt x="417" y="1230"/>
                  </a:lnTo>
                  <a:lnTo>
                    <a:pt x="410" y="1197"/>
                  </a:lnTo>
                  <a:lnTo>
                    <a:pt x="404" y="1164"/>
                  </a:lnTo>
                  <a:lnTo>
                    <a:pt x="400" y="1132"/>
                  </a:lnTo>
                  <a:lnTo>
                    <a:pt x="397" y="1098"/>
                  </a:lnTo>
                  <a:lnTo>
                    <a:pt x="396" y="1064"/>
                  </a:lnTo>
                  <a:lnTo>
                    <a:pt x="396" y="1064"/>
                  </a:lnTo>
                  <a:lnTo>
                    <a:pt x="397" y="1028"/>
                  </a:lnTo>
                  <a:lnTo>
                    <a:pt x="400" y="994"/>
                  </a:lnTo>
                  <a:lnTo>
                    <a:pt x="404" y="962"/>
                  </a:lnTo>
                  <a:lnTo>
                    <a:pt x="410" y="929"/>
                  </a:lnTo>
                  <a:lnTo>
                    <a:pt x="417" y="896"/>
                  </a:lnTo>
                  <a:lnTo>
                    <a:pt x="426" y="864"/>
                  </a:lnTo>
                  <a:lnTo>
                    <a:pt x="437" y="834"/>
                  </a:lnTo>
                  <a:lnTo>
                    <a:pt x="449" y="804"/>
                  </a:lnTo>
                  <a:lnTo>
                    <a:pt x="462" y="774"/>
                  </a:lnTo>
                  <a:lnTo>
                    <a:pt x="477" y="745"/>
                  </a:lnTo>
                  <a:lnTo>
                    <a:pt x="493" y="717"/>
                  </a:lnTo>
                  <a:lnTo>
                    <a:pt x="510" y="690"/>
                  </a:lnTo>
                  <a:lnTo>
                    <a:pt x="528" y="664"/>
                  </a:lnTo>
                  <a:lnTo>
                    <a:pt x="548" y="638"/>
                  </a:lnTo>
                  <a:lnTo>
                    <a:pt x="569" y="615"/>
                  </a:lnTo>
                  <a:lnTo>
                    <a:pt x="592" y="592"/>
                  </a:lnTo>
                  <a:lnTo>
                    <a:pt x="615" y="569"/>
                  </a:lnTo>
                  <a:lnTo>
                    <a:pt x="639" y="548"/>
                  </a:lnTo>
                  <a:lnTo>
                    <a:pt x="664" y="528"/>
                  </a:lnTo>
                  <a:lnTo>
                    <a:pt x="690" y="510"/>
                  </a:lnTo>
                  <a:lnTo>
                    <a:pt x="717" y="493"/>
                  </a:lnTo>
                  <a:lnTo>
                    <a:pt x="745" y="477"/>
                  </a:lnTo>
                  <a:lnTo>
                    <a:pt x="774" y="462"/>
                  </a:lnTo>
                  <a:lnTo>
                    <a:pt x="804" y="449"/>
                  </a:lnTo>
                  <a:lnTo>
                    <a:pt x="834" y="437"/>
                  </a:lnTo>
                  <a:lnTo>
                    <a:pt x="865" y="426"/>
                  </a:lnTo>
                  <a:lnTo>
                    <a:pt x="896" y="417"/>
                  </a:lnTo>
                  <a:lnTo>
                    <a:pt x="929" y="410"/>
                  </a:lnTo>
                  <a:lnTo>
                    <a:pt x="962" y="404"/>
                  </a:lnTo>
                  <a:lnTo>
                    <a:pt x="995" y="399"/>
                  </a:lnTo>
                  <a:lnTo>
                    <a:pt x="1029" y="397"/>
                  </a:lnTo>
                  <a:lnTo>
                    <a:pt x="1063" y="396"/>
                  </a:lnTo>
                  <a:lnTo>
                    <a:pt x="1063" y="396"/>
                  </a:lnTo>
                  <a:lnTo>
                    <a:pt x="1098" y="397"/>
                  </a:lnTo>
                  <a:lnTo>
                    <a:pt x="1132" y="399"/>
                  </a:lnTo>
                  <a:lnTo>
                    <a:pt x="1165" y="404"/>
                  </a:lnTo>
                  <a:lnTo>
                    <a:pt x="1197" y="410"/>
                  </a:lnTo>
                  <a:lnTo>
                    <a:pt x="1230" y="417"/>
                  </a:lnTo>
                  <a:lnTo>
                    <a:pt x="1262" y="426"/>
                  </a:lnTo>
                  <a:lnTo>
                    <a:pt x="1292" y="437"/>
                  </a:lnTo>
                  <a:lnTo>
                    <a:pt x="1323" y="449"/>
                  </a:lnTo>
                  <a:lnTo>
                    <a:pt x="1352" y="462"/>
                  </a:lnTo>
                  <a:lnTo>
                    <a:pt x="1381" y="477"/>
                  </a:lnTo>
                  <a:lnTo>
                    <a:pt x="1410" y="493"/>
                  </a:lnTo>
                  <a:lnTo>
                    <a:pt x="1436" y="510"/>
                  </a:lnTo>
                  <a:lnTo>
                    <a:pt x="1462" y="528"/>
                  </a:lnTo>
                  <a:lnTo>
                    <a:pt x="1488" y="548"/>
                  </a:lnTo>
                  <a:lnTo>
                    <a:pt x="1511" y="569"/>
                  </a:lnTo>
                  <a:lnTo>
                    <a:pt x="1535" y="592"/>
                  </a:lnTo>
                  <a:lnTo>
                    <a:pt x="1557" y="615"/>
                  </a:lnTo>
                  <a:lnTo>
                    <a:pt x="1578" y="638"/>
                  </a:lnTo>
                  <a:lnTo>
                    <a:pt x="1598" y="664"/>
                  </a:lnTo>
                  <a:lnTo>
                    <a:pt x="1617" y="690"/>
                  </a:lnTo>
                  <a:lnTo>
                    <a:pt x="1633" y="717"/>
                  </a:lnTo>
                  <a:lnTo>
                    <a:pt x="1650" y="745"/>
                  </a:lnTo>
                  <a:lnTo>
                    <a:pt x="1665" y="774"/>
                  </a:lnTo>
                  <a:lnTo>
                    <a:pt x="1678" y="804"/>
                  </a:lnTo>
                  <a:lnTo>
                    <a:pt x="1690" y="834"/>
                  </a:lnTo>
                  <a:lnTo>
                    <a:pt x="1700" y="864"/>
                  </a:lnTo>
                  <a:lnTo>
                    <a:pt x="1709" y="896"/>
                  </a:lnTo>
                  <a:lnTo>
                    <a:pt x="1716" y="929"/>
                  </a:lnTo>
                  <a:lnTo>
                    <a:pt x="1722" y="962"/>
                  </a:lnTo>
                  <a:lnTo>
                    <a:pt x="1727" y="994"/>
                  </a:lnTo>
                  <a:lnTo>
                    <a:pt x="1729" y="1028"/>
                  </a:lnTo>
                  <a:lnTo>
                    <a:pt x="1731" y="1064"/>
                  </a:lnTo>
                  <a:lnTo>
                    <a:pt x="1731" y="1064"/>
                  </a:lnTo>
                  <a:lnTo>
                    <a:pt x="1729" y="1098"/>
                  </a:lnTo>
                  <a:lnTo>
                    <a:pt x="1727" y="1132"/>
                  </a:lnTo>
                  <a:lnTo>
                    <a:pt x="1722" y="1164"/>
                  </a:lnTo>
                  <a:lnTo>
                    <a:pt x="1716" y="1197"/>
                  </a:lnTo>
                  <a:lnTo>
                    <a:pt x="1709" y="1230"/>
                  </a:lnTo>
                  <a:lnTo>
                    <a:pt x="1700" y="1262"/>
                  </a:lnTo>
                  <a:lnTo>
                    <a:pt x="1690" y="1292"/>
                  </a:lnTo>
                  <a:lnTo>
                    <a:pt x="1678" y="1322"/>
                  </a:lnTo>
                  <a:lnTo>
                    <a:pt x="1665" y="1352"/>
                  </a:lnTo>
                  <a:lnTo>
                    <a:pt x="1650" y="1381"/>
                  </a:lnTo>
                  <a:lnTo>
                    <a:pt x="1633" y="1409"/>
                  </a:lnTo>
                  <a:lnTo>
                    <a:pt x="1617" y="1436"/>
                  </a:lnTo>
                  <a:lnTo>
                    <a:pt x="1598" y="1462"/>
                  </a:lnTo>
                  <a:lnTo>
                    <a:pt x="1578" y="1488"/>
                  </a:lnTo>
                  <a:lnTo>
                    <a:pt x="1557" y="1511"/>
                  </a:lnTo>
                  <a:lnTo>
                    <a:pt x="1535" y="1534"/>
                  </a:lnTo>
                  <a:lnTo>
                    <a:pt x="1511" y="1557"/>
                  </a:lnTo>
                  <a:lnTo>
                    <a:pt x="1488" y="1578"/>
                  </a:lnTo>
                  <a:lnTo>
                    <a:pt x="1462" y="1598"/>
                  </a:lnTo>
                  <a:lnTo>
                    <a:pt x="1436" y="1616"/>
                  </a:lnTo>
                  <a:lnTo>
                    <a:pt x="1410" y="1633"/>
                  </a:lnTo>
                  <a:lnTo>
                    <a:pt x="1381" y="1649"/>
                  </a:lnTo>
                  <a:lnTo>
                    <a:pt x="1352" y="1665"/>
                  </a:lnTo>
                  <a:lnTo>
                    <a:pt x="1323" y="1677"/>
                  </a:lnTo>
                  <a:lnTo>
                    <a:pt x="1292" y="1689"/>
                  </a:lnTo>
                  <a:lnTo>
                    <a:pt x="1262" y="1700"/>
                  </a:lnTo>
                  <a:lnTo>
                    <a:pt x="1230" y="1709"/>
                  </a:lnTo>
                  <a:lnTo>
                    <a:pt x="1197" y="1716"/>
                  </a:lnTo>
                  <a:lnTo>
                    <a:pt x="1165" y="1722"/>
                  </a:lnTo>
                  <a:lnTo>
                    <a:pt x="1132" y="1727"/>
                  </a:lnTo>
                  <a:lnTo>
                    <a:pt x="1098" y="1729"/>
                  </a:lnTo>
                  <a:lnTo>
                    <a:pt x="1063" y="1730"/>
                  </a:lnTo>
                  <a:lnTo>
                    <a:pt x="1063" y="1730"/>
                  </a:lnTo>
                  <a:close/>
                  <a:moveTo>
                    <a:pt x="3453" y="2432"/>
                  </a:moveTo>
                  <a:lnTo>
                    <a:pt x="3522" y="2180"/>
                  </a:lnTo>
                  <a:lnTo>
                    <a:pt x="3387" y="2125"/>
                  </a:lnTo>
                  <a:lnTo>
                    <a:pt x="3387" y="2125"/>
                  </a:lnTo>
                  <a:lnTo>
                    <a:pt x="3387" y="2090"/>
                  </a:lnTo>
                  <a:lnTo>
                    <a:pt x="3384" y="2055"/>
                  </a:lnTo>
                  <a:lnTo>
                    <a:pt x="3378" y="2019"/>
                  </a:lnTo>
                  <a:lnTo>
                    <a:pt x="3371" y="1985"/>
                  </a:lnTo>
                  <a:lnTo>
                    <a:pt x="3487" y="1900"/>
                  </a:lnTo>
                  <a:lnTo>
                    <a:pt x="3358" y="1673"/>
                  </a:lnTo>
                  <a:lnTo>
                    <a:pt x="3228" y="1728"/>
                  </a:lnTo>
                  <a:lnTo>
                    <a:pt x="3228" y="1728"/>
                  </a:lnTo>
                  <a:lnTo>
                    <a:pt x="3201" y="1702"/>
                  </a:lnTo>
                  <a:lnTo>
                    <a:pt x="3172" y="1679"/>
                  </a:lnTo>
                  <a:lnTo>
                    <a:pt x="3142" y="1656"/>
                  </a:lnTo>
                  <a:lnTo>
                    <a:pt x="3111" y="1636"/>
                  </a:lnTo>
                  <a:lnTo>
                    <a:pt x="3132" y="1496"/>
                  </a:lnTo>
                  <a:lnTo>
                    <a:pt x="2880" y="1426"/>
                  </a:lnTo>
                  <a:lnTo>
                    <a:pt x="2826" y="1558"/>
                  </a:lnTo>
                  <a:lnTo>
                    <a:pt x="2826" y="1558"/>
                  </a:lnTo>
                  <a:lnTo>
                    <a:pt x="2787" y="1559"/>
                  </a:lnTo>
                  <a:lnTo>
                    <a:pt x="2750" y="1563"/>
                  </a:lnTo>
                  <a:lnTo>
                    <a:pt x="2712" y="1570"/>
                  </a:lnTo>
                  <a:lnTo>
                    <a:pt x="2675" y="1578"/>
                  </a:lnTo>
                  <a:lnTo>
                    <a:pt x="2589" y="1462"/>
                  </a:lnTo>
                  <a:lnTo>
                    <a:pt x="2362" y="1592"/>
                  </a:lnTo>
                  <a:lnTo>
                    <a:pt x="2421" y="1729"/>
                  </a:lnTo>
                  <a:lnTo>
                    <a:pt x="2421" y="1729"/>
                  </a:lnTo>
                  <a:lnTo>
                    <a:pt x="2396" y="1755"/>
                  </a:lnTo>
                  <a:lnTo>
                    <a:pt x="2374" y="1783"/>
                  </a:lnTo>
                  <a:lnTo>
                    <a:pt x="2354" y="1812"/>
                  </a:lnTo>
                  <a:lnTo>
                    <a:pt x="2335" y="1843"/>
                  </a:lnTo>
                  <a:lnTo>
                    <a:pt x="2187" y="1819"/>
                  </a:lnTo>
                  <a:lnTo>
                    <a:pt x="2118" y="2072"/>
                  </a:lnTo>
                  <a:lnTo>
                    <a:pt x="2261" y="2130"/>
                  </a:lnTo>
                  <a:lnTo>
                    <a:pt x="2261" y="2130"/>
                  </a:lnTo>
                  <a:lnTo>
                    <a:pt x="2262" y="2162"/>
                  </a:lnTo>
                  <a:lnTo>
                    <a:pt x="2266" y="2195"/>
                  </a:lnTo>
                  <a:lnTo>
                    <a:pt x="2271" y="2227"/>
                  </a:lnTo>
                  <a:lnTo>
                    <a:pt x="2278" y="2260"/>
                  </a:lnTo>
                  <a:lnTo>
                    <a:pt x="2154" y="2351"/>
                  </a:lnTo>
                  <a:lnTo>
                    <a:pt x="2282" y="2578"/>
                  </a:lnTo>
                  <a:lnTo>
                    <a:pt x="2424" y="2517"/>
                  </a:lnTo>
                  <a:lnTo>
                    <a:pt x="2424" y="2517"/>
                  </a:lnTo>
                  <a:lnTo>
                    <a:pt x="2450" y="2542"/>
                  </a:lnTo>
                  <a:lnTo>
                    <a:pt x="2476" y="2563"/>
                  </a:lnTo>
                  <a:lnTo>
                    <a:pt x="2503" y="2584"/>
                  </a:lnTo>
                  <a:lnTo>
                    <a:pt x="2532" y="2602"/>
                  </a:lnTo>
                  <a:lnTo>
                    <a:pt x="2507" y="2756"/>
                  </a:lnTo>
                  <a:lnTo>
                    <a:pt x="2760" y="2825"/>
                  </a:lnTo>
                  <a:lnTo>
                    <a:pt x="2818" y="2685"/>
                  </a:lnTo>
                  <a:lnTo>
                    <a:pt x="2818" y="2685"/>
                  </a:lnTo>
                  <a:lnTo>
                    <a:pt x="2854" y="2684"/>
                  </a:lnTo>
                  <a:lnTo>
                    <a:pt x="2889" y="2680"/>
                  </a:lnTo>
                  <a:lnTo>
                    <a:pt x="2926" y="2675"/>
                  </a:lnTo>
                  <a:lnTo>
                    <a:pt x="2961" y="2667"/>
                  </a:lnTo>
                  <a:lnTo>
                    <a:pt x="3051" y="2789"/>
                  </a:lnTo>
                  <a:lnTo>
                    <a:pt x="3278" y="2660"/>
                  </a:lnTo>
                  <a:lnTo>
                    <a:pt x="3220" y="2522"/>
                  </a:lnTo>
                  <a:lnTo>
                    <a:pt x="3220" y="2522"/>
                  </a:lnTo>
                  <a:lnTo>
                    <a:pt x="3244" y="2496"/>
                  </a:lnTo>
                  <a:lnTo>
                    <a:pt x="3268" y="2469"/>
                  </a:lnTo>
                  <a:lnTo>
                    <a:pt x="3289" y="2440"/>
                  </a:lnTo>
                  <a:lnTo>
                    <a:pt x="3308" y="2410"/>
                  </a:lnTo>
                  <a:lnTo>
                    <a:pt x="3453" y="2432"/>
                  </a:lnTo>
                  <a:close/>
                  <a:moveTo>
                    <a:pt x="2705" y="2544"/>
                  </a:moveTo>
                  <a:lnTo>
                    <a:pt x="2705" y="2544"/>
                  </a:lnTo>
                  <a:lnTo>
                    <a:pt x="2684" y="2537"/>
                  </a:lnTo>
                  <a:lnTo>
                    <a:pt x="2663" y="2530"/>
                  </a:lnTo>
                  <a:lnTo>
                    <a:pt x="2643" y="2521"/>
                  </a:lnTo>
                  <a:lnTo>
                    <a:pt x="2623" y="2513"/>
                  </a:lnTo>
                  <a:lnTo>
                    <a:pt x="2605" y="2502"/>
                  </a:lnTo>
                  <a:lnTo>
                    <a:pt x="2586" y="2490"/>
                  </a:lnTo>
                  <a:lnTo>
                    <a:pt x="2568" y="2479"/>
                  </a:lnTo>
                  <a:lnTo>
                    <a:pt x="2552" y="2466"/>
                  </a:lnTo>
                  <a:lnTo>
                    <a:pt x="2535" y="2453"/>
                  </a:lnTo>
                  <a:lnTo>
                    <a:pt x="2520" y="2439"/>
                  </a:lnTo>
                  <a:lnTo>
                    <a:pt x="2505" y="2424"/>
                  </a:lnTo>
                  <a:lnTo>
                    <a:pt x="2491" y="2408"/>
                  </a:lnTo>
                  <a:lnTo>
                    <a:pt x="2478" y="2392"/>
                  </a:lnTo>
                  <a:lnTo>
                    <a:pt x="2465" y="2376"/>
                  </a:lnTo>
                  <a:lnTo>
                    <a:pt x="2453" y="2358"/>
                  </a:lnTo>
                  <a:lnTo>
                    <a:pt x="2443" y="2340"/>
                  </a:lnTo>
                  <a:lnTo>
                    <a:pt x="2434" y="2322"/>
                  </a:lnTo>
                  <a:lnTo>
                    <a:pt x="2424" y="2303"/>
                  </a:lnTo>
                  <a:lnTo>
                    <a:pt x="2416" y="2284"/>
                  </a:lnTo>
                  <a:lnTo>
                    <a:pt x="2409" y="2264"/>
                  </a:lnTo>
                  <a:lnTo>
                    <a:pt x="2403" y="2244"/>
                  </a:lnTo>
                  <a:lnTo>
                    <a:pt x="2397" y="2224"/>
                  </a:lnTo>
                  <a:lnTo>
                    <a:pt x="2394" y="2203"/>
                  </a:lnTo>
                  <a:lnTo>
                    <a:pt x="2390" y="2182"/>
                  </a:lnTo>
                  <a:lnTo>
                    <a:pt x="2388" y="2161"/>
                  </a:lnTo>
                  <a:lnTo>
                    <a:pt x="2387" y="2140"/>
                  </a:lnTo>
                  <a:lnTo>
                    <a:pt x="2387" y="2119"/>
                  </a:lnTo>
                  <a:lnTo>
                    <a:pt x="2388" y="2098"/>
                  </a:lnTo>
                  <a:lnTo>
                    <a:pt x="2389" y="2076"/>
                  </a:lnTo>
                  <a:lnTo>
                    <a:pt x="2393" y="2055"/>
                  </a:lnTo>
                  <a:lnTo>
                    <a:pt x="2396" y="2032"/>
                  </a:lnTo>
                  <a:lnTo>
                    <a:pt x="2402" y="2011"/>
                  </a:lnTo>
                  <a:lnTo>
                    <a:pt x="2402" y="2011"/>
                  </a:lnTo>
                  <a:lnTo>
                    <a:pt x="2409" y="1989"/>
                  </a:lnTo>
                  <a:lnTo>
                    <a:pt x="2416" y="1969"/>
                  </a:lnTo>
                  <a:lnTo>
                    <a:pt x="2424" y="1949"/>
                  </a:lnTo>
                  <a:lnTo>
                    <a:pt x="2434" y="1929"/>
                  </a:lnTo>
                  <a:lnTo>
                    <a:pt x="2444" y="1910"/>
                  </a:lnTo>
                  <a:lnTo>
                    <a:pt x="2455" y="1892"/>
                  </a:lnTo>
                  <a:lnTo>
                    <a:pt x="2466" y="1874"/>
                  </a:lnTo>
                  <a:lnTo>
                    <a:pt x="2479" y="1858"/>
                  </a:lnTo>
                  <a:lnTo>
                    <a:pt x="2493" y="1841"/>
                  </a:lnTo>
                  <a:lnTo>
                    <a:pt x="2507" y="1825"/>
                  </a:lnTo>
                  <a:lnTo>
                    <a:pt x="2523" y="1811"/>
                  </a:lnTo>
                  <a:lnTo>
                    <a:pt x="2538" y="1797"/>
                  </a:lnTo>
                  <a:lnTo>
                    <a:pt x="2554" y="1784"/>
                  </a:lnTo>
                  <a:lnTo>
                    <a:pt x="2571" y="1771"/>
                  </a:lnTo>
                  <a:lnTo>
                    <a:pt x="2588" y="1759"/>
                  </a:lnTo>
                  <a:lnTo>
                    <a:pt x="2606" y="1749"/>
                  </a:lnTo>
                  <a:lnTo>
                    <a:pt x="2625" y="1739"/>
                  </a:lnTo>
                  <a:lnTo>
                    <a:pt x="2643" y="1730"/>
                  </a:lnTo>
                  <a:lnTo>
                    <a:pt x="2662" y="1722"/>
                  </a:lnTo>
                  <a:lnTo>
                    <a:pt x="2682" y="1715"/>
                  </a:lnTo>
                  <a:lnTo>
                    <a:pt x="2702" y="1709"/>
                  </a:lnTo>
                  <a:lnTo>
                    <a:pt x="2722" y="1703"/>
                  </a:lnTo>
                  <a:lnTo>
                    <a:pt x="2743" y="1700"/>
                  </a:lnTo>
                  <a:lnTo>
                    <a:pt x="2763" y="1696"/>
                  </a:lnTo>
                  <a:lnTo>
                    <a:pt x="2784" y="1694"/>
                  </a:lnTo>
                  <a:lnTo>
                    <a:pt x="2805" y="1693"/>
                  </a:lnTo>
                  <a:lnTo>
                    <a:pt x="2827" y="1693"/>
                  </a:lnTo>
                  <a:lnTo>
                    <a:pt x="2848" y="1693"/>
                  </a:lnTo>
                  <a:lnTo>
                    <a:pt x="2869" y="1695"/>
                  </a:lnTo>
                  <a:lnTo>
                    <a:pt x="2892" y="1698"/>
                  </a:lnTo>
                  <a:lnTo>
                    <a:pt x="2913" y="1702"/>
                  </a:lnTo>
                  <a:lnTo>
                    <a:pt x="2935" y="1708"/>
                  </a:lnTo>
                  <a:lnTo>
                    <a:pt x="2935" y="1708"/>
                  </a:lnTo>
                  <a:lnTo>
                    <a:pt x="2956" y="1715"/>
                  </a:lnTo>
                  <a:lnTo>
                    <a:pt x="2977" y="1722"/>
                  </a:lnTo>
                  <a:lnTo>
                    <a:pt x="2997" y="1730"/>
                  </a:lnTo>
                  <a:lnTo>
                    <a:pt x="3017" y="1739"/>
                  </a:lnTo>
                  <a:lnTo>
                    <a:pt x="3036" y="1750"/>
                  </a:lnTo>
                  <a:lnTo>
                    <a:pt x="3055" y="1761"/>
                  </a:lnTo>
                  <a:lnTo>
                    <a:pt x="3072" y="1772"/>
                  </a:lnTo>
                  <a:lnTo>
                    <a:pt x="3088" y="1785"/>
                  </a:lnTo>
                  <a:lnTo>
                    <a:pt x="3105" y="1799"/>
                  </a:lnTo>
                  <a:lnTo>
                    <a:pt x="3120" y="1813"/>
                  </a:lnTo>
                  <a:lnTo>
                    <a:pt x="3135" y="1827"/>
                  </a:lnTo>
                  <a:lnTo>
                    <a:pt x="3149" y="1844"/>
                  </a:lnTo>
                  <a:lnTo>
                    <a:pt x="3162" y="1860"/>
                  </a:lnTo>
                  <a:lnTo>
                    <a:pt x="3174" y="1877"/>
                  </a:lnTo>
                  <a:lnTo>
                    <a:pt x="3186" y="1894"/>
                  </a:lnTo>
                  <a:lnTo>
                    <a:pt x="3196" y="1912"/>
                  </a:lnTo>
                  <a:lnTo>
                    <a:pt x="3207" y="1929"/>
                  </a:lnTo>
                  <a:lnTo>
                    <a:pt x="3215" y="1948"/>
                  </a:lnTo>
                  <a:lnTo>
                    <a:pt x="3223" y="1968"/>
                  </a:lnTo>
                  <a:lnTo>
                    <a:pt x="3230" y="1988"/>
                  </a:lnTo>
                  <a:lnTo>
                    <a:pt x="3237" y="2008"/>
                  </a:lnTo>
                  <a:lnTo>
                    <a:pt x="3242" y="2028"/>
                  </a:lnTo>
                  <a:lnTo>
                    <a:pt x="3247" y="2048"/>
                  </a:lnTo>
                  <a:lnTo>
                    <a:pt x="3250" y="2069"/>
                  </a:lnTo>
                  <a:lnTo>
                    <a:pt x="3253" y="2090"/>
                  </a:lnTo>
                  <a:lnTo>
                    <a:pt x="3254" y="2111"/>
                  </a:lnTo>
                  <a:lnTo>
                    <a:pt x="3254" y="2133"/>
                  </a:lnTo>
                  <a:lnTo>
                    <a:pt x="3253" y="2154"/>
                  </a:lnTo>
                  <a:lnTo>
                    <a:pt x="3250" y="2175"/>
                  </a:lnTo>
                  <a:lnTo>
                    <a:pt x="3248" y="2197"/>
                  </a:lnTo>
                  <a:lnTo>
                    <a:pt x="3243" y="2219"/>
                  </a:lnTo>
                  <a:lnTo>
                    <a:pt x="3238" y="2241"/>
                  </a:lnTo>
                  <a:lnTo>
                    <a:pt x="3238" y="2241"/>
                  </a:lnTo>
                  <a:lnTo>
                    <a:pt x="3231" y="2262"/>
                  </a:lnTo>
                  <a:lnTo>
                    <a:pt x="3224" y="2283"/>
                  </a:lnTo>
                  <a:lnTo>
                    <a:pt x="3216" y="2303"/>
                  </a:lnTo>
                  <a:lnTo>
                    <a:pt x="3207" y="2323"/>
                  </a:lnTo>
                  <a:lnTo>
                    <a:pt x="3196" y="2342"/>
                  </a:lnTo>
                  <a:lnTo>
                    <a:pt x="3185" y="2359"/>
                  </a:lnTo>
                  <a:lnTo>
                    <a:pt x="3173" y="2378"/>
                  </a:lnTo>
                  <a:lnTo>
                    <a:pt x="3160" y="2394"/>
                  </a:lnTo>
                  <a:lnTo>
                    <a:pt x="3147" y="2411"/>
                  </a:lnTo>
                  <a:lnTo>
                    <a:pt x="3133" y="2426"/>
                  </a:lnTo>
                  <a:lnTo>
                    <a:pt x="3118" y="2441"/>
                  </a:lnTo>
                  <a:lnTo>
                    <a:pt x="3103" y="2455"/>
                  </a:lnTo>
                  <a:lnTo>
                    <a:pt x="3086" y="2468"/>
                  </a:lnTo>
                  <a:lnTo>
                    <a:pt x="3070" y="2480"/>
                  </a:lnTo>
                  <a:lnTo>
                    <a:pt x="3052" y="2491"/>
                  </a:lnTo>
                  <a:lnTo>
                    <a:pt x="3035" y="2502"/>
                  </a:lnTo>
                  <a:lnTo>
                    <a:pt x="3016" y="2513"/>
                  </a:lnTo>
                  <a:lnTo>
                    <a:pt x="2997" y="2521"/>
                  </a:lnTo>
                  <a:lnTo>
                    <a:pt x="2978" y="2529"/>
                  </a:lnTo>
                  <a:lnTo>
                    <a:pt x="2958" y="2536"/>
                  </a:lnTo>
                  <a:lnTo>
                    <a:pt x="2939" y="2543"/>
                  </a:lnTo>
                  <a:lnTo>
                    <a:pt x="2919" y="2548"/>
                  </a:lnTo>
                  <a:lnTo>
                    <a:pt x="2898" y="2552"/>
                  </a:lnTo>
                  <a:lnTo>
                    <a:pt x="2876" y="2556"/>
                  </a:lnTo>
                  <a:lnTo>
                    <a:pt x="2855" y="2558"/>
                  </a:lnTo>
                  <a:lnTo>
                    <a:pt x="2834" y="2559"/>
                  </a:lnTo>
                  <a:lnTo>
                    <a:pt x="2813" y="2559"/>
                  </a:lnTo>
                  <a:lnTo>
                    <a:pt x="2792" y="2558"/>
                  </a:lnTo>
                  <a:lnTo>
                    <a:pt x="2770" y="2556"/>
                  </a:lnTo>
                  <a:lnTo>
                    <a:pt x="2749" y="2554"/>
                  </a:lnTo>
                  <a:lnTo>
                    <a:pt x="2726" y="2549"/>
                  </a:lnTo>
                  <a:lnTo>
                    <a:pt x="2705" y="2544"/>
                  </a:lnTo>
                  <a:lnTo>
                    <a:pt x="2705" y="2544"/>
                  </a:lnTo>
                  <a:close/>
                  <a:moveTo>
                    <a:pt x="2036" y="2879"/>
                  </a:moveTo>
                  <a:lnTo>
                    <a:pt x="2036" y="2712"/>
                  </a:lnTo>
                  <a:lnTo>
                    <a:pt x="1945" y="2701"/>
                  </a:lnTo>
                  <a:lnTo>
                    <a:pt x="1945" y="2701"/>
                  </a:lnTo>
                  <a:lnTo>
                    <a:pt x="1938" y="2679"/>
                  </a:lnTo>
                  <a:lnTo>
                    <a:pt x="1931" y="2658"/>
                  </a:lnTo>
                  <a:lnTo>
                    <a:pt x="1922" y="2638"/>
                  </a:lnTo>
                  <a:lnTo>
                    <a:pt x="1911" y="2618"/>
                  </a:lnTo>
                  <a:lnTo>
                    <a:pt x="1968" y="2545"/>
                  </a:lnTo>
                  <a:lnTo>
                    <a:pt x="1850" y="2427"/>
                  </a:lnTo>
                  <a:lnTo>
                    <a:pt x="1779" y="2483"/>
                  </a:lnTo>
                  <a:lnTo>
                    <a:pt x="1779" y="2483"/>
                  </a:lnTo>
                  <a:lnTo>
                    <a:pt x="1757" y="2472"/>
                  </a:lnTo>
                  <a:lnTo>
                    <a:pt x="1736" y="2462"/>
                  </a:lnTo>
                  <a:lnTo>
                    <a:pt x="1714" y="2454"/>
                  </a:lnTo>
                  <a:lnTo>
                    <a:pt x="1691" y="2447"/>
                  </a:lnTo>
                  <a:lnTo>
                    <a:pt x="1680" y="2356"/>
                  </a:lnTo>
                  <a:lnTo>
                    <a:pt x="1513" y="2356"/>
                  </a:lnTo>
                  <a:lnTo>
                    <a:pt x="1502" y="2447"/>
                  </a:lnTo>
                  <a:lnTo>
                    <a:pt x="1502" y="2447"/>
                  </a:lnTo>
                  <a:lnTo>
                    <a:pt x="1479" y="2454"/>
                  </a:lnTo>
                  <a:lnTo>
                    <a:pt x="1456" y="2462"/>
                  </a:lnTo>
                  <a:lnTo>
                    <a:pt x="1434" y="2473"/>
                  </a:lnTo>
                  <a:lnTo>
                    <a:pt x="1412" y="2484"/>
                  </a:lnTo>
                  <a:lnTo>
                    <a:pt x="1340" y="2427"/>
                  </a:lnTo>
                  <a:lnTo>
                    <a:pt x="1222" y="2545"/>
                  </a:lnTo>
                  <a:lnTo>
                    <a:pt x="1281" y="2620"/>
                  </a:lnTo>
                  <a:lnTo>
                    <a:pt x="1281" y="2620"/>
                  </a:lnTo>
                  <a:lnTo>
                    <a:pt x="1270" y="2641"/>
                  </a:lnTo>
                  <a:lnTo>
                    <a:pt x="1262" y="2661"/>
                  </a:lnTo>
                  <a:lnTo>
                    <a:pt x="1254" y="2684"/>
                  </a:lnTo>
                  <a:lnTo>
                    <a:pt x="1248" y="2705"/>
                  </a:lnTo>
                  <a:lnTo>
                    <a:pt x="1153" y="2715"/>
                  </a:lnTo>
                  <a:lnTo>
                    <a:pt x="1153" y="2883"/>
                  </a:lnTo>
                  <a:lnTo>
                    <a:pt x="1250" y="2894"/>
                  </a:lnTo>
                  <a:lnTo>
                    <a:pt x="1250" y="2894"/>
                  </a:lnTo>
                  <a:lnTo>
                    <a:pt x="1257" y="2914"/>
                  </a:lnTo>
                  <a:lnTo>
                    <a:pt x="1264" y="2934"/>
                  </a:lnTo>
                  <a:lnTo>
                    <a:pt x="1274" y="2953"/>
                  </a:lnTo>
                  <a:lnTo>
                    <a:pt x="1283" y="2972"/>
                  </a:lnTo>
                  <a:lnTo>
                    <a:pt x="1222" y="3049"/>
                  </a:lnTo>
                  <a:lnTo>
                    <a:pt x="1340" y="3167"/>
                  </a:lnTo>
                  <a:lnTo>
                    <a:pt x="1418" y="3106"/>
                  </a:lnTo>
                  <a:lnTo>
                    <a:pt x="1418" y="3106"/>
                  </a:lnTo>
                  <a:lnTo>
                    <a:pt x="1436" y="3117"/>
                  </a:lnTo>
                  <a:lnTo>
                    <a:pt x="1456" y="3126"/>
                  </a:lnTo>
                  <a:lnTo>
                    <a:pt x="1476" y="3133"/>
                  </a:lnTo>
                  <a:lnTo>
                    <a:pt x="1497" y="3140"/>
                  </a:lnTo>
                  <a:lnTo>
                    <a:pt x="1509" y="3240"/>
                  </a:lnTo>
                  <a:lnTo>
                    <a:pt x="1677" y="3240"/>
                  </a:lnTo>
                  <a:lnTo>
                    <a:pt x="1688" y="3143"/>
                  </a:lnTo>
                  <a:lnTo>
                    <a:pt x="1688" y="3143"/>
                  </a:lnTo>
                  <a:lnTo>
                    <a:pt x="1711" y="3136"/>
                  </a:lnTo>
                  <a:lnTo>
                    <a:pt x="1732" y="3129"/>
                  </a:lnTo>
                  <a:lnTo>
                    <a:pt x="1753" y="3119"/>
                  </a:lnTo>
                  <a:lnTo>
                    <a:pt x="1774" y="3108"/>
                  </a:lnTo>
                  <a:lnTo>
                    <a:pt x="1850" y="3169"/>
                  </a:lnTo>
                  <a:lnTo>
                    <a:pt x="1968" y="3050"/>
                  </a:lnTo>
                  <a:lnTo>
                    <a:pt x="1909" y="2974"/>
                  </a:lnTo>
                  <a:lnTo>
                    <a:pt x="1909" y="2974"/>
                  </a:lnTo>
                  <a:lnTo>
                    <a:pt x="1919" y="2954"/>
                  </a:lnTo>
                  <a:lnTo>
                    <a:pt x="1929" y="2933"/>
                  </a:lnTo>
                  <a:lnTo>
                    <a:pt x="1937" y="2912"/>
                  </a:lnTo>
                  <a:lnTo>
                    <a:pt x="1944" y="2890"/>
                  </a:lnTo>
                  <a:lnTo>
                    <a:pt x="2036" y="2879"/>
                  </a:lnTo>
                  <a:close/>
                  <a:moveTo>
                    <a:pt x="1595" y="3095"/>
                  </a:moveTo>
                  <a:lnTo>
                    <a:pt x="1595" y="3095"/>
                  </a:lnTo>
                  <a:lnTo>
                    <a:pt x="1581" y="3095"/>
                  </a:lnTo>
                  <a:lnTo>
                    <a:pt x="1567" y="3094"/>
                  </a:lnTo>
                  <a:lnTo>
                    <a:pt x="1552" y="3092"/>
                  </a:lnTo>
                  <a:lnTo>
                    <a:pt x="1538" y="3089"/>
                  </a:lnTo>
                  <a:lnTo>
                    <a:pt x="1513" y="3083"/>
                  </a:lnTo>
                  <a:lnTo>
                    <a:pt x="1487" y="3074"/>
                  </a:lnTo>
                  <a:lnTo>
                    <a:pt x="1462" y="3062"/>
                  </a:lnTo>
                  <a:lnTo>
                    <a:pt x="1440" y="3048"/>
                  </a:lnTo>
                  <a:lnTo>
                    <a:pt x="1419" y="3031"/>
                  </a:lnTo>
                  <a:lnTo>
                    <a:pt x="1399" y="3014"/>
                  </a:lnTo>
                  <a:lnTo>
                    <a:pt x="1380" y="2994"/>
                  </a:lnTo>
                  <a:lnTo>
                    <a:pt x="1365" y="2973"/>
                  </a:lnTo>
                  <a:lnTo>
                    <a:pt x="1351" y="2950"/>
                  </a:lnTo>
                  <a:lnTo>
                    <a:pt x="1339" y="2926"/>
                  </a:lnTo>
                  <a:lnTo>
                    <a:pt x="1330" y="2900"/>
                  </a:lnTo>
                  <a:lnTo>
                    <a:pt x="1323" y="2873"/>
                  </a:lnTo>
                  <a:lnTo>
                    <a:pt x="1320" y="2860"/>
                  </a:lnTo>
                  <a:lnTo>
                    <a:pt x="1319" y="2846"/>
                  </a:lnTo>
                  <a:lnTo>
                    <a:pt x="1318" y="2832"/>
                  </a:lnTo>
                  <a:lnTo>
                    <a:pt x="1317" y="2818"/>
                  </a:lnTo>
                  <a:lnTo>
                    <a:pt x="1317" y="2818"/>
                  </a:lnTo>
                  <a:lnTo>
                    <a:pt x="1318" y="2803"/>
                  </a:lnTo>
                  <a:lnTo>
                    <a:pt x="1319" y="2789"/>
                  </a:lnTo>
                  <a:lnTo>
                    <a:pt x="1320" y="2776"/>
                  </a:lnTo>
                  <a:lnTo>
                    <a:pt x="1323" y="2762"/>
                  </a:lnTo>
                  <a:lnTo>
                    <a:pt x="1330" y="2735"/>
                  </a:lnTo>
                  <a:lnTo>
                    <a:pt x="1339" y="2709"/>
                  </a:lnTo>
                  <a:lnTo>
                    <a:pt x="1351" y="2686"/>
                  </a:lnTo>
                  <a:lnTo>
                    <a:pt x="1365" y="2663"/>
                  </a:lnTo>
                  <a:lnTo>
                    <a:pt x="1380" y="2641"/>
                  </a:lnTo>
                  <a:lnTo>
                    <a:pt x="1399" y="2622"/>
                  </a:lnTo>
                  <a:lnTo>
                    <a:pt x="1419" y="2604"/>
                  </a:lnTo>
                  <a:lnTo>
                    <a:pt x="1440" y="2588"/>
                  </a:lnTo>
                  <a:lnTo>
                    <a:pt x="1462" y="2573"/>
                  </a:lnTo>
                  <a:lnTo>
                    <a:pt x="1487" y="2562"/>
                  </a:lnTo>
                  <a:lnTo>
                    <a:pt x="1513" y="2554"/>
                  </a:lnTo>
                  <a:lnTo>
                    <a:pt x="1538" y="2547"/>
                  </a:lnTo>
                  <a:lnTo>
                    <a:pt x="1552" y="2544"/>
                  </a:lnTo>
                  <a:lnTo>
                    <a:pt x="1567" y="2542"/>
                  </a:lnTo>
                  <a:lnTo>
                    <a:pt x="1581" y="2541"/>
                  </a:lnTo>
                  <a:lnTo>
                    <a:pt x="1595" y="2541"/>
                  </a:lnTo>
                  <a:lnTo>
                    <a:pt x="1595" y="2541"/>
                  </a:lnTo>
                  <a:lnTo>
                    <a:pt x="1609" y="2541"/>
                  </a:lnTo>
                  <a:lnTo>
                    <a:pt x="1623" y="2542"/>
                  </a:lnTo>
                  <a:lnTo>
                    <a:pt x="1637" y="2544"/>
                  </a:lnTo>
                  <a:lnTo>
                    <a:pt x="1651" y="2547"/>
                  </a:lnTo>
                  <a:lnTo>
                    <a:pt x="1678" y="2554"/>
                  </a:lnTo>
                  <a:lnTo>
                    <a:pt x="1702" y="2562"/>
                  </a:lnTo>
                  <a:lnTo>
                    <a:pt x="1727" y="2573"/>
                  </a:lnTo>
                  <a:lnTo>
                    <a:pt x="1749" y="2588"/>
                  </a:lnTo>
                  <a:lnTo>
                    <a:pt x="1772" y="2604"/>
                  </a:lnTo>
                  <a:lnTo>
                    <a:pt x="1791" y="2622"/>
                  </a:lnTo>
                  <a:lnTo>
                    <a:pt x="1809" y="2641"/>
                  </a:lnTo>
                  <a:lnTo>
                    <a:pt x="1824" y="2663"/>
                  </a:lnTo>
                  <a:lnTo>
                    <a:pt x="1838" y="2686"/>
                  </a:lnTo>
                  <a:lnTo>
                    <a:pt x="1850" y="2709"/>
                  </a:lnTo>
                  <a:lnTo>
                    <a:pt x="1859" y="2735"/>
                  </a:lnTo>
                  <a:lnTo>
                    <a:pt x="1866" y="2762"/>
                  </a:lnTo>
                  <a:lnTo>
                    <a:pt x="1869" y="2776"/>
                  </a:lnTo>
                  <a:lnTo>
                    <a:pt x="1871" y="2789"/>
                  </a:lnTo>
                  <a:lnTo>
                    <a:pt x="1872" y="2803"/>
                  </a:lnTo>
                  <a:lnTo>
                    <a:pt x="1872" y="2818"/>
                  </a:lnTo>
                  <a:lnTo>
                    <a:pt x="1872" y="2818"/>
                  </a:lnTo>
                  <a:lnTo>
                    <a:pt x="1872" y="2832"/>
                  </a:lnTo>
                  <a:lnTo>
                    <a:pt x="1871" y="2846"/>
                  </a:lnTo>
                  <a:lnTo>
                    <a:pt x="1869" y="2860"/>
                  </a:lnTo>
                  <a:lnTo>
                    <a:pt x="1866" y="2873"/>
                  </a:lnTo>
                  <a:lnTo>
                    <a:pt x="1859" y="2900"/>
                  </a:lnTo>
                  <a:lnTo>
                    <a:pt x="1850" y="2926"/>
                  </a:lnTo>
                  <a:lnTo>
                    <a:pt x="1838" y="2950"/>
                  </a:lnTo>
                  <a:lnTo>
                    <a:pt x="1824" y="2973"/>
                  </a:lnTo>
                  <a:lnTo>
                    <a:pt x="1809" y="2994"/>
                  </a:lnTo>
                  <a:lnTo>
                    <a:pt x="1791" y="3014"/>
                  </a:lnTo>
                  <a:lnTo>
                    <a:pt x="1772" y="3031"/>
                  </a:lnTo>
                  <a:lnTo>
                    <a:pt x="1749" y="3048"/>
                  </a:lnTo>
                  <a:lnTo>
                    <a:pt x="1727" y="3062"/>
                  </a:lnTo>
                  <a:lnTo>
                    <a:pt x="1702" y="3074"/>
                  </a:lnTo>
                  <a:lnTo>
                    <a:pt x="1678" y="3083"/>
                  </a:lnTo>
                  <a:lnTo>
                    <a:pt x="1651" y="3089"/>
                  </a:lnTo>
                  <a:lnTo>
                    <a:pt x="1637" y="3092"/>
                  </a:lnTo>
                  <a:lnTo>
                    <a:pt x="1623" y="3094"/>
                  </a:lnTo>
                  <a:lnTo>
                    <a:pt x="1609" y="3095"/>
                  </a:lnTo>
                  <a:lnTo>
                    <a:pt x="1595" y="3095"/>
                  </a:lnTo>
                  <a:lnTo>
                    <a:pt x="1595" y="3095"/>
                  </a:lnTo>
                  <a:close/>
                </a:path>
              </a:pathLst>
            </a:custGeom>
            <a:solidFill>
              <a:schemeClr val="tx1"/>
            </a:solidFill>
            <a:ln>
              <a:noFill/>
            </a:ln>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nvGrpSpPr>
            <p:cNvPr id="88" name="Group 87"/>
            <p:cNvGrpSpPr>
              <a:grpSpLocks noChangeAspect="1"/>
            </p:cNvGrpSpPr>
            <p:nvPr/>
          </p:nvGrpSpPr>
          <p:grpSpPr bwMode="auto">
            <a:xfrm>
              <a:off x="4456776" y="1896021"/>
              <a:ext cx="341345" cy="341345"/>
              <a:chOff x="3663" y="609"/>
              <a:chExt cx="522" cy="522"/>
            </a:xfrm>
            <a:solidFill>
              <a:schemeClr val="accent5"/>
            </a:solidFill>
          </p:grpSpPr>
          <p:sp>
            <p:nvSpPr>
              <p:cNvPr id="89" name="Freeform 88"/>
              <p:cNvSpPr>
                <a:spLocks/>
              </p:cNvSpPr>
              <p:nvPr/>
            </p:nvSpPr>
            <p:spPr bwMode="auto">
              <a:xfrm>
                <a:off x="3676" y="623"/>
                <a:ext cx="259" cy="256"/>
              </a:xfrm>
              <a:custGeom>
                <a:avLst/>
                <a:gdLst>
                  <a:gd name="T0" fmla="*/ 576 w 1038"/>
                  <a:gd name="T1" fmla="*/ 461 h 1024"/>
                  <a:gd name="T2" fmla="*/ 576 w 1038"/>
                  <a:gd name="T3" fmla="*/ 346 h 1024"/>
                  <a:gd name="T4" fmla="*/ 120 w 1038"/>
                  <a:gd name="T5" fmla="*/ 0 h 1024"/>
                  <a:gd name="T6" fmla="*/ 0 w 1038"/>
                  <a:gd name="T7" fmla="*/ 121 h 1024"/>
                  <a:gd name="T8" fmla="*/ 345 w 1038"/>
                  <a:gd name="T9" fmla="*/ 576 h 1024"/>
                  <a:gd name="T10" fmla="*/ 461 w 1038"/>
                  <a:gd name="T11" fmla="*/ 576 h 1024"/>
                  <a:gd name="T12" fmla="*/ 874 w 1038"/>
                  <a:gd name="T13" fmla="*/ 1024 h 1024"/>
                  <a:gd name="T14" fmla="*/ 1038 w 1038"/>
                  <a:gd name="T15" fmla="*/ 860 h 1024"/>
                  <a:gd name="T16" fmla="*/ 576 w 1038"/>
                  <a:gd name="T17" fmla="*/ 461 h 1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024">
                    <a:moveTo>
                      <a:pt x="576" y="461"/>
                    </a:moveTo>
                    <a:lnTo>
                      <a:pt x="576" y="346"/>
                    </a:lnTo>
                    <a:lnTo>
                      <a:pt x="120" y="0"/>
                    </a:lnTo>
                    <a:lnTo>
                      <a:pt x="0" y="121"/>
                    </a:lnTo>
                    <a:lnTo>
                      <a:pt x="345" y="576"/>
                    </a:lnTo>
                    <a:lnTo>
                      <a:pt x="461" y="576"/>
                    </a:lnTo>
                    <a:lnTo>
                      <a:pt x="874" y="1024"/>
                    </a:lnTo>
                    <a:lnTo>
                      <a:pt x="1038" y="860"/>
                    </a:lnTo>
                    <a:lnTo>
                      <a:pt x="576" y="46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0" name="Freeform 89"/>
              <p:cNvSpPr>
                <a:spLocks/>
              </p:cNvSpPr>
              <p:nvPr/>
            </p:nvSpPr>
            <p:spPr bwMode="auto">
              <a:xfrm>
                <a:off x="3901" y="839"/>
                <a:ext cx="284" cy="292"/>
              </a:xfrm>
              <a:custGeom>
                <a:avLst/>
                <a:gdLst>
                  <a:gd name="T0" fmla="*/ 289 w 1136"/>
                  <a:gd name="T1" fmla="*/ 0 h 1167"/>
                  <a:gd name="T2" fmla="*/ 0 w 1136"/>
                  <a:gd name="T3" fmla="*/ 289 h 1167"/>
                  <a:gd name="T4" fmla="*/ 879 w 1136"/>
                  <a:gd name="T5" fmla="*/ 1167 h 1167"/>
                  <a:gd name="T6" fmla="*/ 1136 w 1136"/>
                  <a:gd name="T7" fmla="*/ 899 h 1167"/>
                  <a:gd name="T8" fmla="*/ 289 w 1136"/>
                  <a:gd name="T9" fmla="*/ 0 h 1167"/>
                </a:gdLst>
                <a:ahLst/>
                <a:cxnLst>
                  <a:cxn ang="0">
                    <a:pos x="T0" y="T1"/>
                  </a:cxn>
                  <a:cxn ang="0">
                    <a:pos x="T2" y="T3"/>
                  </a:cxn>
                  <a:cxn ang="0">
                    <a:pos x="T4" y="T5"/>
                  </a:cxn>
                  <a:cxn ang="0">
                    <a:pos x="T6" y="T7"/>
                  </a:cxn>
                  <a:cxn ang="0">
                    <a:pos x="T8" y="T9"/>
                  </a:cxn>
                </a:cxnLst>
                <a:rect l="0" t="0" r="r" b="b"/>
                <a:pathLst>
                  <a:path w="1136" h="1167">
                    <a:moveTo>
                      <a:pt x="289" y="0"/>
                    </a:moveTo>
                    <a:lnTo>
                      <a:pt x="0" y="289"/>
                    </a:lnTo>
                    <a:lnTo>
                      <a:pt x="879" y="1167"/>
                    </a:lnTo>
                    <a:lnTo>
                      <a:pt x="1136" y="899"/>
                    </a:lnTo>
                    <a:lnTo>
                      <a:pt x="289"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1" name="Freeform 90"/>
              <p:cNvSpPr>
                <a:spLocks noEditPoints="1"/>
              </p:cNvSpPr>
              <p:nvPr/>
            </p:nvSpPr>
            <p:spPr bwMode="auto">
              <a:xfrm>
                <a:off x="3663" y="897"/>
                <a:ext cx="231" cy="230"/>
              </a:xfrm>
              <a:custGeom>
                <a:avLst/>
                <a:gdLst>
                  <a:gd name="T0" fmla="*/ 0 w 922"/>
                  <a:gd name="T1" fmla="*/ 692 h 922"/>
                  <a:gd name="T2" fmla="*/ 230 w 922"/>
                  <a:gd name="T3" fmla="*/ 922 h 922"/>
                  <a:gd name="T4" fmla="*/ 922 w 922"/>
                  <a:gd name="T5" fmla="*/ 231 h 922"/>
                  <a:gd name="T6" fmla="*/ 691 w 922"/>
                  <a:gd name="T7" fmla="*/ 0 h 922"/>
                  <a:gd name="T8" fmla="*/ 0 w 922"/>
                  <a:gd name="T9" fmla="*/ 692 h 922"/>
                  <a:gd name="T10" fmla="*/ 230 w 922"/>
                  <a:gd name="T11" fmla="*/ 749 h 922"/>
                  <a:gd name="T12" fmla="*/ 230 w 922"/>
                  <a:gd name="T13" fmla="*/ 749 h 922"/>
                  <a:gd name="T14" fmla="*/ 219 w 922"/>
                  <a:gd name="T15" fmla="*/ 748 h 922"/>
                  <a:gd name="T16" fmla="*/ 208 w 922"/>
                  <a:gd name="T17" fmla="*/ 745 h 922"/>
                  <a:gd name="T18" fmla="*/ 198 w 922"/>
                  <a:gd name="T19" fmla="*/ 739 h 922"/>
                  <a:gd name="T20" fmla="*/ 190 w 922"/>
                  <a:gd name="T21" fmla="*/ 732 h 922"/>
                  <a:gd name="T22" fmla="*/ 182 w 922"/>
                  <a:gd name="T23" fmla="*/ 724 h 922"/>
                  <a:gd name="T24" fmla="*/ 177 w 922"/>
                  <a:gd name="T25" fmla="*/ 714 h 922"/>
                  <a:gd name="T26" fmla="*/ 174 w 922"/>
                  <a:gd name="T27" fmla="*/ 703 h 922"/>
                  <a:gd name="T28" fmla="*/ 173 w 922"/>
                  <a:gd name="T29" fmla="*/ 692 h 922"/>
                  <a:gd name="T30" fmla="*/ 173 w 922"/>
                  <a:gd name="T31" fmla="*/ 692 h 922"/>
                  <a:gd name="T32" fmla="*/ 174 w 922"/>
                  <a:gd name="T33" fmla="*/ 680 h 922"/>
                  <a:gd name="T34" fmla="*/ 177 w 922"/>
                  <a:gd name="T35" fmla="*/ 669 h 922"/>
                  <a:gd name="T36" fmla="*/ 182 w 922"/>
                  <a:gd name="T37" fmla="*/ 660 h 922"/>
                  <a:gd name="T38" fmla="*/ 190 w 922"/>
                  <a:gd name="T39" fmla="*/ 651 h 922"/>
                  <a:gd name="T40" fmla="*/ 198 w 922"/>
                  <a:gd name="T41" fmla="*/ 644 h 922"/>
                  <a:gd name="T42" fmla="*/ 208 w 922"/>
                  <a:gd name="T43" fmla="*/ 639 h 922"/>
                  <a:gd name="T44" fmla="*/ 219 w 922"/>
                  <a:gd name="T45" fmla="*/ 635 h 922"/>
                  <a:gd name="T46" fmla="*/ 230 w 922"/>
                  <a:gd name="T47" fmla="*/ 634 h 922"/>
                  <a:gd name="T48" fmla="*/ 230 w 922"/>
                  <a:gd name="T49" fmla="*/ 634 h 922"/>
                  <a:gd name="T50" fmla="*/ 242 w 922"/>
                  <a:gd name="T51" fmla="*/ 635 h 922"/>
                  <a:gd name="T52" fmla="*/ 253 w 922"/>
                  <a:gd name="T53" fmla="*/ 639 h 922"/>
                  <a:gd name="T54" fmla="*/ 262 w 922"/>
                  <a:gd name="T55" fmla="*/ 644 h 922"/>
                  <a:gd name="T56" fmla="*/ 271 w 922"/>
                  <a:gd name="T57" fmla="*/ 651 h 922"/>
                  <a:gd name="T58" fmla="*/ 278 w 922"/>
                  <a:gd name="T59" fmla="*/ 660 h 922"/>
                  <a:gd name="T60" fmla="*/ 283 w 922"/>
                  <a:gd name="T61" fmla="*/ 669 h 922"/>
                  <a:gd name="T62" fmla="*/ 287 w 922"/>
                  <a:gd name="T63" fmla="*/ 680 h 922"/>
                  <a:gd name="T64" fmla="*/ 288 w 922"/>
                  <a:gd name="T65" fmla="*/ 692 h 922"/>
                  <a:gd name="T66" fmla="*/ 288 w 922"/>
                  <a:gd name="T67" fmla="*/ 692 h 922"/>
                  <a:gd name="T68" fmla="*/ 287 w 922"/>
                  <a:gd name="T69" fmla="*/ 703 h 922"/>
                  <a:gd name="T70" fmla="*/ 283 w 922"/>
                  <a:gd name="T71" fmla="*/ 714 h 922"/>
                  <a:gd name="T72" fmla="*/ 278 w 922"/>
                  <a:gd name="T73" fmla="*/ 724 h 922"/>
                  <a:gd name="T74" fmla="*/ 271 w 922"/>
                  <a:gd name="T75" fmla="*/ 732 h 922"/>
                  <a:gd name="T76" fmla="*/ 262 w 922"/>
                  <a:gd name="T77" fmla="*/ 739 h 922"/>
                  <a:gd name="T78" fmla="*/ 253 w 922"/>
                  <a:gd name="T79" fmla="*/ 745 h 922"/>
                  <a:gd name="T80" fmla="*/ 242 w 922"/>
                  <a:gd name="T81" fmla="*/ 748 h 922"/>
                  <a:gd name="T82" fmla="*/ 230 w 922"/>
                  <a:gd name="T83" fmla="*/ 749 h 922"/>
                  <a:gd name="T84" fmla="*/ 230 w 922"/>
                  <a:gd name="T85" fmla="*/ 749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922" h="922">
                    <a:moveTo>
                      <a:pt x="0" y="692"/>
                    </a:moveTo>
                    <a:lnTo>
                      <a:pt x="230" y="922"/>
                    </a:lnTo>
                    <a:lnTo>
                      <a:pt x="922" y="231"/>
                    </a:lnTo>
                    <a:lnTo>
                      <a:pt x="691" y="0"/>
                    </a:lnTo>
                    <a:lnTo>
                      <a:pt x="0" y="692"/>
                    </a:lnTo>
                    <a:close/>
                    <a:moveTo>
                      <a:pt x="230" y="749"/>
                    </a:moveTo>
                    <a:lnTo>
                      <a:pt x="230" y="749"/>
                    </a:lnTo>
                    <a:lnTo>
                      <a:pt x="219" y="748"/>
                    </a:lnTo>
                    <a:lnTo>
                      <a:pt x="208" y="745"/>
                    </a:lnTo>
                    <a:lnTo>
                      <a:pt x="198" y="739"/>
                    </a:lnTo>
                    <a:lnTo>
                      <a:pt x="190" y="732"/>
                    </a:lnTo>
                    <a:lnTo>
                      <a:pt x="182" y="724"/>
                    </a:lnTo>
                    <a:lnTo>
                      <a:pt x="177" y="714"/>
                    </a:lnTo>
                    <a:lnTo>
                      <a:pt x="174" y="703"/>
                    </a:lnTo>
                    <a:lnTo>
                      <a:pt x="173" y="692"/>
                    </a:lnTo>
                    <a:lnTo>
                      <a:pt x="173" y="692"/>
                    </a:lnTo>
                    <a:lnTo>
                      <a:pt x="174" y="680"/>
                    </a:lnTo>
                    <a:lnTo>
                      <a:pt x="177" y="669"/>
                    </a:lnTo>
                    <a:lnTo>
                      <a:pt x="182" y="660"/>
                    </a:lnTo>
                    <a:lnTo>
                      <a:pt x="190" y="651"/>
                    </a:lnTo>
                    <a:lnTo>
                      <a:pt x="198" y="644"/>
                    </a:lnTo>
                    <a:lnTo>
                      <a:pt x="208" y="639"/>
                    </a:lnTo>
                    <a:lnTo>
                      <a:pt x="219" y="635"/>
                    </a:lnTo>
                    <a:lnTo>
                      <a:pt x="230" y="634"/>
                    </a:lnTo>
                    <a:lnTo>
                      <a:pt x="230" y="634"/>
                    </a:lnTo>
                    <a:lnTo>
                      <a:pt x="242" y="635"/>
                    </a:lnTo>
                    <a:lnTo>
                      <a:pt x="253" y="639"/>
                    </a:lnTo>
                    <a:lnTo>
                      <a:pt x="262" y="644"/>
                    </a:lnTo>
                    <a:lnTo>
                      <a:pt x="271" y="651"/>
                    </a:lnTo>
                    <a:lnTo>
                      <a:pt x="278" y="660"/>
                    </a:lnTo>
                    <a:lnTo>
                      <a:pt x="283" y="669"/>
                    </a:lnTo>
                    <a:lnTo>
                      <a:pt x="287" y="680"/>
                    </a:lnTo>
                    <a:lnTo>
                      <a:pt x="288" y="692"/>
                    </a:lnTo>
                    <a:lnTo>
                      <a:pt x="288" y="692"/>
                    </a:lnTo>
                    <a:lnTo>
                      <a:pt x="287" y="703"/>
                    </a:lnTo>
                    <a:lnTo>
                      <a:pt x="283" y="714"/>
                    </a:lnTo>
                    <a:lnTo>
                      <a:pt x="278" y="724"/>
                    </a:lnTo>
                    <a:lnTo>
                      <a:pt x="271" y="732"/>
                    </a:lnTo>
                    <a:lnTo>
                      <a:pt x="262" y="739"/>
                    </a:lnTo>
                    <a:lnTo>
                      <a:pt x="253" y="745"/>
                    </a:lnTo>
                    <a:lnTo>
                      <a:pt x="242" y="748"/>
                    </a:lnTo>
                    <a:lnTo>
                      <a:pt x="230" y="749"/>
                    </a:lnTo>
                    <a:lnTo>
                      <a:pt x="230" y="749"/>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92" name="Freeform 91"/>
              <p:cNvSpPr>
                <a:spLocks/>
              </p:cNvSpPr>
              <p:nvPr/>
            </p:nvSpPr>
            <p:spPr bwMode="auto">
              <a:xfrm>
                <a:off x="3951" y="609"/>
                <a:ext cx="230" cy="230"/>
              </a:xfrm>
              <a:custGeom>
                <a:avLst/>
                <a:gdLst>
                  <a:gd name="T0" fmla="*/ 519 w 921"/>
                  <a:gd name="T1" fmla="*/ 632 h 921"/>
                  <a:gd name="T2" fmla="*/ 540 w 921"/>
                  <a:gd name="T3" fmla="*/ 636 h 921"/>
                  <a:gd name="T4" fmla="*/ 580 w 921"/>
                  <a:gd name="T5" fmla="*/ 642 h 921"/>
                  <a:gd name="T6" fmla="*/ 621 w 921"/>
                  <a:gd name="T7" fmla="*/ 642 h 921"/>
                  <a:gd name="T8" fmla="*/ 662 w 921"/>
                  <a:gd name="T9" fmla="*/ 637 h 921"/>
                  <a:gd name="T10" fmla="*/ 702 w 921"/>
                  <a:gd name="T11" fmla="*/ 626 h 921"/>
                  <a:gd name="T12" fmla="*/ 740 w 921"/>
                  <a:gd name="T13" fmla="*/ 611 h 921"/>
                  <a:gd name="T14" fmla="*/ 777 w 921"/>
                  <a:gd name="T15" fmla="*/ 590 h 921"/>
                  <a:gd name="T16" fmla="*/ 811 w 921"/>
                  <a:gd name="T17" fmla="*/ 564 h 921"/>
                  <a:gd name="T18" fmla="*/ 827 w 921"/>
                  <a:gd name="T19" fmla="*/ 549 h 921"/>
                  <a:gd name="T20" fmla="*/ 856 w 921"/>
                  <a:gd name="T21" fmla="*/ 516 h 921"/>
                  <a:gd name="T22" fmla="*/ 880 w 921"/>
                  <a:gd name="T23" fmla="*/ 480 h 921"/>
                  <a:gd name="T24" fmla="*/ 898 w 921"/>
                  <a:gd name="T25" fmla="*/ 441 h 921"/>
                  <a:gd name="T26" fmla="*/ 911 w 921"/>
                  <a:gd name="T27" fmla="*/ 401 h 921"/>
                  <a:gd name="T28" fmla="*/ 918 w 921"/>
                  <a:gd name="T29" fmla="*/ 360 h 921"/>
                  <a:gd name="T30" fmla="*/ 921 w 921"/>
                  <a:gd name="T31" fmla="*/ 319 h 921"/>
                  <a:gd name="T32" fmla="*/ 917 w 921"/>
                  <a:gd name="T33" fmla="*/ 277 h 921"/>
                  <a:gd name="T34" fmla="*/ 909 w 921"/>
                  <a:gd name="T35" fmla="*/ 236 h 921"/>
                  <a:gd name="T36" fmla="*/ 613 w 921"/>
                  <a:gd name="T37" fmla="*/ 308 h 921"/>
                  <a:gd name="T38" fmla="*/ 685 w 921"/>
                  <a:gd name="T39" fmla="*/ 12 h 921"/>
                  <a:gd name="T40" fmla="*/ 665 w 921"/>
                  <a:gd name="T41" fmla="*/ 7 h 921"/>
                  <a:gd name="T42" fmla="*/ 623 w 921"/>
                  <a:gd name="T43" fmla="*/ 1 h 921"/>
                  <a:gd name="T44" fmla="*/ 582 w 921"/>
                  <a:gd name="T45" fmla="*/ 1 h 921"/>
                  <a:gd name="T46" fmla="*/ 540 w 921"/>
                  <a:gd name="T47" fmla="*/ 6 h 921"/>
                  <a:gd name="T48" fmla="*/ 500 w 921"/>
                  <a:gd name="T49" fmla="*/ 16 h 921"/>
                  <a:gd name="T50" fmla="*/ 460 w 921"/>
                  <a:gd name="T51" fmla="*/ 31 h 921"/>
                  <a:gd name="T52" fmla="*/ 423 w 921"/>
                  <a:gd name="T53" fmla="*/ 52 h 921"/>
                  <a:gd name="T54" fmla="*/ 388 w 921"/>
                  <a:gd name="T55" fmla="*/ 78 h 921"/>
                  <a:gd name="T56" fmla="*/ 372 w 921"/>
                  <a:gd name="T57" fmla="*/ 94 h 921"/>
                  <a:gd name="T58" fmla="*/ 343 w 921"/>
                  <a:gd name="T59" fmla="*/ 126 h 921"/>
                  <a:gd name="T60" fmla="*/ 320 w 921"/>
                  <a:gd name="T61" fmla="*/ 162 h 921"/>
                  <a:gd name="T62" fmla="*/ 302 w 921"/>
                  <a:gd name="T63" fmla="*/ 200 h 921"/>
                  <a:gd name="T64" fmla="*/ 289 w 921"/>
                  <a:gd name="T65" fmla="*/ 239 h 921"/>
                  <a:gd name="T66" fmla="*/ 281 w 921"/>
                  <a:gd name="T67" fmla="*/ 279 h 921"/>
                  <a:gd name="T68" fmla="*/ 279 w 921"/>
                  <a:gd name="T69" fmla="*/ 320 h 921"/>
                  <a:gd name="T70" fmla="*/ 281 w 921"/>
                  <a:gd name="T71" fmla="*/ 361 h 921"/>
                  <a:gd name="T72" fmla="*/ 289 w 921"/>
                  <a:gd name="T73" fmla="*/ 402 h 921"/>
                  <a:gd name="T74" fmla="*/ 230 w 921"/>
                  <a:gd name="T75" fmla="*/ 921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21" h="921">
                    <a:moveTo>
                      <a:pt x="230" y="921"/>
                    </a:moveTo>
                    <a:lnTo>
                      <a:pt x="519" y="632"/>
                    </a:lnTo>
                    <a:lnTo>
                      <a:pt x="519" y="632"/>
                    </a:lnTo>
                    <a:lnTo>
                      <a:pt x="540" y="636"/>
                    </a:lnTo>
                    <a:lnTo>
                      <a:pt x="560" y="640"/>
                    </a:lnTo>
                    <a:lnTo>
                      <a:pt x="580" y="642"/>
                    </a:lnTo>
                    <a:lnTo>
                      <a:pt x="601" y="642"/>
                    </a:lnTo>
                    <a:lnTo>
                      <a:pt x="621" y="642"/>
                    </a:lnTo>
                    <a:lnTo>
                      <a:pt x="642" y="640"/>
                    </a:lnTo>
                    <a:lnTo>
                      <a:pt x="662" y="637"/>
                    </a:lnTo>
                    <a:lnTo>
                      <a:pt x="682" y="632"/>
                    </a:lnTo>
                    <a:lnTo>
                      <a:pt x="702" y="626"/>
                    </a:lnTo>
                    <a:lnTo>
                      <a:pt x="721" y="619"/>
                    </a:lnTo>
                    <a:lnTo>
                      <a:pt x="740" y="611"/>
                    </a:lnTo>
                    <a:lnTo>
                      <a:pt x="759" y="601"/>
                    </a:lnTo>
                    <a:lnTo>
                      <a:pt x="777" y="590"/>
                    </a:lnTo>
                    <a:lnTo>
                      <a:pt x="795" y="578"/>
                    </a:lnTo>
                    <a:lnTo>
                      <a:pt x="811" y="564"/>
                    </a:lnTo>
                    <a:lnTo>
                      <a:pt x="827" y="549"/>
                    </a:lnTo>
                    <a:lnTo>
                      <a:pt x="827" y="549"/>
                    </a:lnTo>
                    <a:lnTo>
                      <a:pt x="843" y="533"/>
                    </a:lnTo>
                    <a:lnTo>
                      <a:pt x="856" y="516"/>
                    </a:lnTo>
                    <a:lnTo>
                      <a:pt x="869" y="498"/>
                    </a:lnTo>
                    <a:lnTo>
                      <a:pt x="880" y="480"/>
                    </a:lnTo>
                    <a:lnTo>
                      <a:pt x="890" y="461"/>
                    </a:lnTo>
                    <a:lnTo>
                      <a:pt x="898" y="441"/>
                    </a:lnTo>
                    <a:lnTo>
                      <a:pt x="905" y="421"/>
                    </a:lnTo>
                    <a:lnTo>
                      <a:pt x="911" y="401"/>
                    </a:lnTo>
                    <a:lnTo>
                      <a:pt x="915" y="381"/>
                    </a:lnTo>
                    <a:lnTo>
                      <a:pt x="918" y="360"/>
                    </a:lnTo>
                    <a:lnTo>
                      <a:pt x="920" y="339"/>
                    </a:lnTo>
                    <a:lnTo>
                      <a:pt x="921" y="319"/>
                    </a:lnTo>
                    <a:lnTo>
                      <a:pt x="920" y="298"/>
                    </a:lnTo>
                    <a:lnTo>
                      <a:pt x="917" y="277"/>
                    </a:lnTo>
                    <a:lnTo>
                      <a:pt x="914" y="256"/>
                    </a:lnTo>
                    <a:lnTo>
                      <a:pt x="909" y="236"/>
                    </a:lnTo>
                    <a:lnTo>
                      <a:pt x="789" y="355"/>
                    </a:lnTo>
                    <a:lnTo>
                      <a:pt x="613" y="308"/>
                    </a:lnTo>
                    <a:lnTo>
                      <a:pt x="566" y="131"/>
                    </a:lnTo>
                    <a:lnTo>
                      <a:pt x="685" y="12"/>
                    </a:lnTo>
                    <a:lnTo>
                      <a:pt x="685" y="12"/>
                    </a:lnTo>
                    <a:lnTo>
                      <a:pt x="665" y="7"/>
                    </a:lnTo>
                    <a:lnTo>
                      <a:pt x="644" y="4"/>
                    </a:lnTo>
                    <a:lnTo>
                      <a:pt x="623" y="1"/>
                    </a:lnTo>
                    <a:lnTo>
                      <a:pt x="602" y="0"/>
                    </a:lnTo>
                    <a:lnTo>
                      <a:pt x="582" y="1"/>
                    </a:lnTo>
                    <a:lnTo>
                      <a:pt x="561" y="3"/>
                    </a:lnTo>
                    <a:lnTo>
                      <a:pt x="540" y="6"/>
                    </a:lnTo>
                    <a:lnTo>
                      <a:pt x="520" y="10"/>
                    </a:lnTo>
                    <a:lnTo>
                      <a:pt x="500" y="16"/>
                    </a:lnTo>
                    <a:lnTo>
                      <a:pt x="480" y="23"/>
                    </a:lnTo>
                    <a:lnTo>
                      <a:pt x="460" y="31"/>
                    </a:lnTo>
                    <a:lnTo>
                      <a:pt x="441" y="41"/>
                    </a:lnTo>
                    <a:lnTo>
                      <a:pt x="423" y="52"/>
                    </a:lnTo>
                    <a:lnTo>
                      <a:pt x="405" y="64"/>
                    </a:lnTo>
                    <a:lnTo>
                      <a:pt x="388" y="78"/>
                    </a:lnTo>
                    <a:lnTo>
                      <a:pt x="372" y="94"/>
                    </a:lnTo>
                    <a:lnTo>
                      <a:pt x="372" y="94"/>
                    </a:lnTo>
                    <a:lnTo>
                      <a:pt x="357" y="110"/>
                    </a:lnTo>
                    <a:lnTo>
                      <a:pt x="343" y="126"/>
                    </a:lnTo>
                    <a:lnTo>
                      <a:pt x="331" y="144"/>
                    </a:lnTo>
                    <a:lnTo>
                      <a:pt x="320" y="162"/>
                    </a:lnTo>
                    <a:lnTo>
                      <a:pt x="310" y="181"/>
                    </a:lnTo>
                    <a:lnTo>
                      <a:pt x="302" y="200"/>
                    </a:lnTo>
                    <a:lnTo>
                      <a:pt x="295" y="219"/>
                    </a:lnTo>
                    <a:lnTo>
                      <a:pt x="289" y="239"/>
                    </a:lnTo>
                    <a:lnTo>
                      <a:pt x="284" y="259"/>
                    </a:lnTo>
                    <a:lnTo>
                      <a:pt x="281" y="279"/>
                    </a:lnTo>
                    <a:lnTo>
                      <a:pt x="279" y="300"/>
                    </a:lnTo>
                    <a:lnTo>
                      <a:pt x="279" y="320"/>
                    </a:lnTo>
                    <a:lnTo>
                      <a:pt x="279" y="341"/>
                    </a:lnTo>
                    <a:lnTo>
                      <a:pt x="281" y="361"/>
                    </a:lnTo>
                    <a:lnTo>
                      <a:pt x="285" y="381"/>
                    </a:lnTo>
                    <a:lnTo>
                      <a:pt x="289" y="402"/>
                    </a:lnTo>
                    <a:lnTo>
                      <a:pt x="0" y="691"/>
                    </a:lnTo>
                    <a:lnTo>
                      <a:pt x="230" y="921"/>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pic>
        <p:nvPicPr>
          <p:cNvPr id="105" name="Picture 10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7459" y="3698980"/>
            <a:ext cx="1088136" cy="1078992"/>
          </a:xfrm>
          <a:prstGeom prst="rect">
            <a:avLst/>
          </a:prstGeom>
        </p:spPr>
      </p:pic>
      <p:cxnSp>
        <p:nvCxnSpPr>
          <p:cNvPr id="106" name="Straight Connector 105"/>
          <p:cNvCxnSpPr>
            <a:cxnSpLocks/>
          </p:cNvCxnSpPr>
          <p:nvPr/>
        </p:nvCxnSpPr>
        <p:spPr bwMode="auto">
          <a:xfrm flipH="1" flipV="1">
            <a:off x="2953769" y="4348107"/>
            <a:ext cx="1414196" cy="2410"/>
          </a:xfrm>
          <a:prstGeom prst="line">
            <a:avLst/>
          </a:prstGeom>
          <a:noFill/>
          <a:ln w="19050" cap="flat" cmpd="sng" algn="ctr">
            <a:solidFill>
              <a:schemeClr val="tx1"/>
            </a:solidFill>
            <a:prstDash val="sysDot"/>
            <a:round/>
            <a:headEnd type="none" w="med" len="med"/>
            <a:tailEnd type="none" w="med" len="med"/>
          </a:ln>
          <a:effectLst/>
        </p:spPr>
      </p:cxnSp>
      <p:sp>
        <p:nvSpPr>
          <p:cNvPr id="108" name="TextBox 13"/>
          <p:cNvSpPr txBox="1"/>
          <p:nvPr/>
        </p:nvSpPr>
        <p:spPr>
          <a:xfrm>
            <a:off x="718462" y="4761067"/>
            <a:ext cx="1206131"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Branch / HQ</a:t>
            </a:r>
          </a:p>
        </p:txBody>
      </p:sp>
      <p:grpSp>
        <p:nvGrpSpPr>
          <p:cNvPr id="109" name="Group 108"/>
          <p:cNvGrpSpPr/>
          <p:nvPr/>
        </p:nvGrpSpPr>
        <p:grpSpPr>
          <a:xfrm>
            <a:off x="7052745" y="4123213"/>
            <a:ext cx="2206113" cy="705703"/>
            <a:chOff x="9249660" y="3130364"/>
            <a:chExt cx="2206113" cy="705703"/>
          </a:xfrm>
        </p:grpSpPr>
        <p:sp>
          <p:nvSpPr>
            <p:cNvPr id="110" name="TextBox 53"/>
            <p:cNvSpPr txBox="1"/>
            <p:nvPr/>
          </p:nvSpPr>
          <p:spPr>
            <a:xfrm>
              <a:off x="9249660" y="3528290"/>
              <a:ext cx="2206113"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NetScaler SD-WAN</a:t>
              </a:r>
            </a:p>
          </p:txBody>
        </p:sp>
        <p:grpSp>
          <p:nvGrpSpPr>
            <p:cNvPr id="111" name="Group 110"/>
            <p:cNvGrpSpPr>
              <a:grpSpLocks noChangeAspect="1"/>
            </p:cNvGrpSpPr>
            <p:nvPr/>
          </p:nvGrpSpPr>
          <p:grpSpPr>
            <a:xfrm>
              <a:off x="9675627" y="3130364"/>
              <a:ext cx="1354181" cy="427778"/>
              <a:chOff x="3642372" y="5681651"/>
              <a:chExt cx="1769710" cy="511678"/>
            </a:xfrm>
            <a:solidFill>
              <a:schemeClr val="accent1"/>
            </a:solidFill>
          </p:grpSpPr>
          <p:sp>
            <p:nvSpPr>
              <p:cNvPr id="112" name="Rectangle 5"/>
              <p:cNvSpPr>
                <a:spLocks noChangeArrowheads="1"/>
              </p:cNvSpPr>
              <p:nvPr/>
            </p:nvSpPr>
            <p:spPr bwMode="auto">
              <a:xfrm>
                <a:off x="3642372" y="5681651"/>
                <a:ext cx="1769710" cy="511678"/>
              </a:xfrm>
              <a:prstGeom prst="rect">
                <a:avLst/>
              </a:prstGeom>
              <a:grpFill/>
              <a:ln w="17463" cap="rnd">
                <a:solidFill>
                  <a:schemeClr val="bg1"/>
                </a:solidFill>
                <a:prstDash val="solid"/>
                <a:round/>
                <a:headEnd/>
                <a:tailEnd/>
              </a:ln>
              <a:extLst>
                <a:ext uri="{909E8E84-426E-40dd-AFC4-6F175D3DCCD1}">
                  <a14:hiddenFill xmlns:a14="http://schemas.microsoft.com/office/drawing/2010/main" xmlns:mc="http://schemas.openxmlformats.org/markup-compatibility/2006" xmlns:p14="http://schemas.microsoft.com/office/powerpoint/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sp>
            <p:nvSpPr>
              <p:cNvPr id="113" name="Line 8"/>
              <p:cNvSpPr>
                <a:spLocks noChangeShapeType="1"/>
              </p:cNvSpPr>
              <p:nvPr/>
            </p:nvSpPr>
            <p:spPr bwMode="auto">
              <a:xfrm>
                <a:off x="3796260" y="5939414"/>
                <a:ext cx="384720" cy="0"/>
              </a:xfrm>
              <a:prstGeom prst="line">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grpSp>
            <p:nvGrpSpPr>
              <p:cNvPr id="114" name="Group 113"/>
              <p:cNvGrpSpPr/>
              <p:nvPr/>
            </p:nvGrpSpPr>
            <p:grpSpPr>
              <a:xfrm>
                <a:off x="4527227" y="5793201"/>
                <a:ext cx="683728" cy="288579"/>
                <a:chOff x="4527227" y="5785332"/>
                <a:chExt cx="683728" cy="288579"/>
              </a:xfrm>
              <a:grpFill/>
            </p:grpSpPr>
            <p:sp>
              <p:nvSpPr>
                <p:cNvPr id="115" name="Rectangle 114"/>
                <p:cNvSpPr/>
                <p:nvPr/>
              </p:nvSpPr>
              <p:spPr>
                <a:xfrm>
                  <a:off x="452722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6" name="Rectangle 115"/>
                <p:cNvSpPr/>
                <p:nvPr/>
              </p:nvSpPr>
              <p:spPr>
                <a:xfrm>
                  <a:off x="471798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7" name="Rectangle 116"/>
                <p:cNvSpPr/>
                <p:nvPr/>
              </p:nvSpPr>
              <p:spPr>
                <a:xfrm>
                  <a:off x="490874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8" name="Rectangle 117"/>
                <p:cNvSpPr/>
                <p:nvPr/>
              </p:nvSpPr>
              <p:spPr>
                <a:xfrm>
                  <a:off x="509950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19" name="Rectangle 118"/>
                <p:cNvSpPr/>
                <p:nvPr/>
              </p:nvSpPr>
              <p:spPr>
                <a:xfrm>
                  <a:off x="452722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20" name="Rectangle 119"/>
                <p:cNvSpPr/>
                <p:nvPr/>
              </p:nvSpPr>
              <p:spPr>
                <a:xfrm>
                  <a:off x="471798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58" name="Rectangle 157"/>
                <p:cNvSpPr/>
                <p:nvPr/>
              </p:nvSpPr>
              <p:spPr>
                <a:xfrm>
                  <a:off x="490874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59" name="Rectangle 158"/>
                <p:cNvSpPr/>
                <p:nvPr/>
              </p:nvSpPr>
              <p:spPr>
                <a:xfrm>
                  <a:off x="509950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grpSp>
        </p:grpSp>
      </p:grpSp>
      <p:grpSp>
        <p:nvGrpSpPr>
          <p:cNvPr id="160" name="Group 159"/>
          <p:cNvGrpSpPr/>
          <p:nvPr/>
        </p:nvGrpSpPr>
        <p:grpSpPr>
          <a:xfrm>
            <a:off x="1571138" y="4067634"/>
            <a:ext cx="2206113" cy="705703"/>
            <a:chOff x="9249660" y="3130364"/>
            <a:chExt cx="2206113" cy="705703"/>
          </a:xfrm>
        </p:grpSpPr>
        <p:sp>
          <p:nvSpPr>
            <p:cNvPr id="161" name="TextBox 53"/>
            <p:cNvSpPr txBox="1"/>
            <p:nvPr/>
          </p:nvSpPr>
          <p:spPr>
            <a:xfrm>
              <a:off x="9249660" y="3528290"/>
              <a:ext cx="2206113" cy="30777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prstClr val="black">
                      <a:lumMod val="75000"/>
                    </a:prstClr>
                  </a:solidFill>
                  <a:effectLst/>
                  <a:uLnTx/>
                  <a:uFillTx/>
                  <a:latin typeface="Calibri" panose="020F0502020204030204"/>
                  <a:ea typeface="+mn-ea"/>
                  <a:cs typeface="+mn-cs"/>
                </a:rPr>
                <a:t>NetScaler SD-WAN</a:t>
              </a:r>
            </a:p>
          </p:txBody>
        </p:sp>
        <p:grpSp>
          <p:nvGrpSpPr>
            <p:cNvPr id="162" name="Group 161"/>
            <p:cNvGrpSpPr>
              <a:grpSpLocks noChangeAspect="1"/>
            </p:cNvGrpSpPr>
            <p:nvPr/>
          </p:nvGrpSpPr>
          <p:grpSpPr>
            <a:xfrm>
              <a:off x="9675627" y="3130364"/>
              <a:ext cx="1354181" cy="427778"/>
              <a:chOff x="3642372" y="5681651"/>
              <a:chExt cx="1769710" cy="511678"/>
            </a:xfrm>
            <a:solidFill>
              <a:schemeClr val="accent1"/>
            </a:solidFill>
          </p:grpSpPr>
          <p:sp>
            <p:nvSpPr>
              <p:cNvPr id="163" name="Rectangle 5"/>
              <p:cNvSpPr>
                <a:spLocks noChangeArrowheads="1"/>
              </p:cNvSpPr>
              <p:nvPr/>
            </p:nvSpPr>
            <p:spPr bwMode="auto">
              <a:xfrm>
                <a:off x="3642372" y="5681651"/>
                <a:ext cx="1769710" cy="511678"/>
              </a:xfrm>
              <a:prstGeom prst="rect">
                <a:avLst/>
              </a:prstGeom>
              <a:grpFill/>
              <a:ln w="17463" cap="rnd">
                <a:solidFill>
                  <a:schemeClr val="bg1"/>
                </a:solidFill>
                <a:prstDash val="solid"/>
                <a:round/>
                <a:headEnd/>
                <a:tailEnd/>
              </a:ln>
              <a:extLst>
                <a:ext uri="{909E8E84-426E-40dd-AFC4-6F175D3DCCD1}">
                  <a14:hiddenFill xmlns:a14="http://schemas.microsoft.com/office/drawing/2010/main" xmlns:mc="http://schemas.openxmlformats.org/markup-compatibility/2006" xmlns:p14="http://schemas.microsoft.com/office/powerpoint/2010/main" xmlns="">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sp>
            <p:nvSpPr>
              <p:cNvPr id="164" name="Line 8"/>
              <p:cNvSpPr>
                <a:spLocks noChangeShapeType="1"/>
              </p:cNvSpPr>
              <p:nvPr/>
            </p:nvSpPr>
            <p:spPr bwMode="auto">
              <a:xfrm>
                <a:off x="3796260" y="5939414"/>
                <a:ext cx="384720" cy="0"/>
              </a:xfrm>
              <a:prstGeom prst="line">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prstClr val="black"/>
                  </a:solidFill>
                  <a:effectLst/>
                  <a:uLnTx/>
                  <a:uFillTx/>
                  <a:latin typeface="Calibri Light"/>
                  <a:ea typeface="+mn-ea"/>
                  <a:cs typeface="+mn-cs"/>
                </a:endParaRPr>
              </a:p>
            </p:txBody>
          </p:sp>
          <p:grpSp>
            <p:nvGrpSpPr>
              <p:cNvPr id="165" name="Group 164"/>
              <p:cNvGrpSpPr/>
              <p:nvPr/>
            </p:nvGrpSpPr>
            <p:grpSpPr>
              <a:xfrm>
                <a:off x="4527227" y="5793201"/>
                <a:ext cx="683728" cy="288579"/>
                <a:chOff x="4527227" y="5785332"/>
                <a:chExt cx="683728" cy="288579"/>
              </a:xfrm>
              <a:grpFill/>
            </p:grpSpPr>
            <p:sp>
              <p:nvSpPr>
                <p:cNvPr id="166" name="Rectangle 165"/>
                <p:cNvSpPr/>
                <p:nvPr/>
              </p:nvSpPr>
              <p:spPr>
                <a:xfrm>
                  <a:off x="452722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67" name="Rectangle 166"/>
                <p:cNvSpPr/>
                <p:nvPr/>
              </p:nvSpPr>
              <p:spPr>
                <a:xfrm>
                  <a:off x="471798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68" name="Rectangle 167"/>
                <p:cNvSpPr/>
                <p:nvPr/>
              </p:nvSpPr>
              <p:spPr>
                <a:xfrm>
                  <a:off x="490874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1" name="Rectangle 170"/>
                <p:cNvSpPr/>
                <p:nvPr/>
              </p:nvSpPr>
              <p:spPr>
                <a:xfrm>
                  <a:off x="5099507" y="5785332"/>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2" name="Rectangle 171"/>
                <p:cNvSpPr/>
                <p:nvPr/>
              </p:nvSpPr>
              <p:spPr>
                <a:xfrm>
                  <a:off x="452722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3" name="Rectangle 172"/>
                <p:cNvSpPr/>
                <p:nvPr/>
              </p:nvSpPr>
              <p:spPr>
                <a:xfrm>
                  <a:off x="471798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4" name="Rectangle 173"/>
                <p:cNvSpPr/>
                <p:nvPr/>
              </p:nvSpPr>
              <p:spPr>
                <a:xfrm>
                  <a:off x="490874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sp>
              <p:nvSpPr>
                <p:cNvPr id="175" name="Rectangle 174"/>
                <p:cNvSpPr/>
                <p:nvPr/>
              </p:nvSpPr>
              <p:spPr>
                <a:xfrm>
                  <a:off x="5099507" y="5962463"/>
                  <a:ext cx="111448" cy="111448"/>
                </a:xfrm>
                <a:prstGeom prst="rect">
                  <a:avLst/>
                </a:prstGeom>
                <a:grpFill/>
                <a:ln w="17463" cap="flat">
                  <a:solidFill>
                    <a:schemeClr val="bg1"/>
                  </a:solidFill>
                  <a:prstDash val="solid"/>
                  <a:miter lim="800000"/>
                  <a:headEnd/>
                  <a:tailEnd/>
                </a:ln>
                <a:extLst>
                  <a:ext uri="{909E8E84-426E-40dd-AFC4-6F175D3DCCD1}">
                    <a14:hiddenFill xmlns:a14="http://schemas.microsoft.com/office/drawing/2010/main" xmlns:mc="http://schemas.openxmlformats.org/markup-compatibility/2006" xmlns:p14="http://schemas.microsoft.com/office/powerpoint/2010/main" xmlns="">
                      <a:no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err="1">
                    <a:ln>
                      <a:noFill/>
                    </a:ln>
                    <a:solidFill>
                      <a:prstClr val="black"/>
                    </a:solidFill>
                    <a:effectLst/>
                    <a:uLnTx/>
                    <a:uFillTx/>
                    <a:latin typeface="Calibri Light"/>
                    <a:ea typeface="+mn-ea"/>
                    <a:cs typeface="+mn-cs"/>
                  </a:endParaRPr>
                </a:p>
              </p:txBody>
            </p:sp>
          </p:grpSp>
        </p:grpSp>
      </p:grpSp>
      <p:grpSp>
        <p:nvGrpSpPr>
          <p:cNvPr id="121" name="Group 120"/>
          <p:cNvGrpSpPr/>
          <p:nvPr/>
        </p:nvGrpSpPr>
        <p:grpSpPr>
          <a:xfrm>
            <a:off x="4341566" y="3888036"/>
            <a:ext cx="2336505" cy="935062"/>
            <a:chOff x="5374973" y="2642194"/>
            <a:chExt cx="3069541" cy="935062"/>
          </a:xfrm>
        </p:grpSpPr>
        <p:sp>
          <p:nvSpPr>
            <p:cNvPr id="122" name="Can 55"/>
            <p:cNvSpPr/>
            <p:nvPr/>
          </p:nvSpPr>
          <p:spPr bwMode="auto">
            <a:xfrm rot="5400000">
              <a:off x="6442213" y="1574954"/>
              <a:ext cx="935062" cy="3069541"/>
            </a:xfrm>
            <a:prstGeom prst="can">
              <a:avLst>
                <a:gd name="adj" fmla="val 13743"/>
              </a:avLst>
            </a:prstGeom>
            <a:solidFill>
              <a:schemeClr val="accent1">
                <a:lumMod val="20000"/>
                <a:lumOff val="80000"/>
              </a:schemeClr>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B8B3AD"/>
                </a:solidFill>
                <a:effectLst/>
                <a:uLnTx/>
                <a:uFillTx/>
                <a:latin typeface="Arial" charset="0"/>
                <a:ea typeface="+mn-ea"/>
                <a:cs typeface="Arial" charset="0"/>
              </a:endParaRPr>
            </a:p>
          </p:txBody>
        </p:sp>
        <p:sp>
          <p:nvSpPr>
            <p:cNvPr id="123" name="Rectangle 122"/>
            <p:cNvSpPr/>
            <p:nvPr/>
          </p:nvSpPr>
          <p:spPr bwMode="auto">
            <a:xfrm>
              <a:off x="5666667" y="2749254"/>
              <a:ext cx="2385784" cy="323808"/>
            </a:xfrm>
            <a:prstGeom prst="rect">
              <a:avLst/>
            </a:prstGeom>
            <a:solidFill>
              <a:schemeClr val="bg2"/>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Arial"/>
                </a:rPr>
                <a:t>Internet</a:t>
              </a:r>
            </a:p>
          </p:txBody>
        </p:sp>
        <p:sp>
          <p:nvSpPr>
            <p:cNvPr id="124" name="Rectangle 123"/>
            <p:cNvSpPr/>
            <p:nvPr/>
          </p:nvSpPr>
          <p:spPr bwMode="auto">
            <a:xfrm>
              <a:off x="5672730" y="3136004"/>
              <a:ext cx="2385784" cy="323808"/>
            </a:xfrm>
            <a:prstGeom prst="rect">
              <a:avLst/>
            </a:prstGeom>
            <a:solidFill>
              <a:schemeClr val="bg2"/>
            </a:solidFill>
            <a:ln w="22225" cap="flat" cmpd="sng" algn="ctr">
              <a:noFill/>
              <a:prstDash val="solid"/>
              <a:round/>
              <a:headEnd type="none" w="med" len="med"/>
              <a:tailEnd type="none" w="med" len="med"/>
            </a:ln>
            <a:effectLst/>
          </p:spPr>
          <p:txBody>
            <a:bodyPr rot="0" spcFirstLastPara="0" vert="horz" wrap="square" lIns="138239" tIns="69119" rIns="138239" bIns="69119"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146159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Arial"/>
                  <a:ea typeface="+mn-ea"/>
                  <a:cs typeface="Arial"/>
                </a:rPr>
                <a:t>MPLS</a:t>
              </a:r>
              <a:endParaRPr kumimoji="0" lang="en-US" sz="1400" b="0" i="0" u="none" strike="noStrike" kern="1200" cap="none" spc="0" normalizeH="0" baseline="0" noProof="0" dirty="0">
                <a:ln>
                  <a:noFill/>
                </a:ln>
                <a:solidFill>
                  <a:prstClr val="white"/>
                </a:solidFill>
                <a:effectLst/>
                <a:uLnTx/>
                <a:uFillTx/>
                <a:latin typeface="Arial"/>
                <a:ea typeface="+mn-ea"/>
                <a:cs typeface="Arial"/>
              </a:endParaRPr>
            </a:p>
          </p:txBody>
        </p:sp>
      </p:grpSp>
      <p:grpSp>
        <p:nvGrpSpPr>
          <p:cNvPr id="103" name="Group 64"/>
          <p:cNvGrpSpPr>
            <a:grpSpLocks noChangeAspect="1"/>
          </p:cNvGrpSpPr>
          <p:nvPr/>
        </p:nvGrpSpPr>
        <p:grpSpPr bwMode="auto">
          <a:xfrm>
            <a:off x="4934442" y="1855056"/>
            <a:ext cx="1334339" cy="1334339"/>
            <a:chOff x="3654" y="1773"/>
            <a:chExt cx="540" cy="540"/>
          </a:xfrm>
          <a:solidFill>
            <a:schemeClr val="bg1">
              <a:lumMod val="50000"/>
            </a:schemeClr>
          </a:solidFill>
        </p:grpSpPr>
        <p:sp>
          <p:nvSpPr>
            <p:cNvPr id="104" name="Freeform 65"/>
            <p:cNvSpPr>
              <a:spLocks noEditPoints="1"/>
            </p:cNvSpPr>
            <p:nvPr/>
          </p:nvSpPr>
          <p:spPr bwMode="auto">
            <a:xfrm>
              <a:off x="3654" y="1773"/>
              <a:ext cx="540" cy="540"/>
            </a:xfrm>
            <a:custGeom>
              <a:avLst/>
              <a:gdLst>
                <a:gd name="T0" fmla="*/ 1013 w 2700"/>
                <a:gd name="T1" fmla="*/ 43 h 2700"/>
                <a:gd name="T2" fmla="*/ 650 w 2700"/>
                <a:gd name="T3" fmla="*/ 196 h 2700"/>
                <a:gd name="T4" fmla="*/ 350 w 2700"/>
                <a:gd name="T5" fmla="*/ 442 h 2700"/>
                <a:gd name="T6" fmla="*/ 132 w 2700"/>
                <a:gd name="T7" fmla="*/ 765 h 2700"/>
                <a:gd name="T8" fmla="*/ 15 w 2700"/>
                <a:gd name="T9" fmla="*/ 1144 h 2700"/>
                <a:gd name="T10" fmla="*/ 10 w 2700"/>
                <a:gd name="T11" fmla="*/ 1522 h 2700"/>
                <a:gd name="T12" fmla="*/ 119 w 2700"/>
                <a:gd name="T13" fmla="*/ 1905 h 2700"/>
                <a:gd name="T14" fmla="*/ 329 w 2700"/>
                <a:gd name="T15" fmla="*/ 2233 h 2700"/>
                <a:gd name="T16" fmla="*/ 623 w 2700"/>
                <a:gd name="T17" fmla="*/ 2487 h 2700"/>
                <a:gd name="T18" fmla="*/ 980 w 2700"/>
                <a:gd name="T19" fmla="*/ 2649 h 2700"/>
                <a:gd name="T20" fmla="*/ 1350 w 2700"/>
                <a:gd name="T21" fmla="*/ 2700 h 2700"/>
                <a:gd name="T22" fmla="*/ 1751 w 2700"/>
                <a:gd name="T23" fmla="*/ 2639 h 2700"/>
                <a:gd name="T24" fmla="*/ 2105 w 2700"/>
                <a:gd name="T25" fmla="*/ 2470 h 2700"/>
                <a:gd name="T26" fmla="*/ 2391 w 2700"/>
                <a:gd name="T27" fmla="*/ 2209 h 2700"/>
                <a:gd name="T28" fmla="*/ 2594 w 2700"/>
                <a:gd name="T29" fmla="*/ 1876 h 2700"/>
                <a:gd name="T30" fmla="*/ 2693 w 2700"/>
                <a:gd name="T31" fmla="*/ 1488 h 2700"/>
                <a:gd name="T32" fmla="*/ 2679 w 2700"/>
                <a:gd name="T33" fmla="*/ 1111 h 2700"/>
                <a:gd name="T34" fmla="*/ 2552 w 2700"/>
                <a:gd name="T35" fmla="*/ 736 h 2700"/>
                <a:gd name="T36" fmla="*/ 2327 w 2700"/>
                <a:gd name="T37" fmla="*/ 419 h 2700"/>
                <a:gd name="T38" fmla="*/ 2021 w 2700"/>
                <a:gd name="T39" fmla="*/ 179 h 2700"/>
                <a:gd name="T40" fmla="*/ 1655 w 2700"/>
                <a:gd name="T41" fmla="*/ 35 h 2700"/>
                <a:gd name="T42" fmla="*/ 1484 w 2700"/>
                <a:gd name="T43" fmla="*/ 2529 h 2700"/>
                <a:gd name="T44" fmla="*/ 1772 w 2700"/>
                <a:gd name="T45" fmla="*/ 2254 h 2700"/>
                <a:gd name="T46" fmla="*/ 1484 w 2700"/>
                <a:gd name="T47" fmla="*/ 2529 h 2700"/>
                <a:gd name="T48" fmla="*/ 717 w 2700"/>
                <a:gd name="T49" fmla="*/ 1838 h 2700"/>
                <a:gd name="T50" fmla="*/ 763 w 2700"/>
                <a:gd name="T51" fmla="*/ 1409 h 2700"/>
                <a:gd name="T52" fmla="*/ 694 w 2700"/>
                <a:gd name="T53" fmla="*/ 931 h 2700"/>
                <a:gd name="T54" fmla="*/ 1928 w 2700"/>
                <a:gd name="T55" fmla="*/ 704 h 2700"/>
                <a:gd name="T56" fmla="*/ 2035 w 2700"/>
                <a:gd name="T57" fmla="*/ 1081 h 2700"/>
                <a:gd name="T58" fmla="*/ 2042 w 2700"/>
                <a:gd name="T59" fmla="*/ 1537 h 2700"/>
                <a:gd name="T60" fmla="*/ 1936 w 2700"/>
                <a:gd name="T61" fmla="*/ 1965 h 2700"/>
                <a:gd name="T62" fmla="*/ 1092 w 2700"/>
                <a:gd name="T63" fmla="*/ 2434 h 2700"/>
                <a:gd name="T64" fmla="*/ 868 w 2700"/>
                <a:gd name="T65" fmla="*/ 2167 h 2700"/>
                <a:gd name="T66" fmla="*/ 554 w 2700"/>
                <a:gd name="T67" fmla="*/ 1653 h 2700"/>
                <a:gd name="T68" fmla="*/ 302 w 2700"/>
                <a:gd name="T69" fmla="*/ 1996 h 2700"/>
                <a:gd name="T70" fmla="*/ 138 w 2700"/>
                <a:gd name="T71" fmla="*/ 1567 h 2700"/>
                <a:gd name="T72" fmla="*/ 146 w 2700"/>
                <a:gd name="T73" fmla="*/ 1095 h 2700"/>
                <a:gd name="T74" fmla="*/ 643 w 2700"/>
                <a:gd name="T75" fmla="*/ 704 h 2700"/>
                <a:gd name="T76" fmla="*/ 545 w 2700"/>
                <a:gd name="T77" fmla="*/ 1086 h 2700"/>
                <a:gd name="T78" fmla="*/ 1540 w 2700"/>
                <a:gd name="T79" fmla="*/ 209 h 2700"/>
                <a:gd name="T80" fmla="*/ 1785 w 2700"/>
                <a:gd name="T81" fmla="*/ 457 h 2700"/>
                <a:gd name="T82" fmla="*/ 1289 w 2700"/>
                <a:gd name="T83" fmla="*/ 125 h 2700"/>
                <a:gd name="T84" fmla="*/ 983 w 2700"/>
                <a:gd name="T85" fmla="*/ 372 h 2700"/>
                <a:gd name="T86" fmla="*/ 2580 w 2700"/>
                <a:gd name="T87" fmla="*/ 1409 h 2700"/>
                <a:gd name="T88" fmla="*/ 2485 w 2700"/>
                <a:gd name="T89" fmla="*/ 1827 h 2700"/>
                <a:gd name="T90" fmla="*/ 2106 w 2700"/>
                <a:gd name="T91" fmla="*/ 1834 h 2700"/>
                <a:gd name="T92" fmla="*/ 2168 w 2700"/>
                <a:gd name="T93" fmla="*/ 1409 h 2700"/>
                <a:gd name="T94" fmla="*/ 2119 w 2700"/>
                <a:gd name="T95" fmla="*/ 901 h 2700"/>
                <a:gd name="T96" fmla="*/ 2470 w 2700"/>
                <a:gd name="T97" fmla="*/ 839 h 2700"/>
                <a:gd name="T98" fmla="*/ 2580 w 2700"/>
                <a:gd name="T99" fmla="*/ 1291 h 2700"/>
                <a:gd name="T100" fmla="*/ 1804 w 2700"/>
                <a:gd name="T101" fmla="*/ 294 h 2700"/>
                <a:gd name="T102" fmla="*/ 1944 w 2700"/>
                <a:gd name="T103" fmla="*/ 272 h 2700"/>
                <a:gd name="T104" fmla="*/ 1032 w 2700"/>
                <a:gd name="T105" fmla="*/ 160 h 2700"/>
                <a:gd name="T106" fmla="*/ 743 w 2700"/>
                <a:gd name="T107" fmla="*/ 502 h 2700"/>
                <a:gd name="T108" fmla="*/ 671 w 2700"/>
                <a:gd name="T109" fmla="*/ 323 h 2700"/>
                <a:gd name="T110" fmla="*/ 701 w 2700"/>
                <a:gd name="T111" fmla="*/ 2113 h 2700"/>
                <a:gd name="T112" fmla="*/ 1003 w 2700"/>
                <a:gd name="T113" fmla="*/ 2510 h 2700"/>
                <a:gd name="T114" fmla="*/ 593 w 2700"/>
                <a:gd name="T115" fmla="*/ 2321 h 2700"/>
                <a:gd name="T116" fmla="*/ 1767 w 2700"/>
                <a:gd name="T117" fmla="*/ 2442 h 2700"/>
                <a:gd name="T118" fmla="*/ 2316 w 2700"/>
                <a:gd name="T119" fmla="*/ 2113 h 2700"/>
                <a:gd name="T120" fmla="*/ 1852 w 2700"/>
                <a:gd name="T121" fmla="*/ 2474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700" h="2700">
                  <a:moveTo>
                    <a:pt x="1350" y="0"/>
                  </a:moveTo>
                  <a:lnTo>
                    <a:pt x="1350" y="0"/>
                  </a:lnTo>
                  <a:lnTo>
                    <a:pt x="1315" y="0"/>
                  </a:lnTo>
                  <a:lnTo>
                    <a:pt x="1281" y="2"/>
                  </a:lnTo>
                  <a:lnTo>
                    <a:pt x="1246" y="4"/>
                  </a:lnTo>
                  <a:lnTo>
                    <a:pt x="1211" y="7"/>
                  </a:lnTo>
                  <a:lnTo>
                    <a:pt x="1178" y="11"/>
                  </a:lnTo>
                  <a:lnTo>
                    <a:pt x="1144" y="15"/>
                  </a:lnTo>
                  <a:lnTo>
                    <a:pt x="1111" y="21"/>
                  </a:lnTo>
                  <a:lnTo>
                    <a:pt x="1078" y="28"/>
                  </a:lnTo>
                  <a:lnTo>
                    <a:pt x="1045" y="35"/>
                  </a:lnTo>
                  <a:lnTo>
                    <a:pt x="1013" y="43"/>
                  </a:lnTo>
                  <a:lnTo>
                    <a:pt x="980" y="51"/>
                  </a:lnTo>
                  <a:lnTo>
                    <a:pt x="949" y="61"/>
                  </a:lnTo>
                  <a:lnTo>
                    <a:pt x="917" y="71"/>
                  </a:lnTo>
                  <a:lnTo>
                    <a:pt x="885" y="82"/>
                  </a:lnTo>
                  <a:lnTo>
                    <a:pt x="855" y="94"/>
                  </a:lnTo>
                  <a:lnTo>
                    <a:pt x="824" y="106"/>
                  </a:lnTo>
                  <a:lnTo>
                    <a:pt x="794" y="119"/>
                  </a:lnTo>
                  <a:lnTo>
                    <a:pt x="764" y="133"/>
                  </a:lnTo>
                  <a:lnTo>
                    <a:pt x="736" y="148"/>
                  </a:lnTo>
                  <a:lnTo>
                    <a:pt x="706" y="163"/>
                  </a:lnTo>
                  <a:lnTo>
                    <a:pt x="678" y="179"/>
                  </a:lnTo>
                  <a:lnTo>
                    <a:pt x="650" y="196"/>
                  </a:lnTo>
                  <a:lnTo>
                    <a:pt x="623" y="213"/>
                  </a:lnTo>
                  <a:lnTo>
                    <a:pt x="595" y="230"/>
                  </a:lnTo>
                  <a:lnTo>
                    <a:pt x="569" y="249"/>
                  </a:lnTo>
                  <a:lnTo>
                    <a:pt x="542" y="268"/>
                  </a:lnTo>
                  <a:lnTo>
                    <a:pt x="517" y="288"/>
                  </a:lnTo>
                  <a:lnTo>
                    <a:pt x="491" y="309"/>
                  </a:lnTo>
                  <a:lnTo>
                    <a:pt x="467" y="329"/>
                  </a:lnTo>
                  <a:lnTo>
                    <a:pt x="442" y="350"/>
                  </a:lnTo>
                  <a:lnTo>
                    <a:pt x="419" y="373"/>
                  </a:lnTo>
                  <a:lnTo>
                    <a:pt x="395" y="395"/>
                  </a:lnTo>
                  <a:lnTo>
                    <a:pt x="373" y="419"/>
                  </a:lnTo>
                  <a:lnTo>
                    <a:pt x="350" y="442"/>
                  </a:lnTo>
                  <a:lnTo>
                    <a:pt x="329" y="467"/>
                  </a:lnTo>
                  <a:lnTo>
                    <a:pt x="308" y="491"/>
                  </a:lnTo>
                  <a:lnTo>
                    <a:pt x="287" y="517"/>
                  </a:lnTo>
                  <a:lnTo>
                    <a:pt x="268" y="542"/>
                  </a:lnTo>
                  <a:lnTo>
                    <a:pt x="249" y="569"/>
                  </a:lnTo>
                  <a:lnTo>
                    <a:pt x="230" y="595"/>
                  </a:lnTo>
                  <a:lnTo>
                    <a:pt x="213" y="623"/>
                  </a:lnTo>
                  <a:lnTo>
                    <a:pt x="196" y="650"/>
                  </a:lnTo>
                  <a:lnTo>
                    <a:pt x="178" y="678"/>
                  </a:lnTo>
                  <a:lnTo>
                    <a:pt x="163" y="706"/>
                  </a:lnTo>
                  <a:lnTo>
                    <a:pt x="148" y="736"/>
                  </a:lnTo>
                  <a:lnTo>
                    <a:pt x="132" y="765"/>
                  </a:lnTo>
                  <a:lnTo>
                    <a:pt x="119" y="795"/>
                  </a:lnTo>
                  <a:lnTo>
                    <a:pt x="106" y="824"/>
                  </a:lnTo>
                  <a:lnTo>
                    <a:pt x="94" y="855"/>
                  </a:lnTo>
                  <a:lnTo>
                    <a:pt x="82" y="885"/>
                  </a:lnTo>
                  <a:lnTo>
                    <a:pt x="70" y="917"/>
                  </a:lnTo>
                  <a:lnTo>
                    <a:pt x="60" y="949"/>
                  </a:lnTo>
                  <a:lnTo>
                    <a:pt x="51" y="980"/>
                  </a:lnTo>
                  <a:lnTo>
                    <a:pt x="42" y="1013"/>
                  </a:lnTo>
                  <a:lnTo>
                    <a:pt x="35" y="1045"/>
                  </a:lnTo>
                  <a:lnTo>
                    <a:pt x="28" y="1078"/>
                  </a:lnTo>
                  <a:lnTo>
                    <a:pt x="20" y="1111"/>
                  </a:lnTo>
                  <a:lnTo>
                    <a:pt x="15" y="1144"/>
                  </a:lnTo>
                  <a:lnTo>
                    <a:pt x="10" y="1178"/>
                  </a:lnTo>
                  <a:lnTo>
                    <a:pt x="7" y="1212"/>
                  </a:lnTo>
                  <a:lnTo>
                    <a:pt x="4" y="1246"/>
                  </a:lnTo>
                  <a:lnTo>
                    <a:pt x="1" y="1281"/>
                  </a:lnTo>
                  <a:lnTo>
                    <a:pt x="0" y="1315"/>
                  </a:lnTo>
                  <a:lnTo>
                    <a:pt x="0" y="1350"/>
                  </a:lnTo>
                  <a:lnTo>
                    <a:pt x="0" y="1350"/>
                  </a:lnTo>
                  <a:lnTo>
                    <a:pt x="0" y="1385"/>
                  </a:lnTo>
                  <a:lnTo>
                    <a:pt x="1" y="1419"/>
                  </a:lnTo>
                  <a:lnTo>
                    <a:pt x="4" y="1454"/>
                  </a:lnTo>
                  <a:lnTo>
                    <a:pt x="7" y="1488"/>
                  </a:lnTo>
                  <a:lnTo>
                    <a:pt x="10" y="1522"/>
                  </a:lnTo>
                  <a:lnTo>
                    <a:pt x="15" y="1556"/>
                  </a:lnTo>
                  <a:lnTo>
                    <a:pt x="20" y="1589"/>
                  </a:lnTo>
                  <a:lnTo>
                    <a:pt x="28" y="1622"/>
                  </a:lnTo>
                  <a:lnTo>
                    <a:pt x="35" y="1655"/>
                  </a:lnTo>
                  <a:lnTo>
                    <a:pt x="42" y="1687"/>
                  </a:lnTo>
                  <a:lnTo>
                    <a:pt x="51" y="1720"/>
                  </a:lnTo>
                  <a:lnTo>
                    <a:pt x="60" y="1751"/>
                  </a:lnTo>
                  <a:lnTo>
                    <a:pt x="70" y="1783"/>
                  </a:lnTo>
                  <a:lnTo>
                    <a:pt x="82" y="1815"/>
                  </a:lnTo>
                  <a:lnTo>
                    <a:pt x="94" y="1845"/>
                  </a:lnTo>
                  <a:lnTo>
                    <a:pt x="106" y="1876"/>
                  </a:lnTo>
                  <a:lnTo>
                    <a:pt x="119" y="1905"/>
                  </a:lnTo>
                  <a:lnTo>
                    <a:pt x="132" y="1935"/>
                  </a:lnTo>
                  <a:lnTo>
                    <a:pt x="148" y="1964"/>
                  </a:lnTo>
                  <a:lnTo>
                    <a:pt x="163" y="1994"/>
                  </a:lnTo>
                  <a:lnTo>
                    <a:pt x="178" y="2022"/>
                  </a:lnTo>
                  <a:lnTo>
                    <a:pt x="196" y="2050"/>
                  </a:lnTo>
                  <a:lnTo>
                    <a:pt x="213" y="2077"/>
                  </a:lnTo>
                  <a:lnTo>
                    <a:pt x="230" y="2105"/>
                  </a:lnTo>
                  <a:lnTo>
                    <a:pt x="249" y="2131"/>
                  </a:lnTo>
                  <a:lnTo>
                    <a:pt x="268" y="2158"/>
                  </a:lnTo>
                  <a:lnTo>
                    <a:pt x="287" y="2183"/>
                  </a:lnTo>
                  <a:lnTo>
                    <a:pt x="308" y="2209"/>
                  </a:lnTo>
                  <a:lnTo>
                    <a:pt x="329" y="2233"/>
                  </a:lnTo>
                  <a:lnTo>
                    <a:pt x="350" y="2258"/>
                  </a:lnTo>
                  <a:lnTo>
                    <a:pt x="373" y="2281"/>
                  </a:lnTo>
                  <a:lnTo>
                    <a:pt x="395" y="2305"/>
                  </a:lnTo>
                  <a:lnTo>
                    <a:pt x="419" y="2327"/>
                  </a:lnTo>
                  <a:lnTo>
                    <a:pt x="442" y="2350"/>
                  </a:lnTo>
                  <a:lnTo>
                    <a:pt x="467" y="2371"/>
                  </a:lnTo>
                  <a:lnTo>
                    <a:pt x="491" y="2391"/>
                  </a:lnTo>
                  <a:lnTo>
                    <a:pt x="517" y="2412"/>
                  </a:lnTo>
                  <a:lnTo>
                    <a:pt x="542" y="2432"/>
                  </a:lnTo>
                  <a:lnTo>
                    <a:pt x="569" y="2451"/>
                  </a:lnTo>
                  <a:lnTo>
                    <a:pt x="595" y="2470"/>
                  </a:lnTo>
                  <a:lnTo>
                    <a:pt x="623" y="2487"/>
                  </a:lnTo>
                  <a:lnTo>
                    <a:pt x="650" y="2504"/>
                  </a:lnTo>
                  <a:lnTo>
                    <a:pt x="678" y="2521"/>
                  </a:lnTo>
                  <a:lnTo>
                    <a:pt x="706" y="2537"/>
                  </a:lnTo>
                  <a:lnTo>
                    <a:pt x="736" y="2552"/>
                  </a:lnTo>
                  <a:lnTo>
                    <a:pt x="764" y="2567"/>
                  </a:lnTo>
                  <a:lnTo>
                    <a:pt x="794" y="2581"/>
                  </a:lnTo>
                  <a:lnTo>
                    <a:pt x="824" y="2594"/>
                  </a:lnTo>
                  <a:lnTo>
                    <a:pt x="855" y="2606"/>
                  </a:lnTo>
                  <a:lnTo>
                    <a:pt x="885" y="2618"/>
                  </a:lnTo>
                  <a:lnTo>
                    <a:pt x="917" y="2629"/>
                  </a:lnTo>
                  <a:lnTo>
                    <a:pt x="949" y="2639"/>
                  </a:lnTo>
                  <a:lnTo>
                    <a:pt x="980" y="2649"/>
                  </a:lnTo>
                  <a:lnTo>
                    <a:pt x="1013" y="2657"/>
                  </a:lnTo>
                  <a:lnTo>
                    <a:pt x="1045" y="2665"/>
                  </a:lnTo>
                  <a:lnTo>
                    <a:pt x="1078" y="2672"/>
                  </a:lnTo>
                  <a:lnTo>
                    <a:pt x="1111" y="2679"/>
                  </a:lnTo>
                  <a:lnTo>
                    <a:pt x="1144" y="2685"/>
                  </a:lnTo>
                  <a:lnTo>
                    <a:pt x="1178" y="2689"/>
                  </a:lnTo>
                  <a:lnTo>
                    <a:pt x="1211" y="2693"/>
                  </a:lnTo>
                  <a:lnTo>
                    <a:pt x="1246" y="2696"/>
                  </a:lnTo>
                  <a:lnTo>
                    <a:pt x="1281" y="2698"/>
                  </a:lnTo>
                  <a:lnTo>
                    <a:pt x="1315" y="2700"/>
                  </a:lnTo>
                  <a:lnTo>
                    <a:pt x="1350" y="2700"/>
                  </a:lnTo>
                  <a:lnTo>
                    <a:pt x="1350" y="2700"/>
                  </a:lnTo>
                  <a:lnTo>
                    <a:pt x="1385" y="2700"/>
                  </a:lnTo>
                  <a:lnTo>
                    <a:pt x="1419" y="2698"/>
                  </a:lnTo>
                  <a:lnTo>
                    <a:pt x="1454" y="2696"/>
                  </a:lnTo>
                  <a:lnTo>
                    <a:pt x="1488" y="2693"/>
                  </a:lnTo>
                  <a:lnTo>
                    <a:pt x="1522" y="2689"/>
                  </a:lnTo>
                  <a:lnTo>
                    <a:pt x="1556" y="2685"/>
                  </a:lnTo>
                  <a:lnTo>
                    <a:pt x="1588" y="2679"/>
                  </a:lnTo>
                  <a:lnTo>
                    <a:pt x="1622" y="2672"/>
                  </a:lnTo>
                  <a:lnTo>
                    <a:pt x="1655" y="2665"/>
                  </a:lnTo>
                  <a:lnTo>
                    <a:pt x="1687" y="2657"/>
                  </a:lnTo>
                  <a:lnTo>
                    <a:pt x="1720" y="2649"/>
                  </a:lnTo>
                  <a:lnTo>
                    <a:pt x="1751" y="2639"/>
                  </a:lnTo>
                  <a:lnTo>
                    <a:pt x="1783" y="2629"/>
                  </a:lnTo>
                  <a:lnTo>
                    <a:pt x="1814" y="2618"/>
                  </a:lnTo>
                  <a:lnTo>
                    <a:pt x="1845" y="2606"/>
                  </a:lnTo>
                  <a:lnTo>
                    <a:pt x="1876" y="2594"/>
                  </a:lnTo>
                  <a:lnTo>
                    <a:pt x="1905" y="2581"/>
                  </a:lnTo>
                  <a:lnTo>
                    <a:pt x="1935" y="2567"/>
                  </a:lnTo>
                  <a:lnTo>
                    <a:pt x="1964" y="2552"/>
                  </a:lnTo>
                  <a:lnTo>
                    <a:pt x="1993" y="2537"/>
                  </a:lnTo>
                  <a:lnTo>
                    <a:pt x="2021" y="2521"/>
                  </a:lnTo>
                  <a:lnTo>
                    <a:pt x="2050" y="2504"/>
                  </a:lnTo>
                  <a:lnTo>
                    <a:pt x="2077" y="2487"/>
                  </a:lnTo>
                  <a:lnTo>
                    <a:pt x="2105" y="2470"/>
                  </a:lnTo>
                  <a:lnTo>
                    <a:pt x="2131" y="2451"/>
                  </a:lnTo>
                  <a:lnTo>
                    <a:pt x="2158" y="2432"/>
                  </a:lnTo>
                  <a:lnTo>
                    <a:pt x="2183" y="2412"/>
                  </a:lnTo>
                  <a:lnTo>
                    <a:pt x="2209" y="2391"/>
                  </a:lnTo>
                  <a:lnTo>
                    <a:pt x="2233" y="2371"/>
                  </a:lnTo>
                  <a:lnTo>
                    <a:pt x="2258" y="2350"/>
                  </a:lnTo>
                  <a:lnTo>
                    <a:pt x="2281" y="2327"/>
                  </a:lnTo>
                  <a:lnTo>
                    <a:pt x="2305" y="2305"/>
                  </a:lnTo>
                  <a:lnTo>
                    <a:pt x="2327" y="2281"/>
                  </a:lnTo>
                  <a:lnTo>
                    <a:pt x="2350" y="2258"/>
                  </a:lnTo>
                  <a:lnTo>
                    <a:pt x="2371" y="2233"/>
                  </a:lnTo>
                  <a:lnTo>
                    <a:pt x="2391" y="2209"/>
                  </a:lnTo>
                  <a:lnTo>
                    <a:pt x="2412" y="2183"/>
                  </a:lnTo>
                  <a:lnTo>
                    <a:pt x="2432" y="2158"/>
                  </a:lnTo>
                  <a:lnTo>
                    <a:pt x="2450" y="2131"/>
                  </a:lnTo>
                  <a:lnTo>
                    <a:pt x="2469" y="2105"/>
                  </a:lnTo>
                  <a:lnTo>
                    <a:pt x="2487" y="2077"/>
                  </a:lnTo>
                  <a:lnTo>
                    <a:pt x="2504" y="2050"/>
                  </a:lnTo>
                  <a:lnTo>
                    <a:pt x="2521" y="2022"/>
                  </a:lnTo>
                  <a:lnTo>
                    <a:pt x="2537" y="1994"/>
                  </a:lnTo>
                  <a:lnTo>
                    <a:pt x="2552" y="1964"/>
                  </a:lnTo>
                  <a:lnTo>
                    <a:pt x="2567" y="1935"/>
                  </a:lnTo>
                  <a:lnTo>
                    <a:pt x="2581" y="1905"/>
                  </a:lnTo>
                  <a:lnTo>
                    <a:pt x="2594" y="1876"/>
                  </a:lnTo>
                  <a:lnTo>
                    <a:pt x="2606" y="1845"/>
                  </a:lnTo>
                  <a:lnTo>
                    <a:pt x="2617" y="1815"/>
                  </a:lnTo>
                  <a:lnTo>
                    <a:pt x="2629" y="1783"/>
                  </a:lnTo>
                  <a:lnTo>
                    <a:pt x="2639" y="1751"/>
                  </a:lnTo>
                  <a:lnTo>
                    <a:pt x="2648" y="1720"/>
                  </a:lnTo>
                  <a:lnTo>
                    <a:pt x="2657" y="1687"/>
                  </a:lnTo>
                  <a:lnTo>
                    <a:pt x="2665" y="1655"/>
                  </a:lnTo>
                  <a:lnTo>
                    <a:pt x="2672" y="1622"/>
                  </a:lnTo>
                  <a:lnTo>
                    <a:pt x="2679" y="1589"/>
                  </a:lnTo>
                  <a:lnTo>
                    <a:pt x="2684" y="1556"/>
                  </a:lnTo>
                  <a:lnTo>
                    <a:pt x="2689" y="1522"/>
                  </a:lnTo>
                  <a:lnTo>
                    <a:pt x="2693" y="1488"/>
                  </a:lnTo>
                  <a:lnTo>
                    <a:pt x="2696" y="1454"/>
                  </a:lnTo>
                  <a:lnTo>
                    <a:pt x="2698" y="1419"/>
                  </a:lnTo>
                  <a:lnTo>
                    <a:pt x="2699" y="1385"/>
                  </a:lnTo>
                  <a:lnTo>
                    <a:pt x="2700" y="1350"/>
                  </a:lnTo>
                  <a:lnTo>
                    <a:pt x="2700" y="1350"/>
                  </a:lnTo>
                  <a:lnTo>
                    <a:pt x="2699" y="1315"/>
                  </a:lnTo>
                  <a:lnTo>
                    <a:pt x="2698" y="1281"/>
                  </a:lnTo>
                  <a:lnTo>
                    <a:pt x="2696" y="1246"/>
                  </a:lnTo>
                  <a:lnTo>
                    <a:pt x="2693" y="1212"/>
                  </a:lnTo>
                  <a:lnTo>
                    <a:pt x="2689" y="1178"/>
                  </a:lnTo>
                  <a:lnTo>
                    <a:pt x="2684" y="1144"/>
                  </a:lnTo>
                  <a:lnTo>
                    <a:pt x="2679" y="1111"/>
                  </a:lnTo>
                  <a:lnTo>
                    <a:pt x="2672" y="1078"/>
                  </a:lnTo>
                  <a:lnTo>
                    <a:pt x="2665" y="1045"/>
                  </a:lnTo>
                  <a:lnTo>
                    <a:pt x="2657" y="1013"/>
                  </a:lnTo>
                  <a:lnTo>
                    <a:pt x="2648" y="980"/>
                  </a:lnTo>
                  <a:lnTo>
                    <a:pt x="2639" y="949"/>
                  </a:lnTo>
                  <a:lnTo>
                    <a:pt x="2629" y="917"/>
                  </a:lnTo>
                  <a:lnTo>
                    <a:pt x="2617" y="885"/>
                  </a:lnTo>
                  <a:lnTo>
                    <a:pt x="2606" y="855"/>
                  </a:lnTo>
                  <a:lnTo>
                    <a:pt x="2594" y="824"/>
                  </a:lnTo>
                  <a:lnTo>
                    <a:pt x="2581" y="795"/>
                  </a:lnTo>
                  <a:lnTo>
                    <a:pt x="2567" y="765"/>
                  </a:lnTo>
                  <a:lnTo>
                    <a:pt x="2552" y="736"/>
                  </a:lnTo>
                  <a:lnTo>
                    <a:pt x="2537" y="706"/>
                  </a:lnTo>
                  <a:lnTo>
                    <a:pt x="2521" y="678"/>
                  </a:lnTo>
                  <a:lnTo>
                    <a:pt x="2504" y="650"/>
                  </a:lnTo>
                  <a:lnTo>
                    <a:pt x="2487" y="623"/>
                  </a:lnTo>
                  <a:lnTo>
                    <a:pt x="2469" y="595"/>
                  </a:lnTo>
                  <a:lnTo>
                    <a:pt x="2450" y="569"/>
                  </a:lnTo>
                  <a:lnTo>
                    <a:pt x="2432" y="542"/>
                  </a:lnTo>
                  <a:lnTo>
                    <a:pt x="2412" y="517"/>
                  </a:lnTo>
                  <a:lnTo>
                    <a:pt x="2391" y="491"/>
                  </a:lnTo>
                  <a:lnTo>
                    <a:pt x="2371" y="467"/>
                  </a:lnTo>
                  <a:lnTo>
                    <a:pt x="2350" y="442"/>
                  </a:lnTo>
                  <a:lnTo>
                    <a:pt x="2327" y="419"/>
                  </a:lnTo>
                  <a:lnTo>
                    <a:pt x="2305" y="395"/>
                  </a:lnTo>
                  <a:lnTo>
                    <a:pt x="2281" y="373"/>
                  </a:lnTo>
                  <a:lnTo>
                    <a:pt x="2258" y="350"/>
                  </a:lnTo>
                  <a:lnTo>
                    <a:pt x="2233" y="329"/>
                  </a:lnTo>
                  <a:lnTo>
                    <a:pt x="2209" y="309"/>
                  </a:lnTo>
                  <a:lnTo>
                    <a:pt x="2183" y="288"/>
                  </a:lnTo>
                  <a:lnTo>
                    <a:pt x="2158" y="268"/>
                  </a:lnTo>
                  <a:lnTo>
                    <a:pt x="2131" y="249"/>
                  </a:lnTo>
                  <a:lnTo>
                    <a:pt x="2105" y="230"/>
                  </a:lnTo>
                  <a:lnTo>
                    <a:pt x="2077" y="213"/>
                  </a:lnTo>
                  <a:lnTo>
                    <a:pt x="2050" y="196"/>
                  </a:lnTo>
                  <a:lnTo>
                    <a:pt x="2021" y="179"/>
                  </a:lnTo>
                  <a:lnTo>
                    <a:pt x="1993" y="163"/>
                  </a:lnTo>
                  <a:lnTo>
                    <a:pt x="1964" y="148"/>
                  </a:lnTo>
                  <a:lnTo>
                    <a:pt x="1935" y="133"/>
                  </a:lnTo>
                  <a:lnTo>
                    <a:pt x="1905" y="119"/>
                  </a:lnTo>
                  <a:lnTo>
                    <a:pt x="1876" y="106"/>
                  </a:lnTo>
                  <a:lnTo>
                    <a:pt x="1845" y="94"/>
                  </a:lnTo>
                  <a:lnTo>
                    <a:pt x="1814" y="82"/>
                  </a:lnTo>
                  <a:lnTo>
                    <a:pt x="1783" y="71"/>
                  </a:lnTo>
                  <a:lnTo>
                    <a:pt x="1751" y="61"/>
                  </a:lnTo>
                  <a:lnTo>
                    <a:pt x="1720" y="51"/>
                  </a:lnTo>
                  <a:lnTo>
                    <a:pt x="1687" y="43"/>
                  </a:lnTo>
                  <a:lnTo>
                    <a:pt x="1655" y="35"/>
                  </a:lnTo>
                  <a:lnTo>
                    <a:pt x="1622" y="28"/>
                  </a:lnTo>
                  <a:lnTo>
                    <a:pt x="1588" y="21"/>
                  </a:lnTo>
                  <a:lnTo>
                    <a:pt x="1556" y="15"/>
                  </a:lnTo>
                  <a:lnTo>
                    <a:pt x="1522" y="11"/>
                  </a:lnTo>
                  <a:lnTo>
                    <a:pt x="1488" y="7"/>
                  </a:lnTo>
                  <a:lnTo>
                    <a:pt x="1454" y="4"/>
                  </a:lnTo>
                  <a:lnTo>
                    <a:pt x="1419" y="2"/>
                  </a:lnTo>
                  <a:lnTo>
                    <a:pt x="1385" y="0"/>
                  </a:lnTo>
                  <a:lnTo>
                    <a:pt x="1350" y="0"/>
                  </a:lnTo>
                  <a:lnTo>
                    <a:pt x="1350" y="0"/>
                  </a:lnTo>
                  <a:close/>
                  <a:moveTo>
                    <a:pt x="1484" y="2529"/>
                  </a:moveTo>
                  <a:lnTo>
                    <a:pt x="1484" y="2529"/>
                  </a:lnTo>
                  <a:lnTo>
                    <a:pt x="1463" y="2544"/>
                  </a:lnTo>
                  <a:lnTo>
                    <a:pt x="1443" y="2556"/>
                  </a:lnTo>
                  <a:lnTo>
                    <a:pt x="1410" y="2575"/>
                  </a:lnTo>
                  <a:lnTo>
                    <a:pt x="1408" y="2576"/>
                  </a:lnTo>
                  <a:lnTo>
                    <a:pt x="1408" y="2113"/>
                  </a:lnTo>
                  <a:lnTo>
                    <a:pt x="1864" y="2113"/>
                  </a:lnTo>
                  <a:lnTo>
                    <a:pt x="1864" y="2113"/>
                  </a:lnTo>
                  <a:lnTo>
                    <a:pt x="1846" y="2144"/>
                  </a:lnTo>
                  <a:lnTo>
                    <a:pt x="1828" y="2172"/>
                  </a:lnTo>
                  <a:lnTo>
                    <a:pt x="1810" y="2201"/>
                  </a:lnTo>
                  <a:lnTo>
                    <a:pt x="1791" y="2228"/>
                  </a:lnTo>
                  <a:lnTo>
                    <a:pt x="1772" y="2254"/>
                  </a:lnTo>
                  <a:lnTo>
                    <a:pt x="1752" y="2279"/>
                  </a:lnTo>
                  <a:lnTo>
                    <a:pt x="1733" y="2303"/>
                  </a:lnTo>
                  <a:lnTo>
                    <a:pt x="1715" y="2326"/>
                  </a:lnTo>
                  <a:lnTo>
                    <a:pt x="1715" y="2326"/>
                  </a:lnTo>
                  <a:lnTo>
                    <a:pt x="1683" y="2360"/>
                  </a:lnTo>
                  <a:lnTo>
                    <a:pt x="1652" y="2392"/>
                  </a:lnTo>
                  <a:lnTo>
                    <a:pt x="1621" y="2421"/>
                  </a:lnTo>
                  <a:lnTo>
                    <a:pt x="1591" y="2447"/>
                  </a:lnTo>
                  <a:lnTo>
                    <a:pt x="1563" y="2472"/>
                  </a:lnTo>
                  <a:lnTo>
                    <a:pt x="1535" y="2493"/>
                  </a:lnTo>
                  <a:lnTo>
                    <a:pt x="1509" y="2513"/>
                  </a:lnTo>
                  <a:lnTo>
                    <a:pt x="1484" y="2529"/>
                  </a:lnTo>
                  <a:lnTo>
                    <a:pt x="1484" y="2529"/>
                  </a:lnTo>
                  <a:close/>
                  <a:moveTo>
                    <a:pt x="1408" y="1996"/>
                  </a:moveTo>
                  <a:lnTo>
                    <a:pt x="1408" y="1703"/>
                  </a:lnTo>
                  <a:lnTo>
                    <a:pt x="1291" y="1703"/>
                  </a:lnTo>
                  <a:lnTo>
                    <a:pt x="1291" y="1996"/>
                  </a:lnTo>
                  <a:lnTo>
                    <a:pt x="776" y="1996"/>
                  </a:lnTo>
                  <a:lnTo>
                    <a:pt x="776" y="1996"/>
                  </a:lnTo>
                  <a:lnTo>
                    <a:pt x="764" y="1965"/>
                  </a:lnTo>
                  <a:lnTo>
                    <a:pt x="751" y="1935"/>
                  </a:lnTo>
                  <a:lnTo>
                    <a:pt x="740" y="1904"/>
                  </a:lnTo>
                  <a:lnTo>
                    <a:pt x="728" y="1872"/>
                  </a:lnTo>
                  <a:lnTo>
                    <a:pt x="717" y="1838"/>
                  </a:lnTo>
                  <a:lnTo>
                    <a:pt x="708" y="1803"/>
                  </a:lnTo>
                  <a:lnTo>
                    <a:pt x="698" y="1769"/>
                  </a:lnTo>
                  <a:lnTo>
                    <a:pt x="690" y="1732"/>
                  </a:lnTo>
                  <a:lnTo>
                    <a:pt x="682" y="1695"/>
                  </a:lnTo>
                  <a:lnTo>
                    <a:pt x="674" y="1658"/>
                  </a:lnTo>
                  <a:lnTo>
                    <a:pt x="668" y="1619"/>
                  </a:lnTo>
                  <a:lnTo>
                    <a:pt x="662" y="1578"/>
                  </a:lnTo>
                  <a:lnTo>
                    <a:pt x="657" y="1537"/>
                  </a:lnTo>
                  <a:lnTo>
                    <a:pt x="653" y="1496"/>
                  </a:lnTo>
                  <a:lnTo>
                    <a:pt x="650" y="1453"/>
                  </a:lnTo>
                  <a:lnTo>
                    <a:pt x="648" y="1409"/>
                  </a:lnTo>
                  <a:lnTo>
                    <a:pt x="763" y="1409"/>
                  </a:lnTo>
                  <a:lnTo>
                    <a:pt x="763" y="1291"/>
                  </a:lnTo>
                  <a:lnTo>
                    <a:pt x="648" y="1291"/>
                  </a:lnTo>
                  <a:lnTo>
                    <a:pt x="648" y="1291"/>
                  </a:lnTo>
                  <a:lnTo>
                    <a:pt x="649" y="1247"/>
                  </a:lnTo>
                  <a:lnTo>
                    <a:pt x="652" y="1204"/>
                  </a:lnTo>
                  <a:lnTo>
                    <a:pt x="655" y="1163"/>
                  </a:lnTo>
                  <a:lnTo>
                    <a:pt x="659" y="1122"/>
                  </a:lnTo>
                  <a:lnTo>
                    <a:pt x="665" y="1081"/>
                  </a:lnTo>
                  <a:lnTo>
                    <a:pt x="671" y="1042"/>
                  </a:lnTo>
                  <a:lnTo>
                    <a:pt x="679" y="1005"/>
                  </a:lnTo>
                  <a:lnTo>
                    <a:pt x="686" y="967"/>
                  </a:lnTo>
                  <a:lnTo>
                    <a:pt x="694" y="931"/>
                  </a:lnTo>
                  <a:lnTo>
                    <a:pt x="703" y="897"/>
                  </a:lnTo>
                  <a:lnTo>
                    <a:pt x="713" y="862"/>
                  </a:lnTo>
                  <a:lnTo>
                    <a:pt x="723" y="828"/>
                  </a:lnTo>
                  <a:lnTo>
                    <a:pt x="735" y="796"/>
                  </a:lnTo>
                  <a:lnTo>
                    <a:pt x="747" y="765"/>
                  </a:lnTo>
                  <a:lnTo>
                    <a:pt x="759" y="735"/>
                  </a:lnTo>
                  <a:lnTo>
                    <a:pt x="771" y="704"/>
                  </a:lnTo>
                  <a:lnTo>
                    <a:pt x="1291" y="704"/>
                  </a:lnTo>
                  <a:lnTo>
                    <a:pt x="1291" y="1116"/>
                  </a:lnTo>
                  <a:lnTo>
                    <a:pt x="1408" y="1116"/>
                  </a:lnTo>
                  <a:lnTo>
                    <a:pt x="1408" y="704"/>
                  </a:lnTo>
                  <a:lnTo>
                    <a:pt x="1928" y="704"/>
                  </a:lnTo>
                  <a:lnTo>
                    <a:pt x="1928" y="704"/>
                  </a:lnTo>
                  <a:lnTo>
                    <a:pt x="1941" y="735"/>
                  </a:lnTo>
                  <a:lnTo>
                    <a:pt x="1953" y="765"/>
                  </a:lnTo>
                  <a:lnTo>
                    <a:pt x="1964" y="796"/>
                  </a:lnTo>
                  <a:lnTo>
                    <a:pt x="1976" y="828"/>
                  </a:lnTo>
                  <a:lnTo>
                    <a:pt x="1986" y="862"/>
                  </a:lnTo>
                  <a:lnTo>
                    <a:pt x="1996" y="897"/>
                  </a:lnTo>
                  <a:lnTo>
                    <a:pt x="2005" y="931"/>
                  </a:lnTo>
                  <a:lnTo>
                    <a:pt x="2013" y="967"/>
                  </a:lnTo>
                  <a:lnTo>
                    <a:pt x="2021" y="1005"/>
                  </a:lnTo>
                  <a:lnTo>
                    <a:pt x="2029" y="1042"/>
                  </a:lnTo>
                  <a:lnTo>
                    <a:pt x="2035" y="1081"/>
                  </a:lnTo>
                  <a:lnTo>
                    <a:pt x="2040" y="1122"/>
                  </a:lnTo>
                  <a:lnTo>
                    <a:pt x="2044" y="1163"/>
                  </a:lnTo>
                  <a:lnTo>
                    <a:pt x="2048" y="1204"/>
                  </a:lnTo>
                  <a:lnTo>
                    <a:pt x="2050" y="1247"/>
                  </a:lnTo>
                  <a:lnTo>
                    <a:pt x="2052" y="1291"/>
                  </a:lnTo>
                  <a:lnTo>
                    <a:pt x="1937" y="1291"/>
                  </a:lnTo>
                  <a:lnTo>
                    <a:pt x="1937" y="1409"/>
                  </a:lnTo>
                  <a:lnTo>
                    <a:pt x="2051" y="1409"/>
                  </a:lnTo>
                  <a:lnTo>
                    <a:pt x="2051" y="1409"/>
                  </a:lnTo>
                  <a:lnTo>
                    <a:pt x="2049" y="1453"/>
                  </a:lnTo>
                  <a:lnTo>
                    <a:pt x="2046" y="1496"/>
                  </a:lnTo>
                  <a:lnTo>
                    <a:pt x="2042" y="1537"/>
                  </a:lnTo>
                  <a:lnTo>
                    <a:pt x="2037" y="1578"/>
                  </a:lnTo>
                  <a:lnTo>
                    <a:pt x="2032" y="1619"/>
                  </a:lnTo>
                  <a:lnTo>
                    <a:pt x="2026" y="1658"/>
                  </a:lnTo>
                  <a:lnTo>
                    <a:pt x="2017" y="1695"/>
                  </a:lnTo>
                  <a:lnTo>
                    <a:pt x="2010" y="1732"/>
                  </a:lnTo>
                  <a:lnTo>
                    <a:pt x="2001" y="1769"/>
                  </a:lnTo>
                  <a:lnTo>
                    <a:pt x="1992" y="1803"/>
                  </a:lnTo>
                  <a:lnTo>
                    <a:pt x="1982" y="1838"/>
                  </a:lnTo>
                  <a:lnTo>
                    <a:pt x="1972" y="1872"/>
                  </a:lnTo>
                  <a:lnTo>
                    <a:pt x="1960" y="1904"/>
                  </a:lnTo>
                  <a:lnTo>
                    <a:pt x="1948" y="1935"/>
                  </a:lnTo>
                  <a:lnTo>
                    <a:pt x="1936" y="1965"/>
                  </a:lnTo>
                  <a:lnTo>
                    <a:pt x="1923" y="1996"/>
                  </a:lnTo>
                  <a:lnTo>
                    <a:pt x="1408" y="1996"/>
                  </a:lnTo>
                  <a:close/>
                  <a:moveTo>
                    <a:pt x="1291" y="2113"/>
                  </a:moveTo>
                  <a:lnTo>
                    <a:pt x="1291" y="2576"/>
                  </a:lnTo>
                  <a:lnTo>
                    <a:pt x="1291" y="2576"/>
                  </a:lnTo>
                  <a:lnTo>
                    <a:pt x="1267" y="2562"/>
                  </a:lnTo>
                  <a:lnTo>
                    <a:pt x="1238" y="2544"/>
                  </a:lnTo>
                  <a:lnTo>
                    <a:pt x="1201" y="2520"/>
                  </a:lnTo>
                  <a:lnTo>
                    <a:pt x="1160" y="2490"/>
                  </a:lnTo>
                  <a:lnTo>
                    <a:pt x="1139" y="2473"/>
                  </a:lnTo>
                  <a:lnTo>
                    <a:pt x="1116" y="2454"/>
                  </a:lnTo>
                  <a:lnTo>
                    <a:pt x="1092" y="2434"/>
                  </a:lnTo>
                  <a:lnTo>
                    <a:pt x="1069" y="2412"/>
                  </a:lnTo>
                  <a:lnTo>
                    <a:pt x="1044" y="2388"/>
                  </a:lnTo>
                  <a:lnTo>
                    <a:pt x="1020" y="2363"/>
                  </a:lnTo>
                  <a:lnTo>
                    <a:pt x="994" y="2336"/>
                  </a:lnTo>
                  <a:lnTo>
                    <a:pt x="970" y="2308"/>
                  </a:lnTo>
                  <a:lnTo>
                    <a:pt x="970" y="2308"/>
                  </a:lnTo>
                  <a:lnTo>
                    <a:pt x="953" y="2286"/>
                  </a:lnTo>
                  <a:lnTo>
                    <a:pt x="935" y="2264"/>
                  </a:lnTo>
                  <a:lnTo>
                    <a:pt x="918" y="2242"/>
                  </a:lnTo>
                  <a:lnTo>
                    <a:pt x="901" y="2217"/>
                  </a:lnTo>
                  <a:lnTo>
                    <a:pt x="884" y="2193"/>
                  </a:lnTo>
                  <a:lnTo>
                    <a:pt x="868" y="2167"/>
                  </a:lnTo>
                  <a:lnTo>
                    <a:pt x="852" y="2141"/>
                  </a:lnTo>
                  <a:lnTo>
                    <a:pt x="835" y="2113"/>
                  </a:lnTo>
                  <a:lnTo>
                    <a:pt x="1291" y="2113"/>
                  </a:lnTo>
                  <a:close/>
                  <a:moveTo>
                    <a:pt x="120" y="1409"/>
                  </a:moveTo>
                  <a:lnTo>
                    <a:pt x="531" y="1409"/>
                  </a:lnTo>
                  <a:lnTo>
                    <a:pt x="531" y="1409"/>
                  </a:lnTo>
                  <a:lnTo>
                    <a:pt x="533" y="1452"/>
                  </a:lnTo>
                  <a:lnTo>
                    <a:pt x="536" y="1494"/>
                  </a:lnTo>
                  <a:lnTo>
                    <a:pt x="539" y="1534"/>
                  </a:lnTo>
                  <a:lnTo>
                    <a:pt x="543" y="1575"/>
                  </a:lnTo>
                  <a:lnTo>
                    <a:pt x="548" y="1614"/>
                  </a:lnTo>
                  <a:lnTo>
                    <a:pt x="554" y="1653"/>
                  </a:lnTo>
                  <a:lnTo>
                    <a:pt x="560" y="1691"/>
                  </a:lnTo>
                  <a:lnTo>
                    <a:pt x="569" y="1728"/>
                  </a:lnTo>
                  <a:lnTo>
                    <a:pt x="576" y="1764"/>
                  </a:lnTo>
                  <a:lnTo>
                    <a:pt x="585" y="1799"/>
                  </a:lnTo>
                  <a:lnTo>
                    <a:pt x="594" y="1834"/>
                  </a:lnTo>
                  <a:lnTo>
                    <a:pt x="603" y="1869"/>
                  </a:lnTo>
                  <a:lnTo>
                    <a:pt x="613" y="1901"/>
                  </a:lnTo>
                  <a:lnTo>
                    <a:pt x="625" y="1934"/>
                  </a:lnTo>
                  <a:lnTo>
                    <a:pt x="636" y="1965"/>
                  </a:lnTo>
                  <a:lnTo>
                    <a:pt x="648" y="1996"/>
                  </a:lnTo>
                  <a:lnTo>
                    <a:pt x="302" y="1996"/>
                  </a:lnTo>
                  <a:lnTo>
                    <a:pt x="302" y="1996"/>
                  </a:lnTo>
                  <a:lnTo>
                    <a:pt x="282" y="1963"/>
                  </a:lnTo>
                  <a:lnTo>
                    <a:pt x="264" y="1930"/>
                  </a:lnTo>
                  <a:lnTo>
                    <a:pt x="247" y="1896"/>
                  </a:lnTo>
                  <a:lnTo>
                    <a:pt x="230" y="1861"/>
                  </a:lnTo>
                  <a:lnTo>
                    <a:pt x="215" y="1827"/>
                  </a:lnTo>
                  <a:lnTo>
                    <a:pt x="200" y="1791"/>
                  </a:lnTo>
                  <a:lnTo>
                    <a:pt x="186" y="1754"/>
                  </a:lnTo>
                  <a:lnTo>
                    <a:pt x="175" y="1718"/>
                  </a:lnTo>
                  <a:lnTo>
                    <a:pt x="164" y="1681"/>
                  </a:lnTo>
                  <a:lnTo>
                    <a:pt x="154" y="1643"/>
                  </a:lnTo>
                  <a:lnTo>
                    <a:pt x="146" y="1605"/>
                  </a:lnTo>
                  <a:lnTo>
                    <a:pt x="138" y="1567"/>
                  </a:lnTo>
                  <a:lnTo>
                    <a:pt x="131" y="1527"/>
                  </a:lnTo>
                  <a:lnTo>
                    <a:pt x="126" y="1489"/>
                  </a:lnTo>
                  <a:lnTo>
                    <a:pt x="122" y="1449"/>
                  </a:lnTo>
                  <a:lnTo>
                    <a:pt x="120" y="1409"/>
                  </a:lnTo>
                  <a:lnTo>
                    <a:pt x="120" y="1409"/>
                  </a:lnTo>
                  <a:close/>
                  <a:moveTo>
                    <a:pt x="120" y="1291"/>
                  </a:moveTo>
                  <a:lnTo>
                    <a:pt x="120" y="1291"/>
                  </a:lnTo>
                  <a:lnTo>
                    <a:pt x="122" y="1251"/>
                  </a:lnTo>
                  <a:lnTo>
                    <a:pt x="126" y="1211"/>
                  </a:lnTo>
                  <a:lnTo>
                    <a:pt x="131" y="1173"/>
                  </a:lnTo>
                  <a:lnTo>
                    <a:pt x="138" y="1133"/>
                  </a:lnTo>
                  <a:lnTo>
                    <a:pt x="146" y="1095"/>
                  </a:lnTo>
                  <a:lnTo>
                    <a:pt x="154" y="1057"/>
                  </a:lnTo>
                  <a:lnTo>
                    <a:pt x="164" y="1019"/>
                  </a:lnTo>
                  <a:lnTo>
                    <a:pt x="175" y="982"/>
                  </a:lnTo>
                  <a:lnTo>
                    <a:pt x="186" y="946"/>
                  </a:lnTo>
                  <a:lnTo>
                    <a:pt x="200" y="909"/>
                  </a:lnTo>
                  <a:lnTo>
                    <a:pt x="215" y="873"/>
                  </a:lnTo>
                  <a:lnTo>
                    <a:pt x="230" y="839"/>
                  </a:lnTo>
                  <a:lnTo>
                    <a:pt x="247" y="804"/>
                  </a:lnTo>
                  <a:lnTo>
                    <a:pt x="264" y="770"/>
                  </a:lnTo>
                  <a:lnTo>
                    <a:pt x="282" y="737"/>
                  </a:lnTo>
                  <a:lnTo>
                    <a:pt x="302" y="704"/>
                  </a:lnTo>
                  <a:lnTo>
                    <a:pt x="643" y="704"/>
                  </a:lnTo>
                  <a:lnTo>
                    <a:pt x="643" y="704"/>
                  </a:lnTo>
                  <a:lnTo>
                    <a:pt x="631" y="735"/>
                  </a:lnTo>
                  <a:lnTo>
                    <a:pt x="619" y="766"/>
                  </a:lnTo>
                  <a:lnTo>
                    <a:pt x="609" y="799"/>
                  </a:lnTo>
                  <a:lnTo>
                    <a:pt x="599" y="831"/>
                  </a:lnTo>
                  <a:lnTo>
                    <a:pt x="589" y="866"/>
                  </a:lnTo>
                  <a:lnTo>
                    <a:pt x="580" y="901"/>
                  </a:lnTo>
                  <a:lnTo>
                    <a:pt x="572" y="936"/>
                  </a:lnTo>
                  <a:lnTo>
                    <a:pt x="564" y="972"/>
                  </a:lnTo>
                  <a:lnTo>
                    <a:pt x="557" y="1010"/>
                  </a:lnTo>
                  <a:lnTo>
                    <a:pt x="551" y="1047"/>
                  </a:lnTo>
                  <a:lnTo>
                    <a:pt x="545" y="1086"/>
                  </a:lnTo>
                  <a:lnTo>
                    <a:pt x="541" y="1125"/>
                  </a:lnTo>
                  <a:lnTo>
                    <a:pt x="537" y="1166"/>
                  </a:lnTo>
                  <a:lnTo>
                    <a:pt x="534" y="1206"/>
                  </a:lnTo>
                  <a:lnTo>
                    <a:pt x="532" y="1248"/>
                  </a:lnTo>
                  <a:lnTo>
                    <a:pt x="530" y="1291"/>
                  </a:lnTo>
                  <a:lnTo>
                    <a:pt x="120" y="1291"/>
                  </a:lnTo>
                  <a:close/>
                  <a:moveTo>
                    <a:pt x="1408" y="124"/>
                  </a:moveTo>
                  <a:lnTo>
                    <a:pt x="1408" y="124"/>
                  </a:lnTo>
                  <a:lnTo>
                    <a:pt x="1432" y="138"/>
                  </a:lnTo>
                  <a:lnTo>
                    <a:pt x="1462" y="155"/>
                  </a:lnTo>
                  <a:lnTo>
                    <a:pt x="1499" y="179"/>
                  </a:lnTo>
                  <a:lnTo>
                    <a:pt x="1540" y="209"/>
                  </a:lnTo>
                  <a:lnTo>
                    <a:pt x="1562" y="225"/>
                  </a:lnTo>
                  <a:lnTo>
                    <a:pt x="1584" y="245"/>
                  </a:lnTo>
                  <a:lnTo>
                    <a:pt x="1609" y="265"/>
                  </a:lnTo>
                  <a:lnTo>
                    <a:pt x="1632" y="286"/>
                  </a:lnTo>
                  <a:lnTo>
                    <a:pt x="1658" y="310"/>
                  </a:lnTo>
                  <a:lnTo>
                    <a:pt x="1682" y="335"/>
                  </a:lnTo>
                  <a:lnTo>
                    <a:pt x="1708" y="362"/>
                  </a:lnTo>
                  <a:lnTo>
                    <a:pt x="1732" y="390"/>
                  </a:lnTo>
                  <a:lnTo>
                    <a:pt x="1732" y="390"/>
                  </a:lnTo>
                  <a:lnTo>
                    <a:pt x="1750" y="412"/>
                  </a:lnTo>
                  <a:lnTo>
                    <a:pt x="1768" y="434"/>
                  </a:lnTo>
                  <a:lnTo>
                    <a:pt x="1785" y="457"/>
                  </a:lnTo>
                  <a:lnTo>
                    <a:pt x="1802" y="481"/>
                  </a:lnTo>
                  <a:lnTo>
                    <a:pt x="1820" y="506"/>
                  </a:lnTo>
                  <a:lnTo>
                    <a:pt x="1836" y="532"/>
                  </a:lnTo>
                  <a:lnTo>
                    <a:pt x="1853" y="559"/>
                  </a:lnTo>
                  <a:lnTo>
                    <a:pt x="1870" y="587"/>
                  </a:lnTo>
                  <a:lnTo>
                    <a:pt x="1408" y="587"/>
                  </a:lnTo>
                  <a:lnTo>
                    <a:pt x="1408" y="124"/>
                  </a:lnTo>
                  <a:close/>
                  <a:moveTo>
                    <a:pt x="1213" y="170"/>
                  </a:moveTo>
                  <a:lnTo>
                    <a:pt x="1213" y="170"/>
                  </a:lnTo>
                  <a:lnTo>
                    <a:pt x="1236" y="156"/>
                  </a:lnTo>
                  <a:lnTo>
                    <a:pt x="1256" y="144"/>
                  </a:lnTo>
                  <a:lnTo>
                    <a:pt x="1289" y="125"/>
                  </a:lnTo>
                  <a:lnTo>
                    <a:pt x="1291" y="124"/>
                  </a:lnTo>
                  <a:lnTo>
                    <a:pt x="1291" y="587"/>
                  </a:lnTo>
                  <a:lnTo>
                    <a:pt x="830" y="587"/>
                  </a:lnTo>
                  <a:lnTo>
                    <a:pt x="830" y="587"/>
                  </a:lnTo>
                  <a:lnTo>
                    <a:pt x="849" y="556"/>
                  </a:lnTo>
                  <a:lnTo>
                    <a:pt x="867" y="527"/>
                  </a:lnTo>
                  <a:lnTo>
                    <a:pt x="885" y="498"/>
                  </a:lnTo>
                  <a:lnTo>
                    <a:pt x="905" y="471"/>
                  </a:lnTo>
                  <a:lnTo>
                    <a:pt x="924" y="444"/>
                  </a:lnTo>
                  <a:lnTo>
                    <a:pt x="943" y="419"/>
                  </a:lnTo>
                  <a:lnTo>
                    <a:pt x="963" y="395"/>
                  </a:lnTo>
                  <a:lnTo>
                    <a:pt x="983" y="372"/>
                  </a:lnTo>
                  <a:lnTo>
                    <a:pt x="983" y="372"/>
                  </a:lnTo>
                  <a:lnTo>
                    <a:pt x="1014" y="338"/>
                  </a:lnTo>
                  <a:lnTo>
                    <a:pt x="1045" y="307"/>
                  </a:lnTo>
                  <a:lnTo>
                    <a:pt x="1076" y="278"/>
                  </a:lnTo>
                  <a:lnTo>
                    <a:pt x="1106" y="252"/>
                  </a:lnTo>
                  <a:lnTo>
                    <a:pt x="1135" y="227"/>
                  </a:lnTo>
                  <a:lnTo>
                    <a:pt x="1163" y="206"/>
                  </a:lnTo>
                  <a:lnTo>
                    <a:pt x="1189" y="187"/>
                  </a:lnTo>
                  <a:lnTo>
                    <a:pt x="1213" y="170"/>
                  </a:lnTo>
                  <a:lnTo>
                    <a:pt x="1213" y="170"/>
                  </a:lnTo>
                  <a:close/>
                  <a:moveTo>
                    <a:pt x="2168" y="1409"/>
                  </a:moveTo>
                  <a:lnTo>
                    <a:pt x="2580" y="1409"/>
                  </a:lnTo>
                  <a:lnTo>
                    <a:pt x="2580" y="1409"/>
                  </a:lnTo>
                  <a:lnTo>
                    <a:pt x="2577" y="1449"/>
                  </a:lnTo>
                  <a:lnTo>
                    <a:pt x="2573" y="1489"/>
                  </a:lnTo>
                  <a:lnTo>
                    <a:pt x="2568" y="1527"/>
                  </a:lnTo>
                  <a:lnTo>
                    <a:pt x="2561" y="1567"/>
                  </a:lnTo>
                  <a:lnTo>
                    <a:pt x="2554" y="1605"/>
                  </a:lnTo>
                  <a:lnTo>
                    <a:pt x="2545" y="1643"/>
                  </a:lnTo>
                  <a:lnTo>
                    <a:pt x="2536" y="1681"/>
                  </a:lnTo>
                  <a:lnTo>
                    <a:pt x="2525" y="1718"/>
                  </a:lnTo>
                  <a:lnTo>
                    <a:pt x="2513" y="1754"/>
                  </a:lnTo>
                  <a:lnTo>
                    <a:pt x="2499" y="1791"/>
                  </a:lnTo>
                  <a:lnTo>
                    <a:pt x="2485" y="1827"/>
                  </a:lnTo>
                  <a:lnTo>
                    <a:pt x="2470" y="1861"/>
                  </a:lnTo>
                  <a:lnTo>
                    <a:pt x="2453" y="1896"/>
                  </a:lnTo>
                  <a:lnTo>
                    <a:pt x="2436" y="1930"/>
                  </a:lnTo>
                  <a:lnTo>
                    <a:pt x="2417" y="1963"/>
                  </a:lnTo>
                  <a:lnTo>
                    <a:pt x="2397" y="1996"/>
                  </a:lnTo>
                  <a:lnTo>
                    <a:pt x="2051" y="1996"/>
                  </a:lnTo>
                  <a:lnTo>
                    <a:pt x="2051" y="1996"/>
                  </a:lnTo>
                  <a:lnTo>
                    <a:pt x="2063" y="1965"/>
                  </a:lnTo>
                  <a:lnTo>
                    <a:pt x="2074" y="1934"/>
                  </a:lnTo>
                  <a:lnTo>
                    <a:pt x="2086" y="1901"/>
                  </a:lnTo>
                  <a:lnTo>
                    <a:pt x="2096" y="1869"/>
                  </a:lnTo>
                  <a:lnTo>
                    <a:pt x="2106" y="1834"/>
                  </a:lnTo>
                  <a:lnTo>
                    <a:pt x="2115" y="1799"/>
                  </a:lnTo>
                  <a:lnTo>
                    <a:pt x="2123" y="1764"/>
                  </a:lnTo>
                  <a:lnTo>
                    <a:pt x="2131" y="1728"/>
                  </a:lnTo>
                  <a:lnTo>
                    <a:pt x="2139" y="1691"/>
                  </a:lnTo>
                  <a:lnTo>
                    <a:pt x="2145" y="1653"/>
                  </a:lnTo>
                  <a:lnTo>
                    <a:pt x="2151" y="1614"/>
                  </a:lnTo>
                  <a:lnTo>
                    <a:pt x="2156" y="1575"/>
                  </a:lnTo>
                  <a:lnTo>
                    <a:pt x="2160" y="1534"/>
                  </a:lnTo>
                  <a:lnTo>
                    <a:pt x="2164" y="1494"/>
                  </a:lnTo>
                  <a:lnTo>
                    <a:pt x="2167" y="1452"/>
                  </a:lnTo>
                  <a:lnTo>
                    <a:pt x="2168" y="1409"/>
                  </a:lnTo>
                  <a:lnTo>
                    <a:pt x="2168" y="1409"/>
                  </a:lnTo>
                  <a:close/>
                  <a:moveTo>
                    <a:pt x="2169" y="1291"/>
                  </a:moveTo>
                  <a:lnTo>
                    <a:pt x="2169" y="1291"/>
                  </a:lnTo>
                  <a:lnTo>
                    <a:pt x="2168" y="1248"/>
                  </a:lnTo>
                  <a:lnTo>
                    <a:pt x="2166" y="1206"/>
                  </a:lnTo>
                  <a:lnTo>
                    <a:pt x="2163" y="1166"/>
                  </a:lnTo>
                  <a:lnTo>
                    <a:pt x="2159" y="1125"/>
                  </a:lnTo>
                  <a:lnTo>
                    <a:pt x="2154" y="1086"/>
                  </a:lnTo>
                  <a:lnTo>
                    <a:pt x="2149" y="1047"/>
                  </a:lnTo>
                  <a:lnTo>
                    <a:pt x="2143" y="1010"/>
                  </a:lnTo>
                  <a:lnTo>
                    <a:pt x="2136" y="972"/>
                  </a:lnTo>
                  <a:lnTo>
                    <a:pt x="2127" y="936"/>
                  </a:lnTo>
                  <a:lnTo>
                    <a:pt x="2119" y="901"/>
                  </a:lnTo>
                  <a:lnTo>
                    <a:pt x="2110" y="866"/>
                  </a:lnTo>
                  <a:lnTo>
                    <a:pt x="2101" y="831"/>
                  </a:lnTo>
                  <a:lnTo>
                    <a:pt x="2091" y="799"/>
                  </a:lnTo>
                  <a:lnTo>
                    <a:pt x="2080" y="766"/>
                  </a:lnTo>
                  <a:lnTo>
                    <a:pt x="2068" y="735"/>
                  </a:lnTo>
                  <a:lnTo>
                    <a:pt x="2057" y="704"/>
                  </a:lnTo>
                  <a:lnTo>
                    <a:pt x="2397" y="704"/>
                  </a:lnTo>
                  <a:lnTo>
                    <a:pt x="2397" y="704"/>
                  </a:lnTo>
                  <a:lnTo>
                    <a:pt x="2417" y="737"/>
                  </a:lnTo>
                  <a:lnTo>
                    <a:pt x="2436" y="770"/>
                  </a:lnTo>
                  <a:lnTo>
                    <a:pt x="2453" y="804"/>
                  </a:lnTo>
                  <a:lnTo>
                    <a:pt x="2470" y="839"/>
                  </a:lnTo>
                  <a:lnTo>
                    <a:pt x="2485" y="873"/>
                  </a:lnTo>
                  <a:lnTo>
                    <a:pt x="2499" y="909"/>
                  </a:lnTo>
                  <a:lnTo>
                    <a:pt x="2513" y="946"/>
                  </a:lnTo>
                  <a:lnTo>
                    <a:pt x="2525" y="982"/>
                  </a:lnTo>
                  <a:lnTo>
                    <a:pt x="2536" y="1019"/>
                  </a:lnTo>
                  <a:lnTo>
                    <a:pt x="2545" y="1057"/>
                  </a:lnTo>
                  <a:lnTo>
                    <a:pt x="2554" y="1095"/>
                  </a:lnTo>
                  <a:lnTo>
                    <a:pt x="2561" y="1133"/>
                  </a:lnTo>
                  <a:lnTo>
                    <a:pt x="2568" y="1173"/>
                  </a:lnTo>
                  <a:lnTo>
                    <a:pt x="2573" y="1211"/>
                  </a:lnTo>
                  <a:lnTo>
                    <a:pt x="2577" y="1251"/>
                  </a:lnTo>
                  <a:lnTo>
                    <a:pt x="2580" y="1291"/>
                  </a:lnTo>
                  <a:lnTo>
                    <a:pt x="2169" y="1291"/>
                  </a:lnTo>
                  <a:close/>
                  <a:moveTo>
                    <a:pt x="2316" y="587"/>
                  </a:moveTo>
                  <a:lnTo>
                    <a:pt x="2003" y="587"/>
                  </a:lnTo>
                  <a:lnTo>
                    <a:pt x="2003" y="587"/>
                  </a:lnTo>
                  <a:lnTo>
                    <a:pt x="1981" y="544"/>
                  </a:lnTo>
                  <a:lnTo>
                    <a:pt x="1957" y="502"/>
                  </a:lnTo>
                  <a:lnTo>
                    <a:pt x="1933" y="464"/>
                  </a:lnTo>
                  <a:lnTo>
                    <a:pt x="1907" y="426"/>
                  </a:lnTo>
                  <a:lnTo>
                    <a:pt x="1883" y="390"/>
                  </a:lnTo>
                  <a:lnTo>
                    <a:pt x="1856" y="357"/>
                  </a:lnTo>
                  <a:lnTo>
                    <a:pt x="1831" y="324"/>
                  </a:lnTo>
                  <a:lnTo>
                    <a:pt x="1804" y="294"/>
                  </a:lnTo>
                  <a:lnTo>
                    <a:pt x="1804" y="294"/>
                  </a:lnTo>
                  <a:lnTo>
                    <a:pt x="1770" y="257"/>
                  </a:lnTo>
                  <a:lnTo>
                    <a:pt x="1735" y="221"/>
                  </a:lnTo>
                  <a:lnTo>
                    <a:pt x="1700" y="190"/>
                  </a:lnTo>
                  <a:lnTo>
                    <a:pt x="1667" y="160"/>
                  </a:lnTo>
                  <a:lnTo>
                    <a:pt x="1667" y="160"/>
                  </a:lnTo>
                  <a:lnTo>
                    <a:pt x="1716" y="174"/>
                  </a:lnTo>
                  <a:lnTo>
                    <a:pt x="1763" y="191"/>
                  </a:lnTo>
                  <a:lnTo>
                    <a:pt x="1810" y="208"/>
                  </a:lnTo>
                  <a:lnTo>
                    <a:pt x="1855" y="227"/>
                  </a:lnTo>
                  <a:lnTo>
                    <a:pt x="1900" y="249"/>
                  </a:lnTo>
                  <a:lnTo>
                    <a:pt x="1944" y="272"/>
                  </a:lnTo>
                  <a:lnTo>
                    <a:pt x="1987" y="296"/>
                  </a:lnTo>
                  <a:lnTo>
                    <a:pt x="2029" y="323"/>
                  </a:lnTo>
                  <a:lnTo>
                    <a:pt x="2068" y="350"/>
                  </a:lnTo>
                  <a:lnTo>
                    <a:pt x="2108" y="380"/>
                  </a:lnTo>
                  <a:lnTo>
                    <a:pt x="2146" y="411"/>
                  </a:lnTo>
                  <a:lnTo>
                    <a:pt x="2182" y="443"/>
                  </a:lnTo>
                  <a:lnTo>
                    <a:pt x="2218" y="477"/>
                  </a:lnTo>
                  <a:lnTo>
                    <a:pt x="2252" y="512"/>
                  </a:lnTo>
                  <a:lnTo>
                    <a:pt x="2284" y="549"/>
                  </a:lnTo>
                  <a:lnTo>
                    <a:pt x="2316" y="587"/>
                  </a:lnTo>
                  <a:lnTo>
                    <a:pt x="2316" y="587"/>
                  </a:lnTo>
                  <a:close/>
                  <a:moveTo>
                    <a:pt x="1032" y="160"/>
                  </a:moveTo>
                  <a:lnTo>
                    <a:pt x="1032" y="160"/>
                  </a:lnTo>
                  <a:lnTo>
                    <a:pt x="998" y="190"/>
                  </a:lnTo>
                  <a:lnTo>
                    <a:pt x="965" y="221"/>
                  </a:lnTo>
                  <a:lnTo>
                    <a:pt x="930" y="257"/>
                  </a:lnTo>
                  <a:lnTo>
                    <a:pt x="895" y="294"/>
                  </a:lnTo>
                  <a:lnTo>
                    <a:pt x="895" y="294"/>
                  </a:lnTo>
                  <a:lnTo>
                    <a:pt x="869" y="324"/>
                  </a:lnTo>
                  <a:lnTo>
                    <a:pt x="843" y="357"/>
                  </a:lnTo>
                  <a:lnTo>
                    <a:pt x="817" y="390"/>
                  </a:lnTo>
                  <a:lnTo>
                    <a:pt x="792" y="426"/>
                  </a:lnTo>
                  <a:lnTo>
                    <a:pt x="767" y="464"/>
                  </a:lnTo>
                  <a:lnTo>
                    <a:pt x="743" y="502"/>
                  </a:lnTo>
                  <a:lnTo>
                    <a:pt x="719" y="544"/>
                  </a:lnTo>
                  <a:lnTo>
                    <a:pt x="696" y="587"/>
                  </a:lnTo>
                  <a:lnTo>
                    <a:pt x="383" y="587"/>
                  </a:lnTo>
                  <a:lnTo>
                    <a:pt x="383" y="587"/>
                  </a:lnTo>
                  <a:lnTo>
                    <a:pt x="415" y="549"/>
                  </a:lnTo>
                  <a:lnTo>
                    <a:pt x="447" y="512"/>
                  </a:lnTo>
                  <a:lnTo>
                    <a:pt x="482" y="477"/>
                  </a:lnTo>
                  <a:lnTo>
                    <a:pt x="517" y="443"/>
                  </a:lnTo>
                  <a:lnTo>
                    <a:pt x="553" y="411"/>
                  </a:lnTo>
                  <a:lnTo>
                    <a:pt x="592" y="380"/>
                  </a:lnTo>
                  <a:lnTo>
                    <a:pt x="631" y="350"/>
                  </a:lnTo>
                  <a:lnTo>
                    <a:pt x="671" y="323"/>
                  </a:lnTo>
                  <a:lnTo>
                    <a:pt x="713" y="296"/>
                  </a:lnTo>
                  <a:lnTo>
                    <a:pt x="756" y="272"/>
                  </a:lnTo>
                  <a:lnTo>
                    <a:pt x="800" y="249"/>
                  </a:lnTo>
                  <a:lnTo>
                    <a:pt x="844" y="227"/>
                  </a:lnTo>
                  <a:lnTo>
                    <a:pt x="889" y="208"/>
                  </a:lnTo>
                  <a:lnTo>
                    <a:pt x="936" y="191"/>
                  </a:lnTo>
                  <a:lnTo>
                    <a:pt x="984" y="174"/>
                  </a:lnTo>
                  <a:lnTo>
                    <a:pt x="1032" y="160"/>
                  </a:lnTo>
                  <a:lnTo>
                    <a:pt x="1032" y="160"/>
                  </a:lnTo>
                  <a:close/>
                  <a:moveTo>
                    <a:pt x="383" y="2113"/>
                  </a:moveTo>
                  <a:lnTo>
                    <a:pt x="701" y="2113"/>
                  </a:lnTo>
                  <a:lnTo>
                    <a:pt x="701" y="2113"/>
                  </a:lnTo>
                  <a:lnTo>
                    <a:pt x="723" y="2156"/>
                  </a:lnTo>
                  <a:lnTo>
                    <a:pt x="747" y="2197"/>
                  </a:lnTo>
                  <a:lnTo>
                    <a:pt x="771" y="2235"/>
                  </a:lnTo>
                  <a:lnTo>
                    <a:pt x="796" y="2272"/>
                  </a:lnTo>
                  <a:lnTo>
                    <a:pt x="820" y="2308"/>
                  </a:lnTo>
                  <a:lnTo>
                    <a:pt x="846" y="2341"/>
                  </a:lnTo>
                  <a:lnTo>
                    <a:pt x="871" y="2373"/>
                  </a:lnTo>
                  <a:lnTo>
                    <a:pt x="897" y="2404"/>
                  </a:lnTo>
                  <a:lnTo>
                    <a:pt x="897" y="2404"/>
                  </a:lnTo>
                  <a:lnTo>
                    <a:pt x="932" y="2442"/>
                  </a:lnTo>
                  <a:lnTo>
                    <a:pt x="968" y="2478"/>
                  </a:lnTo>
                  <a:lnTo>
                    <a:pt x="1003" y="2510"/>
                  </a:lnTo>
                  <a:lnTo>
                    <a:pt x="1037" y="2541"/>
                  </a:lnTo>
                  <a:lnTo>
                    <a:pt x="1037" y="2541"/>
                  </a:lnTo>
                  <a:lnTo>
                    <a:pt x="988" y="2527"/>
                  </a:lnTo>
                  <a:lnTo>
                    <a:pt x="940" y="2512"/>
                  </a:lnTo>
                  <a:lnTo>
                    <a:pt x="894" y="2493"/>
                  </a:lnTo>
                  <a:lnTo>
                    <a:pt x="848" y="2474"/>
                  </a:lnTo>
                  <a:lnTo>
                    <a:pt x="802" y="2452"/>
                  </a:lnTo>
                  <a:lnTo>
                    <a:pt x="758" y="2430"/>
                  </a:lnTo>
                  <a:lnTo>
                    <a:pt x="715" y="2405"/>
                  </a:lnTo>
                  <a:lnTo>
                    <a:pt x="673" y="2379"/>
                  </a:lnTo>
                  <a:lnTo>
                    <a:pt x="633" y="2351"/>
                  </a:lnTo>
                  <a:lnTo>
                    <a:pt x="593" y="2321"/>
                  </a:lnTo>
                  <a:lnTo>
                    <a:pt x="555" y="2289"/>
                  </a:lnTo>
                  <a:lnTo>
                    <a:pt x="518" y="2258"/>
                  </a:lnTo>
                  <a:lnTo>
                    <a:pt x="482" y="2223"/>
                  </a:lnTo>
                  <a:lnTo>
                    <a:pt x="448" y="2188"/>
                  </a:lnTo>
                  <a:lnTo>
                    <a:pt x="415" y="2151"/>
                  </a:lnTo>
                  <a:lnTo>
                    <a:pt x="383" y="2113"/>
                  </a:lnTo>
                  <a:lnTo>
                    <a:pt x="383" y="2113"/>
                  </a:lnTo>
                  <a:close/>
                  <a:moveTo>
                    <a:pt x="1663" y="2541"/>
                  </a:moveTo>
                  <a:lnTo>
                    <a:pt x="1663" y="2541"/>
                  </a:lnTo>
                  <a:lnTo>
                    <a:pt x="1696" y="2510"/>
                  </a:lnTo>
                  <a:lnTo>
                    <a:pt x="1731" y="2478"/>
                  </a:lnTo>
                  <a:lnTo>
                    <a:pt x="1767" y="2442"/>
                  </a:lnTo>
                  <a:lnTo>
                    <a:pt x="1802" y="2404"/>
                  </a:lnTo>
                  <a:lnTo>
                    <a:pt x="1802" y="2404"/>
                  </a:lnTo>
                  <a:lnTo>
                    <a:pt x="1828" y="2373"/>
                  </a:lnTo>
                  <a:lnTo>
                    <a:pt x="1853" y="2341"/>
                  </a:lnTo>
                  <a:lnTo>
                    <a:pt x="1879" y="2308"/>
                  </a:lnTo>
                  <a:lnTo>
                    <a:pt x="1904" y="2272"/>
                  </a:lnTo>
                  <a:lnTo>
                    <a:pt x="1929" y="2235"/>
                  </a:lnTo>
                  <a:lnTo>
                    <a:pt x="1952" y="2197"/>
                  </a:lnTo>
                  <a:lnTo>
                    <a:pt x="1976" y="2156"/>
                  </a:lnTo>
                  <a:lnTo>
                    <a:pt x="1998" y="2113"/>
                  </a:lnTo>
                  <a:lnTo>
                    <a:pt x="2316" y="2113"/>
                  </a:lnTo>
                  <a:lnTo>
                    <a:pt x="2316" y="2113"/>
                  </a:lnTo>
                  <a:lnTo>
                    <a:pt x="2284" y="2151"/>
                  </a:lnTo>
                  <a:lnTo>
                    <a:pt x="2252" y="2188"/>
                  </a:lnTo>
                  <a:lnTo>
                    <a:pt x="2217" y="2223"/>
                  </a:lnTo>
                  <a:lnTo>
                    <a:pt x="2181" y="2258"/>
                  </a:lnTo>
                  <a:lnTo>
                    <a:pt x="2145" y="2290"/>
                  </a:lnTo>
                  <a:lnTo>
                    <a:pt x="2106" y="2321"/>
                  </a:lnTo>
                  <a:lnTo>
                    <a:pt x="2067" y="2351"/>
                  </a:lnTo>
                  <a:lnTo>
                    <a:pt x="2027" y="2379"/>
                  </a:lnTo>
                  <a:lnTo>
                    <a:pt x="1985" y="2405"/>
                  </a:lnTo>
                  <a:lnTo>
                    <a:pt x="1941" y="2430"/>
                  </a:lnTo>
                  <a:lnTo>
                    <a:pt x="1897" y="2452"/>
                  </a:lnTo>
                  <a:lnTo>
                    <a:pt x="1852" y="2474"/>
                  </a:lnTo>
                  <a:lnTo>
                    <a:pt x="1806" y="2493"/>
                  </a:lnTo>
                  <a:lnTo>
                    <a:pt x="1760" y="2512"/>
                  </a:lnTo>
                  <a:lnTo>
                    <a:pt x="1712" y="2527"/>
                  </a:lnTo>
                  <a:lnTo>
                    <a:pt x="1663" y="2541"/>
                  </a:lnTo>
                  <a:lnTo>
                    <a:pt x="1663" y="25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2" name="Freeform 66"/>
            <p:cNvSpPr>
              <a:spLocks noEditPoints="1"/>
            </p:cNvSpPr>
            <p:nvPr/>
          </p:nvSpPr>
          <p:spPr bwMode="auto">
            <a:xfrm>
              <a:off x="3830" y="2031"/>
              <a:ext cx="190" cy="47"/>
            </a:xfrm>
            <a:custGeom>
              <a:avLst/>
              <a:gdLst>
                <a:gd name="T0" fmla="*/ 156 w 950"/>
                <a:gd name="T1" fmla="*/ 74 h 235"/>
                <a:gd name="T2" fmla="*/ 151 w 950"/>
                <a:gd name="T3" fmla="*/ 38 h 235"/>
                <a:gd name="T4" fmla="*/ 145 w 950"/>
                <a:gd name="T5" fmla="*/ 73 h 235"/>
                <a:gd name="T6" fmla="*/ 53 w 950"/>
                <a:gd name="T7" fmla="*/ 235 h 235"/>
                <a:gd name="T8" fmla="*/ 48 w 950"/>
                <a:gd name="T9" fmla="*/ 0 h 235"/>
                <a:gd name="T10" fmla="*/ 77 w 950"/>
                <a:gd name="T11" fmla="*/ 147 h 235"/>
                <a:gd name="T12" fmla="*/ 84 w 950"/>
                <a:gd name="T13" fmla="*/ 174 h 235"/>
                <a:gd name="T14" fmla="*/ 122 w 950"/>
                <a:gd name="T15" fmla="*/ 0 h 235"/>
                <a:gd name="T16" fmla="*/ 215 w 950"/>
                <a:gd name="T17" fmla="*/ 147 h 235"/>
                <a:gd name="T18" fmla="*/ 217 w 950"/>
                <a:gd name="T19" fmla="*/ 164 h 235"/>
                <a:gd name="T20" fmla="*/ 220 w 950"/>
                <a:gd name="T21" fmla="*/ 190 h 235"/>
                <a:gd name="T22" fmla="*/ 226 w 950"/>
                <a:gd name="T23" fmla="*/ 146 h 235"/>
                <a:gd name="T24" fmla="*/ 304 w 950"/>
                <a:gd name="T25" fmla="*/ 0 h 235"/>
                <a:gd name="T26" fmla="*/ 193 w 950"/>
                <a:gd name="T27" fmla="*/ 235 h 235"/>
                <a:gd name="T28" fmla="*/ 479 w 950"/>
                <a:gd name="T29" fmla="*/ 74 h 235"/>
                <a:gd name="T30" fmla="*/ 473 w 950"/>
                <a:gd name="T31" fmla="*/ 38 h 235"/>
                <a:gd name="T32" fmla="*/ 467 w 950"/>
                <a:gd name="T33" fmla="*/ 73 h 235"/>
                <a:gd name="T34" fmla="*/ 376 w 950"/>
                <a:gd name="T35" fmla="*/ 235 h 235"/>
                <a:gd name="T36" fmla="*/ 371 w 950"/>
                <a:gd name="T37" fmla="*/ 0 h 235"/>
                <a:gd name="T38" fmla="*/ 400 w 950"/>
                <a:gd name="T39" fmla="*/ 147 h 235"/>
                <a:gd name="T40" fmla="*/ 407 w 950"/>
                <a:gd name="T41" fmla="*/ 174 h 235"/>
                <a:gd name="T42" fmla="*/ 445 w 950"/>
                <a:gd name="T43" fmla="*/ 0 h 235"/>
                <a:gd name="T44" fmla="*/ 537 w 950"/>
                <a:gd name="T45" fmla="*/ 147 h 235"/>
                <a:gd name="T46" fmla="*/ 540 w 950"/>
                <a:gd name="T47" fmla="*/ 164 h 235"/>
                <a:gd name="T48" fmla="*/ 543 w 950"/>
                <a:gd name="T49" fmla="*/ 190 h 235"/>
                <a:gd name="T50" fmla="*/ 549 w 950"/>
                <a:gd name="T51" fmla="*/ 146 h 235"/>
                <a:gd name="T52" fmla="*/ 627 w 950"/>
                <a:gd name="T53" fmla="*/ 0 h 235"/>
                <a:gd name="T54" fmla="*/ 516 w 950"/>
                <a:gd name="T55" fmla="*/ 235 h 235"/>
                <a:gd name="T56" fmla="*/ 802 w 950"/>
                <a:gd name="T57" fmla="*/ 74 h 235"/>
                <a:gd name="T58" fmla="*/ 796 w 950"/>
                <a:gd name="T59" fmla="*/ 38 h 235"/>
                <a:gd name="T60" fmla="*/ 790 w 950"/>
                <a:gd name="T61" fmla="*/ 73 h 235"/>
                <a:gd name="T62" fmla="*/ 699 w 950"/>
                <a:gd name="T63" fmla="*/ 235 h 235"/>
                <a:gd name="T64" fmla="*/ 693 w 950"/>
                <a:gd name="T65" fmla="*/ 0 h 235"/>
                <a:gd name="T66" fmla="*/ 722 w 950"/>
                <a:gd name="T67" fmla="*/ 147 h 235"/>
                <a:gd name="T68" fmla="*/ 730 w 950"/>
                <a:gd name="T69" fmla="*/ 174 h 235"/>
                <a:gd name="T70" fmla="*/ 768 w 950"/>
                <a:gd name="T71" fmla="*/ 0 h 235"/>
                <a:gd name="T72" fmla="*/ 860 w 950"/>
                <a:gd name="T73" fmla="*/ 147 h 235"/>
                <a:gd name="T74" fmla="*/ 863 w 950"/>
                <a:gd name="T75" fmla="*/ 164 h 235"/>
                <a:gd name="T76" fmla="*/ 866 w 950"/>
                <a:gd name="T77" fmla="*/ 190 h 235"/>
                <a:gd name="T78" fmla="*/ 872 w 950"/>
                <a:gd name="T79" fmla="*/ 146 h 235"/>
                <a:gd name="T80" fmla="*/ 950 w 950"/>
                <a:gd name="T81" fmla="*/ 0 h 235"/>
                <a:gd name="T82" fmla="*/ 839 w 950"/>
                <a:gd name="T83" fmla="*/ 235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0" h="235">
                  <a:moveTo>
                    <a:pt x="193" y="235"/>
                  </a:moveTo>
                  <a:lnTo>
                    <a:pt x="156" y="74"/>
                  </a:lnTo>
                  <a:lnTo>
                    <a:pt x="156" y="74"/>
                  </a:lnTo>
                  <a:lnTo>
                    <a:pt x="151" y="38"/>
                  </a:lnTo>
                  <a:lnTo>
                    <a:pt x="149" y="50"/>
                  </a:lnTo>
                  <a:lnTo>
                    <a:pt x="145" y="73"/>
                  </a:lnTo>
                  <a:lnTo>
                    <a:pt x="108" y="235"/>
                  </a:lnTo>
                  <a:lnTo>
                    <a:pt x="53" y="235"/>
                  </a:lnTo>
                  <a:lnTo>
                    <a:pt x="0" y="0"/>
                  </a:lnTo>
                  <a:lnTo>
                    <a:pt x="48" y="0"/>
                  </a:lnTo>
                  <a:lnTo>
                    <a:pt x="77" y="147"/>
                  </a:lnTo>
                  <a:lnTo>
                    <a:pt x="77" y="147"/>
                  </a:lnTo>
                  <a:lnTo>
                    <a:pt x="82" y="191"/>
                  </a:lnTo>
                  <a:lnTo>
                    <a:pt x="84" y="174"/>
                  </a:lnTo>
                  <a:lnTo>
                    <a:pt x="89" y="147"/>
                  </a:lnTo>
                  <a:lnTo>
                    <a:pt x="122" y="0"/>
                  </a:lnTo>
                  <a:lnTo>
                    <a:pt x="181" y="0"/>
                  </a:lnTo>
                  <a:lnTo>
                    <a:pt x="215" y="147"/>
                  </a:lnTo>
                  <a:lnTo>
                    <a:pt x="215" y="147"/>
                  </a:lnTo>
                  <a:lnTo>
                    <a:pt x="217" y="164"/>
                  </a:lnTo>
                  <a:lnTo>
                    <a:pt x="220" y="190"/>
                  </a:lnTo>
                  <a:lnTo>
                    <a:pt x="220" y="190"/>
                  </a:lnTo>
                  <a:lnTo>
                    <a:pt x="223" y="164"/>
                  </a:lnTo>
                  <a:lnTo>
                    <a:pt x="226" y="146"/>
                  </a:lnTo>
                  <a:lnTo>
                    <a:pt x="256" y="0"/>
                  </a:lnTo>
                  <a:lnTo>
                    <a:pt x="304" y="0"/>
                  </a:lnTo>
                  <a:lnTo>
                    <a:pt x="252" y="235"/>
                  </a:lnTo>
                  <a:lnTo>
                    <a:pt x="193" y="235"/>
                  </a:lnTo>
                  <a:close/>
                  <a:moveTo>
                    <a:pt x="516" y="235"/>
                  </a:moveTo>
                  <a:lnTo>
                    <a:pt x="479" y="74"/>
                  </a:lnTo>
                  <a:lnTo>
                    <a:pt x="479" y="74"/>
                  </a:lnTo>
                  <a:lnTo>
                    <a:pt x="473" y="38"/>
                  </a:lnTo>
                  <a:lnTo>
                    <a:pt x="472" y="50"/>
                  </a:lnTo>
                  <a:lnTo>
                    <a:pt x="467" y="73"/>
                  </a:lnTo>
                  <a:lnTo>
                    <a:pt x="431" y="235"/>
                  </a:lnTo>
                  <a:lnTo>
                    <a:pt x="376" y="235"/>
                  </a:lnTo>
                  <a:lnTo>
                    <a:pt x="323" y="0"/>
                  </a:lnTo>
                  <a:lnTo>
                    <a:pt x="371" y="0"/>
                  </a:lnTo>
                  <a:lnTo>
                    <a:pt x="400" y="147"/>
                  </a:lnTo>
                  <a:lnTo>
                    <a:pt x="400" y="147"/>
                  </a:lnTo>
                  <a:lnTo>
                    <a:pt x="405" y="191"/>
                  </a:lnTo>
                  <a:lnTo>
                    <a:pt x="407" y="174"/>
                  </a:lnTo>
                  <a:lnTo>
                    <a:pt x="411" y="147"/>
                  </a:lnTo>
                  <a:lnTo>
                    <a:pt x="445" y="0"/>
                  </a:lnTo>
                  <a:lnTo>
                    <a:pt x="504" y="0"/>
                  </a:lnTo>
                  <a:lnTo>
                    <a:pt x="537" y="147"/>
                  </a:lnTo>
                  <a:lnTo>
                    <a:pt x="537" y="147"/>
                  </a:lnTo>
                  <a:lnTo>
                    <a:pt x="540" y="164"/>
                  </a:lnTo>
                  <a:lnTo>
                    <a:pt x="543" y="190"/>
                  </a:lnTo>
                  <a:lnTo>
                    <a:pt x="543" y="190"/>
                  </a:lnTo>
                  <a:lnTo>
                    <a:pt x="546" y="164"/>
                  </a:lnTo>
                  <a:lnTo>
                    <a:pt x="549" y="146"/>
                  </a:lnTo>
                  <a:lnTo>
                    <a:pt x="579" y="0"/>
                  </a:lnTo>
                  <a:lnTo>
                    <a:pt x="627" y="0"/>
                  </a:lnTo>
                  <a:lnTo>
                    <a:pt x="574" y="235"/>
                  </a:lnTo>
                  <a:lnTo>
                    <a:pt x="516" y="235"/>
                  </a:lnTo>
                  <a:close/>
                  <a:moveTo>
                    <a:pt x="839" y="235"/>
                  </a:moveTo>
                  <a:lnTo>
                    <a:pt x="802" y="74"/>
                  </a:lnTo>
                  <a:lnTo>
                    <a:pt x="802" y="74"/>
                  </a:lnTo>
                  <a:lnTo>
                    <a:pt x="796" y="38"/>
                  </a:lnTo>
                  <a:lnTo>
                    <a:pt x="794" y="50"/>
                  </a:lnTo>
                  <a:lnTo>
                    <a:pt x="790" y="73"/>
                  </a:lnTo>
                  <a:lnTo>
                    <a:pt x="754" y="235"/>
                  </a:lnTo>
                  <a:lnTo>
                    <a:pt x="699" y="235"/>
                  </a:lnTo>
                  <a:lnTo>
                    <a:pt x="645" y="0"/>
                  </a:lnTo>
                  <a:lnTo>
                    <a:pt x="693" y="0"/>
                  </a:lnTo>
                  <a:lnTo>
                    <a:pt x="722" y="147"/>
                  </a:lnTo>
                  <a:lnTo>
                    <a:pt x="722" y="147"/>
                  </a:lnTo>
                  <a:lnTo>
                    <a:pt x="728" y="191"/>
                  </a:lnTo>
                  <a:lnTo>
                    <a:pt x="730" y="174"/>
                  </a:lnTo>
                  <a:lnTo>
                    <a:pt x="734" y="147"/>
                  </a:lnTo>
                  <a:lnTo>
                    <a:pt x="768" y="0"/>
                  </a:lnTo>
                  <a:lnTo>
                    <a:pt x="827" y="0"/>
                  </a:lnTo>
                  <a:lnTo>
                    <a:pt x="860" y="147"/>
                  </a:lnTo>
                  <a:lnTo>
                    <a:pt x="860" y="147"/>
                  </a:lnTo>
                  <a:lnTo>
                    <a:pt x="863" y="164"/>
                  </a:lnTo>
                  <a:lnTo>
                    <a:pt x="866" y="190"/>
                  </a:lnTo>
                  <a:lnTo>
                    <a:pt x="866" y="190"/>
                  </a:lnTo>
                  <a:lnTo>
                    <a:pt x="869" y="164"/>
                  </a:lnTo>
                  <a:lnTo>
                    <a:pt x="872" y="146"/>
                  </a:lnTo>
                  <a:lnTo>
                    <a:pt x="902" y="0"/>
                  </a:lnTo>
                  <a:lnTo>
                    <a:pt x="950" y="0"/>
                  </a:lnTo>
                  <a:lnTo>
                    <a:pt x="897" y="235"/>
                  </a:lnTo>
                  <a:lnTo>
                    <a:pt x="839"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3" name="Freeform 67"/>
            <p:cNvSpPr>
              <a:spLocks/>
            </p:cNvSpPr>
            <p:nvPr/>
          </p:nvSpPr>
          <p:spPr bwMode="auto">
            <a:xfrm>
              <a:off x="3895" y="2031"/>
              <a:ext cx="60" cy="47"/>
            </a:xfrm>
            <a:custGeom>
              <a:avLst/>
              <a:gdLst>
                <a:gd name="T0" fmla="*/ 304 w 304"/>
                <a:gd name="T1" fmla="*/ 0 h 235"/>
                <a:gd name="T2" fmla="*/ 256 w 304"/>
                <a:gd name="T3" fmla="*/ 0 h 235"/>
                <a:gd name="T4" fmla="*/ 226 w 304"/>
                <a:gd name="T5" fmla="*/ 146 h 235"/>
                <a:gd name="T6" fmla="*/ 226 w 304"/>
                <a:gd name="T7" fmla="*/ 146 h 235"/>
                <a:gd name="T8" fmla="*/ 223 w 304"/>
                <a:gd name="T9" fmla="*/ 164 h 235"/>
                <a:gd name="T10" fmla="*/ 220 w 304"/>
                <a:gd name="T11" fmla="*/ 190 h 235"/>
                <a:gd name="T12" fmla="*/ 220 w 304"/>
                <a:gd name="T13" fmla="*/ 190 h 235"/>
                <a:gd name="T14" fmla="*/ 217 w 304"/>
                <a:gd name="T15" fmla="*/ 164 h 235"/>
                <a:gd name="T16" fmla="*/ 214 w 304"/>
                <a:gd name="T17" fmla="*/ 147 h 235"/>
                <a:gd name="T18" fmla="*/ 181 w 304"/>
                <a:gd name="T19" fmla="*/ 0 h 235"/>
                <a:gd name="T20" fmla="*/ 122 w 304"/>
                <a:gd name="T21" fmla="*/ 0 h 235"/>
                <a:gd name="T22" fmla="*/ 88 w 304"/>
                <a:gd name="T23" fmla="*/ 147 h 235"/>
                <a:gd name="T24" fmla="*/ 84 w 304"/>
                <a:gd name="T25" fmla="*/ 174 h 235"/>
                <a:gd name="T26" fmla="*/ 82 w 304"/>
                <a:gd name="T27" fmla="*/ 191 h 235"/>
                <a:gd name="T28" fmla="*/ 82 w 304"/>
                <a:gd name="T29" fmla="*/ 191 h 235"/>
                <a:gd name="T30" fmla="*/ 77 w 304"/>
                <a:gd name="T31" fmla="*/ 147 h 235"/>
                <a:gd name="T32" fmla="*/ 48 w 304"/>
                <a:gd name="T33" fmla="*/ 0 h 235"/>
                <a:gd name="T34" fmla="*/ 0 w 304"/>
                <a:gd name="T35" fmla="*/ 0 h 235"/>
                <a:gd name="T36" fmla="*/ 53 w 304"/>
                <a:gd name="T37" fmla="*/ 235 h 235"/>
                <a:gd name="T38" fmla="*/ 108 w 304"/>
                <a:gd name="T39" fmla="*/ 235 h 235"/>
                <a:gd name="T40" fmla="*/ 144 w 304"/>
                <a:gd name="T41" fmla="*/ 73 h 235"/>
                <a:gd name="T42" fmla="*/ 149 w 304"/>
                <a:gd name="T43" fmla="*/ 50 h 235"/>
                <a:gd name="T44" fmla="*/ 150 w 304"/>
                <a:gd name="T45" fmla="*/ 38 h 235"/>
                <a:gd name="T46" fmla="*/ 150 w 304"/>
                <a:gd name="T47" fmla="*/ 38 h 235"/>
                <a:gd name="T48" fmla="*/ 156 w 304"/>
                <a:gd name="T49" fmla="*/ 74 h 235"/>
                <a:gd name="T50" fmla="*/ 193 w 304"/>
                <a:gd name="T51" fmla="*/ 235 h 235"/>
                <a:gd name="T52" fmla="*/ 251 w 304"/>
                <a:gd name="T53" fmla="*/ 235 h 235"/>
                <a:gd name="T54" fmla="*/ 304 w 304"/>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4" h="235">
                  <a:moveTo>
                    <a:pt x="304" y="0"/>
                  </a:moveTo>
                  <a:lnTo>
                    <a:pt x="256" y="0"/>
                  </a:lnTo>
                  <a:lnTo>
                    <a:pt x="226" y="146"/>
                  </a:lnTo>
                  <a:lnTo>
                    <a:pt x="226" y="146"/>
                  </a:lnTo>
                  <a:lnTo>
                    <a:pt x="223" y="164"/>
                  </a:lnTo>
                  <a:lnTo>
                    <a:pt x="220" y="190"/>
                  </a:lnTo>
                  <a:lnTo>
                    <a:pt x="220" y="190"/>
                  </a:lnTo>
                  <a:lnTo>
                    <a:pt x="217" y="164"/>
                  </a:lnTo>
                  <a:lnTo>
                    <a:pt x="214" y="147"/>
                  </a:lnTo>
                  <a:lnTo>
                    <a:pt x="181" y="0"/>
                  </a:lnTo>
                  <a:lnTo>
                    <a:pt x="122" y="0"/>
                  </a:lnTo>
                  <a:lnTo>
                    <a:pt x="88" y="147"/>
                  </a:lnTo>
                  <a:lnTo>
                    <a:pt x="84" y="174"/>
                  </a:lnTo>
                  <a:lnTo>
                    <a:pt x="82" y="191"/>
                  </a:lnTo>
                  <a:lnTo>
                    <a:pt x="82" y="191"/>
                  </a:lnTo>
                  <a:lnTo>
                    <a:pt x="77" y="147"/>
                  </a:lnTo>
                  <a:lnTo>
                    <a:pt x="48" y="0"/>
                  </a:lnTo>
                  <a:lnTo>
                    <a:pt x="0" y="0"/>
                  </a:lnTo>
                  <a:lnTo>
                    <a:pt x="53" y="235"/>
                  </a:lnTo>
                  <a:lnTo>
                    <a:pt x="108" y="235"/>
                  </a:lnTo>
                  <a:lnTo>
                    <a:pt x="144" y="73"/>
                  </a:lnTo>
                  <a:lnTo>
                    <a:pt x="149" y="50"/>
                  </a:lnTo>
                  <a:lnTo>
                    <a:pt x="150" y="38"/>
                  </a:lnTo>
                  <a:lnTo>
                    <a:pt x="150" y="38"/>
                  </a:lnTo>
                  <a:lnTo>
                    <a:pt x="156" y="74"/>
                  </a:lnTo>
                  <a:lnTo>
                    <a:pt x="193" y="235"/>
                  </a:lnTo>
                  <a:lnTo>
                    <a:pt x="251" y="235"/>
                  </a:lnTo>
                  <a:lnTo>
                    <a:pt x="30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4" name="Freeform 68"/>
            <p:cNvSpPr>
              <a:spLocks/>
            </p:cNvSpPr>
            <p:nvPr/>
          </p:nvSpPr>
          <p:spPr bwMode="auto">
            <a:xfrm>
              <a:off x="3830" y="2031"/>
              <a:ext cx="61" cy="47"/>
            </a:xfrm>
            <a:custGeom>
              <a:avLst/>
              <a:gdLst>
                <a:gd name="T0" fmla="*/ 304 w 304"/>
                <a:gd name="T1" fmla="*/ 0 h 235"/>
                <a:gd name="T2" fmla="*/ 256 w 304"/>
                <a:gd name="T3" fmla="*/ 0 h 235"/>
                <a:gd name="T4" fmla="*/ 226 w 304"/>
                <a:gd name="T5" fmla="*/ 146 h 235"/>
                <a:gd name="T6" fmla="*/ 226 w 304"/>
                <a:gd name="T7" fmla="*/ 146 h 235"/>
                <a:gd name="T8" fmla="*/ 223 w 304"/>
                <a:gd name="T9" fmla="*/ 164 h 235"/>
                <a:gd name="T10" fmla="*/ 220 w 304"/>
                <a:gd name="T11" fmla="*/ 190 h 235"/>
                <a:gd name="T12" fmla="*/ 220 w 304"/>
                <a:gd name="T13" fmla="*/ 190 h 235"/>
                <a:gd name="T14" fmla="*/ 217 w 304"/>
                <a:gd name="T15" fmla="*/ 164 h 235"/>
                <a:gd name="T16" fmla="*/ 215 w 304"/>
                <a:gd name="T17" fmla="*/ 147 h 235"/>
                <a:gd name="T18" fmla="*/ 181 w 304"/>
                <a:gd name="T19" fmla="*/ 0 h 235"/>
                <a:gd name="T20" fmla="*/ 122 w 304"/>
                <a:gd name="T21" fmla="*/ 0 h 235"/>
                <a:gd name="T22" fmla="*/ 89 w 304"/>
                <a:gd name="T23" fmla="*/ 147 h 235"/>
                <a:gd name="T24" fmla="*/ 84 w 304"/>
                <a:gd name="T25" fmla="*/ 174 h 235"/>
                <a:gd name="T26" fmla="*/ 82 w 304"/>
                <a:gd name="T27" fmla="*/ 191 h 235"/>
                <a:gd name="T28" fmla="*/ 82 w 304"/>
                <a:gd name="T29" fmla="*/ 191 h 235"/>
                <a:gd name="T30" fmla="*/ 77 w 304"/>
                <a:gd name="T31" fmla="*/ 147 h 235"/>
                <a:gd name="T32" fmla="*/ 48 w 304"/>
                <a:gd name="T33" fmla="*/ 0 h 235"/>
                <a:gd name="T34" fmla="*/ 0 w 304"/>
                <a:gd name="T35" fmla="*/ 0 h 235"/>
                <a:gd name="T36" fmla="*/ 53 w 304"/>
                <a:gd name="T37" fmla="*/ 235 h 235"/>
                <a:gd name="T38" fmla="*/ 108 w 304"/>
                <a:gd name="T39" fmla="*/ 235 h 235"/>
                <a:gd name="T40" fmla="*/ 145 w 304"/>
                <a:gd name="T41" fmla="*/ 73 h 235"/>
                <a:gd name="T42" fmla="*/ 149 w 304"/>
                <a:gd name="T43" fmla="*/ 50 h 235"/>
                <a:gd name="T44" fmla="*/ 151 w 304"/>
                <a:gd name="T45" fmla="*/ 38 h 235"/>
                <a:gd name="T46" fmla="*/ 151 w 304"/>
                <a:gd name="T47" fmla="*/ 38 h 235"/>
                <a:gd name="T48" fmla="*/ 156 w 304"/>
                <a:gd name="T49" fmla="*/ 74 h 235"/>
                <a:gd name="T50" fmla="*/ 193 w 304"/>
                <a:gd name="T51" fmla="*/ 235 h 235"/>
                <a:gd name="T52" fmla="*/ 252 w 304"/>
                <a:gd name="T53" fmla="*/ 235 h 235"/>
                <a:gd name="T54" fmla="*/ 304 w 304"/>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4" h="235">
                  <a:moveTo>
                    <a:pt x="304" y="0"/>
                  </a:moveTo>
                  <a:lnTo>
                    <a:pt x="256" y="0"/>
                  </a:lnTo>
                  <a:lnTo>
                    <a:pt x="226" y="146"/>
                  </a:lnTo>
                  <a:lnTo>
                    <a:pt x="226" y="146"/>
                  </a:lnTo>
                  <a:lnTo>
                    <a:pt x="223" y="164"/>
                  </a:lnTo>
                  <a:lnTo>
                    <a:pt x="220" y="190"/>
                  </a:lnTo>
                  <a:lnTo>
                    <a:pt x="220" y="190"/>
                  </a:lnTo>
                  <a:lnTo>
                    <a:pt x="217" y="164"/>
                  </a:lnTo>
                  <a:lnTo>
                    <a:pt x="215" y="147"/>
                  </a:lnTo>
                  <a:lnTo>
                    <a:pt x="181" y="0"/>
                  </a:lnTo>
                  <a:lnTo>
                    <a:pt x="122" y="0"/>
                  </a:lnTo>
                  <a:lnTo>
                    <a:pt x="89" y="147"/>
                  </a:lnTo>
                  <a:lnTo>
                    <a:pt x="84" y="174"/>
                  </a:lnTo>
                  <a:lnTo>
                    <a:pt x="82" y="191"/>
                  </a:lnTo>
                  <a:lnTo>
                    <a:pt x="82" y="191"/>
                  </a:lnTo>
                  <a:lnTo>
                    <a:pt x="77" y="147"/>
                  </a:lnTo>
                  <a:lnTo>
                    <a:pt x="48" y="0"/>
                  </a:lnTo>
                  <a:lnTo>
                    <a:pt x="0" y="0"/>
                  </a:lnTo>
                  <a:lnTo>
                    <a:pt x="53" y="235"/>
                  </a:lnTo>
                  <a:lnTo>
                    <a:pt x="108" y="235"/>
                  </a:lnTo>
                  <a:lnTo>
                    <a:pt x="145" y="73"/>
                  </a:lnTo>
                  <a:lnTo>
                    <a:pt x="149" y="50"/>
                  </a:lnTo>
                  <a:lnTo>
                    <a:pt x="151" y="38"/>
                  </a:lnTo>
                  <a:lnTo>
                    <a:pt x="151" y="38"/>
                  </a:lnTo>
                  <a:lnTo>
                    <a:pt x="156" y="74"/>
                  </a:lnTo>
                  <a:lnTo>
                    <a:pt x="193" y="235"/>
                  </a:lnTo>
                  <a:lnTo>
                    <a:pt x="252" y="235"/>
                  </a:lnTo>
                  <a:lnTo>
                    <a:pt x="30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sp>
          <p:nvSpPr>
            <p:cNvPr id="135" name="Freeform 69"/>
            <p:cNvSpPr>
              <a:spLocks/>
            </p:cNvSpPr>
            <p:nvPr/>
          </p:nvSpPr>
          <p:spPr bwMode="auto">
            <a:xfrm>
              <a:off x="3959" y="2031"/>
              <a:ext cx="61" cy="47"/>
            </a:xfrm>
            <a:custGeom>
              <a:avLst/>
              <a:gdLst>
                <a:gd name="T0" fmla="*/ 305 w 305"/>
                <a:gd name="T1" fmla="*/ 0 h 235"/>
                <a:gd name="T2" fmla="*/ 257 w 305"/>
                <a:gd name="T3" fmla="*/ 0 h 235"/>
                <a:gd name="T4" fmla="*/ 227 w 305"/>
                <a:gd name="T5" fmla="*/ 146 h 235"/>
                <a:gd name="T6" fmla="*/ 227 w 305"/>
                <a:gd name="T7" fmla="*/ 146 h 235"/>
                <a:gd name="T8" fmla="*/ 224 w 305"/>
                <a:gd name="T9" fmla="*/ 164 h 235"/>
                <a:gd name="T10" fmla="*/ 221 w 305"/>
                <a:gd name="T11" fmla="*/ 190 h 235"/>
                <a:gd name="T12" fmla="*/ 221 w 305"/>
                <a:gd name="T13" fmla="*/ 190 h 235"/>
                <a:gd name="T14" fmla="*/ 218 w 305"/>
                <a:gd name="T15" fmla="*/ 164 h 235"/>
                <a:gd name="T16" fmla="*/ 215 w 305"/>
                <a:gd name="T17" fmla="*/ 147 h 235"/>
                <a:gd name="T18" fmla="*/ 182 w 305"/>
                <a:gd name="T19" fmla="*/ 0 h 235"/>
                <a:gd name="T20" fmla="*/ 123 w 305"/>
                <a:gd name="T21" fmla="*/ 0 h 235"/>
                <a:gd name="T22" fmla="*/ 89 w 305"/>
                <a:gd name="T23" fmla="*/ 147 h 235"/>
                <a:gd name="T24" fmla="*/ 85 w 305"/>
                <a:gd name="T25" fmla="*/ 174 h 235"/>
                <a:gd name="T26" fmla="*/ 83 w 305"/>
                <a:gd name="T27" fmla="*/ 191 h 235"/>
                <a:gd name="T28" fmla="*/ 83 w 305"/>
                <a:gd name="T29" fmla="*/ 191 h 235"/>
                <a:gd name="T30" fmla="*/ 77 w 305"/>
                <a:gd name="T31" fmla="*/ 147 h 235"/>
                <a:gd name="T32" fmla="*/ 48 w 305"/>
                <a:gd name="T33" fmla="*/ 0 h 235"/>
                <a:gd name="T34" fmla="*/ 0 w 305"/>
                <a:gd name="T35" fmla="*/ 0 h 235"/>
                <a:gd name="T36" fmla="*/ 54 w 305"/>
                <a:gd name="T37" fmla="*/ 235 h 235"/>
                <a:gd name="T38" fmla="*/ 109 w 305"/>
                <a:gd name="T39" fmla="*/ 235 h 235"/>
                <a:gd name="T40" fmla="*/ 145 w 305"/>
                <a:gd name="T41" fmla="*/ 73 h 235"/>
                <a:gd name="T42" fmla="*/ 149 w 305"/>
                <a:gd name="T43" fmla="*/ 50 h 235"/>
                <a:gd name="T44" fmla="*/ 151 w 305"/>
                <a:gd name="T45" fmla="*/ 38 h 235"/>
                <a:gd name="T46" fmla="*/ 151 w 305"/>
                <a:gd name="T47" fmla="*/ 38 h 235"/>
                <a:gd name="T48" fmla="*/ 157 w 305"/>
                <a:gd name="T49" fmla="*/ 74 h 235"/>
                <a:gd name="T50" fmla="*/ 194 w 305"/>
                <a:gd name="T51" fmla="*/ 235 h 235"/>
                <a:gd name="T52" fmla="*/ 252 w 305"/>
                <a:gd name="T53" fmla="*/ 235 h 235"/>
                <a:gd name="T54" fmla="*/ 305 w 305"/>
                <a:gd name="T55" fmla="*/ 0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05" h="235">
                  <a:moveTo>
                    <a:pt x="305" y="0"/>
                  </a:moveTo>
                  <a:lnTo>
                    <a:pt x="257" y="0"/>
                  </a:lnTo>
                  <a:lnTo>
                    <a:pt x="227" y="146"/>
                  </a:lnTo>
                  <a:lnTo>
                    <a:pt x="227" y="146"/>
                  </a:lnTo>
                  <a:lnTo>
                    <a:pt x="224" y="164"/>
                  </a:lnTo>
                  <a:lnTo>
                    <a:pt x="221" y="190"/>
                  </a:lnTo>
                  <a:lnTo>
                    <a:pt x="221" y="190"/>
                  </a:lnTo>
                  <a:lnTo>
                    <a:pt x="218" y="164"/>
                  </a:lnTo>
                  <a:lnTo>
                    <a:pt x="215" y="147"/>
                  </a:lnTo>
                  <a:lnTo>
                    <a:pt x="182" y="0"/>
                  </a:lnTo>
                  <a:lnTo>
                    <a:pt x="123" y="0"/>
                  </a:lnTo>
                  <a:lnTo>
                    <a:pt x="89" y="147"/>
                  </a:lnTo>
                  <a:lnTo>
                    <a:pt x="85" y="174"/>
                  </a:lnTo>
                  <a:lnTo>
                    <a:pt x="83" y="191"/>
                  </a:lnTo>
                  <a:lnTo>
                    <a:pt x="83" y="191"/>
                  </a:lnTo>
                  <a:lnTo>
                    <a:pt x="77" y="147"/>
                  </a:lnTo>
                  <a:lnTo>
                    <a:pt x="48" y="0"/>
                  </a:lnTo>
                  <a:lnTo>
                    <a:pt x="0" y="0"/>
                  </a:lnTo>
                  <a:lnTo>
                    <a:pt x="54" y="235"/>
                  </a:lnTo>
                  <a:lnTo>
                    <a:pt x="109" y="235"/>
                  </a:lnTo>
                  <a:lnTo>
                    <a:pt x="145" y="73"/>
                  </a:lnTo>
                  <a:lnTo>
                    <a:pt x="149" y="50"/>
                  </a:lnTo>
                  <a:lnTo>
                    <a:pt x="151" y="38"/>
                  </a:lnTo>
                  <a:lnTo>
                    <a:pt x="151" y="38"/>
                  </a:lnTo>
                  <a:lnTo>
                    <a:pt x="157" y="74"/>
                  </a:lnTo>
                  <a:lnTo>
                    <a:pt x="194" y="235"/>
                  </a:lnTo>
                  <a:lnTo>
                    <a:pt x="252" y="235"/>
                  </a:lnTo>
                  <a:lnTo>
                    <a:pt x="30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sz="1200">
                <a:solidFill>
                  <a:schemeClr val="accent6"/>
                </a:solidFill>
              </a:endParaRPr>
            </a:p>
          </p:txBody>
        </p:sp>
      </p:grpSp>
      <p:grpSp>
        <p:nvGrpSpPr>
          <p:cNvPr id="2" name="Group 1"/>
          <p:cNvGrpSpPr/>
          <p:nvPr/>
        </p:nvGrpSpPr>
        <p:grpSpPr>
          <a:xfrm>
            <a:off x="2835661" y="3683864"/>
            <a:ext cx="1249001" cy="1296630"/>
            <a:chOff x="2835661" y="4550967"/>
            <a:chExt cx="1249001" cy="1296630"/>
          </a:xfrm>
        </p:grpSpPr>
        <p:grpSp>
          <p:nvGrpSpPr>
            <p:cNvPr id="6" name="Group 5"/>
            <p:cNvGrpSpPr/>
            <p:nvPr/>
          </p:nvGrpSpPr>
          <p:grpSpPr>
            <a:xfrm>
              <a:off x="2835661" y="4550967"/>
              <a:ext cx="1249001" cy="1296630"/>
              <a:chOff x="2835661" y="4550967"/>
              <a:chExt cx="1249001" cy="1296630"/>
            </a:xfrm>
            <a:noFill/>
          </p:grpSpPr>
          <p:sp>
            <p:nvSpPr>
              <p:cNvPr id="107" name="Arc 106"/>
              <p:cNvSpPr/>
              <p:nvPr/>
            </p:nvSpPr>
            <p:spPr>
              <a:xfrm>
                <a:off x="2861729" y="4607960"/>
                <a:ext cx="1222933" cy="1239637"/>
              </a:xfrm>
              <a:prstGeom prst="arc">
                <a:avLst>
                  <a:gd name="adj1" fmla="val 15035952"/>
                  <a:gd name="adj2" fmla="val 8102237"/>
                </a:avLst>
              </a:prstGeom>
              <a:grpFill/>
              <a:ln w="57150" cap="rnd">
                <a:solidFill>
                  <a:schemeClr val="accent3"/>
                </a:solidFill>
                <a:roun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25" name="Multiplication Sign 94"/>
              <p:cNvSpPr/>
              <p:nvPr/>
            </p:nvSpPr>
            <p:spPr>
              <a:xfrm>
                <a:off x="2835661" y="4550967"/>
                <a:ext cx="425967" cy="425967"/>
              </a:xfrm>
              <a:prstGeom prst="mathMultiply">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err="1">
                  <a:ln>
                    <a:noFill/>
                  </a:ln>
                  <a:solidFill>
                    <a:prstClr val="white"/>
                  </a:solidFill>
                  <a:effectLst/>
                  <a:uLnTx/>
                  <a:uFillTx/>
                  <a:latin typeface="Calibri"/>
                  <a:ea typeface="+mn-ea"/>
                  <a:cs typeface="+mn-cs"/>
                </a:endParaRPr>
              </a:p>
            </p:txBody>
          </p:sp>
        </p:grpSp>
        <p:pic>
          <p:nvPicPr>
            <p:cNvPr id="127" name="Picture 126"/>
            <p:cNvPicPr>
              <a:picLocks noChangeAspect="1"/>
            </p:cNvPicPr>
            <p:nvPr/>
          </p:nvPicPr>
          <p:blipFill>
            <a:blip r:embed="rId5">
              <a:biLevel thresh="25000"/>
              <a:extLst>
                <a:ext uri="{28A0092B-C50C-407E-A947-70E740481C1C}">
                  <a14:useLocalDpi xmlns:a14="http://schemas.microsoft.com/office/drawing/2010/main" val="0"/>
                </a:ext>
              </a:extLst>
            </a:blip>
            <a:stretch>
              <a:fillRect/>
            </a:stretch>
          </p:blipFill>
          <p:spPr>
            <a:xfrm>
              <a:off x="3376829" y="4909110"/>
              <a:ext cx="511869" cy="505961"/>
            </a:xfrm>
            <a:prstGeom prst="rect">
              <a:avLst/>
            </a:prstGeom>
            <a:solidFill>
              <a:schemeClr val="accent3"/>
            </a:solidFill>
            <a:ln>
              <a:noFill/>
            </a:ln>
          </p:spPr>
        </p:pic>
      </p:grpSp>
    </p:spTree>
    <p:extLst>
      <p:ext uri="{BB962C8B-B14F-4D97-AF65-F5344CB8AC3E}">
        <p14:creationId xmlns:p14="http://schemas.microsoft.com/office/powerpoint/2010/main" val="2540124829"/>
      </p:ext>
    </p:extLst>
  </p:cSld>
  <p:clrMapOvr>
    <a:masterClrMapping/>
  </p:clrMapOvr>
  <mc:AlternateContent xmlns:mc="http://schemas.openxmlformats.org/markup-compatibility/2006" xmlns:p14="http://schemas.microsoft.com/office/powerpoint/2010/main">
    <mc:Choice Requires="p14">
      <p:transition spd="med" p14:dur="700" advTm="42029">
        <p:fade/>
      </p:transition>
    </mc:Choice>
    <mc:Fallback xmlns="">
      <p:transition spd="med" advTm="420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endParaRPr lang="en-US"/>
          </a:p>
        </p:txBody>
      </p:sp>
      <p:sp>
        <p:nvSpPr>
          <p:cNvPr id="2" name="Title 1"/>
          <p:cNvSpPr>
            <a:spLocks noGrp="1"/>
          </p:cNvSpPr>
          <p:nvPr>
            <p:ph type="title"/>
          </p:nvPr>
        </p:nvSpPr>
        <p:spPr/>
        <p:txBody>
          <a:bodyPr/>
          <a:lstStyle/>
          <a:p>
            <a:r>
              <a:rPr lang="en-US" dirty="0">
                <a:solidFill>
                  <a:srgbClr val="1A1A1A"/>
                </a:solidFill>
              </a:rPr>
              <a:t>Adaptive Display</a:t>
            </a:r>
          </a:p>
        </p:txBody>
      </p:sp>
      <p:sp>
        <p:nvSpPr>
          <p:cNvPr id="5" name="Content Placeholder 4"/>
          <p:cNvSpPr>
            <a:spLocks noGrp="1"/>
          </p:cNvSpPr>
          <p:nvPr>
            <p:ph idx="11"/>
          </p:nvPr>
        </p:nvSpPr>
        <p:spPr/>
        <p:txBody>
          <a:bodyPr/>
          <a:lstStyle/>
          <a:p>
            <a:pPr marL="285658" indent="-285658"/>
            <a:r>
              <a:rPr lang="en-US" dirty="0">
                <a:solidFill>
                  <a:srgbClr val="00B050"/>
                </a:solidFill>
              </a:rPr>
              <a:t>Green</a:t>
            </a:r>
            <a:r>
              <a:rPr lang="en-US" dirty="0">
                <a:solidFill>
                  <a:prstClr val="black"/>
                </a:solidFill>
              </a:rPr>
              <a:t> = Video / 3D graphics</a:t>
            </a:r>
          </a:p>
          <a:p>
            <a:pPr marL="341211" lvl="2" indent="0">
              <a:buNone/>
            </a:pPr>
            <a:r>
              <a:rPr lang="en-US" dirty="0">
                <a:solidFill>
                  <a:srgbClr val="00B050"/>
                </a:solidFill>
              </a:rPr>
              <a:t>H.264</a:t>
            </a:r>
            <a:r>
              <a:rPr lang="en-US" dirty="0">
                <a:solidFill>
                  <a:prstClr val="black"/>
                </a:solidFill>
              </a:rPr>
              <a:t> = Most efficient for video and 3D graphics, but with higher CPU usage</a:t>
            </a:r>
          </a:p>
          <a:p>
            <a:pPr marL="285658" indent="-285658"/>
            <a:endParaRPr lang="en-US" dirty="0">
              <a:solidFill>
                <a:prstClr val="black"/>
              </a:solidFill>
            </a:endParaRPr>
          </a:p>
          <a:p>
            <a:pPr marL="285658" indent="-285658"/>
            <a:r>
              <a:rPr lang="en-US" dirty="0">
                <a:solidFill>
                  <a:srgbClr val="FF0000"/>
                </a:solidFill>
              </a:rPr>
              <a:t>Red</a:t>
            </a:r>
            <a:r>
              <a:rPr lang="en-US" dirty="0">
                <a:solidFill>
                  <a:prstClr val="black"/>
                </a:solidFill>
              </a:rPr>
              <a:t> = JPEG / Images</a:t>
            </a:r>
          </a:p>
          <a:p>
            <a:pPr marL="341211" lvl="2" indent="0">
              <a:buNone/>
            </a:pPr>
            <a:r>
              <a:rPr lang="en-US" dirty="0" err="1">
                <a:solidFill>
                  <a:srgbClr val="FF0000"/>
                </a:solidFill>
              </a:rPr>
              <a:t>Thinwire</a:t>
            </a:r>
            <a:r>
              <a:rPr lang="en-US" dirty="0">
                <a:solidFill>
                  <a:prstClr val="black"/>
                </a:solidFill>
              </a:rPr>
              <a:t> = Most efficient for static images with low CPU usage</a:t>
            </a:r>
          </a:p>
          <a:p>
            <a:pPr marL="285658" indent="-285658"/>
            <a:endParaRPr lang="en-US" dirty="0">
              <a:solidFill>
                <a:prstClr val="black"/>
              </a:solidFill>
            </a:endParaRPr>
          </a:p>
          <a:p>
            <a:pPr marL="285658" indent="-285658"/>
            <a:r>
              <a:rPr lang="en-US" dirty="0">
                <a:solidFill>
                  <a:srgbClr val="0070C0"/>
                </a:solidFill>
              </a:rPr>
              <a:t>Blue</a:t>
            </a:r>
            <a:r>
              <a:rPr lang="en-US" dirty="0">
                <a:solidFill>
                  <a:prstClr val="black"/>
                </a:solidFill>
              </a:rPr>
              <a:t> = Text</a:t>
            </a:r>
          </a:p>
          <a:p>
            <a:pPr marL="341211" lvl="2" indent="0">
              <a:buNone/>
            </a:pPr>
            <a:r>
              <a:rPr lang="en-US" dirty="0">
                <a:solidFill>
                  <a:srgbClr val="0070C0"/>
                </a:solidFill>
              </a:rPr>
              <a:t>Overlay lossless </a:t>
            </a:r>
            <a:r>
              <a:rPr lang="en-US" dirty="0">
                <a:solidFill>
                  <a:prstClr val="black"/>
                </a:solidFill>
              </a:rPr>
              <a:t>= Most precise for text to avoid blur</a:t>
            </a:r>
          </a:p>
          <a:p>
            <a:pPr marL="285658" indent="-285658"/>
            <a:endParaRPr lang="en-US" dirty="0">
              <a:solidFill>
                <a:prstClr val="black"/>
              </a:solidFill>
            </a:endParaRPr>
          </a:p>
        </p:txBody>
      </p:sp>
      <p:sp>
        <p:nvSpPr>
          <p:cNvPr id="3" name="Text Placeholder 2"/>
          <p:cNvSpPr>
            <a:spLocks noGrp="1"/>
          </p:cNvSpPr>
          <p:nvPr>
            <p:ph type="body" idx="10"/>
          </p:nvPr>
        </p:nvSpPr>
        <p:spPr/>
        <p:txBody>
          <a:bodyPr/>
          <a:lstStyle/>
          <a:p>
            <a:r>
              <a:rPr lang="en-US" dirty="0"/>
              <a:t>Overview</a:t>
            </a:r>
          </a:p>
        </p:txBody>
      </p:sp>
      <p:pic>
        <p:nvPicPr>
          <p:cNvPr id="12" name="Content Placeholder 5"/>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gray">
          <a:xfrm>
            <a:off x="467318" y="1879938"/>
            <a:ext cx="5759637" cy="4522633"/>
          </a:xfrm>
          <a:prstGeom prst="rect">
            <a:avLst/>
          </a:prstGeom>
          <a:ln w="38100">
            <a:noFill/>
          </a:ln>
        </p:spPr>
      </p:pic>
      <p:sp>
        <p:nvSpPr>
          <p:cNvPr id="13" name="Rectangle 12"/>
          <p:cNvSpPr/>
          <p:nvPr/>
        </p:nvSpPr>
        <p:spPr>
          <a:xfrm>
            <a:off x="467315" y="2300278"/>
            <a:ext cx="3764528" cy="2139552"/>
          </a:xfrm>
          <a:prstGeom prst="rect">
            <a:avLst/>
          </a:prstGeom>
          <a:noFill/>
          <a:ln w="38100">
            <a:solidFill>
              <a:srgbClr val="00B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4" name="Rectangle 13"/>
          <p:cNvSpPr/>
          <p:nvPr/>
        </p:nvSpPr>
        <p:spPr>
          <a:xfrm>
            <a:off x="4331149" y="2531438"/>
            <a:ext cx="841076" cy="554247"/>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5" name="Rectangle 14"/>
          <p:cNvSpPr/>
          <p:nvPr/>
        </p:nvSpPr>
        <p:spPr>
          <a:xfrm>
            <a:off x="4323623" y="3191960"/>
            <a:ext cx="841076" cy="554247"/>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6" name="Rectangle 15"/>
          <p:cNvSpPr/>
          <p:nvPr/>
        </p:nvSpPr>
        <p:spPr>
          <a:xfrm>
            <a:off x="4325124" y="3843451"/>
            <a:ext cx="841076" cy="554247"/>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7" name="Rectangle 16"/>
          <p:cNvSpPr/>
          <p:nvPr/>
        </p:nvSpPr>
        <p:spPr>
          <a:xfrm>
            <a:off x="4326626" y="4522032"/>
            <a:ext cx="841076" cy="215711"/>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8" name="Rectangle 17"/>
          <p:cNvSpPr/>
          <p:nvPr/>
        </p:nvSpPr>
        <p:spPr>
          <a:xfrm>
            <a:off x="4326627" y="5551182"/>
            <a:ext cx="374657" cy="378209"/>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19" name="Rectangle 18"/>
          <p:cNvSpPr/>
          <p:nvPr/>
        </p:nvSpPr>
        <p:spPr>
          <a:xfrm>
            <a:off x="4323623" y="6114927"/>
            <a:ext cx="374657" cy="287644"/>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0" name="Rectangle 19"/>
          <p:cNvSpPr/>
          <p:nvPr/>
        </p:nvSpPr>
        <p:spPr>
          <a:xfrm>
            <a:off x="4323622" y="4878103"/>
            <a:ext cx="1488060" cy="410326"/>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1" name="Rectangle 20"/>
          <p:cNvSpPr/>
          <p:nvPr/>
        </p:nvSpPr>
        <p:spPr>
          <a:xfrm>
            <a:off x="467316" y="1879942"/>
            <a:ext cx="5759639" cy="323093"/>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2" name="Rectangle 21"/>
          <p:cNvSpPr/>
          <p:nvPr/>
        </p:nvSpPr>
        <p:spPr>
          <a:xfrm>
            <a:off x="1216611" y="6069643"/>
            <a:ext cx="2040248" cy="224596"/>
          </a:xfrm>
          <a:prstGeom prst="rect">
            <a:avLst/>
          </a:prstGeom>
          <a:noFill/>
          <a:ln w="38100">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3" name="Rectangle 22"/>
          <p:cNvSpPr/>
          <p:nvPr/>
        </p:nvSpPr>
        <p:spPr>
          <a:xfrm>
            <a:off x="5271530" y="2531437"/>
            <a:ext cx="765845" cy="418832"/>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4" name="Rectangle 23"/>
          <p:cNvSpPr/>
          <p:nvPr/>
        </p:nvSpPr>
        <p:spPr>
          <a:xfrm>
            <a:off x="5256476" y="3153115"/>
            <a:ext cx="765845" cy="418832"/>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5" name="Rectangle 24"/>
          <p:cNvSpPr/>
          <p:nvPr/>
        </p:nvSpPr>
        <p:spPr>
          <a:xfrm>
            <a:off x="5256476" y="3806192"/>
            <a:ext cx="765845" cy="591505"/>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6" name="Rectangle 25"/>
          <p:cNvSpPr/>
          <p:nvPr/>
        </p:nvSpPr>
        <p:spPr>
          <a:xfrm>
            <a:off x="5256476" y="4507491"/>
            <a:ext cx="765845" cy="215712"/>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7" name="Rectangle 26"/>
          <p:cNvSpPr/>
          <p:nvPr/>
        </p:nvSpPr>
        <p:spPr>
          <a:xfrm>
            <a:off x="4297296" y="5327894"/>
            <a:ext cx="1162308" cy="185675"/>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8" name="Rectangle 27"/>
          <p:cNvSpPr/>
          <p:nvPr/>
        </p:nvSpPr>
        <p:spPr>
          <a:xfrm>
            <a:off x="4765221" y="5518178"/>
            <a:ext cx="1344373" cy="461209"/>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29" name="Rectangle 28"/>
          <p:cNvSpPr/>
          <p:nvPr/>
        </p:nvSpPr>
        <p:spPr>
          <a:xfrm>
            <a:off x="4787418" y="6088382"/>
            <a:ext cx="1344373" cy="331942"/>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30" name="Rectangle 29"/>
          <p:cNvSpPr/>
          <p:nvPr/>
        </p:nvSpPr>
        <p:spPr>
          <a:xfrm>
            <a:off x="467314" y="5073856"/>
            <a:ext cx="3607300" cy="602760"/>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31" name="Rectangle 30"/>
          <p:cNvSpPr/>
          <p:nvPr/>
        </p:nvSpPr>
        <p:spPr>
          <a:xfrm>
            <a:off x="467317" y="5691477"/>
            <a:ext cx="1074291" cy="287908"/>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32" name="Rectangle 31"/>
          <p:cNvSpPr/>
          <p:nvPr/>
        </p:nvSpPr>
        <p:spPr>
          <a:xfrm>
            <a:off x="467313" y="4876628"/>
            <a:ext cx="1489564" cy="179473"/>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33" name="Rectangle 32"/>
          <p:cNvSpPr/>
          <p:nvPr/>
        </p:nvSpPr>
        <p:spPr>
          <a:xfrm>
            <a:off x="4297299" y="2269670"/>
            <a:ext cx="1812297" cy="163110"/>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
        <p:nvSpPr>
          <p:cNvPr id="34" name="Rectangle 33"/>
          <p:cNvSpPr/>
          <p:nvPr/>
        </p:nvSpPr>
        <p:spPr>
          <a:xfrm>
            <a:off x="458669" y="6114927"/>
            <a:ext cx="757944" cy="148568"/>
          </a:xfrm>
          <a:prstGeom prst="rect">
            <a:avLst/>
          </a:prstGeom>
          <a:noFill/>
          <a:ln w="38100">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99" dirty="0" err="1">
              <a:solidFill>
                <a:prstClr val="white"/>
              </a:solidFill>
            </a:endParaRPr>
          </a:p>
        </p:txBody>
      </p:sp>
    </p:spTree>
    <p:extLst>
      <p:ext uri="{BB962C8B-B14F-4D97-AF65-F5344CB8AC3E}">
        <p14:creationId xmlns:p14="http://schemas.microsoft.com/office/powerpoint/2010/main" val="1814650462"/>
      </p:ext>
    </p:extLst>
  </p:cSld>
  <p:clrMapOvr>
    <a:masterClrMapping/>
  </p:clrMapOvr>
  <mc:AlternateContent xmlns:mc="http://schemas.openxmlformats.org/markup-compatibility/2006" xmlns:p14="http://schemas.microsoft.com/office/powerpoint/2010/main">
    <mc:Choice Requires="p14">
      <p:transition spd="slow" p14:dur="2000" advTm="20981"/>
    </mc:Choice>
    <mc:Fallback xmlns="">
      <p:transition spd="slow" advTm="20981"/>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Can 24"/>
          <p:cNvSpPr/>
          <p:nvPr/>
        </p:nvSpPr>
        <p:spPr bwMode="auto">
          <a:xfrm rot="5400000">
            <a:off x="1748870" y="2002142"/>
            <a:ext cx="2883739" cy="4014730"/>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59" tIns="69029" rIns="138059" bIns="69029" numCol="1" spcCol="0" rtlCol="0" fromWordArt="0" anchor="ctr" anchorCtr="0" forceAA="0" compatLnSpc="1">
            <a:prstTxWarp prst="textNoShape">
              <a:avLst/>
            </a:prstTxWarp>
            <a:normAutofit/>
          </a:bodyPr>
          <a:lstStyle/>
          <a:p>
            <a:pPr algn="ctr" defTabSz="1459620" fontAlgn="base">
              <a:spcBef>
                <a:spcPct val="0"/>
              </a:spcBef>
              <a:spcAft>
                <a:spcPct val="0"/>
              </a:spcAft>
              <a:defRPr/>
            </a:pPr>
            <a:r>
              <a:rPr lang="en-US" sz="3199" kern="0" dirty="0">
                <a:solidFill>
                  <a:schemeClr val="bg1"/>
                </a:solidFill>
                <a:latin typeface="Calibri"/>
                <a:cs typeface="Arial" charset="0"/>
              </a:rPr>
              <a:t>TCP</a:t>
            </a:r>
            <a:endParaRPr lang="en-US" sz="2130" kern="0" dirty="0">
              <a:solidFill>
                <a:schemeClr val="bg1"/>
              </a:solidFill>
              <a:latin typeface="Calibri"/>
              <a:cs typeface="Arial" charset="0"/>
            </a:endParaRPr>
          </a:p>
        </p:txBody>
      </p:sp>
      <p:sp>
        <p:nvSpPr>
          <p:cNvPr id="4" name="Title 3"/>
          <p:cNvSpPr>
            <a:spLocks noGrp="1"/>
          </p:cNvSpPr>
          <p:nvPr>
            <p:ph type="title"/>
          </p:nvPr>
        </p:nvSpPr>
        <p:spPr/>
        <p:txBody>
          <a:bodyPr/>
          <a:lstStyle/>
          <a:p>
            <a:r>
              <a:rPr lang="en-US" dirty="0">
                <a:solidFill>
                  <a:srgbClr val="1A1A1A"/>
                </a:solidFill>
              </a:rPr>
              <a:t>Adaptive Transport Protocol </a:t>
            </a:r>
          </a:p>
        </p:txBody>
      </p:sp>
      <p:sp>
        <p:nvSpPr>
          <p:cNvPr id="5" name="Text Placeholder 4"/>
          <p:cNvSpPr>
            <a:spLocks noGrp="1"/>
          </p:cNvSpPr>
          <p:nvPr>
            <p:ph type="body" idx="10"/>
          </p:nvPr>
        </p:nvSpPr>
        <p:spPr/>
        <p:txBody>
          <a:bodyPr/>
          <a:lstStyle/>
          <a:p>
            <a:r>
              <a:rPr lang="en-US" dirty="0"/>
              <a:t>Overview</a:t>
            </a:r>
          </a:p>
        </p:txBody>
      </p:sp>
      <p:sp>
        <p:nvSpPr>
          <p:cNvPr id="26" name="Can 25"/>
          <p:cNvSpPr/>
          <p:nvPr/>
        </p:nvSpPr>
        <p:spPr bwMode="auto">
          <a:xfrm rot="5400000">
            <a:off x="1751709" y="1986906"/>
            <a:ext cx="2883739" cy="4045202"/>
          </a:xfrm>
          <a:prstGeom prst="can">
            <a:avLst/>
          </a:prstGeom>
          <a:solidFill>
            <a:schemeClr val="accent1"/>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059" tIns="69029" rIns="138059" bIns="69029" numCol="1" spcCol="0" rtlCol="0" fromWordArt="0" anchor="ctr" anchorCtr="0" forceAA="0" compatLnSpc="1">
            <a:prstTxWarp prst="textNoShape">
              <a:avLst/>
            </a:prstTxWarp>
            <a:normAutofit/>
          </a:bodyPr>
          <a:lstStyle/>
          <a:p>
            <a:pPr algn="ctr" defTabSz="1459620" fontAlgn="base">
              <a:spcBef>
                <a:spcPct val="0"/>
              </a:spcBef>
              <a:spcAft>
                <a:spcPct val="0"/>
              </a:spcAft>
              <a:defRPr/>
            </a:pPr>
            <a:r>
              <a:rPr lang="en-US" sz="3199" kern="0" dirty="0">
                <a:solidFill>
                  <a:schemeClr val="bg1"/>
                </a:solidFill>
                <a:latin typeface="Calibri"/>
                <a:cs typeface="Arial" charset="0"/>
              </a:rPr>
              <a:t>Adaptive Transport </a:t>
            </a:r>
            <a:br>
              <a:rPr lang="en-US" sz="3199" kern="0" dirty="0">
                <a:solidFill>
                  <a:schemeClr val="bg1"/>
                </a:solidFill>
                <a:latin typeface="Calibri"/>
                <a:cs typeface="Arial" charset="0"/>
              </a:rPr>
            </a:br>
            <a:r>
              <a:rPr lang="en-US" sz="1999" kern="0" dirty="0">
                <a:solidFill>
                  <a:schemeClr val="bg1"/>
                </a:solidFill>
                <a:latin typeface="Calibri"/>
                <a:cs typeface="Arial" charset="0"/>
              </a:rPr>
              <a:t>(TCP or EDT)</a:t>
            </a:r>
            <a:endParaRPr lang="en-US" sz="1600" kern="0" dirty="0">
              <a:solidFill>
                <a:schemeClr val="bg1"/>
              </a:solidFill>
              <a:latin typeface="Calibri"/>
              <a:cs typeface="Arial" charset="0"/>
            </a:endParaRPr>
          </a:p>
        </p:txBody>
      </p:sp>
      <p:grpSp>
        <p:nvGrpSpPr>
          <p:cNvPr id="2" name="Group 1"/>
          <p:cNvGrpSpPr/>
          <p:nvPr/>
        </p:nvGrpSpPr>
        <p:grpSpPr>
          <a:xfrm>
            <a:off x="4616308" y="2703914"/>
            <a:ext cx="5947258" cy="2663161"/>
            <a:chOff x="4615922" y="2703723"/>
            <a:chExt cx="5948807" cy="2663855"/>
          </a:xfrm>
        </p:grpSpPr>
        <p:sp>
          <p:nvSpPr>
            <p:cNvPr id="27" name="Can 26"/>
            <p:cNvSpPr/>
            <p:nvPr/>
          </p:nvSpPr>
          <p:spPr bwMode="auto">
            <a:xfrm rot="5400000">
              <a:off x="8805048" y="2846380"/>
              <a:ext cx="1055707" cy="2463655"/>
            </a:xfrm>
            <a:prstGeom prst="can">
              <a:avLst/>
            </a:prstGeom>
            <a:solidFill>
              <a:schemeClr val="accent3"/>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a:bodyPr>
            <a:lstStyle/>
            <a:p>
              <a:pPr algn="ctr" defTabSz="1460422" fontAlgn="base">
                <a:spcBef>
                  <a:spcPct val="0"/>
                </a:spcBef>
                <a:spcAft>
                  <a:spcPct val="0"/>
                </a:spcAft>
                <a:defRPr/>
              </a:pPr>
              <a:r>
                <a:rPr lang="en-US" sz="1200" kern="0" dirty="0">
                  <a:solidFill>
                    <a:srgbClr val="000000"/>
                  </a:solidFill>
                  <a:cs typeface="Arial" charset="0"/>
                </a:rPr>
                <a:t>                              Adaptive </a:t>
              </a:r>
              <a:br>
                <a:rPr lang="en-US" sz="1200" kern="0" dirty="0">
                  <a:solidFill>
                    <a:srgbClr val="000000"/>
                  </a:solidFill>
                  <a:cs typeface="Arial" charset="0"/>
                </a:rPr>
              </a:br>
              <a:r>
                <a:rPr lang="en-US" sz="1200" kern="0" dirty="0">
                  <a:solidFill>
                    <a:srgbClr val="000000"/>
                  </a:solidFill>
                  <a:cs typeface="Arial" charset="0"/>
                </a:rPr>
                <a:t>                              Display</a:t>
              </a:r>
            </a:p>
          </p:txBody>
        </p:sp>
        <p:grpSp>
          <p:nvGrpSpPr>
            <p:cNvPr id="3" name="Group 2"/>
            <p:cNvGrpSpPr/>
            <p:nvPr/>
          </p:nvGrpSpPr>
          <p:grpSpPr>
            <a:xfrm>
              <a:off x="4615922" y="2703723"/>
              <a:ext cx="5021196" cy="2663855"/>
              <a:chOff x="5401113" y="1679993"/>
              <a:chExt cx="5021196" cy="2663855"/>
            </a:xfrm>
          </p:grpSpPr>
          <p:sp>
            <p:nvSpPr>
              <p:cNvPr id="41" name="Can 40"/>
              <p:cNvSpPr/>
              <p:nvPr/>
            </p:nvSpPr>
            <p:spPr bwMode="auto">
              <a:xfrm rot="5400000">
                <a:off x="9244092" y="1966510"/>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Audio</a:t>
                </a:r>
              </a:p>
            </p:txBody>
          </p:sp>
          <p:sp>
            <p:nvSpPr>
              <p:cNvPr id="43" name="Can 42"/>
              <p:cNvSpPr/>
              <p:nvPr/>
            </p:nvSpPr>
            <p:spPr bwMode="auto">
              <a:xfrm rot="5400000">
                <a:off x="9396635" y="1201098"/>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Skype</a:t>
                </a:r>
              </a:p>
            </p:txBody>
          </p:sp>
          <p:sp>
            <p:nvSpPr>
              <p:cNvPr id="44" name="Can 43"/>
              <p:cNvSpPr/>
              <p:nvPr/>
            </p:nvSpPr>
            <p:spPr bwMode="auto">
              <a:xfrm rot="5400000">
                <a:off x="9296860" y="2741859"/>
                <a:ext cx="352614"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        Multimedia</a:t>
                </a:r>
              </a:p>
            </p:txBody>
          </p:sp>
          <p:sp>
            <p:nvSpPr>
              <p:cNvPr id="45" name="Can 44"/>
              <p:cNvSpPr/>
              <p:nvPr/>
            </p:nvSpPr>
            <p:spPr bwMode="auto">
              <a:xfrm rot="5400000">
                <a:off x="9402891" y="312456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Flash</a:t>
                </a:r>
              </a:p>
            </p:txBody>
          </p:sp>
          <p:sp>
            <p:nvSpPr>
              <p:cNvPr id="46" name="Can 45"/>
              <p:cNvSpPr/>
              <p:nvPr/>
            </p:nvSpPr>
            <p:spPr bwMode="auto">
              <a:xfrm rot="5400000">
                <a:off x="9194554" y="1484571"/>
                <a:ext cx="352617" cy="1884684"/>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Autofit/>
              </a:bodyPr>
              <a:lstStyle/>
              <a:p>
                <a:pPr algn="ctr" defTabSz="1460422" fontAlgn="base">
                  <a:spcBef>
                    <a:spcPct val="0"/>
                  </a:spcBef>
                  <a:spcAft>
                    <a:spcPct val="0"/>
                  </a:spcAft>
                  <a:defRPr/>
                </a:pPr>
                <a:r>
                  <a:rPr lang="en-US" sz="1200" kern="0" dirty="0">
                    <a:cs typeface="Arial" charset="0"/>
                  </a:rPr>
                  <a:t>            </a:t>
                </a:r>
                <a:r>
                  <a:rPr lang="en-US" sz="1200" kern="0" dirty="0" err="1">
                    <a:cs typeface="Arial" charset="0"/>
                  </a:rPr>
                  <a:t>Multitouch</a:t>
                </a:r>
                <a:endParaRPr lang="en-US" sz="1200" kern="0" dirty="0">
                  <a:cs typeface="Arial" charset="0"/>
                </a:endParaRPr>
              </a:p>
            </p:txBody>
          </p:sp>
          <p:sp>
            <p:nvSpPr>
              <p:cNvPr id="47" name="Can 46"/>
              <p:cNvSpPr/>
              <p:nvPr/>
            </p:nvSpPr>
            <p:spPr bwMode="auto">
              <a:xfrm rot="5400000">
                <a:off x="9244093" y="2359155"/>
                <a:ext cx="352617" cy="1686218"/>
              </a:xfrm>
              <a:prstGeom prst="can">
                <a:avLst/>
              </a:prstGeom>
              <a:solidFill>
                <a:schemeClr val="tx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Autofit/>
              </a:bodyPr>
              <a:lstStyle/>
              <a:p>
                <a:pPr algn="ctr" defTabSz="1460422" fontAlgn="base">
                  <a:spcBef>
                    <a:spcPct val="0"/>
                  </a:spcBef>
                  <a:spcAft>
                    <a:spcPct val="0"/>
                  </a:spcAft>
                  <a:defRPr/>
                </a:pPr>
                <a:r>
                  <a:rPr lang="en-US" sz="1200" kern="0" dirty="0">
                    <a:solidFill>
                      <a:srgbClr val="000000"/>
                    </a:solidFill>
                    <a:cs typeface="Arial" charset="0"/>
                  </a:rPr>
                  <a:t>Seamless</a:t>
                </a:r>
                <a:br>
                  <a:rPr lang="en-US" sz="1200" kern="0" dirty="0">
                    <a:solidFill>
                      <a:srgbClr val="000000"/>
                    </a:solidFill>
                    <a:cs typeface="Arial" charset="0"/>
                  </a:rPr>
                </a:br>
                <a:r>
                  <a:rPr lang="en-US" sz="1200" kern="0" dirty="0">
                    <a:solidFill>
                      <a:srgbClr val="000000"/>
                    </a:solidFill>
                    <a:cs typeface="Arial" charset="0"/>
                  </a:rPr>
                  <a:t> Windows</a:t>
                </a:r>
              </a:p>
            </p:txBody>
          </p:sp>
          <p:sp>
            <p:nvSpPr>
              <p:cNvPr id="13" name="Can 12"/>
              <p:cNvSpPr/>
              <p:nvPr/>
            </p:nvSpPr>
            <p:spPr bwMode="auto">
              <a:xfrm rot="5400000">
                <a:off x="5671912" y="1409194"/>
                <a:ext cx="2663855" cy="3205454"/>
              </a:xfrm>
              <a:prstGeom prst="can">
                <a:avLst/>
              </a:prstGeom>
              <a:solidFill>
                <a:srgbClr val="414141">
                  <a:lumMod val="60000"/>
                  <a:lumOff val="40000"/>
                </a:srgbClr>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138131" tIns="69065" rIns="138131" bIns="69065" numCol="1" spcCol="0" rtlCol="0" fromWordArt="0" anchor="ctr" anchorCtr="0" forceAA="0" compatLnSpc="1">
                <a:prstTxWarp prst="textNoShape">
                  <a:avLst/>
                </a:prstTxWarp>
                <a:normAutofit/>
              </a:bodyPr>
              <a:lstStyle/>
              <a:p>
                <a:pPr algn="ctr" defTabSz="1460422" fontAlgn="base">
                  <a:spcBef>
                    <a:spcPct val="0"/>
                  </a:spcBef>
                  <a:spcAft>
                    <a:spcPct val="0"/>
                  </a:spcAft>
                  <a:defRPr/>
                </a:pPr>
                <a:r>
                  <a:rPr lang="en-US" sz="3999" kern="0" dirty="0">
                    <a:solidFill>
                      <a:schemeClr val="bg1"/>
                    </a:solidFill>
                    <a:cs typeface="Arial" charset="0"/>
                  </a:rPr>
                  <a:t>ICA</a:t>
                </a:r>
              </a:p>
            </p:txBody>
          </p:sp>
          <p:sp>
            <p:nvSpPr>
              <p:cNvPr id="37" name="Can 36"/>
              <p:cNvSpPr/>
              <p:nvPr/>
            </p:nvSpPr>
            <p:spPr bwMode="auto">
              <a:xfrm rot="5400000">
                <a:off x="8329210" y="2527035"/>
                <a:ext cx="352617" cy="954358"/>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Clipboard</a:t>
                </a:r>
              </a:p>
            </p:txBody>
          </p:sp>
          <p:sp>
            <p:nvSpPr>
              <p:cNvPr id="38" name="Can 37"/>
              <p:cNvSpPr/>
              <p:nvPr/>
            </p:nvSpPr>
            <p:spPr bwMode="auto">
              <a:xfrm rot="5400000">
                <a:off x="8359873" y="2848563"/>
                <a:ext cx="352617" cy="1015685"/>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Smartcards</a:t>
                </a:r>
              </a:p>
            </p:txBody>
          </p:sp>
          <p:sp>
            <p:nvSpPr>
              <p:cNvPr id="39" name="Can 38"/>
              <p:cNvSpPr/>
              <p:nvPr/>
            </p:nvSpPr>
            <p:spPr bwMode="auto">
              <a:xfrm rot="5400000">
                <a:off x="8360233" y="2144541"/>
                <a:ext cx="352617" cy="1014964"/>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Autofit/>
              </a:bodyPr>
              <a:lstStyle/>
              <a:p>
                <a:pPr algn="ctr" defTabSz="1460422" fontAlgn="base">
                  <a:spcBef>
                    <a:spcPct val="0"/>
                  </a:spcBef>
                  <a:spcAft>
                    <a:spcPct val="0"/>
                  </a:spcAft>
                  <a:defRPr/>
                </a:pPr>
                <a:r>
                  <a:rPr lang="en-US" sz="1200" kern="0" dirty="0">
                    <a:solidFill>
                      <a:srgbClr val="000000"/>
                    </a:solidFill>
                    <a:cs typeface="Arial" charset="0"/>
                  </a:rPr>
                  <a:t>Keyboard / Mouse</a:t>
                </a:r>
              </a:p>
            </p:txBody>
          </p:sp>
          <p:sp>
            <p:nvSpPr>
              <p:cNvPr id="36" name="Can 35"/>
              <p:cNvSpPr/>
              <p:nvPr/>
            </p:nvSpPr>
            <p:spPr bwMode="auto">
              <a:xfrm rot="5400000">
                <a:off x="8440740" y="1771809"/>
                <a:ext cx="352618" cy="1056043"/>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Printing</a:t>
                </a:r>
              </a:p>
            </p:txBody>
          </p:sp>
          <p:sp>
            <p:nvSpPr>
              <p:cNvPr id="40" name="Can 39"/>
              <p:cNvSpPr/>
              <p:nvPr/>
            </p:nvSpPr>
            <p:spPr bwMode="auto">
              <a:xfrm rot="5400000">
                <a:off x="8468874" y="3166883"/>
                <a:ext cx="352617" cy="1083427"/>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Autofit/>
              </a:bodyPr>
              <a:lstStyle/>
              <a:p>
                <a:pPr algn="ctr" defTabSz="1460422" fontAlgn="base">
                  <a:spcBef>
                    <a:spcPct val="0"/>
                  </a:spcBef>
                  <a:spcAft>
                    <a:spcPct val="0"/>
                  </a:spcAft>
                  <a:defRPr/>
                </a:pPr>
                <a:r>
                  <a:rPr lang="en-US" sz="1200" kern="0" dirty="0">
                    <a:solidFill>
                      <a:srgbClr val="000000"/>
                    </a:solidFill>
                    <a:cs typeface="Arial" charset="0"/>
                  </a:rPr>
                  <a:t>Mobile </a:t>
                </a:r>
                <a:br>
                  <a:rPr lang="en-US" sz="1200" kern="0" dirty="0">
                    <a:solidFill>
                      <a:srgbClr val="000000"/>
                    </a:solidFill>
                    <a:cs typeface="Arial" charset="0"/>
                  </a:rPr>
                </a:br>
                <a:r>
                  <a:rPr lang="en-US" sz="1200" kern="0" dirty="0">
                    <a:solidFill>
                      <a:srgbClr val="000000"/>
                    </a:solidFill>
                    <a:cs typeface="Arial" charset="0"/>
                  </a:rPr>
                  <a:t>Sensors</a:t>
                </a:r>
              </a:p>
            </p:txBody>
          </p:sp>
          <p:sp>
            <p:nvSpPr>
              <p:cNvPr id="34" name="Can 33"/>
              <p:cNvSpPr/>
              <p:nvPr/>
            </p:nvSpPr>
            <p:spPr bwMode="auto">
              <a:xfrm rot="5400000">
                <a:off x="8520010" y="3543534"/>
                <a:ext cx="352617" cy="1034509"/>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Generic USB</a:t>
                </a:r>
              </a:p>
            </p:txBody>
          </p:sp>
          <p:sp>
            <p:nvSpPr>
              <p:cNvPr id="35" name="Can 34"/>
              <p:cNvSpPr/>
              <p:nvPr/>
            </p:nvSpPr>
            <p:spPr bwMode="auto">
              <a:xfrm rot="5400000">
                <a:off x="8520009" y="1430387"/>
                <a:ext cx="352617" cy="1034510"/>
              </a:xfrm>
              <a:prstGeom prst="can">
                <a:avLst/>
              </a:prstGeom>
              <a:solidFill>
                <a:schemeClr val="accent2"/>
              </a:solidFill>
              <a:ln w="22225" cap="flat" cmpd="sng" algn="ctr">
                <a:solidFill>
                  <a:schemeClr val="tx1"/>
                </a:solidFill>
                <a:prstDash val="solid"/>
                <a:round/>
                <a:headEnd type="none" w="med" len="med"/>
                <a:tailEnd type="none" w="med" len="med"/>
              </a:ln>
              <a:effectLst/>
            </p:spPr>
            <p:txBody>
              <a:bodyPr rot="0" spcFirstLastPara="0" vertOverflow="overflow" horzOverflow="overflow" vert="vert270" wrap="square" lIns="91368" tIns="0" rIns="91368" bIns="0" numCol="1" spcCol="0" rtlCol="0" fromWordArt="0" anchor="ctr" anchorCtr="0" forceAA="0" compatLnSpc="1">
                <a:prstTxWarp prst="textNoShape">
                  <a:avLst/>
                </a:prstTxWarp>
                <a:normAutofit lnSpcReduction="10000"/>
              </a:bodyPr>
              <a:lstStyle/>
              <a:p>
                <a:pPr algn="ctr" defTabSz="1460422" fontAlgn="base">
                  <a:spcBef>
                    <a:spcPct val="0"/>
                  </a:spcBef>
                  <a:spcAft>
                    <a:spcPct val="0"/>
                  </a:spcAft>
                  <a:defRPr/>
                </a:pPr>
                <a:r>
                  <a:rPr lang="en-US" sz="1200" kern="0" dirty="0">
                    <a:solidFill>
                      <a:srgbClr val="000000"/>
                    </a:solidFill>
                    <a:cs typeface="Arial" charset="0"/>
                  </a:rPr>
                  <a:t>Drives</a:t>
                </a:r>
              </a:p>
            </p:txBody>
          </p:sp>
        </p:grpSp>
      </p:grpSp>
    </p:spTree>
    <p:custDataLst>
      <p:tags r:id="rId1"/>
    </p:custDataLst>
    <p:extLst>
      <p:ext uri="{BB962C8B-B14F-4D97-AF65-F5344CB8AC3E}">
        <p14:creationId xmlns:p14="http://schemas.microsoft.com/office/powerpoint/2010/main" val="4188411633"/>
      </p:ext>
    </p:extLst>
  </p:cSld>
  <p:clrMapOvr>
    <a:masterClrMapping/>
  </p:clrMapOvr>
  <mc:AlternateContent xmlns:mc="http://schemas.openxmlformats.org/markup-compatibility/2006" xmlns:p14="http://schemas.microsoft.com/office/powerpoint/2010/main">
    <mc:Choice Requires="p14">
      <p:transition spd="med" p14:dur="700" advTm="3956">
        <p:fade/>
      </p:transition>
    </mc:Choice>
    <mc:Fallback xmlns="">
      <p:transition spd="med" advTm="395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grpId="0" nodeType="clickEffect">
                                  <p:stCondLst>
                                    <p:cond delay="0"/>
                                  </p:stCondLst>
                                  <p:childTnLst>
                                    <p:animEffect transition="out" filter="randombar(horizontal)">
                                      <p:cBhvr>
                                        <p:cTn id="6" dur="1000"/>
                                        <p:tgtEl>
                                          <p:spTgt spid="25"/>
                                        </p:tgtEl>
                                      </p:cBhvr>
                                    </p:animEffect>
                                    <p:set>
                                      <p:cBhvr>
                                        <p:cTn id="7" dur="1" fill="hold">
                                          <p:stCondLst>
                                            <p:cond delay="999"/>
                                          </p:stCondLst>
                                        </p:cTn>
                                        <p:tgtEl>
                                          <p:spTgt spid="25"/>
                                        </p:tgtEl>
                                        <p:attrNameLst>
                                          <p:attrName>style.visibility</p:attrName>
                                        </p:attrNameLst>
                                      </p:cBhvr>
                                      <p:to>
                                        <p:strVal val="hidden"/>
                                      </p:to>
                                    </p:set>
                                  </p:childTnLst>
                                </p:cTn>
                              </p:par>
                              <p:par>
                                <p:cTn id="8" presetID="14" presetClass="entr" presetSubtype="10" fill="hold" grpId="0"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randombar(horizontal)">
                                      <p:cBhvr>
                                        <p:cTn id="10"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6">
            <a:extLst>
              <a:ext uri="{FF2B5EF4-FFF2-40B4-BE49-F238E27FC236}">
                <a16:creationId xmlns:a16="http://schemas.microsoft.com/office/drawing/2014/main" id="{BB929F20-BF98-7049-AAA1-714A6477EBB6}"/>
              </a:ext>
            </a:extLst>
          </p:cNvPr>
          <p:cNvSpPr txBox="1">
            <a:spLocks/>
          </p:cNvSpPr>
          <p:nvPr/>
        </p:nvSpPr>
        <p:spPr>
          <a:xfrm>
            <a:off x="646386" y="703068"/>
            <a:ext cx="11277599" cy="430887"/>
          </a:xfrm>
          <a:prstGeom prst="rect">
            <a:avLst/>
          </a:prstGeom>
        </p:spPr>
        <p:txBody>
          <a:bodyPr vert="horz" wrap="square" lIns="0" tIns="0" rIns="0" bIns="0" rtlCol="0" anchor="t">
            <a:spAutoFit/>
          </a:bodyPr>
          <a:lstStyle>
            <a:lvl1pPr algn="l" defTabSz="932742" rtl="0" eaLnBrk="1" latinLnBrk="0" hangingPunct="1">
              <a:lnSpc>
                <a:spcPct val="100000"/>
              </a:lnSpc>
              <a:spcBef>
                <a:spcPct val="0"/>
              </a:spcBef>
              <a:buNone/>
              <a:defRPr lang="en-US" sz="3600" b="1" kern="1200" cap="none" spc="-50" baseline="0" dirty="0" smtClean="0">
                <a:ln w="3175">
                  <a:noFill/>
                </a:ln>
                <a:gradFill>
                  <a:gsLst>
                    <a:gs pos="1250">
                      <a:schemeClr val="tx1"/>
                    </a:gs>
                    <a:gs pos="100000">
                      <a:schemeClr val="tx1"/>
                    </a:gs>
                  </a:gsLst>
                  <a:lin ang="5400000" scaled="0"/>
                </a:gradFill>
                <a:effectLst/>
                <a:latin typeface="+mj-lt"/>
                <a:ea typeface="+mn-ea"/>
                <a:cs typeface="Segoe UI" pitchFamily="34" charset="0"/>
              </a:defRPr>
            </a:lvl1pPr>
          </a:lstStyle>
          <a:p>
            <a:r>
              <a:rPr lang="en-US" sz="2800" dirty="0" err="1"/>
              <a:t>Izzivi</a:t>
            </a:r>
            <a:r>
              <a:rPr lang="en-US" sz="2800" dirty="0"/>
              <a:t> </a:t>
            </a:r>
            <a:r>
              <a:rPr lang="en-US" sz="2800" dirty="0" err="1"/>
              <a:t>DaaS</a:t>
            </a:r>
            <a:r>
              <a:rPr lang="en-US" sz="2800" dirty="0"/>
              <a:t> / </a:t>
            </a:r>
            <a:r>
              <a:rPr lang="en-US" sz="2800" dirty="0" err="1"/>
              <a:t>AaaS</a:t>
            </a:r>
            <a:endParaRPr lang="en-US" sz="2800" dirty="0"/>
          </a:p>
        </p:txBody>
      </p:sp>
      <p:sp>
        <p:nvSpPr>
          <p:cNvPr id="6" name="Text Placeholder 5">
            <a:extLst>
              <a:ext uri="{FF2B5EF4-FFF2-40B4-BE49-F238E27FC236}">
                <a16:creationId xmlns:a16="http://schemas.microsoft.com/office/drawing/2014/main" id="{EDA46BF0-781F-B849-B97A-3A20226B8202}"/>
              </a:ext>
            </a:extLst>
          </p:cNvPr>
          <p:cNvSpPr txBox="1">
            <a:spLocks/>
          </p:cNvSpPr>
          <p:nvPr/>
        </p:nvSpPr>
        <p:spPr bwMode="gray">
          <a:xfrm>
            <a:off x="646386" y="1609269"/>
            <a:ext cx="5197682" cy="3323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2200" kern="100" spc="50" baseline="0">
                <a:solidFill>
                  <a:schemeClr val="tx1"/>
                </a:solidFill>
                <a:latin typeface="+mn-lt"/>
                <a:ea typeface="+mn-ea"/>
                <a:cs typeface="+mn-cs"/>
              </a:defRPr>
            </a:lvl1pPr>
            <a:lvl2pPr marL="228600" indent="0" algn="l" defTabSz="914400" rtl="0" eaLnBrk="1" latinLnBrk="0" hangingPunct="1">
              <a:lnSpc>
                <a:spcPct val="90000"/>
              </a:lnSpc>
              <a:spcBef>
                <a:spcPts val="600"/>
              </a:spcBef>
              <a:spcAft>
                <a:spcPts val="200"/>
              </a:spcAft>
              <a:buFont typeface="Arial" panose="020B0604020202020204" pitchFamily="34" charset="0"/>
              <a:buNone/>
              <a:defRPr sz="1800" kern="1200" spc="-30" baseline="0">
                <a:solidFill>
                  <a:schemeClr val="tx1"/>
                </a:solidFill>
                <a:latin typeface="+mn-lt"/>
                <a:ea typeface="+mn-ea"/>
                <a:cs typeface="+mn-cs"/>
              </a:defRPr>
            </a:lvl2pPr>
            <a:lvl3pPr marL="457200" indent="0" algn="l" defTabSz="914400" rtl="0" eaLnBrk="1" latinLnBrk="0" hangingPunct="1">
              <a:lnSpc>
                <a:spcPct val="85000"/>
              </a:lnSpc>
              <a:spcBef>
                <a:spcPts val="600"/>
              </a:spcBef>
              <a:spcAft>
                <a:spcPts val="200"/>
              </a:spcAft>
              <a:buFont typeface="Arial" panose="020B0604020202020204" pitchFamily="34" charset="0"/>
              <a:buNone/>
              <a:defRPr sz="1600" kern="100" spc="-30" baseline="0">
                <a:solidFill>
                  <a:schemeClr val="tx1"/>
                </a:solidFill>
                <a:latin typeface="+mn-lt"/>
                <a:ea typeface="+mn-ea"/>
                <a:cs typeface="+mn-cs"/>
              </a:defRPr>
            </a:lvl3pPr>
            <a:lvl4pPr marL="685800" indent="0" algn="l" defTabSz="914400" rtl="0" eaLnBrk="1" latinLnBrk="0" hangingPunct="1">
              <a:lnSpc>
                <a:spcPct val="90000"/>
              </a:lnSpc>
              <a:spcBef>
                <a:spcPts val="1400"/>
              </a:spcBef>
              <a:buFont typeface="Tahoma" panose="020B0604030504040204" pitchFamily="34" charset="0"/>
              <a:buNone/>
              <a:defRPr sz="2200" kern="100" spc="-50" baseline="0">
                <a:solidFill>
                  <a:schemeClr val="accent1"/>
                </a:solidFill>
                <a:latin typeface="+mn-lt"/>
                <a:ea typeface="+mn-ea"/>
                <a:cs typeface="+mn-cs"/>
              </a:defRPr>
            </a:lvl4pPr>
            <a:lvl5pPr marL="914400" indent="0" algn="l" defTabSz="914400" rtl="0" eaLnBrk="1" latinLnBrk="0" hangingPunct="1">
              <a:lnSpc>
                <a:spcPct val="79000"/>
              </a:lnSpc>
              <a:spcBef>
                <a:spcPts val="200"/>
              </a:spcBef>
              <a:spcAft>
                <a:spcPts val="800"/>
              </a:spcAft>
              <a:buFont typeface="Tahoma" panose="020B0604030504040204" pitchFamily="34" charset="0"/>
              <a:buNone/>
              <a:defRPr sz="1400" b="1" kern="100" spc="30" baseline="0">
                <a:solidFill>
                  <a:schemeClr val="tx1"/>
                </a:solidFill>
                <a:latin typeface="+mn-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r>
              <a:rPr lang="en-US" sz="2400" b="1" dirty="0" err="1"/>
              <a:t>Izhodna</a:t>
            </a:r>
            <a:r>
              <a:rPr lang="en-US" sz="2400" b="1" dirty="0"/>
              <a:t> </a:t>
            </a:r>
            <a:r>
              <a:rPr lang="en-US" sz="2400" b="1" dirty="0" err="1"/>
              <a:t>strategija</a:t>
            </a:r>
            <a:r>
              <a:rPr lang="en-US" sz="2400" b="1" dirty="0"/>
              <a:t> </a:t>
            </a:r>
          </a:p>
        </p:txBody>
      </p:sp>
      <p:sp>
        <p:nvSpPr>
          <p:cNvPr id="2" name="AutoShape 2" descr="Image result for bye bye">
            <a:extLst>
              <a:ext uri="{FF2B5EF4-FFF2-40B4-BE49-F238E27FC236}">
                <a16:creationId xmlns:a16="http://schemas.microsoft.com/office/drawing/2014/main" id="{2D35F98D-E8E6-BB43-92FB-69FCA9C3098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9940" name="Picture 4" descr="Bye bye, Ballmer -- Steve bows out from the board at Microsoft">
            <a:extLst>
              <a:ext uri="{FF2B5EF4-FFF2-40B4-BE49-F238E27FC236}">
                <a16:creationId xmlns:a16="http://schemas.microsoft.com/office/drawing/2014/main" id="{0E59980B-E181-8C47-BFE5-57A3A36577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6473" y="1125777"/>
            <a:ext cx="7152299" cy="4911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0302066"/>
      </p:ext>
    </p:extLst>
  </p:cSld>
  <p:clrMapOvr>
    <a:masterClrMapping/>
  </p:clrMapOvr>
  <mc:AlternateContent xmlns:mc="http://schemas.openxmlformats.org/markup-compatibility/2006" xmlns:p14="http://schemas.microsoft.com/office/powerpoint/2010/main">
    <mc:Choice Requires="p14">
      <p:transition spd="med" p14:dur="700" advTm="2891">
        <p:fade/>
      </p:transition>
    </mc:Choice>
    <mc:Fallback xmlns="">
      <p:transition spd="med" advTm="2891">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9940"/>
                                        </p:tgtEl>
                                        <p:attrNameLst>
                                          <p:attrName>style.visibility</p:attrName>
                                        </p:attrNameLst>
                                      </p:cBhvr>
                                      <p:to>
                                        <p:strVal val="visible"/>
                                      </p:to>
                                    </p:set>
                                    <p:anim calcmode="lin" valueType="num">
                                      <p:cBhvr additive="base">
                                        <p:cTn id="7" dur="500" fill="hold"/>
                                        <p:tgtEl>
                                          <p:spTgt spid="39940"/>
                                        </p:tgtEl>
                                        <p:attrNameLst>
                                          <p:attrName>ppt_x</p:attrName>
                                        </p:attrNameLst>
                                      </p:cBhvr>
                                      <p:tavLst>
                                        <p:tav tm="0">
                                          <p:val>
                                            <p:strVal val="#ppt_x"/>
                                          </p:val>
                                        </p:tav>
                                        <p:tav tm="100000">
                                          <p:val>
                                            <p:strVal val="#ppt_x"/>
                                          </p:val>
                                        </p:tav>
                                      </p:tavLst>
                                    </p:anim>
                                    <p:anim calcmode="lin" valueType="num">
                                      <p:cBhvr additive="base">
                                        <p:cTn id="8" dur="500" fill="hold"/>
                                        <p:tgtEl>
                                          <p:spTgt spid="399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5"/>
          <p:cNvSpPr>
            <a:spLocks/>
          </p:cNvSpPr>
          <p:nvPr/>
        </p:nvSpPr>
        <p:spPr bwMode="auto">
          <a:xfrm>
            <a:off x="3170715" y="1718018"/>
            <a:ext cx="6033401" cy="1253905"/>
          </a:xfrm>
          <a:custGeom>
            <a:avLst/>
            <a:gdLst>
              <a:gd name="T0" fmla="*/ 849 w 866"/>
              <a:gd name="T1" fmla="*/ 205 h 380"/>
              <a:gd name="T2" fmla="*/ 760 w 866"/>
              <a:gd name="T3" fmla="*/ 132 h 380"/>
              <a:gd name="T4" fmla="*/ 743 w 866"/>
              <a:gd name="T5" fmla="*/ 129 h 380"/>
              <a:gd name="T6" fmla="*/ 736 w 866"/>
              <a:gd name="T7" fmla="*/ 128 h 380"/>
              <a:gd name="T8" fmla="*/ 732 w 866"/>
              <a:gd name="T9" fmla="*/ 122 h 380"/>
              <a:gd name="T10" fmla="*/ 708 w 866"/>
              <a:gd name="T11" fmla="*/ 100 h 380"/>
              <a:gd name="T12" fmla="*/ 650 w 866"/>
              <a:gd name="T13" fmla="*/ 71 h 380"/>
              <a:gd name="T14" fmla="*/ 616 w 866"/>
              <a:gd name="T15" fmla="*/ 67 h 380"/>
              <a:gd name="T16" fmla="*/ 601 w 866"/>
              <a:gd name="T17" fmla="*/ 67 h 380"/>
              <a:gd name="T18" fmla="*/ 596 w 866"/>
              <a:gd name="T19" fmla="*/ 64 h 380"/>
              <a:gd name="T20" fmla="*/ 433 w 866"/>
              <a:gd name="T21" fmla="*/ 0 h 380"/>
              <a:gd name="T22" fmla="*/ 269 w 866"/>
              <a:gd name="T23" fmla="*/ 64 h 380"/>
              <a:gd name="T24" fmla="*/ 265 w 866"/>
              <a:gd name="T25" fmla="*/ 67 h 380"/>
              <a:gd name="T26" fmla="*/ 247 w 866"/>
              <a:gd name="T27" fmla="*/ 67 h 380"/>
              <a:gd name="T28" fmla="*/ 240 w 866"/>
              <a:gd name="T29" fmla="*/ 68 h 380"/>
              <a:gd name="T30" fmla="*/ 224 w 866"/>
              <a:gd name="T31" fmla="*/ 70 h 380"/>
              <a:gd name="T32" fmla="*/ 163 w 866"/>
              <a:gd name="T33" fmla="*/ 96 h 380"/>
              <a:gd name="T34" fmla="*/ 137 w 866"/>
              <a:gd name="T35" fmla="*/ 119 h 380"/>
              <a:gd name="T36" fmla="*/ 126 w 866"/>
              <a:gd name="T37" fmla="*/ 129 h 380"/>
              <a:gd name="T38" fmla="*/ 110 w 866"/>
              <a:gd name="T39" fmla="*/ 131 h 380"/>
              <a:gd name="T40" fmla="*/ 19 w 866"/>
              <a:gd name="T41" fmla="*/ 201 h 380"/>
              <a:gd name="T42" fmla="*/ 28 w 866"/>
              <a:gd name="T43" fmla="*/ 324 h 380"/>
              <a:gd name="T44" fmla="*/ 70 w 866"/>
              <a:gd name="T45" fmla="*/ 363 h 380"/>
              <a:gd name="T46" fmla="*/ 132 w 866"/>
              <a:gd name="T47" fmla="*/ 379 h 380"/>
              <a:gd name="T48" fmla="*/ 280 w 866"/>
              <a:gd name="T49" fmla="*/ 379 h 380"/>
              <a:gd name="T50" fmla="*/ 428 w 866"/>
              <a:gd name="T51" fmla="*/ 379 h 380"/>
              <a:gd name="T52" fmla="*/ 724 w 866"/>
              <a:gd name="T53" fmla="*/ 380 h 380"/>
              <a:gd name="T54" fmla="*/ 791 w 866"/>
              <a:gd name="T55" fmla="*/ 366 h 380"/>
              <a:gd name="T56" fmla="*/ 836 w 866"/>
              <a:gd name="T57" fmla="*/ 327 h 380"/>
              <a:gd name="T58" fmla="*/ 849 w 866"/>
              <a:gd name="T59" fmla="*/ 205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6" h="380">
                <a:moveTo>
                  <a:pt x="849" y="205"/>
                </a:moveTo>
                <a:cubicBezTo>
                  <a:pt x="833" y="168"/>
                  <a:pt x="800" y="139"/>
                  <a:pt x="760" y="132"/>
                </a:cubicBezTo>
                <a:cubicBezTo>
                  <a:pt x="755" y="130"/>
                  <a:pt x="749" y="130"/>
                  <a:pt x="743" y="129"/>
                </a:cubicBezTo>
                <a:cubicBezTo>
                  <a:pt x="741" y="129"/>
                  <a:pt x="738" y="129"/>
                  <a:pt x="736" y="128"/>
                </a:cubicBezTo>
                <a:cubicBezTo>
                  <a:pt x="734" y="126"/>
                  <a:pt x="733" y="124"/>
                  <a:pt x="732" y="122"/>
                </a:cubicBezTo>
                <a:cubicBezTo>
                  <a:pt x="725" y="114"/>
                  <a:pt x="717" y="106"/>
                  <a:pt x="708" y="100"/>
                </a:cubicBezTo>
                <a:cubicBezTo>
                  <a:pt x="691" y="86"/>
                  <a:pt x="671" y="76"/>
                  <a:pt x="650" y="71"/>
                </a:cubicBezTo>
                <a:cubicBezTo>
                  <a:pt x="639" y="69"/>
                  <a:pt x="627" y="67"/>
                  <a:pt x="616" y="67"/>
                </a:cubicBezTo>
                <a:cubicBezTo>
                  <a:pt x="615" y="67"/>
                  <a:pt x="601" y="67"/>
                  <a:pt x="601" y="67"/>
                </a:cubicBezTo>
                <a:cubicBezTo>
                  <a:pt x="599" y="66"/>
                  <a:pt x="598" y="65"/>
                  <a:pt x="596" y="64"/>
                </a:cubicBezTo>
                <a:cubicBezTo>
                  <a:pt x="566" y="26"/>
                  <a:pt x="504" y="0"/>
                  <a:pt x="433" y="0"/>
                </a:cubicBezTo>
                <a:cubicBezTo>
                  <a:pt x="361" y="0"/>
                  <a:pt x="299" y="26"/>
                  <a:pt x="269" y="64"/>
                </a:cubicBezTo>
                <a:cubicBezTo>
                  <a:pt x="268" y="65"/>
                  <a:pt x="267" y="66"/>
                  <a:pt x="265" y="67"/>
                </a:cubicBezTo>
                <a:cubicBezTo>
                  <a:pt x="263" y="67"/>
                  <a:pt x="248" y="67"/>
                  <a:pt x="247" y="67"/>
                </a:cubicBezTo>
                <a:cubicBezTo>
                  <a:pt x="244" y="67"/>
                  <a:pt x="242" y="67"/>
                  <a:pt x="240" y="68"/>
                </a:cubicBezTo>
                <a:cubicBezTo>
                  <a:pt x="235" y="68"/>
                  <a:pt x="230" y="69"/>
                  <a:pt x="224" y="70"/>
                </a:cubicBezTo>
                <a:cubicBezTo>
                  <a:pt x="202" y="74"/>
                  <a:pt x="181" y="83"/>
                  <a:pt x="163" y="96"/>
                </a:cubicBezTo>
                <a:cubicBezTo>
                  <a:pt x="154" y="103"/>
                  <a:pt x="145" y="111"/>
                  <a:pt x="137" y="119"/>
                </a:cubicBezTo>
                <a:cubicBezTo>
                  <a:pt x="134" y="122"/>
                  <a:pt x="131" y="129"/>
                  <a:pt x="126" y="129"/>
                </a:cubicBezTo>
                <a:cubicBezTo>
                  <a:pt x="121" y="129"/>
                  <a:pt x="116" y="130"/>
                  <a:pt x="110" y="131"/>
                </a:cubicBezTo>
                <a:cubicBezTo>
                  <a:pt x="71" y="138"/>
                  <a:pt x="36" y="165"/>
                  <a:pt x="19" y="201"/>
                </a:cubicBezTo>
                <a:cubicBezTo>
                  <a:pt x="0" y="240"/>
                  <a:pt x="4" y="288"/>
                  <a:pt x="28" y="324"/>
                </a:cubicBezTo>
                <a:cubicBezTo>
                  <a:pt x="39" y="340"/>
                  <a:pt x="53" y="353"/>
                  <a:pt x="70" y="363"/>
                </a:cubicBezTo>
                <a:cubicBezTo>
                  <a:pt x="89" y="374"/>
                  <a:pt x="110" y="379"/>
                  <a:pt x="132" y="379"/>
                </a:cubicBezTo>
                <a:cubicBezTo>
                  <a:pt x="181" y="380"/>
                  <a:pt x="231" y="379"/>
                  <a:pt x="280" y="379"/>
                </a:cubicBezTo>
                <a:cubicBezTo>
                  <a:pt x="330" y="379"/>
                  <a:pt x="379" y="379"/>
                  <a:pt x="428" y="379"/>
                </a:cubicBezTo>
                <a:cubicBezTo>
                  <a:pt x="527" y="379"/>
                  <a:pt x="626" y="379"/>
                  <a:pt x="724" y="380"/>
                </a:cubicBezTo>
                <a:cubicBezTo>
                  <a:pt x="748" y="380"/>
                  <a:pt x="770" y="377"/>
                  <a:pt x="791" y="366"/>
                </a:cubicBezTo>
                <a:cubicBezTo>
                  <a:pt x="809" y="357"/>
                  <a:pt x="824" y="343"/>
                  <a:pt x="836" y="327"/>
                </a:cubicBezTo>
                <a:cubicBezTo>
                  <a:pt x="861" y="291"/>
                  <a:pt x="866" y="244"/>
                  <a:pt x="849" y="205"/>
                </a:cubicBezTo>
                <a:close/>
              </a:path>
            </a:pathLst>
          </a:custGeom>
          <a:gradFill>
            <a:gsLst>
              <a:gs pos="0">
                <a:schemeClr val="bg1">
                  <a:lumMod val="85000"/>
                </a:schemeClr>
              </a:gs>
              <a:gs pos="35000">
                <a:schemeClr val="bg1">
                  <a:lumMod val="95000"/>
                </a:schemeClr>
              </a:gs>
              <a:gs pos="100000">
                <a:schemeClr val="bg1"/>
              </a:gs>
            </a:gsLst>
          </a:gradFill>
          <a:ln w="57150">
            <a:solidFill>
              <a:schemeClr val="accent1"/>
            </a:solidFill>
          </a:ln>
          <a:extLst/>
        </p:spPr>
        <p:style>
          <a:lnRef idx="1">
            <a:schemeClr val="dk1"/>
          </a:lnRef>
          <a:fillRef idx="2">
            <a:schemeClr val="dk1"/>
          </a:fillRef>
          <a:effectRef idx="1">
            <a:schemeClr val="dk1"/>
          </a:effectRef>
          <a:fontRef idx="minor">
            <a:schemeClr val="dk1"/>
          </a:fontRef>
        </p:style>
        <p:txBody>
          <a:bodyPr vert="horz" wrap="square" lIns="91414" tIns="45707" rIns="91414" bIns="45707" numCol="1" anchor="t" anchorCtr="0" compatLnSpc="1">
            <a:prstTxWarp prst="textNoShape">
              <a:avLst/>
            </a:prstTxWarp>
          </a:bodyPr>
          <a:lstStyle/>
          <a:p>
            <a:pPr algn="ctr" defTabSz="914126" eaLnBrk="0" fontAlgn="base" hangingPunct="0">
              <a:spcBef>
                <a:spcPct val="0"/>
              </a:spcBef>
              <a:spcAft>
                <a:spcPct val="0"/>
              </a:spcAft>
            </a:pPr>
            <a:endParaRPr lang="en-US" sz="1400" b="1" dirty="0">
              <a:solidFill>
                <a:srgbClr val="000000"/>
              </a:solidFill>
              <a:cs typeface="Segoe UI" panose="020B0502040204020203" pitchFamily="34" charset="0"/>
            </a:endParaRPr>
          </a:p>
          <a:p>
            <a:pPr algn="ctr" defTabSz="914126" eaLnBrk="0" fontAlgn="base" hangingPunct="0">
              <a:spcBef>
                <a:spcPct val="0"/>
              </a:spcBef>
              <a:spcAft>
                <a:spcPct val="0"/>
              </a:spcAft>
            </a:pPr>
            <a:br>
              <a:rPr lang="en-US" sz="2400" b="1" dirty="0">
                <a:solidFill>
                  <a:srgbClr val="000000"/>
                </a:solidFill>
                <a:cs typeface="Segoe UI" panose="020B0502040204020203" pitchFamily="34" charset="0"/>
              </a:rPr>
            </a:br>
            <a:r>
              <a:rPr lang="en-US" sz="2400" b="1" dirty="0">
                <a:solidFill>
                  <a:srgbClr val="000000"/>
                </a:solidFill>
                <a:cs typeface="Segoe UI" panose="020B0502040204020203" pitchFamily="34" charset="0"/>
              </a:rPr>
              <a:t>XenApp / </a:t>
            </a:r>
            <a:r>
              <a:rPr lang="en-US" sz="2400" b="1" dirty="0" err="1">
                <a:solidFill>
                  <a:srgbClr val="000000"/>
                </a:solidFill>
                <a:cs typeface="Segoe UI" panose="020B0502040204020203" pitchFamily="34" charset="0"/>
              </a:rPr>
              <a:t>XenDesktop</a:t>
            </a:r>
            <a:r>
              <a:rPr lang="en-US" sz="2400" b="1" dirty="0">
                <a:solidFill>
                  <a:srgbClr val="000000"/>
                </a:solidFill>
                <a:cs typeface="Segoe UI" panose="020B0502040204020203" pitchFamily="34" charset="0"/>
              </a:rPr>
              <a:t>  Service</a:t>
            </a:r>
          </a:p>
        </p:txBody>
      </p:sp>
      <p:sp>
        <p:nvSpPr>
          <p:cNvPr id="4" name="Title 3"/>
          <p:cNvSpPr>
            <a:spLocks noGrp="1"/>
          </p:cNvSpPr>
          <p:nvPr>
            <p:ph type="title"/>
          </p:nvPr>
        </p:nvSpPr>
        <p:spPr/>
        <p:txBody>
          <a:bodyPr/>
          <a:lstStyle/>
          <a:p>
            <a:r>
              <a:rPr lang="en-US" dirty="0">
                <a:solidFill>
                  <a:srgbClr val="1A1A1A"/>
                </a:solidFill>
              </a:rPr>
              <a:t>Manage Multiple XenApp Locations with Citrix Cloud</a:t>
            </a:r>
          </a:p>
        </p:txBody>
      </p:sp>
      <p:sp>
        <p:nvSpPr>
          <p:cNvPr id="75" name="Down Arrow 74"/>
          <p:cNvSpPr/>
          <p:nvPr/>
        </p:nvSpPr>
        <p:spPr>
          <a:xfrm rot="10800000">
            <a:off x="5821755" y="2971923"/>
            <a:ext cx="548492" cy="456760"/>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39" name="Rounded Rectangle 38"/>
          <p:cNvSpPr/>
          <p:nvPr/>
        </p:nvSpPr>
        <p:spPr>
          <a:xfrm>
            <a:off x="3444961" y="3429001"/>
            <a:ext cx="5302081" cy="2376795"/>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grpSp>
        <p:nvGrpSpPr>
          <p:cNvPr id="40" name="Group 39"/>
          <p:cNvGrpSpPr/>
          <p:nvPr/>
        </p:nvGrpSpPr>
        <p:grpSpPr>
          <a:xfrm>
            <a:off x="4907604" y="3610605"/>
            <a:ext cx="2376795" cy="366887"/>
            <a:chOff x="944938" y="3672839"/>
            <a:chExt cx="2377414" cy="366983"/>
          </a:xfrm>
          <a:solidFill>
            <a:schemeClr val="accent1"/>
          </a:solidFill>
        </p:grpSpPr>
        <p:sp>
          <p:nvSpPr>
            <p:cNvPr id="41" name="Rounded Rectangle 40"/>
            <p:cNvSpPr/>
            <p:nvPr/>
          </p:nvSpPr>
          <p:spPr>
            <a:xfrm>
              <a:off x="944938" y="3672839"/>
              <a:ext cx="1097268" cy="363303"/>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42" name="Rounded Rectangle 41"/>
            <p:cNvSpPr/>
            <p:nvPr/>
          </p:nvSpPr>
          <p:spPr>
            <a:xfrm>
              <a:off x="2225084" y="3672840"/>
              <a:ext cx="1097268" cy="366982"/>
            </a:xfrm>
            <a:prstGeom prst="roundRect">
              <a:avLst/>
            </a:prstGeom>
            <a:grp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43" name="Rectangle 42"/>
          <p:cNvSpPr/>
          <p:nvPr/>
        </p:nvSpPr>
        <p:spPr bwMode="auto">
          <a:xfrm>
            <a:off x="6187416"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Physical Catalog</a:t>
            </a:r>
          </a:p>
        </p:txBody>
      </p:sp>
      <p:grpSp>
        <p:nvGrpSpPr>
          <p:cNvPr id="45" name="Group 44"/>
          <p:cNvGrpSpPr/>
          <p:nvPr/>
        </p:nvGrpSpPr>
        <p:grpSpPr>
          <a:xfrm>
            <a:off x="6370245" y="4343154"/>
            <a:ext cx="822736" cy="457075"/>
            <a:chOff x="2072684" y="4617707"/>
            <a:chExt cx="1005829" cy="549861"/>
          </a:xfrm>
        </p:grpSpPr>
        <p:sp>
          <p:nvSpPr>
            <p:cNvPr id="46" name="Rectangle 4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48" name="Rectangle 47"/>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49" name="Picture 48"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52" name="Group 51"/>
          <p:cNvGrpSpPr/>
          <p:nvPr/>
        </p:nvGrpSpPr>
        <p:grpSpPr>
          <a:xfrm>
            <a:off x="7467228" y="4343153"/>
            <a:ext cx="822736" cy="457075"/>
            <a:chOff x="2072684" y="4617707"/>
            <a:chExt cx="1005829" cy="549861"/>
          </a:xfrm>
        </p:grpSpPr>
        <p:sp>
          <p:nvSpPr>
            <p:cNvPr id="53" name="Rectangle 52"/>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54" name="Rectangle 53"/>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55" name="Picture 54"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56" name="Rectangle 55"/>
          <p:cNvSpPr/>
          <p:nvPr/>
        </p:nvSpPr>
        <p:spPr bwMode="auto">
          <a:xfrm>
            <a:off x="3719205" y="4160322"/>
            <a:ext cx="2285380" cy="1096982"/>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err="1">
                <a:solidFill>
                  <a:srgbClr val="000000"/>
                </a:solidFill>
                <a:cs typeface="Arial" charset="0"/>
              </a:rPr>
              <a:t>XenServer</a:t>
            </a:r>
            <a:r>
              <a:rPr lang="en-US" sz="1400" dirty="0">
                <a:solidFill>
                  <a:srgbClr val="000000"/>
                </a:solidFill>
                <a:cs typeface="Arial" charset="0"/>
              </a:rPr>
              <a:t> Catalog</a:t>
            </a:r>
          </a:p>
        </p:txBody>
      </p:sp>
      <p:grpSp>
        <p:nvGrpSpPr>
          <p:cNvPr id="60" name="Group 59"/>
          <p:cNvGrpSpPr/>
          <p:nvPr/>
        </p:nvGrpSpPr>
        <p:grpSpPr>
          <a:xfrm>
            <a:off x="3902035" y="4343154"/>
            <a:ext cx="822736" cy="457075"/>
            <a:chOff x="2072684" y="4617707"/>
            <a:chExt cx="1005829" cy="549861"/>
          </a:xfrm>
        </p:grpSpPr>
        <p:sp>
          <p:nvSpPr>
            <p:cNvPr id="61" name="Rectangle 60"/>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2" name="Rectangle 61"/>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3" name="Picture 62"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65" name="Group 64"/>
          <p:cNvGrpSpPr/>
          <p:nvPr/>
        </p:nvGrpSpPr>
        <p:grpSpPr>
          <a:xfrm>
            <a:off x="4999019" y="4343153"/>
            <a:ext cx="822736" cy="457075"/>
            <a:chOff x="2072684" y="4617707"/>
            <a:chExt cx="1005829" cy="549861"/>
          </a:xfrm>
        </p:grpSpPr>
        <p:sp>
          <p:nvSpPr>
            <p:cNvPr id="66" name="Rectangle 6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67" name="Rectangle 6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68" name="Picture 67"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05" name="Rectangle 53"/>
          <p:cNvSpPr>
            <a:spLocks noChangeArrowheads="1"/>
          </p:cNvSpPr>
          <p:nvPr/>
        </p:nvSpPr>
        <p:spPr bwMode="auto">
          <a:xfrm>
            <a:off x="4724772" y="5897210"/>
            <a:ext cx="2742456" cy="369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2399" dirty="0">
                <a:solidFill>
                  <a:srgbClr val="000000"/>
                </a:solidFill>
              </a:rPr>
              <a:t>Corporate HQ</a:t>
            </a:r>
          </a:p>
        </p:txBody>
      </p:sp>
      <p:sp>
        <p:nvSpPr>
          <p:cNvPr id="122" name="Rectangle 53"/>
          <p:cNvSpPr>
            <a:spLocks noChangeArrowheads="1"/>
          </p:cNvSpPr>
          <p:nvPr/>
        </p:nvSpPr>
        <p:spPr bwMode="auto">
          <a:xfrm>
            <a:off x="4907604"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Primary Zone</a:t>
            </a:r>
          </a:p>
        </p:txBody>
      </p:sp>
      <p:grpSp>
        <p:nvGrpSpPr>
          <p:cNvPr id="5" name="Group 4"/>
          <p:cNvGrpSpPr/>
          <p:nvPr/>
        </p:nvGrpSpPr>
        <p:grpSpPr>
          <a:xfrm>
            <a:off x="8592208" y="2467588"/>
            <a:ext cx="3171534" cy="3706550"/>
            <a:chOff x="8592858" y="2467337"/>
            <a:chExt cx="3172360" cy="3707515"/>
          </a:xfrm>
        </p:grpSpPr>
        <p:sp>
          <p:nvSpPr>
            <p:cNvPr id="87" name="Down Arrow 86"/>
            <p:cNvSpPr/>
            <p:nvPr/>
          </p:nvSpPr>
          <p:spPr>
            <a:xfrm rot="8476046" flipH="1">
              <a:off x="8592858" y="2467337"/>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91" name="Rounded Rectangle 90"/>
            <p:cNvSpPr/>
            <p:nvPr/>
          </p:nvSpPr>
          <p:spPr>
            <a:xfrm>
              <a:off x="8839170" y="3429000"/>
              <a:ext cx="2926048"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119" name="Rectangle 118"/>
            <p:cNvSpPr/>
            <p:nvPr/>
          </p:nvSpPr>
          <p:spPr bwMode="auto">
            <a:xfrm>
              <a:off x="10393633" y="4160512"/>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AZ2</a:t>
              </a:r>
            </a:p>
          </p:txBody>
        </p:sp>
        <p:grpSp>
          <p:nvGrpSpPr>
            <p:cNvPr id="94" name="Group 93"/>
            <p:cNvGrpSpPr/>
            <p:nvPr/>
          </p:nvGrpSpPr>
          <p:grpSpPr>
            <a:xfrm>
              <a:off x="9113487" y="3611877"/>
              <a:ext cx="2377414" cy="366983"/>
              <a:chOff x="944938" y="3672839"/>
              <a:chExt cx="2377414" cy="366983"/>
            </a:xfrm>
          </p:grpSpPr>
          <p:sp>
            <p:nvSpPr>
              <p:cNvPr id="106" name="Rounded Rectangle 105"/>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109" name="Rounded Rectangle 108"/>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10" name="Rectangle 109"/>
            <p:cNvSpPr/>
            <p:nvPr/>
          </p:nvSpPr>
          <p:spPr bwMode="auto">
            <a:xfrm>
              <a:off x="9022047" y="4160511"/>
              <a:ext cx="1188707"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AZ1</a:t>
              </a:r>
            </a:p>
          </p:txBody>
        </p:sp>
        <p:grpSp>
          <p:nvGrpSpPr>
            <p:cNvPr id="111" name="Group 110"/>
            <p:cNvGrpSpPr/>
            <p:nvPr/>
          </p:nvGrpSpPr>
          <p:grpSpPr>
            <a:xfrm>
              <a:off x="9204925" y="4343390"/>
              <a:ext cx="822950" cy="457194"/>
              <a:chOff x="2072684" y="4617707"/>
              <a:chExt cx="1005829" cy="549861"/>
            </a:xfrm>
          </p:grpSpPr>
          <p:sp>
            <p:nvSpPr>
              <p:cNvPr id="112" name="Rectangle 111"/>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3" name="Rectangle 112"/>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4" name="Picture 113"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115" name="Group 114"/>
            <p:cNvGrpSpPr/>
            <p:nvPr/>
          </p:nvGrpSpPr>
          <p:grpSpPr>
            <a:xfrm>
              <a:off x="10576512" y="4343389"/>
              <a:ext cx="822950" cy="457194"/>
              <a:chOff x="2072684" y="4617707"/>
              <a:chExt cx="1005829" cy="549861"/>
            </a:xfrm>
          </p:grpSpPr>
          <p:sp>
            <p:nvSpPr>
              <p:cNvPr id="116" name="Rectangle 115"/>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117" name="Rectangle 116"/>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118" name="Picture 117"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sp>
          <p:nvSpPr>
            <p:cNvPr id="120" name="Rectangle 53"/>
            <p:cNvSpPr>
              <a:spLocks noChangeArrowheads="1"/>
            </p:cNvSpPr>
            <p:nvPr/>
          </p:nvSpPr>
          <p:spPr bwMode="auto">
            <a:xfrm>
              <a:off x="8839170"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Contractor Desktops</a:t>
              </a:r>
            </a:p>
          </p:txBody>
        </p:sp>
        <p:sp>
          <p:nvSpPr>
            <p:cNvPr id="123" name="Rectangle 53"/>
            <p:cNvSpPr>
              <a:spLocks noChangeArrowheads="1"/>
            </p:cNvSpPr>
            <p:nvPr/>
          </p:nvSpPr>
          <p:spPr bwMode="auto">
            <a:xfrm>
              <a:off x="9022048" y="5440658"/>
              <a:ext cx="2560291"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Azure</a:t>
              </a:r>
            </a:p>
          </p:txBody>
        </p:sp>
      </p:grpSp>
      <p:grpSp>
        <p:nvGrpSpPr>
          <p:cNvPr id="11" name="Group 10"/>
          <p:cNvGrpSpPr/>
          <p:nvPr/>
        </p:nvGrpSpPr>
        <p:grpSpPr>
          <a:xfrm>
            <a:off x="519675" y="2467590"/>
            <a:ext cx="2988703" cy="3706548"/>
            <a:chOff x="518221" y="2467339"/>
            <a:chExt cx="2989482" cy="3707513"/>
          </a:xfrm>
        </p:grpSpPr>
        <p:grpSp>
          <p:nvGrpSpPr>
            <p:cNvPr id="6" name="Group 5"/>
            <p:cNvGrpSpPr/>
            <p:nvPr/>
          </p:nvGrpSpPr>
          <p:grpSpPr>
            <a:xfrm>
              <a:off x="609661" y="2467339"/>
              <a:ext cx="2898042" cy="3339076"/>
              <a:chOff x="609661" y="2467339"/>
              <a:chExt cx="2898042" cy="3339076"/>
            </a:xfrm>
          </p:grpSpPr>
          <p:sp>
            <p:nvSpPr>
              <p:cNvPr id="92" name="Down Arrow 91"/>
              <p:cNvSpPr/>
              <p:nvPr/>
            </p:nvSpPr>
            <p:spPr>
              <a:xfrm rot="13123954">
                <a:off x="2959068" y="2467339"/>
                <a:ext cx="548635" cy="1159209"/>
              </a:xfrm>
              <a:prstGeom prst="down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4" tIns="45707" rIns="91414" bIns="45707" rtlCol="0" anchor="ctr"/>
              <a:lstStyle/>
              <a:p>
                <a:pPr algn="ctr" defTabSz="914126"/>
                <a:endParaRPr lang="en-US" sz="1799">
                  <a:solidFill>
                    <a:srgbClr val="FFFFFF"/>
                  </a:solidFill>
                </a:endParaRPr>
              </a:p>
            </p:txBody>
          </p:sp>
          <p:sp>
            <p:nvSpPr>
              <p:cNvPr id="83" name="Rounded Rectangle 82"/>
              <p:cNvSpPr/>
              <p:nvPr/>
            </p:nvSpPr>
            <p:spPr>
              <a:xfrm>
                <a:off x="609661" y="3429001"/>
                <a:ext cx="2743170" cy="2377414"/>
              </a:xfrm>
              <a:prstGeom prst="roundRect">
                <a:avLst/>
              </a:prstGeom>
            </p:spPr>
            <p:style>
              <a:lnRef idx="2">
                <a:schemeClr val="dk1"/>
              </a:lnRef>
              <a:fillRef idx="1">
                <a:schemeClr val="lt1"/>
              </a:fillRef>
              <a:effectRef idx="0">
                <a:schemeClr val="dk1"/>
              </a:effectRef>
              <a:fontRef idx="minor">
                <a:schemeClr val="dk1"/>
              </a:fontRef>
            </p:style>
            <p:txBody>
              <a:bodyPr lIns="91414" tIns="45707" rIns="91414" bIns="45707" rtlCol="0" anchor="t"/>
              <a:lstStyle/>
              <a:p>
                <a:pPr algn="ctr" defTabSz="914126"/>
                <a:endParaRPr lang="en-US" sz="1799" b="1" dirty="0">
                  <a:solidFill>
                    <a:srgbClr val="000000"/>
                  </a:solidFill>
                </a:endParaRPr>
              </a:p>
            </p:txBody>
          </p:sp>
          <p:sp>
            <p:nvSpPr>
              <p:cNvPr id="77" name="Rectangle 76"/>
              <p:cNvSpPr/>
              <p:nvPr/>
            </p:nvSpPr>
            <p:spPr bwMode="auto">
              <a:xfrm>
                <a:off x="792539" y="4160512"/>
                <a:ext cx="2377414" cy="1097268"/>
              </a:xfrm>
              <a:prstGeom prst="rect">
                <a:avLst/>
              </a:prstGeom>
              <a:solidFill>
                <a:srgbClr val="B2B2B2"/>
              </a:solidFill>
              <a:ln w="22225" cap="flat" cmpd="sng" algn="ctr">
                <a:no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b" anchorCtr="0" forceAA="0" compatLnSpc="1">
                <a:prstTxWarp prst="textNoShape">
                  <a:avLst/>
                </a:prstTxWarp>
                <a:noAutofit/>
              </a:bodyPr>
              <a:lstStyle/>
              <a:p>
                <a:pPr algn="ctr" defTabSz="1461152" fontAlgn="base">
                  <a:spcBef>
                    <a:spcPct val="0"/>
                  </a:spcBef>
                  <a:spcAft>
                    <a:spcPct val="0"/>
                  </a:spcAft>
                </a:pPr>
                <a:r>
                  <a:rPr lang="en-US" sz="1400" dirty="0">
                    <a:solidFill>
                      <a:srgbClr val="000000"/>
                    </a:solidFill>
                    <a:cs typeface="Arial" charset="0"/>
                  </a:rPr>
                  <a:t>Hyper-V Catalog</a:t>
                </a:r>
              </a:p>
            </p:txBody>
          </p:sp>
          <p:grpSp>
            <p:nvGrpSpPr>
              <p:cNvPr id="78" name="Group 77"/>
              <p:cNvGrpSpPr/>
              <p:nvPr/>
            </p:nvGrpSpPr>
            <p:grpSpPr>
              <a:xfrm>
                <a:off x="975416" y="4343391"/>
                <a:ext cx="822950" cy="457194"/>
                <a:chOff x="2072684" y="4617707"/>
                <a:chExt cx="1005829" cy="549861"/>
              </a:xfrm>
            </p:grpSpPr>
            <p:sp>
              <p:nvSpPr>
                <p:cNvPr id="79" name="Rectangle 78"/>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0" name="Rectangle 79"/>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1" name="Picture 80"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nvGrpSpPr>
              <p:cNvPr id="82" name="Group 81"/>
              <p:cNvGrpSpPr/>
              <p:nvPr/>
            </p:nvGrpSpPr>
            <p:grpSpPr>
              <a:xfrm>
                <a:off x="2164124" y="4343390"/>
                <a:ext cx="822950" cy="457194"/>
                <a:chOff x="2072684" y="4617707"/>
                <a:chExt cx="1005829" cy="549861"/>
              </a:xfrm>
            </p:grpSpPr>
            <p:sp>
              <p:nvSpPr>
                <p:cNvPr id="84" name="Rectangle 83"/>
                <p:cNvSpPr/>
                <p:nvPr/>
              </p:nvSpPr>
              <p:spPr bwMode="auto">
                <a:xfrm>
                  <a:off x="2529879" y="4709146"/>
                  <a:ext cx="457195" cy="274317"/>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sp>
              <p:nvSpPr>
                <p:cNvPr id="85" name="Rectangle 84"/>
                <p:cNvSpPr/>
                <p:nvPr/>
              </p:nvSpPr>
              <p:spPr bwMode="auto">
                <a:xfrm>
                  <a:off x="2164124" y="4709147"/>
                  <a:ext cx="182878" cy="365756"/>
                </a:xfrm>
                <a:prstGeom prst="rect">
                  <a:avLst/>
                </a:prstGeom>
                <a:solidFill>
                  <a:schemeClr val="bg1"/>
                </a:solidFill>
                <a:ln w="101600" cap="flat" cmpd="sng" algn="ctr">
                  <a:solidFill>
                    <a:schemeClr val="bg1"/>
                  </a:solidFill>
                  <a:prstDash val="solid"/>
                  <a:round/>
                  <a:headEnd type="none" w="med" len="med"/>
                  <a:tailEnd type="none" w="med" len="med"/>
                </a:ln>
                <a:effectLst/>
              </p:spPr>
              <p:txBody>
                <a:bodyPr rot="0" spcFirstLastPara="0" vertOverflow="overflow" horzOverflow="overflow" vert="horz" wrap="square" lIns="138203" tIns="69101" rIns="138203" bIns="69101" numCol="1" spcCol="0" rtlCol="0" fromWordArt="0" anchor="ctr" anchorCtr="0" forceAA="0" compatLnSpc="1">
                  <a:prstTxWarp prst="textNoShape">
                    <a:avLst/>
                  </a:prstTxWarp>
                  <a:noAutofit/>
                </a:bodyPr>
                <a:lstStyle/>
                <a:p>
                  <a:pPr algn="ctr" defTabSz="1461152" fontAlgn="base">
                    <a:spcBef>
                      <a:spcPct val="0"/>
                    </a:spcBef>
                    <a:spcAft>
                      <a:spcPct val="0"/>
                    </a:spcAft>
                  </a:pPr>
                  <a:endParaRPr lang="en-US" sz="1999" dirty="0">
                    <a:solidFill>
                      <a:srgbClr val="FFFFFF"/>
                    </a:solidFill>
                    <a:cs typeface="Arial" charset="0"/>
                  </a:endParaRPr>
                </a:p>
              </p:txBody>
            </p:sp>
            <p:pic>
              <p:nvPicPr>
                <p:cNvPr id="86" name="Picture 85" descr="Windows_PC.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72684" y="4617707"/>
                  <a:ext cx="1005829" cy="549861"/>
                </a:xfrm>
                <a:prstGeom prst="rect">
                  <a:avLst/>
                </a:prstGeom>
              </p:spPr>
            </p:pic>
          </p:grpSp>
        </p:grpSp>
        <p:sp>
          <p:nvSpPr>
            <p:cNvPr id="101" name="Rectangle 53"/>
            <p:cNvSpPr>
              <a:spLocks noChangeArrowheads="1"/>
            </p:cNvSpPr>
            <p:nvPr/>
          </p:nvSpPr>
          <p:spPr bwMode="auto">
            <a:xfrm>
              <a:off x="518221" y="5897853"/>
              <a:ext cx="29260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799" dirty="0">
                  <a:solidFill>
                    <a:srgbClr val="000000"/>
                  </a:solidFill>
                </a:rPr>
                <a:t>Branch Office – Call Center</a:t>
              </a:r>
            </a:p>
          </p:txBody>
        </p:sp>
      </p:grpSp>
      <p:grpSp>
        <p:nvGrpSpPr>
          <p:cNvPr id="69" name="Group 68"/>
          <p:cNvGrpSpPr/>
          <p:nvPr/>
        </p:nvGrpSpPr>
        <p:grpSpPr>
          <a:xfrm>
            <a:off x="793920" y="3611832"/>
            <a:ext cx="2376795" cy="366887"/>
            <a:chOff x="944938" y="3672839"/>
            <a:chExt cx="2377414" cy="366983"/>
          </a:xfrm>
        </p:grpSpPr>
        <p:sp>
          <p:nvSpPr>
            <p:cNvPr id="70" name="Rounded Rectangle 69"/>
            <p:cNvSpPr/>
            <p:nvPr/>
          </p:nvSpPr>
          <p:spPr>
            <a:xfrm>
              <a:off x="944938" y="3672839"/>
              <a:ext cx="1097268" cy="363303"/>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sp>
          <p:nvSpPr>
            <p:cNvPr id="71" name="Rounded Rectangle 70"/>
            <p:cNvSpPr/>
            <p:nvPr/>
          </p:nvSpPr>
          <p:spPr>
            <a:xfrm>
              <a:off x="2225084" y="3672840"/>
              <a:ext cx="1097268" cy="366982"/>
            </a:xfrm>
            <a:prstGeom prst="roundRect">
              <a:avLst/>
            </a:prstGeom>
            <a:solidFill>
              <a:schemeClr val="accent1"/>
            </a:solidFill>
            <a:ln>
              <a:solidFill>
                <a:schemeClr val="accent1">
                  <a:lumMod val="75000"/>
                </a:schemeClr>
              </a:solidFill>
            </a:ln>
          </p:spPr>
          <p:style>
            <a:lnRef idx="1">
              <a:schemeClr val="accent5"/>
            </a:lnRef>
            <a:fillRef idx="3">
              <a:schemeClr val="accent5"/>
            </a:fillRef>
            <a:effectRef idx="2">
              <a:schemeClr val="accent5"/>
            </a:effectRef>
            <a:fontRef idx="minor">
              <a:schemeClr val="lt1"/>
            </a:fontRef>
          </p:style>
          <p:txBody>
            <a:bodyPr lIns="91414" tIns="45707" rIns="91414" bIns="45707" rtlCol="0" anchor="ctr"/>
            <a:lstStyle/>
            <a:p>
              <a:pPr algn="ctr" defTabSz="914126"/>
              <a:r>
                <a:rPr lang="en-US" sz="1200" dirty="0">
                  <a:solidFill>
                    <a:srgbClr val="FFFFFF"/>
                  </a:solidFill>
                </a:rPr>
                <a:t>Connector</a:t>
              </a:r>
            </a:p>
          </p:txBody>
        </p:sp>
      </p:grpSp>
      <p:sp>
        <p:nvSpPr>
          <p:cNvPr id="121" name="Rectangle 53"/>
          <p:cNvSpPr>
            <a:spLocks noChangeArrowheads="1"/>
          </p:cNvSpPr>
          <p:nvPr/>
        </p:nvSpPr>
        <p:spPr bwMode="auto">
          <a:xfrm>
            <a:off x="793920" y="5440136"/>
            <a:ext cx="2376795" cy="246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algn="ctr" defTabSz="914126" fontAlgn="base">
              <a:spcBef>
                <a:spcPct val="0"/>
              </a:spcBef>
              <a:spcAft>
                <a:spcPct val="0"/>
              </a:spcAft>
            </a:pPr>
            <a:r>
              <a:rPr lang="en-US" sz="1600" dirty="0">
                <a:solidFill>
                  <a:srgbClr val="000000"/>
                </a:solidFill>
              </a:rPr>
              <a:t>Branch Office Zone</a:t>
            </a:r>
          </a:p>
        </p:txBody>
      </p:sp>
      <p:pic>
        <p:nvPicPr>
          <p:cNvPr id="72" name="Picture 71"/>
          <p:cNvPicPr>
            <a:picLocks noChangeAspect="1"/>
          </p:cNvPicPr>
          <p:nvPr/>
        </p:nvPicPr>
        <p:blipFill>
          <a:blip r:embed="rId4"/>
          <a:stretch>
            <a:fillRect/>
          </a:stretch>
        </p:blipFill>
        <p:spPr>
          <a:xfrm>
            <a:off x="5512598" y="1854122"/>
            <a:ext cx="1418603" cy="273340"/>
          </a:xfrm>
          <a:prstGeom prst="rect">
            <a:avLst/>
          </a:prstGeom>
        </p:spPr>
      </p:pic>
    </p:spTree>
    <p:extLst>
      <p:ext uri="{BB962C8B-B14F-4D97-AF65-F5344CB8AC3E}">
        <p14:creationId xmlns:p14="http://schemas.microsoft.com/office/powerpoint/2010/main" val="2204792186"/>
      </p:ext>
    </p:extLst>
  </p:cSld>
  <p:clrMapOvr>
    <a:masterClrMapping/>
  </p:clrMapOvr>
  <mc:AlternateContent xmlns:mc="http://schemas.openxmlformats.org/markup-compatibility/2006" xmlns:p14="http://schemas.microsoft.com/office/powerpoint/2010/main">
    <mc:Choice Requires="p14">
      <p:transition spd="slow" p14:dur="2000" advTm="17525"/>
    </mc:Choice>
    <mc:Fallback xmlns="">
      <p:transition spd="slow" advTm="17525"/>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5AE0F2-6404-D545-9AC8-953406406E20}"/>
              </a:ext>
            </a:extLst>
          </p:cNvPr>
          <p:cNvSpPr txBox="1"/>
          <p:nvPr/>
        </p:nvSpPr>
        <p:spPr>
          <a:xfrm>
            <a:off x="4918842" y="2790497"/>
            <a:ext cx="3105807" cy="677108"/>
          </a:xfrm>
          <a:prstGeom prst="rect">
            <a:avLst/>
          </a:prstGeom>
          <a:noFill/>
        </p:spPr>
        <p:txBody>
          <a:bodyPr wrap="square" lIns="0" tIns="0" rIns="0" bIns="0" rtlCol="0">
            <a:spAutoFit/>
          </a:bodyPr>
          <a:lstStyle/>
          <a:p>
            <a:pPr algn="l"/>
            <a:r>
              <a:rPr lang="en-US" sz="4400" b="1" dirty="0">
                <a:gradFill>
                  <a:gsLst>
                    <a:gs pos="2917">
                      <a:schemeClr val="tx1"/>
                    </a:gs>
                    <a:gs pos="30000">
                      <a:schemeClr val="tx1"/>
                    </a:gs>
                  </a:gsLst>
                  <a:lin ang="5400000" scaled="0"/>
                </a:gradFill>
              </a:rPr>
              <a:t>Goodbye </a:t>
            </a:r>
          </a:p>
        </p:txBody>
      </p:sp>
    </p:spTree>
    <p:extLst>
      <p:ext uri="{BB962C8B-B14F-4D97-AF65-F5344CB8AC3E}">
        <p14:creationId xmlns:p14="http://schemas.microsoft.com/office/powerpoint/2010/main" val="1495535077"/>
      </p:ext>
    </p:extLst>
  </p:cSld>
  <p:clrMapOvr>
    <a:masterClrMapping/>
  </p:clrMapOvr>
  <mc:AlternateContent xmlns:mc="http://schemas.openxmlformats.org/markup-compatibility/2006" xmlns:p14="http://schemas.microsoft.com/office/powerpoint/2010/main">
    <mc:Choice Requires="p14">
      <p:transition spd="med" p14:dur="700" advTm="562">
        <p:fade/>
      </p:transition>
    </mc:Choice>
    <mc:Fallback xmlns="">
      <p:transition spd="med" advTm="562">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200" y="3033713"/>
            <a:ext cx="9144000" cy="498598"/>
          </a:xfrm>
        </p:spPr>
        <p:txBody>
          <a:bodyPr/>
          <a:lstStyle/>
          <a:p>
            <a:r>
              <a:rPr lang="en-US" dirty="0" err="1"/>
              <a:t>DaaS.Next</a:t>
            </a:r>
            <a:endParaRPr lang="en-US" dirty="0"/>
          </a:p>
        </p:txBody>
      </p:sp>
    </p:spTree>
    <p:extLst>
      <p:ext uri="{BB962C8B-B14F-4D97-AF65-F5344CB8AC3E}">
        <p14:creationId xmlns:p14="http://schemas.microsoft.com/office/powerpoint/2010/main" val="1302740955"/>
      </p:ext>
    </p:extLst>
  </p:cSld>
  <p:clrMapOvr>
    <a:masterClrMapping/>
  </p:clrMapOvr>
  <mc:AlternateContent xmlns:mc="http://schemas.openxmlformats.org/markup-compatibility/2006" xmlns:p14="http://schemas.microsoft.com/office/powerpoint/2010/main">
    <mc:Choice Requires="p14">
      <p:transition spd="med" p14:dur="700" advTm="3814">
        <p:fade/>
      </p:transition>
    </mc:Choice>
    <mc:Fallback xmlns="">
      <p:transition spd="med" advTm="3814">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0759" y="1623281"/>
            <a:ext cx="6647894" cy="5069398"/>
          </a:xfrm>
          <a:prstGeom prst="rect">
            <a:avLst/>
          </a:prstGeom>
        </p:spPr>
      </p:pic>
      <p:sp>
        <p:nvSpPr>
          <p:cNvPr id="3" name="Subtitle 2"/>
          <p:cNvSpPr>
            <a:spLocks noGrp="1"/>
          </p:cNvSpPr>
          <p:nvPr>
            <p:ph type="subTitle" idx="1"/>
          </p:nvPr>
        </p:nvSpPr>
        <p:spPr>
          <a:xfrm>
            <a:off x="3302643" y="294482"/>
            <a:ext cx="5586714" cy="919656"/>
          </a:xfrm>
        </p:spPr>
        <p:txBody>
          <a:bodyPr/>
          <a:lstStyle/>
          <a:p>
            <a:r>
              <a:rPr lang="en-US"/>
              <a:t>Everything you need—apps, files and desktops—at your fingertips</a:t>
            </a:r>
            <a:endParaRPr lang="en-US" dirty="0"/>
          </a:p>
        </p:txBody>
      </p:sp>
      <p:sp>
        <p:nvSpPr>
          <p:cNvPr id="9"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1</a:t>
            </a:r>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6519" y="3149190"/>
            <a:ext cx="4655320" cy="931064"/>
          </a:xfrm>
          <a:prstGeom prst="rect">
            <a:avLst/>
          </a:prstGeom>
        </p:spPr>
      </p:pic>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80581" y="4790787"/>
            <a:ext cx="3324334" cy="574884"/>
          </a:xfrm>
          <a:prstGeom prst="rect">
            <a:avLst/>
          </a:prstGeom>
        </p:spPr>
      </p:pic>
      <p:pic>
        <p:nvPicPr>
          <p:cNvPr id="12" name="Picture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16209" y="6081351"/>
            <a:ext cx="4917767" cy="449910"/>
          </a:xfrm>
          <a:prstGeom prst="rect">
            <a:avLst/>
          </a:prstGeom>
        </p:spPr>
      </p:pic>
    </p:spTree>
    <p:extLst>
      <p:ext uri="{BB962C8B-B14F-4D97-AF65-F5344CB8AC3E}">
        <p14:creationId xmlns:p14="http://schemas.microsoft.com/office/powerpoint/2010/main" val="2400970377"/>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3754056" y="294482"/>
            <a:ext cx="4683888" cy="919656"/>
          </a:xfrm>
        </p:spPr>
        <p:txBody>
          <a:bodyPr/>
          <a:lstStyle/>
          <a:p>
            <a:r>
              <a:rPr lang="en-US"/>
              <a:t>Consistent user experience from desktop to mobile device</a:t>
            </a:r>
          </a:p>
        </p:txBody>
      </p:sp>
      <p:sp>
        <p:nvSpPr>
          <p:cNvPr id="4"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2</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8663" y="2134428"/>
            <a:ext cx="5591568" cy="431157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12697" y="2134428"/>
            <a:ext cx="1898597" cy="4005940"/>
          </a:xfrm>
          <a:prstGeom prst="rect">
            <a:avLst/>
          </a:prstGeom>
        </p:spPr>
      </p:pic>
    </p:spTree>
    <p:extLst>
      <p:ext uri="{BB962C8B-B14F-4D97-AF65-F5344CB8AC3E}">
        <p14:creationId xmlns:p14="http://schemas.microsoft.com/office/powerpoint/2010/main" val="2483078268"/>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3661458" y="294482"/>
            <a:ext cx="4869084" cy="919656"/>
          </a:xfrm>
        </p:spPr>
        <p:txBody>
          <a:bodyPr/>
          <a:lstStyle/>
          <a:p>
            <a:r>
              <a:rPr lang="en-US"/>
              <a:t>Single Sign-On to any app—Windows, web, mobile &amp; SaaS</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3</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006" y="2273323"/>
            <a:ext cx="5596128" cy="431508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1160" y="1630823"/>
            <a:ext cx="6757416" cy="4504943"/>
          </a:xfrm>
          <a:prstGeom prst="rect">
            <a:avLst/>
          </a:prstGeom>
        </p:spPr>
      </p:pic>
    </p:spTree>
    <p:extLst>
      <p:ext uri="{BB962C8B-B14F-4D97-AF65-F5344CB8AC3E}">
        <p14:creationId xmlns:p14="http://schemas.microsoft.com/office/powerpoint/2010/main" val="4190760261"/>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a:t>Enrolling a new device is as easy as 1-2-3</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4</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68875" y="1828798"/>
            <a:ext cx="2243395" cy="473344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14006" y="1828798"/>
            <a:ext cx="2243395" cy="4733447"/>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9137" y="1828798"/>
            <a:ext cx="2243395" cy="4733447"/>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04269" y="1828798"/>
            <a:ext cx="2243395" cy="4733447"/>
          </a:xfrm>
          <a:prstGeom prst="rect">
            <a:avLst/>
          </a:prstGeom>
        </p:spPr>
      </p:pic>
      <p:pic>
        <p:nvPicPr>
          <p:cNvPr id="10" name="Pictur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073339" y="3017557"/>
            <a:ext cx="1181420" cy="1412915"/>
          </a:xfrm>
          <a:prstGeom prst="rect">
            <a:avLst/>
          </a:prstGeom>
        </p:spPr>
      </p:pic>
      <p:pic>
        <p:nvPicPr>
          <p:cNvPr id="11" name="Picture 10"/>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17559" y="3017557"/>
            <a:ext cx="1181420" cy="1412915"/>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162297" y="3017557"/>
            <a:ext cx="1181420" cy="1412915"/>
          </a:xfrm>
          <a:prstGeom prst="rect">
            <a:avLst/>
          </a:prstGeom>
        </p:spPr>
      </p:pic>
    </p:spTree>
    <p:extLst>
      <p:ext uri="{BB962C8B-B14F-4D97-AF65-F5344CB8AC3E}">
        <p14:creationId xmlns:p14="http://schemas.microsoft.com/office/powerpoint/2010/main" val="3157287488"/>
      </p:ext>
    </p:extLst>
  </p:cSld>
  <p:clrMapOvr>
    <a:masterClrMapping/>
  </p:clrMapOvr>
  <mc:AlternateContent xmlns:mc="http://schemas.openxmlformats.org/markup-compatibility/2006" xmlns:p14="http://schemas.microsoft.com/office/powerpoint/2010/main">
    <mc:Choice Requires="p14">
      <p:transition spd="med" p14:dur="700" advClick="0" advTm="7000">
        <p:fade/>
      </p:transition>
    </mc:Choice>
    <mc:Fallback xmlns="">
      <p:transition spd="med" advClick="0" advTm="7000">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4136020" y="294482"/>
            <a:ext cx="3919960" cy="919656"/>
          </a:xfrm>
        </p:spPr>
        <p:txBody>
          <a:bodyPr/>
          <a:lstStyle/>
          <a:p>
            <a:r>
              <a:rPr lang="en-US"/>
              <a:t>Personal device freedom with IT security &amp; control</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74302" y="1828798"/>
            <a:ext cx="2243395" cy="473344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22417" y="1745286"/>
            <a:ext cx="4611438" cy="2854988"/>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72924" y="3881384"/>
            <a:ext cx="4714048" cy="1653840"/>
          </a:xfrm>
          <a:prstGeom prst="rect">
            <a:avLst/>
          </a:prstGeom>
        </p:spPr>
      </p:pic>
    </p:spTree>
    <p:extLst>
      <p:ext uri="{BB962C8B-B14F-4D97-AF65-F5344CB8AC3E}">
        <p14:creationId xmlns:p14="http://schemas.microsoft.com/office/powerpoint/2010/main" val="2233736725"/>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a:t>Fast access to all your files</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6</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8986" y="2424979"/>
            <a:ext cx="4916236" cy="376747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3524" y="1696872"/>
            <a:ext cx="9048836" cy="4721372"/>
          </a:xfrm>
          <a:prstGeom prst="rect">
            <a:avLst/>
          </a:prstGeom>
        </p:spPr>
      </p:pic>
    </p:spTree>
    <p:extLst>
      <p:ext uri="{BB962C8B-B14F-4D97-AF65-F5344CB8AC3E}">
        <p14:creationId xmlns:p14="http://schemas.microsoft.com/office/powerpoint/2010/main" val="1593952569"/>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3221620" y="294482"/>
            <a:ext cx="5748760" cy="919656"/>
          </a:xfrm>
        </p:spPr>
        <p:txBody>
          <a:bodyPr/>
          <a:lstStyle/>
          <a:p>
            <a:r>
              <a:rPr lang="en-US"/>
              <a:t>Instantly open files in a virtual app to seamlessly transition between devices</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7</a:t>
            </a:r>
          </a:p>
        </p:txBody>
      </p:sp>
      <p:grpSp>
        <p:nvGrpSpPr>
          <p:cNvPr id="11" name="Group 10"/>
          <p:cNvGrpSpPr/>
          <p:nvPr/>
        </p:nvGrpSpPr>
        <p:grpSpPr>
          <a:xfrm>
            <a:off x="891884" y="1968462"/>
            <a:ext cx="5385664" cy="4157974"/>
            <a:chOff x="891884" y="1968462"/>
            <a:chExt cx="5385664" cy="4157974"/>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1884" y="1968462"/>
              <a:ext cx="5385664" cy="4157974"/>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01480" y="2452812"/>
              <a:ext cx="4110497" cy="2332161"/>
            </a:xfrm>
            <a:prstGeom prst="rect">
              <a:avLst/>
            </a:prstGeom>
          </p:spPr>
        </p:pic>
      </p:gr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30307" y="2722786"/>
            <a:ext cx="5385664" cy="415797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94341" y="3192117"/>
            <a:ext cx="4110497" cy="2332161"/>
          </a:xfrm>
          <a:prstGeom prst="rect">
            <a:avLst/>
          </a:prstGeom>
        </p:spPr>
      </p:pic>
    </p:spTree>
    <p:extLst>
      <p:ext uri="{BB962C8B-B14F-4D97-AF65-F5344CB8AC3E}">
        <p14:creationId xmlns:p14="http://schemas.microsoft.com/office/powerpoint/2010/main" val="944265045"/>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15121" y="1756468"/>
            <a:ext cx="5239512" cy="4040884"/>
          </a:xfrm>
          <a:prstGeom prst="rect">
            <a:avLst/>
          </a:prstGeom>
        </p:spPr>
      </p:pic>
      <p:sp>
        <p:nvSpPr>
          <p:cNvPr id="2" name="Subtitle 1"/>
          <p:cNvSpPr>
            <a:spLocks noGrp="1"/>
          </p:cNvSpPr>
          <p:nvPr>
            <p:ph type="subTitle" idx="1"/>
          </p:nvPr>
        </p:nvSpPr>
        <p:spPr>
          <a:xfrm>
            <a:off x="3337367" y="294482"/>
            <a:ext cx="5517266" cy="919656"/>
          </a:xfrm>
        </p:spPr>
        <p:txBody>
          <a:bodyPr/>
          <a:lstStyle/>
          <a:p>
            <a:r>
              <a:rPr lang="en-US"/>
              <a:t>Cast your Citrix Workspace to the nearest display with Citrix workspace hub</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8</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16507" y="5296605"/>
            <a:ext cx="2333195" cy="1605347"/>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9087" y="1878343"/>
            <a:ext cx="4066533" cy="4066533"/>
          </a:xfrm>
          <a:prstGeom prst="rect">
            <a:avLst/>
          </a:prstGeom>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89623" y="3717696"/>
            <a:ext cx="4681728" cy="2518851"/>
          </a:xfrm>
          <a:prstGeom prst="rect">
            <a:avLst/>
          </a:prstGeom>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016507" y="2636767"/>
            <a:ext cx="1235505" cy="1712367"/>
          </a:xfrm>
          <a:prstGeom prst="rect">
            <a:avLst/>
          </a:prstGeom>
        </p:spPr>
      </p:pic>
    </p:spTree>
    <p:extLst>
      <p:ext uri="{BB962C8B-B14F-4D97-AF65-F5344CB8AC3E}">
        <p14:creationId xmlns:p14="http://schemas.microsoft.com/office/powerpoint/2010/main" val="3943315022"/>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13995" y="2547049"/>
            <a:ext cx="2418572" cy="86070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28481" y="3510430"/>
            <a:ext cx="3906191" cy="3013347"/>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48675" y="3510430"/>
            <a:ext cx="3906191" cy="3013347"/>
          </a:xfrm>
          <a:prstGeom prst="rect">
            <a:avLst/>
          </a:prstGeom>
        </p:spPr>
      </p:pic>
      <p:sp>
        <p:nvSpPr>
          <p:cNvPr id="2" name="Subtitle 1"/>
          <p:cNvSpPr>
            <a:spLocks noGrp="1"/>
          </p:cNvSpPr>
          <p:nvPr>
            <p:ph type="subTitle" idx="1"/>
          </p:nvPr>
        </p:nvSpPr>
        <p:spPr/>
        <p:txBody>
          <a:bodyPr/>
          <a:lstStyle/>
          <a:p>
            <a:r>
              <a:rPr lang="en-US" dirty="0"/>
              <a:t>Need an additional Citrix Workspace app or desktop? IT can rapidly provision your new resource with </a:t>
            </a:r>
            <a:r>
              <a:rPr lang="en-US" dirty="0" err="1"/>
              <a:t>ServiceNow</a:t>
            </a:r>
            <a:endParaRPr lang="en-US" dirty="0"/>
          </a:p>
        </p:txBody>
      </p:sp>
      <p:sp>
        <p:nvSpPr>
          <p:cNvPr id="3" name="TextBox 2"/>
          <p:cNvSpPr txBox="1"/>
          <p:nvPr/>
        </p:nvSpPr>
        <p:spPr>
          <a:xfrm>
            <a:off x="1446835" y="6377650"/>
            <a:ext cx="9606987" cy="338554"/>
          </a:xfrm>
          <a:prstGeom prst="rect">
            <a:avLst/>
          </a:prstGeom>
          <a:noFill/>
        </p:spPr>
        <p:txBody>
          <a:bodyPr wrap="square" rtlCol="0">
            <a:spAutoFit/>
          </a:bodyPr>
          <a:lstStyle/>
          <a:p>
            <a:r>
              <a:rPr lang="en-US" sz="800" dirty="0"/>
              <a:t>The development, release and timing of any features or functionality described for our products remains at our sole discretion and are subject to change without notice or consultation. The information provided is for informational purposes only and is not a commitment, promise or legal obligation to deliver any material, code or functionality and should not be relied upon in making purchasing decisions or incorporated into any contract.</a:t>
            </a:r>
          </a:p>
        </p:txBody>
      </p:sp>
      <p:sp>
        <p:nvSpPr>
          <p:cNvPr id="4"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9</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36389" y="2547049"/>
            <a:ext cx="2418572" cy="860702"/>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08684" y="1639372"/>
            <a:ext cx="2859910" cy="2859910"/>
          </a:xfrm>
          <a:prstGeom prst="rect">
            <a:avLst/>
          </a:prstGeom>
        </p:spPr>
      </p:pic>
      <p:pic>
        <p:nvPicPr>
          <p:cNvPr id="18" name="Picture 1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079795" y="1845390"/>
            <a:ext cx="2075688" cy="2075688"/>
          </a:xfrm>
          <a:prstGeom prst="rect">
            <a:avLst/>
          </a:prstGeom>
        </p:spPr>
      </p:pic>
      <p:pic>
        <p:nvPicPr>
          <p:cNvPr id="19" name="Picture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682526" y="3819454"/>
            <a:ext cx="870226" cy="1260800"/>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7201" y="1845390"/>
            <a:ext cx="2075688" cy="2075688"/>
          </a:xfrm>
          <a:prstGeom prst="rect">
            <a:avLst/>
          </a:prstGeom>
        </p:spPr>
      </p:pic>
    </p:spTree>
    <p:extLst>
      <p:ext uri="{BB962C8B-B14F-4D97-AF65-F5344CB8AC3E}">
        <p14:creationId xmlns:p14="http://schemas.microsoft.com/office/powerpoint/2010/main" val="3729842095"/>
      </p:ext>
    </p:extLst>
  </p:cSld>
  <p:clrMapOvr>
    <a:masterClrMapping/>
  </p:clrMapOvr>
  <mc:AlternateContent xmlns:mc="http://schemas.openxmlformats.org/markup-compatibility/2006" xmlns:p14="http://schemas.microsoft.com/office/powerpoint/2010/main">
    <mc:Choice Requires="p14">
      <p:transition spd="med" p14:dur="700" advClick="0" advTm="8000">
        <p:fade/>
      </p:transition>
    </mc:Choice>
    <mc:Fallback xmlns="">
      <p:transition spd="med" advClick="0" advTm="8000">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a:t>Control over SaaS apps &amp; content</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10</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0006" y="2273323"/>
            <a:ext cx="5596128" cy="4315086"/>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81160" y="1630822"/>
            <a:ext cx="6757416" cy="4504944"/>
          </a:xfrm>
          <a:prstGeom prst="rect">
            <a:avLst/>
          </a:prstGeom>
        </p:spPr>
      </p:pic>
    </p:spTree>
    <p:extLst>
      <p:ext uri="{BB962C8B-B14F-4D97-AF65-F5344CB8AC3E}">
        <p14:creationId xmlns:p14="http://schemas.microsoft.com/office/powerpoint/2010/main" val="2358014284"/>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a:t>Protect against risky web browsing</a:t>
            </a:r>
          </a:p>
        </p:txBody>
      </p:sp>
      <p:sp>
        <p:nvSpPr>
          <p:cNvPr id="3" name="Slide Number Placeholder 5"/>
          <p:cNvSpPr>
            <a:spLocks noGrp="1"/>
          </p:cNvSpPr>
          <p:nvPr>
            <p:ph type="sldNum" sz="quarter" idx="12"/>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11</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0902" y="2100805"/>
            <a:ext cx="6121730" cy="464723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97496" y="3129530"/>
            <a:ext cx="1871350" cy="1871350"/>
          </a:xfrm>
          <a:prstGeom prst="rect">
            <a:avLst/>
          </a:prstGeom>
        </p:spPr>
      </p:pic>
    </p:spTree>
    <p:extLst>
      <p:ext uri="{BB962C8B-B14F-4D97-AF65-F5344CB8AC3E}">
        <p14:creationId xmlns:p14="http://schemas.microsoft.com/office/powerpoint/2010/main" val="415894266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6811" y="2042436"/>
            <a:ext cx="10098378" cy="3687238"/>
          </a:xfrm>
          <a:prstGeom prst="rect">
            <a:avLst/>
          </a:prstGeom>
        </p:spPr>
      </p:pic>
      <p:grpSp>
        <p:nvGrpSpPr>
          <p:cNvPr id="14" name="Group 13"/>
          <p:cNvGrpSpPr/>
          <p:nvPr/>
        </p:nvGrpSpPr>
        <p:grpSpPr>
          <a:xfrm>
            <a:off x="3142060" y="2382696"/>
            <a:ext cx="6735424" cy="4214436"/>
            <a:chOff x="3145524" y="1224707"/>
            <a:chExt cx="7045711" cy="4408586"/>
          </a:xfrm>
        </p:grpSpPr>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45524" y="1224707"/>
              <a:ext cx="5882730" cy="4408586"/>
            </a:xfrm>
            <a:prstGeom prst="rect">
              <a:avLst/>
            </a:prstGeom>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76813" y="1817224"/>
              <a:ext cx="1714422" cy="3619335"/>
            </a:xfrm>
            <a:prstGeom prst="rect">
              <a:avLst/>
            </a:prstGeom>
          </p:spPr>
        </p:pic>
      </p:grpSp>
      <p:grpSp>
        <p:nvGrpSpPr>
          <p:cNvPr id="17" name="Group 16"/>
          <p:cNvGrpSpPr/>
          <p:nvPr/>
        </p:nvGrpSpPr>
        <p:grpSpPr>
          <a:xfrm>
            <a:off x="991985" y="1960866"/>
            <a:ext cx="10208030" cy="4655349"/>
            <a:chOff x="991985" y="1861200"/>
            <a:chExt cx="10208030" cy="4655349"/>
          </a:xfrm>
        </p:grpSpPr>
        <p:pic>
          <p:nvPicPr>
            <p:cNvPr id="18" name="Picture 1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6811" y="2630003"/>
              <a:ext cx="10098378" cy="3886546"/>
            </a:xfrm>
            <a:prstGeom prst="rect">
              <a:avLst/>
            </a:prstGeom>
          </p:spPr>
        </p:pic>
        <p:pic>
          <p:nvPicPr>
            <p:cNvPr id="19" name="Picture 1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1985" y="1861200"/>
              <a:ext cx="10208030" cy="2080152"/>
            </a:xfrm>
            <a:prstGeom prst="rect">
              <a:avLst/>
            </a:prstGeom>
          </p:spPr>
        </p:pic>
      </p:grpSp>
      <p:pic>
        <p:nvPicPr>
          <p:cNvPr id="20" name="Picture 1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2188952" cy="1474863"/>
          </a:xfrm>
          <a:prstGeom prst="rect">
            <a:avLst/>
          </a:prstGeom>
        </p:spPr>
      </p:pic>
      <p:sp>
        <p:nvSpPr>
          <p:cNvPr id="21" name="Slide Number Placeholder 5"/>
          <p:cNvSpPr>
            <a:spLocks noGrp="1"/>
          </p:cNvSpPr>
          <p:nvPr>
            <p:ph type="sldNum" sz="quarter" idx="4294967295"/>
          </p:nvPr>
        </p:nvSpPr>
        <p:spPr>
          <a:xfrm>
            <a:off x="679087" y="413081"/>
            <a:ext cx="1179576" cy="801053"/>
          </a:xfrm>
          <a:prstGeom prst="rect">
            <a:avLst/>
          </a:prstGeom>
        </p:spPr>
        <p:txBody>
          <a:bodyPr/>
          <a:lstStyle>
            <a:lvl1pPr algn="ctr">
              <a:defRPr sz="3200" b="1">
                <a:solidFill>
                  <a:schemeClr val="bg1"/>
                </a:solidFill>
              </a:defRPr>
            </a:lvl1pPr>
          </a:lstStyle>
          <a:p>
            <a:r>
              <a:rPr lang="en-US" sz="4800" dirty="0"/>
              <a:t>12</a:t>
            </a:r>
          </a:p>
        </p:txBody>
      </p:sp>
      <p:sp>
        <p:nvSpPr>
          <p:cNvPr id="22" name="Subtitle 2"/>
          <p:cNvSpPr txBox="1">
            <a:spLocks/>
          </p:cNvSpPr>
          <p:nvPr/>
        </p:nvSpPr>
        <p:spPr>
          <a:xfrm>
            <a:off x="2013995" y="294482"/>
            <a:ext cx="8164010" cy="919656"/>
          </a:xfrm>
          <a:prstGeom prst="rect">
            <a:avLst/>
          </a:prstGeom>
        </p:spPr>
        <p:txBody>
          <a:bodyPr/>
          <a:lstStyle>
            <a:lvl1pPr marL="0" indent="0" algn="ctr" defTabSz="914400" rtl="0" eaLnBrk="1" latinLnBrk="0" hangingPunct="1">
              <a:lnSpc>
                <a:spcPct val="90000"/>
              </a:lnSpc>
              <a:spcBef>
                <a:spcPts val="1000"/>
              </a:spcBef>
              <a:buFont typeface="Arial"/>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r>
              <a:rPr lang="en-US" dirty="0"/>
              <a:t>Protected by Citrix Analytics</a:t>
            </a:r>
          </a:p>
        </p:txBody>
      </p:sp>
    </p:spTree>
    <p:extLst>
      <p:ext uri="{BB962C8B-B14F-4D97-AF65-F5344CB8AC3E}">
        <p14:creationId xmlns:p14="http://schemas.microsoft.com/office/powerpoint/2010/main" val="1049592180"/>
      </p:ext>
    </p:extLst>
  </p:cSld>
  <p:clrMapOvr>
    <a:masterClrMapping/>
  </p:clrMapOvr>
  <mc:AlternateContent xmlns:mc="http://schemas.openxmlformats.org/markup-compatibility/2006" xmlns:p14="http://schemas.microsoft.com/office/powerpoint/2010/main">
    <mc:Choice Requires="p14">
      <p:transition spd="med" p14:dur="700" advClick="0" advTm="6000">
        <p:fade/>
      </p:transition>
    </mc:Choice>
    <mc:Fallback xmlns="">
      <p:transition spd="med" advClick="0" advTm="6000">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a:srcRect b="38828"/>
          <a:stretch/>
        </p:blipFill>
        <p:spPr>
          <a:xfrm>
            <a:off x="290477" y="1429024"/>
            <a:ext cx="11794429" cy="2200590"/>
          </a:xfrm>
          <a:prstGeom prst="rect">
            <a:avLst/>
          </a:prstGeom>
          <a:ln>
            <a:noFill/>
          </a:ln>
        </p:spPr>
      </p:pic>
      <p:sp>
        <p:nvSpPr>
          <p:cNvPr id="2" name="Title 1"/>
          <p:cNvSpPr>
            <a:spLocks noGrp="1"/>
          </p:cNvSpPr>
          <p:nvPr>
            <p:ph type="title"/>
          </p:nvPr>
        </p:nvSpPr>
        <p:spPr>
          <a:xfrm>
            <a:off x="194441" y="62639"/>
            <a:ext cx="11277599" cy="842025"/>
          </a:xfrm>
        </p:spPr>
        <p:txBody>
          <a:bodyPr/>
          <a:lstStyle/>
          <a:p>
            <a:r>
              <a:rPr lang="en-US" dirty="0"/>
              <a:t>Citrix Cloud Services</a:t>
            </a:r>
            <a:endParaRPr lang="en-US" sz="1400" b="0" dirty="0">
              <a:solidFill>
                <a:schemeClr val="bg1">
                  <a:lumMod val="50000"/>
                </a:schemeClr>
              </a:solidFill>
            </a:endParaRPr>
          </a:p>
        </p:txBody>
      </p:sp>
      <p:pic>
        <p:nvPicPr>
          <p:cNvPr id="5" name="Picture 4"/>
          <p:cNvPicPr>
            <a:picLocks noChangeAspect="1"/>
          </p:cNvPicPr>
          <p:nvPr/>
        </p:nvPicPr>
        <p:blipFill>
          <a:blip r:embed="rId4"/>
          <a:stretch>
            <a:fillRect/>
          </a:stretch>
        </p:blipFill>
        <p:spPr>
          <a:xfrm>
            <a:off x="4925958" y="1881535"/>
            <a:ext cx="2588925" cy="521260"/>
          </a:xfrm>
          <a:prstGeom prst="rect">
            <a:avLst/>
          </a:prstGeom>
        </p:spPr>
      </p:pic>
      <p:grpSp>
        <p:nvGrpSpPr>
          <p:cNvPr id="7" name="Group 6"/>
          <p:cNvGrpSpPr/>
          <p:nvPr/>
        </p:nvGrpSpPr>
        <p:grpSpPr>
          <a:xfrm>
            <a:off x="4716383" y="2631618"/>
            <a:ext cx="973376" cy="939465"/>
            <a:chOff x="4614388" y="1948552"/>
            <a:chExt cx="973376" cy="939465"/>
          </a:xfrm>
        </p:grpSpPr>
        <p:sp>
          <p:nvSpPr>
            <p:cNvPr id="34" name="Oval 33">
              <a:hlinkClick r:id="" action="ppaction://noaction"/>
            </p:cNvPr>
            <p:cNvSpPr>
              <a:spLocks noChangeAspect="1"/>
            </p:cNvSpPr>
            <p:nvPr/>
          </p:nvSpPr>
          <p:spPr>
            <a:xfrm>
              <a:off x="4614388" y="1948552"/>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9" name="TextBox 8"/>
            <p:cNvSpPr txBox="1"/>
            <p:nvPr/>
          </p:nvSpPr>
          <p:spPr>
            <a:xfrm>
              <a:off x="4874892" y="2290492"/>
              <a:ext cx="452368" cy="307777"/>
            </a:xfrm>
            <a:prstGeom prst="rect">
              <a:avLst/>
            </a:prstGeom>
            <a:solidFill>
              <a:schemeClr val="accent1"/>
            </a:solidFill>
          </p:spPr>
          <p:txBody>
            <a:bodyPr wrap="none" rtlCol="0">
              <a:spAutoFit/>
            </a:bodyPr>
            <a:lstStyle/>
            <a:p>
              <a:r>
                <a:rPr lang="en-US" sz="1400" b="1" dirty="0">
                  <a:solidFill>
                    <a:schemeClr val="bg1"/>
                  </a:solidFill>
                </a:rPr>
                <a:t>VDI</a:t>
              </a:r>
            </a:p>
          </p:txBody>
        </p:sp>
      </p:grpSp>
      <p:grpSp>
        <p:nvGrpSpPr>
          <p:cNvPr id="6" name="Group 5"/>
          <p:cNvGrpSpPr/>
          <p:nvPr/>
        </p:nvGrpSpPr>
        <p:grpSpPr>
          <a:xfrm>
            <a:off x="2952048" y="2631618"/>
            <a:ext cx="973376" cy="939465"/>
            <a:chOff x="2914945" y="1982230"/>
            <a:chExt cx="973376" cy="939465"/>
          </a:xfrm>
        </p:grpSpPr>
        <p:sp>
          <p:nvSpPr>
            <p:cNvPr id="40" name="Oval 39">
              <a:hlinkClick r:id="" action="ppaction://noaction"/>
            </p:cNvPr>
            <p:cNvSpPr>
              <a:spLocks noChangeAspect="1"/>
            </p:cNvSpPr>
            <p:nvPr/>
          </p:nvSpPr>
          <p:spPr>
            <a:xfrm>
              <a:off x="2914945" y="1982230"/>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41" name="TextBox 40"/>
            <p:cNvSpPr txBox="1"/>
            <p:nvPr/>
          </p:nvSpPr>
          <p:spPr>
            <a:xfrm>
              <a:off x="3062875" y="2179109"/>
              <a:ext cx="691215" cy="523220"/>
            </a:xfrm>
            <a:prstGeom prst="rect">
              <a:avLst/>
            </a:prstGeom>
            <a:noFill/>
          </p:spPr>
          <p:txBody>
            <a:bodyPr wrap="none" rtlCol="0">
              <a:spAutoFit/>
            </a:bodyPr>
            <a:lstStyle/>
            <a:p>
              <a:pPr algn="ctr"/>
              <a:r>
                <a:rPr lang="en-US" sz="1400" b="1" dirty="0">
                  <a:solidFill>
                    <a:schemeClr val="bg1"/>
                  </a:solidFill>
                </a:rPr>
                <a:t>Virtual</a:t>
              </a:r>
            </a:p>
            <a:p>
              <a:pPr algn="ctr"/>
              <a:r>
                <a:rPr lang="en-US" sz="1400" b="1" dirty="0">
                  <a:solidFill>
                    <a:schemeClr val="bg1"/>
                  </a:solidFill>
                </a:rPr>
                <a:t>Apps</a:t>
              </a:r>
            </a:p>
          </p:txBody>
        </p:sp>
      </p:grpSp>
      <p:grpSp>
        <p:nvGrpSpPr>
          <p:cNvPr id="10" name="Group 9"/>
          <p:cNvGrpSpPr/>
          <p:nvPr/>
        </p:nvGrpSpPr>
        <p:grpSpPr>
          <a:xfrm>
            <a:off x="8541130" y="2631618"/>
            <a:ext cx="973376" cy="939465"/>
            <a:chOff x="8208641" y="1948552"/>
            <a:chExt cx="973376" cy="939465"/>
          </a:xfrm>
        </p:grpSpPr>
        <p:sp>
          <p:nvSpPr>
            <p:cNvPr id="43" name="Oval 42">
              <a:hlinkClick r:id="" action="ppaction://noaction"/>
            </p:cNvPr>
            <p:cNvSpPr>
              <a:spLocks noChangeAspect="1"/>
            </p:cNvSpPr>
            <p:nvPr/>
          </p:nvSpPr>
          <p:spPr>
            <a:xfrm>
              <a:off x="8208641" y="1948552"/>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44" name="TextBox 43"/>
            <p:cNvSpPr txBox="1"/>
            <p:nvPr/>
          </p:nvSpPr>
          <p:spPr>
            <a:xfrm>
              <a:off x="8341258" y="2156674"/>
              <a:ext cx="744114" cy="523220"/>
            </a:xfrm>
            <a:prstGeom prst="rect">
              <a:avLst/>
            </a:prstGeom>
            <a:noFill/>
          </p:spPr>
          <p:txBody>
            <a:bodyPr wrap="none" rtlCol="0">
              <a:spAutoFit/>
            </a:bodyPr>
            <a:lstStyle/>
            <a:p>
              <a:pPr algn="ctr"/>
              <a:r>
                <a:rPr lang="en-US" sz="1400" b="1" dirty="0">
                  <a:solidFill>
                    <a:schemeClr val="bg1"/>
                  </a:solidFill>
                </a:rPr>
                <a:t>File </a:t>
              </a:r>
              <a:br>
                <a:rPr lang="en-US" sz="1400" b="1" dirty="0">
                  <a:solidFill>
                    <a:schemeClr val="bg1"/>
                  </a:solidFill>
                </a:rPr>
              </a:br>
              <a:r>
                <a:rPr lang="en-US" sz="1400" b="1" dirty="0">
                  <a:solidFill>
                    <a:schemeClr val="bg1"/>
                  </a:solidFill>
                </a:rPr>
                <a:t>Sharing</a:t>
              </a:r>
            </a:p>
          </p:txBody>
        </p:sp>
      </p:grpSp>
      <p:grpSp>
        <p:nvGrpSpPr>
          <p:cNvPr id="8" name="Group 7"/>
          <p:cNvGrpSpPr/>
          <p:nvPr/>
        </p:nvGrpSpPr>
        <p:grpSpPr>
          <a:xfrm>
            <a:off x="6655959" y="2631618"/>
            <a:ext cx="973376" cy="939465"/>
            <a:chOff x="6392225" y="1948552"/>
            <a:chExt cx="973376" cy="939465"/>
          </a:xfrm>
        </p:grpSpPr>
        <p:sp>
          <p:nvSpPr>
            <p:cNvPr id="49" name="Oval 48">
              <a:hlinkClick r:id="" action="ppaction://noaction"/>
            </p:cNvPr>
            <p:cNvSpPr>
              <a:spLocks noChangeAspect="1"/>
            </p:cNvSpPr>
            <p:nvPr/>
          </p:nvSpPr>
          <p:spPr>
            <a:xfrm>
              <a:off x="6392225" y="1948552"/>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50" name="TextBox 49"/>
            <p:cNvSpPr txBox="1"/>
            <p:nvPr/>
          </p:nvSpPr>
          <p:spPr>
            <a:xfrm>
              <a:off x="6465529" y="2250735"/>
              <a:ext cx="816249" cy="307777"/>
            </a:xfrm>
            <a:prstGeom prst="rect">
              <a:avLst/>
            </a:prstGeom>
            <a:noFill/>
          </p:spPr>
          <p:txBody>
            <a:bodyPr wrap="none" rtlCol="0">
              <a:spAutoFit/>
            </a:bodyPr>
            <a:lstStyle/>
            <a:p>
              <a:pPr algn="ctr"/>
              <a:r>
                <a:rPr lang="en-US" sz="1400" b="1" dirty="0">
                  <a:solidFill>
                    <a:schemeClr val="bg1"/>
                  </a:solidFill>
                </a:rPr>
                <a:t>Mobility</a:t>
              </a:r>
            </a:p>
          </p:txBody>
        </p:sp>
      </p:grpSp>
      <p:grpSp>
        <p:nvGrpSpPr>
          <p:cNvPr id="13" name="Group 12"/>
          <p:cNvGrpSpPr/>
          <p:nvPr/>
        </p:nvGrpSpPr>
        <p:grpSpPr>
          <a:xfrm>
            <a:off x="10262566" y="2631618"/>
            <a:ext cx="1058215" cy="939465"/>
            <a:chOff x="10134701" y="1948552"/>
            <a:chExt cx="1058215" cy="939465"/>
          </a:xfrm>
        </p:grpSpPr>
        <p:sp>
          <p:nvSpPr>
            <p:cNvPr id="55" name="Oval 54">
              <a:hlinkClick r:id="" action="ppaction://noaction"/>
            </p:cNvPr>
            <p:cNvSpPr>
              <a:spLocks noChangeAspect="1"/>
            </p:cNvSpPr>
            <p:nvPr/>
          </p:nvSpPr>
          <p:spPr>
            <a:xfrm>
              <a:off x="10177121" y="1948552"/>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56" name="TextBox 55"/>
            <p:cNvSpPr txBox="1"/>
            <p:nvPr/>
          </p:nvSpPr>
          <p:spPr>
            <a:xfrm>
              <a:off x="10134701" y="2264395"/>
              <a:ext cx="1058215" cy="307777"/>
            </a:xfrm>
            <a:prstGeom prst="rect">
              <a:avLst/>
            </a:prstGeom>
            <a:noFill/>
          </p:spPr>
          <p:txBody>
            <a:bodyPr wrap="square" rtlCol="0">
              <a:spAutoFit/>
            </a:bodyPr>
            <a:lstStyle/>
            <a:p>
              <a:pPr algn="ctr"/>
              <a:r>
                <a:rPr lang="en-US" sz="1400" b="1" dirty="0">
                  <a:solidFill>
                    <a:schemeClr val="bg1"/>
                  </a:solidFill>
                </a:rPr>
                <a:t>Networking</a:t>
              </a:r>
            </a:p>
          </p:txBody>
        </p:sp>
      </p:grpSp>
      <p:sp>
        <p:nvSpPr>
          <p:cNvPr id="35" name="TextBox 34"/>
          <p:cNvSpPr txBox="1"/>
          <p:nvPr/>
        </p:nvSpPr>
        <p:spPr>
          <a:xfrm>
            <a:off x="2863921" y="3714968"/>
            <a:ext cx="1369748" cy="669414"/>
          </a:xfrm>
          <a:prstGeom prst="rect">
            <a:avLst/>
          </a:prstGeom>
          <a:noFill/>
        </p:spPr>
        <p:txBody>
          <a:bodyPr wrap="square" rtlCol="0">
            <a:spAutoFit/>
          </a:bodyPr>
          <a:lstStyle/>
          <a:p>
            <a:pPr>
              <a:lnSpc>
                <a:spcPts val="1480"/>
              </a:lnSpc>
            </a:pPr>
            <a:r>
              <a:rPr lang="en-US" sz="1400" b="1" dirty="0"/>
              <a:t>XenApp Essentials</a:t>
            </a:r>
          </a:p>
          <a:p>
            <a:pPr>
              <a:lnSpc>
                <a:spcPts val="1480"/>
              </a:lnSpc>
            </a:pPr>
            <a:r>
              <a:rPr lang="en-US" sz="1400" b="1" dirty="0"/>
              <a:t>Service</a:t>
            </a:r>
            <a:endParaRPr lang="en-US" sz="1400" b="1" baseline="30000" dirty="0"/>
          </a:p>
        </p:txBody>
      </p:sp>
      <p:sp>
        <p:nvSpPr>
          <p:cNvPr id="46" name="TextBox 45"/>
          <p:cNvSpPr txBox="1"/>
          <p:nvPr/>
        </p:nvSpPr>
        <p:spPr>
          <a:xfrm>
            <a:off x="2863919" y="4496049"/>
            <a:ext cx="1369749" cy="477054"/>
          </a:xfrm>
          <a:prstGeom prst="rect">
            <a:avLst/>
          </a:prstGeom>
          <a:noFill/>
        </p:spPr>
        <p:txBody>
          <a:bodyPr wrap="square" rtlCol="0">
            <a:spAutoFit/>
          </a:bodyPr>
          <a:lstStyle/>
          <a:p>
            <a:pPr>
              <a:lnSpc>
                <a:spcPts val="1480"/>
              </a:lnSpc>
            </a:pPr>
            <a:r>
              <a:rPr lang="en-US" sz="1400" b="1" dirty="0"/>
              <a:t>XenApp Secure Browser Service</a:t>
            </a:r>
          </a:p>
        </p:txBody>
      </p:sp>
      <p:sp>
        <p:nvSpPr>
          <p:cNvPr id="69" name="TextBox 68"/>
          <p:cNvSpPr txBox="1"/>
          <p:nvPr/>
        </p:nvSpPr>
        <p:spPr>
          <a:xfrm>
            <a:off x="4652262" y="3726563"/>
            <a:ext cx="1738266" cy="669414"/>
          </a:xfrm>
          <a:prstGeom prst="rect">
            <a:avLst/>
          </a:prstGeom>
          <a:noFill/>
        </p:spPr>
        <p:txBody>
          <a:bodyPr wrap="square" rtlCol="0">
            <a:spAutoFit/>
          </a:bodyPr>
          <a:lstStyle/>
          <a:p>
            <a:pPr>
              <a:lnSpc>
                <a:spcPts val="1480"/>
              </a:lnSpc>
            </a:pPr>
            <a:r>
              <a:rPr lang="en-US" sz="1400" b="1" dirty="0"/>
              <a:t>XenDesktop Essentials</a:t>
            </a:r>
            <a:br>
              <a:rPr lang="en-US" sz="1400" b="1" dirty="0"/>
            </a:br>
            <a:r>
              <a:rPr lang="en-US" sz="1400" b="1" dirty="0"/>
              <a:t>Service</a:t>
            </a:r>
            <a:endParaRPr lang="en-US" sz="1400" b="1" baseline="30000" dirty="0"/>
          </a:p>
        </p:txBody>
      </p:sp>
      <p:sp>
        <p:nvSpPr>
          <p:cNvPr id="71" name="TextBox 70"/>
          <p:cNvSpPr txBox="1"/>
          <p:nvPr/>
        </p:nvSpPr>
        <p:spPr>
          <a:xfrm>
            <a:off x="4656610" y="5057742"/>
            <a:ext cx="1222362" cy="861774"/>
          </a:xfrm>
          <a:prstGeom prst="rect">
            <a:avLst/>
          </a:prstGeom>
          <a:noFill/>
        </p:spPr>
        <p:txBody>
          <a:bodyPr wrap="square" rtlCol="0">
            <a:spAutoFit/>
          </a:bodyPr>
          <a:lstStyle/>
          <a:p>
            <a:pPr>
              <a:lnSpc>
                <a:spcPts val="1480"/>
              </a:lnSpc>
            </a:pPr>
            <a:r>
              <a:rPr lang="en-US" sz="1400" b="1" dirty="0"/>
              <a:t>XenApp Service and XenDesktop</a:t>
            </a:r>
            <a:r>
              <a:rPr lang="en-US" sz="1400" b="1" dirty="0">
                <a:solidFill>
                  <a:schemeClr val="bg1">
                    <a:lumMod val="50000"/>
                  </a:schemeClr>
                </a:solidFill>
              </a:rPr>
              <a:t> </a:t>
            </a:r>
            <a:endParaRPr lang="en-US" sz="1400" b="1" strike="sngStrike" dirty="0">
              <a:solidFill>
                <a:schemeClr val="bg1">
                  <a:lumMod val="50000"/>
                </a:schemeClr>
              </a:solidFill>
            </a:endParaRPr>
          </a:p>
          <a:p>
            <a:pPr>
              <a:lnSpc>
                <a:spcPts val="1480"/>
              </a:lnSpc>
            </a:pPr>
            <a:r>
              <a:rPr lang="en-US" sz="1400" b="1" dirty="0"/>
              <a:t>Service</a:t>
            </a:r>
          </a:p>
        </p:txBody>
      </p:sp>
      <p:sp>
        <p:nvSpPr>
          <p:cNvPr id="78" name="TextBox 77"/>
          <p:cNvSpPr txBox="1"/>
          <p:nvPr/>
        </p:nvSpPr>
        <p:spPr>
          <a:xfrm>
            <a:off x="6629916" y="5322002"/>
            <a:ext cx="1656062" cy="669414"/>
          </a:xfrm>
          <a:prstGeom prst="rect">
            <a:avLst/>
          </a:prstGeom>
          <a:noFill/>
        </p:spPr>
        <p:txBody>
          <a:bodyPr wrap="square" rtlCol="0">
            <a:spAutoFit/>
          </a:bodyPr>
          <a:lstStyle/>
          <a:p>
            <a:pPr>
              <a:lnSpc>
                <a:spcPts val="1480"/>
              </a:lnSpc>
            </a:pPr>
            <a:r>
              <a:rPr lang="en-US" sz="1400" b="1" dirty="0"/>
              <a:t>XenMobile Premium</a:t>
            </a:r>
            <a:br>
              <a:rPr lang="en-US" sz="1400" b="1" dirty="0"/>
            </a:br>
            <a:r>
              <a:rPr lang="en-US" sz="1400" b="1" dirty="0"/>
              <a:t>Service</a:t>
            </a:r>
          </a:p>
        </p:txBody>
      </p:sp>
      <p:sp>
        <p:nvSpPr>
          <p:cNvPr id="80" name="TextBox 79"/>
          <p:cNvSpPr txBox="1"/>
          <p:nvPr/>
        </p:nvSpPr>
        <p:spPr>
          <a:xfrm>
            <a:off x="6626523" y="3726563"/>
            <a:ext cx="1539878" cy="669414"/>
          </a:xfrm>
          <a:prstGeom prst="rect">
            <a:avLst/>
          </a:prstGeom>
          <a:noFill/>
        </p:spPr>
        <p:txBody>
          <a:bodyPr wrap="square" rtlCol="0">
            <a:spAutoFit/>
          </a:bodyPr>
          <a:lstStyle/>
          <a:p>
            <a:pPr>
              <a:lnSpc>
                <a:spcPts val="1480"/>
              </a:lnSpc>
            </a:pPr>
            <a:r>
              <a:rPr lang="en-US" sz="1400" b="1" dirty="0"/>
              <a:t>XenMobile Standard</a:t>
            </a:r>
            <a:br>
              <a:rPr lang="en-US" sz="1400" b="1" dirty="0"/>
            </a:br>
            <a:r>
              <a:rPr lang="en-US" sz="1400" b="1" dirty="0"/>
              <a:t>Service</a:t>
            </a:r>
          </a:p>
        </p:txBody>
      </p:sp>
      <p:sp>
        <p:nvSpPr>
          <p:cNvPr id="82" name="TextBox 81"/>
          <p:cNvSpPr txBox="1"/>
          <p:nvPr/>
        </p:nvSpPr>
        <p:spPr>
          <a:xfrm>
            <a:off x="6621985" y="4489716"/>
            <a:ext cx="1677939" cy="669414"/>
          </a:xfrm>
          <a:prstGeom prst="rect">
            <a:avLst/>
          </a:prstGeom>
          <a:noFill/>
        </p:spPr>
        <p:txBody>
          <a:bodyPr wrap="square" rtlCol="0">
            <a:spAutoFit/>
          </a:bodyPr>
          <a:lstStyle/>
          <a:p>
            <a:pPr>
              <a:lnSpc>
                <a:spcPts val="1480"/>
              </a:lnSpc>
            </a:pPr>
            <a:r>
              <a:rPr lang="en-US" sz="1400" b="1" dirty="0"/>
              <a:t>XenMobile  Advanced</a:t>
            </a:r>
            <a:br>
              <a:rPr lang="en-US" sz="1400" b="1" dirty="0"/>
            </a:br>
            <a:r>
              <a:rPr lang="en-US" sz="1400" b="1" dirty="0"/>
              <a:t>Service</a:t>
            </a:r>
          </a:p>
        </p:txBody>
      </p:sp>
      <p:sp>
        <p:nvSpPr>
          <p:cNvPr id="87" name="TextBox 86"/>
          <p:cNvSpPr txBox="1"/>
          <p:nvPr/>
        </p:nvSpPr>
        <p:spPr>
          <a:xfrm>
            <a:off x="8644209" y="3714968"/>
            <a:ext cx="1105098" cy="477054"/>
          </a:xfrm>
          <a:prstGeom prst="rect">
            <a:avLst/>
          </a:prstGeom>
          <a:noFill/>
        </p:spPr>
        <p:txBody>
          <a:bodyPr wrap="square" rtlCol="0">
            <a:spAutoFit/>
          </a:bodyPr>
          <a:lstStyle/>
          <a:p>
            <a:pPr>
              <a:lnSpc>
                <a:spcPts val="1480"/>
              </a:lnSpc>
            </a:pPr>
            <a:r>
              <a:rPr lang="en-US" sz="1400" b="1" dirty="0"/>
              <a:t>ShareFile </a:t>
            </a:r>
            <a:br>
              <a:rPr lang="en-US" sz="1400" b="1" dirty="0"/>
            </a:br>
            <a:r>
              <a:rPr lang="en-US" sz="1400" b="1" dirty="0"/>
              <a:t>Service</a:t>
            </a:r>
          </a:p>
        </p:txBody>
      </p:sp>
      <p:sp>
        <p:nvSpPr>
          <p:cNvPr id="103" name="TextBox 102"/>
          <p:cNvSpPr txBox="1"/>
          <p:nvPr/>
        </p:nvSpPr>
        <p:spPr>
          <a:xfrm>
            <a:off x="10221470" y="3726611"/>
            <a:ext cx="1350770" cy="2593018"/>
          </a:xfrm>
          <a:prstGeom prst="rect">
            <a:avLst/>
          </a:prstGeom>
          <a:noFill/>
        </p:spPr>
        <p:txBody>
          <a:bodyPr wrap="square" rtlCol="0">
            <a:spAutoFit/>
          </a:bodyPr>
          <a:lstStyle/>
          <a:p>
            <a:pPr>
              <a:lnSpc>
                <a:spcPts val="1480"/>
              </a:lnSpc>
            </a:pPr>
            <a:r>
              <a:rPr lang="en-US" sz="1400" b="1" dirty="0"/>
              <a:t>NetScaler Gateway Standard</a:t>
            </a:r>
            <a:br>
              <a:rPr lang="en-US" sz="1400" b="1" dirty="0"/>
            </a:br>
            <a:r>
              <a:rPr lang="en-US" sz="1400" b="1" dirty="0"/>
              <a:t>Service</a:t>
            </a:r>
          </a:p>
          <a:p>
            <a:pPr>
              <a:lnSpc>
                <a:spcPts val="1480"/>
              </a:lnSpc>
            </a:pPr>
            <a:endParaRPr lang="en-US" sz="1400" b="1" dirty="0"/>
          </a:p>
          <a:p>
            <a:pPr>
              <a:lnSpc>
                <a:spcPts val="1480"/>
              </a:lnSpc>
            </a:pPr>
            <a:r>
              <a:rPr lang="en-US" sz="1400" b="1" dirty="0"/>
              <a:t>NetScaler Web App Security Service</a:t>
            </a:r>
          </a:p>
          <a:p>
            <a:pPr>
              <a:lnSpc>
                <a:spcPts val="1480"/>
              </a:lnSpc>
            </a:pPr>
            <a:endParaRPr lang="en-US" sz="1400" b="1" dirty="0"/>
          </a:p>
          <a:p>
            <a:pPr>
              <a:lnSpc>
                <a:spcPts val="1480"/>
              </a:lnSpc>
            </a:pPr>
            <a:r>
              <a:rPr lang="en-US" sz="1400" b="1" dirty="0"/>
              <a:t>NetScaler Management Analytics Service</a:t>
            </a:r>
          </a:p>
        </p:txBody>
      </p:sp>
      <p:grpSp>
        <p:nvGrpSpPr>
          <p:cNvPr id="4" name="Group 3"/>
          <p:cNvGrpSpPr/>
          <p:nvPr/>
        </p:nvGrpSpPr>
        <p:grpSpPr>
          <a:xfrm>
            <a:off x="1276548" y="2631618"/>
            <a:ext cx="1116466" cy="939465"/>
            <a:chOff x="941002" y="2012935"/>
            <a:chExt cx="1116466" cy="939465"/>
          </a:xfrm>
        </p:grpSpPr>
        <p:sp>
          <p:nvSpPr>
            <p:cNvPr id="52" name="Oval 51">
              <a:hlinkClick r:id="" action="ppaction://noaction"/>
            </p:cNvPr>
            <p:cNvSpPr>
              <a:spLocks noChangeAspect="1"/>
            </p:cNvSpPr>
            <p:nvPr/>
          </p:nvSpPr>
          <p:spPr>
            <a:xfrm>
              <a:off x="996551" y="2012935"/>
              <a:ext cx="973376" cy="93946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en-US" sz="1100" b="1" dirty="0">
                <a:solidFill>
                  <a:schemeClr val="bg1"/>
                </a:solidFill>
              </a:endParaRPr>
            </a:p>
          </p:txBody>
        </p:sp>
        <p:sp>
          <p:nvSpPr>
            <p:cNvPr id="53" name="TextBox 52"/>
            <p:cNvSpPr txBox="1"/>
            <p:nvPr/>
          </p:nvSpPr>
          <p:spPr>
            <a:xfrm>
              <a:off x="941002" y="2322506"/>
              <a:ext cx="1116466" cy="307777"/>
            </a:xfrm>
            <a:prstGeom prst="rect">
              <a:avLst/>
            </a:prstGeom>
            <a:noFill/>
          </p:spPr>
          <p:txBody>
            <a:bodyPr wrap="square" rtlCol="0">
              <a:spAutoFit/>
            </a:bodyPr>
            <a:lstStyle/>
            <a:p>
              <a:pPr algn="ctr"/>
              <a:r>
                <a:rPr lang="en-US" sz="1400" b="1">
                  <a:solidFill>
                    <a:schemeClr val="bg1"/>
                  </a:solidFill>
                </a:rPr>
                <a:t>Workspaces</a:t>
              </a:r>
              <a:endParaRPr lang="en-US" sz="1400" b="1" dirty="0">
                <a:solidFill>
                  <a:schemeClr val="bg1"/>
                </a:solidFill>
              </a:endParaRPr>
            </a:p>
          </p:txBody>
        </p:sp>
      </p:grpSp>
      <p:sp>
        <p:nvSpPr>
          <p:cNvPr id="96" name="TextBox 95"/>
          <p:cNvSpPr txBox="1"/>
          <p:nvPr/>
        </p:nvSpPr>
        <p:spPr>
          <a:xfrm>
            <a:off x="1130449" y="3726563"/>
            <a:ext cx="1455368" cy="1538883"/>
          </a:xfrm>
          <a:prstGeom prst="rect">
            <a:avLst/>
          </a:prstGeom>
          <a:noFill/>
        </p:spPr>
        <p:txBody>
          <a:bodyPr wrap="square" rtlCol="0">
            <a:spAutoFit/>
          </a:bodyPr>
          <a:lstStyle/>
          <a:p>
            <a:r>
              <a:rPr lang="en-US" sz="1400" b="1" dirty="0"/>
              <a:t>Citrix Workspace</a:t>
            </a:r>
            <a:br>
              <a:rPr lang="en-US" sz="1400" b="1" dirty="0"/>
            </a:br>
            <a:r>
              <a:rPr lang="en-US" sz="1400" b="1" dirty="0"/>
              <a:t>Service</a:t>
            </a:r>
            <a:endParaRPr lang="en-US" sz="1100" b="1" dirty="0"/>
          </a:p>
          <a:p>
            <a:pPr marL="122238" indent="-122238">
              <a:buFont typeface="Arial" charset="0"/>
              <a:buChar char="•"/>
            </a:pPr>
            <a:r>
              <a:rPr lang="en-US" sz="1100" dirty="0"/>
              <a:t>XenApp Service and XenDesktop Service</a:t>
            </a:r>
          </a:p>
          <a:p>
            <a:pPr marL="122238" indent="-122238">
              <a:buFont typeface="Arial" charset="0"/>
              <a:buChar char="•"/>
            </a:pPr>
            <a:r>
              <a:rPr lang="en-US" sz="1100" dirty="0"/>
              <a:t>XenMobile Premium Service</a:t>
            </a:r>
          </a:p>
          <a:p>
            <a:pPr marL="122238" indent="-122238">
              <a:buFont typeface="Arial" charset="0"/>
              <a:buChar char="•"/>
            </a:pPr>
            <a:r>
              <a:rPr lang="en-US" sz="1100" dirty="0"/>
              <a:t>ShareFile Advanced Service</a:t>
            </a:r>
          </a:p>
        </p:txBody>
      </p:sp>
      <p:sp>
        <p:nvSpPr>
          <p:cNvPr id="77" name="TextBox 76"/>
          <p:cNvSpPr txBox="1"/>
          <p:nvPr/>
        </p:nvSpPr>
        <p:spPr>
          <a:xfrm>
            <a:off x="4640886" y="4484654"/>
            <a:ext cx="1573882" cy="477054"/>
          </a:xfrm>
          <a:prstGeom prst="rect">
            <a:avLst/>
          </a:prstGeom>
          <a:noFill/>
        </p:spPr>
        <p:txBody>
          <a:bodyPr wrap="square" rtlCol="0">
            <a:spAutoFit/>
          </a:bodyPr>
          <a:lstStyle/>
          <a:p>
            <a:pPr>
              <a:lnSpc>
                <a:spcPts val="1480"/>
              </a:lnSpc>
            </a:pPr>
            <a:r>
              <a:rPr lang="en-US" sz="1400" b="1"/>
              <a:t>XenDesktop Service </a:t>
            </a:r>
            <a:endParaRPr lang="en-US" sz="1400" b="1" baseline="30000" dirty="0"/>
          </a:p>
        </p:txBody>
      </p:sp>
      <p:sp>
        <p:nvSpPr>
          <p:cNvPr id="36" name="TextBox 35"/>
          <p:cNvSpPr txBox="1"/>
          <p:nvPr/>
        </p:nvSpPr>
        <p:spPr>
          <a:xfrm>
            <a:off x="6621985" y="6019232"/>
            <a:ext cx="1656062" cy="477054"/>
          </a:xfrm>
          <a:prstGeom prst="rect">
            <a:avLst/>
          </a:prstGeom>
          <a:noFill/>
        </p:spPr>
        <p:txBody>
          <a:bodyPr wrap="square" rtlCol="0">
            <a:spAutoFit/>
          </a:bodyPr>
          <a:lstStyle/>
          <a:p>
            <a:pPr>
              <a:lnSpc>
                <a:spcPts val="1480"/>
              </a:lnSpc>
            </a:pPr>
            <a:r>
              <a:rPr lang="en-US" sz="1400" b="1" dirty="0"/>
              <a:t>XenMobile MDX</a:t>
            </a:r>
            <a:br>
              <a:rPr lang="en-US" sz="1400" b="1" dirty="0"/>
            </a:br>
            <a:r>
              <a:rPr lang="en-US" sz="1400" b="1" dirty="0"/>
              <a:t>Service</a:t>
            </a:r>
          </a:p>
        </p:txBody>
      </p:sp>
    </p:spTree>
    <p:extLst>
      <p:ext uri="{BB962C8B-B14F-4D97-AF65-F5344CB8AC3E}">
        <p14:creationId xmlns:p14="http://schemas.microsoft.com/office/powerpoint/2010/main" val="1330131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5AE0F2-6404-D545-9AC8-953406406E20}"/>
              </a:ext>
            </a:extLst>
          </p:cNvPr>
          <p:cNvSpPr txBox="1"/>
          <p:nvPr/>
        </p:nvSpPr>
        <p:spPr>
          <a:xfrm>
            <a:off x="4918842" y="2790497"/>
            <a:ext cx="3105807" cy="677108"/>
          </a:xfrm>
          <a:prstGeom prst="rect">
            <a:avLst/>
          </a:prstGeom>
          <a:noFill/>
        </p:spPr>
        <p:txBody>
          <a:bodyPr wrap="square" lIns="0" tIns="0" rIns="0" bIns="0" rtlCol="0">
            <a:spAutoFit/>
          </a:bodyPr>
          <a:lstStyle/>
          <a:p>
            <a:pPr algn="l"/>
            <a:r>
              <a:rPr lang="en-US" sz="4400" b="1" dirty="0">
                <a:gradFill>
                  <a:gsLst>
                    <a:gs pos="2917">
                      <a:schemeClr val="tx1"/>
                    </a:gs>
                    <a:gs pos="30000">
                      <a:schemeClr val="tx1"/>
                    </a:gs>
                  </a:gsLst>
                  <a:lin ang="5400000" scaled="0"/>
                </a:gradFill>
              </a:rPr>
              <a:t>Q &amp; A</a:t>
            </a:r>
          </a:p>
        </p:txBody>
      </p:sp>
    </p:spTree>
    <p:extLst>
      <p:ext uri="{BB962C8B-B14F-4D97-AF65-F5344CB8AC3E}">
        <p14:creationId xmlns:p14="http://schemas.microsoft.com/office/powerpoint/2010/main" val="1848456805"/>
      </p:ext>
    </p:extLst>
  </p:cSld>
  <p:clrMapOvr>
    <a:masterClrMapping/>
  </p:clrMapOvr>
  <mc:AlternateContent xmlns:mc="http://schemas.openxmlformats.org/markup-compatibility/2006" xmlns:p14="http://schemas.microsoft.com/office/powerpoint/2010/main">
    <mc:Choice Requires="p14">
      <p:transition spd="med" p14:dur="700" advTm="562">
        <p:fade/>
      </p:transition>
    </mc:Choice>
    <mc:Fallback xmlns="">
      <p:transition spd="med" advTm="562">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5AE0F2-6404-D545-9AC8-953406406E20}"/>
              </a:ext>
            </a:extLst>
          </p:cNvPr>
          <p:cNvSpPr txBox="1"/>
          <p:nvPr/>
        </p:nvSpPr>
        <p:spPr>
          <a:xfrm>
            <a:off x="3799491" y="2837794"/>
            <a:ext cx="5202620" cy="677108"/>
          </a:xfrm>
          <a:prstGeom prst="rect">
            <a:avLst/>
          </a:prstGeom>
          <a:noFill/>
        </p:spPr>
        <p:txBody>
          <a:bodyPr wrap="square" lIns="0" tIns="0" rIns="0" bIns="0" rtlCol="0">
            <a:spAutoFit/>
          </a:bodyPr>
          <a:lstStyle/>
          <a:p>
            <a:pPr algn="l"/>
            <a:r>
              <a:rPr lang="en-US" sz="4400" b="1" dirty="0">
                <a:gradFill>
                  <a:gsLst>
                    <a:gs pos="2917">
                      <a:schemeClr val="tx1"/>
                    </a:gs>
                    <a:gs pos="30000">
                      <a:schemeClr val="tx1"/>
                    </a:gs>
                  </a:gsLst>
                  <a:lin ang="5400000" scaled="0"/>
                </a:gradFill>
              </a:rPr>
              <a:t>Goodbye…2 del </a:t>
            </a:r>
            <a:r>
              <a:rPr lang="en-US" sz="4400" b="1" dirty="0">
                <a:gradFill>
                  <a:gsLst>
                    <a:gs pos="2917">
                      <a:schemeClr val="tx1"/>
                    </a:gs>
                    <a:gs pos="30000">
                      <a:schemeClr val="tx1"/>
                    </a:gs>
                  </a:gsLst>
                  <a:lin ang="5400000" scaled="0"/>
                </a:gradFill>
                <a:sym typeface="Wingdings" pitchFamily="2" charset="2"/>
              </a:rPr>
              <a:t></a:t>
            </a:r>
            <a:endParaRPr lang="en-US" sz="4400" b="1" dirty="0">
              <a:gradFill>
                <a:gsLst>
                  <a:gs pos="2917">
                    <a:schemeClr val="tx1"/>
                  </a:gs>
                  <a:gs pos="30000">
                    <a:schemeClr val="tx1"/>
                  </a:gs>
                </a:gsLst>
                <a:lin ang="5400000" scaled="0"/>
              </a:gradFill>
            </a:endParaRPr>
          </a:p>
        </p:txBody>
      </p:sp>
    </p:spTree>
    <p:extLst>
      <p:ext uri="{BB962C8B-B14F-4D97-AF65-F5344CB8AC3E}">
        <p14:creationId xmlns:p14="http://schemas.microsoft.com/office/powerpoint/2010/main" val="3549612096"/>
      </p:ext>
    </p:extLst>
  </p:cSld>
  <p:clrMapOvr>
    <a:masterClrMapping/>
  </p:clrMapOvr>
  <mc:AlternateContent xmlns:mc="http://schemas.openxmlformats.org/markup-compatibility/2006" xmlns:p14="http://schemas.microsoft.com/office/powerpoint/2010/main">
    <mc:Choice Requires="p14">
      <p:transition spd="med" p14:dur="700" advTm="562">
        <p:fade/>
      </p:transition>
    </mc:Choice>
    <mc:Fallback xmlns="">
      <p:transition spd="med" advTm="562">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SAVODOCUMENTID" val="32489776"/>
  <p:tag name="SAVOCOMPONENTID" val="81d421e1-f730-4a24-aa13-817727eff0ad"/>
</p:tagLst>
</file>

<file path=ppt/tags/tag2.xml><?xml version="1.0" encoding="utf-8"?>
<p:tagLst xmlns:a="http://schemas.openxmlformats.org/drawingml/2006/main" xmlns:r="http://schemas.openxmlformats.org/officeDocument/2006/relationships" xmlns:p="http://schemas.openxmlformats.org/presentationml/2006/main">
  <p:tag name="SAVODOCUMENTID" val="32489776"/>
  <p:tag name="SAVOCOMPONENTID" val="1d0163ed-c140-48fe-8b6f-87bac41cd2d3"/>
</p:tagLst>
</file>

<file path=ppt/tags/tag3.xml><?xml version="1.0" encoding="utf-8"?>
<p:tagLst xmlns:a="http://schemas.openxmlformats.org/drawingml/2006/main" xmlns:r="http://schemas.openxmlformats.org/officeDocument/2006/relationships" xmlns:p="http://schemas.openxmlformats.org/presentationml/2006/main">
  <p:tag name="TIMING" val="|0.4|4.6|2.3|13.8|2.9|5.4|1.3|32.7"/>
</p:tagLst>
</file>

<file path=ppt/tags/tag4.xml><?xml version="1.0" encoding="utf-8"?>
<p:tagLst xmlns:a="http://schemas.openxmlformats.org/drawingml/2006/main" xmlns:r="http://schemas.openxmlformats.org/officeDocument/2006/relationships" xmlns:p="http://schemas.openxmlformats.org/presentationml/2006/main">
  <p:tag name="TIMING" val="|18.4"/>
</p:tagLst>
</file>

<file path=ppt/tags/tag5.xml><?xml version="1.0" encoding="utf-8"?>
<p:tagLst xmlns:a="http://schemas.openxmlformats.org/drawingml/2006/main" xmlns:r="http://schemas.openxmlformats.org/officeDocument/2006/relationships" xmlns:p="http://schemas.openxmlformats.org/presentationml/2006/main">
  <p:tag name="TIMING" val="|35"/>
</p:tagLst>
</file>

<file path=ppt/tags/tag6.xml><?xml version="1.0" encoding="utf-8"?>
<p:tagLst xmlns:a="http://schemas.openxmlformats.org/drawingml/2006/main" xmlns:r="http://schemas.openxmlformats.org/officeDocument/2006/relationships" xmlns:p="http://schemas.openxmlformats.org/presentationml/2006/main">
  <p:tag name="TIMING" val="|20"/>
</p:tagLst>
</file>

<file path=ppt/tags/tag7.xml><?xml version="1.0" encoding="utf-8"?>
<p:tagLst xmlns:a="http://schemas.openxmlformats.org/drawingml/2006/main" xmlns:r="http://schemas.openxmlformats.org/officeDocument/2006/relationships" xmlns:p="http://schemas.openxmlformats.org/presentationml/2006/main">
  <p:tag name="TIMING" val="|0.1|12.8|1.2"/>
</p:tagLst>
</file>

<file path=ppt/tags/tag8.xml><?xml version="1.0" encoding="utf-8"?>
<p:tagLst xmlns:a="http://schemas.openxmlformats.org/drawingml/2006/main" xmlns:r="http://schemas.openxmlformats.org/officeDocument/2006/relationships" xmlns:p="http://schemas.openxmlformats.org/presentationml/2006/main">
  <p:tag name="TIMING" val="|0.9"/>
</p:tagLst>
</file>

<file path=ppt/tags/tag9.xml><?xml version="1.0" encoding="utf-8"?>
<p:tagLst xmlns:a="http://schemas.openxmlformats.org/drawingml/2006/main" xmlns:r="http://schemas.openxmlformats.org/officeDocument/2006/relationships" xmlns:p="http://schemas.openxmlformats.org/presentationml/2006/main">
  <p:tag name="USERHIDDEN" val="1"/>
</p:tagLst>
</file>

<file path=ppt/tags/tag10.xml><?xml version="1.0" encoding="utf-8"?>
<p:tagLst xmlns:a="http://schemas.openxmlformats.org/drawingml/2006/main" xmlns:r="http://schemas.openxmlformats.org/officeDocument/2006/relationships" xmlns:p="http://schemas.openxmlformats.org/presentationml/2006/main">
  <p:tag name="USERHIDDEN" val="1"/>
</p:tagLst>
</file>

<file path=ppt/tags/tag11.xml><?xml version="1.0" encoding="utf-8"?>
<p:tagLst xmlns:a="http://schemas.openxmlformats.org/drawingml/2006/main" xmlns:r="http://schemas.openxmlformats.org/officeDocument/2006/relationships" xmlns:p="http://schemas.openxmlformats.org/presentationml/2006/main">
  <p:tag name="USERHIDDEN" val="1"/>
</p:tagLst>
</file>

<file path=ppt/tags/tag12.xml><?xml version="1.0" encoding="utf-8"?>
<p:tagLst xmlns:a="http://schemas.openxmlformats.org/drawingml/2006/main" xmlns:r="http://schemas.openxmlformats.org/officeDocument/2006/relationships" xmlns:p="http://schemas.openxmlformats.org/presentationml/2006/main">
  <p:tag name="USERHIDDEN" val="1"/>
</p:tagLst>
</file>

<file path=ppt/tags/tag13.xml><?xml version="1.0" encoding="utf-8"?>
<p:tagLst xmlns:a="http://schemas.openxmlformats.org/drawingml/2006/main" xmlns:r="http://schemas.openxmlformats.org/officeDocument/2006/relationships" xmlns:p="http://schemas.openxmlformats.org/presentationml/2006/main">
  <p:tag name="TIMING" val="|3.4|3.6|3.4|10.6"/>
</p:tagLst>
</file>

<file path=ppt/tags/tag14.xml><?xml version="1.0" encoding="utf-8"?>
<p:tagLst xmlns:a="http://schemas.openxmlformats.org/drawingml/2006/main" xmlns:r="http://schemas.openxmlformats.org/officeDocument/2006/relationships" xmlns:p="http://schemas.openxmlformats.org/presentationml/2006/main">
  <p:tag name="TIMING" val="|6.7|13.9"/>
</p:tagLst>
</file>

<file path=ppt/tags/tag15.xml><?xml version="1.0" encoding="utf-8"?>
<p:tagLst xmlns:a="http://schemas.openxmlformats.org/drawingml/2006/main" xmlns:r="http://schemas.openxmlformats.org/officeDocument/2006/relationships" xmlns:p="http://schemas.openxmlformats.org/presentationml/2006/main">
  <p:tag name="TIMING" val="|39.3|12.6"/>
</p:tagLst>
</file>

<file path=ppt/tags/tag16.xml><?xml version="1.0" encoding="utf-8"?>
<p:tagLst xmlns:a="http://schemas.openxmlformats.org/drawingml/2006/main" xmlns:r="http://schemas.openxmlformats.org/officeDocument/2006/relationships" xmlns:p="http://schemas.openxmlformats.org/presentationml/2006/main">
  <p:tag name="TIMING" val="|0.2|2.8|4.8"/>
</p:tagLst>
</file>

<file path=ppt/tags/tag17.xml><?xml version="1.0" encoding="utf-8"?>
<p:tagLst xmlns:a="http://schemas.openxmlformats.org/drawingml/2006/main" xmlns:r="http://schemas.openxmlformats.org/officeDocument/2006/relationships" xmlns:p="http://schemas.openxmlformats.org/presentationml/2006/main">
  <p:tag name="TIMING" val="|4.3"/>
</p:tagLst>
</file>

<file path=ppt/tags/tag18.xml><?xml version="1.0" encoding="utf-8"?>
<p:tagLst xmlns:a="http://schemas.openxmlformats.org/drawingml/2006/main" xmlns:r="http://schemas.openxmlformats.org/officeDocument/2006/relationships" xmlns:p="http://schemas.openxmlformats.org/presentationml/2006/main">
  <p:tag name="TIMING" val="|0.7"/>
</p:tagLst>
</file>

<file path=ppt/theme/theme1.xml><?xml version="1.0" encoding="utf-8"?>
<a:theme xmlns:a="http://schemas.openxmlformats.org/drawingml/2006/main" name="WHITE TEMPLATE">
  <a:themeElements>
    <a:clrScheme name="TT for white - NEW 2018">
      <a:dk1>
        <a:srgbClr val="1A1A1A"/>
      </a:dk1>
      <a:lt1>
        <a:srgbClr val="FFFFFF"/>
      </a:lt1>
      <a:dk2>
        <a:srgbClr val="0D0D0D"/>
      </a:dk2>
      <a:lt2>
        <a:srgbClr val="E6E6E6"/>
      </a:lt2>
      <a:accent1>
        <a:srgbClr val="0078D4"/>
      </a:accent1>
      <a:accent2>
        <a:srgbClr val="002050"/>
      </a:accent2>
      <a:accent3>
        <a:srgbClr val="107C10"/>
      </a:accent3>
      <a:accent4>
        <a:srgbClr val="D73B01"/>
      </a:accent4>
      <a:accent5>
        <a:srgbClr val="737373"/>
      </a:accent5>
      <a:accent6>
        <a:srgbClr val="E6E6E6"/>
      </a:accent6>
      <a:hlink>
        <a:srgbClr val="0078D4"/>
      </a:hlink>
      <a:folHlink>
        <a:srgbClr val="0078D4"/>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91544958-B0C3-414B-81A1-A854C674D392}"/>
    </a:ext>
  </a:extLst>
</a:theme>
</file>

<file path=ppt/theme/theme2.xml><?xml version="1.0" encoding="utf-8"?>
<a:theme xmlns:a="http://schemas.openxmlformats.org/drawingml/2006/main" name="SOFT BLACK TEMPLATE">
  <a:themeElements>
    <a:clrScheme name="TT for Dark - NEW 2018">
      <a:dk1>
        <a:srgbClr val="1A1A1A"/>
      </a:dk1>
      <a:lt1>
        <a:srgbClr val="FFFFFF"/>
      </a:lt1>
      <a:dk2>
        <a:srgbClr val="0D0D0D"/>
      </a:dk2>
      <a:lt2>
        <a:srgbClr val="E6E6E6"/>
      </a:lt2>
      <a:accent1>
        <a:srgbClr val="0078D4"/>
      </a:accent1>
      <a:accent2>
        <a:srgbClr val="00BCF2"/>
      </a:accent2>
      <a:accent3>
        <a:srgbClr val="107C10"/>
      </a:accent3>
      <a:accent4>
        <a:srgbClr val="D73B01"/>
      </a:accent4>
      <a:accent5>
        <a:srgbClr val="FFB900"/>
      </a:accent5>
      <a:accent6>
        <a:srgbClr val="E6E6E6"/>
      </a:accent6>
      <a:hlink>
        <a:srgbClr val="00BCF2"/>
      </a:hlink>
      <a:folHlink>
        <a:srgbClr val="00BCF2"/>
      </a:folHlink>
    </a:clrScheme>
    <a:fontScheme name="Segoe UI Semibold - Segoe UI">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Presentation1" id="{81156C1A-4D36-4417-8F29-4A3951CB5098}" vid="{F754F75D-7960-4FF3-BD45-A54EB98E69BD}"/>
    </a:ext>
  </a:extLst>
</a:theme>
</file>

<file path=ppt/theme/theme3.xml><?xml version="1.0" encoding="utf-8"?>
<a:theme xmlns:a="http://schemas.openxmlformats.org/drawingml/2006/main" name="Linen_Template">
  <a:themeElements>
    <a:clrScheme name="Citrix Keynote">
      <a:dk1>
        <a:srgbClr val="3E4554"/>
      </a:dk1>
      <a:lt1>
        <a:srgbClr val="FFFFFF"/>
      </a:lt1>
      <a:dk2>
        <a:srgbClr val="0040A8"/>
      </a:dk2>
      <a:lt2>
        <a:srgbClr val="478DFF"/>
      </a:lt2>
      <a:accent1>
        <a:srgbClr val="0175B0"/>
      </a:accent1>
      <a:accent2>
        <a:srgbClr val="772432"/>
      </a:accent2>
      <a:accent3>
        <a:srgbClr val="CE8E00"/>
      </a:accent3>
      <a:accent4>
        <a:srgbClr val="007934"/>
      </a:accent4>
      <a:accent5>
        <a:srgbClr val="008B95"/>
      </a:accent5>
      <a:accent6>
        <a:srgbClr val="E7A300"/>
      </a:accent6>
      <a:hlink>
        <a:srgbClr val="FFB001"/>
      </a:hlink>
      <a:folHlink>
        <a:srgbClr val="616C85"/>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66788"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tx2"/>
        </a:soli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ctr" defTabSz="966788"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cs typeface="Arial" charset="0"/>
          </a:defRPr>
        </a:defPPr>
      </a:lstStyle>
    </a:lnDef>
    <a:txDef>
      <a:spPr bwMode="white"/>
      <a:bodyPr lIns="91432" tIns="45717" rIns="91432" bIns="45717"/>
      <a:lstStyle>
        <a:defPPr>
          <a:spcBef>
            <a:spcPts val="1200"/>
          </a:spcBef>
          <a:buClr>
            <a:schemeClr val="tx1">
              <a:lumMod val="65000"/>
            </a:schemeClr>
          </a:buClr>
          <a:buSzPct val="80000"/>
          <a:tabLst>
            <a:tab pos="170858" algn="l"/>
          </a:tabLst>
          <a:defRPr sz="2400" dirty="0"/>
        </a:defPPr>
      </a:lstStyle>
    </a:txDef>
  </a:objectDefaults>
  <a:extraClrSchemeLst>
    <a:extraClrScheme>
      <a:clrScheme name="citrix_iforum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itrix_iforum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itrix_iforum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itrix_iforum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itrix_iforum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itrix_iforum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itrix_iforum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itrix_iforum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itrix_iforum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itrix_iforum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itrix_iforum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itrix_iforum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itrix_iforum 13">
        <a:dk1>
          <a:srgbClr val="000000"/>
        </a:dk1>
        <a:lt1>
          <a:srgbClr val="FFFFFF"/>
        </a:lt1>
        <a:dk2>
          <a:srgbClr val="000000"/>
        </a:dk2>
        <a:lt2>
          <a:srgbClr val="808080"/>
        </a:lt2>
        <a:accent1>
          <a:srgbClr val="CC0000"/>
        </a:accent1>
        <a:accent2>
          <a:srgbClr val="003399"/>
        </a:accent2>
        <a:accent3>
          <a:srgbClr val="FFFFFF"/>
        </a:accent3>
        <a:accent4>
          <a:srgbClr val="000000"/>
        </a:accent4>
        <a:accent5>
          <a:srgbClr val="E2AAAA"/>
        </a:accent5>
        <a:accent6>
          <a:srgbClr val="002D8A"/>
        </a:accent6>
        <a:hlink>
          <a:srgbClr val="FFB400"/>
        </a:hlink>
        <a:folHlink>
          <a:srgbClr val="99CC00"/>
        </a:folHlink>
      </a:clrScheme>
      <a:clrMap bg1="lt1" tx1="dk1" bg2="lt2" tx2="dk2" accent1="accent1" accent2="accent2" accent3="accent3" accent4="accent4" accent5="accent5" accent6="accent6" hlink="hlink" folHlink="folHlink"/>
    </a:extraClrScheme>
    <a:extraClrScheme>
      <a:clrScheme name="citrix_iforum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itrix_iforum 15">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itrix_iforum 16">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itrix_iforum 17">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itrix_iforum 18">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itrix_iforum 19">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itrix_iforum 20">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itrix_iforum 21">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itrix_iforum 22">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itrix_iforum 23">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itrix_iforum 24">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itrix_iforum 25">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citrix_iforum 26">
        <a:dk1>
          <a:srgbClr val="000000"/>
        </a:dk1>
        <a:lt1>
          <a:srgbClr val="FFFFFF"/>
        </a:lt1>
        <a:dk2>
          <a:srgbClr val="000000"/>
        </a:dk2>
        <a:lt2>
          <a:srgbClr val="808080"/>
        </a:lt2>
        <a:accent1>
          <a:srgbClr val="CC0000"/>
        </a:accent1>
        <a:accent2>
          <a:srgbClr val="003399"/>
        </a:accent2>
        <a:accent3>
          <a:srgbClr val="FFFFFF"/>
        </a:accent3>
        <a:accent4>
          <a:srgbClr val="000000"/>
        </a:accent4>
        <a:accent5>
          <a:srgbClr val="E2AAAA"/>
        </a:accent5>
        <a:accent6>
          <a:srgbClr val="002D8A"/>
        </a:accent6>
        <a:hlink>
          <a:srgbClr val="FFB400"/>
        </a:hlink>
        <a:folHlink>
          <a:srgbClr val="99CC00"/>
        </a:folHlink>
      </a:clrScheme>
      <a:clrMap bg1="lt1" tx1="dk1" bg2="lt2" tx2="dk2" accent1="accent1" accent2="accent2" accent3="accent3" accent4="accent4" accent5="accent5" accent6="accent6" hlink="hlink" folHlink="folHlink"/>
    </a:extraClrScheme>
    <a:extraClrScheme>
      <a:clrScheme name="citrix_iforum 27">
        <a:dk1>
          <a:srgbClr val="000000"/>
        </a:dk1>
        <a:lt1>
          <a:srgbClr val="FFFFFF"/>
        </a:lt1>
        <a:dk2>
          <a:srgbClr val="000000"/>
        </a:dk2>
        <a:lt2>
          <a:srgbClr val="808080"/>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
      <a:clrScheme name="citrix_iforum 28">
        <a:dk1>
          <a:srgbClr val="000000"/>
        </a:dk1>
        <a:lt1>
          <a:srgbClr val="FFFFFF"/>
        </a:lt1>
        <a:dk2>
          <a:srgbClr val="000000"/>
        </a:dk2>
        <a:lt2>
          <a:srgbClr val="737B87"/>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
      <a:clrScheme name="citrix_iforum 29">
        <a:dk1>
          <a:srgbClr val="000000"/>
        </a:dk1>
        <a:lt1>
          <a:srgbClr val="FFFFFF"/>
        </a:lt1>
        <a:dk2>
          <a:srgbClr val="000000"/>
        </a:dk2>
        <a:lt2>
          <a:srgbClr val="616C85"/>
        </a:lt2>
        <a:accent1>
          <a:srgbClr val="0046AD"/>
        </a:accent1>
        <a:accent2>
          <a:srgbClr val="0098DB"/>
        </a:accent2>
        <a:accent3>
          <a:srgbClr val="FFFFFF"/>
        </a:accent3>
        <a:accent4>
          <a:srgbClr val="000000"/>
        </a:accent4>
        <a:accent5>
          <a:srgbClr val="AAB0D3"/>
        </a:accent5>
        <a:accent6>
          <a:srgbClr val="0089C6"/>
        </a:accent6>
        <a:hlink>
          <a:srgbClr val="FFB612"/>
        </a:hlink>
        <a:folHlink>
          <a:srgbClr val="7AB8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Citrix_Summer2017">
  <a:themeElements>
    <a:clrScheme name="Citrix Spring 2017">
      <a:dk1>
        <a:srgbClr val="000000"/>
      </a:dk1>
      <a:lt1>
        <a:srgbClr val="FFFFFF"/>
      </a:lt1>
      <a:dk2>
        <a:srgbClr val="B1B3B3"/>
      </a:dk2>
      <a:lt2>
        <a:srgbClr val="D0D0CE"/>
      </a:lt2>
      <a:accent1>
        <a:srgbClr val="23AAE2"/>
      </a:accent1>
      <a:accent2>
        <a:srgbClr val="22BE20"/>
      </a:accent2>
      <a:accent3>
        <a:srgbClr val="FF9E1B"/>
      </a:accent3>
      <a:accent4>
        <a:srgbClr val="F9423A"/>
      </a:accent4>
      <a:accent5>
        <a:srgbClr val="63666A"/>
      </a:accent5>
      <a:accent6>
        <a:srgbClr val="DF1995"/>
      </a:accent6>
      <a:hlink>
        <a:srgbClr val="23AAE2"/>
      </a:hlink>
      <a:folHlink>
        <a:srgbClr val="63666A"/>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Presentation2" id="{27CC7D5D-761A-4B26-B26C-5C13C8CB3060}" vid="{F5F0281F-969D-4544-92EF-8F8DF5A126C3}"/>
    </a:ext>
  </a:extLst>
</a:theme>
</file>

<file path=ppt/theme/theme5.xml><?xml version="1.0" encoding="utf-8"?>
<a:theme xmlns:a="http://schemas.openxmlformats.org/drawingml/2006/main" name="Citrix_2016">
  <a:themeElements>
    <a:clrScheme name="Citrix Corp Palette 2016 update">
      <a:dk1>
        <a:sysClr val="windowText" lastClr="000000"/>
      </a:dk1>
      <a:lt1>
        <a:sysClr val="window" lastClr="FFFFFF"/>
      </a:lt1>
      <a:dk2>
        <a:srgbClr val="DBD9D1"/>
      </a:dk2>
      <a:lt2>
        <a:srgbClr val="B8B3AD"/>
      </a:lt2>
      <a:accent1>
        <a:srgbClr val="23AAE2"/>
      </a:accent1>
      <a:accent2>
        <a:srgbClr val="B7DB00"/>
      </a:accent2>
      <a:accent3>
        <a:srgbClr val="FF9E1B"/>
      </a:accent3>
      <a:accent4>
        <a:srgbClr val="F9423A"/>
      </a:accent4>
      <a:accent5>
        <a:srgbClr val="E90595"/>
      </a:accent5>
      <a:accent6>
        <a:srgbClr val="737373"/>
      </a:accent6>
      <a:hlink>
        <a:srgbClr val="00A3E0"/>
      </a:hlink>
      <a:folHlink>
        <a:srgbClr val="DBD9D1"/>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Summit2017_Presentation w download instructions_091316" id="{5904D7B4-AB1D-BA4C-B898-102391CED94F}" vid="{ED62C22D-CC31-164D-82B2-73C314991C5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B0BB5962AB3C45A9A1CE1EC4C4F647" ma:contentTypeVersion="3" ma:contentTypeDescription="Create a new document." ma:contentTypeScope="" ma:versionID="f0876370c90de824ab54c09b0bd2a056">
  <xsd:schema xmlns:xsd="http://www.w3.org/2001/XMLSchema" xmlns:xs="http://www.w3.org/2001/XMLSchema" xmlns:p="http://schemas.microsoft.com/office/2006/metadata/properties" xmlns:ns3="630a2e83-186a-4a0f-ab27-bee8a8096abc" targetNamespace="http://schemas.microsoft.com/office/2006/metadata/properties" ma:root="true" ma:fieldsID="a2a3b5ed8b4accd7c8a398d0cb075271" ns3:_="">
    <xsd:import namespace="630a2e83-186a-4a0f-ab27-bee8a8096abc"/>
    <xsd:element name="properties">
      <xsd:complexType>
        <xsd:sequence>
          <xsd:element name="documentManagement">
            <xsd:complexType>
              <xsd:all>
                <xsd:element ref="ns3:SharedWithUsers" minOccurs="0"/>
                <xsd:element ref="ns3:SharedWithDetails" minOccurs="0"/>
                <xsd:element ref="ns3: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0a2e83-186a-4a0f-ab27-bee8a8096abc"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056F3DE-C55C-D64B-A6F4-4B53BC6362A9}">
  <ds:schemaRefs>
    <ds:schemaRef ds:uri="http://schemas.microsoft.com/sharepoint/v3/contenttype/forms"/>
  </ds:schemaRefs>
</ds:datastoreItem>
</file>

<file path=customXml/itemProps2.xml><?xml version="1.0" encoding="utf-8"?>
<ds:datastoreItem xmlns:ds="http://schemas.openxmlformats.org/officeDocument/2006/customXml" ds:itemID="{F04AD98B-1F82-4C40-9221-BE3E62F39E4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30a2e83-186a-4a0f-ab27-bee8a8096ab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2141002-9272-7D4F-ADC5-691CB07CE987}">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NT18_PPT_template</Template>
  <TotalTime>870</TotalTime>
  <Words>7356</Words>
  <Application>Microsoft Macintosh PowerPoint</Application>
  <PresentationFormat>Widescreen</PresentationFormat>
  <Paragraphs>1009</Paragraphs>
  <Slides>80</Slides>
  <Notes>75</Notes>
  <HiddenSlides>1</HiddenSlides>
  <MMClips>0</MMClips>
  <ScaleCrop>false</ScaleCrop>
  <HeadingPairs>
    <vt:vector size="6" baseType="variant">
      <vt:variant>
        <vt:lpstr>Fonts Used</vt:lpstr>
      </vt:variant>
      <vt:variant>
        <vt:i4>20</vt:i4>
      </vt:variant>
      <vt:variant>
        <vt:lpstr>Theme</vt:lpstr>
      </vt:variant>
      <vt:variant>
        <vt:i4>5</vt:i4>
      </vt:variant>
      <vt:variant>
        <vt:lpstr>Slide Titles</vt:lpstr>
      </vt:variant>
      <vt:variant>
        <vt:i4>80</vt:i4>
      </vt:variant>
    </vt:vector>
  </HeadingPairs>
  <TitlesOfParts>
    <vt:vector size="105" baseType="lpstr">
      <vt:lpstr>.AppleSystemUIFont</vt:lpstr>
      <vt:lpstr>Arial</vt:lpstr>
      <vt:lpstr>Arial Black</vt:lpstr>
      <vt:lpstr>Arial Narrow</vt:lpstr>
      <vt:lpstr>Calibri</vt:lpstr>
      <vt:lpstr>Calibri Light</vt:lpstr>
      <vt:lpstr>Citrix Sans</vt:lpstr>
      <vt:lpstr>Citrix Sans Light</vt:lpstr>
      <vt:lpstr>Citrix Sans SemiBold</vt:lpstr>
      <vt:lpstr>Consolas</vt:lpstr>
      <vt:lpstr>Lucida Grande</vt:lpstr>
      <vt:lpstr>Netto Offc Pro</vt:lpstr>
      <vt:lpstr>Segoe UI</vt:lpstr>
      <vt:lpstr>Segoe UI Light</vt:lpstr>
      <vt:lpstr>Segoe UI Semibold</vt:lpstr>
      <vt:lpstr>Segoe UI Semilight</vt:lpstr>
      <vt:lpstr>Symbol</vt:lpstr>
      <vt:lpstr>Tahoma</vt:lpstr>
      <vt:lpstr>Times</vt:lpstr>
      <vt:lpstr>Wingdings</vt:lpstr>
      <vt:lpstr>WHITE TEMPLATE</vt:lpstr>
      <vt:lpstr>SOFT BLACK TEMPLATE</vt:lpstr>
      <vt:lpstr>Linen_Template</vt:lpstr>
      <vt:lpstr>Citrix_Summer2017</vt:lpstr>
      <vt:lpstr>Citrix_2016</vt:lpstr>
      <vt:lpstr>Oblačna namizja</vt:lpstr>
      <vt:lpstr>Grega Zoubek</vt:lpstr>
      <vt:lpstr>Agenda</vt:lpstr>
      <vt:lpstr>Agenda</vt:lpstr>
      <vt:lpstr>Citrix</vt:lpstr>
      <vt:lpstr>PowerPoint Presentation</vt:lpstr>
      <vt:lpstr>PowerPoint Presentation</vt:lpstr>
      <vt:lpstr>PowerPoint Presentation</vt:lpstr>
      <vt:lpstr>Zgodba o starejših zakoncih…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DaaS / AaaS</vt:lpstr>
      <vt:lpstr>IT is Undergoing a  Cloud Transformation</vt:lpstr>
      <vt:lpstr> Traditional Approach to App / Desktop Delivery from the Cloud</vt:lpstr>
      <vt:lpstr>Modern Approach</vt:lpstr>
      <vt:lpstr>PowerPoint Presentation</vt:lpstr>
      <vt:lpstr>PowerPoint Presentation</vt:lpstr>
      <vt:lpstr>Traditional Citrix Deployment (Apps &amp; Desktops)</vt:lpstr>
      <vt:lpstr>Deployment With Citrix Cloud (Apps &amp; Desktops) </vt:lpstr>
      <vt:lpstr>Manage Multiple XenApp Locations with Citrix Cloud</vt:lpstr>
      <vt:lpstr>PowerPoint Presentation</vt:lpstr>
      <vt:lpstr>Manage Multiple XenApp Locations with Citrix Cloud</vt:lpstr>
      <vt:lpstr>Manage Multiple XenApp Locations with Citrix Cloud</vt:lpstr>
      <vt:lpstr>Virtual Apps and Desktops: Options for Azure  1/2</vt:lpstr>
      <vt:lpstr>PowerPoint Presentation</vt:lpstr>
      <vt:lpstr>XenDesktop Essentials &amp; Microsoft Azure</vt:lpstr>
      <vt:lpstr>Delivering Windows 10 on Azure with Citrix Cloud</vt:lpstr>
      <vt:lpstr>PowerPoint Presentation</vt:lpstr>
      <vt:lpstr>The fastest, simplest way to deliver apps from the Azure cloud</vt:lpstr>
      <vt:lpstr>Simplified Management Experience </vt:lpstr>
      <vt:lpstr>Value Add compared to Azure RemoteApp</vt:lpstr>
      <vt:lpstr>Cloud Economics</vt:lpstr>
      <vt:lpstr>DaaS +</vt:lpstr>
      <vt:lpstr>PowerPoint Presentation</vt:lpstr>
      <vt:lpstr>PowerPoint Presentation</vt:lpstr>
      <vt:lpstr>PowerPoint Presentation</vt:lpstr>
      <vt:lpstr>PowerPoint Presentation</vt:lpstr>
      <vt:lpstr>PowerPoint Presentation</vt:lpstr>
      <vt:lpstr>Why Smart?</vt:lpstr>
      <vt:lpstr>Smart Build</vt:lpstr>
      <vt:lpstr>Smart Scale</vt:lpstr>
      <vt:lpstr>PowerPoint Presentation</vt:lpstr>
      <vt:lpstr>Smart Migrate</vt:lpstr>
      <vt:lpstr>Workspace Environment Management</vt:lpstr>
      <vt:lpstr>PowerPoint Presentation</vt:lpstr>
      <vt:lpstr>Memory Optimization</vt:lpstr>
      <vt:lpstr>PowerPoint Presentation</vt:lpstr>
      <vt:lpstr>PowerPoint Presentation</vt:lpstr>
      <vt:lpstr>PowerPoint Presentation</vt:lpstr>
      <vt:lpstr>NetScaler SD-WAN Provides</vt:lpstr>
      <vt:lpstr>NetScaler SD-WAN</vt:lpstr>
      <vt:lpstr>Adaptive Display</vt:lpstr>
      <vt:lpstr>Adaptive Transport Protocol </vt:lpstr>
      <vt:lpstr>PowerPoint Presentation</vt:lpstr>
      <vt:lpstr>Manage Multiple XenApp Locations with Citrix Cloud</vt:lpstr>
      <vt:lpstr>PowerPoint Presentation</vt:lpstr>
      <vt:lpstr>DaaS.Next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Citrix Cloud Services</vt:lpstr>
      <vt:lpstr>PowerPoint Presentation</vt:lpstr>
      <vt:lpstr>PowerPoint Presentation</vt:lpstr>
    </vt:vector>
  </TitlesOfParts>
  <Manager>&lt;Comms manager name here&gt;</Manager>
  <Company>Microsoft Corporation</Company>
  <LinksUpToDate>false</LinksUpToDate>
  <SharedDoc>false</SharedDoc>
  <HyperlinksChanged>false</HyperlinksChanged>
  <AppVersion>16.0012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Event name or  presentation title</dc:title>
  <dc:subject>&lt;Event name&gt;</dc:subject>
  <dc:creator>Katja Bučan</dc:creator>
  <cp:keywords/>
  <dc:description/>
  <cp:lastModifiedBy>Anja Laznik</cp:lastModifiedBy>
  <cp:revision>36</cp:revision>
  <dcterms:created xsi:type="dcterms:W3CDTF">2018-03-14T10:09:21Z</dcterms:created>
  <dcterms:modified xsi:type="dcterms:W3CDTF">2018-06-06T09:14:22Z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y fmtid="{D5CDD505-2E9C-101B-9397-08002B2CF9AE}" pid="11" name="MSIP_Label_f42aa342-8706-4288-bd11-ebb85995028c_Enabled">
    <vt:lpwstr>True</vt:lpwstr>
  </property>
  <property fmtid="{D5CDD505-2E9C-101B-9397-08002B2CF9AE}" pid="12" name="MSIP_Label_f42aa342-8706-4288-bd11-ebb85995028c_SiteId">
    <vt:lpwstr>72f988bf-86f1-41af-91ab-2d7cd011db47</vt:lpwstr>
  </property>
  <property fmtid="{D5CDD505-2E9C-101B-9397-08002B2CF9AE}" pid="13" name="MSIP_Label_f42aa342-8706-4288-bd11-ebb85995028c_Ref">
    <vt:lpwstr>https://api.informationprotection.azure.com/api/72f988bf-86f1-41af-91ab-2d7cd011db47</vt:lpwstr>
  </property>
  <property fmtid="{D5CDD505-2E9C-101B-9397-08002B2CF9AE}" pid="14" name="MSIP_Label_f42aa342-8706-4288-bd11-ebb85995028c_Owner">
    <vt:lpwstr>maryfj@microsoft.com</vt:lpwstr>
  </property>
  <property fmtid="{D5CDD505-2E9C-101B-9397-08002B2CF9AE}" pid="15" name="MSIP_Label_f42aa342-8706-4288-bd11-ebb85995028c_SetDate">
    <vt:lpwstr>2017-08-29T14:27:20.8568347-07:00</vt:lpwstr>
  </property>
  <property fmtid="{D5CDD505-2E9C-101B-9397-08002B2CF9AE}" pid="16" name="MSIP_Label_f42aa342-8706-4288-bd11-ebb85995028c_Name">
    <vt:lpwstr>General</vt:lpwstr>
  </property>
  <property fmtid="{D5CDD505-2E9C-101B-9397-08002B2CF9AE}" pid="17" name="MSIP_Label_f42aa342-8706-4288-bd11-ebb85995028c_Application">
    <vt:lpwstr>Microsoft Azure Information Protection</vt:lpwstr>
  </property>
  <property fmtid="{D5CDD505-2E9C-101B-9397-08002B2CF9AE}" pid="18" name="MSIP_Label_f42aa342-8706-4288-bd11-ebb85995028c_Extended_MSFT_Method">
    <vt:lpwstr>Automatic</vt:lpwstr>
  </property>
  <property fmtid="{D5CDD505-2E9C-101B-9397-08002B2CF9AE}" pid="19" name="Sensitivity">
    <vt:lpwstr>General</vt:lpwstr>
  </property>
</Properties>
</file>