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901" r:id="rId2"/>
    <p:sldId id="2860" r:id="rId3"/>
    <p:sldId id="2902" r:id="rId4"/>
    <p:sldId id="2895" r:id="rId5"/>
    <p:sldId id="2908" r:id="rId6"/>
    <p:sldId id="2903" r:id="rId7"/>
    <p:sldId id="2904" r:id="rId8"/>
    <p:sldId id="2905" r:id="rId9"/>
    <p:sldId id="2910" r:id="rId10"/>
    <p:sldId id="2923" r:id="rId11"/>
    <p:sldId id="2924" r:id="rId12"/>
    <p:sldId id="10074" r:id="rId13"/>
    <p:sldId id="2925" r:id="rId14"/>
    <p:sldId id="2909" r:id="rId15"/>
    <p:sldId id="10067" r:id="rId16"/>
    <p:sldId id="10075" r:id="rId17"/>
    <p:sldId id="10076" r:id="rId18"/>
    <p:sldId id="10077" r:id="rId19"/>
    <p:sldId id="10078" r:id="rId20"/>
    <p:sldId id="10079" r:id="rId21"/>
    <p:sldId id="10080" r:id="rId22"/>
  </p:sldIdLst>
  <p:sldSz cx="24377650" cy="13716000"/>
  <p:notesSz cx="6858000" cy="9144000"/>
  <p:defaultTextStyle>
    <a:defPPr>
      <a:defRPr lang="en-US"/>
    </a:defPPr>
    <a:lvl1pPr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1pPr>
    <a:lvl2pPr marL="912813" indent="-4556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2pPr>
    <a:lvl3pPr marL="1827213" indent="-9128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3pPr>
    <a:lvl4pPr marL="2741613" indent="-13700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4pPr>
    <a:lvl5pPr marL="3656013" indent="-18272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4">
          <p15:clr>
            <a:srgbClr val="A4A3A4"/>
          </p15:clr>
        </p15:guide>
        <p15:guide id="2" pos="767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2963"/>
    <a:srgbClr val="DE4276"/>
    <a:srgbClr val="D2D4D5"/>
    <a:srgbClr val="6C6D70"/>
    <a:srgbClr val="0E76BD"/>
    <a:srgbClr val="2B87C4"/>
    <a:srgbClr val="D2D3D4"/>
    <a:srgbClr val="F68D7A"/>
    <a:srgbClr val="BF1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92" autoAdjust="0"/>
    <p:restoredTop sz="95896" autoAdjust="0"/>
  </p:normalViewPr>
  <p:slideViewPr>
    <p:cSldViewPr snapToGrid="0" snapToObjects="1">
      <p:cViewPr varScale="1">
        <p:scale>
          <a:sx n="34" d="100"/>
          <a:sy n="34" d="100"/>
        </p:scale>
        <p:origin x="524" y="64"/>
      </p:cViewPr>
      <p:guideLst>
        <p:guide orient="horz" pos="4344"/>
        <p:guide pos="7678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>
      <p:cViewPr varScale="1">
        <p:scale>
          <a:sx n="96" d="100"/>
          <a:sy n="96" d="100"/>
        </p:scale>
        <p:origin x="336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8214BD-C6DA-F044-8D8F-5D445958ED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04649-DAF7-5F4B-959D-2D13538103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2EC9E53-4655-7742-8D96-9AD9F4375F43}" type="datetimeFigureOut">
              <a:rPr lang="en-US"/>
              <a:pPr>
                <a:defRPr/>
              </a:pPr>
              <a:t>5/23/2019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1D73E4-6AC6-1B43-AA29-58E8731DE9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A0FF13-C37D-0444-8D59-B1117B28B4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C6633C2-6C35-A048-991B-86A89547A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411732-9612-1B44-8A0B-24794F1C57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8C08D8-71F7-6B48-93A3-6509652F8D0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0856F403-2F37-424A-B3EC-0E137676B013}" type="datetimeFigureOut">
              <a:rPr lang="en-US"/>
              <a:pPr>
                <a:defRPr/>
              </a:pPr>
              <a:t>5/23/2019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DCF4411-149E-A84A-9169-3FC344F064C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759AC99-4456-084A-BC4A-E7EC7A7887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C3D2C-F72C-EC4C-B985-273F8D171C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E721AB-FED3-8849-8721-565276A931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B862C031-9D50-A648-A70B-F2B13EF2CC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28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72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16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0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561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934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211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31362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3"/>
            <a:ext cx="24377650" cy="1370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5369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4" y="0"/>
            <a:ext cx="1218882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9367161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2235884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26951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967626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9673347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7618073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182823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940802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7388965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6115989" y="0"/>
            <a:ext cx="6020412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-1" y="4281977"/>
            <a:ext cx="6020411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8352602" y="0"/>
            <a:ext cx="6025048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231978" y="4318161"/>
            <a:ext cx="6020412" cy="41400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70235961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0920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37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75764" y="0"/>
            <a:ext cx="610188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9138966"/>
            <a:ext cx="6101554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1017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934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85452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6323187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88824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6249876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7951394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702600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525425" y="4090497"/>
            <a:ext cx="607049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9290373" y="4090497"/>
            <a:ext cx="6070499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055324" y="4090497"/>
            <a:ext cx="6070498" cy="512298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2014273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703190" y="4031881"/>
            <a:ext cx="700118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704378" y="4031881"/>
            <a:ext cx="7001187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5705565" y="4031881"/>
            <a:ext cx="7001188" cy="512298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442359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6251768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8523934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16251768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7560354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88824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616660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367741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724300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80517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7144410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15576962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356559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12776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0816985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4227771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8371602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933065" y="423541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933065" y="8578751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13441422" y="4235409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13441422" y="857875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8111834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126445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027879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13929312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8260331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4126445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9027879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23"/>
          </p:nvPr>
        </p:nvSpPr>
        <p:spPr>
          <a:xfrm>
            <a:off x="13929312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18260331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3475115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4466492"/>
            <a:ext cx="11007969" cy="924950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09483833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249750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249750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2249750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509636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509636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9509636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6769522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16769522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16769522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49597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1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-2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8824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45532617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0"/>
            <a:ext cx="24377652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0767066" y="3452063"/>
            <a:ext cx="3008376" cy="3008376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9041586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18286" y="518286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518286" y="7015341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452631" y="2498002"/>
            <a:ext cx="8707157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2569002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0963548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88436297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80802400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0062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137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8199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63373880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28473" y="1688124"/>
            <a:ext cx="6093171" cy="1033975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564442" y="1688122"/>
            <a:ext cx="6093171" cy="502036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564442" y="7029400"/>
            <a:ext cx="6088205" cy="50094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6883665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260036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98259782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2051424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9968582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18617650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077355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9866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95796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2642742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795467" y="8428606"/>
            <a:ext cx="5408124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59021" y="4208012"/>
            <a:ext cx="9519561" cy="844118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7203589" y="4208012"/>
            <a:ext cx="5408125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1826280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579418" y="4549006"/>
            <a:ext cx="9461664" cy="71719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28749138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24377650" cy="96012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89796753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98383108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4209184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46226535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6096001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1911928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26"/>
          </p:nvPr>
        </p:nvSpPr>
        <p:spPr>
          <a:xfrm>
            <a:off x="10280074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14464147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8648220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48804304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088889" y="0"/>
            <a:ext cx="408141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0301" y="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685800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4071648" y="6858000"/>
            <a:ext cx="408785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8170301" y="685800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2260363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2188825" y="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29"/>
          </p:nvPr>
        </p:nvSpPr>
        <p:spPr>
          <a:xfrm>
            <a:off x="0" y="685800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43862241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sponsive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25"/>
          </p:nvPr>
        </p:nvSpPr>
        <p:spPr>
          <a:xfrm>
            <a:off x="8434174" y="5371869"/>
            <a:ext cx="6679466" cy="378547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1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sz="quarter" idx="22"/>
          </p:nvPr>
        </p:nvSpPr>
        <p:spPr>
          <a:xfrm>
            <a:off x="16352915" y="8991653"/>
            <a:ext cx="1013634" cy="176893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l">
              <a:lnSpc>
                <a:spcPct val="50000"/>
              </a:lnSpc>
              <a:buNone/>
              <a:defRPr sz="7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sz="quarter" idx="26"/>
          </p:nvPr>
        </p:nvSpPr>
        <p:spPr>
          <a:xfrm>
            <a:off x="4754354" y="7975469"/>
            <a:ext cx="4254887" cy="271244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8" name="Picture Placeholder 2"/>
          <p:cNvSpPr>
            <a:spLocks noGrp="1" noChangeAspect="1"/>
          </p:cNvSpPr>
          <p:nvPr>
            <p:ph type="pic" sz="quarter" idx="24"/>
          </p:nvPr>
        </p:nvSpPr>
        <p:spPr>
          <a:xfrm>
            <a:off x="14235822" y="7821109"/>
            <a:ext cx="2254062" cy="290254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1" name="Picture Placeholder 2"/>
          <p:cNvSpPr>
            <a:spLocks noGrp="1" noChangeAspect="1"/>
          </p:cNvSpPr>
          <p:nvPr>
            <p:ph type="pic" sz="quarter" idx="27"/>
          </p:nvPr>
        </p:nvSpPr>
        <p:spPr>
          <a:xfrm>
            <a:off x="17691338" y="10138875"/>
            <a:ext cx="441690" cy="55790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lnSpc>
                <a:spcPct val="50000"/>
              </a:lnSpc>
              <a:buNone/>
              <a:defRPr sz="1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005703061"/>
      </p:ext>
    </p:extLst>
  </p:cSld>
  <p:clrMapOvr>
    <a:masterClrMapping/>
  </p:clrMapOvr>
  <p:transition spd="med" advClick="0" advTm="2000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8D9D25-F702-204B-B5EA-8E36DF5CB68B}"/>
              </a:ext>
            </a:extLst>
          </p:cNvPr>
          <p:cNvSpPr/>
          <p:nvPr userDrawn="1"/>
        </p:nvSpPr>
        <p:spPr>
          <a:xfrm>
            <a:off x="21732875" y="7938"/>
            <a:ext cx="2101850" cy="15763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23" name="Picture Placeholder 17"/>
          <p:cNvSpPr>
            <a:spLocks noGrp="1"/>
          </p:cNvSpPr>
          <p:nvPr>
            <p:ph type="pic" sz="quarter" idx="26"/>
          </p:nvPr>
        </p:nvSpPr>
        <p:spPr>
          <a:xfrm>
            <a:off x="0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17"/>
          <p:cNvSpPr>
            <a:spLocks noGrp="1"/>
          </p:cNvSpPr>
          <p:nvPr>
            <p:ph type="pic" sz="quarter" idx="27"/>
          </p:nvPr>
        </p:nvSpPr>
        <p:spPr>
          <a:xfrm>
            <a:off x="6086471" y="48768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17"/>
          <p:cNvSpPr>
            <a:spLocks noGrp="1"/>
          </p:cNvSpPr>
          <p:nvPr>
            <p:ph type="pic" sz="quarter" idx="28"/>
          </p:nvPr>
        </p:nvSpPr>
        <p:spPr>
          <a:xfrm>
            <a:off x="12169766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7"/>
          <p:cNvSpPr>
            <a:spLocks noGrp="1"/>
          </p:cNvSpPr>
          <p:nvPr>
            <p:ph type="pic" sz="quarter" idx="29"/>
          </p:nvPr>
        </p:nvSpPr>
        <p:spPr>
          <a:xfrm>
            <a:off x="18278473" y="48387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02037629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cbook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4111023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11355470" y="9446722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8446906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4963852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24516914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1209703" y="4407444"/>
            <a:ext cx="13167947" cy="652182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9285375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122022" y="0"/>
            <a:ext cx="8145300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5794999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49" cy="850053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3747638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0459853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7169810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19503296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686752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5572125"/>
            <a:ext cx="8412479" cy="814387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77900831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123995" y="5813269"/>
            <a:ext cx="5967616" cy="79027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4617423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7487723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0806976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13940379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03645329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7956667" y="4958807"/>
            <a:ext cx="8357714" cy="622834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7338972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1975334"/>
            <a:ext cx="11723065" cy="972320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00004075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8368334" y="5300456"/>
            <a:ext cx="7607690" cy="4731613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9709923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761786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6404348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098177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61" Type="http://schemas.openxmlformats.org/officeDocument/2006/relationships/theme" Target="../theme/theme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4DE9DEDA-3AD0-544D-8A6C-1B7AF0998DC5}"/>
              </a:ext>
            </a:extLst>
          </p:cNvPr>
          <p:cNvSpPr/>
          <p:nvPr userDrawn="1"/>
        </p:nvSpPr>
        <p:spPr>
          <a:xfrm rot="16200000">
            <a:off x="22199601" y="666750"/>
            <a:ext cx="520700" cy="523875"/>
          </a:xfrm>
          <a:prstGeom prst="ellipse">
            <a:avLst/>
          </a:prstGeom>
          <a:solidFill>
            <a:srgbClr val="DE4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8588613-02F5-784D-9EF6-286BAF7756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676400" y="3651250"/>
            <a:ext cx="21024850" cy="870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43" tIns="91422" rIns="182843" bIns="914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text styles</a:t>
            </a:r>
          </a:p>
          <a:p>
            <a:pPr lvl="1"/>
            <a:r>
              <a:rPr lang="en-US" altLang="sr-Latn-RS"/>
              <a:t>Second level</a:t>
            </a:r>
          </a:p>
          <a:p>
            <a:pPr lvl="2"/>
            <a:r>
              <a:rPr lang="en-US" altLang="sr-Latn-RS"/>
              <a:t>Third level</a:t>
            </a:r>
          </a:p>
          <a:p>
            <a:pPr lvl="3"/>
            <a:r>
              <a:rPr lang="en-US" altLang="sr-Latn-RS"/>
              <a:t>Fourth level</a:t>
            </a:r>
          </a:p>
          <a:p>
            <a:pPr lvl="4"/>
            <a:r>
              <a:rPr lang="en-US" altLang="sr-Latn-RS"/>
              <a:t>Fifth level</a:t>
            </a:r>
          </a:p>
        </p:txBody>
      </p:sp>
      <p:sp>
        <p:nvSpPr>
          <p:cNvPr id="1029" name="Title Placeholder 3">
            <a:extLst>
              <a:ext uri="{FF2B5EF4-FFF2-40B4-BE49-F238E27FC236}">
                <a16:creationId xmlns:a16="http://schemas.microsoft.com/office/drawing/2014/main" id="{58B9BC8A-8CD8-A444-BB2E-BF2845D3A20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676400" y="730250"/>
            <a:ext cx="2102485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title style</a:t>
            </a:r>
          </a:p>
        </p:txBody>
      </p:sp>
      <p:sp>
        <p:nvSpPr>
          <p:cNvPr id="1028" name="TextBox 9">
            <a:extLst>
              <a:ext uri="{FF2B5EF4-FFF2-40B4-BE49-F238E27FC236}">
                <a16:creationId xmlns:a16="http://schemas.microsoft.com/office/drawing/2014/main" id="{CC833890-52F5-FB48-9362-E5ABE7FAAD9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102214" y="691906"/>
            <a:ext cx="785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2843" tIns="91422" rIns="182843" bIns="91422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/>
            <a:fld id="{19627C0D-DFEB-CD42-B6BB-D4156349B114}" type="slidenum">
              <a:rPr lang="id-ID" altLang="sr-Latn-RS" sz="180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pPr algn="ctr" eaLnBrk="1" hangingPunct="1"/>
              <a:t>‹#›</a:t>
            </a:fld>
            <a:r>
              <a:rPr lang="id-ID" altLang="sr-Latn-RS" sz="1800" dirty="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t>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212F41-D412-5A49-A68B-D14751B6C909}"/>
              </a:ext>
            </a:extLst>
          </p:cNvPr>
          <p:cNvPicPr>
            <a:picLocks noChangeAspect="1"/>
          </p:cNvPicPr>
          <p:nvPr userDrawn="1"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9" y="11015418"/>
            <a:ext cx="3436084" cy="232954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  <p:sldLayoutId id="2147484057" r:id="rId6"/>
    <p:sldLayoutId id="2147484058" r:id="rId7"/>
    <p:sldLayoutId id="2147484059" r:id="rId8"/>
    <p:sldLayoutId id="2147484060" r:id="rId9"/>
    <p:sldLayoutId id="2147484061" r:id="rId10"/>
    <p:sldLayoutId id="2147484062" r:id="rId11"/>
    <p:sldLayoutId id="2147484063" r:id="rId12"/>
    <p:sldLayoutId id="2147484064" r:id="rId13"/>
    <p:sldLayoutId id="2147484065" r:id="rId14"/>
    <p:sldLayoutId id="2147484066" r:id="rId15"/>
    <p:sldLayoutId id="2147484067" r:id="rId16"/>
    <p:sldLayoutId id="2147484068" r:id="rId17"/>
    <p:sldLayoutId id="2147484069" r:id="rId18"/>
    <p:sldLayoutId id="2147484070" r:id="rId19"/>
    <p:sldLayoutId id="2147484071" r:id="rId20"/>
    <p:sldLayoutId id="2147484072" r:id="rId21"/>
    <p:sldLayoutId id="2147484073" r:id="rId22"/>
    <p:sldLayoutId id="2147484074" r:id="rId23"/>
    <p:sldLayoutId id="2147484075" r:id="rId24"/>
    <p:sldLayoutId id="2147484076" r:id="rId25"/>
    <p:sldLayoutId id="2147484077" r:id="rId26"/>
    <p:sldLayoutId id="2147484078" r:id="rId27"/>
    <p:sldLayoutId id="2147484079" r:id="rId28"/>
    <p:sldLayoutId id="2147484080" r:id="rId29"/>
    <p:sldLayoutId id="2147484081" r:id="rId30"/>
    <p:sldLayoutId id="2147484082" r:id="rId31"/>
    <p:sldLayoutId id="2147484083" r:id="rId32"/>
    <p:sldLayoutId id="2147484084" r:id="rId33"/>
    <p:sldLayoutId id="2147484085" r:id="rId34"/>
    <p:sldLayoutId id="2147484086" r:id="rId35"/>
    <p:sldLayoutId id="2147484087" r:id="rId36"/>
    <p:sldLayoutId id="2147484088" r:id="rId37"/>
    <p:sldLayoutId id="2147484089" r:id="rId38"/>
    <p:sldLayoutId id="2147484090" r:id="rId39"/>
    <p:sldLayoutId id="2147484091" r:id="rId40"/>
    <p:sldLayoutId id="2147484092" r:id="rId41"/>
    <p:sldLayoutId id="2147484093" r:id="rId42"/>
    <p:sldLayoutId id="2147484094" r:id="rId43"/>
    <p:sldLayoutId id="2147484095" r:id="rId44"/>
    <p:sldLayoutId id="2147484097" r:id="rId45"/>
    <p:sldLayoutId id="2147484098" r:id="rId46"/>
    <p:sldLayoutId id="2147484128" r:id="rId47"/>
    <p:sldLayoutId id="2147484130" r:id="rId48"/>
    <p:sldLayoutId id="2147484104" r:id="rId49"/>
    <p:sldLayoutId id="2147484105" r:id="rId50"/>
    <p:sldLayoutId id="2147484110" r:id="rId51"/>
    <p:sldLayoutId id="2147484111" r:id="rId52"/>
    <p:sldLayoutId id="2147484112" r:id="rId53"/>
    <p:sldLayoutId id="2147484113" r:id="rId54"/>
    <p:sldLayoutId id="2147484114" r:id="rId55"/>
    <p:sldLayoutId id="2147484115" r:id="rId56"/>
    <p:sldLayoutId id="2147484116" r:id="rId57"/>
    <p:sldLayoutId id="2147484117" r:id="rId58"/>
    <p:sldLayoutId id="2147484118" r:id="rId59"/>
    <p:sldLayoutId id="2147484119" r:id="rId60"/>
  </p:sldLayoutIdLst>
  <p:transition/>
  <p:hf hdr="0" ftr="0" dt="0"/>
  <p:txStyles>
    <p:titleStyle>
      <a:lvl1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6000" kern="120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2pPr>
      <a:lvl3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3pPr>
      <a:lvl4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4pPr>
      <a:lvl5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5pPr>
      <a:lvl6pPr marL="4572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6pPr>
      <a:lvl7pPr marL="9144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7pPr>
      <a:lvl8pPr marL="13716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8pPr>
      <a:lvl9pPr marL="18288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9pPr>
    </p:titleStyle>
    <p:bodyStyle>
      <a:lvl1pPr algn="l" defTabSz="1827213" rtl="0" eaLnBrk="1" fontAlgn="base" hangingPunct="1">
        <a:lnSpc>
          <a:spcPct val="90000"/>
        </a:lnSpc>
        <a:spcBef>
          <a:spcPts val="2000"/>
        </a:spcBef>
        <a:spcAft>
          <a:spcPct val="0"/>
        </a:spcAft>
        <a:buFont typeface="Arial" panose="020B0604020202020204" pitchFamily="34" charset="0"/>
        <a:defRPr lang="en-US" sz="48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marL="9128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40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2pPr>
      <a:lvl3pPr marL="18272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6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3pPr>
      <a:lvl4pPr marL="27416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4pPr>
      <a:lvl5pPr marL="36560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23837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4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>
            <a:extLst>
              <a:ext uri="{FF2B5EF4-FFF2-40B4-BE49-F238E27FC236}">
                <a16:creationId xmlns:a16="http://schemas.microsoft.com/office/drawing/2014/main" id="{F1E40051-72E2-BF45-B6A5-40BF4667E9C6}"/>
              </a:ext>
            </a:extLst>
          </p:cNvPr>
          <p:cNvSpPr/>
          <p:nvPr/>
        </p:nvSpPr>
        <p:spPr>
          <a:xfrm>
            <a:off x="9821863" y="4230688"/>
            <a:ext cx="4606925" cy="4608512"/>
          </a:xfrm>
          <a:prstGeom prst="ellipse">
            <a:avLst/>
          </a:prstGeom>
          <a:solidFill>
            <a:srgbClr val="422963"/>
          </a:solidFill>
          <a:ln w="76200"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7736E1E6-C687-2149-BEDE-06D3710F8E15}"/>
              </a:ext>
            </a:extLst>
          </p:cNvPr>
          <p:cNvSpPr/>
          <p:nvPr/>
        </p:nvSpPr>
        <p:spPr>
          <a:xfrm>
            <a:off x="4286250" y="4733925"/>
            <a:ext cx="3582988" cy="3584575"/>
          </a:xfrm>
          <a:prstGeom prst="ellipse">
            <a:avLst/>
          </a:prstGeom>
          <a:solidFill>
            <a:srgbClr val="4229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60A396DA-86CC-A84D-A129-AA0F93DD0E9D}"/>
              </a:ext>
            </a:extLst>
          </p:cNvPr>
          <p:cNvSpPr/>
          <p:nvPr/>
        </p:nvSpPr>
        <p:spPr>
          <a:xfrm>
            <a:off x="16508413" y="4733925"/>
            <a:ext cx="3582987" cy="3584575"/>
          </a:xfrm>
          <a:prstGeom prst="ellipse">
            <a:avLst/>
          </a:prstGeom>
          <a:solidFill>
            <a:srgbClr val="422963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900" dirty="0">
              <a:latin typeface="Montserrat Light" charset="0"/>
              <a:ea typeface="Montserrat Light" charset="0"/>
              <a:cs typeface="Montserrat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181A13-46D1-2047-8C3E-3581D3FDC3A1}"/>
              </a:ext>
            </a:extLst>
          </p:cNvPr>
          <p:cNvSpPr txBox="1"/>
          <p:nvPr/>
        </p:nvSpPr>
        <p:spPr>
          <a:xfrm>
            <a:off x="4810714" y="1390650"/>
            <a:ext cx="14784817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Uporaba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metod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strojnega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učenja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2F5DEE-0961-F94D-941A-615F3EBE4790}"/>
              </a:ext>
            </a:extLst>
          </p:cNvPr>
          <p:cNvSpPr txBox="1"/>
          <p:nvPr/>
        </p:nvSpPr>
        <p:spPr>
          <a:xfrm>
            <a:off x="9023350" y="930275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STROJNO UČENJE</a:t>
            </a:r>
          </a:p>
        </p:txBody>
      </p:sp>
      <p:sp>
        <p:nvSpPr>
          <p:cNvPr id="15367" name="TextBox 15">
            <a:extLst>
              <a:ext uri="{FF2B5EF4-FFF2-40B4-BE49-F238E27FC236}">
                <a16:creationId xmlns:a16="http://schemas.microsoft.com/office/drawing/2014/main" id="{7BC90355-3C9F-CC45-BD5A-74CDF4575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2388" y="10025063"/>
            <a:ext cx="4795837" cy="2343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Umetne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nevronske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mreže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(ANN: artificial neural networks) so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skupek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umetnih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nevronov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.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Nevron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je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konstrukt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,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ki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ima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več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vhodov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,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ki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jih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s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pomočjo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aktivacijske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funkcije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in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uteži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pretvori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v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izhode</a:t>
            </a:r>
            <a:endParaRPr lang="en-US" altLang="sr-Latn-RS" sz="2000" dirty="0">
              <a:solidFill>
                <a:schemeClr val="tx2"/>
              </a:solidFill>
              <a:latin typeface="Helvetica" pitchFamily="2" charset="0"/>
              <a:ea typeface="Montserrat Light"/>
              <a:cs typeface="Montserrat Ligh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9DAFCEC-DE52-994B-A2B1-422A3E54677C}"/>
              </a:ext>
            </a:extLst>
          </p:cNvPr>
          <p:cNvSpPr txBox="1"/>
          <p:nvPr/>
        </p:nvSpPr>
        <p:spPr>
          <a:xfrm>
            <a:off x="5618156" y="9293225"/>
            <a:ext cx="128272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ANN</a:t>
            </a:r>
            <a:endParaRPr lang="en-US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5369" name="TextBox 17">
            <a:extLst>
              <a:ext uri="{FF2B5EF4-FFF2-40B4-BE49-F238E27FC236}">
                <a16:creationId xmlns:a16="http://schemas.microsoft.com/office/drawing/2014/main" id="{4970B85C-F5E6-924E-A3C5-56AE02318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07575" y="10025063"/>
            <a:ext cx="4795838" cy="18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Apache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MXNet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je knjižnica za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strojno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učenje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s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poudarkom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na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gradnji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nevronski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mrež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(ANN),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spisana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v C++ (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beri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: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hitra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513FDD4-7FD6-CC49-8415-846BE39E2678}"/>
              </a:ext>
            </a:extLst>
          </p:cNvPr>
          <p:cNvSpPr txBox="1"/>
          <p:nvPr/>
        </p:nvSpPr>
        <p:spPr>
          <a:xfrm>
            <a:off x="11292438" y="9293225"/>
            <a:ext cx="182293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MXNet</a:t>
            </a:r>
            <a:endParaRPr lang="en-US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5371" name="TextBox 19">
            <a:extLst>
              <a:ext uri="{FF2B5EF4-FFF2-40B4-BE49-F238E27FC236}">
                <a16:creationId xmlns:a16="http://schemas.microsoft.com/office/drawing/2014/main" id="{1361C55C-DB1D-5249-A65C-EF8DDD905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55950" y="10025063"/>
            <a:ext cx="4795838" cy="188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MXNet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je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mogoče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uporabljati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v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različnih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progrmaskih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jezikih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,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kot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so Python, C++, Java, C#,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vendar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potrebujemo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ustrezne</a:t>
            </a:r>
            <a:r>
              <a:rPr lang="en-US" altLang="sr-Latn-RS" sz="2000" dirty="0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 </a:t>
            </a:r>
            <a:r>
              <a:rPr lang="en-US" altLang="sr-Latn-RS" sz="2000" dirty="0" err="1">
                <a:solidFill>
                  <a:schemeClr val="tx2"/>
                </a:solidFill>
                <a:latin typeface="Helvetica" pitchFamily="2" charset="0"/>
                <a:ea typeface="Montserrat Light"/>
                <a:cs typeface="Montserrat Light"/>
              </a:rPr>
              <a:t>vmesnike</a:t>
            </a:r>
            <a:endParaRPr lang="en-US" altLang="sr-Latn-RS" sz="2000" dirty="0">
              <a:solidFill>
                <a:schemeClr val="tx2"/>
              </a:solidFill>
              <a:latin typeface="Helvetica" pitchFamily="2" charset="0"/>
              <a:ea typeface="Montserrat Light"/>
              <a:cs typeface="Montserrat Ligh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0C0F919-46A7-ED43-88C9-8210645C69BB}"/>
              </a:ext>
            </a:extLst>
          </p:cNvPr>
          <p:cNvSpPr txBox="1"/>
          <p:nvPr/>
        </p:nvSpPr>
        <p:spPr>
          <a:xfrm>
            <a:off x="16792586" y="9293225"/>
            <a:ext cx="292099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Integracije</a:t>
            </a:r>
            <a:endParaRPr lang="en-US" sz="48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8" name="Shape 2592">
            <a:extLst>
              <a:ext uri="{FF2B5EF4-FFF2-40B4-BE49-F238E27FC236}">
                <a16:creationId xmlns:a16="http://schemas.microsoft.com/office/drawing/2014/main" id="{2467ABAB-7CBD-4D16-9A43-2CFDC352F783}"/>
              </a:ext>
            </a:extLst>
          </p:cNvPr>
          <p:cNvSpPr/>
          <p:nvPr/>
        </p:nvSpPr>
        <p:spPr>
          <a:xfrm>
            <a:off x="10447676" y="4843046"/>
            <a:ext cx="3347283" cy="33472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2012"/>
                </a:moveTo>
                <a:cubicBezTo>
                  <a:pt x="20614" y="12014"/>
                  <a:pt x="20611" y="12016"/>
                  <a:pt x="20607" y="12016"/>
                </a:cubicBezTo>
                <a:lnTo>
                  <a:pt x="19602" y="12268"/>
                </a:lnTo>
                <a:cubicBezTo>
                  <a:pt x="19256" y="12354"/>
                  <a:pt x="18984" y="12622"/>
                  <a:pt x="18892" y="12966"/>
                </a:cubicBezTo>
                <a:cubicBezTo>
                  <a:pt x="18703" y="13672"/>
                  <a:pt x="18421" y="14352"/>
                  <a:pt x="18053" y="14986"/>
                </a:cubicBezTo>
                <a:cubicBezTo>
                  <a:pt x="17873" y="15295"/>
                  <a:pt x="17876" y="15677"/>
                  <a:pt x="18060" y="15984"/>
                </a:cubicBezTo>
                <a:lnTo>
                  <a:pt x="18601" y="16885"/>
                </a:lnTo>
                <a:lnTo>
                  <a:pt x="16886" y="18600"/>
                </a:lnTo>
                <a:cubicBezTo>
                  <a:pt x="16882" y="18598"/>
                  <a:pt x="16878" y="18597"/>
                  <a:pt x="16875" y="18595"/>
                </a:cubicBezTo>
                <a:lnTo>
                  <a:pt x="15978" y="18057"/>
                </a:lnTo>
                <a:cubicBezTo>
                  <a:pt x="15822" y="17964"/>
                  <a:pt x="15648" y="17917"/>
                  <a:pt x="15473" y="17917"/>
                </a:cubicBezTo>
                <a:cubicBezTo>
                  <a:pt x="15304" y="17917"/>
                  <a:pt x="15134" y="17961"/>
                  <a:pt x="14982" y="18049"/>
                </a:cubicBezTo>
                <a:cubicBezTo>
                  <a:pt x="14348" y="18415"/>
                  <a:pt x="13671" y="18696"/>
                  <a:pt x="12968" y="18884"/>
                </a:cubicBezTo>
                <a:cubicBezTo>
                  <a:pt x="12624" y="18976"/>
                  <a:pt x="12356" y="19248"/>
                  <a:pt x="12269" y="19594"/>
                </a:cubicBezTo>
                <a:lnTo>
                  <a:pt x="12016" y="20607"/>
                </a:lnTo>
                <a:cubicBezTo>
                  <a:pt x="12015" y="20611"/>
                  <a:pt x="12014" y="20614"/>
                  <a:pt x="12012" y="20619"/>
                </a:cubicBezTo>
                <a:lnTo>
                  <a:pt x="9587" y="20619"/>
                </a:lnTo>
                <a:lnTo>
                  <a:pt x="9331" y="19594"/>
                </a:lnTo>
                <a:cubicBezTo>
                  <a:pt x="9244" y="19248"/>
                  <a:pt x="8976" y="18976"/>
                  <a:pt x="8632" y="18884"/>
                </a:cubicBezTo>
                <a:cubicBezTo>
                  <a:pt x="7929" y="18696"/>
                  <a:pt x="7252" y="18415"/>
                  <a:pt x="6617" y="18049"/>
                </a:cubicBezTo>
                <a:cubicBezTo>
                  <a:pt x="6465" y="17961"/>
                  <a:pt x="6296" y="17917"/>
                  <a:pt x="6127" y="17917"/>
                </a:cubicBezTo>
                <a:cubicBezTo>
                  <a:pt x="5951" y="17917"/>
                  <a:pt x="5777" y="17964"/>
                  <a:pt x="5621" y="18057"/>
                </a:cubicBezTo>
                <a:lnTo>
                  <a:pt x="4725" y="18595"/>
                </a:lnTo>
                <a:cubicBezTo>
                  <a:pt x="4722" y="18597"/>
                  <a:pt x="4718" y="18598"/>
                  <a:pt x="4714" y="18600"/>
                </a:cubicBezTo>
                <a:lnTo>
                  <a:pt x="3000" y="16885"/>
                </a:lnTo>
                <a:lnTo>
                  <a:pt x="3540" y="15984"/>
                </a:lnTo>
                <a:cubicBezTo>
                  <a:pt x="3724" y="15677"/>
                  <a:pt x="3727" y="15295"/>
                  <a:pt x="3548" y="14986"/>
                </a:cubicBezTo>
                <a:cubicBezTo>
                  <a:pt x="3179" y="14351"/>
                  <a:pt x="2897" y="13672"/>
                  <a:pt x="2708" y="12966"/>
                </a:cubicBezTo>
                <a:cubicBezTo>
                  <a:pt x="2616" y="12622"/>
                  <a:pt x="2343" y="12354"/>
                  <a:pt x="1998" y="12268"/>
                </a:cubicBezTo>
                <a:lnTo>
                  <a:pt x="993" y="12016"/>
                </a:lnTo>
                <a:cubicBezTo>
                  <a:pt x="989" y="12016"/>
                  <a:pt x="986" y="12014"/>
                  <a:pt x="982" y="12012"/>
                </a:cubicBezTo>
                <a:lnTo>
                  <a:pt x="982" y="9587"/>
                </a:lnTo>
                <a:lnTo>
                  <a:pt x="1998" y="9333"/>
                </a:lnTo>
                <a:cubicBezTo>
                  <a:pt x="2343" y="9246"/>
                  <a:pt x="2616" y="8979"/>
                  <a:pt x="2708" y="8634"/>
                </a:cubicBezTo>
                <a:cubicBezTo>
                  <a:pt x="2897" y="7929"/>
                  <a:pt x="3179" y="7249"/>
                  <a:pt x="3548" y="6615"/>
                </a:cubicBezTo>
                <a:cubicBezTo>
                  <a:pt x="3727" y="6305"/>
                  <a:pt x="3724" y="5923"/>
                  <a:pt x="3540" y="5617"/>
                </a:cubicBezTo>
                <a:lnTo>
                  <a:pt x="3005" y="4725"/>
                </a:lnTo>
                <a:cubicBezTo>
                  <a:pt x="3004" y="4722"/>
                  <a:pt x="3002" y="4719"/>
                  <a:pt x="3000" y="4715"/>
                </a:cubicBezTo>
                <a:lnTo>
                  <a:pt x="4715" y="3000"/>
                </a:lnTo>
                <a:lnTo>
                  <a:pt x="5621" y="3543"/>
                </a:lnTo>
                <a:cubicBezTo>
                  <a:pt x="5777" y="3637"/>
                  <a:pt x="5951" y="3683"/>
                  <a:pt x="6127" y="3683"/>
                </a:cubicBezTo>
                <a:cubicBezTo>
                  <a:pt x="6296" y="3683"/>
                  <a:pt x="6465" y="3639"/>
                  <a:pt x="6618" y="3552"/>
                </a:cubicBezTo>
                <a:cubicBezTo>
                  <a:pt x="7251" y="3185"/>
                  <a:pt x="7929" y="2904"/>
                  <a:pt x="8632" y="2717"/>
                </a:cubicBezTo>
                <a:cubicBezTo>
                  <a:pt x="8976" y="2624"/>
                  <a:pt x="9244" y="2352"/>
                  <a:pt x="9331" y="2006"/>
                </a:cubicBezTo>
                <a:lnTo>
                  <a:pt x="9587" y="982"/>
                </a:lnTo>
                <a:lnTo>
                  <a:pt x="12012" y="982"/>
                </a:lnTo>
                <a:cubicBezTo>
                  <a:pt x="12014" y="986"/>
                  <a:pt x="12015" y="989"/>
                  <a:pt x="12016" y="993"/>
                </a:cubicBezTo>
                <a:lnTo>
                  <a:pt x="12269" y="2006"/>
                </a:lnTo>
                <a:cubicBezTo>
                  <a:pt x="12356" y="2352"/>
                  <a:pt x="12624" y="2624"/>
                  <a:pt x="12968" y="2717"/>
                </a:cubicBezTo>
                <a:cubicBezTo>
                  <a:pt x="13671" y="2904"/>
                  <a:pt x="14348" y="3185"/>
                  <a:pt x="14982" y="3552"/>
                </a:cubicBezTo>
                <a:cubicBezTo>
                  <a:pt x="15134" y="3639"/>
                  <a:pt x="15304" y="3683"/>
                  <a:pt x="15473" y="3683"/>
                </a:cubicBezTo>
                <a:cubicBezTo>
                  <a:pt x="15648" y="3683"/>
                  <a:pt x="15822" y="3637"/>
                  <a:pt x="15978" y="3543"/>
                </a:cubicBezTo>
                <a:lnTo>
                  <a:pt x="16884" y="3000"/>
                </a:lnTo>
                <a:lnTo>
                  <a:pt x="18600" y="4715"/>
                </a:lnTo>
                <a:cubicBezTo>
                  <a:pt x="18598" y="4719"/>
                  <a:pt x="18597" y="4722"/>
                  <a:pt x="18595" y="4725"/>
                </a:cubicBezTo>
                <a:lnTo>
                  <a:pt x="18060" y="5616"/>
                </a:lnTo>
                <a:cubicBezTo>
                  <a:pt x="17876" y="5923"/>
                  <a:pt x="17873" y="6305"/>
                  <a:pt x="18053" y="6615"/>
                </a:cubicBezTo>
                <a:cubicBezTo>
                  <a:pt x="18421" y="7249"/>
                  <a:pt x="18703" y="7928"/>
                  <a:pt x="18892" y="8634"/>
                </a:cubicBezTo>
                <a:cubicBezTo>
                  <a:pt x="18984" y="8979"/>
                  <a:pt x="19256" y="9246"/>
                  <a:pt x="19602" y="9333"/>
                </a:cubicBezTo>
                <a:lnTo>
                  <a:pt x="20618" y="9587"/>
                </a:lnTo>
                <a:cubicBezTo>
                  <a:pt x="20618" y="9587"/>
                  <a:pt x="20618" y="12012"/>
                  <a:pt x="20618" y="12012"/>
                </a:cubicBezTo>
                <a:close/>
                <a:moveTo>
                  <a:pt x="20880" y="8641"/>
                </a:moveTo>
                <a:lnTo>
                  <a:pt x="19841" y="8380"/>
                </a:lnTo>
                <a:cubicBezTo>
                  <a:pt x="19626" y="7580"/>
                  <a:pt x="19308" y="6822"/>
                  <a:pt x="18902" y="6122"/>
                </a:cubicBezTo>
                <a:lnTo>
                  <a:pt x="19455" y="5200"/>
                </a:lnTo>
                <a:cubicBezTo>
                  <a:pt x="19625" y="4871"/>
                  <a:pt x="19736" y="4463"/>
                  <a:pt x="19455" y="4182"/>
                </a:cubicBezTo>
                <a:lnTo>
                  <a:pt x="17419" y="2145"/>
                </a:lnTo>
                <a:cubicBezTo>
                  <a:pt x="17292" y="2019"/>
                  <a:pt x="17136" y="1968"/>
                  <a:pt x="16975" y="1968"/>
                </a:cubicBezTo>
                <a:cubicBezTo>
                  <a:pt x="16778" y="1968"/>
                  <a:pt x="16572" y="2043"/>
                  <a:pt x="16400" y="2145"/>
                </a:cubicBezTo>
                <a:lnTo>
                  <a:pt x="15473" y="2701"/>
                </a:lnTo>
                <a:cubicBezTo>
                  <a:pt x="14775" y="2298"/>
                  <a:pt x="14020" y="1982"/>
                  <a:pt x="13222" y="1768"/>
                </a:cubicBezTo>
                <a:lnTo>
                  <a:pt x="12960" y="720"/>
                </a:lnTo>
                <a:cubicBezTo>
                  <a:pt x="12848" y="367"/>
                  <a:pt x="12638" y="0"/>
                  <a:pt x="12240" y="0"/>
                </a:cubicBezTo>
                <a:lnTo>
                  <a:pt x="9360" y="0"/>
                </a:lnTo>
                <a:cubicBezTo>
                  <a:pt x="8962" y="0"/>
                  <a:pt x="8730" y="367"/>
                  <a:pt x="8640" y="720"/>
                </a:cubicBezTo>
                <a:lnTo>
                  <a:pt x="8378" y="1768"/>
                </a:lnTo>
                <a:cubicBezTo>
                  <a:pt x="7580" y="1982"/>
                  <a:pt x="6825" y="2298"/>
                  <a:pt x="6127" y="2701"/>
                </a:cubicBezTo>
                <a:lnTo>
                  <a:pt x="5200" y="2145"/>
                </a:lnTo>
                <a:cubicBezTo>
                  <a:pt x="5028" y="2043"/>
                  <a:pt x="4822" y="1968"/>
                  <a:pt x="4625" y="1968"/>
                </a:cubicBezTo>
                <a:cubicBezTo>
                  <a:pt x="4464" y="1968"/>
                  <a:pt x="4308" y="2019"/>
                  <a:pt x="4181" y="2145"/>
                </a:cubicBezTo>
                <a:lnTo>
                  <a:pt x="2145" y="4182"/>
                </a:lnTo>
                <a:cubicBezTo>
                  <a:pt x="1864" y="4463"/>
                  <a:pt x="1975" y="4871"/>
                  <a:pt x="2145" y="5200"/>
                </a:cubicBezTo>
                <a:lnTo>
                  <a:pt x="2698" y="6122"/>
                </a:lnTo>
                <a:cubicBezTo>
                  <a:pt x="2292" y="6822"/>
                  <a:pt x="1973" y="7580"/>
                  <a:pt x="1759" y="8380"/>
                </a:cubicBezTo>
                <a:lnTo>
                  <a:pt x="720" y="8641"/>
                </a:lnTo>
                <a:cubicBezTo>
                  <a:pt x="367" y="8730"/>
                  <a:pt x="0" y="8962"/>
                  <a:pt x="0" y="9361"/>
                </a:cubicBezTo>
                <a:lnTo>
                  <a:pt x="0" y="12240"/>
                </a:lnTo>
                <a:cubicBezTo>
                  <a:pt x="0" y="12638"/>
                  <a:pt x="367" y="12848"/>
                  <a:pt x="720" y="12960"/>
                </a:cubicBezTo>
                <a:lnTo>
                  <a:pt x="1759" y="13220"/>
                </a:lnTo>
                <a:cubicBezTo>
                  <a:pt x="1973" y="14021"/>
                  <a:pt x="2292" y="14778"/>
                  <a:pt x="2698" y="15479"/>
                </a:cubicBezTo>
                <a:lnTo>
                  <a:pt x="2145" y="16400"/>
                </a:lnTo>
                <a:cubicBezTo>
                  <a:pt x="1959" y="16713"/>
                  <a:pt x="1864" y="17137"/>
                  <a:pt x="2145" y="17419"/>
                </a:cubicBezTo>
                <a:lnTo>
                  <a:pt x="4181" y="19455"/>
                </a:lnTo>
                <a:cubicBezTo>
                  <a:pt x="4305" y="19579"/>
                  <a:pt x="4454" y="19627"/>
                  <a:pt x="4610" y="19627"/>
                </a:cubicBezTo>
                <a:cubicBezTo>
                  <a:pt x="4807" y="19627"/>
                  <a:pt x="5016" y="19550"/>
                  <a:pt x="5200" y="19455"/>
                </a:cubicBezTo>
                <a:lnTo>
                  <a:pt x="6127" y="18899"/>
                </a:lnTo>
                <a:cubicBezTo>
                  <a:pt x="6825" y="19302"/>
                  <a:pt x="7580" y="19619"/>
                  <a:pt x="8378" y="19832"/>
                </a:cubicBezTo>
                <a:lnTo>
                  <a:pt x="8640" y="20880"/>
                </a:lnTo>
                <a:cubicBezTo>
                  <a:pt x="8730" y="21233"/>
                  <a:pt x="8962" y="21600"/>
                  <a:pt x="9360" y="21600"/>
                </a:cubicBezTo>
                <a:lnTo>
                  <a:pt x="12240" y="21600"/>
                </a:lnTo>
                <a:cubicBezTo>
                  <a:pt x="12638" y="21600"/>
                  <a:pt x="12848" y="21233"/>
                  <a:pt x="12960" y="20880"/>
                </a:cubicBezTo>
                <a:lnTo>
                  <a:pt x="13222" y="19832"/>
                </a:lnTo>
                <a:cubicBezTo>
                  <a:pt x="14020" y="19619"/>
                  <a:pt x="14775" y="19302"/>
                  <a:pt x="15473" y="18899"/>
                </a:cubicBezTo>
                <a:lnTo>
                  <a:pt x="16400" y="19455"/>
                </a:lnTo>
                <a:cubicBezTo>
                  <a:pt x="16584" y="19550"/>
                  <a:pt x="16793" y="19627"/>
                  <a:pt x="16990" y="19627"/>
                </a:cubicBezTo>
                <a:cubicBezTo>
                  <a:pt x="17146" y="19627"/>
                  <a:pt x="17294" y="19579"/>
                  <a:pt x="17419" y="19455"/>
                </a:cubicBezTo>
                <a:lnTo>
                  <a:pt x="19455" y="17419"/>
                </a:lnTo>
                <a:cubicBezTo>
                  <a:pt x="19736" y="17137"/>
                  <a:pt x="19641" y="16713"/>
                  <a:pt x="19455" y="16400"/>
                </a:cubicBezTo>
                <a:lnTo>
                  <a:pt x="18902" y="15479"/>
                </a:lnTo>
                <a:cubicBezTo>
                  <a:pt x="19308" y="14778"/>
                  <a:pt x="19626" y="14021"/>
                  <a:pt x="19841" y="13220"/>
                </a:cubicBezTo>
                <a:lnTo>
                  <a:pt x="20880" y="12960"/>
                </a:lnTo>
                <a:cubicBezTo>
                  <a:pt x="21233" y="12848"/>
                  <a:pt x="21600" y="12638"/>
                  <a:pt x="21600" y="12240"/>
                </a:cubicBezTo>
                <a:lnTo>
                  <a:pt x="21600" y="9361"/>
                </a:lnTo>
                <a:cubicBezTo>
                  <a:pt x="21600" y="8962"/>
                  <a:pt x="21233" y="8730"/>
                  <a:pt x="20880" y="8641"/>
                </a:cubicBezTo>
                <a:moveTo>
                  <a:pt x="15709" y="10800"/>
                </a:moveTo>
                <a:cubicBezTo>
                  <a:pt x="15709" y="13346"/>
                  <a:pt x="13771" y="15438"/>
                  <a:pt x="11291" y="15685"/>
                </a:cubicBezTo>
                <a:lnTo>
                  <a:pt x="11291" y="12694"/>
                </a:lnTo>
                <a:cubicBezTo>
                  <a:pt x="12137" y="12476"/>
                  <a:pt x="12764" y="11714"/>
                  <a:pt x="12764" y="10800"/>
                </a:cubicBezTo>
                <a:cubicBezTo>
                  <a:pt x="12764" y="10630"/>
                  <a:pt x="12735" y="10468"/>
                  <a:pt x="12694" y="10310"/>
                </a:cubicBezTo>
                <a:lnTo>
                  <a:pt x="15308" y="8857"/>
                </a:lnTo>
                <a:cubicBezTo>
                  <a:pt x="15565" y="9453"/>
                  <a:pt x="15709" y="10110"/>
                  <a:pt x="15709" y="10800"/>
                </a:cubicBezTo>
                <a:moveTo>
                  <a:pt x="9818" y="10800"/>
                </a:moveTo>
                <a:cubicBezTo>
                  <a:pt x="9818" y="10258"/>
                  <a:pt x="10258" y="9818"/>
                  <a:pt x="10800" y="9818"/>
                </a:cubicBezTo>
                <a:cubicBezTo>
                  <a:pt x="11342" y="9818"/>
                  <a:pt x="11782" y="10258"/>
                  <a:pt x="11782" y="10800"/>
                </a:cubicBezTo>
                <a:cubicBezTo>
                  <a:pt x="11782" y="11342"/>
                  <a:pt x="11342" y="11782"/>
                  <a:pt x="10800" y="11782"/>
                </a:cubicBezTo>
                <a:cubicBezTo>
                  <a:pt x="10258" y="11782"/>
                  <a:pt x="9818" y="11342"/>
                  <a:pt x="9818" y="10800"/>
                </a:cubicBezTo>
                <a:moveTo>
                  <a:pt x="10309" y="15685"/>
                </a:moveTo>
                <a:cubicBezTo>
                  <a:pt x="7829" y="15438"/>
                  <a:pt x="5891" y="13346"/>
                  <a:pt x="5891" y="10800"/>
                </a:cubicBezTo>
                <a:cubicBezTo>
                  <a:pt x="5891" y="10110"/>
                  <a:pt x="6035" y="9453"/>
                  <a:pt x="6292" y="8857"/>
                </a:cubicBezTo>
                <a:lnTo>
                  <a:pt x="8906" y="10310"/>
                </a:lnTo>
                <a:cubicBezTo>
                  <a:pt x="8865" y="10468"/>
                  <a:pt x="8836" y="10630"/>
                  <a:pt x="8836" y="10800"/>
                </a:cubicBezTo>
                <a:cubicBezTo>
                  <a:pt x="8836" y="11714"/>
                  <a:pt x="9463" y="12476"/>
                  <a:pt x="10309" y="12694"/>
                </a:cubicBezTo>
                <a:cubicBezTo>
                  <a:pt x="10309" y="12694"/>
                  <a:pt x="10309" y="15685"/>
                  <a:pt x="10309" y="15685"/>
                </a:cubicBezTo>
                <a:close/>
                <a:moveTo>
                  <a:pt x="10800" y="5891"/>
                </a:moveTo>
                <a:cubicBezTo>
                  <a:pt x="12470" y="5891"/>
                  <a:pt x="13942" y="6727"/>
                  <a:pt x="14829" y="8000"/>
                </a:cubicBezTo>
                <a:lnTo>
                  <a:pt x="12220" y="9450"/>
                </a:lnTo>
                <a:cubicBezTo>
                  <a:pt x="11862" y="9074"/>
                  <a:pt x="11360" y="8836"/>
                  <a:pt x="10800" y="8836"/>
                </a:cubicBezTo>
                <a:cubicBezTo>
                  <a:pt x="10240" y="8836"/>
                  <a:pt x="9738" y="9074"/>
                  <a:pt x="9380" y="9450"/>
                </a:cubicBezTo>
                <a:lnTo>
                  <a:pt x="6771" y="8000"/>
                </a:lnTo>
                <a:cubicBezTo>
                  <a:pt x="7658" y="6727"/>
                  <a:pt x="9130" y="5891"/>
                  <a:pt x="10800" y="5891"/>
                </a:cubicBezTo>
                <a:moveTo>
                  <a:pt x="10800" y="4909"/>
                </a:moveTo>
                <a:cubicBezTo>
                  <a:pt x="7547" y="4909"/>
                  <a:pt x="4909" y="7547"/>
                  <a:pt x="4909" y="10800"/>
                </a:cubicBezTo>
                <a:cubicBezTo>
                  <a:pt x="4909" y="14054"/>
                  <a:pt x="7547" y="16691"/>
                  <a:pt x="10800" y="16691"/>
                </a:cubicBezTo>
                <a:cubicBezTo>
                  <a:pt x="14053" y="16691"/>
                  <a:pt x="16691" y="14054"/>
                  <a:pt x="16691" y="10800"/>
                </a:cubicBezTo>
                <a:cubicBezTo>
                  <a:pt x="16691" y="7547"/>
                  <a:pt x="14053" y="4909"/>
                  <a:pt x="10800" y="4909"/>
                </a:cubicBezTo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0" name="Shape 2545">
            <a:extLst>
              <a:ext uri="{FF2B5EF4-FFF2-40B4-BE49-F238E27FC236}">
                <a16:creationId xmlns:a16="http://schemas.microsoft.com/office/drawing/2014/main" id="{D2F02FBD-3E6C-4A0A-A81F-CFC4E8325D76}"/>
              </a:ext>
            </a:extLst>
          </p:cNvPr>
          <p:cNvSpPr/>
          <p:nvPr/>
        </p:nvSpPr>
        <p:spPr>
          <a:xfrm>
            <a:off x="4881562" y="5265738"/>
            <a:ext cx="2490788" cy="24907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9"/>
                </a:moveTo>
                <a:cubicBezTo>
                  <a:pt x="5377" y="20619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3336" y="982"/>
                  <a:pt x="15638" y="1950"/>
                  <a:pt x="17377" y="3529"/>
                </a:cubicBezTo>
                <a:lnTo>
                  <a:pt x="10453" y="10453"/>
                </a:lnTo>
                <a:cubicBezTo>
                  <a:pt x="10364" y="10542"/>
                  <a:pt x="10309" y="10665"/>
                  <a:pt x="10309" y="10800"/>
                </a:cubicBezTo>
                <a:cubicBezTo>
                  <a:pt x="10309" y="11072"/>
                  <a:pt x="10529" y="11291"/>
                  <a:pt x="10800" y="11291"/>
                </a:cubicBezTo>
                <a:lnTo>
                  <a:pt x="20594" y="11291"/>
                </a:lnTo>
                <a:cubicBezTo>
                  <a:pt x="20336" y="16484"/>
                  <a:pt x="16057" y="20619"/>
                  <a:pt x="10800" y="20619"/>
                </a:cubicBezTo>
                <a:moveTo>
                  <a:pt x="20594" y="10309"/>
                </a:moveTo>
                <a:lnTo>
                  <a:pt x="11985" y="10309"/>
                </a:lnTo>
                <a:lnTo>
                  <a:pt x="18071" y="4223"/>
                </a:lnTo>
                <a:cubicBezTo>
                  <a:pt x="19541" y="5852"/>
                  <a:pt x="20477" y="7971"/>
                  <a:pt x="20594" y="10309"/>
                </a:cubicBezTo>
                <a:moveTo>
                  <a:pt x="10800" y="0"/>
                </a:moveTo>
                <a:cubicBezTo>
                  <a:pt x="4836" y="0"/>
                  <a:pt x="0" y="4836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25" name="Shape 2545">
            <a:extLst>
              <a:ext uri="{FF2B5EF4-FFF2-40B4-BE49-F238E27FC236}">
                <a16:creationId xmlns:a16="http://schemas.microsoft.com/office/drawing/2014/main" id="{177F13B9-BCB9-43D7-9B3A-160063D7306E}"/>
              </a:ext>
            </a:extLst>
          </p:cNvPr>
          <p:cNvSpPr/>
          <p:nvPr/>
        </p:nvSpPr>
        <p:spPr>
          <a:xfrm>
            <a:off x="17066643" y="5284788"/>
            <a:ext cx="2490788" cy="24907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20619"/>
                </a:moveTo>
                <a:cubicBezTo>
                  <a:pt x="5377" y="20619"/>
                  <a:pt x="982" y="16223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cubicBezTo>
                  <a:pt x="13336" y="982"/>
                  <a:pt x="15638" y="1950"/>
                  <a:pt x="17377" y="3529"/>
                </a:cubicBezTo>
                <a:lnTo>
                  <a:pt x="10453" y="10453"/>
                </a:lnTo>
                <a:cubicBezTo>
                  <a:pt x="10364" y="10542"/>
                  <a:pt x="10309" y="10665"/>
                  <a:pt x="10309" y="10800"/>
                </a:cubicBezTo>
                <a:cubicBezTo>
                  <a:pt x="10309" y="11072"/>
                  <a:pt x="10529" y="11291"/>
                  <a:pt x="10800" y="11291"/>
                </a:cubicBezTo>
                <a:lnTo>
                  <a:pt x="20594" y="11291"/>
                </a:lnTo>
                <a:cubicBezTo>
                  <a:pt x="20336" y="16484"/>
                  <a:pt x="16057" y="20619"/>
                  <a:pt x="10800" y="20619"/>
                </a:cubicBezTo>
                <a:moveTo>
                  <a:pt x="20594" y="10309"/>
                </a:moveTo>
                <a:lnTo>
                  <a:pt x="11985" y="10309"/>
                </a:lnTo>
                <a:lnTo>
                  <a:pt x="18071" y="4223"/>
                </a:lnTo>
                <a:cubicBezTo>
                  <a:pt x="19541" y="5852"/>
                  <a:pt x="20477" y="7971"/>
                  <a:pt x="20594" y="10309"/>
                </a:cubicBezTo>
                <a:moveTo>
                  <a:pt x="10800" y="0"/>
                </a:moveTo>
                <a:cubicBezTo>
                  <a:pt x="4836" y="0"/>
                  <a:pt x="0" y="4836"/>
                  <a:pt x="0" y="10800"/>
                </a:cubicBez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38090" tIns="38090" rIns="38090" bIns="38090" anchor="ctr"/>
          <a:lstStyle/>
          <a:p>
            <a:pPr defTabSz="457063" eaLnBrk="1" fontAlgn="auto" hangingPunct="1">
              <a:spcBef>
                <a:spcPts val="0"/>
              </a:spcBef>
              <a:spcAft>
                <a:spcPts val="0"/>
              </a:spcAft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999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KRATEK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UVOD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96011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Kaj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je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strojno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690884"/>
            <a:chOff x="3276792" y="4309397"/>
            <a:chExt cx="17072722" cy="1690968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958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To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pomeni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da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podlagi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neke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množice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in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pričakovanih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izhodov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pripravijo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funkcijo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bo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lahko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podlagi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nepričakovanih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vhodov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ocenila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pričakovane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izhode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(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klasifikacija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predikcija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ipd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.)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025422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Algoritmi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,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se(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sami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)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učijo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podatkih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6857999"/>
            <a:ext cx="17073563" cy="1690884"/>
            <a:chOff x="3276792" y="4309397"/>
            <a:chExt cx="17072722" cy="1690967"/>
          </a:xfrm>
        </p:grpSpPr>
        <p:sp>
          <p:nvSpPr>
            <p:cNvPr id="235529" name="TextBox 10">
              <a:extLst>
                <a:ext uri="{FF2B5EF4-FFF2-40B4-BE49-F238E27FC236}">
                  <a16:creationId xmlns:a16="http://schemas.microsoft.com/office/drawing/2014/main" id="{7E0B0EB9-FC79-E34E-B392-4276006BDD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958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Osnova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strojnega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učenja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je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matematičnih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statističnih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in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drugih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pristopov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omogočajo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da se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algoritem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samodejno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prilagaja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(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ocenjuje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)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potrebne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transformacije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iz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vhodov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izhode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15875680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Gre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za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uporabo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matematičnih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,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statističnih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in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drugih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pristopov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9432924"/>
            <a:ext cx="19146541" cy="1690884"/>
            <a:chOff x="3276792" y="4309397"/>
            <a:chExt cx="19145599" cy="1690967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958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Strojno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učenje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torej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preučuje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algoritme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skušajo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optimizirati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svoje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obnašanje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(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učinkovitost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)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reševanju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določene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naloge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tem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pa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uporabljajo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izkušnje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podlagi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znanih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primerov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18320140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Gre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za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algoritme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,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izboljšujejo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svojo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učinkovitost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podlagi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izkušenj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Kaj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je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strojno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31B7F0-5BDC-4DE9-9550-8873882FE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7350" y="3294063"/>
            <a:ext cx="8280400" cy="978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60530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Tipične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vrste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strojnega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učenja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220"/>
            <a:chOff x="3276792" y="4309397"/>
            <a:chExt cx="17072722" cy="1229281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Učenje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podlagi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vnaprej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pripravljenih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in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označenih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podatkov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. Za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vsak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pričakovan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vhod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imamo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tudi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pričakovane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izhode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.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095790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Nadzorovano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očenje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(supervised learning)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6858000"/>
            <a:ext cx="17073563" cy="1229220"/>
            <a:chOff x="3276792" y="4309397"/>
            <a:chExt cx="17072722" cy="1229280"/>
          </a:xfrm>
        </p:grpSpPr>
        <p:sp>
          <p:nvSpPr>
            <p:cNvPr id="235529" name="TextBox 10">
              <a:extLst>
                <a:ext uri="{FF2B5EF4-FFF2-40B4-BE49-F238E27FC236}">
                  <a16:creationId xmlns:a16="http://schemas.microsoft.com/office/drawing/2014/main" id="{7E0B0EB9-FC79-E34E-B392-4276006BDD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Iskanje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vzorcev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kjer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ne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vemo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vnaprej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kakšni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so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pričakovani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izhodi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12176131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Nenadzorovano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učenje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(unsupervised learning)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9432925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Učenje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z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metod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uporabljajo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nagrajevanje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v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primeru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pozitivnih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rezultatov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algoritma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12657009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Učenje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z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nagrajevanjem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(reinforcement learning)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277720954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Nadzorovano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19781020" y="12592046"/>
            <a:ext cx="3779706" cy="584775"/>
            <a:chOff x="3276792" y="4309397"/>
            <a:chExt cx="3779521" cy="58480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2954062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: NVidia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E7692828-4EA1-4BC4-AABD-AF67182EC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1275" y="3514723"/>
            <a:ext cx="22473768" cy="763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25826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Nenadzorovano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učenje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2381869" cy="584775"/>
            <a:chOff x="3276792" y="4309397"/>
            <a:chExt cx="12381259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155580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Ne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vemo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točno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,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kakšni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so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pričakovani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izhodi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1">
            <a:extLst>
              <a:ext uri="{FF2B5EF4-FFF2-40B4-BE49-F238E27FC236}">
                <a16:creationId xmlns:a16="http://schemas.microsoft.com/office/drawing/2014/main" id="{01F9D6CB-3C20-4945-A0B3-82471ED7025C}"/>
              </a:ext>
            </a:extLst>
          </p:cNvPr>
          <p:cNvGrpSpPr>
            <a:grpSpLocks/>
          </p:cNvGrpSpPr>
          <p:nvPr/>
        </p:nvGrpSpPr>
        <p:grpSpPr bwMode="auto">
          <a:xfrm>
            <a:off x="3695697" y="5113124"/>
            <a:ext cx="8056966" cy="584775"/>
            <a:chOff x="3276792" y="4309397"/>
            <a:chExt cx="8056574" cy="584804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7E09685-F1C5-45C5-9127-F073C589C426}"/>
                </a:ext>
              </a:extLst>
            </p:cNvPr>
            <p:cNvSpPr txBox="1"/>
            <p:nvPr/>
          </p:nvSpPr>
          <p:spPr>
            <a:xfrm>
              <a:off x="4102251" y="4309397"/>
              <a:ext cx="723111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Nimamo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primernih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podatkov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692CA34F-7293-43A2-B8A4-DF2F0BBAC00C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" name="Group 1">
            <a:extLst>
              <a:ext uri="{FF2B5EF4-FFF2-40B4-BE49-F238E27FC236}">
                <a16:creationId xmlns:a16="http://schemas.microsoft.com/office/drawing/2014/main" id="{090C1321-7CA9-485C-A832-541D1C3E0558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5928886"/>
            <a:ext cx="3037964" cy="584775"/>
            <a:chOff x="3276792" y="4309397"/>
            <a:chExt cx="3037817" cy="584804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0869A6B-EE0D-4329-A916-7307C994A315}"/>
                </a:ext>
              </a:extLst>
            </p:cNvPr>
            <p:cNvSpPr txBox="1"/>
            <p:nvPr/>
          </p:nvSpPr>
          <p:spPr>
            <a:xfrm>
              <a:off x="4102251" y="4309397"/>
              <a:ext cx="221235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Primeri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: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3" name="Shape 2906">
              <a:extLst>
                <a:ext uri="{FF2B5EF4-FFF2-40B4-BE49-F238E27FC236}">
                  <a16:creationId xmlns:a16="http://schemas.microsoft.com/office/drawing/2014/main" id="{CFEDE360-95AD-4A21-8B29-1EDB1522713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4" name="Group 1">
            <a:extLst>
              <a:ext uri="{FF2B5EF4-FFF2-40B4-BE49-F238E27FC236}">
                <a16:creationId xmlns:a16="http://schemas.microsoft.com/office/drawing/2014/main" id="{4E74D063-4E9B-4A79-81B6-DAAA50161C10}"/>
              </a:ext>
            </a:extLst>
          </p:cNvPr>
          <p:cNvGrpSpPr>
            <a:grpSpLocks/>
          </p:cNvGrpSpPr>
          <p:nvPr/>
        </p:nvGrpSpPr>
        <p:grpSpPr bwMode="auto">
          <a:xfrm>
            <a:off x="4571993" y="6870700"/>
            <a:ext cx="3691989" cy="584775"/>
            <a:chOff x="3276792" y="4309397"/>
            <a:chExt cx="3691809" cy="584804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5CB4029-EF0D-4B76-AEE2-2D48D56DF926}"/>
                </a:ext>
              </a:extLst>
            </p:cNvPr>
            <p:cNvSpPr txBox="1"/>
            <p:nvPr/>
          </p:nvSpPr>
          <p:spPr>
            <a:xfrm>
              <a:off x="4102251" y="4309397"/>
              <a:ext cx="286635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Grupiranje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6" name="Shape 2906">
              <a:extLst>
                <a:ext uri="{FF2B5EF4-FFF2-40B4-BE49-F238E27FC236}">
                  <a16:creationId xmlns:a16="http://schemas.microsoft.com/office/drawing/2014/main" id="{A6653E4A-D96A-41F0-B2EB-978CEF467542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7" name="Group 1">
            <a:extLst>
              <a:ext uri="{FF2B5EF4-FFF2-40B4-BE49-F238E27FC236}">
                <a16:creationId xmlns:a16="http://schemas.microsoft.com/office/drawing/2014/main" id="{04BA8864-E376-431A-BC83-8D3E17E6F4C3}"/>
              </a:ext>
            </a:extLst>
          </p:cNvPr>
          <p:cNvGrpSpPr>
            <a:grpSpLocks/>
          </p:cNvGrpSpPr>
          <p:nvPr/>
        </p:nvGrpSpPr>
        <p:grpSpPr bwMode="auto">
          <a:xfrm>
            <a:off x="4571993" y="7594599"/>
            <a:ext cx="6229542" cy="584775"/>
            <a:chOff x="3276792" y="4309397"/>
            <a:chExt cx="6229238" cy="584804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AD8E62D-86B3-4BD8-B717-2687B3390D39}"/>
                </a:ext>
              </a:extLst>
            </p:cNvPr>
            <p:cNvSpPr txBox="1"/>
            <p:nvPr/>
          </p:nvSpPr>
          <p:spPr>
            <a:xfrm>
              <a:off x="4102251" y="4309397"/>
              <a:ext cx="540377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Zaznavanje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anomalij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9" name="Shape 2906">
              <a:extLst>
                <a:ext uri="{FF2B5EF4-FFF2-40B4-BE49-F238E27FC236}">
                  <a16:creationId xmlns:a16="http://schemas.microsoft.com/office/drawing/2014/main" id="{9D7EBDA8-40B5-4838-96B4-779D8807ADA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0" name="Group 1">
            <a:extLst>
              <a:ext uri="{FF2B5EF4-FFF2-40B4-BE49-F238E27FC236}">
                <a16:creationId xmlns:a16="http://schemas.microsoft.com/office/drawing/2014/main" id="{B06ADFEE-7220-44F0-9F96-007359D1C7A7}"/>
              </a:ext>
            </a:extLst>
          </p:cNvPr>
          <p:cNvGrpSpPr>
            <a:grpSpLocks/>
          </p:cNvGrpSpPr>
          <p:nvPr/>
        </p:nvGrpSpPr>
        <p:grpSpPr bwMode="auto">
          <a:xfrm>
            <a:off x="4571993" y="8318498"/>
            <a:ext cx="4897449" cy="584775"/>
            <a:chOff x="3276792" y="4309397"/>
            <a:chExt cx="4897209" cy="584804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B1B2A008-07DB-48CF-AEE2-FA4F24D5DAB0}"/>
                </a:ext>
              </a:extLst>
            </p:cNvPr>
            <p:cNvSpPr txBox="1"/>
            <p:nvPr/>
          </p:nvSpPr>
          <p:spPr>
            <a:xfrm>
              <a:off x="4102251" y="4309397"/>
              <a:ext cx="407175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“Autoencoders”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32" name="Shape 2906">
              <a:extLst>
                <a:ext uri="{FF2B5EF4-FFF2-40B4-BE49-F238E27FC236}">
                  <a16:creationId xmlns:a16="http://schemas.microsoft.com/office/drawing/2014/main" id="{5DE48FC0-D72F-4D68-A316-CD010698FA48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6" name="Group 1">
            <a:extLst>
              <a:ext uri="{FF2B5EF4-FFF2-40B4-BE49-F238E27FC236}">
                <a16:creationId xmlns:a16="http://schemas.microsoft.com/office/drawing/2014/main" id="{772955DE-6641-4ABD-AFB1-01EA0AD524DA}"/>
              </a:ext>
            </a:extLst>
          </p:cNvPr>
          <p:cNvGrpSpPr>
            <a:grpSpLocks/>
          </p:cNvGrpSpPr>
          <p:nvPr/>
        </p:nvGrpSpPr>
        <p:grpSpPr bwMode="auto">
          <a:xfrm>
            <a:off x="4571993" y="9059787"/>
            <a:ext cx="5102633" cy="584775"/>
            <a:chOff x="3276792" y="4309397"/>
            <a:chExt cx="5102382" cy="584804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18A47FE-C316-450C-9C4C-D6C1EAF81703}"/>
                </a:ext>
              </a:extLst>
            </p:cNvPr>
            <p:cNvSpPr txBox="1"/>
            <p:nvPr/>
          </p:nvSpPr>
          <p:spPr>
            <a:xfrm>
              <a:off x="4102251" y="4309397"/>
              <a:ext cx="4276923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Iskanje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povezav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38" name="Shape 2906">
              <a:extLst>
                <a:ext uri="{FF2B5EF4-FFF2-40B4-BE49-F238E27FC236}">
                  <a16:creationId xmlns:a16="http://schemas.microsoft.com/office/drawing/2014/main" id="{D00E2969-8737-4DA6-869D-DBE05D55AFA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7239926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ANN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8278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Glavne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značilnosti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KRATEK UVOD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220"/>
            <a:chOff x="3276792" y="4309397"/>
            <a:chExt cx="17072722" cy="1229281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Je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matematična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funkcija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vhode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pretvori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v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nek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izhod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544705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Aktivacijska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funkcija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702996" y="5816794"/>
            <a:ext cx="17073563" cy="1229220"/>
            <a:chOff x="3276792" y="4309397"/>
            <a:chExt cx="17072722" cy="1229280"/>
          </a:xfrm>
        </p:grpSpPr>
        <p:sp>
          <p:nvSpPr>
            <p:cNvPr id="235529" name="TextBox 10">
              <a:extLst>
                <a:ext uri="{FF2B5EF4-FFF2-40B4-BE49-F238E27FC236}">
                  <a16:creationId xmlns:a16="http://schemas.microsoft.com/office/drawing/2014/main" id="{7E0B0EB9-FC79-E34E-B392-4276006BDD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Število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nivojev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število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nevronov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nivoju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povezanost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med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točkami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4725741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Arhitektura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mreže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52043" y="8521115"/>
            <a:ext cx="7603317" cy="584775"/>
            <a:chOff x="3276792" y="4309397"/>
            <a:chExt cx="7602942" cy="58480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6777483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Število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izhodnih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nevronov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5E2CD312-B8B7-4C8B-84B4-8B098E303FC6}"/>
              </a:ext>
            </a:extLst>
          </p:cNvPr>
          <p:cNvGrpSpPr>
            <a:grpSpLocks/>
          </p:cNvGrpSpPr>
          <p:nvPr/>
        </p:nvGrpSpPr>
        <p:grpSpPr bwMode="auto">
          <a:xfrm>
            <a:off x="3652043" y="7573185"/>
            <a:ext cx="7435001" cy="584775"/>
            <a:chOff x="3276792" y="4309397"/>
            <a:chExt cx="7434635" cy="584804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DA3499F-079C-482C-8535-25AD1A629EC0}"/>
                </a:ext>
              </a:extLst>
            </p:cNvPr>
            <p:cNvSpPr txBox="1"/>
            <p:nvPr/>
          </p:nvSpPr>
          <p:spPr>
            <a:xfrm>
              <a:off x="4102251" y="4309397"/>
              <a:ext cx="660917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Število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vhodnih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nevronov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1" name="Shape 2906">
              <a:extLst>
                <a:ext uri="{FF2B5EF4-FFF2-40B4-BE49-F238E27FC236}">
                  <a16:creationId xmlns:a16="http://schemas.microsoft.com/office/drawing/2014/main" id="{19642EEC-786C-417A-88E8-2D55B267191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1309908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51F4FAB-7080-2846-AC2E-C93DE61258AB}"/>
              </a:ext>
            </a:extLst>
          </p:cNvPr>
          <p:cNvSpPr txBox="1"/>
          <p:nvPr/>
        </p:nvSpPr>
        <p:spPr>
          <a:xfrm>
            <a:off x="13501312" y="1847850"/>
            <a:ext cx="9567043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Različne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arhiterkture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1073C0-A82D-A544-BC25-671E7465A44A}"/>
              </a:ext>
            </a:extLst>
          </p:cNvPr>
          <p:cNvSpPr txBox="1"/>
          <p:nvPr/>
        </p:nvSpPr>
        <p:spPr>
          <a:xfrm>
            <a:off x="17337291" y="1387475"/>
            <a:ext cx="1895071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MODELI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235B6D-1B9B-BE45-9ECB-36562D8AE06A}"/>
              </a:ext>
            </a:extLst>
          </p:cNvPr>
          <p:cNvSpPr txBox="1"/>
          <p:nvPr/>
        </p:nvSpPr>
        <p:spPr>
          <a:xfrm>
            <a:off x="14125575" y="4298950"/>
            <a:ext cx="8547100" cy="15240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Z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raziskavami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se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število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arhitektur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nevronskih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mrež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samo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še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povečuje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.</a:t>
            </a:r>
          </a:p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Pogledali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si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bomo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nekaj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najbolj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klasičnih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vrst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nevronskih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mrež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.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40505D-D84D-5748-93FF-CBE4FB9DD036}"/>
              </a:ext>
            </a:extLst>
          </p:cNvPr>
          <p:cNvSpPr txBox="1"/>
          <p:nvPr/>
        </p:nvSpPr>
        <p:spPr>
          <a:xfrm>
            <a:off x="14125575" y="9417050"/>
            <a:ext cx="8547100" cy="4160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V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ir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:  </a:t>
            </a:r>
            <a:r>
              <a:rPr lang="en-US" sz="1600" spc="300" dirty="0" err="1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Fjodor</a:t>
            </a:r>
            <a:r>
              <a:rPr lang="en-US" sz="1600" spc="300" dirty="0">
                <a:solidFill>
                  <a:schemeClr val="tx2"/>
                </a:solidFill>
                <a:latin typeface="Helvetica" pitchFamily="2" charset="0"/>
                <a:ea typeface="Montserrat Light" charset="0"/>
                <a:cs typeface="Montserrat Light" charset="0"/>
              </a:rPr>
              <a:t> van Veen (Asimov institute)</a:t>
            </a:r>
            <a:endParaRPr lang="en" sz="1600" spc="300" dirty="0">
              <a:solidFill>
                <a:schemeClr val="tx2"/>
              </a:solidFill>
              <a:latin typeface="Helvetica" pitchFamily="2" charset="0"/>
              <a:ea typeface="Montserrat Light" charset="0"/>
              <a:cs typeface="Montserrat Light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7F3A8BF-F32C-4A18-9A9F-814CF8656AD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412" y="0"/>
            <a:ext cx="9144000" cy="13716000"/>
          </a:xfrm>
        </p:spPr>
      </p:pic>
    </p:spTree>
    <p:extLst>
      <p:ext uri="{BB962C8B-B14F-4D97-AF65-F5344CB8AC3E}">
        <p14:creationId xmlns:p14="http://schemas.microsoft.com/office/powerpoint/2010/main" val="2203766889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Trening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ANN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ML.NET</a:t>
            </a:r>
          </a:p>
        </p:txBody>
      </p: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4254500" y="11591678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Nvidia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90975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471D0C50-A3B5-46FC-A274-86F375124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746" y="2955846"/>
            <a:ext cx="21170654" cy="9032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6657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1092272" y="9617046"/>
            <a:ext cx="777801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OGRODJA</a:t>
            </a:r>
          </a:p>
          <a:p>
            <a:pPr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spc="3000" dirty="0" err="1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MXNet</a:t>
            </a:r>
            <a:endParaRPr lang="en-US" sz="72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484985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Nekaj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razširjenih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ogrodji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OGRODJA</a:t>
            </a: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220"/>
            <a:chOff x="3276792" y="4309397"/>
            <a:chExt cx="17072722" cy="1229281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Google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ogrodje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je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tudi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eno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najbolj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razširjenih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ogrodji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za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strojno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učenje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(Python) 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304850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TensorFlow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702996" y="5816794"/>
            <a:ext cx="17073563" cy="1229220"/>
            <a:chOff x="3276792" y="4309397"/>
            <a:chExt cx="17072722" cy="1229280"/>
          </a:xfrm>
        </p:grpSpPr>
        <p:sp>
          <p:nvSpPr>
            <p:cNvPr id="235529" name="TextBox 10">
              <a:extLst>
                <a:ext uri="{FF2B5EF4-FFF2-40B4-BE49-F238E27FC236}">
                  <a16:creationId xmlns:a16="http://schemas.microsoft.com/office/drawing/2014/main" id="{7E0B0EB9-FC79-E34E-B392-4276006BDD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Razvil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laboratorij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za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računalniški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vid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Berkley in se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pogosto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uporablja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za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konvoluvijske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nevronske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mreže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(Python)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215041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Caffee2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702996" y="7321693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Nov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igralec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trgu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ga je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razvil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Microsoft in ga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tudi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interno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uporablja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196710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ML.Net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5E2CD312-B8B7-4C8B-84B4-8B098E303FC6}"/>
              </a:ext>
            </a:extLst>
          </p:cNvPr>
          <p:cNvGrpSpPr>
            <a:grpSpLocks/>
          </p:cNvGrpSpPr>
          <p:nvPr/>
        </p:nvGrpSpPr>
        <p:grpSpPr bwMode="auto">
          <a:xfrm>
            <a:off x="3640289" y="8834440"/>
            <a:ext cx="17073563" cy="1229220"/>
            <a:chOff x="3276792" y="4309397"/>
            <a:chExt cx="17072722" cy="1229280"/>
          </a:xfrm>
        </p:grpSpPr>
        <p:sp>
          <p:nvSpPr>
            <p:cNvPr id="19" name="TextBox 10">
              <a:extLst>
                <a:ext uri="{FF2B5EF4-FFF2-40B4-BE49-F238E27FC236}">
                  <a16:creationId xmlns:a16="http://schemas.microsoft.com/office/drawing/2014/main" id="{62A13E27-FD4E-49FF-BF5C-77A7B6CD7C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Ogordje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sodi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pod Apache Foundation in ga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aktivno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razvija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Amazon. C++ in Python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DA3499F-079C-482C-8535-25AD1A629EC0}"/>
                </a:ext>
              </a:extLst>
            </p:cNvPr>
            <p:cNvSpPr txBox="1"/>
            <p:nvPr/>
          </p:nvSpPr>
          <p:spPr>
            <a:xfrm>
              <a:off x="4102251" y="4309397"/>
              <a:ext cx="182284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MXNet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1" name="Shape 2906">
              <a:extLst>
                <a:ext uri="{FF2B5EF4-FFF2-40B4-BE49-F238E27FC236}">
                  <a16:creationId xmlns:a16="http://schemas.microsoft.com/office/drawing/2014/main" id="{19642EEC-786C-417A-88E8-2D55B267191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5450413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MXNet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–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osnovne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značilnosti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MXNet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4254500" y="11972678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Apache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MXNet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90975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FEDA3A50-EF5D-4F2B-9C42-536099208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8750" y="4309646"/>
            <a:ext cx="9556750" cy="815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500526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MXNet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–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osnovne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značilnosti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MXNet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4254500" y="12206288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Apache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MXNet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90975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E57CBF36-DBB0-4002-BF33-7C5DB958E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1831" y="4309646"/>
            <a:ext cx="10313988" cy="9462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42067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MXNet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–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osnovne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značilnosti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MXNet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4254500" y="12369972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Apache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MXNet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90975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2D525131-0FC3-4D4F-9D06-A3FC2B938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9801" y="4309646"/>
            <a:ext cx="11899900" cy="895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652076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Kaj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je /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kaj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vsebuje</a:t>
            </a:r>
            <a:r>
              <a:rPr lang="en-US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?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MXNet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4310062"/>
            <a:ext cx="17073563" cy="1229220"/>
            <a:chOff x="3276792" y="4309397"/>
            <a:chExt cx="17072722" cy="1229281"/>
          </a:xfrm>
        </p:grpSpPr>
        <p:sp>
          <p:nvSpPr>
            <p:cNvPr id="235532" name="TextBox 8">
              <a:extLst>
                <a:ext uri="{FF2B5EF4-FFF2-40B4-BE49-F238E27FC236}">
                  <a16:creationId xmlns:a16="http://schemas.microsoft.com/office/drawing/2014/main" id="{C47017F0-244E-D045-A9E0-E7825AAD59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Osnova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MXNet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je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ogrodje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učinkovito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paralelizira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serijo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operacij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jih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je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potrebno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izvesti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za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učenje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/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inferenco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mreže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1618314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Ogrodje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za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paralelizacijo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sovisnih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operacij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702996" y="5816794"/>
            <a:ext cx="17073563" cy="1229220"/>
            <a:chOff x="3276792" y="4309397"/>
            <a:chExt cx="17072722" cy="1229280"/>
          </a:xfrm>
        </p:grpSpPr>
        <p:sp>
          <p:nvSpPr>
            <p:cNvPr id="235529" name="TextBox 10">
              <a:extLst>
                <a:ext uri="{FF2B5EF4-FFF2-40B4-BE49-F238E27FC236}">
                  <a16:creationId xmlns:a16="http://schemas.microsoft.com/office/drawing/2014/main" id="{7E0B0EB9-FC79-E34E-B392-4276006BDD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MXNet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vsebuje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system za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optimizacijo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izvajalnega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grafa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,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kar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omogoče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že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omenjeno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visoko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stopnjo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učinkovite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paralelizacije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975090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Sistem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optimizacije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izvajalnega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grafa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702996" y="7321693"/>
            <a:ext cx="17073563" cy="1229220"/>
            <a:chOff x="3276792" y="4309397"/>
            <a:chExt cx="17072722" cy="1229280"/>
          </a:xfrm>
        </p:grpSpPr>
        <p:sp>
          <p:nvSpPr>
            <p:cNvPr id="235526" name="TextBox 14">
              <a:extLst>
                <a:ext uri="{FF2B5EF4-FFF2-40B4-BE49-F238E27FC236}">
                  <a16:creationId xmlns:a16="http://schemas.microsoft.com/office/drawing/2014/main" id="{437D3CB1-244B-A845-A69F-61C1105170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Od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večjih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korporacij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MXNet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uporablja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primarno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Amazon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7"/>
              <a:ext cx="1611932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osnovi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gre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za system za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izgradnjo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globokih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nevronskih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mrež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926047788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Komponente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MXNet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130190-85E7-4257-BAEE-57E9234E9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587" y="3638503"/>
            <a:ext cx="20673767" cy="6438993"/>
          </a:xfrm>
          <a:prstGeom prst="rect">
            <a:avLst/>
          </a:prstGeom>
        </p:spPr>
      </p:pic>
      <p:grpSp>
        <p:nvGrpSpPr>
          <p:cNvPr id="19" name="Group 13">
            <a:extLst>
              <a:ext uri="{FF2B5EF4-FFF2-40B4-BE49-F238E27FC236}">
                <a16:creationId xmlns:a16="http://schemas.microsoft.com/office/drawing/2014/main" id="{7BE63504-95FA-495B-BF7D-37F472780F7C}"/>
              </a:ext>
            </a:extLst>
          </p:cNvPr>
          <p:cNvGrpSpPr>
            <a:grpSpLocks/>
          </p:cNvGrpSpPr>
          <p:nvPr/>
        </p:nvGrpSpPr>
        <p:grpSpPr bwMode="auto">
          <a:xfrm>
            <a:off x="4254500" y="12369972"/>
            <a:ext cx="17073563" cy="1229220"/>
            <a:chOff x="3276792" y="4309397"/>
            <a:chExt cx="17072722" cy="1229280"/>
          </a:xfrm>
        </p:grpSpPr>
        <p:sp>
          <p:nvSpPr>
            <p:cNvPr id="20" name="TextBox 14">
              <a:extLst>
                <a:ext uri="{FF2B5EF4-FFF2-40B4-BE49-F238E27FC236}">
                  <a16:creationId xmlns:a16="http://schemas.microsoft.com/office/drawing/2014/main" id="{EA0350F1-AAAC-4E93-8AE5-E36AA5917B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Apache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MXNet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4B03BFE-3703-4158-BC3F-8A62DDDDD0FB}"/>
                </a:ext>
              </a:extLst>
            </p:cNvPr>
            <p:cNvSpPr txBox="1"/>
            <p:nvPr/>
          </p:nvSpPr>
          <p:spPr>
            <a:xfrm>
              <a:off x="4102251" y="4309397"/>
              <a:ext cx="90975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2" name="Shape 2906">
              <a:extLst>
                <a:ext uri="{FF2B5EF4-FFF2-40B4-BE49-F238E27FC236}">
                  <a16:creationId xmlns:a16="http://schemas.microsoft.com/office/drawing/2014/main" id="{8994D27C-3BA8-4CA7-BE89-BBD5CE0202C1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3441417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Kako</a:t>
            </a:r>
            <a:r>
              <a:rPr lang="en-US" sz="9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se </a:t>
            </a:r>
            <a:r>
              <a:rPr lang="en-US" sz="9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lotimo</a:t>
            </a:r>
            <a:r>
              <a:rPr lang="en-US" sz="9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9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razvoja</a:t>
            </a:r>
            <a:r>
              <a:rPr lang="en-US" sz="9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MXNet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5159074"/>
            <a:ext cx="6053212" cy="584775"/>
            <a:chOff x="3276792" y="4309397"/>
            <a:chExt cx="6052914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5227455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Potrebujemo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CMake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559611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1">
            <a:extLst>
              <a:ext uri="{FF2B5EF4-FFF2-40B4-BE49-F238E27FC236}">
                <a16:creationId xmlns:a16="http://schemas.microsoft.com/office/drawing/2014/main" id="{48EEA2CE-9F4C-4B46-8102-AB83E74A1850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6008085"/>
            <a:ext cx="6404270" cy="584775"/>
            <a:chOff x="3276792" y="4309397"/>
            <a:chExt cx="6403955" cy="584804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F7EA49D-CA91-4B00-B2F5-842A84D0E83D}"/>
                </a:ext>
              </a:extLst>
            </p:cNvPr>
            <p:cNvSpPr txBox="1"/>
            <p:nvPr/>
          </p:nvSpPr>
          <p:spPr>
            <a:xfrm>
              <a:off x="4102251" y="4309397"/>
              <a:ext cx="5578496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Potrebujemo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OpenCV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D12C3083-6272-4F20-83FF-ADAAE1D1C374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" name="Group 1">
            <a:extLst>
              <a:ext uri="{FF2B5EF4-FFF2-40B4-BE49-F238E27FC236}">
                <a16:creationId xmlns:a16="http://schemas.microsoft.com/office/drawing/2014/main" id="{2063B35A-2293-46F6-8573-19160B804064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6888785"/>
            <a:ext cx="10483912" cy="584775"/>
            <a:chOff x="3276792" y="4309397"/>
            <a:chExt cx="10483400" cy="584804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D48D26B-B5BE-4C6D-887F-563AF7CC90BC}"/>
                </a:ext>
              </a:extLst>
            </p:cNvPr>
            <p:cNvSpPr txBox="1"/>
            <p:nvPr/>
          </p:nvSpPr>
          <p:spPr>
            <a:xfrm>
              <a:off x="4102251" y="4309397"/>
              <a:ext cx="9657941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Potrebujemo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OpenBLAS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ali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Intel MKL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3" name="Shape 2906">
              <a:extLst>
                <a:ext uri="{FF2B5EF4-FFF2-40B4-BE49-F238E27FC236}">
                  <a16:creationId xmlns:a16="http://schemas.microsoft.com/office/drawing/2014/main" id="{7C173891-02D2-48BE-B410-1C56BFC51EE6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9339918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Kako</a:t>
            </a:r>
            <a:r>
              <a:rPr lang="en-US" sz="9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se </a:t>
            </a:r>
            <a:r>
              <a:rPr lang="en-US" sz="9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lotimo</a:t>
            </a:r>
            <a:r>
              <a:rPr lang="en-US" sz="9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en-US" sz="9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razvoja</a:t>
            </a:r>
            <a:r>
              <a:rPr lang="en-US" sz="9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99CE99-28D4-9540-A04A-4647D4F10C11}"/>
              </a:ext>
            </a:extLst>
          </p:cNvPr>
          <p:cNvSpPr txBox="1"/>
          <p:nvPr/>
        </p:nvSpPr>
        <p:spPr>
          <a:xfrm>
            <a:off x="9055100" y="1509712"/>
            <a:ext cx="62674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spc="12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MXNet</a:t>
            </a:r>
            <a:endParaRPr lang="en-US" sz="1600" spc="12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5159074"/>
            <a:ext cx="6918834" cy="584775"/>
            <a:chOff x="3276792" y="4309397"/>
            <a:chExt cx="6918498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609303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Pripravimo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VS Solution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559611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  <p:grpSp>
        <p:nvGrpSpPr>
          <p:cNvPr id="18" name="Group 1">
            <a:extLst>
              <a:ext uri="{FF2B5EF4-FFF2-40B4-BE49-F238E27FC236}">
                <a16:creationId xmlns:a16="http://schemas.microsoft.com/office/drawing/2014/main" id="{48EEA2CE-9F4C-4B46-8102-AB83E74A1850}"/>
              </a:ext>
            </a:extLst>
          </p:cNvPr>
          <p:cNvGrpSpPr>
            <a:grpSpLocks/>
          </p:cNvGrpSpPr>
          <p:nvPr/>
        </p:nvGrpSpPr>
        <p:grpSpPr bwMode="auto">
          <a:xfrm>
            <a:off x="3695702" y="6008085"/>
            <a:ext cx="5237285" cy="584775"/>
            <a:chOff x="3276792" y="4309397"/>
            <a:chExt cx="5237027" cy="584804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F7EA49D-CA91-4B00-B2F5-842A84D0E83D}"/>
                </a:ext>
              </a:extLst>
            </p:cNvPr>
            <p:cNvSpPr txBox="1"/>
            <p:nvPr/>
          </p:nvSpPr>
          <p:spPr>
            <a:xfrm>
              <a:off x="4102251" y="4309397"/>
              <a:ext cx="441156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Zgradimo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pakete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D12C3083-6272-4F20-83FF-ADAAE1D1C374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" name="Group 1">
            <a:extLst>
              <a:ext uri="{FF2B5EF4-FFF2-40B4-BE49-F238E27FC236}">
                <a16:creationId xmlns:a16="http://schemas.microsoft.com/office/drawing/2014/main" id="{2063B35A-2293-46F6-8573-19160B804064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6888785"/>
            <a:ext cx="13342067" cy="584775"/>
            <a:chOff x="3276792" y="4309397"/>
            <a:chExt cx="13341422" cy="584804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D48D26B-B5BE-4C6D-887F-563AF7CC90BC}"/>
                </a:ext>
              </a:extLst>
            </p:cNvPr>
            <p:cNvSpPr txBox="1"/>
            <p:nvPr/>
          </p:nvSpPr>
          <p:spPr>
            <a:xfrm>
              <a:off x="4102251" y="4309397"/>
              <a:ext cx="12515963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Pripravimo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(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ali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</a:t>
              </a:r>
              <a:r>
                <a:rPr lang="en-US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uporabimo</a:t>
              </a:r>
              <a:r>
                <a:rPr lang="en-US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) proxy med C# </a:t>
              </a:r>
              <a:r>
                <a:rPr lang="en-US" sz="3200" spc="60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in C++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3" name="Shape 2906">
              <a:extLst>
                <a:ext uri="{FF2B5EF4-FFF2-40B4-BE49-F238E27FC236}">
                  <a16:creationId xmlns:a16="http://schemas.microsoft.com/office/drawing/2014/main" id="{7C173891-02D2-48BE-B410-1C56BFC51EE6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9662775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Default Theme">
  <a:themeElements>
    <a:clrScheme name="Ghost 1">
      <a:dk1>
        <a:srgbClr val="7F7F7F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B0B1B3"/>
      </a:accent2>
      <a:accent3>
        <a:srgbClr val="000000"/>
      </a:accent3>
      <a:accent4>
        <a:srgbClr val="91969B"/>
      </a:accent4>
      <a:accent5>
        <a:srgbClr val="4B5050"/>
      </a:accent5>
      <a:accent6>
        <a:srgbClr val="91969B"/>
      </a:accent6>
      <a:hlink>
        <a:srgbClr val="4B5050"/>
      </a:hlink>
      <a:folHlink>
        <a:srgbClr val="19BB9B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NT_Byte_template" id="{768D21C0-08AE-4E43-8063-03368C87870D}" vid="{AC2B3818-4C5F-8F46-B8E2-CB98AB7063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host 1">
    <a:dk1>
      <a:srgbClr val="7F7F7F"/>
    </a:dk1>
    <a:lt1>
      <a:srgbClr val="FFFFFF"/>
    </a:lt1>
    <a:dk2>
      <a:srgbClr val="000000"/>
    </a:dk2>
    <a:lt2>
      <a:srgbClr val="FFFFFF"/>
    </a:lt2>
    <a:accent1>
      <a:srgbClr val="000000"/>
    </a:accent1>
    <a:accent2>
      <a:srgbClr val="B0B1B3"/>
    </a:accent2>
    <a:accent3>
      <a:srgbClr val="000000"/>
    </a:accent3>
    <a:accent4>
      <a:srgbClr val="91969B"/>
    </a:accent4>
    <a:accent5>
      <a:srgbClr val="4B5050"/>
    </a:accent5>
    <a:accent6>
      <a:srgbClr val="91969B"/>
    </a:accent6>
    <a:hlink>
      <a:srgbClr val="4B5050"/>
    </a:hlink>
    <a:folHlink>
      <a:srgbClr val="19BB9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397</TotalTime>
  <Words>622</Words>
  <Application>Microsoft Office PowerPoint</Application>
  <PresentationFormat>Custom</PresentationFormat>
  <Paragraphs>108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Calibri</vt:lpstr>
      <vt:lpstr>Calibri Light</vt:lpstr>
      <vt:lpstr>Gill Sans</vt:lpstr>
      <vt:lpstr>Helvetica</vt:lpstr>
      <vt:lpstr>Lato Light</vt:lpstr>
      <vt:lpstr>Montserrat</vt:lpstr>
      <vt:lpstr>Montserrat Hairline</vt:lpstr>
      <vt:lpstr>Montserrat Light</vt:lpstr>
      <vt:lpstr>Default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Robert Knežević</dc:creator>
  <cp:keywords/>
  <dc:description/>
  <cp:lastModifiedBy>Marko Kokol</cp:lastModifiedBy>
  <cp:revision>55</cp:revision>
  <dcterms:created xsi:type="dcterms:W3CDTF">2019-04-08T09:53:21Z</dcterms:created>
  <dcterms:modified xsi:type="dcterms:W3CDTF">2019-05-23T06:05:09Z</dcterms:modified>
  <cp:category/>
</cp:coreProperties>
</file>