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31"/>
  </p:notesMasterIdLst>
  <p:handoutMasterIdLst>
    <p:handoutMasterId r:id="rId32"/>
  </p:handoutMasterIdLst>
  <p:sldIdLst>
    <p:sldId id="1554" r:id="rId5"/>
    <p:sldId id="1556" r:id="rId6"/>
    <p:sldId id="1593" r:id="rId7"/>
    <p:sldId id="1558" r:id="rId8"/>
    <p:sldId id="1595" r:id="rId9"/>
    <p:sldId id="1596" r:id="rId10"/>
    <p:sldId id="1597" r:id="rId11"/>
    <p:sldId id="1608" r:id="rId12"/>
    <p:sldId id="1607" r:id="rId13"/>
    <p:sldId id="1611" r:id="rId14"/>
    <p:sldId id="1610" r:id="rId15"/>
    <p:sldId id="1609" r:id="rId16"/>
    <p:sldId id="1612" r:id="rId17"/>
    <p:sldId id="1599" r:id="rId18"/>
    <p:sldId id="1600" r:id="rId19"/>
    <p:sldId id="1605" r:id="rId20"/>
    <p:sldId id="1559" r:id="rId21"/>
    <p:sldId id="1606" r:id="rId22"/>
    <p:sldId id="1563" r:id="rId23"/>
    <p:sldId id="1604" r:id="rId24"/>
    <p:sldId id="1603" r:id="rId25"/>
    <p:sldId id="1613" r:id="rId26"/>
    <p:sldId id="1602" r:id="rId27"/>
    <p:sldId id="1601" r:id="rId28"/>
    <p:sldId id="1565" r:id="rId29"/>
    <p:sldId id="1567" r:id="rId30"/>
  </p:sldIdLst>
  <p:sldSz cx="12436475" cy="6994525"/>
  <p:notesSz cx="6858000" cy="9144000"/>
  <p:defaultTextStyle>
    <a:defPPr>
      <a:defRPr lang="en-US"/>
    </a:defPPr>
    <a:lvl1pPr marL="0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6371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2742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99113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5484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185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" id="{7C387404-1192-41C0-B597-22CE4160B4E1}">
          <p14:sldIdLst>
            <p14:sldId id="1554"/>
          </p14:sldIdLst>
        </p14:section>
        <p14:section name="OMS" id="{7BA3AB53-B0D3-4155-A793-FCE390968904}">
          <p14:sldIdLst>
            <p14:sldId id="1556"/>
            <p14:sldId id="1593"/>
            <p14:sldId id="1558"/>
            <p14:sldId id="1595"/>
            <p14:sldId id="1596"/>
            <p14:sldId id="1597"/>
            <p14:sldId id="1608"/>
            <p14:sldId id="1607"/>
            <p14:sldId id="1611"/>
            <p14:sldId id="1610"/>
            <p14:sldId id="1609"/>
            <p14:sldId id="1612"/>
            <p14:sldId id="1599"/>
            <p14:sldId id="1600"/>
            <p14:sldId id="1605"/>
            <p14:sldId id="1559"/>
            <p14:sldId id="1606"/>
            <p14:sldId id="1563"/>
            <p14:sldId id="1604"/>
            <p14:sldId id="1603"/>
            <p14:sldId id="1613"/>
            <p14:sldId id="1602"/>
            <p14:sldId id="1601"/>
            <p14:sldId id="1565"/>
            <p14:sldId id="15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03">
          <p15:clr>
            <a:srgbClr val="A4A3A4"/>
          </p15:clr>
        </p15:guide>
        <p15:guide id="2" pos="391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2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491C"/>
    <a:srgbClr val="F26522"/>
    <a:srgbClr val="F1E16B"/>
    <a:srgbClr val="F2F240"/>
    <a:srgbClr val="00AEEF"/>
    <a:srgbClr val="00254A"/>
    <a:srgbClr val="00BCF2"/>
    <a:srgbClr val="F08400"/>
    <a:srgbClr val="002050"/>
    <a:srgbClr val="3C50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221" autoAdjust="0"/>
    <p:restoredTop sz="59264" autoAdjust="0"/>
  </p:normalViewPr>
  <p:slideViewPr>
    <p:cSldViewPr>
      <p:cViewPr varScale="1">
        <p:scale>
          <a:sx n="67" d="100"/>
          <a:sy n="67" d="100"/>
        </p:scale>
        <p:origin x="1866" y="78"/>
      </p:cViewPr>
      <p:guideLst>
        <p:guide orient="horz" pos="2203"/>
        <p:guide pos="3917"/>
      </p:guideLst>
    </p:cSldViewPr>
  </p:slideViewPr>
  <p:outlineViewPr>
    <p:cViewPr>
      <p:scale>
        <a:sx n="33" d="100"/>
        <a:sy n="33" d="100"/>
      </p:scale>
      <p:origin x="0" y="-269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411"/>
    </p:cViewPr>
  </p:sorterViewPr>
  <p:notesViewPr>
    <p:cSldViewPr showGuides="1">
      <p:cViewPr varScale="1">
        <p:scale>
          <a:sx n="88" d="100"/>
          <a:sy n="88" d="100"/>
        </p:scale>
        <p:origin x="3822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0CB2F-F0BF-435A-A27A-2EC15087F634}" type="datetime8">
              <a:rPr lang="en-US" smtClean="0">
                <a:latin typeface="Segoe UI" pitchFamily="34" charset="0"/>
              </a:rPr>
              <a:t>5/18/2017 11:24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D18B56EA-E28F-4F92-9F16-7A6F2501B303}" type="datetime8">
              <a:rPr lang="en-US" smtClean="0"/>
              <a:t>5/18/2017 11:24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32742" rtl="0" eaLnBrk="1" latinLnBrk="0" hangingPunct="1">
      <a:lnSpc>
        <a:spcPct val="90000"/>
      </a:lnSpc>
      <a:spcAft>
        <a:spcPts val="340"/>
      </a:spcAft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7262" indent="-107956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34664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92551" indent="-149789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27496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33185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5/18/2017 11:24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824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5/18/2017 11:24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144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C9F26854-F9AE-4E32-B2A5-59EE421C280D}" type="datetime8">
              <a:rPr lang="en-US" smtClean="0"/>
              <a:t>5/18/2017 11:24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516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5/18/2017 11:24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7349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sl-SI" sz="900" kern="1200" dirty="0" err="1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Azure</a:t>
            </a:r>
            <a:r>
              <a:rPr lang="sl-SI" sz="900" kern="1200" dirty="0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 sestavlja 34 </a:t>
            </a:r>
            <a:r>
              <a:rPr lang="sl-SI" sz="900" kern="1200" dirty="0" err="1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hyper</a:t>
            </a:r>
            <a:r>
              <a:rPr lang="sl-SI" sz="900" kern="1200" dirty="0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-scale obratujočih</a:t>
            </a:r>
            <a:r>
              <a:rPr lang="sl-SI" sz="900" kern="1200" baseline="0" dirty="0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 regij, dodatnih 6 je v delu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sl-SI" sz="900" kern="1200" dirty="0" smtClean="0">
              <a:solidFill>
                <a:schemeClr val="tx1"/>
              </a:solidFill>
              <a:effectLst/>
              <a:latin typeface="Segoe UI Light" pitchFamily="34" charset="0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sl-SI" sz="900" kern="1200" dirty="0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Pričakuje se</a:t>
            </a:r>
            <a:r>
              <a:rPr lang="en-US" sz="900" kern="1200" dirty="0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 </a:t>
            </a:r>
            <a:r>
              <a:rPr lang="sl-SI" sz="900" kern="1200" dirty="0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stotine različnih</a:t>
            </a:r>
            <a:r>
              <a:rPr lang="sl-SI" sz="900" kern="1200" baseline="0" dirty="0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 ponudnikov storitev, ki se bodo pridružili s svojimi podatkovnimi centri zasnovanimi na tehnologiji </a:t>
            </a:r>
            <a:r>
              <a:rPr lang="sl-SI" sz="900" kern="1200" baseline="0" dirty="0" err="1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Azure</a:t>
            </a:r>
            <a:r>
              <a:rPr lang="sl-SI" sz="900" kern="1200" baseline="0" dirty="0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 </a:t>
            </a:r>
            <a:r>
              <a:rPr lang="sl-SI" sz="900" kern="1200" baseline="0" dirty="0" err="1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Stack</a:t>
            </a:r>
            <a:r>
              <a:rPr lang="sl-SI" sz="900" kern="1200" baseline="0" dirty="0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, in ponujali različne storitve svojim strankam</a:t>
            </a:r>
          </a:p>
          <a:p>
            <a:pPr marL="0" lvl="0" indent="0">
              <a:buFont typeface="Arial" panose="020B0604020202020204" pitchFamily="34" charset="0"/>
              <a:buNone/>
            </a:pPr>
            <a:endParaRPr lang="sl-SI" sz="900" kern="1200" baseline="0" dirty="0" smtClean="0">
              <a:solidFill>
                <a:schemeClr val="tx1"/>
              </a:solidFill>
              <a:effectLst/>
              <a:latin typeface="Segoe UI Light" pitchFamily="34" charset="0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sl-SI" sz="900" kern="1200" dirty="0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Nato tisoče okolij,</a:t>
            </a:r>
            <a:r>
              <a:rPr lang="sl-SI" sz="900" kern="1200" baseline="0" dirty="0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 ki bodo želeli posvojiti model </a:t>
            </a:r>
            <a:r>
              <a:rPr lang="sl-SI" sz="900" kern="1200" baseline="0" dirty="0" err="1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Azure</a:t>
            </a:r>
            <a:r>
              <a:rPr lang="sl-SI" sz="900" kern="1200" baseline="0" dirty="0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 z namenom da za svoje poslovanje ponudijo hitrost in inovacije</a:t>
            </a:r>
            <a:endParaRPr lang="sl-SI" sz="900" kern="1200" dirty="0" smtClean="0">
              <a:solidFill>
                <a:schemeClr val="tx1"/>
              </a:solidFill>
              <a:effectLst/>
              <a:latin typeface="Segoe UI Light" pitchFamily="34" charset="0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sl-SI" sz="900" kern="1200" dirty="0" smtClean="0">
              <a:solidFill>
                <a:schemeClr val="tx1"/>
              </a:solidFill>
              <a:effectLst/>
              <a:latin typeface="Segoe UI Light" pitchFamily="34" charset="0"/>
              <a:ea typeface="+mn-ea"/>
              <a:cs typeface="+mn-cs"/>
            </a:endParaRPr>
          </a:p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5/18/2017 11:24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3341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5/18/2017 11:24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688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40"/>
              </a:spcAft>
              <a:buClrTx/>
              <a:buSzTx/>
              <a:buFontTx/>
              <a:buNone/>
              <a:tabLst/>
              <a:defRPr/>
            </a:pPr>
            <a:r>
              <a:rPr lang="sl-SI" sz="9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Segoe UI" charset="0"/>
                <a:ea typeface="Segoe UI" charset="0"/>
                <a:cs typeface="Segoe UI" charset="0"/>
              </a:rPr>
              <a:t>Analiza, iskanje in korelacija s podatki celotnega hibridnega informacijskega sistema</a:t>
            </a:r>
            <a:endParaRPr lang="en-US" sz="900" dirty="0" smtClean="0">
              <a:solidFill>
                <a:srgbClr val="000000">
                  <a:lumMod val="50000"/>
                  <a:lumOff val="50000"/>
                </a:srgbClr>
              </a:solidFill>
              <a:latin typeface="Segoe UI" charset="0"/>
              <a:ea typeface="Segoe UI" charset="0"/>
              <a:cs typeface="Segoe UI" charset="0"/>
            </a:endParaRPr>
          </a:p>
          <a:p>
            <a:endParaRPr lang="sl-SI" dirty="0" smtClean="0"/>
          </a:p>
          <a:p>
            <a: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40"/>
              </a:spcAft>
              <a:buClrTx/>
              <a:buSzTx/>
              <a:buFontTx/>
              <a:buNone/>
              <a:tabLst/>
              <a:defRPr/>
            </a:pPr>
            <a:r>
              <a:rPr lang="sl-SI" sz="900" kern="0" dirty="0" smtClean="0">
                <a:solidFill>
                  <a:srgbClr val="000000"/>
                </a:solidFill>
                <a:latin typeface="Calibri"/>
              </a:rPr>
              <a:t>Zbirka dnevniških zapisov in analitika</a:t>
            </a:r>
            <a:endParaRPr lang="en-US" sz="900" kern="0" dirty="0" smtClean="0">
              <a:solidFill>
                <a:srgbClr val="000000"/>
              </a:solidFill>
              <a:latin typeface="Calibri"/>
            </a:endParaRPr>
          </a:p>
          <a:p>
            <a: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40"/>
              </a:spcAft>
              <a:buClrTx/>
              <a:buSzTx/>
              <a:buFontTx/>
              <a:buNone/>
              <a:tabLst/>
              <a:defRPr/>
            </a:pPr>
            <a:r>
              <a:rPr lang="sl-SI" sz="900" kern="0" dirty="0" smtClean="0">
                <a:solidFill>
                  <a:srgbClr val="000000"/>
                </a:solidFill>
                <a:latin typeface="Calibri"/>
              </a:rPr>
              <a:t>Uprizoritev odvisnosti med aplikacijami in strežniki</a:t>
            </a:r>
            <a:endParaRPr lang="en-US" sz="900" kern="0" dirty="0" smtClean="0">
              <a:solidFill>
                <a:srgbClr val="000000"/>
              </a:solidFill>
              <a:latin typeface="Calibri"/>
            </a:endParaRPr>
          </a:p>
          <a:p>
            <a: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40"/>
              </a:spcAft>
              <a:buClrTx/>
              <a:buSzTx/>
              <a:buFontTx/>
              <a:buNone/>
              <a:tabLst/>
              <a:defRPr/>
            </a:pPr>
            <a:r>
              <a:rPr lang="sl-SI" sz="900" kern="0" dirty="0" smtClean="0">
                <a:solidFill>
                  <a:srgbClr val="000000"/>
                </a:solidFill>
                <a:latin typeface="Calibri"/>
              </a:rPr>
              <a:t>Spremljanje zdravja mreže</a:t>
            </a:r>
          </a:p>
          <a:p>
            <a: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40"/>
              </a:spcAft>
              <a:buClrTx/>
              <a:buSzTx/>
              <a:buFontTx/>
              <a:buNone/>
              <a:tabLst/>
              <a:defRPr/>
            </a:pPr>
            <a:endParaRPr lang="sl-SI" sz="900" kern="0" dirty="0" smtClean="0">
              <a:solidFill>
                <a:srgbClr val="000000"/>
              </a:solidFill>
              <a:latin typeface="Calibri"/>
            </a:endParaRPr>
          </a:p>
          <a:p>
            <a: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40"/>
              </a:spcAft>
              <a:buClrTx/>
              <a:buSzTx/>
              <a:buFontTx/>
              <a:buNone/>
              <a:tabLst/>
              <a:defRPr/>
            </a:pPr>
            <a:endParaRPr lang="sl-SI" sz="900" kern="0" dirty="0" smtClean="0">
              <a:solidFill>
                <a:srgbClr val="000000"/>
              </a:solidFill>
              <a:latin typeface="Calibri"/>
            </a:endParaRPr>
          </a:p>
          <a:p>
            <a: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40"/>
              </a:spcAft>
              <a:buClrTx/>
              <a:buSzTx/>
              <a:buFontTx/>
              <a:buNone/>
              <a:tabLst/>
              <a:defRPr/>
            </a:pPr>
            <a:r>
              <a:rPr lang="sl-SI" sz="900" dirty="0" smtClean="0">
                <a:solidFill>
                  <a:srgbClr val="FFFFFF"/>
                </a:solidFill>
              </a:rPr>
              <a:t>Enostavna in enotna izkušnja	</a:t>
            </a:r>
          </a:p>
          <a:p>
            <a: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40"/>
              </a:spcAft>
              <a:buClrTx/>
              <a:buSzTx/>
              <a:buFontTx/>
              <a:buNone/>
              <a:tabLst/>
              <a:defRPr/>
            </a:pPr>
            <a:r>
              <a:rPr lang="sl-SI" sz="900" dirty="0" smtClean="0">
                <a:solidFill>
                  <a:srgbClr val="FFFFFF"/>
                </a:solidFill>
              </a:rPr>
              <a:t>Takojšen vpogled</a:t>
            </a:r>
          </a:p>
          <a:p>
            <a: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40"/>
              </a:spcAft>
              <a:buClrTx/>
              <a:buSzTx/>
              <a:buFontTx/>
              <a:buNone/>
              <a:tabLst/>
              <a:defRPr/>
            </a:pPr>
            <a:r>
              <a:rPr lang="sl-SI" sz="900" dirty="0" smtClean="0">
                <a:solidFill>
                  <a:srgbClr val="FFFFFF"/>
                </a:solidFill>
              </a:rPr>
              <a:t>Hitra odprava napak in samodejna sanacija</a:t>
            </a:r>
            <a:endParaRPr lang="en-US" sz="900" kern="0" dirty="0" smtClean="0">
              <a:solidFill>
                <a:srgbClr val="000000"/>
              </a:solidFill>
              <a:latin typeface="Calibri"/>
            </a:endParaRPr>
          </a:p>
          <a:p>
            <a:endParaRPr lang="sl-SI" dirty="0" smtClean="0"/>
          </a:p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5/18/2017 11:24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2337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fld id="{C279D0AF-5102-465F-9774-3BAAD6555D09}" type="datetime8">
              <a:rPr lang="en-US" smtClean="0"/>
              <a:t>5/18/2017 11:24 AM</a:t>
            </a:fld>
            <a:endParaRPr lang="en-US" dirty="0"/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28929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5/18/2017 11:24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7704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7F603A-779F-4101-9B83-C34650C566A7}" type="datetime8">
              <a:rPr lang="en-US" smtClean="0"/>
              <a:t>5/18/2017 11:24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2610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effectLst/>
              </a:rPr>
              <a:t>Cloud-first is a fairly self-explanatory business strategy built around the primary goal of reducing IT costs by leveraging the benefits of using shared infrastructure and paying only for resources consumed</a:t>
            </a:r>
            <a:endParaRPr lang="sl-SI" dirty="0" smtClean="0">
              <a:effectLst/>
            </a:endParaRPr>
          </a:p>
          <a:p>
            <a:endParaRPr lang="sl-SI" dirty="0" smtClean="0">
              <a:effectLst/>
            </a:endParaRPr>
          </a:p>
          <a:p>
            <a: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40"/>
              </a:spcAft>
              <a:buClrTx/>
              <a:buSzTx/>
              <a:buFontTx/>
              <a:buNone/>
              <a:tabLst/>
              <a:defRPr/>
            </a:pPr>
            <a:r>
              <a:rPr lang="en-US" sz="900" b="1" kern="0" dirty="0" smtClean="0">
                <a:solidFill>
                  <a:srgbClr val="FFFFFF">
                    <a:lumMod val="50000"/>
                  </a:srgbClr>
                </a:solidFill>
                <a:latin typeface="Segoe UI" charset="0"/>
                <a:ea typeface="Segoe UI" charset="0"/>
                <a:cs typeface="Segoe UI" charset="0"/>
              </a:rPr>
              <a:t>Minimal</a:t>
            </a:r>
            <a:r>
              <a:rPr lang="sl-SI" sz="900" b="1" kern="0" dirty="0" smtClean="0">
                <a:solidFill>
                  <a:srgbClr val="FFFFFF">
                    <a:lumMod val="50000"/>
                  </a:srgbClr>
                </a:solidFill>
                <a:latin typeface="Segoe UI" charset="0"/>
                <a:ea typeface="Segoe UI" charset="0"/>
                <a:cs typeface="Segoe UI" charset="0"/>
              </a:rPr>
              <a:t> </a:t>
            </a:r>
            <a:r>
              <a:rPr lang="en-US" sz="900" b="1" kern="0" dirty="0" smtClean="0">
                <a:solidFill>
                  <a:srgbClr val="FFFFFF">
                    <a:lumMod val="50000"/>
                  </a:srgbClr>
                </a:solidFill>
                <a:latin typeface="Segoe UI" charset="0"/>
                <a:ea typeface="Segoe UI" charset="0"/>
                <a:cs typeface="Segoe UI" charset="0"/>
              </a:rPr>
              <a:t>maintenance</a:t>
            </a:r>
            <a:r>
              <a:rPr lang="sl-SI" sz="900" b="1" kern="0" dirty="0" smtClean="0">
                <a:solidFill>
                  <a:srgbClr val="FFFFFF">
                    <a:lumMod val="50000"/>
                  </a:srgbClr>
                </a:solidFill>
                <a:latin typeface="Segoe UI" charset="0"/>
                <a:ea typeface="Segoe UI" charset="0"/>
                <a:cs typeface="Segoe UI" charset="0"/>
              </a:rPr>
              <a:t> (</a:t>
            </a:r>
            <a:r>
              <a:rPr lang="fr-FR" sz="900" kern="0" dirty="0" err="1" smtClean="0">
                <a:solidFill>
                  <a:srgbClr val="FFFFFF"/>
                </a:solidFill>
                <a:latin typeface="Segoe UI" charset="0"/>
                <a:ea typeface="Segoe UI" charset="0"/>
                <a:cs typeface="Segoe UI" charset="0"/>
              </a:rPr>
              <a:t>Zero</a:t>
            </a:r>
            <a:r>
              <a:rPr lang="fr-FR" sz="900" kern="0" dirty="0" smtClean="0">
                <a:solidFill>
                  <a:srgbClr val="FFFFFF"/>
                </a:solidFill>
                <a:latin typeface="Segoe UI" charset="0"/>
                <a:ea typeface="Segoe UI" charset="0"/>
                <a:cs typeface="Segoe UI" charset="0"/>
              </a:rPr>
              <a:t> infrastructure on cloud</a:t>
            </a:r>
            <a:r>
              <a:rPr lang="sl-SI" sz="900" kern="0" dirty="0" smtClean="0">
                <a:solidFill>
                  <a:srgbClr val="FFFFFF"/>
                </a:solidFill>
                <a:latin typeface="Segoe UI" charset="0"/>
                <a:ea typeface="Segoe UI" charset="0"/>
                <a:cs typeface="Segoe UI" charset="0"/>
              </a:rPr>
              <a:t>,</a:t>
            </a:r>
            <a:r>
              <a:rPr lang="sl-SI" sz="900" kern="0" baseline="0" dirty="0" smtClean="0">
                <a:solidFill>
                  <a:srgbClr val="FFFFFF"/>
                </a:solidFill>
                <a:latin typeface="Segoe UI" charset="0"/>
                <a:ea typeface="Segoe UI" charset="0"/>
                <a:cs typeface="Segoe UI" charset="0"/>
              </a:rPr>
              <a:t> </a:t>
            </a:r>
            <a:r>
              <a:rPr lang="fr-FR" sz="900" kern="0" dirty="0" smtClean="0">
                <a:solidFill>
                  <a:srgbClr val="FFFFFF"/>
                </a:solidFill>
                <a:latin typeface="Segoe UI" charset="0"/>
                <a:ea typeface="Segoe UI" charset="0"/>
                <a:cs typeface="Segoe UI" charset="0"/>
              </a:rPr>
              <a:t>Enterprise-grade SLA</a:t>
            </a:r>
            <a:r>
              <a:rPr lang="sl-SI" sz="900" b="1" kern="0" dirty="0" smtClean="0">
                <a:solidFill>
                  <a:srgbClr val="FFFFFF">
                    <a:lumMod val="50000"/>
                  </a:srgbClr>
                </a:solidFill>
                <a:latin typeface="Segoe UI" charset="0"/>
                <a:ea typeface="Segoe UI" charset="0"/>
                <a:cs typeface="Segoe UI" charset="0"/>
              </a:rPr>
              <a:t>)</a:t>
            </a:r>
          </a:p>
          <a:p>
            <a: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40"/>
              </a:spcAft>
              <a:buClrTx/>
              <a:buSzTx/>
              <a:buFontTx/>
              <a:buNone/>
              <a:tabLst/>
              <a:defRPr/>
            </a:pPr>
            <a:r>
              <a:rPr lang="en-US" sz="900" b="1" kern="0" dirty="0" smtClean="0">
                <a:solidFill>
                  <a:srgbClr val="FFFFFF">
                    <a:lumMod val="50000"/>
                  </a:srgbClr>
                </a:solidFill>
                <a:latin typeface="Segoe UI" charset="0"/>
                <a:ea typeface="Segoe UI" charset="0"/>
                <a:cs typeface="Segoe UI" charset="0"/>
              </a:rPr>
              <a:t>Cost-effective</a:t>
            </a:r>
            <a:r>
              <a:rPr lang="sl-SI" sz="900" b="1" kern="0" dirty="0" smtClean="0">
                <a:solidFill>
                  <a:srgbClr val="FFFFFF">
                    <a:lumMod val="50000"/>
                  </a:srgbClr>
                </a:solidFill>
                <a:latin typeface="Segoe UI" charset="0"/>
                <a:ea typeface="Segoe UI" charset="0"/>
                <a:cs typeface="Segoe UI" charset="0"/>
              </a:rPr>
              <a:t> (</a:t>
            </a:r>
            <a:r>
              <a:rPr lang="en-US" sz="900" kern="0" dirty="0" smtClean="0">
                <a:solidFill>
                  <a:srgbClr val="FFFFFF"/>
                </a:solidFill>
                <a:latin typeface="Segoe UI" charset="0"/>
                <a:ea typeface="Segoe UI" charset="0"/>
                <a:cs typeface="Segoe UI" charset="0"/>
              </a:rPr>
              <a:t>Optimized for long term</a:t>
            </a:r>
            <a:r>
              <a:rPr lang="sl-SI" sz="900" b="1" kern="0" dirty="0" smtClean="0">
                <a:solidFill>
                  <a:srgbClr val="FFFFFF">
                    <a:lumMod val="50000"/>
                  </a:srgbClr>
                </a:solidFill>
                <a:latin typeface="Segoe UI" charset="0"/>
                <a:ea typeface="Segoe UI" charset="0"/>
                <a:cs typeface="Segoe UI" charset="0"/>
              </a:rPr>
              <a:t>, </a:t>
            </a:r>
            <a:r>
              <a:rPr lang="en-US" sz="900" kern="0" dirty="0" smtClean="0">
                <a:solidFill>
                  <a:srgbClr val="FFFFFF"/>
                </a:solidFill>
                <a:latin typeface="Segoe UI" charset="0"/>
                <a:ea typeface="Segoe UI" charset="0"/>
                <a:cs typeface="Segoe UI" charset="0"/>
              </a:rPr>
              <a:t>Pay-as-you-go storage</a:t>
            </a:r>
            <a:r>
              <a:rPr lang="sl-SI" sz="900" b="1" kern="0" dirty="0" smtClean="0">
                <a:solidFill>
                  <a:srgbClr val="FFFFFF">
                    <a:lumMod val="50000"/>
                  </a:srgbClr>
                </a:solidFill>
                <a:latin typeface="Segoe UI" charset="0"/>
                <a:ea typeface="Segoe UI" charset="0"/>
                <a:cs typeface="Segoe UI" charset="0"/>
              </a:rPr>
              <a:t>)</a:t>
            </a:r>
            <a:endParaRPr lang="en-US" sz="900" b="1" kern="0" dirty="0" smtClean="0">
              <a:solidFill>
                <a:srgbClr val="FFFFFF">
                  <a:lumMod val="50000"/>
                </a:srgbClr>
              </a:solidFill>
              <a:latin typeface="Segoe UI" charset="0"/>
              <a:ea typeface="Segoe UI" charset="0"/>
              <a:cs typeface="Segoe UI" charset="0"/>
            </a:endParaRPr>
          </a:p>
          <a:p>
            <a:pPr marL="0" marR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40"/>
              </a:spcAft>
              <a:buClrTx/>
              <a:buSzTx/>
              <a:buFontTx/>
              <a:buNone/>
              <a:tabLst/>
              <a:defRPr/>
            </a:pPr>
            <a:r>
              <a:rPr lang="en-US" sz="900" b="1" kern="0" dirty="0" smtClean="0">
                <a:solidFill>
                  <a:srgbClr val="FFFFFF">
                    <a:lumMod val="50000"/>
                  </a:srgbClr>
                </a:solidFill>
                <a:latin typeface="Segoe UI" charset="0"/>
                <a:ea typeface="Segoe UI" charset="0"/>
                <a:cs typeface="Segoe UI" charset="0"/>
              </a:rPr>
              <a:t>Cloud</a:t>
            </a:r>
            <a:r>
              <a:rPr lang="sl-SI" sz="900" b="1" kern="0" dirty="0" smtClean="0">
                <a:solidFill>
                  <a:srgbClr val="FFFFFF">
                    <a:lumMod val="50000"/>
                  </a:srgbClr>
                </a:solidFill>
                <a:latin typeface="Segoe UI" charset="0"/>
                <a:ea typeface="Segoe UI" charset="0"/>
                <a:cs typeface="Segoe UI" charset="0"/>
              </a:rPr>
              <a:t> </a:t>
            </a:r>
            <a:r>
              <a:rPr lang="en-US" sz="900" b="1" kern="0" dirty="0" smtClean="0">
                <a:solidFill>
                  <a:srgbClr val="FFFFFF">
                    <a:lumMod val="50000"/>
                  </a:srgbClr>
                </a:solidFill>
                <a:latin typeface="Segoe UI" charset="0"/>
                <a:ea typeface="Segoe UI" charset="0"/>
                <a:cs typeface="Segoe UI" charset="0"/>
              </a:rPr>
              <a:t>scale</a:t>
            </a:r>
            <a:r>
              <a:rPr lang="sl-SI" sz="900" b="1" kern="0" dirty="0" smtClean="0">
                <a:solidFill>
                  <a:srgbClr val="FFFFFF">
                    <a:lumMod val="50000"/>
                  </a:srgbClr>
                </a:solidFill>
                <a:latin typeface="Segoe UI" charset="0"/>
                <a:ea typeface="Segoe UI" charset="0"/>
                <a:cs typeface="Segoe UI" charset="0"/>
              </a:rPr>
              <a:t> (</a:t>
            </a:r>
            <a:r>
              <a:rPr lang="en-US" sz="900" kern="0" dirty="0" smtClean="0">
                <a:solidFill>
                  <a:srgbClr val="FFFFFF"/>
                </a:solidFill>
                <a:latin typeface="Segoe UI" charset="0"/>
                <a:ea typeface="Segoe UI" charset="0"/>
                <a:cs typeface="Segoe UI" charset="0"/>
              </a:rPr>
              <a:t>99+ year retention</a:t>
            </a:r>
            <a:r>
              <a:rPr lang="sl-SI" sz="900" kern="0" dirty="0" smtClean="0">
                <a:solidFill>
                  <a:srgbClr val="FFFFFF"/>
                </a:solidFill>
                <a:latin typeface="Segoe UI" charset="0"/>
                <a:ea typeface="Segoe UI" charset="0"/>
                <a:cs typeface="Segoe UI" charset="0"/>
              </a:rPr>
              <a:t>, </a:t>
            </a:r>
            <a:r>
              <a:rPr lang="en-US" sz="900" kern="0" dirty="0" smtClean="0">
                <a:solidFill>
                  <a:srgbClr val="FFFFFF"/>
                </a:solidFill>
                <a:latin typeface="Segoe UI" charset="0"/>
                <a:ea typeface="Segoe UI" charset="0"/>
                <a:cs typeface="Segoe UI" charset="0"/>
              </a:rPr>
              <a:t>Limitless storage</a:t>
            </a:r>
            <a:r>
              <a:rPr lang="sl-SI" sz="900" b="1" kern="0" dirty="0" smtClean="0">
                <a:solidFill>
                  <a:srgbClr val="FFFFFF">
                    <a:lumMod val="50000"/>
                  </a:srgbClr>
                </a:solidFill>
                <a:latin typeface="Segoe UI" charset="0"/>
                <a:ea typeface="Segoe UI" charset="0"/>
                <a:cs typeface="Segoe UI" charset="0"/>
              </a:rPr>
              <a:t>)</a:t>
            </a:r>
            <a:endParaRPr lang="en-US" sz="900" b="1" kern="0" dirty="0" smtClean="0">
              <a:solidFill>
                <a:srgbClr val="FFFFFF">
                  <a:lumMod val="50000"/>
                </a:srgbClr>
              </a:solidFill>
              <a:latin typeface="Segoe UI" charset="0"/>
              <a:ea typeface="Segoe UI" charset="0"/>
              <a:cs typeface="Segoe UI" charset="0"/>
            </a:endParaRPr>
          </a:p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5/18/2017 11:24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17543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 smtClean="0"/>
              <a:t>Kaj to sploh je?</a:t>
            </a:r>
          </a:p>
          <a:p>
            <a:pPr marL="171450" indent="-171450">
              <a:buFontTx/>
              <a:buChar char="-"/>
            </a:pPr>
            <a:r>
              <a:rPr lang="sl-SI" dirty="0" err="1" smtClean="0"/>
              <a:t>Failover</a:t>
            </a:r>
            <a:r>
              <a:rPr lang="sl-SI" baseline="0" dirty="0" smtClean="0"/>
              <a:t> in </a:t>
            </a:r>
            <a:r>
              <a:rPr lang="sl-SI" baseline="0" dirty="0" err="1" smtClean="0"/>
              <a:t>Failback</a:t>
            </a:r>
            <a:r>
              <a:rPr lang="sl-SI" baseline="0" dirty="0" smtClean="0"/>
              <a:t> (s stališča postopka)</a:t>
            </a:r>
          </a:p>
          <a:p>
            <a:pPr marL="171450" indent="-171450">
              <a:buFontTx/>
              <a:buChar char="-"/>
            </a:pPr>
            <a:r>
              <a:rPr lang="sl-SI" baseline="0" dirty="0" smtClean="0"/>
              <a:t>Razpoložljivost in konsistenca (s stališča vsebine, podatkov)</a:t>
            </a:r>
          </a:p>
          <a:p>
            <a:pPr marL="171450" indent="-171450">
              <a:buFontTx/>
              <a:buChar char="-"/>
            </a:pPr>
            <a:endParaRPr lang="sl-SI" baseline="0" dirty="0" smtClean="0"/>
          </a:p>
          <a:p>
            <a:pPr marL="0" indent="0">
              <a:buFontTx/>
              <a:buNone/>
            </a:pPr>
            <a:r>
              <a:rPr lang="en-US" dirty="0" smtClean="0"/>
              <a:t>Site Recovery is </a:t>
            </a:r>
            <a:r>
              <a:rPr lang="en-US" b="1" dirty="0" smtClean="0"/>
              <a:t>ISO 27001:2013, 27018, HIPAA, DPA </a:t>
            </a:r>
            <a:r>
              <a:rPr lang="en-US" dirty="0" smtClean="0"/>
              <a:t>certified, and is in the process of </a:t>
            </a:r>
            <a:r>
              <a:rPr lang="sl-SI" b="1" dirty="0" err="1" smtClean="0"/>
              <a:t>Service</a:t>
            </a:r>
            <a:r>
              <a:rPr lang="sl-SI" b="1" dirty="0" smtClean="0"/>
              <a:t> </a:t>
            </a:r>
            <a:r>
              <a:rPr lang="sl-SI" b="1" dirty="0" err="1" smtClean="0"/>
              <a:t>Organization</a:t>
            </a:r>
            <a:r>
              <a:rPr lang="sl-SI" b="1" dirty="0" smtClean="0"/>
              <a:t> </a:t>
            </a:r>
            <a:r>
              <a:rPr lang="sl-SI" b="1" dirty="0" err="1" smtClean="0"/>
              <a:t>Control</a:t>
            </a:r>
            <a:r>
              <a:rPr lang="sl-SI" b="1" dirty="0" smtClean="0"/>
              <a:t> (</a:t>
            </a:r>
            <a:r>
              <a:rPr lang="en-US" b="1" dirty="0" smtClean="0"/>
              <a:t>SOC2</a:t>
            </a:r>
            <a:r>
              <a:rPr lang="sl-SI" b="1" dirty="0" smtClean="0"/>
              <a:t>)</a:t>
            </a:r>
            <a:r>
              <a:rPr lang="en-US" dirty="0" smtClean="0"/>
              <a:t> and </a:t>
            </a:r>
            <a:r>
              <a:rPr lang="en-US" sz="900" b="1" kern="1200" dirty="0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Federal Risk and Authorization Management Program </a:t>
            </a:r>
            <a:r>
              <a:rPr lang="en-US" b="1" dirty="0" err="1" smtClean="0"/>
              <a:t>FedRAMP</a:t>
            </a:r>
            <a:r>
              <a:rPr lang="en-US" dirty="0" smtClean="0"/>
              <a:t> </a:t>
            </a:r>
            <a:r>
              <a:rPr lang="sl-SI" sz="900" b="1" kern="1200" dirty="0" err="1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Joint</a:t>
            </a:r>
            <a:r>
              <a:rPr lang="sl-SI" sz="900" b="1" kern="1200" dirty="0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 </a:t>
            </a:r>
            <a:r>
              <a:rPr lang="sl-SI" sz="900" b="1" kern="1200" dirty="0" err="1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Authorization</a:t>
            </a:r>
            <a:r>
              <a:rPr lang="sl-SI" sz="900" b="1" kern="1200" dirty="0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 </a:t>
            </a:r>
            <a:r>
              <a:rPr lang="sl-SI" sz="900" b="1" kern="1200" dirty="0" err="1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Board</a:t>
            </a:r>
            <a:r>
              <a:rPr lang="sl-SI" sz="900" b="1" kern="1200" dirty="0" smtClean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 (</a:t>
            </a:r>
            <a:r>
              <a:rPr lang="en-US" b="1" dirty="0" smtClean="0"/>
              <a:t>JAB</a:t>
            </a:r>
            <a:r>
              <a:rPr lang="sl-SI" b="1" dirty="0" smtClean="0"/>
              <a:t>)</a:t>
            </a:r>
            <a:r>
              <a:rPr lang="en-US" b="1" dirty="0" smtClean="0"/>
              <a:t> </a:t>
            </a:r>
            <a:r>
              <a:rPr lang="en-US" dirty="0" smtClean="0"/>
              <a:t>assessments.</a:t>
            </a:r>
            <a:endParaRPr lang="sl-SI" dirty="0" smtClean="0"/>
          </a:p>
          <a:p>
            <a:pPr marL="0" indent="0">
              <a:buFontTx/>
              <a:buNone/>
            </a:pPr>
            <a:endParaRPr lang="sl-SI" dirty="0" smtClean="0"/>
          </a:p>
          <a:p>
            <a:pPr marL="0" indent="0">
              <a:buFontTx/>
              <a:buNone/>
            </a:pPr>
            <a:r>
              <a:rPr lang="en-US" dirty="0" smtClean="0"/>
              <a:t>For virtual machines and physical servers replicating to Azure, both encryption-in-transit and encryption-at-rest (in Azure) are supported.</a:t>
            </a:r>
            <a:endParaRPr lang="sl-SI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smtClean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5/18/2017 11:24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42930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5/18/2017 11:24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9624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2F5416D-752F-4A27-A7A5-0CB5FC0CFE2E}" type="datetime8">
              <a:rPr lang="en-US" smtClean="0">
                <a:solidFill>
                  <a:prstClr val="black"/>
                </a:solidFill>
              </a:rPr>
              <a:t>5/18/2017 11:24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123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436475" cy="6994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66709" y="472926"/>
            <a:ext cx="1536700" cy="330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9" y="400918"/>
            <a:ext cx="1807430" cy="18002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16929" y="3617559"/>
            <a:ext cx="10629900" cy="337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52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31131"/>
            <a:ext cx="12436475" cy="70256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38717" y="328910"/>
            <a:ext cx="1536700" cy="330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57597" y="328910"/>
            <a:ext cx="1663700" cy="152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85588" y="6305574"/>
            <a:ext cx="2935469" cy="3387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500465" y="2613025"/>
            <a:ext cx="5270500" cy="4381500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274702" y="2814105"/>
            <a:ext cx="4937760" cy="1835285"/>
          </a:xfrm>
          <a:noFill/>
        </p:spPr>
        <p:txBody>
          <a:bodyPr lIns="146304" tIns="91440" rIns="146304" bIns="91440" anchor="t" anchorCtr="0"/>
          <a:lstStyle>
            <a:lvl1pPr>
              <a:defRPr sz="4800" spc="-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273050" y="3954463"/>
            <a:ext cx="4937760" cy="731528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200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37350764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308324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44621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3000" b="0">
                <a:latin typeface="+mn-lt"/>
              </a:defRPr>
            </a:lvl1pPr>
            <a:lvl2pPr marL="255588" indent="0">
              <a:buFont typeface="Wingdings" panose="05000000000000000000" pitchFamily="2" charset="2"/>
              <a:buNone/>
              <a:defRPr sz="2400" b="0"/>
            </a:lvl2pPr>
            <a:lvl3pPr marL="450850" indent="0">
              <a:buFont typeface="Wingdings" panose="05000000000000000000" pitchFamily="2" charset="2"/>
              <a:buNone/>
              <a:tabLst/>
              <a:defRPr sz="2200" b="0"/>
            </a:lvl3pPr>
            <a:lvl4pPr marL="652462" indent="0">
              <a:buFont typeface="Wingdings" panose="05000000000000000000" pitchFamily="2" charset="2"/>
              <a:buNone/>
              <a:defRPr sz="2200" b="0"/>
            </a:lvl4pPr>
            <a:lvl5pPr marL="854075" indent="0">
              <a:buFont typeface="Wingdings" panose="05000000000000000000" pitchFamily="2" charset="2"/>
              <a:buNone/>
              <a:tabLst/>
              <a:defRPr sz="2200" b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5588" indent="0">
              <a:buFont typeface="Arial" panose="020B0604020202020204" pitchFamily="34" charset="0"/>
              <a:buNone/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0850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52462" indent="0">
              <a:buFont typeface="Arial" panose="020B0604020202020204" pitchFamily="34" charset="0"/>
              <a:buNone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54075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14350" marR="0" lvl="0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 smtClean="0"/>
              <a:t>Click to edit Master text styles</a:t>
            </a:r>
          </a:p>
          <a:p>
            <a:pPr marL="514350" marR="0" lvl="1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 smtClean="0"/>
              <a:t>Second level</a:t>
            </a:r>
          </a:p>
          <a:p>
            <a:pPr marL="514350" marR="0" lvl="2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 smtClean="0"/>
              <a:t>Third level</a:t>
            </a:r>
          </a:p>
          <a:p>
            <a:pPr marL="514350" marR="0" lvl="3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 smtClean="0"/>
              <a:t>Fourth level</a:t>
            </a:r>
          </a:p>
          <a:p>
            <a:pPr marL="514350" marR="0" lvl="4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38517" y="5779161"/>
            <a:ext cx="1368152" cy="1215363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3000" b="0">
                <a:latin typeface="+mn-lt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4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2200" b="0"/>
            </a:lvl3pPr>
            <a:lvl4pPr marL="828675" indent="-176213">
              <a:buFont typeface="Wingdings" panose="05000000000000000000" pitchFamily="2" charset="2"/>
              <a:buChar char=""/>
              <a:defRPr sz="22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2200" b="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287338" indent="-287338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98488" indent="-342900"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93750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95362" indent="-342900"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96975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31775" marR="0" lvl="0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 smtClean="0"/>
              <a:t>Click to edit Master text styles</a:t>
            </a:r>
          </a:p>
          <a:p>
            <a:pPr marL="231775" marR="0" lvl="1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 smtClean="0"/>
              <a:t>Second level</a:t>
            </a:r>
          </a:p>
          <a:p>
            <a:pPr marL="231775" marR="0" lvl="2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 smtClean="0"/>
              <a:t>Third level</a:t>
            </a:r>
          </a:p>
          <a:p>
            <a:pPr marL="231775" marR="0" lvl="3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 smtClean="0"/>
              <a:t>Fourth level</a:t>
            </a:r>
          </a:p>
          <a:p>
            <a:pPr marL="231775" marR="0" lvl="4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46573" y="5801518"/>
            <a:ext cx="1076320" cy="956122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5370674" y="6449590"/>
            <a:ext cx="1695127" cy="461665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100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8" y="6294006"/>
            <a:ext cx="1465710" cy="54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954463"/>
            <a:ext cx="10058401" cy="73866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2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57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de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200" b="0" kern="1200" cap="none" spc="-100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444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 Accent Color 1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62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935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740132"/>
            <a:ext cx="4892040" cy="1514261"/>
          </a:xfrm>
        </p:spPr>
        <p:txBody>
          <a:bodyPr wrap="square" anchor="ctr">
            <a:spAutoFit/>
          </a:bodyPr>
          <a:lstStyle>
            <a:lvl1pPr>
              <a:defRPr sz="480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0"/>
          </p:nvPr>
        </p:nvSpPr>
        <p:spPr bwMode="ltGray">
          <a:xfrm>
            <a:off x="5441315" y="0"/>
            <a:ext cx="6995160" cy="699258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600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5801518"/>
            <a:ext cx="1076320" cy="9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5824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 userDrawn="1"/>
        </p:nvSpPr>
        <p:spPr bwMode="hidden">
          <a:xfrm>
            <a:off x="1" y="1212849"/>
            <a:ext cx="12436475" cy="5781676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6639" tIns="46639" rIns="46639" bIns="4663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8" y="1221157"/>
            <a:ext cx="11887199" cy="1995931"/>
          </a:xfrm>
        </p:spPr>
        <p:txBody>
          <a:bodyPr/>
          <a:lstStyle>
            <a:lvl1pPr marL="0" indent="0">
              <a:buNone/>
              <a:defRPr sz="3300"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962453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9" y="6220609"/>
            <a:ext cx="4572000" cy="47705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80" tIns="182880" rIns="182880" bIns="182880" numCol="1" anchor="t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457200" y="479425"/>
            <a:ext cx="1483418" cy="3108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50685" y="400918"/>
            <a:ext cx="180743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0" y="1212851"/>
            <a:ext cx="11887198" cy="230832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56" r:id="rId2"/>
    <p:sldLayoutId id="2147484240" r:id="rId3"/>
    <p:sldLayoutId id="2147484241" r:id="rId4"/>
    <p:sldLayoutId id="2147484474" r:id="rId5"/>
    <p:sldLayoutId id="2147484245" r:id="rId6"/>
    <p:sldLayoutId id="2147484247" r:id="rId7"/>
    <p:sldLayoutId id="2147484559" r:id="rId8"/>
    <p:sldLayoutId id="2147484560" r:id="rId9"/>
    <p:sldLayoutId id="2147484561" r:id="rId10"/>
    <p:sldLayoutId id="2147484463" r:id="rId11"/>
    <p:sldLayoutId id="2147484256" r:id="rId12"/>
    <p:sldLayoutId id="2147484260" r:id="rId13"/>
    <p:sldLayoutId id="2147484299" r:id="rId14"/>
  </p:sldLayoutIdLst>
  <p:transition>
    <p:fade/>
  </p:transition>
  <p:txStyles>
    <p:titleStyle>
      <a:lvl1pPr algn="l" defTabSz="932742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572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4.png"/><Relationship Id="rId4" Type="http://schemas.openxmlformats.org/officeDocument/2006/relationships/image" Target="../media/image2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4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01" y="2814105"/>
            <a:ext cx="7311688" cy="1835285"/>
          </a:xfrm>
        </p:spPr>
        <p:txBody>
          <a:bodyPr/>
          <a:lstStyle/>
          <a:p>
            <a:r>
              <a:rPr lang="sl-SI" sz="3600" dirty="0"/>
              <a:t>OMS: Kako vam lahko oblak pomaga pri nadzoru vašega IKT sistema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sl-SI" sz="2400" dirty="0" smtClean="0"/>
              <a:t>Ivan Kovač (SRC), Rok Rogelj (SRC)</a:t>
            </a:r>
            <a:endParaRPr lang="sl-SI" sz="2400" dirty="0"/>
          </a:p>
        </p:txBody>
      </p:sp>
    </p:spTree>
    <p:extLst>
      <p:ext uri="{BB962C8B-B14F-4D97-AF65-F5344CB8AC3E}">
        <p14:creationId xmlns:p14="http://schemas.microsoft.com/office/powerpoint/2010/main" val="218760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Izzivi z upravljanjem</a:t>
            </a:r>
            <a:endParaRPr lang="sl-SI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1572738"/>
          </a:xfrm>
        </p:spPr>
        <p:txBody>
          <a:bodyPr/>
          <a:lstStyle/>
          <a:p>
            <a:r>
              <a:rPr lang="sl-SI" dirty="0" smtClean="0"/>
              <a:t>Tradicionalen model:</a:t>
            </a:r>
          </a:p>
          <a:p>
            <a:r>
              <a:rPr lang="sl-SI" sz="1800" dirty="0"/>
              <a:t>Sistemi še vedno zahtevajo tradicionalno upravljanje</a:t>
            </a:r>
          </a:p>
          <a:p>
            <a:endParaRPr lang="sl-SI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462213"/>
          </a:xfrm>
        </p:spPr>
        <p:txBody>
          <a:bodyPr/>
          <a:lstStyle/>
          <a:p>
            <a:r>
              <a:rPr lang="sl-SI" dirty="0" smtClean="0"/>
              <a:t>„</a:t>
            </a:r>
            <a:r>
              <a:rPr lang="sl-SI" dirty="0" err="1" smtClean="0"/>
              <a:t>Cloud</a:t>
            </a:r>
            <a:r>
              <a:rPr lang="sl-SI" dirty="0" smtClean="0"/>
              <a:t>“ model:</a:t>
            </a:r>
          </a:p>
          <a:p>
            <a:r>
              <a:rPr lang="sl-SI" sz="1800" dirty="0"/>
              <a:t>Razvoj je kritična poslovna vloga</a:t>
            </a:r>
          </a:p>
          <a:p>
            <a:r>
              <a:rPr lang="sl-SI" sz="1800" dirty="0"/>
              <a:t>Storitve tipa </a:t>
            </a:r>
            <a:r>
              <a:rPr lang="sl-SI" sz="1800" dirty="0" err="1"/>
              <a:t>Micro-services</a:t>
            </a:r>
            <a:r>
              <a:rPr lang="sl-SI" sz="1800" dirty="0"/>
              <a:t> in napredne aplikacije vnašajo novo kompleksnost</a:t>
            </a:r>
          </a:p>
          <a:p>
            <a:r>
              <a:rPr lang="sl-SI" sz="1800" dirty="0"/>
              <a:t>Strežnik kot tak ni več fokus</a:t>
            </a:r>
          </a:p>
          <a:p>
            <a:r>
              <a:rPr lang="sl-SI" sz="1800" dirty="0"/>
              <a:t>Aplikacijski podatki so poslovni podatki</a:t>
            </a:r>
          </a:p>
        </p:txBody>
      </p:sp>
    </p:spTree>
    <p:extLst>
      <p:ext uri="{BB962C8B-B14F-4D97-AF65-F5344CB8AC3E}">
        <p14:creationId xmlns:p14="http://schemas.microsoft.com/office/powerpoint/2010/main" val="27233451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1388072"/>
          </a:xfrm>
        </p:spPr>
        <p:txBody>
          <a:bodyPr/>
          <a:lstStyle/>
          <a:p>
            <a:r>
              <a:rPr lang="en-US" dirty="0" err="1"/>
              <a:t>Zakaj</a:t>
            </a:r>
            <a:r>
              <a:rPr lang="en-US" dirty="0"/>
              <a:t> </a:t>
            </a:r>
            <a:r>
              <a:rPr lang="en-US" dirty="0" err="1"/>
              <a:t>izbrati</a:t>
            </a:r>
            <a:r>
              <a:rPr lang="en-US" dirty="0"/>
              <a:t> </a:t>
            </a:r>
            <a:r>
              <a:rPr lang="en-US" dirty="0" err="1"/>
              <a:t>storitev</a:t>
            </a:r>
            <a:r>
              <a:rPr lang="en-US" dirty="0"/>
              <a:t> </a:t>
            </a:r>
            <a:r>
              <a:rPr lang="en-US" dirty="0" err="1"/>
              <a:t>upravljanja</a:t>
            </a:r>
            <a:r>
              <a:rPr lang="en-US" dirty="0"/>
              <a:t> </a:t>
            </a:r>
            <a:r>
              <a:rPr lang="en-US" dirty="0" err="1"/>
              <a:t>zasnovano</a:t>
            </a:r>
            <a:r>
              <a:rPr lang="en-US" dirty="0"/>
              <a:t> </a:t>
            </a:r>
            <a:r>
              <a:rPr lang="en-US" dirty="0" err="1"/>
              <a:t>kot</a:t>
            </a:r>
            <a:r>
              <a:rPr lang="en-US" dirty="0"/>
              <a:t> SaaS</a:t>
            </a:r>
          </a:p>
          <a:p>
            <a:pPr lvl="2"/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4715137"/>
          </a:xfrm>
        </p:spPr>
        <p:txBody>
          <a:bodyPr/>
          <a:lstStyle/>
          <a:p>
            <a:r>
              <a:rPr lang="sl-SI" dirty="0"/>
              <a:t>Hitrost</a:t>
            </a:r>
          </a:p>
          <a:p>
            <a:pPr lvl="1"/>
            <a:r>
              <a:rPr lang="sl-SI" sz="1600" dirty="0"/>
              <a:t>Vpeljano v nekaj minutah</a:t>
            </a:r>
          </a:p>
          <a:p>
            <a:pPr lvl="1"/>
            <a:r>
              <a:rPr lang="sl-SI" sz="1600" dirty="0" err="1" smtClean="0"/>
              <a:t>Inovacije|novosti</a:t>
            </a:r>
            <a:r>
              <a:rPr lang="sl-SI" sz="1600" dirty="0" smtClean="0"/>
              <a:t> </a:t>
            </a:r>
            <a:r>
              <a:rPr lang="sl-SI" sz="1600" dirty="0"/>
              <a:t>v realnem </a:t>
            </a:r>
            <a:r>
              <a:rPr lang="sl-SI" sz="1600" dirty="0" smtClean="0"/>
              <a:t>času</a:t>
            </a:r>
          </a:p>
          <a:p>
            <a:pPr lvl="1"/>
            <a:endParaRPr lang="sl-SI" sz="800" dirty="0"/>
          </a:p>
          <a:p>
            <a:r>
              <a:rPr lang="sl-SI" dirty="0"/>
              <a:t>Fleksibilnost</a:t>
            </a:r>
          </a:p>
          <a:p>
            <a:pPr lvl="1"/>
            <a:r>
              <a:rPr lang="sl-SI" sz="1600" dirty="0"/>
              <a:t>Povezava z obstoječimi orodji</a:t>
            </a:r>
          </a:p>
          <a:p>
            <a:pPr lvl="1"/>
            <a:r>
              <a:rPr lang="sl-SI" sz="1600" dirty="0"/>
              <a:t>Lastne „po -meri“ rešitve in podatki</a:t>
            </a:r>
          </a:p>
          <a:p>
            <a:pPr lvl="1"/>
            <a:r>
              <a:rPr lang="sl-SI" sz="1600" dirty="0"/>
              <a:t>Tradicionalni in moderni oblaki</a:t>
            </a:r>
          </a:p>
          <a:p>
            <a:r>
              <a:rPr lang="sl-SI" dirty="0"/>
              <a:t>Enostavnost</a:t>
            </a:r>
          </a:p>
          <a:p>
            <a:pPr lvl="1"/>
            <a:r>
              <a:rPr lang="sl-SI" sz="1600" dirty="0" err="1"/>
              <a:t>Easy</a:t>
            </a:r>
            <a:r>
              <a:rPr lang="sl-SI" sz="1600" dirty="0"/>
              <a:t>-to-</a:t>
            </a:r>
            <a:r>
              <a:rPr lang="sl-SI" sz="1600" dirty="0" err="1"/>
              <a:t>use</a:t>
            </a:r>
            <a:r>
              <a:rPr lang="sl-SI" sz="1600" dirty="0"/>
              <a:t> paneli (</a:t>
            </a:r>
            <a:r>
              <a:rPr lang="sl-SI" sz="1600" dirty="0" err="1"/>
              <a:t>dashboards</a:t>
            </a:r>
            <a:r>
              <a:rPr lang="sl-SI" sz="1600" dirty="0"/>
              <a:t>)</a:t>
            </a:r>
          </a:p>
          <a:p>
            <a:pPr lvl="1"/>
            <a:r>
              <a:rPr lang="sl-SI" sz="1600" dirty="0"/>
              <a:t>Reducirana infrastruktura za upravljanje</a:t>
            </a:r>
          </a:p>
          <a:p>
            <a:endParaRPr lang="sl-SI" sz="1600" dirty="0" smtClean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66801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Picture 2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629" y="1697062"/>
            <a:ext cx="9410700" cy="4206240"/>
          </a:xfrm>
          <a:prstGeom prst="rect">
            <a:avLst/>
          </a:prstGeom>
        </p:spPr>
      </p:pic>
      <p:sp>
        <p:nvSpPr>
          <p:cNvPr id="218" name="Title 2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Kje so vaši podatki – oziroma kaj je </a:t>
            </a:r>
            <a:r>
              <a:rPr lang="sl-SI" dirty="0" err="1" smtClean="0"/>
              <a:t>Azure</a:t>
            </a:r>
            <a:r>
              <a:rPr lang="sl-SI" dirty="0" smtClean="0"/>
              <a:t/>
            </a:r>
            <a:br>
              <a:rPr lang="sl-SI" dirty="0" smtClean="0"/>
            </a:br>
            <a:r>
              <a:rPr lang="sl-SI" sz="2000" dirty="0" smtClean="0"/>
              <a:t>34 </a:t>
            </a:r>
            <a:r>
              <a:rPr lang="sl-SI" sz="2000" dirty="0" err="1" smtClean="0"/>
              <a:t>Regions</a:t>
            </a:r>
            <a:r>
              <a:rPr lang="sl-SI" sz="2000" dirty="0" smtClean="0"/>
              <a:t> Worldwide, 28 </a:t>
            </a:r>
            <a:r>
              <a:rPr lang="sl-SI" sz="2000" dirty="0" err="1" smtClean="0"/>
              <a:t>Online</a:t>
            </a:r>
            <a:endParaRPr lang="sl-SI" sz="2000" dirty="0"/>
          </a:p>
        </p:txBody>
      </p:sp>
    </p:spTree>
    <p:extLst>
      <p:ext uri="{BB962C8B-B14F-4D97-AF65-F5344CB8AC3E}">
        <p14:creationId xmlns:p14="http://schemas.microsoft.com/office/powerpoint/2010/main" val="32975967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645" y="612060"/>
            <a:ext cx="6218459" cy="34994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0799" y="1359256"/>
            <a:ext cx="6181880" cy="33957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9965" y="2145672"/>
            <a:ext cx="5276546" cy="34963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2173" y="2889819"/>
            <a:ext cx="5255208" cy="350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1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e Azure Ecosystem - Title"/>
          <p:cNvSpPr txBox="1">
            <a:spLocks/>
          </p:cNvSpPr>
          <p:nvPr/>
        </p:nvSpPr>
        <p:spPr>
          <a:xfrm>
            <a:off x="276325" y="4037767"/>
            <a:ext cx="3656561" cy="917314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>
            <a:lvl1pPr algn="l" defTabSz="93238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798" b="0" kern="1200" cap="none" spc="-102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384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4798" b="0" i="0" u="none" strike="noStrike" kern="1200" cap="none" spc="-102" normalizeH="0" baseline="0" noProof="0" smtClean="0">
                <a:ln w="3175">
                  <a:noFill/>
                </a:ln>
                <a:gradFill>
                  <a:gsLst>
                    <a:gs pos="125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Segoe UI" pitchFamily="34" charset="0"/>
              </a:rPr>
              <a:t>Azure ekosistem</a:t>
            </a:r>
            <a:endParaRPr kumimoji="0" lang="sl-SI" sz="4798" b="0" i="0" u="none" strike="noStrike" kern="1200" cap="none" spc="-102" normalizeH="0" baseline="0" noProof="0" dirty="0">
              <a:ln w="3175">
                <a:noFill/>
              </a:ln>
              <a:gradFill>
                <a:gsLst>
                  <a:gs pos="125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Light"/>
              <a:ea typeface="+mn-ea"/>
              <a:cs typeface="Segoe UI" pitchFamily="34" charset="0"/>
            </a:endParaRPr>
          </a:p>
        </p:txBody>
      </p:sp>
      <p:sp>
        <p:nvSpPr>
          <p:cNvPr id="4" name="Blue Bar"/>
          <p:cNvSpPr/>
          <p:nvPr/>
        </p:nvSpPr>
        <p:spPr bwMode="auto">
          <a:xfrm>
            <a:off x="1763" y="5782615"/>
            <a:ext cx="12432949" cy="1210919"/>
          </a:xfrm>
          <a:prstGeom prst="rect">
            <a:avLst/>
          </a:prstGeom>
          <a:solidFill>
            <a:srgbClr val="002050">
              <a:lumMod val="90000"/>
              <a:lumOff val="10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114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kern="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5" name="Map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575" y="208896"/>
            <a:ext cx="10755471" cy="6301571"/>
          </a:xfrm>
          <a:prstGeom prst="rect">
            <a:avLst/>
          </a:prstGeom>
        </p:spPr>
      </p:pic>
      <p:sp>
        <p:nvSpPr>
          <p:cNvPr id="6" name="Blue Oval 1"/>
          <p:cNvSpPr/>
          <p:nvPr/>
        </p:nvSpPr>
        <p:spPr bwMode="auto">
          <a:xfrm>
            <a:off x="8962563" y="4082193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Blue Oval 2"/>
          <p:cNvSpPr/>
          <p:nvPr/>
        </p:nvSpPr>
        <p:spPr bwMode="auto">
          <a:xfrm>
            <a:off x="9257339" y="2672676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8" name="Blue Oval 3"/>
          <p:cNvSpPr/>
          <p:nvPr/>
        </p:nvSpPr>
        <p:spPr bwMode="auto">
          <a:xfrm>
            <a:off x="9328994" y="2127689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Blue Oval 4"/>
          <p:cNvSpPr/>
          <p:nvPr/>
        </p:nvSpPr>
        <p:spPr bwMode="auto">
          <a:xfrm>
            <a:off x="8177195" y="3025120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0" name="Blue Oval 5"/>
          <p:cNvSpPr/>
          <p:nvPr/>
        </p:nvSpPr>
        <p:spPr bwMode="auto">
          <a:xfrm>
            <a:off x="8485521" y="3187823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Blue Oval 6"/>
          <p:cNvSpPr/>
          <p:nvPr/>
        </p:nvSpPr>
        <p:spPr bwMode="auto">
          <a:xfrm>
            <a:off x="5935834" y="1926842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2" name="Blue Oval 7"/>
          <p:cNvSpPr/>
          <p:nvPr/>
        </p:nvSpPr>
        <p:spPr bwMode="auto">
          <a:xfrm>
            <a:off x="5614636" y="1867712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3" name="Blue Oval 8"/>
          <p:cNvSpPr/>
          <p:nvPr/>
        </p:nvSpPr>
        <p:spPr bwMode="auto">
          <a:xfrm>
            <a:off x="4566568" y="4507931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4" name="Blue Oval 9"/>
          <p:cNvSpPr/>
          <p:nvPr/>
        </p:nvSpPr>
        <p:spPr bwMode="auto">
          <a:xfrm>
            <a:off x="3102504" y="2397309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5" name="Blue Oval 10"/>
          <p:cNvSpPr/>
          <p:nvPr/>
        </p:nvSpPr>
        <p:spPr bwMode="auto">
          <a:xfrm>
            <a:off x="2871791" y="2428507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6" name="Blue Oval 11"/>
          <p:cNvSpPr/>
          <p:nvPr/>
        </p:nvSpPr>
        <p:spPr bwMode="auto">
          <a:xfrm>
            <a:off x="2966086" y="2084284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7" name="Blue Oval 12"/>
          <p:cNvSpPr/>
          <p:nvPr/>
        </p:nvSpPr>
        <p:spPr bwMode="auto">
          <a:xfrm>
            <a:off x="2629993" y="2004762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8" name="Blue Oval 13"/>
          <p:cNvSpPr/>
          <p:nvPr/>
        </p:nvSpPr>
        <p:spPr bwMode="auto">
          <a:xfrm>
            <a:off x="3434967" y="2055539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9" name="Blue Oval 14"/>
          <p:cNvSpPr/>
          <p:nvPr/>
        </p:nvSpPr>
        <p:spPr bwMode="auto">
          <a:xfrm>
            <a:off x="2626155" y="2713336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0" name="Blue Oval 15"/>
          <p:cNvSpPr/>
          <p:nvPr/>
        </p:nvSpPr>
        <p:spPr bwMode="auto">
          <a:xfrm>
            <a:off x="2024378" y="2417736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1" name="Blue Oval 16"/>
          <p:cNvSpPr/>
          <p:nvPr/>
        </p:nvSpPr>
        <p:spPr bwMode="auto">
          <a:xfrm>
            <a:off x="10160443" y="2209697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2" name="Blue Oval 17"/>
          <p:cNvSpPr/>
          <p:nvPr/>
        </p:nvSpPr>
        <p:spPr bwMode="auto">
          <a:xfrm>
            <a:off x="9903192" y="2598037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3" name="Blue Oval 18"/>
          <p:cNvSpPr/>
          <p:nvPr/>
        </p:nvSpPr>
        <p:spPr bwMode="auto">
          <a:xfrm>
            <a:off x="10353439" y="5081452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4" name="Blue Oval 19"/>
          <p:cNvSpPr/>
          <p:nvPr/>
        </p:nvSpPr>
        <p:spPr bwMode="auto">
          <a:xfrm>
            <a:off x="10087267" y="5369835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5" name="Blue Oval 20"/>
          <p:cNvSpPr/>
          <p:nvPr/>
        </p:nvSpPr>
        <p:spPr bwMode="auto">
          <a:xfrm>
            <a:off x="9103173" y="3001334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6" name="Blue Oval 21"/>
          <p:cNvSpPr/>
          <p:nvPr/>
        </p:nvSpPr>
        <p:spPr bwMode="auto">
          <a:xfrm>
            <a:off x="2602224" y="2320032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7" name="Blue Oval 22"/>
          <p:cNvSpPr/>
          <p:nvPr/>
        </p:nvSpPr>
        <p:spPr bwMode="auto">
          <a:xfrm>
            <a:off x="8267472" y="3532305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8" name="Blue Oval 23"/>
          <p:cNvSpPr/>
          <p:nvPr/>
        </p:nvSpPr>
        <p:spPr bwMode="auto">
          <a:xfrm>
            <a:off x="3194718" y="2534189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9" name="Blue Oval 24"/>
          <p:cNvSpPr/>
          <p:nvPr/>
        </p:nvSpPr>
        <p:spPr bwMode="auto">
          <a:xfrm>
            <a:off x="3294281" y="2351284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0" name="Blue Oval 25"/>
          <p:cNvSpPr/>
          <p:nvPr/>
        </p:nvSpPr>
        <p:spPr bwMode="auto">
          <a:xfrm>
            <a:off x="5935834" y="1700779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1" name="Blue Oval 26"/>
          <p:cNvSpPr/>
          <p:nvPr/>
        </p:nvSpPr>
        <p:spPr bwMode="auto">
          <a:xfrm>
            <a:off x="5677289" y="1659651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2" name="Blue Oval 27"/>
          <p:cNvSpPr/>
          <p:nvPr/>
        </p:nvSpPr>
        <p:spPr bwMode="auto">
          <a:xfrm>
            <a:off x="6123370" y="1830476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3" name="Blue Oval 28"/>
          <p:cNvSpPr/>
          <p:nvPr/>
        </p:nvSpPr>
        <p:spPr bwMode="auto">
          <a:xfrm>
            <a:off x="5781672" y="2034034"/>
            <a:ext cx="310807" cy="310807"/>
          </a:xfrm>
          <a:prstGeom prst="ellipse">
            <a:avLst/>
          </a:prstGeom>
          <a:solidFill>
            <a:srgbClr val="00B0F0"/>
          </a:solidFill>
          <a:ln w="107950" cap="flat" cmpd="sng" algn="ctr">
            <a:solidFill>
              <a:srgbClr val="00B0F0">
                <a:alpha val="34000"/>
              </a:srgbClr>
            </a:solidFill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114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4" name="Blue Bar 2"/>
          <p:cNvSpPr/>
          <p:nvPr/>
        </p:nvSpPr>
        <p:spPr bwMode="auto">
          <a:xfrm>
            <a:off x="1764" y="5782615"/>
            <a:ext cx="12432949" cy="1210919"/>
          </a:xfrm>
          <a:prstGeom prst="rect">
            <a:avLst/>
          </a:prstGeom>
          <a:solidFill>
            <a:srgbClr val="002050">
              <a:lumMod val="90000"/>
              <a:lumOff val="10000"/>
              <a:alpha val="75000"/>
            </a:srgbClr>
          </a:solidFill>
          <a:ln w="9525" cap="flat" cmpd="sng" algn="ctr">
            <a:noFill/>
            <a:prstDash val="solid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114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kern="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Segoe UI"/>
              <a:ea typeface="Segoe UI" pitchFamily="34" charset="0"/>
              <a:cs typeface="Segoe UI" pitchFamily="34" charset="0"/>
            </a:endParaRPr>
          </a:p>
        </p:txBody>
      </p:sp>
      <p:grpSp>
        <p:nvGrpSpPr>
          <p:cNvPr id="35" name="28 Azure Regions"/>
          <p:cNvGrpSpPr/>
          <p:nvPr/>
        </p:nvGrpSpPr>
        <p:grpSpPr>
          <a:xfrm>
            <a:off x="581038" y="5932784"/>
            <a:ext cx="3510987" cy="649388"/>
            <a:chOff x="579437" y="5933481"/>
            <a:chExt cx="3511983" cy="649573"/>
          </a:xfrm>
        </p:grpSpPr>
        <p:sp>
          <p:nvSpPr>
            <p:cNvPr id="36" name="Oval 35"/>
            <p:cNvSpPr/>
            <p:nvPr/>
          </p:nvSpPr>
          <p:spPr bwMode="auto">
            <a:xfrm>
              <a:off x="579437" y="6104064"/>
              <a:ext cx="308414" cy="308408"/>
            </a:xfrm>
            <a:prstGeom prst="ellipse">
              <a:avLst/>
            </a:prstGeom>
            <a:solidFill>
              <a:srgbClr val="00B0F0"/>
            </a:solidFill>
            <a:ln w="107950" cap="flat" cmpd="sng" algn="ctr">
              <a:solidFill>
                <a:srgbClr val="00B0F0">
                  <a:alpha val="34000"/>
                </a:srgbClr>
              </a:solidFill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91020" y="5933481"/>
              <a:ext cx="3200400" cy="649573"/>
            </a:xfrm>
            <a:prstGeom prst="rect">
              <a:avLst/>
            </a:prstGeom>
            <a:noFill/>
          </p:spPr>
          <p:txBody>
            <a:bodyPr wrap="square" lIns="228535" tIns="0" rIns="282981" bIns="0" rtlCol="0" anchor="ctr" anchorCtr="0">
              <a:spAutoFit/>
            </a:bodyPr>
            <a:lstStyle>
              <a:defPPr>
                <a:defRPr lang="en-US"/>
              </a:defPPr>
              <a:lvl1pPr>
                <a:lnSpc>
                  <a:spcPct val="90000"/>
                </a:lnSpc>
                <a:spcAft>
                  <a:spcPts val="600"/>
                </a:spcAft>
                <a:defRPr sz="4400">
                  <a:gradFill>
                    <a:gsLst>
                      <a:gs pos="2917">
                        <a:srgbClr val="ECECEC"/>
                      </a:gs>
                      <a:gs pos="30000">
                        <a:srgbClr val="ECECEC"/>
                      </a:gs>
                    </a:gsLst>
                    <a:lin ang="5400000" scaled="0"/>
                  </a:gradFill>
                  <a:latin typeface="+mj-lt"/>
                </a:defRPr>
              </a:lvl1pPr>
            </a:lstStyle>
            <a:p>
              <a:pPr marL="0" marR="0" lvl="0" indent="0" defTabSz="9310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599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2797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MS PGothic" panose="020B0600070205080204" pitchFamily="34" charset="-128"/>
                  <a:cs typeface="Segoe UI Semilight" panose="020B0402040204020203" pitchFamily="34" charset="0"/>
                </a:rPr>
                <a:t>34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 Semilight" panose="020B0402040204020203" pitchFamily="34" charset="0"/>
                  <a:ea typeface="MS PGothic" panose="020B0600070205080204" pitchFamily="34" charset="-128"/>
                  <a:cs typeface="Segoe UI Semilight" panose="020B0402040204020203" pitchFamily="34" charset="0"/>
                </a:rPr>
                <a:t> Azure regions operational, </a:t>
              </a:r>
              <a:r>
                <a:rPr kumimoji="0" lang="sl-SI" sz="180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 Semilight" panose="020B0402040204020203" pitchFamily="34" charset="0"/>
                  <a:ea typeface="MS PGothic" panose="020B0600070205080204" pitchFamily="34" charset="-128"/>
                  <a:cs typeface="Segoe UI Semilight" panose="020B0402040204020203" pitchFamily="34" charset="0"/>
                </a:rPr>
                <a:t>6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 Semilight" panose="020B0402040204020203" pitchFamily="34" charset="0"/>
                  <a:ea typeface="MS PGothic" panose="020B0600070205080204" pitchFamily="34" charset="-128"/>
                  <a:cs typeface="Segoe UI Semilight" panose="020B0402040204020203" pitchFamily="34" charset="0"/>
                </a:rPr>
                <a:t> announced</a:t>
              </a:r>
            </a:p>
          </p:txBody>
        </p:sp>
      </p:grpSp>
      <p:grpSp>
        <p:nvGrpSpPr>
          <p:cNvPr id="38" name="100s of Service Providers"/>
          <p:cNvGrpSpPr/>
          <p:nvPr/>
        </p:nvGrpSpPr>
        <p:grpSpPr>
          <a:xfrm>
            <a:off x="4978371" y="6059929"/>
            <a:ext cx="3640841" cy="395126"/>
            <a:chOff x="4880162" y="5941993"/>
            <a:chExt cx="3570282" cy="387469"/>
          </a:xfrm>
        </p:grpSpPr>
        <p:sp>
          <p:nvSpPr>
            <p:cNvPr id="39" name="100s of Service Providers"/>
            <p:cNvSpPr txBox="1"/>
            <p:nvPr/>
          </p:nvSpPr>
          <p:spPr>
            <a:xfrm>
              <a:off x="5056821" y="5941993"/>
              <a:ext cx="3393623" cy="387469"/>
            </a:xfrm>
            <a:prstGeom prst="rect">
              <a:avLst/>
            </a:prstGeom>
            <a:noFill/>
          </p:spPr>
          <p:txBody>
            <a:bodyPr wrap="square" lIns="228535" tIns="0" rIns="282981" bIns="0" rtlCol="0" anchor="ctr" anchorCtr="0">
              <a:spAutoFit/>
            </a:bodyPr>
            <a:lstStyle>
              <a:defPPr>
                <a:defRPr lang="en-US"/>
              </a:defPPr>
              <a:lvl1pPr>
                <a:lnSpc>
                  <a:spcPct val="90000"/>
                </a:lnSpc>
                <a:spcAft>
                  <a:spcPts val="600"/>
                </a:spcAft>
                <a:defRPr sz="4400">
                  <a:gradFill>
                    <a:gsLst>
                      <a:gs pos="2917">
                        <a:srgbClr val="ECECEC"/>
                      </a:gs>
                      <a:gs pos="30000">
                        <a:srgbClr val="ECECEC"/>
                      </a:gs>
                    </a:gsLst>
                    <a:lin ang="5400000" scaled="0"/>
                  </a:gradFill>
                  <a:latin typeface="+mj-lt"/>
                </a:defRPr>
              </a:lvl1pPr>
            </a:lstStyle>
            <a:p>
              <a:pPr marL="0" marR="0" lvl="0" indent="0" defTabSz="9310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599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97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MS PGothic" panose="020B0600070205080204" pitchFamily="34" charset="-128"/>
                  <a:cs typeface="Segoe UI Semilight" panose="020B0402040204020203" pitchFamily="34" charset="0"/>
                </a:rPr>
                <a:t>100s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 Semilight" panose="020B0402040204020203" pitchFamily="34" charset="0"/>
                  <a:ea typeface="MS PGothic" panose="020B0600070205080204" pitchFamily="34" charset="-128"/>
                  <a:cs typeface="Segoe UI Semilight" panose="020B0402040204020203" pitchFamily="34" charset="0"/>
                </a:rPr>
                <a:t> of service providers</a:t>
              </a:r>
            </a:p>
          </p:txBody>
        </p:sp>
        <p:grpSp>
          <p:nvGrpSpPr>
            <p:cNvPr id="40" name="Green Oval Title"/>
            <p:cNvGrpSpPr>
              <a:grpSpLocks noChangeAspect="1"/>
            </p:cNvGrpSpPr>
            <p:nvPr/>
          </p:nvGrpSpPr>
          <p:grpSpPr>
            <a:xfrm>
              <a:off x="4880162" y="5951589"/>
              <a:ext cx="295820" cy="295820"/>
              <a:chOff x="864708" y="7928616"/>
              <a:chExt cx="402336" cy="402336"/>
            </a:xfrm>
          </p:grpSpPr>
          <p:sp>
            <p:nvSpPr>
              <p:cNvPr id="41" name="Oval 40"/>
              <p:cNvSpPr/>
              <p:nvPr/>
            </p:nvSpPr>
            <p:spPr bwMode="auto">
              <a:xfrm>
                <a:off x="864708" y="7928616"/>
                <a:ext cx="402336" cy="402336"/>
              </a:xfrm>
              <a:prstGeom prst="ellipse">
                <a:avLst/>
              </a:prstGeom>
              <a:solidFill>
                <a:srgbClr val="325C50"/>
              </a:solidFill>
              <a:ln w="107950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114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err="1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42" name="Oval 41"/>
              <p:cNvSpPr/>
              <p:nvPr/>
            </p:nvSpPr>
            <p:spPr bwMode="auto">
              <a:xfrm>
                <a:off x="911669" y="7975580"/>
                <a:ext cx="308414" cy="308408"/>
              </a:xfrm>
              <a:prstGeom prst="ellipse">
                <a:avLst/>
              </a:prstGeom>
              <a:solidFill>
                <a:srgbClr val="92D050"/>
              </a:solidFill>
              <a:ln w="107950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114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err="1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</p:grpSp>
      </p:grpSp>
      <p:grpSp>
        <p:nvGrpSpPr>
          <p:cNvPr id="43" name="1000s of enterprises"/>
          <p:cNvGrpSpPr/>
          <p:nvPr/>
        </p:nvGrpSpPr>
        <p:grpSpPr>
          <a:xfrm>
            <a:off x="9185594" y="6059929"/>
            <a:ext cx="3438409" cy="395126"/>
            <a:chOff x="9005850" y="5941993"/>
            <a:chExt cx="3371773" cy="387469"/>
          </a:xfrm>
        </p:grpSpPr>
        <p:sp>
          <p:nvSpPr>
            <p:cNvPr id="44" name="1,000s of enterprises"/>
            <p:cNvSpPr txBox="1"/>
            <p:nvPr/>
          </p:nvSpPr>
          <p:spPr>
            <a:xfrm>
              <a:off x="9240136" y="5941993"/>
              <a:ext cx="3137487" cy="387469"/>
            </a:xfrm>
            <a:prstGeom prst="rect">
              <a:avLst/>
            </a:prstGeom>
            <a:noFill/>
          </p:spPr>
          <p:txBody>
            <a:bodyPr wrap="square" lIns="228535" tIns="0" rIns="282981" bIns="0" rtlCol="0" anchor="ctr" anchorCtr="0">
              <a:spAutoFit/>
            </a:bodyPr>
            <a:lstStyle>
              <a:defPPr>
                <a:defRPr lang="en-US"/>
              </a:defPPr>
              <a:lvl1pPr>
                <a:lnSpc>
                  <a:spcPct val="90000"/>
                </a:lnSpc>
                <a:spcAft>
                  <a:spcPts val="600"/>
                </a:spcAft>
                <a:defRPr sz="4400">
                  <a:gradFill>
                    <a:gsLst>
                      <a:gs pos="2917">
                        <a:srgbClr val="ECECEC"/>
                      </a:gs>
                      <a:gs pos="30000">
                        <a:srgbClr val="ECECEC"/>
                      </a:gs>
                    </a:gsLst>
                    <a:lin ang="5400000" scaled="0"/>
                  </a:gradFill>
                  <a:latin typeface="+mj-lt"/>
                </a:defRPr>
              </a:lvl1pPr>
            </a:lstStyle>
            <a:p>
              <a:pPr marL="0" marR="0" lvl="0" indent="0" defTabSz="9310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599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97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MS PGothic" panose="020B0600070205080204" pitchFamily="34" charset="-128"/>
                  <a:cs typeface="Segoe UI Semilight" panose="020B0402040204020203" pitchFamily="34" charset="0"/>
                </a:rPr>
                <a:t>1,000s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 Semilight" panose="020B0402040204020203" pitchFamily="34" charset="0"/>
                  <a:ea typeface="MS PGothic" panose="020B0600070205080204" pitchFamily="34" charset="-128"/>
                  <a:cs typeface="Segoe UI Semilight" panose="020B0402040204020203" pitchFamily="34" charset="0"/>
                </a:rPr>
                <a:t> of enterprises</a:t>
              </a:r>
            </a:p>
          </p:txBody>
        </p:sp>
        <p:grpSp>
          <p:nvGrpSpPr>
            <p:cNvPr id="45" name="Yellow Oval Title"/>
            <p:cNvGrpSpPr>
              <a:grpSpLocks noChangeAspect="1"/>
            </p:cNvGrpSpPr>
            <p:nvPr/>
          </p:nvGrpSpPr>
          <p:grpSpPr>
            <a:xfrm>
              <a:off x="9005850" y="6050235"/>
              <a:ext cx="197213" cy="197213"/>
              <a:chOff x="864708" y="7928616"/>
              <a:chExt cx="402336" cy="402336"/>
            </a:xfrm>
          </p:grpSpPr>
          <p:sp>
            <p:nvSpPr>
              <p:cNvPr id="46" name="Oval 45"/>
              <p:cNvSpPr/>
              <p:nvPr/>
            </p:nvSpPr>
            <p:spPr bwMode="auto">
              <a:xfrm>
                <a:off x="864708" y="7928616"/>
                <a:ext cx="402336" cy="402336"/>
              </a:xfrm>
              <a:prstGeom prst="ellipse">
                <a:avLst/>
              </a:prstGeom>
              <a:solidFill>
                <a:srgbClr val="997C20"/>
              </a:solidFill>
              <a:ln w="107950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114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err="1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  <p:sp>
            <p:nvSpPr>
              <p:cNvPr id="47" name="Oval 46"/>
              <p:cNvSpPr/>
              <p:nvPr/>
            </p:nvSpPr>
            <p:spPr bwMode="auto">
              <a:xfrm>
                <a:off x="911669" y="7975580"/>
                <a:ext cx="308414" cy="308408"/>
              </a:xfrm>
              <a:prstGeom prst="ellipse">
                <a:avLst/>
              </a:prstGeom>
              <a:solidFill>
                <a:srgbClr val="FFB900"/>
              </a:solidFill>
              <a:ln w="107950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32114" eaLnBrk="1" fontAlgn="base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0" cap="none" spc="0" normalizeH="0" baseline="0" noProof="0" dirty="0" err="1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UI"/>
                  <a:ea typeface="Segoe UI" pitchFamily="34" charset="0"/>
                  <a:cs typeface="Segoe UI" pitchFamily="34" charset="0"/>
                </a:endParaRPr>
              </a:p>
            </p:txBody>
          </p:sp>
        </p:grpSp>
      </p:grpSp>
      <p:grpSp>
        <p:nvGrpSpPr>
          <p:cNvPr id="48" name="Green Oval 1"/>
          <p:cNvGrpSpPr>
            <a:grpSpLocks noChangeAspect="1"/>
          </p:cNvGrpSpPr>
          <p:nvPr/>
        </p:nvGrpSpPr>
        <p:grpSpPr>
          <a:xfrm>
            <a:off x="3248805" y="2659300"/>
            <a:ext cx="301666" cy="301666"/>
            <a:chOff x="864708" y="7928616"/>
            <a:chExt cx="402336" cy="402336"/>
          </a:xfrm>
        </p:grpSpPr>
        <p:sp>
          <p:nvSpPr>
            <p:cNvPr id="49" name="Oval 4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0" name="Oval 4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1" name="Yellow Oval 1"/>
          <p:cNvGrpSpPr>
            <a:grpSpLocks noChangeAspect="1"/>
          </p:cNvGrpSpPr>
          <p:nvPr/>
        </p:nvGrpSpPr>
        <p:grpSpPr>
          <a:xfrm>
            <a:off x="989355" y="1173507"/>
            <a:ext cx="201110" cy="201110"/>
            <a:chOff x="864708" y="7928616"/>
            <a:chExt cx="402336" cy="402336"/>
          </a:xfrm>
        </p:grpSpPr>
        <p:sp>
          <p:nvSpPr>
            <p:cNvPr id="52" name="Oval 5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3" name="Oval 5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4" name="Yellow Oval 2"/>
          <p:cNvGrpSpPr>
            <a:grpSpLocks noChangeAspect="1"/>
          </p:cNvGrpSpPr>
          <p:nvPr/>
        </p:nvGrpSpPr>
        <p:grpSpPr>
          <a:xfrm>
            <a:off x="2800975" y="1373791"/>
            <a:ext cx="201110" cy="201110"/>
            <a:chOff x="864708" y="7928616"/>
            <a:chExt cx="402336" cy="402336"/>
          </a:xfrm>
        </p:grpSpPr>
        <p:sp>
          <p:nvSpPr>
            <p:cNvPr id="55" name="Oval 5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6" name="Oval 5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7" name="Yellow Oval 3"/>
          <p:cNvGrpSpPr>
            <a:grpSpLocks noChangeAspect="1"/>
          </p:cNvGrpSpPr>
          <p:nvPr/>
        </p:nvGrpSpPr>
        <p:grpSpPr>
          <a:xfrm>
            <a:off x="3731778" y="450129"/>
            <a:ext cx="201110" cy="201110"/>
            <a:chOff x="864708" y="7928616"/>
            <a:chExt cx="402336" cy="402336"/>
          </a:xfrm>
        </p:grpSpPr>
        <p:sp>
          <p:nvSpPr>
            <p:cNvPr id="58" name="Oval 5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9" name="Oval 5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0" name="Yellow Oval 4"/>
          <p:cNvGrpSpPr>
            <a:grpSpLocks noChangeAspect="1"/>
          </p:cNvGrpSpPr>
          <p:nvPr/>
        </p:nvGrpSpPr>
        <p:grpSpPr>
          <a:xfrm>
            <a:off x="2333141" y="2278410"/>
            <a:ext cx="201110" cy="201110"/>
            <a:chOff x="864708" y="7928616"/>
            <a:chExt cx="402336" cy="402336"/>
          </a:xfrm>
        </p:grpSpPr>
        <p:sp>
          <p:nvSpPr>
            <p:cNvPr id="61" name="Oval 6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2" name="Oval 6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3" name="Yellow Oval 5"/>
          <p:cNvGrpSpPr>
            <a:grpSpLocks noChangeAspect="1"/>
          </p:cNvGrpSpPr>
          <p:nvPr/>
        </p:nvGrpSpPr>
        <p:grpSpPr>
          <a:xfrm>
            <a:off x="2616525" y="3268729"/>
            <a:ext cx="201110" cy="201110"/>
            <a:chOff x="864708" y="7928616"/>
            <a:chExt cx="402336" cy="402336"/>
          </a:xfrm>
        </p:grpSpPr>
        <p:sp>
          <p:nvSpPr>
            <p:cNvPr id="64" name="Oval 6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5" name="Oval 6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6" name="Yellow Oval 6"/>
          <p:cNvGrpSpPr>
            <a:grpSpLocks noChangeAspect="1"/>
          </p:cNvGrpSpPr>
          <p:nvPr/>
        </p:nvGrpSpPr>
        <p:grpSpPr>
          <a:xfrm>
            <a:off x="3912257" y="3801978"/>
            <a:ext cx="201110" cy="201110"/>
            <a:chOff x="864708" y="7928616"/>
            <a:chExt cx="402336" cy="402336"/>
          </a:xfrm>
        </p:grpSpPr>
        <p:sp>
          <p:nvSpPr>
            <p:cNvPr id="67" name="Oval 6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8" name="Oval 6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9" name="Yellow Oval 7"/>
          <p:cNvGrpSpPr>
            <a:grpSpLocks noChangeAspect="1"/>
          </p:cNvGrpSpPr>
          <p:nvPr/>
        </p:nvGrpSpPr>
        <p:grpSpPr>
          <a:xfrm>
            <a:off x="3530666" y="4667365"/>
            <a:ext cx="201110" cy="201110"/>
            <a:chOff x="864708" y="7928616"/>
            <a:chExt cx="402336" cy="402336"/>
          </a:xfrm>
        </p:grpSpPr>
        <p:sp>
          <p:nvSpPr>
            <p:cNvPr id="70" name="Oval 6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71" name="Oval 7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72" name="Yellow OVal 8"/>
          <p:cNvGrpSpPr>
            <a:grpSpLocks noChangeAspect="1"/>
          </p:cNvGrpSpPr>
          <p:nvPr/>
        </p:nvGrpSpPr>
        <p:grpSpPr>
          <a:xfrm>
            <a:off x="4237600" y="4944654"/>
            <a:ext cx="201110" cy="201110"/>
            <a:chOff x="864708" y="7928616"/>
            <a:chExt cx="402336" cy="402336"/>
          </a:xfrm>
        </p:grpSpPr>
        <p:sp>
          <p:nvSpPr>
            <p:cNvPr id="73" name="Oval 7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74" name="Oval 7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75" name="Yellow Oval 9"/>
          <p:cNvGrpSpPr>
            <a:grpSpLocks noChangeAspect="1"/>
          </p:cNvGrpSpPr>
          <p:nvPr/>
        </p:nvGrpSpPr>
        <p:grpSpPr>
          <a:xfrm>
            <a:off x="5837347" y="3552113"/>
            <a:ext cx="201110" cy="201110"/>
            <a:chOff x="864708" y="7928616"/>
            <a:chExt cx="402336" cy="402336"/>
          </a:xfrm>
        </p:grpSpPr>
        <p:sp>
          <p:nvSpPr>
            <p:cNvPr id="76" name="Oval 7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78" name="Yellow Oval 10"/>
          <p:cNvGrpSpPr>
            <a:grpSpLocks noChangeAspect="1"/>
          </p:cNvGrpSpPr>
          <p:nvPr/>
        </p:nvGrpSpPr>
        <p:grpSpPr>
          <a:xfrm>
            <a:off x="6370596" y="3954335"/>
            <a:ext cx="201110" cy="201110"/>
            <a:chOff x="864708" y="7928616"/>
            <a:chExt cx="402336" cy="402336"/>
          </a:xfrm>
        </p:grpSpPr>
        <p:sp>
          <p:nvSpPr>
            <p:cNvPr id="79" name="Oval 7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80" name="Oval 7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81" name="Yellow Oval 11"/>
          <p:cNvGrpSpPr>
            <a:grpSpLocks noChangeAspect="1"/>
          </p:cNvGrpSpPr>
          <p:nvPr/>
        </p:nvGrpSpPr>
        <p:grpSpPr>
          <a:xfrm>
            <a:off x="6827667" y="4335227"/>
            <a:ext cx="201110" cy="201110"/>
            <a:chOff x="864708" y="7928616"/>
            <a:chExt cx="402336" cy="402336"/>
          </a:xfrm>
        </p:grpSpPr>
        <p:sp>
          <p:nvSpPr>
            <p:cNvPr id="82" name="Oval 8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83" name="Oval 8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84" name="Yellow Oval 12"/>
          <p:cNvGrpSpPr>
            <a:grpSpLocks noChangeAspect="1"/>
          </p:cNvGrpSpPr>
          <p:nvPr/>
        </p:nvGrpSpPr>
        <p:grpSpPr>
          <a:xfrm>
            <a:off x="5989704" y="2839084"/>
            <a:ext cx="201110" cy="201110"/>
            <a:chOff x="864708" y="7928616"/>
            <a:chExt cx="402336" cy="402336"/>
          </a:xfrm>
        </p:grpSpPr>
        <p:sp>
          <p:nvSpPr>
            <p:cNvPr id="85" name="Oval 8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86" name="Oval 8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87" name="Yellow Oval 13"/>
          <p:cNvGrpSpPr>
            <a:grpSpLocks noChangeAspect="1"/>
          </p:cNvGrpSpPr>
          <p:nvPr/>
        </p:nvGrpSpPr>
        <p:grpSpPr>
          <a:xfrm>
            <a:off x="7056202" y="3192550"/>
            <a:ext cx="201110" cy="201110"/>
            <a:chOff x="864708" y="7928616"/>
            <a:chExt cx="402336" cy="402336"/>
          </a:xfrm>
        </p:grpSpPr>
        <p:sp>
          <p:nvSpPr>
            <p:cNvPr id="88" name="Oval 8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89" name="Oval 8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90" name="Yellow Oval 14"/>
          <p:cNvGrpSpPr>
            <a:grpSpLocks noChangeAspect="1"/>
          </p:cNvGrpSpPr>
          <p:nvPr/>
        </p:nvGrpSpPr>
        <p:grpSpPr>
          <a:xfrm>
            <a:off x="6474199" y="1924943"/>
            <a:ext cx="201110" cy="201110"/>
            <a:chOff x="864708" y="7928616"/>
            <a:chExt cx="402336" cy="402336"/>
          </a:xfrm>
        </p:grpSpPr>
        <p:sp>
          <p:nvSpPr>
            <p:cNvPr id="91" name="Oval 9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92" name="Oval 9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93" name="Yellow Oval 15"/>
          <p:cNvGrpSpPr>
            <a:grpSpLocks noChangeAspect="1"/>
          </p:cNvGrpSpPr>
          <p:nvPr/>
        </p:nvGrpSpPr>
        <p:grpSpPr>
          <a:xfrm>
            <a:off x="6827667" y="1288090"/>
            <a:ext cx="201110" cy="201110"/>
            <a:chOff x="864708" y="7928616"/>
            <a:chExt cx="402336" cy="402336"/>
          </a:xfrm>
        </p:grpSpPr>
        <p:sp>
          <p:nvSpPr>
            <p:cNvPr id="94" name="Oval 9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95" name="Oval 9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96" name="Yellow Oval 16"/>
          <p:cNvGrpSpPr>
            <a:grpSpLocks noChangeAspect="1"/>
          </p:cNvGrpSpPr>
          <p:nvPr/>
        </p:nvGrpSpPr>
        <p:grpSpPr>
          <a:xfrm>
            <a:off x="7187229" y="2354588"/>
            <a:ext cx="201110" cy="201110"/>
            <a:chOff x="864708" y="7928616"/>
            <a:chExt cx="402336" cy="402336"/>
          </a:xfrm>
        </p:grpSpPr>
        <p:sp>
          <p:nvSpPr>
            <p:cNvPr id="97" name="Oval 9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98" name="Oval 9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99" name="Yellow Oval 17"/>
          <p:cNvGrpSpPr>
            <a:grpSpLocks noChangeAspect="1"/>
          </p:cNvGrpSpPr>
          <p:nvPr/>
        </p:nvGrpSpPr>
        <p:grpSpPr>
          <a:xfrm>
            <a:off x="7605004" y="2637655"/>
            <a:ext cx="201110" cy="201110"/>
            <a:chOff x="864708" y="7928616"/>
            <a:chExt cx="402336" cy="402336"/>
          </a:xfrm>
        </p:grpSpPr>
        <p:sp>
          <p:nvSpPr>
            <p:cNvPr id="100" name="Oval 9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01" name="Oval 10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02" name="Yellow Oval 18"/>
          <p:cNvGrpSpPr>
            <a:grpSpLocks noChangeAspect="1"/>
          </p:cNvGrpSpPr>
          <p:nvPr/>
        </p:nvGrpSpPr>
        <p:grpSpPr>
          <a:xfrm>
            <a:off x="7894164" y="1897519"/>
            <a:ext cx="201110" cy="201110"/>
            <a:chOff x="864708" y="7928616"/>
            <a:chExt cx="402336" cy="402336"/>
          </a:xfrm>
        </p:grpSpPr>
        <p:sp>
          <p:nvSpPr>
            <p:cNvPr id="103" name="Oval 10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04" name="Oval 10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05" name="Yellow Oval 19"/>
          <p:cNvGrpSpPr>
            <a:grpSpLocks noChangeAspect="1"/>
          </p:cNvGrpSpPr>
          <p:nvPr/>
        </p:nvGrpSpPr>
        <p:grpSpPr>
          <a:xfrm>
            <a:off x="8351233" y="1592804"/>
            <a:ext cx="201110" cy="201110"/>
            <a:chOff x="864708" y="7928616"/>
            <a:chExt cx="402336" cy="402336"/>
          </a:xfrm>
        </p:grpSpPr>
        <p:sp>
          <p:nvSpPr>
            <p:cNvPr id="106" name="Oval 10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07" name="Oval 10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08" name="Yellow Oval 20"/>
          <p:cNvGrpSpPr>
            <a:grpSpLocks noChangeAspect="1"/>
          </p:cNvGrpSpPr>
          <p:nvPr/>
        </p:nvGrpSpPr>
        <p:grpSpPr>
          <a:xfrm>
            <a:off x="8481055" y="2354588"/>
            <a:ext cx="201110" cy="201110"/>
            <a:chOff x="864708" y="7928616"/>
            <a:chExt cx="402336" cy="402336"/>
          </a:xfrm>
        </p:grpSpPr>
        <p:sp>
          <p:nvSpPr>
            <p:cNvPr id="109" name="Oval 10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10" name="Oval 10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11" name="Yellow Oval 21"/>
          <p:cNvGrpSpPr>
            <a:grpSpLocks noChangeAspect="1"/>
          </p:cNvGrpSpPr>
          <p:nvPr/>
        </p:nvGrpSpPr>
        <p:grpSpPr>
          <a:xfrm>
            <a:off x="8732126" y="3116372"/>
            <a:ext cx="201110" cy="201110"/>
            <a:chOff x="864708" y="7928616"/>
            <a:chExt cx="402336" cy="402336"/>
          </a:xfrm>
        </p:grpSpPr>
        <p:sp>
          <p:nvSpPr>
            <p:cNvPr id="112" name="Oval 11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13" name="Oval 11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14" name="Yellow Oval 22"/>
          <p:cNvGrpSpPr>
            <a:grpSpLocks noChangeAspect="1"/>
          </p:cNvGrpSpPr>
          <p:nvPr/>
        </p:nvGrpSpPr>
        <p:grpSpPr>
          <a:xfrm>
            <a:off x="9000591" y="2049874"/>
            <a:ext cx="201110" cy="201110"/>
            <a:chOff x="864708" y="7928616"/>
            <a:chExt cx="402336" cy="402336"/>
          </a:xfrm>
        </p:grpSpPr>
        <p:sp>
          <p:nvSpPr>
            <p:cNvPr id="115" name="Oval 11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16" name="Oval 11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17" name="Yellow Oval 23"/>
          <p:cNvGrpSpPr>
            <a:grpSpLocks noChangeAspect="1"/>
          </p:cNvGrpSpPr>
          <p:nvPr/>
        </p:nvGrpSpPr>
        <p:grpSpPr>
          <a:xfrm>
            <a:off x="9265374" y="1516625"/>
            <a:ext cx="201110" cy="201110"/>
            <a:chOff x="864708" y="7928616"/>
            <a:chExt cx="402336" cy="402336"/>
          </a:xfrm>
        </p:grpSpPr>
        <p:sp>
          <p:nvSpPr>
            <p:cNvPr id="118" name="Oval 11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19" name="Oval 11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20" name="Yellow Oval 24"/>
          <p:cNvGrpSpPr>
            <a:grpSpLocks noChangeAspect="1"/>
          </p:cNvGrpSpPr>
          <p:nvPr/>
        </p:nvGrpSpPr>
        <p:grpSpPr>
          <a:xfrm>
            <a:off x="9417732" y="3552113"/>
            <a:ext cx="201110" cy="201110"/>
            <a:chOff x="864708" y="7928616"/>
            <a:chExt cx="402336" cy="402336"/>
          </a:xfrm>
        </p:grpSpPr>
        <p:sp>
          <p:nvSpPr>
            <p:cNvPr id="121" name="Oval 12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22" name="Oval 12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23" name="Yellow Oval 25"/>
          <p:cNvGrpSpPr>
            <a:grpSpLocks noChangeAspect="1"/>
          </p:cNvGrpSpPr>
          <p:nvPr/>
        </p:nvGrpSpPr>
        <p:grpSpPr>
          <a:xfrm>
            <a:off x="9929651" y="4182870"/>
            <a:ext cx="201110" cy="201110"/>
            <a:chOff x="864708" y="7928616"/>
            <a:chExt cx="402336" cy="402336"/>
          </a:xfrm>
        </p:grpSpPr>
        <p:sp>
          <p:nvSpPr>
            <p:cNvPr id="124" name="Oval 12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26" name="Yellow Oval 26"/>
          <p:cNvGrpSpPr>
            <a:grpSpLocks noChangeAspect="1"/>
          </p:cNvGrpSpPr>
          <p:nvPr/>
        </p:nvGrpSpPr>
        <p:grpSpPr>
          <a:xfrm>
            <a:off x="9922351" y="4792296"/>
            <a:ext cx="201110" cy="201110"/>
            <a:chOff x="864708" y="7928616"/>
            <a:chExt cx="402336" cy="402336"/>
          </a:xfrm>
        </p:grpSpPr>
        <p:sp>
          <p:nvSpPr>
            <p:cNvPr id="127" name="Oval 12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29" name="Yellow Oval 27"/>
          <p:cNvGrpSpPr>
            <a:grpSpLocks noChangeAspect="1"/>
          </p:cNvGrpSpPr>
          <p:nvPr/>
        </p:nvGrpSpPr>
        <p:grpSpPr>
          <a:xfrm>
            <a:off x="9417732" y="5097010"/>
            <a:ext cx="201110" cy="201110"/>
            <a:chOff x="864708" y="7928616"/>
            <a:chExt cx="402336" cy="402336"/>
          </a:xfrm>
        </p:grpSpPr>
        <p:sp>
          <p:nvSpPr>
            <p:cNvPr id="130" name="Oval 12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31" name="Oval 13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32" name="Green Oval 2"/>
          <p:cNvGrpSpPr>
            <a:grpSpLocks noChangeAspect="1"/>
          </p:cNvGrpSpPr>
          <p:nvPr/>
        </p:nvGrpSpPr>
        <p:grpSpPr>
          <a:xfrm>
            <a:off x="2602407" y="678662"/>
            <a:ext cx="301666" cy="301666"/>
            <a:chOff x="864708" y="7928616"/>
            <a:chExt cx="402336" cy="402336"/>
          </a:xfrm>
        </p:grpSpPr>
        <p:sp>
          <p:nvSpPr>
            <p:cNvPr id="133" name="Oval 13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34" name="Oval 13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35" name="Green Oval 3"/>
          <p:cNvGrpSpPr>
            <a:grpSpLocks noChangeAspect="1"/>
          </p:cNvGrpSpPr>
          <p:nvPr/>
        </p:nvGrpSpPr>
        <p:grpSpPr>
          <a:xfrm>
            <a:off x="2616525" y="1175910"/>
            <a:ext cx="301666" cy="301666"/>
            <a:chOff x="864708" y="7928616"/>
            <a:chExt cx="402336" cy="402336"/>
          </a:xfrm>
        </p:grpSpPr>
        <p:sp>
          <p:nvSpPr>
            <p:cNvPr id="136" name="Oval 13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37" name="Oval 13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38" name="Green Oval 4"/>
          <p:cNvGrpSpPr>
            <a:grpSpLocks noChangeAspect="1"/>
          </p:cNvGrpSpPr>
          <p:nvPr/>
        </p:nvGrpSpPr>
        <p:grpSpPr>
          <a:xfrm>
            <a:off x="3247280" y="279171"/>
            <a:ext cx="301666" cy="301666"/>
            <a:chOff x="864708" y="7928616"/>
            <a:chExt cx="402336" cy="402336"/>
          </a:xfrm>
        </p:grpSpPr>
        <p:sp>
          <p:nvSpPr>
            <p:cNvPr id="139" name="Oval 13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40" name="Oval 13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41" name="Green Oval 5"/>
          <p:cNvGrpSpPr>
            <a:grpSpLocks noChangeAspect="1"/>
          </p:cNvGrpSpPr>
          <p:nvPr/>
        </p:nvGrpSpPr>
        <p:grpSpPr>
          <a:xfrm>
            <a:off x="3966883" y="319990"/>
            <a:ext cx="301666" cy="301666"/>
            <a:chOff x="864708" y="7928616"/>
            <a:chExt cx="402336" cy="402336"/>
          </a:xfrm>
        </p:grpSpPr>
        <p:sp>
          <p:nvSpPr>
            <p:cNvPr id="142" name="Oval 14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43" name="Oval 14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44" name="Green OVal 6"/>
          <p:cNvGrpSpPr>
            <a:grpSpLocks noChangeAspect="1"/>
          </p:cNvGrpSpPr>
          <p:nvPr/>
        </p:nvGrpSpPr>
        <p:grpSpPr>
          <a:xfrm>
            <a:off x="4444806" y="602484"/>
            <a:ext cx="301666" cy="301666"/>
            <a:chOff x="864708" y="7928616"/>
            <a:chExt cx="402336" cy="402336"/>
          </a:xfrm>
        </p:grpSpPr>
        <p:sp>
          <p:nvSpPr>
            <p:cNvPr id="145" name="Oval 14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46" name="Oval 14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47" name="Green Oval 7"/>
          <p:cNvGrpSpPr>
            <a:grpSpLocks noChangeAspect="1"/>
          </p:cNvGrpSpPr>
          <p:nvPr/>
        </p:nvGrpSpPr>
        <p:grpSpPr>
          <a:xfrm>
            <a:off x="3530665" y="4106690"/>
            <a:ext cx="301666" cy="301666"/>
            <a:chOff x="864708" y="7928616"/>
            <a:chExt cx="402336" cy="402336"/>
          </a:xfrm>
        </p:grpSpPr>
        <p:sp>
          <p:nvSpPr>
            <p:cNvPr id="148" name="Oval 14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49" name="Oval 14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50" name="Green Oval 8"/>
          <p:cNvGrpSpPr>
            <a:grpSpLocks noChangeAspect="1"/>
          </p:cNvGrpSpPr>
          <p:nvPr/>
        </p:nvGrpSpPr>
        <p:grpSpPr>
          <a:xfrm>
            <a:off x="3932887" y="4466336"/>
            <a:ext cx="301666" cy="301666"/>
            <a:chOff x="864708" y="7928616"/>
            <a:chExt cx="402336" cy="402336"/>
          </a:xfrm>
        </p:grpSpPr>
        <p:sp>
          <p:nvSpPr>
            <p:cNvPr id="151" name="Oval 15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52" name="Oval 15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53" name="Green Oval 9"/>
          <p:cNvGrpSpPr>
            <a:grpSpLocks noChangeAspect="1"/>
          </p:cNvGrpSpPr>
          <p:nvPr/>
        </p:nvGrpSpPr>
        <p:grpSpPr>
          <a:xfrm>
            <a:off x="3731776" y="5097009"/>
            <a:ext cx="301666" cy="301666"/>
            <a:chOff x="864708" y="7928616"/>
            <a:chExt cx="402336" cy="402336"/>
          </a:xfrm>
        </p:grpSpPr>
        <p:sp>
          <p:nvSpPr>
            <p:cNvPr id="154" name="Oval 15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55" name="Oval 15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56" name="Green Oval 10"/>
          <p:cNvGrpSpPr>
            <a:grpSpLocks noChangeAspect="1"/>
          </p:cNvGrpSpPr>
          <p:nvPr/>
        </p:nvGrpSpPr>
        <p:grpSpPr>
          <a:xfrm>
            <a:off x="6273088" y="4466253"/>
            <a:ext cx="301666" cy="301666"/>
            <a:chOff x="864708" y="7928616"/>
            <a:chExt cx="402336" cy="402336"/>
          </a:xfrm>
        </p:grpSpPr>
        <p:sp>
          <p:nvSpPr>
            <p:cNvPr id="157" name="Oval 15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58" name="Oval 15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59" name="Green Oval 11"/>
          <p:cNvGrpSpPr>
            <a:grpSpLocks noChangeAspect="1"/>
          </p:cNvGrpSpPr>
          <p:nvPr/>
        </p:nvGrpSpPr>
        <p:grpSpPr>
          <a:xfrm>
            <a:off x="6370594" y="4667364"/>
            <a:ext cx="301666" cy="301666"/>
            <a:chOff x="864708" y="7928616"/>
            <a:chExt cx="402336" cy="402336"/>
          </a:xfrm>
        </p:grpSpPr>
        <p:sp>
          <p:nvSpPr>
            <p:cNvPr id="160" name="Oval 15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61" name="Oval 16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62" name="Green Oval 12"/>
          <p:cNvGrpSpPr>
            <a:grpSpLocks noChangeAspect="1"/>
          </p:cNvGrpSpPr>
          <p:nvPr/>
        </p:nvGrpSpPr>
        <p:grpSpPr>
          <a:xfrm>
            <a:off x="6474198" y="4868475"/>
            <a:ext cx="301666" cy="301666"/>
            <a:chOff x="864708" y="7928616"/>
            <a:chExt cx="402336" cy="402336"/>
          </a:xfrm>
        </p:grpSpPr>
        <p:sp>
          <p:nvSpPr>
            <p:cNvPr id="163" name="Oval 16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64" name="Oval 16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65" name="Green Oval 13"/>
          <p:cNvGrpSpPr>
            <a:grpSpLocks noChangeAspect="1"/>
          </p:cNvGrpSpPr>
          <p:nvPr/>
        </p:nvGrpSpPr>
        <p:grpSpPr>
          <a:xfrm>
            <a:off x="5417000" y="3572243"/>
            <a:ext cx="301666" cy="301666"/>
            <a:chOff x="864708" y="7928616"/>
            <a:chExt cx="402336" cy="402336"/>
          </a:xfrm>
        </p:grpSpPr>
        <p:sp>
          <p:nvSpPr>
            <p:cNvPr id="166" name="Oval 16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67" name="Oval 16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68" name="Green Oval 14"/>
          <p:cNvGrpSpPr>
            <a:grpSpLocks noChangeAspect="1"/>
          </p:cNvGrpSpPr>
          <p:nvPr/>
        </p:nvGrpSpPr>
        <p:grpSpPr>
          <a:xfrm>
            <a:off x="5735024" y="3268728"/>
            <a:ext cx="301666" cy="301666"/>
            <a:chOff x="864708" y="7928616"/>
            <a:chExt cx="402336" cy="402336"/>
          </a:xfrm>
        </p:grpSpPr>
        <p:sp>
          <p:nvSpPr>
            <p:cNvPr id="169" name="Oval 16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70" name="Oval 16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71" name="Green Oval 15"/>
          <p:cNvGrpSpPr>
            <a:grpSpLocks noChangeAspect="1"/>
          </p:cNvGrpSpPr>
          <p:nvPr/>
        </p:nvGrpSpPr>
        <p:grpSpPr>
          <a:xfrm>
            <a:off x="5560057" y="2839082"/>
            <a:ext cx="301666" cy="301666"/>
            <a:chOff x="864708" y="7928616"/>
            <a:chExt cx="402336" cy="402336"/>
          </a:xfrm>
        </p:grpSpPr>
        <p:sp>
          <p:nvSpPr>
            <p:cNvPr id="172" name="Oval 17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73" name="Oval 17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74" name="Green Oval 16"/>
          <p:cNvGrpSpPr>
            <a:grpSpLocks noChangeAspect="1"/>
          </p:cNvGrpSpPr>
          <p:nvPr/>
        </p:nvGrpSpPr>
        <p:grpSpPr>
          <a:xfrm>
            <a:off x="6142059" y="2506943"/>
            <a:ext cx="301666" cy="301666"/>
            <a:chOff x="864708" y="7928616"/>
            <a:chExt cx="402336" cy="402336"/>
          </a:xfrm>
        </p:grpSpPr>
        <p:sp>
          <p:nvSpPr>
            <p:cNvPr id="175" name="Oval 17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76" name="Oval 17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77" name="Green Oval 17"/>
          <p:cNvGrpSpPr>
            <a:grpSpLocks noChangeAspect="1"/>
          </p:cNvGrpSpPr>
          <p:nvPr/>
        </p:nvGrpSpPr>
        <p:grpSpPr>
          <a:xfrm>
            <a:off x="6291044" y="3040194"/>
            <a:ext cx="301666" cy="301666"/>
            <a:chOff x="864708" y="7928616"/>
            <a:chExt cx="402336" cy="402336"/>
          </a:xfrm>
        </p:grpSpPr>
        <p:sp>
          <p:nvSpPr>
            <p:cNvPr id="178" name="Oval 17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79" name="Oval 17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80" name="Green Oval 18"/>
          <p:cNvGrpSpPr>
            <a:grpSpLocks noChangeAspect="1"/>
          </p:cNvGrpSpPr>
          <p:nvPr/>
        </p:nvGrpSpPr>
        <p:grpSpPr>
          <a:xfrm>
            <a:off x="6675309" y="3421084"/>
            <a:ext cx="301666" cy="301666"/>
            <a:chOff x="864708" y="7928616"/>
            <a:chExt cx="402336" cy="402336"/>
          </a:xfrm>
        </p:grpSpPr>
        <p:sp>
          <p:nvSpPr>
            <p:cNvPr id="181" name="Oval 18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82" name="Oval 18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83" name="Green Oval 19"/>
          <p:cNvGrpSpPr>
            <a:grpSpLocks noChangeAspect="1"/>
          </p:cNvGrpSpPr>
          <p:nvPr/>
        </p:nvGrpSpPr>
        <p:grpSpPr>
          <a:xfrm>
            <a:off x="6980021" y="2839082"/>
            <a:ext cx="301666" cy="301666"/>
            <a:chOff x="864708" y="7928616"/>
            <a:chExt cx="402336" cy="402336"/>
          </a:xfrm>
        </p:grpSpPr>
        <p:sp>
          <p:nvSpPr>
            <p:cNvPr id="184" name="Oval 18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85" name="Oval 18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86" name="Green Oval 20"/>
          <p:cNvGrpSpPr>
            <a:grpSpLocks noChangeAspect="1"/>
          </p:cNvGrpSpPr>
          <p:nvPr/>
        </p:nvGrpSpPr>
        <p:grpSpPr>
          <a:xfrm>
            <a:off x="6675309" y="2354586"/>
            <a:ext cx="301666" cy="301666"/>
            <a:chOff x="864708" y="7928616"/>
            <a:chExt cx="402336" cy="402336"/>
          </a:xfrm>
        </p:grpSpPr>
        <p:sp>
          <p:nvSpPr>
            <p:cNvPr id="187" name="Oval 18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88" name="Oval 18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89" name="Green Oval 21"/>
          <p:cNvGrpSpPr>
            <a:grpSpLocks noChangeAspect="1"/>
          </p:cNvGrpSpPr>
          <p:nvPr/>
        </p:nvGrpSpPr>
        <p:grpSpPr>
          <a:xfrm>
            <a:off x="6273088" y="1232042"/>
            <a:ext cx="301666" cy="301666"/>
            <a:chOff x="864708" y="7928616"/>
            <a:chExt cx="402336" cy="402336"/>
          </a:xfrm>
        </p:grpSpPr>
        <p:sp>
          <p:nvSpPr>
            <p:cNvPr id="190" name="Oval 18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91" name="Oval 19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92" name="Green Oval 22"/>
          <p:cNvGrpSpPr>
            <a:grpSpLocks noChangeAspect="1"/>
          </p:cNvGrpSpPr>
          <p:nvPr/>
        </p:nvGrpSpPr>
        <p:grpSpPr>
          <a:xfrm>
            <a:off x="7563305" y="1211912"/>
            <a:ext cx="301666" cy="301666"/>
            <a:chOff x="864708" y="7928616"/>
            <a:chExt cx="402336" cy="402336"/>
          </a:xfrm>
        </p:grpSpPr>
        <p:sp>
          <p:nvSpPr>
            <p:cNvPr id="193" name="Oval 19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94" name="Oval 19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95" name="Green Oval 23"/>
          <p:cNvGrpSpPr>
            <a:grpSpLocks noChangeAspect="1"/>
          </p:cNvGrpSpPr>
          <p:nvPr/>
        </p:nvGrpSpPr>
        <p:grpSpPr>
          <a:xfrm>
            <a:off x="7388339" y="1719905"/>
            <a:ext cx="301666" cy="301666"/>
            <a:chOff x="864708" y="7928616"/>
            <a:chExt cx="402336" cy="402336"/>
          </a:xfrm>
        </p:grpSpPr>
        <p:sp>
          <p:nvSpPr>
            <p:cNvPr id="196" name="Oval 19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97" name="Oval 19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98" name="Green Oval 24"/>
          <p:cNvGrpSpPr>
            <a:grpSpLocks noChangeAspect="1"/>
          </p:cNvGrpSpPr>
          <p:nvPr/>
        </p:nvGrpSpPr>
        <p:grpSpPr>
          <a:xfrm>
            <a:off x="7513270" y="2278408"/>
            <a:ext cx="301666" cy="301666"/>
            <a:chOff x="864708" y="7928616"/>
            <a:chExt cx="402336" cy="402336"/>
          </a:xfrm>
        </p:grpSpPr>
        <p:sp>
          <p:nvSpPr>
            <p:cNvPr id="199" name="Oval 19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00" name="Oval 19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01" name="Green Oval 25"/>
          <p:cNvGrpSpPr>
            <a:grpSpLocks noChangeAspect="1"/>
          </p:cNvGrpSpPr>
          <p:nvPr/>
        </p:nvGrpSpPr>
        <p:grpSpPr>
          <a:xfrm>
            <a:off x="8101369" y="2278408"/>
            <a:ext cx="301666" cy="301666"/>
            <a:chOff x="864708" y="7928616"/>
            <a:chExt cx="402336" cy="402336"/>
          </a:xfrm>
        </p:grpSpPr>
        <p:sp>
          <p:nvSpPr>
            <p:cNvPr id="202" name="Oval 20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03" name="Oval 20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04" name="Green Oval 26"/>
          <p:cNvGrpSpPr>
            <a:grpSpLocks noChangeAspect="1"/>
          </p:cNvGrpSpPr>
          <p:nvPr/>
        </p:nvGrpSpPr>
        <p:grpSpPr>
          <a:xfrm>
            <a:off x="8101369" y="1364269"/>
            <a:ext cx="301666" cy="301666"/>
            <a:chOff x="864708" y="7928616"/>
            <a:chExt cx="402336" cy="402336"/>
          </a:xfrm>
        </p:grpSpPr>
        <p:sp>
          <p:nvSpPr>
            <p:cNvPr id="205" name="Oval 20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06" name="Oval 20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07" name="Green Oval 27"/>
          <p:cNvGrpSpPr>
            <a:grpSpLocks noChangeAspect="1"/>
          </p:cNvGrpSpPr>
          <p:nvPr/>
        </p:nvGrpSpPr>
        <p:grpSpPr>
          <a:xfrm>
            <a:off x="8655945" y="1723831"/>
            <a:ext cx="301666" cy="301666"/>
            <a:chOff x="864708" y="7928616"/>
            <a:chExt cx="402336" cy="402336"/>
          </a:xfrm>
        </p:grpSpPr>
        <p:sp>
          <p:nvSpPr>
            <p:cNvPr id="208" name="Oval 20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09" name="Oval 20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10" name="Green Oval 28"/>
          <p:cNvGrpSpPr>
            <a:grpSpLocks noChangeAspect="1"/>
          </p:cNvGrpSpPr>
          <p:nvPr/>
        </p:nvGrpSpPr>
        <p:grpSpPr>
          <a:xfrm>
            <a:off x="9216619" y="1211912"/>
            <a:ext cx="301666" cy="301666"/>
            <a:chOff x="864708" y="7928616"/>
            <a:chExt cx="402336" cy="402336"/>
          </a:xfrm>
        </p:grpSpPr>
        <p:sp>
          <p:nvSpPr>
            <p:cNvPr id="211" name="Oval 21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12" name="Oval 21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13" name="Green Oval 29"/>
          <p:cNvGrpSpPr>
            <a:grpSpLocks noChangeAspect="1"/>
          </p:cNvGrpSpPr>
          <p:nvPr/>
        </p:nvGrpSpPr>
        <p:grpSpPr>
          <a:xfrm>
            <a:off x="9929651" y="1010801"/>
            <a:ext cx="301666" cy="301666"/>
            <a:chOff x="864708" y="7928616"/>
            <a:chExt cx="402336" cy="402336"/>
          </a:xfrm>
        </p:grpSpPr>
        <p:sp>
          <p:nvSpPr>
            <p:cNvPr id="214" name="Oval 21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15" name="Oval 21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16" name="Green Oval 30"/>
          <p:cNvGrpSpPr>
            <a:grpSpLocks noChangeAspect="1"/>
          </p:cNvGrpSpPr>
          <p:nvPr/>
        </p:nvGrpSpPr>
        <p:grpSpPr>
          <a:xfrm>
            <a:off x="10130761" y="1516624"/>
            <a:ext cx="301666" cy="301666"/>
            <a:chOff x="864708" y="7928616"/>
            <a:chExt cx="402336" cy="402336"/>
          </a:xfrm>
        </p:grpSpPr>
        <p:sp>
          <p:nvSpPr>
            <p:cNvPr id="217" name="Oval 21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18" name="Oval 21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19" name="Green Oval 31"/>
          <p:cNvGrpSpPr>
            <a:grpSpLocks noChangeAspect="1"/>
          </p:cNvGrpSpPr>
          <p:nvPr/>
        </p:nvGrpSpPr>
        <p:grpSpPr>
          <a:xfrm>
            <a:off x="10636584" y="1220014"/>
            <a:ext cx="301666" cy="301666"/>
            <a:chOff x="864708" y="7928616"/>
            <a:chExt cx="402336" cy="402336"/>
          </a:xfrm>
        </p:grpSpPr>
        <p:sp>
          <p:nvSpPr>
            <p:cNvPr id="220" name="Oval 21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21" name="Oval 22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22" name="Green Oval 32"/>
          <p:cNvGrpSpPr>
            <a:grpSpLocks noChangeAspect="1"/>
          </p:cNvGrpSpPr>
          <p:nvPr/>
        </p:nvGrpSpPr>
        <p:grpSpPr>
          <a:xfrm>
            <a:off x="3399638" y="1061080"/>
            <a:ext cx="301666" cy="301666"/>
            <a:chOff x="864708" y="7928616"/>
            <a:chExt cx="402336" cy="402336"/>
          </a:xfrm>
        </p:grpSpPr>
        <p:sp>
          <p:nvSpPr>
            <p:cNvPr id="223" name="Oval 22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24" name="Oval 22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25" name="Green Oval 33"/>
          <p:cNvGrpSpPr>
            <a:grpSpLocks noChangeAspect="1"/>
          </p:cNvGrpSpPr>
          <p:nvPr/>
        </p:nvGrpSpPr>
        <p:grpSpPr>
          <a:xfrm>
            <a:off x="9722443" y="1975220"/>
            <a:ext cx="301666" cy="301666"/>
            <a:chOff x="864708" y="7928616"/>
            <a:chExt cx="402336" cy="402336"/>
          </a:xfrm>
        </p:grpSpPr>
        <p:sp>
          <p:nvSpPr>
            <p:cNvPr id="226" name="Oval 22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27" name="Oval 22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28" name="Green Oval 34"/>
          <p:cNvGrpSpPr>
            <a:grpSpLocks noChangeAspect="1"/>
          </p:cNvGrpSpPr>
          <p:nvPr/>
        </p:nvGrpSpPr>
        <p:grpSpPr>
          <a:xfrm>
            <a:off x="8808302" y="2430765"/>
            <a:ext cx="301666" cy="301666"/>
            <a:chOff x="864708" y="7928616"/>
            <a:chExt cx="402336" cy="402336"/>
          </a:xfrm>
        </p:grpSpPr>
        <p:sp>
          <p:nvSpPr>
            <p:cNvPr id="229" name="Oval 22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30" name="Oval 22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31" name="Green Oval 35"/>
          <p:cNvGrpSpPr>
            <a:grpSpLocks noChangeAspect="1"/>
          </p:cNvGrpSpPr>
          <p:nvPr/>
        </p:nvGrpSpPr>
        <p:grpSpPr>
          <a:xfrm>
            <a:off x="8352756" y="2583122"/>
            <a:ext cx="301666" cy="301666"/>
            <a:chOff x="864708" y="7928616"/>
            <a:chExt cx="402336" cy="402336"/>
          </a:xfrm>
        </p:grpSpPr>
        <p:sp>
          <p:nvSpPr>
            <p:cNvPr id="232" name="Oval 23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33" name="Oval 23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34" name="Green Oval 36"/>
          <p:cNvGrpSpPr>
            <a:grpSpLocks noChangeAspect="1"/>
          </p:cNvGrpSpPr>
          <p:nvPr/>
        </p:nvGrpSpPr>
        <p:grpSpPr>
          <a:xfrm>
            <a:off x="7894163" y="2659300"/>
            <a:ext cx="301666" cy="301666"/>
            <a:chOff x="864708" y="7928616"/>
            <a:chExt cx="402336" cy="402336"/>
          </a:xfrm>
        </p:grpSpPr>
        <p:sp>
          <p:nvSpPr>
            <p:cNvPr id="235" name="Oval 23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36" name="Oval 23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37" name="Green Oval 37"/>
          <p:cNvGrpSpPr>
            <a:grpSpLocks noChangeAspect="1"/>
          </p:cNvGrpSpPr>
          <p:nvPr/>
        </p:nvGrpSpPr>
        <p:grpSpPr>
          <a:xfrm>
            <a:off x="7132379" y="3421084"/>
            <a:ext cx="301666" cy="301666"/>
            <a:chOff x="864708" y="7928616"/>
            <a:chExt cx="402336" cy="402336"/>
          </a:xfrm>
        </p:grpSpPr>
        <p:sp>
          <p:nvSpPr>
            <p:cNvPr id="238" name="Oval 23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39" name="Oval 23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40" name="Green Oval 38"/>
          <p:cNvGrpSpPr>
            <a:grpSpLocks noChangeAspect="1"/>
          </p:cNvGrpSpPr>
          <p:nvPr/>
        </p:nvGrpSpPr>
        <p:grpSpPr>
          <a:xfrm>
            <a:off x="9874800" y="5020829"/>
            <a:ext cx="301666" cy="301666"/>
            <a:chOff x="864708" y="7928616"/>
            <a:chExt cx="402336" cy="402336"/>
          </a:xfrm>
        </p:grpSpPr>
        <p:sp>
          <p:nvSpPr>
            <p:cNvPr id="241" name="Oval 24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42" name="Oval 24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43" name="Green Oval 39"/>
          <p:cNvGrpSpPr>
            <a:grpSpLocks noChangeAspect="1"/>
          </p:cNvGrpSpPr>
          <p:nvPr/>
        </p:nvGrpSpPr>
        <p:grpSpPr>
          <a:xfrm>
            <a:off x="7056200" y="1516624"/>
            <a:ext cx="301666" cy="301666"/>
            <a:chOff x="864708" y="7928616"/>
            <a:chExt cx="402336" cy="402336"/>
          </a:xfrm>
        </p:grpSpPr>
        <p:sp>
          <p:nvSpPr>
            <p:cNvPr id="244" name="Oval 24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45" name="Oval 24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46" name="Green Oval 40"/>
          <p:cNvGrpSpPr>
            <a:grpSpLocks noChangeAspect="1"/>
          </p:cNvGrpSpPr>
          <p:nvPr/>
        </p:nvGrpSpPr>
        <p:grpSpPr>
          <a:xfrm>
            <a:off x="10331872" y="4182868"/>
            <a:ext cx="301666" cy="301666"/>
            <a:chOff x="864708" y="7928616"/>
            <a:chExt cx="402336" cy="402336"/>
          </a:xfrm>
        </p:grpSpPr>
        <p:sp>
          <p:nvSpPr>
            <p:cNvPr id="247" name="Oval 24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48" name="Oval 24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49" name="Green Oval 41"/>
          <p:cNvGrpSpPr>
            <a:grpSpLocks noChangeAspect="1"/>
          </p:cNvGrpSpPr>
          <p:nvPr/>
        </p:nvGrpSpPr>
        <p:grpSpPr>
          <a:xfrm>
            <a:off x="9493908" y="1668981"/>
            <a:ext cx="301666" cy="301666"/>
            <a:chOff x="864708" y="7928616"/>
            <a:chExt cx="402336" cy="402336"/>
          </a:xfrm>
        </p:grpSpPr>
        <p:sp>
          <p:nvSpPr>
            <p:cNvPr id="250" name="Oval 24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51" name="Oval 25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52" name="Green Oval 42"/>
          <p:cNvGrpSpPr>
            <a:grpSpLocks noChangeAspect="1"/>
          </p:cNvGrpSpPr>
          <p:nvPr/>
        </p:nvGrpSpPr>
        <p:grpSpPr>
          <a:xfrm>
            <a:off x="7132379" y="3803501"/>
            <a:ext cx="301666" cy="301666"/>
            <a:chOff x="864708" y="7928616"/>
            <a:chExt cx="402336" cy="402336"/>
          </a:xfrm>
        </p:grpSpPr>
        <p:sp>
          <p:nvSpPr>
            <p:cNvPr id="253" name="Oval 25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54" name="Oval 25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55" name="Green Oval 43"/>
          <p:cNvGrpSpPr>
            <a:grpSpLocks noChangeAspect="1"/>
          </p:cNvGrpSpPr>
          <p:nvPr/>
        </p:nvGrpSpPr>
        <p:grpSpPr>
          <a:xfrm>
            <a:off x="10181038" y="4835147"/>
            <a:ext cx="301666" cy="301666"/>
            <a:chOff x="864708" y="7928616"/>
            <a:chExt cx="402336" cy="402336"/>
          </a:xfrm>
        </p:grpSpPr>
        <p:sp>
          <p:nvSpPr>
            <p:cNvPr id="256" name="Oval 25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57" name="Oval 25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58" name="Green Oval 44"/>
          <p:cNvGrpSpPr>
            <a:grpSpLocks noChangeAspect="1"/>
          </p:cNvGrpSpPr>
          <p:nvPr/>
        </p:nvGrpSpPr>
        <p:grpSpPr>
          <a:xfrm>
            <a:off x="8808302" y="1364269"/>
            <a:ext cx="301666" cy="301666"/>
            <a:chOff x="864708" y="7928616"/>
            <a:chExt cx="402336" cy="402336"/>
          </a:xfrm>
        </p:grpSpPr>
        <p:sp>
          <p:nvSpPr>
            <p:cNvPr id="259" name="Oval 25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60" name="Oval 25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61" name="Green Oval 45"/>
          <p:cNvGrpSpPr>
            <a:grpSpLocks noChangeAspect="1"/>
          </p:cNvGrpSpPr>
          <p:nvPr/>
        </p:nvGrpSpPr>
        <p:grpSpPr>
          <a:xfrm>
            <a:off x="8884480" y="3632036"/>
            <a:ext cx="301666" cy="301666"/>
            <a:chOff x="864708" y="7928616"/>
            <a:chExt cx="402336" cy="402336"/>
          </a:xfrm>
        </p:grpSpPr>
        <p:sp>
          <p:nvSpPr>
            <p:cNvPr id="262" name="Oval 26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63" name="Oval 26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64" name="Green Oval 46"/>
          <p:cNvGrpSpPr>
            <a:grpSpLocks noChangeAspect="1"/>
          </p:cNvGrpSpPr>
          <p:nvPr/>
        </p:nvGrpSpPr>
        <p:grpSpPr>
          <a:xfrm>
            <a:off x="9570086" y="4944651"/>
            <a:ext cx="301666" cy="301666"/>
            <a:chOff x="864708" y="7928616"/>
            <a:chExt cx="402336" cy="402336"/>
          </a:xfrm>
        </p:grpSpPr>
        <p:sp>
          <p:nvSpPr>
            <p:cNvPr id="265" name="Oval 26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66" name="Oval 26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67" name="Green Oval 47"/>
          <p:cNvGrpSpPr>
            <a:grpSpLocks noChangeAspect="1"/>
          </p:cNvGrpSpPr>
          <p:nvPr/>
        </p:nvGrpSpPr>
        <p:grpSpPr>
          <a:xfrm>
            <a:off x="1342822" y="1242065"/>
            <a:ext cx="301666" cy="301666"/>
            <a:chOff x="864708" y="7928616"/>
            <a:chExt cx="402336" cy="402336"/>
          </a:xfrm>
        </p:grpSpPr>
        <p:sp>
          <p:nvSpPr>
            <p:cNvPr id="268" name="Oval 26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69" name="Oval 26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70" name="Green Oval 48"/>
          <p:cNvGrpSpPr>
            <a:grpSpLocks noChangeAspect="1"/>
          </p:cNvGrpSpPr>
          <p:nvPr/>
        </p:nvGrpSpPr>
        <p:grpSpPr>
          <a:xfrm>
            <a:off x="2104605" y="1288089"/>
            <a:ext cx="301666" cy="301666"/>
            <a:chOff x="864708" y="7928616"/>
            <a:chExt cx="402336" cy="402336"/>
          </a:xfrm>
        </p:grpSpPr>
        <p:sp>
          <p:nvSpPr>
            <p:cNvPr id="271" name="Oval 27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72" name="Oval 27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73" name="Green Oval 49"/>
          <p:cNvGrpSpPr>
            <a:grpSpLocks noChangeAspect="1"/>
          </p:cNvGrpSpPr>
          <p:nvPr/>
        </p:nvGrpSpPr>
        <p:grpSpPr>
          <a:xfrm>
            <a:off x="1953773" y="1816451"/>
            <a:ext cx="301666" cy="301666"/>
            <a:chOff x="864708" y="7928616"/>
            <a:chExt cx="402336" cy="402336"/>
          </a:xfrm>
        </p:grpSpPr>
        <p:sp>
          <p:nvSpPr>
            <p:cNvPr id="274" name="Oval 27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75" name="Oval 27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76" name="Green Oval 50"/>
          <p:cNvGrpSpPr>
            <a:grpSpLocks noChangeAspect="1"/>
          </p:cNvGrpSpPr>
          <p:nvPr/>
        </p:nvGrpSpPr>
        <p:grpSpPr>
          <a:xfrm>
            <a:off x="3018747" y="754841"/>
            <a:ext cx="301666" cy="301666"/>
            <a:chOff x="864708" y="7928616"/>
            <a:chExt cx="402336" cy="402336"/>
          </a:xfrm>
        </p:grpSpPr>
        <p:sp>
          <p:nvSpPr>
            <p:cNvPr id="277" name="Oval 27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78" name="Oval 27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79" name="Green Oval 51"/>
          <p:cNvGrpSpPr>
            <a:grpSpLocks noChangeAspect="1"/>
          </p:cNvGrpSpPr>
          <p:nvPr/>
        </p:nvGrpSpPr>
        <p:grpSpPr>
          <a:xfrm>
            <a:off x="2333141" y="1765665"/>
            <a:ext cx="301666" cy="301666"/>
            <a:chOff x="864708" y="7928616"/>
            <a:chExt cx="402336" cy="402336"/>
          </a:xfrm>
        </p:grpSpPr>
        <p:sp>
          <p:nvSpPr>
            <p:cNvPr id="280" name="Oval 27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81" name="Oval 28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82" name="Green Oval 52"/>
          <p:cNvGrpSpPr>
            <a:grpSpLocks noChangeAspect="1"/>
          </p:cNvGrpSpPr>
          <p:nvPr/>
        </p:nvGrpSpPr>
        <p:grpSpPr>
          <a:xfrm>
            <a:off x="2409318" y="2583122"/>
            <a:ext cx="301666" cy="301666"/>
            <a:chOff x="864708" y="7928616"/>
            <a:chExt cx="402336" cy="402336"/>
          </a:xfrm>
        </p:grpSpPr>
        <p:sp>
          <p:nvSpPr>
            <p:cNvPr id="283" name="Oval 28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84" name="Oval 28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85" name="Green Oval 53"/>
          <p:cNvGrpSpPr>
            <a:grpSpLocks noChangeAspect="1"/>
          </p:cNvGrpSpPr>
          <p:nvPr/>
        </p:nvGrpSpPr>
        <p:grpSpPr>
          <a:xfrm>
            <a:off x="2778822" y="2358682"/>
            <a:ext cx="301666" cy="301666"/>
            <a:chOff x="864708" y="7928616"/>
            <a:chExt cx="402336" cy="402336"/>
          </a:xfrm>
        </p:grpSpPr>
        <p:sp>
          <p:nvSpPr>
            <p:cNvPr id="286" name="Oval 28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87" name="Oval 28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88" name="Green Oval 54"/>
          <p:cNvGrpSpPr>
            <a:grpSpLocks noChangeAspect="1"/>
          </p:cNvGrpSpPr>
          <p:nvPr/>
        </p:nvGrpSpPr>
        <p:grpSpPr>
          <a:xfrm>
            <a:off x="6067406" y="3344906"/>
            <a:ext cx="301666" cy="301666"/>
            <a:chOff x="864708" y="7928616"/>
            <a:chExt cx="402336" cy="402336"/>
          </a:xfrm>
        </p:grpSpPr>
        <p:sp>
          <p:nvSpPr>
            <p:cNvPr id="289" name="Oval 28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90" name="Oval 28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91" name="Green Oval 55"/>
          <p:cNvGrpSpPr>
            <a:grpSpLocks noChangeAspect="1"/>
          </p:cNvGrpSpPr>
          <p:nvPr/>
        </p:nvGrpSpPr>
        <p:grpSpPr>
          <a:xfrm>
            <a:off x="2180783" y="2889361"/>
            <a:ext cx="301666" cy="301666"/>
            <a:chOff x="864708" y="7928616"/>
            <a:chExt cx="402336" cy="402336"/>
          </a:xfrm>
        </p:grpSpPr>
        <p:sp>
          <p:nvSpPr>
            <p:cNvPr id="292" name="Oval 29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93" name="Oval 29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94" name="Green Oval 56"/>
          <p:cNvGrpSpPr>
            <a:grpSpLocks noChangeAspect="1"/>
          </p:cNvGrpSpPr>
          <p:nvPr/>
        </p:nvGrpSpPr>
        <p:grpSpPr>
          <a:xfrm>
            <a:off x="2637853" y="1592803"/>
            <a:ext cx="301666" cy="301666"/>
            <a:chOff x="864708" y="7928616"/>
            <a:chExt cx="402336" cy="402336"/>
          </a:xfrm>
        </p:grpSpPr>
        <p:sp>
          <p:nvSpPr>
            <p:cNvPr id="295" name="Oval 29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96" name="Oval 29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297" name="Green Oval 57"/>
          <p:cNvGrpSpPr>
            <a:grpSpLocks noChangeAspect="1"/>
          </p:cNvGrpSpPr>
          <p:nvPr/>
        </p:nvGrpSpPr>
        <p:grpSpPr>
          <a:xfrm>
            <a:off x="3902733" y="5422228"/>
            <a:ext cx="301666" cy="301666"/>
            <a:chOff x="864708" y="7928616"/>
            <a:chExt cx="402336" cy="402336"/>
          </a:xfrm>
        </p:grpSpPr>
        <p:sp>
          <p:nvSpPr>
            <p:cNvPr id="298" name="Oval 29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99" name="Oval 29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00" name="Green Oval 58"/>
          <p:cNvGrpSpPr>
            <a:grpSpLocks noChangeAspect="1"/>
          </p:cNvGrpSpPr>
          <p:nvPr/>
        </p:nvGrpSpPr>
        <p:grpSpPr>
          <a:xfrm>
            <a:off x="3601067" y="1516624"/>
            <a:ext cx="301666" cy="301666"/>
            <a:chOff x="864708" y="7928616"/>
            <a:chExt cx="402336" cy="402336"/>
          </a:xfrm>
        </p:grpSpPr>
        <p:sp>
          <p:nvSpPr>
            <p:cNvPr id="301" name="Oval 30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02" name="Oval 30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03" name="Green Oval 59"/>
          <p:cNvGrpSpPr>
            <a:grpSpLocks noChangeAspect="1"/>
          </p:cNvGrpSpPr>
          <p:nvPr/>
        </p:nvGrpSpPr>
        <p:grpSpPr>
          <a:xfrm>
            <a:off x="3018747" y="3421084"/>
            <a:ext cx="301666" cy="301666"/>
            <a:chOff x="864708" y="7928616"/>
            <a:chExt cx="402336" cy="402336"/>
          </a:xfrm>
        </p:grpSpPr>
        <p:sp>
          <p:nvSpPr>
            <p:cNvPr id="304" name="Oval 30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05" name="Oval 30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06" name="Green Oval 60"/>
          <p:cNvGrpSpPr>
            <a:grpSpLocks noChangeAspect="1"/>
          </p:cNvGrpSpPr>
          <p:nvPr/>
        </p:nvGrpSpPr>
        <p:grpSpPr>
          <a:xfrm>
            <a:off x="4009064" y="4182868"/>
            <a:ext cx="301666" cy="301666"/>
            <a:chOff x="864708" y="7928616"/>
            <a:chExt cx="402336" cy="402336"/>
          </a:xfrm>
        </p:grpSpPr>
        <p:sp>
          <p:nvSpPr>
            <p:cNvPr id="307" name="Oval 30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08" name="Oval 30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09" name="Yellow Oval 28"/>
          <p:cNvGrpSpPr>
            <a:grpSpLocks noChangeAspect="1"/>
          </p:cNvGrpSpPr>
          <p:nvPr/>
        </p:nvGrpSpPr>
        <p:grpSpPr>
          <a:xfrm>
            <a:off x="1799892" y="1364269"/>
            <a:ext cx="201110" cy="201110"/>
            <a:chOff x="864708" y="7928616"/>
            <a:chExt cx="402336" cy="402336"/>
          </a:xfrm>
        </p:grpSpPr>
        <p:sp>
          <p:nvSpPr>
            <p:cNvPr id="310" name="Oval 30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11" name="Oval 31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12" name="Yellow Oval 29"/>
          <p:cNvGrpSpPr>
            <a:grpSpLocks noChangeAspect="1"/>
          </p:cNvGrpSpPr>
          <p:nvPr/>
        </p:nvGrpSpPr>
        <p:grpSpPr>
          <a:xfrm>
            <a:off x="3094924" y="1745162"/>
            <a:ext cx="201110" cy="201110"/>
            <a:chOff x="864708" y="7928616"/>
            <a:chExt cx="402336" cy="402336"/>
          </a:xfrm>
        </p:grpSpPr>
        <p:sp>
          <p:nvSpPr>
            <p:cNvPr id="313" name="Oval 31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14" name="Oval 31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15" name="Yellow Oval 30"/>
          <p:cNvGrpSpPr>
            <a:grpSpLocks noChangeAspect="1"/>
          </p:cNvGrpSpPr>
          <p:nvPr/>
        </p:nvGrpSpPr>
        <p:grpSpPr>
          <a:xfrm>
            <a:off x="1647536" y="1516625"/>
            <a:ext cx="201110" cy="201110"/>
            <a:chOff x="864708" y="7928616"/>
            <a:chExt cx="402336" cy="402336"/>
          </a:xfrm>
        </p:grpSpPr>
        <p:sp>
          <p:nvSpPr>
            <p:cNvPr id="316" name="Oval 31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17" name="Oval 31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18" name="Yellow Oval 31"/>
          <p:cNvGrpSpPr>
            <a:grpSpLocks noChangeAspect="1"/>
          </p:cNvGrpSpPr>
          <p:nvPr/>
        </p:nvGrpSpPr>
        <p:grpSpPr>
          <a:xfrm>
            <a:off x="2409319" y="1111358"/>
            <a:ext cx="201110" cy="201110"/>
            <a:chOff x="864708" y="7928616"/>
            <a:chExt cx="402336" cy="402336"/>
          </a:xfrm>
        </p:grpSpPr>
        <p:sp>
          <p:nvSpPr>
            <p:cNvPr id="319" name="Oval 31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20" name="Oval 31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21" name="Yellow Oval 32"/>
          <p:cNvGrpSpPr>
            <a:grpSpLocks noChangeAspect="1"/>
          </p:cNvGrpSpPr>
          <p:nvPr/>
        </p:nvGrpSpPr>
        <p:grpSpPr>
          <a:xfrm>
            <a:off x="3299084" y="4182870"/>
            <a:ext cx="201110" cy="201110"/>
            <a:chOff x="864708" y="7928616"/>
            <a:chExt cx="402336" cy="402336"/>
          </a:xfrm>
        </p:grpSpPr>
        <p:sp>
          <p:nvSpPr>
            <p:cNvPr id="322" name="Oval 32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23" name="Oval 32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24" name="Yellow Oval 33"/>
          <p:cNvGrpSpPr>
            <a:grpSpLocks noChangeAspect="1"/>
          </p:cNvGrpSpPr>
          <p:nvPr/>
        </p:nvGrpSpPr>
        <p:grpSpPr>
          <a:xfrm>
            <a:off x="2918193" y="1111358"/>
            <a:ext cx="201110" cy="201110"/>
            <a:chOff x="864708" y="7928616"/>
            <a:chExt cx="402336" cy="402336"/>
          </a:xfrm>
        </p:grpSpPr>
        <p:sp>
          <p:nvSpPr>
            <p:cNvPr id="325" name="Oval 32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26" name="Oval 32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27" name="Yellow Oval 34"/>
          <p:cNvGrpSpPr>
            <a:grpSpLocks noChangeAspect="1"/>
          </p:cNvGrpSpPr>
          <p:nvPr/>
        </p:nvGrpSpPr>
        <p:grpSpPr>
          <a:xfrm>
            <a:off x="6660391" y="1668984"/>
            <a:ext cx="201110" cy="201110"/>
            <a:chOff x="864708" y="7928616"/>
            <a:chExt cx="402336" cy="402336"/>
          </a:xfrm>
        </p:grpSpPr>
        <p:sp>
          <p:nvSpPr>
            <p:cNvPr id="328" name="Oval 32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29" name="Oval 32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30" name="Yellow Oval 34"/>
          <p:cNvGrpSpPr>
            <a:grpSpLocks noChangeAspect="1"/>
          </p:cNvGrpSpPr>
          <p:nvPr/>
        </p:nvGrpSpPr>
        <p:grpSpPr>
          <a:xfrm>
            <a:off x="7589451" y="2095264"/>
            <a:ext cx="201110" cy="201110"/>
            <a:chOff x="864708" y="7928616"/>
            <a:chExt cx="402336" cy="402336"/>
          </a:xfrm>
        </p:grpSpPr>
        <p:sp>
          <p:nvSpPr>
            <p:cNvPr id="331" name="Oval 33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32" name="Oval 33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33" name="Yellow Oval 35"/>
          <p:cNvGrpSpPr>
            <a:grpSpLocks noChangeAspect="1"/>
          </p:cNvGrpSpPr>
          <p:nvPr/>
        </p:nvGrpSpPr>
        <p:grpSpPr>
          <a:xfrm>
            <a:off x="1799892" y="1048573"/>
            <a:ext cx="201110" cy="201110"/>
            <a:chOff x="864708" y="7928616"/>
            <a:chExt cx="402336" cy="402336"/>
          </a:xfrm>
        </p:grpSpPr>
        <p:sp>
          <p:nvSpPr>
            <p:cNvPr id="334" name="Oval 33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35" name="Oval 33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36" name="Yellow Oval 36"/>
          <p:cNvGrpSpPr>
            <a:grpSpLocks noChangeAspect="1"/>
          </p:cNvGrpSpPr>
          <p:nvPr/>
        </p:nvGrpSpPr>
        <p:grpSpPr>
          <a:xfrm>
            <a:off x="2256963" y="1592804"/>
            <a:ext cx="201110" cy="201110"/>
            <a:chOff x="864708" y="7928616"/>
            <a:chExt cx="402336" cy="402336"/>
          </a:xfrm>
        </p:grpSpPr>
        <p:sp>
          <p:nvSpPr>
            <p:cNvPr id="337" name="Oval 33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38" name="Oval 33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39" name="Yellow Oval 37"/>
          <p:cNvGrpSpPr>
            <a:grpSpLocks noChangeAspect="1"/>
          </p:cNvGrpSpPr>
          <p:nvPr/>
        </p:nvGrpSpPr>
        <p:grpSpPr>
          <a:xfrm>
            <a:off x="2485498" y="1364269"/>
            <a:ext cx="201110" cy="201110"/>
            <a:chOff x="864708" y="7928616"/>
            <a:chExt cx="402336" cy="402336"/>
          </a:xfrm>
        </p:grpSpPr>
        <p:sp>
          <p:nvSpPr>
            <p:cNvPr id="340" name="Oval 33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41" name="Oval 34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42" name="Yellow Oval 38"/>
          <p:cNvGrpSpPr>
            <a:grpSpLocks noChangeAspect="1"/>
          </p:cNvGrpSpPr>
          <p:nvPr/>
        </p:nvGrpSpPr>
        <p:grpSpPr>
          <a:xfrm>
            <a:off x="2097306" y="831021"/>
            <a:ext cx="201110" cy="201110"/>
            <a:chOff x="864708" y="7928616"/>
            <a:chExt cx="402336" cy="402336"/>
          </a:xfrm>
        </p:grpSpPr>
        <p:sp>
          <p:nvSpPr>
            <p:cNvPr id="343" name="Oval 34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44" name="Oval 34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45" name="Yellow Oval 39"/>
          <p:cNvGrpSpPr>
            <a:grpSpLocks noChangeAspect="1"/>
          </p:cNvGrpSpPr>
          <p:nvPr/>
        </p:nvGrpSpPr>
        <p:grpSpPr>
          <a:xfrm>
            <a:off x="6980023" y="2202231"/>
            <a:ext cx="201110" cy="201110"/>
            <a:chOff x="864708" y="7928616"/>
            <a:chExt cx="402336" cy="402336"/>
          </a:xfrm>
        </p:grpSpPr>
        <p:sp>
          <p:nvSpPr>
            <p:cNvPr id="346" name="Oval 34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47" name="Oval 34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48" name="Yellow Oval 40"/>
          <p:cNvGrpSpPr>
            <a:grpSpLocks noChangeAspect="1"/>
          </p:cNvGrpSpPr>
          <p:nvPr/>
        </p:nvGrpSpPr>
        <p:grpSpPr>
          <a:xfrm>
            <a:off x="2256963" y="2659301"/>
            <a:ext cx="201110" cy="201110"/>
            <a:chOff x="864708" y="7928616"/>
            <a:chExt cx="402336" cy="402336"/>
          </a:xfrm>
        </p:grpSpPr>
        <p:sp>
          <p:nvSpPr>
            <p:cNvPr id="349" name="Oval 34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50" name="Oval 34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51" name="Yellow Oval 41"/>
          <p:cNvGrpSpPr>
            <a:grpSpLocks noChangeAspect="1"/>
          </p:cNvGrpSpPr>
          <p:nvPr/>
        </p:nvGrpSpPr>
        <p:grpSpPr>
          <a:xfrm>
            <a:off x="2333141" y="831021"/>
            <a:ext cx="201110" cy="201110"/>
            <a:chOff x="864708" y="7928616"/>
            <a:chExt cx="402336" cy="402336"/>
          </a:xfrm>
        </p:grpSpPr>
        <p:sp>
          <p:nvSpPr>
            <p:cNvPr id="352" name="Oval 35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53" name="Oval 35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54" name="Yellow Oval 42"/>
          <p:cNvGrpSpPr>
            <a:grpSpLocks noChangeAspect="1"/>
          </p:cNvGrpSpPr>
          <p:nvPr/>
        </p:nvGrpSpPr>
        <p:grpSpPr>
          <a:xfrm>
            <a:off x="3731778" y="1821340"/>
            <a:ext cx="201110" cy="201110"/>
            <a:chOff x="864708" y="7928616"/>
            <a:chExt cx="402336" cy="402336"/>
          </a:xfrm>
        </p:grpSpPr>
        <p:sp>
          <p:nvSpPr>
            <p:cNvPr id="355" name="Oval 35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56" name="Oval 35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57" name="Yellow Oval 43"/>
          <p:cNvGrpSpPr>
            <a:grpSpLocks noChangeAspect="1"/>
          </p:cNvGrpSpPr>
          <p:nvPr/>
        </p:nvGrpSpPr>
        <p:grpSpPr>
          <a:xfrm>
            <a:off x="2409319" y="3040195"/>
            <a:ext cx="201110" cy="201110"/>
            <a:chOff x="864708" y="7928616"/>
            <a:chExt cx="402336" cy="402336"/>
          </a:xfrm>
        </p:grpSpPr>
        <p:sp>
          <p:nvSpPr>
            <p:cNvPr id="358" name="Oval 35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59" name="Oval 35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60" name="Yellow Oval 44"/>
          <p:cNvGrpSpPr>
            <a:grpSpLocks noChangeAspect="1"/>
          </p:cNvGrpSpPr>
          <p:nvPr/>
        </p:nvGrpSpPr>
        <p:grpSpPr>
          <a:xfrm>
            <a:off x="6637538" y="1440447"/>
            <a:ext cx="201110" cy="201110"/>
            <a:chOff x="864708" y="7928616"/>
            <a:chExt cx="402336" cy="402336"/>
          </a:xfrm>
        </p:grpSpPr>
        <p:sp>
          <p:nvSpPr>
            <p:cNvPr id="361" name="Oval 36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62" name="Oval 36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63" name="Yellow Oval 45"/>
          <p:cNvGrpSpPr>
            <a:grpSpLocks noChangeAspect="1"/>
          </p:cNvGrpSpPr>
          <p:nvPr/>
        </p:nvGrpSpPr>
        <p:grpSpPr>
          <a:xfrm>
            <a:off x="7284736" y="2110501"/>
            <a:ext cx="201110" cy="201110"/>
            <a:chOff x="864708" y="7928616"/>
            <a:chExt cx="402336" cy="402336"/>
          </a:xfrm>
        </p:grpSpPr>
        <p:sp>
          <p:nvSpPr>
            <p:cNvPr id="364" name="Oval 36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65" name="Oval 36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66" name="Yellow Oval 46"/>
          <p:cNvGrpSpPr>
            <a:grpSpLocks noChangeAspect="1"/>
          </p:cNvGrpSpPr>
          <p:nvPr/>
        </p:nvGrpSpPr>
        <p:grpSpPr>
          <a:xfrm>
            <a:off x="6474199" y="3344907"/>
            <a:ext cx="201110" cy="201110"/>
            <a:chOff x="864708" y="7928616"/>
            <a:chExt cx="402336" cy="402336"/>
          </a:xfrm>
        </p:grpSpPr>
        <p:sp>
          <p:nvSpPr>
            <p:cNvPr id="367" name="Oval 36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68" name="Oval 36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69" name="Yellow Oval 47"/>
          <p:cNvGrpSpPr>
            <a:grpSpLocks noChangeAspect="1"/>
          </p:cNvGrpSpPr>
          <p:nvPr/>
        </p:nvGrpSpPr>
        <p:grpSpPr>
          <a:xfrm>
            <a:off x="2485498" y="2126053"/>
            <a:ext cx="201110" cy="201110"/>
            <a:chOff x="864708" y="7928616"/>
            <a:chExt cx="402336" cy="402336"/>
          </a:xfrm>
        </p:grpSpPr>
        <p:sp>
          <p:nvSpPr>
            <p:cNvPr id="370" name="Oval 36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71" name="Oval 37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72" name="Yellow Oval 48"/>
          <p:cNvGrpSpPr>
            <a:grpSpLocks noChangeAspect="1"/>
          </p:cNvGrpSpPr>
          <p:nvPr/>
        </p:nvGrpSpPr>
        <p:grpSpPr>
          <a:xfrm>
            <a:off x="2918193" y="2735481"/>
            <a:ext cx="201110" cy="201110"/>
            <a:chOff x="864708" y="7928616"/>
            <a:chExt cx="402336" cy="402336"/>
          </a:xfrm>
        </p:grpSpPr>
        <p:sp>
          <p:nvSpPr>
            <p:cNvPr id="373" name="Oval 37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74" name="Oval 37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75" name="Yellow Oval 49"/>
          <p:cNvGrpSpPr>
            <a:grpSpLocks noChangeAspect="1"/>
          </p:cNvGrpSpPr>
          <p:nvPr/>
        </p:nvGrpSpPr>
        <p:grpSpPr>
          <a:xfrm>
            <a:off x="2561677" y="907199"/>
            <a:ext cx="201110" cy="201110"/>
            <a:chOff x="864708" y="7928616"/>
            <a:chExt cx="402336" cy="402336"/>
          </a:xfrm>
        </p:grpSpPr>
        <p:sp>
          <p:nvSpPr>
            <p:cNvPr id="376" name="Oval 37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77" name="Oval 37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78" name="Yellow Oval 50"/>
          <p:cNvGrpSpPr>
            <a:grpSpLocks noChangeAspect="1"/>
          </p:cNvGrpSpPr>
          <p:nvPr/>
        </p:nvGrpSpPr>
        <p:grpSpPr>
          <a:xfrm>
            <a:off x="7741807" y="1592804"/>
            <a:ext cx="201110" cy="201110"/>
            <a:chOff x="864708" y="7928616"/>
            <a:chExt cx="402336" cy="402336"/>
          </a:xfrm>
        </p:grpSpPr>
        <p:sp>
          <p:nvSpPr>
            <p:cNvPr id="379" name="Oval 37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80" name="Oval 37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81" name="Yellow Oval 51"/>
          <p:cNvGrpSpPr>
            <a:grpSpLocks noChangeAspect="1"/>
          </p:cNvGrpSpPr>
          <p:nvPr/>
        </p:nvGrpSpPr>
        <p:grpSpPr>
          <a:xfrm>
            <a:off x="7488895" y="3047494"/>
            <a:ext cx="201110" cy="201110"/>
            <a:chOff x="864708" y="7928616"/>
            <a:chExt cx="402336" cy="402336"/>
          </a:xfrm>
        </p:grpSpPr>
        <p:sp>
          <p:nvSpPr>
            <p:cNvPr id="382" name="Oval 38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83" name="Oval 38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84" name="Yellow Oval 52"/>
          <p:cNvGrpSpPr>
            <a:grpSpLocks noChangeAspect="1"/>
          </p:cNvGrpSpPr>
          <p:nvPr/>
        </p:nvGrpSpPr>
        <p:grpSpPr>
          <a:xfrm>
            <a:off x="6675310" y="4767920"/>
            <a:ext cx="201110" cy="201110"/>
            <a:chOff x="864708" y="7928616"/>
            <a:chExt cx="402336" cy="402336"/>
          </a:xfrm>
        </p:grpSpPr>
        <p:sp>
          <p:nvSpPr>
            <p:cNvPr id="385" name="Oval 38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86" name="Oval 38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87" name="Yellow Oval 53"/>
          <p:cNvGrpSpPr>
            <a:grpSpLocks noChangeAspect="1"/>
          </p:cNvGrpSpPr>
          <p:nvPr/>
        </p:nvGrpSpPr>
        <p:grpSpPr>
          <a:xfrm>
            <a:off x="5660615" y="2354588"/>
            <a:ext cx="201110" cy="201110"/>
            <a:chOff x="864708" y="7928616"/>
            <a:chExt cx="402336" cy="402336"/>
          </a:xfrm>
        </p:grpSpPr>
        <p:sp>
          <p:nvSpPr>
            <p:cNvPr id="388" name="Oval 38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89" name="Oval 38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90" name="Yellow Oval 54"/>
          <p:cNvGrpSpPr>
            <a:grpSpLocks noChangeAspect="1"/>
          </p:cNvGrpSpPr>
          <p:nvPr/>
        </p:nvGrpSpPr>
        <p:grpSpPr>
          <a:xfrm>
            <a:off x="2485498" y="1592804"/>
            <a:ext cx="201110" cy="201110"/>
            <a:chOff x="864708" y="7928616"/>
            <a:chExt cx="402336" cy="402336"/>
          </a:xfrm>
        </p:grpSpPr>
        <p:sp>
          <p:nvSpPr>
            <p:cNvPr id="391" name="Oval 39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92" name="Oval 39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93" name="Yellow Oval 55"/>
          <p:cNvGrpSpPr>
            <a:grpSpLocks noChangeAspect="1"/>
          </p:cNvGrpSpPr>
          <p:nvPr/>
        </p:nvGrpSpPr>
        <p:grpSpPr>
          <a:xfrm>
            <a:off x="3018747" y="518055"/>
            <a:ext cx="201110" cy="201110"/>
            <a:chOff x="864708" y="7928616"/>
            <a:chExt cx="402336" cy="402336"/>
          </a:xfrm>
        </p:grpSpPr>
        <p:sp>
          <p:nvSpPr>
            <p:cNvPr id="394" name="Oval 39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95" name="Oval 39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96" name="Yellow Oval 56"/>
          <p:cNvGrpSpPr>
            <a:grpSpLocks noChangeAspect="1"/>
          </p:cNvGrpSpPr>
          <p:nvPr/>
        </p:nvGrpSpPr>
        <p:grpSpPr>
          <a:xfrm>
            <a:off x="7284736" y="2659301"/>
            <a:ext cx="201110" cy="201110"/>
            <a:chOff x="864708" y="7928616"/>
            <a:chExt cx="402336" cy="402336"/>
          </a:xfrm>
        </p:grpSpPr>
        <p:sp>
          <p:nvSpPr>
            <p:cNvPr id="397" name="Oval 39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98" name="Oval 39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399" name="Yellow Oval 57"/>
          <p:cNvGrpSpPr>
            <a:grpSpLocks noChangeAspect="1"/>
          </p:cNvGrpSpPr>
          <p:nvPr/>
        </p:nvGrpSpPr>
        <p:grpSpPr>
          <a:xfrm>
            <a:off x="6980023" y="4182870"/>
            <a:ext cx="201110" cy="201110"/>
            <a:chOff x="864708" y="7928616"/>
            <a:chExt cx="402336" cy="402336"/>
          </a:xfrm>
        </p:grpSpPr>
        <p:sp>
          <p:nvSpPr>
            <p:cNvPr id="400" name="Oval 39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01" name="Oval 40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02" name="Yellow Oval 58"/>
          <p:cNvGrpSpPr>
            <a:grpSpLocks noChangeAspect="1"/>
          </p:cNvGrpSpPr>
          <p:nvPr/>
        </p:nvGrpSpPr>
        <p:grpSpPr>
          <a:xfrm>
            <a:off x="6444045" y="2202231"/>
            <a:ext cx="201110" cy="201110"/>
            <a:chOff x="864708" y="7928616"/>
            <a:chExt cx="402336" cy="402336"/>
          </a:xfrm>
        </p:grpSpPr>
        <p:sp>
          <p:nvSpPr>
            <p:cNvPr id="403" name="Oval 40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04" name="Oval 40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05" name="Yellow Oval 59"/>
          <p:cNvGrpSpPr>
            <a:grpSpLocks noChangeAspect="1"/>
          </p:cNvGrpSpPr>
          <p:nvPr/>
        </p:nvGrpSpPr>
        <p:grpSpPr>
          <a:xfrm>
            <a:off x="2256963" y="2025498"/>
            <a:ext cx="201110" cy="201110"/>
            <a:chOff x="864708" y="7928616"/>
            <a:chExt cx="402336" cy="402336"/>
          </a:xfrm>
        </p:grpSpPr>
        <p:sp>
          <p:nvSpPr>
            <p:cNvPr id="406" name="Oval 40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07" name="Oval 40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08" name="Yellow Oval 60"/>
          <p:cNvGrpSpPr>
            <a:grpSpLocks noChangeAspect="1"/>
          </p:cNvGrpSpPr>
          <p:nvPr/>
        </p:nvGrpSpPr>
        <p:grpSpPr>
          <a:xfrm>
            <a:off x="3732094" y="4335227"/>
            <a:ext cx="201110" cy="201110"/>
            <a:chOff x="864708" y="7928616"/>
            <a:chExt cx="402336" cy="402336"/>
          </a:xfrm>
        </p:grpSpPr>
        <p:sp>
          <p:nvSpPr>
            <p:cNvPr id="409" name="Oval 40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10" name="Oval 40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11" name="Yellow Oval 61"/>
          <p:cNvGrpSpPr>
            <a:grpSpLocks noChangeAspect="1"/>
          </p:cNvGrpSpPr>
          <p:nvPr/>
        </p:nvGrpSpPr>
        <p:grpSpPr>
          <a:xfrm>
            <a:off x="7132380" y="1211913"/>
            <a:ext cx="201110" cy="201110"/>
            <a:chOff x="864708" y="7928616"/>
            <a:chExt cx="402336" cy="402336"/>
          </a:xfrm>
        </p:grpSpPr>
        <p:sp>
          <p:nvSpPr>
            <p:cNvPr id="412" name="Oval 41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13" name="Oval 41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14" name="Yellow Oval 62"/>
          <p:cNvGrpSpPr>
            <a:grpSpLocks noChangeAspect="1"/>
          </p:cNvGrpSpPr>
          <p:nvPr/>
        </p:nvGrpSpPr>
        <p:grpSpPr>
          <a:xfrm>
            <a:off x="6903845" y="3954335"/>
            <a:ext cx="201110" cy="201110"/>
            <a:chOff x="864708" y="7928616"/>
            <a:chExt cx="402336" cy="402336"/>
          </a:xfrm>
        </p:grpSpPr>
        <p:sp>
          <p:nvSpPr>
            <p:cNvPr id="415" name="Oval 41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16" name="Oval 41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17" name="Yellow Oval 63"/>
          <p:cNvGrpSpPr>
            <a:grpSpLocks noChangeAspect="1"/>
          </p:cNvGrpSpPr>
          <p:nvPr/>
        </p:nvGrpSpPr>
        <p:grpSpPr>
          <a:xfrm>
            <a:off x="6574755" y="4487583"/>
            <a:ext cx="201110" cy="201110"/>
            <a:chOff x="864708" y="7928616"/>
            <a:chExt cx="402336" cy="402336"/>
          </a:xfrm>
        </p:grpSpPr>
        <p:sp>
          <p:nvSpPr>
            <p:cNvPr id="418" name="Oval 41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19" name="Oval 41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20" name="Yellow Oval 64"/>
          <p:cNvGrpSpPr>
            <a:grpSpLocks noChangeAspect="1"/>
          </p:cNvGrpSpPr>
          <p:nvPr/>
        </p:nvGrpSpPr>
        <p:grpSpPr>
          <a:xfrm>
            <a:off x="5507052" y="3116372"/>
            <a:ext cx="201110" cy="201110"/>
            <a:chOff x="864708" y="7928616"/>
            <a:chExt cx="402336" cy="402336"/>
          </a:xfrm>
        </p:grpSpPr>
        <p:sp>
          <p:nvSpPr>
            <p:cNvPr id="421" name="Oval 42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22" name="Oval 42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23" name="Yellow Oval 65"/>
          <p:cNvGrpSpPr>
            <a:grpSpLocks noChangeAspect="1"/>
          </p:cNvGrpSpPr>
          <p:nvPr/>
        </p:nvGrpSpPr>
        <p:grpSpPr>
          <a:xfrm>
            <a:off x="1926666" y="1592804"/>
            <a:ext cx="201110" cy="201110"/>
            <a:chOff x="864708" y="7928616"/>
            <a:chExt cx="402336" cy="402336"/>
          </a:xfrm>
        </p:grpSpPr>
        <p:sp>
          <p:nvSpPr>
            <p:cNvPr id="424" name="Oval 42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25" name="Oval 42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26" name="Yellow Oval 66"/>
          <p:cNvGrpSpPr>
            <a:grpSpLocks noChangeAspect="1"/>
          </p:cNvGrpSpPr>
          <p:nvPr/>
        </p:nvGrpSpPr>
        <p:grpSpPr>
          <a:xfrm>
            <a:off x="4847028" y="480283"/>
            <a:ext cx="201110" cy="201110"/>
            <a:chOff x="864708" y="7928616"/>
            <a:chExt cx="402336" cy="402336"/>
          </a:xfrm>
        </p:grpSpPr>
        <p:sp>
          <p:nvSpPr>
            <p:cNvPr id="427" name="Oval 42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28" name="Oval 42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29" name="Yellow Oval 67"/>
          <p:cNvGrpSpPr>
            <a:grpSpLocks noChangeAspect="1"/>
          </p:cNvGrpSpPr>
          <p:nvPr/>
        </p:nvGrpSpPr>
        <p:grpSpPr>
          <a:xfrm>
            <a:off x="4389959" y="1211913"/>
            <a:ext cx="201110" cy="201110"/>
            <a:chOff x="864708" y="7928616"/>
            <a:chExt cx="402336" cy="402336"/>
          </a:xfrm>
        </p:grpSpPr>
        <p:sp>
          <p:nvSpPr>
            <p:cNvPr id="430" name="Oval 42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31" name="Oval 43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32" name="Yellow Oval 68"/>
          <p:cNvGrpSpPr>
            <a:grpSpLocks noChangeAspect="1"/>
          </p:cNvGrpSpPr>
          <p:nvPr/>
        </p:nvGrpSpPr>
        <p:grpSpPr>
          <a:xfrm>
            <a:off x="6466899" y="4182870"/>
            <a:ext cx="201110" cy="201110"/>
            <a:chOff x="864708" y="7928616"/>
            <a:chExt cx="402336" cy="402336"/>
          </a:xfrm>
        </p:grpSpPr>
        <p:sp>
          <p:nvSpPr>
            <p:cNvPr id="433" name="Oval 43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34" name="Oval 43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35" name="Yellow Oval 69"/>
          <p:cNvGrpSpPr>
            <a:grpSpLocks noChangeAspect="1"/>
          </p:cNvGrpSpPr>
          <p:nvPr/>
        </p:nvGrpSpPr>
        <p:grpSpPr>
          <a:xfrm>
            <a:off x="5660615" y="2025498"/>
            <a:ext cx="201110" cy="201110"/>
            <a:chOff x="864708" y="7928616"/>
            <a:chExt cx="402336" cy="402336"/>
          </a:xfrm>
        </p:grpSpPr>
        <p:sp>
          <p:nvSpPr>
            <p:cNvPr id="436" name="Oval 43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37" name="Oval 43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38" name="Yellow Oval 70"/>
          <p:cNvGrpSpPr>
            <a:grpSpLocks noChangeAspect="1"/>
          </p:cNvGrpSpPr>
          <p:nvPr/>
        </p:nvGrpSpPr>
        <p:grpSpPr>
          <a:xfrm>
            <a:off x="3628174" y="5325546"/>
            <a:ext cx="201110" cy="201110"/>
            <a:chOff x="864708" y="7928616"/>
            <a:chExt cx="402336" cy="402336"/>
          </a:xfrm>
        </p:grpSpPr>
        <p:sp>
          <p:nvSpPr>
            <p:cNvPr id="439" name="Oval 43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40" name="Oval 43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41" name="Yellow Oval 71"/>
          <p:cNvGrpSpPr>
            <a:grpSpLocks noChangeAspect="1"/>
          </p:cNvGrpSpPr>
          <p:nvPr/>
        </p:nvGrpSpPr>
        <p:grpSpPr>
          <a:xfrm>
            <a:off x="3551996" y="4411405"/>
            <a:ext cx="201110" cy="201110"/>
            <a:chOff x="864708" y="7928616"/>
            <a:chExt cx="402336" cy="402336"/>
          </a:xfrm>
        </p:grpSpPr>
        <p:sp>
          <p:nvSpPr>
            <p:cNvPr id="442" name="Oval 44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43" name="Oval 44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44" name="Yellow Oval 72"/>
          <p:cNvGrpSpPr>
            <a:grpSpLocks noChangeAspect="1"/>
          </p:cNvGrpSpPr>
          <p:nvPr/>
        </p:nvGrpSpPr>
        <p:grpSpPr>
          <a:xfrm>
            <a:off x="4542315" y="980013"/>
            <a:ext cx="201110" cy="201110"/>
            <a:chOff x="864708" y="7928616"/>
            <a:chExt cx="402336" cy="402336"/>
          </a:xfrm>
        </p:grpSpPr>
        <p:sp>
          <p:nvSpPr>
            <p:cNvPr id="445" name="Oval 44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46" name="Oval 44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47" name="Yellow Oval 73"/>
          <p:cNvGrpSpPr>
            <a:grpSpLocks noChangeAspect="1"/>
          </p:cNvGrpSpPr>
          <p:nvPr/>
        </p:nvGrpSpPr>
        <p:grpSpPr>
          <a:xfrm>
            <a:off x="6980023" y="3649621"/>
            <a:ext cx="201110" cy="201110"/>
            <a:chOff x="864708" y="7928616"/>
            <a:chExt cx="402336" cy="402336"/>
          </a:xfrm>
        </p:grpSpPr>
        <p:sp>
          <p:nvSpPr>
            <p:cNvPr id="448" name="Oval 44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49" name="Oval 44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50" name="Yellow Oval 74"/>
          <p:cNvGrpSpPr>
            <a:grpSpLocks noChangeAspect="1"/>
          </p:cNvGrpSpPr>
          <p:nvPr/>
        </p:nvGrpSpPr>
        <p:grpSpPr>
          <a:xfrm>
            <a:off x="6218240" y="2278410"/>
            <a:ext cx="201110" cy="201110"/>
            <a:chOff x="864708" y="7928616"/>
            <a:chExt cx="402336" cy="402336"/>
          </a:xfrm>
        </p:grpSpPr>
        <p:sp>
          <p:nvSpPr>
            <p:cNvPr id="451" name="Oval 45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52" name="Oval 45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53" name="Yellow Oval 75"/>
          <p:cNvGrpSpPr>
            <a:grpSpLocks noChangeAspect="1"/>
          </p:cNvGrpSpPr>
          <p:nvPr/>
        </p:nvGrpSpPr>
        <p:grpSpPr>
          <a:xfrm>
            <a:off x="6017129" y="3116372"/>
            <a:ext cx="201110" cy="201110"/>
            <a:chOff x="864708" y="7928616"/>
            <a:chExt cx="402336" cy="402336"/>
          </a:xfrm>
        </p:grpSpPr>
        <p:sp>
          <p:nvSpPr>
            <p:cNvPr id="454" name="Oval 45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55" name="Oval 45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56" name="Yellow Oval 76"/>
          <p:cNvGrpSpPr>
            <a:grpSpLocks noChangeAspect="1"/>
          </p:cNvGrpSpPr>
          <p:nvPr/>
        </p:nvGrpSpPr>
        <p:grpSpPr>
          <a:xfrm>
            <a:off x="3628174" y="5020832"/>
            <a:ext cx="201110" cy="201110"/>
            <a:chOff x="864708" y="7928616"/>
            <a:chExt cx="402336" cy="402336"/>
          </a:xfrm>
        </p:grpSpPr>
        <p:sp>
          <p:nvSpPr>
            <p:cNvPr id="457" name="Oval 45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58" name="Oval 45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59" name="Yellow Oval 77"/>
          <p:cNvGrpSpPr>
            <a:grpSpLocks noChangeAspect="1"/>
          </p:cNvGrpSpPr>
          <p:nvPr/>
        </p:nvGrpSpPr>
        <p:grpSpPr>
          <a:xfrm>
            <a:off x="4877817" y="907199"/>
            <a:ext cx="201110" cy="201110"/>
            <a:chOff x="864708" y="7928616"/>
            <a:chExt cx="402336" cy="402336"/>
          </a:xfrm>
        </p:grpSpPr>
        <p:sp>
          <p:nvSpPr>
            <p:cNvPr id="460" name="Oval 45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61" name="Oval 46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62" name="Yellow Oval 78"/>
          <p:cNvGrpSpPr>
            <a:grpSpLocks noChangeAspect="1"/>
          </p:cNvGrpSpPr>
          <p:nvPr/>
        </p:nvGrpSpPr>
        <p:grpSpPr>
          <a:xfrm>
            <a:off x="6751487" y="4182870"/>
            <a:ext cx="201110" cy="201110"/>
            <a:chOff x="864708" y="7928616"/>
            <a:chExt cx="402336" cy="402336"/>
          </a:xfrm>
        </p:grpSpPr>
        <p:sp>
          <p:nvSpPr>
            <p:cNvPr id="463" name="Oval 46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64" name="Oval 46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65" name="Yellow Oval 79"/>
          <p:cNvGrpSpPr>
            <a:grpSpLocks noChangeAspect="1"/>
          </p:cNvGrpSpPr>
          <p:nvPr/>
        </p:nvGrpSpPr>
        <p:grpSpPr>
          <a:xfrm>
            <a:off x="6218240" y="4106692"/>
            <a:ext cx="201110" cy="201110"/>
            <a:chOff x="864708" y="7928616"/>
            <a:chExt cx="402336" cy="402336"/>
          </a:xfrm>
        </p:grpSpPr>
        <p:sp>
          <p:nvSpPr>
            <p:cNvPr id="466" name="Oval 46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67" name="Oval 46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68" name="Yellow Oval 80"/>
          <p:cNvGrpSpPr>
            <a:grpSpLocks noChangeAspect="1"/>
          </p:cNvGrpSpPr>
          <p:nvPr/>
        </p:nvGrpSpPr>
        <p:grpSpPr>
          <a:xfrm>
            <a:off x="6294418" y="3649621"/>
            <a:ext cx="201110" cy="201110"/>
            <a:chOff x="864708" y="7928616"/>
            <a:chExt cx="402336" cy="402336"/>
          </a:xfrm>
        </p:grpSpPr>
        <p:sp>
          <p:nvSpPr>
            <p:cNvPr id="469" name="Oval 46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70" name="Oval 46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71" name="Yellow Oval 81"/>
          <p:cNvGrpSpPr>
            <a:grpSpLocks noChangeAspect="1"/>
          </p:cNvGrpSpPr>
          <p:nvPr/>
        </p:nvGrpSpPr>
        <p:grpSpPr>
          <a:xfrm>
            <a:off x="3171104" y="1211913"/>
            <a:ext cx="201110" cy="201110"/>
            <a:chOff x="864708" y="7928616"/>
            <a:chExt cx="402336" cy="402336"/>
          </a:xfrm>
        </p:grpSpPr>
        <p:sp>
          <p:nvSpPr>
            <p:cNvPr id="472" name="Oval 47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73" name="Oval 47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74" name="Yellow Oval 82"/>
          <p:cNvGrpSpPr>
            <a:grpSpLocks noChangeAspect="1"/>
          </p:cNvGrpSpPr>
          <p:nvPr/>
        </p:nvGrpSpPr>
        <p:grpSpPr>
          <a:xfrm>
            <a:off x="4466137" y="4335227"/>
            <a:ext cx="201110" cy="201110"/>
            <a:chOff x="864708" y="7928616"/>
            <a:chExt cx="402336" cy="402336"/>
          </a:xfrm>
        </p:grpSpPr>
        <p:sp>
          <p:nvSpPr>
            <p:cNvPr id="475" name="Oval 47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76" name="Oval 47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77" name="Yellow Oval 83"/>
          <p:cNvGrpSpPr>
            <a:grpSpLocks noChangeAspect="1"/>
          </p:cNvGrpSpPr>
          <p:nvPr/>
        </p:nvGrpSpPr>
        <p:grpSpPr>
          <a:xfrm>
            <a:off x="6827667" y="2025498"/>
            <a:ext cx="201110" cy="201110"/>
            <a:chOff x="864708" y="7928616"/>
            <a:chExt cx="402336" cy="402336"/>
          </a:xfrm>
        </p:grpSpPr>
        <p:sp>
          <p:nvSpPr>
            <p:cNvPr id="478" name="Oval 47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79" name="Oval 47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80" name="Yellow Oval 84"/>
          <p:cNvGrpSpPr>
            <a:grpSpLocks noChangeAspect="1"/>
          </p:cNvGrpSpPr>
          <p:nvPr/>
        </p:nvGrpSpPr>
        <p:grpSpPr>
          <a:xfrm>
            <a:off x="6675310" y="3753224"/>
            <a:ext cx="201110" cy="201110"/>
            <a:chOff x="864708" y="7928616"/>
            <a:chExt cx="402336" cy="402336"/>
          </a:xfrm>
        </p:grpSpPr>
        <p:sp>
          <p:nvSpPr>
            <p:cNvPr id="481" name="Oval 48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82" name="Oval 48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83" name="Yellow Oval 85"/>
          <p:cNvGrpSpPr>
            <a:grpSpLocks noChangeAspect="1"/>
          </p:cNvGrpSpPr>
          <p:nvPr/>
        </p:nvGrpSpPr>
        <p:grpSpPr>
          <a:xfrm>
            <a:off x="6294418" y="2854001"/>
            <a:ext cx="201110" cy="201110"/>
            <a:chOff x="864708" y="7928616"/>
            <a:chExt cx="402336" cy="402336"/>
          </a:xfrm>
        </p:grpSpPr>
        <p:sp>
          <p:nvSpPr>
            <p:cNvPr id="484" name="Oval 48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85" name="Oval 48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86" name="Yellow Oval 86"/>
          <p:cNvGrpSpPr>
            <a:grpSpLocks noChangeAspect="1"/>
          </p:cNvGrpSpPr>
          <p:nvPr/>
        </p:nvGrpSpPr>
        <p:grpSpPr>
          <a:xfrm>
            <a:off x="3299084" y="2278410"/>
            <a:ext cx="201110" cy="201110"/>
            <a:chOff x="864708" y="7928616"/>
            <a:chExt cx="402336" cy="402336"/>
          </a:xfrm>
        </p:grpSpPr>
        <p:sp>
          <p:nvSpPr>
            <p:cNvPr id="487" name="Oval 48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88" name="Oval 48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89" name="Yellow Oval 87"/>
          <p:cNvGrpSpPr>
            <a:grpSpLocks noChangeAspect="1"/>
          </p:cNvGrpSpPr>
          <p:nvPr/>
        </p:nvGrpSpPr>
        <p:grpSpPr>
          <a:xfrm>
            <a:off x="3628174" y="3954017"/>
            <a:ext cx="201110" cy="201110"/>
            <a:chOff x="864708" y="7928616"/>
            <a:chExt cx="402336" cy="402336"/>
          </a:xfrm>
        </p:grpSpPr>
        <p:sp>
          <p:nvSpPr>
            <p:cNvPr id="490" name="Oval 48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91" name="Oval 49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92" name="Yellow Oval 88"/>
          <p:cNvGrpSpPr>
            <a:grpSpLocks noChangeAspect="1"/>
          </p:cNvGrpSpPr>
          <p:nvPr/>
        </p:nvGrpSpPr>
        <p:grpSpPr>
          <a:xfrm>
            <a:off x="4161422" y="4697518"/>
            <a:ext cx="201110" cy="201110"/>
            <a:chOff x="864708" y="7928616"/>
            <a:chExt cx="402336" cy="402336"/>
          </a:xfrm>
        </p:grpSpPr>
        <p:sp>
          <p:nvSpPr>
            <p:cNvPr id="493" name="Oval 49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94" name="Oval 49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95" name="Yellow Oval 89"/>
          <p:cNvGrpSpPr>
            <a:grpSpLocks noChangeAspect="1"/>
          </p:cNvGrpSpPr>
          <p:nvPr/>
        </p:nvGrpSpPr>
        <p:grpSpPr>
          <a:xfrm>
            <a:off x="6668010" y="3954335"/>
            <a:ext cx="201110" cy="201110"/>
            <a:chOff x="864708" y="7928616"/>
            <a:chExt cx="402336" cy="402336"/>
          </a:xfrm>
        </p:grpSpPr>
        <p:sp>
          <p:nvSpPr>
            <p:cNvPr id="496" name="Oval 49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97" name="Oval 49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498" name="Yellow Oval 90"/>
          <p:cNvGrpSpPr>
            <a:grpSpLocks noChangeAspect="1"/>
          </p:cNvGrpSpPr>
          <p:nvPr/>
        </p:nvGrpSpPr>
        <p:grpSpPr>
          <a:xfrm>
            <a:off x="5837347" y="2506945"/>
            <a:ext cx="201110" cy="201110"/>
            <a:chOff x="864708" y="7928616"/>
            <a:chExt cx="402336" cy="402336"/>
          </a:xfrm>
        </p:grpSpPr>
        <p:sp>
          <p:nvSpPr>
            <p:cNvPr id="499" name="Oval 49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00" name="Oval 49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01" name="Yellow Oval 91"/>
          <p:cNvGrpSpPr>
            <a:grpSpLocks noChangeAspect="1"/>
          </p:cNvGrpSpPr>
          <p:nvPr/>
        </p:nvGrpSpPr>
        <p:grpSpPr>
          <a:xfrm>
            <a:off x="5994593" y="3760525"/>
            <a:ext cx="201110" cy="201110"/>
            <a:chOff x="864708" y="7928616"/>
            <a:chExt cx="402336" cy="402336"/>
          </a:xfrm>
        </p:grpSpPr>
        <p:sp>
          <p:nvSpPr>
            <p:cNvPr id="502" name="Oval 50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03" name="Oval 50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04" name="Yellow Oval 92"/>
          <p:cNvGrpSpPr>
            <a:grpSpLocks noChangeAspect="1"/>
          </p:cNvGrpSpPr>
          <p:nvPr/>
        </p:nvGrpSpPr>
        <p:grpSpPr>
          <a:xfrm>
            <a:off x="4389959" y="4767920"/>
            <a:ext cx="201110" cy="201110"/>
            <a:chOff x="864708" y="7928616"/>
            <a:chExt cx="402336" cy="402336"/>
          </a:xfrm>
        </p:grpSpPr>
        <p:sp>
          <p:nvSpPr>
            <p:cNvPr id="505" name="Oval 50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06" name="Oval 50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07" name="Yellow Oval 93"/>
          <p:cNvGrpSpPr>
            <a:grpSpLocks noChangeAspect="1"/>
          </p:cNvGrpSpPr>
          <p:nvPr/>
        </p:nvGrpSpPr>
        <p:grpSpPr>
          <a:xfrm>
            <a:off x="3933206" y="4891011"/>
            <a:ext cx="201110" cy="201110"/>
            <a:chOff x="864708" y="7928616"/>
            <a:chExt cx="402336" cy="402336"/>
          </a:xfrm>
        </p:grpSpPr>
        <p:sp>
          <p:nvSpPr>
            <p:cNvPr id="508" name="Oval 50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09" name="Oval 50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10" name="Yellow Oval 94"/>
          <p:cNvGrpSpPr>
            <a:grpSpLocks noChangeAspect="1"/>
          </p:cNvGrpSpPr>
          <p:nvPr/>
        </p:nvGrpSpPr>
        <p:grpSpPr>
          <a:xfrm>
            <a:off x="4237600" y="4411405"/>
            <a:ext cx="201110" cy="201110"/>
            <a:chOff x="864708" y="7928616"/>
            <a:chExt cx="402336" cy="402336"/>
          </a:xfrm>
        </p:grpSpPr>
        <p:sp>
          <p:nvSpPr>
            <p:cNvPr id="511" name="Oval 51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12" name="Oval 51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13" name="Yellow Oval 95"/>
          <p:cNvGrpSpPr>
            <a:grpSpLocks noChangeAspect="1"/>
          </p:cNvGrpSpPr>
          <p:nvPr/>
        </p:nvGrpSpPr>
        <p:grpSpPr>
          <a:xfrm>
            <a:off x="6645157" y="3047494"/>
            <a:ext cx="201110" cy="201110"/>
            <a:chOff x="864708" y="7928616"/>
            <a:chExt cx="402336" cy="402336"/>
          </a:xfrm>
        </p:grpSpPr>
        <p:sp>
          <p:nvSpPr>
            <p:cNvPr id="514" name="Oval 51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15" name="Oval 51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16" name="Yellow Oval 96"/>
          <p:cNvGrpSpPr>
            <a:grpSpLocks noChangeAspect="1"/>
          </p:cNvGrpSpPr>
          <p:nvPr/>
        </p:nvGrpSpPr>
        <p:grpSpPr>
          <a:xfrm>
            <a:off x="2817953" y="3421085"/>
            <a:ext cx="201110" cy="201110"/>
            <a:chOff x="864708" y="7928616"/>
            <a:chExt cx="402336" cy="402336"/>
          </a:xfrm>
        </p:grpSpPr>
        <p:sp>
          <p:nvSpPr>
            <p:cNvPr id="517" name="Oval 51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18" name="Oval 51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19" name="Yellow Oval 97"/>
          <p:cNvGrpSpPr>
            <a:grpSpLocks noChangeAspect="1"/>
          </p:cNvGrpSpPr>
          <p:nvPr/>
        </p:nvGrpSpPr>
        <p:grpSpPr>
          <a:xfrm>
            <a:off x="4009065" y="5097010"/>
            <a:ext cx="201110" cy="201110"/>
            <a:chOff x="864708" y="7928616"/>
            <a:chExt cx="402336" cy="402336"/>
          </a:xfrm>
        </p:grpSpPr>
        <p:sp>
          <p:nvSpPr>
            <p:cNvPr id="520" name="Oval 51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21" name="Oval 52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22" name="Yellow Oval 98"/>
          <p:cNvGrpSpPr>
            <a:grpSpLocks noChangeAspect="1"/>
          </p:cNvGrpSpPr>
          <p:nvPr/>
        </p:nvGrpSpPr>
        <p:grpSpPr>
          <a:xfrm>
            <a:off x="3361868" y="3954335"/>
            <a:ext cx="201110" cy="201110"/>
            <a:chOff x="864708" y="7928616"/>
            <a:chExt cx="402336" cy="402336"/>
          </a:xfrm>
        </p:grpSpPr>
        <p:sp>
          <p:nvSpPr>
            <p:cNvPr id="523" name="Oval 52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24" name="Oval 52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25" name="Yellow Oval 99"/>
          <p:cNvGrpSpPr>
            <a:grpSpLocks noChangeAspect="1"/>
          </p:cNvGrpSpPr>
          <p:nvPr/>
        </p:nvGrpSpPr>
        <p:grpSpPr>
          <a:xfrm>
            <a:off x="3716859" y="4767920"/>
            <a:ext cx="201110" cy="201110"/>
            <a:chOff x="864708" y="7928616"/>
            <a:chExt cx="402336" cy="402336"/>
          </a:xfrm>
        </p:grpSpPr>
        <p:sp>
          <p:nvSpPr>
            <p:cNvPr id="526" name="Oval 52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27" name="Oval 52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28" name="Yellow Oval 100"/>
          <p:cNvGrpSpPr>
            <a:grpSpLocks noChangeAspect="1"/>
          </p:cNvGrpSpPr>
          <p:nvPr/>
        </p:nvGrpSpPr>
        <p:grpSpPr>
          <a:xfrm>
            <a:off x="3913845" y="4063051"/>
            <a:ext cx="201110" cy="201110"/>
            <a:chOff x="864708" y="7928616"/>
            <a:chExt cx="402336" cy="402336"/>
          </a:xfrm>
        </p:grpSpPr>
        <p:sp>
          <p:nvSpPr>
            <p:cNvPr id="529" name="Oval 52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30" name="Oval 52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31" name="Green Oval 61"/>
          <p:cNvGrpSpPr>
            <a:grpSpLocks noChangeAspect="1"/>
          </p:cNvGrpSpPr>
          <p:nvPr/>
        </p:nvGrpSpPr>
        <p:grpSpPr>
          <a:xfrm>
            <a:off x="4770849" y="1288089"/>
            <a:ext cx="301666" cy="301666"/>
            <a:chOff x="864708" y="7928616"/>
            <a:chExt cx="402336" cy="402336"/>
          </a:xfrm>
        </p:grpSpPr>
        <p:sp>
          <p:nvSpPr>
            <p:cNvPr id="532" name="Oval 53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325C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33" name="Oval 53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92D05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34" name="Yellow Oval 101"/>
          <p:cNvGrpSpPr>
            <a:grpSpLocks noChangeAspect="1"/>
          </p:cNvGrpSpPr>
          <p:nvPr/>
        </p:nvGrpSpPr>
        <p:grpSpPr>
          <a:xfrm>
            <a:off x="6903845" y="1516625"/>
            <a:ext cx="201110" cy="201110"/>
            <a:chOff x="864708" y="7928616"/>
            <a:chExt cx="402336" cy="402336"/>
          </a:xfrm>
        </p:grpSpPr>
        <p:sp>
          <p:nvSpPr>
            <p:cNvPr id="535" name="Oval 53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36" name="Oval 53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37" name="Yellow Oval 102"/>
          <p:cNvGrpSpPr>
            <a:grpSpLocks noChangeAspect="1"/>
          </p:cNvGrpSpPr>
          <p:nvPr/>
        </p:nvGrpSpPr>
        <p:grpSpPr>
          <a:xfrm>
            <a:off x="7056202" y="1924943"/>
            <a:ext cx="201110" cy="201110"/>
            <a:chOff x="864708" y="7928616"/>
            <a:chExt cx="402336" cy="402336"/>
          </a:xfrm>
        </p:grpSpPr>
        <p:sp>
          <p:nvSpPr>
            <p:cNvPr id="538" name="Oval 53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39" name="Oval 53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40" name="Yellow Oval 103"/>
          <p:cNvGrpSpPr>
            <a:grpSpLocks noChangeAspect="1"/>
          </p:cNvGrpSpPr>
          <p:nvPr/>
        </p:nvGrpSpPr>
        <p:grpSpPr>
          <a:xfrm>
            <a:off x="7389927" y="1516625"/>
            <a:ext cx="201110" cy="201110"/>
            <a:chOff x="864708" y="7928616"/>
            <a:chExt cx="402336" cy="402336"/>
          </a:xfrm>
        </p:grpSpPr>
        <p:sp>
          <p:nvSpPr>
            <p:cNvPr id="541" name="Oval 54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42" name="Oval 54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43" name="Yellow Oval 104"/>
          <p:cNvGrpSpPr>
            <a:grpSpLocks noChangeAspect="1"/>
          </p:cNvGrpSpPr>
          <p:nvPr/>
        </p:nvGrpSpPr>
        <p:grpSpPr>
          <a:xfrm>
            <a:off x="7665629" y="1910658"/>
            <a:ext cx="201110" cy="201110"/>
            <a:chOff x="864708" y="7928616"/>
            <a:chExt cx="402336" cy="402336"/>
          </a:xfrm>
        </p:grpSpPr>
        <p:sp>
          <p:nvSpPr>
            <p:cNvPr id="544" name="Oval 54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45" name="Oval 54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46" name="Yellow Oval 105"/>
          <p:cNvGrpSpPr>
            <a:grpSpLocks noChangeAspect="1"/>
          </p:cNvGrpSpPr>
          <p:nvPr/>
        </p:nvGrpSpPr>
        <p:grpSpPr>
          <a:xfrm>
            <a:off x="8198878" y="1924943"/>
            <a:ext cx="201110" cy="201110"/>
            <a:chOff x="864708" y="7928616"/>
            <a:chExt cx="402336" cy="402336"/>
          </a:xfrm>
        </p:grpSpPr>
        <p:sp>
          <p:nvSpPr>
            <p:cNvPr id="547" name="Oval 54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48" name="Oval 54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49" name="Yellow Oval 106"/>
          <p:cNvGrpSpPr>
            <a:grpSpLocks noChangeAspect="1"/>
          </p:cNvGrpSpPr>
          <p:nvPr/>
        </p:nvGrpSpPr>
        <p:grpSpPr>
          <a:xfrm>
            <a:off x="7817985" y="2202231"/>
            <a:ext cx="201110" cy="201110"/>
            <a:chOff x="864708" y="7928616"/>
            <a:chExt cx="402336" cy="402336"/>
          </a:xfrm>
        </p:grpSpPr>
        <p:sp>
          <p:nvSpPr>
            <p:cNvPr id="550" name="Oval 54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51" name="Oval 55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52" name="Yellow Oval 107"/>
          <p:cNvGrpSpPr>
            <a:grpSpLocks noChangeAspect="1"/>
          </p:cNvGrpSpPr>
          <p:nvPr/>
        </p:nvGrpSpPr>
        <p:grpSpPr>
          <a:xfrm>
            <a:off x="7741807" y="2839084"/>
            <a:ext cx="201110" cy="201110"/>
            <a:chOff x="864708" y="7928616"/>
            <a:chExt cx="402336" cy="402336"/>
          </a:xfrm>
        </p:grpSpPr>
        <p:sp>
          <p:nvSpPr>
            <p:cNvPr id="553" name="Oval 55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54" name="Oval 55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55" name="Yellow Oval 108"/>
          <p:cNvGrpSpPr>
            <a:grpSpLocks noChangeAspect="1"/>
          </p:cNvGrpSpPr>
          <p:nvPr/>
        </p:nvGrpSpPr>
        <p:grpSpPr>
          <a:xfrm>
            <a:off x="7383579" y="2856542"/>
            <a:ext cx="201110" cy="201110"/>
            <a:chOff x="864708" y="7928616"/>
            <a:chExt cx="402336" cy="402336"/>
          </a:xfrm>
        </p:grpSpPr>
        <p:sp>
          <p:nvSpPr>
            <p:cNvPr id="556" name="Oval 55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57" name="Oval 55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58" name="Yellow Oval 109"/>
          <p:cNvGrpSpPr>
            <a:grpSpLocks noChangeAspect="1"/>
          </p:cNvGrpSpPr>
          <p:nvPr/>
        </p:nvGrpSpPr>
        <p:grpSpPr>
          <a:xfrm>
            <a:off x="8503591" y="2839084"/>
            <a:ext cx="201110" cy="201110"/>
            <a:chOff x="864708" y="7928616"/>
            <a:chExt cx="402336" cy="402336"/>
          </a:xfrm>
        </p:grpSpPr>
        <p:sp>
          <p:nvSpPr>
            <p:cNvPr id="559" name="Oval 55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60" name="Oval 55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61" name="Yellow Oval 110"/>
          <p:cNvGrpSpPr>
            <a:grpSpLocks noChangeAspect="1"/>
          </p:cNvGrpSpPr>
          <p:nvPr/>
        </p:nvGrpSpPr>
        <p:grpSpPr>
          <a:xfrm>
            <a:off x="8884483" y="2735481"/>
            <a:ext cx="201110" cy="201110"/>
            <a:chOff x="864708" y="7928616"/>
            <a:chExt cx="402336" cy="402336"/>
          </a:xfrm>
        </p:grpSpPr>
        <p:sp>
          <p:nvSpPr>
            <p:cNvPr id="562" name="Oval 56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63" name="Oval 56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64" name="Yellow Oval 111"/>
          <p:cNvGrpSpPr>
            <a:grpSpLocks noChangeAspect="1"/>
          </p:cNvGrpSpPr>
          <p:nvPr/>
        </p:nvGrpSpPr>
        <p:grpSpPr>
          <a:xfrm>
            <a:off x="8808305" y="3344907"/>
            <a:ext cx="201110" cy="201110"/>
            <a:chOff x="864708" y="7928616"/>
            <a:chExt cx="402336" cy="402336"/>
          </a:xfrm>
        </p:grpSpPr>
        <p:sp>
          <p:nvSpPr>
            <p:cNvPr id="565" name="Oval 56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66" name="Oval 56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67" name="Yellow Oval 112"/>
          <p:cNvGrpSpPr>
            <a:grpSpLocks noChangeAspect="1"/>
          </p:cNvGrpSpPr>
          <p:nvPr/>
        </p:nvGrpSpPr>
        <p:grpSpPr>
          <a:xfrm>
            <a:off x="8467090" y="2092726"/>
            <a:ext cx="201110" cy="201110"/>
            <a:chOff x="864708" y="7928616"/>
            <a:chExt cx="402336" cy="402336"/>
          </a:xfrm>
        </p:grpSpPr>
        <p:sp>
          <p:nvSpPr>
            <p:cNvPr id="568" name="Oval 56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69" name="Oval 56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70" name="Yellow Oval 113"/>
          <p:cNvGrpSpPr>
            <a:grpSpLocks noChangeAspect="1"/>
          </p:cNvGrpSpPr>
          <p:nvPr/>
        </p:nvGrpSpPr>
        <p:grpSpPr>
          <a:xfrm>
            <a:off x="9036840" y="1821340"/>
            <a:ext cx="201110" cy="201110"/>
            <a:chOff x="864708" y="7928616"/>
            <a:chExt cx="402336" cy="402336"/>
          </a:xfrm>
        </p:grpSpPr>
        <p:sp>
          <p:nvSpPr>
            <p:cNvPr id="571" name="Oval 57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72" name="Oval 57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73" name="Yellow Oval 114"/>
          <p:cNvGrpSpPr>
            <a:grpSpLocks noChangeAspect="1"/>
          </p:cNvGrpSpPr>
          <p:nvPr/>
        </p:nvGrpSpPr>
        <p:grpSpPr>
          <a:xfrm>
            <a:off x="8403036" y="1897519"/>
            <a:ext cx="201110" cy="201110"/>
            <a:chOff x="864708" y="7928616"/>
            <a:chExt cx="402336" cy="402336"/>
          </a:xfrm>
        </p:grpSpPr>
        <p:sp>
          <p:nvSpPr>
            <p:cNvPr id="574" name="Oval 57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75" name="Oval 57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76" name="Yellow Oval 115"/>
          <p:cNvGrpSpPr>
            <a:grpSpLocks noChangeAspect="1"/>
          </p:cNvGrpSpPr>
          <p:nvPr/>
        </p:nvGrpSpPr>
        <p:grpSpPr>
          <a:xfrm>
            <a:off x="9570088" y="1010803"/>
            <a:ext cx="201110" cy="201110"/>
            <a:chOff x="864708" y="7928616"/>
            <a:chExt cx="402336" cy="402336"/>
          </a:xfrm>
        </p:grpSpPr>
        <p:sp>
          <p:nvSpPr>
            <p:cNvPr id="577" name="Oval 57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78" name="Oval 57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79" name="Yellow Oval 116"/>
          <p:cNvGrpSpPr>
            <a:grpSpLocks noChangeAspect="1"/>
          </p:cNvGrpSpPr>
          <p:nvPr/>
        </p:nvGrpSpPr>
        <p:grpSpPr>
          <a:xfrm>
            <a:off x="9570088" y="1242066"/>
            <a:ext cx="201110" cy="201110"/>
            <a:chOff x="864708" y="7928616"/>
            <a:chExt cx="402336" cy="402336"/>
          </a:xfrm>
        </p:grpSpPr>
        <p:sp>
          <p:nvSpPr>
            <p:cNvPr id="580" name="Oval 57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81" name="Oval 58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82" name="Yellow Oval 117"/>
          <p:cNvGrpSpPr>
            <a:grpSpLocks noChangeAspect="1"/>
          </p:cNvGrpSpPr>
          <p:nvPr/>
        </p:nvGrpSpPr>
        <p:grpSpPr>
          <a:xfrm>
            <a:off x="9798623" y="1288090"/>
            <a:ext cx="201110" cy="201110"/>
            <a:chOff x="864708" y="7928616"/>
            <a:chExt cx="402336" cy="402336"/>
          </a:xfrm>
        </p:grpSpPr>
        <p:sp>
          <p:nvSpPr>
            <p:cNvPr id="583" name="Oval 58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84" name="Oval 58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85" name="Yellow Oval 118"/>
          <p:cNvGrpSpPr>
            <a:grpSpLocks noChangeAspect="1"/>
          </p:cNvGrpSpPr>
          <p:nvPr/>
        </p:nvGrpSpPr>
        <p:grpSpPr>
          <a:xfrm>
            <a:off x="9570088" y="1440447"/>
            <a:ext cx="201110" cy="201110"/>
            <a:chOff x="864708" y="7928616"/>
            <a:chExt cx="402336" cy="402336"/>
          </a:xfrm>
        </p:grpSpPr>
        <p:sp>
          <p:nvSpPr>
            <p:cNvPr id="586" name="Oval 58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87" name="Oval 58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88" name="Yellow Oval 119"/>
          <p:cNvGrpSpPr>
            <a:grpSpLocks noChangeAspect="1"/>
          </p:cNvGrpSpPr>
          <p:nvPr/>
        </p:nvGrpSpPr>
        <p:grpSpPr>
          <a:xfrm>
            <a:off x="9798623" y="1592804"/>
            <a:ext cx="201110" cy="201110"/>
            <a:chOff x="864708" y="7928616"/>
            <a:chExt cx="402336" cy="402336"/>
          </a:xfrm>
        </p:grpSpPr>
        <p:sp>
          <p:nvSpPr>
            <p:cNvPr id="589" name="Oval 58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90" name="Oval 58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91" name="Yellow Oval 120"/>
          <p:cNvGrpSpPr>
            <a:grpSpLocks noChangeAspect="1"/>
          </p:cNvGrpSpPr>
          <p:nvPr/>
        </p:nvGrpSpPr>
        <p:grpSpPr>
          <a:xfrm>
            <a:off x="10027158" y="1364269"/>
            <a:ext cx="201110" cy="201110"/>
            <a:chOff x="864708" y="7928616"/>
            <a:chExt cx="402336" cy="402336"/>
          </a:xfrm>
        </p:grpSpPr>
        <p:sp>
          <p:nvSpPr>
            <p:cNvPr id="592" name="Oval 59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93" name="Oval 59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94" name="Yellow Oval 121"/>
          <p:cNvGrpSpPr>
            <a:grpSpLocks noChangeAspect="1"/>
          </p:cNvGrpSpPr>
          <p:nvPr/>
        </p:nvGrpSpPr>
        <p:grpSpPr>
          <a:xfrm>
            <a:off x="10331873" y="1216674"/>
            <a:ext cx="201110" cy="201110"/>
            <a:chOff x="864708" y="7928616"/>
            <a:chExt cx="402336" cy="402336"/>
          </a:xfrm>
        </p:grpSpPr>
        <p:sp>
          <p:nvSpPr>
            <p:cNvPr id="595" name="Oval 59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96" name="Oval 59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597" name="Yellow Oval 122"/>
          <p:cNvGrpSpPr>
            <a:grpSpLocks noChangeAspect="1"/>
          </p:cNvGrpSpPr>
          <p:nvPr/>
        </p:nvGrpSpPr>
        <p:grpSpPr>
          <a:xfrm>
            <a:off x="9950981" y="1745162"/>
            <a:ext cx="201110" cy="201110"/>
            <a:chOff x="864708" y="7928616"/>
            <a:chExt cx="402336" cy="402336"/>
          </a:xfrm>
        </p:grpSpPr>
        <p:sp>
          <p:nvSpPr>
            <p:cNvPr id="598" name="Oval 59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599" name="Oval 59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00" name="Yellow Oval 123"/>
          <p:cNvGrpSpPr>
            <a:grpSpLocks noChangeAspect="1"/>
          </p:cNvGrpSpPr>
          <p:nvPr/>
        </p:nvGrpSpPr>
        <p:grpSpPr>
          <a:xfrm>
            <a:off x="9646266" y="2430767"/>
            <a:ext cx="201110" cy="201110"/>
            <a:chOff x="864708" y="7928616"/>
            <a:chExt cx="402336" cy="402336"/>
          </a:xfrm>
        </p:grpSpPr>
        <p:sp>
          <p:nvSpPr>
            <p:cNvPr id="601" name="Oval 60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02" name="Oval 60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03" name="Yellow Oval 124"/>
          <p:cNvGrpSpPr>
            <a:grpSpLocks noChangeAspect="1"/>
          </p:cNvGrpSpPr>
          <p:nvPr/>
        </p:nvGrpSpPr>
        <p:grpSpPr>
          <a:xfrm>
            <a:off x="9317176" y="1821340"/>
            <a:ext cx="201110" cy="201110"/>
            <a:chOff x="864708" y="7928616"/>
            <a:chExt cx="402336" cy="402336"/>
          </a:xfrm>
        </p:grpSpPr>
        <p:sp>
          <p:nvSpPr>
            <p:cNvPr id="604" name="Oval 603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05" name="Oval 604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06" name="Yellow Oval 125"/>
          <p:cNvGrpSpPr>
            <a:grpSpLocks noChangeAspect="1"/>
          </p:cNvGrpSpPr>
          <p:nvPr/>
        </p:nvGrpSpPr>
        <p:grpSpPr>
          <a:xfrm>
            <a:off x="9113017" y="2430767"/>
            <a:ext cx="201110" cy="201110"/>
            <a:chOff x="864708" y="7928616"/>
            <a:chExt cx="402336" cy="402336"/>
          </a:xfrm>
        </p:grpSpPr>
        <p:sp>
          <p:nvSpPr>
            <p:cNvPr id="607" name="Oval 606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08" name="Oval 607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09" name="Yellow Oval 126"/>
          <p:cNvGrpSpPr>
            <a:grpSpLocks noChangeAspect="1"/>
          </p:cNvGrpSpPr>
          <p:nvPr/>
        </p:nvGrpSpPr>
        <p:grpSpPr>
          <a:xfrm>
            <a:off x="8732126" y="2126053"/>
            <a:ext cx="201110" cy="201110"/>
            <a:chOff x="864708" y="7928616"/>
            <a:chExt cx="402336" cy="402336"/>
          </a:xfrm>
        </p:grpSpPr>
        <p:sp>
          <p:nvSpPr>
            <p:cNvPr id="610" name="Oval 609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11" name="Oval 610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12" name="Yellow Oval 127"/>
          <p:cNvGrpSpPr>
            <a:grpSpLocks noChangeAspect="1"/>
          </p:cNvGrpSpPr>
          <p:nvPr/>
        </p:nvGrpSpPr>
        <p:grpSpPr>
          <a:xfrm>
            <a:off x="8655946" y="2583123"/>
            <a:ext cx="201110" cy="201110"/>
            <a:chOff x="864708" y="7928616"/>
            <a:chExt cx="402336" cy="402336"/>
          </a:xfrm>
        </p:grpSpPr>
        <p:sp>
          <p:nvSpPr>
            <p:cNvPr id="613" name="Oval 612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14" name="Oval 613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15" name="Yellow Oval 128"/>
          <p:cNvGrpSpPr>
            <a:grpSpLocks noChangeAspect="1"/>
          </p:cNvGrpSpPr>
          <p:nvPr/>
        </p:nvGrpSpPr>
        <p:grpSpPr>
          <a:xfrm>
            <a:off x="9493910" y="4259048"/>
            <a:ext cx="201110" cy="201110"/>
            <a:chOff x="864708" y="7928616"/>
            <a:chExt cx="402336" cy="402336"/>
          </a:xfrm>
        </p:grpSpPr>
        <p:sp>
          <p:nvSpPr>
            <p:cNvPr id="616" name="Oval 615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17" name="Oval 616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18" name="Yellow Oval 129"/>
          <p:cNvGrpSpPr>
            <a:grpSpLocks noChangeAspect="1"/>
          </p:cNvGrpSpPr>
          <p:nvPr/>
        </p:nvGrpSpPr>
        <p:grpSpPr>
          <a:xfrm>
            <a:off x="9646266" y="3764334"/>
            <a:ext cx="201110" cy="201110"/>
            <a:chOff x="864708" y="7928616"/>
            <a:chExt cx="402336" cy="402336"/>
          </a:xfrm>
        </p:grpSpPr>
        <p:sp>
          <p:nvSpPr>
            <p:cNvPr id="619" name="Oval 618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20" name="Oval 619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21" name="Yellow Oval 130"/>
          <p:cNvGrpSpPr>
            <a:grpSpLocks noChangeAspect="1"/>
          </p:cNvGrpSpPr>
          <p:nvPr/>
        </p:nvGrpSpPr>
        <p:grpSpPr>
          <a:xfrm>
            <a:off x="9646266" y="5249367"/>
            <a:ext cx="201110" cy="201110"/>
            <a:chOff x="864708" y="7928616"/>
            <a:chExt cx="402336" cy="402336"/>
          </a:xfrm>
        </p:grpSpPr>
        <p:sp>
          <p:nvSpPr>
            <p:cNvPr id="622" name="Oval 621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23" name="Oval 622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24" name="Yellow Oval 131"/>
          <p:cNvGrpSpPr>
            <a:grpSpLocks noChangeAspect="1"/>
          </p:cNvGrpSpPr>
          <p:nvPr/>
        </p:nvGrpSpPr>
        <p:grpSpPr>
          <a:xfrm>
            <a:off x="9425667" y="5401724"/>
            <a:ext cx="201110" cy="201110"/>
            <a:chOff x="864708" y="7928616"/>
            <a:chExt cx="402336" cy="402336"/>
          </a:xfrm>
        </p:grpSpPr>
        <p:sp>
          <p:nvSpPr>
            <p:cNvPr id="625" name="Oval 624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26" name="Oval 625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27" name="Yellow Oval 132"/>
          <p:cNvGrpSpPr>
            <a:grpSpLocks noChangeAspect="1"/>
          </p:cNvGrpSpPr>
          <p:nvPr/>
        </p:nvGrpSpPr>
        <p:grpSpPr>
          <a:xfrm>
            <a:off x="9722444" y="4691169"/>
            <a:ext cx="201110" cy="201110"/>
            <a:chOff x="864708" y="7928616"/>
            <a:chExt cx="402336" cy="402336"/>
          </a:xfrm>
        </p:grpSpPr>
        <p:sp>
          <p:nvSpPr>
            <p:cNvPr id="628" name="Oval 627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29" name="Oval 628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30" name="Yellow Oval 133"/>
          <p:cNvGrpSpPr>
            <a:grpSpLocks noChangeAspect="1"/>
          </p:cNvGrpSpPr>
          <p:nvPr/>
        </p:nvGrpSpPr>
        <p:grpSpPr>
          <a:xfrm>
            <a:off x="9874801" y="5325546"/>
            <a:ext cx="201110" cy="201110"/>
            <a:chOff x="864708" y="7928616"/>
            <a:chExt cx="402336" cy="402336"/>
          </a:xfrm>
        </p:grpSpPr>
        <p:sp>
          <p:nvSpPr>
            <p:cNvPr id="631" name="Oval 630"/>
            <p:cNvSpPr/>
            <p:nvPr/>
          </p:nvSpPr>
          <p:spPr bwMode="auto">
            <a:xfrm>
              <a:off x="864708" y="7928616"/>
              <a:ext cx="402336" cy="402336"/>
            </a:xfrm>
            <a:prstGeom prst="ellipse">
              <a:avLst/>
            </a:prstGeom>
            <a:solidFill>
              <a:srgbClr val="997C2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32" name="Oval 631"/>
            <p:cNvSpPr/>
            <p:nvPr/>
          </p:nvSpPr>
          <p:spPr bwMode="auto">
            <a:xfrm>
              <a:off x="911669" y="7975580"/>
              <a:ext cx="308414" cy="308408"/>
            </a:xfrm>
            <a:prstGeom prst="ellipse">
              <a:avLst/>
            </a:prstGeom>
            <a:solidFill>
              <a:srgbClr val="FFB900"/>
            </a:solidFill>
            <a:ln w="107950" cap="flat" cmpd="sng" algn="ctr">
              <a:noFill/>
              <a:prstDash val="solid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82828" tIns="146262" rIns="182828" bIns="146262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32114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 err="1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Segoe UI" pitchFamily="34" charset="0"/>
                <a:cs typeface="Segoe U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4814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Zaupanja vreden javni oblak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9255966" cy="5416868"/>
          </a:xfrm>
        </p:spPr>
        <p:txBody>
          <a:bodyPr/>
          <a:lstStyle/>
          <a:p>
            <a:r>
              <a:rPr lang="en-US" dirty="0"/>
              <a:t>„By 2020 clouds will stop being referred to as ‚public‘ and ‚private‘. It will simply be the way business is done and IT is provisioned</a:t>
            </a:r>
            <a:r>
              <a:rPr lang="en-US" dirty="0" smtClean="0"/>
              <a:t>.“</a:t>
            </a:r>
            <a:endParaRPr lang="en-US" dirty="0"/>
          </a:p>
          <a:p>
            <a:r>
              <a:rPr lang="sl-SI" dirty="0" smtClean="0"/>
              <a:t>Microsoft </a:t>
            </a:r>
            <a:r>
              <a:rPr lang="sl-SI" dirty="0"/>
              <a:t>v </a:t>
            </a:r>
            <a:r>
              <a:rPr lang="sl-SI" dirty="0" smtClean="0"/>
              <a:t>EU</a:t>
            </a:r>
          </a:p>
          <a:p>
            <a:endParaRPr lang="sl-SI" dirty="0"/>
          </a:p>
          <a:p>
            <a:endParaRPr lang="sl-SI" dirty="0" smtClean="0"/>
          </a:p>
          <a:p>
            <a:endParaRPr lang="sl-SI" dirty="0"/>
          </a:p>
          <a:p>
            <a:endParaRPr lang="sl-SI" dirty="0" smtClean="0"/>
          </a:p>
          <a:p>
            <a:r>
              <a:rPr lang="sl-SI" dirty="0" err="1" smtClean="0"/>
              <a:t>Azure</a:t>
            </a:r>
            <a:r>
              <a:rPr lang="sl-SI" dirty="0" smtClean="0"/>
              <a:t> </a:t>
            </a:r>
            <a:r>
              <a:rPr lang="sl-SI" dirty="0"/>
              <a:t>je nosilec zlatega certifikata CSA STAR</a:t>
            </a:r>
          </a:p>
          <a:p>
            <a:endParaRPr lang="sl-SI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653" y="3497262"/>
            <a:ext cx="6474513" cy="151803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3569" y="1393335"/>
            <a:ext cx="1322947" cy="4206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9970" y="1994481"/>
            <a:ext cx="2030144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047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41573" y="328910"/>
            <a:ext cx="11887200" cy="1181862"/>
          </a:xfrm>
        </p:spPr>
        <p:txBody>
          <a:bodyPr/>
          <a:lstStyle/>
          <a:p>
            <a:r>
              <a:rPr lang="sl-SI" dirty="0"/>
              <a:t>Umestitev OMS</a:t>
            </a:r>
          </a:p>
        </p:txBody>
      </p:sp>
      <p:sp>
        <p:nvSpPr>
          <p:cNvPr id="6" name="Rectangle 5"/>
          <p:cNvSpPr/>
          <p:nvPr/>
        </p:nvSpPr>
        <p:spPr>
          <a:xfrm>
            <a:off x="2773317" y="5229200"/>
            <a:ext cx="6067275" cy="504056"/>
          </a:xfrm>
          <a:prstGeom prst="rect">
            <a:avLst/>
          </a:prstGeom>
          <a:solidFill>
            <a:srgbClr val="F14124">
              <a:lumMod val="50000"/>
            </a:srgbClr>
          </a:solidFill>
          <a:ln w="12700" cap="flat" cmpd="sng" algn="ctr">
            <a:solidFill>
              <a:srgbClr val="F14124">
                <a:lumMod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r>
              <a:rPr lang="sl-SI" kern="0" dirty="0">
                <a:solidFill>
                  <a:prstClr val="white"/>
                </a:solidFill>
                <a:latin typeface="Century Gothic" panose="020B0502020202020204"/>
              </a:rPr>
              <a:t>Storitve Azure</a:t>
            </a:r>
          </a:p>
        </p:txBody>
      </p:sp>
      <p:sp>
        <p:nvSpPr>
          <p:cNvPr id="7" name="Rectangle 6"/>
          <p:cNvSpPr/>
          <p:nvPr/>
        </p:nvSpPr>
        <p:spPr>
          <a:xfrm>
            <a:off x="2773317" y="4509120"/>
            <a:ext cx="6067275" cy="648072"/>
          </a:xfrm>
          <a:prstGeom prst="rect">
            <a:avLst/>
          </a:prstGeom>
          <a:solidFill>
            <a:srgbClr val="B4DCFA">
              <a:lumMod val="25000"/>
            </a:srgbClr>
          </a:solidFill>
          <a:ln w="12700" cap="flat" cmpd="sng" algn="ctr">
            <a:solidFill>
              <a:srgbClr val="4E67C8">
                <a:lumMod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endParaRPr lang="sl-SI" kern="0" dirty="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73317" y="2636912"/>
            <a:ext cx="2016224" cy="1872208"/>
          </a:xfrm>
          <a:prstGeom prst="rect">
            <a:avLst/>
          </a:prstGeom>
          <a:solidFill>
            <a:srgbClr val="B4DCFA">
              <a:lumMod val="25000"/>
            </a:srgbClr>
          </a:solidFill>
          <a:ln w="12700" cap="flat" cmpd="sng" algn="ctr">
            <a:solidFill>
              <a:srgbClr val="4E67C8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r>
              <a:rPr lang="sl-SI" kern="0" dirty="0">
                <a:solidFill>
                  <a:prstClr val="white"/>
                </a:solidFill>
                <a:latin typeface="Century Gothic" panose="020B0502020202020204"/>
              </a:rPr>
              <a:t>Azure Monitoring (nadzor platforme)</a:t>
            </a:r>
          </a:p>
        </p:txBody>
      </p:sp>
      <p:sp>
        <p:nvSpPr>
          <p:cNvPr id="9" name="Rectangle 8"/>
          <p:cNvSpPr/>
          <p:nvPr/>
        </p:nvSpPr>
        <p:spPr>
          <a:xfrm>
            <a:off x="4933557" y="2636912"/>
            <a:ext cx="1872208" cy="1800200"/>
          </a:xfrm>
          <a:prstGeom prst="rect">
            <a:avLst/>
          </a:prstGeom>
          <a:solidFill>
            <a:srgbClr val="7030A0"/>
          </a:solidFill>
          <a:ln w="12700" cap="flat" cmpd="sng" algn="ctr">
            <a:solidFill>
              <a:srgbClr val="7030A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r>
              <a:rPr lang="sl-SI" kern="0" dirty="0" err="1">
                <a:solidFill>
                  <a:prstClr val="white"/>
                </a:solidFill>
                <a:latin typeface="Century Gothic" panose="020B0502020202020204"/>
              </a:rPr>
              <a:t>Application</a:t>
            </a:r>
            <a:r>
              <a:rPr lang="sl-SI" kern="0" dirty="0">
                <a:solidFill>
                  <a:prstClr val="white"/>
                </a:solidFill>
                <a:latin typeface="Century Gothic" panose="020B0502020202020204"/>
              </a:rPr>
              <a:t> Monitoring (</a:t>
            </a:r>
            <a:r>
              <a:rPr lang="sl-SI" kern="0" dirty="0" err="1">
                <a:solidFill>
                  <a:prstClr val="white"/>
                </a:solidFill>
                <a:latin typeface="Century Gothic" panose="020B0502020202020204"/>
              </a:rPr>
              <a:t>Application</a:t>
            </a:r>
            <a:r>
              <a:rPr lang="sl-SI" kern="0" dirty="0">
                <a:solidFill>
                  <a:prstClr val="white"/>
                </a:solidFill>
                <a:latin typeface="Century Gothic" panose="020B0502020202020204"/>
              </a:rPr>
              <a:t> </a:t>
            </a:r>
            <a:r>
              <a:rPr lang="sl-SI" kern="0" dirty="0" err="1">
                <a:solidFill>
                  <a:prstClr val="white"/>
                </a:solidFill>
                <a:latin typeface="Century Gothic" panose="020B0502020202020204"/>
              </a:rPr>
              <a:t>Insights</a:t>
            </a:r>
            <a:r>
              <a:rPr lang="sl-SI" kern="0" dirty="0">
                <a:solidFill>
                  <a:prstClr val="white"/>
                </a:solidFill>
                <a:latin typeface="Century Gothic" panose="020B0502020202020204"/>
              </a:rPr>
              <a:t>)</a:t>
            </a:r>
          </a:p>
        </p:txBody>
      </p:sp>
      <p:sp>
        <p:nvSpPr>
          <p:cNvPr id="10" name="Rectangle 9"/>
          <p:cNvSpPr/>
          <p:nvPr/>
        </p:nvSpPr>
        <p:spPr>
          <a:xfrm>
            <a:off x="6968384" y="2636912"/>
            <a:ext cx="1872208" cy="1800200"/>
          </a:xfrm>
          <a:prstGeom prst="rect">
            <a:avLst/>
          </a:prstGeom>
          <a:solidFill>
            <a:srgbClr val="A7EA52">
              <a:lumMod val="50000"/>
            </a:srgbClr>
          </a:solidFill>
          <a:ln w="12700" cap="flat" cmpd="sng" algn="ctr">
            <a:solidFill>
              <a:srgbClr val="A7EA52">
                <a:lumMod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r>
              <a:rPr lang="sl-SI" kern="0" dirty="0">
                <a:solidFill>
                  <a:prstClr val="white"/>
                </a:solidFill>
                <a:latin typeface="Century Gothic" panose="020B0502020202020204"/>
              </a:rPr>
              <a:t>Log </a:t>
            </a:r>
            <a:r>
              <a:rPr lang="sl-SI" kern="0" dirty="0" err="1">
                <a:solidFill>
                  <a:prstClr val="white"/>
                </a:solidFill>
                <a:latin typeface="Century Gothic" panose="020B0502020202020204"/>
              </a:rPr>
              <a:t>Analytics</a:t>
            </a:r>
            <a:r>
              <a:rPr lang="sl-SI" kern="0" dirty="0">
                <a:solidFill>
                  <a:prstClr val="white"/>
                </a:solidFill>
                <a:latin typeface="Century Gothic" panose="020B0502020202020204"/>
              </a:rPr>
              <a:t>, </a:t>
            </a:r>
            <a:r>
              <a:rPr lang="sl-SI" kern="0" dirty="0" err="1">
                <a:solidFill>
                  <a:prstClr val="white"/>
                </a:solidFill>
                <a:latin typeface="Century Gothic" panose="020B0502020202020204"/>
              </a:rPr>
              <a:t>Automation</a:t>
            </a:r>
            <a:r>
              <a:rPr lang="sl-SI" kern="0" dirty="0">
                <a:solidFill>
                  <a:prstClr val="white"/>
                </a:solidFill>
                <a:latin typeface="Century Gothic" panose="020B0502020202020204"/>
              </a:rPr>
              <a:t>, </a:t>
            </a:r>
            <a:r>
              <a:rPr lang="sl-SI" kern="0" dirty="0" err="1">
                <a:solidFill>
                  <a:prstClr val="white"/>
                </a:solidFill>
                <a:latin typeface="Century Gothic" panose="020B0502020202020204"/>
              </a:rPr>
              <a:t>Solutions</a:t>
            </a:r>
            <a:r>
              <a:rPr lang="sl-SI" kern="0" dirty="0">
                <a:solidFill>
                  <a:prstClr val="white"/>
                </a:solidFill>
                <a:latin typeface="Century Gothic" panose="020B0502020202020204"/>
              </a:rPr>
              <a:t> (OMS)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762998" y="2060848"/>
            <a:ext cx="6067275" cy="504056"/>
          </a:xfrm>
          <a:prstGeom prst="rect">
            <a:avLst/>
          </a:prstGeom>
          <a:solidFill>
            <a:srgbClr val="5ECCF3">
              <a:lumMod val="75000"/>
            </a:srgbClr>
          </a:solidFill>
          <a:ln w="12700" cap="flat" cmpd="sng" algn="ctr">
            <a:solidFill>
              <a:srgbClr val="5ECCF3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r>
              <a:rPr lang="sl-SI" kern="0" dirty="0">
                <a:solidFill>
                  <a:prstClr val="white"/>
                </a:solidFill>
                <a:latin typeface="Century Gothic" panose="020B0502020202020204"/>
              </a:rPr>
              <a:t>Azure Portal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6642473" y="3929274"/>
            <a:ext cx="489204" cy="242316"/>
          </a:xfrm>
          <a:prstGeom prst="rightArrow">
            <a:avLst/>
          </a:prstGeom>
          <a:solidFill>
            <a:schemeClr val="accent2"/>
          </a:solidFill>
          <a:ln w="12700" cap="flat" cmpd="sng" algn="ctr">
            <a:solidFill>
              <a:srgbClr val="FF8021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endParaRPr lang="sl-SI" kern="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13" name="Right Arrow 12"/>
          <p:cNvSpPr/>
          <p:nvPr/>
        </p:nvSpPr>
        <p:spPr>
          <a:xfrm rot="16200000">
            <a:off x="7659886" y="4315953"/>
            <a:ext cx="489204" cy="242316"/>
          </a:xfrm>
          <a:prstGeom prst="rightArrow">
            <a:avLst/>
          </a:prstGeom>
          <a:solidFill>
            <a:schemeClr val="accent2"/>
          </a:solidFill>
          <a:ln w="12700" cap="flat" cmpd="sng" algn="ctr">
            <a:solidFill>
              <a:srgbClr val="FF8021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endParaRPr lang="sl-SI" kern="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14" name="Right Arrow 13"/>
          <p:cNvSpPr/>
          <p:nvPr/>
        </p:nvSpPr>
        <p:spPr>
          <a:xfrm rot="16200000">
            <a:off x="5601827" y="4315953"/>
            <a:ext cx="489204" cy="242316"/>
          </a:xfrm>
          <a:prstGeom prst="rightArrow">
            <a:avLst/>
          </a:prstGeom>
          <a:solidFill>
            <a:schemeClr val="accent2"/>
          </a:solidFill>
          <a:ln w="12700" cap="flat" cmpd="sng" algn="ctr">
            <a:solidFill>
              <a:srgbClr val="FF8021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endParaRPr lang="sl-SI" kern="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386589" y="2636912"/>
            <a:ext cx="2200697" cy="1800200"/>
          </a:xfrm>
          <a:prstGeom prst="rect">
            <a:avLst/>
          </a:prstGeom>
          <a:noFill/>
          <a:ln w="12700" cap="flat" cmpd="sng" algn="ctr">
            <a:solidFill>
              <a:srgbClr val="FF802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r>
              <a:rPr lang="sl-SI" sz="1600" kern="0" dirty="0">
                <a:latin typeface="Century Gothic" panose="020B0502020202020204"/>
              </a:rPr>
              <a:t>Podatki „On-prem“, hibridni/javni oblaki</a:t>
            </a:r>
          </a:p>
        </p:txBody>
      </p:sp>
      <p:sp>
        <p:nvSpPr>
          <p:cNvPr id="16" name="Right Arrow 15"/>
          <p:cNvSpPr/>
          <p:nvPr/>
        </p:nvSpPr>
        <p:spPr>
          <a:xfrm rot="10800000">
            <a:off x="8882533" y="3451858"/>
            <a:ext cx="432048" cy="242316"/>
          </a:xfrm>
          <a:prstGeom prst="rightArrow">
            <a:avLst/>
          </a:prstGeom>
          <a:solidFill>
            <a:schemeClr val="accent2"/>
          </a:solidFill>
          <a:ln w="12700" cap="flat" cmpd="sng" algn="ctr">
            <a:solidFill>
              <a:srgbClr val="FF8021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endParaRPr lang="sl-SI" kern="0">
              <a:solidFill>
                <a:prstClr val="white"/>
              </a:solidFill>
              <a:latin typeface="Century Gothic" panose="020B050202020202020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73116" y="2636912"/>
            <a:ext cx="1740665" cy="1800200"/>
          </a:xfrm>
          <a:prstGeom prst="rect">
            <a:avLst/>
          </a:prstGeom>
          <a:noFill/>
          <a:ln w="12700" cap="flat" cmpd="sng" algn="ctr">
            <a:solidFill>
              <a:srgbClr val="FF802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r>
              <a:rPr lang="sl-SI" sz="1600" kern="0" dirty="0">
                <a:latin typeface="Century Gothic" panose="020B0502020202020204"/>
              </a:rPr>
              <a:t>3</a:t>
            </a:r>
            <a:r>
              <a:rPr lang="sl-SI" sz="1600" kern="0" baseline="30000" dirty="0">
                <a:latin typeface="Century Gothic" panose="020B0502020202020204"/>
              </a:rPr>
              <a:t>rd</a:t>
            </a:r>
            <a:r>
              <a:rPr lang="sl-SI" sz="1600" kern="0" dirty="0">
                <a:latin typeface="Century Gothic" panose="020B0502020202020204"/>
              </a:rPr>
              <a:t>-party</a:t>
            </a:r>
            <a:r>
              <a:rPr lang="sl-SI" sz="1600" kern="0" baseline="30000" dirty="0">
                <a:latin typeface="Century Gothic" panose="020B0502020202020204"/>
              </a:rPr>
              <a:t> </a:t>
            </a:r>
            <a:r>
              <a:rPr lang="sl-SI" sz="1600" kern="0" dirty="0">
                <a:latin typeface="Century Gothic" panose="020B0502020202020204"/>
              </a:rPr>
              <a:t>produkti, integracija skozi REST API, </a:t>
            </a:r>
            <a:r>
              <a:rPr lang="sl-SI" sz="1600" kern="0" dirty="0" err="1">
                <a:latin typeface="Century Gothic" panose="020B0502020202020204"/>
              </a:rPr>
              <a:t>Event</a:t>
            </a:r>
            <a:r>
              <a:rPr lang="sl-SI" sz="1600" kern="0" dirty="0">
                <a:latin typeface="Century Gothic" panose="020B0502020202020204"/>
              </a:rPr>
              <a:t> Hub, </a:t>
            </a:r>
            <a:r>
              <a:rPr lang="sl-SI" sz="1600" kern="0" dirty="0" err="1">
                <a:latin typeface="Century Gothic" panose="020B0502020202020204"/>
              </a:rPr>
              <a:t>Storage</a:t>
            </a:r>
            <a:r>
              <a:rPr lang="sl-SI" sz="1600" kern="0" dirty="0">
                <a:latin typeface="Century Gothic" panose="020B0502020202020204"/>
              </a:rPr>
              <a:t> dnevniške datoteke</a:t>
            </a:r>
            <a:endParaRPr lang="sl-SI" sz="1600" kern="0" baseline="30000" dirty="0">
              <a:latin typeface="Century Gothic" panose="020B0502020202020204"/>
            </a:endParaRPr>
          </a:p>
        </p:txBody>
      </p:sp>
      <p:sp>
        <p:nvSpPr>
          <p:cNvPr id="18" name="Plus 17"/>
          <p:cNvSpPr/>
          <p:nvPr/>
        </p:nvSpPr>
        <p:spPr>
          <a:xfrm>
            <a:off x="2118646" y="3281238"/>
            <a:ext cx="654671" cy="615813"/>
          </a:xfrm>
          <a:prstGeom prst="mathPlus">
            <a:avLst/>
          </a:prstGeom>
          <a:solidFill>
            <a:schemeClr val="accent2"/>
          </a:solidFill>
          <a:ln w="12700" cap="flat" cmpd="sng" algn="ctr">
            <a:solidFill>
              <a:srgbClr val="FF802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endParaRPr lang="sl-SI" kern="0">
              <a:solidFill>
                <a:prstClr val="white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87096834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Kaj</a:t>
            </a:r>
            <a:r>
              <a:rPr lang="fr-FR" dirty="0"/>
              <a:t> je Operations Management Suite (OMS)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10768134" cy="3293209"/>
          </a:xfrm>
        </p:spPr>
        <p:txBody>
          <a:bodyPr/>
          <a:lstStyle/>
          <a:p>
            <a:r>
              <a:rPr lang="sl-SI" dirty="0"/>
              <a:t>Paket rešitev</a:t>
            </a:r>
          </a:p>
          <a:p>
            <a:r>
              <a:rPr lang="sl-SI" dirty="0"/>
              <a:t>Neprestano razvijajoča platforma za upravljanje</a:t>
            </a:r>
          </a:p>
          <a:p>
            <a:r>
              <a:rPr lang="sl-SI" dirty="0"/>
              <a:t>Nastal je v oblaku vendar se razteza v tradicionalna „on-premis“ okolja</a:t>
            </a:r>
          </a:p>
          <a:p>
            <a:r>
              <a:rPr lang="sl-SI" dirty="0"/>
              <a:t>Platforma, ki naslavlja ključne aspekte upravljanja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0964665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565" y="184894"/>
            <a:ext cx="11887200" cy="1181862"/>
          </a:xfrm>
        </p:spPr>
        <p:txBody>
          <a:bodyPr/>
          <a:lstStyle/>
          <a:p>
            <a:r>
              <a:rPr lang="sl-SI" dirty="0"/>
              <a:t>Moderno upravljanje oblakov</a:t>
            </a:r>
          </a:p>
        </p:txBody>
      </p:sp>
      <p:sp>
        <p:nvSpPr>
          <p:cNvPr id="5" name="Freeform 3"/>
          <p:cNvSpPr>
            <a:spLocks/>
          </p:cNvSpPr>
          <p:nvPr/>
        </p:nvSpPr>
        <p:spPr bwMode="auto">
          <a:xfrm rot="18900000">
            <a:off x="4760760" y="1794905"/>
            <a:ext cx="1598380" cy="1285742"/>
          </a:xfrm>
          <a:custGeom>
            <a:avLst/>
            <a:gdLst/>
            <a:ahLst/>
            <a:cxnLst>
              <a:cxn ang="0">
                <a:pos x="1134" y="472"/>
              </a:cxn>
              <a:cxn ang="0">
                <a:pos x="1134" y="472"/>
              </a:cxn>
              <a:cxn ang="0">
                <a:pos x="1078" y="418"/>
              </a:cxn>
              <a:cxn ang="0">
                <a:pos x="1020" y="368"/>
              </a:cxn>
              <a:cxn ang="0">
                <a:pos x="960" y="320"/>
              </a:cxn>
              <a:cxn ang="0">
                <a:pos x="896" y="274"/>
              </a:cxn>
              <a:cxn ang="0">
                <a:pos x="832" y="234"/>
              </a:cxn>
              <a:cxn ang="0">
                <a:pos x="764" y="194"/>
              </a:cxn>
              <a:cxn ang="0">
                <a:pos x="696" y="160"/>
              </a:cxn>
              <a:cxn ang="0">
                <a:pos x="624" y="126"/>
              </a:cxn>
              <a:cxn ang="0">
                <a:pos x="552" y="98"/>
              </a:cxn>
              <a:cxn ang="0">
                <a:pos x="478" y="72"/>
              </a:cxn>
              <a:cxn ang="0">
                <a:pos x="400" y="52"/>
              </a:cxn>
              <a:cxn ang="0">
                <a:pos x="324" y="34"/>
              </a:cxn>
              <a:cxn ang="0">
                <a:pos x="244" y="20"/>
              </a:cxn>
              <a:cxn ang="0">
                <a:pos x="164" y="10"/>
              </a:cxn>
              <a:cxn ang="0">
                <a:pos x="82" y="2"/>
              </a:cxn>
              <a:cxn ang="0">
                <a:pos x="0" y="0"/>
              </a:cxn>
              <a:cxn ang="0">
                <a:pos x="128" y="160"/>
              </a:cxn>
              <a:cxn ang="0">
                <a:pos x="256" y="320"/>
              </a:cxn>
              <a:cxn ang="0">
                <a:pos x="128" y="480"/>
              </a:cxn>
              <a:cxn ang="0">
                <a:pos x="0" y="640"/>
              </a:cxn>
              <a:cxn ang="0">
                <a:pos x="0" y="640"/>
              </a:cxn>
              <a:cxn ang="0">
                <a:pos x="0" y="640"/>
              </a:cxn>
              <a:cxn ang="0">
                <a:pos x="50" y="642"/>
              </a:cxn>
              <a:cxn ang="0">
                <a:pos x="98" y="646"/>
              </a:cxn>
              <a:cxn ang="0">
                <a:pos x="146" y="652"/>
              </a:cxn>
              <a:cxn ang="0">
                <a:pos x="194" y="660"/>
              </a:cxn>
              <a:cxn ang="0">
                <a:pos x="240" y="672"/>
              </a:cxn>
              <a:cxn ang="0">
                <a:pos x="286" y="684"/>
              </a:cxn>
              <a:cxn ang="0">
                <a:pos x="330" y="700"/>
              </a:cxn>
              <a:cxn ang="0">
                <a:pos x="374" y="716"/>
              </a:cxn>
              <a:cxn ang="0">
                <a:pos x="418" y="736"/>
              </a:cxn>
              <a:cxn ang="0">
                <a:pos x="458" y="758"/>
              </a:cxn>
              <a:cxn ang="0">
                <a:pos x="500" y="780"/>
              </a:cxn>
              <a:cxn ang="0">
                <a:pos x="538" y="806"/>
              </a:cxn>
              <a:cxn ang="0">
                <a:pos x="576" y="832"/>
              </a:cxn>
              <a:cxn ang="0">
                <a:pos x="612" y="860"/>
              </a:cxn>
              <a:cxn ang="0">
                <a:pos x="646" y="892"/>
              </a:cxn>
              <a:cxn ang="0">
                <a:pos x="680" y="924"/>
              </a:cxn>
              <a:cxn ang="0">
                <a:pos x="680" y="924"/>
              </a:cxn>
              <a:cxn ang="0">
                <a:pos x="680" y="924"/>
              </a:cxn>
              <a:cxn ang="0">
                <a:pos x="680" y="924"/>
              </a:cxn>
              <a:cxn ang="0">
                <a:pos x="680" y="924"/>
              </a:cxn>
              <a:cxn ang="0">
                <a:pos x="682" y="924"/>
              </a:cxn>
              <a:cxn ang="0">
                <a:pos x="884" y="900"/>
              </a:cxn>
              <a:cxn ang="0">
                <a:pos x="1088" y="878"/>
              </a:cxn>
              <a:cxn ang="0">
                <a:pos x="1110" y="674"/>
              </a:cxn>
              <a:cxn ang="0">
                <a:pos x="1132" y="472"/>
              </a:cxn>
              <a:cxn ang="0">
                <a:pos x="1134" y="472"/>
              </a:cxn>
            </a:cxnLst>
            <a:rect l="0" t="0" r="r" b="b"/>
            <a:pathLst>
              <a:path w="1134" h="924">
                <a:moveTo>
                  <a:pt x="1134" y="472"/>
                </a:moveTo>
                <a:lnTo>
                  <a:pt x="1134" y="472"/>
                </a:lnTo>
                <a:lnTo>
                  <a:pt x="1078" y="418"/>
                </a:lnTo>
                <a:lnTo>
                  <a:pt x="1020" y="368"/>
                </a:lnTo>
                <a:lnTo>
                  <a:pt x="960" y="320"/>
                </a:lnTo>
                <a:lnTo>
                  <a:pt x="896" y="274"/>
                </a:lnTo>
                <a:lnTo>
                  <a:pt x="832" y="234"/>
                </a:lnTo>
                <a:lnTo>
                  <a:pt x="764" y="194"/>
                </a:lnTo>
                <a:lnTo>
                  <a:pt x="696" y="160"/>
                </a:lnTo>
                <a:lnTo>
                  <a:pt x="624" y="126"/>
                </a:lnTo>
                <a:lnTo>
                  <a:pt x="552" y="98"/>
                </a:lnTo>
                <a:lnTo>
                  <a:pt x="478" y="72"/>
                </a:lnTo>
                <a:lnTo>
                  <a:pt x="400" y="52"/>
                </a:lnTo>
                <a:lnTo>
                  <a:pt x="324" y="34"/>
                </a:lnTo>
                <a:lnTo>
                  <a:pt x="244" y="20"/>
                </a:lnTo>
                <a:lnTo>
                  <a:pt x="164" y="10"/>
                </a:lnTo>
                <a:lnTo>
                  <a:pt x="82" y="2"/>
                </a:lnTo>
                <a:lnTo>
                  <a:pt x="0" y="0"/>
                </a:lnTo>
                <a:lnTo>
                  <a:pt x="128" y="160"/>
                </a:lnTo>
                <a:lnTo>
                  <a:pt x="256" y="320"/>
                </a:lnTo>
                <a:lnTo>
                  <a:pt x="128" y="480"/>
                </a:lnTo>
                <a:lnTo>
                  <a:pt x="0" y="640"/>
                </a:lnTo>
                <a:lnTo>
                  <a:pt x="0" y="640"/>
                </a:lnTo>
                <a:lnTo>
                  <a:pt x="0" y="640"/>
                </a:lnTo>
                <a:lnTo>
                  <a:pt x="50" y="642"/>
                </a:lnTo>
                <a:lnTo>
                  <a:pt x="98" y="646"/>
                </a:lnTo>
                <a:lnTo>
                  <a:pt x="146" y="652"/>
                </a:lnTo>
                <a:lnTo>
                  <a:pt x="194" y="660"/>
                </a:lnTo>
                <a:lnTo>
                  <a:pt x="240" y="672"/>
                </a:lnTo>
                <a:lnTo>
                  <a:pt x="286" y="684"/>
                </a:lnTo>
                <a:lnTo>
                  <a:pt x="330" y="700"/>
                </a:lnTo>
                <a:lnTo>
                  <a:pt x="374" y="716"/>
                </a:lnTo>
                <a:lnTo>
                  <a:pt x="418" y="736"/>
                </a:lnTo>
                <a:lnTo>
                  <a:pt x="458" y="758"/>
                </a:lnTo>
                <a:lnTo>
                  <a:pt x="500" y="780"/>
                </a:lnTo>
                <a:lnTo>
                  <a:pt x="538" y="806"/>
                </a:lnTo>
                <a:lnTo>
                  <a:pt x="576" y="832"/>
                </a:lnTo>
                <a:lnTo>
                  <a:pt x="612" y="860"/>
                </a:lnTo>
                <a:lnTo>
                  <a:pt x="646" y="892"/>
                </a:lnTo>
                <a:lnTo>
                  <a:pt x="680" y="924"/>
                </a:lnTo>
                <a:lnTo>
                  <a:pt x="680" y="924"/>
                </a:lnTo>
                <a:lnTo>
                  <a:pt x="680" y="924"/>
                </a:lnTo>
                <a:lnTo>
                  <a:pt x="680" y="924"/>
                </a:lnTo>
                <a:lnTo>
                  <a:pt x="680" y="924"/>
                </a:lnTo>
                <a:lnTo>
                  <a:pt x="682" y="924"/>
                </a:lnTo>
                <a:lnTo>
                  <a:pt x="884" y="900"/>
                </a:lnTo>
                <a:lnTo>
                  <a:pt x="1088" y="878"/>
                </a:lnTo>
                <a:lnTo>
                  <a:pt x="1110" y="674"/>
                </a:lnTo>
                <a:lnTo>
                  <a:pt x="1132" y="472"/>
                </a:lnTo>
                <a:lnTo>
                  <a:pt x="1134" y="472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3175">
            <a:noFill/>
            <a:prstDash val="solid"/>
            <a:round/>
            <a:headEnd/>
            <a:tailEnd/>
          </a:ln>
        </p:spPr>
        <p:txBody>
          <a:bodyPr/>
          <a:lstStyle/>
          <a:p>
            <a:pPr marL="0" marR="0" lvl="0" indent="0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26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charset="0"/>
              <a:ea typeface="Segoe UI" charset="0"/>
              <a:cs typeface="Segoe UI" charset="0"/>
            </a:endParaRPr>
          </a:p>
        </p:txBody>
      </p:sp>
      <p:sp>
        <p:nvSpPr>
          <p:cNvPr id="6" name="Freeform 4"/>
          <p:cNvSpPr>
            <a:spLocks/>
          </p:cNvSpPr>
          <p:nvPr/>
        </p:nvSpPr>
        <p:spPr bwMode="auto">
          <a:xfrm rot="18900000">
            <a:off x="3581109" y="2794974"/>
            <a:ext cx="1956394" cy="1282959"/>
          </a:xfrm>
          <a:custGeom>
            <a:avLst/>
            <a:gdLst/>
            <a:ahLst/>
            <a:cxnLst>
              <a:cxn ang="0">
                <a:pos x="1134" y="0"/>
              </a:cxn>
              <a:cxn ang="0">
                <a:pos x="1134" y="0"/>
              </a:cxn>
              <a:cxn ang="0">
                <a:pos x="1056" y="2"/>
              </a:cxn>
              <a:cxn ang="0">
                <a:pos x="980" y="8"/>
              </a:cxn>
              <a:cxn ang="0">
                <a:pos x="904" y="16"/>
              </a:cxn>
              <a:cxn ang="0">
                <a:pos x="828" y="30"/>
              </a:cxn>
              <a:cxn ang="0">
                <a:pos x="752" y="46"/>
              </a:cxn>
              <a:cxn ang="0">
                <a:pos x="676" y="66"/>
              </a:cxn>
              <a:cxn ang="0">
                <a:pos x="602" y="90"/>
              </a:cxn>
              <a:cxn ang="0">
                <a:pos x="530" y="118"/>
              </a:cxn>
              <a:cxn ang="0">
                <a:pos x="458" y="148"/>
              </a:cxn>
              <a:cxn ang="0">
                <a:pos x="388" y="184"/>
              </a:cxn>
              <a:cxn ang="0">
                <a:pos x="318" y="222"/>
              </a:cxn>
              <a:cxn ang="0">
                <a:pos x="250" y="264"/>
              </a:cxn>
              <a:cxn ang="0">
                <a:pos x="186" y="310"/>
              </a:cxn>
              <a:cxn ang="0">
                <a:pos x="122" y="360"/>
              </a:cxn>
              <a:cxn ang="0">
                <a:pos x="60" y="412"/>
              </a:cxn>
              <a:cxn ang="0">
                <a:pos x="0" y="470"/>
              </a:cxn>
              <a:cxn ang="0">
                <a:pos x="202" y="492"/>
              </a:cxn>
              <a:cxn ang="0">
                <a:pos x="406" y="514"/>
              </a:cxn>
              <a:cxn ang="0">
                <a:pos x="428" y="718"/>
              </a:cxn>
              <a:cxn ang="0">
                <a:pos x="452" y="922"/>
              </a:cxn>
              <a:cxn ang="0">
                <a:pos x="452" y="922"/>
              </a:cxn>
              <a:cxn ang="0">
                <a:pos x="452" y="922"/>
              </a:cxn>
              <a:cxn ang="0">
                <a:pos x="488" y="888"/>
              </a:cxn>
              <a:cxn ang="0">
                <a:pos x="524" y="856"/>
              </a:cxn>
              <a:cxn ang="0">
                <a:pos x="564" y="826"/>
              </a:cxn>
              <a:cxn ang="0">
                <a:pos x="602" y="798"/>
              </a:cxn>
              <a:cxn ang="0">
                <a:pos x="644" y="774"/>
              </a:cxn>
              <a:cxn ang="0">
                <a:pos x="684" y="750"/>
              </a:cxn>
              <a:cxn ang="0">
                <a:pos x="728" y="730"/>
              </a:cxn>
              <a:cxn ang="0">
                <a:pos x="770" y="710"/>
              </a:cxn>
              <a:cxn ang="0">
                <a:pos x="814" y="694"/>
              </a:cxn>
              <a:cxn ang="0">
                <a:pos x="858" y="680"/>
              </a:cxn>
              <a:cxn ang="0">
                <a:pos x="904" y="668"/>
              </a:cxn>
              <a:cxn ang="0">
                <a:pos x="948" y="658"/>
              </a:cxn>
              <a:cxn ang="0">
                <a:pos x="994" y="650"/>
              </a:cxn>
              <a:cxn ang="0">
                <a:pos x="1040" y="646"/>
              </a:cxn>
              <a:cxn ang="0">
                <a:pos x="1086" y="642"/>
              </a:cxn>
              <a:cxn ang="0">
                <a:pos x="1132" y="640"/>
              </a:cxn>
              <a:cxn ang="0">
                <a:pos x="1132" y="642"/>
              </a:cxn>
              <a:cxn ang="0">
                <a:pos x="1132" y="640"/>
              </a:cxn>
              <a:cxn ang="0">
                <a:pos x="1132" y="640"/>
              </a:cxn>
              <a:cxn ang="0">
                <a:pos x="1134" y="640"/>
              </a:cxn>
              <a:cxn ang="0">
                <a:pos x="1134" y="640"/>
              </a:cxn>
              <a:cxn ang="0">
                <a:pos x="1260" y="482"/>
              </a:cxn>
              <a:cxn ang="0">
                <a:pos x="1388" y="322"/>
              </a:cxn>
              <a:cxn ang="0">
                <a:pos x="1260" y="162"/>
              </a:cxn>
              <a:cxn ang="0">
                <a:pos x="1134" y="2"/>
              </a:cxn>
              <a:cxn ang="0">
                <a:pos x="1134" y="0"/>
              </a:cxn>
            </a:cxnLst>
            <a:rect l="0" t="0" r="r" b="b"/>
            <a:pathLst>
              <a:path w="1388" h="922">
                <a:moveTo>
                  <a:pt x="1134" y="0"/>
                </a:moveTo>
                <a:lnTo>
                  <a:pt x="1134" y="0"/>
                </a:lnTo>
                <a:lnTo>
                  <a:pt x="1056" y="2"/>
                </a:lnTo>
                <a:lnTo>
                  <a:pt x="980" y="8"/>
                </a:lnTo>
                <a:lnTo>
                  <a:pt x="904" y="16"/>
                </a:lnTo>
                <a:lnTo>
                  <a:pt x="828" y="30"/>
                </a:lnTo>
                <a:lnTo>
                  <a:pt x="752" y="46"/>
                </a:lnTo>
                <a:lnTo>
                  <a:pt x="676" y="66"/>
                </a:lnTo>
                <a:lnTo>
                  <a:pt x="602" y="90"/>
                </a:lnTo>
                <a:lnTo>
                  <a:pt x="530" y="118"/>
                </a:lnTo>
                <a:lnTo>
                  <a:pt x="458" y="148"/>
                </a:lnTo>
                <a:lnTo>
                  <a:pt x="388" y="184"/>
                </a:lnTo>
                <a:lnTo>
                  <a:pt x="318" y="222"/>
                </a:lnTo>
                <a:lnTo>
                  <a:pt x="250" y="264"/>
                </a:lnTo>
                <a:lnTo>
                  <a:pt x="186" y="310"/>
                </a:lnTo>
                <a:lnTo>
                  <a:pt x="122" y="360"/>
                </a:lnTo>
                <a:lnTo>
                  <a:pt x="60" y="412"/>
                </a:lnTo>
                <a:lnTo>
                  <a:pt x="0" y="470"/>
                </a:lnTo>
                <a:lnTo>
                  <a:pt x="202" y="492"/>
                </a:lnTo>
                <a:lnTo>
                  <a:pt x="406" y="514"/>
                </a:lnTo>
                <a:lnTo>
                  <a:pt x="428" y="718"/>
                </a:lnTo>
                <a:lnTo>
                  <a:pt x="452" y="922"/>
                </a:lnTo>
                <a:lnTo>
                  <a:pt x="452" y="922"/>
                </a:lnTo>
                <a:lnTo>
                  <a:pt x="452" y="922"/>
                </a:lnTo>
                <a:lnTo>
                  <a:pt x="488" y="888"/>
                </a:lnTo>
                <a:lnTo>
                  <a:pt x="524" y="856"/>
                </a:lnTo>
                <a:lnTo>
                  <a:pt x="564" y="826"/>
                </a:lnTo>
                <a:lnTo>
                  <a:pt x="602" y="798"/>
                </a:lnTo>
                <a:lnTo>
                  <a:pt x="644" y="774"/>
                </a:lnTo>
                <a:lnTo>
                  <a:pt x="684" y="750"/>
                </a:lnTo>
                <a:lnTo>
                  <a:pt x="728" y="730"/>
                </a:lnTo>
                <a:lnTo>
                  <a:pt x="770" y="710"/>
                </a:lnTo>
                <a:lnTo>
                  <a:pt x="814" y="694"/>
                </a:lnTo>
                <a:lnTo>
                  <a:pt x="858" y="680"/>
                </a:lnTo>
                <a:lnTo>
                  <a:pt x="904" y="668"/>
                </a:lnTo>
                <a:lnTo>
                  <a:pt x="948" y="658"/>
                </a:lnTo>
                <a:lnTo>
                  <a:pt x="994" y="650"/>
                </a:lnTo>
                <a:lnTo>
                  <a:pt x="1040" y="646"/>
                </a:lnTo>
                <a:lnTo>
                  <a:pt x="1086" y="642"/>
                </a:lnTo>
                <a:lnTo>
                  <a:pt x="1132" y="640"/>
                </a:lnTo>
                <a:lnTo>
                  <a:pt x="1132" y="642"/>
                </a:lnTo>
                <a:lnTo>
                  <a:pt x="1132" y="640"/>
                </a:lnTo>
                <a:lnTo>
                  <a:pt x="1132" y="640"/>
                </a:lnTo>
                <a:lnTo>
                  <a:pt x="1134" y="640"/>
                </a:lnTo>
                <a:lnTo>
                  <a:pt x="1134" y="640"/>
                </a:lnTo>
                <a:lnTo>
                  <a:pt x="1260" y="482"/>
                </a:lnTo>
                <a:lnTo>
                  <a:pt x="1388" y="322"/>
                </a:lnTo>
                <a:lnTo>
                  <a:pt x="1260" y="162"/>
                </a:lnTo>
                <a:lnTo>
                  <a:pt x="1134" y="2"/>
                </a:lnTo>
                <a:lnTo>
                  <a:pt x="1134" y="0"/>
                </a:lnTo>
                <a:close/>
              </a:path>
            </a:pathLst>
          </a:custGeom>
          <a:solidFill>
            <a:srgbClr val="005494"/>
          </a:solidFill>
          <a:ln w="3175">
            <a:noFill/>
            <a:prstDash val="solid"/>
            <a:round/>
            <a:headEnd/>
            <a:tailEnd/>
          </a:ln>
        </p:spPr>
        <p:txBody>
          <a:bodyPr/>
          <a:lstStyle/>
          <a:p>
            <a:pPr marL="0" marR="0" lvl="0" indent="0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26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charset="0"/>
              <a:ea typeface="Segoe UI" charset="0"/>
              <a:cs typeface="Segoe UI" charset="0"/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 rot="18900000">
            <a:off x="7163417" y="2753297"/>
            <a:ext cx="1302383" cy="1577956"/>
          </a:xfrm>
          <a:custGeom>
            <a:avLst/>
            <a:gdLst/>
            <a:ahLst/>
            <a:cxnLst>
              <a:cxn ang="0">
                <a:pos x="454" y="1134"/>
              </a:cxn>
              <a:cxn ang="0">
                <a:pos x="454" y="1134"/>
              </a:cxn>
              <a:cxn ang="0">
                <a:pos x="506" y="1078"/>
              </a:cxn>
              <a:cxn ang="0">
                <a:pos x="556" y="1020"/>
              </a:cxn>
              <a:cxn ang="0">
                <a:pos x="604" y="960"/>
              </a:cxn>
              <a:cxn ang="0">
                <a:pos x="650" y="896"/>
              </a:cxn>
              <a:cxn ang="0">
                <a:pos x="690" y="832"/>
              </a:cxn>
              <a:cxn ang="0">
                <a:pos x="730" y="764"/>
              </a:cxn>
              <a:cxn ang="0">
                <a:pos x="764" y="696"/>
              </a:cxn>
              <a:cxn ang="0">
                <a:pos x="798" y="624"/>
              </a:cxn>
              <a:cxn ang="0">
                <a:pos x="826" y="552"/>
              </a:cxn>
              <a:cxn ang="0">
                <a:pos x="852" y="478"/>
              </a:cxn>
              <a:cxn ang="0">
                <a:pos x="872" y="402"/>
              </a:cxn>
              <a:cxn ang="0">
                <a:pos x="890" y="324"/>
              </a:cxn>
              <a:cxn ang="0">
                <a:pos x="904" y="244"/>
              </a:cxn>
              <a:cxn ang="0">
                <a:pos x="914" y="164"/>
              </a:cxn>
              <a:cxn ang="0">
                <a:pos x="922" y="82"/>
              </a:cxn>
              <a:cxn ang="0">
                <a:pos x="924" y="0"/>
              </a:cxn>
              <a:cxn ang="0">
                <a:pos x="764" y="128"/>
              </a:cxn>
              <a:cxn ang="0">
                <a:pos x="604" y="256"/>
              </a:cxn>
              <a:cxn ang="0">
                <a:pos x="444" y="128"/>
              </a:cxn>
              <a:cxn ang="0">
                <a:pos x="284" y="0"/>
              </a:cxn>
              <a:cxn ang="0">
                <a:pos x="284" y="0"/>
              </a:cxn>
              <a:cxn ang="0">
                <a:pos x="284" y="0"/>
              </a:cxn>
              <a:cxn ang="0">
                <a:pos x="282" y="50"/>
              </a:cxn>
              <a:cxn ang="0">
                <a:pos x="278" y="98"/>
              </a:cxn>
              <a:cxn ang="0">
                <a:pos x="272" y="146"/>
              </a:cxn>
              <a:cxn ang="0">
                <a:pos x="264" y="194"/>
              </a:cxn>
              <a:cxn ang="0">
                <a:pos x="252" y="240"/>
              </a:cxn>
              <a:cxn ang="0">
                <a:pos x="240" y="286"/>
              </a:cxn>
              <a:cxn ang="0">
                <a:pos x="224" y="332"/>
              </a:cxn>
              <a:cxn ang="0">
                <a:pos x="208" y="374"/>
              </a:cxn>
              <a:cxn ang="0">
                <a:pos x="188" y="418"/>
              </a:cxn>
              <a:cxn ang="0">
                <a:pos x="166" y="458"/>
              </a:cxn>
              <a:cxn ang="0">
                <a:pos x="144" y="500"/>
              </a:cxn>
              <a:cxn ang="0">
                <a:pos x="118" y="538"/>
              </a:cxn>
              <a:cxn ang="0">
                <a:pos x="92" y="576"/>
              </a:cxn>
              <a:cxn ang="0">
                <a:pos x="64" y="612"/>
              </a:cxn>
              <a:cxn ang="0">
                <a:pos x="32" y="646"/>
              </a:cxn>
              <a:cxn ang="0">
                <a:pos x="0" y="680"/>
              </a:cxn>
              <a:cxn ang="0">
                <a:pos x="0" y="680"/>
              </a:cxn>
              <a:cxn ang="0">
                <a:pos x="0" y="680"/>
              </a:cxn>
              <a:cxn ang="0">
                <a:pos x="0" y="680"/>
              </a:cxn>
              <a:cxn ang="0">
                <a:pos x="0" y="680"/>
              </a:cxn>
              <a:cxn ang="0">
                <a:pos x="0" y="682"/>
              </a:cxn>
              <a:cxn ang="0">
                <a:pos x="24" y="884"/>
              </a:cxn>
              <a:cxn ang="0">
                <a:pos x="46" y="1088"/>
              </a:cxn>
              <a:cxn ang="0">
                <a:pos x="250" y="1110"/>
              </a:cxn>
              <a:cxn ang="0">
                <a:pos x="452" y="1132"/>
              </a:cxn>
              <a:cxn ang="0">
                <a:pos x="454" y="1134"/>
              </a:cxn>
            </a:cxnLst>
            <a:rect l="0" t="0" r="r" b="b"/>
            <a:pathLst>
              <a:path w="924" h="1134">
                <a:moveTo>
                  <a:pt x="454" y="1134"/>
                </a:moveTo>
                <a:lnTo>
                  <a:pt x="454" y="1134"/>
                </a:lnTo>
                <a:lnTo>
                  <a:pt x="506" y="1078"/>
                </a:lnTo>
                <a:lnTo>
                  <a:pt x="556" y="1020"/>
                </a:lnTo>
                <a:lnTo>
                  <a:pt x="604" y="960"/>
                </a:lnTo>
                <a:lnTo>
                  <a:pt x="650" y="896"/>
                </a:lnTo>
                <a:lnTo>
                  <a:pt x="690" y="832"/>
                </a:lnTo>
                <a:lnTo>
                  <a:pt x="730" y="764"/>
                </a:lnTo>
                <a:lnTo>
                  <a:pt x="764" y="696"/>
                </a:lnTo>
                <a:lnTo>
                  <a:pt x="798" y="624"/>
                </a:lnTo>
                <a:lnTo>
                  <a:pt x="826" y="552"/>
                </a:lnTo>
                <a:lnTo>
                  <a:pt x="852" y="478"/>
                </a:lnTo>
                <a:lnTo>
                  <a:pt x="872" y="402"/>
                </a:lnTo>
                <a:lnTo>
                  <a:pt x="890" y="324"/>
                </a:lnTo>
                <a:lnTo>
                  <a:pt x="904" y="244"/>
                </a:lnTo>
                <a:lnTo>
                  <a:pt x="914" y="164"/>
                </a:lnTo>
                <a:lnTo>
                  <a:pt x="922" y="82"/>
                </a:lnTo>
                <a:lnTo>
                  <a:pt x="924" y="0"/>
                </a:lnTo>
                <a:lnTo>
                  <a:pt x="764" y="128"/>
                </a:lnTo>
                <a:lnTo>
                  <a:pt x="604" y="256"/>
                </a:lnTo>
                <a:lnTo>
                  <a:pt x="444" y="128"/>
                </a:lnTo>
                <a:lnTo>
                  <a:pt x="284" y="0"/>
                </a:lnTo>
                <a:lnTo>
                  <a:pt x="284" y="0"/>
                </a:lnTo>
                <a:lnTo>
                  <a:pt x="284" y="0"/>
                </a:lnTo>
                <a:lnTo>
                  <a:pt x="282" y="50"/>
                </a:lnTo>
                <a:lnTo>
                  <a:pt x="278" y="98"/>
                </a:lnTo>
                <a:lnTo>
                  <a:pt x="272" y="146"/>
                </a:lnTo>
                <a:lnTo>
                  <a:pt x="264" y="194"/>
                </a:lnTo>
                <a:lnTo>
                  <a:pt x="252" y="240"/>
                </a:lnTo>
                <a:lnTo>
                  <a:pt x="240" y="286"/>
                </a:lnTo>
                <a:lnTo>
                  <a:pt x="224" y="332"/>
                </a:lnTo>
                <a:lnTo>
                  <a:pt x="208" y="374"/>
                </a:lnTo>
                <a:lnTo>
                  <a:pt x="188" y="418"/>
                </a:lnTo>
                <a:lnTo>
                  <a:pt x="166" y="458"/>
                </a:lnTo>
                <a:lnTo>
                  <a:pt x="144" y="500"/>
                </a:lnTo>
                <a:lnTo>
                  <a:pt x="118" y="538"/>
                </a:lnTo>
                <a:lnTo>
                  <a:pt x="92" y="576"/>
                </a:lnTo>
                <a:lnTo>
                  <a:pt x="64" y="612"/>
                </a:lnTo>
                <a:lnTo>
                  <a:pt x="32" y="646"/>
                </a:lnTo>
                <a:lnTo>
                  <a:pt x="0" y="680"/>
                </a:lnTo>
                <a:lnTo>
                  <a:pt x="0" y="680"/>
                </a:lnTo>
                <a:lnTo>
                  <a:pt x="0" y="680"/>
                </a:lnTo>
                <a:lnTo>
                  <a:pt x="0" y="680"/>
                </a:lnTo>
                <a:lnTo>
                  <a:pt x="0" y="680"/>
                </a:lnTo>
                <a:lnTo>
                  <a:pt x="0" y="682"/>
                </a:lnTo>
                <a:lnTo>
                  <a:pt x="24" y="884"/>
                </a:lnTo>
                <a:lnTo>
                  <a:pt x="46" y="1088"/>
                </a:lnTo>
                <a:lnTo>
                  <a:pt x="250" y="1110"/>
                </a:lnTo>
                <a:lnTo>
                  <a:pt x="452" y="1132"/>
                </a:lnTo>
                <a:lnTo>
                  <a:pt x="454" y="1134"/>
                </a:lnTo>
                <a:close/>
              </a:path>
            </a:pathLst>
          </a:custGeom>
          <a:solidFill>
            <a:srgbClr val="39CEC7"/>
          </a:solidFill>
          <a:ln w="3175">
            <a:noFill/>
            <a:prstDash val="solid"/>
            <a:round/>
            <a:headEnd/>
            <a:tailEnd/>
          </a:ln>
        </p:spPr>
        <p:txBody>
          <a:bodyPr/>
          <a:lstStyle/>
          <a:p>
            <a:pPr marL="0" marR="0" lvl="0" indent="0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26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charset="0"/>
              <a:ea typeface="Segoe UI" charset="0"/>
              <a:cs typeface="Segoe UI" charset="0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 rot="18900000">
            <a:off x="4726170" y="4622901"/>
            <a:ext cx="1299563" cy="2047086"/>
          </a:xfrm>
          <a:custGeom>
            <a:avLst/>
            <a:gdLst>
              <a:gd name="connsiteX0" fmla="*/ 0 w 10000"/>
              <a:gd name="connsiteY0" fmla="*/ 1830 h 10000"/>
              <a:gd name="connsiteX1" fmla="*/ 0 w 10000"/>
              <a:gd name="connsiteY1" fmla="*/ 1830 h 10000"/>
              <a:gd name="connsiteX2" fmla="*/ 22 w 10000"/>
              <a:gd name="connsiteY2" fmla="*/ 2392 h 10000"/>
              <a:gd name="connsiteX3" fmla="*/ 65 w 10000"/>
              <a:gd name="connsiteY3" fmla="*/ 2939 h 10000"/>
              <a:gd name="connsiteX4" fmla="*/ 174 w 10000"/>
              <a:gd name="connsiteY4" fmla="*/ 3487 h 10000"/>
              <a:gd name="connsiteX5" fmla="*/ 304 w 10000"/>
              <a:gd name="connsiteY5" fmla="*/ 4035 h 10000"/>
              <a:gd name="connsiteX6" fmla="*/ 477 w 10000"/>
              <a:gd name="connsiteY6" fmla="*/ 4582 h 10000"/>
              <a:gd name="connsiteX7" fmla="*/ 716 w 10000"/>
              <a:gd name="connsiteY7" fmla="*/ 5130 h 10000"/>
              <a:gd name="connsiteX8" fmla="*/ 954 w 10000"/>
              <a:gd name="connsiteY8" fmla="*/ 5663 h 10000"/>
              <a:gd name="connsiteX9" fmla="*/ 1258 w 10000"/>
              <a:gd name="connsiteY9" fmla="*/ 6182 h 10000"/>
              <a:gd name="connsiteX10" fmla="*/ 1605 w 10000"/>
              <a:gd name="connsiteY10" fmla="*/ 6700 h 10000"/>
              <a:gd name="connsiteX11" fmla="*/ 1974 w 10000"/>
              <a:gd name="connsiteY11" fmla="*/ 7205 h 10000"/>
              <a:gd name="connsiteX12" fmla="*/ 2386 w 10000"/>
              <a:gd name="connsiteY12" fmla="*/ 7709 h 10000"/>
              <a:gd name="connsiteX13" fmla="*/ 2863 w 10000"/>
              <a:gd name="connsiteY13" fmla="*/ 8199 h 10000"/>
              <a:gd name="connsiteX14" fmla="*/ 3341 w 10000"/>
              <a:gd name="connsiteY14" fmla="*/ 8660 h 10000"/>
              <a:gd name="connsiteX15" fmla="*/ 3883 w 10000"/>
              <a:gd name="connsiteY15" fmla="*/ 9121 h 10000"/>
              <a:gd name="connsiteX16" fmla="*/ 4469 w 10000"/>
              <a:gd name="connsiteY16" fmla="*/ 9568 h 10000"/>
              <a:gd name="connsiteX17" fmla="*/ 5076 w 10000"/>
              <a:gd name="connsiteY17" fmla="*/ 10000 h 10000"/>
              <a:gd name="connsiteX18" fmla="*/ 5336 w 10000"/>
              <a:gd name="connsiteY18" fmla="*/ 8545 h 10000"/>
              <a:gd name="connsiteX19" fmla="*/ 5575 w 10000"/>
              <a:gd name="connsiteY19" fmla="*/ 7075 h 10000"/>
              <a:gd name="connsiteX20" fmla="*/ 7787 w 10000"/>
              <a:gd name="connsiteY20" fmla="*/ 6916 h 10000"/>
              <a:gd name="connsiteX21" fmla="*/ 9978 w 10000"/>
              <a:gd name="connsiteY21" fmla="*/ 6744 h 10000"/>
              <a:gd name="connsiteX22" fmla="*/ 10000 w 10000"/>
              <a:gd name="connsiteY22" fmla="*/ 6744 h 10000"/>
              <a:gd name="connsiteX23" fmla="*/ 10000 w 10000"/>
              <a:gd name="connsiteY23" fmla="*/ 6744 h 10000"/>
              <a:gd name="connsiteX24" fmla="*/ 9610 w 10000"/>
              <a:gd name="connsiteY24" fmla="*/ 6484 h 10000"/>
              <a:gd name="connsiteX25" fmla="*/ 9284 w 10000"/>
              <a:gd name="connsiteY25" fmla="*/ 6225 h 10000"/>
              <a:gd name="connsiteX26" fmla="*/ 8959 w 10000"/>
              <a:gd name="connsiteY26" fmla="*/ 5937 h 10000"/>
              <a:gd name="connsiteX27" fmla="*/ 8655 w 10000"/>
              <a:gd name="connsiteY27" fmla="*/ 5663 h 10000"/>
              <a:gd name="connsiteX28" fmla="*/ 8373 w 10000"/>
              <a:gd name="connsiteY28" fmla="*/ 5360 h 10000"/>
              <a:gd name="connsiteX29" fmla="*/ 8134 w 10000"/>
              <a:gd name="connsiteY29" fmla="*/ 5072 h 10000"/>
              <a:gd name="connsiteX30" fmla="*/ 7896 w 10000"/>
              <a:gd name="connsiteY30" fmla="*/ 4755 h 10000"/>
              <a:gd name="connsiteX31" fmla="*/ 7701 w 10000"/>
              <a:gd name="connsiteY31" fmla="*/ 4452 h 10000"/>
              <a:gd name="connsiteX32" fmla="*/ 7527 w 10000"/>
              <a:gd name="connsiteY32" fmla="*/ 4135 h 10000"/>
              <a:gd name="connsiteX33" fmla="*/ 7375 w 10000"/>
              <a:gd name="connsiteY33" fmla="*/ 3818 h 10000"/>
              <a:gd name="connsiteX34" fmla="*/ 7223 w 10000"/>
              <a:gd name="connsiteY34" fmla="*/ 3487 h 10000"/>
              <a:gd name="connsiteX35" fmla="*/ 7137 w 10000"/>
              <a:gd name="connsiteY35" fmla="*/ 3170 h 10000"/>
              <a:gd name="connsiteX36" fmla="*/ 7050 w 10000"/>
              <a:gd name="connsiteY36" fmla="*/ 2839 h 10000"/>
              <a:gd name="connsiteX37" fmla="*/ 6985 w 10000"/>
              <a:gd name="connsiteY37" fmla="*/ 2507 h 10000"/>
              <a:gd name="connsiteX38" fmla="*/ 6941 w 10000"/>
              <a:gd name="connsiteY38" fmla="*/ 2176 h 10000"/>
              <a:gd name="connsiteX39" fmla="*/ 6941 w 10000"/>
              <a:gd name="connsiteY39" fmla="*/ 1844 h 10000"/>
              <a:gd name="connsiteX40" fmla="*/ 6941 w 10000"/>
              <a:gd name="connsiteY40" fmla="*/ 1844 h 10000"/>
              <a:gd name="connsiteX41" fmla="*/ 6941 w 10000"/>
              <a:gd name="connsiteY41" fmla="*/ 1844 h 10000"/>
              <a:gd name="connsiteX42" fmla="*/ 6941 w 10000"/>
              <a:gd name="connsiteY42" fmla="*/ 1844 h 10000"/>
              <a:gd name="connsiteX43" fmla="*/ 6941 w 10000"/>
              <a:gd name="connsiteY43" fmla="*/ 1830 h 10000"/>
              <a:gd name="connsiteX44" fmla="*/ 6941 w 10000"/>
              <a:gd name="connsiteY44" fmla="*/ 1830 h 10000"/>
              <a:gd name="connsiteX45" fmla="*/ 5206 w 10000"/>
              <a:gd name="connsiteY45" fmla="*/ 922 h 10000"/>
              <a:gd name="connsiteX46" fmla="*/ 3471 w 10000"/>
              <a:gd name="connsiteY46" fmla="*/ 0 h 10000"/>
              <a:gd name="connsiteX47" fmla="*/ 1557 w 10000"/>
              <a:gd name="connsiteY47" fmla="*/ 443 h 10000"/>
              <a:gd name="connsiteX48" fmla="*/ 22 w 10000"/>
              <a:gd name="connsiteY48" fmla="*/ 1830 h 10000"/>
              <a:gd name="connsiteX49" fmla="*/ 0 w 10000"/>
              <a:gd name="connsiteY49" fmla="*/ 1830 h 10000"/>
              <a:gd name="connsiteX0" fmla="*/ 0 w 10000"/>
              <a:gd name="connsiteY0" fmla="*/ 2429 h 10599"/>
              <a:gd name="connsiteX1" fmla="*/ 0 w 10000"/>
              <a:gd name="connsiteY1" fmla="*/ 2429 h 10599"/>
              <a:gd name="connsiteX2" fmla="*/ 22 w 10000"/>
              <a:gd name="connsiteY2" fmla="*/ 2991 h 10599"/>
              <a:gd name="connsiteX3" fmla="*/ 65 w 10000"/>
              <a:gd name="connsiteY3" fmla="*/ 3538 h 10599"/>
              <a:gd name="connsiteX4" fmla="*/ 174 w 10000"/>
              <a:gd name="connsiteY4" fmla="*/ 4086 h 10599"/>
              <a:gd name="connsiteX5" fmla="*/ 304 w 10000"/>
              <a:gd name="connsiteY5" fmla="*/ 4634 h 10599"/>
              <a:gd name="connsiteX6" fmla="*/ 477 w 10000"/>
              <a:gd name="connsiteY6" fmla="*/ 5181 h 10599"/>
              <a:gd name="connsiteX7" fmla="*/ 716 w 10000"/>
              <a:gd name="connsiteY7" fmla="*/ 5729 h 10599"/>
              <a:gd name="connsiteX8" fmla="*/ 954 w 10000"/>
              <a:gd name="connsiteY8" fmla="*/ 6262 h 10599"/>
              <a:gd name="connsiteX9" fmla="*/ 1258 w 10000"/>
              <a:gd name="connsiteY9" fmla="*/ 6781 h 10599"/>
              <a:gd name="connsiteX10" fmla="*/ 1605 w 10000"/>
              <a:gd name="connsiteY10" fmla="*/ 7299 h 10599"/>
              <a:gd name="connsiteX11" fmla="*/ 1974 w 10000"/>
              <a:gd name="connsiteY11" fmla="*/ 7804 h 10599"/>
              <a:gd name="connsiteX12" fmla="*/ 2386 w 10000"/>
              <a:gd name="connsiteY12" fmla="*/ 8308 h 10599"/>
              <a:gd name="connsiteX13" fmla="*/ 2863 w 10000"/>
              <a:gd name="connsiteY13" fmla="*/ 8798 h 10599"/>
              <a:gd name="connsiteX14" fmla="*/ 3341 w 10000"/>
              <a:gd name="connsiteY14" fmla="*/ 9259 h 10599"/>
              <a:gd name="connsiteX15" fmla="*/ 3883 w 10000"/>
              <a:gd name="connsiteY15" fmla="*/ 9720 h 10599"/>
              <a:gd name="connsiteX16" fmla="*/ 4469 w 10000"/>
              <a:gd name="connsiteY16" fmla="*/ 10167 h 10599"/>
              <a:gd name="connsiteX17" fmla="*/ 5076 w 10000"/>
              <a:gd name="connsiteY17" fmla="*/ 10599 h 10599"/>
              <a:gd name="connsiteX18" fmla="*/ 5336 w 10000"/>
              <a:gd name="connsiteY18" fmla="*/ 9144 h 10599"/>
              <a:gd name="connsiteX19" fmla="*/ 5575 w 10000"/>
              <a:gd name="connsiteY19" fmla="*/ 7674 h 10599"/>
              <a:gd name="connsiteX20" fmla="*/ 7787 w 10000"/>
              <a:gd name="connsiteY20" fmla="*/ 7515 h 10599"/>
              <a:gd name="connsiteX21" fmla="*/ 9978 w 10000"/>
              <a:gd name="connsiteY21" fmla="*/ 7343 h 10599"/>
              <a:gd name="connsiteX22" fmla="*/ 10000 w 10000"/>
              <a:gd name="connsiteY22" fmla="*/ 7343 h 10599"/>
              <a:gd name="connsiteX23" fmla="*/ 10000 w 10000"/>
              <a:gd name="connsiteY23" fmla="*/ 7343 h 10599"/>
              <a:gd name="connsiteX24" fmla="*/ 9610 w 10000"/>
              <a:gd name="connsiteY24" fmla="*/ 7083 h 10599"/>
              <a:gd name="connsiteX25" fmla="*/ 9284 w 10000"/>
              <a:gd name="connsiteY25" fmla="*/ 6824 h 10599"/>
              <a:gd name="connsiteX26" fmla="*/ 8959 w 10000"/>
              <a:gd name="connsiteY26" fmla="*/ 6536 h 10599"/>
              <a:gd name="connsiteX27" fmla="*/ 8655 w 10000"/>
              <a:gd name="connsiteY27" fmla="*/ 6262 h 10599"/>
              <a:gd name="connsiteX28" fmla="*/ 8373 w 10000"/>
              <a:gd name="connsiteY28" fmla="*/ 5959 h 10599"/>
              <a:gd name="connsiteX29" fmla="*/ 8134 w 10000"/>
              <a:gd name="connsiteY29" fmla="*/ 5671 h 10599"/>
              <a:gd name="connsiteX30" fmla="*/ 7896 w 10000"/>
              <a:gd name="connsiteY30" fmla="*/ 5354 h 10599"/>
              <a:gd name="connsiteX31" fmla="*/ 7701 w 10000"/>
              <a:gd name="connsiteY31" fmla="*/ 5051 h 10599"/>
              <a:gd name="connsiteX32" fmla="*/ 7527 w 10000"/>
              <a:gd name="connsiteY32" fmla="*/ 4734 h 10599"/>
              <a:gd name="connsiteX33" fmla="*/ 7375 w 10000"/>
              <a:gd name="connsiteY33" fmla="*/ 4417 h 10599"/>
              <a:gd name="connsiteX34" fmla="*/ 7223 w 10000"/>
              <a:gd name="connsiteY34" fmla="*/ 4086 h 10599"/>
              <a:gd name="connsiteX35" fmla="*/ 7137 w 10000"/>
              <a:gd name="connsiteY35" fmla="*/ 3769 h 10599"/>
              <a:gd name="connsiteX36" fmla="*/ 7050 w 10000"/>
              <a:gd name="connsiteY36" fmla="*/ 3438 h 10599"/>
              <a:gd name="connsiteX37" fmla="*/ 6985 w 10000"/>
              <a:gd name="connsiteY37" fmla="*/ 3106 h 10599"/>
              <a:gd name="connsiteX38" fmla="*/ 6941 w 10000"/>
              <a:gd name="connsiteY38" fmla="*/ 2775 h 10599"/>
              <a:gd name="connsiteX39" fmla="*/ 6941 w 10000"/>
              <a:gd name="connsiteY39" fmla="*/ 2443 h 10599"/>
              <a:gd name="connsiteX40" fmla="*/ 6941 w 10000"/>
              <a:gd name="connsiteY40" fmla="*/ 2443 h 10599"/>
              <a:gd name="connsiteX41" fmla="*/ 6941 w 10000"/>
              <a:gd name="connsiteY41" fmla="*/ 2443 h 10599"/>
              <a:gd name="connsiteX42" fmla="*/ 6941 w 10000"/>
              <a:gd name="connsiteY42" fmla="*/ 2443 h 10599"/>
              <a:gd name="connsiteX43" fmla="*/ 6941 w 10000"/>
              <a:gd name="connsiteY43" fmla="*/ 2429 h 10599"/>
              <a:gd name="connsiteX44" fmla="*/ 6941 w 10000"/>
              <a:gd name="connsiteY44" fmla="*/ 2429 h 10599"/>
              <a:gd name="connsiteX45" fmla="*/ 5206 w 10000"/>
              <a:gd name="connsiteY45" fmla="*/ 1521 h 10599"/>
              <a:gd name="connsiteX46" fmla="*/ 3649 w 10000"/>
              <a:gd name="connsiteY46" fmla="*/ 0 h 10599"/>
              <a:gd name="connsiteX47" fmla="*/ 1557 w 10000"/>
              <a:gd name="connsiteY47" fmla="*/ 1042 h 10599"/>
              <a:gd name="connsiteX48" fmla="*/ 22 w 10000"/>
              <a:gd name="connsiteY48" fmla="*/ 2429 h 10599"/>
              <a:gd name="connsiteX49" fmla="*/ 0 w 10000"/>
              <a:gd name="connsiteY49" fmla="*/ 2429 h 10599"/>
              <a:gd name="connsiteX0" fmla="*/ 0 w 10000"/>
              <a:gd name="connsiteY0" fmla="*/ 2429 h 10599"/>
              <a:gd name="connsiteX1" fmla="*/ 0 w 10000"/>
              <a:gd name="connsiteY1" fmla="*/ 2429 h 10599"/>
              <a:gd name="connsiteX2" fmla="*/ 22 w 10000"/>
              <a:gd name="connsiteY2" fmla="*/ 2991 h 10599"/>
              <a:gd name="connsiteX3" fmla="*/ 65 w 10000"/>
              <a:gd name="connsiteY3" fmla="*/ 3538 h 10599"/>
              <a:gd name="connsiteX4" fmla="*/ 174 w 10000"/>
              <a:gd name="connsiteY4" fmla="*/ 4086 h 10599"/>
              <a:gd name="connsiteX5" fmla="*/ 304 w 10000"/>
              <a:gd name="connsiteY5" fmla="*/ 4634 h 10599"/>
              <a:gd name="connsiteX6" fmla="*/ 477 w 10000"/>
              <a:gd name="connsiteY6" fmla="*/ 5181 h 10599"/>
              <a:gd name="connsiteX7" fmla="*/ 716 w 10000"/>
              <a:gd name="connsiteY7" fmla="*/ 5729 h 10599"/>
              <a:gd name="connsiteX8" fmla="*/ 954 w 10000"/>
              <a:gd name="connsiteY8" fmla="*/ 6262 h 10599"/>
              <a:gd name="connsiteX9" fmla="*/ 1258 w 10000"/>
              <a:gd name="connsiteY9" fmla="*/ 6781 h 10599"/>
              <a:gd name="connsiteX10" fmla="*/ 1605 w 10000"/>
              <a:gd name="connsiteY10" fmla="*/ 7299 h 10599"/>
              <a:gd name="connsiteX11" fmla="*/ 1974 w 10000"/>
              <a:gd name="connsiteY11" fmla="*/ 7804 h 10599"/>
              <a:gd name="connsiteX12" fmla="*/ 2386 w 10000"/>
              <a:gd name="connsiteY12" fmla="*/ 8308 h 10599"/>
              <a:gd name="connsiteX13" fmla="*/ 2863 w 10000"/>
              <a:gd name="connsiteY13" fmla="*/ 8798 h 10599"/>
              <a:gd name="connsiteX14" fmla="*/ 3341 w 10000"/>
              <a:gd name="connsiteY14" fmla="*/ 9259 h 10599"/>
              <a:gd name="connsiteX15" fmla="*/ 3883 w 10000"/>
              <a:gd name="connsiteY15" fmla="*/ 9720 h 10599"/>
              <a:gd name="connsiteX16" fmla="*/ 4469 w 10000"/>
              <a:gd name="connsiteY16" fmla="*/ 10167 h 10599"/>
              <a:gd name="connsiteX17" fmla="*/ 5076 w 10000"/>
              <a:gd name="connsiteY17" fmla="*/ 10599 h 10599"/>
              <a:gd name="connsiteX18" fmla="*/ 5336 w 10000"/>
              <a:gd name="connsiteY18" fmla="*/ 9144 h 10599"/>
              <a:gd name="connsiteX19" fmla="*/ 5575 w 10000"/>
              <a:gd name="connsiteY19" fmla="*/ 7674 h 10599"/>
              <a:gd name="connsiteX20" fmla="*/ 7787 w 10000"/>
              <a:gd name="connsiteY20" fmla="*/ 7515 h 10599"/>
              <a:gd name="connsiteX21" fmla="*/ 9978 w 10000"/>
              <a:gd name="connsiteY21" fmla="*/ 7343 h 10599"/>
              <a:gd name="connsiteX22" fmla="*/ 10000 w 10000"/>
              <a:gd name="connsiteY22" fmla="*/ 7343 h 10599"/>
              <a:gd name="connsiteX23" fmla="*/ 10000 w 10000"/>
              <a:gd name="connsiteY23" fmla="*/ 7343 h 10599"/>
              <a:gd name="connsiteX24" fmla="*/ 9610 w 10000"/>
              <a:gd name="connsiteY24" fmla="*/ 7083 h 10599"/>
              <a:gd name="connsiteX25" fmla="*/ 9284 w 10000"/>
              <a:gd name="connsiteY25" fmla="*/ 6824 h 10599"/>
              <a:gd name="connsiteX26" fmla="*/ 8959 w 10000"/>
              <a:gd name="connsiteY26" fmla="*/ 6536 h 10599"/>
              <a:gd name="connsiteX27" fmla="*/ 8655 w 10000"/>
              <a:gd name="connsiteY27" fmla="*/ 6262 h 10599"/>
              <a:gd name="connsiteX28" fmla="*/ 8373 w 10000"/>
              <a:gd name="connsiteY28" fmla="*/ 5959 h 10599"/>
              <a:gd name="connsiteX29" fmla="*/ 8134 w 10000"/>
              <a:gd name="connsiteY29" fmla="*/ 5671 h 10599"/>
              <a:gd name="connsiteX30" fmla="*/ 7896 w 10000"/>
              <a:gd name="connsiteY30" fmla="*/ 5354 h 10599"/>
              <a:gd name="connsiteX31" fmla="*/ 7701 w 10000"/>
              <a:gd name="connsiteY31" fmla="*/ 5051 h 10599"/>
              <a:gd name="connsiteX32" fmla="*/ 7527 w 10000"/>
              <a:gd name="connsiteY32" fmla="*/ 4734 h 10599"/>
              <a:gd name="connsiteX33" fmla="*/ 7375 w 10000"/>
              <a:gd name="connsiteY33" fmla="*/ 4417 h 10599"/>
              <a:gd name="connsiteX34" fmla="*/ 7223 w 10000"/>
              <a:gd name="connsiteY34" fmla="*/ 4086 h 10599"/>
              <a:gd name="connsiteX35" fmla="*/ 7137 w 10000"/>
              <a:gd name="connsiteY35" fmla="*/ 3769 h 10599"/>
              <a:gd name="connsiteX36" fmla="*/ 7050 w 10000"/>
              <a:gd name="connsiteY36" fmla="*/ 3438 h 10599"/>
              <a:gd name="connsiteX37" fmla="*/ 6985 w 10000"/>
              <a:gd name="connsiteY37" fmla="*/ 3106 h 10599"/>
              <a:gd name="connsiteX38" fmla="*/ 6941 w 10000"/>
              <a:gd name="connsiteY38" fmla="*/ 2775 h 10599"/>
              <a:gd name="connsiteX39" fmla="*/ 6941 w 10000"/>
              <a:gd name="connsiteY39" fmla="*/ 2443 h 10599"/>
              <a:gd name="connsiteX40" fmla="*/ 6941 w 10000"/>
              <a:gd name="connsiteY40" fmla="*/ 2443 h 10599"/>
              <a:gd name="connsiteX41" fmla="*/ 6941 w 10000"/>
              <a:gd name="connsiteY41" fmla="*/ 2443 h 10599"/>
              <a:gd name="connsiteX42" fmla="*/ 6941 w 10000"/>
              <a:gd name="connsiteY42" fmla="*/ 2443 h 10599"/>
              <a:gd name="connsiteX43" fmla="*/ 6941 w 10000"/>
              <a:gd name="connsiteY43" fmla="*/ 2429 h 10599"/>
              <a:gd name="connsiteX44" fmla="*/ 6941 w 10000"/>
              <a:gd name="connsiteY44" fmla="*/ 2429 h 10599"/>
              <a:gd name="connsiteX45" fmla="*/ 5206 w 10000"/>
              <a:gd name="connsiteY45" fmla="*/ 922 h 10599"/>
              <a:gd name="connsiteX46" fmla="*/ 3649 w 10000"/>
              <a:gd name="connsiteY46" fmla="*/ 0 h 10599"/>
              <a:gd name="connsiteX47" fmla="*/ 1557 w 10000"/>
              <a:gd name="connsiteY47" fmla="*/ 1042 h 10599"/>
              <a:gd name="connsiteX48" fmla="*/ 22 w 10000"/>
              <a:gd name="connsiteY48" fmla="*/ 2429 h 10599"/>
              <a:gd name="connsiteX49" fmla="*/ 0 w 10000"/>
              <a:gd name="connsiteY49" fmla="*/ 2429 h 10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0000" h="10599">
                <a:moveTo>
                  <a:pt x="0" y="2429"/>
                </a:moveTo>
                <a:lnTo>
                  <a:pt x="0" y="2429"/>
                </a:lnTo>
                <a:cubicBezTo>
                  <a:pt x="7" y="2616"/>
                  <a:pt x="15" y="2804"/>
                  <a:pt x="22" y="2991"/>
                </a:cubicBezTo>
                <a:cubicBezTo>
                  <a:pt x="36" y="3173"/>
                  <a:pt x="51" y="3356"/>
                  <a:pt x="65" y="3538"/>
                </a:cubicBezTo>
                <a:cubicBezTo>
                  <a:pt x="101" y="3721"/>
                  <a:pt x="138" y="3903"/>
                  <a:pt x="174" y="4086"/>
                </a:cubicBezTo>
                <a:cubicBezTo>
                  <a:pt x="217" y="4269"/>
                  <a:pt x="261" y="4451"/>
                  <a:pt x="304" y="4634"/>
                </a:cubicBezTo>
                <a:cubicBezTo>
                  <a:pt x="362" y="4816"/>
                  <a:pt x="419" y="4999"/>
                  <a:pt x="477" y="5181"/>
                </a:cubicBezTo>
                <a:lnTo>
                  <a:pt x="716" y="5729"/>
                </a:lnTo>
                <a:cubicBezTo>
                  <a:pt x="795" y="5907"/>
                  <a:pt x="875" y="6084"/>
                  <a:pt x="954" y="6262"/>
                </a:cubicBezTo>
                <a:lnTo>
                  <a:pt x="1258" y="6781"/>
                </a:lnTo>
                <a:lnTo>
                  <a:pt x="1605" y="7299"/>
                </a:lnTo>
                <a:lnTo>
                  <a:pt x="1974" y="7804"/>
                </a:lnTo>
                <a:lnTo>
                  <a:pt x="2386" y="8308"/>
                </a:lnTo>
                <a:lnTo>
                  <a:pt x="2863" y="8798"/>
                </a:lnTo>
                <a:lnTo>
                  <a:pt x="3341" y="9259"/>
                </a:lnTo>
                <a:lnTo>
                  <a:pt x="3883" y="9720"/>
                </a:lnTo>
                <a:lnTo>
                  <a:pt x="4469" y="10167"/>
                </a:lnTo>
                <a:lnTo>
                  <a:pt x="5076" y="10599"/>
                </a:lnTo>
                <a:cubicBezTo>
                  <a:pt x="5163" y="10114"/>
                  <a:pt x="5249" y="9629"/>
                  <a:pt x="5336" y="9144"/>
                </a:cubicBezTo>
                <a:cubicBezTo>
                  <a:pt x="5416" y="8654"/>
                  <a:pt x="5495" y="8164"/>
                  <a:pt x="5575" y="7674"/>
                </a:cubicBezTo>
                <a:lnTo>
                  <a:pt x="7787" y="7515"/>
                </a:lnTo>
                <a:lnTo>
                  <a:pt x="9978" y="7343"/>
                </a:lnTo>
                <a:lnTo>
                  <a:pt x="10000" y="7343"/>
                </a:lnTo>
                <a:lnTo>
                  <a:pt x="10000" y="7343"/>
                </a:lnTo>
                <a:lnTo>
                  <a:pt x="9610" y="7083"/>
                </a:lnTo>
                <a:lnTo>
                  <a:pt x="9284" y="6824"/>
                </a:lnTo>
                <a:lnTo>
                  <a:pt x="8959" y="6536"/>
                </a:lnTo>
                <a:lnTo>
                  <a:pt x="8655" y="6262"/>
                </a:lnTo>
                <a:lnTo>
                  <a:pt x="8373" y="5959"/>
                </a:lnTo>
                <a:lnTo>
                  <a:pt x="8134" y="5671"/>
                </a:lnTo>
                <a:lnTo>
                  <a:pt x="7896" y="5354"/>
                </a:lnTo>
                <a:lnTo>
                  <a:pt x="7701" y="5051"/>
                </a:lnTo>
                <a:lnTo>
                  <a:pt x="7527" y="4734"/>
                </a:lnTo>
                <a:lnTo>
                  <a:pt x="7375" y="4417"/>
                </a:lnTo>
                <a:cubicBezTo>
                  <a:pt x="7324" y="4307"/>
                  <a:pt x="7274" y="4196"/>
                  <a:pt x="7223" y="4086"/>
                </a:cubicBezTo>
                <a:cubicBezTo>
                  <a:pt x="7194" y="3980"/>
                  <a:pt x="7166" y="3875"/>
                  <a:pt x="7137" y="3769"/>
                </a:cubicBezTo>
                <a:cubicBezTo>
                  <a:pt x="7108" y="3659"/>
                  <a:pt x="7079" y="3548"/>
                  <a:pt x="7050" y="3438"/>
                </a:cubicBezTo>
                <a:cubicBezTo>
                  <a:pt x="7028" y="3327"/>
                  <a:pt x="7007" y="3217"/>
                  <a:pt x="6985" y="3106"/>
                </a:cubicBezTo>
                <a:cubicBezTo>
                  <a:pt x="6970" y="2996"/>
                  <a:pt x="6956" y="2885"/>
                  <a:pt x="6941" y="2775"/>
                </a:cubicBezTo>
                <a:lnTo>
                  <a:pt x="6941" y="2443"/>
                </a:lnTo>
                <a:lnTo>
                  <a:pt x="6941" y="2443"/>
                </a:lnTo>
                <a:lnTo>
                  <a:pt x="6941" y="2443"/>
                </a:lnTo>
                <a:lnTo>
                  <a:pt x="6941" y="2443"/>
                </a:lnTo>
                <a:lnTo>
                  <a:pt x="6941" y="2429"/>
                </a:lnTo>
                <a:lnTo>
                  <a:pt x="6941" y="2429"/>
                </a:lnTo>
                <a:lnTo>
                  <a:pt x="5206" y="922"/>
                </a:lnTo>
                <a:lnTo>
                  <a:pt x="3649" y="0"/>
                </a:lnTo>
                <a:lnTo>
                  <a:pt x="1557" y="1042"/>
                </a:lnTo>
                <a:lnTo>
                  <a:pt x="22" y="2429"/>
                </a:lnTo>
                <a:lnTo>
                  <a:pt x="0" y="2429"/>
                </a:lnTo>
                <a:close/>
              </a:path>
            </a:pathLst>
          </a:custGeom>
          <a:solidFill>
            <a:srgbClr val="0070C0"/>
          </a:solidFill>
          <a:ln w="3175">
            <a:noFill/>
            <a:prstDash val="solid"/>
            <a:round/>
            <a:headEnd/>
            <a:tailEnd/>
          </a:ln>
        </p:spPr>
        <p:txBody>
          <a:bodyPr/>
          <a:lstStyle/>
          <a:p>
            <a:pPr marL="0" marR="0" lvl="0" indent="0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26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charset="0"/>
              <a:ea typeface="Segoe UI" charset="0"/>
              <a:cs typeface="Segoe UI" charset="0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 rot="18900000">
            <a:off x="3777630" y="3908926"/>
            <a:ext cx="1299563" cy="1577956"/>
          </a:xfrm>
          <a:custGeom>
            <a:avLst/>
            <a:gdLst/>
            <a:ahLst/>
            <a:cxnLst>
              <a:cxn ang="0">
                <a:pos x="470" y="0"/>
              </a:cxn>
              <a:cxn ang="0">
                <a:pos x="470" y="0"/>
              </a:cxn>
              <a:cxn ang="0">
                <a:pos x="416" y="56"/>
              </a:cxn>
              <a:cxn ang="0">
                <a:pos x="366" y="114"/>
              </a:cxn>
              <a:cxn ang="0">
                <a:pos x="318" y="174"/>
              </a:cxn>
              <a:cxn ang="0">
                <a:pos x="274" y="238"/>
              </a:cxn>
              <a:cxn ang="0">
                <a:pos x="232" y="302"/>
              </a:cxn>
              <a:cxn ang="0">
                <a:pos x="194" y="370"/>
              </a:cxn>
              <a:cxn ang="0">
                <a:pos x="158" y="438"/>
              </a:cxn>
              <a:cxn ang="0">
                <a:pos x="126" y="510"/>
              </a:cxn>
              <a:cxn ang="0">
                <a:pos x="98" y="582"/>
              </a:cxn>
              <a:cxn ang="0">
                <a:pos x="72" y="658"/>
              </a:cxn>
              <a:cxn ang="0">
                <a:pos x="50" y="734"/>
              </a:cxn>
              <a:cxn ang="0">
                <a:pos x="32" y="810"/>
              </a:cxn>
              <a:cxn ang="0">
                <a:pos x="18" y="890"/>
              </a:cxn>
              <a:cxn ang="0">
                <a:pos x="8" y="970"/>
              </a:cxn>
              <a:cxn ang="0">
                <a:pos x="2" y="1052"/>
              </a:cxn>
              <a:cxn ang="0">
                <a:pos x="0" y="1134"/>
              </a:cxn>
              <a:cxn ang="0">
                <a:pos x="160" y="1006"/>
              </a:cxn>
              <a:cxn ang="0">
                <a:pos x="320" y="878"/>
              </a:cxn>
              <a:cxn ang="0">
                <a:pos x="480" y="1006"/>
              </a:cxn>
              <a:cxn ang="0">
                <a:pos x="640" y="1134"/>
              </a:cxn>
              <a:cxn ang="0">
                <a:pos x="640" y="1134"/>
              </a:cxn>
              <a:cxn ang="0">
                <a:pos x="640" y="1134"/>
              </a:cxn>
              <a:cxn ang="0">
                <a:pos x="640" y="1084"/>
              </a:cxn>
              <a:cxn ang="0">
                <a:pos x="644" y="1036"/>
              </a:cxn>
              <a:cxn ang="0">
                <a:pos x="650" y="988"/>
              </a:cxn>
              <a:cxn ang="0">
                <a:pos x="660" y="940"/>
              </a:cxn>
              <a:cxn ang="0">
                <a:pos x="670" y="894"/>
              </a:cxn>
              <a:cxn ang="0">
                <a:pos x="682" y="848"/>
              </a:cxn>
              <a:cxn ang="0">
                <a:pos x="698" y="804"/>
              </a:cxn>
              <a:cxn ang="0">
                <a:pos x="716" y="760"/>
              </a:cxn>
              <a:cxn ang="0">
                <a:pos x="734" y="716"/>
              </a:cxn>
              <a:cxn ang="0">
                <a:pos x="756" y="676"/>
              </a:cxn>
              <a:cxn ang="0">
                <a:pos x="780" y="636"/>
              </a:cxn>
              <a:cxn ang="0">
                <a:pos x="804" y="596"/>
              </a:cxn>
              <a:cxn ang="0">
                <a:pos x="832" y="558"/>
              </a:cxn>
              <a:cxn ang="0">
                <a:pos x="860" y="522"/>
              </a:cxn>
              <a:cxn ang="0">
                <a:pos x="890" y="488"/>
              </a:cxn>
              <a:cxn ang="0">
                <a:pos x="922" y="454"/>
              </a:cxn>
              <a:cxn ang="0">
                <a:pos x="922" y="454"/>
              </a:cxn>
              <a:cxn ang="0">
                <a:pos x="922" y="454"/>
              </a:cxn>
              <a:cxn ang="0">
                <a:pos x="922" y="454"/>
              </a:cxn>
              <a:cxn ang="0">
                <a:pos x="922" y="454"/>
              </a:cxn>
              <a:cxn ang="0">
                <a:pos x="922" y="452"/>
              </a:cxn>
              <a:cxn ang="0">
                <a:pos x="900" y="250"/>
              </a:cxn>
              <a:cxn ang="0">
                <a:pos x="878" y="48"/>
              </a:cxn>
              <a:cxn ang="0">
                <a:pos x="674" y="24"/>
              </a:cxn>
              <a:cxn ang="0">
                <a:pos x="472" y="2"/>
              </a:cxn>
              <a:cxn ang="0">
                <a:pos x="470" y="0"/>
              </a:cxn>
            </a:cxnLst>
            <a:rect l="0" t="0" r="r" b="b"/>
            <a:pathLst>
              <a:path w="922" h="1134">
                <a:moveTo>
                  <a:pt x="470" y="0"/>
                </a:moveTo>
                <a:lnTo>
                  <a:pt x="470" y="0"/>
                </a:lnTo>
                <a:lnTo>
                  <a:pt x="416" y="56"/>
                </a:lnTo>
                <a:lnTo>
                  <a:pt x="366" y="114"/>
                </a:lnTo>
                <a:lnTo>
                  <a:pt x="318" y="174"/>
                </a:lnTo>
                <a:lnTo>
                  <a:pt x="274" y="238"/>
                </a:lnTo>
                <a:lnTo>
                  <a:pt x="232" y="302"/>
                </a:lnTo>
                <a:lnTo>
                  <a:pt x="194" y="370"/>
                </a:lnTo>
                <a:lnTo>
                  <a:pt x="158" y="438"/>
                </a:lnTo>
                <a:lnTo>
                  <a:pt x="126" y="510"/>
                </a:lnTo>
                <a:lnTo>
                  <a:pt x="98" y="582"/>
                </a:lnTo>
                <a:lnTo>
                  <a:pt x="72" y="658"/>
                </a:lnTo>
                <a:lnTo>
                  <a:pt x="50" y="734"/>
                </a:lnTo>
                <a:lnTo>
                  <a:pt x="32" y="810"/>
                </a:lnTo>
                <a:lnTo>
                  <a:pt x="18" y="890"/>
                </a:lnTo>
                <a:lnTo>
                  <a:pt x="8" y="970"/>
                </a:lnTo>
                <a:lnTo>
                  <a:pt x="2" y="1052"/>
                </a:lnTo>
                <a:lnTo>
                  <a:pt x="0" y="1134"/>
                </a:lnTo>
                <a:lnTo>
                  <a:pt x="160" y="1006"/>
                </a:lnTo>
                <a:lnTo>
                  <a:pt x="320" y="878"/>
                </a:lnTo>
                <a:lnTo>
                  <a:pt x="480" y="1006"/>
                </a:lnTo>
                <a:lnTo>
                  <a:pt x="640" y="1134"/>
                </a:lnTo>
                <a:lnTo>
                  <a:pt x="640" y="1134"/>
                </a:lnTo>
                <a:lnTo>
                  <a:pt x="640" y="1134"/>
                </a:lnTo>
                <a:lnTo>
                  <a:pt x="640" y="1084"/>
                </a:lnTo>
                <a:lnTo>
                  <a:pt x="644" y="1036"/>
                </a:lnTo>
                <a:lnTo>
                  <a:pt x="650" y="988"/>
                </a:lnTo>
                <a:lnTo>
                  <a:pt x="660" y="940"/>
                </a:lnTo>
                <a:lnTo>
                  <a:pt x="670" y="894"/>
                </a:lnTo>
                <a:lnTo>
                  <a:pt x="682" y="848"/>
                </a:lnTo>
                <a:lnTo>
                  <a:pt x="698" y="804"/>
                </a:lnTo>
                <a:lnTo>
                  <a:pt x="716" y="760"/>
                </a:lnTo>
                <a:lnTo>
                  <a:pt x="734" y="716"/>
                </a:lnTo>
                <a:lnTo>
                  <a:pt x="756" y="676"/>
                </a:lnTo>
                <a:lnTo>
                  <a:pt x="780" y="636"/>
                </a:lnTo>
                <a:lnTo>
                  <a:pt x="804" y="596"/>
                </a:lnTo>
                <a:lnTo>
                  <a:pt x="832" y="558"/>
                </a:lnTo>
                <a:lnTo>
                  <a:pt x="860" y="522"/>
                </a:lnTo>
                <a:lnTo>
                  <a:pt x="890" y="488"/>
                </a:lnTo>
                <a:lnTo>
                  <a:pt x="922" y="454"/>
                </a:lnTo>
                <a:lnTo>
                  <a:pt x="922" y="454"/>
                </a:lnTo>
                <a:lnTo>
                  <a:pt x="922" y="454"/>
                </a:lnTo>
                <a:lnTo>
                  <a:pt x="922" y="454"/>
                </a:lnTo>
                <a:lnTo>
                  <a:pt x="922" y="454"/>
                </a:lnTo>
                <a:lnTo>
                  <a:pt x="922" y="452"/>
                </a:lnTo>
                <a:lnTo>
                  <a:pt x="900" y="250"/>
                </a:lnTo>
                <a:lnTo>
                  <a:pt x="878" y="48"/>
                </a:lnTo>
                <a:lnTo>
                  <a:pt x="674" y="24"/>
                </a:lnTo>
                <a:lnTo>
                  <a:pt x="472" y="2"/>
                </a:lnTo>
                <a:lnTo>
                  <a:pt x="470" y="0"/>
                </a:lnTo>
                <a:close/>
              </a:path>
            </a:pathLst>
          </a:custGeom>
          <a:solidFill>
            <a:srgbClr val="0070C0"/>
          </a:solidFill>
          <a:ln w="3175">
            <a:noFill/>
            <a:prstDash val="solid"/>
            <a:round/>
            <a:headEnd/>
            <a:tailEnd/>
          </a:ln>
        </p:spPr>
        <p:txBody>
          <a:bodyPr/>
          <a:lstStyle/>
          <a:p>
            <a:pPr marL="0" marR="0" lvl="0" indent="0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26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charset="0"/>
              <a:ea typeface="Segoe UI" charset="0"/>
              <a:cs typeface="Segoe UI" charset="0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 rot="18900000">
            <a:off x="5878617" y="5161251"/>
            <a:ext cx="1598378" cy="1285742"/>
          </a:xfrm>
          <a:custGeom>
            <a:avLst/>
            <a:gdLst>
              <a:gd name="connsiteX0" fmla="*/ 0 w 10000"/>
              <a:gd name="connsiteY0" fmla="*/ 4913 h 10000"/>
              <a:gd name="connsiteX1" fmla="*/ 0 w 10000"/>
              <a:gd name="connsiteY1" fmla="*/ 4913 h 10000"/>
              <a:gd name="connsiteX2" fmla="*/ 494 w 10000"/>
              <a:gd name="connsiteY2" fmla="*/ 5476 h 10000"/>
              <a:gd name="connsiteX3" fmla="*/ 1005 w 10000"/>
              <a:gd name="connsiteY3" fmla="*/ 6017 h 10000"/>
              <a:gd name="connsiteX4" fmla="*/ 1534 w 10000"/>
              <a:gd name="connsiteY4" fmla="*/ 6537 h 10000"/>
              <a:gd name="connsiteX5" fmla="*/ 2081 w 10000"/>
              <a:gd name="connsiteY5" fmla="*/ 7035 h 10000"/>
              <a:gd name="connsiteX6" fmla="*/ 2663 w 10000"/>
              <a:gd name="connsiteY6" fmla="*/ 7489 h 10000"/>
              <a:gd name="connsiteX7" fmla="*/ 3263 w 10000"/>
              <a:gd name="connsiteY7" fmla="*/ 7900 h 10000"/>
              <a:gd name="connsiteX8" fmla="*/ 3862 w 10000"/>
              <a:gd name="connsiteY8" fmla="*/ 8290 h 10000"/>
              <a:gd name="connsiteX9" fmla="*/ 4497 w 10000"/>
              <a:gd name="connsiteY9" fmla="*/ 8636 h 10000"/>
              <a:gd name="connsiteX10" fmla="*/ 5132 w 10000"/>
              <a:gd name="connsiteY10" fmla="*/ 8939 h 10000"/>
              <a:gd name="connsiteX11" fmla="*/ 5785 w 10000"/>
              <a:gd name="connsiteY11" fmla="*/ 9221 h 10000"/>
              <a:gd name="connsiteX12" fmla="*/ 6455 w 10000"/>
              <a:gd name="connsiteY12" fmla="*/ 9459 h 10000"/>
              <a:gd name="connsiteX13" fmla="*/ 7143 w 10000"/>
              <a:gd name="connsiteY13" fmla="*/ 9654 h 10000"/>
              <a:gd name="connsiteX14" fmla="*/ 7848 w 10000"/>
              <a:gd name="connsiteY14" fmla="*/ 9805 h 10000"/>
              <a:gd name="connsiteX15" fmla="*/ 8554 w 10000"/>
              <a:gd name="connsiteY15" fmla="*/ 9913 h 10000"/>
              <a:gd name="connsiteX16" fmla="*/ 9259 w 10000"/>
              <a:gd name="connsiteY16" fmla="*/ 9978 h 10000"/>
              <a:gd name="connsiteX17" fmla="*/ 10000 w 10000"/>
              <a:gd name="connsiteY17" fmla="*/ 10000 h 10000"/>
              <a:gd name="connsiteX18" fmla="*/ 8871 w 10000"/>
              <a:gd name="connsiteY18" fmla="*/ 8268 h 10000"/>
              <a:gd name="connsiteX19" fmla="*/ 7743 w 10000"/>
              <a:gd name="connsiteY19" fmla="*/ 6537 h 10000"/>
              <a:gd name="connsiteX20" fmla="*/ 9450 w 10000"/>
              <a:gd name="connsiteY20" fmla="*/ 4805 h 10000"/>
              <a:gd name="connsiteX21" fmla="*/ 10000 w 10000"/>
              <a:gd name="connsiteY21" fmla="*/ 3074 h 10000"/>
              <a:gd name="connsiteX22" fmla="*/ 10000 w 10000"/>
              <a:gd name="connsiteY22" fmla="*/ 3074 h 10000"/>
              <a:gd name="connsiteX23" fmla="*/ 10000 w 10000"/>
              <a:gd name="connsiteY23" fmla="*/ 3074 h 10000"/>
              <a:gd name="connsiteX24" fmla="*/ 9559 w 10000"/>
              <a:gd name="connsiteY24" fmla="*/ 3052 h 10000"/>
              <a:gd name="connsiteX25" fmla="*/ 9136 w 10000"/>
              <a:gd name="connsiteY25" fmla="*/ 3009 h 10000"/>
              <a:gd name="connsiteX26" fmla="*/ 8695 w 10000"/>
              <a:gd name="connsiteY26" fmla="*/ 2944 h 10000"/>
              <a:gd name="connsiteX27" fmla="*/ 8289 w 10000"/>
              <a:gd name="connsiteY27" fmla="*/ 2857 h 10000"/>
              <a:gd name="connsiteX28" fmla="*/ 7866 w 10000"/>
              <a:gd name="connsiteY28" fmla="*/ 2749 h 10000"/>
              <a:gd name="connsiteX29" fmla="*/ 7478 w 10000"/>
              <a:gd name="connsiteY29" fmla="*/ 2597 h 10000"/>
              <a:gd name="connsiteX30" fmla="*/ 7072 w 10000"/>
              <a:gd name="connsiteY30" fmla="*/ 2446 h 10000"/>
              <a:gd name="connsiteX31" fmla="*/ 6684 w 10000"/>
              <a:gd name="connsiteY31" fmla="*/ 2251 h 10000"/>
              <a:gd name="connsiteX32" fmla="*/ 6314 w 10000"/>
              <a:gd name="connsiteY32" fmla="*/ 2035 h 10000"/>
              <a:gd name="connsiteX33" fmla="*/ 5944 w 10000"/>
              <a:gd name="connsiteY33" fmla="*/ 1818 h 10000"/>
              <a:gd name="connsiteX34" fmla="*/ 5591 w 10000"/>
              <a:gd name="connsiteY34" fmla="*/ 1558 h 10000"/>
              <a:gd name="connsiteX35" fmla="*/ 5256 w 10000"/>
              <a:gd name="connsiteY35" fmla="*/ 1299 h 10000"/>
              <a:gd name="connsiteX36" fmla="*/ 4921 w 10000"/>
              <a:gd name="connsiteY36" fmla="*/ 996 h 10000"/>
              <a:gd name="connsiteX37" fmla="*/ 4603 w 10000"/>
              <a:gd name="connsiteY37" fmla="*/ 693 h 10000"/>
              <a:gd name="connsiteX38" fmla="*/ 4286 w 10000"/>
              <a:gd name="connsiteY38" fmla="*/ 368 h 10000"/>
              <a:gd name="connsiteX39" fmla="*/ 4004 w 10000"/>
              <a:gd name="connsiteY39" fmla="*/ 22 h 10000"/>
              <a:gd name="connsiteX40" fmla="*/ 4004 w 10000"/>
              <a:gd name="connsiteY40" fmla="*/ 0 h 10000"/>
              <a:gd name="connsiteX41" fmla="*/ 3986 w 10000"/>
              <a:gd name="connsiteY41" fmla="*/ 22 h 10000"/>
              <a:gd name="connsiteX42" fmla="*/ 3986 w 10000"/>
              <a:gd name="connsiteY42" fmla="*/ 22 h 10000"/>
              <a:gd name="connsiteX43" fmla="*/ 3986 w 10000"/>
              <a:gd name="connsiteY43" fmla="*/ 0 h 10000"/>
              <a:gd name="connsiteX44" fmla="*/ 3986 w 10000"/>
              <a:gd name="connsiteY44" fmla="*/ 22 h 10000"/>
              <a:gd name="connsiteX45" fmla="*/ 2205 w 10000"/>
              <a:gd name="connsiteY45" fmla="*/ 260 h 10000"/>
              <a:gd name="connsiteX46" fmla="*/ 406 w 10000"/>
              <a:gd name="connsiteY46" fmla="*/ 498 h 10000"/>
              <a:gd name="connsiteX47" fmla="*/ 212 w 10000"/>
              <a:gd name="connsiteY47" fmla="*/ 2706 h 10000"/>
              <a:gd name="connsiteX48" fmla="*/ 18 w 10000"/>
              <a:gd name="connsiteY48" fmla="*/ 4892 h 10000"/>
              <a:gd name="connsiteX49" fmla="*/ 0 w 10000"/>
              <a:gd name="connsiteY49" fmla="*/ 4913 h 10000"/>
              <a:gd name="connsiteX0" fmla="*/ 0 w 10000"/>
              <a:gd name="connsiteY0" fmla="*/ 4913 h 10000"/>
              <a:gd name="connsiteX1" fmla="*/ 0 w 10000"/>
              <a:gd name="connsiteY1" fmla="*/ 4913 h 10000"/>
              <a:gd name="connsiteX2" fmla="*/ 494 w 10000"/>
              <a:gd name="connsiteY2" fmla="*/ 5476 h 10000"/>
              <a:gd name="connsiteX3" fmla="*/ 1005 w 10000"/>
              <a:gd name="connsiteY3" fmla="*/ 6017 h 10000"/>
              <a:gd name="connsiteX4" fmla="*/ 1534 w 10000"/>
              <a:gd name="connsiteY4" fmla="*/ 6537 h 10000"/>
              <a:gd name="connsiteX5" fmla="*/ 2081 w 10000"/>
              <a:gd name="connsiteY5" fmla="*/ 7035 h 10000"/>
              <a:gd name="connsiteX6" fmla="*/ 2663 w 10000"/>
              <a:gd name="connsiteY6" fmla="*/ 7489 h 10000"/>
              <a:gd name="connsiteX7" fmla="*/ 3263 w 10000"/>
              <a:gd name="connsiteY7" fmla="*/ 7900 h 10000"/>
              <a:gd name="connsiteX8" fmla="*/ 3862 w 10000"/>
              <a:gd name="connsiteY8" fmla="*/ 8290 h 10000"/>
              <a:gd name="connsiteX9" fmla="*/ 4497 w 10000"/>
              <a:gd name="connsiteY9" fmla="*/ 8636 h 10000"/>
              <a:gd name="connsiteX10" fmla="*/ 5132 w 10000"/>
              <a:gd name="connsiteY10" fmla="*/ 8939 h 10000"/>
              <a:gd name="connsiteX11" fmla="*/ 5785 w 10000"/>
              <a:gd name="connsiteY11" fmla="*/ 9221 h 10000"/>
              <a:gd name="connsiteX12" fmla="*/ 6455 w 10000"/>
              <a:gd name="connsiteY12" fmla="*/ 9459 h 10000"/>
              <a:gd name="connsiteX13" fmla="*/ 7143 w 10000"/>
              <a:gd name="connsiteY13" fmla="*/ 9654 h 10000"/>
              <a:gd name="connsiteX14" fmla="*/ 7848 w 10000"/>
              <a:gd name="connsiteY14" fmla="*/ 9805 h 10000"/>
              <a:gd name="connsiteX15" fmla="*/ 8554 w 10000"/>
              <a:gd name="connsiteY15" fmla="*/ 9913 h 10000"/>
              <a:gd name="connsiteX16" fmla="*/ 9259 w 10000"/>
              <a:gd name="connsiteY16" fmla="*/ 9978 h 10000"/>
              <a:gd name="connsiteX17" fmla="*/ 10000 w 10000"/>
              <a:gd name="connsiteY17" fmla="*/ 10000 h 10000"/>
              <a:gd name="connsiteX18" fmla="*/ 8871 w 10000"/>
              <a:gd name="connsiteY18" fmla="*/ 8268 h 10000"/>
              <a:gd name="connsiteX19" fmla="*/ 8467 w 10000"/>
              <a:gd name="connsiteY19" fmla="*/ 6177 h 10000"/>
              <a:gd name="connsiteX20" fmla="*/ 9450 w 10000"/>
              <a:gd name="connsiteY20" fmla="*/ 4805 h 10000"/>
              <a:gd name="connsiteX21" fmla="*/ 10000 w 10000"/>
              <a:gd name="connsiteY21" fmla="*/ 3074 h 10000"/>
              <a:gd name="connsiteX22" fmla="*/ 10000 w 10000"/>
              <a:gd name="connsiteY22" fmla="*/ 3074 h 10000"/>
              <a:gd name="connsiteX23" fmla="*/ 10000 w 10000"/>
              <a:gd name="connsiteY23" fmla="*/ 3074 h 10000"/>
              <a:gd name="connsiteX24" fmla="*/ 9559 w 10000"/>
              <a:gd name="connsiteY24" fmla="*/ 3052 h 10000"/>
              <a:gd name="connsiteX25" fmla="*/ 9136 w 10000"/>
              <a:gd name="connsiteY25" fmla="*/ 3009 h 10000"/>
              <a:gd name="connsiteX26" fmla="*/ 8695 w 10000"/>
              <a:gd name="connsiteY26" fmla="*/ 2944 h 10000"/>
              <a:gd name="connsiteX27" fmla="*/ 8289 w 10000"/>
              <a:gd name="connsiteY27" fmla="*/ 2857 h 10000"/>
              <a:gd name="connsiteX28" fmla="*/ 7866 w 10000"/>
              <a:gd name="connsiteY28" fmla="*/ 2749 h 10000"/>
              <a:gd name="connsiteX29" fmla="*/ 7478 w 10000"/>
              <a:gd name="connsiteY29" fmla="*/ 2597 h 10000"/>
              <a:gd name="connsiteX30" fmla="*/ 7072 w 10000"/>
              <a:gd name="connsiteY30" fmla="*/ 2446 h 10000"/>
              <a:gd name="connsiteX31" fmla="*/ 6684 w 10000"/>
              <a:gd name="connsiteY31" fmla="*/ 2251 h 10000"/>
              <a:gd name="connsiteX32" fmla="*/ 6314 w 10000"/>
              <a:gd name="connsiteY32" fmla="*/ 2035 h 10000"/>
              <a:gd name="connsiteX33" fmla="*/ 5944 w 10000"/>
              <a:gd name="connsiteY33" fmla="*/ 1818 h 10000"/>
              <a:gd name="connsiteX34" fmla="*/ 5591 w 10000"/>
              <a:gd name="connsiteY34" fmla="*/ 1558 h 10000"/>
              <a:gd name="connsiteX35" fmla="*/ 5256 w 10000"/>
              <a:gd name="connsiteY35" fmla="*/ 1299 h 10000"/>
              <a:gd name="connsiteX36" fmla="*/ 4921 w 10000"/>
              <a:gd name="connsiteY36" fmla="*/ 996 h 10000"/>
              <a:gd name="connsiteX37" fmla="*/ 4603 w 10000"/>
              <a:gd name="connsiteY37" fmla="*/ 693 h 10000"/>
              <a:gd name="connsiteX38" fmla="*/ 4286 w 10000"/>
              <a:gd name="connsiteY38" fmla="*/ 368 h 10000"/>
              <a:gd name="connsiteX39" fmla="*/ 4004 w 10000"/>
              <a:gd name="connsiteY39" fmla="*/ 22 h 10000"/>
              <a:gd name="connsiteX40" fmla="*/ 4004 w 10000"/>
              <a:gd name="connsiteY40" fmla="*/ 0 h 10000"/>
              <a:gd name="connsiteX41" fmla="*/ 3986 w 10000"/>
              <a:gd name="connsiteY41" fmla="*/ 22 h 10000"/>
              <a:gd name="connsiteX42" fmla="*/ 3986 w 10000"/>
              <a:gd name="connsiteY42" fmla="*/ 22 h 10000"/>
              <a:gd name="connsiteX43" fmla="*/ 3986 w 10000"/>
              <a:gd name="connsiteY43" fmla="*/ 0 h 10000"/>
              <a:gd name="connsiteX44" fmla="*/ 3986 w 10000"/>
              <a:gd name="connsiteY44" fmla="*/ 22 h 10000"/>
              <a:gd name="connsiteX45" fmla="*/ 2205 w 10000"/>
              <a:gd name="connsiteY45" fmla="*/ 260 h 10000"/>
              <a:gd name="connsiteX46" fmla="*/ 406 w 10000"/>
              <a:gd name="connsiteY46" fmla="*/ 498 h 10000"/>
              <a:gd name="connsiteX47" fmla="*/ 212 w 10000"/>
              <a:gd name="connsiteY47" fmla="*/ 2706 h 10000"/>
              <a:gd name="connsiteX48" fmla="*/ 18 w 10000"/>
              <a:gd name="connsiteY48" fmla="*/ 4892 h 10000"/>
              <a:gd name="connsiteX49" fmla="*/ 0 w 10000"/>
              <a:gd name="connsiteY49" fmla="*/ 4913 h 10000"/>
              <a:gd name="connsiteX0" fmla="*/ 0 w 10000"/>
              <a:gd name="connsiteY0" fmla="*/ 4913 h 10000"/>
              <a:gd name="connsiteX1" fmla="*/ 0 w 10000"/>
              <a:gd name="connsiteY1" fmla="*/ 4913 h 10000"/>
              <a:gd name="connsiteX2" fmla="*/ 494 w 10000"/>
              <a:gd name="connsiteY2" fmla="*/ 5476 h 10000"/>
              <a:gd name="connsiteX3" fmla="*/ 1005 w 10000"/>
              <a:gd name="connsiteY3" fmla="*/ 6017 h 10000"/>
              <a:gd name="connsiteX4" fmla="*/ 1534 w 10000"/>
              <a:gd name="connsiteY4" fmla="*/ 6537 h 10000"/>
              <a:gd name="connsiteX5" fmla="*/ 2081 w 10000"/>
              <a:gd name="connsiteY5" fmla="*/ 7035 h 10000"/>
              <a:gd name="connsiteX6" fmla="*/ 2663 w 10000"/>
              <a:gd name="connsiteY6" fmla="*/ 7489 h 10000"/>
              <a:gd name="connsiteX7" fmla="*/ 3263 w 10000"/>
              <a:gd name="connsiteY7" fmla="*/ 7900 h 10000"/>
              <a:gd name="connsiteX8" fmla="*/ 3862 w 10000"/>
              <a:gd name="connsiteY8" fmla="*/ 8290 h 10000"/>
              <a:gd name="connsiteX9" fmla="*/ 4497 w 10000"/>
              <a:gd name="connsiteY9" fmla="*/ 8636 h 10000"/>
              <a:gd name="connsiteX10" fmla="*/ 5132 w 10000"/>
              <a:gd name="connsiteY10" fmla="*/ 8939 h 10000"/>
              <a:gd name="connsiteX11" fmla="*/ 5785 w 10000"/>
              <a:gd name="connsiteY11" fmla="*/ 9221 h 10000"/>
              <a:gd name="connsiteX12" fmla="*/ 6455 w 10000"/>
              <a:gd name="connsiteY12" fmla="*/ 9459 h 10000"/>
              <a:gd name="connsiteX13" fmla="*/ 7143 w 10000"/>
              <a:gd name="connsiteY13" fmla="*/ 9654 h 10000"/>
              <a:gd name="connsiteX14" fmla="*/ 7848 w 10000"/>
              <a:gd name="connsiteY14" fmla="*/ 9805 h 10000"/>
              <a:gd name="connsiteX15" fmla="*/ 8554 w 10000"/>
              <a:gd name="connsiteY15" fmla="*/ 9913 h 10000"/>
              <a:gd name="connsiteX16" fmla="*/ 9259 w 10000"/>
              <a:gd name="connsiteY16" fmla="*/ 9978 h 10000"/>
              <a:gd name="connsiteX17" fmla="*/ 10000 w 10000"/>
              <a:gd name="connsiteY17" fmla="*/ 10000 h 10000"/>
              <a:gd name="connsiteX18" fmla="*/ 9450 w 10000"/>
              <a:gd name="connsiteY18" fmla="*/ 7908 h 10000"/>
              <a:gd name="connsiteX19" fmla="*/ 8467 w 10000"/>
              <a:gd name="connsiteY19" fmla="*/ 6177 h 10000"/>
              <a:gd name="connsiteX20" fmla="*/ 9450 w 10000"/>
              <a:gd name="connsiteY20" fmla="*/ 4805 h 10000"/>
              <a:gd name="connsiteX21" fmla="*/ 10000 w 10000"/>
              <a:gd name="connsiteY21" fmla="*/ 3074 h 10000"/>
              <a:gd name="connsiteX22" fmla="*/ 10000 w 10000"/>
              <a:gd name="connsiteY22" fmla="*/ 3074 h 10000"/>
              <a:gd name="connsiteX23" fmla="*/ 10000 w 10000"/>
              <a:gd name="connsiteY23" fmla="*/ 3074 h 10000"/>
              <a:gd name="connsiteX24" fmla="*/ 9559 w 10000"/>
              <a:gd name="connsiteY24" fmla="*/ 3052 h 10000"/>
              <a:gd name="connsiteX25" fmla="*/ 9136 w 10000"/>
              <a:gd name="connsiteY25" fmla="*/ 3009 h 10000"/>
              <a:gd name="connsiteX26" fmla="*/ 8695 w 10000"/>
              <a:gd name="connsiteY26" fmla="*/ 2944 h 10000"/>
              <a:gd name="connsiteX27" fmla="*/ 8289 w 10000"/>
              <a:gd name="connsiteY27" fmla="*/ 2857 h 10000"/>
              <a:gd name="connsiteX28" fmla="*/ 7866 w 10000"/>
              <a:gd name="connsiteY28" fmla="*/ 2749 h 10000"/>
              <a:gd name="connsiteX29" fmla="*/ 7478 w 10000"/>
              <a:gd name="connsiteY29" fmla="*/ 2597 h 10000"/>
              <a:gd name="connsiteX30" fmla="*/ 7072 w 10000"/>
              <a:gd name="connsiteY30" fmla="*/ 2446 h 10000"/>
              <a:gd name="connsiteX31" fmla="*/ 6684 w 10000"/>
              <a:gd name="connsiteY31" fmla="*/ 2251 h 10000"/>
              <a:gd name="connsiteX32" fmla="*/ 6314 w 10000"/>
              <a:gd name="connsiteY32" fmla="*/ 2035 h 10000"/>
              <a:gd name="connsiteX33" fmla="*/ 5944 w 10000"/>
              <a:gd name="connsiteY33" fmla="*/ 1818 h 10000"/>
              <a:gd name="connsiteX34" fmla="*/ 5591 w 10000"/>
              <a:gd name="connsiteY34" fmla="*/ 1558 h 10000"/>
              <a:gd name="connsiteX35" fmla="*/ 5256 w 10000"/>
              <a:gd name="connsiteY35" fmla="*/ 1299 h 10000"/>
              <a:gd name="connsiteX36" fmla="*/ 4921 w 10000"/>
              <a:gd name="connsiteY36" fmla="*/ 996 h 10000"/>
              <a:gd name="connsiteX37" fmla="*/ 4603 w 10000"/>
              <a:gd name="connsiteY37" fmla="*/ 693 h 10000"/>
              <a:gd name="connsiteX38" fmla="*/ 4286 w 10000"/>
              <a:gd name="connsiteY38" fmla="*/ 368 h 10000"/>
              <a:gd name="connsiteX39" fmla="*/ 4004 w 10000"/>
              <a:gd name="connsiteY39" fmla="*/ 22 h 10000"/>
              <a:gd name="connsiteX40" fmla="*/ 4004 w 10000"/>
              <a:gd name="connsiteY40" fmla="*/ 0 h 10000"/>
              <a:gd name="connsiteX41" fmla="*/ 3986 w 10000"/>
              <a:gd name="connsiteY41" fmla="*/ 22 h 10000"/>
              <a:gd name="connsiteX42" fmla="*/ 3986 w 10000"/>
              <a:gd name="connsiteY42" fmla="*/ 22 h 10000"/>
              <a:gd name="connsiteX43" fmla="*/ 3986 w 10000"/>
              <a:gd name="connsiteY43" fmla="*/ 0 h 10000"/>
              <a:gd name="connsiteX44" fmla="*/ 3986 w 10000"/>
              <a:gd name="connsiteY44" fmla="*/ 22 h 10000"/>
              <a:gd name="connsiteX45" fmla="*/ 2205 w 10000"/>
              <a:gd name="connsiteY45" fmla="*/ 260 h 10000"/>
              <a:gd name="connsiteX46" fmla="*/ 406 w 10000"/>
              <a:gd name="connsiteY46" fmla="*/ 498 h 10000"/>
              <a:gd name="connsiteX47" fmla="*/ 212 w 10000"/>
              <a:gd name="connsiteY47" fmla="*/ 2706 h 10000"/>
              <a:gd name="connsiteX48" fmla="*/ 18 w 10000"/>
              <a:gd name="connsiteY48" fmla="*/ 4892 h 10000"/>
              <a:gd name="connsiteX49" fmla="*/ 0 w 10000"/>
              <a:gd name="connsiteY49" fmla="*/ 491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0000" h="10000">
                <a:moveTo>
                  <a:pt x="0" y="4913"/>
                </a:moveTo>
                <a:lnTo>
                  <a:pt x="0" y="4913"/>
                </a:lnTo>
                <a:lnTo>
                  <a:pt x="494" y="5476"/>
                </a:lnTo>
                <a:lnTo>
                  <a:pt x="1005" y="6017"/>
                </a:lnTo>
                <a:lnTo>
                  <a:pt x="1534" y="6537"/>
                </a:lnTo>
                <a:lnTo>
                  <a:pt x="2081" y="7035"/>
                </a:lnTo>
                <a:lnTo>
                  <a:pt x="2663" y="7489"/>
                </a:lnTo>
                <a:lnTo>
                  <a:pt x="3263" y="7900"/>
                </a:lnTo>
                <a:lnTo>
                  <a:pt x="3862" y="8290"/>
                </a:lnTo>
                <a:lnTo>
                  <a:pt x="4497" y="8636"/>
                </a:lnTo>
                <a:lnTo>
                  <a:pt x="5132" y="8939"/>
                </a:lnTo>
                <a:lnTo>
                  <a:pt x="5785" y="9221"/>
                </a:lnTo>
                <a:lnTo>
                  <a:pt x="6455" y="9459"/>
                </a:lnTo>
                <a:lnTo>
                  <a:pt x="7143" y="9654"/>
                </a:lnTo>
                <a:lnTo>
                  <a:pt x="7848" y="9805"/>
                </a:lnTo>
                <a:lnTo>
                  <a:pt x="8554" y="9913"/>
                </a:lnTo>
                <a:lnTo>
                  <a:pt x="9259" y="9978"/>
                </a:lnTo>
                <a:lnTo>
                  <a:pt x="10000" y="10000"/>
                </a:lnTo>
                <a:lnTo>
                  <a:pt x="9450" y="7908"/>
                </a:lnTo>
                <a:cubicBezTo>
                  <a:pt x="9315" y="7211"/>
                  <a:pt x="8602" y="6874"/>
                  <a:pt x="8467" y="6177"/>
                </a:cubicBezTo>
                <a:lnTo>
                  <a:pt x="9450" y="4805"/>
                </a:lnTo>
                <a:lnTo>
                  <a:pt x="10000" y="3074"/>
                </a:lnTo>
                <a:lnTo>
                  <a:pt x="10000" y="3074"/>
                </a:lnTo>
                <a:lnTo>
                  <a:pt x="10000" y="3074"/>
                </a:lnTo>
                <a:lnTo>
                  <a:pt x="9559" y="3052"/>
                </a:lnTo>
                <a:lnTo>
                  <a:pt x="9136" y="3009"/>
                </a:lnTo>
                <a:lnTo>
                  <a:pt x="8695" y="2944"/>
                </a:lnTo>
                <a:lnTo>
                  <a:pt x="8289" y="2857"/>
                </a:lnTo>
                <a:lnTo>
                  <a:pt x="7866" y="2749"/>
                </a:lnTo>
                <a:lnTo>
                  <a:pt x="7478" y="2597"/>
                </a:lnTo>
                <a:lnTo>
                  <a:pt x="7072" y="2446"/>
                </a:lnTo>
                <a:lnTo>
                  <a:pt x="6684" y="2251"/>
                </a:lnTo>
                <a:lnTo>
                  <a:pt x="6314" y="2035"/>
                </a:lnTo>
                <a:lnTo>
                  <a:pt x="5944" y="1818"/>
                </a:lnTo>
                <a:lnTo>
                  <a:pt x="5591" y="1558"/>
                </a:lnTo>
                <a:lnTo>
                  <a:pt x="5256" y="1299"/>
                </a:lnTo>
                <a:lnTo>
                  <a:pt x="4921" y="996"/>
                </a:lnTo>
                <a:lnTo>
                  <a:pt x="4603" y="693"/>
                </a:lnTo>
                <a:lnTo>
                  <a:pt x="4286" y="368"/>
                </a:lnTo>
                <a:lnTo>
                  <a:pt x="4004" y="22"/>
                </a:lnTo>
                <a:lnTo>
                  <a:pt x="4004" y="0"/>
                </a:lnTo>
                <a:cubicBezTo>
                  <a:pt x="3998" y="7"/>
                  <a:pt x="3992" y="15"/>
                  <a:pt x="3986" y="22"/>
                </a:cubicBezTo>
                <a:lnTo>
                  <a:pt x="3986" y="22"/>
                </a:lnTo>
                <a:lnTo>
                  <a:pt x="3986" y="0"/>
                </a:lnTo>
                <a:lnTo>
                  <a:pt x="3986" y="22"/>
                </a:lnTo>
                <a:lnTo>
                  <a:pt x="2205" y="260"/>
                </a:lnTo>
                <a:lnTo>
                  <a:pt x="406" y="498"/>
                </a:lnTo>
                <a:cubicBezTo>
                  <a:pt x="341" y="1234"/>
                  <a:pt x="277" y="1970"/>
                  <a:pt x="212" y="2706"/>
                </a:cubicBezTo>
                <a:cubicBezTo>
                  <a:pt x="147" y="3435"/>
                  <a:pt x="83" y="4163"/>
                  <a:pt x="18" y="4892"/>
                </a:cubicBezTo>
                <a:lnTo>
                  <a:pt x="0" y="4913"/>
                </a:lnTo>
                <a:close/>
              </a:path>
            </a:pathLst>
          </a:custGeom>
          <a:solidFill>
            <a:srgbClr val="0092FF"/>
          </a:solidFill>
          <a:ln w="3175">
            <a:noFill/>
            <a:prstDash val="solid"/>
            <a:round/>
            <a:headEnd/>
            <a:tailEnd/>
          </a:ln>
        </p:spPr>
        <p:txBody>
          <a:bodyPr/>
          <a:lstStyle/>
          <a:p>
            <a:pPr marL="0" marR="0" lvl="0" indent="0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26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charset="0"/>
              <a:ea typeface="Segoe UI" charset="0"/>
              <a:cs typeface="Segoe UI" charset="0"/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 rot="18900000">
            <a:off x="6176309" y="1582356"/>
            <a:ext cx="1299563" cy="1938820"/>
          </a:xfrm>
          <a:custGeom>
            <a:avLst/>
            <a:gdLst>
              <a:gd name="connsiteX0" fmla="*/ 10000 w 10000"/>
              <a:gd name="connsiteY0" fmla="*/ 8182 h 10024"/>
              <a:gd name="connsiteX1" fmla="*/ 10000 w 10000"/>
              <a:gd name="connsiteY1" fmla="*/ 8182 h 10024"/>
              <a:gd name="connsiteX2" fmla="*/ 9978 w 10000"/>
              <a:gd name="connsiteY2" fmla="*/ 7636 h 10024"/>
              <a:gd name="connsiteX3" fmla="*/ 9913 w 10000"/>
              <a:gd name="connsiteY3" fmla="*/ 7089 h 10024"/>
              <a:gd name="connsiteX4" fmla="*/ 9826 w 10000"/>
              <a:gd name="connsiteY4" fmla="*/ 6528 h 10024"/>
              <a:gd name="connsiteX5" fmla="*/ 9675 w 10000"/>
              <a:gd name="connsiteY5" fmla="*/ 5981 h 10024"/>
              <a:gd name="connsiteX6" fmla="*/ 9501 w 10000"/>
              <a:gd name="connsiteY6" fmla="*/ 5448 h 10024"/>
              <a:gd name="connsiteX7" fmla="*/ 9284 w 10000"/>
              <a:gd name="connsiteY7" fmla="*/ 4902 h 10024"/>
              <a:gd name="connsiteX8" fmla="*/ 9024 w 10000"/>
              <a:gd name="connsiteY8" fmla="*/ 4369 h 10024"/>
              <a:gd name="connsiteX9" fmla="*/ 8720 w 10000"/>
              <a:gd name="connsiteY9" fmla="*/ 3851 h 10024"/>
              <a:gd name="connsiteX10" fmla="*/ 8395 w 10000"/>
              <a:gd name="connsiteY10" fmla="*/ 3333 h 10024"/>
              <a:gd name="connsiteX11" fmla="*/ 8004 w 10000"/>
              <a:gd name="connsiteY11" fmla="*/ 2830 h 10024"/>
              <a:gd name="connsiteX12" fmla="*/ 7592 w 10000"/>
              <a:gd name="connsiteY12" fmla="*/ 2326 h 10024"/>
              <a:gd name="connsiteX13" fmla="*/ 7137 w 10000"/>
              <a:gd name="connsiteY13" fmla="*/ 1837 h 10024"/>
              <a:gd name="connsiteX14" fmla="*/ 6638 w 10000"/>
              <a:gd name="connsiteY14" fmla="*/ 1362 h 10024"/>
              <a:gd name="connsiteX15" fmla="*/ 6095 w 10000"/>
              <a:gd name="connsiteY15" fmla="*/ 902 h 10024"/>
              <a:gd name="connsiteX16" fmla="*/ 5531 w 10000"/>
              <a:gd name="connsiteY16" fmla="*/ 456 h 10024"/>
              <a:gd name="connsiteX17" fmla="*/ 4867 w 10000"/>
              <a:gd name="connsiteY17" fmla="*/ 0 h 10024"/>
              <a:gd name="connsiteX18" fmla="*/ 4664 w 10000"/>
              <a:gd name="connsiteY18" fmla="*/ 1492 h 10024"/>
              <a:gd name="connsiteX19" fmla="*/ 4425 w 10000"/>
              <a:gd name="connsiteY19" fmla="*/ 2959 h 10024"/>
              <a:gd name="connsiteX20" fmla="*/ 2213 w 10000"/>
              <a:gd name="connsiteY20" fmla="*/ 3118 h 10024"/>
              <a:gd name="connsiteX21" fmla="*/ 0 w 10000"/>
              <a:gd name="connsiteY21" fmla="*/ 3276 h 10024"/>
              <a:gd name="connsiteX22" fmla="*/ 0 w 10000"/>
              <a:gd name="connsiteY22" fmla="*/ 3290 h 10024"/>
              <a:gd name="connsiteX23" fmla="*/ 0 w 10000"/>
              <a:gd name="connsiteY23" fmla="*/ 3290 h 10024"/>
              <a:gd name="connsiteX24" fmla="*/ 369 w 10000"/>
              <a:gd name="connsiteY24" fmla="*/ 3549 h 10024"/>
              <a:gd name="connsiteX25" fmla="*/ 716 w 10000"/>
              <a:gd name="connsiteY25" fmla="*/ 3808 h 10024"/>
              <a:gd name="connsiteX26" fmla="*/ 1041 w 10000"/>
              <a:gd name="connsiteY26" fmla="*/ 4082 h 10024"/>
              <a:gd name="connsiteX27" fmla="*/ 1345 w 10000"/>
              <a:gd name="connsiteY27" fmla="*/ 4369 h 10024"/>
              <a:gd name="connsiteX28" fmla="*/ 1605 w 10000"/>
              <a:gd name="connsiteY28" fmla="*/ 4657 h 10024"/>
              <a:gd name="connsiteX29" fmla="*/ 1866 w 10000"/>
              <a:gd name="connsiteY29" fmla="*/ 4959 h 10024"/>
              <a:gd name="connsiteX30" fmla="*/ 2082 w 10000"/>
              <a:gd name="connsiteY30" fmla="*/ 5261 h 10024"/>
              <a:gd name="connsiteX31" fmla="*/ 2299 w 10000"/>
              <a:gd name="connsiteY31" fmla="*/ 5578 h 10024"/>
              <a:gd name="connsiteX32" fmla="*/ 2473 w 10000"/>
              <a:gd name="connsiteY32" fmla="*/ 5895 h 10024"/>
              <a:gd name="connsiteX33" fmla="*/ 2625 w 10000"/>
              <a:gd name="connsiteY33" fmla="*/ 6211 h 10024"/>
              <a:gd name="connsiteX34" fmla="*/ 2755 w 10000"/>
              <a:gd name="connsiteY34" fmla="*/ 6528 h 10024"/>
              <a:gd name="connsiteX35" fmla="*/ 2863 w 10000"/>
              <a:gd name="connsiteY35" fmla="*/ 6859 h 10024"/>
              <a:gd name="connsiteX36" fmla="*/ 2950 w 10000"/>
              <a:gd name="connsiteY36" fmla="*/ 7189 h 10024"/>
              <a:gd name="connsiteX37" fmla="*/ 2993 w 10000"/>
              <a:gd name="connsiteY37" fmla="*/ 7520 h 10024"/>
              <a:gd name="connsiteX38" fmla="*/ 3037 w 10000"/>
              <a:gd name="connsiteY38" fmla="*/ 7851 h 10024"/>
              <a:gd name="connsiteX39" fmla="*/ 3059 w 10000"/>
              <a:gd name="connsiteY39" fmla="*/ 8182 h 10024"/>
              <a:gd name="connsiteX40" fmla="*/ 3037 w 10000"/>
              <a:gd name="connsiteY40" fmla="*/ 8182 h 10024"/>
              <a:gd name="connsiteX41" fmla="*/ 3059 w 10000"/>
              <a:gd name="connsiteY41" fmla="*/ 8182 h 10024"/>
              <a:gd name="connsiteX42" fmla="*/ 3059 w 10000"/>
              <a:gd name="connsiteY42" fmla="*/ 8182 h 10024"/>
              <a:gd name="connsiteX43" fmla="*/ 3059 w 10000"/>
              <a:gd name="connsiteY43" fmla="*/ 8182 h 10024"/>
              <a:gd name="connsiteX44" fmla="*/ 3059 w 10000"/>
              <a:gd name="connsiteY44" fmla="*/ 8182 h 10024"/>
              <a:gd name="connsiteX45" fmla="*/ 4772 w 10000"/>
              <a:gd name="connsiteY45" fmla="*/ 9103 h 10024"/>
              <a:gd name="connsiteX46" fmla="*/ 6508 w 10000"/>
              <a:gd name="connsiteY46" fmla="*/ 10024 h 10024"/>
              <a:gd name="connsiteX47" fmla="*/ 8243 w 10000"/>
              <a:gd name="connsiteY47" fmla="*/ 9103 h 10024"/>
              <a:gd name="connsiteX48" fmla="*/ 9978 w 10000"/>
              <a:gd name="connsiteY48" fmla="*/ 8182 h 10024"/>
              <a:gd name="connsiteX49" fmla="*/ 10000 w 10000"/>
              <a:gd name="connsiteY49" fmla="*/ 8182 h 10024"/>
              <a:gd name="connsiteX0" fmla="*/ 10000 w 10000"/>
              <a:gd name="connsiteY0" fmla="*/ 8182 h 10024"/>
              <a:gd name="connsiteX1" fmla="*/ 10000 w 10000"/>
              <a:gd name="connsiteY1" fmla="*/ 8182 h 10024"/>
              <a:gd name="connsiteX2" fmla="*/ 9978 w 10000"/>
              <a:gd name="connsiteY2" fmla="*/ 7636 h 10024"/>
              <a:gd name="connsiteX3" fmla="*/ 9913 w 10000"/>
              <a:gd name="connsiteY3" fmla="*/ 7089 h 10024"/>
              <a:gd name="connsiteX4" fmla="*/ 9826 w 10000"/>
              <a:gd name="connsiteY4" fmla="*/ 6528 h 10024"/>
              <a:gd name="connsiteX5" fmla="*/ 9675 w 10000"/>
              <a:gd name="connsiteY5" fmla="*/ 5981 h 10024"/>
              <a:gd name="connsiteX6" fmla="*/ 9501 w 10000"/>
              <a:gd name="connsiteY6" fmla="*/ 5448 h 10024"/>
              <a:gd name="connsiteX7" fmla="*/ 9284 w 10000"/>
              <a:gd name="connsiteY7" fmla="*/ 4902 h 10024"/>
              <a:gd name="connsiteX8" fmla="*/ 9024 w 10000"/>
              <a:gd name="connsiteY8" fmla="*/ 4369 h 10024"/>
              <a:gd name="connsiteX9" fmla="*/ 8720 w 10000"/>
              <a:gd name="connsiteY9" fmla="*/ 3851 h 10024"/>
              <a:gd name="connsiteX10" fmla="*/ 8395 w 10000"/>
              <a:gd name="connsiteY10" fmla="*/ 3333 h 10024"/>
              <a:gd name="connsiteX11" fmla="*/ 8004 w 10000"/>
              <a:gd name="connsiteY11" fmla="*/ 2830 h 10024"/>
              <a:gd name="connsiteX12" fmla="*/ 7592 w 10000"/>
              <a:gd name="connsiteY12" fmla="*/ 2326 h 10024"/>
              <a:gd name="connsiteX13" fmla="*/ 7137 w 10000"/>
              <a:gd name="connsiteY13" fmla="*/ 1837 h 10024"/>
              <a:gd name="connsiteX14" fmla="*/ 6638 w 10000"/>
              <a:gd name="connsiteY14" fmla="*/ 1362 h 10024"/>
              <a:gd name="connsiteX15" fmla="*/ 6095 w 10000"/>
              <a:gd name="connsiteY15" fmla="*/ 902 h 10024"/>
              <a:gd name="connsiteX16" fmla="*/ 5531 w 10000"/>
              <a:gd name="connsiteY16" fmla="*/ 456 h 10024"/>
              <a:gd name="connsiteX17" fmla="*/ 4867 w 10000"/>
              <a:gd name="connsiteY17" fmla="*/ 0 h 10024"/>
              <a:gd name="connsiteX18" fmla="*/ 4664 w 10000"/>
              <a:gd name="connsiteY18" fmla="*/ 1492 h 10024"/>
              <a:gd name="connsiteX19" fmla="*/ 4407 w 10000"/>
              <a:gd name="connsiteY19" fmla="*/ 2995 h 10024"/>
              <a:gd name="connsiteX20" fmla="*/ 2213 w 10000"/>
              <a:gd name="connsiteY20" fmla="*/ 3118 h 10024"/>
              <a:gd name="connsiteX21" fmla="*/ 0 w 10000"/>
              <a:gd name="connsiteY21" fmla="*/ 3276 h 10024"/>
              <a:gd name="connsiteX22" fmla="*/ 0 w 10000"/>
              <a:gd name="connsiteY22" fmla="*/ 3290 h 10024"/>
              <a:gd name="connsiteX23" fmla="*/ 0 w 10000"/>
              <a:gd name="connsiteY23" fmla="*/ 3290 h 10024"/>
              <a:gd name="connsiteX24" fmla="*/ 369 w 10000"/>
              <a:gd name="connsiteY24" fmla="*/ 3549 h 10024"/>
              <a:gd name="connsiteX25" fmla="*/ 716 w 10000"/>
              <a:gd name="connsiteY25" fmla="*/ 3808 h 10024"/>
              <a:gd name="connsiteX26" fmla="*/ 1041 w 10000"/>
              <a:gd name="connsiteY26" fmla="*/ 4082 h 10024"/>
              <a:gd name="connsiteX27" fmla="*/ 1345 w 10000"/>
              <a:gd name="connsiteY27" fmla="*/ 4369 h 10024"/>
              <a:gd name="connsiteX28" fmla="*/ 1605 w 10000"/>
              <a:gd name="connsiteY28" fmla="*/ 4657 h 10024"/>
              <a:gd name="connsiteX29" fmla="*/ 1866 w 10000"/>
              <a:gd name="connsiteY29" fmla="*/ 4959 h 10024"/>
              <a:gd name="connsiteX30" fmla="*/ 2082 w 10000"/>
              <a:gd name="connsiteY30" fmla="*/ 5261 h 10024"/>
              <a:gd name="connsiteX31" fmla="*/ 2299 w 10000"/>
              <a:gd name="connsiteY31" fmla="*/ 5578 h 10024"/>
              <a:gd name="connsiteX32" fmla="*/ 2473 w 10000"/>
              <a:gd name="connsiteY32" fmla="*/ 5895 h 10024"/>
              <a:gd name="connsiteX33" fmla="*/ 2625 w 10000"/>
              <a:gd name="connsiteY33" fmla="*/ 6211 h 10024"/>
              <a:gd name="connsiteX34" fmla="*/ 2755 w 10000"/>
              <a:gd name="connsiteY34" fmla="*/ 6528 h 10024"/>
              <a:gd name="connsiteX35" fmla="*/ 2863 w 10000"/>
              <a:gd name="connsiteY35" fmla="*/ 6859 h 10024"/>
              <a:gd name="connsiteX36" fmla="*/ 2950 w 10000"/>
              <a:gd name="connsiteY36" fmla="*/ 7189 h 10024"/>
              <a:gd name="connsiteX37" fmla="*/ 2993 w 10000"/>
              <a:gd name="connsiteY37" fmla="*/ 7520 h 10024"/>
              <a:gd name="connsiteX38" fmla="*/ 3037 w 10000"/>
              <a:gd name="connsiteY38" fmla="*/ 7851 h 10024"/>
              <a:gd name="connsiteX39" fmla="*/ 3059 w 10000"/>
              <a:gd name="connsiteY39" fmla="*/ 8182 h 10024"/>
              <a:gd name="connsiteX40" fmla="*/ 3037 w 10000"/>
              <a:gd name="connsiteY40" fmla="*/ 8182 h 10024"/>
              <a:gd name="connsiteX41" fmla="*/ 3059 w 10000"/>
              <a:gd name="connsiteY41" fmla="*/ 8182 h 10024"/>
              <a:gd name="connsiteX42" fmla="*/ 3059 w 10000"/>
              <a:gd name="connsiteY42" fmla="*/ 8182 h 10024"/>
              <a:gd name="connsiteX43" fmla="*/ 3059 w 10000"/>
              <a:gd name="connsiteY43" fmla="*/ 8182 h 10024"/>
              <a:gd name="connsiteX44" fmla="*/ 3059 w 10000"/>
              <a:gd name="connsiteY44" fmla="*/ 8182 h 10024"/>
              <a:gd name="connsiteX45" fmla="*/ 4772 w 10000"/>
              <a:gd name="connsiteY45" fmla="*/ 9103 h 10024"/>
              <a:gd name="connsiteX46" fmla="*/ 6508 w 10000"/>
              <a:gd name="connsiteY46" fmla="*/ 10024 h 10024"/>
              <a:gd name="connsiteX47" fmla="*/ 8243 w 10000"/>
              <a:gd name="connsiteY47" fmla="*/ 9103 h 10024"/>
              <a:gd name="connsiteX48" fmla="*/ 9978 w 10000"/>
              <a:gd name="connsiteY48" fmla="*/ 8182 h 10024"/>
              <a:gd name="connsiteX49" fmla="*/ 10000 w 10000"/>
              <a:gd name="connsiteY49" fmla="*/ 8182 h 10024"/>
              <a:gd name="connsiteX0" fmla="*/ 10000 w 10000"/>
              <a:gd name="connsiteY0" fmla="*/ 8182 h 10024"/>
              <a:gd name="connsiteX1" fmla="*/ 10000 w 10000"/>
              <a:gd name="connsiteY1" fmla="*/ 8182 h 10024"/>
              <a:gd name="connsiteX2" fmla="*/ 9978 w 10000"/>
              <a:gd name="connsiteY2" fmla="*/ 7636 h 10024"/>
              <a:gd name="connsiteX3" fmla="*/ 9913 w 10000"/>
              <a:gd name="connsiteY3" fmla="*/ 7089 h 10024"/>
              <a:gd name="connsiteX4" fmla="*/ 9826 w 10000"/>
              <a:gd name="connsiteY4" fmla="*/ 6528 h 10024"/>
              <a:gd name="connsiteX5" fmla="*/ 9675 w 10000"/>
              <a:gd name="connsiteY5" fmla="*/ 5981 h 10024"/>
              <a:gd name="connsiteX6" fmla="*/ 9501 w 10000"/>
              <a:gd name="connsiteY6" fmla="*/ 5448 h 10024"/>
              <a:gd name="connsiteX7" fmla="*/ 9284 w 10000"/>
              <a:gd name="connsiteY7" fmla="*/ 4902 h 10024"/>
              <a:gd name="connsiteX8" fmla="*/ 9024 w 10000"/>
              <a:gd name="connsiteY8" fmla="*/ 4369 h 10024"/>
              <a:gd name="connsiteX9" fmla="*/ 8720 w 10000"/>
              <a:gd name="connsiteY9" fmla="*/ 3851 h 10024"/>
              <a:gd name="connsiteX10" fmla="*/ 8395 w 10000"/>
              <a:gd name="connsiteY10" fmla="*/ 3333 h 10024"/>
              <a:gd name="connsiteX11" fmla="*/ 8004 w 10000"/>
              <a:gd name="connsiteY11" fmla="*/ 2830 h 10024"/>
              <a:gd name="connsiteX12" fmla="*/ 7592 w 10000"/>
              <a:gd name="connsiteY12" fmla="*/ 2326 h 10024"/>
              <a:gd name="connsiteX13" fmla="*/ 7137 w 10000"/>
              <a:gd name="connsiteY13" fmla="*/ 1837 h 10024"/>
              <a:gd name="connsiteX14" fmla="*/ 6638 w 10000"/>
              <a:gd name="connsiteY14" fmla="*/ 1362 h 10024"/>
              <a:gd name="connsiteX15" fmla="*/ 6095 w 10000"/>
              <a:gd name="connsiteY15" fmla="*/ 902 h 10024"/>
              <a:gd name="connsiteX16" fmla="*/ 5531 w 10000"/>
              <a:gd name="connsiteY16" fmla="*/ 456 h 10024"/>
              <a:gd name="connsiteX17" fmla="*/ 4867 w 10000"/>
              <a:gd name="connsiteY17" fmla="*/ 0 h 10024"/>
              <a:gd name="connsiteX18" fmla="*/ 4646 w 10000"/>
              <a:gd name="connsiteY18" fmla="*/ 1433 h 10024"/>
              <a:gd name="connsiteX19" fmla="*/ 4407 w 10000"/>
              <a:gd name="connsiteY19" fmla="*/ 2995 h 10024"/>
              <a:gd name="connsiteX20" fmla="*/ 2213 w 10000"/>
              <a:gd name="connsiteY20" fmla="*/ 3118 h 10024"/>
              <a:gd name="connsiteX21" fmla="*/ 0 w 10000"/>
              <a:gd name="connsiteY21" fmla="*/ 3276 h 10024"/>
              <a:gd name="connsiteX22" fmla="*/ 0 w 10000"/>
              <a:gd name="connsiteY22" fmla="*/ 3290 h 10024"/>
              <a:gd name="connsiteX23" fmla="*/ 0 w 10000"/>
              <a:gd name="connsiteY23" fmla="*/ 3290 h 10024"/>
              <a:gd name="connsiteX24" fmla="*/ 369 w 10000"/>
              <a:gd name="connsiteY24" fmla="*/ 3549 h 10024"/>
              <a:gd name="connsiteX25" fmla="*/ 716 w 10000"/>
              <a:gd name="connsiteY25" fmla="*/ 3808 h 10024"/>
              <a:gd name="connsiteX26" fmla="*/ 1041 w 10000"/>
              <a:gd name="connsiteY26" fmla="*/ 4082 h 10024"/>
              <a:gd name="connsiteX27" fmla="*/ 1345 w 10000"/>
              <a:gd name="connsiteY27" fmla="*/ 4369 h 10024"/>
              <a:gd name="connsiteX28" fmla="*/ 1605 w 10000"/>
              <a:gd name="connsiteY28" fmla="*/ 4657 h 10024"/>
              <a:gd name="connsiteX29" fmla="*/ 1866 w 10000"/>
              <a:gd name="connsiteY29" fmla="*/ 4959 h 10024"/>
              <a:gd name="connsiteX30" fmla="*/ 2082 w 10000"/>
              <a:gd name="connsiteY30" fmla="*/ 5261 h 10024"/>
              <a:gd name="connsiteX31" fmla="*/ 2299 w 10000"/>
              <a:gd name="connsiteY31" fmla="*/ 5578 h 10024"/>
              <a:gd name="connsiteX32" fmla="*/ 2473 w 10000"/>
              <a:gd name="connsiteY32" fmla="*/ 5895 h 10024"/>
              <a:gd name="connsiteX33" fmla="*/ 2625 w 10000"/>
              <a:gd name="connsiteY33" fmla="*/ 6211 h 10024"/>
              <a:gd name="connsiteX34" fmla="*/ 2755 w 10000"/>
              <a:gd name="connsiteY34" fmla="*/ 6528 h 10024"/>
              <a:gd name="connsiteX35" fmla="*/ 2863 w 10000"/>
              <a:gd name="connsiteY35" fmla="*/ 6859 h 10024"/>
              <a:gd name="connsiteX36" fmla="*/ 2950 w 10000"/>
              <a:gd name="connsiteY36" fmla="*/ 7189 h 10024"/>
              <a:gd name="connsiteX37" fmla="*/ 2993 w 10000"/>
              <a:gd name="connsiteY37" fmla="*/ 7520 h 10024"/>
              <a:gd name="connsiteX38" fmla="*/ 3037 w 10000"/>
              <a:gd name="connsiteY38" fmla="*/ 7851 h 10024"/>
              <a:gd name="connsiteX39" fmla="*/ 3059 w 10000"/>
              <a:gd name="connsiteY39" fmla="*/ 8182 h 10024"/>
              <a:gd name="connsiteX40" fmla="*/ 3037 w 10000"/>
              <a:gd name="connsiteY40" fmla="*/ 8182 h 10024"/>
              <a:gd name="connsiteX41" fmla="*/ 3059 w 10000"/>
              <a:gd name="connsiteY41" fmla="*/ 8182 h 10024"/>
              <a:gd name="connsiteX42" fmla="*/ 3059 w 10000"/>
              <a:gd name="connsiteY42" fmla="*/ 8182 h 10024"/>
              <a:gd name="connsiteX43" fmla="*/ 3059 w 10000"/>
              <a:gd name="connsiteY43" fmla="*/ 8182 h 10024"/>
              <a:gd name="connsiteX44" fmla="*/ 3059 w 10000"/>
              <a:gd name="connsiteY44" fmla="*/ 8182 h 10024"/>
              <a:gd name="connsiteX45" fmla="*/ 4772 w 10000"/>
              <a:gd name="connsiteY45" fmla="*/ 9103 h 10024"/>
              <a:gd name="connsiteX46" fmla="*/ 6508 w 10000"/>
              <a:gd name="connsiteY46" fmla="*/ 10024 h 10024"/>
              <a:gd name="connsiteX47" fmla="*/ 8243 w 10000"/>
              <a:gd name="connsiteY47" fmla="*/ 9103 h 10024"/>
              <a:gd name="connsiteX48" fmla="*/ 9978 w 10000"/>
              <a:gd name="connsiteY48" fmla="*/ 8182 h 10024"/>
              <a:gd name="connsiteX49" fmla="*/ 10000 w 10000"/>
              <a:gd name="connsiteY49" fmla="*/ 8182 h 10024"/>
              <a:gd name="connsiteX0" fmla="*/ 10000 w 10000"/>
              <a:gd name="connsiteY0" fmla="*/ 8182 h 10024"/>
              <a:gd name="connsiteX1" fmla="*/ 10000 w 10000"/>
              <a:gd name="connsiteY1" fmla="*/ 8182 h 10024"/>
              <a:gd name="connsiteX2" fmla="*/ 9978 w 10000"/>
              <a:gd name="connsiteY2" fmla="*/ 7636 h 10024"/>
              <a:gd name="connsiteX3" fmla="*/ 9913 w 10000"/>
              <a:gd name="connsiteY3" fmla="*/ 7089 h 10024"/>
              <a:gd name="connsiteX4" fmla="*/ 9826 w 10000"/>
              <a:gd name="connsiteY4" fmla="*/ 6528 h 10024"/>
              <a:gd name="connsiteX5" fmla="*/ 9675 w 10000"/>
              <a:gd name="connsiteY5" fmla="*/ 5981 h 10024"/>
              <a:gd name="connsiteX6" fmla="*/ 9501 w 10000"/>
              <a:gd name="connsiteY6" fmla="*/ 5448 h 10024"/>
              <a:gd name="connsiteX7" fmla="*/ 9284 w 10000"/>
              <a:gd name="connsiteY7" fmla="*/ 4902 h 10024"/>
              <a:gd name="connsiteX8" fmla="*/ 9024 w 10000"/>
              <a:gd name="connsiteY8" fmla="*/ 4369 h 10024"/>
              <a:gd name="connsiteX9" fmla="*/ 8720 w 10000"/>
              <a:gd name="connsiteY9" fmla="*/ 3851 h 10024"/>
              <a:gd name="connsiteX10" fmla="*/ 8395 w 10000"/>
              <a:gd name="connsiteY10" fmla="*/ 3333 h 10024"/>
              <a:gd name="connsiteX11" fmla="*/ 8004 w 10000"/>
              <a:gd name="connsiteY11" fmla="*/ 2830 h 10024"/>
              <a:gd name="connsiteX12" fmla="*/ 7592 w 10000"/>
              <a:gd name="connsiteY12" fmla="*/ 2326 h 10024"/>
              <a:gd name="connsiteX13" fmla="*/ 7137 w 10000"/>
              <a:gd name="connsiteY13" fmla="*/ 1837 h 10024"/>
              <a:gd name="connsiteX14" fmla="*/ 6638 w 10000"/>
              <a:gd name="connsiteY14" fmla="*/ 1362 h 10024"/>
              <a:gd name="connsiteX15" fmla="*/ 6095 w 10000"/>
              <a:gd name="connsiteY15" fmla="*/ 902 h 10024"/>
              <a:gd name="connsiteX16" fmla="*/ 5531 w 10000"/>
              <a:gd name="connsiteY16" fmla="*/ 456 h 10024"/>
              <a:gd name="connsiteX17" fmla="*/ 4867 w 10000"/>
              <a:gd name="connsiteY17" fmla="*/ 0 h 10024"/>
              <a:gd name="connsiteX18" fmla="*/ 4646 w 10000"/>
              <a:gd name="connsiteY18" fmla="*/ 1433 h 10024"/>
              <a:gd name="connsiteX19" fmla="*/ 4372 w 10000"/>
              <a:gd name="connsiteY19" fmla="*/ 2924 h 10024"/>
              <a:gd name="connsiteX20" fmla="*/ 2213 w 10000"/>
              <a:gd name="connsiteY20" fmla="*/ 3118 h 10024"/>
              <a:gd name="connsiteX21" fmla="*/ 0 w 10000"/>
              <a:gd name="connsiteY21" fmla="*/ 3276 h 10024"/>
              <a:gd name="connsiteX22" fmla="*/ 0 w 10000"/>
              <a:gd name="connsiteY22" fmla="*/ 3290 h 10024"/>
              <a:gd name="connsiteX23" fmla="*/ 0 w 10000"/>
              <a:gd name="connsiteY23" fmla="*/ 3290 h 10024"/>
              <a:gd name="connsiteX24" fmla="*/ 369 w 10000"/>
              <a:gd name="connsiteY24" fmla="*/ 3549 h 10024"/>
              <a:gd name="connsiteX25" fmla="*/ 716 w 10000"/>
              <a:gd name="connsiteY25" fmla="*/ 3808 h 10024"/>
              <a:gd name="connsiteX26" fmla="*/ 1041 w 10000"/>
              <a:gd name="connsiteY26" fmla="*/ 4082 h 10024"/>
              <a:gd name="connsiteX27" fmla="*/ 1345 w 10000"/>
              <a:gd name="connsiteY27" fmla="*/ 4369 h 10024"/>
              <a:gd name="connsiteX28" fmla="*/ 1605 w 10000"/>
              <a:gd name="connsiteY28" fmla="*/ 4657 h 10024"/>
              <a:gd name="connsiteX29" fmla="*/ 1866 w 10000"/>
              <a:gd name="connsiteY29" fmla="*/ 4959 h 10024"/>
              <a:gd name="connsiteX30" fmla="*/ 2082 w 10000"/>
              <a:gd name="connsiteY30" fmla="*/ 5261 h 10024"/>
              <a:gd name="connsiteX31" fmla="*/ 2299 w 10000"/>
              <a:gd name="connsiteY31" fmla="*/ 5578 h 10024"/>
              <a:gd name="connsiteX32" fmla="*/ 2473 w 10000"/>
              <a:gd name="connsiteY32" fmla="*/ 5895 h 10024"/>
              <a:gd name="connsiteX33" fmla="*/ 2625 w 10000"/>
              <a:gd name="connsiteY33" fmla="*/ 6211 h 10024"/>
              <a:gd name="connsiteX34" fmla="*/ 2755 w 10000"/>
              <a:gd name="connsiteY34" fmla="*/ 6528 h 10024"/>
              <a:gd name="connsiteX35" fmla="*/ 2863 w 10000"/>
              <a:gd name="connsiteY35" fmla="*/ 6859 h 10024"/>
              <a:gd name="connsiteX36" fmla="*/ 2950 w 10000"/>
              <a:gd name="connsiteY36" fmla="*/ 7189 h 10024"/>
              <a:gd name="connsiteX37" fmla="*/ 2993 w 10000"/>
              <a:gd name="connsiteY37" fmla="*/ 7520 h 10024"/>
              <a:gd name="connsiteX38" fmla="*/ 3037 w 10000"/>
              <a:gd name="connsiteY38" fmla="*/ 7851 h 10024"/>
              <a:gd name="connsiteX39" fmla="*/ 3059 w 10000"/>
              <a:gd name="connsiteY39" fmla="*/ 8182 h 10024"/>
              <a:gd name="connsiteX40" fmla="*/ 3037 w 10000"/>
              <a:gd name="connsiteY40" fmla="*/ 8182 h 10024"/>
              <a:gd name="connsiteX41" fmla="*/ 3059 w 10000"/>
              <a:gd name="connsiteY41" fmla="*/ 8182 h 10024"/>
              <a:gd name="connsiteX42" fmla="*/ 3059 w 10000"/>
              <a:gd name="connsiteY42" fmla="*/ 8182 h 10024"/>
              <a:gd name="connsiteX43" fmla="*/ 3059 w 10000"/>
              <a:gd name="connsiteY43" fmla="*/ 8182 h 10024"/>
              <a:gd name="connsiteX44" fmla="*/ 3059 w 10000"/>
              <a:gd name="connsiteY44" fmla="*/ 8182 h 10024"/>
              <a:gd name="connsiteX45" fmla="*/ 4772 w 10000"/>
              <a:gd name="connsiteY45" fmla="*/ 9103 h 10024"/>
              <a:gd name="connsiteX46" fmla="*/ 6508 w 10000"/>
              <a:gd name="connsiteY46" fmla="*/ 10024 h 10024"/>
              <a:gd name="connsiteX47" fmla="*/ 8243 w 10000"/>
              <a:gd name="connsiteY47" fmla="*/ 9103 h 10024"/>
              <a:gd name="connsiteX48" fmla="*/ 9978 w 10000"/>
              <a:gd name="connsiteY48" fmla="*/ 8182 h 10024"/>
              <a:gd name="connsiteX49" fmla="*/ 10000 w 10000"/>
              <a:gd name="connsiteY49" fmla="*/ 8182 h 10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0000" h="10024">
                <a:moveTo>
                  <a:pt x="10000" y="8182"/>
                </a:moveTo>
                <a:lnTo>
                  <a:pt x="10000" y="8182"/>
                </a:lnTo>
                <a:cubicBezTo>
                  <a:pt x="9993" y="8000"/>
                  <a:pt x="9985" y="7818"/>
                  <a:pt x="9978" y="7636"/>
                </a:cubicBezTo>
                <a:cubicBezTo>
                  <a:pt x="9956" y="7454"/>
                  <a:pt x="9935" y="7271"/>
                  <a:pt x="9913" y="7089"/>
                </a:cubicBezTo>
                <a:lnTo>
                  <a:pt x="9826" y="6528"/>
                </a:lnTo>
                <a:cubicBezTo>
                  <a:pt x="9776" y="6346"/>
                  <a:pt x="9725" y="6163"/>
                  <a:pt x="9675" y="5981"/>
                </a:cubicBezTo>
                <a:lnTo>
                  <a:pt x="9501" y="5448"/>
                </a:lnTo>
                <a:cubicBezTo>
                  <a:pt x="9429" y="5266"/>
                  <a:pt x="9356" y="5084"/>
                  <a:pt x="9284" y="4902"/>
                </a:cubicBezTo>
                <a:lnTo>
                  <a:pt x="9024" y="4369"/>
                </a:lnTo>
                <a:lnTo>
                  <a:pt x="8720" y="3851"/>
                </a:lnTo>
                <a:lnTo>
                  <a:pt x="8395" y="3333"/>
                </a:lnTo>
                <a:lnTo>
                  <a:pt x="8004" y="2830"/>
                </a:lnTo>
                <a:lnTo>
                  <a:pt x="7592" y="2326"/>
                </a:lnTo>
                <a:lnTo>
                  <a:pt x="7137" y="1837"/>
                </a:lnTo>
                <a:lnTo>
                  <a:pt x="6638" y="1362"/>
                </a:lnTo>
                <a:lnTo>
                  <a:pt x="6095" y="902"/>
                </a:lnTo>
                <a:lnTo>
                  <a:pt x="5531" y="456"/>
                </a:lnTo>
                <a:lnTo>
                  <a:pt x="4867" y="0"/>
                </a:lnTo>
                <a:cubicBezTo>
                  <a:pt x="4799" y="497"/>
                  <a:pt x="4714" y="936"/>
                  <a:pt x="4646" y="1433"/>
                </a:cubicBezTo>
                <a:cubicBezTo>
                  <a:pt x="4566" y="1922"/>
                  <a:pt x="4452" y="2435"/>
                  <a:pt x="4372" y="2924"/>
                </a:cubicBezTo>
                <a:lnTo>
                  <a:pt x="2213" y="3118"/>
                </a:lnTo>
                <a:lnTo>
                  <a:pt x="0" y="3276"/>
                </a:lnTo>
                <a:lnTo>
                  <a:pt x="0" y="3290"/>
                </a:lnTo>
                <a:lnTo>
                  <a:pt x="0" y="3290"/>
                </a:lnTo>
                <a:lnTo>
                  <a:pt x="369" y="3549"/>
                </a:lnTo>
                <a:lnTo>
                  <a:pt x="716" y="3808"/>
                </a:lnTo>
                <a:lnTo>
                  <a:pt x="1041" y="4082"/>
                </a:lnTo>
                <a:lnTo>
                  <a:pt x="1345" y="4369"/>
                </a:lnTo>
                <a:lnTo>
                  <a:pt x="1605" y="4657"/>
                </a:lnTo>
                <a:lnTo>
                  <a:pt x="1866" y="4959"/>
                </a:lnTo>
                <a:lnTo>
                  <a:pt x="2082" y="5261"/>
                </a:lnTo>
                <a:cubicBezTo>
                  <a:pt x="2154" y="5367"/>
                  <a:pt x="2227" y="5472"/>
                  <a:pt x="2299" y="5578"/>
                </a:cubicBezTo>
                <a:lnTo>
                  <a:pt x="2473" y="5895"/>
                </a:lnTo>
                <a:cubicBezTo>
                  <a:pt x="2524" y="6000"/>
                  <a:pt x="2574" y="6106"/>
                  <a:pt x="2625" y="6211"/>
                </a:cubicBezTo>
                <a:cubicBezTo>
                  <a:pt x="2668" y="6317"/>
                  <a:pt x="2712" y="6422"/>
                  <a:pt x="2755" y="6528"/>
                </a:cubicBezTo>
                <a:lnTo>
                  <a:pt x="2863" y="6859"/>
                </a:lnTo>
                <a:lnTo>
                  <a:pt x="2950" y="7189"/>
                </a:lnTo>
                <a:cubicBezTo>
                  <a:pt x="2964" y="7299"/>
                  <a:pt x="2979" y="7410"/>
                  <a:pt x="2993" y="7520"/>
                </a:cubicBezTo>
                <a:cubicBezTo>
                  <a:pt x="3008" y="7630"/>
                  <a:pt x="3022" y="7741"/>
                  <a:pt x="3037" y="7851"/>
                </a:cubicBezTo>
                <a:cubicBezTo>
                  <a:pt x="3044" y="7961"/>
                  <a:pt x="3052" y="8072"/>
                  <a:pt x="3059" y="8182"/>
                </a:cubicBezTo>
                <a:lnTo>
                  <a:pt x="3037" y="8182"/>
                </a:lnTo>
                <a:lnTo>
                  <a:pt x="3059" y="8182"/>
                </a:lnTo>
                <a:lnTo>
                  <a:pt x="3059" y="8182"/>
                </a:lnTo>
                <a:lnTo>
                  <a:pt x="3059" y="8182"/>
                </a:lnTo>
                <a:lnTo>
                  <a:pt x="3059" y="8182"/>
                </a:lnTo>
                <a:lnTo>
                  <a:pt x="4772" y="9103"/>
                </a:lnTo>
                <a:lnTo>
                  <a:pt x="6508" y="10024"/>
                </a:lnTo>
                <a:lnTo>
                  <a:pt x="8243" y="9103"/>
                </a:lnTo>
                <a:lnTo>
                  <a:pt x="9978" y="8182"/>
                </a:lnTo>
                <a:lnTo>
                  <a:pt x="10000" y="8182"/>
                </a:lnTo>
                <a:close/>
              </a:path>
            </a:pathLst>
          </a:custGeom>
          <a:solidFill>
            <a:schemeClr val="accent6"/>
          </a:solidFill>
          <a:ln w="3175">
            <a:noFill/>
            <a:prstDash val="solid"/>
            <a:round/>
            <a:headEnd/>
            <a:tailEnd/>
          </a:ln>
        </p:spPr>
        <p:txBody>
          <a:bodyPr/>
          <a:lstStyle/>
          <a:p>
            <a:pPr marL="0" marR="0" lvl="0" indent="0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26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charset="0"/>
              <a:ea typeface="Segoe UI" charset="0"/>
              <a:cs typeface="Segoe UI" charset="0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 rot="18900000">
            <a:off x="6700291" y="4165913"/>
            <a:ext cx="1959214" cy="1282959"/>
          </a:xfrm>
          <a:custGeom>
            <a:avLst/>
            <a:gdLst/>
            <a:ahLst/>
            <a:cxnLst>
              <a:cxn ang="0">
                <a:pos x="256" y="922"/>
              </a:cxn>
              <a:cxn ang="0">
                <a:pos x="256" y="922"/>
              </a:cxn>
              <a:cxn ang="0">
                <a:pos x="332" y="920"/>
              </a:cxn>
              <a:cxn ang="0">
                <a:pos x="408" y="914"/>
              </a:cxn>
              <a:cxn ang="0">
                <a:pos x="486" y="906"/>
              </a:cxn>
              <a:cxn ang="0">
                <a:pos x="562" y="892"/>
              </a:cxn>
              <a:cxn ang="0">
                <a:pos x="636" y="876"/>
              </a:cxn>
              <a:cxn ang="0">
                <a:pos x="712" y="856"/>
              </a:cxn>
              <a:cxn ang="0">
                <a:pos x="786" y="832"/>
              </a:cxn>
              <a:cxn ang="0">
                <a:pos x="858" y="804"/>
              </a:cxn>
              <a:cxn ang="0">
                <a:pos x="930" y="774"/>
              </a:cxn>
              <a:cxn ang="0">
                <a:pos x="1000" y="738"/>
              </a:cxn>
              <a:cxn ang="0">
                <a:pos x="1070" y="700"/>
              </a:cxn>
              <a:cxn ang="0">
                <a:pos x="1138" y="658"/>
              </a:cxn>
              <a:cxn ang="0">
                <a:pos x="1204" y="612"/>
              </a:cxn>
              <a:cxn ang="0">
                <a:pos x="1268" y="562"/>
              </a:cxn>
              <a:cxn ang="0">
                <a:pos x="1330" y="510"/>
              </a:cxn>
              <a:cxn ang="0">
                <a:pos x="1390" y="452"/>
              </a:cxn>
              <a:cxn ang="0">
                <a:pos x="1186" y="430"/>
              </a:cxn>
              <a:cxn ang="0">
                <a:pos x="982" y="408"/>
              </a:cxn>
              <a:cxn ang="0">
                <a:pos x="960" y="204"/>
              </a:cxn>
              <a:cxn ang="0">
                <a:pos x="938" y="0"/>
              </a:cxn>
              <a:cxn ang="0">
                <a:pos x="936" y="0"/>
              </a:cxn>
              <a:cxn ang="0">
                <a:pos x="936" y="0"/>
              </a:cxn>
              <a:cxn ang="0">
                <a:pos x="900" y="34"/>
              </a:cxn>
              <a:cxn ang="0">
                <a:pos x="864" y="66"/>
              </a:cxn>
              <a:cxn ang="0">
                <a:pos x="826" y="96"/>
              </a:cxn>
              <a:cxn ang="0">
                <a:pos x="786" y="124"/>
              </a:cxn>
              <a:cxn ang="0">
                <a:pos x="746" y="148"/>
              </a:cxn>
              <a:cxn ang="0">
                <a:pos x="704" y="172"/>
              </a:cxn>
              <a:cxn ang="0">
                <a:pos x="662" y="192"/>
              </a:cxn>
              <a:cxn ang="0">
                <a:pos x="618" y="212"/>
              </a:cxn>
              <a:cxn ang="0">
                <a:pos x="574" y="228"/>
              </a:cxn>
              <a:cxn ang="0">
                <a:pos x="530" y="242"/>
              </a:cxn>
              <a:cxn ang="0">
                <a:pos x="486" y="254"/>
              </a:cxn>
              <a:cxn ang="0">
                <a:pos x="440" y="264"/>
              </a:cxn>
              <a:cxn ang="0">
                <a:pos x="394" y="272"/>
              </a:cxn>
              <a:cxn ang="0">
                <a:pos x="348" y="278"/>
              </a:cxn>
              <a:cxn ang="0">
                <a:pos x="302" y="280"/>
              </a:cxn>
              <a:cxn ang="0">
                <a:pos x="256" y="282"/>
              </a:cxn>
              <a:cxn ang="0">
                <a:pos x="256" y="282"/>
              </a:cxn>
              <a:cxn ang="0">
                <a:pos x="256" y="282"/>
              </a:cxn>
              <a:cxn ang="0">
                <a:pos x="256" y="282"/>
              </a:cxn>
              <a:cxn ang="0">
                <a:pos x="256" y="282"/>
              </a:cxn>
              <a:cxn ang="0">
                <a:pos x="256" y="282"/>
              </a:cxn>
              <a:cxn ang="0">
                <a:pos x="128" y="440"/>
              </a:cxn>
              <a:cxn ang="0">
                <a:pos x="0" y="600"/>
              </a:cxn>
              <a:cxn ang="0">
                <a:pos x="128" y="760"/>
              </a:cxn>
              <a:cxn ang="0">
                <a:pos x="256" y="920"/>
              </a:cxn>
              <a:cxn ang="0">
                <a:pos x="256" y="922"/>
              </a:cxn>
            </a:cxnLst>
            <a:rect l="0" t="0" r="r" b="b"/>
            <a:pathLst>
              <a:path w="1390" h="922">
                <a:moveTo>
                  <a:pt x="256" y="922"/>
                </a:moveTo>
                <a:lnTo>
                  <a:pt x="256" y="922"/>
                </a:lnTo>
                <a:lnTo>
                  <a:pt x="332" y="920"/>
                </a:lnTo>
                <a:lnTo>
                  <a:pt x="408" y="914"/>
                </a:lnTo>
                <a:lnTo>
                  <a:pt x="486" y="906"/>
                </a:lnTo>
                <a:lnTo>
                  <a:pt x="562" y="892"/>
                </a:lnTo>
                <a:lnTo>
                  <a:pt x="636" y="876"/>
                </a:lnTo>
                <a:lnTo>
                  <a:pt x="712" y="856"/>
                </a:lnTo>
                <a:lnTo>
                  <a:pt x="786" y="832"/>
                </a:lnTo>
                <a:lnTo>
                  <a:pt x="858" y="804"/>
                </a:lnTo>
                <a:lnTo>
                  <a:pt x="930" y="774"/>
                </a:lnTo>
                <a:lnTo>
                  <a:pt x="1000" y="738"/>
                </a:lnTo>
                <a:lnTo>
                  <a:pt x="1070" y="700"/>
                </a:lnTo>
                <a:lnTo>
                  <a:pt x="1138" y="658"/>
                </a:lnTo>
                <a:lnTo>
                  <a:pt x="1204" y="612"/>
                </a:lnTo>
                <a:lnTo>
                  <a:pt x="1268" y="562"/>
                </a:lnTo>
                <a:lnTo>
                  <a:pt x="1330" y="510"/>
                </a:lnTo>
                <a:lnTo>
                  <a:pt x="1390" y="452"/>
                </a:lnTo>
                <a:lnTo>
                  <a:pt x="1186" y="430"/>
                </a:lnTo>
                <a:lnTo>
                  <a:pt x="982" y="408"/>
                </a:lnTo>
                <a:lnTo>
                  <a:pt x="960" y="204"/>
                </a:lnTo>
                <a:lnTo>
                  <a:pt x="938" y="0"/>
                </a:lnTo>
                <a:lnTo>
                  <a:pt x="936" y="0"/>
                </a:lnTo>
                <a:lnTo>
                  <a:pt x="936" y="0"/>
                </a:lnTo>
                <a:lnTo>
                  <a:pt x="900" y="34"/>
                </a:lnTo>
                <a:lnTo>
                  <a:pt x="864" y="66"/>
                </a:lnTo>
                <a:lnTo>
                  <a:pt x="826" y="96"/>
                </a:lnTo>
                <a:lnTo>
                  <a:pt x="786" y="124"/>
                </a:lnTo>
                <a:lnTo>
                  <a:pt x="746" y="148"/>
                </a:lnTo>
                <a:lnTo>
                  <a:pt x="704" y="172"/>
                </a:lnTo>
                <a:lnTo>
                  <a:pt x="662" y="192"/>
                </a:lnTo>
                <a:lnTo>
                  <a:pt x="618" y="212"/>
                </a:lnTo>
                <a:lnTo>
                  <a:pt x="574" y="228"/>
                </a:lnTo>
                <a:lnTo>
                  <a:pt x="530" y="242"/>
                </a:lnTo>
                <a:lnTo>
                  <a:pt x="486" y="254"/>
                </a:lnTo>
                <a:lnTo>
                  <a:pt x="440" y="264"/>
                </a:lnTo>
                <a:lnTo>
                  <a:pt x="394" y="272"/>
                </a:lnTo>
                <a:lnTo>
                  <a:pt x="348" y="278"/>
                </a:lnTo>
                <a:lnTo>
                  <a:pt x="302" y="280"/>
                </a:lnTo>
                <a:lnTo>
                  <a:pt x="256" y="282"/>
                </a:lnTo>
                <a:lnTo>
                  <a:pt x="256" y="282"/>
                </a:lnTo>
                <a:lnTo>
                  <a:pt x="256" y="282"/>
                </a:lnTo>
                <a:lnTo>
                  <a:pt x="256" y="282"/>
                </a:lnTo>
                <a:lnTo>
                  <a:pt x="256" y="282"/>
                </a:lnTo>
                <a:lnTo>
                  <a:pt x="256" y="282"/>
                </a:lnTo>
                <a:lnTo>
                  <a:pt x="128" y="440"/>
                </a:lnTo>
                <a:lnTo>
                  <a:pt x="0" y="600"/>
                </a:lnTo>
                <a:lnTo>
                  <a:pt x="128" y="760"/>
                </a:lnTo>
                <a:lnTo>
                  <a:pt x="256" y="920"/>
                </a:lnTo>
                <a:lnTo>
                  <a:pt x="256" y="922"/>
                </a:lnTo>
                <a:close/>
              </a:path>
            </a:pathLst>
          </a:custGeom>
          <a:solidFill>
            <a:srgbClr val="0092FF"/>
          </a:solidFill>
          <a:ln w="3175">
            <a:noFill/>
            <a:prstDash val="solid"/>
            <a:round/>
            <a:headEnd/>
            <a:tailEnd/>
          </a:ln>
        </p:spPr>
        <p:txBody>
          <a:bodyPr/>
          <a:lstStyle/>
          <a:p>
            <a:pPr marL="0" marR="0" lvl="0" indent="0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26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charset="0"/>
              <a:ea typeface="Segoe UI" charset="0"/>
              <a:cs typeface="Segoe UI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rot="4616507">
            <a:off x="6755599" y="3583327"/>
            <a:ext cx="1804691" cy="372366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8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MONITOR</a:t>
            </a:r>
          </a:p>
        </p:txBody>
      </p:sp>
      <p:sp>
        <p:nvSpPr>
          <p:cNvPr id="14" name="TextBox 13"/>
          <p:cNvSpPr txBox="1"/>
          <p:nvPr/>
        </p:nvSpPr>
        <p:spPr>
          <a:xfrm rot="3169266">
            <a:off x="4014518" y="4952755"/>
            <a:ext cx="1570090" cy="372365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/>
            </a:prstTxWarp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8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SECURE</a:t>
            </a:r>
          </a:p>
        </p:txBody>
      </p:sp>
      <p:sp>
        <p:nvSpPr>
          <p:cNvPr id="15" name="TextBox 14"/>
          <p:cNvSpPr txBox="1"/>
          <p:nvPr/>
        </p:nvSpPr>
        <p:spPr>
          <a:xfrm rot="19153604">
            <a:off x="6303827" y="5238927"/>
            <a:ext cx="1639369" cy="372367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20622710"/>
              </a:avLst>
            </a:prstTxWarp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8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PROTECT</a:t>
            </a:r>
            <a:endParaRPr kumimoji="0" lang="en-US" sz="1428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charset="0"/>
              <a:ea typeface="Segoe UI" charset="0"/>
              <a:cs typeface="Segoe UI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 rot="18160028">
            <a:off x="3964777" y="3129324"/>
            <a:ext cx="1628698" cy="372365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9731060"/>
              </a:avLst>
            </a:prstTxWarp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8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GOVERN</a:t>
            </a:r>
          </a:p>
        </p:txBody>
      </p:sp>
      <p:sp>
        <p:nvSpPr>
          <p:cNvPr id="17" name="TextBox 16"/>
          <p:cNvSpPr txBox="1"/>
          <p:nvPr/>
        </p:nvSpPr>
        <p:spPr>
          <a:xfrm rot="20450695">
            <a:off x="5069909" y="2416791"/>
            <a:ext cx="1341523" cy="406719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8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BUILD</a:t>
            </a:r>
          </a:p>
        </p:txBody>
      </p:sp>
      <p:sp>
        <p:nvSpPr>
          <p:cNvPr id="18" name="TextBox 17"/>
          <p:cNvSpPr txBox="1"/>
          <p:nvPr/>
        </p:nvSpPr>
        <p:spPr>
          <a:xfrm rot="1872841">
            <a:off x="6071055" y="2562521"/>
            <a:ext cx="1691505" cy="459982"/>
          </a:xfrm>
          <a:prstGeom prst="rect">
            <a:avLst/>
          </a:prstGeom>
          <a:noFill/>
        </p:spPr>
        <p:txBody>
          <a:bodyPr wrap="square" rtlCol="0">
            <a:prstTxWarp prst="textArchUp">
              <a:avLst/>
            </a:prstTxWarp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8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CONFIG</a:t>
            </a:r>
          </a:p>
        </p:txBody>
      </p:sp>
      <p:cxnSp>
        <p:nvCxnSpPr>
          <p:cNvPr id="19" name="Straight Connector 18"/>
          <p:cNvCxnSpPr/>
          <p:nvPr/>
        </p:nvCxnSpPr>
        <p:spPr>
          <a:xfrm flipH="1">
            <a:off x="6478069" y="6142998"/>
            <a:ext cx="3385291" cy="0"/>
          </a:xfrm>
          <a:prstGeom prst="line">
            <a:avLst/>
          </a:prstGeom>
          <a:ln>
            <a:solidFill>
              <a:srgbClr val="003D70"/>
            </a:solidFill>
            <a:tail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142467" y="2272966"/>
            <a:ext cx="3310356" cy="0"/>
          </a:xfrm>
          <a:prstGeom prst="line">
            <a:avLst/>
          </a:prstGeom>
          <a:ln>
            <a:solidFill>
              <a:srgbClr val="003D70"/>
            </a:solidFill>
            <a:tail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 flipV="1">
            <a:off x="8159162" y="3810150"/>
            <a:ext cx="2293661" cy="17955"/>
          </a:xfrm>
          <a:prstGeom prst="line">
            <a:avLst/>
          </a:prstGeom>
          <a:ln>
            <a:solidFill>
              <a:srgbClr val="003D70"/>
            </a:solidFill>
            <a:tailEnd type="oval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2179492" y="6142998"/>
            <a:ext cx="3380457" cy="0"/>
          </a:xfrm>
          <a:prstGeom prst="line">
            <a:avLst/>
          </a:prstGeom>
          <a:ln>
            <a:solidFill>
              <a:srgbClr val="003D70"/>
            </a:solidFill>
            <a:headEnd type="oval"/>
            <a:tailEnd type="non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747663" y="2323766"/>
            <a:ext cx="3290554" cy="0"/>
          </a:xfrm>
          <a:prstGeom prst="line">
            <a:avLst/>
          </a:prstGeom>
          <a:ln>
            <a:solidFill>
              <a:srgbClr val="003D70"/>
            </a:solidFill>
            <a:headEnd type="oval"/>
            <a:tailEnd type="non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9358960" y="3547770"/>
            <a:ext cx="963296" cy="286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24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ALERTS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832963" y="4433425"/>
            <a:ext cx="1141938" cy="286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24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DISCOVERY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224830" y="3550286"/>
            <a:ext cx="1141938" cy="286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24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ANALYTICS</a:t>
            </a:r>
          </a:p>
        </p:txBody>
      </p:sp>
      <p:sp>
        <p:nvSpPr>
          <p:cNvPr id="28" name="Freeform 8"/>
          <p:cNvSpPr>
            <a:spLocks noEditPoints="1"/>
          </p:cNvSpPr>
          <p:nvPr/>
        </p:nvSpPr>
        <p:spPr bwMode="black">
          <a:xfrm>
            <a:off x="9083573" y="3888500"/>
            <a:ext cx="541434" cy="541293"/>
          </a:xfrm>
          <a:custGeom>
            <a:avLst/>
            <a:gdLst>
              <a:gd name="T0" fmla="*/ 226 w 300"/>
              <a:gd name="T1" fmla="*/ 193 h 300"/>
              <a:gd name="T2" fmla="*/ 233 w 300"/>
              <a:gd name="T3" fmla="*/ 157 h 300"/>
              <a:gd name="T4" fmla="*/ 233 w 300"/>
              <a:gd name="T5" fmla="*/ 128 h 300"/>
              <a:gd name="T6" fmla="*/ 142 w 300"/>
              <a:gd name="T7" fmla="*/ 51 h 300"/>
              <a:gd name="T8" fmla="*/ 52 w 300"/>
              <a:gd name="T9" fmla="*/ 128 h 300"/>
              <a:gd name="T10" fmla="*/ 52 w 300"/>
              <a:gd name="T11" fmla="*/ 157 h 300"/>
              <a:gd name="T12" fmla="*/ 142 w 300"/>
              <a:gd name="T13" fmla="*/ 234 h 300"/>
              <a:gd name="T14" fmla="*/ 183 w 300"/>
              <a:gd name="T15" fmla="*/ 224 h 300"/>
              <a:gd name="T16" fmla="*/ 193 w 300"/>
              <a:gd name="T17" fmla="*/ 226 h 300"/>
              <a:gd name="T18" fmla="*/ 270 w 300"/>
              <a:gd name="T19" fmla="*/ 300 h 300"/>
              <a:gd name="T20" fmla="*/ 298 w 300"/>
              <a:gd name="T21" fmla="*/ 275 h 300"/>
              <a:gd name="T22" fmla="*/ 206 w 300"/>
              <a:gd name="T23" fmla="*/ 157 h 300"/>
              <a:gd name="T24" fmla="*/ 142 w 300"/>
              <a:gd name="T25" fmla="*/ 208 h 300"/>
              <a:gd name="T26" fmla="*/ 78 w 300"/>
              <a:gd name="T27" fmla="*/ 157 h 300"/>
              <a:gd name="T28" fmla="*/ 78 w 300"/>
              <a:gd name="T29" fmla="*/ 128 h 300"/>
              <a:gd name="T30" fmla="*/ 142 w 300"/>
              <a:gd name="T31" fmla="*/ 77 h 300"/>
              <a:gd name="T32" fmla="*/ 206 w 300"/>
              <a:gd name="T33" fmla="*/ 128 h 300"/>
              <a:gd name="T34" fmla="*/ 206 w 300"/>
              <a:gd name="T35" fmla="*/ 157 h 300"/>
              <a:gd name="T36" fmla="*/ 197 w 300"/>
              <a:gd name="T37" fmla="*/ 142 h 300"/>
              <a:gd name="T38" fmla="*/ 156 w 300"/>
              <a:gd name="T39" fmla="*/ 157 h 300"/>
              <a:gd name="T40" fmla="*/ 142 w 300"/>
              <a:gd name="T41" fmla="*/ 197 h 300"/>
              <a:gd name="T42" fmla="*/ 128 w 300"/>
              <a:gd name="T43" fmla="*/ 157 h 300"/>
              <a:gd name="T44" fmla="*/ 87 w 300"/>
              <a:gd name="T45" fmla="*/ 142 h 300"/>
              <a:gd name="T46" fmla="*/ 128 w 300"/>
              <a:gd name="T47" fmla="*/ 128 h 300"/>
              <a:gd name="T48" fmla="*/ 142 w 300"/>
              <a:gd name="T49" fmla="*/ 88 h 300"/>
              <a:gd name="T50" fmla="*/ 156 w 300"/>
              <a:gd name="T51" fmla="*/ 128 h 300"/>
              <a:gd name="T52" fmla="*/ 142 w 300"/>
              <a:gd name="T53" fmla="*/ 40 h 300"/>
              <a:gd name="T54" fmla="*/ 128 w 300"/>
              <a:gd name="T55" fmla="*/ 0 h 300"/>
              <a:gd name="T56" fmla="*/ 156 w 300"/>
              <a:gd name="T57" fmla="*/ 41 h 300"/>
              <a:gd name="T58" fmla="*/ 40 w 300"/>
              <a:gd name="T59" fmla="*/ 142 h 300"/>
              <a:gd name="T60" fmla="*/ 0 w 300"/>
              <a:gd name="T61" fmla="*/ 157 h 300"/>
              <a:gd name="T62" fmla="*/ 41 w 300"/>
              <a:gd name="T63" fmla="*/ 128 h 300"/>
              <a:gd name="T64" fmla="*/ 142 w 300"/>
              <a:gd name="T65" fmla="*/ 245 h 300"/>
              <a:gd name="T66" fmla="*/ 156 w 300"/>
              <a:gd name="T67" fmla="*/ 285 h 300"/>
              <a:gd name="T68" fmla="*/ 128 w 300"/>
              <a:gd name="T69" fmla="*/ 244 h 300"/>
              <a:gd name="T70" fmla="*/ 245 w 300"/>
              <a:gd name="T71" fmla="*/ 142 h 300"/>
              <a:gd name="T72" fmla="*/ 285 w 300"/>
              <a:gd name="T73" fmla="*/ 128 h 300"/>
              <a:gd name="T74" fmla="*/ 243 w 300"/>
              <a:gd name="T75" fmla="*/ 157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00" h="300">
                <a:moveTo>
                  <a:pt x="298" y="266"/>
                </a:moveTo>
                <a:cubicBezTo>
                  <a:pt x="226" y="193"/>
                  <a:pt x="226" y="193"/>
                  <a:pt x="226" y="193"/>
                </a:cubicBezTo>
                <a:cubicBezTo>
                  <a:pt x="223" y="191"/>
                  <a:pt x="222" y="186"/>
                  <a:pt x="224" y="183"/>
                </a:cubicBezTo>
                <a:cubicBezTo>
                  <a:pt x="228" y="175"/>
                  <a:pt x="231" y="166"/>
                  <a:pt x="233" y="157"/>
                </a:cubicBezTo>
                <a:cubicBezTo>
                  <a:pt x="233" y="152"/>
                  <a:pt x="234" y="147"/>
                  <a:pt x="234" y="142"/>
                </a:cubicBezTo>
                <a:cubicBezTo>
                  <a:pt x="234" y="138"/>
                  <a:pt x="233" y="133"/>
                  <a:pt x="233" y="128"/>
                </a:cubicBezTo>
                <a:cubicBezTo>
                  <a:pt x="227" y="89"/>
                  <a:pt x="196" y="58"/>
                  <a:pt x="156" y="52"/>
                </a:cubicBezTo>
                <a:cubicBezTo>
                  <a:pt x="152" y="51"/>
                  <a:pt x="147" y="51"/>
                  <a:pt x="142" y="51"/>
                </a:cubicBezTo>
                <a:cubicBezTo>
                  <a:pt x="137" y="51"/>
                  <a:pt x="133" y="51"/>
                  <a:pt x="128" y="52"/>
                </a:cubicBezTo>
                <a:cubicBezTo>
                  <a:pt x="89" y="58"/>
                  <a:pt x="58" y="89"/>
                  <a:pt x="52" y="128"/>
                </a:cubicBezTo>
                <a:cubicBezTo>
                  <a:pt x="51" y="133"/>
                  <a:pt x="51" y="138"/>
                  <a:pt x="51" y="142"/>
                </a:cubicBezTo>
                <a:cubicBezTo>
                  <a:pt x="51" y="147"/>
                  <a:pt x="51" y="152"/>
                  <a:pt x="52" y="157"/>
                </a:cubicBezTo>
                <a:cubicBezTo>
                  <a:pt x="58" y="196"/>
                  <a:pt x="89" y="227"/>
                  <a:pt x="128" y="233"/>
                </a:cubicBezTo>
                <a:cubicBezTo>
                  <a:pt x="133" y="234"/>
                  <a:pt x="137" y="234"/>
                  <a:pt x="142" y="234"/>
                </a:cubicBezTo>
                <a:cubicBezTo>
                  <a:pt x="147" y="234"/>
                  <a:pt x="152" y="234"/>
                  <a:pt x="156" y="233"/>
                </a:cubicBezTo>
                <a:cubicBezTo>
                  <a:pt x="166" y="231"/>
                  <a:pt x="175" y="228"/>
                  <a:pt x="183" y="224"/>
                </a:cubicBezTo>
                <a:cubicBezTo>
                  <a:pt x="184" y="224"/>
                  <a:pt x="185" y="223"/>
                  <a:pt x="187" y="223"/>
                </a:cubicBezTo>
                <a:cubicBezTo>
                  <a:pt x="189" y="223"/>
                  <a:pt x="192" y="224"/>
                  <a:pt x="193" y="226"/>
                </a:cubicBezTo>
                <a:cubicBezTo>
                  <a:pt x="265" y="298"/>
                  <a:pt x="265" y="298"/>
                  <a:pt x="265" y="298"/>
                </a:cubicBezTo>
                <a:cubicBezTo>
                  <a:pt x="267" y="299"/>
                  <a:pt x="268" y="300"/>
                  <a:pt x="270" y="300"/>
                </a:cubicBezTo>
                <a:cubicBezTo>
                  <a:pt x="272" y="300"/>
                  <a:pt x="273" y="299"/>
                  <a:pt x="275" y="298"/>
                </a:cubicBezTo>
                <a:cubicBezTo>
                  <a:pt x="298" y="275"/>
                  <a:pt x="298" y="275"/>
                  <a:pt x="298" y="275"/>
                </a:cubicBezTo>
                <a:cubicBezTo>
                  <a:pt x="300" y="272"/>
                  <a:pt x="300" y="268"/>
                  <a:pt x="298" y="266"/>
                </a:cubicBezTo>
                <a:close/>
                <a:moveTo>
                  <a:pt x="206" y="157"/>
                </a:moveTo>
                <a:cubicBezTo>
                  <a:pt x="201" y="181"/>
                  <a:pt x="181" y="201"/>
                  <a:pt x="156" y="206"/>
                </a:cubicBezTo>
                <a:cubicBezTo>
                  <a:pt x="152" y="207"/>
                  <a:pt x="147" y="208"/>
                  <a:pt x="142" y="208"/>
                </a:cubicBezTo>
                <a:cubicBezTo>
                  <a:pt x="137" y="208"/>
                  <a:pt x="133" y="207"/>
                  <a:pt x="128" y="206"/>
                </a:cubicBezTo>
                <a:cubicBezTo>
                  <a:pt x="103" y="201"/>
                  <a:pt x="84" y="181"/>
                  <a:pt x="78" y="157"/>
                </a:cubicBezTo>
                <a:cubicBezTo>
                  <a:pt x="77" y="152"/>
                  <a:pt x="77" y="147"/>
                  <a:pt x="77" y="142"/>
                </a:cubicBezTo>
                <a:cubicBezTo>
                  <a:pt x="77" y="138"/>
                  <a:pt x="77" y="133"/>
                  <a:pt x="78" y="128"/>
                </a:cubicBezTo>
                <a:cubicBezTo>
                  <a:pt x="84" y="103"/>
                  <a:pt x="103" y="84"/>
                  <a:pt x="128" y="79"/>
                </a:cubicBezTo>
                <a:cubicBezTo>
                  <a:pt x="133" y="78"/>
                  <a:pt x="137" y="77"/>
                  <a:pt x="142" y="77"/>
                </a:cubicBezTo>
                <a:cubicBezTo>
                  <a:pt x="147" y="77"/>
                  <a:pt x="152" y="78"/>
                  <a:pt x="156" y="79"/>
                </a:cubicBezTo>
                <a:cubicBezTo>
                  <a:pt x="181" y="84"/>
                  <a:pt x="201" y="103"/>
                  <a:pt x="206" y="128"/>
                </a:cubicBezTo>
                <a:cubicBezTo>
                  <a:pt x="207" y="133"/>
                  <a:pt x="208" y="138"/>
                  <a:pt x="208" y="142"/>
                </a:cubicBezTo>
                <a:cubicBezTo>
                  <a:pt x="208" y="147"/>
                  <a:pt x="207" y="152"/>
                  <a:pt x="206" y="157"/>
                </a:cubicBezTo>
                <a:close/>
                <a:moveTo>
                  <a:pt x="195" y="128"/>
                </a:moveTo>
                <a:cubicBezTo>
                  <a:pt x="196" y="133"/>
                  <a:pt x="197" y="138"/>
                  <a:pt x="197" y="142"/>
                </a:cubicBezTo>
                <a:cubicBezTo>
                  <a:pt x="197" y="147"/>
                  <a:pt x="196" y="152"/>
                  <a:pt x="195" y="157"/>
                </a:cubicBezTo>
                <a:cubicBezTo>
                  <a:pt x="156" y="157"/>
                  <a:pt x="156" y="157"/>
                  <a:pt x="156" y="157"/>
                </a:cubicBezTo>
                <a:cubicBezTo>
                  <a:pt x="156" y="195"/>
                  <a:pt x="156" y="195"/>
                  <a:pt x="156" y="195"/>
                </a:cubicBezTo>
                <a:cubicBezTo>
                  <a:pt x="152" y="197"/>
                  <a:pt x="147" y="197"/>
                  <a:pt x="142" y="197"/>
                </a:cubicBezTo>
                <a:cubicBezTo>
                  <a:pt x="137" y="197"/>
                  <a:pt x="133" y="197"/>
                  <a:pt x="128" y="195"/>
                </a:cubicBezTo>
                <a:cubicBezTo>
                  <a:pt x="128" y="157"/>
                  <a:pt x="128" y="157"/>
                  <a:pt x="128" y="157"/>
                </a:cubicBezTo>
                <a:cubicBezTo>
                  <a:pt x="89" y="157"/>
                  <a:pt x="89" y="157"/>
                  <a:pt x="89" y="157"/>
                </a:cubicBezTo>
                <a:cubicBezTo>
                  <a:pt x="88" y="152"/>
                  <a:pt x="87" y="147"/>
                  <a:pt x="87" y="142"/>
                </a:cubicBezTo>
                <a:cubicBezTo>
                  <a:pt x="87" y="138"/>
                  <a:pt x="88" y="133"/>
                  <a:pt x="89" y="128"/>
                </a:cubicBezTo>
                <a:cubicBezTo>
                  <a:pt x="128" y="128"/>
                  <a:pt x="128" y="128"/>
                  <a:pt x="128" y="128"/>
                </a:cubicBezTo>
                <a:cubicBezTo>
                  <a:pt x="128" y="90"/>
                  <a:pt x="128" y="90"/>
                  <a:pt x="128" y="90"/>
                </a:cubicBezTo>
                <a:cubicBezTo>
                  <a:pt x="133" y="88"/>
                  <a:pt x="137" y="88"/>
                  <a:pt x="142" y="88"/>
                </a:cubicBezTo>
                <a:cubicBezTo>
                  <a:pt x="147" y="88"/>
                  <a:pt x="152" y="88"/>
                  <a:pt x="156" y="90"/>
                </a:cubicBezTo>
                <a:cubicBezTo>
                  <a:pt x="156" y="128"/>
                  <a:pt x="156" y="128"/>
                  <a:pt x="156" y="128"/>
                </a:cubicBezTo>
                <a:lnTo>
                  <a:pt x="195" y="128"/>
                </a:lnTo>
                <a:close/>
                <a:moveTo>
                  <a:pt x="142" y="40"/>
                </a:moveTo>
                <a:cubicBezTo>
                  <a:pt x="137" y="40"/>
                  <a:pt x="133" y="41"/>
                  <a:pt x="128" y="41"/>
                </a:cubicBezTo>
                <a:cubicBezTo>
                  <a:pt x="128" y="0"/>
                  <a:pt x="128" y="0"/>
                  <a:pt x="128" y="0"/>
                </a:cubicBezTo>
                <a:cubicBezTo>
                  <a:pt x="156" y="0"/>
                  <a:pt x="156" y="0"/>
                  <a:pt x="156" y="0"/>
                </a:cubicBezTo>
                <a:cubicBezTo>
                  <a:pt x="156" y="41"/>
                  <a:pt x="156" y="41"/>
                  <a:pt x="156" y="41"/>
                </a:cubicBezTo>
                <a:cubicBezTo>
                  <a:pt x="152" y="41"/>
                  <a:pt x="147" y="40"/>
                  <a:pt x="142" y="40"/>
                </a:cubicBezTo>
                <a:close/>
                <a:moveTo>
                  <a:pt x="40" y="142"/>
                </a:moveTo>
                <a:cubicBezTo>
                  <a:pt x="40" y="147"/>
                  <a:pt x="40" y="152"/>
                  <a:pt x="41" y="157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28"/>
                  <a:pt x="0" y="128"/>
                  <a:pt x="0" y="128"/>
                </a:cubicBezTo>
                <a:cubicBezTo>
                  <a:pt x="41" y="128"/>
                  <a:pt x="41" y="128"/>
                  <a:pt x="41" y="128"/>
                </a:cubicBezTo>
                <a:cubicBezTo>
                  <a:pt x="40" y="133"/>
                  <a:pt x="40" y="138"/>
                  <a:pt x="40" y="142"/>
                </a:cubicBezTo>
                <a:close/>
                <a:moveTo>
                  <a:pt x="142" y="245"/>
                </a:moveTo>
                <a:cubicBezTo>
                  <a:pt x="147" y="245"/>
                  <a:pt x="152" y="244"/>
                  <a:pt x="156" y="244"/>
                </a:cubicBezTo>
                <a:cubicBezTo>
                  <a:pt x="156" y="285"/>
                  <a:pt x="156" y="285"/>
                  <a:pt x="156" y="285"/>
                </a:cubicBezTo>
                <a:cubicBezTo>
                  <a:pt x="128" y="285"/>
                  <a:pt x="128" y="285"/>
                  <a:pt x="128" y="285"/>
                </a:cubicBezTo>
                <a:cubicBezTo>
                  <a:pt x="128" y="244"/>
                  <a:pt x="128" y="244"/>
                  <a:pt x="128" y="244"/>
                </a:cubicBezTo>
                <a:cubicBezTo>
                  <a:pt x="133" y="244"/>
                  <a:pt x="137" y="245"/>
                  <a:pt x="142" y="245"/>
                </a:cubicBezTo>
                <a:close/>
                <a:moveTo>
                  <a:pt x="245" y="142"/>
                </a:moveTo>
                <a:cubicBezTo>
                  <a:pt x="245" y="138"/>
                  <a:pt x="244" y="133"/>
                  <a:pt x="243" y="128"/>
                </a:cubicBezTo>
                <a:cubicBezTo>
                  <a:pt x="285" y="128"/>
                  <a:pt x="285" y="128"/>
                  <a:pt x="285" y="128"/>
                </a:cubicBezTo>
                <a:cubicBezTo>
                  <a:pt x="285" y="157"/>
                  <a:pt x="285" y="157"/>
                  <a:pt x="285" y="157"/>
                </a:cubicBezTo>
                <a:cubicBezTo>
                  <a:pt x="243" y="157"/>
                  <a:pt x="243" y="157"/>
                  <a:pt x="243" y="157"/>
                </a:cubicBezTo>
                <a:cubicBezTo>
                  <a:pt x="244" y="152"/>
                  <a:pt x="245" y="147"/>
                  <a:pt x="245" y="142"/>
                </a:cubicBezTo>
                <a:close/>
              </a:path>
            </a:pathLst>
          </a:custGeom>
          <a:solidFill>
            <a:srgbClr val="0092FF"/>
          </a:solidFill>
          <a:ln>
            <a:noFill/>
          </a:ln>
        </p:spPr>
        <p:txBody>
          <a:bodyPr vert="horz" wrap="square" lIns="83943" tIns="41972" rIns="83943" bIns="41972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32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952343" y="5827459"/>
            <a:ext cx="1157886" cy="286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24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BACKUP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977147" y="5836285"/>
            <a:ext cx="963296" cy="286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24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RECOVERY</a:t>
            </a:r>
          </a:p>
        </p:txBody>
      </p:sp>
      <p:sp>
        <p:nvSpPr>
          <p:cNvPr id="31" name="Rectangle 30"/>
          <p:cNvSpPr/>
          <p:nvPr/>
        </p:nvSpPr>
        <p:spPr>
          <a:xfrm flipH="1">
            <a:off x="8347354" y="5124471"/>
            <a:ext cx="276355" cy="595455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charset="0"/>
              <a:ea typeface="Segoe UI" charset="0"/>
              <a:cs typeface="Segoe UI" charset="0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H="1">
            <a:off x="8401189" y="5245123"/>
            <a:ext cx="168443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8401189" y="5566787"/>
            <a:ext cx="168443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8401311" y="5632035"/>
            <a:ext cx="168443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74"/>
          <p:cNvSpPr>
            <a:spLocks noEditPoints="1"/>
          </p:cNvSpPr>
          <p:nvPr/>
        </p:nvSpPr>
        <p:spPr bwMode="black">
          <a:xfrm>
            <a:off x="9251402" y="5406032"/>
            <a:ext cx="454750" cy="388989"/>
          </a:xfrm>
          <a:custGeom>
            <a:avLst/>
            <a:gdLst>
              <a:gd name="T0" fmla="*/ 2004 w 2444"/>
              <a:gd name="T1" fmla="*/ 326 h 2090"/>
              <a:gd name="T2" fmla="*/ 1774 w 2444"/>
              <a:gd name="T3" fmla="*/ 391 h 2090"/>
              <a:gd name="T4" fmla="*/ 1156 w 2444"/>
              <a:gd name="T5" fmla="*/ 0 h 2090"/>
              <a:gd name="T6" fmla="*/ 489 w 2444"/>
              <a:gd name="T7" fmla="*/ 535 h 2090"/>
              <a:gd name="T8" fmla="*/ 350 w 2444"/>
              <a:gd name="T9" fmla="*/ 506 h 2090"/>
              <a:gd name="T10" fmla="*/ 0 w 2444"/>
              <a:gd name="T11" fmla="*/ 856 h 2090"/>
              <a:gd name="T12" fmla="*/ 350 w 2444"/>
              <a:gd name="T13" fmla="*/ 1206 h 2090"/>
              <a:gd name="T14" fmla="*/ 2004 w 2444"/>
              <a:gd name="T15" fmla="*/ 1206 h 2090"/>
              <a:gd name="T16" fmla="*/ 2444 w 2444"/>
              <a:gd name="T17" fmla="*/ 766 h 2090"/>
              <a:gd name="T18" fmla="*/ 2004 w 2444"/>
              <a:gd name="T19" fmla="*/ 326 h 2090"/>
              <a:gd name="T20" fmla="*/ 1590 w 2444"/>
              <a:gd name="T21" fmla="*/ 1326 h 2090"/>
              <a:gd name="T22" fmla="*/ 1465 w 2444"/>
              <a:gd name="T23" fmla="*/ 1326 h 2090"/>
              <a:gd name="T24" fmla="*/ 1465 w 2444"/>
              <a:gd name="T25" fmla="*/ 1743 h 2090"/>
              <a:gd name="T26" fmla="*/ 1222 w 2444"/>
              <a:gd name="T27" fmla="*/ 1934 h 2090"/>
              <a:gd name="T28" fmla="*/ 980 w 2444"/>
              <a:gd name="T29" fmla="*/ 1743 h 2090"/>
              <a:gd name="T30" fmla="*/ 980 w 2444"/>
              <a:gd name="T31" fmla="*/ 1326 h 2090"/>
              <a:gd name="T32" fmla="*/ 854 w 2444"/>
              <a:gd name="T33" fmla="*/ 1326 h 2090"/>
              <a:gd name="T34" fmla="*/ 854 w 2444"/>
              <a:gd name="T35" fmla="*/ 1656 h 2090"/>
              <a:gd name="T36" fmla="*/ 666 w 2444"/>
              <a:gd name="T37" fmla="*/ 1656 h 2090"/>
              <a:gd name="T38" fmla="*/ 1222 w 2444"/>
              <a:gd name="T39" fmla="*/ 2090 h 2090"/>
              <a:gd name="T40" fmla="*/ 1779 w 2444"/>
              <a:gd name="T41" fmla="*/ 1656 h 2090"/>
              <a:gd name="T42" fmla="*/ 1590 w 2444"/>
              <a:gd name="T43" fmla="*/ 1656 h 2090"/>
              <a:gd name="T44" fmla="*/ 1590 w 2444"/>
              <a:gd name="T45" fmla="*/ 1326 h 2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444" h="2090">
                <a:moveTo>
                  <a:pt x="2004" y="326"/>
                </a:moveTo>
                <a:cubicBezTo>
                  <a:pt x="1920" y="326"/>
                  <a:pt x="1841" y="350"/>
                  <a:pt x="1774" y="391"/>
                </a:cubicBezTo>
                <a:cubicBezTo>
                  <a:pt x="1665" y="160"/>
                  <a:pt x="1429" y="0"/>
                  <a:pt x="1156" y="0"/>
                </a:cubicBezTo>
                <a:cubicBezTo>
                  <a:pt x="830" y="0"/>
                  <a:pt x="557" y="229"/>
                  <a:pt x="489" y="535"/>
                </a:cubicBezTo>
                <a:cubicBezTo>
                  <a:pt x="446" y="516"/>
                  <a:pt x="399" y="506"/>
                  <a:pt x="350" y="506"/>
                </a:cubicBezTo>
                <a:cubicBezTo>
                  <a:pt x="157" y="506"/>
                  <a:pt x="0" y="663"/>
                  <a:pt x="0" y="856"/>
                </a:cubicBezTo>
                <a:cubicBezTo>
                  <a:pt x="0" y="1049"/>
                  <a:pt x="157" y="1206"/>
                  <a:pt x="350" y="1206"/>
                </a:cubicBezTo>
                <a:cubicBezTo>
                  <a:pt x="2004" y="1206"/>
                  <a:pt x="2004" y="1206"/>
                  <a:pt x="2004" y="1206"/>
                </a:cubicBezTo>
                <a:cubicBezTo>
                  <a:pt x="2247" y="1206"/>
                  <a:pt x="2444" y="1009"/>
                  <a:pt x="2444" y="766"/>
                </a:cubicBezTo>
                <a:cubicBezTo>
                  <a:pt x="2444" y="523"/>
                  <a:pt x="2247" y="326"/>
                  <a:pt x="2004" y="326"/>
                </a:cubicBezTo>
                <a:close/>
                <a:moveTo>
                  <a:pt x="1590" y="1326"/>
                </a:moveTo>
                <a:cubicBezTo>
                  <a:pt x="1465" y="1326"/>
                  <a:pt x="1465" y="1326"/>
                  <a:pt x="1465" y="1326"/>
                </a:cubicBezTo>
                <a:cubicBezTo>
                  <a:pt x="1465" y="1743"/>
                  <a:pt x="1465" y="1743"/>
                  <a:pt x="1465" y="1743"/>
                </a:cubicBezTo>
                <a:cubicBezTo>
                  <a:pt x="1222" y="1934"/>
                  <a:pt x="1222" y="1934"/>
                  <a:pt x="1222" y="1934"/>
                </a:cubicBezTo>
                <a:cubicBezTo>
                  <a:pt x="980" y="1743"/>
                  <a:pt x="980" y="1743"/>
                  <a:pt x="980" y="1743"/>
                </a:cubicBezTo>
                <a:cubicBezTo>
                  <a:pt x="980" y="1326"/>
                  <a:pt x="980" y="1326"/>
                  <a:pt x="980" y="1326"/>
                </a:cubicBezTo>
                <a:cubicBezTo>
                  <a:pt x="854" y="1326"/>
                  <a:pt x="854" y="1326"/>
                  <a:pt x="854" y="1326"/>
                </a:cubicBezTo>
                <a:cubicBezTo>
                  <a:pt x="854" y="1656"/>
                  <a:pt x="854" y="1656"/>
                  <a:pt x="854" y="1656"/>
                </a:cubicBezTo>
                <a:cubicBezTo>
                  <a:pt x="666" y="1656"/>
                  <a:pt x="666" y="1656"/>
                  <a:pt x="666" y="1656"/>
                </a:cubicBezTo>
                <a:cubicBezTo>
                  <a:pt x="1222" y="2090"/>
                  <a:pt x="1222" y="2090"/>
                  <a:pt x="1222" y="2090"/>
                </a:cubicBezTo>
                <a:cubicBezTo>
                  <a:pt x="1779" y="1656"/>
                  <a:pt x="1779" y="1656"/>
                  <a:pt x="1779" y="1656"/>
                </a:cubicBezTo>
                <a:cubicBezTo>
                  <a:pt x="1590" y="1656"/>
                  <a:pt x="1590" y="1656"/>
                  <a:pt x="1590" y="1656"/>
                </a:cubicBezTo>
                <a:lnTo>
                  <a:pt x="1590" y="132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43" tIns="41972" rIns="83943" bIns="41972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32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8391697" y="5400653"/>
            <a:ext cx="349913" cy="349913"/>
            <a:chOff x="13663613" y="1489075"/>
            <a:chExt cx="6210301" cy="6210301"/>
          </a:xfrm>
          <a:solidFill>
            <a:schemeClr val="tx1"/>
          </a:solidFill>
        </p:grpSpPr>
        <p:sp>
          <p:nvSpPr>
            <p:cNvPr id="37" name="Freeform 43"/>
            <p:cNvSpPr>
              <a:spLocks/>
            </p:cNvSpPr>
            <p:nvPr/>
          </p:nvSpPr>
          <p:spPr bwMode="auto">
            <a:xfrm>
              <a:off x="13663613" y="2503488"/>
              <a:ext cx="1633538" cy="2012950"/>
            </a:xfrm>
            <a:custGeom>
              <a:avLst/>
              <a:gdLst>
                <a:gd name="T0" fmla="*/ 435 w 435"/>
                <a:gd name="T1" fmla="*/ 219 h 536"/>
                <a:gd name="T2" fmla="*/ 216 w 435"/>
                <a:gd name="T3" fmla="*/ 0 h 536"/>
                <a:gd name="T4" fmla="*/ 0 w 435"/>
                <a:gd name="T5" fmla="*/ 536 h 536"/>
                <a:gd name="T6" fmla="*/ 310 w 435"/>
                <a:gd name="T7" fmla="*/ 536 h 536"/>
                <a:gd name="T8" fmla="*/ 435 w 435"/>
                <a:gd name="T9" fmla="*/ 21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5" h="536">
                  <a:moveTo>
                    <a:pt x="435" y="219"/>
                  </a:moveTo>
                  <a:cubicBezTo>
                    <a:pt x="216" y="0"/>
                    <a:pt x="216" y="0"/>
                    <a:pt x="216" y="0"/>
                  </a:cubicBezTo>
                  <a:cubicBezTo>
                    <a:pt x="86" y="142"/>
                    <a:pt x="5" y="330"/>
                    <a:pt x="0" y="536"/>
                  </a:cubicBezTo>
                  <a:cubicBezTo>
                    <a:pt x="310" y="536"/>
                    <a:pt x="310" y="536"/>
                    <a:pt x="310" y="536"/>
                  </a:cubicBezTo>
                  <a:cubicBezTo>
                    <a:pt x="315" y="415"/>
                    <a:pt x="361" y="305"/>
                    <a:pt x="435" y="219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3260" tIns="46630" rIns="93260" bIns="4663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8" name="Freeform 44"/>
            <p:cNvSpPr>
              <a:spLocks/>
            </p:cNvSpPr>
            <p:nvPr/>
          </p:nvSpPr>
          <p:spPr bwMode="auto">
            <a:xfrm>
              <a:off x="14636751" y="1489075"/>
              <a:ext cx="2017713" cy="1671638"/>
            </a:xfrm>
            <a:custGeom>
              <a:avLst/>
              <a:gdLst>
                <a:gd name="T0" fmla="*/ 219 w 537"/>
                <a:gd name="T1" fmla="*/ 445 h 445"/>
                <a:gd name="T2" fmla="*/ 537 w 537"/>
                <a:gd name="T3" fmla="*/ 310 h 445"/>
                <a:gd name="T4" fmla="*/ 537 w 537"/>
                <a:gd name="T5" fmla="*/ 0 h 445"/>
                <a:gd name="T6" fmla="*/ 0 w 537"/>
                <a:gd name="T7" fmla="*/ 226 h 445"/>
                <a:gd name="T8" fmla="*/ 219 w 537"/>
                <a:gd name="T9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" h="445">
                  <a:moveTo>
                    <a:pt x="219" y="445"/>
                  </a:moveTo>
                  <a:cubicBezTo>
                    <a:pt x="304" y="367"/>
                    <a:pt x="415" y="317"/>
                    <a:pt x="537" y="310"/>
                  </a:cubicBezTo>
                  <a:cubicBezTo>
                    <a:pt x="537" y="0"/>
                    <a:pt x="537" y="0"/>
                    <a:pt x="537" y="0"/>
                  </a:cubicBezTo>
                  <a:cubicBezTo>
                    <a:pt x="329" y="8"/>
                    <a:pt x="141" y="92"/>
                    <a:pt x="0" y="226"/>
                  </a:cubicBezTo>
                  <a:lnTo>
                    <a:pt x="219" y="445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3260" tIns="46630" rIns="93260" bIns="4663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9" name="Freeform 45"/>
            <p:cNvSpPr>
              <a:spLocks/>
            </p:cNvSpPr>
            <p:nvPr/>
          </p:nvSpPr>
          <p:spPr bwMode="auto">
            <a:xfrm>
              <a:off x="13666788" y="4752975"/>
              <a:ext cx="1668463" cy="1973263"/>
            </a:xfrm>
            <a:custGeom>
              <a:avLst/>
              <a:gdLst>
                <a:gd name="T0" fmla="*/ 311 w 444"/>
                <a:gd name="T1" fmla="*/ 0 h 525"/>
                <a:gd name="T2" fmla="*/ 0 w 444"/>
                <a:gd name="T3" fmla="*/ 0 h 525"/>
                <a:gd name="T4" fmla="*/ 225 w 444"/>
                <a:gd name="T5" fmla="*/ 525 h 525"/>
                <a:gd name="T6" fmla="*/ 444 w 444"/>
                <a:gd name="T7" fmla="*/ 306 h 525"/>
                <a:gd name="T8" fmla="*/ 311 w 444"/>
                <a:gd name="T9" fmla="*/ 0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525">
                  <a:moveTo>
                    <a:pt x="31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0" y="203"/>
                    <a:pt x="94" y="387"/>
                    <a:pt x="225" y="525"/>
                  </a:cubicBezTo>
                  <a:cubicBezTo>
                    <a:pt x="444" y="306"/>
                    <a:pt x="444" y="306"/>
                    <a:pt x="444" y="306"/>
                  </a:cubicBezTo>
                  <a:cubicBezTo>
                    <a:pt x="369" y="224"/>
                    <a:pt x="320" y="117"/>
                    <a:pt x="311" y="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3260" tIns="46630" rIns="93260" bIns="4663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0" name="Freeform 46"/>
            <p:cNvSpPr>
              <a:spLocks/>
            </p:cNvSpPr>
            <p:nvPr/>
          </p:nvSpPr>
          <p:spPr bwMode="auto">
            <a:xfrm>
              <a:off x="14678026" y="6069013"/>
              <a:ext cx="1976438" cy="1630363"/>
            </a:xfrm>
            <a:custGeom>
              <a:avLst/>
              <a:gdLst>
                <a:gd name="T0" fmla="*/ 0 w 526"/>
                <a:gd name="T1" fmla="*/ 219 h 434"/>
                <a:gd name="T2" fmla="*/ 526 w 526"/>
                <a:gd name="T3" fmla="*/ 434 h 434"/>
                <a:gd name="T4" fmla="*/ 526 w 526"/>
                <a:gd name="T5" fmla="*/ 124 h 434"/>
                <a:gd name="T6" fmla="*/ 220 w 526"/>
                <a:gd name="T7" fmla="*/ 0 h 434"/>
                <a:gd name="T8" fmla="*/ 0 w 526"/>
                <a:gd name="T9" fmla="*/ 219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6" h="434">
                  <a:moveTo>
                    <a:pt x="0" y="219"/>
                  </a:moveTo>
                  <a:cubicBezTo>
                    <a:pt x="140" y="346"/>
                    <a:pt x="324" y="426"/>
                    <a:pt x="526" y="434"/>
                  </a:cubicBezTo>
                  <a:cubicBezTo>
                    <a:pt x="526" y="124"/>
                    <a:pt x="526" y="124"/>
                    <a:pt x="526" y="124"/>
                  </a:cubicBezTo>
                  <a:cubicBezTo>
                    <a:pt x="409" y="117"/>
                    <a:pt x="303" y="71"/>
                    <a:pt x="220" y="0"/>
                  </a:cubicBezTo>
                  <a:lnTo>
                    <a:pt x="0" y="219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3260" tIns="46630" rIns="93260" bIns="4663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1" name="Freeform 47"/>
            <p:cNvSpPr>
              <a:spLocks/>
            </p:cNvSpPr>
            <p:nvPr/>
          </p:nvSpPr>
          <p:spPr bwMode="auto">
            <a:xfrm>
              <a:off x="16887826" y="6069013"/>
              <a:ext cx="1974850" cy="1630363"/>
            </a:xfrm>
            <a:custGeom>
              <a:avLst/>
              <a:gdLst>
                <a:gd name="T0" fmla="*/ 0 w 526"/>
                <a:gd name="T1" fmla="*/ 124 h 434"/>
                <a:gd name="T2" fmla="*/ 0 w 526"/>
                <a:gd name="T3" fmla="*/ 434 h 434"/>
                <a:gd name="T4" fmla="*/ 526 w 526"/>
                <a:gd name="T5" fmla="*/ 219 h 434"/>
                <a:gd name="T6" fmla="*/ 306 w 526"/>
                <a:gd name="T7" fmla="*/ 0 h 434"/>
                <a:gd name="T8" fmla="*/ 0 w 526"/>
                <a:gd name="T9" fmla="*/ 124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6" h="434">
                  <a:moveTo>
                    <a:pt x="0" y="124"/>
                  </a:moveTo>
                  <a:cubicBezTo>
                    <a:pt x="0" y="434"/>
                    <a:pt x="0" y="434"/>
                    <a:pt x="0" y="434"/>
                  </a:cubicBezTo>
                  <a:cubicBezTo>
                    <a:pt x="202" y="426"/>
                    <a:pt x="386" y="346"/>
                    <a:pt x="526" y="219"/>
                  </a:cubicBezTo>
                  <a:cubicBezTo>
                    <a:pt x="306" y="0"/>
                    <a:pt x="306" y="0"/>
                    <a:pt x="306" y="0"/>
                  </a:cubicBezTo>
                  <a:cubicBezTo>
                    <a:pt x="223" y="71"/>
                    <a:pt x="117" y="117"/>
                    <a:pt x="0" y="124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3260" tIns="46630" rIns="93260" bIns="4663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2" name="Freeform 48"/>
            <p:cNvSpPr>
              <a:spLocks/>
            </p:cNvSpPr>
            <p:nvPr/>
          </p:nvSpPr>
          <p:spPr bwMode="auto">
            <a:xfrm>
              <a:off x="18205451" y="4752975"/>
              <a:ext cx="1668463" cy="1973263"/>
            </a:xfrm>
            <a:custGeom>
              <a:avLst/>
              <a:gdLst>
                <a:gd name="T0" fmla="*/ 134 w 444"/>
                <a:gd name="T1" fmla="*/ 0 h 525"/>
                <a:gd name="T2" fmla="*/ 0 w 444"/>
                <a:gd name="T3" fmla="*/ 306 h 525"/>
                <a:gd name="T4" fmla="*/ 219 w 444"/>
                <a:gd name="T5" fmla="*/ 525 h 525"/>
                <a:gd name="T6" fmla="*/ 444 w 444"/>
                <a:gd name="T7" fmla="*/ 0 h 525"/>
                <a:gd name="T8" fmla="*/ 134 w 444"/>
                <a:gd name="T9" fmla="*/ 0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" h="525">
                  <a:moveTo>
                    <a:pt x="134" y="0"/>
                  </a:moveTo>
                  <a:cubicBezTo>
                    <a:pt x="124" y="117"/>
                    <a:pt x="75" y="224"/>
                    <a:pt x="0" y="306"/>
                  </a:cubicBezTo>
                  <a:cubicBezTo>
                    <a:pt x="219" y="525"/>
                    <a:pt x="219" y="525"/>
                    <a:pt x="219" y="525"/>
                  </a:cubicBezTo>
                  <a:cubicBezTo>
                    <a:pt x="350" y="387"/>
                    <a:pt x="434" y="203"/>
                    <a:pt x="444" y="0"/>
                  </a:cubicBezTo>
                  <a:lnTo>
                    <a:pt x="134" y="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3260" tIns="46630" rIns="93260" bIns="4663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3" name="Freeform 49"/>
            <p:cNvSpPr>
              <a:spLocks/>
            </p:cNvSpPr>
            <p:nvPr/>
          </p:nvSpPr>
          <p:spPr bwMode="auto">
            <a:xfrm>
              <a:off x="16887826" y="1489075"/>
              <a:ext cx="2016125" cy="1671638"/>
            </a:xfrm>
            <a:custGeom>
              <a:avLst/>
              <a:gdLst>
                <a:gd name="T0" fmla="*/ 537 w 537"/>
                <a:gd name="T1" fmla="*/ 226 h 445"/>
                <a:gd name="T2" fmla="*/ 0 w 537"/>
                <a:gd name="T3" fmla="*/ 0 h 445"/>
                <a:gd name="T4" fmla="*/ 0 w 537"/>
                <a:gd name="T5" fmla="*/ 310 h 445"/>
                <a:gd name="T6" fmla="*/ 318 w 537"/>
                <a:gd name="T7" fmla="*/ 445 h 445"/>
                <a:gd name="T8" fmla="*/ 537 w 537"/>
                <a:gd name="T9" fmla="*/ 226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7" h="445">
                  <a:moveTo>
                    <a:pt x="537" y="226"/>
                  </a:moveTo>
                  <a:cubicBezTo>
                    <a:pt x="396" y="92"/>
                    <a:pt x="208" y="8"/>
                    <a:pt x="0" y="0"/>
                  </a:cubicBezTo>
                  <a:cubicBezTo>
                    <a:pt x="0" y="310"/>
                    <a:pt x="0" y="310"/>
                    <a:pt x="0" y="310"/>
                  </a:cubicBezTo>
                  <a:cubicBezTo>
                    <a:pt x="122" y="317"/>
                    <a:pt x="233" y="367"/>
                    <a:pt x="318" y="445"/>
                  </a:cubicBezTo>
                  <a:lnTo>
                    <a:pt x="537" y="226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3260" tIns="46630" rIns="93260" bIns="4663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4" name="Freeform 50"/>
            <p:cNvSpPr>
              <a:spLocks/>
            </p:cNvSpPr>
            <p:nvPr/>
          </p:nvSpPr>
          <p:spPr bwMode="auto">
            <a:xfrm>
              <a:off x="18243551" y="2503488"/>
              <a:ext cx="827088" cy="822325"/>
            </a:xfrm>
            <a:custGeom>
              <a:avLst/>
              <a:gdLst>
                <a:gd name="T0" fmla="*/ 220 w 220"/>
                <a:gd name="T1" fmla="*/ 219 h 219"/>
                <a:gd name="T2" fmla="*/ 220 w 220"/>
                <a:gd name="T3" fmla="*/ 0 h 219"/>
                <a:gd name="T4" fmla="*/ 0 w 220"/>
                <a:gd name="T5" fmla="*/ 219 h 219"/>
                <a:gd name="T6" fmla="*/ 220 w 220"/>
                <a:gd name="T7" fmla="*/ 21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0" h="219">
                  <a:moveTo>
                    <a:pt x="220" y="219"/>
                  </a:moveTo>
                  <a:cubicBezTo>
                    <a:pt x="220" y="0"/>
                    <a:pt x="220" y="0"/>
                    <a:pt x="220" y="0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36" y="219"/>
                    <a:pt x="186" y="219"/>
                    <a:pt x="220" y="219"/>
                  </a:cubicBezTo>
                  <a:close/>
                </a:path>
              </a:pathLst>
            </a:custGeom>
            <a:solidFill>
              <a:srgbClr val="0070C0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3260" tIns="46630" rIns="93260" bIns="4663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46" name="Freeform 20"/>
          <p:cNvSpPr>
            <a:spLocks noEditPoints="1"/>
          </p:cNvSpPr>
          <p:nvPr/>
        </p:nvSpPr>
        <p:spPr bwMode="auto">
          <a:xfrm>
            <a:off x="3719453" y="5419034"/>
            <a:ext cx="257988" cy="267226"/>
          </a:xfrm>
          <a:custGeom>
            <a:avLst/>
            <a:gdLst>
              <a:gd name="T0" fmla="*/ 1473 w 1475"/>
              <a:gd name="T1" fmla="*/ 617 h 1529"/>
              <a:gd name="T2" fmla="*/ 1473 w 1475"/>
              <a:gd name="T3" fmla="*/ 226 h 1529"/>
              <a:gd name="T4" fmla="*/ 1473 w 1475"/>
              <a:gd name="T5" fmla="*/ 0 h 1529"/>
              <a:gd name="T6" fmla="*/ 1248 w 1475"/>
              <a:gd name="T7" fmla="*/ 0 h 1529"/>
              <a:gd name="T8" fmla="*/ 233 w 1475"/>
              <a:gd name="T9" fmla="*/ 0 h 1529"/>
              <a:gd name="T10" fmla="*/ 7 w 1475"/>
              <a:gd name="T11" fmla="*/ 0 h 1529"/>
              <a:gd name="T12" fmla="*/ 7 w 1475"/>
              <a:gd name="T13" fmla="*/ 226 h 1529"/>
              <a:gd name="T14" fmla="*/ 7 w 1475"/>
              <a:gd name="T15" fmla="*/ 617 h 1529"/>
              <a:gd name="T16" fmla="*/ 636 w 1475"/>
              <a:gd name="T17" fmla="*/ 1475 h 1529"/>
              <a:gd name="T18" fmla="*/ 740 w 1475"/>
              <a:gd name="T19" fmla="*/ 1529 h 1529"/>
              <a:gd name="T20" fmla="*/ 844 w 1475"/>
              <a:gd name="T21" fmla="*/ 1475 h 1529"/>
              <a:gd name="T22" fmla="*/ 1473 w 1475"/>
              <a:gd name="T23" fmla="*/ 617 h 1529"/>
              <a:gd name="T24" fmla="*/ 823 w 1475"/>
              <a:gd name="T25" fmla="*/ 682 h 1529"/>
              <a:gd name="T26" fmla="*/ 823 w 1475"/>
              <a:gd name="T27" fmla="*/ 885 h 1529"/>
              <a:gd name="T28" fmla="*/ 658 w 1475"/>
              <a:gd name="T29" fmla="*/ 885 h 1529"/>
              <a:gd name="T30" fmla="*/ 658 w 1475"/>
              <a:gd name="T31" fmla="*/ 682 h 1529"/>
              <a:gd name="T32" fmla="*/ 583 w 1475"/>
              <a:gd name="T33" fmla="*/ 548 h 1529"/>
              <a:gd name="T34" fmla="*/ 740 w 1475"/>
              <a:gd name="T35" fmla="*/ 391 h 1529"/>
              <a:gd name="T36" fmla="*/ 897 w 1475"/>
              <a:gd name="T37" fmla="*/ 548 h 1529"/>
              <a:gd name="T38" fmla="*/ 823 w 1475"/>
              <a:gd name="T39" fmla="*/ 682 h 15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75" h="1529">
                <a:moveTo>
                  <a:pt x="1473" y="617"/>
                </a:moveTo>
                <a:cubicBezTo>
                  <a:pt x="1473" y="226"/>
                  <a:pt x="1473" y="226"/>
                  <a:pt x="1473" y="226"/>
                </a:cubicBezTo>
                <a:cubicBezTo>
                  <a:pt x="1473" y="0"/>
                  <a:pt x="1473" y="0"/>
                  <a:pt x="1473" y="0"/>
                </a:cubicBezTo>
                <a:cubicBezTo>
                  <a:pt x="1248" y="0"/>
                  <a:pt x="1248" y="0"/>
                  <a:pt x="1248" y="0"/>
                </a:cubicBezTo>
                <a:cubicBezTo>
                  <a:pt x="233" y="0"/>
                  <a:pt x="233" y="0"/>
                  <a:pt x="233" y="0"/>
                </a:cubicBezTo>
                <a:cubicBezTo>
                  <a:pt x="7" y="0"/>
                  <a:pt x="7" y="0"/>
                  <a:pt x="7" y="0"/>
                </a:cubicBezTo>
                <a:cubicBezTo>
                  <a:pt x="7" y="226"/>
                  <a:pt x="7" y="226"/>
                  <a:pt x="7" y="226"/>
                </a:cubicBezTo>
                <a:cubicBezTo>
                  <a:pt x="7" y="617"/>
                  <a:pt x="7" y="617"/>
                  <a:pt x="7" y="617"/>
                </a:cubicBezTo>
                <a:cubicBezTo>
                  <a:pt x="7" y="643"/>
                  <a:pt x="0" y="1143"/>
                  <a:pt x="636" y="1475"/>
                </a:cubicBezTo>
                <a:cubicBezTo>
                  <a:pt x="740" y="1529"/>
                  <a:pt x="740" y="1529"/>
                  <a:pt x="740" y="1529"/>
                </a:cubicBezTo>
                <a:cubicBezTo>
                  <a:pt x="844" y="1475"/>
                  <a:pt x="844" y="1475"/>
                  <a:pt x="844" y="1475"/>
                </a:cubicBezTo>
                <a:cubicBezTo>
                  <a:pt x="1470" y="1149"/>
                  <a:pt x="1475" y="673"/>
                  <a:pt x="1473" y="617"/>
                </a:cubicBezTo>
                <a:close/>
                <a:moveTo>
                  <a:pt x="823" y="682"/>
                </a:moveTo>
                <a:cubicBezTo>
                  <a:pt x="823" y="885"/>
                  <a:pt x="823" y="885"/>
                  <a:pt x="823" y="885"/>
                </a:cubicBezTo>
                <a:cubicBezTo>
                  <a:pt x="658" y="885"/>
                  <a:pt x="658" y="885"/>
                  <a:pt x="658" y="885"/>
                </a:cubicBezTo>
                <a:cubicBezTo>
                  <a:pt x="658" y="682"/>
                  <a:pt x="658" y="682"/>
                  <a:pt x="658" y="682"/>
                </a:cubicBezTo>
                <a:cubicBezTo>
                  <a:pt x="613" y="654"/>
                  <a:pt x="583" y="604"/>
                  <a:pt x="583" y="548"/>
                </a:cubicBezTo>
                <a:cubicBezTo>
                  <a:pt x="583" y="461"/>
                  <a:pt x="654" y="391"/>
                  <a:pt x="740" y="391"/>
                </a:cubicBezTo>
                <a:cubicBezTo>
                  <a:pt x="827" y="391"/>
                  <a:pt x="897" y="461"/>
                  <a:pt x="897" y="548"/>
                </a:cubicBezTo>
                <a:cubicBezTo>
                  <a:pt x="897" y="604"/>
                  <a:pt x="867" y="654"/>
                  <a:pt x="823" y="682"/>
                </a:cubicBezTo>
                <a:close/>
              </a:path>
            </a:pathLst>
          </a:custGeom>
          <a:solidFill>
            <a:srgbClr val="005494"/>
          </a:solidFill>
          <a:ln>
            <a:noFill/>
          </a:ln>
          <a:extLst/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charset="0"/>
              <a:ea typeface="Segoe UI" charset="0"/>
              <a:cs typeface="Segoe UI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388625" y="5769551"/>
            <a:ext cx="1157886" cy="286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24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DETECT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257421" y="5774768"/>
            <a:ext cx="1157886" cy="286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24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PREVENT</a:t>
            </a:r>
          </a:p>
        </p:txBody>
      </p:sp>
      <p:cxnSp>
        <p:nvCxnSpPr>
          <p:cNvPr id="49" name="Straight Connector 48"/>
          <p:cNvCxnSpPr/>
          <p:nvPr/>
        </p:nvCxnSpPr>
        <p:spPr>
          <a:xfrm flipH="1">
            <a:off x="1851473" y="3769510"/>
            <a:ext cx="2157035" cy="0"/>
          </a:xfrm>
          <a:prstGeom prst="line">
            <a:avLst/>
          </a:prstGeom>
          <a:ln>
            <a:solidFill>
              <a:srgbClr val="003D70"/>
            </a:solidFill>
            <a:headEnd type="oval"/>
            <a:tailEnd type="non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50" name="Freeform 5"/>
          <p:cNvSpPr>
            <a:spLocks noEditPoints="1"/>
          </p:cNvSpPr>
          <p:nvPr/>
        </p:nvSpPr>
        <p:spPr bwMode="auto">
          <a:xfrm>
            <a:off x="9655205" y="3052948"/>
            <a:ext cx="396681" cy="328678"/>
          </a:xfrm>
          <a:custGeom>
            <a:avLst/>
            <a:gdLst>
              <a:gd name="T0" fmla="*/ 372 w 378"/>
              <a:gd name="T1" fmla="*/ 269 h 314"/>
              <a:gd name="T2" fmla="*/ 215 w 378"/>
              <a:gd name="T3" fmla="*/ 15 h 314"/>
              <a:gd name="T4" fmla="*/ 189 w 378"/>
              <a:gd name="T5" fmla="*/ 0 h 314"/>
              <a:gd name="T6" fmla="*/ 162 w 378"/>
              <a:gd name="T7" fmla="*/ 15 h 314"/>
              <a:gd name="T8" fmla="*/ 5 w 378"/>
              <a:gd name="T9" fmla="*/ 269 h 314"/>
              <a:gd name="T10" fmla="*/ 5 w 378"/>
              <a:gd name="T11" fmla="*/ 299 h 314"/>
              <a:gd name="T12" fmla="*/ 32 w 378"/>
              <a:gd name="T13" fmla="*/ 314 h 314"/>
              <a:gd name="T14" fmla="*/ 345 w 378"/>
              <a:gd name="T15" fmla="*/ 314 h 314"/>
              <a:gd name="T16" fmla="*/ 372 w 378"/>
              <a:gd name="T17" fmla="*/ 299 h 314"/>
              <a:gd name="T18" fmla="*/ 372 w 378"/>
              <a:gd name="T19" fmla="*/ 269 h 314"/>
              <a:gd name="T20" fmla="*/ 209 w 378"/>
              <a:gd name="T21" fmla="*/ 276 h 314"/>
              <a:gd name="T22" fmla="*/ 168 w 378"/>
              <a:gd name="T23" fmla="*/ 276 h 314"/>
              <a:gd name="T24" fmla="*/ 168 w 378"/>
              <a:gd name="T25" fmla="*/ 236 h 314"/>
              <a:gd name="T26" fmla="*/ 209 w 378"/>
              <a:gd name="T27" fmla="*/ 236 h 314"/>
              <a:gd name="T28" fmla="*/ 209 w 378"/>
              <a:gd name="T29" fmla="*/ 276 h 314"/>
              <a:gd name="T30" fmla="*/ 210 w 378"/>
              <a:gd name="T31" fmla="*/ 135 h 314"/>
              <a:gd name="T32" fmla="*/ 199 w 378"/>
              <a:gd name="T33" fmla="*/ 209 h 314"/>
              <a:gd name="T34" fmla="*/ 178 w 378"/>
              <a:gd name="T35" fmla="*/ 209 h 314"/>
              <a:gd name="T36" fmla="*/ 167 w 378"/>
              <a:gd name="T37" fmla="*/ 135 h 314"/>
              <a:gd name="T38" fmla="*/ 167 w 378"/>
              <a:gd name="T39" fmla="*/ 92 h 314"/>
              <a:gd name="T40" fmla="*/ 210 w 378"/>
              <a:gd name="T41" fmla="*/ 92 h 314"/>
              <a:gd name="T42" fmla="*/ 210 w 378"/>
              <a:gd name="T43" fmla="*/ 135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78" h="314">
                <a:moveTo>
                  <a:pt x="372" y="269"/>
                </a:moveTo>
                <a:cubicBezTo>
                  <a:pt x="215" y="15"/>
                  <a:pt x="215" y="15"/>
                  <a:pt x="215" y="15"/>
                </a:cubicBezTo>
                <a:cubicBezTo>
                  <a:pt x="210" y="5"/>
                  <a:pt x="200" y="0"/>
                  <a:pt x="189" y="0"/>
                </a:cubicBezTo>
                <a:cubicBezTo>
                  <a:pt x="178" y="0"/>
                  <a:pt x="168" y="5"/>
                  <a:pt x="162" y="15"/>
                </a:cubicBezTo>
                <a:cubicBezTo>
                  <a:pt x="5" y="269"/>
                  <a:pt x="5" y="269"/>
                  <a:pt x="5" y="269"/>
                </a:cubicBezTo>
                <a:cubicBezTo>
                  <a:pt x="0" y="279"/>
                  <a:pt x="0" y="290"/>
                  <a:pt x="5" y="299"/>
                </a:cubicBezTo>
                <a:cubicBezTo>
                  <a:pt x="11" y="309"/>
                  <a:pt x="21" y="314"/>
                  <a:pt x="32" y="314"/>
                </a:cubicBezTo>
                <a:cubicBezTo>
                  <a:pt x="345" y="314"/>
                  <a:pt x="345" y="314"/>
                  <a:pt x="345" y="314"/>
                </a:cubicBezTo>
                <a:cubicBezTo>
                  <a:pt x="356" y="314"/>
                  <a:pt x="367" y="309"/>
                  <a:pt x="372" y="299"/>
                </a:cubicBezTo>
                <a:cubicBezTo>
                  <a:pt x="378" y="290"/>
                  <a:pt x="377" y="279"/>
                  <a:pt x="372" y="269"/>
                </a:cubicBezTo>
                <a:close/>
                <a:moveTo>
                  <a:pt x="209" y="276"/>
                </a:moveTo>
                <a:cubicBezTo>
                  <a:pt x="168" y="276"/>
                  <a:pt x="168" y="276"/>
                  <a:pt x="168" y="276"/>
                </a:cubicBezTo>
                <a:cubicBezTo>
                  <a:pt x="168" y="236"/>
                  <a:pt x="168" y="236"/>
                  <a:pt x="168" y="236"/>
                </a:cubicBezTo>
                <a:cubicBezTo>
                  <a:pt x="209" y="236"/>
                  <a:pt x="209" y="236"/>
                  <a:pt x="209" y="236"/>
                </a:cubicBezTo>
                <a:lnTo>
                  <a:pt x="209" y="276"/>
                </a:lnTo>
                <a:close/>
                <a:moveTo>
                  <a:pt x="210" y="135"/>
                </a:moveTo>
                <a:cubicBezTo>
                  <a:pt x="199" y="209"/>
                  <a:pt x="199" y="209"/>
                  <a:pt x="199" y="209"/>
                </a:cubicBezTo>
                <a:cubicBezTo>
                  <a:pt x="178" y="209"/>
                  <a:pt x="178" y="209"/>
                  <a:pt x="178" y="209"/>
                </a:cubicBezTo>
                <a:cubicBezTo>
                  <a:pt x="167" y="135"/>
                  <a:pt x="167" y="135"/>
                  <a:pt x="167" y="135"/>
                </a:cubicBezTo>
                <a:cubicBezTo>
                  <a:pt x="167" y="92"/>
                  <a:pt x="167" y="92"/>
                  <a:pt x="167" y="92"/>
                </a:cubicBezTo>
                <a:cubicBezTo>
                  <a:pt x="210" y="92"/>
                  <a:pt x="210" y="92"/>
                  <a:pt x="210" y="92"/>
                </a:cubicBezTo>
                <a:lnTo>
                  <a:pt x="210" y="135"/>
                </a:lnTo>
                <a:close/>
              </a:path>
            </a:pathLst>
          </a:custGeom>
          <a:solidFill>
            <a:srgbClr val="0092FF"/>
          </a:solidFill>
          <a:ln>
            <a:noFill/>
          </a:ln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8542979" y="3135183"/>
            <a:ext cx="601415" cy="294061"/>
            <a:chOff x="8156209" y="5205789"/>
            <a:chExt cx="589676" cy="288321"/>
          </a:xfrm>
        </p:grpSpPr>
        <p:cxnSp>
          <p:nvCxnSpPr>
            <p:cNvPr id="52" name="Straight Connector 51"/>
            <p:cNvCxnSpPr/>
            <p:nvPr/>
          </p:nvCxnSpPr>
          <p:spPr>
            <a:xfrm flipH="1">
              <a:off x="8216703" y="5245923"/>
              <a:ext cx="105452" cy="56926"/>
            </a:xfrm>
            <a:prstGeom prst="line">
              <a:avLst/>
            </a:prstGeom>
            <a:ln w="34925">
              <a:solidFill>
                <a:srgbClr val="0092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flipH="1" flipV="1">
              <a:off x="8372055" y="5259694"/>
              <a:ext cx="133079" cy="193646"/>
            </a:xfrm>
            <a:prstGeom prst="line">
              <a:avLst/>
            </a:prstGeom>
            <a:ln w="34925">
              <a:solidFill>
                <a:srgbClr val="0092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flipH="1">
              <a:off x="8552473" y="5306359"/>
              <a:ext cx="132918" cy="140972"/>
            </a:xfrm>
            <a:prstGeom prst="line">
              <a:avLst/>
            </a:prstGeom>
            <a:ln w="34925">
              <a:solidFill>
                <a:srgbClr val="0092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Oval 54"/>
            <p:cNvSpPr/>
            <p:nvPr/>
          </p:nvSpPr>
          <p:spPr>
            <a:xfrm>
              <a:off x="8323858" y="5205789"/>
              <a:ext cx="61185" cy="61185"/>
            </a:xfrm>
            <a:prstGeom prst="ellipse">
              <a:avLst/>
            </a:prstGeom>
            <a:noFill/>
            <a:ln w="34925">
              <a:solidFill>
                <a:srgbClr val="0092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8500643" y="5432925"/>
              <a:ext cx="61185" cy="61185"/>
            </a:xfrm>
            <a:prstGeom prst="ellipse">
              <a:avLst/>
            </a:prstGeom>
            <a:noFill/>
            <a:ln w="34925">
              <a:solidFill>
                <a:srgbClr val="0092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8684700" y="5252881"/>
              <a:ext cx="61185" cy="61185"/>
            </a:xfrm>
            <a:prstGeom prst="ellipse">
              <a:avLst/>
            </a:prstGeom>
            <a:noFill/>
            <a:ln w="34925">
              <a:solidFill>
                <a:srgbClr val="0092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8156209" y="5286214"/>
              <a:ext cx="61185" cy="61185"/>
            </a:xfrm>
            <a:prstGeom prst="ellipse">
              <a:avLst/>
            </a:prstGeom>
            <a:noFill/>
            <a:ln w="34925">
              <a:solidFill>
                <a:srgbClr val="0092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2788869" y="5302112"/>
            <a:ext cx="386461" cy="385455"/>
            <a:chOff x="1678426" y="2924010"/>
            <a:chExt cx="361967" cy="361967"/>
          </a:xfrm>
        </p:grpSpPr>
        <p:sp>
          <p:nvSpPr>
            <p:cNvPr id="60" name="Oval 59"/>
            <p:cNvSpPr/>
            <p:nvPr/>
          </p:nvSpPr>
          <p:spPr>
            <a:xfrm>
              <a:off x="1678426" y="2924010"/>
              <a:ext cx="361967" cy="361967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rgbClr val="005494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1724734" y="2970318"/>
              <a:ext cx="269350" cy="26935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rgbClr val="005494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1775031" y="3020615"/>
              <a:ext cx="168756" cy="16875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rgbClr val="005494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1841121" y="3086705"/>
              <a:ext cx="36576" cy="36576"/>
            </a:xfrm>
            <a:prstGeom prst="ellipse">
              <a:avLst/>
            </a:prstGeom>
            <a:solidFill>
              <a:schemeClr val="tx1"/>
            </a:solidFill>
            <a:ln w="15875">
              <a:solidFill>
                <a:srgbClr val="005494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cxnSp>
          <p:nvCxnSpPr>
            <p:cNvPr id="64" name="Straight Connector 63"/>
            <p:cNvCxnSpPr>
              <a:stCxn id="60" idx="7"/>
              <a:endCxn id="63" idx="7"/>
            </p:cNvCxnSpPr>
            <p:nvPr/>
          </p:nvCxnSpPr>
          <p:spPr>
            <a:xfrm flipH="1">
              <a:off x="1872341" y="2977019"/>
              <a:ext cx="115043" cy="115042"/>
            </a:xfrm>
            <a:prstGeom prst="line">
              <a:avLst/>
            </a:prstGeom>
            <a:ln w="19050">
              <a:solidFill>
                <a:srgbClr val="005494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/>
            <p:cNvSpPr/>
            <p:nvPr/>
          </p:nvSpPr>
          <p:spPr>
            <a:xfrm>
              <a:off x="1835765" y="3213600"/>
              <a:ext cx="36576" cy="36576"/>
            </a:xfrm>
            <a:prstGeom prst="ellipse">
              <a:avLst/>
            </a:prstGeom>
            <a:solidFill>
              <a:schemeClr val="tx1"/>
            </a:solidFill>
            <a:ln w="15875">
              <a:solidFill>
                <a:srgbClr val="005494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1729802" y="3001106"/>
              <a:ext cx="36576" cy="36576"/>
            </a:xfrm>
            <a:prstGeom prst="ellipse">
              <a:avLst/>
            </a:prstGeom>
            <a:solidFill>
              <a:schemeClr val="tx1"/>
            </a:solidFill>
            <a:ln w="15875">
              <a:solidFill>
                <a:srgbClr val="005494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1911153" y="3133383"/>
              <a:ext cx="36576" cy="36576"/>
            </a:xfrm>
            <a:prstGeom prst="ellipse">
              <a:avLst/>
            </a:prstGeom>
            <a:solidFill>
              <a:srgbClr val="00549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2140797" y="2823711"/>
            <a:ext cx="422278" cy="639162"/>
            <a:chOff x="1719114" y="1279280"/>
            <a:chExt cx="414036" cy="626686"/>
          </a:xfrm>
        </p:grpSpPr>
        <p:sp>
          <p:nvSpPr>
            <p:cNvPr id="69" name="TextBox 68"/>
            <p:cNvSpPr txBox="1"/>
            <p:nvPr/>
          </p:nvSpPr>
          <p:spPr bwMode="auto">
            <a:xfrm>
              <a:off x="1719114" y="1319202"/>
              <a:ext cx="414036" cy="547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square" lIns="93260" tIns="46630" rIns="93260" bIns="4663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958" b="1" i="0" u="none" strike="noStrike" kern="0" cap="none" spc="0" normalizeH="0" baseline="0" noProof="0" dirty="0">
                  <a:ln>
                    <a:noFill/>
                  </a:ln>
                  <a:solidFill>
                    <a:srgbClr val="24827D"/>
                  </a:solidFill>
                  <a:effectLst/>
                  <a:uLnTx/>
                  <a:uFillTx/>
                  <a:latin typeface="Arial Narrow" panose="020B0606020202030204" pitchFamily="34" charset="0"/>
                  <a:cs typeface="Arial" panose="020B0604020202020204" pitchFamily="34" charset="0"/>
                </a:rPr>
                <a:t>S</a:t>
              </a:r>
            </a:p>
          </p:txBody>
        </p:sp>
        <p:sp>
          <p:nvSpPr>
            <p:cNvPr id="70" name="Oval 69"/>
            <p:cNvSpPr/>
            <p:nvPr/>
          </p:nvSpPr>
          <p:spPr>
            <a:xfrm>
              <a:off x="1719114" y="1409558"/>
              <a:ext cx="382568" cy="382568"/>
            </a:xfrm>
            <a:prstGeom prst="ellipse">
              <a:avLst/>
            </a:prstGeom>
            <a:noFill/>
            <a:ln w="31750">
              <a:solidFill>
                <a:srgbClr val="24827D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71" name="TextBox 70"/>
            <p:cNvSpPr txBox="1"/>
            <p:nvPr/>
          </p:nvSpPr>
          <p:spPr bwMode="auto">
            <a:xfrm>
              <a:off x="1763397" y="1279961"/>
              <a:ext cx="285543" cy="626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square" lIns="93260" tIns="46630" rIns="93260" bIns="4663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468" b="0" i="0" u="none" strike="noStrike" kern="0" cap="none" spc="0" normalizeH="0" baseline="0" noProof="0" dirty="0">
                  <a:ln>
                    <a:noFill/>
                  </a:ln>
                  <a:solidFill>
                    <a:srgbClr val="24827D"/>
                  </a:solidFill>
                  <a:effectLst/>
                  <a:uLnTx/>
                  <a:uFillTx/>
                  <a:latin typeface="Arial Narrow" panose="020B0606020202030204" pitchFamily="34" charset="0"/>
                  <a:cs typeface="Arial" panose="020B0604020202020204" pitchFamily="34" charset="0"/>
                </a:rPr>
                <a:t>I</a:t>
              </a:r>
            </a:p>
          </p:txBody>
        </p:sp>
        <p:sp>
          <p:nvSpPr>
            <p:cNvPr id="72" name="TextBox 71"/>
            <p:cNvSpPr txBox="1"/>
            <p:nvPr/>
          </p:nvSpPr>
          <p:spPr bwMode="auto">
            <a:xfrm>
              <a:off x="1773072" y="1279280"/>
              <a:ext cx="285543" cy="626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square" lIns="93260" tIns="46630" rIns="93260" bIns="4663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468" b="0" i="0" u="none" strike="noStrike" kern="0" cap="none" spc="0" normalizeH="0" baseline="0" noProof="0" dirty="0">
                  <a:ln>
                    <a:noFill/>
                  </a:ln>
                  <a:solidFill>
                    <a:srgbClr val="24827D"/>
                  </a:solidFill>
                  <a:effectLst/>
                  <a:uLnTx/>
                  <a:uFillTx/>
                  <a:latin typeface="Arial Narrow" panose="020B0606020202030204" pitchFamily="34" charset="0"/>
                  <a:cs typeface="Arial" panose="020B0604020202020204" pitchFamily="34" charset="0"/>
                </a:rPr>
                <a:t>I</a:t>
              </a: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2621422" y="3472157"/>
            <a:ext cx="1466631" cy="286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24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SUBSCRIPTION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833544" y="3466245"/>
            <a:ext cx="963296" cy="286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24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OPTIMIZE</a:t>
            </a:r>
          </a:p>
        </p:txBody>
      </p:sp>
      <p:sp>
        <p:nvSpPr>
          <p:cNvPr id="75" name="Freeform 110"/>
          <p:cNvSpPr>
            <a:spLocks noEditPoints="1"/>
          </p:cNvSpPr>
          <p:nvPr/>
        </p:nvSpPr>
        <p:spPr bwMode="black">
          <a:xfrm>
            <a:off x="3265423" y="3190161"/>
            <a:ext cx="257035" cy="259269"/>
          </a:xfrm>
          <a:custGeom>
            <a:avLst/>
            <a:gdLst>
              <a:gd name="T0" fmla="*/ 9 w 70"/>
              <a:gd name="T1" fmla="*/ 68 h 70"/>
              <a:gd name="T2" fmla="*/ 10 w 70"/>
              <a:gd name="T3" fmla="*/ 66 h 70"/>
              <a:gd name="T4" fmla="*/ 4 w 70"/>
              <a:gd name="T5" fmla="*/ 60 h 70"/>
              <a:gd name="T6" fmla="*/ 2 w 70"/>
              <a:gd name="T7" fmla="*/ 61 h 70"/>
              <a:gd name="T8" fmla="*/ 0 w 70"/>
              <a:gd name="T9" fmla="*/ 68 h 70"/>
              <a:gd name="T10" fmla="*/ 2 w 70"/>
              <a:gd name="T11" fmla="*/ 70 h 70"/>
              <a:gd name="T12" fmla="*/ 9 w 70"/>
              <a:gd name="T13" fmla="*/ 68 h 70"/>
              <a:gd name="T14" fmla="*/ 64 w 70"/>
              <a:gd name="T15" fmla="*/ 6 h 70"/>
              <a:gd name="T16" fmla="*/ 52 w 70"/>
              <a:gd name="T17" fmla="*/ 4 h 70"/>
              <a:gd name="T18" fmla="*/ 49 w 70"/>
              <a:gd name="T19" fmla="*/ 7 h 70"/>
              <a:gd name="T20" fmla="*/ 49 w 70"/>
              <a:gd name="T21" fmla="*/ 11 h 70"/>
              <a:gd name="T22" fmla="*/ 60 w 70"/>
              <a:gd name="T23" fmla="*/ 21 h 70"/>
              <a:gd name="T24" fmla="*/ 63 w 70"/>
              <a:gd name="T25" fmla="*/ 21 h 70"/>
              <a:gd name="T26" fmla="*/ 66 w 70"/>
              <a:gd name="T27" fmla="*/ 18 h 70"/>
              <a:gd name="T28" fmla="*/ 64 w 70"/>
              <a:gd name="T29" fmla="*/ 6 h 70"/>
              <a:gd name="T30" fmla="*/ 22 w 70"/>
              <a:gd name="T31" fmla="*/ 62 h 70"/>
              <a:gd name="T32" fmla="*/ 19 w 70"/>
              <a:gd name="T33" fmla="*/ 62 h 70"/>
              <a:gd name="T34" fmla="*/ 8 w 70"/>
              <a:gd name="T35" fmla="*/ 51 h 70"/>
              <a:gd name="T36" fmla="*/ 8 w 70"/>
              <a:gd name="T37" fmla="*/ 48 h 70"/>
              <a:gd name="T38" fmla="*/ 42 w 70"/>
              <a:gd name="T39" fmla="*/ 14 h 70"/>
              <a:gd name="T40" fmla="*/ 45 w 70"/>
              <a:gd name="T41" fmla="*/ 14 h 70"/>
              <a:gd name="T42" fmla="*/ 56 w 70"/>
              <a:gd name="T43" fmla="*/ 25 h 70"/>
              <a:gd name="T44" fmla="*/ 56 w 70"/>
              <a:gd name="T45" fmla="*/ 28 h 70"/>
              <a:gd name="T46" fmla="*/ 22 w 70"/>
              <a:gd name="T47" fmla="*/ 62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70" h="70">
                <a:moveTo>
                  <a:pt x="9" y="68"/>
                </a:moveTo>
                <a:cubicBezTo>
                  <a:pt x="10" y="67"/>
                  <a:pt x="11" y="67"/>
                  <a:pt x="10" y="66"/>
                </a:cubicBezTo>
                <a:cubicBezTo>
                  <a:pt x="4" y="60"/>
                  <a:pt x="4" y="60"/>
                  <a:pt x="4" y="60"/>
                </a:cubicBezTo>
                <a:cubicBezTo>
                  <a:pt x="4" y="59"/>
                  <a:pt x="3" y="60"/>
                  <a:pt x="2" y="61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69"/>
                  <a:pt x="1" y="70"/>
                  <a:pt x="2" y="70"/>
                </a:cubicBezTo>
                <a:lnTo>
                  <a:pt x="9" y="68"/>
                </a:lnTo>
                <a:close/>
                <a:moveTo>
                  <a:pt x="64" y="6"/>
                </a:moveTo>
                <a:cubicBezTo>
                  <a:pt x="58" y="0"/>
                  <a:pt x="52" y="4"/>
                  <a:pt x="52" y="4"/>
                </a:cubicBezTo>
                <a:cubicBezTo>
                  <a:pt x="51" y="5"/>
                  <a:pt x="50" y="6"/>
                  <a:pt x="49" y="7"/>
                </a:cubicBezTo>
                <a:cubicBezTo>
                  <a:pt x="48" y="8"/>
                  <a:pt x="48" y="10"/>
                  <a:pt x="49" y="11"/>
                </a:cubicBezTo>
                <a:cubicBezTo>
                  <a:pt x="60" y="21"/>
                  <a:pt x="60" y="21"/>
                  <a:pt x="60" y="21"/>
                </a:cubicBezTo>
                <a:cubicBezTo>
                  <a:pt x="60" y="22"/>
                  <a:pt x="62" y="22"/>
                  <a:pt x="63" y="21"/>
                </a:cubicBezTo>
                <a:cubicBezTo>
                  <a:pt x="64" y="20"/>
                  <a:pt x="65" y="19"/>
                  <a:pt x="66" y="18"/>
                </a:cubicBezTo>
                <a:cubicBezTo>
                  <a:pt x="66" y="18"/>
                  <a:pt x="70" y="12"/>
                  <a:pt x="64" y="6"/>
                </a:cubicBezTo>
                <a:moveTo>
                  <a:pt x="22" y="62"/>
                </a:moveTo>
                <a:cubicBezTo>
                  <a:pt x="21" y="63"/>
                  <a:pt x="20" y="63"/>
                  <a:pt x="19" y="62"/>
                </a:cubicBezTo>
                <a:cubicBezTo>
                  <a:pt x="8" y="51"/>
                  <a:pt x="8" y="51"/>
                  <a:pt x="8" y="51"/>
                </a:cubicBezTo>
                <a:cubicBezTo>
                  <a:pt x="7" y="51"/>
                  <a:pt x="7" y="49"/>
                  <a:pt x="8" y="48"/>
                </a:cubicBezTo>
                <a:cubicBezTo>
                  <a:pt x="42" y="14"/>
                  <a:pt x="42" y="14"/>
                  <a:pt x="42" y="14"/>
                </a:cubicBezTo>
                <a:cubicBezTo>
                  <a:pt x="43" y="13"/>
                  <a:pt x="44" y="13"/>
                  <a:pt x="45" y="14"/>
                </a:cubicBezTo>
                <a:cubicBezTo>
                  <a:pt x="56" y="25"/>
                  <a:pt x="56" y="25"/>
                  <a:pt x="56" y="25"/>
                </a:cubicBezTo>
                <a:cubicBezTo>
                  <a:pt x="57" y="26"/>
                  <a:pt x="57" y="27"/>
                  <a:pt x="56" y="28"/>
                </a:cubicBezTo>
                <a:lnTo>
                  <a:pt x="22" y="62"/>
                </a:lnTo>
                <a:close/>
              </a:path>
            </a:pathLst>
          </a:custGeom>
          <a:solidFill>
            <a:srgbClr val="24827D"/>
          </a:solidFill>
          <a:ln>
            <a:noFill/>
          </a:ln>
          <a:extLst/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8900064" y="1885488"/>
            <a:ext cx="963296" cy="286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24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PATCHING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068064" y="2364819"/>
            <a:ext cx="2183978" cy="300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ts val="177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24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CONFIG MONITORING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7393402" y="1872427"/>
            <a:ext cx="1432778" cy="286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24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ORCHESTRATION</a:t>
            </a:r>
          </a:p>
        </p:txBody>
      </p:sp>
      <p:sp>
        <p:nvSpPr>
          <p:cNvPr id="79" name="Freeform 104"/>
          <p:cNvSpPr>
            <a:spLocks noEditPoints="1"/>
          </p:cNvSpPr>
          <p:nvPr/>
        </p:nvSpPr>
        <p:spPr bwMode="black">
          <a:xfrm>
            <a:off x="7941219" y="2331236"/>
            <a:ext cx="356137" cy="356137"/>
          </a:xfrm>
          <a:custGeom>
            <a:avLst/>
            <a:gdLst>
              <a:gd name="T0" fmla="*/ 37 w 61"/>
              <a:gd name="T1" fmla="*/ 43 h 61"/>
              <a:gd name="T2" fmla="*/ 18 w 61"/>
              <a:gd name="T3" fmla="*/ 37 h 61"/>
              <a:gd name="T4" fmla="*/ 24 w 61"/>
              <a:gd name="T5" fmla="*/ 18 h 61"/>
              <a:gd name="T6" fmla="*/ 43 w 61"/>
              <a:gd name="T7" fmla="*/ 24 h 61"/>
              <a:gd name="T8" fmla="*/ 37 w 61"/>
              <a:gd name="T9" fmla="*/ 43 h 61"/>
              <a:gd name="T10" fmla="*/ 61 w 61"/>
              <a:gd name="T11" fmla="*/ 28 h 61"/>
              <a:gd name="T12" fmla="*/ 58 w 61"/>
              <a:gd name="T13" fmla="*/ 18 h 61"/>
              <a:gd name="T14" fmla="*/ 50 w 61"/>
              <a:gd name="T15" fmla="*/ 19 h 61"/>
              <a:gd name="T16" fmla="*/ 47 w 61"/>
              <a:gd name="T17" fmla="*/ 15 h 61"/>
              <a:gd name="T18" fmla="*/ 50 w 61"/>
              <a:gd name="T19" fmla="*/ 7 h 61"/>
              <a:gd name="T20" fmla="*/ 41 w 61"/>
              <a:gd name="T21" fmla="*/ 2 h 61"/>
              <a:gd name="T22" fmla="*/ 36 w 61"/>
              <a:gd name="T23" fmla="*/ 9 h 61"/>
              <a:gd name="T24" fmla="*/ 30 w 61"/>
              <a:gd name="T25" fmla="*/ 8 h 61"/>
              <a:gd name="T26" fmla="*/ 27 w 61"/>
              <a:gd name="T27" fmla="*/ 0 h 61"/>
              <a:gd name="T28" fmla="*/ 17 w 61"/>
              <a:gd name="T29" fmla="*/ 3 h 61"/>
              <a:gd name="T30" fmla="*/ 18 w 61"/>
              <a:gd name="T31" fmla="*/ 11 h 61"/>
              <a:gd name="T32" fmla="*/ 15 w 61"/>
              <a:gd name="T33" fmla="*/ 14 h 61"/>
              <a:gd name="T34" fmla="*/ 7 w 61"/>
              <a:gd name="T35" fmla="*/ 11 h 61"/>
              <a:gd name="T36" fmla="*/ 2 w 61"/>
              <a:gd name="T37" fmla="*/ 20 h 61"/>
              <a:gd name="T38" fmla="*/ 8 w 61"/>
              <a:gd name="T39" fmla="*/ 25 h 61"/>
              <a:gd name="T40" fmla="*/ 7 w 61"/>
              <a:gd name="T41" fmla="*/ 30 h 61"/>
              <a:gd name="T42" fmla="*/ 0 w 61"/>
              <a:gd name="T43" fmla="*/ 33 h 61"/>
              <a:gd name="T44" fmla="*/ 2 w 61"/>
              <a:gd name="T45" fmla="*/ 43 h 61"/>
              <a:gd name="T46" fmla="*/ 11 w 61"/>
              <a:gd name="T47" fmla="*/ 42 h 61"/>
              <a:gd name="T48" fmla="*/ 14 w 61"/>
              <a:gd name="T49" fmla="*/ 47 h 61"/>
              <a:gd name="T50" fmla="*/ 11 w 61"/>
              <a:gd name="T51" fmla="*/ 54 h 61"/>
              <a:gd name="T52" fmla="*/ 20 w 61"/>
              <a:gd name="T53" fmla="*/ 59 h 61"/>
              <a:gd name="T54" fmla="*/ 25 w 61"/>
              <a:gd name="T55" fmla="*/ 53 h 61"/>
              <a:gd name="T56" fmla="*/ 30 w 61"/>
              <a:gd name="T57" fmla="*/ 53 h 61"/>
              <a:gd name="T58" fmla="*/ 33 w 61"/>
              <a:gd name="T59" fmla="*/ 61 h 61"/>
              <a:gd name="T60" fmla="*/ 43 w 61"/>
              <a:gd name="T61" fmla="*/ 58 h 61"/>
              <a:gd name="T62" fmla="*/ 42 w 61"/>
              <a:gd name="T63" fmla="*/ 50 h 61"/>
              <a:gd name="T64" fmla="*/ 46 w 61"/>
              <a:gd name="T65" fmla="*/ 47 h 61"/>
              <a:gd name="T66" fmla="*/ 54 w 61"/>
              <a:gd name="T67" fmla="*/ 50 h 61"/>
              <a:gd name="T68" fmla="*/ 59 w 61"/>
              <a:gd name="T69" fmla="*/ 41 h 61"/>
              <a:gd name="T70" fmla="*/ 52 w 61"/>
              <a:gd name="T71" fmla="*/ 36 h 61"/>
              <a:gd name="T72" fmla="*/ 53 w 61"/>
              <a:gd name="T73" fmla="*/ 31 h 61"/>
              <a:gd name="T74" fmla="*/ 61 w 61"/>
              <a:gd name="T75" fmla="*/ 28 h 61"/>
              <a:gd name="T76" fmla="*/ 28 w 61"/>
              <a:gd name="T77" fmla="*/ 26 h 61"/>
              <a:gd name="T78" fmla="*/ 26 w 61"/>
              <a:gd name="T79" fmla="*/ 33 h 61"/>
              <a:gd name="T80" fmla="*/ 33 w 61"/>
              <a:gd name="T81" fmla="*/ 35 h 61"/>
              <a:gd name="T82" fmla="*/ 35 w 61"/>
              <a:gd name="T83" fmla="*/ 28 h 61"/>
              <a:gd name="T84" fmla="*/ 28 w 61"/>
              <a:gd name="T85" fmla="*/ 26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61" h="61">
                <a:moveTo>
                  <a:pt x="37" y="43"/>
                </a:moveTo>
                <a:cubicBezTo>
                  <a:pt x="30" y="47"/>
                  <a:pt x="21" y="44"/>
                  <a:pt x="18" y="37"/>
                </a:cubicBezTo>
                <a:cubicBezTo>
                  <a:pt x="14" y="30"/>
                  <a:pt x="17" y="21"/>
                  <a:pt x="24" y="18"/>
                </a:cubicBezTo>
                <a:cubicBezTo>
                  <a:pt x="31" y="14"/>
                  <a:pt x="39" y="17"/>
                  <a:pt x="43" y="24"/>
                </a:cubicBezTo>
                <a:cubicBezTo>
                  <a:pt x="47" y="31"/>
                  <a:pt x="44" y="40"/>
                  <a:pt x="37" y="43"/>
                </a:cubicBezTo>
                <a:moveTo>
                  <a:pt x="61" y="28"/>
                </a:moveTo>
                <a:cubicBezTo>
                  <a:pt x="58" y="18"/>
                  <a:pt x="58" y="18"/>
                  <a:pt x="58" y="18"/>
                </a:cubicBezTo>
                <a:cubicBezTo>
                  <a:pt x="50" y="19"/>
                  <a:pt x="50" y="19"/>
                  <a:pt x="50" y="19"/>
                </a:cubicBezTo>
                <a:cubicBezTo>
                  <a:pt x="49" y="17"/>
                  <a:pt x="48" y="16"/>
                  <a:pt x="47" y="15"/>
                </a:cubicBezTo>
                <a:cubicBezTo>
                  <a:pt x="50" y="7"/>
                  <a:pt x="50" y="7"/>
                  <a:pt x="50" y="7"/>
                </a:cubicBezTo>
                <a:cubicBezTo>
                  <a:pt x="41" y="2"/>
                  <a:pt x="41" y="2"/>
                  <a:pt x="41" y="2"/>
                </a:cubicBezTo>
                <a:cubicBezTo>
                  <a:pt x="36" y="9"/>
                  <a:pt x="36" y="9"/>
                  <a:pt x="36" y="9"/>
                </a:cubicBezTo>
                <a:cubicBezTo>
                  <a:pt x="34" y="8"/>
                  <a:pt x="32" y="8"/>
                  <a:pt x="30" y="8"/>
                </a:cubicBezTo>
                <a:cubicBezTo>
                  <a:pt x="27" y="0"/>
                  <a:pt x="27" y="0"/>
                  <a:pt x="27" y="0"/>
                </a:cubicBezTo>
                <a:cubicBezTo>
                  <a:pt x="17" y="3"/>
                  <a:pt x="17" y="3"/>
                  <a:pt x="17" y="3"/>
                </a:cubicBezTo>
                <a:cubicBezTo>
                  <a:pt x="18" y="11"/>
                  <a:pt x="18" y="11"/>
                  <a:pt x="18" y="11"/>
                </a:cubicBezTo>
                <a:cubicBezTo>
                  <a:pt x="17" y="12"/>
                  <a:pt x="16" y="13"/>
                  <a:pt x="15" y="14"/>
                </a:cubicBezTo>
                <a:cubicBezTo>
                  <a:pt x="7" y="11"/>
                  <a:pt x="7" y="11"/>
                  <a:pt x="7" y="11"/>
                </a:cubicBezTo>
                <a:cubicBezTo>
                  <a:pt x="2" y="20"/>
                  <a:pt x="2" y="20"/>
                  <a:pt x="2" y="20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7"/>
                  <a:pt x="7" y="28"/>
                  <a:pt x="7" y="30"/>
                </a:cubicBezTo>
                <a:cubicBezTo>
                  <a:pt x="0" y="33"/>
                  <a:pt x="0" y="33"/>
                  <a:pt x="0" y="33"/>
                </a:cubicBezTo>
                <a:cubicBezTo>
                  <a:pt x="2" y="43"/>
                  <a:pt x="2" y="43"/>
                  <a:pt x="2" y="43"/>
                </a:cubicBezTo>
                <a:cubicBezTo>
                  <a:pt x="11" y="42"/>
                  <a:pt x="11" y="42"/>
                  <a:pt x="11" y="42"/>
                </a:cubicBezTo>
                <a:cubicBezTo>
                  <a:pt x="12" y="44"/>
                  <a:pt x="13" y="45"/>
                  <a:pt x="14" y="47"/>
                </a:cubicBezTo>
                <a:cubicBezTo>
                  <a:pt x="11" y="54"/>
                  <a:pt x="11" y="54"/>
                  <a:pt x="11" y="54"/>
                </a:cubicBezTo>
                <a:cubicBezTo>
                  <a:pt x="20" y="59"/>
                  <a:pt x="20" y="59"/>
                  <a:pt x="20" y="59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8" y="53"/>
                  <a:pt x="30" y="53"/>
                </a:cubicBezTo>
                <a:cubicBezTo>
                  <a:pt x="33" y="61"/>
                  <a:pt x="33" y="61"/>
                  <a:pt x="33" y="61"/>
                </a:cubicBezTo>
                <a:cubicBezTo>
                  <a:pt x="43" y="58"/>
                  <a:pt x="43" y="58"/>
                  <a:pt x="43" y="58"/>
                </a:cubicBezTo>
                <a:cubicBezTo>
                  <a:pt x="42" y="50"/>
                  <a:pt x="42" y="50"/>
                  <a:pt x="42" y="50"/>
                </a:cubicBezTo>
                <a:cubicBezTo>
                  <a:pt x="44" y="49"/>
                  <a:pt x="45" y="48"/>
                  <a:pt x="46" y="47"/>
                </a:cubicBezTo>
                <a:cubicBezTo>
                  <a:pt x="54" y="50"/>
                  <a:pt x="54" y="50"/>
                  <a:pt x="54" y="50"/>
                </a:cubicBezTo>
                <a:cubicBezTo>
                  <a:pt x="59" y="41"/>
                  <a:pt x="59" y="41"/>
                  <a:pt x="59" y="41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4"/>
                  <a:pt x="53" y="33"/>
                  <a:pt x="53" y="31"/>
                </a:cubicBezTo>
                <a:lnTo>
                  <a:pt x="61" y="28"/>
                </a:lnTo>
                <a:close/>
                <a:moveTo>
                  <a:pt x="28" y="26"/>
                </a:moveTo>
                <a:cubicBezTo>
                  <a:pt x="25" y="27"/>
                  <a:pt x="24" y="30"/>
                  <a:pt x="26" y="33"/>
                </a:cubicBezTo>
                <a:cubicBezTo>
                  <a:pt x="27" y="35"/>
                  <a:pt x="30" y="36"/>
                  <a:pt x="33" y="35"/>
                </a:cubicBezTo>
                <a:cubicBezTo>
                  <a:pt x="35" y="34"/>
                  <a:pt x="36" y="31"/>
                  <a:pt x="35" y="28"/>
                </a:cubicBezTo>
                <a:cubicBezTo>
                  <a:pt x="34" y="26"/>
                  <a:pt x="31" y="25"/>
                  <a:pt x="28" y="26"/>
                </a:cubicBezTo>
                <a:close/>
              </a:path>
            </a:pathLst>
          </a:custGeom>
          <a:solidFill>
            <a:srgbClr val="39CEC7"/>
          </a:solidFill>
          <a:ln>
            <a:noFill/>
          </a:ln>
          <a:extLst/>
        </p:spPr>
        <p:txBody>
          <a:bodyPr vert="horz" wrap="square" lIns="93260" tIns="46630" rIns="93260" bIns="4663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" charset="0"/>
              <a:ea typeface="Segoe UI" charset="0"/>
              <a:cs typeface="Segoe UI" charset="0"/>
            </a:endParaRPr>
          </a:p>
        </p:txBody>
      </p:sp>
      <p:graphicFrame>
        <p:nvGraphicFramePr>
          <p:cNvPr id="80" name="Object 79"/>
          <p:cNvGraphicFramePr>
            <a:graphicFrameLocks noChangeAspect="1"/>
          </p:cNvGraphicFramePr>
          <p:nvPr>
            <p:extLst/>
          </p:nvPr>
        </p:nvGraphicFramePr>
        <p:xfrm>
          <a:off x="9152688" y="1460011"/>
          <a:ext cx="396921" cy="3352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Image" r:id="rId3" imgW="1246320" imgH="1053000" progId="Photoshop.Image.12">
                  <p:embed/>
                </p:oleObj>
              </mc:Choice>
              <mc:Fallback>
                <p:oleObj name="Image" r:id="rId3" imgW="1246320" imgH="105300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152688" y="1460011"/>
                        <a:ext cx="396921" cy="3352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1" name="Picture 8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9520" y="1418718"/>
            <a:ext cx="366294" cy="380624"/>
          </a:xfrm>
          <a:prstGeom prst="rect">
            <a:avLst/>
          </a:prstGeom>
        </p:spPr>
      </p:pic>
      <p:sp>
        <p:nvSpPr>
          <p:cNvPr id="82" name="TextBox 81"/>
          <p:cNvSpPr txBox="1"/>
          <p:nvPr/>
        </p:nvSpPr>
        <p:spPr bwMode="auto">
          <a:xfrm>
            <a:off x="5560100" y="3361039"/>
            <a:ext cx="1236154" cy="153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3260" tIns="46630" rIns="93260" bIns="4663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36" b="0" i="0" u="none" strike="noStrike" kern="0" cap="none" spc="0" normalizeH="0" baseline="0" noProof="0" dirty="0">
                <a:ln>
                  <a:noFill/>
                </a:ln>
                <a:solidFill>
                  <a:srgbClr val="005494"/>
                </a:solidFill>
                <a:effectLst/>
                <a:uLnTx/>
                <a:uFillTx/>
                <a:latin typeface="Calibri"/>
              </a:rPr>
              <a:t>1001101011100010101101010101110101010100</a:t>
            </a:r>
          </a:p>
        </p:txBody>
      </p:sp>
      <p:grpSp>
        <p:nvGrpSpPr>
          <p:cNvPr id="83" name="Group 82"/>
          <p:cNvGrpSpPr/>
          <p:nvPr/>
        </p:nvGrpSpPr>
        <p:grpSpPr>
          <a:xfrm>
            <a:off x="1665335" y="1444415"/>
            <a:ext cx="2893971" cy="839491"/>
            <a:chOff x="7720533" y="1404132"/>
            <a:chExt cx="2893971" cy="839491"/>
          </a:xfrm>
        </p:grpSpPr>
        <p:sp>
          <p:nvSpPr>
            <p:cNvPr id="84" name="TextBox 83"/>
            <p:cNvSpPr txBox="1"/>
            <p:nvPr/>
          </p:nvSpPr>
          <p:spPr>
            <a:xfrm>
              <a:off x="9388505" y="1957317"/>
              <a:ext cx="1225999" cy="286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24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Segoe UI" charset="0"/>
                  <a:ea typeface="Segoe UI" charset="0"/>
                  <a:cs typeface="Segoe UI" charset="0"/>
                </a:rPr>
                <a:t>PACKAGING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7720533" y="1940315"/>
              <a:ext cx="1954990" cy="3009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32597" eaLnBrk="1" fontAlgn="auto" latinLnBrk="0" hangingPunct="1">
                <a:lnSpc>
                  <a:spcPts val="177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24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Segoe UI" charset="0"/>
                  <a:ea typeface="Segoe UI" charset="0"/>
                  <a:cs typeface="Segoe UI" charset="0"/>
                </a:rPr>
                <a:t>DEVOPS TOOLING</a:t>
              </a:r>
            </a:p>
          </p:txBody>
        </p:sp>
        <p:sp>
          <p:nvSpPr>
            <p:cNvPr id="86" name="Freeform 23"/>
            <p:cNvSpPr>
              <a:spLocks noEditPoints="1"/>
            </p:cNvSpPr>
            <p:nvPr/>
          </p:nvSpPr>
          <p:spPr bwMode="black">
            <a:xfrm>
              <a:off x="9825820" y="1473432"/>
              <a:ext cx="376183" cy="375987"/>
            </a:xfrm>
            <a:custGeom>
              <a:avLst/>
              <a:gdLst>
                <a:gd name="T0" fmla="*/ 709 w 709"/>
                <a:gd name="T1" fmla="*/ 570 h 709"/>
                <a:gd name="T2" fmla="*/ 373 w 709"/>
                <a:gd name="T3" fmla="*/ 709 h 709"/>
                <a:gd name="T4" fmla="*/ 373 w 709"/>
                <a:gd name="T5" fmla="*/ 294 h 709"/>
                <a:gd name="T6" fmla="*/ 709 w 709"/>
                <a:gd name="T7" fmla="*/ 154 h 709"/>
                <a:gd name="T8" fmla="*/ 709 w 709"/>
                <a:gd name="T9" fmla="*/ 570 h 709"/>
                <a:gd name="T10" fmla="*/ 335 w 709"/>
                <a:gd name="T11" fmla="*/ 294 h 709"/>
                <a:gd name="T12" fmla="*/ 0 w 709"/>
                <a:gd name="T13" fmla="*/ 154 h 709"/>
                <a:gd name="T14" fmla="*/ 0 w 709"/>
                <a:gd name="T15" fmla="*/ 570 h 709"/>
                <a:gd name="T16" fmla="*/ 335 w 709"/>
                <a:gd name="T17" fmla="*/ 709 h 709"/>
                <a:gd name="T18" fmla="*/ 335 w 709"/>
                <a:gd name="T19" fmla="*/ 294 h 709"/>
                <a:gd name="T20" fmla="*/ 354 w 709"/>
                <a:gd name="T21" fmla="*/ 0 h 709"/>
                <a:gd name="T22" fmla="*/ 0 w 709"/>
                <a:gd name="T23" fmla="*/ 126 h 709"/>
                <a:gd name="T24" fmla="*/ 354 w 709"/>
                <a:gd name="T25" fmla="*/ 268 h 709"/>
                <a:gd name="T26" fmla="*/ 709 w 709"/>
                <a:gd name="T27" fmla="*/ 126 h 709"/>
                <a:gd name="T28" fmla="*/ 354 w 709"/>
                <a:gd name="T29" fmla="*/ 0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09" h="709">
                  <a:moveTo>
                    <a:pt x="709" y="570"/>
                  </a:moveTo>
                  <a:lnTo>
                    <a:pt x="373" y="709"/>
                  </a:lnTo>
                  <a:lnTo>
                    <a:pt x="373" y="294"/>
                  </a:lnTo>
                  <a:lnTo>
                    <a:pt x="709" y="154"/>
                  </a:lnTo>
                  <a:lnTo>
                    <a:pt x="709" y="570"/>
                  </a:lnTo>
                  <a:close/>
                  <a:moveTo>
                    <a:pt x="335" y="294"/>
                  </a:moveTo>
                  <a:lnTo>
                    <a:pt x="0" y="154"/>
                  </a:lnTo>
                  <a:lnTo>
                    <a:pt x="0" y="570"/>
                  </a:lnTo>
                  <a:lnTo>
                    <a:pt x="335" y="709"/>
                  </a:lnTo>
                  <a:lnTo>
                    <a:pt x="335" y="294"/>
                  </a:lnTo>
                  <a:close/>
                  <a:moveTo>
                    <a:pt x="354" y="0"/>
                  </a:moveTo>
                  <a:lnTo>
                    <a:pt x="0" y="126"/>
                  </a:lnTo>
                  <a:lnTo>
                    <a:pt x="354" y="268"/>
                  </a:lnTo>
                  <a:lnTo>
                    <a:pt x="709" y="126"/>
                  </a:lnTo>
                  <a:lnTo>
                    <a:pt x="354" y="0"/>
                  </a:lnTo>
                  <a:close/>
                </a:path>
              </a:pathLst>
            </a:custGeom>
            <a:solidFill>
              <a:srgbClr val="30AEA7"/>
            </a:solidFill>
            <a:ln>
              <a:noFill/>
            </a:ln>
          </p:spPr>
          <p:txBody>
            <a:bodyPr vert="horz" wrap="square" lIns="83943" tIns="41972" rIns="83943" bIns="419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32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charset="0"/>
                <a:ea typeface="Segoe UI" charset="0"/>
                <a:cs typeface="Segoe UI" charset="0"/>
              </a:endParaRPr>
            </a:p>
          </p:txBody>
        </p:sp>
        <p:sp>
          <p:nvSpPr>
            <p:cNvPr id="87" name="Freeform 81"/>
            <p:cNvSpPr>
              <a:spLocks/>
            </p:cNvSpPr>
            <p:nvPr/>
          </p:nvSpPr>
          <p:spPr bwMode="black">
            <a:xfrm>
              <a:off x="8543639" y="1404132"/>
              <a:ext cx="355022" cy="483407"/>
            </a:xfrm>
            <a:custGeom>
              <a:avLst/>
              <a:gdLst>
                <a:gd name="T0" fmla="*/ 230 w 256"/>
                <a:gd name="T1" fmla="*/ 221 h 349"/>
                <a:gd name="T2" fmla="*/ 256 w 256"/>
                <a:gd name="T3" fmla="*/ 202 h 349"/>
                <a:gd name="T4" fmla="*/ 232 w 256"/>
                <a:gd name="T5" fmla="*/ 184 h 349"/>
                <a:gd name="T6" fmla="*/ 239 w 256"/>
                <a:gd name="T7" fmla="*/ 170 h 349"/>
                <a:gd name="T8" fmla="*/ 217 w 256"/>
                <a:gd name="T9" fmla="*/ 152 h 349"/>
                <a:gd name="T10" fmla="*/ 187 w 256"/>
                <a:gd name="T11" fmla="*/ 152 h 349"/>
                <a:gd name="T12" fmla="*/ 187 w 256"/>
                <a:gd name="T13" fmla="*/ 91 h 349"/>
                <a:gd name="T14" fmla="*/ 217 w 256"/>
                <a:gd name="T15" fmla="*/ 45 h 349"/>
                <a:gd name="T16" fmla="*/ 203 w 256"/>
                <a:gd name="T17" fmla="*/ 10 h 349"/>
                <a:gd name="T18" fmla="*/ 166 w 256"/>
                <a:gd name="T19" fmla="*/ 58 h 349"/>
                <a:gd name="T20" fmla="*/ 130 w 256"/>
                <a:gd name="T21" fmla="*/ 10 h 349"/>
                <a:gd name="T22" fmla="*/ 116 w 256"/>
                <a:gd name="T23" fmla="*/ 45 h 349"/>
                <a:gd name="T24" fmla="*/ 146 w 256"/>
                <a:gd name="T25" fmla="*/ 91 h 349"/>
                <a:gd name="T26" fmla="*/ 146 w 256"/>
                <a:gd name="T27" fmla="*/ 121 h 349"/>
                <a:gd name="T28" fmla="*/ 143 w 256"/>
                <a:gd name="T29" fmla="*/ 119 h 349"/>
                <a:gd name="T30" fmla="*/ 99 w 256"/>
                <a:gd name="T31" fmla="*/ 126 h 349"/>
                <a:gd name="T32" fmla="*/ 45 w 256"/>
                <a:gd name="T33" fmla="*/ 162 h 349"/>
                <a:gd name="T34" fmla="*/ 0 w 256"/>
                <a:gd name="T35" fmla="*/ 162 h 349"/>
                <a:gd name="T36" fmla="*/ 0 w 256"/>
                <a:gd name="T37" fmla="*/ 272 h 349"/>
                <a:gd name="T38" fmla="*/ 70 w 256"/>
                <a:gd name="T39" fmla="*/ 277 h 349"/>
                <a:gd name="T40" fmla="*/ 132 w 256"/>
                <a:gd name="T41" fmla="*/ 286 h 349"/>
                <a:gd name="T42" fmla="*/ 127 w 256"/>
                <a:gd name="T43" fmla="*/ 273 h 349"/>
                <a:gd name="T44" fmla="*/ 139 w 256"/>
                <a:gd name="T45" fmla="*/ 255 h 349"/>
                <a:gd name="T46" fmla="*/ 125 w 256"/>
                <a:gd name="T47" fmla="*/ 237 h 349"/>
                <a:gd name="T48" fmla="*/ 140 w 256"/>
                <a:gd name="T49" fmla="*/ 219 h 349"/>
                <a:gd name="T50" fmla="*/ 125 w 256"/>
                <a:gd name="T51" fmla="*/ 201 h 349"/>
                <a:gd name="T52" fmla="*/ 138 w 256"/>
                <a:gd name="T53" fmla="*/ 185 h 349"/>
                <a:gd name="T54" fmla="*/ 125 w 256"/>
                <a:gd name="T55" fmla="*/ 167 h 349"/>
                <a:gd name="T56" fmla="*/ 146 w 256"/>
                <a:gd name="T57" fmla="*/ 148 h 349"/>
                <a:gd name="T58" fmla="*/ 146 w 256"/>
                <a:gd name="T59" fmla="*/ 155 h 349"/>
                <a:gd name="T60" fmla="*/ 137 w 256"/>
                <a:gd name="T61" fmla="*/ 170 h 349"/>
                <a:gd name="T62" fmla="*/ 146 w 256"/>
                <a:gd name="T63" fmla="*/ 185 h 349"/>
                <a:gd name="T64" fmla="*/ 146 w 256"/>
                <a:gd name="T65" fmla="*/ 188 h 349"/>
                <a:gd name="T66" fmla="*/ 137 w 256"/>
                <a:gd name="T67" fmla="*/ 202 h 349"/>
                <a:gd name="T68" fmla="*/ 146 w 256"/>
                <a:gd name="T69" fmla="*/ 216 h 349"/>
                <a:gd name="T70" fmla="*/ 146 w 256"/>
                <a:gd name="T71" fmla="*/ 224 h 349"/>
                <a:gd name="T72" fmla="*/ 137 w 256"/>
                <a:gd name="T73" fmla="*/ 239 h 349"/>
                <a:gd name="T74" fmla="*/ 146 w 256"/>
                <a:gd name="T75" fmla="*/ 254 h 349"/>
                <a:gd name="T76" fmla="*/ 146 w 256"/>
                <a:gd name="T77" fmla="*/ 261 h 349"/>
                <a:gd name="T78" fmla="*/ 139 w 256"/>
                <a:gd name="T79" fmla="*/ 276 h 349"/>
                <a:gd name="T80" fmla="*/ 146 w 256"/>
                <a:gd name="T81" fmla="*/ 291 h 349"/>
                <a:gd name="T82" fmla="*/ 146 w 256"/>
                <a:gd name="T83" fmla="*/ 324 h 349"/>
                <a:gd name="T84" fmla="*/ 167 w 256"/>
                <a:gd name="T85" fmla="*/ 349 h 349"/>
                <a:gd name="T86" fmla="*/ 187 w 256"/>
                <a:gd name="T87" fmla="*/ 324 h 349"/>
                <a:gd name="T88" fmla="*/ 187 w 256"/>
                <a:gd name="T89" fmla="*/ 294 h 349"/>
                <a:gd name="T90" fmla="*/ 207 w 256"/>
                <a:gd name="T91" fmla="*/ 294 h 349"/>
                <a:gd name="T92" fmla="*/ 226 w 256"/>
                <a:gd name="T93" fmla="*/ 276 h 349"/>
                <a:gd name="T94" fmla="*/ 207 w 256"/>
                <a:gd name="T95" fmla="*/ 257 h 349"/>
                <a:gd name="T96" fmla="*/ 187 w 256"/>
                <a:gd name="T97" fmla="*/ 257 h 349"/>
                <a:gd name="T98" fmla="*/ 187 w 256"/>
                <a:gd name="T99" fmla="*/ 257 h 349"/>
                <a:gd name="T100" fmla="*/ 217 w 256"/>
                <a:gd name="T101" fmla="*/ 257 h 349"/>
                <a:gd name="T102" fmla="*/ 239 w 256"/>
                <a:gd name="T103" fmla="*/ 239 h 349"/>
                <a:gd name="T104" fmla="*/ 217 w 256"/>
                <a:gd name="T105" fmla="*/ 221 h 349"/>
                <a:gd name="T106" fmla="*/ 187 w 256"/>
                <a:gd name="T107" fmla="*/ 221 h 349"/>
                <a:gd name="T108" fmla="*/ 187 w 256"/>
                <a:gd name="T109" fmla="*/ 221 h 349"/>
                <a:gd name="T110" fmla="*/ 230 w 256"/>
                <a:gd name="T111" fmla="*/ 221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56" h="349">
                  <a:moveTo>
                    <a:pt x="230" y="221"/>
                  </a:moveTo>
                  <a:cubicBezTo>
                    <a:pt x="245" y="221"/>
                    <a:pt x="256" y="212"/>
                    <a:pt x="256" y="202"/>
                  </a:cubicBezTo>
                  <a:cubicBezTo>
                    <a:pt x="256" y="192"/>
                    <a:pt x="245" y="184"/>
                    <a:pt x="232" y="184"/>
                  </a:cubicBezTo>
                  <a:cubicBezTo>
                    <a:pt x="236" y="180"/>
                    <a:pt x="239" y="175"/>
                    <a:pt x="239" y="170"/>
                  </a:cubicBezTo>
                  <a:cubicBezTo>
                    <a:pt x="239" y="160"/>
                    <a:pt x="229" y="152"/>
                    <a:pt x="217" y="152"/>
                  </a:cubicBezTo>
                  <a:cubicBezTo>
                    <a:pt x="187" y="152"/>
                    <a:pt x="187" y="152"/>
                    <a:pt x="187" y="152"/>
                  </a:cubicBezTo>
                  <a:cubicBezTo>
                    <a:pt x="187" y="91"/>
                    <a:pt x="187" y="91"/>
                    <a:pt x="187" y="91"/>
                  </a:cubicBezTo>
                  <a:cubicBezTo>
                    <a:pt x="205" y="83"/>
                    <a:pt x="217" y="66"/>
                    <a:pt x="217" y="45"/>
                  </a:cubicBezTo>
                  <a:cubicBezTo>
                    <a:pt x="217" y="31"/>
                    <a:pt x="203" y="0"/>
                    <a:pt x="203" y="10"/>
                  </a:cubicBezTo>
                  <a:cubicBezTo>
                    <a:pt x="204" y="24"/>
                    <a:pt x="195" y="58"/>
                    <a:pt x="166" y="58"/>
                  </a:cubicBezTo>
                  <a:cubicBezTo>
                    <a:pt x="140" y="58"/>
                    <a:pt x="129" y="30"/>
                    <a:pt x="130" y="10"/>
                  </a:cubicBezTo>
                  <a:cubicBezTo>
                    <a:pt x="130" y="3"/>
                    <a:pt x="116" y="32"/>
                    <a:pt x="116" y="45"/>
                  </a:cubicBezTo>
                  <a:cubicBezTo>
                    <a:pt x="116" y="66"/>
                    <a:pt x="129" y="84"/>
                    <a:pt x="146" y="91"/>
                  </a:cubicBezTo>
                  <a:cubicBezTo>
                    <a:pt x="146" y="121"/>
                    <a:pt x="146" y="121"/>
                    <a:pt x="146" y="121"/>
                  </a:cubicBezTo>
                  <a:cubicBezTo>
                    <a:pt x="143" y="119"/>
                    <a:pt x="143" y="119"/>
                    <a:pt x="143" y="119"/>
                  </a:cubicBezTo>
                  <a:cubicBezTo>
                    <a:pt x="143" y="119"/>
                    <a:pt x="110" y="122"/>
                    <a:pt x="99" y="126"/>
                  </a:cubicBezTo>
                  <a:cubicBezTo>
                    <a:pt x="87" y="131"/>
                    <a:pt x="63" y="162"/>
                    <a:pt x="45" y="162"/>
                  </a:cubicBezTo>
                  <a:cubicBezTo>
                    <a:pt x="26" y="162"/>
                    <a:pt x="0" y="162"/>
                    <a:pt x="0" y="162"/>
                  </a:cubicBezTo>
                  <a:cubicBezTo>
                    <a:pt x="0" y="272"/>
                    <a:pt x="0" y="272"/>
                    <a:pt x="0" y="272"/>
                  </a:cubicBezTo>
                  <a:cubicBezTo>
                    <a:pt x="0" y="272"/>
                    <a:pt x="47" y="272"/>
                    <a:pt x="70" y="277"/>
                  </a:cubicBezTo>
                  <a:cubicBezTo>
                    <a:pt x="86" y="280"/>
                    <a:pt x="110" y="284"/>
                    <a:pt x="132" y="286"/>
                  </a:cubicBezTo>
                  <a:cubicBezTo>
                    <a:pt x="129" y="283"/>
                    <a:pt x="127" y="278"/>
                    <a:pt x="127" y="273"/>
                  </a:cubicBezTo>
                  <a:cubicBezTo>
                    <a:pt x="127" y="265"/>
                    <a:pt x="132" y="258"/>
                    <a:pt x="139" y="255"/>
                  </a:cubicBezTo>
                  <a:cubicBezTo>
                    <a:pt x="131" y="252"/>
                    <a:pt x="125" y="245"/>
                    <a:pt x="125" y="237"/>
                  </a:cubicBezTo>
                  <a:cubicBezTo>
                    <a:pt x="125" y="229"/>
                    <a:pt x="131" y="222"/>
                    <a:pt x="140" y="219"/>
                  </a:cubicBezTo>
                  <a:cubicBezTo>
                    <a:pt x="131" y="216"/>
                    <a:pt x="125" y="209"/>
                    <a:pt x="125" y="201"/>
                  </a:cubicBezTo>
                  <a:cubicBezTo>
                    <a:pt x="125" y="194"/>
                    <a:pt x="130" y="188"/>
                    <a:pt x="138" y="185"/>
                  </a:cubicBezTo>
                  <a:cubicBezTo>
                    <a:pt x="130" y="182"/>
                    <a:pt x="125" y="175"/>
                    <a:pt x="125" y="167"/>
                  </a:cubicBezTo>
                  <a:cubicBezTo>
                    <a:pt x="125" y="157"/>
                    <a:pt x="135" y="148"/>
                    <a:pt x="146" y="148"/>
                  </a:cubicBezTo>
                  <a:cubicBezTo>
                    <a:pt x="146" y="155"/>
                    <a:pt x="146" y="155"/>
                    <a:pt x="146" y="155"/>
                  </a:cubicBezTo>
                  <a:cubicBezTo>
                    <a:pt x="141" y="158"/>
                    <a:pt x="137" y="164"/>
                    <a:pt x="137" y="170"/>
                  </a:cubicBezTo>
                  <a:cubicBezTo>
                    <a:pt x="137" y="176"/>
                    <a:pt x="141" y="182"/>
                    <a:pt x="146" y="185"/>
                  </a:cubicBezTo>
                  <a:cubicBezTo>
                    <a:pt x="146" y="188"/>
                    <a:pt x="146" y="188"/>
                    <a:pt x="146" y="188"/>
                  </a:cubicBezTo>
                  <a:cubicBezTo>
                    <a:pt x="141" y="191"/>
                    <a:pt x="137" y="196"/>
                    <a:pt x="137" y="202"/>
                  </a:cubicBezTo>
                  <a:cubicBezTo>
                    <a:pt x="137" y="208"/>
                    <a:pt x="141" y="213"/>
                    <a:pt x="146" y="216"/>
                  </a:cubicBezTo>
                  <a:cubicBezTo>
                    <a:pt x="146" y="224"/>
                    <a:pt x="146" y="224"/>
                    <a:pt x="146" y="224"/>
                  </a:cubicBezTo>
                  <a:cubicBezTo>
                    <a:pt x="141" y="227"/>
                    <a:pt x="137" y="233"/>
                    <a:pt x="137" y="239"/>
                  </a:cubicBezTo>
                  <a:cubicBezTo>
                    <a:pt x="137" y="245"/>
                    <a:pt x="141" y="251"/>
                    <a:pt x="146" y="254"/>
                  </a:cubicBezTo>
                  <a:cubicBezTo>
                    <a:pt x="146" y="261"/>
                    <a:pt x="146" y="261"/>
                    <a:pt x="146" y="261"/>
                  </a:cubicBezTo>
                  <a:cubicBezTo>
                    <a:pt x="142" y="264"/>
                    <a:pt x="139" y="270"/>
                    <a:pt x="139" y="276"/>
                  </a:cubicBezTo>
                  <a:cubicBezTo>
                    <a:pt x="139" y="282"/>
                    <a:pt x="142" y="287"/>
                    <a:pt x="146" y="291"/>
                  </a:cubicBezTo>
                  <a:cubicBezTo>
                    <a:pt x="146" y="324"/>
                    <a:pt x="146" y="324"/>
                    <a:pt x="146" y="324"/>
                  </a:cubicBezTo>
                  <a:cubicBezTo>
                    <a:pt x="146" y="338"/>
                    <a:pt x="156" y="349"/>
                    <a:pt x="167" y="349"/>
                  </a:cubicBezTo>
                  <a:cubicBezTo>
                    <a:pt x="178" y="349"/>
                    <a:pt x="187" y="338"/>
                    <a:pt x="187" y="324"/>
                  </a:cubicBezTo>
                  <a:cubicBezTo>
                    <a:pt x="187" y="294"/>
                    <a:pt x="187" y="294"/>
                    <a:pt x="187" y="294"/>
                  </a:cubicBezTo>
                  <a:cubicBezTo>
                    <a:pt x="207" y="294"/>
                    <a:pt x="207" y="294"/>
                    <a:pt x="207" y="294"/>
                  </a:cubicBezTo>
                  <a:cubicBezTo>
                    <a:pt x="217" y="294"/>
                    <a:pt x="226" y="286"/>
                    <a:pt x="226" y="276"/>
                  </a:cubicBezTo>
                  <a:cubicBezTo>
                    <a:pt x="226" y="266"/>
                    <a:pt x="217" y="257"/>
                    <a:pt x="207" y="257"/>
                  </a:cubicBezTo>
                  <a:cubicBezTo>
                    <a:pt x="187" y="257"/>
                    <a:pt x="187" y="257"/>
                    <a:pt x="187" y="257"/>
                  </a:cubicBezTo>
                  <a:cubicBezTo>
                    <a:pt x="187" y="257"/>
                    <a:pt x="187" y="257"/>
                    <a:pt x="187" y="257"/>
                  </a:cubicBezTo>
                  <a:cubicBezTo>
                    <a:pt x="217" y="257"/>
                    <a:pt x="217" y="257"/>
                    <a:pt x="217" y="257"/>
                  </a:cubicBezTo>
                  <a:cubicBezTo>
                    <a:pt x="229" y="257"/>
                    <a:pt x="239" y="249"/>
                    <a:pt x="239" y="239"/>
                  </a:cubicBezTo>
                  <a:cubicBezTo>
                    <a:pt x="239" y="229"/>
                    <a:pt x="229" y="221"/>
                    <a:pt x="217" y="221"/>
                  </a:cubicBezTo>
                  <a:cubicBezTo>
                    <a:pt x="187" y="221"/>
                    <a:pt x="187" y="221"/>
                    <a:pt x="187" y="221"/>
                  </a:cubicBezTo>
                  <a:cubicBezTo>
                    <a:pt x="187" y="221"/>
                    <a:pt x="187" y="221"/>
                    <a:pt x="187" y="221"/>
                  </a:cubicBezTo>
                  <a:lnTo>
                    <a:pt x="230" y="221"/>
                  </a:lnTo>
                  <a:close/>
                </a:path>
              </a:pathLst>
            </a:custGeom>
            <a:solidFill>
              <a:srgbClr val="30AEA7"/>
            </a:solidFill>
            <a:ln>
              <a:noFill/>
            </a:ln>
          </p:spPr>
          <p:txBody>
            <a:bodyPr vert="horz" wrap="square" lIns="83943" tIns="41972" rIns="83943" bIns="4197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32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" charset="0"/>
                <a:ea typeface="Segoe UI" charset="0"/>
                <a:cs typeface="Segoe UI" charset="0"/>
              </a:endParaRPr>
            </a:p>
          </p:txBody>
        </p:sp>
      </p:grpSp>
      <p:sp>
        <p:nvSpPr>
          <p:cNvPr id="88" name="TextBox 87"/>
          <p:cNvSpPr txBox="1"/>
          <p:nvPr/>
        </p:nvSpPr>
        <p:spPr>
          <a:xfrm>
            <a:off x="2237955" y="4258725"/>
            <a:ext cx="963296" cy="286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24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UI" charset="0"/>
                <a:ea typeface="Segoe UI" charset="0"/>
                <a:cs typeface="Segoe UI" charset="0"/>
              </a:rPr>
              <a:t>POLICY</a:t>
            </a:r>
          </a:p>
        </p:txBody>
      </p:sp>
      <p:grpSp>
        <p:nvGrpSpPr>
          <p:cNvPr id="89" name="Group 88"/>
          <p:cNvGrpSpPr/>
          <p:nvPr/>
        </p:nvGrpSpPr>
        <p:grpSpPr>
          <a:xfrm>
            <a:off x="2601297" y="3830081"/>
            <a:ext cx="355558" cy="458218"/>
            <a:chOff x="13294137" y="-194500"/>
            <a:chExt cx="6381750" cy="9453563"/>
          </a:xfrm>
          <a:solidFill>
            <a:srgbClr val="24827D"/>
          </a:solidFill>
        </p:grpSpPr>
        <p:sp>
          <p:nvSpPr>
            <p:cNvPr id="90" name="Rectangle 53"/>
            <p:cNvSpPr>
              <a:spLocks noChangeArrowheads="1"/>
            </p:cNvSpPr>
            <p:nvPr/>
          </p:nvSpPr>
          <p:spPr bwMode="auto">
            <a:xfrm>
              <a:off x="15161037" y="4690238"/>
              <a:ext cx="3579813" cy="660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3260" tIns="46630" rIns="93260" bIns="4663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91" name="Rectangle 54"/>
            <p:cNvSpPr>
              <a:spLocks noChangeArrowheads="1"/>
            </p:cNvSpPr>
            <p:nvPr/>
          </p:nvSpPr>
          <p:spPr bwMode="auto">
            <a:xfrm>
              <a:off x="15161037" y="7442963"/>
              <a:ext cx="3579813" cy="660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3260" tIns="46630" rIns="93260" bIns="4663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92" name="Rectangle 55"/>
            <p:cNvSpPr>
              <a:spLocks noChangeArrowheads="1"/>
            </p:cNvSpPr>
            <p:nvPr/>
          </p:nvSpPr>
          <p:spPr bwMode="auto">
            <a:xfrm>
              <a:off x="15161037" y="6068188"/>
              <a:ext cx="3579813" cy="660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3260" tIns="46630" rIns="93260" bIns="4663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93" name="Freeform 56"/>
            <p:cNvSpPr>
              <a:spLocks noEditPoints="1"/>
            </p:cNvSpPr>
            <p:nvPr/>
          </p:nvSpPr>
          <p:spPr bwMode="auto">
            <a:xfrm>
              <a:off x="13294137" y="-194500"/>
              <a:ext cx="6381750" cy="9453563"/>
            </a:xfrm>
            <a:custGeom>
              <a:avLst/>
              <a:gdLst>
                <a:gd name="T0" fmla="*/ 1340 w 1699"/>
                <a:gd name="T1" fmla="*/ 697 h 2518"/>
                <a:gd name="T2" fmla="*/ 1114 w 1699"/>
                <a:gd name="T3" fmla="*/ 684 h 2518"/>
                <a:gd name="T4" fmla="*/ 563 w 1699"/>
                <a:gd name="T5" fmla="*/ 0 h 2518"/>
                <a:gd name="T6" fmla="*/ 266 w 1699"/>
                <a:gd name="T7" fmla="*/ 1041 h 2518"/>
                <a:gd name="T8" fmla="*/ 275 w 1699"/>
                <a:gd name="T9" fmla="*/ 2439 h 2518"/>
                <a:gd name="T10" fmla="*/ 296 w 1699"/>
                <a:gd name="T11" fmla="*/ 2473 h 2518"/>
                <a:gd name="T12" fmla="*/ 331 w 1699"/>
                <a:gd name="T13" fmla="*/ 2499 h 2518"/>
                <a:gd name="T14" fmla="*/ 386 w 1699"/>
                <a:gd name="T15" fmla="*/ 2514 h 2518"/>
                <a:gd name="T16" fmla="*/ 1591 w 1699"/>
                <a:gd name="T17" fmla="*/ 2517 h 2518"/>
                <a:gd name="T18" fmla="*/ 1636 w 1699"/>
                <a:gd name="T19" fmla="*/ 2502 h 2518"/>
                <a:gd name="T20" fmla="*/ 1671 w 1699"/>
                <a:gd name="T21" fmla="*/ 2473 h 2518"/>
                <a:gd name="T22" fmla="*/ 1690 w 1699"/>
                <a:gd name="T23" fmla="*/ 2438 h 2518"/>
                <a:gd name="T24" fmla="*/ 1699 w 1699"/>
                <a:gd name="T25" fmla="*/ 1057 h 2518"/>
                <a:gd name="T26" fmla="*/ 725 w 1699"/>
                <a:gd name="T27" fmla="*/ 310 h 2518"/>
                <a:gd name="T28" fmla="*/ 624 w 1699"/>
                <a:gd name="T29" fmla="*/ 780 h 2518"/>
                <a:gd name="T30" fmla="*/ 725 w 1699"/>
                <a:gd name="T31" fmla="*/ 310 h 2518"/>
                <a:gd name="T32" fmla="*/ 605 w 1699"/>
                <a:gd name="T33" fmla="*/ 801 h 2518"/>
                <a:gd name="T34" fmla="*/ 264 w 1699"/>
                <a:gd name="T35" fmla="*/ 531 h 2518"/>
                <a:gd name="T36" fmla="*/ 1607 w 1699"/>
                <a:gd name="T37" fmla="*/ 2357 h 2518"/>
                <a:gd name="T38" fmla="*/ 1592 w 1699"/>
                <a:gd name="T39" fmla="*/ 2396 h 2518"/>
                <a:gd name="T40" fmla="*/ 1550 w 1699"/>
                <a:gd name="T41" fmla="*/ 2419 h 2518"/>
                <a:gd name="T42" fmla="*/ 1540 w 1699"/>
                <a:gd name="T43" fmla="*/ 2424 h 2518"/>
                <a:gd name="T44" fmla="*/ 683 w 1699"/>
                <a:gd name="T45" fmla="*/ 2425 h 2518"/>
                <a:gd name="T46" fmla="*/ 418 w 1699"/>
                <a:gd name="T47" fmla="*/ 2425 h 2518"/>
                <a:gd name="T48" fmla="*/ 381 w 1699"/>
                <a:gd name="T49" fmla="*/ 2409 h 2518"/>
                <a:gd name="T50" fmla="*/ 368 w 1699"/>
                <a:gd name="T51" fmla="*/ 2391 h 2518"/>
                <a:gd name="T52" fmla="*/ 356 w 1699"/>
                <a:gd name="T53" fmla="*/ 1087 h 2518"/>
                <a:gd name="T54" fmla="*/ 1083 w 1699"/>
                <a:gd name="T55" fmla="*/ 780 h 2518"/>
                <a:gd name="T56" fmla="*/ 1281 w 1699"/>
                <a:gd name="T57" fmla="*/ 829 h 2518"/>
                <a:gd name="T58" fmla="*/ 1282 w 1699"/>
                <a:gd name="T59" fmla="*/ 993 h 2518"/>
                <a:gd name="T60" fmla="*/ 1296 w 1699"/>
                <a:gd name="T61" fmla="*/ 1043 h 2518"/>
                <a:gd name="T62" fmla="*/ 1322 w 1699"/>
                <a:gd name="T63" fmla="*/ 1078 h 2518"/>
                <a:gd name="T64" fmla="*/ 1364 w 1699"/>
                <a:gd name="T65" fmla="*/ 1096 h 2518"/>
                <a:gd name="T66" fmla="*/ 1607 w 1699"/>
                <a:gd name="T67" fmla="*/ 1145 h 2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99" h="2518">
                  <a:moveTo>
                    <a:pt x="1684" y="1022"/>
                  </a:moveTo>
                  <a:cubicBezTo>
                    <a:pt x="1340" y="697"/>
                    <a:pt x="1340" y="697"/>
                    <a:pt x="1340" y="697"/>
                  </a:cubicBezTo>
                  <a:cubicBezTo>
                    <a:pt x="1331" y="689"/>
                    <a:pt x="1319" y="684"/>
                    <a:pt x="1306" y="684"/>
                  </a:cubicBezTo>
                  <a:cubicBezTo>
                    <a:pt x="1114" y="684"/>
                    <a:pt x="1114" y="684"/>
                    <a:pt x="1114" y="684"/>
                  </a:cubicBezTo>
                  <a:cubicBezTo>
                    <a:pt x="1122" y="645"/>
                    <a:pt x="1127" y="605"/>
                    <a:pt x="1127" y="563"/>
                  </a:cubicBezTo>
                  <a:cubicBezTo>
                    <a:pt x="1127" y="252"/>
                    <a:pt x="875" y="0"/>
                    <a:pt x="563" y="0"/>
                  </a:cubicBezTo>
                  <a:cubicBezTo>
                    <a:pt x="252" y="0"/>
                    <a:pt x="0" y="252"/>
                    <a:pt x="0" y="563"/>
                  </a:cubicBezTo>
                  <a:cubicBezTo>
                    <a:pt x="0" y="765"/>
                    <a:pt x="106" y="941"/>
                    <a:pt x="266" y="1041"/>
                  </a:cubicBezTo>
                  <a:cubicBezTo>
                    <a:pt x="265" y="2403"/>
                    <a:pt x="265" y="2403"/>
                    <a:pt x="265" y="2403"/>
                  </a:cubicBezTo>
                  <a:cubicBezTo>
                    <a:pt x="275" y="2439"/>
                    <a:pt x="275" y="2439"/>
                    <a:pt x="275" y="2439"/>
                  </a:cubicBezTo>
                  <a:cubicBezTo>
                    <a:pt x="277" y="2444"/>
                    <a:pt x="279" y="2450"/>
                    <a:pt x="283" y="2454"/>
                  </a:cubicBezTo>
                  <a:cubicBezTo>
                    <a:pt x="296" y="2473"/>
                    <a:pt x="296" y="2473"/>
                    <a:pt x="296" y="2473"/>
                  </a:cubicBezTo>
                  <a:cubicBezTo>
                    <a:pt x="300" y="2478"/>
                    <a:pt x="304" y="2483"/>
                    <a:pt x="310" y="2486"/>
                  </a:cubicBezTo>
                  <a:cubicBezTo>
                    <a:pt x="331" y="2499"/>
                    <a:pt x="331" y="2499"/>
                    <a:pt x="331" y="2499"/>
                  </a:cubicBezTo>
                  <a:cubicBezTo>
                    <a:pt x="335" y="2502"/>
                    <a:pt x="340" y="2504"/>
                    <a:pt x="345" y="2505"/>
                  </a:cubicBezTo>
                  <a:cubicBezTo>
                    <a:pt x="386" y="2514"/>
                    <a:pt x="386" y="2514"/>
                    <a:pt x="386" y="2514"/>
                  </a:cubicBezTo>
                  <a:cubicBezTo>
                    <a:pt x="1578" y="2518"/>
                    <a:pt x="1578" y="2518"/>
                    <a:pt x="1578" y="2518"/>
                  </a:cubicBezTo>
                  <a:cubicBezTo>
                    <a:pt x="1583" y="2518"/>
                    <a:pt x="1587" y="2518"/>
                    <a:pt x="1591" y="2517"/>
                  </a:cubicBezTo>
                  <a:cubicBezTo>
                    <a:pt x="1622" y="2508"/>
                    <a:pt x="1622" y="2508"/>
                    <a:pt x="1622" y="2508"/>
                  </a:cubicBezTo>
                  <a:cubicBezTo>
                    <a:pt x="1627" y="2507"/>
                    <a:pt x="1632" y="2505"/>
                    <a:pt x="1636" y="2502"/>
                  </a:cubicBezTo>
                  <a:cubicBezTo>
                    <a:pt x="1657" y="2488"/>
                    <a:pt x="1657" y="2488"/>
                    <a:pt x="1657" y="2488"/>
                  </a:cubicBezTo>
                  <a:cubicBezTo>
                    <a:pt x="1663" y="2484"/>
                    <a:pt x="1668" y="2479"/>
                    <a:pt x="1671" y="2473"/>
                  </a:cubicBezTo>
                  <a:cubicBezTo>
                    <a:pt x="1684" y="2453"/>
                    <a:pt x="1684" y="2453"/>
                    <a:pt x="1684" y="2453"/>
                  </a:cubicBezTo>
                  <a:cubicBezTo>
                    <a:pt x="1687" y="2448"/>
                    <a:pt x="1689" y="2443"/>
                    <a:pt x="1690" y="2438"/>
                  </a:cubicBezTo>
                  <a:cubicBezTo>
                    <a:pt x="1699" y="2395"/>
                    <a:pt x="1699" y="2395"/>
                    <a:pt x="1699" y="2395"/>
                  </a:cubicBezTo>
                  <a:cubicBezTo>
                    <a:pt x="1699" y="1057"/>
                    <a:pt x="1699" y="1057"/>
                    <a:pt x="1699" y="1057"/>
                  </a:cubicBezTo>
                  <a:cubicBezTo>
                    <a:pt x="1699" y="1044"/>
                    <a:pt x="1694" y="1031"/>
                    <a:pt x="1684" y="1022"/>
                  </a:cubicBezTo>
                  <a:close/>
                  <a:moveTo>
                    <a:pt x="725" y="310"/>
                  </a:moveTo>
                  <a:cubicBezTo>
                    <a:pt x="856" y="310"/>
                    <a:pt x="856" y="310"/>
                    <a:pt x="856" y="310"/>
                  </a:cubicBezTo>
                  <a:cubicBezTo>
                    <a:pt x="624" y="780"/>
                    <a:pt x="624" y="780"/>
                    <a:pt x="624" y="780"/>
                  </a:cubicBezTo>
                  <a:cubicBezTo>
                    <a:pt x="545" y="671"/>
                    <a:pt x="545" y="671"/>
                    <a:pt x="545" y="671"/>
                  </a:cubicBezTo>
                  <a:lnTo>
                    <a:pt x="725" y="310"/>
                  </a:lnTo>
                  <a:close/>
                  <a:moveTo>
                    <a:pt x="408" y="531"/>
                  </a:moveTo>
                  <a:cubicBezTo>
                    <a:pt x="605" y="801"/>
                    <a:pt x="605" y="801"/>
                    <a:pt x="605" y="801"/>
                  </a:cubicBezTo>
                  <a:cubicBezTo>
                    <a:pt x="461" y="801"/>
                    <a:pt x="461" y="801"/>
                    <a:pt x="461" y="801"/>
                  </a:cubicBezTo>
                  <a:cubicBezTo>
                    <a:pt x="264" y="531"/>
                    <a:pt x="264" y="531"/>
                    <a:pt x="264" y="531"/>
                  </a:cubicBezTo>
                  <a:lnTo>
                    <a:pt x="408" y="531"/>
                  </a:lnTo>
                  <a:close/>
                  <a:moveTo>
                    <a:pt x="1607" y="2357"/>
                  </a:moveTo>
                  <a:cubicBezTo>
                    <a:pt x="1607" y="2366"/>
                    <a:pt x="1605" y="2375"/>
                    <a:pt x="1600" y="2382"/>
                  </a:cubicBezTo>
                  <a:cubicBezTo>
                    <a:pt x="1592" y="2396"/>
                    <a:pt x="1592" y="2396"/>
                    <a:pt x="1592" y="2396"/>
                  </a:cubicBezTo>
                  <a:cubicBezTo>
                    <a:pt x="1587" y="2403"/>
                    <a:pt x="1581" y="2409"/>
                    <a:pt x="1574" y="2413"/>
                  </a:cubicBezTo>
                  <a:cubicBezTo>
                    <a:pt x="1566" y="2417"/>
                    <a:pt x="1558" y="2419"/>
                    <a:pt x="1550" y="2419"/>
                  </a:cubicBezTo>
                  <a:cubicBezTo>
                    <a:pt x="1553" y="2431"/>
                    <a:pt x="1553" y="2431"/>
                    <a:pt x="1553" y="2431"/>
                  </a:cubicBezTo>
                  <a:cubicBezTo>
                    <a:pt x="1540" y="2424"/>
                    <a:pt x="1540" y="2424"/>
                    <a:pt x="1540" y="2424"/>
                  </a:cubicBezTo>
                  <a:cubicBezTo>
                    <a:pt x="692" y="2424"/>
                    <a:pt x="692" y="2424"/>
                    <a:pt x="692" y="2424"/>
                  </a:cubicBezTo>
                  <a:cubicBezTo>
                    <a:pt x="689" y="2424"/>
                    <a:pt x="686" y="2425"/>
                    <a:pt x="683" y="2425"/>
                  </a:cubicBezTo>
                  <a:cubicBezTo>
                    <a:pt x="683" y="2425"/>
                    <a:pt x="683" y="2425"/>
                    <a:pt x="683" y="2425"/>
                  </a:cubicBezTo>
                  <a:cubicBezTo>
                    <a:pt x="418" y="2425"/>
                    <a:pt x="418" y="2425"/>
                    <a:pt x="418" y="2425"/>
                  </a:cubicBezTo>
                  <a:cubicBezTo>
                    <a:pt x="407" y="2425"/>
                    <a:pt x="396" y="2421"/>
                    <a:pt x="387" y="2414"/>
                  </a:cubicBezTo>
                  <a:cubicBezTo>
                    <a:pt x="381" y="2409"/>
                    <a:pt x="381" y="2409"/>
                    <a:pt x="381" y="2409"/>
                  </a:cubicBezTo>
                  <a:cubicBezTo>
                    <a:pt x="376" y="2405"/>
                    <a:pt x="372" y="2400"/>
                    <a:pt x="369" y="2394"/>
                  </a:cubicBezTo>
                  <a:cubicBezTo>
                    <a:pt x="368" y="2391"/>
                    <a:pt x="368" y="2391"/>
                    <a:pt x="368" y="2391"/>
                  </a:cubicBezTo>
                  <a:cubicBezTo>
                    <a:pt x="364" y="2384"/>
                    <a:pt x="362" y="2358"/>
                    <a:pt x="362" y="2350"/>
                  </a:cubicBezTo>
                  <a:cubicBezTo>
                    <a:pt x="356" y="1087"/>
                    <a:pt x="356" y="1087"/>
                    <a:pt x="356" y="1087"/>
                  </a:cubicBezTo>
                  <a:cubicBezTo>
                    <a:pt x="420" y="1112"/>
                    <a:pt x="490" y="1127"/>
                    <a:pt x="563" y="1127"/>
                  </a:cubicBezTo>
                  <a:cubicBezTo>
                    <a:pt x="798" y="1127"/>
                    <a:pt x="998" y="984"/>
                    <a:pt x="1083" y="780"/>
                  </a:cubicBezTo>
                  <a:cubicBezTo>
                    <a:pt x="1232" y="780"/>
                    <a:pt x="1232" y="780"/>
                    <a:pt x="1232" y="780"/>
                  </a:cubicBezTo>
                  <a:cubicBezTo>
                    <a:pt x="1259" y="780"/>
                    <a:pt x="1281" y="802"/>
                    <a:pt x="1281" y="829"/>
                  </a:cubicBezTo>
                  <a:cubicBezTo>
                    <a:pt x="1281" y="982"/>
                    <a:pt x="1281" y="982"/>
                    <a:pt x="1281" y="982"/>
                  </a:cubicBezTo>
                  <a:cubicBezTo>
                    <a:pt x="1281" y="986"/>
                    <a:pt x="1281" y="990"/>
                    <a:pt x="1282" y="993"/>
                  </a:cubicBezTo>
                  <a:cubicBezTo>
                    <a:pt x="1290" y="1028"/>
                    <a:pt x="1290" y="1028"/>
                    <a:pt x="1290" y="1028"/>
                  </a:cubicBezTo>
                  <a:cubicBezTo>
                    <a:pt x="1291" y="1034"/>
                    <a:pt x="1294" y="1039"/>
                    <a:pt x="1296" y="1043"/>
                  </a:cubicBezTo>
                  <a:cubicBezTo>
                    <a:pt x="1309" y="1064"/>
                    <a:pt x="1309" y="1064"/>
                    <a:pt x="1309" y="1064"/>
                  </a:cubicBezTo>
                  <a:cubicBezTo>
                    <a:pt x="1313" y="1070"/>
                    <a:pt x="1317" y="1074"/>
                    <a:pt x="1322" y="1078"/>
                  </a:cubicBezTo>
                  <a:cubicBezTo>
                    <a:pt x="1335" y="1087"/>
                    <a:pt x="1335" y="1087"/>
                    <a:pt x="1335" y="1087"/>
                  </a:cubicBezTo>
                  <a:cubicBezTo>
                    <a:pt x="1343" y="1093"/>
                    <a:pt x="1353" y="1096"/>
                    <a:pt x="1364" y="1096"/>
                  </a:cubicBezTo>
                  <a:cubicBezTo>
                    <a:pt x="1559" y="1096"/>
                    <a:pt x="1559" y="1096"/>
                    <a:pt x="1559" y="1096"/>
                  </a:cubicBezTo>
                  <a:cubicBezTo>
                    <a:pt x="1585" y="1096"/>
                    <a:pt x="1607" y="1118"/>
                    <a:pt x="1607" y="1145"/>
                  </a:cubicBezTo>
                  <a:lnTo>
                    <a:pt x="1607" y="23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3260" tIns="46630" rIns="93260" bIns="4663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3259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36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567487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581" y="256902"/>
            <a:ext cx="11887200" cy="1098762"/>
          </a:xfrm>
        </p:spPr>
        <p:txBody>
          <a:bodyPr/>
          <a:lstStyle/>
          <a:p>
            <a:r>
              <a:rPr lang="sl-SI" sz="6600" dirty="0" smtClean="0"/>
              <a:t>Obratovanje in </a:t>
            </a:r>
            <a:r>
              <a:rPr lang="sl-SI" sz="6600" dirty="0"/>
              <a:t>varnost</a:t>
            </a:r>
          </a:p>
        </p:txBody>
      </p:sp>
      <p:sp>
        <p:nvSpPr>
          <p:cNvPr id="5" name="Freeform 86"/>
          <p:cNvSpPr>
            <a:spLocks/>
          </p:cNvSpPr>
          <p:nvPr/>
        </p:nvSpPr>
        <p:spPr bwMode="auto">
          <a:xfrm>
            <a:off x="3543215" y="1529252"/>
            <a:ext cx="2350846" cy="1368524"/>
          </a:xfrm>
          <a:custGeom>
            <a:avLst/>
            <a:gdLst>
              <a:gd name="T0" fmla="*/ 3780 w 3790"/>
              <a:gd name="T1" fmla="*/ 1582 h 2332"/>
              <a:gd name="T2" fmla="*/ 3710 w 3790"/>
              <a:gd name="T3" fmla="*/ 1358 h 2332"/>
              <a:gd name="T4" fmla="*/ 3580 w 3790"/>
              <a:gd name="T5" fmla="*/ 1158 h 2332"/>
              <a:gd name="T6" fmla="*/ 3400 w 3790"/>
              <a:gd name="T7" fmla="*/ 1004 h 2332"/>
              <a:gd name="T8" fmla="*/ 3286 w 3790"/>
              <a:gd name="T9" fmla="*/ 944 h 2332"/>
              <a:gd name="T10" fmla="*/ 3280 w 3790"/>
              <a:gd name="T11" fmla="*/ 908 h 2332"/>
              <a:gd name="T12" fmla="*/ 3260 w 3790"/>
              <a:gd name="T13" fmla="*/ 796 h 2332"/>
              <a:gd name="T14" fmla="*/ 3220 w 3790"/>
              <a:gd name="T15" fmla="*/ 690 h 2332"/>
              <a:gd name="T16" fmla="*/ 3162 w 3790"/>
              <a:gd name="T17" fmla="*/ 596 h 2332"/>
              <a:gd name="T18" fmla="*/ 3088 w 3790"/>
              <a:gd name="T19" fmla="*/ 516 h 2332"/>
              <a:gd name="T20" fmla="*/ 2998 w 3790"/>
              <a:gd name="T21" fmla="*/ 450 h 2332"/>
              <a:gd name="T22" fmla="*/ 2898 w 3790"/>
              <a:gd name="T23" fmla="*/ 402 h 2332"/>
              <a:gd name="T24" fmla="*/ 2788 w 3790"/>
              <a:gd name="T25" fmla="*/ 374 h 2332"/>
              <a:gd name="T26" fmla="*/ 2700 w 3790"/>
              <a:gd name="T27" fmla="*/ 368 h 2332"/>
              <a:gd name="T28" fmla="*/ 2522 w 3790"/>
              <a:gd name="T29" fmla="*/ 396 h 2332"/>
              <a:gd name="T30" fmla="*/ 2366 w 3790"/>
              <a:gd name="T31" fmla="*/ 472 h 2332"/>
              <a:gd name="T32" fmla="*/ 2256 w 3790"/>
              <a:gd name="T33" fmla="*/ 324 h 2332"/>
              <a:gd name="T34" fmla="*/ 2070 w 3790"/>
              <a:gd name="T35" fmla="*/ 164 h 2332"/>
              <a:gd name="T36" fmla="*/ 1848 w 3790"/>
              <a:gd name="T37" fmla="*/ 54 h 2332"/>
              <a:gd name="T38" fmla="*/ 1596 w 3790"/>
              <a:gd name="T39" fmla="*/ 2 h 2332"/>
              <a:gd name="T40" fmla="*/ 1430 w 3790"/>
              <a:gd name="T41" fmla="*/ 6 h 2332"/>
              <a:gd name="T42" fmla="*/ 1240 w 3790"/>
              <a:gd name="T43" fmla="*/ 44 h 2332"/>
              <a:gd name="T44" fmla="*/ 1064 w 3790"/>
              <a:gd name="T45" fmla="*/ 118 h 2332"/>
              <a:gd name="T46" fmla="*/ 908 w 3790"/>
              <a:gd name="T47" fmla="*/ 224 h 2332"/>
              <a:gd name="T48" fmla="*/ 776 w 3790"/>
              <a:gd name="T49" fmla="*/ 356 h 2332"/>
              <a:gd name="T50" fmla="*/ 672 w 3790"/>
              <a:gd name="T51" fmla="*/ 512 h 2332"/>
              <a:gd name="T52" fmla="*/ 598 w 3790"/>
              <a:gd name="T53" fmla="*/ 688 h 2332"/>
              <a:gd name="T54" fmla="*/ 558 w 3790"/>
              <a:gd name="T55" fmla="*/ 878 h 2332"/>
              <a:gd name="T56" fmla="*/ 554 w 3790"/>
              <a:gd name="T57" fmla="*/ 1012 h 2332"/>
              <a:gd name="T58" fmla="*/ 560 w 3790"/>
              <a:gd name="T59" fmla="*/ 1056 h 2332"/>
              <a:gd name="T60" fmla="*/ 388 w 3790"/>
              <a:gd name="T61" fmla="*/ 1120 h 2332"/>
              <a:gd name="T62" fmla="*/ 198 w 3790"/>
              <a:gd name="T63" fmla="*/ 1252 h 2332"/>
              <a:gd name="T64" fmla="*/ 92 w 3790"/>
              <a:gd name="T65" fmla="*/ 1384 h 2332"/>
              <a:gd name="T66" fmla="*/ 42 w 3790"/>
              <a:gd name="T67" fmla="*/ 1484 h 2332"/>
              <a:gd name="T68" fmla="*/ 10 w 3790"/>
              <a:gd name="T69" fmla="*/ 1594 h 2332"/>
              <a:gd name="T70" fmla="*/ 0 w 3790"/>
              <a:gd name="T71" fmla="*/ 1712 h 2332"/>
              <a:gd name="T72" fmla="*/ 8 w 3790"/>
              <a:gd name="T73" fmla="*/ 1816 h 2332"/>
              <a:gd name="T74" fmla="*/ 44 w 3790"/>
              <a:gd name="T75" fmla="*/ 1942 h 2332"/>
              <a:gd name="T76" fmla="*/ 106 w 3790"/>
              <a:gd name="T77" fmla="*/ 2052 h 2332"/>
              <a:gd name="T78" fmla="*/ 192 w 3790"/>
              <a:gd name="T79" fmla="*/ 2146 h 2332"/>
              <a:gd name="T80" fmla="*/ 298 w 3790"/>
              <a:gd name="T81" fmla="*/ 2222 h 2332"/>
              <a:gd name="T82" fmla="*/ 420 w 3790"/>
              <a:gd name="T83" fmla="*/ 2278 h 2332"/>
              <a:gd name="T84" fmla="*/ 558 w 3790"/>
              <a:gd name="T85" fmla="*/ 2316 h 2332"/>
              <a:gd name="T86" fmla="*/ 706 w 3790"/>
              <a:gd name="T87" fmla="*/ 2332 h 2332"/>
              <a:gd name="T88" fmla="*/ 3106 w 3790"/>
              <a:gd name="T89" fmla="*/ 2322 h 2332"/>
              <a:gd name="T90" fmla="*/ 3360 w 3790"/>
              <a:gd name="T91" fmla="*/ 2260 h 2332"/>
              <a:gd name="T92" fmla="*/ 3486 w 3790"/>
              <a:gd name="T93" fmla="*/ 2204 h 2332"/>
              <a:gd name="T94" fmla="*/ 3594 w 3790"/>
              <a:gd name="T95" fmla="*/ 2132 h 2332"/>
              <a:gd name="T96" fmla="*/ 3682 w 3790"/>
              <a:gd name="T97" fmla="*/ 2044 h 2332"/>
              <a:gd name="T98" fmla="*/ 3744 w 3790"/>
              <a:gd name="T99" fmla="*/ 1936 h 2332"/>
              <a:gd name="T100" fmla="*/ 3782 w 3790"/>
              <a:gd name="T101" fmla="*/ 1810 h 2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790" h="2332">
                <a:moveTo>
                  <a:pt x="3790" y="1700"/>
                </a:moveTo>
                <a:lnTo>
                  <a:pt x="3790" y="1700"/>
                </a:lnTo>
                <a:lnTo>
                  <a:pt x="3788" y="1642"/>
                </a:lnTo>
                <a:lnTo>
                  <a:pt x="3780" y="1582"/>
                </a:lnTo>
                <a:lnTo>
                  <a:pt x="3770" y="1524"/>
                </a:lnTo>
                <a:lnTo>
                  <a:pt x="3754" y="1468"/>
                </a:lnTo>
                <a:lnTo>
                  <a:pt x="3734" y="1412"/>
                </a:lnTo>
                <a:lnTo>
                  <a:pt x="3710" y="1358"/>
                </a:lnTo>
                <a:lnTo>
                  <a:pt x="3684" y="1304"/>
                </a:lnTo>
                <a:lnTo>
                  <a:pt x="3652" y="1254"/>
                </a:lnTo>
                <a:lnTo>
                  <a:pt x="3618" y="1206"/>
                </a:lnTo>
                <a:lnTo>
                  <a:pt x="3580" y="1158"/>
                </a:lnTo>
                <a:lnTo>
                  <a:pt x="3540" y="1116"/>
                </a:lnTo>
                <a:lnTo>
                  <a:pt x="3496" y="1076"/>
                </a:lnTo>
                <a:lnTo>
                  <a:pt x="3448" y="1038"/>
                </a:lnTo>
                <a:lnTo>
                  <a:pt x="3400" y="1004"/>
                </a:lnTo>
                <a:lnTo>
                  <a:pt x="3348" y="974"/>
                </a:lnTo>
                <a:lnTo>
                  <a:pt x="3294" y="948"/>
                </a:lnTo>
                <a:lnTo>
                  <a:pt x="3294" y="948"/>
                </a:lnTo>
                <a:lnTo>
                  <a:pt x="3286" y="944"/>
                </a:lnTo>
                <a:lnTo>
                  <a:pt x="3280" y="938"/>
                </a:lnTo>
                <a:lnTo>
                  <a:pt x="3280" y="938"/>
                </a:lnTo>
                <a:lnTo>
                  <a:pt x="3280" y="938"/>
                </a:lnTo>
                <a:lnTo>
                  <a:pt x="3280" y="908"/>
                </a:lnTo>
                <a:lnTo>
                  <a:pt x="3278" y="880"/>
                </a:lnTo>
                <a:lnTo>
                  <a:pt x="3272" y="852"/>
                </a:lnTo>
                <a:lnTo>
                  <a:pt x="3268" y="822"/>
                </a:lnTo>
                <a:lnTo>
                  <a:pt x="3260" y="796"/>
                </a:lnTo>
                <a:lnTo>
                  <a:pt x="3252" y="768"/>
                </a:lnTo>
                <a:lnTo>
                  <a:pt x="3244" y="742"/>
                </a:lnTo>
                <a:lnTo>
                  <a:pt x="3232" y="716"/>
                </a:lnTo>
                <a:lnTo>
                  <a:pt x="3220" y="690"/>
                </a:lnTo>
                <a:lnTo>
                  <a:pt x="3208" y="666"/>
                </a:lnTo>
                <a:lnTo>
                  <a:pt x="3194" y="642"/>
                </a:lnTo>
                <a:lnTo>
                  <a:pt x="3178" y="618"/>
                </a:lnTo>
                <a:lnTo>
                  <a:pt x="3162" y="596"/>
                </a:lnTo>
                <a:lnTo>
                  <a:pt x="3144" y="574"/>
                </a:lnTo>
                <a:lnTo>
                  <a:pt x="3126" y="554"/>
                </a:lnTo>
                <a:lnTo>
                  <a:pt x="3108" y="534"/>
                </a:lnTo>
                <a:lnTo>
                  <a:pt x="3088" y="516"/>
                </a:lnTo>
                <a:lnTo>
                  <a:pt x="3066" y="498"/>
                </a:lnTo>
                <a:lnTo>
                  <a:pt x="3044" y="480"/>
                </a:lnTo>
                <a:lnTo>
                  <a:pt x="3022" y="464"/>
                </a:lnTo>
                <a:lnTo>
                  <a:pt x="2998" y="450"/>
                </a:lnTo>
                <a:lnTo>
                  <a:pt x="2974" y="436"/>
                </a:lnTo>
                <a:lnTo>
                  <a:pt x="2950" y="424"/>
                </a:lnTo>
                <a:lnTo>
                  <a:pt x="2924" y="412"/>
                </a:lnTo>
                <a:lnTo>
                  <a:pt x="2898" y="402"/>
                </a:lnTo>
                <a:lnTo>
                  <a:pt x="2870" y="394"/>
                </a:lnTo>
                <a:lnTo>
                  <a:pt x="2844" y="386"/>
                </a:lnTo>
                <a:lnTo>
                  <a:pt x="2816" y="380"/>
                </a:lnTo>
                <a:lnTo>
                  <a:pt x="2788" y="374"/>
                </a:lnTo>
                <a:lnTo>
                  <a:pt x="2758" y="370"/>
                </a:lnTo>
                <a:lnTo>
                  <a:pt x="2730" y="368"/>
                </a:lnTo>
                <a:lnTo>
                  <a:pt x="2700" y="368"/>
                </a:lnTo>
                <a:lnTo>
                  <a:pt x="2700" y="368"/>
                </a:lnTo>
                <a:lnTo>
                  <a:pt x="2654" y="370"/>
                </a:lnTo>
                <a:lnTo>
                  <a:pt x="2608" y="374"/>
                </a:lnTo>
                <a:lnTo>
                  <a:pt x="2564" y="384"/>
                </a:lnTo>
                <a:lnTo>
                  <a:pt x="2522" y="396"/>
                </a:lnTo>
                <a:lnTo>
                  <a:pt x="2482" y="410"/>
                </a:lnTo>
                <a:lnTo>
                  <a:pt x="2442" y="428"/>
                </a:lnTo>
                <a:lnTo>
                  <a:pt x="2404" y="450"/>
                </a:lnTo>
                <a:lnTo>
                  <a:pt x="2366" y="472"/>
                </a:lnTo>
                <a:lnTo>
                  <a:pt x="2366" y="472"/>
                </a:lnTo>
                <a:lnTo>
                  <a:pt x="2334" y="420"/>
                </a:lnTo>
                <a:lnTo>
                  <a:pt x="2296" y="372"/>
                </a:lnTo>
                <a:lnTo>
                  <a:pt x="2256" y="324"/>
                </a:lnTo>
                <a:lnTo>
                  <a:pt x="2214" y="280"/>
                </a:lnTo>
                <a:lnTo>
                  <a:pt x="2168" y="238"/>
                </a:lnTo>
                <a:lnTo>
                  <a:pt x="2120" y="198"/>
                </a:lnTo>
                <a:lnTo>
                  <a:pt x="2070" y="164"/>
                </a:lnTo>
                <a:lnTo>
                  <a:pt x="2018" y="130"/>
                </a:lnTo>
                <a:lnTo>
                  <a:pt x="1962" y="102"/>
                </a:lnTo>
                <a:lnTo>
                  <a:pt x="1906" y="76"/>
                </a:lnTo>
                <a:lnTo>
                  <a:pt x="1848" y="54"/>
                </a:lnTo>
                <a:lnTo>
                  <a:pt x="1786" y="34"/>
                </a:lnTo>
                <a:lnTo>
                  <a:pt x="1724" y="20"/>
                </a:lnTo>
                <a:lnTo>
                  <a:pt x="1662" y="10"/>
                </a:lnTo>
                <a:lnTo>
                  <a:pt x="1596" y="2"/>
                </a:lnTo>
                <a:lnTo>
                  <a:pt x="1530" y="0"/>
                </a:lnTo>
                <a:lnTo>
                  <a:pt x="1530" y="0"/>
                </a:lnTo>
                <a:lnTo>
                  <a:pt x="1480" y="2"/>
                </a:lnTo>
                <a:lnTo>
                  <a:pt x="1430" y="6"/>
                </a:lnTo>
                <a:lnTo>
                  <a:pt x="1382" y="12"/>
                </a:lnTo>
                <a:lnTo>
                  <a:pt x="1334" y="20"/>
                </a:lnTo>
                <a:lnTo>
                  <a:pt x="1286" y="32"/>
                </a:lnTo>
                <a:lnTo>
                  <a:pt x="1240" y="44"/>
                </a:lnTo>
                <a:lnTo>
                  <a:pt x="1194" y="60"/>
                </a:lnTo>
                <a:lnTo>
                  <a:pt x="1150" y="78"/>
                </a:lnTo>
                <a:lnTo>
                  <a:pt x="1106" y="96"/>
                </a:lnTo>
                <a:lnTo>
                  <a:pt x="1064" y="118"/>
                </a:lnTo>
                <a:lnTo>
                  <a:pt x="1024" y="142"/>
                </a:lnTo>
                <a:lnTo>
                  <a:pt x="984" y="168"/>
                </a:lnTo>
                <a:lnTo>
                  <a:pt x="946" y="194"/>
                </a:lnTo>
                <a:lnTo>
                  <a:pt x="908" y="224"/>
                </a:lnTo>
                <a:lnTo>
                  <a:pt x="874" y="254"/>
                </a:lnTo>
                <a:lnTo>
                  <a:pt x="840" y="286"/>
                </a:lnTo>
                <a:lnTo>
                  <a:pt x="808" y="320"/>
                </a:lnTo>
                <a:lnTo>
                  <a:pt x="776" y="356"/>
                </a:lnTo>
                <a:lnTo>
                  <a:pt x="748" y="394"/>
                </a:lnTo>
                <a:lnTo>
                  <a:pt x="720" y="432"/>
                </a:lnTo>
                <a:lnTo>
                  <a:pt x="694" y="470"/>
                </a:lnTo>
                <a:lnTo>
                  <a:pt x="672" y="512"/>
                </a:lnTo>
                <a:lnTo>
                  <a:pt x="650" y="554"/>
                </a:lnTo>
                <a:lnTo>
                  <a:pt x="630" y="598"/>
                </a:lnTo>
                <a:lnTo>
                  <a:pt x="612" y="642"/>
                </a:lnTo>
                <a:lnTo>
                  <a:pt x="598" y="688"/>
                </a:lnTo>
                <a:lnTo>
                  <a:pt x="584" y="734"/>
                </a:lnTo>
                <a:lnTo>
                  <a:pt x="574" y="780"/>
                </a:lnTo>
                <a:lnTo>
                  <a:pt x="564" y="828"/>
                </a:lnTo>
                <a:lnTo>
                  <a:pt x="558" y="878"/>
                </a:lnTo>
                <a:lnTo>
                  <a:pt x="554" y="928"/>
                </a:lnTo>
                <a:lnTo>
                  <a:pt x="554" y="978"/>
                </a:lnTo>
                <a:lnTo>
                  <a:pt x="554" y="978"/>
                </a:lnTo>
                <a:lnTo>
                  <a:pt x="554" y="1012"/>
                </a:lnTo>
                <a:lnTo>
                  <a:pt x="556" y="1046"/>
                </a:lnTo>
                <a:lnTo>
                  <a:pt x="556" y="1046"/>
                </a:lnTo>
                <a:lnTo>
                  <a:pt x="556" y="1054"/>
                </a:lnTo>
                <a:lnTo>
                  <a:pt x="560" y="1056"/>
                </a:lnTo>
                <a:lnTo>
                  <a:pt x="560" y="1056"/>
                </a:lnTo>
                <a:lnTo>
                  <a:pt x="502" y="1074"/>
                </a:lnTo>
                <a:lnTo>
                  <a:pt x="444" y="1094"/>
                </a:lnTo>
                <a:lnTo>
                  <a:pt x="388" y="1120"/>
                </a:lnTo>
                <a:lnTo>
                  <a:pt x="336" y="1148"/>
                </a:lnTo>
                <a:lnTo>
                  <a:pt x="288" y="1180"/>
                </a:lnTo>
                <a:lnTo>
                  <a:pt x="242" y="1214"/>
                </a:lnTo>
                <a:lnTo>
                  <a:pt x="198" y="1252"/>
                </a:lnTo>
                <a:lnTo>
                  <a:pt x="158" y="1292"/>
                </a:lnTo>
                <a:lnTo>
                  <a:pt x="124" y="1336"/>
                </a:lnTo>
                <a:lnTo>
                  <a:pt x="106" y="1360"/>
                </a:lnTo>
                <a:lnTo>
                  <a:pt x="92" y="1384"/>
                </a:lnTo>
                <a:lnTo>
                  <a:pt x="78" y="1408"/>
                </a:lnTo>
                <a:lnTo>
                  <a:pt x="64" y="1432"/>
                </a:lnTo>
                <a:lnTo>
                  <a:pt x="52" y="1458"/>
                </a:lnTo>
                <a:lnTo>
                  <a:pt x="42" y="1484"/>
                </a:lnTo>
                <a:lnTo>
                  <a:pt x="32" y="1510"/>
                </a:lnTo>
                <a:lnTo>
                  <a:pt x="24" y="1538"/>
                </a:lnTo>
                <a:lnTo>
                  <a:pt x="16" y="1566"/>
                </a:lnTo>
                <a:lnTo>
                  <a:pt x="10" y="1594"/>
                </a:lnTo>
                <a:lnTo>
                  <a:pt x="6" y="1622"/>
                </a:lnTo>
                <a:lnTo>
                  <a:pt x="2" y="1652"/>
                </a:lnTo>
                <a:lnTo>
                  <a:pt x="0" y="1682"/>
                </a:lnTo>
                <a:lnTo>
                  <a:pt x="0" y="1712"/>
                </a:lnTo>
                <a:lnTo>
                  <a:pt x="0" y="1712"/>
                </a:lnTo>
                <a:lnTo>
                  <a:pt x="0" y="1748"/>
                </a:lnTo>
                <a:lnTo>
                  <a:pt x="2" y="1782"/>
                </a:lnTo>
                <a:lnTo>
                  <a:pt x="8" y="1816"/>
                </a:lnTo>
                <a:lnTo>
                  <a:pt x="14" y="1848"/>
                </a:lnTo>
                <a:lnTo>
                  <a:pt x="22" y="1880"/>
                </a:lnTo>
                <a:lnTo>
                  <a:pt x="32" y="1912"/>
                </a:lnTo>
                <a:lnTo>
                  <a:pt x="44" y="1942"/>
                </a:lnTo>
                <a:lnTo>
                  <a:pt x="58" y="1970"/>
                </a:lnTo>
                <a:lnTo>
                  <a:pt x="72" y="1998"/>
                </a:lnTo>
                <a:lnTo>
                  <a:pt x="88" y="2026"/>
                </a:lnTo>
                <a:lnTo>
                  <a:pt x="106" y="2052"/>
                </a:lnTo>
                <a:lnTo>
                  <a:pt x="126" y="2076"/>
                </a:lnTo>
                <a:lnTo>
                  <a:pt x="146" y="2100"/>
                </a:lnTo>
                <a:lnTo>
                  <a:pt x="170" y="2124"/>
                </a:lnTo>
                <a:lnTo>
                  <a:pt x="192" y="2146"/>
                </a:lnTo>
                <a:lnTo>
                  <a:pt x="218" y="2166"/>
                </a:lnTo>
                <a:lnTo>
                  <a:pt x="244" y="2186"/>
                </a:lnTo>
                <a:lnTo>
                  <a:pt x="270" y="2204"/>
                </a:lnTo>
                <a:lnTo>
                  <a:pt x="298" y="2222"/>
                </a:lnTo>
                <a:lnTo>
                  <a:pt x="328" y="2238"/>
                </a:lnTo>
                <a:lnTo>
                  <a:pt x="358" y="2252"/>
                </a:lnTo>
                <a:lnTo>
                  <a:pt x="388" y="2266"/>
                </a:lnTo>
                <a:lnTo>
                  <a:pt x="420" y="2278"/>
                </a:lnTo>
                <a:lnTo>
                  <a:pt x="454" y="2290"/>
                </a:lnTo>
                <a:lnTo>
                  <a:pt x="488" y="2300"/>
                </a:lnTo>
                <a:lnTo>
                  <a:pt x="522" y="2308"/>
                </a:lnTo>
                <a:lnTo>
                  <a:pt x="558" y="2316"/>
                </a:lnTo>
                <a:lnTo>
                  <a:pt x="594" y="2322"/>
                </a:lnTo>
                <a:lnTo>
                  <a:pt x="630" y="2326"/>
                </a:lnTo>
                <a:lnTo>
                  <a:pt x="668" y="2330"/>
                </a:lnTo>
                <a:lnTo>
                  <a:pt x="706" y="2332"/>
                </a:lnTo>
                <a:lnTo>
                  <a:pt x="744" y="2332"/>
                </a:lnTo>
                <a:lnTo>
                  <a:pt x="3026" y="2332"/>
                </a:lnTo>
                <a:lnTo>
                  <a:pt x="3026" y="2332"/>
                </a:lnTo>
                <a:lnTo>
                  <a:pt x="3106" y="2322"/>
                </a:lnTo>
                <a:lnTo>
                  <a:pt x="3182" y="2308"/>
                </a:lnTo>
                <a:lnTo>
                  <a:pt x="3256" y="2292"/>
                </a:lnTo>
                <a:lnTo>
                  <a:pt x="3326" y="2272"/>
                </a:lnTo>
                <a:lnTo>
                  <a:pt x="3360" y="2260"/>
                </a:lnTo>
                <a:lnTo>
                  <a:pt x="3394" y="2248"/>
                </a:lnTo>
                <a:lnTo>
                  <a:pt x="3426" y="2234"/>
                </a:lnTo>
                <a:lnTo>
                  <a:pt x="3456" y="2220"/>
                </a:lnTo>
                <a:lnTo>
                  <a:pt x="3486" y="2204"/>
                </a:lnTo>
                <a:lnTo>
                  <a:pt x="3516" y="2188"/>
                </a:lnTo>
                <a:lnTo>
                  <a:pt x="3544" y="2170"/>
                </a:lnTo>
                <a:lnTo>
                  <a:pt x="3570" y="2152"/>
                </a:lnTo>
                <a:lnTo>
                  <a:pt x="3594" y="2132"/>
                </a:lnTo>
                <a:lnTo>
                  <a:pt x="3618" y="2112"/>
                </a:lnTo>
                <a:lnTo>
                  <a:pt x="3640" y="2090"/>
                </a:lnTo>
                <a:lnTo>
                  <a:pt x="3662" y="2068"/>
                </a:lnTo>
                <a:lnTo>
                  <a:pt x="3682" y="2044"/>
                </a:lnTo>
                <a:lnTo>
                  <a:pt x="3700" y="2018"/>
                </a:lnTo>
                <a:lnTo>
                  <a:pt x="3716" y="1992"/>
                </a:lnTo>
                <a:lnTo>
                  <a:pt x="3732" y="1964"/>
                </a:lnTo>
                <a:lnTo>
                  <a:pt x="3744" y="1936"/>
                </a:lnTo>
                <a:lnTo>
                  <a:pt x="3756" y="1906"/>
                </a:lnTo>
                <a:lnTo>
                  <a:pt x="3766" y="1876"/>
                </a:lnTo>
                <a:lnTo>
                  <a:pt x="3774" y="1844"/>
                </a:lnTo>
                <a:lnTo>
                  <a:pt x="3782" y="1810"/>
                </a:lnTo>
                <a:lnTo>
                  <a:pt x="3786" y="1774"/>
                </a:lnTo>
                <a:lnTo>
                  <a:pt x="3790" y="1738"/>
                </a:lnTo>
                <a:lnTo>
                  <a:pt x="3790" y="1700"/>
                </a:lnTo>
                <a:close/>
              </a:path>
            </a:pathLst>
          </a:custGeom>
          <a:solidFill>
            <a:srgbClr val="44546A">
              <a:alpha val="62000"/>
            </a:srgbClr>
          </a:solidFill>
          <a:ln>
            <a:noFill/>
          </a:ln>
        </p:spPr>
        <p:txBody>
          <a:bodyPr vert="horz" wrap="square" lIns="87843" tIns="43920" rIns="87843" bIns="439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325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50" b="0" i="0" u="none" strike="noStrike" kern="1200" cap="none" spc="0" normalizeH="0" baseline="0" noProof="0" dirty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Left-Right Arrow 5"/>
          <p:cNvSpPr/>
          <p:nvPr/>
        </p:nvSpPr>
        <p:spPr>
          <a:xfrm>
            <a:off x="427037" y="4352909"/>
            <a:ext cx="5275488" cy="1690142"/>
          </a:xfrm>
          <a:prstGeom prst="leftRightArrow">
            <a:avLst/>
          </a:prstGeom>
          <a:solidFill>
            <a:srgbClr val="5B9BD5">
              <a:alpha val="52157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272846" y="1625053"/>
            <a:ext cx="2553903" cy="1066027"/>
          </a:xfrm>
          <a:prstGeom prst="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36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Vpogled v </a:t>
            </a:r>
            <a:r>
              <a:rPr kumimoji="0" lang="sl-SI" sz="1836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obremenitev in delovanje</a:t>
            </a:r>
            <a:endParaRPr kumimoji="0" lang="en-US" sz="1836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72848" y="2950148"/>
            <a:ext cx="2553901" cy="1066027"/>
          </a:xfrm>
          <a:prstGeom prst="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36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Konsistentna kontrola in skladnost</a:t>
            </a:r>
            <a:endParaRPr kumimoji="0" lang="en-US" sz="1836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272848" y="4275246"/>
            <a:ext cx="2553901" cy="1066027"/>
          </a:xfrm>
          <a:prstGeom prst="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36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Hitrejši </a:t>
            </a:r>
            <a:r>
              <a:rPr kumimoji="0" lang="sl-SI" sz="1836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odzivi </a:t>
            </a:r>
            <a:r>
              <a:rPr kumimoji="0" lang="sl-SI" sz="1836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 </a:t>
            </a:r>
            <a:r>
              <a:rPr kumimoji="0" lang="sl-SI" sz="1836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varnostne grožnje</a:t>
            </a:r>
            <a:endParaRPr kumimoji="0" lang="en-US" sz="1836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72850" y="5600341"/>
            <a:ext cx="2553899" cy="1066027"/>
          </a:xfrm>
          <a:prstGeom prst="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36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Razpoložljivost aplikacij in podatkov</a:t>
            </a:r>
            <a:endParaRPr kumimoji="0" lang="en-US" sz="1836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218237" y="1625054"/>
            <a:ext cx="1502029" cy="1066027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36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Insight &amp; Analytics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18237" y="5600340"/>
            <a:ext cx="1502029" cy="1066027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36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Protection &amp; Recovery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218237" y="4275245"/>
            <a:ext cx="1502029" cy="1066027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36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Security &amp; Compliance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218237" y="2950149"/>
            <a:ext cx="1502029" cy="1066027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36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Automation &amp; Control</a:t>
            </a:r>
          </a:p>
        </p:txBody>
      </p:sp>
      <p:sp>
        <p:nvSpPr>
          <p:cNvPr id="15" name="Right Arrow 14"/>
          <p:cNvSpPr/>
          <p:nvPr/>
        </p:nvSpPr>
        <p:spPr>
          <a:xfrm>
            <a:off x="7802413" y="1962672"/>
            <a:ext cx="391285" cy="234597"/>
          </a:xfrm>
          <a:prstGeom prst="rightArrow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7802413" y="3303732"/>
            <a:ext cx="391285" cy="234597"/>
          </a:xfrm>
          <a:prstGeom prst="rightArrow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7802413" y="4644792"/>
            <a:ext cx="391285" cy="234597"/>
          </a:xfrm>
          <a:prstGeom prst="rightArrow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7802413" y="5945625"/>
            <a:ext cx="391285" cy="234597"/>
          </a:xfrm>
          <a:prstGeom prst="rightArrow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3259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36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Freeform 86"/>
          <p:cNvSpPr>
            <a:spLocks/>
          </p:cNvSpPr>
          <p:nvPr/>
        </p:nvSpPr>
        <p:spPr bwMode="auto">
          <a:xfrm>
            <a:off x="1537717" y="1758328"/>
            <a:ext cx="2683913" cy="1606695"/>
          </a:xfrm>
          <a:custGeom>
            <a:avLst/>
            <a:gdLst>
              <a:gd name="T0" fmla="*/ 3780 w 3790"/>
              <a:gd name="T1" fmla="*/ 1582 h 2332"/>
              <a:gd name="T2" fmla="*/ 3710 w 3790"/>
              <a:gd name="T3" fmla="*/ 1358 h 2332"/>
              <a:gd name="T4" fmla="*/ 3580 w 3790"/>
              <a:gd name="T5" fmla="*/ 1158 h 2332"/>
              <a:gd name="T6" fmla="*/ 3400 w 3790"/>
              <a:gd name="T7" fmla="*/ 1004 h 2332"/>
              <a:gd name="T8" fmla="*/ 3286 w 3790"/>
              <a:gd name="T9" fmla="*/ 944 h 2332"/>
              <a:gd name="T10" fmla="*/ 3280 w 3790"/>
              <a:gd name="T11" fmla="*/ 908 h 2332"/>
              <a:gd name="T12" fmla="*/ 3260 w 3790"/>
              <a:gd name="T13" fmla="*/ 796 h 2332"/>
              <a:gd name="T14" fmla="*/ 3220 w 3790"/>
              <a:gd name="T15" fmla="*/ 690 h 2332"/>
              <a:gd name="T16" fmla="*/ 3162 w 3790"/>
              <a:gd name="T17" fmla="*/ 596 h 2332"/>
              <a:gd name="T18" fmla="*/ 3088 w 3790"/>
              <a:gd name="T19" fmla="*/ 516 h 2332"/>
              <a:gd name="T20" fmla="*/ 2998 w 3790"/>
              <a:gd name="T21" fmla="*/ 450 h 2332"/>
              <a:gd name="T22" fmla="*/ 2898 w 3790"/>
              <a:gd name="T23" fmla="*/ 402 h 2332"/>
              <a:gd name="T24" fmla="*/ 2788 w 3790"/>
              <a:gd name="T25" fmla="*/ 374 h 2332"/>
              <a:gd name="T26" fmla="*/ 2700 w 3790"/>
              <a:gd name="T27" fmla="*/ 368 h 2332"/>
              <a:gd name="T28" fmla="*/ 2522 w 3790"/>
              <a:gd name="T29" fmla="*/ 396 h 2332"/>
              <a:gd name="T30" fmla="*/ 2366 w 3790"/>
              <a:gd name="T31" fmla="*/ 472 h 2332"/>
              <a:gd name="T32" fmla="*/ 2256 w 3790"/>
              <a:gd name="T33" fmla="*/ 324 h 2332"/>
              <a:gd name="T34" fmla="*/ 2070 w 3790"/>
              <a:gd name="T35" fmla="*/ 164 h 2332"/>
              <a:gd name="T36" fmla="*/ 1848 w 3790"/>
              <a:gd name="T37" fmla="*/ 54 h 2332"/>
              <a:gd name="T38" fmla="*/ 1596 w 3790"/>
              <a:gd name="T39" fmla="*/ 2 h 2332"/>
              <a:gd name="T40" fmla="*/ 1430 w 3790"/>
              <a:gd name="T41" fmla="*/ 6 h 2332"/>
              <a:gd name="T42" fmla="*/ 1240 w 3790"/>
              <a:gd name="T43" fmla="*/ 44 h 2332"/>
              <a:gd name="T44" fmla="*/ 1064 w 3790"/>
              <a:gd name="T45" fmla="*/ 118 h 2332"/>
              <a:gd name="T46" fmla="*/ 908 w 3790"/>
              <a:gd name="T47" fmla="*/ 224 h 2332"/>
              <a:gd name="T48" fmla="*/ 776 w 3790"/>
              <a:gd name="T49" fmla="*/ 356 h 2332"/>
              <a:gd name="T50" fmla="*/ 672 w 3790"/>
              <a:gd name="T51" fmla="*/ 512 h 2332"/>
              <a:gd name="T52" fmla="*/ 598 w 3790"/>
              <a:gd name="T53" fmla="*/ 688 h 2332"/>
              <a:gd name="T54" fmla="*/ 558 w 3790"/>
              <a:gd name="T55" fmla="*/ 878 h 2332"/>
              <a:gd name="T56" fmla="*/ 554 w 3790"/>
              <a:gd name="T57" fmla="*/ 1012 h 2332"/>
              <a:gd name="T58" fmla="*/ 560 w 3790"/>
              <a:gd name="T59" fmla="*/ 1056 h 2332"/>
              <a:gd name="T60" fmla="*/ 388 w 3790"/>
              <a:gd name="T61" fmla="*/ 1120 h 2332"/>
              <a:gd name="T62" fmla="*/ 198 w 3790"/>
              <a:gd name="T63" fmla="*/ 1252 h 2332"/>
              <a:gd name="T64" fmla="*/ 92 w 3790"/>
              <a:gd name="T65" fmla="*/ 1384 h 2332"/>
              <a:gd name="T66" fmla="*/ 42 w 3790"/>
              <a:gd name="T67" fmla="*/ 1484 h 2332"/>
              <a:gd name="T68" fmla="*/ 10 w 3790"/>
              <a:gd name="T69" fmla="*/ 1594 h 2332"/>
              <a:gd name="T70" fmla="*/ 0 w 3790"/>
              <a:gd name="T71" fmla="*/ 1712 h 2332"/>
              <a:gd name="T72" fmla="*/ 8 w 3790"/>
              <a:gd name="T73" fmla="*/ 1816 h 2332"/>
              <a:gd name="T74" fmla="*/ 44 w 3790"/>
              <a:gd name="T75" fmla="*/ 1942 h 2332"/>
              <a:gd name="T76" fmla="*/ 106 w 3790"/>
              <a:gd name="T77" fmla="*/ 2052 h 2332"/>
              <a:gd name="T78" fmla="*/ 192 w 3790"/>
              <a:gd name="T79" fmla="*/ 2146 h 2332"/>
              <a:gd name="T80" fmla="*/ 298 w 3790"/>
              <a:gd name="T81" fmla="*/ 2222 h 2332"/>
              <a:gd name="T82" fmla="*/ 420 w 3790"/>
              <a:gd name="T83" fmla="*/ 2278 h 2332"/>
              <a:gd name="T84" fmla="*/ 558 w 3790"/>
              <a:gd name="T85" fmla="*/ 2316 h 2332"/>
              <a:gd name="T86" fmla="*/ 706 w 3790"/>
              <a:gd name="T87" fmla="*/ 2332 h 2332"/>
              <a:gd name="T88" fmla="*/ 3106 w 3790"/>
              <a:gd name="T89" fmla="*/ 2322 h 2332"/>
              <a:gd name="T90" fmla="*/ 3360 w 3790"/>
              <a:gd name="T91" fmla="*/ 2260 h 2332"/>
              <a:gd name="T92" fmla="*/ 3486 w 3790"/>
              <a:gd name="T93" fmla="*/ 2204 h 2332"/>
              <a:gd name="T94" fmla="*/ 3594 w 3790"/>
              <a:gd name="T95" fmla="*/ 2132 h 2332"/>
              <a:gd name="T96" fmla="*/ 3682 w 3790"/>
              <a:gd name="T97" fmla="*/ 2044 h 2332"/>
              <a:gd name="T98" fmla="*/ 3744 w 3790"/>
              <a:gd name="T99" fmla="*/ 1936 h 2332"/>
              <a:gd name="T100" fmla="*/ 3782 w 3790"/>
              <a:gd name="T101" fmla="*/ 1810 h 2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790" h="2332">
                <a:moveTo>
                  <a:pt x="3790" y="1700"/>
                </a:moveTo>
                <a:lnTo>
                  <a:pt x="3790" y="1700"/>
                </a:lnTo>
                <a:lnTo>
                  <a:pt x="3788" y="1642"/>
                </a:lnTo>
                <a:lnTo>
                  <a:pt x="3780" y="1582"/>
                </a:lnTo>
                <a:lnTo>
                  <a:pt x="3770" y="1524"/>
                </a:lnTo>
                <a:lnTo>
                  <a:pt x="3754" y="1468"/>
                </a:lnTo>
                <a:lnTo>
                  <a:pt x="3734" y="1412"/>
                </a:lnTo>
                <a:lnTo>
                  <a:pt x="3710" y="1358"/>
                </a:lnTo>
                <a:lnTo>
                  <a:pt x="3684" y="1304"/>
                </a:lnTo>
                <a:lnTo>
                  <a:pt x="3652" y="1254"/>
                </a:lnTo>
                <a:lnTo>
                  <a:pt x="3618" y="1206"/>
                </a:lnTo>
                <a:lnTo>
                  <a:pt x="3580" y="1158"/>
                </a:lnTo>
                <a:lnTo>
                  <a:pt x="3540" y="1116"/>
                </a:lnTo>
                <a:lnTo>
                  <a:pt x="3496" y="1076"/>
                </a:lnTo>
                <a:lnTo>
                  <a:pt x="3448" y="1038"/>
                </a:lnTo>
                <a:lnTo>
                  <a:pt x="3400" y="1004"/>
                </a:lnTo>
                <a:lnTo>
                  <a:pt x="3348" y="974"/>
                </a:lnTo>
                <a:lnTo>
                  <a:pt x="3294" y="948"/>
                </a:lnTo>
                <a:lnTo>
                  <a:pt x="3294" y="948"/>
                </a:lnTo>
                <a:lnTo>
                  <a:pt x="3286" y="944"/>
                </a:lnTo>
                <a:lnTo>
                  <a:pt x="3280" y="938"/>
                </a:lnTo>
                <a:lnTo>
                  <a:pt x="3280" y="938"/>
                </a:lnTo>
                <a:lnTo>
                  <a:pt x="3280" y="938"/>
                </a:lnTo>
                <a:lnTo>
                  <a:pt x="3280" y="908"/>
                </a:lnTo>
                <a:lnTo>
                  <a:pt x="3278" y="880"/>
                </a:lnTo>
                <a:lnTo>
                  <a:pt x="3272" y="852"/>
                </a:lnTo>
                <a:lnTo>
                  <a:pt x="3268" y="822"/>
                </a:lnTo>
                <a:lnTo>
                  <a:pt x="3260" y="796"/>
                </a:lnTo>
                <a:lnTo>
                  <a:pt x="3252" y="768"/>
                </a:lnTo>
                <a:lnTo>
                  <a:pt x="3244" y="742"/>
                </a:lnTo>
                <a:lnTo>
                  <a:pt x="3232" y="716"/>
                </a:lnTo>
                <a:lnTo>
                  <a:pt x="3220" y="690"/>
                </a:lnTo>
                <a:lnTo>
                  <a:pt x="3208" y="666"/>
                </a:lnTo>
                <a:lnTo>
                  <a:pt x="3194" y="642"/>
                </a:lnTo>
                <a:lnTo>
                  <a:pt x="3178" y="618"/>
                </a:lnTo>
                <a:lnTo>
                  <a:pt x="3162" y="596"/>
                </a:lnTo>
                <a:lnTo>
                  <a:pt x="3144" y="574"/>
                </a:lnTo>
                <a:lnTo>
                  <a:pt x="3126" y="554"/>
                </a:lnTo>
                <a:lnTo>
                  <a:pt x="3108" y="534"/>
                </a:lnTo>
                <a:lnTo>
                  <a:pt x="3088" y="516"/>
                </a:lnTo>
                <a:lnTo>
                  <a:pt x="3066" y="498"/>
                </a:lnTo>
                <a:lnTo>
                  <a:pt x="3044" y="480"/>
                </a:lnTo>
                <a:lnTo>
                  <a:pt x="3022" y="464"/>
                </a:lnTo>
                <a:lnTo>
                  <a:pt x="2998" y="450"/>
                </a:lnTo>
                <a:lnTo>
                  <a:pt x="2974" y="436"/>
                </a:lnTo>
                <a:lnTo>
                  <a:pt x="2950" y="424"/>
                </a:lnTo>
                <a:lnTo>
                  <a:pt x="2924" y="412"/>
                </a:lnTo>
                <a:lnTo>
                  <a:pt x="2898" y="402"/>
                </a:lnTo>
                <a:lnTo>
                  <a:pt x="2870" y="394"/>
                </a:lnTo>
                <a:lnTo>
                  <a:pt x="2844" y="386"/>
                </a:lnTo>
                <a:lnTo>
                  <a:pt x="2816" y="380"/>
                </a:lnTo>
                <a:lnTo>
                  <a:pt x="2788" y="374"/>
                </a:lnTo>
                <a:lnTo>
                  <a:pt x="2758" y="370"/>
                </a:lnTo>
                <a:lnTo>
                  <a:pt x="2730" y="368"/>
                </a:lnTo>
                <a:lnTo>
                  <a:pt x="2700" y="368"/>
                </a:lnTo>
                <a:lnTo>
                  <a:pt x="2700" y="368"/>
                </a:lnTo>
                <a:lnTo>
                  <a:pt x="2654" y="370"/>
                </a:lnTo>
                <a:lnTo>
                  <a:pt x="2608" y="374"/>
                </a:lnTo>
                <a:lnTo>
                  <a:pt x="2564" y="384"/>
                </a:lnTo>
                <a:lnTo>
                  <a:pt x="2522" y="396"/>
                </a:lnTo>
                <a:lnTo>
                  <a:pt x="2482" y="410"/>
                </a:lnTo>
                <a:lnTo>
                  <a:pt x="2442" y="428"/>
                </a:lnTo>
                <a:lnTo>
                  <a:pt x="2404" y="450"/>
                </a:lnTo>
                <a:lnTo>
                  <a:pt x="2366" y="472"/>
                </a:lnTo>
                <a:lnTo>
                  <a:pt x="2366" y="472"/>
                </a:lnTo>
                <a:lnTo>
                  <a:pt x="2334" y="420"/>
                </a:lnTo>
                <a:lnTo>
                  <a:pt x="2296" y="372"/>
                </a:lnTo>
                <a:lnTo>
                  <a:pt x="2256" y="324"/>
                </a:lnTo>
                <a:lnTo>
                  <a:pt x="2214" y="280"/>
                </a:lnTo>
                <a:lnTo>
                  <a:pt x="2168" y="238"/>
                </a:lnTo>
                <a:lnTo>
                  <a:pt x="2120" y="198"/>
                </a:lnTo>
                <a:lnTo>
                  <a:pt x="2070" y="164"/>
                </a:lnTo>
                <a:lnTo>
                  <a:pt x="2018" y="130"/>
                </a:lnTo>
                <a:lnTo>
                  <a:pt x="1962" y="102"/>
                </a:lnTo>
                <a:lnTo>
                  <a:pt x="1906" y="76"/>
                </a:lnTo>
                <a:lnTo>
                  <a:pt x="1848" y="54"/>
                </a:lnTo>
                <a:lnTo>
                  <a:pt x="1786" y="34"/>
                </a:lnTo>
                <a:lnTo>
                  <a:pt x="1724" y="20"/>
                </a:lnTo>
                <a:lnTo>
                  <a:pt x="1662" y="10"/>
                </a:lnTo>
                <a:lnTo>
                  <a:pt x="1596" y="2"/>
                </a:lnTo>
                <a:lnTo>
                  <a:pt x="1530" y="0"/>
                </a:lnTo>
                <a:lnTo>
                  <a:pt x="1530" y="0"/>
                </a:lnTo>
                <a:lnTo>
                  <a:pt x="1480" y="2"/>
                </a:lnTo>
                <a:lnTo>
                  <a:pt x="1430" y="6"/>
                </a:lnTo>
                <a:lnTo>
                  <a:pt x="1382" y="12"/>
                </a:lnTo>
                <a:lnTo>
                  <a:pt x="1334" y="20"/>
                </a:lnTo>
                <a:lnTo>
                  <a:pt x="1286" y="32"/>
                </a:lnTo>
                <a:lnTo>
                  <a:pt x="1240" y="44"/>
                </a:lnTo>
                <a:lnTo>
                  <a:pt x="1194" y="60"/>
                </a:lnTo>
                <a:lnTo>
                  <a:pt x="1150" y="78"/>
                </a:lnTo>
                <a:lnTo>
                  <a:pt x="1106" y="96"/>
                </a:lnTo>
                <a:lnTo>
                  <a:pt x="1064" y="118"/>
                </a:lnTo>
                <a:lnTo>
                  <a:pt x="1024" y="142"/>
                </a:lnTo>
                <a:lnTo>
                  <a:pt x="984" y="168"/>
                </a:lnTo>
                <a:lnTo>
                  <a:pt x="946" y="194"/>
                </a:lnTo>
                <a:lnTo>
                  <a:pt x="908" y="224"/>
                </a:lnTo>
                <a:lnTo>
                  <a:pt x="874" y="254"/>
                </a:lnTo>
                <a:lnTo>
                  <a:pt x="840" y="286"/>
                </a:lnTo>
                <a:lnTo>
                  <a:pt x="808" y="320"/>
                </a:lnTo>
                <a:lnTo>
                  <a:pt x="776" y="356"/>
                </a:lnTo>
                <a:lnTo>
                  <a:pt x="748" y="394"/>
                </a:lnTo>
                <a:lnTo>
                  <a:pt x="720" y="432"/>
                </a:lnTo>
                <a:lnTo>
                  <a:pt x="694" y="470"/>
                </a:lnTo>
                <a:lnTo>
                  <a:pt x="672" y="512"/>
                </a:lnTo>
                <a:lnTo>
                  <a:pt x="650" y="554"/>
                </a:lnTo>
                <a:lnTo>
                  <a:pt x="630" y="598"/>
                </a:lnTo>
                <a:lnTo>
                  <a:pt x="612" y="642"/>
                </a:lnTo>
                <a:lnTo>
                  <a:pt x="598" y="688"/>
                </a:lnTo>
                <a:lnTo>
                  <a:pt x="584" y="734"/>
                </a:lnTo>
                <a:lnTo>
                  <a:pt x="574" y="780"/>
                </a:lnTo>
                <a:lnTo>
                  <a:pt x="564" y="828"/>
                </a:lnTo>
                <a:lnTo>
                  <a:pt x="558" y="878"/>
                </a:lnTo>
                <a:lnTo>
                  <a:pt x="554" y="928"/>
                </a:lnTo>
                <a:lnTo>
                  <a:pt x="554" y="978"/>
                </a:lnTo>
                <a:lnTo>
                  <a:pt x="554" y="978"/>
                </a:lnTo>
                <a:lnTo>
                  <a:pt x="554" y="1012"/>
                </a:lnTo>
                <a:lnTo>
                  <a:pt x="556" y="1046"/>
                </a:lnTo>
                <a:lnTo>
                  <a:pt x="556" y="1046"/>
                </a:lnTo>
                <a:lnTo>
                  <a:pt x="556" y="1054"/>
                </a:lnTo>
                <a:lnTo>
                  <a:pt x="560" y="1056"/>
                </a:lnTo>
                <a:lnTo>
                  <a:pt x="560" y="1056"/>
                </a:lnTo>
                <a:lnTo>
                  <a:pt x="502" y="1074"/>
                </a:lnTo>
                <a:lnTo>
                  <a:pt x="444" y="1094"/>
                </a:lnTo>
                <a:lnTo>
                  <a:pt x="388" y="1120"/>
                </a:lnTo>
                <a:lnTo>
                  <a:pt x="336" y="1148"/>
                </a:lnTo>
                <a:lnTo>
                  <a:pt x="288" y="1180"/>
                </a:lnTo>
                <a:lnTo>
                  <a:pt x="242" y="1214"/>
                </a:lnTo>
                <a:lnTo>
                  <a:pt x="198" y="1252"/>
                </a:lnTo>
                <a:lnTo>
                  <a:pt x="158" y="1292"/>
                </a:lnTo>
                <a:lnTo>
                  <a:pt x="124" y="1336"/>
                </a:lnTo>
                <a:lnTo>
                  <a:pt x="106" y="1360"/>
                </a:lnTo>
                <a:lnTo>
                  <a:pt x="92" y="1384"/>
                </a:lnTo>
                <a:lnTo>
                  <a:pt x="78" y="1408"/>
                </a:lnTo>
                <a:lnTo>
                  <a:pt x="64" y="1432"/>
                </a:lnTo>
                <a:lnTo>
                  <a:pt x="52" y="1458"/>
                </a:lnTo>
                <a:lnTo>
                  <a:pt x="42" y="1484"/>
                </a:lnTo>
                <a:lnTo>
                  <a:pt x="32" y="1510"/>
                </a:lnTo>
                <a:lnTo>
                  <a:pt x="24" y="1538"/>
                </a:lnTo>
                <a:lnTo>
                  <a:pt x="16" y="1566"/>
                </a:lnTo>
                <a:lnTo>
                  <a:pt x="10" y="1594"/>
                </a:lnTo>
                <a:lnTo>
                  <a:pt x="6" y="1622"/>
                </a:lnTo>
                <a:lnTo>
                  <a:pt x="2" y="1652"/>
                </a:lnTo>
                <a:lnTo>
                  <a:pt x="0" y="1682"/>
                </a:lnTo>
                <a:lnTo>
                  <a:pt x="0" y="1712"/>
                </a:lnTo>
                <a:lnTo>
                  <a:pt x="0" y="1712"/>
                </a:lnTo>
                <a:lnTo>
                  <a:pt x="0" y="1748"/>
                </a:lnTo>
                <a:lnTo>
                  <a:pt x="2" y="1782"/>
                </a:lnTo>
                <a:lnTo>
                  <a:pt x="8" y="1816"/>
                </a:lnTo>
                <a:lnTo>
                  <a:pt x="14" y="1848"/>
                </a:lnTo>
                <a:lnTo>
                  <a:pt x="22" y="1880"/>
                </a:lnTo>
                <a:lnTo>
                  <a:pt x="32" y="1912"/>
                </a:lnTo>
                <a:lnTo>
                  <a:pt x="44" y="1942"/>
                </a:lnTo>
                <a:lnTo>
                  <a:pt x="58" y="1970"/>
                </a:lnTo>
                <a:lnTo>
                  <a:pt x="72" y="1998"/>
                </a:lnTo>
                <a:lnTo>
                  <a:pt x="88" y="2026"/>
                </a:lnTo>
                <a:lnTo>
                  <a:pt x="106" y="2052"/>
                </a:lnTo>
                <a:lnTo>
                  <a:pt x="126" y="2076"/>
                </a:lnTo>
                <a:lnTo>
                  <a:pt x="146" y="2100"/>
                </a:lnTo>
                <a:lnTo>
                  <a:pt x="170" y="2124"/>
                </a:lnTo>
                <a:lnTo>
                  <a:pt x="192" y="2146"/>
                </a:lnTo>
                <a:lnTo>
                  <a:pt x="218" y="2166"/>
                </a:lnTo>
                <a:lnTo>
                  <a:pt x="244" y="2186"/>
                </a:lnTo>
                <a:lnTo>
                  <a:pt x="270" y="2204"/>
                </a:lnTo>
                <a:lnTo>
                  <a:pt x="298" y="2222"/>
                </a:lnTo>
                <a:lnTo>
                  <a:pt x="328" y="2238"/>
                </a:lnTo>
                <a:lnTo>
                  <a:pt x="358" y="2252"/>
                </a:lnTo>
                <a:lnTo>
                  <a:pt x="388" y="2266"/>
                </a:lnTo>
                <a:lnTo>
                  <a:pt x="420" y="2278"/>
                </a:lnTo>
                <a:lnTo>
                  <a:pt x="454" y="2290"/>
                </a:lnTo>
                <a:lnTo>
                  <a:pt x="488" y="2300"/>
                </a:lnTo>
                <a:lnTo>
                  <a:pt x="522" y="2308"/>
                </a:lnTo>
                <a:lnTo>
                  <a:pt x="558" y="2316"/>
                </a:lnTo>
                <a:lnTo>
                  <a:pt x="594" y="2322"/>
                </a:lnTo>
                <a:lnTo>
                  <a:pt x="630" y="2326"/>
                </a:lnTo>
                <a:lnTo>
                  <a:pt x="668" y="2330"/>
                </a:lnTo>
                <a:lnTo>
                  <a:pt x="706" y="2332"/>
                </a:lnTo>
                <a:lnTo>
                  <a:pt x="744" y="2332"/>
                </a:lnTo>
                <a:lnTo>
                  <a:pt x="3026" y="2332"/>
                </a:lnTo>
                <a:lnTo>
                  <a:pt x="3026" y="2332"/>
                </a:lnTo>
                <a:lnTo>
                  <a:pt x="3106" y="2322"/>
                </a:lnTo>
                <a:lnTo>
                  <a:pt x="3182" y="2308"/>
                </a:lnTo>
                <a:lnTo>
                  <a:pt x="3256" y="2292"/>
                </a:lnTo>
                <a:lnTo>
                  <a:pt x="3326" y="2272"/>
                </a:lnTo>
                <a:lnTo>
                  <a:pt x="3360" y="2260"/>
                </a:lnTo>
                <a:lnTo>
                  <a:pt x="3394" y="2248"/>
                </a:lnTo>
                <a:lnTo>
                  <a:pt x="3426" y="2234"/>
                </a:lnTo>
                <a:lnTo>
                  <a:pt x="3456" y="2220"/>
                </a:lnTo>
                <a:lnTo>
                  <a:pt x="3486" y="2204"/>
                </a:lnTo>
                <a:lnTo>
                  <a:pt x="3516" y="2188"/>
                </a:lnTo>
                <a:lnTo>
                  <a:pt x="3544" y="2170"/>
                </a:lnTo>
                <a:lnTo>
                  <a:pt x="3570" y="2152"/>
                </a:lnTo>
                <a:lnTo>
                  <a:pt x="3594" y="2132"/>
                </a:lnTo>
                <a:lnTo>
                  <a:pt x="3618" y="2112"/>
                </a:lnTo>
                <a:lnTo>
                  <a:pt x="3640" y="2090"/>
                </a:lnTo>
                <a:lnTo>
                  <a:pt x="3662" y="2068"/>
                </a:lnTo>
                <a:lnTo>
                  <a:pt x="3682" y="2044"/>
                </a:lnTo>
                <a:lnTo>
                  <a:pt x="3700" y="2018"/>
                </a:lnTo>
                <a:lnTo>
                  <a:pt x="3716" y="1992"/>
                </a:lnTo>
                <a:lnTo>
                  <a:pt x="3732" y="1964"/>
                </a:lnTo>
                <a:lnTo>
                  <a:pt x="3744" y="1936"/>
                </a:lnTo>
                <a:lnTo>
                  <a:pt x="3756" y="1906"/>
                </a:lnTo>
                <a:lnTo>
                  <a:pt x="3766" y="1876"/>
                </a:lnTo>
                <a:lnTo>
                  <a:pt x="3774" y="1844"/>
                </a:lnTo>
                <a:lnTo>
                  <a:pt x="3782" y="1810"/>
                </a:lnTo>
                <a:lnTo>
                  <a:pt x="3786" y="1774"/>
                </a:lnTo>
                <a:lnTo>
                  <a:pt x="3790" y="1738"/>
                </a:lnTo>
                <a:lnTo>
                  <a:pt x="3790" y="1700"/>
                </a:lnTo>
                <a:close/>
              </a:path>
            </a:pathLst>
          </a:custGeom>
          <a:solidFill>
            <a:srgbClr val="44546A">
              <a:alpha val="62000"/>
            </a:srgbClr>
          </a:solidFill>
          <a:ln>
            <a:noFill/>
          </a:ln>
        </p:spPr>
        <p:txBody>
          <a:bodyPr vert="horz" wrap="square" lIns="87843" tIns="43920" rIns="87843" bIns="439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325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50" b="0" i="0" u="none" strike="noStrike" kern="1200" cap="none" spc="0" normalizeH="0" baseline="0" noProof="0" dirty="0">
              <a:ln>
                <a:noFill/>
              </a:ln>
              <a:solidFill>
                <a:srgbClr val="50505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1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123" y="2563762"/>
            <a:ext cx="2377420" cy="1607357"/>
          </a:xfrm>
          <a:prstGeom prst="rect">
            <a:avLst/>
          </a:prstGeom>
          <a:noFill/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522" y="2383776"/>
            <a:ext cx="1129444" cy="150361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 bwMode="auto">
          <a:xfrm>
            <a:off x="2977877" y="4835568"/>
            <a:ext cx="2607295" cy="584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27" tIns="45713" rIns="91427" bIns="45713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 defTabSz="914224">
              <a:defRPr/>
            </a:pPr>
            <a:r>
              <a:rPr lang="sl-SI" kern="0" dirty="0">
                <a:gradFill>
                  <a:gsLst>
                    <a:gs pos="0">
                      <a:prstClr val="black"/>
                    </a:gs>
                    <a:gs pos="59000">
                      <a:prstClr val="black"/>
                    </a:gs>
                  </a:gsLst>
                  <a:lin ang="13800000" scaled="0"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Javni</a:t>
            </a:r>
            <a:r>
              <a:rPr lang="en-US" kern="0" dirty="0">
                <a:gradFill>
                  <a:gsLst>
                    <a:gs pos="0">
                      <a:prstClr val="black"/>
                    </a:gs>
                    <a:gs pos="59000">
                      <a:prstClr val="black"/>
                    </a:gs>
                  </a:gsLst>
                  <a:lin ang="13800000" scaled="0"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sl-SI" kern="0" dirty="0">
                <a:gradFill>
                  <a:gsLst>
                    <a:gs pos="0">
                      <a:prstClr val="black"/>
                    </a:gs>
                    <a:gs pos="59000">
                      <a:prstClr val="black"/>
                    </a:gs>
                  </a:gsLst>
                  <a:lin ang="13800000" scaled="0"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in</a:t>
            </a:r>
            <a:r>
              <a:rPr lang="en-US" kern="0" dirty="0">
                <a:gradFill>
                  <a:gsLst>
                    <a:gs pos="0">
                      <a:prstClr val="black"/>
                    </a:gs>
                    <a:gs pos="59000">
                      <a:prstClr val="black"/>
                    </a:gs>
                  </a:gsLst>
                  <a:lin ang="13800000" scaled="0"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 hosted </a:t>
            </a:r>
            <a:r>
              <a:rPr lang="sl-SI" kern="0" dirty="0">
                <a:gradFill>
                  <a:gsLst>
                    <a:gs pos="0">
                      <a:prstClr val="black"/>
                    </a:gs>
                    <a:gs pos="59000">
                      <a:prstClr val="black"/>
                    </a:gs>
                  </a:gsLst>
                  <a:lin ang="13800000" scaled="0"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oblaki</a:t>
            </a:r>
            <a:endParaRPr lang="en-US" kern="0" dirty="0">
              <a:gradFill>
                <a:gsLst>
                  <a:gs pos="0">
                    <a:prstClr val="black"/>
                  </a:gs>
                  <a:gs pos="59000">
                    <a:prstClr val="black"/>
                  </a:gs>
                </a:gsLst>
                <a:lin ang="13800000" scaled="0"/>
              </a:gra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 defTabSz="914224">
              <a:defRPr/>
            </a:pPr>
            <a:r>
              <a:rPr lang="en-US" sz="1399" kern="0" dirty="0">
                <a:gradFill>
                  <a:gsLst>
                    <a:gs pos="125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Calibri" panose="020F0502020204030204"/>
              </a:rPr>
              <a:t>Azure or AWS</a:t>
            </a:r>
          </a:p>
        </p:txBody>
      </p:sp>
      <p:sp>
        <p:nvSpPr>
          <p:cNvPr id="23" name="TextBox 22"/>
          <p:cNvSpPr txBox="1"/>
          <p:nvPr/>
        </p:nvSpPr>
        <p:spPr bwMode="auto">
          <a:xfrm>
            <a:off x="529605" y="4819213"/>
            <a:ext cx="2431169" cy="369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27" tIns="45713" rIns="91427" bIns="45713" numCol="1" rtlCol="0" anchor="ctr" anchorCtr="0" compatLnSpc="1">
            <a:prstTxWarp prst="textNoShape">
              <a:avLst/>
            </a:prstTxWarp>
            <a:spAutoFit/>
          </a:bodyPr>
          <a:lstStyle/>
          <a:p>
            <a:pPr algn="ctr" defTabSz="914224">
              <a:defRPr/>
            </a:pPr>
            <a:r>
              <a:rPr lang="en-US" kern="0" dirty="0">
                <a:gradFill>
                  <a:gsLst>
                    <a:gs pos="0">
                      <a:prstClr val="black"/>
                    </a:gs>
                    <a:gs pos="59000">
                      <a:prstClr val="black"/>
                    </a:gs>
                  </a:gsLst>
                  <a:lin ang="13800000" scaled="0"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On-premises </a:t>
            </a:r>
            <a:r>
              <a:rPr lang="sl-SI" kern="0" dirty="0">
                <a:gradFill>
                  <a:gsLst>
                    <a:gs pos="0">
                      <a:prstClr val="black"/>
                    </a:gs>
                    <a:gs pos="59000">
                      <a:prstClr val="black"/>
                    </a:gs>
                  </a:gsLst>
                  <a:lin ang="13800000" scaled="0"/>
                </a:gradFill>
                <a:latin typeface="Segoe UI Semibold" panose="020B0702040204020203" pitchFamily="34" charset="0"/>
                <a:cs typeface="Segoe UI Semibold" panose="020B0702040204020203" pitchFamily="34" charset="0"/>
              </a:rPr>
              <a:t>DC</a:t>
            </a:r>
            <a:endParaRPr lang="en-US" kern="0" dirty="0">
              <a:gradFill>
                <a:gsLst>
                  <a:gs pos="0">
                    <a:prstClr val="black"/>
                  </a:gs>
                  <a:gs pos="59000">
                    <a:prstClr val="black"/>
                  </a:gs>
                </a:gsLst>
                <a:lin ang="13800000" scaled="0"/>
              </a:gra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9013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266" y="276031"/>
            <a:ext cx="11887200" cy="1292662"/>
          </a:xfrm>
        </p:spPr>
        <p:txBody>
          <a:bodyPr/>
          <a:lstStyle/>
          <a:p>
            <a:pPr lvl="0" defTabSz="932563">
              <a:lnSpc>
                <a:spcPct val="100000"/>
              </a:lnSpc>
              <a:spcBef>
                <a:spcPts val="0"/>
              </a:spcBef>
              <a:defRPr/>
            </a:pPr>
            <a:r>
              <a:rPr lang="sl-SI" sz="4800" dirty="0"/>
              <a:t>MSFT</a:t>
            </a:r>
            <a:r>
              <a:rPr lang="sl-SI" sz="4488" spc="-102" dirty="0">
                <a:ln>
                  <a:noFill/>
                </a:ln>
                <a:gradFill>
                  <a:gsLst>
                    <a:gs pos="1250">
                      <a:srgbClr val="505050"/>
                    </a:gs>
                    <a:gs pos="100000">
                      <a:srgbClr val="505050"/>
                    </a:gs>
                  </a:gsLst>
                  <a:lin ang="5400000" scaled="0"/>
                </a:gradFill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sl-SI" sz="4800" dirty="0"/>
              <a:t>pristop upravljanja hibridnih IT</a:t>
            </a:r>
            <a:br>
              <a:rPr lang="sl-SI" sz="4800" dirty="0"/>
            </a:br>
            <a:r>
              <a:rPr lang="sl-SI" sz="2400" dirty="0">
                <a:solidFill>
                  <a:schemeClr val="accent6">
                    <a:lumMod val="75000"/>
                  </a:schemeClr>
                </a:solidFill>
              </a:rPr>
              <a:t>Poenostavljeno upravljanje z viri in različnimi tipi bremen bodisi „on-premis“, bodisi v oblakih</a:t>
            </a:r>
          </a:p>
        </p:txBody>
      </p:sp>
      <p:sp>
        <p:nvSpPr>
          <p:cNvPr id="4" name="Freeform 3"/>
          <p:cNvSpPr>
            <a:spLocks/>
          </p:cNvSpPr>
          <p:nvPr/>
        </p:nvSpPr>
        <p:spPr bwMode="auto">
          <a:xfrm>
            <a:off x="4671277" y="2272382"/>
            <a:ext cx="1541780" cy="937558"/>
          </a:xfrm>
          <a:custGeom>
            <a:avLst/>
            <a:gdLst>
              <a:gd name="T0" fmla="*/ 3780 w 3790"/>
              <a:gd name="T1" fmla="*/ 1582 h 2332"/>
              <a:gd name="T2" fmla="*/ 3710 w 3790"/>
              <a:gd name="T3" fmla="*/ 1358 h 2332"/>
              <a:gd name="T4" fmla="*/ 3580 w 3790"/>
              <a:gd name="T5" fmla="*/ 1158 h 2332"/>
              <a:gd name="T6" fmla="*/ 3400 w 3790"/>
              <a:gd name="T7" fmla="*/ 1004 h 2332"/>
              <a:gd name="T8" fmla="*/ 3286 w 3790"/>
              <a:gd name="T9" fmla="*/ 944 h 2332"/>
              <a:gd name="T10" fmla="*/ 3280 w 3790"/>
              <a:gd name="T11" fmla="*/ 908 h 2332"/>
              <a:gd name="T12" fmla="*/ 3260 w 3790"/>
              <a:gd name="T13" fmla="*/ 796 h 2332"/>
              <a:gd name="T14" fmla="*/ 3220 w 3790"/>
              <a:gd name="T15" fmla="*/ 690 h 2332"/>
              <a:gd name="T16" fmla="*/ 3162 w 3790"/>
              <a:gd name="T17" fmla="*/ 596 h 2332"/>
              <a:gd name="T18" fmla="*/ 3088 w 3790"/>
              <a:gd name="T19" fmla="*/ 516 h 2332"/>
              <a:gd name="T20" fmla="*/ 2998 w 3790"/>
              <a:gd name="T21" fmla="*/ 450 h 2332"/>
              <a:gd name="T22" fmla="*/ 2898 w 3790"/>
              <a:gd name="T23" fmla="*/ 402 h 2332"/>
              <a:gd name="T24" fmla="*/ 2788 w 3790"/>
              <a:gd name="T25" fmla="*/ 374 h 2332"/>
              <a:gd name="T26" fmla="*/ 2700 w 3790"/>
              <a:gd name="T27" fmla="*/ 368 h 2332"/>
              <a:gd name="T28" fmla="*/ 2522 w 3790"/>
              <a:gd name="T29" fmla="*/ 396 h 2332"/>
              <a:gd name="T30" fmla="*/ 2366 w 3790"/>
              <a:gd name="T31" fmla="*/ 472 h 2332"/>
              <a:gd name="T32" fmla="*/ 2256 w 3790"/>
              <a:gd name="T33" fmla="*/ 324 h 2332"/>
              <a:gd name="T34" fmla="*/ 2070 w 3790"/>
              <a:gd name="T35" fmla="*/ 164 h 2332"/>
              <a:gd name="T36" fmla="*/ 1848 w 3790"/>
              <a:gd name="T37" fmla="*/ 54 h 2332"/>
              <a:gd name="T38" fmla="*/ 1596 w 3790"/>
              <a:gd name="T39" fmla="*/ 2 h 2332"/>
              <a:gd name="T40" fmla="*/ 1430 w 3790"/>
              <a:gd name="T41" fmla="*/ 6 h 2332"/>
              <a:gd name="T42" fmla="*/ 1240 w 3790"/>
              <a:gd name="T43" fmla="*/ 44 h 2332"/>
              <a:gd name="T44" fmla="*/ 1064 w 3790"/>
              <a:gd name="T45" fmla="*/ 118 h 2332"/>
              <a:gd name="T46" fmla="*/ 908 w 3790"/>
              <a:gd name="T47" fmla="*/ 224 h 2332"/>
              <a:gd name="T48" fmla="*/ 776 w 3790"/>
              <a:gd name="T49" fmla="*/ 356 h 2332"/>
              <a:gd name="T50" fmla="*/ 672 w 3790"/>
              <a:gd name="T51" fmla="*/ 512 h 2332"/>
              <a:gd name="T52" fmla="*/ 598 w 3790"/>
              <a:gd name="T53" fmla="*/ 688 h 2332"/>
              <a:gd name="T54" fmla="*/ 558 w 3790"/>
              <a:gd name="T55" fmla="*/ 878 h 2332"/>
              <a:gd name="T56" fmla="*/ 554 w 3790"/>
              <a:gd name="T57" fmla="*/ 1012 h 2332"/>
              <a:gd name="T58" fmla="*/ 560 w 3790"/>
              <a:gd name="T59" fmla="*/ 1056 h 2332"/>
              <a:gd name="T60" fmla="*/ 388 w 3790"/>
              <a:gd name="T61" fmla="*/ 1120 h 2332"/>
              <a:gd name="T62" fmla="*/ 198 w 3790"/>
              <a:gd name="T63" fmla="*/ 1252 h 2332"/>
              <a:gd name="T64" fmla="*/ 92 w 3790"/>
              <a:gd name="T65" fmla="*/ 1384 h 2332"/>
              <a:gd name="T66" fmla="*/ 42 w 3790"/>
              <a:gd name="T67" fmla="*/ 1484 h 2332"/>
              <a:gd name="T68" fmla="*/ 10 w 3790"/>
              <a:gd name="T69" fmla="*/ 1594 h 2332"/>
              <a:gd name="T70" fmla="*/ 0 w 3790"/>
              <a:gd name="T71" fmla="*/ 1712 h 2332"/>
              <a:gd name="T72" fmla="*/ 8 w 3790"/>
              <a:gd name="T73" fmla="*/ 1816 h 2332"/>
              <a:gd name="T74" fmla="*/ 44 w 3790"/>
              <a:gd name="T75" fmla="*/ 1942 h 2332"/>
              <a:gd name="T76" fmla="*/ 106 w 3790"/>
              <a:gd name="T77" fmla="*/ 2052 h 2332"/>
              <a:gd name="T78" fmla="*/ 192 w 3790"/>
              <a:gd name="T79" fmla="*/ 2146 h 2332"/>
              <a:gd name="T80" fmla="*/ 298 w 3790"/>
              <a:gd name="T81" fmla="*/ 2222 h 2332"/>
              <a:gd name="T82" fmla="*/ 420 w 3790"/>
              <a:gd name="T83" fmla="*/ 2278 h 2332"/>
              <a:gd name="T84" fmla="*/ 558 w 3790"/>
              <a:gd name="T85" fmla="*/ 2316 h 2332"/>
              <a:gd name="T86" fmla="*/ 706 w 3790"/>
              <a:gd name="T87" fmla="*/ 2332 h 2332"/>
              <a:gd name="T88" fmla="*/ 3106 w 3790"/>
              <a:gd name="T89" fmla="*/ 2322 h 2332"/>
              <a:gd name="T90" fmla="*/ 3360 w 3790"/>
              <a:gd name="T91" fmla="*/ 2260 h 2332"/>
              <a:gd name="T92" fmla="*/ 3486 w 3790"/>
              <a:gd name="T93" fmla="*/ 2204 h 2332"/>
              <a:gd name="T94" fmla="*/ 3594 w 3790"/>
              <a:gd name="T95" fmla="*/ 2132 h 2332"/>
              <a:gd name="T96" fmla="*/ 3682 w 3790"/>
              <a:gd name="T97" fmla="*/ 2044 h 2332"/>
              <a:gd name="T98" fmla="*/ 3744 w 3790"/>
              <a:gd name="T99" fmla="*/ 1936 h 2332"/>
              <a:gd name="T100" fmla="*/ 3782 w 3790"/>
              <a:gd name="T101" fmla="*/ 1810 h 2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790" h="2332">
                <a:moveTo>
                  <a:pt x="3790" y="1700"/>
                </a:moveTo>
                <a:lnTo>
                  <a:pt x="3790" y="1700"/>
                </a:lnTo>
                <a:lnTo>
                  <a:pt x="3788" y="1642"/>
                </a:lnTo>
                <a:lnTo>
                  <a:pt x="3780" y="1582"/>
                </a:lnTo>
                <a:lnTo>
                  <a:pt x="3770" y="1524"/>
                </a:lnTo>
                <a:lnTo>
                  <a:pt x="3754" y="1468"/>
                </a:lnTo>
                <a:lnTo>
                  <a:pt x="3734" y="1412"/>
                </a:lnTo>
                <a:lnTo>
                  <a:pt x="3710" y="1358"/>
                </a:lnTo>
                <a:lnTo>
                  <a:pt x="3684" y="1304"/>
                </a:lnTo>
                <a:lnTo>
                  <a:pt x="3652" y="1254"/>
                </a:lnTo>
                <a:lnTo>
                  <a:pt x="3618" y="1206"/>
                </a:lnTo>
                <a:lnTo>
                  <a:pt x="3580" y="1158"/>
                </a:lnTo>
                <a:lnTo>
                  <a:pt x="3540" y="1116"/>
                </a:lnTo>
                <a:lnTo>
                  <a:pt x="3496" y="1076"/>
                </a:lnTo>
                <a:lnTo>
                  <a:pt x="3448" y="1038"/>
                </a:lnTo>
                <a:lnTo>
                  <a:pt x="3400" y="1004"/>
                </a:lnTo>
                <a:lnTo>
                  <a:pt x="3348" y="974"/>
                </a:lnTo>
                <a:lnTo>
                  <a:pt x="3294" y="948"/>
                </a:lnTo>
                <a:lnTo>
                  <a:pt x="3294" y="948"/>
                </a:lnTo>
                <a:lnTo>
                  <a:pt x="3286" y="944"/>
                </a:lnTo>
                <a:lnTo>
                  <a:pt x="3280" y="938"/>
                </a:lnTo>
                <a:lnTo>
                  <a:pt x="3280" y="938"/>
                </a:lnTo>
                <a:lnTo>
                  <a:pt x="3280" y="938"/>
                </a:lnTo>
                <a:lnTo>
                  <a:pt x="3280" y="908"/>
                </a:lnTo>
                <a:lnTo>
                  <a:pt x="3278" y="880"/>
                </a:lnTo>
                <a:lnTo>
                  <a:pt x="3272" y="852"/>
                </a:lnTo>
                <a:lnTo>
                  <a:pt x="3268" y="822"/>
                </a:lnTo>
                <a:lnTo>
                  <a:pt x="3260" y="796"/>
                </a:lnTo>
                <a:lnTo>
                  <a:pt x="3252" y="768"/>
                </a:lnTo>
                <a:lnTo>
                  <a:pt x="3244" y="742"/>
                </a:lnTo>
                <a:lnTo>
                  <a:pt x="3232" y="716"/>
                </a:lnTo>
                <a:lnTo>
                  <a:pt x="3220" y="690"/>
                </a:lnTo>
                <a:lnTo>
                  <a:pt x="3208" y="666"/>
                </a:lnTo>
                <a:lnTo>
                  <a:pt x="3194" y="642"/>
                </a:lnTo>
                <a:lnTo>
                  <a:pt x="3178" y="618"/>
                </a:lnTo>
                <a:lnTo>
                  <a:pt x="3162" y="596"/>
                </a:lnTo>
                <a:lnTo>
                  <a:pt x="3144" y="574"/>
                </a:lnTo>
                <a:lnTo>
                  <a:pt x="3126" y="554"/>
                </a:lnTo>
                <a:lnTo>
                  <a:pt x="3108" y="534"/>
                </a:lnTo>
                <a:lnTo>
                  <a:pt x="3088" y="516"/>
                </a:lnTo>
                <a:lnTo>
                  <a:pt x="3066" y="498"/>
                </a:lnTo>
                <a:lnTo>
                  <a:pt x="3044" y="480"/>
                </a:lnTo>
                <a:lnTo>
                  <a:pt x="3022" y="464"/>
                </a:lnTo>
                <a:lnTo>
                  <a:pt x="2998" y="450"/>
                </a:lnTo>
                <a:lnTo>
                  <a:pt x="2974" y="436"/>
                </a:lnTo>
                <a:lnTo>
                  <a:pt x="2950" y="424"/>
                </a:lnTo>
                <a:lnTo>
                  <a:pt x="2924" y="412"/>
                </a:lnTo>
                <a:lnTo>
                  <a:pt x="2898" y="402"/>
                </a:lnTo>
                <a:lnTo>
                  <a:pt x="2870" y="394"/>
                </a:lnTo>
                <a:lnTo>
                  <a:pt x="2844" y="386"/>
                </a:lnTo>
                <a:lnTo>
                  <a:pt x="2816" y="380"/>
                </a:lnTo>
                <a:lnTo>
                  <a:pt x="2788" y="374"/>
                </a:lnTo>
                <a:lnTo>
                  <a:pt x="2758" y="370"/>
                </a:lnTo>
                <a:lnTo>
                  <a:pt x="2730" y="368"/>
                </a:lnTo>
                <a:lnTo>
                  <a:pt x="2700" y="368"/>
                </a:lnTo>
                <a:lnTo>
                  <a:pt x="2700" y="368"/>
                </a:lnTo>
                <a:lnTo>
                  <a:pt x="2654" y="370"/>
                </a:lnTo>
                <a:lnTo>
                  <a:pt x="2608" y="374"/>
                </a:lnTo>
                <a:lnTo>
                  <a:pt x="2564" y="384"/>
                </a:lnTo>
                <a:lnTo>
                  <a:pt x="2522" y="396"/>
                </a:lnTo>
                <a:lnTo>
                  <a:pt x="2482" y="410"/>
                </a:lnTo>
                <a:lnTo>
                  <a:pt x="2442" y="428"/>
                </a:lnTo>
                <a:lnTo>
                  <a:pt x="2404" y="450"/>
                </a:lnTo>
                <a:lnTo>
                  <a:pt x="2366" y="472"/>
                </a:lnTo>
                <a:lnTo>
                  <a:pt x="2366" y="472"/>
                </a:lnTo>
                <a:lnTo>
                  <a:pt x="2334" y="420"/>
                </a:lnTo>
                <a:lnTo>
                  <a:pt x="2296" y="372"/>
                </a:lnTo>
                <a:lnTo>
                  <a:pt x="2256" y="324"/>
                </a:lnTo>
                <a:lnTo>
                  <a:pt x="2214" y="280"/>
                </a:lnTo>
                <a:lnTo>
                  <a:pt x="2168" y="238"/>
                </a:lnTo>
                <a:lnTo>
                  <a:pt x="2120" y="198"/>
                </a:lnTo>
                <a:lnTo>
                  <a:pt x="2070" y="164"/>
                </a:lnTo>
                <a:lnTo>
                  <a:pt x="2018" y="130"/>
                </a:lnTo>
                <a:lnTo>
                  <a:pt x="1962" y="102"/>
                </a:lnTo>
                <a:lnTo>
                  <a:pt x="1906" y="76"/>
                </a:lnTo>
                <a:lnTo>
                  <a:pt x="1848" y="54"/>
                </a:lnTo>
                <a:lnTo>
                  <a:pt x="1786" y="34"/>
                </a:lnTo>
                <a:lnTo>
                  <a:pt x="1724" y="20"/>
                </a:lnTo>
                <a:lnTo>
                  <a:pt x="1662" y="10"/>
                </a:lnTo>
                <a:lnTo>
                  <a:pt x="1596" y="2"/>
                </a:lnTo>
                <a:lnTo>
                  <a:pt x="1530" y="0"/>
                </a:lnTo>
                <a:lnTo>
                  <a:pt x="1530" y="0"/>
                </a:lnTo>
                <a:lnTo>
                  <a:pt x="1480" y="2"/>
                </a:lnTo>
                <a:lnTo>
                  <a:pt x="1430" y="6"/>
                </a:lnTo>
                <a:lnTo>
                  <a:pt x="1382" y="12"/>
                </a:lnTo>
                <a:lnTo>
                  <a:pt x="1334" y="20"/>
                </a:lnTo>
                <a:lnTo>
                  <a:pt x="1286" y="32"/>
                </a:lnTo>
                <a:lnTo>
                  <a:pt x="1240" y="44"/>
                </a:lnTo>
                <a:lnTo>
                  <a:pt x="1194" y="60"/>
                </a:lnTo>
                <a:lnTo>
                  <a:pt x="1150" y="78"/>
                </a:lnTo>
                <a:lnTo>
                  <a:pt x="1106" y="96"/>
                </a:lnTo>
                <a:lnTo>
                  <a:pt x="1064" y="118"/>
                </a:lnTo>
                <a:lnTo>
                  <a:pt x="1024" y="142"/>
                </a:lnTo>
                <a:lnTo>
                  <a:pt x="984" y="168"/>
                </a:lnTo>
                <a:lnTo>
                  <a:pt x="946" y="194"/>
                </a:lnTo>
                <a:lnTo>
                  <a:pt x="908" y="224"/>
                </a:lnTo>
                <a:lnTo>
                  <a:pt x="874" y="254"/>
                </a:lnTo>
                <a:lnTo>
                  <a:pt x="840" y="286"/>
                </a:lnTo>
                <a:lnTo>
                  <a:pt x="808" y="320"/>
                </a:lnTo>
                <a:lnTo>
                  <a:pt x="776" y="356"/>
                </a:lnTo>
                <a:lnTo>
                  <a:pt x="748" y="394"/>
                </a:lnTo>
                <a:lnTo>
                  <a:pt x="720" y="432"/>
                </a:lnTo>
                <a:lnTo>
                  <a:pt x="694" y="470"/>
                </a:lnTo>
                <a:lnTo>
                  <a:pt x="672" y="512"/>
                </a:lnTo>
                <a:lnTo>
                  <a:pt x="650" y="554"/>
                </a:lnTo>
                <a:lnTo>
                  <a:pt x="630" y="598"/>
                </a:lnTo>
                <a:lnTo>
                  <a:pt x="612" y="642"/>
                </a:lnTo>
                <a:lnTo>
                  <a:pt x="598" y="688"/>
                </a:lnTo>
                <a:lnTo>
                  <a:pt x="584" y="734"/>
                </a:lnTo>
                <a:lnTo>
                  <a:pt x="574" y="780"/>
                </a:lnTo>
                <a:lnTo>
                  <a:pt x="564" y="828"/>
                </a:lnTo>
                <a:lnTo>
                  <a:pt x="558" y="878"/>
                </a:lnTo>
                <a:lnTo>
                  <a:pt x="554" y="928"/>
                </a:lnTo>
                <a:lnTo>
                  <a:pt x="554" y="978"/>
                </a:lnTo>
                <a:lnTo>
                  <a:pt x="554" y="978"/>
                </a:lnTo>
                <a:lnTo>
                  <a:pt x="554" y="1012"/>
                </a:lnTo>
                <a:lnTo>
                  <a:pt x="556" y="1046"/>
                </a:lnTo>
                <a:lnTo>
                  <a:pt x="556" y="1046"/>
                </a:lnTo>
                <a:lnTo>
                  <a:pt x="556" y="1054"/>
                </a:lnTo>
                <a:lnTo>
                  <a:pt x="560" y="1056"/>
                </a:lnTo>
                <a:lnTo>
                  <a:pt x="560" y="1056"/>
                </a:lnTo>
                <a:lnTo>
                  <a:pt x="502" y="1074"/>
                </a:lnTo>
                <a:lnTo>
                  <a:pt x="444" y="1094"/>
                </a:lnTo>
                <a:lnTo>
                  <a:pt x="388" y="1120"/>
                </a:lnTo>
                <a:lnTo>
                  <a:pt x="336" y="1148"/>
                </a:lnTo>
                <a:lnTo>
                  <a:pt x="288" y="1180"/>
                </a:lnTo>
                <a:lnTo>
                  <a:pt x="242" y="1214"/>
                </a:lnTo>
                <a:lnTo>
                  <a:pt x="198" y="1252"/>
                </a:lnTo>
                <a:lnTo>
                  <a:pt x="158" y="1292"/>
                </a:lnTo>
                <a:lnTo>
                  <a:pt x="124" y="1336"/>
                </a:lnTo>
                <a:lnTo>
                  <a:pt x="106" y="1360"/>
                </a:lnTo>
                <a:lnTo>
                  <a:pt x="92" y="1384"/>
                </a:lnTo>
                <a:lnTo>
                  <a:pt x="78" y="1408"/>
                </a:lnTo>
                <a:lnTo>
                  <a:pt x="64" y="1432"/>
                </a:lnTo>
                <a:lnTo>
                  <a:pt x="52" y="1458"/>
                </a:lnTo>
                <a:lnTo>
                  <a:pt x="42" y="1484"/>
                </a:lnTo>
                <a:lnTo>
                  <a:pt x="32" y="1510"/>
                </a:lnTo>
                <a:lnTo>
                  <a:pt x="24" y="1538"/>
                </a:lnTo>
                <a:lnTo>
                  <a:pt x="16" y="1566"/>
                </a:lnTo>
                <a:lnTo>
                  <a:pt x="10" y="1594"/>
                </a:lnTo>
                <a:lnTo>
                  <a:pt x="6" y="1622"/>
                </a:lnTo>
                <a:lnTo>
                  <a:pt x="2" y="1652"/>
                </a:lnTo>
                <a:lnTo>
                  <a:pt x="0" y="1682"/>
                </a:lnTo>
                <a:lnTo>
                  <a:pt x="0" y="1712"/>
                </a:lnTo>
                <a:lnTo>
                  <a:pt x="0" y="1712"/>
                </a:lnTo>
                <a:lnTo>
                  <a:pt x="0" y="1748"/>
                </a:lnTo>
                <a:lnTo>
                  <a:pt x="2" y="1782"/>
                </a:lnTo>
                <a:lnTo>
                  <a:pt x="8" y="1816"/>
                </a:lnTo>
                <a:lnTo>
                  <a:pt x="14" y="1848"/>
                </a:lnTo>
                <a:lnTo>
                  <a:pt x="22" y="1880"/>
                </a:lnTo>
                <a:lnTo>
                  <a:pt x="32" y="1912"/>
                </a:lnTo>
                <a:lnTo>
                  <a:pt x="44" y="1942"/>
                </a:lnTo>
                <a:lnTo>
                  <a:pt x="58" y="1970"/>
                </a:lnTo>
                <a:lnTo>
                  <a:pt x="72" y="1998"/>
                </a:lnTo>
                <a:lnTo>
                  <a:pt x="88" y="2026"/>
                </a:lnTo>
                <a:lnTo>
                  <a:pt x="106" y="2052"/>
                </a:lnTo>
                <a:lnTo>
                  <a:pt x="126" y="2076"/>
                </a:lnTo>
                <a:lnTo>
                  <a:pt x="146" y="2100"/>
                </a:lnTo>
                <a:lnTo>
                  <a:pt x="170" y="2124"/>
                </a:lnTo>
                <a:lnTo>
                  <a:pt x="192" y="2146"/>
                </a:lnTo>
                <a:lnTo>
                  <a:pt x="218" y="2166"/>
                </a:lnTo>
                <a:lnTo>
                  <a:pt x="244" y="2186"/>
                </a:lnTo>
                <a:lnTo>
                  <a:pt x="270" y="2204"/>
                </a:lnTo>
                <a:lnTo>
                  <a:pt x="298" y="2222"/>
                </a:lnTo>
                <a:lnTo>
                  <a:pt x="328" y="2238"/>
                </a:lnTo>
                <a:lnTo>
                  <a:pt x="358" y="2252"/>
                </a:lnTo>
                <a:lnTo>
                  <a:pt x="388" y="2266"/>
                </a:lnTo>
                <a:lnTo>
                  <a:pt x="420" y="2278"/>
                </a:lnTo>
                <a:lnTo>
                  <a:pt x="454" y="2290"/>
                </a:lnTo>
                <a:lnTo>
                  <a:pt x="488" y="2300"/>
                </a:lnTo>
                <a:lnTo>
                  <a:pt x="522" y="2308"/>
                </a:lnTo>
                <a:lnTo>
                  <a:pt x="558" y="2316"/>
                </a:lnTo>
                <a:lnTo>
                  <a:pt x="594" y="2322"/>
                </a:lnTo>
                <a:lnTo>
                  <a:pt x="630" y="2326"/>
                </a:lnTo>
                <a:lnTo>
                  <a:pt x="668" y="2330"/>
                </a:lnTo>
                <a:lnTo>
                  <a:pt x="706" y="2332"/>
                </a:lnTo>
                <a:lnTo>
                  <a:pt x="744" y="2332"/>
                </a:lnTo>
                <a:lnTo>
                  <a:pt x="3026" y="2332"/>
                </a:lnTo>
                <a:lnTo>
                  <a:pt x="3026" y="2332"/>
                </a:lnTo>
                <a:lnTo>
                  <a:pt x="3106" y="2322"/>
                </a:lnTo>
                <a:lnTo>
                  <a:pt x="3182" y="2308"/>
                </a:lnTo>
                <a:lnTo>
                  <a:pt x="3256" y="2292"/>
                </a:lnTo>
                <a:lnTo>
                  <a:pt x="3326" y="2272"/>
                </a:lnTo>
                <a:lnTo>
                  <a:pt x="3360" y="2260"/>
                </a:lnTo>
                <a:lnTo>
                  <a:pt x="3394" y="2248"/>
                </a:lnTo>
                <a:lnTo>
                  <a:pt x="3426" y="2234"/>
                </a:lnTo>
                <a:lnTo>
                  <a:pt x="3456" y="2220"/>
                </a:lnTo>
                <a:lnTo>
                  <a:pt x="3486" y="2204"/>
                </a:lnTo>
                <a:lnTo>
                  <a:pt x="3516" y="2188"/>
                </a:lnTo>
                <a:lnTo>
                  <a:pt x="3544" y="2170"/>
                </a:lnTo>
                <a:lnTo>
                  <a:pt x="3570" y="2152"/>
                </a:lnTo>
                <a:lnTo>
                  <a:pt x="3594" y="2132"/>
                </a:lnTo>
                <a:lnTo>
                  <a:pt x="3618" y="2112"/>
                </a:lnTo>
                <a:lnTo>
                  <a:pt x="3640" y="2090"/>
                </a:lnTo>
                <a:lnTo>
                  <a:pt x="3662" y="2068"/>
                </a:lnTo>
                <a:lnTo>
                  <a:pt x="3682" y="2044"/>
                </a:lnTo>
                <a:lnTo>
                  <a:pt x="3700" y="2018"/>
                </a:lnTo>
                <a:lnTo>
                  <a:pt x="3716" y="1992"/>
                </a:lnTo>
                <a:lnTo>
                  <a:pt x="3732" y="1964"/>
                </a:lnTo>
                <a:lnTo>
                  <a:pt x="3744" y="1936"/>
                </a:lnTo>
                <a:lnTo>
                  <a:pt x="3756" y="1906"/>
                </a:lnTo>
                <a:lnTo>
                  <a:pt x="3766" y="1876"/>
                </a:lnTo>
                <a:lnTo>
                  <a:pt x="3774" y="1844"/>
                </a:lnTo>
                <a:lnTo>
                  <a:pt x="3782" y="1810"/>
                </a:lnTo>
                <a:lnTo>
                  <a:pt x="3786" y="1774"/>
                </a:lnTo>
                <a:lnTo>
                  <a:pt x="3790" y="1738"/>
                </a:lnTo>
                <a:lnTo>
                  <a:pt x="3790" y="170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7855" tIns="43927" rIns="87855" bIns="4392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1151" dirty="0">
              <a:solidFill>
                <a:srgbClr val="505050"/>
              </a:solidFill>
              <a:latin typeface="Calibri" panose="020F0502020204030204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8411773" y="1888240"/>
            <a:ext cx="3377144" cy="2842568"/>
            <a:chOff x="8580438" y="1754553"/>
            <a:chExt cx="3444860" cy="2899567"/>
          </a:xfrm>
        </p:grpSpPr>
        <p:sp>
          <p:nvSpPr>
            <p:cNvPr id="6" name="TextBox 5"/>
            <p:cNvSpPr txBox="1"/>
            <p:nvPr/>
          </p:nvSpPr>
          <p:spPr>
            <a:xfrm>
              <a:off x="9449836" y="3838936"/>
              <a:ext cx="1706066" cy="815184"/>
            </a:xfrm>
            <a:prstGeom prst="rect">
              <a:avLst/>
            </a:prstGeom>
            <a:noFill/>
          </p:spPr>
          <p:txBody>
            <a:bodyPr wrap="none" lIns="175715" tIns="140572" rIns="175715" bIns="140572" rtlCol="0">
              <a:spAutoFit/>
            </a:bodyPr>
            <a:lstStyle/>
            <a:p>
              <a:pPr marL="0" marR="0" lvl="0" indent="0" algn="ctr" defTabSz="896313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57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Segoe Pro Display" panose="020B0502040504020203" pitchFamily="34" charset="0"/>
                </a:rPr>
                <a:t>3rd-</a:t>
              </a: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Segoe Pro Display" panose="020B0502040504020203" pitchFamily="34" charset="0"/>
                </a:rPr>
                <a:t>party </a:t>
              </a:r>
              <a:r>
                <a:rPr kumimoji="0" lang="sl-SI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Segoe Pro Display" panose="020B0502040504020203" pitchFamily="34" charset="0"/>
                </a:rPr>
                <a:t>oblak</a:t>
              </a: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Segoe Pro Display" panose="020B0502040504020203" pitchFamily="34" charset="0"/>
                </a:rPr>
                <a:t>, </a:t>
              </a:r>
            </a:p>
            <a:p>
              <a:pPr marL="0" marR="0" lvl="0" indent="0" algn="ctr" defTabSz="896313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57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65" b="0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Segoe Pro Display" panose="020B0502040504020203" pitchFamily="34" charset="0"/>
                </a:rPr>
                <a:t>Rackspace</a:t>
              </a:r>
              <a:r>
                <a:rPr kumimoji="0" lang="sl-SI" sz="1765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Segoe Pro Display" panose="020B0502040504020203" pitchFamily="34" charset="0"/>
                </a:rPr>
                <a:t>,</a:t>
              </a:r>
              <a:r>
                <a:rPr kumimoji="0" lang="en-US" sz="1765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Segoe Pro Display" panose="020B0502040504020203" pitchFamily="34" charset="0"/>
                </a:rPr>
                <a:t>…</a:t>
              </a: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8580438" y="1754553"/>
              <a:ext cx="3444860" cy="2094826"/>
            </a:xfrm>
            <a:custGeom>
              <a:avLst/>
              <a:gdLst>
                <a:gd name="T0" fmla="*/ 3780 w 3790"/>
                <a:gd name="T1" fmla="*/ 1582 h 2332"/>
                <a:gd name="T2" fmla="*/ 3710 w 3790"/>
                <a:gd name="T3" fmla="*/ 1358 h 2332"/>
                <a:gd name="T4" fmla="*/ 3580 w 3790"/>
                <a:gd name="T5" fmla="*/ 1158 h 2332"/>
                <a:gd name="T6" fmla="*/ 3400 w 3790"/>
                <a:gd name="T7" fmla="*/ 1004 h 2332"/>
                <a:gd name="T8" fmla="*/ 3286 w 3790"/>
                <a:gd name="T9" fmla="*/ 944 h 2332"/>
                <a:gd name="T10" fmla="*/ 3280 w 3790"/>
                <a:gd name="T11" fmla="*/ 908 h 2332"/>
                <a:gd name="T12" fmla="*/ 3260 w 3790"/>
                <a:gd name="T13" fmla="*/ 796 h 2332"/>
                <a:gd name="T14" fmla="*/ 3220 w 3790"/>
                <a:gd name="T15" fmla="*/ 690 h 2332"/>
                <a:gd name="T16" fmla="*/ 3162 w 3790"/>
                <a:gd name="T17" fmla="*/ 596 h 2332"/>
                <a:gd name="T18" fmla="*/ 3088 w 3790"/>
                <a:gd name="T19" fmla="*/ 516 h 2332"/>
                <a:gd name="T20" fmla="*/ 2998 w 3790"/>
                <a:gd name="T21" fmla="*/ 450 h 2332"/>
                <a:gd name="T22" fmla="*/ 2898 w 3790"/>
                <a:gd name="T23" fmla="*/ 402 h 2332"/>
                <a:gd name="T24" fmla="*/ 2788 w 3790"/>
                <a:gd name="T25" fmla="*/ 374 h 2332"/>
                <a:gd name="T26" fmla="*/ 2700 w 3790"/>
                <a:gd name="T27" fmla="*/ 368 h 2332"/>
                <a:gd name="T28" fmla="*/ 2522 w 3790"/>
                <a:gd name="T29" fmla="*/ 396 h 2332"/>
                <a:gd name="T30" fmla="*/ 2366 w 3790"/>
                <a:gd name="T31" fmla="*/ 472 h 2332"/>
                <a:gd name="T32" fmla="*/ 2256 w 3790"/>
                <a:gd name="T33" fmla="*/ 324 h 2332"/>
                <a:gd name="T34" fmla="*/ 2070 w 3790"/>
                <a:gd name="T35" fmla="*/ 164 h 2332"/>
                <a:gd name="T36" fmla="*/ 1848 w 3790"/>
                <a:gd name="T37" fmla="*/ 54 h 2332"/>
                <a:gd name="T38" fmla="*/ 1596 w 3790"/>
                <a:gd name="T39" fmla="*/ 2 h 2332"/>
                <a:gd name="T40" fmla="*/ 1430 w 3790"/>
                <a:gd name="T41" fmla="*/ 6 h 2332"/>
                <a:gd name="T42" fmla="*/ 1240 w 3790"/>
                <a:gd name="T43" fmla="*/ 44 h 2332"/>
                <a:gd name="T44" fmla="*/ 1064 w 3790"/>
                <a:gd name="T45" fmla="*/ 118 h 2332"/>
                <a:gd name="T46" fmla="*/ 908 w 3790"/>
                <a:gd name="T47" fmla="*/ 224 h 2332"/>
                <a:gd name="T48" fmla="*/ 776 w 3790"/>
                <a:gd name="T49" fmla="*/ 356 h 2332"/>
                <a:gd name="T50" fmla="*/ 672 w 3790"/>
                <a:gd name="T51" fmla="*/ 512 h 2332"/>
                <a:gd name="T52" fmla="*/ 598 w 3790"/>
                <a:gd name="T53" fmla="*/ 688 h 2332"/>
                <a:gd name="T54" fmla="*/ 558 w 3790"/>
                <a:gd name="T55" fmla="*/ 878 h 2332"/>
                <a:gd name="T56" fmla="*/ 554 w 3790"/>
                <a:gd name="T57" fmla="*/ 1012 h 2332"/>
                <a:gd name="T58" fmla="*/ 560 w 3790"/>
                <a:gd name="T59" fmla="*/ 1056 h 2332"/>
                <a:gd name="T60" fmla="*/ 388 w 3790"/>
                <a:gd name="T61" fmla="*/ 1120 h 2332"/>
                <a:gd name="T62" fmla="*/ 198 w 3790"/>
                <a:gd name="T63" fmla="*/ 1252 h 2332"/>
                <a:gd name="T64" fmla="*/ 92 w 3790"/>
                <a:gd name="T65" fmla="*/ 1384 h 2332"/>
                <a:gd name="T66" fmla="*/ 42 w 3790"/>
                <a:gd name="T67" fmla="*/ 1484 h 2332"/>
                <a:gd name="T68" fmla="*/ 10 w 3790"/>
                <a:gd name="T69" fmla="*/ 1594 h 2332"/>
                <a:gd name="T70" fmla="*/ 0 w 3790"/>
                <a:gd name="T71" fmla="*/ 1712 h 2332"/>
                <a:gd name="T72" fmla="*/ 8 w 3790"/>
                <a:gd name="T73" fmla="*/ 1816 h 2332"/>
                <a:gd name="T74" fmla="*/ 44 w 3790"/>
                <a:gd name="T75" fmla="*/ 1942 h 2332"/>
                <a:gd name="T76" fmla="*/ 106 w 3790"/>
                <a:gd name="T77" fmla="*/ 2052 h 2332"/>
                <a:gd name="T78" fmla="*/ 192 w 3790"/>
                <a:gd name="T79" fmla="*/ 2146 h 2332"/>
                <a:gd name="T80" fmla="*/ 298 w 3790"/>
                <a:gd name="T81" fmla="*/ 2222 h 2332"/>
                <a:gd name="T82" fmla="*/ 420 w 3790"/>
                <a:gd name="T83" fmla="*/ 2278 h 2332"/>
                <a:gd name="T84" fmla="*/ 558 w 3790"/>
                <a:gd name="T85" fmla="*/ 2316 h 2332"/>
                <a:gd name="T86" fmla="*/ 706 w 3790"/>
                <a:gd name="T87" fmla="*/ 2332 h 2332"/>
                <a:gd name="T88" fmla="*/ 3106 w 3790"/>
                <a:gd name="T89" fmla="*/ 2322 h 2332"/>
                <a:gd name="T90" fmla="*/ 3360 w 3790"/>
                <a:gd name="T91" fmla="*/ 2260 h 2332"/>
                <a:gd name="T92" fmla="*/ 3486 w 3790"/>
                <a:gd name="T93" fmla="*/ 2204 h 2332"/>
                <a:gd name="T94" fmla="*/ 3594 w 3790"/>
                <a:gd name="T95" fmla="*/ 2132 h 2332"/>
                <a:gd name="T96" fmla="*/ 3682 w 3790"/>
                <a:gd name="T97" fmla="*/ 2044 h 2332"/>
                <a:gd name="T98" fmla="*/ 3744 w 3790"/>
                <a:gd name="T99" fmla="*/ 1936 h 2332"/>
                <a:gd name="T100" fmla="*/ 3782 w 3790"/>
                <a:gd name="T101" fmla="*/ 1810 h 2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90" h="2332">
                  <a:moveTo>
                    <a:pt x="3790" y="1700"/>
                  </a:moveTo>
                  <a:lnTo>
                    <a:pt x="3790" y="1700"/>
                  </a:lnTo>
                  <a:lnTo>
                    <a:pt x="3788" y="1642"/>
                  </a:lnTo>
                  <a:lnTo>
                    <a:pt x="3780" y="1582"/>
                  </a:lnTo>
                  <a:lnTo>
                    <a:pt x="3770" y="1524"/>
                  </a:lnTo>
                  <a:lnTo>
                    <a:pt x="3754" y="1468"/>
                  </a:lnTo>
                  <a:lnTo>
                    <a:pt x="3734" y="1412"/>
                  </a:lnTo>
                  <a:lnTo>
                    <a:pt x="3710" y="1358"/>
                  </a:lnTo>
                  <a:lnTo>
                    <a:pt x="3684" y="1304"/>
                  </a:lnTo>
                  <a:lnTo>
                    <a:pt x="3652" y="1254"/>
                  </a:lnTo>
                  <a:lnTo>
                    <a:pt x="3618" y="1206"/>
                  </a:lnTo>
                  <a:lnTo>
                    <a:pt x="3580" y="1158"/>
                  </a:lnTo>
                  <a:lnTo>
                    <a:pt x="3540" y="1116"/>
                  </a:lnTo>
                  <a:lnTo>
                    <a:pt x="3496" y="1076"/>
                  </a:lnTo>
                  <a:lnTo>
                    <a:pt x="3448" y="1038"/>
                  </a:lnTo>
                  <a:lnTo>
                    <a:pt x="3400" y="1004"/>
                  </a:lnTo>
                  <a:lnTo>
                    <a:pt x="3348" y="974"/>
                  </a:lnTo>
                  <a:lnTo>
                    <a:pt x="3294" y="948"/>
                  </a:lnTo>
                  <a:lnTo>
                    <a:pt x="3294" y="948"/>
                  </a:lnTo>
                  <a:lnTo>
                    <a:pt x="3286" y="944"/>
                  </a:lnTo>
                  <a:lnTo>
                    <a:pt x="3280" y="938"/>
                  </a:lnTo>
                  <a:lnTo>
                    <a:pt x="3280" y="938"/>
                  </a:lnTo>
                  <a:lnTo>
                    <a:pt x="3280" y="938"/>
                  </a:lnTo>
                  <a:lnTo>
                    <a:pt x="3280" y="908"/>
                  </a:lnTo>
                  <a:lnTo>
                    <a:pt x="3278" y="880"/>
                  </a:lnTo>
                  <a:lnTo>
                    <a:pt x="3272" y="852"/>
                  </a:lnTo>
                  <a:lnTo>
                    <a:pt x="3268" y="822"/>
                  </a:lnTo>
                  <a:lnTo>
                    <a:pt x="3260" y="796"/>
                  </a:lnTo>
                  <a:lnTo>
                    <a:pt x="3252" y="768"/>
                  </a:lnTo>
                  <a:lnTo>
                    <a:pt x="3244" y="742"/>
                  </a:lnTo>
                  <a:lnTo>
                    <a:pt x="3232" y="716"/>
                  </a:lnTo>
                  <a:lnTo>
                    <a:pt x="3220" y="690"/>
                  </a:lnTo>
                  <a:lnTo>
                    <a:pt x="3208" y="666"/>
                  </a:lnTo>
                  <a:lnTo>
                    <a:pt x="3194" y="642"/>
                  </a:lnTo>
                  <a:lnTo>
                    <a:pt x="3178" y="618"/>
                  </a:lnTo>
                  <a:lnTo>
                    <a:pt x="3162" y="596"/>
                  </a:lnTo>
                  <a:lnTo>
                    <a:pt x="3144" y="574"/>
                  </a:lnTo>
                  <a:lnTo>
                    <a:pt x="3126" y="554"/>
                  </a:lnTo>
                  <a:lnTo>
                    <a:pt x="3108" y="534"/>
                  </a:lnTo>
                  <a:lnTo>
                    <a:pt x="3088" y="516"/>
                  </a:lnTo>
                  <a:lnTo>
                    <a:pt x="3066" y="498"/>
                  </a:lnTo>
                  <a:lnTo>
                    <a:pt x="3044" y="480"/>
                  </a:lnTo>
                  <a:lnTo>
                    <a:pt x="3022" y="464"/>
                  </a:lnTo>
                  <a:lnTo>
                    <a:pt x="2998" y="450"/>
                  </a:lnTo>
                  <a:lnTo>
                    <a:pt x="2974" y="436"/>
                  </a:lnTo>
                  <a:lnTo>
                    <a:pt x="2950" y="424"/>
                  </a:lnTo>
                  <a:lnTo>
                    <a:pt x="2924" y="412"/>
                  </a:lnTo>
                  <a:lnTo>
                    <a:pt x="2898" y="402"/>
                  </a:lnTo>
                  <a:lnTo>
                    <a:pt x="2870" y="394"/>
                  </a:lnTo>
                  <a:lnTo>
                    <a:pt x="2844" y="386"/>
                  </a:lnTo>
                  <a:lnTo>
                    <a:pt x="2816" y="380"/>
                  </a:lnTo>
                  <a:lnTo>
                    <a:pt x="2788" y="374"/>
                  </a:lnTo>
                  <a:lnTo>
                    <a:pt x="2758" y="370"/>
                  </a:lnTo>
                  <a:lnTo>
                    <a:pt x="2730" y="368"/>
                  </a:lnTo>
                  <a:lnTo>
                    <a:pt x="2700" y="368"/>
                  </a:lnTo>
                  <a:lnTo>
                    <a:pt x="2700" y="368"/>
                  </a:lnTo>
                  <a:lnTo>
                    <a:pt x="2654" y="370"/>
                  </a:lnTo>
                  <a:lnTo>
                    <a:pt x="2608" y="374"/>
                  </a:lnTo>
                  <a:lnTo>
                    <a:pt x="2564" y="384"/>
                  </a:lnTo>
                  <a:lnTo>
                    <a:pt x="2522" y="396"/>
                  </a:lnTo>
                  <a:lnTo>
                    <a:pt x="2482" y="410"/>
                  </a:lnTo>
                  <a:lnTo>
                    <a:pt x="2442" y="428"/>
                  </a:lnTo>
                  <a:lnTo>
                    <a:pt x="2404" y="450"/>
                  </a:lnTo>
                  <a:lnTo>
                    <a:pt x="2366" y="472"/>
                  </a:lnTo>
                  <a:lnTo>
                    <a:pt x="2366" y="472"/>
                  </a:lnTo>
                  <a:lnTo>
                    <a:pt x="2334" y="420"/>
                  </a:lnTo>
                  <a:lnTo>
                    <a:pt x="2296" y="372"/>
                  </a:lnTo>
                  <a:lnTo>
                    <a:pt x="2256" y="324"/>
                  </a:lnTo>
                  <a:lnTo>
                    <a:pt x="2214" y="280"/>
                  </a:lnTo>
                  <a:lnTo>
                    <a:pt x="2168" y="238"/>
                  </a:lnTo>
                  <a:lnTo>
                    <a:pt x="2120" y="198"/>
                  </a:lnTo>
                  <a:lnTo>
                    <a:pt x="2070" y="164"/>
                  </a:lnTo>
                  <a:lnTo>
                    <a:pt x="2018" y="130"/>
                  </a:lnTo>
                  <a:lnTo>
                    <a:pt x="1962" y="102"/>
                  </a:lnTo>
                  <a:lnTo>
                    <a:pt x="1906" y="76"/>
                  </a:lnTo>
                  <a:lnTo>
                    <a:pt x="1848" y="54"/>
                  </a:lnTo>
                  <a:lnTo>
                    <a:pt x="1786" y="34"/>
                  </a:lnTo>
                  <a:lnTo>
                    <a:pt x="1724" y="20"/>
                  </a:lnTo>
                  <a:lnTo>
                    <a:pt x="1662" y="10"/>
                  </a:lnTo>
                  <a:lnTo>
                    <a:pt x="1596" y="2"/>
                  </a:lnTo>
                  <a:lnTo>
                    <a:pt x="1530" y="0"/>
                  </a:lnTo>
                  <a:lnTo>
                    <a:pt x="1530" y="0"/>
                  </a:lnTo>
                  <a:lnTo>
                    <a:pt x="1480" y="2"/>
                  </a:lnTo>
                  <a:lnTo>
                    <a:pt x="1430" y="6"/>
                  </a:lnTo>
                  <a:lnTo>
                    <a:pt x="1382" y="12"/>
                  </a:lnTo>
                  <a:lnTo>
                    <a:pt x="1334" y="20"/>
                  </a:lnTo>
                  <a:lnTo>
                    <a:pt x="1286" y="32"/>
                  </a:lnTo>
                  <a:lnTo>
                    <a:pt x="1240" y="44"/>
                  </a:lnTo>
                  <a:lnTo>
                    <a:pt x="1194" y="60"/>
                  </a:lnTo>
                  <a:lnTo>
                    <a:pt x="1150" y="78"/>
                  </a:lnTo>
                  <a:lnTo>
                    <a:pt x="1106" y="96"/>
                  </a:lnTo>
                  <a:lnTo>
                    <a:pt x="1064" y="118"/>
                  </a:lnTo>
                  <a:lnTo>
                    <a:pt x="1024" y="142"/>
                  </a:lnTo>
                  <a:lnTo>
                    <a:pt x="984" y="168"/>
                  </a:lnTo>
                  <a:lnTo>
                    <a:pt x="946" y="194"/>
                  </a:lnTo>
                  <a:lnTo>
                    <a:pt x="908" y="224"/>
                  </a:lnTo>
                  <a:lnTo>
                    <a:pt x="874" y="254"/>
                  </a:lnTo>
                  <a:lnTo>
                    <a:pt x="840" y="286"/>
                  </a:lnTo>
                  <a:lnTo>
                    <a:pt x="808" y="320"/>
                  </a:lnTo>
                  <a:lnTo>
                    <a:pt x="776" y="356"/>
                  </a:lnTo>
                  <a:lnTo>
                    <a:pt x="748" y="394"/>
                  </a:lnTo>
                  <a:lnTo>
                    <a:pt x="720" y="432"/>
                  </a:lnTo>
                  <a:lnTo>
                    <a:pt x="694" y="470"/>
                  </a:lnTo>
                  <a:lnTo>
                    <a:pt x="672" y="512"/>
                  </a:lnTo>
                  <a:lnTo>
                    <a:pt x="650" y="554"/>
                  </a:lnTo>
                  <a:lnTo>
                    <a:pt x="630" y="598"/>
                  </a:lnTo>
                  <a:lnTo>
                    <a:pt x="612" y="642"/>
                  </a:lnTo>
                  <a:lnTo>
                    <a:pt x="598" y="688"/>
                  </a:lnTo>
                  <a:lnTo>
                    <a:pt x="584" y="734"/>
                  </a:lnTo>
                  <a:lnTo>
                    <a:pt x="574" y="780"/>
                  </a:lnTo>
                  <a:lnTo>
                    <a:pt x="564" y="828"/>
                  </a:lnTo>
                  <a:lnTo>
                    <a:pt x="558" y="878"/>
                  </a:lnTo>
                  <a:lnTo>
                    <a:pt x="554" y="928"/>
                  </a:lnTo>
                  <a:lnTo>
                    <a:pt x="554" y="978"/>
                  </a:lnTo>
                  <a:lnTo>
                    <a:pt x="554" y="978"/>
                  </a:lnTo>
                  <a:lnTo>
                    <a:pt x="554" y="1012"/>
                  </a:lnTo>
                  <a:lnTo>
                    <a:pt x="556" y="1046"/>
                  </a:lnTo>
                  <a:lnTo>
                    <a:pt x="556" y="1046"/>
                  </a:lnTo>
                  <a:lnTo>
                    <a:pt x="556" y="1054"/>
                  </a:lnTo>
                  <a:lnTo>
                    <a:pt x="560" y="1056"/>
                  </a:lnTo>
                  <a:lnTo>
                    <a:pt x="560" y="1056"/>
                  </a:lnTo>
                  <a:lnTo>
                    <a:pt x="502" y="1074"/>
                  </a:lnTo>
                  <a:lnTo>
                    <a:pt x="444" y="1094"/>
                  </a:lnTo>
                  <a:lnTo>
                    <a:pt x="388" y="1120"/>
                  </a:lnTo>
                  <a:lnTo>
                    <a:pt x="336" y="1148"/>
                  </a:lnTo>
                  <a:lnTo>
                    <a:pt x="288" y="1180"/>
                  </a:lnTo>
                  <a:lnTo>
                    <a:pt x="242" y="1214"/>
                  </a:lnTo>
                  <a:lnTo>
                    <a:pt x="198" y="1252"/>
                  </a:lnTo>
                  <a:lnTo>
                    <a:pt x="158" y="1292"/>
                  </a:lnTo>
                  <a:lnTo>
                    <a:pt x="124" y="1336"/>
                  </a:lnTo>
                  <a:lnTo>
                    <a:pt x="106" y="1360"/>
                  </a:lnTo>
                  <a:lnTo>
                    <a:pt x="92" y="1384"/>
                  </a:lnTo>
                  <a:lnTo>
                    <a:pt x="78" y="1408"/>
                  </a:lnTo>
                  <a:lnTo>
                    <a:pt x="64" y="1432"/>
                  </a:lnTo>
                  <a:lnTo>
                    <a:pt x="52" y="1458"/>
                  </a:lnTo>
                  <a:lnTo>
                    <a:pt x="42" y="1484"/>
                  </a:lnTo>
                  <a:lnTo>
                    <a:pt x="32" y="1510"/>
                  </a:lnTo>
                  <a:lnTo>
                    <a:pt x="24" y="1538"/>
                  </a:lnTo>
                  <a:lnTo>
                    <a:pt x="16" y="1566"/>
                  </a:lnTo>
                  <a:lnTo>
                    <a:pt x="10" y="1594"/>
                  </a:lnTo>
                  <a:lnTo>
                    <a:pt x="6" y="1622"/>
                  </a:lnTo>
                  <a:lnTo>
                    <a:pt x="2" y="1652"/>
                  </a:lnTo>
                  <a:lnTo>
                    <a:pt x="0" y="1682"/>
                  </a:lnTo>
                  <a:lnTo>
                    <a:pt x="0" y="1712"/>
                  </a:lnTo>
                  <a:lnTo>
                    <a:pt x="0" y="1712"/>
                  </a:lnTo>
                  <a:lnTo>
                    <a:pt x="0" y="1748"/>
                  </a:lnTo>
                  <a:lnTo>
                    <a:pt x="2" y="1782"/>
                  </a:lnTo>
                  <a:lnTo>
                    <a:pt x="8" y="1816"/>
                  </a:lnTo>
                  <a:lnTo>
                    <a:pt x="14" y="1848"/>
                  </a:lnTo>
                  <a:lnTo>
                    <a:pt x="22" y="1880"/>
                  </a:lnTo>
                  <a:lnTo>
                    <a:pt x="32" y="1912"/>
                  </a:lnTo>
                  <a:lnTo>
                    <a:pt x="44" y="1942"/>
                  </a:lnTo>
                  <a:lnTo>
                    <a:pt x="58" y="1970"/>
                  </a:lnTo>
                  <a:lnTo>
                    <a:pt x="72" y="1998"/>
                  </a:lnTo>
                  <a:lnTo>
                    <a:pt x="88" y="2026"/>
                  </a:lnTo>
                  <a:lnTo>
                    <a:pt x="106" y="2052"/>
                  </a:lnTo>
                  <a:lnTo>
                    <a:pt x="126" y="2076"/>
                  </a:lnTo>
                  <a:lnTo>
                    <a:pt x="146" y="2100"/>
                  </a:lnTo>
                  <a:lnTo>
                    <a:pt x="170" y="2124"/>
                  </a:lnTo>
                  <a:lnTo>
                    <a:pt x="192" y="2146"/>
                  </a:lnTo>
                  <a:lnTo>
                    <a:pt x="218" y="2166"/>
                  </a:lnTo>
                  <a:lnTo>
                    <a:pt x="244" y="2186"/>
                  </a:lnTo>
                  <a:lnTo>
                    <a:pt x="270" y="2204"/>
                  </a:lnTo>
                  <a:lnTo>
                    <a:pt x="298" y="2222"/>
                  </a:lnTo>
                  <a:lnTo>
                    <a:pt x="328" y="2238"/>
                  </a:lnTo>
                  <a:lnTo>
                    <a:pt x="358" y="2252"/>
                  </a:lnTo>
                  <a:lnTo>
                    <a:pt x="388" y="2266"/>
                  </a:lnTo>
                  <a:lnTo>
                    <a:pt x="420" y="2278"/>
                  </a:lnTo>
                  <a:lnTo>
                    <a:pt x="454" y="2290"/>
                  </a:lnTo>
                  <a:lnTo>
                    <a:pt x="488" y="2300"/>
                  </a:lnTo>
                  <a:lnTo>
                    <a:pt x="522" y="2308"/>
                  </a:lnTo>
                  <a:lnTo>
                    <a:pt x="558" y="2316"/>
                  </a:lnTo>
                  <a:lnTo>
                    <a:pt x="594" y="2322"/>
                  </a:lnTo>
                  <a:lnTo>
                    <a:pt x="630" y="2326"/>
                  </a:lnTo>
                  <a:lnTo>
                    <a:pt x="668" y="2330"/>
                  </a:lnTo>
                  <a:lnTo>
                    <a:pt x="706" y="2332"/>
                  </a:lnTo>
                  <a:lnTo>
                    <a:pt x="744" y="2332"/>
                  </a:lnTo>
                  <a:lnTo>
                    <a:pt x="3026" y="2332"/>
                  </a:lnTo>
                  <a:lnTo>
                    <a:pt x="3026" y="2332"/>
                  </a:lnTo>
                  <a:lnTo>
                    <a:pt x="3106" y="2322"/>
                  </a:lnTo>
                  <a:lnTo>
                    <a:pt x="3182" y="2308"/>
                  </a:lnTo>
                  <a:lnTo>
                    <a:pt x="3256" y="2292"/>
                  </a:lnTo>
                  <a:lnTo>
                    <a:pt x="3326" y="2272"/>
                  </a:lnTo>
                  <a:lnTo>
                    <a:pt x="3360" y="2260"/>
                  </a:lnTo>
                  <a:lnTo>
                    <a:pt x="3394" y="2248"/>
                  </a:lnTo>
                  <a:lnTo>
                    <a:pt x="3426" y="2234"/>
                  </a:lnTo>
                  <a:lnTo>
                    <a:pt x="3456" y="2220"/>
                  </a:lnTo>
                  <a:lnTo>
                    <a:pt x="3486" y="2204"/>
                  </a:lnTo>
                  <a:lnTo>
                    <a:pt x="3516" y="2188"/>
                  </a:lnTo>
                  <a:lnTo>
                    <a:pt x="3544" y="2170"/>
                  </a:lnTo>
                  <a:lnTo>
                    <a:pt x="3570" y="2152"/>
                  </a:lnTo>
                  <a:lnTo>
                    <a:pt x="3594" y="2132"/>
                  </a:lnTo>
                  <a:lnTo>
                    <a:pt x="3618" y="2112"/>
                  </a:lnTo>
                  <a:lnTo>
                    <a:pt x="3640" y="2090"/>
                  </a:lnTo>
                  <a:lnTo>
                    <a:pt x="3662" y="2068"/>
                  </a:lnTo>
                  <a:lnTo>
                    <a:pt x="3682" y="2044"/>
                  </a:lnTo>
                  <a:lnTo>
                    <a:pt x="3700" y="2018"/>
                  </a:lnTo>
                  <a:lnTo>
                    <a:pt x="3716" y="1992"/>
                  </a:lnTo>
                  <a:lnTo>
                    <a:pt x="3732" y="1964"/>
                  </a:lnTo>
                  <a:lnTo>
                    <a:pt x="3744" y="1936"/>
                  </a:lnTo>
                  <a:lnTo>
                    <a:pt x="3756" y="1906"/>
                  </a:lnTo>
                  <a:lnTo>
                    <a:pt x="3766" y="1876"/>
                  </a:lnTo>
                  <a:lnTo>
                    <a:pt x="3774" y="1844"/>
                  </a:lnTo>
                  <a:lnTo>
                    <a:pt x="3782" y="1810"/>
                  </a:lnTo>
                  <a:lnTo>
                    <a:pt x="3786" y="1774"/>
                  </a:lnTo>
                  <a:lnTo>
                    <a:pt x="3790" y="1738"/>
                  </a:lnTo>
                  <a:lnTo>
                    <a:pt x="3790" y="170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87855" tIns="43927" rIns="87855" bIns="4392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51" b="0" i="0" u="none" strike="noStrike" kern="120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Pro Display" panose="020B0502040504020203" pitchFamily="34" charset="0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190830" y="2290041"/>
              <a:ext cx="1320202" cy="802816"/>
            </a:xfrm>
            <a:custGeom>
              <a:avLst/>
              <a:gdLst>
                <a:gd name="T0" fmla="*/ 3780 w 3790"/>
                <a:gd name="T1" fmla="*/ 1582 h 2332"/>
                <a:gd name="T2" fmla="*/ 3710 w 3790"/>
                <a:gd name="T3" fmla="*/ 1358 h 2332"/>
                <a:gd name="T4" fmla="*/ 3580 w 3790"/>
                <a:gd name="T5" fmla="*/ 1158 h 2332"/>
                <a:gd name="T6" fmla="*/ 3400 w 3790"/>
                <a:gd name="T7" fmla="*/ 1004 h 2332"/>
                <a:gd name="T8" fmla="*/ 3286 w 3790"/>
                <a:gd name="T9" fmla="*/ 944 h 2332"/>
                <a:gd name="T10" fmla="*/ 3280 w 3790"/>
                <a:gd name="T11" fmla="*/ 908 h 2332"/>
                <a:gd name="T12" fmla="*/ 3260 w 3790"/>
                <a:gd name="T13" fmla="*/ 796 h 2332"/>
                <a:gd name="T14" fmla="*/ 3220 w 3790"/>
                <a:gd name="T15" fmla="*/ 690 h 2332"/>
                <a:gd name="T16" fmla="*/ 3162 w 3790"/>
                <a:gd name="T17" fmla="*/ 596 h 2332"/>
                <a:gd name="T18" fmla="*/ 3088 w 3790"/>
                <a:gd name="T19" fmla="*/ 516 h 2332"/>
                <a:gd name="T20" fmla="*/ 2998 w 3790"/>
                <a:gd name="T21" fmla="*/ 450 h 2332"/>
                <a:gd name="T22" fmla="*/ 2898 w 3790"/>
                <a:gd name="T23" fmla="*/ 402 h 2332"/>
                <a:gd name="T24" fmla="*/ 2788 w 3790"/>
                <a:gd name="T25" fmla="*/ 374 h 2332"/>
                <a:gd name="T26" fmla="*/ 2700 w 3790"/>
                <a:gd name="T27" fmla="*/ 368 h 2332"/>
                <a:gd name="T28" fmla="*/ 2522 w 3790"/>
                <a:gd name="T29" fmla="*/ 396 h 2332"/>
                <a:gd name="T30" fmla="*/ 2366 w 3790"/>
                <a:gd name="T31" fmla="*/ 472 h 2332"/>
                <a:gd name="T32" fmla="*/ 2256 w 3790"/>
                <a:gd name="T33" fmla="*/ 324 h 2332"/>
                <a:gd name="T34" fmla="*/ 2070 w 3790"/>
                <a:gd name="T35" fmla="*/ 164 h 2332"/>
                <a:gd name="T36" fmla="*/ 1848 w 3790"/>
                <a:gd name="T37" fmla="*/ 54 h 2332"/>
                <a:gd name="T38" fmla="*/ 1596 w 3790"/>
                <a:gd name="T39" fmla="*/ 2 h 2332"/>
                <a:gd name="T40" fmla="*/ 1430 w 3790"/>
                <a:gd name="T41" fmla="*/ 6 h 2332"/>
                <a:gd name="T42" fmla="*/ 1240 w 3790"/>
                <a:gd name="T43" fmla="*/ 44 h 2332"/>
                <a:gd name="T44" fmla="*/ 1064 w 3790"/>
                <a:gd name="T45" fmla="*/ 118 h 2332"/>
                <a:gd name="T46" fmla="*/ 908 w 3790"/>
                <a:gd name="T47" fmla="*/ 224 h 2332"/>
                <a:gd name="T48" fmla="*/ 776 w 3790"/>
                <a:gd name="T49" fmla="*/ 356 h 2332"/>
                <a:gd name="T50" fmla="*/ 672 w 3790"/>
                <a:gd name="T51" fmla="*/ 512 h 2332"/>
                <a:gd name="T52" fmla="*/ 598 w 3790"/>
                <a:gd name="T53" fmla="*/ 688 h 2332"/>
                <a:gd name="T54" fmla="*/ 558 w 3790"/>
                <a:gd name="T55" fmla="*/ 878 h 2332"/>
                <a:gd name="T56" fmla="*/ 554 w 3790"/>
                <a:gd name="T57" fmla="*/ 1012 h 2332"/>
                <a:gd name="T58" fmla="*/ 560 w 3790"/>
                <a:gd name="T59" fmla="*/ 1056 h 2332"/>
                <a:gd name="T60" fmla="*/ 388 w 3790"/>
                <a:gd name="T61" fmla="*/ 1120 h 2332"/>
                <a:gd name="T62" fmla="*/ 198 w 3790"/>
                <a:gd name="T63" fmla="*/ 1252 h 2332"/>
                <a:gd name="T64" fmla="*/ 92 w 3790"/>
                <a:gd name="T65" fmla="*/ 1384 h 2332"/>
                <a:gd name="T66" fmla="*/ 42 w 3790"/>
                <a:gd name="T67" fmla="*/ 1484 h 2332"/>
                <a:gd name="T68" fmla="*/ 10 w 3790"/>
                <a:gd name="T69" fmla="*/ 1594 h 2332"/>
                <a:gd name="T70" fmla="*/ 0 w 3790"/>
                <a:gd name="T71" fmla="*/ 1712 h 2332"/>
                <a:gd name="T72" fmla="*/ 8 w 3790"/>
                <a:gd name="T73" fmla="*/ 1816 h 2332"/>
                <a:gd name="T74" fmla="*/ 44 w 3790"/>
                <a:gd name="T75" fmla="*/ 1942 h 2332"/>
                <a:gd name="T76" fmla="*/ 106 w 3790"/>
                <a:gd name="T77" fmla="*/ 2052 h 2332"/>
                <a:gd name="T78" fmla="*/ 192 w 3790"/>
                <a:gd name="T79" fmla="*/ 2146 h 2332"/>
                <a:gd name="T80" fmla="*/ 298 w 3790"/>
                <a:gd name="T81" fmla="*/ 2222 h 2332"/>
                <a:gd name="T82" fmla="*/ 420 w 3790"/>
                <a:gd name="T83" fmla="*/ 2278 h 2332"/>
                <a:gd name="T84" fmla="*/ 558 w 3790"/>
                <a:gd name="T85" fmla="*/ 2316 h 2332"/>
                <a:gd name="T86" fmla="*/ 706 w 3790"/>
                <a:gd name="T87" fmla="*/ 2332 h 2332"/>
                <a:gd name="T88" fmla="*/ 3106 w 3790"/>
                <a:gd name="T89" fmla="*/ 2322 h 2332"/>
                <a:gd name="T90" fmla="*/ 3360 w 3790"/>
                <a:gd name="T91" fmla="*/ 2260 h 2332"/>
                <a:gd name="T92" fmla="*/ 3486 w 3790"/>
                <a:gd name="T93" fmla="*/ 2204 h 2332"/>
                <a:gd name="T94" fmla="*/ 3594 w 3790"/>
                <a:gd name="T95" fmla="*/ 2132 h 2332"/>
                <a:gd name="T96" fmla="*/ 3682 w 3790"/>
                <a:gd name="T97" fmla="*/ 2044 h 2332"/>
                <a:gd name="T98" fmla="*/ 3744 w 3790"/>
                <a:gd name="T99" fmla="*/ 1936 h 2332"/>
                <a:gd name="T100" fmla="*/ 3782 w 3790"/>
                <a:gd name="T101" fmla="*/ 1810 h 2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90" h="2332">
                  <a:moveTo>
                    <a:pt x="3790" y="1700"/>
                  </a:moveTo>
                  <a:lnTo>
                    <a:pt x="3790" y="1700"/>
                  </a:lnTo>
                  <a:lnTo>
                    <a:pt x="3788" y="1642"/>
                  </a:lnTo>
                  <a:lnTo>
                    <a:pt x="3780" y="1582"/>
                  </a:lnTo>
                  <a:lnTo>
                    <a:pt x="3770" y="1524"/>
                  </a:lnTo>
                  <a:lnTo>
                    <a:pt x="3754" y="1468"/>
                  </a:lnTo>
                  <a:lnTo>
                    <a:pt x="3734" y="1412"/>
                  </a:lnTo>
                  <a:lnTo>
                    <a:pt x="3710" y="1358"/>
                  </a:lnTo>
                  <a:lnTo>
                    <a:pt x="3684" y="1304"/>
                  </a:lnTo>
                  <a:lnTo>
                    <a:pt x="3652" y="1254"/>
                  </a:lnTo>
                  <a:lnTo>
                    <a:pt x="3618" y="1206"/>
                  </a:lnTo>
                  <a:lnTo>
                    <a:pt x="3580" y="1158"/>
                  </a:lnTo>
                  <a:lnTo>
                    <a:pt x="3540" y="1116"/>
                  </a:lnTo>
                  <a:lnTo>
                    <a:pt x="3496" y="1076"/>
                  </a:lnTo>
                  <a:lnTo>
                    <a:pt x="3448" y="1038"/>
                  </a:lnTo>
                  <a:lnTo>
                    <a:pt x="3400" y="1004"/>
                  </a:lnTo>
                  <a:lnTo>
                    <a:pt x="3348" y="974"/>
                  </a:lnTo>
                  <a:lnTo>
                    <a:pt x="3294" y="948"/>
                  </a:lnTo>
                  <a:lnTo>
                    <a:pt x="3294" y="948"/>
                  </a:lnTo>
                  <a:lnTo>
                    <a:pt x="3286" y="944"/>
                  </a:lnTo>
                  <a:lnTo>
                    <a:pt x="3280" y="938"/>
                  </a:lnTo>
                  <a:lnTo>
                    <a:pt x="3280" y="938"/>
                  </a:lnTo>
                  <a:lnTo>
                    <a:pt x="3280" y="938"/>
                  </a:lnTo>
                  <a:lnTo>
                    <a:pt x="3280" y="908"/>
                  </a:lnTo>
                  <a:lnTo>
                    <a:pt x="3278" y="880"/>
                  </a:lnTo>
                  <a:lnTo>
                    <a:pt x="3272" y="852"/>
                  </a:lnTo>
                  <a:lnTo>
                    <a:pt x="3268" y="822"/>
                  </a:lnTo>
                  <a:lnTo>
                    <a:pt x="3260" y="796"/>
                  </a:lnTo>
                  <a:lnTo>
                    <a:pt x="3252" y="768"/>
                  </a:lnTo>
                  <a:lnTo>
                    <a:pt x="3244" y="742"/>
                  </a:lnTo>
                  <a:lnTo>
                    <a:pt x="3232" y="716"/>
                  </a:lnTo>
                  <a:lnTo>
                    <a:pt x="3220" y="690"/>
                  </a:lnTo>
                  <a:lnTo>
                    <a:pt x="3208" y="666"/>
                  </a:lnTo>
                  <a:lnTo>
                    <a:pt x="3194" y="642"/>
                  </a:lnTo>
                  <a:lnTo>
                    <a:pt x="3178" y="618"/>
                  </a:lnTo>
                  <a:lnTo>
                    <a:pt x="3162" y="596"/>
                  </a:lnTo>
                  <a:lnTo>
                    <a:pt x="3144" y="574"/>
                  </a:lnTo>
                  <a:lnTo>
                    <a:pt x="3126" y="554"/>
                  </a:lnTo>
                  <a:lnTo>
                    <a:pt x="3108" y="534"/>
                  </a:lnTo>
                  <a:lnTo>
                    <a:pt x="3088" y="516"/>
                  </a:lnTo>
                  <a:lnTo>
                    <a:pt x="3066" y="498"/>
                  </a:lnTo>
                  <a:lnTo>
                    <a:pt x="3044" y="480"/>
                  </a:lnTo>
                  <a:lnTo>
                    <a:pt x="3022" y="464"/>
                  </a:lnTo>
                  <a:lnTo>
                    <a:pt x="2998" y="450"/>
                  </a:lnTo>
                  <a:lnTo>
                    <a:pt x="2974" y="436"/>
                  </a:lnTo>
                  <a:lnTo>
                    <a:pt x="2950" y="424"/>
                  </a:lnTo>
                  <a:lnTo>
                    <a:pt x="2924" y="412"/>
                  </a:lnTo>
                  <a:lnTo>
                    <a:pt x="2898" y="402"/>
                  </a:lnTo>
                  <a:lnTo>
                    <a:pt x="2870" y="394"/>
                  </a:lnTo>
                  <a:lnTo>
                    <a:pt x="2844" y="386"/>
                  </a:lnTo>
                  <a:lnTo>
                    <a:pt x="2816" y="380"/>
                  </a:lnTo>
                  <a:lnTo>
                    <a:pt x="2788" y="374"/>
                  </a:lnTo>
                  <a:lnTo>
                    <a:pt x="2758" y="370"/>
                  </a:lnTo>
                  <a:lnTo>
                    <a:pt x="2730" y="368"/>
                  </a:lnTo>
                  <a:lnTo>
                    <a:pt x="2700" y="368"/>
                  </a:lnTo>
                  <a:lnTo>
                    <a:pt x="2700" y="368"/>
                  </a:lnTo>
                  <a:lnTo>
                    <a:pt x="2654" y="370"/>
                  </a:lnTo>
                  <a:lnTo>
                    <a:pt x="2608" y="374"/>
                  </a:lnTo>
                  <a:lnTo>
                    <a:pt x="2564" y="384"/>
                  </a:lnTo>
                  <a:lnTo>
                    <a:pt x="2522" y="396"/>
                  </a:lnTo>
                  <a:lnTo>
                    <a:pt x="2482" y="410"/>
                  </a:lnTo>
                  <a:lnTo>
                    <a:pt x="2442" y="428"/>
                  </a:lnTo>
                  <a:lnTo>
                    <a:pt x="2404" y="450"/>
                  </a:lnTo>
                  <a:lnTo>
                    <a:pt x="2366" y="472"/>
                  </a:lnTo>
                  <a:lnTo>
                    <a:pt x="2366" y="472"/>
                  </a:lnTo>
                  <a:lnTo>
                    <a:pt x="2334" y="420"/>
                  </a:lnTo>
                  <a:lnTo>
                    <a:pt x="2296" y="372"/>
                  </a:lnTo>
                  <a:lnTo>
                    <a:pt x="2256" y="324"/>
                  </a:lnTo>
                  <a:lnTo>
                    <a:pt x="2214" y="280"/>
                  </a:lnTo>
                  <a:lnTo>
                    <a:pt x="2168" y="238"/>
                  </a:lnTo>
                  <a:lnTo>
                    <a:pt x="2120" y="198"/>
                  </a:lnTo>
                  <a:lnTo>
                    <a:pt x="2070" y="164"/>
                  </a:lnTo>
                  <a:lnTo>
                    <a:pt x="2018" y="130"/>
                  </a:lnTo>
                  <a:lnTo>
                    <a:pt x="1962" y="102"/>
                  </a:lnTo>
                  <a:lnTo>
                    <a:pt x="1906" y="76"/>
                  </a:lnTo>
                  <a:lnTo>
                    <a:pt x="1848" y="54"/>
                  </a:lnTo>
                  <a:lnTo>
                    <a:pt x="1786" y="34"/>
                  </a:lnTo>
                  <a:lnTo>
                    <a:pt x="1724" y="20"/>
                  </a:lnTo>
                  <a:lnTo>
                    <a:pt x="1662" y="10"/>
                  </a:lnTo>
                  <a:lnTo>
                    <a:pt x="1596" y="2"/>
                  </a:lnTo>
                  <a:lnTo>
                    <a:pt x="1530" y="0"/>
                  </a:lnTo>
                  <a:lnTo>
                    <a:pt x="1530" y="0"/>
                  </a:lnTo>
                  <a:lnTo>
                    <a:pt x="1480" y="2"/>
                  </a:lnTo>
                  <a:lnTo>
                    <a:pt x="1430" y="6"/>
                  </a:lnTo>
                  <a:lnTo>
                    <a:pt x="1382" y="12"/>
                  </a:lnTo>
                  <a:lnTo>
                    <a:pt x="1334" y="20"/>
                  </a:lnTo>
                  <a:lnTo>
                    <a:pt x="1286" y="32"/>
                  </a:lnTo>
                  <a:lnTo>
                    <a:pt x="1240" y="44"/>
                  </a:lnTo>
                  <a:lnTo>
                    <a:pt x="1194" y="60"/>
                  </a:lnTo>
                  <a:lnTo>
                    <a:pt x="1150" y="78"/>
                  </a:lnTo>
                  <a:lnTo>
                    <a:pt x="1106" y="96"/>
                  </a:lnTo>
                  <a:lnTo>
                    <a:pt x="1064" y="118"/>
                  </a:lnTo>
                  <a:lnTo>
                    <a:pt x="1024" y="142"/>
                  </a:lnTo>
                  <a:lnTo>
                    <a:pt x="984" y="168"/>
                  </a:lnTo>
                  <a:lnTo>
                    <a:pt x="946" y="194"/>
                  </a:lnTo>
                  <a:lnTo>
                    <a:pt x="908" y="224"/>
                  </a:lnTo>
                  <a:lnTo>
                    <a:pt x="874" y="254"/>
                  </a:lnTo>
                  <a:lnTo>
                    <a:pt x="840" y="286"/>
                  </a:lnTo>
                  <a:lnTo>
                    <a:pt x="808" y="320"/>
                  </a:lnTo>
                  <a:lnTo>
                    <a:pt x="776" y="356"/>
                  </a:lnTo>
                  <a:lnTo>
                    <a:pt x="748" y="394"/>
                  </a:lnTo>
                  <a:lnTo>
                    <a:pt x="720" y="432"/>
                  </a:lnTo>
                  <a:lnTo>
                    <a:pt x="694" y="470"/>
                  </a:lnTo>
                  <a:lnTo>
                    <a:pt x="672" y="512"/>
                  </a:lnTo>
                  <a:lnTo>
                    <a:pt x="650" y="554"/>
                  </a:lnTo>
                  <a:lnTo>
                    <a:pt x="630" y="598"/>
                  </a:lnTo>
                  <a:lnTo>
                    <a:pt x="612" y="642"/>
                  </a:lnTo>
                  <a:lnTo>
                    <a:pt x="598" y="688"/>
                  </a:lnTo>
                  <a:lnTo>
                    <a:pt x="584" y="734"/>
                  </a:lnTo>
                  <a:lnTo>
                    <a:pt x="574" y="780"/>
                  </a:lnTo>
                  <a:lnTo>
                    <a:pt x="564" y="828"/>
                  </a:lnTo>
                  <a:lnTo>
                    <a:pt x="558" y="878"/>
                  </a:lnTo>
                  <a:lnTo>
                    <a:pt x="554" y="928"/>
                  </a:lnTo>
                  <a:lnTo>
                    <a:pt x="554" y="978"/>
                  </a:lnTo>
                  <a:lnTo>
                    <a:pt x="554" y="978"/>
                  </a:lnTo>
                  <a:lnTo>
                    <a:pt x="554" y="1012"/>
                  </a:lnTo>
                  <a:lnTo>
                    <a:pt x="556" y="1046"/>
                  </a:lnTo>
                  <a:lnTo>
                    <a:pt x="556" y="1046"/>
                  </a:lnTo>
                  <a:lnTo>
                    <a:pt x="556" y="1054"/>
                  </a:lnTo>
                  <a:lnTo>
                    <a:pt x="560" y="1056"/>
                  </a:lnTo>
                  <a:lnTo>
                    <a:pt x="560" y="1056"/>
                  </a:lnTo>
                  <a:lnTo>
                    <a:pt x="502" y="1074"/>
                  </a:lnTo>
                  <a:lnTo>
                    <a:pt x="444" y="1094"/>
                  </a:lnTo>
                  <a:lnTo>
                    <a:pt x="388" y="1120"/>
                  </a:lnTo>
                  <a:lnTo>
                    <a:pt x="336" y="1148"/>
                  </a:lnTo>
                  <a:lnTo>
                    <a:pt x="288" y="1180"/>
                  </a:lnTo>
                  <a:lnTo>
                    <a:pt x="242" y="1214"/>
                  </a:lnTo>
                  <a:lnTo>
                    <a:pt x="198" y="1252"/>
                  </a:lnTo>
                  <a:lnTo>
                    <a:pt x="158" y="1292"/>
                  </a:lnTo>
                  <a:lnTo>
                    <a:pt x="124" y="1336"/>
                  </a:lnTo>
                  <a:lnTo>
                    <a:pt x="106" y="1360"/>
                  </a:lnTo>
                  <a:lnTo>
                    <a:pt x="92" y="1384"/>
                  </a:lnTo>
                  <a:lnTo>
                    <a:pt x="78" y="1408"/>
                  </a:lnTo>
                  <a:lnTo>
                    <a:pt x="64" y="1432"/>
                  </a:lnTo>
                  <a:lnTo>
                    <a:pt x="52" y="1458"/>
                  </a:lnTo>
                  <a:lnTo>
                    <a:pt x="42" y="1484"/>
                  </a:lnTo>
                  <a:lnTo>
                    <a:pt x="32" y="1510"/>
                  </a:lnTo>
                  <a:lnTo>
                    <a:pt x="24" y="1538"/>
                  </a:lnTo>
                  <a:lnTo>
                    <a:pt x="16" y="1566"/>
                  </a:lnTo>
                  <a:lnTo>
                    <a:pt x="10" y="1594"/>
                  </a:lnTo>
                  <a:lnTo>
                    <a:pt x="6" y="1622"/>
                  </a:lnTo>
                  <a:lnTo>
                    <a:pt x="2" y="1652"/>
                  </a:lnTo>
                  <a:lnTo>
                    <a:pt x="0" y="1682"/>
                  </a:lnTo>
                  <a:lnTo>
                    <a:pt x="0" y="1712"/>
                  </a:lnTo>
                  <a:lnTo>
                    <a:pt x="0" y="1712"/>
                  </a:lnTo>
                  <a:lnTo>
                    <a:pt x="0" y="1748"/>
                  </a:lnTo>
                  <a:lnTo>
                    <a:pt x="2" y="1782"/>
                  </a:lnTo>
                  <a:lnTo>
                    <a:pt x="8" y="1816"/>
                  </a:lnTo>
                  <a:lnTo>
                    <a:pt x="14" y="1848"/>
                  </a:lnTo>
                  <a:lnTo>
                    <a:pt x="22" y="1880"/>
                  </a:lnTo>
                  <a:lnTo>
                    <a:pt x="32" y="1912"/>
                  </a:lnTo>
                  <a:lnTo>
                    <a:pt x="44" y="1942"/>
                  </a:lnTo>
                  <a:lnTo>
                    <a:pt x="58" y="1970"/>
                  </a:lnTo>
                  <a:lnTo>
                    <a:pt x="72" y="1998"/>
                  </a:lnTo>
                  <a:lnTo>
                    <a:pt x="88" y="2026"/>
                  </a:lnTo>
                  <a:lnTo>
                    <a:pt x="106" y="2052"/>
                  </a:lnTo>
                  <a:lnTo>
                    <a:pt x="126" y="2076"/>
                  </a:lnTo>
                  <a:lnTo>
                    <a:pt x="146" y="2100"/>
                  </a:lnTo>
                  <a:lnTo>
                    <a:pt x="170" y="2124"/>
                  </a:lnTo>
                  <a:lnTo>
                    <a:pt x="192" y="2146"/>
                  </a:lnTo>
                  <a:lnTo>
                    <a:pt x="218" y="2166"/>
                  </a:lnTo>
                  <a:lnTo>
                    <a:pt x="244" y="2186"/>
                  </a:lnTo>
                  <a:lnTo>
                    <a:pt x="270" y="2204"/>
                  </a:lnTo>
                  <a:lnTo>
                    <a:pt x="298" y="2222"/>
                  </a:lnTo>
                  <a:lnTo>
                    <a:pt x="328" y="2238"/>
                  </a:lnTo>
                  <a:lnTo>
                    <a:pt x="358" y="2252"/>
                  </a:lnTo>
                  <a:lnTo>
                    <a:pt x="388" y="2266"/>
                  </a:lnTo>
                  <a:lnTo>
                    <a:pt x="420" y="2278"/>
                  </a:lnTo>
                  <a:lnTo>
                    <a:pt x="454" y="2290"/>
                  </a:lnTo>
                  <a:lnTo>
                    <a:pt x="488" y="2300"/>
                  </a:lnTo>
                  <a:lnTo>
                    <a:pt x="522" y="2308"/>
                  </a:lnTo>
                  <a:lnTo>
                    <a:pt x="558" y="2316"/>
                  </a:lnTo>
                  <a:lnTo>
                    <a:pt x="594" y="2322"/>
                  </a:lnTo>
                  <a:lnTo>
                    <a:pt x="630" y="2326"/>
                  </a:lnTo>
                  <a:lnTo>
                    <a:pt x="668" y="2330"/>
                  </a:lnTo>
                  <a:lnTo>
                    <a:pt x="706" y="2332"/>
                  </a:lnTo>
                  <a:lnTo>
                    <a:pt x="744" y="2332"/>
                  </a:lnTo>
                  <a:lnTo>
                    <a:pt x="3026" y="2332"/>
                  </a:lnTo>
                  <a:lnTo>
                    <a:pt x="3026" y="2332"/>
                  </a:lnTo>
                  <a:lnTo>
                    <a:pt x="3106" y="2322"/>
                  </a:lnTo>
                  <a:lnTo>
                    <a:pt x="3182" y="2308"/>
                  </a:lnTo>
                  <a:lnTo>
                    <a:pt x="3256" y="2292"/>
                  </a:lnTo>
                  <a:lnTo>
                    <a:pt x="3326" y="2272"/>
                  </a:lnTo>
                  <a:lnTo>
                    <a:pt x="3360" y="2260"/>
                  </a:lnTo>
                  <a:lnTo>
                    <a:pt x="3394" y="2248"/>
                  </a:lnTo>
                  <a:lnTo>
                    <a:pt x="3426" y="2234"/>
                  </a:lnTo>
                  <a:lnTo>
                    <a:pt x="3456" y="2220"/>
                  </a:lnTo>
                  <a:lnTo>
                    <a:pt x="3486" y="2204"/>
                  </a:lnTo>
                  <a:lnTo>
                    <a:pt x="3516" y="2188"/>
                  </a:lnTo>
                  <a:lnTo>
                    <a:pt x="3544" y="2170"/>
                  </a:lnTo>
                  <a:lnTo>
                    <a:pt x="3570" y="2152"/>
                  </a:lnTo>
                  <a:lnTo>
                    <a:pt x="3594" y="2132"/>
                  </a:lnTo>
                  <a:lnTo>
                    <a:pt x="3618" y="2112"/>
                  </a:lnTo>
                  <a:lnTo>
                    <a:pt x="3640" y="2090"/>
                  </a:lnTo>
                  <a:lnTo>
                    <a:pt x="3662" y="2068"/>
                  </a:lnTo>
                  <a:lnTo>
                    <a:pt x="3682" y="2044"/>
                  </a:lnTo>
                  <a:lnTo>
                    <a:pt x="3700" y="2018"/>
                  </a:lnTo>
                  <a:lnTo>
                    <a:pt x="3716" y="1992"/>
                  </a:lnTo>
                  <a:lnTo>
                    <a:pt x="3732" y="1964"/>
                  </a:lnTo>
                  <a:lnTo>
                    <a:pt x="3744" y="1936"/>
                  </a:lnTo>
                  <a:lnTo>
                    <a:pt x="3756" y="1906"/>
                  </a:lnTo>
                  <a:lnTo>
                    <a:pt x="3766" y="1876"/>
                  </a:lnTo>
                  <a:lnTo>
                    <a:pt x="3774" y="1844"/>
                  </a:lnTo>
                  <a:lnTo>
                    <a:pt x="3782" y="1810"/>
                  </a:lnTo>
                  <a:lnTo>
                    <a:pt x="3786" y="1774"/>
                  </a:lnTo>
                  <a:lnTo>
                    <a:pt x="3790" y="1738"/>
                  </a:lnTo>
                  <a:lnTo>
                    <a:pt x="3790" y="170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vert="horz" wrap="square" lIns="87855" tIns="43927" rIns="87855" bIns="4392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51" b="0" i="0" u="none" strike="noStrike" kern="120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Pro Display" panose="020B0502040504020203" pitchFamily="34" charset="0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10368840" y="2770036"/>
              <a:ext cx="1320202" cy="802816"/>
            </a:xfrm>
            <a:custGeom>
              <a:avLst/>
              <a:gdLst>
                <a:gd name="T0" fmla="*/ 3780 w 3790"/>
                <a:gd name="T1" fmla="*/ 1582 h 2332"/>
                <a:gd name="T2" fmla="*/ 3710 w 3790"/>
                <a:gd name="T3" fmla="*/ 1358 h 2332"/>
                <a:gd name="T4" fmla="*/ 3580 w 3790"/>
                <a:gd name="T5" fmla="*/ 1158 h 2332"/>
                <a:gd name="T6" fmla="*/ 3400 w 3790"/>
                <a:gd name="T7" fmla="*/ 1004 h 2332"/>
                <a:gd name="T8" fmla="*/ 3286 w 3790"/>
                <a:gd name="T9" fmla="*/ 944 h 2332"/>
                <a:gd name="T10" fmla="*/ 3280 w 3790"/>
                <a:gd name="T11" fmla="*/ 908 h 2332"/>
                <a:gd name="T12" fmla="*/ 3260 w 3790"/>
                <a:gd name="T13" fmla="*/ 796 h 2332"/>
                <a:gd name="T14" fmla="*/ 3220 w 3790"/>
                <a:gd name="T15" fmla="*/ 690 h 2332"/>
                <a:gd name="T16" fmla="*/ 3162 w 3790"/>
                <a:gd name="T17" fmla="*/ 596 h 2332"/>
                <a:gd name="T18" fmla="*/ 3088 w 3790"/>
                <a:gd name="T19" fmla="*/ 516 h 2332"/>
                <a:gd name="T20" fmla="*/ 2998 w 3790"/>
                <a:gd name="T21" fmla="*/ 450 h 2332"/>
                <a:gd name="T22" fmla="*/ 2898 w 3790"/>
                <a:gd name="T23" fmla="*/ 402 h 2332"/>
                <a:gd name="T24" fmla="*/ 2788 w 3790"/>
                <a:gd name="T25" fmla="*/ 374 h 2332"/>
                <a:gd name="T26" fmla="*/ 2700 w 3790"/>
                <a:gd name="T27" fmla="*/ 368 h 2332"/>
                <a:gd name="T28" fmla="*/ 2522 w 3790"/>
                <a:gd name="T29" fmla="*/ 396 h 2332"/>
                <a:gd name="T30" fmla="*/ 2366 w 3790"/>
                <a:gd name="T31" fmla="*/ 472 h 2332"/>
                <a:gd name="T32" fmla="*/ 2256 w 3790"/>
                <a:gd name="T33" fmla="*/ 324 h 2332"/>
                <a:gd name="T34" fmla="*/ 2070 w 3790"/>
                <a:gd name="T35" fmla="*/ 164 h 2332"/>
                <a:gd name="T36" fmla="*/ 1848 w 3790"/>
                <a:gd name="T37" fmla="*/ 54 h 2332"/>
                <a:gd name="T38" fmla="*/ 1596 w 3790"/>
                <a:gd name="T39" fmla="*/ 2 h 2332"/>
                <a:gd name="T40" fmla="*/ 1430 w 3790"/>
                <a:gd name="T41" fmla="*/ 6 h 2332"/>
                <a:gd name="T42" fmla="*/ 1240 w 3790"/>
                <a:gd name="T43" fmla="*/ 44 h 2332"/>
                <a:gd name="T44" fmla="*/ 1064 w 3790"/>
                <a:gd name="T45" fmla="*/ 118 h 2332"/>
                <a:gd name="T46" fmla="*/ 908 w 3790"/>
                <a:gd name="T47" fmla="*/ 224 h 2332"/>
                <a:gd name="T48" fmla="*/ 776 w 3790"/>
                <a:gd name="T49" fmla="*/ 356 h 2332"/>
                <a:gd name="T50" fmla="*/ 672 w 3790"/>
                <a:gd name="T51" fmla="*/ 512 h 2332"/>
                <a:gd name="T52" fmla="*/ 598 w 3790"/>
                <a:gd name="T53" fmla="*/ 688 h 2332"/>
                <a:gd name="T54" fmla="*/ 558 w 3790"/>
                <a:gd name="T55" fmla="*/ 878 h 2332"/>
                <a:gd name="T56" fmla="*/ 554 w 3790"/>
                <a:gd name="T57" fmla="*/ 1012 h 2332"/>
                <a:gd name="T58" fmla="*/ 560 w 3790"/>
                <a:gd name="T59" fmla="*/ 1056 h 2332"/>
                <a:gd name="T60" fmla="*/ 388 w 3790"/>
                <a:gd name="T61" fmla="*/ 1120 h 2332"/>
                <a:gd name="T62" fmla="*/ 198 w 3790"/>
                <a:gd name="T63" fmla="*/ 1252 h 2332"/>
                <a:gd name="T64" fmla="*/ 92 w 3790"/>
                <a:gd name="T65" fmla="*/ 1384 h 2332"/>
                <a:gd name="T66" fmla="*/ 42 w 3790"/>
                <a:gd name="T67" fmla="*/ 1484 h 2332"/>
                <a:gd name="T68" fmla="*/ 10 w 3790"/>
                <a:gd name="T69" fmla="*/ 1594 h 2332"/>
                <a:gd name="T70" fmla="*/ 0 w 3790"/>
                <a:gd name="T71" fmla="*/ 1712 h 2332"/>
                <a:gd name="T72" fmla="*/ 8 w 3790"/>
                <a:gd name="T73" fmla="*/ 1816 h 2332"/>
                <a:gd name="T74" fmla="*/ 44 w 3790"/>
                <a:gd name="T75" fmla="*/ 1942 h 2332"/>
                <a:gd name="T76" fmla="*/ 106 w 3790"/>
                <a:gd name="T77" fmla="*/ 2052 h 2332"/>
                <a:gd name="T78" fmla="*/ 192 w 3790"/>
                <a:gd name="T79" fmla="*/ 2146 h 2332"/>
                <a:gd name="T80" fmla="*/ 298 w 3790"/>
                <a:gd name="T81" fmla="*/ 2222 h 2332"/>
                <a:gd name="T82" fmla="*/ 420 w 3790"/>
                <a:gd name="T83" fmla="*/ 2278 h 2332"/>
                <a:gd name="T84" fmla="*/ 558 w 3790"/>
                <a:gd name="T85" fmla="*/ 2316 h 2332"/>
                <a:gd name="T86" fmla="*/ 706 w 3790"/>
                <a:gd name="T87" fmla="*/ 2332 h 2332"/>
                <a:gd name="T88" fmla="*/ 3106 w 3790"/>
                <a:gd name="T89" fmla="*/ 2322 h 2332"/>
                <a:gd name="T90" fmla="*/ 3360 w 3790"/>
                <a:gd name="T91" fmla="*/ 2260 h 2332"/>
                <a:gd name="T92" fmla="*/ 3486 w 3790"/>
                <a:gd name="T93" fmla="*/ 2204 h 2332"/>
                <a:gd name="T94" fmla="*/ 3594 w 3790"/>
                <a:gd name="T95" fmla="*/ 2132 h 2332"/>
                <a:gd name="T96" fmla="*/ 3682 w 3790"/>
                <a:gd name="T97" fmla="*/ 2044 h 2332"/>
                <a:gd name="T98" fmla="*/ 3744 w 3790"/>
                <a:gd name="T99" fmla="*/ 1936 h 2332"/>
                <a:gd name="T100" fmla="*/ 3782 w 3790"/>
                <a:gd name="T101" fmla="*/ 1810 h 2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90" h="2332">
                  <a:moveTo>
                    <a:pt x="3790" y="1700"/>
                  </a:moveTo>
                  <a:lnTo>
                    <a:pt x="3790" y="1700"/>
                  </a:lnTo>
                  <a:lnTo>
                    <a:pt x="3788" y="1642"/>
                  </a:lnTo>
                  <a:lnTo>
                    <a:pt x="3780" y="1582"/>
                  </a:lnTo>
                  <a:lnTo>
                    <a:pt x="3770" y="1524"/>
                  </a:lnTo>
                  <a:lnTo>
                    <a:pt x="3754" y="1468"/>
                  </a:lnTo>
                  <a:lnTo>
                    <a:pt x="3734" y="1412"/>
                  </a:lnTo>
                  <a:lnTo>
                    <a:pt x="3710" y="1358"/>
                  </a:lnTo>
                  <a:lnTo>
                    <a:pt x="3684" y="1304"/>
                  </a:lnTo>
                  <a:lnTo>
                    <a:pt x="3652" y="1254"/>
                  </a:lnTo>
                  <a:lnTo>
                    <a:pt x="3618" y="1206"/>
                  </a:lnTo>
                  <a:lnTo>
                    <a:pt x="3580" y="1158"/>
                  </a:lnTo>
                  <a:lnTo>
                    <a:pt x="3540" y="1116"/>
                  </a:lnTo>
                  <a:lnTo>
                    <a:pt x="3496" y="1076"/>
                  </a:lnTo>
                  <a:lnTo>
                    <a:pt x="3448" y="1038"/>
                  </a:lnTo>
                  <a:lnTo>
                    <a:pt x="3400" y="1004"/>
                  </a:lnTo>
                  <a:lnTo>
                    <a:pt x="3348" y="974"/>
                  </a:lnTo>
                  <a:lnTo>
                    <a:pt x="3294" y="948"/>
                  </a:lnTo>
                  <a:lnTo>
                    <a:pt x="3294" y="948"/>
                  </a:lnTo>
                  <a:lnTo>
                    <a:pt x="3286" y="944"/>
                  </a:lnTo>
                  <a:lnTo>
                    <a:pt x="3280" y="938"/>
                  </a:lnTo>
                  <a:lnTo>
                    <a:pt x="3280" y="938"/>
                  </a:lnTo>
                  <a:lnTo>
                    <a:pt x="3280" y="938"/>
                  </a:lnTo>
                  <a:lnTo>
                    <a:pt x="3280" y="908"/>
                  </a:lnTo>
                  <a:lnTo>
                    <a:pt x="3278" y="880"/>
                  </a:lnTo>
                  <a:lnTo>
                    <a:pt x="3272" y="852"/>
                  </a:lnTo>
                  <a:lnTo>
                    <a:pt x="3268" y="822"/>
                  </a:lnTo>
                  <a:lnTo>
                    <a:pt x="3260" y="796"/>
                  </a:lnTo>
                  <a:lnTo>
                    <a:pt x="3252" y="768"/>
                  </a:lnTo>
                  <a:lnTo>
                    <a:pt x="3244" y="742"/>
                  </a:lnTo>
                  <a:lnTo>
                    <a:pt x="3232" y="716"/>
                  </a:lnTo>
                  <a:lnTo>
                    <a:pt x="3220" y="690"/>
                  </a:lnTo>
                  <a:lnTo>
                    <a:pt x="3208" y="666"/>
                  </a:lnTo>
                  <a:lnTo>
                    <a:pt x="3194" y="642"/>
                  </a:lnTo>
                  <a:lnTo>
                    <a:pt x="3178" y="618"/>
                  </a:lnTo>
                  <a:lnTo>
                    <a:pt x="3162" y="596"/>
                  </a:lnTo>
                  <a:lnTo>
                    <a:pt x="3144" y="574"/>
                  </a:lnTo>
                  <a:lnTo>
                    <a:pt x="3126" y="554"/>
                  </a:lnTo>
                  <a:lnTo>
                    <a:pt x="3108" y="534"/>
                  </a:lnTo>
                  <a:lnTo>
                    <a:pt x="3088" y="516"/>
                  </a:lnTo>
                  <a:lnTo>
                    <a:pt x="3066" y="498"/>
                  </a:lnTo>
                  <a:lnTo>
                    <a:pt x="3044" y="480"/>
                  </a:lnTo>
                  <a:lnTo>
                    <a:pt x="3022" y="464"/>
                  </a:lnTo>
                  <a:lnTo>
                    <a:pt x="2998" y="450"/>
                  </a:lnTo>
                  <a:lnTo>
                    <a:pt x="2974" y="436"/>
                  </a:lnTo>
                  <a:lnTo>
                    <a:pt x="2950" y="424"/>
                  </a:lnTo>
                  <a:lnTo>
                    <a:pt x="2924" y="412"/>
                  </a:lnTo>
                  <a:lnTo>
                    <a:pt x="2898" y="402"/>
                  </a:lnTo>
                  <a:lnTo>
                    <a:pt x="2870" y="394"/>
                  </a:lnTo>
                  <a:lnTo>
                    <a:pt x="2844" y="386"/>
                  </a:lnTo>
                  <a:lnTo>
                    <a:pt x="2816" y="380"/>
                  </a:lnTo>
                  <a:lnTo>
                    <a:pt x="2788" y="374"/>
                  </a:lnTo>
                  <a:lnTo>
                    <a:pt x="2758" y="370"/>
                  </a:lnTo>
                  <a:lnTo>
                    <a:pt x="2730" y="368"/>
                  </a:lnTo>
                  <a:lnTo>
                    <a:pt x="2700" y="368"/>
                  </a:lnTo>
                  <a:lnTo>
                    <a:pt x="2700" y="368"/>
                  </a:lnTo>
                  <a:lnTo>
                    <a:pt x="2654" y="370"/>
                  </a:lnTo>
                  <a:lnTo>
                    <a:pt x="2608" y="374"/>
                  </a:lnTo>
                  <a:lnTo>
                    <a:pt x="2564" y="384"/>
                  </a:lnTo>
                  <a:lnTo>
                    <a:pt x="2522" y="396"/>
                  </a:lnTo>
                  <a:lnTo>
                    <a:pt x="2482" y="410"/>
                  </a:lnTo>
                  <a:lnTo>
                    <a:pt x="2442" y="428"/>
                  </a:lnTo>
                  <a:lnTo>
                    <a:pt x="2404" y="450"/>
                  </a:lnTo>
                  <a:lnTo>
                    <a:pt x="2366" y="472"/>
                  </a:lnTo>
                  <a:lnTo>
                    <a:pt x="2366" y="472"/>
                  </a:lnTo>
                  <a:lnTo>
                    <a:pt x="2334" y="420"/>
                  </a:lnTo>
                  <a:lnTo>
                    <a:pt x="2296" y="372"/>
                  </a:lnTo>
                  <a:lnTo>
                    <a:pt x="2256" y="324"/>
                  </a:lnTo>
                  <a:lnTo>
                    <a:pt x="2214" y="280"/>
                  </a:lnTo>
                  <a:lnTo>
                    <a:pt x="2168" y="238"/>
                  </a:lnTo>
                  <a:lnTo>
                    <a:pt x="2120" y="198"/>
                  </a:lnTo>
                  <a:lnTo>
                    <a:pt x="2070" y="164"/>
                  </a:lnTo>
                  <a:lnTo>
                    <a:pt x="2018" y="130"/>
                  </a:lnTo>
                  <a:lnTo>
                    <a:pt x="1962" y="102"/>
                  </a:lnTo>
                  <a:lnTo>
                    <a:pt x="1906" y="76"/>
                  </a:lnTo>
                  <a:lnTo>
                    <a:pt x="1848" y="54"/>
                  </a:lnTo>
                  <a:lnTo>
                    <a:pt x="1786" y="34"/>
                  </a:lnTo>
                  <a:lnTo>
                    <a:pt x="1724" y="20"/>
                  </a:lnTo>
                  <a:lnTo>
                    <a:pt x="1662" y="10"/>
                  </a:lnTo>
                  <a:lnTo>
                    <a:pt x="1596" y="2"/>
                  </a:lnTo>
                  <a:lnTo>
                    <a:pt x="1530" y="0"/>
                  </a:lnTo>
                  <a:lnTo>
                    <a:pt x="1530" y="0"/>
                  </a:lnTo>
                  <a:lnTo>
                    <a:pt x="1480" y="2"/>
                  </a:lnTo>
                  <a:lnTo>
                    <a:pt x="1430" y="6"/>
                  </a:lnTo>
                  <a:lnTo>
                    <a:pt x="1382" y="12"/>
                  </a:lnTo>
                  <a:lnTo>
                    <a:pt x="1334" y="20"/>
                  </a:lnTo>
                  <a:lnTo>
                    <a:pt x="1286" y="32"/>
                  </a:lnTo>
                  <a:lnTo>
                    <a:pt x="1240" y="44"/>
                  </a:lnTo>
                  <a:lnTo>
                    <a:pt x="1194" y="60"/>
                  </a:lnTo>
                  <a:lnTo>
                    <a:pt x="1150" y="78"/>
                  </a:lnTo>
                  <a:lnTo>
                    <a:pt x="1106" y="96"/>
                  </a:lnTo>
                  <a:lnTo>
                    <a:pt x="1064" y="118"/>
                  </a:lnTo>
                  <a:lnTo>
                    <a:pt x="1024" y="142"/>
                  </a:lnTo>
                  <a:lnTo>
                    <a:pt x="984" y="168"/>
                  </a:lnTo>
                  <a:lnTo>
                    <a:pt x="946" y="194"/>
                  </a:lnTo>
                  <a:lnTo>
                    <a:pt x="908" y="224"/>
                  </a:lnTo>
                  <a:lnTo>
                    <a:pt x="874" y="254"/>
                  </a:lnTo>
                  <a:lnTo>
                    <a:pt x="840" y="286"/>
                  </a:lnTo>
                  <a:lnTo>
                    <a:pt x="808" y="320"/>
                  </a:lnTo>
                  <a:lnTo>
                    <a:pt x="776" y="356"/>
                  </a:lnTo>
                  <a:lnTo>
                    <a:pt x="748" y="394"/>
                  </a:lnTo>
                  <a:lnTo>
                    <a:pt x="720" y="432"/>
                  </a:lnTo>
                  <a:lnTo>
                    <a:pt x="694" y="470"/>
                  </a:lnTo>
                  <a:lnTo>
                    <a:pt x="672" y="512"/>
                  </a:lnTo>
                  <a:lnTo>
                    <a:pt x="650" y="554"/>
                  </a:lnTo>
                  <a:lnTo>
                    <a:pt x="630" y="598"/>
                  </a:lnTo>
                  <a:lnTo>
                    <a:pt x="612" y="642"/>
                  </a:lnTo>
                  <a:lnTo>
                    <a:pt x="598" y="688"/>
                  </a:lnTo>
                  <a:lnTo>
                    <a:pt x="584" y="734"/>
                  </a:lnTo>
                  <a:lnTo>
                    <a:pt x="574" y="780"/>
                  </a:lnTo>
                  <a:lnTo>
                    <a:pt x="564" y="828"/>
                  </a:lnTo>
                  <a:lnTo>
                    <a:pt x="558" y="878"/>
                  </a:lnTo>
                  <a:lnTo>
                    <a:pt x="554" y="928"/>
                  </a:lnTo>
                  <a:lnTo>
                    <a:pt x="554" y="978"/>
                  </a:lnTo>
                  <a:lnTo>
                    <a:pt x="554" y="978"/>
                  </a:lnTo>
                  <a:lnTo>
                    <a:pt x="554" y="1012"/>
                  </a:lnTo>
                  <a:lnTo>
                    <a:pt x="556" y="1046"/>
                  </a:lnTo>
                  <a:lnTo>
                    <a:pt x="556" y="1046"/>
                  </a:lnTo>
                  <a:lnTo>
                    <a:pt x="556" y="1054"/>
                  </a:lnTo>
                  <a:lnTo>
                    <a:pt x="560" y="1056"/>
                  </a:lnTo>
                  <a:lnTo>
                    <a:pt x="560" y="1056"/>
                  </a:lnTo>
                  <a:lnTo>
                    <a:pt x="502" y="1074"/>
                  </a:lnTo>
                  <a:lnTo>
                    <a:pt x="444" y="1094"/>
                  </a:lnTo>
                  <a:lnTo>
                    <a:pt x="388" y="1120"/>
                  </a:lnTo>
                  <a:lnTo>
                    <a:pt x="336" y="1148"/>
                  </a:lnTo>
                  <a:lnTo>
                    <a:pt x="288" y="1180"/>
                  </a:lnTo>
                  <a:lnTo>
                    <a:pt x="242" y="1214"/>
                  </a:lnTo>
                  <a:lnTo>
                    <a:pt x="198" y="1252"/>
                  </a:lnTo>
                  <a:lnTo>
                    <a:pt x="158" y="1292"/>
                  </a:lnTo>
                  <a:lnTo>
                    <a:pt x="124" y="1336"/>
                  </a:lnTo>
                  <a:lnTo>
                    <a:pt x="106" y="1360"/>
                  </a:lnTo>
                  <a:lnTo>
                    <a:pt x="92" y="1384"/>
                  </a:lnTo>
                  <a:lnTo>
                    <a:pt x="78" y="1408"/>
                  </a:lnTo>
                  <a:lnTo>
                    <a:pt x="64" y="1432"/>
                  </a:lnTo>
                  <a:lnTo>
                    <a:pt x="52" y="1458"/>
                  </a:lnTo>
                  <a:lnTo>
                    <a:pt x="42" y="1484"/>
                  </a:lnTo>
                  <a:lnTo>
                    <a:pt x="32" y="1510"/>
                  </a:lnTo>
                  <a:lnTo>
                    <a:pt x="24" y="1538"/>
                  </a:lnTo>
                  <a:lnTo>
                    <a:pt x="16" y="1566"/>
                  </a:lnTo>
                  <a:lnTo>
                    <a:pt x="10" y="1594"/>
                  </a:lnTo>
                  <a:lnTo>
                    <a:pt x="6" y="1622"/>
                  </a:lnTo>
                  <a:lnTo>
                    <a:pt x="2" y="1652"/>
                  </a:lnTo>
                  <a:lnTo>
                    <a:pt x="0" y="1682"/>
                  </a:lnTo>
                  <a:lnTo>
                    <a:pt x="0" y="1712"/>
                  </a:lnTo>
                  <a:lnTo>
                    <a:pt x="0" y="1712"/>
                  </a:lnTo>
                  <a:lnTo>
                    <a:pt x="0" y="1748"/>
                  </a:lnTo>
                  <a:lnTo>
                    <a:pt x="2" y="1782"/>
                  </a:lnTo>
                  <a:lnTo>
                    <a:pt x="8" y="1816"/>
                  </a:lnTo>
                  <a:lnTo>
                    <a:pt x="14" y="1848"/>
                  </a:lnTo>
                  <a:lnTo>
                    <a:pt x="22" y="1880"/>
                  </a:lnTo>
                  <a:lnTo>
                    <a:pt x="32" y="1912"/>
                  </a:lnTo>
                  <a:lnTo>
                    <a:pt x="44" y="1942"/>
                  </a:lnTo>
                  <a:lnTo>
                    <a:pt x="58" y="1970"/>
                  </a:lnTo>
                  <a:lnTo>
                    <a:pt x="72" y="1998"/>
                  </a:lnTo>
                  <a:lnTo>
                    <a:pt x="88" y="2026"/>
                  </a:lnTo>
                  <a:lnTo>
                    <a:pt x="106" y="2052"/>
                  </a:lnTo>
                  <a:lnTo>
                    <a:pt x="126" y="2076"/>
                  </a:lnTo>
                  <a:lnTo>
                    <a:pt x="146" y="2100"/>
                  </a:lnTo>
                  <a:lnTo>
                    <a:pt x="170" y="2124"/>
                  </a:lnTo>
                  <a:lnTo>
                    <a:pt x="192" y="2146"/>
                  </a:lnTo>
                  <a:lnTo>
                    <a:pt x="218" y="2166"/>
                  </a:lnTo>
                  <a:lnTo>
                    <a:pt x="244" y="2186"/>
                  </a:lnTo>
                  <a:lnTo>
                    <a:pt x="270" y="2204"/>
                  </a:lnTo>
                  <a:lnTo>
                    <a:pt x="298" y="2222"/>
                  </a:lnTo>
                  <a:lnTo>
                    <a:pt x="328" y="2238"/>
                  </a:lnTo>
                  <a:lnTo>
                    <a:pt x="358" y="2252"/>
                  </a:lnTo>
                  <a:lnTo>
                    <a:pt x="388" y="2266"/>
                  </a:lnTo>
                  <a:lnTo>
                    <a:pt x="420" y="2278"/>
                  </a:lnTo>
                  <a:lnTo>
                    <a:pt x="454" y="2290"/>
                  </a:lnTo>
                  <a:lnTo>
                    <a:pt x="488" y="2300"/>
                  </a:lnTo>
                  <a:lnTo>
                    <a:pt x="522" y="2308"/>
                  </a:lnTo>
                  <a:lnTo>
                    <a:pt x="558" y="2316"/>
                  </a:lnTo>
                  <a:lnTo>
                    <a:pt x="594" y="2322"/>
                  </a:lnTo>
                  <a:lnTo>
                    <a:pt x="630" y="2326"/>
                  </a:lnTo>
                  <a:lnTo>
                    <a:pt x="668" y="2330"/>
                  </a:lnTo>
                  <a:lnTo>
                    <a:pt x="706" y="2332"/>
                  </a:lnTo>
                  <a:lnTo>
                    <a:pt x="744" y="2332"/>
                  </a:lnTo>
                  <a:lnTo>
                    <a:pt x="3026" y="2332"/>
                  </a:lnTo>
                  <a:lnTo>
                    <a:pt x="3026" y="2332"/>
                  </a:lnTo>
                  <a:lnTo>
                    <a:pt x="3106" y="2322"/>
                  </a:lnTo>
                  <a:lnTo>
                    <a:pt x="3182" y="2308"/>
                  </a:lnTo>
                  <a:lnTo>
                    <a:pt x="3256" y="2292"/>
                  </a:lnTo>
                  <a:lnTo>
                    <a:pt x="3326" y="2272"/>
                  </a:lnTo>
                  <a:lnTo>
                    <a:pt x="3360" y="2260"/>
                  </a:lnTo>
                  <a:lnTo>
                    <a:pt x="3394" y="2248"/>
                  </a:lnTo>
                  <a:lnTo>
                    <a:pt x="3426" y="2234"/>
                  </a:lnTo>
                  <a:lnTo>
                    <a:pt x="3456" y="2220"/>
                  </a:lnTo>
                  <a:lnTo>
                    <a:pt x="3486" y="2204"/>
                  </a:lnTo>
                  <a:lnTo>
                    <a:pt x="3516" y="2188"/>
                  </a:lnTo>
                  <a:lnTo>
                    <a:pt x="3544" y="2170"/>
                  </a:lnTo>
                  <a:lnTo>
                    <a:pt x="3570" y="2152"/>
                  </a:lnTo>
                  <a:lnTo>
                    <a:pt x="3594" y="2132"/>
                  </a:lnTo>
                  <a:lnTo>
                    <a:pt x="3618" y="2112"/>
                  </a:lnTo>
                  <a:lnTo>
                    <a:pt x="3640" y="2090"/>
                  </a:lnTo>
                  <a:lnTo>
                    <a:pt x="3662" y="2068"/>
                  </a:lnTo>
                  <a:lnTo>
                    <a:pt x="3682" y="2044"/>
                  </a:lnTo>
                  <a:lnTo>
                    <a:pt x="3700" y="2018"/>
                  </a:lnTo>
                  <a:lnTo>
                    <a:pt x="3716" y="1992"/>
                  </a:lnTo>
                  <a:lnTo>
                    <a:pt x="3732" y="1964"/>
                  </a:lnTo>
                  <a:lnTo>
                    <a:pt x="3744" y="1936"/>
                  </a:lnTo>
                  <a:lnTo>
                    <a:pt x="3756" y="1906"/>
                  </a:lnTo>
                  <a:lnTo>
                    <a:pt x="3766" y="1876"/>
                  </a:lnTo>
                  <a:lnTo>
                    <a:pt x="3774" y="1844"/>
                  </a:lnTo>
                  <a:lnTo>
                    <a:pt x="3782" y="1810"/>
                  </a:lnTo>
                  <a:lnTo>
                    <a:pt x="3786" y="1774"/>
                  </a:lnTo>
                  <a:lnTo>
                    <a:pt x="3790" y="1738"/>
                  </a:lnTo>
                  <a:lnTo>
                    <a:pt x="3790" y="170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vert="horz" wrap="square" lIns="87855" tIns="43927" rIns="87855" bIns="4392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51" b="0" i="0" u="none" strike="noStrike" kern="120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Pro Display" panose="020B0502040504020203" pitchFamily="34" charset="0"/>
                <a:ea typeface="+mn-ea"/>
                <a:cs typeface="+mn-cs"/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9190830" y="2546810"/>
              <a:ext cx="2543400" cy="987702"/>
              <a:chOff x="4777719" y="5360635"/>
              <a:chExt cx="3004872" cy="1047782"/>
            </a:xfrm>
          </p:grpSpPr>
          <p:grpSp>
            <p:nvGrpSpPr>
              <p:cNvPr id="11" name="Group 10"/>
              <p:cNvGrpSpPr/>
              <p:nvPr/>
            </p:nvGrpSpPr>
            <p:grpSpPr>
              <a:xfrm>
                <a:off x="6221018" y="5845445"/>
                <a:ext cx="1561573" cy="562972"/>
                <a:chOff x="8720671" y="2489123"/>
                <a:chExt cx="2257289" cy="813789"/>
              </a:xfrm>
            </p:grpSpPr>
            <p:sp>
              <p:nvSpPr>
                <p:cNvPr id="16" name="TextBox 15"/>
                <p:cNvSpPr txBox="1"/>
                <p:nvPr/>
              </p:nvSpPr>
              <p:spPr>
                <a:xfrm>
                  <a:off x="8720671" y="2661387"/>
                  <a:ext cx="1271630" cy="613962"/>
                </a:xfrm>
                <a:prstGeom prst="rect">
                  <a:avLst/>
                </a:prstGeom>
                <a:noFill/>
              </p:spPr>
              <p:txBody>
                <a:bodyPr wrap="none" lIns="175715" tIns="140572" rIns="175715" bIns="140572" rtlCol="0">
                  <a:spAutoFit/>
                </a:bodyPr>
                <a:lstStyle/>
                <a:p>
                  <a:pPr marL="0" marR="0" lvl="0" indent="0" defTabSz="896313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576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84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Segoe Pro Display" panose="020B0502040504020203" pitchFamily="34" charset="0"/>
                      <a:cs typeface="Segoe UI Semibold" panose="020B0702040204020203" pitchFamily="34" charset="0"/>
                    </a:rPr>
                    <a:t>VMware</a:t>
                  </a:r>
                </a:p>
              </p:txBody>
            </p:sp>
            <p:sp>
              <p:nvSpPr>
                <p:cNvPr id="17" name="TextBox 16"/>
                <p:cNvSpPr txBox="1"/>
                <p:nvPr/>
              </p:nvSpPr>
              <p:spPr>
                <a:xfrm>
                  <a:off x="9481006" y="2688946"/>
                  <a:ext cx="1496954" cy="613966"/>
                </a:xfrm>
                <a:prstGeom prst="rect">
                  <a:avLst/>
                </a:prstGeom>
                <a:noFill/>
              </p:spPr>
              <p:txBody>
                <a:bodyPr wrap="none" lIns="175715" tIns="140572" rIns="175715" bIns="140572" rtlCol="0">
                  <a:spAutoFit/>
                </a:bodyPr>
                <a:lstStyle/>
                <a:p>
                  <a:pPr marL="0" marR="0" lvl="0" indent="0" defTabSz="896313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576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84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E7E6E6">
                          <a:lumMod val="75000"/>
                        </a:srgbClr>
                      </a:solidFill>
                      <a:effectLst/>
                      <a:uLnTx/>
                      <a:uFillTx/>
                      <a:latin typeface="Segoe Pro Display" panose="020B0502040504020203" pitchFamily="34" charset="0"/>
                      <a:cs typeface="Segoe UI Semibold" panose="020B0702040204020203" pitchFamily="34" charset="0"/>
                    </a:rPr>
                    <a:t>WINDOWS</a:t>
                  </a:r>
                </a:p>
              </p:txBody>
            </p:sp>
            <p:sp>
              <p:nvSpPr>
                <p:cNvPr id="18" name="TextBox 17"/>
                <p:cNvSpPr txBox="1"/>
                <p:nvPr/>
              </p:nvSpPr>
              <p:spPr>
                <a:xfrm>
                  <a:off x="9483344" y="2489123"/>
                  <a:ext cx="1110951" cy="610624"/>
                </a:xfrm>
                <a:prstGeom prst="rect">
                  <a:avLst/>
                </a:prstGeom>
                <a:noFill/>
              </p:spPr>
              <p:txBody>
                <a:bodyPr wrap="none" lIns="175715" tIns="140572" rIns="175715" bIns="140572" rtlCol="0">
                  <a:spAutoFit/>
                </a:bodyPr>
                <a:lstStyle/>
                <a:p>
                  <a:pPr marL="0" marR="0" lvl="0" indent="0" defTabSz="896313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576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84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92D050"/>
                      </a:solidFill>
                      <a:effectLst/>
                      <a:uLnTx/>
                      <a:uFillTx/>
                      <a:latin typeface="Segoe Pro Display" panose="020B0502040504020203" pitchFamily="34" charset="0"/>
                      <a:cs typeface="Segoe UI Semibold" panose="020B0702040204020203" pitchFamily="34" charset="0"/>
                    </a:rPr>
                    <a:t>LINUX</a:t>
                  </a:r>
                </a:p>
              </p:txBody>
            </p:sp>
          </p:grpSp>
          <p:grpSp>
            <p:nvGrpSpPr>
              <p:cNvPr id="12" name="Group 11"/>
              <p:cNvGrpSpPr/>
              <p:nvPr/>
            </p:nvGrpSpPr>
            <p:grpSpPr>
              <a:xfrm>
                <a:off x="4777719" y="5360635"/>
                <a:ext cx="1584897" cy="553634"/>
                <a:chOff x="6634344" y="1777821"/>
                <a:chExt cx="2291004" cy="800292"/>
              </a:xfrm>
            </p:grpSpPr>
            <p:sp>
              <p:nvSpPr>
                <p:cNvPr id="13" name="TextBox 12"/>
                <p:cNvSpPr txBox="1"/>
                <p:nvPr/>
              </p:nvSpPr>
              <p:spPr>
                <a:xfrm>
                  <a:off x="6634344" y="1939361"/>
                  <a:ext cx="1330272" cy="613964"/>
                </a:xfrm>
                <a:prstGeom prst="rect">
                  <a:avLst/>
                </a:prstGeom>
                <a:noFill/>
              </p:spPr>
              <p:txBody>
                <a:bodyPr wrap="none" lIns="175715" tIns="140572" rIns="175715" bIns="140572" rtlCol="0">
                  <a:spAutoFit/>
                </a:bodyPr>
                <a:lstStyle/>
                <a:p>
                  <a:pPr marL="0" marR="0" lvl="0" indent="0" defTabSz="896313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576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84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Segoe Pro Display" panose="020B0502040504020203" pitchFamily="34" charset="0"/>
                      <a:cs typeface="Segoe UI Semibold" panose="020B0702040204020203" pitchFamily="34" charset="0"/>
                    </a:rPr>
                    <a:t>HYPER-V</a:t>
                  </a:r>
                </a:p>
              </p:txBody>
            </p:sp>
            <p:sp>
              <p:nvSpPr>
                <p:cNvPr id="14" name="TextBox 13"/>
                <p:cNvSpPr txBox="1"/>
                <p:nvPr/>
              </p:nvSpPr>
              <p:spPr>
                <a:xfrm>
                  <a:off x="7428394" y="1964146"/>
                  <a:ext cx="1496954" cy="613967"/>
                </a:xfrm>
                <a:prstGeom prst="rect">
                  <a:avLst/>
                </a:prstGeom>
                <a:noFill/>
              </p:spPr>
              <p:txBody>
                <a:bodyPr wrap="none" lIns="175715" tIns="140572" rIns="175715" bIns="140572" rtlCol="0">
                  <a:spAutoFit/>
                </a:bodyPr>
                <a:lstStyle/>
                <a:p>
                  <a:pPr marL="0" marR="0" lvl="0" indent="0" defTabSz="896313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576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84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E7E6E6">
                          <a:lumMod val="75000"/>
                        </a:srgbClr>
                      </a:solidFill>
                      <a:effectLst/>
                      <a:uLnTx/>
                      <a:uFillTx/>
                      <a:latin typeface="Segoe Pro Display" panose="020B0502040504020203" pitchFamily="34" charset="0"/>
                      <a:cs typeface="Segoe UI Semibold" panose="020B0702040204020203" pitchFamily="34" charset="0"/>
                    </a:rPr>
                    <a:t>WINDOWS</a:t>
                  </a:r>
                </a:p>
              </p:txBody>
            </p:sp>
            <p:sp>
              <p:nvSpPr>
                <p:cNvPr id="15" name="TextBox 14"/>
                <p:cNvSpPr txBox="1"/>
                <p:nvPr/>
              </p:nvSpPr>
              <p:spPr>
                <a:xfrm>
                  <a:off x="7430737" y="1777821"/>
                  <a:ext cx="1110951" cy="610624"/>
                </a:xfrm>
                <a:prstGeom prst="rect">
                  <a:avLst/>
                </a:prstGeom>
                <a:noFill/>
              </p:spPr>
              <p:txBody>
                <a:bodyPr wrap="none" lIns="175715" tIns="140572" rIns="175715" bIns="140572" rtlCol="0">
                  <a:spAutoFit/>
                </a:bodyPr>
                <a:lstStyle/>
                <a:p>
                  <a:pPr marL="0" marR="0" lvl="0" indent="0" defTabSz="896313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576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84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92D050"/>
                      </a:solidFill>
                      <a:effectLst/>
                      <a:uLnTx/>
                      <a:uFillTx/>
                      <a:latin typeface="Segoe Pro Display" panose="020B0502040504020203" pitchFamily="34" charset="0"/>
                      <a:cs typeface="Segoe UI Semibold" panose="020B0702040204020203" pitchFamily="34" charset="0"/>
                    </a:rPr>
                    <a:t>LINUX</a:t>
                  </a:r>
                </a:p>
              </p:txBody>
            </p:sp>
          </p:grpSp>
        </p:grpSp>
      </p:grpSp>
      <p:grpSp>
        <p:nvGrpSpPr>
          <p:cNvPr id="19" name="Group 18"/>
          <p:cNvGrpSpPr/>
          <p:nvPr/>
        </p:nvGrpSpPr>
        <p:grpSpPr>
          <a:xfrm>
            <a:off x="481852" y="1888240"/>
            <a:ext cx="3377141" cy="2854946"/>
            <a:chOff x="491514" y="1754553"/>
            <a:chExt cx="3444860" cy="2912193"/>
          </a:xfrm>
        </p:grpSpPr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91514" y="1754553"/>
              <a:ext cx="3444860" cy="2094826"/>
            </a:xfrm>
            <a:custGeom>
              <a:avLst/>
              <a:gdLst>
                <a:gd name="T0" fmla="*/ 3780 w 3790"/>
                <a:gd name="T1" fmla="*/ 1582 h 2332"/>
                <a:gd name="T2" fmla="*/ 3710 w 3790"/>
                <a:gd name="T3" fmla="*/ 1358 h 2332"/>
                <a:gd name="T4" fmla="*/ 3580 w 3790"/>
                <a:gd name="T5" fmla="*/ 1158 h 2332"/>
                <a:gd name="T6" fmla="*/ 3400 w 3790"/>
                <a:gd name="T7" fmla="*/ 1004 h 2332"/>
                <a:gd name="T8" fmla="*/ 3286 w 3790"/>
                <a:gd name="T9" fmla="*/ 944 h 2332"/>
                <a:gd name="T10" fmla="*/ 3280 w 3790"/>
                <a:gd name="T11" fmla="*/ 908 h 2332"/>
                <a:gd name="T12" fmla="*/ 3260 w 3790"/>
                <a:gd name="T13" fmla="*/ 796 h 2332"/>
                <a:gd name="T14" fmla="*/ 3220 w 3790"/>
                <a:gd name="T15" fmla="*/ 690 h 2332"/>
                <a:gd name="T16" fmla="*/ 3162 w 3790"/>
                <a:gd name="T17" fmla="*/ 596 h 2332"/>
                <a:gd name="T18" fmla="*/ 3088 w 3790"/>
                <a:gd name="T19" fmla="*/ 516 h 2332"/>
                <a:gd name="T20" fmla="*/ 2998 w 3790"/>
                <a:gd name="T21" fmla="*/ 450 h 2332"/>
                <a:gd name="T22" fmla="*/ 2898 w 3790"/>
                <a:gd name="T23" fmla="*/ 402 h 2332"/>
                <a:gd name="T24" fmla="*/ 2788 w 3790"/>
                <a:gd name="T25" fmla="*/ 374 h 2332"/>
                <a:gd name="T26" fmla="*/ 2700 w 3790"/>
                <a:gd name="T27" fmla="*/ 368 h 2332"/>
                <a:gd name="T28" fmla="*/ 2522 w 3790"/>
                <a:gd name="T29" fmla="*/ 396 h 2332"/>
                <a:gd name="T30" fmla="*/ 2366 w 3790"/>
                <a:gd name="T31" fmla="*/ 472 h 2332"/>
                <a:gd name="T32" fmla="*/ 2256 w 3790"/>
                <a:gd name="T33" fmla="*/ 324 h 2332"/>
                <a:gd name="T34" fmla="*/ 2070 w 3790"/>
                <a:gd name="T35" fmla="*/ 164 h 2332"/>
                <a:gd name="T36" fmla="*/ 1848 w 3790"/>
                <a:gd name="T37" fmla="*/ 54 h 2332"/>
                <a:gd name="T38" fmla="*/ 1596 w 3790"/>
                <a:gd name="T39" fmla="*/ 2 h 2332"/>
                <a:gd name="T40" fmla="*/ 1430 w 3790"/>
                <a:gd name="T41" fmla="*/ 6 h 2332"/>
                <a:gd name="T42" fmla="*/ 1240 w 3790"/>
                <a:gd name="T43" fmla="*/ 44 h 2332"/>
                <a:gd name="T44" fmla="*/ 1064 w 3790"/>
                <a:gd name="T45" fmla="*/ 118 h 2332"/>
                <a:gd name="T46" fmla="*/ 908 w 3790"/>
                <a:gd name="T47" fmla="*/ 224 h 2332"/>
                <a:gd name="T48" fmla="*/ 776 w 3790"/>
                <a:gd name="T49" fmla="*/ 356 h 2332"/>
                <a:gd name="T50" fmla="*/ 672 w 3790"/>
                <a:gd name="T51" fmla="*/ 512 h 2332"/>
                <a:gd name="T52" fmla="*/ 598 w 3790"/>
                <a:gd name="T53" fmla="*/ 688 h 2332"/>
                <a:gd name="T54" fmla="*/ 558 w 3790"/>
                <a:gd name="T55" fmla="*/ 878 h 2332"/>
                <a:gd name="T56" fmla="*/ 554 w 3790"/>
                <a:gd name="T57" fmla="*/ 1012 h 2332"/>
                <a:gd name="T58" fmla="*/ 560 w 3790"/>
                <a:gd name="T59" fmla="*/ 1056 h 2332"/>
                <a:gd name="T60" fmla="*/ 388 w 3790"/>
                <a:gd name="T61" fmla="*/ 1120 h 2332"/>
                <a:gd name="T62" fmla="*/ 198 w 3790"/>
                <a:gd name="T63" fmla="*/ 1252 h 2332"/>
                <a:gd name="T64" fmla="*/ 92 w 3790"/>
                <a:gd name="T65" fmla="*/ 1384 h 2332"/>
                <a:gd name="T66" fmla="*/ 42 w 3790"/>
                <a:gd name="T67" fmla="*/ 1484 h 2332"/>
                <a:gd name="T68" fmla="*/ 10 w 3790"/>
                <a:gd name="T69" fmla="*/ 1594 h 2332"/>
                <a:gd name="T70" fmla="*/ 0 w 3790"/>
                <a:gd name="T71" fmla="*/ 1712 h 2332"/>
                <a:gd name="T72" fmla="*/ 8 w 3790"/>
                <a:gd name="T73" fmla="*/ 1816 h 2332"/>
                <a:gd name="T74" fmla="*/ 44 w 3790"/>
                <a:gd name="T75" fmla="*/ 1942 h 2332"/>
                <a:gd name="T76" fmla="*/ 106 w 3790"/>
                <a:gd name="T77" fmla="*/ 2052 h 2332"/>
                <a:gd name="T78" fmla="*/ 192 w 3790"/>
                <a:gd name="T79" fmla="*/ 2146 h 2332"/>
                <a:gd name="T80" fmla="*/ 298 w 3790"/>
                <a:gd name="T81" fmla="*/ 2222 h 2332"/>
                <a:gd name="T82" fmla="*/ 420 w 3790"/>
                <a:gd name="T83" fmla="*/ 2278 h 2332"/>
                <a:gd name="T84" fmla="*/ 558 w 3790"/>
                <a:gd name="T85" fmla="*/ 2316 h 2332"/>
                <a:gd name="T86" fmla="*/ 706 w 3790"/>
                <a:gd name="T87" fmla="*/ 2332 h 2332"/>
                <a:gd name="T88" fmla="*/ 3106 w 3790"/>
                <a:gd name="T89" fmla="*/ 2322 h 2332"/>
                <a:gd name="T90" fmla="*/ 3360 w 3790"/>
                <a:gd name="T91" fmla="*/ 2260 h 2332"/>
                <a:gd name="T92" fmla="*/ 3486 w 3790"/>
                <a:gd name="T93" fmla="*/ 2204 h 2332"/>
                <a:gd name="T94" fmla="*/ 3594 w 3790"/>
                <a:gd name="T95" fmla="*/ 2132 h 2332"/>
                <a:gd name="T96" fmla="*/ 3682 w 3790"/>
                <a:gd name="T97" fmla="*/ 2044 h 2332"/>
                <a:gd name="T98" fmla="*/ 3744 w 3790"/>
                <a:gd name="T99" fmla="*/ 1936 h 2332"/>
                <a:gd name="T100" fmla="*/ 3782 w 3790"/>
                <a:gd name="T101" fmla="*/ 1810 h 2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90" h="2332">
                  <a:moveTo>
                    <a:pt x="3790" y="1700"/>
                  </a:moveTo>
                  <a:lnTo>
                    <a:pt x="3790" y="1700"/>
                  </a:lnTo>
                  <a:lnTo>
                    <a:pt x="3788" y="1642"/>
                  </a:lnTo>
                  <a:lnTo>
                    <a:pt x="3780" y="1582"/>
                  </a:lnTo>
                  <a:lnTo>
                    <a:pt x="3770" y="1524"/>
                  </a:lnTo>
                  <a:lnTo>
                    <a:pt x="3754" y="1468"/>
                  </a:lnTo>
                  <a:lnTo>
                    <a:pt x="3734" y="1412"/>
                  </a:lnTo>
                  <a:lnTo>
                    <a:pt x="3710" y="1358"/>
                  </a:lnTo>
                  <a:lnTo>
                    <a:pt x="3684" y="1304"/>
                  </a:lnTo>
                  <a:lnTo>
                    <a:pt x="3652" y="1254"/>
                  </a:lnTo>
                  <a:lnTo>
                    <a:pt x="3618" y="1206"/>
                  </a:lnTo>
                  <a:lnTo>
                    <a:pt x="3580" y="1158"/>
                  </a:lnTo>
                  <a:lnTo>
                    <a:pt x="3540" y="1116"/>
                  </a:lnTo>
                  <a:lnTo>
                    <a:pt x="3496" y="1076"/>
                  </a:lnTo>
                  <a:lnTo>
                    <a:pt x="3448" y="1038"/>
                  </a:lnTo>
                  <a:lnTo>
                    <a:pt x="3400" y="1004"/>
                  </a:lnTo>
                  <a:lnTo>
                    <a:pt x="3348" y="974"/>
                  </a:lnTo>
                  <a:lnTo>
                    <a:pt x="3294" y="948"/>
                  </a:lnTo>
                  <a:lnTo>
                    <a:pt x="3294" y="948"/>
                  </a:lnTo>
                  <a:lnTo>
                    <a:pt x="3286" y="944"/>
                  </a:lnTo>
                  <a:lnTo>
                    <a:pt x="3280" y="938"/>
                  </a:lnTo>
                  <a:lnTo>
                    <a:pt x="3280" y="938"/>
                  </a:lnTo>
                  <a:lnTo>
                    <a:pt x="3280" y="938"/>
                  </a:lnTo>
                  <a:lnTo>
                    <a:pt x="3280" y="908"/>
                  </a:lnTo>
                  <a:lnTo>
                    <a:pt x="3278" y="880"/>
                  </a:lnTo>
                  <a:lnTo>
                    <a:pt x="3272" y="852"/>
                  </a:lnTo>
                  <a:lnTo>
                    <a:pt x="3268" y="822"/>
                  </a:lnTo>
                  <a:lnTo>
                    <a:pt x="3260" y="796"/>
                  </a:lnTo>
                  <a:lnTo>
                    <a:pt x="3252" y="768"/>
                  </a:lnTo>
                  <a:lnTo>
                    <a:pt x="3244" y="742"/>
                  </a:lnTo>
                  <a:lnTo>
                    <a:pt x="3232" y="716"/>
                  </a:lnTo>
                  <a:lnTo>
                    <a:pt x="3220" y="690"/>
                  </a:lnTo>
                  <a:lnTo>
                    <a:pt x="3208" y="666"/>
                  </a:lnTo>
                  <a:lnTo>
                    <a:pt x="3194" y="642"/>
                  </a:lnTo>
                  <a:lnTo>
                    <a:pt x="3178" y="618"/>
                  </a:lnTo>
                  <a:lnTo>
                    <a:pt x="3162" y="596"/>
                  </a:lnTo>
                  <a:lnTo>
                    <a:pt x="3144" y="574"/>
                  </a:lnTo>
                  <a:lnTo>
                    <a:pt x="3126" y="554"/>
                  </a:lnTo>
                  <a:lnTo>
                    <a:pt x="3108" y="534"/>
                  </a:lnTo>
                  <a:lnTo>
                    <a:pt x="3088" y="516"/>
                  </a:lnTo>
                  <a:lnTo>
                    <a:pt x="3066" y="498"/>
                  </a:lnTo>
                  <a:lnTo>
                    <a:pt x="3044" y="480"/>
                  </a:lnTo>
                  <a:lnTo>
                    <a:pt x="3022" y="464"/>
                  </a:lnTo>
                  <a:lnTo>
                    <a:pt x="2998" y="450"/>
                  </a:lnTo>
                  <a:lnTo>
                    <a:pt x="2974" y="436"/>
                  </a:lnTo>
                  <a:lnTo>
                    <a:pt x="2950" y="424"/>
                  </a:lnTo>
                  <a:lnTo>
                    <a:pt x="2924" y="412"/>
                  </a:lnTo>
                  <a:lnTo>
                    <a:pt x="2898" y="402"/>
                  </a:lnTo>
                  <a:lnTo>
                    <a:pt x="2870" y="394"/>
                  </a:lnTo>
                  <a:lnTo>
                    <a:pt x="2844" y="386"/>
                  </a:lnTo>
                  <a:lnTo>
                    <a:pt x="2816" y="380"/>
                  </a:lnTo>
                  <a:lnTo>
                    <a:pt x="2788" y="374"/>
                  </a:lnTo>
                  <a:lnTo>
                    <a:pt x="2758" y="370"/>
                  </a:lnTo>
                  <a:lnTo>
                    <a:pt x="2730" y="368"/>
                  </a:lnTo>
                  <a:lnTo>
                    <a:pt x="2700" y="368"/>
                  </a:lnTo>
                  <a:lnTo>
                    <a:pt x="2700" y="368"/>
                  </a:lnTo>
                  <a:lnTo>
                    <a:pt x="2654" y="370"/>
                  </a:lnTo>
                  <a:lnTo>
                    <a:pt x="2608" y="374"/>
                  </a:lnTo>
                  <a:lnTo>
                    <a:pt x="2564" y="384"/>
                  </a:lnTo>
                  <a:lnTo>
                    <a:pt x="2522" y="396"/>
                  </a:lnTo>
                  <a:lnTo>
                    <a:pt x="2482" y="410"/>
                  </a:lnTo>
                  <a:lnTo>
                    <a:pt x="2442" y="428"/>
                  </a:lnTo>
                  <a:lnTo>
                    <a:pt x="2404" y="450"/>
                  </a:lnTo>
                  <a:lnTo>
                    <a:pt x="2366" y="472"/>
                  </a:lnTo>
                  <a:lnTo>
                    <a:pt x="2366" y="472"/>
                  </a:lnTo>
                  <a:lnTo>
                    <a:pt x="2334" y="420"/>
                  </a:lnTo>
                  <a:lnTo>
                    <a:pt x="2296" y="372"/>
                  </a:lnTo>
                  <a:lnTo>
                    <a:pt x="2256" y="324"/>
                  </a:lnTo>
                  <a:lnTo>
                    <a:pt x="2214" y="280"/>
                  </a:lnTo>
                  <a:lnTo>
                    <a:pt x="2168" y="238"/>
                  </a:lnTo>
                  <a:lnTo>
                    <a:pt x="2120" y="198"/>
                  </a:lnTo>
                  <a:lnTo>
                    <a:pt x="2070" y="164"/>
                  </a:lnTo>
                  <a:lnTo>
                    <a:pt x="2018" y="130"/>
                  </a:lnTo>
                  <a:lnTo>
                    <a:pt x="1962" y="102"/>
                  </a:lnTo>
                  <a:lnTo>
                    <a:pt x="1906" y="76"/>
                  </a:lnTo>
                  <a:lnTo>
                    <a:pt x="1848" y="54"/>
                  </a:lnTo>
                  <a:lnTo>
                    <a:pt x="1786" y="34"/>
                  </a:lnTo>
                  <a:lnTo>
                    <a:pt x="1724" y="20"/>
                  </a:lnTo>
                  <a:lnTo>
                    <a:pt x="1662" y="10"/>
                  </a:lnTo>
                  <a:lnTo>
                    <a:pt x="1596" y="2"/>
                  </a:lnTo>
                  <a:lnTo>
                    <a:pt x="1530" y="0"/>
                  </a:lnTo>
                  <a:lnTo>
                    <a:pt x="1530" y="0"/>
                  </a:lnTo>
                  <a:lnTo>
                    <a:pt x="1480" y="2"/>
                  </a:lnTo>
                  <a:lnTo>
                    <a:pt x="1430" y="6"/>
                  </a:lnTo>
                  <a:lnTo>
                    <a:pt x="1382" y="12"/>
                  </a:lnTo>
                  <a:lnTo>
                    <a:pt x="1334" y="20"/>
                  </a:lnTo>
                  <a:lnTo>
                    <a:pt x="1286" y="32"/>
                  </a:lnTo>
                  <a:lnTo>
                    <a:pt x="1240" y="44"/>
                  </a:lnTo>
                  <a:lnTo>
                    <a:pt x="1194" y="60"/>
                  </a:lnTo>
                  <a:lnTo>
                    <a:pt x="1150" y="78"/>
                  </a:lnTo>
                  <a:lnTo>
                    <a:pt x="1106" y="96"/>
                  </a:lnTo>
                  <a:lnTo>
                    <a:pt x="1064" y="118"/>
                  </a:lnTo>
                  <a:lnTo>
                    <a:pt x="1024" y="142"/>
                  </a:lnTo>
                  <a:lnTo>
                    <a:pt x="984" y="168"/>
                  </a:lnTo>
                  <a:lnTo>
                    <a:pt x="946" y="194"/>
                  </a:lnTo>
                  <a:lnTo>
                    <a:pt x="908" y="224"/>
                  </a:lnTo>
                  <a:lnTo>
                    <a:pt x="874" y="254"/>
                  </a:lnTo>
                  <a:lnTo>
                    <a:pt x="840" y="286"/>
                  </a:lnTo>
                  <a:lnTo>
                    <a:pt x="808" y="320"/>
                  </a:lnTo>
                  <a:lnTo>
                    <a:pt x="776" y="356"/>
                  </a:lnTo>
                  <a:lnTo>
                    <a:pt x="748" y="394"/>
                  </a:lnTo>
                  <a:lnTo>
                    <a:pt x="720" y="432"/>
                  </a:lnTo>
                  <a:lnTo>
                    <a:pt x="694" y="470"/>
                  </a:lnTo>
                  <a:lnTo>
                    <a:pt x="672" y="512"/>
                  </a:lnTo>
                  <a:lnTo>
                    <a:pt x="650" y="554"/>
                  </a:lnTo>
                  <a:lnTo>
                    <a:pt x="630" y="598"/>
                  </a:lnTo>
                  <a:lnTo>
                    <a:pt x="612" y="642"/>
                  </a:lnTo>
                  <a:lnTo>
                    <a:pt x="598" y="688"/>
                  </a:lnTo>
                  <a:lnTo>
                    <a:pt x="584" y="734"/>
                  </a:lnTo>
                  <a:lnTo>
                    <a:pt x="574" y="780"/>
                  </a:lnTo>
                  <a:lnTo>
                    <a:pt x="564" y="828"/>
                  </a:lnTo>
                  <a:lnTo>
                    <a:pt x="558" y="878"/>
                  </a:lnTo>
                  <a:lnTo>
                    <a:pt x="554" y="928"/>
                  </a:lnTo>
                  <a:lnTo>
                    <a:pt x="554" y="978"/>
                  </a:lnTo>
                  <a:lnTo>
                    <a:pt x="554" y="978"/>
                  </a:lnTo>
                  <a:lnTo>
                    <a:pt x="554" y="1012"/>
                  </a:lnTo>
                  <a:lnTo>
                    <a:pt x="556" y="1046"/>
                  </a:lnTo>
                  <a:lnTo>
                    <a:pt x="556" y="1046"/>
                  </a:lnTo>
                  <a:lnTo>
                    <a:pt x="556" y="1054"/>
                  </a:lnTo>
                  <a:lnTo>
                    <a:pt x="560" y="1056"/>
                  </a:lnTo>
                  <a:lnTo>
                    <a:pt x="560" y="1056"/>
                  </a:lnTo>
                  <a:lnTo>
                    <a:pt x="502" y="1074"/>
                  </a:lnTo>
                  <a:lnTo>
                    <a:pt x="444" y="1094"/>
                  </a:lnTo>
                  <a:lnTo>
                    <a:pt x="388" y="1120"/>
                  </a:lnTo>
                  <a:lnTo>
                    <a:pt x="336" y="1148"/>
                  </a:lnTo>
                  <a:lnTo>
                    <a:pt x="288" y="1180"/>
                  </a:lnTo>
                  <a:lnTo>
                    <a:pt x="242" y="1214"/>
                  </a:lnTo>
                  <a:lnTo>
                    <a:pt x="198" y="1252"/>
                  </a:lnTo>
                  <a:lnTo>
                    <a:pt x="158" y="1292"/>
                  </a:lnTo>
                  <a:lnTo>
                    <a:pt x="124" y="1336"/>
                  </a:lnTo>
                  <a:lnTo>
                    <a:pt x="106" y="1360"/>
                  </a:lnTo>
                  <a:lnTo>
                    <a:pt x="92" y="1384"/>
                  </a:lnTo>
                  <a:lnTo>
                    <a:pt x="78" y="1408"/>
                  </a:lnTo>
                  <a:lnTo>
                    <a:pt x="64" y="1432"/>
                  </a:lnTo>
                  <a:lnTo>
                    <a:pt x="52" y="1458"/>
                  </a:lnTo>
                  <a:lnTo>
                    <a:pt x="42" y="1484"/>
                  </a:lnTo>
                  <a:lnTo>
                    <a:pt x="32" y="1510"/>
                  </a:lnTo>
                  <a:lnTo>
                    <a:pt x="24" y="1538"/>
                  </a:lnTo>
                  <a:lnTo>
                    <a:pt x="16" y="1566"/>
                  </a:lnTo>
                  <a:lnTo>
                    <a:pt x="10" y="1594"/>
                  </a:lnTo>
                  <a:lnTo>
                    <a:pt x="6" y="1622"/>
                  </a:lnTo>
                  <a:lnTo>
                    <a:pt x="2" y="1652"/>
                  </a:lnTo>
                  <a:lnTo>
                    <a:pt x="0" y="1682"/>
                  </a:lnTo>
                  <a:lnTo>
                    <a:pt x="0" y="1712"/>
                  </a:lnTo>
                  <a:lnTo>
                    <a:pt x="0" y="1712"/>
                  </a:lnTo>
                  <a:lnTo>
                    <a:pt x="0" y="1748"/>
                  </a:lnTo>
                  <a:lnTo>
                    <a:pt x="2" y="1782"/>
                  </a:lnTo>
                  <a:lnTo>
                    <a:pt x="8" y="1816"/>
                  </a:lnTo>
                  <a:lnTo>
                    <a:pt x="14" y="1848"/>
                  </a:lnTo>
                  <a:lnTo>
                    <a:pt x="22" y="1880"/>
                  </a:lnTo>
                  <a:lnTo>
                    <a:pt x="32" y="1912"/>
                  </a:lnTo>
                  <a:lnTo>
                    <a:pt x="44" y="1942"/>
                  </a:lnTo>
                  <a:lnTo>
                    <a:pt x="58" y="1970"/>
                  </a:lnTo>
                  <a:lnTo>
                    <a:pt x="72" y="1998"/>
                  </a:lnTo>
                  <a:lnTo>
                    <a:pt x="88" y="2026"/>
                  </a:lnTo>
                  <a:lnTo>
                    <a:pt x="106" y="2052"/>
                  </a:lnTo>
                  <a:lnTo>
                    <a:pt x="126" y="2076"/>
                  </a:lnTo>
                  <a:lnTo>
                    <a:pt x="146" y="2100"/>
                  </a:lnTo>
                  <a:lnTo>
                    <a:pt x="170" y="2124"/>
                  </a:lnTo>
                  <a:lnTo>
                    <a:pt x="192" y="2146"/>
                  </a:lnTo>
                  <a:lnTo>
                    <a:pt x="218" y="2166"/>
                  </a:lnTo>
                  <a:lnTo>
                    <a:pt x="244" y="2186"/>
                  </a:lnTo>
                  <a:lnTo>
                    <a:pt x="270" y="2204"/>
                  </a:lnTo>
                  <a:lnTo>
                    <a:pt x="298" y="2222"/>
                  </a:lnTo>
                  <a:lnTo>
                    <a:pt x="328" y="2238"/>
                  </a:lnTo>
                  <a:lnTo>
                    <a:pt x="358" y="2252"/>
                  </a:lnTo>
                  <a:lnTo>
                    <a:pt x="388" y="2266"/>
                  </a:lnTo>
                  <a:lnTo>
                    <a:pt x="420" y="2278"/>
                  </a:lnTo>
                  <a:lnTo>
                    <a:pt x="454" y="2290"/>
                  </a:lnTo>
                  <a:lnTo>
                    <a:pt x="488" y="2300"/>
                  </a:lnTo>
                  <a:lnTo>
                    <a:pt x="522" y="2308"/>
                  </a:lnTo>
                  <a:lnTo>
                    <a:pt x="558" y="2316"/>
                  </a:lnTo>
                  <a:lnTo>
                    <a:pt x="594" y="2322"/>
                  </a:lnTo>
                  <a:lnTo>
                    <a:pt x="630" y="2326"/>
                  </a:lnTo>
                  <a:lnTo>
                    <a:pt x="668" y="2330"/>
                  </a:lnTo>
                  <a:lnTo>
                    <a:pt x="706" y="2332"/>
                  </a:lnTo>
                  <a:lnTo>
                    <a:pt x="744" y="2332"/>
                  </a:lnTo>
                  <a:lnTo>
                    <a:pt x="3026" y="2332"/>
                  </a:lnTo>
                  <a:lnTo>
                    <a:pt x="3026" y="2332"/>
                  </a:lnTo>
                  <a:lnTo>
                    <a:pt x="3106" y="2322"/>
                  </a:lnTo>
                  <a:lnTo>
                    <a:pt x="3182" y="2308"/>
                  </a:lnTo>
                  <a:lnTo>
                    <a:pt x="3256" y="2292"/>
                  </a:lnTo>
                  <a:lnTo>
                    <a:pt x="3326" y="2272"/>
                  </a:lnTo>
                  <a:lnTo>
                    <a:pt x="3360" y="2260"/>
                  </a:lnTo>
                  <a:lnTo>
                    <a:pt x="3394" y="2248"/>
                  </a:lnTo>
                  <a:lnTo>
                    <a:pt x="3426" y="2234"/>
                  </a:lnTo>
                  <a:lnTo>
                    <a:pt x="3456" y="2220"/>
                  </a:lnTo>
                  <a:lnTo>
                    <a:pt x="3486" y="2204"/>
                  </a:lnTo>
                  <a:lnTo>
                    <a:pt x="3516" y="2188"/>
                  </a:lnTo>
                  <a:lnTo>
                    <a:pt x="3544" y="2170"/>
                  </a:lnTo>
                  <a:lnTo>
                    <a:pt x="3570" y="2152"/>
                  </a:lnTo>
                  <a:lnTo>
                    <a:pt x="3594" y="2132"/>
                  </a:lnTo>
                  <a:lnTo>
                    <a:pt x="3618" y="2112"/>
                  </a:lnTo>
                  <a:lnTo>
                    <a:pt x="3640" y="2090"/>
                  </a:lnTo>
                  <a:lnTo>
                    <a:pt x="3662" y="2068"/>
                  </a:lnTo>
                  <a:lnTo>
                    <a:pt x="3682" y="2044"/>
                  </a:lnTo>
                  <a:lnTo>
                    <a:pt x="3700" y="2018"/>
                  </a:lnTo>
                  <a:lnTo>
                    <a:pt x="3716" y="1992"/>
                  </a:lnTo>
                  <a:lnTo>
                    <a:pt x="3732" y="1964"/>
                  </a:lnTo>
                  <a:lnTo>
                    <a:pt x="3744" y="1936"/>
                  </a:lnTo>
                  <a:lnTo>
                    <a:pt x="3756" y="1906"/>
                  </a:lnTo>
                  <a:lnTo>
                    <a:pt x="3766" y="1876"/>
                  </a:lnTo>
                  <a:lnTo>
                    <a:pt x="3774" y="1844"/>
                  </a:lnTo>
                  <a:lnTo>
                    <a:pt x="3782" y="1810"/>
                  </a:lnTo>
                  <a:lnTo>
                    <a:pt x="3786" y="1774"/>
                  </a:lnTo>
                  <a:lnTo>
                    <a:pt x="3790" y="1738"/>
                  </a:lnTo>
                  <a:lnTo>
                    <a:pt x="3790" y="170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87855" tIns="43927" rIns="87855" bIns="4392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51" b="0" i="0" u="none" strike="noStrike" kern="120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Pro Display" panose="020B0502040504020203" pitchFamily="34" charset="0"/>
                <a:ea typeface="+mn-ea"/>
                <a:cs typeface="+mn-cs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1071188" y="2279203"/>
              <a:ext cx="1320202" cy="802816"/>
            </a:xfrm>
            <a:custGeom>
              <a:avLst/>
              <a:gdLst>
                <a:gd name="T0" fmla="*/ 3780 w 3790"/>
                <a:gd name="T1" fmla="*/ 1582 h 2332"/>
                <a:gd name="T2" fmla="*/ 3710 w 3790"/>
                <a:gd name="T3" fmla="*/ 1358 h 2332"/>
                <a:gd name="T4" fmla="*/ 3580 w 3790"/>
                <a:gd name="T5" fmla="*/ 1158 h 2332"/>
                <a:gd name="T6" fmla="*/ 3400 w 3790"/>
                <a:gd name="T7" fmla="*/ 1004 h 2332"/>
                <a:gd name="T8" fmla="*/ 3286 w 3790"/>
                <a:gd name="T9" fmla="*/ 944 h 2332"/>
                <a:gd name="T10" fmla="*/ 3280 w 3790"/>
                <a:gd name="T11" fmla="*/ 908 h 2332"/>
                <a:gd name="T12" fmla="*/ 3260 w 3790"/>
                <a:gd name="T13" fmla="*/ 796 h 2332"/>
                <a:gd name="T14" fmla="*/ 3220 w 3790"/>
                <a:gd name="T15" fmla="*/ 690 h 2332"/>
                <a:gd name="T16" fmla="*/ 3162 w 3790"/>
                <a:gd name="T17" fmla="*/ 596 h 2332"/>
                <a:gd name="T18" fmla="*/ 3088 w 3790"/>
                <a:gd name="T19" fmla="*/ 516 h 2332"/>
                <a:gd name="T20" fmla="*/ 2998 w 3790"/>
                <a:gd name="T21" fmla="*/ 450 h 2332"/>
                <a:gd name="T22" fmla="*/ 2898 w 3790"/>
                <a:gd name="T23" fmla="*/ 402 h 2332"/>
                <a:gd name="T24" fmla="*/ 2788 w 3790"/>
                <a:gd name="T25" fmla="*/ 374 h 2332"/>
                <a:gd name="T26" fmla="*/ 2700 w 3790"/>
                <a:gd name="T27" fmla="*/ 368 h 2332"/>
                <a:gd name="T28" fmla="*/ 2522 w 3790"/>
                <a:gd name="T29" fmla="*/ 396 h 2332"/>
                <a:gd name="T30" fmla="*/ 2366 w 3790"/>
                <a:gd name="T31" fmla="*/ 472 h 2332"/>
                <a:gd name="T32" fmla="*/ 2256 w 3790"/>
                <a:gd name="T33" fmla="*/ 324 h 2332"/>
                <a:gd name="T34" fmla="*/ 2070 w 3790"/>
                <a:gd name="T35" fmla="*/ 164 h 2332"/>
                <a:gd name="T36" fmla="*/ 1848 w 3790"/>
                <a:gd name="T37" fmla="*/ 54 h 2332"/>
                <a:gd name="T38" fmla="*/ 1596 w 3790"/>
                <a:gd name="T39" fmla="*/ 2 h 2332"/>
                <a:gd name="T40" fmla="*/ 1430 w 3790"/>
                <a:gd name="T41" fmla="*/ 6 h 2332"/>
                <a:gd name="T42" fmla="*/ 1240 w 3790"/>
                <a:gd name="T43" fmla="*/ 44 h 2332"/>
                <a:gd name="T44" fmla="*/ 1064 w 3790"/>
                <a:gd name="T45" fmla="*/ 118 h 2332"/>
                <a:gd name="T46" fmla="*/ 908 w 3790"/>
                <a:gd name="T47" fmla="*/ 224 h 2332"/>
                <a:gd name="T48" fmla="*/ 776 w 3790"/>
                <a:gd name="T49" fmla="*/ 356 h 2332"/>
                <a:gd name="T50" fmla="*/ 672 w 3790"/>
                <a:gd name="T51" fmla="*/ 512 h 2332"/>
                <a:gd name="T52" fmla="*/ 598 w 3790"/>
                <a:gd name="T53" fmla="*/ 688 h 2332"/>
                <a:gd name="T54" fmla="*/ 558 w 3790"/>
                <a:gd name="T55" fmla="*/ 878 h 2332"/>
                <a:gd name="T56" fmla="*/ 554 w 3790"/>
                <a:gd name="T57" fmla="*/ 1012 h 2332"/>
                <a:gd name="T58" fmla="*/ 560 w 3790"/>
                <a:gd name="T59" fmla="*/ 1056 h 2332"/>
                <a:gd name="T60" fmla="*/ 388 w 3790"/>
                <a:gd name="T61" fmla="*/ 1120 h 2332"/>
                <a:gd name="T62" fmla="*/ 198 w 3790"/>
                <a:gd name="T63" fmla="*/ 1252 h 2332"/>
                <a:gd name="T64" fmla="*/ 92 w 3790"/>
                <a:gd name="T65" fmla="*/ 1384 h 2332"/>
                <a:gd name="T66" fmla="*/ 42 w 3790"/>
                <a:gd name="T67" fmla="*/ 1484 h 2332"/>
                <a:gd name="T68" fmla="*/ 10 w 3790"/>
                <a:gd name="T69" fmla="*/ 1594 h 2332"/>
                <a:gd name="T70" fmla="*/ 0 w 3790"/>
                <a:gd name="T71" fmla="*/ 1712 h 2332"/>
                <a:gd name="T72" fmla="*/ 8 w 3790"/>
                <a:gd name="T73" fmla="*/ 1816 h 2332"/>
                <a:gd name="T74" fmla="*/ 44 w 3790"/>
                <a:gd name="T75" fmla="*/ 1942 h 2332"/>
                <a:gd name="T76" fmla="*/ 106 w 3790"/>
                <a:gd name="T77" fmla="*/ 2052 h 2332"/>
                <a:gd name="T78" fmla="*/ 192 w 3790"/>
                <a:gd name="T79" fmla="*/ 2146 h 2332"/>
                <a:gd name="T80" fmla="*/ 298 w 3790"/>
                <a:gd name="T81" fmla="*/ 2222 h 2332"/>
                <a:gd name="T82" fmla="*/ 420 w 3790"/>
                <a:gd name="T83" fmla="*/ 2278 h 2332"/>
                <a:gd name="T84" fmla="*/ 558 w 3790"/>
                <a:gd name="T85" fmla="*/ 2316 h 2332"/>
                <a:gd name="T86" fmla="*/ 706 w 3790"/>
                <a:gd name="T87" fmla="*/ 2332 h 2332"/>
                <a:gd name="T88" fmla="*/ 3106 w 3790"/>
                <a:gd name="T89" fmla="*/ 2322 h 2332"/>
                <a:gd name="T90" fmla="*/ 3360 w 3790"/>
                <a:gd name="T91" fmla="*/ 2260 h 2332"/>
                <a:gd name="T92" fmla="*/ 3486 w 3790"/>
                <a:gd name="T93" fmla="*/ 2204 h 2332"/>
                <a:gd name="T94" fmla="*/ 3594 w 3790"/>
                <a:gd name="T95" fmla="*/ 2132 h 2332"/>
                <a:gd name="T96" fmla="*/ 3682 w 3790"/>
                <a:gd name="T97" fmla="*/ 2044 h 2332"/>
                <a:gd name="T98" fmla="*/ 3744 w 3790"/>
                <a:gd name="T99" fmla="*/ 1936 h 2332"/>
                <a:gd name="T100" fmla="*/ 3782 w 3790"/>
                <a:gd name="T101" fmla="*/ 1810 h 2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90" h="2332">
                  <a:moveTo>
                    <a:pt x="3790" y="1700"/>
                  </a:moveTo>
                  <a:lnTo>
                    <a:pt x="3790" y="1700"/>
                  </a:lnTo>
                  <a:lnTo>
                    <a:pt x="3788" y="1642"/>
                  </a:lnTo>
                  <a:lnTo>
                    <a:pt x="3780" y="1582"/>
                  </a:lnTo>
                  <a:lnTo>
                    <a:pt x="3770" y="1524"/>
                  </a:lnTo>
                  <a:lnTo>
                    <a:pt x="3754" y="1468"/>
                  </a:lnTo>
                  <a:lnTo>
                    <a:pt x="3734" y="1412"/>
                  </a:lnTo>
                  <a:lnTo>
                    <a:pt x="3710" y="1358"/>
                  </a:lnTo>
                  <a:lnTo>
                    <a:pt x="3684" y="1304"/>
                  </a:lnTo>
                  <a:lnTo>
                    <a:pt x="3652" y="1254"/>
                  </a:lnTo>
                  <a:lnTo>
                    <a:pt x="3618" y="1206"/>
                  </a:lnTo>
                  <a:lnTo>
                    <a:pt x="3580" y="1158"/>
                  </a:lnTo>
                  <a:lnTo>
                    <a:pt x="3540" y="1116"/>
                  </a:lnTo>
                  <a:lnTo>
                    <a:pt x="3496" y="1076"/>
                  </a:lnTo>
                  <a:lnTo>
                    <a:pt x="3448" y="1038"/>
                  </a:lnTo>
                  <a:lnTo>
                    <a:pt x="3400" y="1004"/>
                  </a:lnTo>
                  <a:lnTo>
                    <a:pt x="3348" y="974"/>
                  </a:lnTo>
                  <a:lnTo>
                    <a:pt x="3294" y="948"/>
                  </a:lnTo>
                  <a:lnTo>
                    <a:pt x="3294" y="948"/>
                  </a:lnTo>
                  <a:lnTo>
                    <a:pt x="3286" y="944"/>
                  </a:lnTo>
                  <a:lnTo>
                    <a:pt x="3280" y="938"/>
                  </a:lnTo>
                  <a:lnTo>
                    <a:pt x="3280" y="938"/>
                  </a:lnTo>
                  <a:lnTo>
                    <a:pt x="3280" y="938"/>
                  </a:lnTo>
                  <a:lnTo>
                    <a:pt x="3280" y="908"/>
                  </a:lnTo>
                  <a:lnTo>
                    <a:pt x="3278" y="880"/>
                  </a:lnTo>
                  <a:lnTo>
                    <a:pt x="3272" y="852"/>
                  </a:lnTo>
                  <a:lnTo>
                    <a:pt x="3268" y="822"/>
                  </a:lnTo>
                  <a:lnTo>
                    <a:pt x="3260" y="796"/>
                  </a:lnTo>
                  <a:lnTo>
                    <a:pt x="3252" y="768"/>
                  </a:lnTo>
                  <a:lnTo>
                    <a:pt x="3244" y="742"/>
                  </a:lnTo>
                  <a:lnTo>
                    <a:pt x="3232" y="716"/>
                  </a:lnTo>
                  <a:lnTo>
                    <a:pt x="3220" y="690"/>
                  </a:lnTo>
                  <a:lnTo>
                    <a:pt x="3208" y="666"/>
                  </a:lnTo>
                  <a:lnTo>
                    <a:pt x="3194" y="642"/>
                  </a:lnTo>
                  <a:lnTo>
                    <a:pt x="3178" y="618"/>
                  </a:lnTo>
                  <a:lnTo>
                    <a:pt x="3162" y="596"/>
                  </a:lnTo>
                  <a:lnTo>
                    <a:pt x="3144" y="574"/>
                  </a:lnTo>
                  <a:lnTo>
                    <a:pt x="3126" y="554"/>
                  </a:lnTo>
                  <a:lnTo>
                    <a:pt x="3108" y="534"/>
                  </a:lnTo>
                  <a:lnTo>
                    <a:pt x="3088" y="516"/>
                  </a:lnTo>
                  <a:lnTo>
                    <a:pt x="3066" y="498"/>
                  </a:lnTo>
                  <a:lnTo>
                    <a:pt x="3044" y="480"/>
                  </a:lnTo>
                  <a:lnTo>
                    <a:pt x="3022" y="464"/>
                  </a:lnTo>
                  <a:lnTo>
                    <a:pt x="2998" y="450"/>
                  </a:lnTo>
                  <a:lnTo>
                    <a:pt x="2974" y="436"/>
                  </a:lnTo>
                  <a:lnTo>
                    <a:pt x="2950" y="424"/>
                  </a:lnTo>
                  <a:lnTo>
                    <a:pt x="2924" y="412"/>
                  </a:lnTo>
                  <a:lnTo>
                    <a:pt x="2898" y="402"/>
                  </a:lnTo>
                  <a:lnTo>
                    <a:pt x="2870" y="394"/>
                  </a:lnTo>
                  <a:lnTo>
                    <a:pt x="2844" y="386"/>
                  </a:lnTo>
                  <a:lnTo>
                    <a:pt x="2816" y="380"/>
                  </a:lnTo>
                  <a:lnTo>
                    <a:pt x="2788" y="374"/>
                  </a:lnTo>
                  <a:lnTo>
                    <a:pt x="2758" y="370"/>
                  </a:lnTo>
                  <a:lnTo>
                    <a:pt x="2730" y="368"/>
                  </a:lnTo>
                  <a:lnTo>
                    <a:pt x="2700" y="368"/>
                  </a:lnTo>
                  <a:lnTo>
                    <a:pt x="2700" y="368"/>
                  </a:lnTo>
                  <a:lnTo>
                    <a:pt x="2654" y="370"/>
                  </a:lnTo>
                  <a:lnTo>
                    <a:pt x="2608" y="374"/>
                  </a:lnTo>
                  <a:lnTo>
                    <a:pt x="2564" y="384"/>
                  </a:lnTo>
                  <a:lnTo>
                    <a:pt x="2522" y="396"/>
                  </a:lnTo>
                  <a:lnTo>
                    <a:pt x="2482" y="410"/>
                  </a:lnTo>
                  <a:lnTo>
                    <a:pt x="2442" y="428"/>
                  </a:lnTo>
                  <a:lnTo>
                    <a:pt x="2404" y="450"/>
                  </a:lnTo>
                  <a:lnTo>
                    <a:pt x="2366" y="472"/>
                  </a:lnTo>
                  <a:lnTo>
                    <a:pt x="2366" y="472"/>
                  </a:lnTo>
                  <a:lnTo>
                    <a:pt x="2334" y="420"/>
                  </a:lnTo>
                  <a:lnTo>
                    <a:pt x="2296" y="372"/>
                  </a:lnTo>
                  <a:lnTo>
                    <a:pt x="2256" y="324"/>
                  </a:lnTo>
                  <a:lnTo>
                    <a:pt x="2214" y="280"/>
                  </a:lnTo>
                  <a:lnTo>
                    <a:pt x="2168" y="238"/>
                  </a:lnTo>
                  <a:lnTo>
                    <a:pt x="2120" y="198"/>
                  </a:lnTo>
                  <a:lnTo>
                    <a:pt x="2070" y="164"/>
                  </a:lnTo>
                  <a:lnTo>
                    <a:pt x="2018" y="130"/>
                  </a:lnTo>
                  <a:lnTo>
                    <a:pt x="1962" y="102"/>
                  </a:lnTo>
                  <a:lnTo>
                    <a:pt x="1906" y="76"/>
                  </a:lnTo>
                  <a:lnTo>
                    <a:pt x="1848" y="54"/>
                  </a:lnTo>
                  <a:lnTo>
                    <a:pt x="1786" y="34"/>
                  </a:lnTo>
                  <a:lnTo>
                    <a:pt x="1724" y="20"/>
                  </a:lnTo>
                  <a:lnTo>
                    <a:pt x="1662" y="10"/>
                  </a:lnTo>
                  <a:lnTo>
                    <a:pt x="1596" y="2"/>
                  </a:lnTo>
                  <a:lnTo>
                    <a:pt x="1530" y="0"/>
                  </a:lnTo>
                  <a:lnTo>
                    <a:pt x="1530" y="0"/>
                  </a:lnTo>
                  <a:lnTo>
                    <a:pt x="1480" y="2"/>
                  </a:lnTo>
                  <a:lnTo>
                    <a:pt x="1430" y="6"/>
                  </a:lnTo>
                  <a:lnTo>
                    <a:pt x="1382" y="12"/>
                  </a:lnTo>
                  <a:lnTo>
                    <a:pt x="1334" y="20"/>
                  </a:lnTo>
                  <a:lnTo>
                    <a:pt x="1286" y="32"/>
                  </a:lnTo>
                  <a:lnTo>
                    <a:pt x="1240" y="44"/>
                  </a:lnTo>
                  <a:lnTo>
                    <a:pt x="1194" y="60"/>
                  </a:lnTo>
                  <a:lnTo>
                    <a:pt x="1150" y="78"/>
                  </a:lnTo>
                  <a:lnTo>
                    <a:pt x="1106" y="96"/>
                  </a:lnTo>
                  <a:lnTo>
                    <a:pt x="1064" y="118"/>
                  </a:lnTo>
                  <a:lnTo>
                    <a:pt x="1024" y="142"/>
                  </a:lnTo>
                  <a:lnTo>
                    <a:pt x="984" y="168"/>
                  </a:lnTo>
                  <a:lnTo>
                    <a:pt x="946" y="194"/>
                  </a:lnTo>
                  <a:lnTo>
                    <a:pt x="908" y="224"/>
                  </a:lnTo>
                  <a:lnTo>
                    <a:pt x="874" y="254"/>
                  </a:lnTo>
                  <a:lnTo>
                    <a:pt x="840" y="286"/>
                  </a:lnTo>
                  <a:lnTo>
                    <a:pt x="808" y="320"/>
                  </a:lnTo>
                  <a:lnTo>
                    <a:pt x="776" y="356"/>
                  </a:lnTo>
                  <a:lnTo>
                    <a:pt x="748" y="394"/>
                  </a:lnTo>
                  <a:lnTo>
                    <a:pt x="720" y="432"/>
                  </a:lnTo>
                  <a:lnTo>
                    <a:pt x="694" y="470"/>
                  </a:lnTo>
                  <a:lnTo>
                    <a:pt x="672" y="512"/>
                  </a:lnTo>
                  <a:lnTo>
                    <a:pt x="650" y="554"/>
                  </a:lnTo>
                  <a:lnTo>
                    <a:pt x="630" y="598"/>
                  </a:lnTo>
                  <a:lnTo>
                    <a:pt x="612" y="642"/>
                  </a:lnTo>
                  <a:lnTo>
                    <a:pt x="598" y="688"/>
                  </a:lnTo>
                  <a:lnTo>
                    <a:pt x="584" y="734"/>
                  </a:lnTo>
                  <a:lnTo>
                    <a:pt x="574" y="780"/>
                  </a:lnTo>
                  <a:lnTo>
                    <a:pt x="564" y="828"/>
                  </a:lnTo>
                  <a:lnTo>
                    <a:pt x="558" y="878"/>
                  </a:lnTo>
                  <a:lnTo>
                    <a:pt x="554" y="928"/>
                  </a:lnTo>
                  <a:lnTo>
                    <a:pt x="554" y="978"/>
                  </a:lnTo>
                  <a:lnTo>
                    <a:pt x="554" y="978"/>
                  </a:lnTo>
                  <a:lnTo>
                    <a:pt x="554" y="1012"/>
                  </a:lnTo>
                  <a:lnTo>
                    <a:pt x="556" y="1046"/>
                  </a:lnTo>
                  <a:lnTo>
                    <a:pt x="556" y="1046"/>
                  </a:lnTo>
                  <a:lnTo>
                    <a:pt x="556" y="1054"/>
                  </a:lnTo>
                  <a:lnTo>
                    <a:pt x="560" y="1056"/>
                  </a:lnTo>
                  <a:lnTo>
                    <a:pt x="560" y="1056"/>
                  </a:lnTo>
                  <a:lnTo>
                    <a:pt x="502" y="1074"/>
                  </a:lnTo>
                  <a:lnTo>
                    <a:pt x="444" y="1094"/>
                  </a:lnTo>
                  <a:lnTo>
                    <a:pt x="388" y="1120"/>
                  </a:lnTo>
                  <a:lnTo>
                    <a:pt x="336" y="1148"/>
                  </a:lnTo>
                  <a:lnTo>
                    <a:pt x="288" y="1180"/>
                  </a:lnTo>
                  <a:lnTo>
                    <a:pt x="242" y="1214"/>
                  </a:lnTo>
                  <a:lnTo>
                    <a:pt x="198" y="1252"/>
                  </a:lnTo>
                  <a:lnTo>
                    <a:pt x="158" y="1292"/>
                  </a:lnTo>
                  <a:lnTo>
                    <a:pt x="124" y="1336"/>
                  </a:lnTo>
                  <a:lnTo>
                    <a:pt x="106" y="1360"/>
                  </a:lnTo>
                  <a:lnTo>
                    <a:pt x="92" y="1384"/>
                  </a:lnTo>
                  <a:lnTo>
                    <a:pt x="78" y="1408"/>
                  </a:lnTo>
                  <a:lnTo>
                    <a:pt x="64" y="1432"/>
                  </a:lnTo>
                  <a:lnTo>
                    <a:pt x="52" y="1458"/>
                  </a:lnTo>
                  <a:lnTo>
                    <a:pt x="42" y="1484"/>
                  </a:lnTo>
                  <a:lnTo>
                    <a:pt x="32" y="1510"/>
                  </a:lnTo>
                  <a:lnTo>
                    <a:pt x="24" y="1538"/>
                  </a:lnTo>
                  <a:lnTo>
                    <a:pt x="16" y="1566"/>
                  </a:lnTo>
                  <a:lnTo>
                    <a:pt x="10" y="1594"/>
                  </a:lnTo>
                  <a:lnTo>
                    <a:pt x="6" y="1622"/>
                  </a:lnTo>
                  <a:lnTo>
                    <a:pt x="2" y="1652"/>
                  </a:lnTo>
                  <a:lnTo>
                    <a:pt x="0" y="1682"/>
                  </a:lnTo>
                  <a:lnTo>
                    <a:pt x="0" y="1712"/>
                  </a:lnTo>
                  <a:lnTo>
                    <a:pt x="0" y="1712"/>
                  </a:lnTo>
                  <a:lnTo>
                    <a:pt x="0" y="1748"/>
                  </a:lnTo>
                  <a:lnTo>
                    <a:pt x="2" y="1782"/>
                  </a:lnTo>
                  <a:lnTo>
                    <a:pt x="8" y="1816"/>
                  </a:lnTo>
                  <a:lnTo>
                    <a:pt x="14" y="1848"/>
                  </a:lnTo>
                  <a:lnTo>
                    <a:pt x="22" y="1880"/>
                  </a:lnTo>
                  <a:lnTo>
                    <a:pt x="32" y="1912"/>
                  </a:lnTo>
                  <a:lnTo>
                    <a:pt x="44" y="1942"/>
                  </a:lnTo>
                  <a:lnTo>
                    <a:pt x="58" y="1970"/>
                  </a:lnTo>
                  <a:lnTo>
                    <a:pt x="72" y="1998"/>
                  </a:lnTo>
                  <a:lnTo>
                    <a:pt x="88" y="2026"/>
                  </a:lnTo>
                  <a:lnTo>
                    <a:pt x="106" y="2052"/>
                  </a:lnTo>
                  <a:lnTo>
                    <a:pt x="126" y="2076"/>
                  </a:lnTo>
                  <a:lnTo>
                    <a:pt x="146" y="2100"/>
                  </a:lnTo>
                  <a:lnTo>
                    <a:pt x="170" y="2124"/>
                  </a:lnTo>
                  <a:lnTo>
                    <a:pt x="192" y="2146"/>
                  </a:lnTo>
                  <a:lnTo>
                    <a:pt x="218" y="2166"/>
                  </a:lnTo>
                  <a:lnTo>
                    <a:pt x="244" y="2186"/>
                  </a:lnTo>
                  <a:lnTo>
                    <a:pt x="270" y="2204"/>
                  </a:lnTo>
                  <a:lnTo>
                    <a:pt x="298" y="2222"/>
                  </a:lnTo>
                  <a:lnTo>
                    <a:pt x="328" y="2238"/>
                  </a:lnTo>
                  <a:lnTo>
                    <a:pt x="358" y="2252"/>
                  </a:lnTo>
                  <a:lnTo>
                    <a:pt x="388" y="2266"/>
                  </a:lnTo>
                  <a:lnTo>
                    <a:pt x="420" y="2278"/>
                  </a:lnTo>
                  <a:lnTo>
                    <a:pt x="454" y="2290"/>
                  </a:lnTo>
                  <a:lnTo>
                    <a:pt x="488" y="2300"/>
                  </a:lnTo>
                  <a:lnTo>
                    <a:pt x="522" y="2308"/>
                  </a:lnTo>
                  <a:lnTo>
                    <a:pt x="558" y="2316"/>
                  </a:lnTo>
                  <a:lnTo>
                    <a:pt x="594" y="2322"/>
                  </a:lnTo>
                  <a:lnTo>
                    <a:pt x="630" y="2326"/>
                  </a:lnTo>
                  <a:lnTo>
                    <a:pt x="668" y="2330"/>
                  </a:lnTo>
                  <a:lnTo>
                    <a:pt x="706" y="2332"/>
                  </a:lnTo>
                  <a:lnTo>
                    <a:pt x="744" y="2332"/>
                  </a:lnTo>
                  <a:lnTo>
                    <a:pt x="3026" y="2332"/>
                  </a:lnTo>
                  <a:lnTo>
                    <a:pt x="3026" y="2332"/>
                  </a:lnTo>
                  <a:lnTo>
                    <a:pt x="3106" y="2322"/>
                  </a:lnTo>
                  <a:lnTo>
                    <a:pt x="3182" y="2308"/>
                  </a:lnTo>
                  <a:lnTo>
                    <a:pt x="3256" y="2292"/>
                  </a:lnTo>
                  <a:lnTo>
                    <a:pt x="3326" y="2272"/>
                  </a:lnTo>
                  <a:lnTo>
                    <a:pt x="3360" y="2260"/>
                  </a:lnTo>
                  <a:lnTo>
                    <a:pt x="3394" y="2248"/>
                  </a:lnTo>
                  <a:lnTo>
                    <a:pt x="3426" y="2234"/>
                  </a:lnTo>
                  <a:lnTo>
                    <a:pt x="3456" y="2220"/>
                  </a:lnTo>
                  <a:lnTo>
                    <a:pt x="3486" y="2204"/>
                  </a:lnTo>
                  <a:lnTo>
                    <a:pt x="3516" y="2188"/>
                  </a:lnTo>
                  <a:lnTo>
                    <a:pt x="3544" y="2170"/>
                  </a:lnTo>
                  <a:lnTo>
                    <a:pt x="3570" y="2152"/>
                  </a:lnTo>
                  <a:lnTo>
                    <a:pt x="3594" y="2132"/>
                  </a:lnTo>
                  <a:lnTo>
                    <a:pt x="3618" y="2112"/>
                  </a:lnTo>
                  <a:lnTo>
                    <a:pt x="3640" y="2090"/>
                  </a:lnTo>
                  <a:lnTo>
                    <a:pt x="3662" y="2068"/>
                  </a:lnTo>
                  <a:lnTo>
                    <a:pt x="3682" y="2044"/>
                  </a:lnTo>
                  <a:lnTo>
                    <a:pt x="3700" y="2018"/>
                  </a:lnTo>
                  <a:lnTo>
                    <a:pt x="3716" y="1992"/>
                  </a:lnTo>
                  <a:lnTo>
                    <a:pt x="3732" y="1964"/>
                  </a:lnTo>
                  <a:lnTo>
                    <a:pt x="3744" y="1936"/>
                  </a:lnTo>
                  <a:lnTo>
                    <a:pt x="3756" y="1906"/>
                  </a:lnTo>
                  <a:lnTo>
                    <a:pt x="3766" y="1876"/>
                  </a:lnTo>
                  <a:lnTo>
                    <a:pt x="3774" y="1844"/>
                  </a:lnTo>
                  <a:lnTo>
                    <a:pt x="3782" y="1810"/>
                  </a:lnTo>
                  <a:lnTo>
                    <a:pt x="3786" y="1774"/>
                  </a:lnTo>
                  <a:lnTo>
                    <a:pt x="3790" y="1738"/>
                  </a:lnTo>
                  <a:lnTo>
                    <a:pt x="3790" y="170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vert="horz" wrap="square" lIns="87855" tIns="43927" rIns="87855" bIns="4392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51" b="0" i="0" u="none" strike="noStrike" kern="120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Pro Display" panose="020B0502040504020203" pitchFamily="34" charset="0"/>
                <a:ea typeface="+mn-ea"/>
                <a:cs typeface="+mn-cs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2279916" y="2770036"/>
              <a:ext cx="1320202" cy="802816"/>
            </a:xfrm>
            <a:custGeom>
              <a:avLst/>
              <a:gdLst>
                <a:gd name="T0" fmla="*/ 3780 w 3790"/>
                <a:gd name="T1" fmla="*/ 1582 h 2332"/>
                <a:gd name="T2" fmla="*/ 3710 w 3790"/>
                <a:gd name="T3" fmla="*/ 1358 h 2332"/>
                <a:gd name="T4" fmla="*/ 3580 w 3790"/>
                <a:gd name="T5" fmla="*/ 1158 h 2332"/>
                <a:gd name="T6" fmla="*/ 3400 w 3790"/>
                <a:gd name="T7" fmla="*/ 1004 h 2332"/>
                <a:gd name="T8" fmla="*/ 3286 w 3790"/>
                <a:gd name="T9" fmla="*/ 944 h 2332"/>
                <a:gd name="T10" fmla="*/ 3280 w 3790"/>
                <a:gd name="T11" fmla="*/ 908 h 2332"/>
                <a:gd name="T12" fmla="*/ 3260 w 3790"/>
                <a:gd name="T13" fmla="*/ 796 h 2332"/>
                <a:gd name="T14" fmla="*/ 3220 w 3790"/>
                <a:gd name="T15" fmla="*/ 690 h 2332"/>
                <a:gd name="T16" fmla="*/ 3162 w 3790"/>
                <a:gd name="T17" fmla="*/ 596 h 2332"/>
                <a:gd name="T18" fmla="*/ 3088 w 3790"/>
                <a:gd name="T19" fmla="*/ 516 h 2332"/>
                <a:gd name="T20" fmla="*/ 2998 w 3790"/>
                <a:gd name="T21" fmla="*/ 450 h 2332"/>
                <a:gd name="T22" fmla="*/ 2898 w 3790"/>
                <a:gd name="T23" fmla="*/ 402 h 2332"/>
                <a:gd name="T24" fmla="*/ 2788 w 3790"/>
                <a:gd name="T25" fmla="*/ 374 h 2332"/>
                <a:gd name="T26" fmla="*/ 2700 w 3790"/>
                <a:gd name="T27" fmla="*/ 368 h 2332"/>
                <a:gd name="T28" fmla="*/ 2522 w 3790"/>
                <a:gd name="T29" fmla="*/ 396 h 2332"/>
                <a:gd name="T30" fmla="*/ 2366 w 3790"/>
                <a:gd name="T31" fmla="*/ 472 h 2332"/>
                <a:gd name="T32" fmla="*/ 2256 w 3790"/>
                <a:gd name="T33" fmla="*/ 324 h 2332"/>
                <a:gd name="T34" fmla="*/ 2070 w 3790"/>
                <a:gd name="T35" fmla="*/ 164 h 2332"/>
                <a:gd name="T36" fmla="*/ 1848 w 3790"/>
                <a:gd name="T37" fmla="*/ 54 h 2332"/>
                <a:gd name="T38" fmla="*/ 1596 w 3790"/>
                <a:gd name="T39" fmla="*/ 2 h 2332"/>
                <a:gd name="T40" fmla="*/ 1430 w 3790"/>
                <a:gd name="T41" fmla="*/ 6 h 2332"/>
                <a:gd name="T42" fmla="*/ 1240 w 3790"/>
                <a:gd name="T43" fmla="*/ 44 h 2332"/>
                <a:gd name="T44" fmla="*/ 1064 w 3790"/>
                <a:gd name="T45" fmla="*/ 118 h 2332"/>
                <a:gd name="T46" fmla="*/ 908 w 3790"/>
                <a:gd name="T47" fmla="*/ 224 h 2332"/>
                <a:gd name="T48" fmla="*/ 776 w 3790"/>
                <a:gd name="T49" fmla="*/ 356 h 2332"/>
                <a:gd name="T50" fmla="*/ 672 w 3790"/>
                <a:gd name="T51" fmla="*/ 512 h 2332"/>
                <a:gd name="T52" fmla="*/ 598 w 3790"/>
                <a:gd name="T53" fmla="*/ 688 h 2332"/>
                <a:gd name="T54" fmla="*/ 558 w 3790"/>
                <a:gd name="T55" fmla="*/ 878 h 2332"/>
                <a:gd name="T56" fmla="*/ 554 w 3790"/>
                <a:gd name="T57" fmla="*/ 1012 h 2332"/>
                <a:gd name="T58" fmla="*/ 560 w 3790"/>
                <a:gd name="T59" fmla="*/ 1056 h 2332"/>
                <a:gd name="T60" fmla="*/ 388 w 3790"/>
                <a:gd name="T61" fmla="*/ 1120 h 2332"/>
                <a:gd name="T62" fmla="*/ 198 w 3790"/>
                <a:gd name="T63" fmla="*/ 1252 h 2332"/>
                <a:gd name="T64" fmla="*/ 92 w 3790"/>
                <a:gd name="T65" fmla="*/ 1384 h 2332"/>
                <a:gd name="T66" fmla="*/ 42 w 3790"/>
                <a:gd name="T67" fmla="*/ 1484 h 2332"/>
                <a:gd name="T68" fmla="*/ 10 w 3790"/>
                <a:gd name="T69" fmla="*/ 1594 h 2332"/>
                <a:gd name="T70" fmla="*/ 0 w 3790"/>
                <a:gd name="T71" fmla="*/ 1712 h 2332"/>
                <a:gd name="T72" fmla="*/ 8 w 3790"/>
                <a:gd name="T73" fmla="*/ 1816 h 2332"/>
                <a:gd name="T74" fmla="*/ 44 w 3790"/>
                <a:gd name="T75" fmla="*/ 1942 h 2332"/>
                <a:gd name="T76" fmla="*/ 106 w 3790"/>
                <a:gd name="T77" fmla="*/ 2052 h 2332"/>
                <a:gd name="T78" fmla="*/ 192 w 3790"/>
                <a:gd name="T79" fmla="*/ 2146 h 2332"/>
                <a:gd name="T80" fmla="*/ 298 w 3790"/>
                <a:gd name="T81" fmla="*/ 2222 h 2332"/>
                <a:gd name="T82" fmla="*/ 420 w 3790"/>
                <a:gd name="T83" fmla="*/ 2278 h 2332"/>
                <a:gd name="T84" fmla="*/ 558 w 3790"/>
                <a:gd name="T85" fmla="*/ 2316 h 2332"/>
                <a:gd name="T86" fmla="*/ 706 w 3790"/>
                <a:gd name="T87" fmla="*/ 2332 h 2332"/>
                <a:gd name="T88" fmla="*/ 3106 w 3790"/>
                <a:gd name="T89" fmla="*/ 2322 h 2332"/>
                <a:gd name="T90" fmla="*/ 3360 w 3790"/>
                <a:gd name="T91" fmla="*/ 2260 h 2332"/>
                <a:gd name="T92" fmla="*/ 3486 w 3790"/>
                <a:gd name="T93" fmla="*/ 2204 h 2332"/>
                <a:gd name="T94" fmla="*/ 3594 w 3790"/>
                <a:gd name="T95" fmla="*/ 2132 h 2332"/>
                <a:gd name="T96" fmla="*/ 3682 w 3790"/>
                <a:gd name="T97" fmla="*/ 2044 h 2332"/>
                <a:gd name="T98" fmla="*/ 3744 w 3790"/>
                <a:gd name="T99" fmla="*/ 1936 h 2332"/>
                <a:gd name="T100" fmla="*/ 3782 w 3790"/>
                <a:gd name="T101" fmla="*/ 1810 h 2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790" h="2332">
                  <a:moveTo>
                    <a:pt x="3790" y="1700"/>
                  </a:moveTo>
                  <a:lnTo>
                    <a:pt x="3790" y="1700"/>
                  </a:lnTo>
                  <a:lnTo>
                    <a:pt x="3788" y="1642"/>
                  </a:lnTo>
                  <a:lnTo>
                    <a:pt x="3780" y="1582"/>
                  </a:lnTo>
                  <a:lnTo>
                    <a:pt x="3770" y="1524"/>
                  </a:lnTo>
                  <a:lnTo>
                    <a:pt x="3754" y="1468"/>
                  </a:lnTo>
                  <a:lnTo>
                    <a:pt x="3734" y="1412"/>
                  </a:lnTo>
                  <a:lnTo>
                    <a:pt x="3710" y="1358"/>
                  </a:lnTo>
                  <a:lnTo>
                    <a:pt x="3684" y="1304"/>
                  </a:lnTo>
                  <a:lnTo>
                    <a:pt x="3652" y="1254"/>
                  </a:lnTo>
                  <a:lnTo>
                    <a:pt x="3618" y="1206"/>
                  </a:lnTo>
                  <a:lnTo>
                    <a:pt x="3580" y="1158"/>
                  </a:lnTo>
                  <a:lnTo>
                    <a:pt x="3540" y="1116"/>
                  </a:lnTo>
                  <a:lnTo>
                    <a:pt x="3496" y="1076"/>
                  </a:lnTo>
                  <a:lnTo>
                    <a:pt x="3448" y="1038"/>
                  </a:lnTo>
                  <a:lnTo>
                    <a:pt x="3400" y="1004"/>
                  </a:lnTo>
                  <a:lnTo>
                    <a:pt x="3348" y="974"/>
                  </a:lnTo>
                  <a:lnTo>
                    <a:pt x="3294" y="948"/>
                  </a:lnTo>
                  <a:lnTo>
                    <a:pt x="3294" y="948"/>
                  </a:lnTo>
                  <a:lnTo>
                    <a:pt x="3286" y="944"/>
                  </a:lnTo>
                  <a:lnTo>
                    <a:pt x="3280" y="938"/>
                  </a:lnTo>
                  <a:lnTo>
                    <a:pt x="3280" y="938"/>
                  </a:lnTo>
                  <a:lnTo>
                    <a:pt x="3280" y="938"/>
                  </a:lnTo>
                  <a:lnTo>
                    <a:pt x="3280" y="908"/>
                  </a:lnTo>
                  <a:lnTo>
                    <a:pt x="3278" y="880"/>
                  </a:lnTo>
                  <a:lnTo>
                    <a:pt x="3272" y="852"/>
                  </a:lnTo>
                  <a:lnTo>
                    <a:pt x="3268" y="822"/>
                  </a:lnTo>
                  <a:lnTo>
                    <a:pt x="3260" y="796"/>
                  </a:lnTo>
                  <a:lnTo>
                    <a:pt x="3252" y="768"/>
                  </a:lnTo>
                  <a:lnTo>
                    <a:pt x="3244" y="742"/>
                  </a:lnTo>
                  <a:lnTo>
                    <a:pt x="3232" y="716"/>
                  </a:lnTo>
                  <a:lnTo>
                    <a:pt x="3220" y="690"/>
                  </a:lnTo>
                  <a:lnTo>
                    <a:pt x="3208" y="666"/>
                  </a:lnTo>
                  <a:lnTo>
                    <a:pt x="3194" y="642"/>
                  </a:lnTo>
                  <a:lnTo>
                    <a:pt x="3178" y="618"/>
                  </a:lnTo>
                  <a:lnTo>
                    <a:pt x="3162" y="596"/>
                  </a:lnTo>
                  <a:lnTo>
                    <a:pt x="3144" y="574"/>
                  </a:lnTo>
                  <a:lnTo>
                    <a:pt x="3126" y="554"/>
                  </a:lnTo>
                  <a:lnTo>
                    <a:pt x="3108" y="534"/>
                  </a:lnTo>
                  <a:lnTo>
                    <a:pt x="3088" y="516"/>
                  </a:lnTo>
                  <a:lnTo>
                    <a:pt x="3066" y="498"/>
                  </a:lnTo>
                  <a:lnTo>
                    <a:pt x="3044" y="480"/>
                  </a:lnTo>
                  <a:lnTo>
                    <a:pt x="3022" y="464"/>
                  </a:lnTo>
                  <a:lnTo>
                    <a:pt x="2998" y="450"/>
                  </a:lnTo>
                  <a:lnTo>
                    <a:pt x="2974" y="436"/>
                  </a:lnTo>
                  <a:lnTo>
                    <a:pt x="2950" y="424"/>
                  </a:lnTo>
                  <a:lnTo>
                    <a:pt x="2924" y="412"/>
                  </a:lnTo>
                  <a:lnTo>
                    <a:pt x="2898" y="402"/>
                  </a:lnTo>
                  <a:lnTo>
                    <a:pt x="2870" y="394"/>
                  </a:lnTo>
                  <a:lnTo>
                    <a:pt x="2844" y="386"/>
                  </a:lnTo>
                  <a:lnTo>
                    <a:pt x="2816" y="380"/>
                  </a:lnTo>
                  <a:lnTo>
                    <a:pt x="2788" y="374"/>
                  </a:lnTo>
                  <a:lnTo>
                    <a:pt x="2758" y="370"/>
                  </a:lnTo>
                  <a:lnTo>
                    <a:pt x="2730" y="368"/>
                  </a:lnTo>
                  <a:lnTo>
                    <a:pt x="2700" y="368"/>
                  </a:lnTo>
                  <a:lnTo>
                    <a:pt x="2700" y="368"/>
                  </a:lnTo>
                  <a:lnTo>
                    <a:pt x="2654" y="370"/>
                  </a:lnTo>
                  <a:lnTo>
                    <a:pt x="2608" y="374"/>
                  </a:lnTo>
                  <a:lnTo>
                    <a:pt x="2564" y="384"/>
                  </a:lnTo>
                  <a:lnTo>
                    <a:pt x="2522" y="396"/>
                  </a:lnTo>
                  <a:lnTo>
                    <a:pt x="2482" y="410"/>
                  </a:lnTo>
                  <a:lnTo>
                    <a:pt x="2442" y="428"/>
                  </a:lnTo>
                  <a:lnTo>
                    <a:pt x="2404" y="450"/>
                  </a:lnTo>
                  <a:lnTo>
                    <a:pt x="2366" y="472"/>
                  </a:lnTo>
                  <a:lnTo>
                    <a:pt x="2366" y="472"/>
                  </a:lnTo>
                  <a:lnTo>
                    <a:pt x="2334" y="420"/>
                  </a:lnTo>
                  <a:lnTo>
                    <a:pt x="2296" y="372"/>
                  </a:lnTo>
                  <a:lnTo>
                    <a:pt x="2256" y="324"/>
                  </a:lnTo>
                  <a:lnTo>
                    <a:pt x="2214" y="280"/>
                  </a:lnTo>
                  <a:lnTo>
                    <a:pt x="2168" y="238"/>
                  </a:lnTo>
                  <a:lnTo>
                    <a:pt x="2120" y="198"/>
                  </a:lnTo>
                  <a:lnTo>
                    <a:pt x="2070" y="164"/>
                  </a:lnTo>
                  <a:lnTo>
                    <a:pt x="2018" y="130"/>
                  </a:lnTo>
                  <a:lnTo>
                    <a:pt x="1962" y="102"/>
                  </a:lnTo>
                  <a:lnTo>
                    <a:pt x="1906" y="76"/>
                  </a:lnTo>
                  <a:lnTo>
                    <a:pt x="1848" y="54"/>
                  </a:lnTo>
                  <a:lnTo>
                    <a:pt x="1786" y="34"/>
                  </a:lnTo>
                  <a:lnTo>
                    <a:pt x="1724" y="20"/>
                  </a:lnTo>
                  <a:lnTo>
                    <a:pt x="1662" y="10"/>
                  </a:lnTo>
                  <a:lnTo>
                    <a:pt x="1596" y="2"/>
                  </a:lnTo>
                  <a:lnTo>
                    <a:pt x="1530" y="0"/>
                  </a:lnTo>
                  <a:lnTo>
                    <a:pt x="1530" y="0"/>
                  </a:lnTo>
                  <a:lnTo>
                    <a:pt x="1480" y="2"/>
                  </a:lnTo>
                  <a:lnTo>
                    <a:pt x="1430" y="6"/>
                  </a:lnTo>
                  <a:lnTo>
                    <a:pt x="1382" y="12"/>
                  </a:lnTo>
                  <a:lnTo>
                    <a:pt x="1334" y="20"/>
                  </a:lnTo>
                  <a:lnTo>
                    <a:pt x="1286" y="32"/>
                  </a:lnTo>
                  <a:lnTo>
                    <a:pt x="1240" y="44"/>
                  </a:lnTo>
                  <a:lnTo>
                    <a:pt x="1194" y="60"/>
                  </a:lnTo>
                  <a:lnTo>
                    <a:pt x="1150" y="78"/>
                  </a:lnTo>
                  <a:lnTo>
                    <a:pt x="1106" y="96"/>
                  </a:lnTo>
                  <a:lnTo>
                    <a:pt x="1064" y="118"/>
                  </a:lnTo>
                  <a:lnTo>
                    <a:pt x="1024" y="142"/>
                  </a:lnTo>
                  <a:lnTo>
                    <a:pt x="984" y="168"/>
                  </a:lnTo>
                  <a:lnTo>
                    <a:pt x="946" y="194"/>
                  </a:lnTo>
                  <a:lnTo>
                    <a:pt x="908" y="224"/>
                  </a:lnTo>
                  <a:lnTo>
                    <a:pt x="874" y="254"/>
                  </a:lnTo>
                  <a:lnTo>
                    <a:pt x="840" y="286"/>
                  </a:lnTo>
                  <a:lnTo>
                    <a:pt x="808" y="320"/>
                  </a:lnTo>
                  <a:lnTo>
                    <a:pt x="776" y="356"/>
                  </a:lnTo>
                  <a:lnTo>
                    <a:pt x="748" y="394"/>
                  </a:lnTo>
                  <a:lnTo>
                    <a:pt x="720" y="432"/>
                  </a:lnTo>
                  <a:lnTo>
                    <a:pt x="694" y="470"/>
                  </a:lnTo>
                  <a:lnTo>
                    <a:pt x="672" y="512"/>
                  </a:lnTo>
                  <a:lnTo>
                    <a:pt x="650" y="554"/>
                  </a:lnTo>
                  <a:lnTo>
                    <a:pt x="630" y="598"/>
                  </a:lnTo>
                  <a:lnTo>
                    <a:pt x="612" y="642"/>
                  </a:lnTo>
                  <a:lnTo>
                    <a:pt x="598" y="688"/>
                  </a:lnTo>
                  <a:lnTo>
                    <a:pt x="584" y="734"/>
                  </a:lnTo>
                  <a:lnTo>
                    <a:pt x="574" y="780"/>
                  </a:lnTo>
                  <a:lnTo>
                    <a:pt x="564" y="828"/>
                  </a:lnTo>
                  <a:lnTo>
                    <a:pt x="558" y="878"/>
                  </a:lnTo>
                  <a:lnTo>
                    <a:pt x="554" y="928"/>
                  </a:lnTo>
                  <a:lnTo>
                    <a:pt x="554" y="978"/>
                  </a:lnTo>
                  <a:lnTo>
                    <a:pt x="554" y="978"/>
                  </a:lnTo>
                  <a:lnTo>
                    <a:pt x="554" y="1012"/>
                  </a:lnTo>
                  <a:lnTo>
                    <a:pt x="556" y="1046"/>
                  </a:lnTo>
                  <a:lnTo>
                    <a:pt x="556" y="1046"/>
                  </a:lnTo>
                  <a:lnTo>
                    <a:pt x="556" y="1054"/>
                  </a:lnTo>
                  <a:lnTo>
                    <a:pt x="560" y="1056"/>
                  </a:lnTo>
                  <a:lnTo>
                    <a:pt x="560" y="1056"/>
                  </a:lnTo>
                  <a:lnTo>
                    <a:pt x="502" y="1074"/>
                  </a:lnTo>
                  <a:lnTo>
                    <a:pt x="444" y="1094"/>
                  </a:lnTo>
                  <a:lnTo>
                    <a:pt x="388" y="1120"/>
                  </a:lnTo>
                  <a:lnTo>
                    <a:pt x="336" y="1148"/>
                  </a:lnTo>
                  <a:lnTo>
                    <a:pt x="288" y="1180"/>
                  </a:lnTo>
                  <a:lnTo>
                    <a:pt x="242" y="1214"/>
                  </a:lnTo>
                  <a:lnTo>
                    <a:pt x="198" y="1252"/>
                  </a:lnTo>
                  <a:lnTo>
                    <a:pt x="158" y="1292"/>
                  </a:lnTo>
                  <a:lnTo>
                    <a:pt x="124" y="1336"/>
                  </a:lnTo>
                  <a:lnTo>
                    <a:pt x="106" y="1360"/>
                  </a:lnTo>
                  <a:lnTo>
                    <a:pt x="92" y="1384"/>
                  </a:lnTo>
                  <a:lnTo>
                    <a:pt x="78" y="1408"/>
                  </a:lnTo>
                  <a:lnTo>
                    <a:pt x="64" y="1432"/>
                  </a:lnTo>
                  <a:lnTo>
                    <a:pt x="52" y="1458"/>
                  </a:lnTo>
                  <a:lnTo>
                    <a:pt x="42" y="1484"/>
                  </a:lnTo>
                  <a:lnTo>
                    <a:pt x="32" y="1510"/>
                  </a:lnTo>
                  <a:lnTo>
                    <a:pt x="24" y="1538"/>
                  </a:lnTo>
                  <a:lnTo>
                    <a:pt x="16" y="1566"/>
                  </a:lnTo>
                  <a:lnTo>
                    <a:pt x="10" y="1594"/>
                  </a:lnTo>
                  <a:lnTo>
                    <a:pt x="6" y="1622"/>
                  </a:lnTo>
                  <a:lnTo>
                    <a:pt x="2" y="1652"/>
                  </a:lnTo>
                  <a:lnTo>
                    <a:pt x="0" y="1682"/>
                  </a:lnTo>
                  <a:lnTo>
                    <a:pt x="0" y="1712"/>
                  </a:lnTo>
                  <a:lnTo>
                    <a:pt x="0" y="1712"/>
                  </a:lnTo>
                  <a:lnTo>
                    <a:pt x="0" y="1748"/>
                  </a:lnTo>
                  <a:lnTo>
                    <a:pt x="2" y="1782"/>
                  </a:lnTo>
                  <a:lnTo>
                    <a:pt x="8" y="1816"/>
                  </a:lnTo>
                  <a:lnTo>
                    <a:pt x="14" y="1848"/>
                  </a:lnTo>
                  <a:lnTo>
                    <a:pt x="22" y="1880"/>
                  </a:lnTo>
                  <a:lnTo>
                    <a:pt x="32" y="1912"/>
                  </a:lnTo>
                  <a:lnTo>
                    <a:pt x="44" y="1942"/>
                  </a:lnTo>
                  <a:lnTo>
                    <a:pt x="58" y="1970"/>
                  </a:lnTo>
                  <a:lnTo>
                    <a:pt x="72" y="1998"/>
                  </a:lnTo>
                  <a:lnTo>
                    <a:pt x="88" y="2026"/>
                  </a:lnTo>
                  <a:lnTo>
                    <a:pt x="106" y="2052"/>
                  </a:lnTo>
                  <a:lnTo>
                    <a:pt x="126" y="2076"/>
                  </a:lnTo>
                  <a:lnTo>
                    <a:pt x="146" y="2100"/>
                  </a:lnTo>
                  <a:lnTo>
                    <a:pt x="170" y="2124"/>
                  </a:lnTo>
                  <a:lnTo>
                    <a:pt x="192" y="2146"/>
                  </a:lnTo>
                  <a:lnTo>
                    <a:pt x="218" y="2166"/>
                  </a:lnTo>
                  <a:lnTo>
                    <a:pt x="244" y="2186"/>
                  </a:lnTo>
                  <a:lnTo>
                    <a:pt x="270" y="2204"/>
                  </a:lnTo>
                  <a:lnTo>
                    <a:pt x="298" y="2222"/>
                  </a:lnTo>
                  <a:lnTo>
                    <a:pt x="328" y="2238"/>
                  </a:lnTo>
                  <a:lnTo>
                    <a:pt x="358" y="2252"/>
                  </a:lnTo>
                  <a:lnTo>
                    <a:pt x="388" y="2266"/>
                  </a:lnTo>
                  <a:lnTo>
                    <a:pt x="420" y="2278"/>
                  </a:lnTo>
                  <a:lnTo>
                    <a:pt x="454" y="2290"/>
                  </a:lnTo>
                  <a:lnTo>
                    <a:pt x="488" y="2300"/>
                  </a:lnTo>
                  <a:lnTo>
                    <a:pt x="522" y="2308"/>
                  </a:lnTo>
                  <a:lnTo>
                    <a:pt x="558" y="2316"/>
                  </a:lnTo>
                  <a:lnTo>
                    <a:pt x="594" y="2322"/>
                  </a:lnTo>
                  <a:lnTo>
                    <a:pt x="630" y="2326"/>
                  </a:lnTo>
                  <a:lnTo>
                    <a:pt x="668" y="2330"/>
                  </a:lnTo>
                  <a:lnTo>
                    <a:pt x="706" y="2332"/>
                  </a:lnTo>
                  <a:lnTo>
                    <a:pt x="744" y="2332"/>
                  </a:lnTo>
                  <a:lnTo>
                    <a:pt x="3026" y="2332"/>
                  </a:lnTo>
                  <a:lnTo>
                    <a:pt x="3026" y="2332"/>
                  </a:lnTo>
                  <a:lnTo>
                    <a:pt x="3106" y="2322"/>
                  </a:lnTo>
                  <a:lnTo>
                    <a:pt x="3182" y="2308"/>
                  </a:lnTo>
                  <a:lnTo>
                    <a:pt x="3256" y="2292"/>
                  </a:lnTo>
                  <a:lnTo>
                    <a:pt x="3326" y="2272"/>
                  </a:lnTo>
                  <a:lnTo>
                    <a:pt x="3360" y="2260"/>
                  </a:lnTo>
                  <a:lnTo>
                    <a:pt x="3394" y="2248"/>
                  </a:lnTo>
                  <a:lnTo>
                    <a:pt x="3426" y="2234"/>
                  </a:lnTo>
                  <a:lnTo>
                    <a:pt x="3456" y="2220"/>
                  </a:lnTo>
                  <a:lnTo>
                    <a:pt x="3486" y="2204"/>
                  </a:lnTo>
                  <a:lnTo>
                    <a:pt x="3516" y="2188"/>
                  </a:lnTo>
                  <a:lnTo>
                    <a:pt x="3544" y="2170"/>
                  </a:lnTo>
                  <a:lnTo>
                    <a:pt x="3570" y="2152"/>
                  </a:lnTo>
                  <a:lnTo>
                    <a:pt x="3594" y="2132"/>
                  </a:lnTo>
                  <a:lnTo>
                    <a:pt x="3618" y="2112"/>
                  </a:lnTo>
                  <a:lnTo>
                    <a:pt x="3640" y="2090"/>
                  </a:lnTo>
                  <a:lnTo>
                    <a:pt x="3662" y="2068"/>
                  </a:lnTo>
                  <a:lnTo>
                    <a:pt x="3682" y="2044"/>
                  </a:lnTo>
                  <a:lnTo>
                    <a:pt x="3700" y="2018"/>
                  </a:lnTo>
                  <a:lnTo>
                    <a:pt x="3716" y="1992"/>
                  </a:lnTo>
                  <a:lnTo>
                    <a:pt x="3732" y="1964"/>
                  </a:lnTo>
                  <a:lnTo>
                    <a:pt x="3744" y="1936"/>
                  </a:lnTo>
                  <a:lnTo>
                    <a:pt x="3756" y="1906"/>
                  </a:lnTo>
                  <a:lnTo>
                    <a:pt x="3766" y="1876"/>
                  </a:lnTo>
                  <a:lnTo>
                    <a:pt x="3774" y="1844"/>
                  </a:lnTo>
                  <a:lnTo>
                    <a:pt x="3782" y="1810"/>
                  </a:lnTo>
                  <a:lnTo>
                    <a:pt x="3786" y="1774"/>
                  </a:lnTo>
                  <a:lnTo>
                    <a:pt x="3790" y="1738"/>
                  </a:lnTo>
                  <a:lnTo>
                    <a:pt x="3790" y="1700"/>
                  </a:lnTo>
                  <a:close/>
                </a:path>
              </a:pathLst>
            </a:custGeom>
            <a:solidFill>
              <a:sysClr val="windowText" lastClr="000000"/>
            </a:solidFill>
            <a:ln>
              <a:noFill/>
            </a:ln>
          </p:spPr>
          <p:txBody>
            <a:bodyPr vert="horz" wrap="square" lIns="87855" tIns="43927" rIns="87855" bIns="4392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66371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32742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99113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65484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33185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98226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64597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730969" algn="l" defTabSz="93274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151" b="0" i="0" u="none" strike="noStrike" kern="1200" cap="none" spc="0" normalizeH="0" baseline="0" noProof="0" dirty="0">
                <a:ln>
                  <a:noFill/>
                </a:ln>
                <a:solidFill>
                  <a:srgbClr val="505050"/>
                </a:solidFill>
                <a:effectLst/>
                <a:uLnTx/>
                <a:uFillTx/>
                <a:latin typeface="Segoe Pro Display" panose="020B0502040504020203" pitchFamily="34" charset="0"/>
                <a:ea typeface="+mn-ea"/>
                <a:cs typeface="+mn-cs"/>
              </a:endParaRPr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1101906" y="2546810"/>
              <a:ext cx="2543400" cy="987702"/>
              <a:chOff x="4777719" y="5360635"/>
              <a:chExt cx="3004872" cy="1047782"/>
            </a:xfrm>
          </p:grpSpPr>
          <p:grpSp>
            <p:nvGrpSpPr>
              <p:cNvPr id="25" name="Group 24"/>
              <p:cNvGrpSpPr/>
              <p:nvPr/>
            </p:nvGrpSpPr>
            <p:grpSpPr>
              <a:xfrm>
                <a:off x="6221018" y="5845445"/>
                <a:ext cx="1561573" cy="562972"/>
                <a:chOff x="8720671" y="2489123"/>
                <a:chExt cx="2257289" cy="813789"/>
              </a:xfrm>
            </p:grpSpPr>
            <p:sp>
              <p:nvSpPr>
                <p:cNvPr id="30" name="TextBox 29"/>
                <p:cNvSpPr txBox="1"/>
                <p:nvPr/>
              </p:nvSpPr>
              <p:spPr>
                <a:xfrm>
                  <a:off x="8720671" y="2661387"/>
                  <a:ext cx="1271630" cy="613962"/>
                </a:xfrm>
                <a:prstGeom prst="rect">
                  <a:avLst/>
                </a:prstGeom>
                <a:noFill/>
              </p:spPr>
              <p:txBody>
                <a:bodyPr wrap="none" lIns="175715" tIns="140572" rIns="175715" bIns="140572" rtlCol="0">
                  <a:spAutoFit/>
                </a:bodyPr>
                <a:lstStyle/>
                <a:p>
                  <a:pPr marL="0" marR="0" lvl="0" indent="0" defTabSz="896313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576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84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Segoe Pro Display" panose="020B0502040504020203" pitchFamily="34" charset="0"/>
                      <a:cs typeface="Segoe UI Semibold" panose="020B0702040204020203" pitchFamily="34" charset="0"/>
                    </a:rPr>
                    <a:t>VMware</a:t>
                  </a:r>
                </a:p>
              </p:txBody>
            </p:sp>
            <p:sp>
              <p:nvSpPr>
                <p:cNvPr id="31" name="TextBox 30"/>
                <p:cNvSpPr txBox="1"/>
                <p:nvPr/>
              </p:nvSpPr>
              <p:spPr>
                <a:xfrm>
                  <a:off x="9481006" y="2688946"/>
                  <a:ext cx="1496954" cy="613966"/>
                </a:xfrm>
                <a:prstGeom prst="rect">
                  <a:avLst/>
                </a:prstGeom>
                <a:noFill/>
              </p:spPr>
              <p:txBody>
                <a:bodyPr wrap="none" lIns="175715" tIns="140572" rIns="175715" bIns="140572" rtlCol="0">
                  <a:spAutoFit/>
                </a:bodyPr>
                <a:lstStyle/>
                <a:p>
                  <a:pPr marL="0" marR="0" lvl="0" indent="0" defTabSz="896313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576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84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ED7D31">
                          <a:lumMod val="75000"/>
                        </a:srgbClr>
                      </a:solidFill>
                      <a:effectLst/>
                      <a:uLnTx/>
                      <a:uFillTx/>
                      <a:latin typeface="Segoe Pro Display" panose="020B0502040504020203" pitchFamily="34" charset="0"/>
                      <a:cs typeface="Segoe UI Semibold" panose="020B0702040204020203" pitchFamily="34" charset="0"/>
                    </a:rPr>
                    <a:t>WINDOWS</a:t>
                  </a:r>
                </a:p>
              </p:txBody>
            </p:sp>
            <p:sp>
              <p:nvSpPr>
                <p:cNvPr id="32" name="TextBox 31"/>
                <p:cNvSpPr txBox="1"/>
                <p:nvPr/>
              </p:nvSpPr>
              <p:spPr>
                <a:xfrm>
                  <a:off x="9483344" y="2489123"/>
                  <a:ext cx="1110951" cy="610624"/>
                </a:xfrm>
                <a:prstGeom prst="rect">
                  <a:avLst/>
                </a:prstGeom>
                <a:noFill/>
              </p:spPr>
              <p:txBody>
                <a:bodyPr wrap="none" lIns="175715" tIns="140572" rIns="175715" bIns="140572" rtlCol="0">
                  <a:spAutoFit/>
                </a:bodyPr>
                <a:lstStyle/>
                <a:p>
                  <a:pPr marL="0" marR="0" lvl="0" indent="0" defTabSz="896313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576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84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92D050"/>
                      </a:solidFill>
                      <a:effectLst/>
                      <a:uLnTx/>
                      <a:uFillTx/>
                      <a:latin typeface="Segoe Pro Display" panose="020B0502040504020203" pitchFamily="34" charset="0"/>
                      <a:cs typeface="Segoe UI Semibold" panose="020B0702040204020203" pitchFamily="34" charset="0"/>
                    </a:rPr>
                    <a:t>LINUX</a:t>
                  </a:r>
                </a:p>
              </p:txBody>
            </p:sp>
          </p:grpSp>
          <p:grpSp>
            <p:nvGrpSpPr>
              <p:cNvPr id="26" name="Group 25"/>
              <p:cNvGrpSpPr/>
              <p:nvPr/>
            </p:nvGrpSpPr>
            <p:grpSpPr>
              <a:xfrm>
                <a:off x="4777719" y="5360635"/>
                <a:ext cx="1584897" cy="553634"/>
                <a:chOff x="6634344" y="1777821"/>
                <a:chExt cx="2291004" cy="800292"/>
              </a:xfrm>
            </p:grpSpPr>
            <p:sp>
              <p:nvSpPr>
                <p:cNvPr id="27" name="TextBox 26"/>
                <p:cNvSpPr txBox="1"/>
                <p:nvPr/>
              </p:nvSpPr>
              <p:spPr>
                <a:xfrm>
                  <a:off x="6634344" y="1939361"/>
                  <a:ext cx="1330272" cy="613964"/>
                </a:xfrm>
                <a:prstGeom prst="rect">
                  <a:avLst/>
                </a:prstGeom>
                <a:noFill/>
              </p:spPr>
              <p:txBody>
                <a:bodyPr wrap="none" lIns="175715" tIns="140572" rIns="175715" bIns="140572" rtlCol="0">
                  <a:spAutoFit/>
                </a:bodyPr>
                <a:lstStyle/>
                <a:p>
                  <a:pPr marL="0" marR="0" lvl="0" indent="0" defTabSz="896313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576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84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Segoe Pro Display" panose="020B0502040504020203" pitchFamily="34" charset="0"/>
                      <a:cs typeface="Segoe UI Semibold" panose="020B0702040204020203" pitchFamily="34" charset="0"/>
                    </a:rPr>
                    <a:t>HYPER-V</a:t>
                  </a:r>
                </a:p>
              </p:txBody>
            </p:sp>
            <p:sp>
              <p:nvSpPr>
                <p:cNvPr id="28" name="TextBox 27"/>
                <p:cNvSpPr txBox="1"/>
                <p:nvPr/>
              </p:nvSpPr>
              <p:spPr>
                <a:xfrm>
                  <a:off x="7428394" y="1964146"/>
                  <a:ext cx="1496954" cy="613967"/>
                </a:xfrm>
                <a:prstGeom prst="rect">
                  <a:avLst/>
                </a:prstGeom>
                <a:noFill/>
              </p:spPr>
              <p:txBody>
                <a:bodyPr wrap="none" lIns="175715" tIns="140572" rIns="175715" bIns="140572" rtlCol="0">
                  <a:spAutoFit/>
                </a:bodyPr>
                <a:lstStyle/>
                <a:p>
                  <a:pPr marL="0" marR="0" lvl="0" indent="0" defTabSz="896313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576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84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ED7D31">
                          <a:lumMod val="75000"/>
                        </a:srgbClr>
                      </a:solidFill>
                      <a:effectLst/>
                      <a:uLnTx/>
                      <a:uFillTx/>
                      <a:latin typeface="Segoe Pro Display" panose="020B0502040504020203" pitchFamily="34" charset="0"/>
                      <a:cs typeface="Segoe UI Semibold" panose="020B0702040204020203" pitchFamily="34" charset="0"/>
                    </a:rPr>
                    <a:t>WINDOWS</a:t>
                  </a:r>
                </a:p>
              </p:txBody>
            </p:sp>
            <p:sp>
              <p:nvSpPr>
                <p:cNvPr id="29" name="TextBox 28"/>
                <p:cNvSpPr txBox="1"/>
                <p:nvPr/>
              </p:nvSpPr>
              <p:spPr>
                <a:xfrm>
                  <a:off x="7430737" y="1777821"/>
                  <a:ext cx="1110951" cy="610624"/>
                </a:xfrm>
                <a:prstGeom prst="rect">
                  <a:avLst/>
                </a:prstGeom>
                <a:noFill/>
              </p:spPr>
              <p:txBody>
                <a:bodyPr wrap="none" lIns="175715" tIns="140572" rIns="175715" bIns="140572" rtlCol="0">
                  <a:spAutoFit/>
                </a:bodyPr>
                <a:lstStyle/>
                <a:p>
                  <a:pPr marL="0" marR="0" lvl="0" indent="0" defTabSz="896313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576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784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92D050"/>
                      </a:solidFill>
                      <a:effectLst/>
                      <a:uLnTx/>
                      <a:uFillTx/>
                      <a:latin typeface="Segoe Pro Display" panose="020B0502040504020203" pitchFamily="34" charset="0"/>
                      <a:cs typeface="Segoe UI Semibold" panose="020B0702040204020203" pitchFamily="34" charset="0"/>
                    </a:rPr>
                    <a:t>LINUX</a:t>
                  </a:r>
                </a:p>
              </p:txBody>
            </p:sp>
          </p:grpSp>
        </p:grpSp>
        <p:sp>
          <p:nvSpPr>
            <p:cNvPr id="24" name="TextBox 23"/>
            <p:cNvSpPr txBox="1"/>
            <p:nvPr/>
          </p:nvSpPr>
          <p:spPr>
            <a:xfrm>
              <a:off x="1228726" y="3851562"/>
              <a:ext cx="1791095" cy="815184"/>
            </a:xfrm>
            <a:prstGeom prst="rect">
              <a:avLst/>
            </a:prstGeom>
            <a:noFill/>
          </p:spPr>
          <p:txBody>
            <a:bodyPr wrap="none" lIns="175715" tIns="140572" rIns="175715" bIns="140572" rtlCol="0">
              <a:spAutoFit/>
            </a:bodyPr>
            <a:lstStyle/>
            <a:p>
              <a:pPr marL="0" marR="0" lvl="0" indent="0" algn="ctr" defTabSz="896313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57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sl-SI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Segoe Pro Display" panose="020B0502040504020203" pitchFamily="34" charset="0"/>
                </a:rPr>
                <a:t>Javni oblak</a:t>
              </a:r>
              <a:endParaRPr kumimoji="0" lang="en-US" sz="14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Segoe Pro Display" panose="020B0502040504020203" pitchFamily="34" charset="0"/>
              </a:endParaRPr>
            </a:p>
            <a:p>
              <a:pPr marL="0" marR="0" lvl="0" indent="0" algn="ctr" defTabSz="896313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57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765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Segoe Pro Display" panose="020B0502040504020203" pitchFamily="34" charset="0"/>
                </a:rPr>
                <a:t>Azure </a:t>
              </a:r>
              <a:r>
                <a:rPr kumimoji="0" lang="sl-SI" sz="1765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Segoe Pro Display" panose="020B0502040504020203" pitchFamily="34" charset="0"/>
                </a:rPr>
                <a:t>ali</a:t>
              </a:r>
              <a:r>
                <a:rPr kumimoji="0" lang="en-US" sz="1765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Segoe Pro Display" panose="020B0502040504020203" pitchFamily="34" charset="0"/>
                </a:rPr>
                <a:t> AWS</a:t>
              </a:r>
            </a:p>
          </p:txBody>
        </p:sp>
      </p:grpSp>
      <p:cxnSp>
        <p:nvCxnSpPr>
          <p:cNvPr id="33" name="Straight Arrow Connector 32"/>
          <p:cNvCxnSpPr/>
          <p:nvPr/>
        </p:nvCxnSpPr>
        <p:spPr>
          <a:xfrm>
            <a:off x="7190710" y="3571582"/>
            <a:ext cx="1078468" cy="0"/>
          </a:xfrm>
          <a:prstGeom prst="straightConnector1">
            <a:avLst/>
          </a:prstGeom>
          <a:noFill/>
          <a:ln w="381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  <a:headEnd type="none"/>
            <a:tailEnd type="triangle"/>
          </a:ln>
          <a:effectLst/>
        </p:spPr>
      </p:cxnSp>
      <p:cxnSp>
        <p:nvCxnSpPr>
          <p:cNvPr id="34" name="Straight Arrow Connector 33"/>
          <p:cNvCxnSpPr/>
          <p:nvPr/>
        </p:nvCxnSpPr>
        <p:spPr>
          <a:xfrm flipH="1">
            <a:off x="3929640" y="3571582"/>
            <a:ext cx="1277061" cy="0"/>
          </a:xfrm>
          <a:prstGeom prst="straightConnector1">
            <a:avLst/>
          </a:prstGeom>
          <a:noFill/>
          <a:ln w="381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  <a:headEnd type="none"/>
            <a:tailEnd type="triangle"/>
          </a:ln>
          <a:effectLst/>
        </p:spPr>
      </p:cxnSp>
      <p:cxnSp>
        <p:nvCxnSpPr>
          <p:cNvPr id="35" name="Straight Arrow Connector 34"/>
          <p:cNvCxnSpPr/>
          <p:nvPr/>
        </p:nvCxnSpPr>
        <p:spPr>
          <a:xfrm>
            <a:off x="6291381" y="4373421"/>
            <a:ext cx="0" cy="550016"/>
          </a:xfrm>
          <a:prstGeom prst="straightConnector1">
            <a:avLst/>
          </a:prstGeom>
          <a:noFill/>
          <a:ln w="762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  <a:headEnd type="none"/>
            <a:tailEnd type="triangle"/>
          </a:ln>
          <a:effectLst/>
        </p:spPr>
      </p:cxnSp>
      <p:sp>
        <p:nvSpPr>
          <p:cNvPr id="36" name="Rectangle 35"/>
          <p:cNvSpPr/>
          <p:nvPr/>
        </p:nvSpPr>
        <p:spPr bwMode="auto">
          <a:xfrm>
            <a:off x="5185187" y="2932407"/>
            <a:ext cx="2144010" cy="1448056"/>
          </a:xfrm>
          <a:prstGeom prst="rect">
            <a:avLst/>
          </a:prstGeom>
          <a:solidFill>
            <a:srgbClr val="0070C0"/>
          </a:solidFill>
          <a:ln w="635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0" cap="none" spc="0" normalizeH="0" baseline="0" noProof="0" dirty="0" err="1" smtClean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Calibri" panose="020F0502020204030204"/>
              <a:ea typeface="Segoe UI" pitchFamily="34" charset="0"/>
              <a:cs typeface="Segoe UI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5266656" y="1964151"/>
            <a:ext cx="3103543" cy="2363990"/>
            <a:chOff x="5372262" y="1831986"/>
            <a:chExt cx="3165775" cy="2411393"/>
          </a:xfrm>
        </p:grpSpPr>
        <p:pic>
          <p:nvPicPr>
            <p:cNvPr id="38" name="Picture 37"/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2262" y="2916452"/>
              <a:ext cx="2037306" cy="1326927"/>
            </a:xfrm>
            <a:prstGeom prst="rect">
              <a:avLst/>
            </a:prstGeom>
            <a:solidFill>
              <a:srgbClr val="0070C0"/>
            </a:solidFill>
          </p:spPr>
        </p:pic>
        <p:sp>
          <p:nvSpPr>
            <p:cNvPr id="39" name="TextBox 38"/>
            <p:cNvSpPr txBox="1"/>
            <p:nvPr/>
          </p:nvSpPr>
          <p:spPr>
            <a:xfrm>
              <a:off x="6202581" y="1831986"/>
              <a:ext cx="2335456" cy="1052476"/>
            </a:xfrm>
            <a:prstGeom prst="rect">
              <a:avLst/>
            </a:prstGeom>
            <a:noFill/>
          </p:spPr>
          <p:txBody>
            <a:bodyPr wrap="square" lIns="175715" tIns="140572" rIns="175715" bIns="140572" rtlCol="0">
              <a:spAutoFit/>
            </a:bodyPr>
            <a:lstStyle/>
            <a:p>
              <a:pPr defTabSz="896313">
                <a:lnSpc>
                  <a:spcPct val="90000"/>
                </a:lnSpc>
                <a:defRPr/>
              </a:pPr>
              <a:r>
                <a:rPr lang="en-US" kern="0" dirty="0">
                  <a:latin typeface="Segoe Pro Display" panose="020B0502040504020203" pitchFamily="34" charset="0"/>
                </a:rPr>
                <a:t>Microsoft</a:t>
              </a:r>
            </a:p>
            <a:p>
              <a:pPr defTabSz="896313">
                <a:lnSpc>
                  <a:spcPct val="90000"/>
                </a:lnSpc>
                <a:defRPr/>
              </a:pPr>
              <a:r>
                <a:rPr lang="en-US" kern="0" dirty="0">
                  <a:latin typeface="Segoe Pro Display" panose="020B0502040504020203" pitchFamily="34" charset="0"/>
                </a:rPr>
                <a:t>Operations Management Suite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387098" y="5046145"/>
            <a:ext cx="3389501" cy="1763649"/>
            <a:chOff x="4475067" y="4716687"/>
            <a:chExt cx="3457467" cy="1799014"/>
          </a:xfrm>
        </p:grpSpPr>
        <p:sp>
          <p:nvSpPr>
            <p:cNvPr id="41" name="Rectangle 40"/>
            <p:cNvSpPr/>
            <p:nvPr/>
          </p:nvSpPr>
          <p:spPr bwMode="auto">
            <a:xfrm>
              <a:off x="6198069" y="4716687"/>
              <a:ext cx="1734465" cy="1292544"/>
            </a:xfrm>
            <a:prstGeom prst="rect">
              <a:avLst/>
            </a:prstGeom>
            <a:solidFill>
              <a:srgbClr val="FEFCFF"/>
            </a:solidFill>
            <a:ln w="63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102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53" b="0" i="0" u="none" strike="noStrike" kern="0" cap="none" spc="0" normalizeH="0" baseline="0" noProof="0" dirty="0" err="1" smtClean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Pro Display" panose="020B0502040504020203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42" name="Rectangle 41"/>
            <p:cNvSpPr/>
            <p:nvPr/>
          </p:nvSpPr>
          <p:spPr bwMode="auto">
            <a:xfrm>
              <a:off x="4475067" y="4716687"/>
              <a:ext cx="1734465" cy="1292544"/>
            </a:xfrm>
            <a:prstGeom prst="rect">
              <a:avLst/>
            </a:prstGeom>
            <a:solidFill>
              <a:srgbClr val="0070C0"/>
            </a:solidFill>
            <a:ln w="63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102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53" b="0" i="0" u="none" strike="noStrike" kern="0" cap="none" spc="0" normalizeH="0" baseline="0" noProof="0" dirty="0" err="1" smtClean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Pro Display" panose="020B0502040504020203" pitchFamily="34" charset="0"/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43" name="Group 42"/>
            <p:cNvGrpSpPr/>
            <p:nvPr/>
          </p:nvGrpSpPr>
          <p:grpSpPr>
            <a:xfrm>
              <a:off x="4894900" y="4894812"/>
              <a:ext cx="2711682" cy="1620889"/>
              <a:chOff x="4730322" y="4943448"/>
              <a:chExt cx="2711682" cy="1620889"/>
            </a:xfrm>
          </p:grpSpPr>
          <p:sp>
            <p:nvSpPr>
              <p:cNvPr id="75" name="TextBox 74"/>
              <p:cNvSpPr txBox="1"/>
              <p:nvPr/>
            </p:nvSpPr>
            <p:spPr>
              <a:xfrm>
                <a:off x="4730322" y="6076968"/>
                <a:ext cx="2711682" cy="487369"/>
              </a:xfrm>
              <a:prstGeom prst="rect">
                <a:avLst/>
              </a:prstGeom>
              <a:noFill/>
            </p:spPr>
            <p:txBody>
              <a:bodyPr wrap="none" lIns="175715" tIns="140572" rIns="175715" bIns="140572" rtlCol="0">
                <a:spAutoFit/>
              </a:bodyPr>
              <a:lstStyle/>
              <a:p>
                <a:pPr marL="0" marR="0" lvl="0" indent="0" algn="ctr" defTabSz="896313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576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sl-SI" sz="14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Segoe Pro Display" panose="020B0502040504020203" pitchFamily="34" charset="0"/>
                  </a:rPr>
                  <a:t>„</a:t>
                </a: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Segoe Pro Display" panose="020B0502040504020203" pitchFamily="34" charset="0"/>
                  </a:rPr>
                  <a:t>On-</a:t>
                </a:r>
                <a:r>
                  <a:rPr kumimoji="0" lang="en-US" sz="1400" b="1" i="0" u="none" strike="noStrike" kern="0" cap="none" spc="0" normalizeH="0" baseline="0" noProof="0" dirty="0" err="1">
                    <a:ln>
                      <a:noFill/>
                    </a:ln>
                    <a:effectLst/>
                    <a:uLnTx/>
                    <a:uFillTx/>
                    <a:latin typeface="Segoe Pro Display" panose="020B0502040504020203" pitchFamily="34" charset="0"/>
                  </a:rPr>
                  <a:t>premis</a:t>
                </a:r>
                <a:r>
                  <a:rPr kumimoji="0" lang="sl-SI" sz="14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Segoe Pro Display" panose="020B0502040504020203" pitchFamily="34" charset="0"/>
                  </a:rPr>
                  <a:t>“</a:t>
                </a: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Segoe Pro Display" panose="020B0502040504020203" pitchFamily="34" charset="0"/>
                  </a:rPr>
                  <a:t> </a:t>
                </a:r>
                <a:r>
                  <a:rPr kumimoji="0" lang="sl-SI" sz="14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Segoe Pro Display" panose="020B0502040504020203" pitchFamily="34" charset="0"/>
                  </a:rPr>
                  <a:t>z</a:t>
                </a:r>
                <a:r>
                  <a:rPr kumimoji="0" lang="en-US" sz="1400" b="1" i="0" u="none" strike="noStrike" kern="0" cap="none" spc="0" normalizeH="0" baseline="0" noProof="0" dirty="0">
                    <a:ln>
                      <a:noFill/>
                    </a:ln>
                    <a:effectLst/>
                    <a:uLnTx/>
                    <a:uFillTx/>
                    <a:latin typeface="Segoe Pro Display" panose="020B0502040504020203" pitchFamily="34" charset="0"/>
                  </a:rPr>
                  <a:t> System Center</a:t>
                </a: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6374022" y="4943448"/>
                <a:ext cx="430044" cy="9686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ctr" defTabSz="896313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576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686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188F"/>
                    </a:solidFill>
                    <a:effectLst/>
                    <a:uLnTx/>
                    <a:uFillTx/>
                    <a:latin typeface="Segoe Pro Display" panose="020B0502040504020203" pitchFamily="34" charset="0"/>
                    <a:cs typeface="Segoe UI Semibold" panose="020B0702040204020203" pitchFamily="34" charset="0"/>
                  </a:rPr>
                  <a:t>WINDOWS</a:t>
                </a:r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>
                <a:off x="6394705" y="5563719"/>
                <a:ext cx="372374" cy="9695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896313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576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686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B050"/>
                    </a:solidFill>
                    <a:effectLst/>
                    <a:uLnTx/>
                    <a:uFillTx/>
                    <a:latin typeface="Segoe Pro Display" panose="020B0502040504020203" pitchFamily="34" charset="0"/>
                    <a:cs typeface="Segoe UI Semibold" panose="020B0702040204020203" pitchFamily="34" charset="0"/>
                  </a:rPr>
                  <a:t>LINUX</a:t>
                </a:r>
              </a:p>
            </p:txBody>
          </p:sp>
        </p:grpSp>
        <p:grpSp>
          <p:nvGrpSpPr>
            <p:cNvPr id="44" name="Group 43"/>
            <p:cNvGrpSpPr/>
            <p:nvPr/>
          </p:nvGrpSpPr>
          <p:grpSpPr>
            <a:xfrm>
              <a:off x="4594925" y="4789574"/>
              <a:ext cx="1592395" cy="543128"/>
              <a:chOff x="3206063" y="4335462"/>
              <a:chExt cx="1592395" cy="543128"/>
            </a:xfrm>
          </p:grpSpPr>
          <p:sp>
            <p:nvSpPr>
              <p:cNvPr id="71" name="Rounded Rectangle 70"/>
              <p:cNvSpPr/>
              <p:nvPr/>
            </p:nvSpPr>
            <p:spPr bwMode="auto">
              <a:xfrm>
                <a:off x="3246437" y="4371280"/>
                <a:ext cx="1423467" cy="494032"/>
              </a:xfrm>
              <a:prstGeom prst="roundRect">
                <a:avLst>
                  <a:gd name="adj" fmla="val 0"/>
                </a:avLst>
              </a:prstGeom>
              <a:solidFill>
                <a:srgbClr val="FEFCFF"/>
              </a:solidFill>
              <a:ln w="127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square" lIns="0" tIns="45720" rIns="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102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Pro Display" panose="020B0502040504020203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3206063" y="4397512"/>
                <a:ext cx="833260" cy="414232"/>
              </a:xfrm>
              <a:prstGeom prst="rect">
                <a:avLst/>
              </a:prstGeom>
              <a:noFill/>
            </p:spPr>
            <p:txBody>
              <a:bodyPr wrap="none" lIns="175715" tIns="140572" rIns="175715" bIns="140572" rtlCol="0">
                <a:spAutoFit/>
              </a:bodyPr>
              <a:lstStyle/>
              <a:p>
                <a:pPr marL="0" marR="0" lvl="0" indent="0" defTabSz="896313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576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82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505050"/>
                    </a:solidFill>
                    <a:effectLst/>
                    <a:uLnTx/>
                    <a:uFillTx/>
                    <a:latin typeface="Segoe Pro Display" panose="020B0502040504020203" pitchFamily="34" charset="0"/>
                    <a:cs typeface="Segoe UI Semibold" panose="020B0702040204020203" pitchFamily="34" charset="0"/>
                  </a:rPr>
                  <a:t>HYPER-V</a:t>
                </a:r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3857797" y="4464358"/>
                <a:ext cx="940661" cy="414232"/>
              </a:xfrm>
              <a:prstGeom prst="rect">
                <a:avLst/>
              </a:prstGeom>
              <a:noFill/>
            </p:spPr>
            <p:txBody>
              <a:bodyPr wrap="none" lIns="175715" tIns="140572" rIns="175715" bIns="140572" rtlCol="0">
                <a:spAutoFit/>
              </a:bodyPr>
              <a:lstStyle/>
              <a:p>
                <a:pPr marL="0" marR="0" lvl="0" indent="0" defTabSz="896313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576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82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188F"/>
                    </a:solidFill>
                    <a:effectLst/>
                    <a:uLnTx/>
                    <a:uFillTx/>
                    <a:latin typeface="Segoe Pro Display" panose="020B0502040504020203" pitchFamily="34" charset="0"/>
                    <a:cs typeface="Segoe UI Semibold" panose="020B0702040204020203" pitchFamily="34" charset="0"/>
                  </a:rPr>
                  <a:t>WINDOWS</a:t>
                </a: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3859418" y="4335462"/>
                <a:ext cx="693799" cy="414232"/>
              </a:xfrm>
              <a:prstGeom prst="rect">
                <a:avLst/>
              </a:prstGeom>
              <a:noFill/>
            </p:spPr>
            <p:txBody>
              <a:bodyPr wrap="none" lIns="175715" tIns="140572" rIns="175715" bIns="140572" rtlCol="0">
                <a:spAutoFit/>
              </a:bodyPr>
              <a:lstStyle/>
              <a:p>
                <a:pPr marL="0" marR="0" lvl="0" indent="0" defTabSz="896313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576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82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B050"/>
                    </a:solidFill>
                    <a:effectLst/>
                    <a:uLnTx/>
                    <a:uFillTx/>
                    <a:latin typeface="Segoe Pro Display" panose="020B0502040504020203" pitchFamily="34" charset="0"/>
                    <a:cs typeface="Segoe UI Semibold" panose="020B0702040204020203" pitchFamily="34" charset="0"/>
                  </a:rPr>
                  <a:t>LINUX</a:t>
                </a:r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>
              <a:off x="4594925" y="5372858"/>
              <a:ext cx="1592395" cy="543128"/>
              <a:chOff x="3206063" y="4335462"/>
              <a:chExt cx="1592395" cy="543128"/>
            </a:xfrm>
          </p:grpSpPr>
          <p:sp>
            <p:nvSpPr>
              <p:cNvPr id="67" name="Rounded Rectangle 66"/>
              <p:cNvSpPr/>
              <p:nvPr/>
            </p:nvSpPr>
            <p:spPr bwMode="auto">
              <a:xfrm>
                <a:off x="3246437" y="4371280"/>
                <a:ext cx="1423467" cy="494032"/>
              </a:xfrm>
              <a:prstGeom prst="roundRect">
                <a:avLst>
                  <a:gd name="adj" fmla="val 0"/>
                </a:avLst>
              </a:prstGeom>
              <a:solidFill>
                <a:srgbClr val="FEFCFF"/>
              </a:solidFill>
              <a:ln w="127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square" lIns="0" tIns="45720" rIns="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102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effectLst/>
                  <a:uLnTx/>
                  <a:uFillTx/>
                  <a:latin typeface="Segoe Pro Display" panose="020B0502040504020203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68" name="TextBox 67"/>
              <p:cNvSpPr txBox="1"/>
              <p:nvPr/>
            </p:nvSpPr>
            <p:spPr>
              <a:xfrm>
                <a:off x="3206063" y="4397512"/>
                <a:ext cx="820436" cy="414232"/>
              </a:xfrm>
              <a:prstGeom prst="rect">
                <a:avLst/>
              </a:prstGeom>
              <a:noFill/>
            </p:spPr>
            <p:txBody>
              <a:bodyPr wrap="none" lIns="175715" tIns="140572" rIns="175715" bIns="140572" rtlCol="0">
                <a:spAutoFit/>
              </a:bodyPr>
              <a:lstStyle/>
              <a:p>
                <a:pPr marL="0" marR="0" lvl="0" indent="0" defTabSz="896313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576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82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901087"/>
                    </a:solidFill>
                    <a:effectLst/>
                    <a:uLnTx/>
                    <a:uFillTx/>
                    <a:latin typeface="Segoe Pro Display" panose="020B0502040504020203" pitchFamily="34" charset="0"/>
                    <a:cs typeface="Segoe UI Semibold" panose="020B0702040204020203" pitchFamily="34" charset="0"/>
                  </a:rPr>
                  <a:t>VMWare</a:t>
                </a:r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3857797" y="4464358"/>
                <a:ext cx="940661" cy="414232"/>
              </a:xfrm>
              <a:prstGeom prst="rect">
                <a:avLst/>
              </a:prstGeom>
              <a:noFill/>
            </p:spPr>
            <p:txBody>
              <a:bodyPr wrap="none" lIns="175715" tIns="140572" rIns="175715" bIns="140572" rtlCol="0">
                <a:spAutoFit/>
              </a:bodyPr>
              <a:lstStyle/>
              <a:p>
                <a:pPr marL="0" marR="0" lvl="0" indent="0" defTabSz="896313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576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82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188F"/>
                    </a:solidFill>
                    <a:effectLst/>
                    <a:uLnTx/>
                    <a:uFillTx/>
                    <a:latin typeface="Segoe Pro Display" panose="020B0502040504020203" pitchFamily="34" charset="0"/>
                    <a:cs typeface="Segoe UI Semibold" panose="020B0702040204020203" pitchFamily="34" charset="0"/>
                  </a:rPr>
                  <a:t>WINDOWS</a:t>
                </a:r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3859418" y="4335462"/>
                <a:ext cx="693799" cy="414232"/>
              </a:xfrm>
              <a:prstGeom prst="rect">
                <a:avLst/>
              </a:prstGeom>
              <a:noFill/>
            </p:spPr>
            <p:txBody>
              <a:bodyPr wrap="none" lIns="175715" tIns="140572" rIns="175715" bIns="140572" rtlCol="0">
                <a:spAutoFit/>
              </a:bodyPr>
              <a:lstStyle/>
              <a:p>
                <a:pPr marL="0" marR="0" lvl="0" indent="0" defTabSz="896313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576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882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B050"/>
                    </a:solidFill>
                    <a:effectLst/>
                    <a:uLnTx/>
                    <a:uFillTx/>
                    <a:latin typeface="Segoe Pro Display" panose="020B0502040504020203" pitchFamily="34" charset="0"/>
                    <a:cs typeface="Segoe UI Semibold" panose="020B0702040204020203" pitchFamily="34" charset="0"/>
                  </a:rPr>
                  <a:t>LINUX</a:t>
                </a:r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6481505" y="5076013"/>
              <a:ext cx="228007" cy="200085"/>
              <a:chOff x="9805392" y="3702178"/>
              <a:chExt cx="451556" cy="396256"/>
            </a:xfrm>
            <a:solidFill>
              <a:srgbClr val="F3F3F3"/>
            </a:solidFill>
          </p:grpSpPr>
          <p:sp>
            <p:nvSpPr>
              <p:cNvPr id="59" name="Rectangle 54"/>
              <p:cNvSpPr>
                <a:spLocks noChangeArrowheads="1"/>
              </p:cNvSpPr>
              <p:nvPr/>
            </p:nvSpPr>
            <p:spPr bwMode="auto">
              <a:xfrm>
                <a:off x="9805392" y="3702178"/>
                <a:ext cx="23038" cy="135929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36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  <p:sp>
            <p:nvSpPr>
              <p:cNvPr id="60" name="Rectangle 55"/>
              <p:cNvSpPr>
                <a:spLocks noChangeArrowheads="1"/>
              </p:cNvSpPr>
              <p:nvPr/>
            </p:nvSpPr>
            <p:spPr bwMode="auto">
              <a:xfrm>
                <a:off x="9864877" y="3702178"/>
                <a:ext cx="23038" cy="135929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36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  <p:sp>
            <p:nvSpPr>
              <p:cNvPr id="61" name="Rectangle 56"/>
              <p:cNvSpPr>
                <a:spLocks noChangeArrowheads="1"/>
              </p:cNvSpPr>
              <p:nvPr/>
            </p:nvSpPr>
            <p:spPr bwMode="auto">
              <a:xfrm>
                <a:off x="9924362" y="3702178"/>
                <a:ext cx="23038" cy="135929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36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  <p:sp>
            <p:nvSpPr>
              <p:cNvPr id="62" name="Oval 60"/>
              <p:cNvSpPr>
                <a:spLocks noChangeArrowheads="1"/>
              </p:cNvSpPr>
              <p:nvPr/>
            </p:nvSpPr>
            <p:spPr bwMode="auto">
              <a:xfrm>
                <a:off x="10206264" y="3743648"/>
                <a:ext cx="50684" cy="52991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36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  <p:sp>
            <p:nvSpPr>
              <p:cNvPr id="63" name="Rectangle 62"/>
              <p:cNvSpPr>
                <a:spLocks noChangeArrowheads="1"/>
              </p:cNvSpPr>
              <p:nvPr/>
            </p:nvSpPr>
            <p:spPr bwMode="auto">
              <a:xfrm>
                <a:off x="9805392" y="3964811"/>
                <a:ext cx="23038" cy="13362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36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  <p:sp>
            <p:nvSpPr>
              <p:cNvPr id="64" name="Rectangle 63"/>
              <p:cNvSpPr>
                <a:spLocks noChangeArrowheads="1"/>
              </p:cNvSpPr>
              <p:nvPr/>
            </p:nvSpPr>
            <p:spPr bwMode="auto">
              <a:xfrm>
                <a:off x="9864877" y="3964808"/>
                <a:ext cx="23038" cy="13362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36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  <p:sp>
            <p:nvSpPr>
              <p:cNvPr id="65" name="Rectangle 64"/>
              <p:cNvSpPr>
                <a:spLocks noChangeArrowheads="1"/>
              </p:cNvSpPr>
              <p:nvPr/>
            </p:nvSpPr>
            <p:spPr bwMode="auto">
              <a:xfrm>
                <a:off x="9924362" y="3964803"/>
                <a:ext cx="23038" cy="13362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36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  <p:sp>
            <p:nvSpPr>
              <p:cNvPr id="66" name="Oval 68"/>
              <p:cNvSpPr>
                <a:spLocks noChangeArrowheads="1"/>
              </p:cNvSpPr>
              <p:nvPr/>
            </p:nvSpPr>
            <p:spPr bwMode="auto">
              <a:xfrm>
                <a:off x="10206264" y="4006260"/>
                <a:ext cx="50684" cy="50684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36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944326" y="4813855"/>
              <a:ext cx="887618" cy="1104743"/>
              <a:chOff x="29120790" y="-923295"/>
              <a:chExt cx="6318197" cy="7863786"/>
            </a:xfrm>
            <a:solidFill>
              <a:sysClr val="window" lastClr="FFFFFF">
                <a:lumMod val="65000"/>
              </a:sysClr>
            </a:solidFill>
          </p:grpSpPr>
          <p:sp>
            <p:nvSpPr>
              <p:cNvPr id="57" name="Freeform 10"/>
              <p:cNvSpPr>
                <a:spLocks noEditPoints="1"/>
              </p:cNvSpPr>
              <p:nvPr/>
            </p:nvSpPr>
            <p:spPr bwMode="auto">
              <a:xfrm>
                <a:off x="29120790" y="2395404"/>
                <a:ext cx="3692465" cy="4545087"/>
              </a:xfrm>
              <a:custGeom>
                <a:avLst/>
                <a:gdLst>
                  <a:gd name="T0" fmla="*/ 0 w 2776"/>
                  <a:gd name="T1" fmla="*/ 0 h 3417"/>
                  <a:gd name="T2" fmla="*/ 0 w 2776"/>
                  <a:gd name="T3" fmla="*/ 3417 h 3417"/>
                  <a:gd name="T4" fmla="*/ 902 w 2776"/>
                  <a:gd name="T5" fmla="*/ 3417 h 3417"/>
                  <a:gd name="T6" fmla="*/ 902 w 2776"/>
                  <a:gd name="T7" fmla="*/ 2717 h 3417"/>
                  <a:gd name="T8" fmla="*/ 1264 w 2776"/>
                  <a:gd name="T9" fmla="*/ 2717 h 3417"/>
                  <a:gd name="T10" fmla="*/ 1264 w 2776"/>
                  <a:gd name="T11" fmla="*/ 3417 h 3417"/>
                  <a:gd name="T12" fmla="*/ 1526 w 2776"/>
                  <a:gd name="T13" fmla="*/ 3417 h 3417"/>
                  <a:gd name="T14" fmla="*/ 1526 w 2776"/>
                  <a:gd name="T15" fmla="*/ 2717 h 3417"/>
                  <a:gd name="T16" fmla="*/ 1889 w 2776"/>
                  <a:gd name="T17" fmla="*/ 2717 h 3417"/>
                  <a:gd name="T18" fmla="*/ 1889 w 2776"/>
                  <a:gd name="T19" fmla="*/ 3417 h 3417"/>
                  <a:gd name="T20" fmla="*/ 2776 w 2776"/>
                  <a:gd name="T21" fmla="*/ 3417 h 3417"/>
                  <a:gd name="T22" fmla="*/ 2776 w 2776"/>
                  <a:gd name="T23" fmla="*/ 0 h 3417"/>
                  <a:gd name="T24" fmla="*/ 0 w 2776"/>
                  <a:gd name="T25" fmla="*/ 0 h 3417"/>
                  <a:gd name="T26" fmla="*/ 2516 w 2776"/>
                  <a:gd name="T27" fmla="*/ 2495 h 3417"/>
                  <a:gd name="T28" fmla="*/ 275 w 2776"/>
                  <a:gd name="T29" fmla="*/ 2495 h 3417"/>
                  <a:gd name="T30" fmla="*/ 275 w 2776"/>
                  <a:gd name="T31" fmla="*/ 2135 h 3417"/>
                  <a:gd name="T32" fmla="*/ 2516 w 2776"/>
                  <a:gd name="T33" fmla="*/ 2135 h 3417"/>
                  <a:gd name="T34" fmla="*/ 2516 w 2776"/>
                  <a:gd name="T35" fmla="*/ 2495 h 3417"/>
                  <a:gd name="T36" fmla="*/ 2516 w 2776"/>
                  <a:gd name="T37" fmla="*/ 1870 h 3417"/>
                  <a:gd name="T38" fmla="*/ 275 w 2776"/>
                  <a:gd name="T39" fmla="*/ 1870 h 3417"/>
                  <a:gd name="T40" fmla="*/ 275 w 2776"/>
                  <a:gd name="T41" fmla="*/ 1511 h 3417"/>
                  <a:gd name="T42" fmla="*/ 2516 w 2776"/>
                  <a:gd name="T43" fmla="*/ 1511 h 3417"/>
                  <a:gd name="T44" fmla="*/ 2516 w 2776"/>
                  <a:gd name="T45" fmla="*/ 1870 h 3417"/>
                  <a:gd name="T46" fmla="*/ 2516 w 2776"/>
                  <a:gd name="T47" fmla="*/ 1248 h 3417"/>
                  <a:gd name="T48" fmla="*/ 275 w 2776"/>
                  <a:gd name="T49" fmla="*/ 1248 h 3417"/>
                  <a:gd name="T50" fmla="*/ 275 w 2776"/>
                  <a:gd name="T51" fmla="*/ 889 h 3417"/>
                  <a:gd name="T52" fmla="*/ 2516 w 2776"/>
                  <a:gd name="T53" fmla="*/ 889 h 3417"/>
                  <a:gd name="T54" fmla="*/ 2516 w 2776"/>
                  <a:gd name="T55" fmla="*/ 1248 h 3417"/>
                  <a:gd name="T56" fmla="*/ 2516 w 2776"/>
                  <a:gd name="T57" fmla="*/ 626 h 3417"/>
                  <a:gd name="T58" fmla="*/ 275 w 2776"/>
                  <a:gd name="T59" fmla="*/ 626 h 3417"/>
                  <a:gd name="T60" fmla="*/ 275 w 2776"/>
                  <a:gd name="T61" fmla="*/ 267 h 3417"/>
                  <a:gd name="T62" fmla="*/ 2516 w 2776"/>
                  <a:gd name="T63" fmla="*/ 267 h 3417"/>
                  <a:gd name="T64" fmla="*/ 2516 w 2776"/>
                  <a:gd name="T65" fmla="*/ 626 h 3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76" h="3417">
                    <a:moveTo>
                      <a:pt x="0" y="0"/>
                    </a:moveTo>
                    <a:lnTo>
                      <a:pt x="0" y="3417"/>
                    </a:lnTo>
                    <a:lnTo>
                      <a:pt x="902" y="3417"/>
                    </a:lnTo>
                    <a:lnTo>
                      <a:pt x="902" y="2717"/>
                    </a:lnTo>
                    <a:lnTo>
                      <a:pt x="1264" y="2717"/>
                    </a:lnTo>
                    <a:lnTo>
                      <a:pt x="1264" y="3417"/>
                    </a:lnTo>
                    <a:lnTo>
                      <a:pt x="1526" y="3417"/>
                    </a:lnTo>
                    <a:lnTo>
                      <a:pt x="1526" y="2717"/>
                    </a:lnTo>
                    <a:lnTo>
                      <a:pt x="1889" y="2717"/>
                    </a:lnTo>
                    <a:lnTo>
                      <a:pt x="1889" y="3417"/>
                    </a:lnTo>
                    <a:lnTo>
                      <a:pt x="2776" y="3417"/>
                    </a:lnTo>
                    <a:lnTo>
                      <a:pt x="2776" y="0"/>
                    </a:lnTo>
                    <a:lnTo>
                      <a:pt x="0" y="0"/>
                    </a:lnTo>
                    <a:close/>
                    <a:moveTo>
                      <a:pt x="2516" y="2495"/>
                    </a:moveTo>
                    <a:lnTo>
                      <a:pt x="275" y="2495"/>
                    </a:lnTo>
                    <a:lnTo>
                      <a:pt x="275" y="2135"/>
                    </a:lnTo>
                    <a:lnTo>
                      <a:pt x="2516" y="2135"/>
                    </a:lnTo>
                    <a:lnTo>
                      <a:pt x="2516" y="2495"/>
                    </a:lnTo>
                    <a:close/>
                    <a:moveTo>
                      <a:pt x="2516" y="1870"/>
                    </a:moveTo>
                    <a:lnTo>
                      <a:pt x="275" y="1870"/>
                    </a:lnTo>
                    <a:lnTo>
                      <a:pt x="275" y="1511"/>
                    </a:lnTo>
                    <a:lnTo>
                      <a:pt x="2516" y="1511"/>
                    </a:lnTo>
                    <a:lnTo>
                      <a:pt x="2516" y="1870"/>
                    </a:lnTo>
                    <a:close/>
                    <a:moveTo>
                      <a:pt x="2516" y="1248"/>
                    </a:moveTo>
                    <a:lnTo>
                      <a:pt x="275" y="1248"/>
                    </a:lnTo>
                    <a:lnTo>
                      <a:pt x="275" y="889"/>
                    </a:lnTo>
                    <a:lnTo>
                      <a:pt x="2516" y="889"/>
                    </a:lnTo>
                    <a:lnTo>
                      <a:pt x="2516" y="1248"/>
                    </a:lnTo>
                    <a:close/>
                    <a:moveTo>
                      <a:pt x="2516" y="626"/>
                    </a:moveTo>
                    <a:lnTo>
                      <a:pt x="275" y="626"/>
                    </a:lnTo>
                    <a:lnTo>
                      <a:pt x="275" y="267"/>
                    </a:lnTo>
                    <a:lnTo>
                      <a:pt x="2516" y="267"/>
                    </a:lnTo>
                    <a:lnTo>
                      <a:pt x="2516" y="626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22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  <p:sp>
            <p:nvSpPr>
              <p:cNvPr id="58" name="Freeform 11"/>
              <p:cNvSpPr>
                <a:spLocks noEditPoints="1"/>
              </p:cNvSpPr>
              <p:nvPr/>
            </p:nvSpPr>
            <p:spPr bwMode="auto">
              <a:xfrm>
                <a:off x="31746522" y="-923295"/>
                <a:ext cx="3692465" cy="7863786"/>
              </a:xfrm>
              <a:custGeom>
                <a:avLst/>
                <a:gdLst>
                  <a:gd name="T0" fmla="*/ 0 w 2776"/>
                  <a:gd name="T1" fmla="*/ 0 h 5912"/>
                  <a:gd name="T2" fmla="*/ 0 w 2776"/>
                  <a:gd name="T3" fmla="*/ 2308 h 5912"/>
                  <a:gd name="T4" fmla="*/ 275 w 2776"/>
                  <a:gd name="T5" fmla="*/ 2308 h 5912"/>
                  <a:gd name="T6" fmla="*/ 275 w 2776"/>
                  <a:gd name="T7" fmla="*/ 2137 h 5912"/>
                  <a:gd name="T8" fmla="*/ 2516 w 2776"/>
                  <a:gd name="T9" fmla="*/ 2137 h 5912"/>
                  <a:gd name="T10" fmla="*/ 2516 w 2776"/>
                  <a:gd name="T11" fmla="*/ 2497 h 5912"/>
                  <a:gd name="T12" fmla="*/ 1389 w 2776"/>
                  <a:gd name="T13" fmla="*/ 2497 h 5912"/>
                  <a:gd name="T14" fmla="*/ 1389 w 2776"/>
                  <a:gd name="T15" fmla="*/ 2762 h 5912"/>
                  <a:gd name="T16" fmla="*/ 2516 w 2776"/>
                  <a:gd name="T17" fmla="*/ 2762 h 5912"/>
                  <a:gd name="T18" fmla="*/ 2516 w 2776"/>
                  <a:gd name="T19" fmla="*/ 3121 h 5912"/>
                  <a:gd name="T20" fmla="*/ 1389 w 2776"/>
                  <a:gd name="T21" fmla="*/ 3121 h 5912"/>
                  <a:gd name="T22" fmla="*/ 1389 w 2776"/>
                  <a:gd name="T23" fmla="*/ 3384 h 5912"/>
                  <a:gd name="T24" fmla="*/ 2516 w 2776"/>
                  <a:gd name="T25" fmla="*/ 3384 h 5912"/>
                  <a:gd name="T26" fmla="*/ 2516 w 2776"/>
                  <a:gd name="T27" fmla="*/ 3743 h 5912"/>
                  <a:gd name="T28" fmla="*/ 1389 w 2776"/>
                  <a:gd name="T29" fmla="*/ 3743 h 5912"/>
                  <a:gd name="T30" fmla="*/ 1389 w 2776"/>
                  <a:gd name="T31" fmla="*/ 4006 h 5912"/>
                  <a:gd name="T32" fmla="*/ 2516 w 2776"/>
                  <a:gd name="T33" fmla="*/ 4006 h 5912"/>
                  <a:gd name="T34" fmla="*/ 2516 w 2776"/>
                  <a:gd name="T35" fmla="*/ 4365 h 5912"/>
                  <a:gd name="T36" fmla="*/ 1389 w 2776"/>
                  <a:gd name="T37" fmla="*/ 4365 h 5912"/>
                  <a:gd name="T38" fmla="*/ 1389 w 2776"/>
                  <a:gd name="T39" fmla="*/ 4630 h 5912"/>
                  <a:gd name="T40" fmla="*/ 2516 w 2776"/>
                  <a:gd name="T41" fmla="*/ 4630 h 5912"/>
                  <a:gd name="T42" fmla="*/ 2516 w 2776"/>
                  <a:gd name="T43" fmla="*/ 4990 h 5912"/>
                  <a:gd name="T44" fmla="*/ 1389 w 2776"/>
                  <a:gd name="T45" fmla="*/ 4990 h 5912"/>
                  <a:gd name="T46" fmla="*/ 1389 w 2776"/>
                  <a:gd name="T47" fmla="*/ 5912 h 5912"/>
                  <a:gd name="T48" fmla="*/ 1527 w 2776"/>
                  <a:gd name="T49" fmla="*/ 5912 h 5912"/>
                  <a:gd name="T50" fmla="*/ 1527 w 2776"/>
                  <a:gd name="T51" fmla="*/ 5212 h 5912"/>
                  <a:gd name="T52" fmla="*/ 1889 w 2776"/>
                  <a:gd name="T53" fmla="*/ 5212 h 5912"/>
                  <a:gd name="T54" fmla="*/ 1889 w 2776"/>
                  <a:gd name="T55" fmla="*/ 5912 h 5912"/>
                  <a:gd name="T56" fmla="*/ 2776 w 2776"/>
                  <a:gd name="T57" fmla="*/ 5912 h 5912"/>
                  <a:gd name="T58" fmla="*/ 2776 w 2776"/>
                  <a:gd name="T59" fmla="*/ 0 h 5912"/>
                  <a:gd name="T60" fmla="*/ 0 w 2776"/>
                  <a:gd name="T61" fmla="*/ 0 h 5912"/>
                  <a:gd name="T62" fmla="*/ 2516 w 2776"/>
                  <a:gd name="T63" fmla="*/ 1875 h 5912"/>
                  <a:gd name="T64" fmla="*/ 275 w 2776"/>
                  <a:gd name="T65" fmla="*/ 1875 h 5912"/>
                  <a:gd name="T66" fmla="*/ 275 w 2776"/>
                  <a:gd name="T67" fmla="*/ 1515 h 5912"/>
                  <a:gd name="T68" fmla="*/ 2516 w 2776"/>
                  <a:gd name="T69" fmla="*/ 1515 h 5912"/>
                  <a:gd name="T70" fmla="*/ 2516 w 2776"/>
                  <a:gd name="T71" fmla="*/ 1875 h 5912"/>
                  <a:gd name="T72" fmla="*/ 2516 w 2776"/>
                  <a:gd name="T73" fmla="*/ 1258 h 5912"/>
                  <a:gd name="T74" fmla="*/ 275 w 2776"/>
                  <a:gd name="T75" fmla="*/ 1258 h 5912"/>
                  <a:gd name="T76" fmla="*/ 275 w 2776"/>
                  <a:gd name="T77" fmla="*/ 898 h 5912"/>
                  <a:gd name="T78" fmla="*/ 2516 w 2776"/>
                  <a:gd name="T79" fmla="*/ 898 h 5912"/>
                  <a:gd name="T80" fmla="*/ 2516 w 2776"/>
                  <a:gd name="T81" fmla="*/ 1258 h 5912"/>
                  <a:gd name="T82" fmla="*/ 2516 w 2776"/>
                  <a:gd name="T83" fmla="*/ 636 h 5912"/>
                  <a:gd name="T84" fmla="*/ 275 w 2776"/>
                  <a:gd name="T85" fmla="*/ 636 h 5912"/>
                  <a:gd name="T86" fmla="*/ 275 w 2776"/>
                  <a:gd name="T87" fmla="*/ 276 h 5912"/>
                  <a:gd name="T88" fmla="*/ 2516 w 2776"/>
                  <a:gd name="T89" fmla="*/ 276 h 5912"/>
                  <a:gd name="T90" fmla="*/ 2516 w 2776"/>
                  <a:gd name="T91" fmla="*/ 636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776" h="5912">
                    <a:moveTo>
                      <a:pt x="0" y="0"/>
                    </a:moveTo>
                    <a:lnTo>
                      <a:pt x="0" y="2308"/>
                    </a:lnTo>
                    <a:lnTo>
                      <a:pt x="275" y="2308"/>
                    </a:lnTo>
                    <a:lnTo>
                      <a:pt x="275" y="2137"/>
                    </a:lnTo>
                    <a:lnTo>
                      <a:pt x="2516" y="2137"/>
                    </a:lnTo>
                    <a:lnTo>
                      <a:pt x="2516" y="2497"/>
                    </a:lnTo>
                    <a:lnTo>
                      <a:pt x="1389" y="2497"/>
                    </a:lnTo>
                    <a:lnTo>
                      <a:pt x="1389" y="2762"/>
                    </a:lnTo>
                    <a:lnTo>
                      <a:pt x="2516" y="2762"/>
                    </a:lnTo>
                    <a:lnTo>
                      <a:pt x="2516" y="3121"/>
                    </a:lnTo>
                    <a:lnTo>
                      <a:pt x="1389" y="3121"/>
                    </a:lnTo>
                    <a:lnTo>
                      <a:pt x="1389" y="3384"/>
                    </a:lnTo>
                    <a:lnTo>
                      <a:pt x="2516" y="3384"/>
                    </a:lnTo>
                    <a:lnTo>
                      <a:pt x="2516" y="3743"/>
                    </a:lnTo>
                    <a:lnTo>
                      <a:pt x="1389" y="3743"/>
                    </a:lnTo>
                    <a:lnTo>
                      <a:pt x="1389" y="4006"/>
                    </a:lnTo>
                    <a:lnTo>
                      <a:pt x="2516" y="4006"/>
                    </a:lnTo>
                    <a:lnTo>
                      <a:pt x="2516" y="4365"/>
                    </a:lnTo>
                    <a:lnTo>
                      <a:pt x="1389" y="4365"/>
                    </a:lnTo>
                    <a:lnTo>
                      <a:pt x="1389" y="4630"/>
                    </a:lnTo>
                    <a:lnTo>
                      <a:pt x="2516" y="4630"/>
                    </a:lnTo>
                    <a:lnTo>
                      <a:pt x="2516" y="4990"/>
                    </a:lnTo>
                    <a:lnTo>
                      <a:pt x="1389" y="4990"/>
                    </a:lnTo>
                    <a:lnTo>
                      <a:pt x="1389" y="5912"/>
                    </a:lnTo>
                    <a:lnTo>
                      <a:pt x="1527" y="5912"/>
                    </a:lnTo>
                    <a:lnTo>
                      <a:pt x="1527" y="5212"/>
                    </a:lnTo>
                    <a:lnTo>
                      <a:pt x="1889" y="5212"/>
                    </a:lnTo>
                    <a:lnTo>
                      <a:pt x="1889" y="5912"/>
                    </a:lnTo>
                    <a:lnTo>
                      <a:pt x="2776" y="5912"/>
                    </a:lnTo>
                    <a:lnTo>
                      <a:pt x="2776" y="0"/>
                    </a:lnTo>
                    <a:lnTo>
                      <a:pt x="0" y="0"/>
                    </a:lnTo>
                    <a:close/>
                    <a:moveTo>
                      <a:pt x="2516" y="1875"/>
                    </a:moveTo>
                    <a:lnTo>
                      <a:pt x="275" y="1875"/>
                    </a:lnTo>
                    <a:lnTo>
                      <a:pt x="275" y="1515"/>
                    </a:lnTo>
                    <a:lnTo>
                      <a:pt x="2516" y="1515"/>
                    </a:lnTo>
                    <a:lnTo>
                      <a:pt x="2516" y="1875"/>
                    </a:lnTo>
                    <a:close/>
                    <a:moveTo>
                      <a:pt x="2516" y="1258"/>
                    </a:moveTo>
                    <a:lnTo>
                      <a:pt x="275" y="1258"/>
                    </a:lnTo>
                    <a:lnTo>
                      <a:pt x="275" y="898"/>
                    </a:lnTo>
                    <a:lnTo>
                      <a:pt x="2516" y="898"/>
                    </a:lnTo>
                    <a:lnTo>
                      <a:pt x="2516" y="1258"/>
                    </a:lnTo>
                    <a:close/>
                    <a:moveTo>
                      <a:pt x="2516" y="636"/>
                    </a:moveTo>
                    <a:lnTo>
                      <a:pt x="275" y="636"/>
                    </a:lnTo>
                    <a:lnTo>
                      <a:pt x="275" y="276"/>
                    </a:lnTo>
                    <a:lnTo>
                      <a:pt x="2516" y="276"/>
                    </a:lnTo>
                    <a:lnTo>
                      <a:pt x="2516" y="636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27" tIns="45713" rIns="91427" bIns="45713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225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</p:grpSp>
        <p:grpSp>
          <p:nvGrpSpPr>
            <p:cNvPr id="48" name="Group 47"/>
            <p:cNvGrpSpPr/>
            <p:nvPr/>
          </p:nvGrpSpPr>
          <p:grpSpPr>
            <a:xfrm>
              <a:off x="6481505" y="5678484"/>
              <a:ext cx="228007" cy="200085"/>
              <a:chOff x="9805392" y="3702178"/>
              <a:chExt cx="451556" cy="396256"/>
            </a:xfrm>
            <a:solidFill>
              <a:srgbClr val="F3F3F3"/>
            </a:solidFill>
          </p:grpSpPr>
          <p:sp>
            <p:nvSpPr>
              <p:cNvPr id="49" name="Rectangle 54"/>
              <p:cNvSpPr>
                <a:spLocks noChangeArrowheads="1"/>
              </p:cNvSpPr>
              <p:nvPr/>
            </p:nvSpPr>
            <p:spPr bwMode="auto">
              <a:xfrm>
                <a:off x="9805392" y="3702178"/>
                <a:ext cx="23038" cy="135929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36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  <p:sp>
            <p:nvSpPr>
              <p:cNvPr id="50" name="Rectangle 55"/>
              <p:cNvSpPr>
                <a:spLocks noChangeArrowheads="1"/>
              </p:cNvSpPr>
              <p:nvPr/>
            </p:nvSpPr>
            <p:spPr bwMode="auto">
              <a:xfrm>
                <a:off x="9864877" y="3702178"/>
                <a:ext cx="23038" cy="135929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36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  <p:sp>
            <p:nvSpPr>
              <p:cNvPr id="51" name="Rectangle 56"/>
              <p:cNvSpPr>
                <a:spLocks noChangeArrowheads="1"/>
              </p:cNvSpPr>
              <p:nvPr/>
            </p:nvSpPr>
            <p:spPr bwMode="auto">
              <a:xfrm>
                <a:off x="9924362" y="3702178"/>
                <a:ext cx="23038" cy="135929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36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  <p:sp>
            <p:nvSpPr>
              <p:cNvPr id="52" name="Oval 60"/>
              <p:cNvSpPr>
                <a:spLocks noChangeArrowheads="1"/>
              </p:cNvSpPr>
              <p:nvPr/>
            </p:nvSpPr>
            <p:spPr bwMode="auto">
              <a:xfrm>
                <a:off x="10206264" y="3743648"/>
                <a:ext cx="50684" cy="52991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36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  <p:sp>
            <p:nvSpPr>
              <p:cNvPr id="53" name="Rectangle 62"/>
              <p:cNvSpPr>
                <a:spLocks noChangeArrowheads="1"/>
              </p:cNvSpPr>
              <p:nvPr/>
            </p:nvSpPr>
            <p:spPr bwMode="auto">
              <a:xfrm>
                <a:off x="9805392" y="3964811"/>
                <a:ext cx="23038" cy="13362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36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  <p:sp>
            <p:nvSpPr>
              <p:cNvPr id="54" name="Rectangle 63"/>
              <p:cNvSpPr>
                <a:spLocks noChangeArrowheads="1"/>
              </p:cNvSpPr>
              <p:nvPr/>
            </p:nvSpPr>
            <p:spPr bwMode="auto">
              <a:xfrm>
                <a:off x="9864877" y="3964808"/>
                <a:ext cx="23038" cy="13362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36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  <p:sp>
            <p:nvSpPr>
              <p:cNvPr id="55" name="Rectangle 64"/>
              <p:cNvSpPr>
                <a:spLocks noChangeArrowheads="1"/>
              </p:cNvSpPr>
              <p:nvPr/>
            </p:nvSpPr>
            <p:spPr bwMode="auto">
              <a:xfrm>
                <a:off x="9924362" y="3964803"/>
                <a:ext cx="23038" cy="133623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36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  <p:sp>
            <p:nvSpPr>
              <p:cNvPr id="56" name="Oval 68"/>
              <p:cNvSpPr>
                <a:spLocks noChangeArrowheads="1"/>
              </p:cNvSpPr>
              <p:nvPr/>
            </p:nvSpPr>
            <p:spPr bwMode="auto">
              <a:xfrm>
                <a:off x="10206264" y="4006260"/>
                <a:ext cx="50684" cy="50684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89642" tIns="44821" rIns="89642" bIns="4482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36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765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05050"/>
                  </a:solidFill>
                  <a:effectLst/>
                  <a:uLnTx/>
                  <a:uFillTx/>
                  <a:latin typeface="Segoe Pro Display" panose="020B0502040504020203" pitchFamily="34" charset="0"/>
                </a:endParaRPr>
              </a:p>
            </p:txBody>
          </p:sp>
        </p:grpSp>
      </p:grpSp>
      <p:grpSp>
        <p:nvGrpSpPr>
          <p:cNvPr id="78" name="Group 77"/>
          <p:cNvGrpSpPr/>
          <p:nvPr/>
        </p:nvGrpSpPr>
        <p:grpSpPr>
          <a:xfrm>
            <a:off x="6311395" y="5427055"/>
            <a:ext cx="337120" cy="222996"/>
            <a:chOff x="2735263" y="1203325"/>
            <a:chExt cx="6724650" cy="4448176"/>
          </a:xfrm>
        </p:grpSpPr>
        <p:sp>
          <p:nvSpPr>
            <p:cNvPr id="79" name="Freeform 19"/>
            <p:cNvSpPr>
              <a:spLocks noEditPoints="1"/>
            </p:cNvSpPr>
            <p:nvPr/>
          </p:nvSpPr>
          <p:spPr bwMode="auto">
            <a:xfrm>
              <a:off x="2735263" y="3557588"/>
              <a:ext cx="6724650" cy="2093913"/>
            </a:xfrm>
            <a:custGeom>
              <a:avLst/>
              <a:gdLst>
                <a:gd name="T0" fmla="*/ 1721 w 1790"/>
                <a:gd name="T1" fmla="*/ 0 h 557"/>
                <a:gd name="T2" fmla="*/ 1246 w 1790"/>
                <a:gd name="T3" fmla="*/ 0 h 557"/>
                <a:gd name="T4" fmla="*/ 459 w 1790"/>
                <a:gd name="T5" fmla="*/ 0 h 557"/>
                <a:gd name="T6" fmla="*/ 72 w 1790"/>
                <a:gd name="T7" fmla="*/ 0 h 557"/>
                <a:gd name="T8" fmla="*/ 0 w 1790"/>
                <a:gd name="T9" fmla="*/ 72 h 557"/>
                <a:gd name="T10" fmla="*/ 0 w 1790"/>
                <a:gd name="T11" fmla="*/ 488 h 557"/>
                <a:gd name="T12" fmla="*/ 72 w 1790"/>
                <a:gd name="T13" fmla="*/ 557 h 557"/>
                <a:gd name="T14" fmla="*/ 1721 w 1790"/>
                <a:gd name="T15" fmla="*/ 557 h 557"/>
                <a:gd name="T16" fmla="*/ 1790 w 1790"/>
                <a:gd name="T17" fmla="*/ 488 h 557"/>
                <a:gd name="T18" fmla="*/ 1790 w 1790"/>
                <a:gd name="T19" fmla="*/ 72 h 557"/>
                <a:gd name="T20" fmla="*/ 1721 w 1790"/>
                <a:gd name="T21" fmla="*/ 0 h 557"/>
                <a:gd name="T22" fmla="*/ 171 w 1790"/>
                <a:gd name="T23" fmla="*/ 459 h 557"/>
                <a:gd name="T24" fmla="*/ 139 w 1790"/>
                <a:gd name="T25" fmla="*/ 491 h 557"/>
                <a:gd name="T26" fmla="*/ 107 w 1790"/>
                <a:gd name="T27" fmla="*/ 459 h 557"/>
                <a:gd name="T28" fmla="*/ 107 w 1790"/>
                <a:gd name="T29" fmla="*/ 99 h 557"/>
                <a:gd name="T30" fmla="*/ 139 w 1790"/>
                <a:gd name="T31" fmla="*/ 66 h 557"/>
                <a:gd name="T32" fmla="*/ 171 w 1790"/>
                <a:gd name="T33" fmla="*/ 99 h 557"/>
                <a:gd name="T34" fmla="*/ 171 w 1790"/>
                <a:gd name="T35" fmla="*/ 459 h 557"/>
                <a:gd name="T36" fmla="*/ 306 w 1790"/>
                <a:gd name="T37" fmla="*/ 459 h 557"/>
                <a:gd name="T38" fmla="*/ 274 w 1790"/>
                <a:gd name="T39" fmla="*/ 491 h 557"/>
                <a:gd name="T40" fmla="*/ 242 w 1790"/>
                <a:gd name="T41" fmla="*/ 459 h 557"/>
                <a:gd name="T42" fmla="*/ 242 w 1790"/>
                <a:gd name="T43" fmla="*/ 99 h 557"/>
                <a:gd name="T44" fmla="*/ 274 w 1790"/>
                <a:gd name="T45" fmla="*/ 66 h 557"/>
                <a:gd name="T46" fmla="*/ 306 w 1790"/>
                <a:gd name="T47" fmla="*/ 99 h 557"/>
                <a:gd name="T48" fmla="*/ 306 w 1790"/>
                <a:gd name="T49" fmla="*/ 459 h 557"/>
                <a:gd name="T50" fmla="*/ 446 w 1790"/>
                <a:gd name="T51" fmla="*/ 459 h 557"/>
                <a:gd name="T52" fmla="*/ 413 w 1790"/>
                <a:gd name="T53" fmla="*/ 491 h 557"/>
                <a:gd name="T54" fmla="*/ 381 w 1790"/>
                <a:gd name="T55" fmla="*/ 459 h 557"/>
                <a:gd name="T56" fmla="*/ 381 w 1790"/>
                <a:gd name="T57" fmla="*/ 99 h 557"/>
                <a:gd name="T58" fmla="*/ 413 w 1790"/>
                <a:gd name="T59" fmla="*/ 66 h 557"/>
                <a:gd name="T60" fmla="*/ 446 w 1790"/>
                <a:gd name="T61" fmla="*/ 99 h 557"/>
                <a:gd name="T62" fmla="*/ 446 w 1790"/>
                <a:gd name="T63" fmla="*/ 459 h 557"/>
                <a:gd name="T64" fmla="*/ 1573 w 1790"/>
                <a:gd name="T65" fmla="*/ 341 h 557"/>
                <a:gd name="T66" fmla="*/ 1512 w 1790"/>
                <a:gd name="T67" fmla="*/ 277 h 557"/>
                <a:gd name="T68" fmla="*/ 1573 w 1790"/>
                <a:gd name="T69" fmla="*/ 216 h 557"/>
                <a:gd name="T70" fmla="*/ 1638 w 1790"/>
                <a:gd name="T71" fmla="*/ 277 h 557"/>
                <a:gd name="T72" fmla="*/ 1573 w 1790"/>
                <a:gd name="T73" fmla="*/ 341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90" h="557">
                  <a:moveTo>
                    <a:pt x="1721" y="0"/>
                  </a:moveTo>
                  <a:cubicBezTo>
                    <a:pt x="1246" y="0"/>
                    <a:pt x="1246" y="0"/>
                    <a:pt x="1246" y="0"/>
                  </a:cubicBezTo>
                  <a:cubicBezTo>
                    <a:pt x="459" y="0"/>
                    <a:pt x="459" y="0"/>
                    <a:pt x="459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32" y="0"/>
                    <a:pt x="0" y="32"/>
                    <a:pt x="0" y="72"/>
                  </a:cubicBezTo>
                  <a:cubicBezTo>
                    <a:pt x="0" y="488"/>
                    <a:pt x="0" y="488"/>
                    <a:pt x="0" y="488"/>
                  </a:cubicBezTo>
                  <a:cubicBezTo>
                    <a:pt x="0" y="525"/>
                    <a:pt x="32" y="557"/>
                    <a:pt x="72" y="557"/>
                  </a:cubicBezTo>
                  <a:cubicBezTo>
                    <a:pt x="1721" y="557"/>
                    <a:pt x="1721" y="557"/>
                    <a:pt x="1721" y="557"/>
                  </a:cubicBezTo>
                  <a:cubicBezTo>
                    <a:pt x="1761" y="557"/>
                    <a:pt x="1790" y="525"/>
                    <a:pt x="1790" y="488"/>
                  </a:cubicBezTo>
                  <a:cubicBezTo>
                    <a:pt x="1790" y="72"/>
                    <a:pt x="1790" y="72"/>
                    <a:pt x="1790" y="72"/>
                  </a:cubicBezTo>
                  <a:cubicBezTo>
                    <a:pt x="1790" y="32"/>
                    <a:pt x="1761" y="0"/>
                    <a:pt x="1721" y="0"/>
                  </a:cubicBezTo>
                  <a:close/>
                  <a:moveTo>
                    <a:pt x="171" y="459"/>
                  </a:moveTo>
                  <a:cubicBezTo>
                    <a:pt x="171" y="477"/>
                    <a:pt x="157" y="491"/>
                    <a:pt x="139" y="491"/>
                  </a:cubicBezTo>
                  <a:cubicBezTo>
                    <a:pt x="121" y="491"/>
                    <a:pt x="107" y="477"/>
                    <a:pt x="107" y="459"/>
                  </a:cubicBezTo>
                  <a:cubicBezTo>
                    <a:pt x="107" y="99"/>
                    <a:pt x="107" y="99"/>
                    <a:pt x="107" y="99"/>
                  </a:cubicBezTo>
                  <a:cubicBezTo>
                    <a:pt x="107" y="80"/>
                    <a:pt x="121" y="66"/>
                    <a:pt x="139" y="66"/>
                  </a:cubicBezTo>
                  <a:cubicBezTo>
                    <a:pt x="157" y="66"/>
                    <a:pt x="171" y="80"/>
                    <a:pt x="171" y="99"/>
                  </a:cubicBezTo>
                  <a:lnTo>
                    <a:pt x="171" y="459"/>
                  </a:lnTo>
                  <a:close/>
                  <a:moveTo>
                    <a:pt x="306" y="459"/>
                  </a:moveTo>
                  <a:cubicBezTo>
                    <a:pt x="306" y="477"/>
                    <a:pt x="292" y="491"/>
                    <a:pt x="274" y="491"/>
                  </a:cubicBezTo>
                  <a:cubicBezTo>
                    <a:pt x="256" y="491"/>
                    <a:pt x="242" y="477"/>
                    <a:pt x="242" y="459"/>
                  </a:cubicBezTo>
                  <a:cubicBezTo>
                    <a:pt x="242" y="99"/>
                    <a:pt x="242" y="99"/>
                    <a:pt x="242" y="99"/>
                  </a:cubicBezTo>
                  <a:cubicBezTo>
                    <a:pt x="242" y="80"/>
                    <a:pt x="256" y="66"/>
                    <a:pt x="274" y="66"/>
                  </a:cubicBezTo>
                  <a:cubicBezTo>
                    <a:pt x="292" y="66"/>
                    <a:pt x="306" y="80"/>
                    <a:pt x="306" y="99"/>
                  </a:cubicBezTo>
                  <a:lnTo>
                    <a:pt x="306" y="459"/>
                  </a:lnTo>
                  <a:close/>
                  <a:moveTo>
                    <a:pt x="446" y="459"/>
                  </a:moveTo>
                  <a:cubicBezTo>
                    <a:pt x="446" y="477"/>
                    <a:pt x="431" y="491"/>
                    <a:pt x="413" y="491"/>
                  </a:cubicBezTo>
                  <a:cubicBezTo>
                    <a:pt x="395" y="491"/>
                    <a:pt x="381" y="477"/>
                    <a:pt x="381" y="459"/>
                  </a:cubicBezTo>
                  <a:cubicBezTo>
                    <a:pt x="381" y="99"/>
                    <a:pt x="381" y="99"/>
                    <a:pt x="381" y="99"/>
                  </a:cubicBezTo>
                  <a:cubicBezTo>
                    <a:pt x="381" y="80"/>
                    <a:pt x="395" y="66"/>
                    <a:pt x="413" y="66"/>
                  </a:cubicBezTo>
                  <a:cubicBezTo>
                    <a:pt x="431" y="66"/>
                    <a:pt x="446" y="80"/>
                    <a:pt x="446" y="99"/>
                  </a:cubicBezTo>
                  <a:lnTo>
                    <a:pt x="446" y="459"/>
                  </a:lnTo>
                  <a:close/>
                  <a:moveTo>
                    <a:pt x="1573" y="341"/>
                  </a:moveTo>
                  <a:cubicBezTo>
                    <a:pt x="1538" y="341"/>
                    <a:pt x="1512" y="312"/>
                    <a:pt x="1512" y="277"/>
                  </a:cubicBezTo>
                  <a:cubicBezTo>
                    <a:pt x="1512" y="243"/>
                    <a:pt x="1538" y="216"/>
                    <a:pt x="1573" y="216"/>
                  </a:cubicBezTo>
                  <a:cubicBezTo>
                    <a:pt x="1608" y="216"/>
                    <a:pt x="1638" y="243"/>
                    <a:pt x="1638" y="277"/>
                  </a:cubicBezTo>
                  <a:cubicBezTo>
                    <a:pt x="1638" y="312"/>
                    <a:pt x="1608" y="341"/>
                    <a:pt x="1573" y="341"/>
                  </a:cubicBezTo>
                  <a:close/>
                </a:path>
              </a:pathLst>
            </a:cu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0" name="Freeform 20"/>
            <p:cNvSpPr>
              <a:spLocks noEditPoints="1"/>
            </p:cNvSpPr>
            <p:nvPr/>
          </p:nvSpPr>
          <p:spPr bwMode="auto">
            <a:xfrm>
              <a:off x="2735263" y="1203325"/>
              <a:ext cx="6724650" cy="2093913"/>
            </a:xfrm>
            <a:custGeom>
              <a:avLst/>
              <a:gdLst>
                <a:gd name="T0" fmla="*/ 1721 w 1790"/>
                <a:gd name="T1" fmla="*/ 0 h 557"/>
                <a:gd name="T2" fmla="*/ 1246 w 1790"/>
                <a:gd name="T3" fmla="*/ 0 h 557"/>
                <a:gd name="T4" fmla="*/ 459 w 1790"/>
                <a:gd name="T5" fmla="*/ 0 h 557"/>
                <a:gd name="T6" fmla="*/ 72 w 1790"/>
                <a:gd name="T7" fmla="*/ 0 h 557"/>
                <a:gd name="T8" fmla="*/ 0 w 1790"/>
                <a:gd name="T9" fmla="*/ 72 h 557"/>
                <a:gd name="T10" fmla="*/ 0 w 1790"/>
                <a:gd name="T11" fmla="*/ 488 h 557"/>
                <a:gd name="T12" fmla="*/ 72 w 1790"/>
                <a:gd name="T13" fmla="*/ 557 h 557"/>
                <a:gd name="T14" fmla="*/ 1721 w 1790"/>
                <a:gd name="T15" fmla="*/ 557 h 557"/>
                <a:gd name="T16" fmla="*/ 1790 w 1790"/>
                <a:gd name="T17" fmla="*/ 488 h 557"/>
                <a:gd name="T18" fmla="*/ 1790 w 1790"/>
                <a:gd name="T19" fmla="*/ 72 h 557"/>
                <a:gd name="T20" fmla="*/ 1721 w 1790"/>
                <a:gd name="T21" fmla="*/ 0 h 557"/>
                <a:gd name="T22" fmla="*/ 169 w 1790"/>
                <a:gd name="T23" fmla="*/ 458 h 557"/>
                <a:gd name="T24" fmla="*/ 137 w 1790"/>
                <a:gd name="T25" fmla="*/ 491 h 557"/>
                <a:gd name="T26" fmla="*/ 105 w 1790"/>
                <a:gd name="T27" fmla="*/ 458 h 557"/>
                <a:gd name="T28" fmla="*/ 105 w 1790"/>
                <a:gd name="T29" fmla="*/ 98 h 557"/>
                <a:gd name="T30" fmla="*/ 137 w 1790"/>
                <a:gd name="T31" fmla="*/ 66 h 557"/>
                <a:gd name="T32" fmla="*/ 169 w 1790"/>
                <a:gd name="T33" fmla="*/ 98 h 557"/>
                <a:gd name="T34" fmla="*/ 169 w 1790"/>
                <a:gd name="T35" fmla="*/ 458 h 557"/>
                <a:gd name="T36" fmla="*/ 304 w 1790"/>
                <a:gd name="T37" fmla="*/ 458 h 557"/>
                <a:gd name="T38" fmla="*/ 272 w 1790"/>
                <a:gd name="T39" fmla="*/ 491 h 557"/>
                <a:gd name="T40" fmla="*/ 240 w 1790"/>
                <a:gd name="T41" fmla="*/ 458 h 557"/>
                <a:gd name="T42" fmla="*/ 240 w 1790"/>
                <a:gd name="T43" fmla="*/ 98 h 557"/>
                <a:gd name="T44" fmla="*/ 272 w 1790"/>
                <a:gd name="T45" fmla="*/ 66 h 557"/>
                <a:gd name="T46" fmla="*/ 304 w 1790"/>
                <a:gd name="T47" fmla="*/ 98 h 557"/>
                <a:gd name="T48" fmla="*/ 304 w 1790"/>
                <a:gd name="T49" fmla="*/ 458 h 557"/>
                <a:gd name="T50" fmla="*/ 443 w 1790"/>
                <a:gd name="T51" fmla="*/ 458 h 557"/>
                <a:gd name="T52" fmla="*/ 411 w 1790"/>
                <a:gd name="T53" fmla="*/ 491 h 557"/>
                <a:gd name="T54" fmla="*/ 379 w 1790"/>
                <a:gd name="T55" fmla="*/ 458 h 557"/>
                <a:gd name="T56" fmla="*/ 379 w 1790"/>
                <a:gd name="T57" fmla="*/ 98 h 557"/>
                <a:gd name="T58" fmla="*/ 411 w 1790"/>
                <a:gd name="T59" fmla="*/ 66 h 557"/>
                <a:gd name="T60" fmla="*/ 443 w 1790"/>
                <a:gd name="T61" fmla="*/ 98 h 557"/>
                <a:gd name="T62" fmla="*/ 443 w 1790"/>
                <a:gd name="T63" fmla="*/ 458 h 557"/>
                <a:gd name="T64" fmla="*/ 1573 w 1790"/>
                <a:gd name="T65" fmla="*/ 341 h 557"/>
                <a:gd name="T66" fmla="*/ 1512 w 1790"/>
                <a:gd name="T67" fmla="*/ 277 h 557"/>
                <a:gd name="T68" fmla="*/ 1573 w 1790"/>
                <a:gd name="T69" fmla="*/ 216 h 557"/>
                <a:gd name="T70" fmla="*/ 1638 w 1790"/>
                <a:gd name="T71" fmla="*/ 277 h 557"/>
                <a:gd name="T72" fmla="*/ 1573 w 1790"/>
                <a:gd name="T73" fmla="*/ 341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90" h="557">
                  <a:moveTo>
                    <a:pt x="1721" y="0"/>
                  </a:moveTo>
                  <a:cubicBezTo>
                    <a:pt x="1246" y="0"/>
                    <a:pt x="1246" y="0"/>
                    <a:pt x="1246" y="0"/>
                  </a:cubicBezTo>
                  <a:cubicBezTo>
                    <a:pt x="459" y="0"/>
                    <a:pt x="459" y="0"/>
                    <a:pt x="459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32" y="0"/>
                    <a:pt x="0" y="32"/>
                    <a:pt x="0" y="72"/>
                  </a:cubicBezTo>
                  <a:cubicBezTo>
                    <a:pt x="0" y="488"/>
                    <a:pt x="0" y="488"/>
                    <a:pt x="0" y="488"/>
                  </a:cubicBezTo>
                  <a:cubicBezTo>
                    <a:pt x="0" y="525"/>
                    <a:pt x="32" y="557"/>
                    <a:pt x="72" y="557"/>
                  </a:cubicBezTo>
                  <a:cubicBezTo>
                    <a:pt x="1721" y="557"/>
                    <a:pt x="1721" y="557"/>
                    <a:pt x="1721" y="557"/>
                  </a:cubicBezTo>
                  <a:cubicBezTo>
                    <a:pt x="1761" y="557"/>
                    <a:pt x="1790" y="525"/>
                    <a:pt x="1790" y="488"/>
                  </a:cubicBezTo>
                  <a:cubicBezTo>
                    <a:pt x="1790" y="72"/>
                    <a:pt x="1790" y="72"/>
                    <a:pt x="1790" y="72"/>
                  </a:cubicBezTo>
                  <a:cubicBezTo>
                    <a:pt x="1790" y="32"/>
                    <a:pt x="1761" y="0"/>
                    <a:pt x="1721" y="0"/>
                  </a:cubicBezTo>
                  <a:close/>
                  <a:moveTo>
                    <a:pt x="169" y="458"/>
                  </a:moveTo>
                  <a:cubicBezTo>
                    <a:pt x="169" y="477"/>
                    <a:pt x="155" y="491"/>
                    <a:pt x="137" y="491"/>
                  </a:cubicBezTo>
                  <a:cubicBezTo>
                    <a:pt x="119" y="491"/>
                    <a:pt x="105" y="477"/>
                    <a:pt x="105" y="458"/>
                  </a:cubicBezTo>
                  <a:cubicBezTo>
                    <a:pt x="105" y="98"/>
                    <a:pt x="105" y="98"/>
                    <a:pt x="105" y="98"/>
                  </a:cubicBezTo>
                  <a:cubicBezTo>
                    <a:pt x="105" y="80"/>
                    <a:pt x="119" y="66"/>
                    <a:pt x="137" y="66"/>
                  </a:cubicBezTo>
                  <a:cubicBezTo>
                    <a:pt x="155" y="66"/>
                    <a:pt x="169" y="80"/>
                    <a:pt x="169" y="98"/>
                  </a:cubicBezTo>
                  <a:lnTo>
                    <a:pt x="169" y="458"/>
                  </a:lnTo>
                  <a:close/>
                  <a:moveTo>
                    <a:pt x="304" y="458"/>
                  </a:moveTo>
                  <a:cubicBezTo>
                    <a:pt x="304" y="477"/>
                    <a:pt x="290" y="491"/>
                    <a:pt x="272" y="491"/>
                  </a:cubicBezTo>
                  <a:cubicBezTo>
                    <a:pt x="254" y="491"/>
                    <a:pt x="240" y="477"/>
                    <a:pt x="240" y="458"/>
                  </a:cubicBezTo>
                  <a:cubicBezTo>
                    <a:pt x="240" y="98"/>
                    <a:pt x="240" y="98"/>
                    <a:pt x="240" y="98"/>
                  </a:cubicBezTo>
                  <a:cubicBezTo>
                    <a:pt x="240" y="80"/>
                    <a:pt x="254" y="66"/>
                    <a:pt x="272" y="66"/>
                  </a:cubicBezTo>
                  <a:cubicBezTo>
                    <a:pt x="290" y="66"/>
                    <a:pt x="304" y="80"/>
                    <a:pt x="304" y="98"/>
                  </a:cubicBezTo>
                  <a:lnTo>
                    <a:pt x="304" y="458"/>
                  </a:lnTo>
                  <a:close/>
                  <a:moveTo>
                    <a:pt x="443" y="458"/>
                  </a:moveTo>
                  <a:cubicBezTo>
                    <a:pt x="443" y="477"/>
                    <a:pt x="429" y="491"/>
                    <a:pt x="411" y="491"/>
                  </a:cubicBezTo>
                  <a:cubicBezTo>
                    <a:pt x="393" y="491"/>
                    <a:pt x="379" y="477"/>
                    <a:pt x="379" y="458"/>
                  </a:cubicBezTo>
                  <a:cubicBezTo>
                    <a:pt x="379" y="98"/>
                    <a:pt x="379" y="98"/>
                    <a:pt x="379" y="98"/>
                  </a:cubicBezTo>
                  <a:cubicBezTo>
                    <a:pt x="379" y="80"/>
                    <a:pt x="393" y="66"/>
                    <a:pt x="411" y="66"/>
                  </a:cubicBezTo>
                  <a:cubicBezTo>
                    <a:pt x="429" y="66"/>
                    <a:pt x="443" y="80"/>
                    <a:pt x="443" y="98"/>
                  </a:cubicBezTo>
                  <a:lnTo>
                    <a:pt x="443" y="458"/>
                  </a:lnTo>
                  <a:close/>
                  <a:moveTo>
                    <a:pt x="1573" y="341"/>
                  </a:moveTo>
                  <a:cubicBezTo>
                    <a:pt x="1538" y="341"/>
                    <a:pt x="1512" y="312"/>
                    <a:pt x="1512" y="277"/>
                  </a:cubicBezTo>
                  <a:cubicBezTo>
                    <a:pt x="1512" y="242"/>
                    <a:pt x="1538" y="216"/>
                    <a:pt x="1573" y="216"/>
                  </a:cubicBezTo>
                  <a:cubicBezTo>
                    <a:pt x="1608" y="216"/>
                    <a:pt x="1638" y="242"/>
                    <a:pt x="1638" y="277"/>
                  </a:cubicBezTo>
                  <a:cubicBezTo>
                    <a:pt x="1638" y="312"/>
                    <a:pt x="1608" y="341"/>
                    <a:pt x="1573" y="341"/>
                  </a:cubicBezTo>
                  <a:close/>
                </a:path>
              </a:pathLst>
            </a:cu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6311395" y="5981947"/>
            <a:ext cx="337120" cy="222996"/>
            <a:chOff x="2735263" y="1203325"/>
            <a:chExt cx="6724650" cy="4448176"/>
          </a:xfrm>
        </p:grpSpPr>
        <p:sp>
          <p:nvSpPr>
            <p:cNvPr id="82" name="Freeform 19"/>
            <p:cNvSpPr>
              <a:spLocks noEditPoints="1"/>
            </p:cNvSpPr>
            <p:nvPr/>
          </p:nvSpPr>
          <p:spPr bwMode="auto">
            <a:xfrm>
              <a:off x="2735263" y="3557588"/>
              <a:ext cx="6724650" cy="2093913"/>
            </a:xfrm>
            <a:custGeom>
              <a:avLst/>
              <a:gdLst>
                <a:gd name="T0" fmla="*/ 1721 w 1790"/>
                <a:gd name="T1" fmla="*/ 0 h 557"/>
                <a:gd name="T2" fmla="*/ 1246 w 1790"/>
                <a:gd name="T3" fmla="*/ 0 h 557"/>
                <a:gd name="T4" fmla="*/ 459 w 1790"/>
                <a:gd name="T5" fmla="*/ 0 h 557"/>
                <a:gd name="T6" fmla="*/ 72 w 1790"/>
                <a:gd name="T7" fmla="*/ 0 h 557"/>
                <a:gd name="T8" fmla="*/ 0 w 1790"/>
                <a:gd name="T9" fmla="*/ 72 h 557"/>
                <a:gd name="T10" fmla="*/ 0 w 1790"/>
                <a:gd name="T11" fmla="*/ 488 h 557"/>
                <a:gd name="T12" fmla="*/ 72 w 1790"/>
                <a:gd name="T13" fmla="*/ 557 h 557"/>
                <a:gd name="T14" fmla="*/ 1721 w 1790"/>
                <a:gd name="T15" fmla="*/ 557 h 557"/>
                <a:gd name="T16" fmla="*/ 1790 w 1790"/>
                <a:gd name="T17" fmla="*/ 488 h 557"/>
                <a:gd name="T18" fmla="*/ 1790 w 1790"/>
                <a:gd name="T19" fmla="*/ 72 h 557"/>
                <a:gd name="T20" fmla="*/ 1721 w 1790"/>
                <a:gd name="T21" fmla="*/ 0 h 557"/>
                <a:gd name="T22" fmla="*/ 171 w 1790"/>
                <a:gd name="T23" fmla="*/ 459 h 557"/>
                <a:gd name="T24" fmla="*/ 139 w 1790"/>
                <a:gd name="T25" fmla="*/ 491 h 557"/>
                <a:gd name="T26" fmla="*/ 107 w 1790"/>
                <a:gd name="T27" fmla="*/ 459 h 557"/>
                <a:gd name="T28" fmla="*/ 107 w 1790"/>
                <a:gd name="T29" fmla="*/ 99 h 557"/>
                <a:gd name="T30" fmla="*/ 139 w 1790"/>
                <a:gd name="T31" fmla="*/ 66 h 557"/>
                <a:gd name="T32" fmla="*/ 171 w 1790"/>
                <a:gd name="T33" fmla="*/ 99 h 557"/>
                <a:gd name="T34" fmla="*/ 171 w 1790"/>
                <a:gd name="T35" fmla="*/ 459 h 557"/>
                <a:gd name="T36" fmla="*/ 306 w 1790"/>
                <a:gd name="T37" fmla="*/ 459 h 557"/>
                <a:gd name="T38" fmla="*/ 274 w 1790"/>
                <a:gd name="T39" fmla="*/ 491 h 557"/>
                <a:gd name="T40" fmla="*/ 242 w 1790"/>
                <a:gd name="T41" fmla="*/ 459 h 557"/>
                <a:gd name="T42" fmla="*/ 242 w 1790"/>
                <a:gd name="T43" fmla="*/ 99 h 557"/>
                <a:gd name="T44" fmla="*/ 274 w 1790"/>
                <a:gd name="T45" fmla="*/ 66 h 557"/>
                <a:gd name="T46" fmla="*/ 306 w 1790"/>
                <a:gd name="T47" fmla="*/ 99 h 557"/>
                <a:gd name="T48" fmla="*/ 306 w 1790"/>
                <a:gd name="T49" fmla="*/ 459 h 557"/>
                <a:gd name="T50" fmla="*/ 446 w 1790"/>
                <a:gd name="T51" fmla="*/ 459 h 557"/>
                <a:gd name="T52" fmla="*/ 413 w 1790"/>
                <a:gd name="T53" fmla="*/ 491 h 557"/>
                <a:gd name="T54" fmla="*/ 381 w 1790"/>
                <a:gd name="T55" fmla="*/ 459 h 557"/>
                <a:gd name="T56" fmla="*/ 381 w 1790"/>
                <a:gd name="T57" fmla="*/ 99 h 557"/>
                <a:gd name="T58" fmla="*/ 413 w 1790"/>
                <a:gd name="T59" fmla="*/ 66 h 557"/>
                <a:gd name="T60" fmla="*/ 446 w 1790"/>
                <a:gd name="T61" fmla="*/ 99 h 557"/>
                <a:gd name="T62" fmla="*/ 446 w 1790"/>
                <a:gd name="T63" fmla="*/ 459 h 557"/>
                <a:gd name="T64" fmla="*/ 1573 w 1790"/>
                <a:gd name="T65" fmla="*/ 341 h 557"/>
                <a:gd name="T66" fmla="*/ 1512 w 1790"/>
                <a:gd name="T67" fmla="*/ 277 h 557"/>
                <a:gd name="T68" fmla="*/ 1573 w 1790"/>
                <a:gd name="T69" fmla="*/ 216 h 557"/>
                <a:gd name="T70" fmla="*/ 1638 w 1790"/>
                <a:gd name="T71" fmla="*/ 277 h 557"/>
                <a:gd name="T72" fmla="*/ 1573 w 1790"/>
                <a:gd name="T73" fmla="*/ 341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90" h="557">
                  <a:moveTo>
                    <a:pt x="1721" y="0"/>
                  </a:moveTo>
                  <a:cubicBezTo>
                    <a:pt x="1246" y="0"/>
                    <a:pt x="1246" y="0"/>
                    <a:pt x="1246" y="0"/>
                  </a:cubicBezTo>
                  <a:cubicBezTo>
                    <a:pt x="459" y="0"/>
                    <a:pt x="459" y="0"/>
                    <a:pt x="459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32" y="0"/>
                    <a:pt x="0" y="32"/>
                    <a:pt x="0" y="72"/>
                  </a:cubicBezTo>
                  <a:cubicBezTo>
                    <a:pt x="0" y="488"/>
                    <a:pt x="0" y="488"/>
                    <a:pt x="0" y="488"/>
                  </a:cubicBezTo>
                  <a:cubicBezTo>
                    <a:pt x="0" y="525"/>
                    <a:pt x="32" y="557"/>
                    <a:pt x="72" y="557"/>
                  </a:cubicBezTo>
                  <a:cubicBezTo>
                    <a:pt x="1721" y="557"/>
                    <a:pt x="1721" y="557"/>
                    <a:pt x="1721" y="557"/>
                  </a:cubicBezTo>
                  <a:cubicBezTo>
                    <a:pt x="1761" y="557"/>
                    <a:pt x="1790" y="525"/>
                    <a:pt x="1790" y="488"/>
                  </a:cubicBezTo>
                  <a:cubicBezTo>
                    <a:pt x="1790" y="72"/>
                    <a:pt x="1790" y="72"/>
                    <a:pt x="1790" y="72"/>
                  </a:cubicBezTo>
                  <a:cubicBezTo>
                    <a:pt x="1790" y="32"/>
                    <a:pt x="1761" y="0"/>
                    <a:pt x="1721" y="0"/>
                  </a:cubicBezTo>
                  <a:close/>
                  <a:moveTo>
                    <a:pt x="171" y="459"/>
                  </a:moveTo>
                  <a:cubicBezTo>
                    <a:pt x="171" y="477"/>
                    <a:pt x="157" y="491"/>
                    <a:pt x="139" y="491"/>
                  </a:cubicBezTo>
                  <a:cubicBezTo>
                    <a:pt x="121" y="491"/>
                    <a:pt x="107" y="477"/>
                    <a:pt x="107" y="459"/>
                  </a:cubicBezTo>
                  <a:cubicBezTo>
                    <a:pt x="107" y="99"/>
                    <a:pt x="107" y="99"/>
                    <a:pt x="107" y="99"/>
                  </a:cubicBezTo>
                  <a:cubicBezTo>
                    <a:pt x="107" y="80"/>
                    <a:pt x="121" y="66"/>
                    <a:pt x="139" y="66"/>
                  </a:cubicBezTo>
                  <a:cubicBezTo>
                    <a:pt x="157" y="66"/>
                    <a:pt x="171" y="80"/>
                    <a:pt x="171" y="99"/>
                  </a:cubicBezTo>
                  <a:lnTo>
                    <a:pt x="171" y="459"/>
                  </a:lnTo>
                  <a:close/>
                  <a:moveTo>
                    <a:pt x="306" y="459"/>
                  </a:moveTo>
                  <a:cubicBezTo>
                    <a:pt x="306" y="477"/>
                    <a:pt x="292" y="491"/>
                    <a:pt x="274" y="491"/>
                  </a:cubicBezTo>
                  <a:cubicBezTo>
                    <a:pt x="256" y="491"/>
                    <a:pt x="242" y="477"/>
                    <a:pt x="242" y="459"/>
                  </a:cubicBezTo>
                  <a:cubicBezTo>
                    <a:pt x="242" y="99"/>
                    <a:pt x="242" y="99"/>
                    <a:pt x="242" y="99"/>
                  </a:cubicBezTo>
                  <a:cubicBezTo>
                    <a:pt x="242" y="80"/>
                    <a:pt x="256" y="66"/>
                    <a:pt x="274" y="66"/>
                  </a:cubicBezTo>
                  <a:cubicBezTo>
                    <a:pt x="292" y="66"/>
                    <a:pt x="306" y="80"/>
                    <a:pt x="306" y="99"/>
                  </a:cubicBezTo>
                  <a:lnTo>
                    <a:pt x="306" y="459"/>
                  </a:lnTo>
                  <a:close/>
                  <a:moveTo>
                    <a:pt x="446" y="459"/>
                  </a:moveTo>
                  <a:cubicBezTo>
                    <a:pt x="446" y="477"/>
                    <a:pt x="431" y="491"/>
                    <a:pt x="413" y="491"/>
                  </a:cubicBezTo>
                  <a:cubicBezTo>
                    <a:pt x="395" y="491"/>
                    <a:pt x="381" y="477"/>
                    <a:pt x="381" y="459"/>
                  </a:cubicBezTo>
                  <a:cubicBezTo>
                    <a:pt x="381" y="99"/>
                    <a:pt x="381" y="99"/>
                    <a:pt x="381" y="99"/>
                  </a:cubicBezTo>
                  <a:cubicBezTo>
                    <a:pt x="381" y="80"/>
                    <a:pt x="395" y="66"/>
                    <a:pt x="413" y="66"/>
                  </a:cubicBezTo>
                  <a:cubicBezTo>
                    <a:pt x="431" y="66"/>
                    <a:pt x="446" y="80"/>
                    <a:pt x="446" y="99"/>
                  </a:cubicBezTo>
                  <a:lnTo>
                    <a:pt x="446" y="459"/>
                  </a:lnTo>
                  <a:close/>
                  <a:moveTo>
                    <a:pt x="1573" y="341"/>
                  </a:moveTo>
                  <a:cubicBezTo>
                    <a:pt x="1538" y="341"/>
                    <a:pt x="1512" y="312"/>
                    <a:pt x="1512" y="277"/>
                  </a:cubicBezTo>
                  <a:cubicBezTo>
                    <a:pt x="1512" y="243"/>
                    <a:pt x="1538" y="216"/>
                    <a:pt x="1573" y="216"/>
                  </a:cubicBezTo>
                  <a:cubicBezTo>
                    <a:pt x="1608" y="216"/>
                    <a:pt x="1638" y="243"/>
                    <a:pt x="1638" y="277"/>
                  </a:cubicBezTo>
                  <a:cubicBezTo>
                    <a:pt x="1638" y="312"/>
                    <a:pt x="1608" y="341"/>
                    <a:pt x="1573" y="341"/>
                  </a:cubicBezTo>
                  <a:close/>
                </a:path>
              </a:pathLst>
            </a:cu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3" name="Freeform 20"/>
            <p:cNvSpPr>
              <a:spLocks noEditPoints="1"/>
            </p:cNvSpPr>
            <p:nvPr/>
          </p:nvSpPr>
          <p:spPr bwMode="auto">
            <a:xfrm>
              <a:off x="2735263" y="1203325"/>
              <a:ext cx="6724650" cy="2093913"/>
            </a:xfrm>
            <a:custGeom>
              <a:avLst/>
              <a:gdLst>
                <a:gd name="T0" fmla="*/ 1721 w 1790"/>
                <a:gd name="T1" fmla="*/ 0 h 557"/>
                <a:gd name="T2" fmla="*/ 1246 w 1790"/>
                <a:gd name="T3" fmla="*/ 0 h 557"/>
                <a:gd name="T4" fmla="*/ 459 w 1790"/>
                <a:gd name="T5" fmla="*/ 0 h 557"/>
                <a:gd name="T6" fmla="*/ 72 w 1790"/>
                <a:gd name="T7" fmla="*/ 0 h 557"/>
                <a:gd name="T8" fmla="*/ 0 w 1790"/>
                <a:gd name="T9" fmla="*/ 72 h 557"/>
                <a:gd name="T10" fmla="*/ 0 w 1790"/>
                <a:gd name="T11" fmla="*/ 488 h 557"/>
                <a:gd name="T12" fmla="*/ 72 w 1790"/>
                <a:gd name="T13" fmla="*/ 557 h 557"/>
                <a:gd name="T14" fmla="*/ 1721 w 1790"/>
                <a:gd name="T15" fmla="*/ 557 h 557"/>
                <a:gd name="T16" fmla="*/ 1790 w 1790"/>
                <a:gd name="T17" fmla="*/ 488 h 557"/>
                <a:gd name="T18" fmla="*/ 1790 w 1790"/>
                <a:gd name="T19" fmla="*/ 72 h 557"/>
                <a:gd name="T20" fmla="*/ 1721 w 1790"/>
                <a:gd name="T21" fmla="*/ 0 h 557"/>
                <a:gd name="T22" fmla="*/ 169 w 1790"/>
                <a:gd name="T23" fmla="*/ 458 h 557"/>
                <a:gd name="T24" fmla="*/ 137 w 1790"/>
                <a:gd name="T25" fmla="*/ 491 h 557"/>
                <a:gd name="T26" fmla="*/ 105 w 1790"/>
                <a:gd name="T27" fmla="*/ 458 h 557"/>
                <a:gd name="T28" fmla="*/ 105 w 1790"/>
                <a:gd name="T29" fmla="*/ 98 h 557"/>
                <a:gd name="T30" fmla="*/ 137 w 1790"/>
                <a:gd name="T31" fmla="*/ 66 h 557"/>
                <a:gd name="T32" fmla="*/ 169 w 1790"/>
                <a:gd name="T33" fmla="*/ 98 h 557"/>
                <a:gd name="T34" fmla="*/ 169 w 1790"/>
                <a:gd name="T35" fmla="*/ 458 h 557"/>
                <a:gd name="T36" fmla="*/ 304 w 1790"/>
                <a:gd name="T37" fmla="*/ 458 h 557"/>
                <a:gd name="T38" fmla="*/ 272 w 1790"/>
                <a:gd name="T39" fmla="*/ 491 h 557"/>
                <a:gd name="T40" fmla="*/ 240 w 1790"/>
                <a:gd name="T41" fmla="*/ 458 h 557"/>
                <a:gd name="T42" fmla="*/ 240 w 1790"/>
                <a:gd name="T43" fmla="*/ 98 h 557"/>
                <a:gd name="T44" fmla="*/ 272 w 1790"/>
                <a:gd name="T45" fmla="*/ 66 h 557"/>
                <a:gd name="T46" fmla="*/ 304 w 1790"/>
                <a:gd name="T47" fmla="*/ 98 h 557"/>
                <a:gd name="T48" fmla="*/ 304 w 1790"/>
                <a:gd name="T49" fmla="*/ 458 h 557"/>
                <a:gd name="T50" fmla="*/ 443 w 1790"/>
                <a:gd name="T51" fmla="*/ 458 h 557"/>
                <a:gd name="T52" fmla="*/ 411 w 1790"/>
                <a:gd name="T53" fmla="*/ 491 h 557"/>
                <a:gd name="T54" fmla="*/ 379 w 1790"/>
                <a:gd name="T55" fmla="*/ 458 h 557"/>
                <a:gd name="T56" fmla="*/ 379 w 1790"/>
                <a:gd name="T57" fmla="*/ 98 h 557"/>
                <a:gd name="T58" fmla="*/ 411 w 1790"/>
                <a:gd name="T59" fmla="*/ 66 h 557"/>
                <a:gd name="T60" fmla="*/ 443 w 1790"/>
                <a:gd name="T61" fmla="*/ 98 h 557"/>
                <a:gd name="T62" fmla="*/ 443 w 1790"/>
                <a:gd name="T63" fmla="*/ 458 h 557"/>
                <a:gd name="T64" fmla="*/ 1573 w 1790"/>
                <a:gd name="T65" fmla="*/ 341 h 557"/>
                <a:gd name="T66" fmla="*/ 1512 w 1790"/>
                <a:gd name="T67" fmla="*/ 277 h 557"/>
                <a:gd name="T68" fmla="*/ 1573 w 1790"/>
                <a:gd name="T69" fmla="*/ 216 h 557"/>
                <a:gd name="T70" fmla="*/ 1638 w 1790"/>
                <a:gd name="T71" fmla="*/ 277 h 557"/>
                <a:gd name="T72" fmla="*/ 1573 w 1790"/>
                <a:gd name="T73" fmla="*/ 341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790" h="557">
                  <a:moveTo>
                    <a:pt x="1721" y="0"/>
                  </a:moveTo>
                  <a:cubicBezTo>
                    <a:pt x="1246" y="0"/>
                    <a:pt x="1246" y="0"/>
                    <a:pt x="1246" y="0"/>
                  </a:cubicBezTo>
                  <a:cubicBezTo>
                    <a:pt x="459" y="0"/>
                    <a:pt x="459" y="0"/>
                    <a:pt x="459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32" y="0"/>
                    <a:pt x="0" y="32"/>
                    <a:pt x="0" y="72"/>
                  </a:cubicBezTo>
                  <a:cubicBezTo>
                    <a:pt x="0" y="488"/>
                    <a:pt x="0" y="488"/>
                    <a:pt x="0" y="488"/>
                  </a:cubicBezTo>
                  <a:cubicBezTo>
                    <a:pt x="0" y="525"/>
                    <a:pt x="32" y="557"/>
                    <a:pt x="72" y="557"/>
                  </a:cubicBezTo>
                  <a:cubicBezTo>
                    <a:pt x="1721" y="557"/>
                    <a:pt x="1721" y="557"/>
                    <a:pt x="1721" y="557"/>
                  </a:cubicBezTo>
                  <a:cubicBezTo>
                    <a:pt x="1761" y="557"/>
                    <a:pt x="1790" y="525"/>
                    <a:pt x="1790" y="488"/>
                  </a:cubicBezTo>
                  <a:cubicBezTo>
                    <a:pt x="1790" y="72"/>
                    <a:pt x="1790" y="72"/>
                    <a:pt x="1790" y="72"/>
                  </a:cubicBezTo>
                  <a:cubicBezTo>
                    <a:pt x="1790" y="32"/>
                    <a:pt x="1761" y="0"/>
                    <a:pt x="1721" y="0"/>
                  </a:cubicBezTo>
                  <a:close/>
                  <a:moveTo>
                    <a:pt x="169" y="458"/>
                  </a:moveTo>
                  <a:cubicBezTo>
                    <a:pt x="169" y="477"/>
                    <a:pt x="155" y="491"/>
                    <a:pt x="137" y="491"/>
                  </a:cubicBezTo>
                  <a:cubicBezTo>
                    <a:pt x="119" y="491"/>
                    <a:pt x="105" y="477"/>
                    <a:pt x="105" y="458"/>
                  </a:cubicBezTo>
                  <a:cubicBezTo>
                    <a:pt x="105" y="98"/>
                    <a:pt x="105" y="98"/>
                    <a:pt x="105" y="98"/>
                  </a:cubicBezTo>
                  <a:cubicBezTo>
                    <a:pt x="105" y="80"/>
                    <a:pt x="119" y="66"/>
                    <a:pt x="137" y="66"/>
                  </a:cubicBezTo>
                  <a:cubicBezTo>
                    <a:pt x="155" y="66"/>
                    <a:pt x="169" y="80"/>
                    <a:pt x="169" y="98"/>
                  </a:cubicBezTo>
                  <a:lnTo>
                    <a:pt x="169" y="458"/>
                  </a:lnTo>
                  <a:close/>
                  <a:moveTo>
                    <a:pt x="304" y="458"/>
                  </a:moveTo>
                  <a:cubicBezTo>
                    <a:pt x="304" y="477"/>
                    <a:pt x="290" y="491"/>
                    <a:pt x="272" y="491"/>
                  </a:cubicBezTo>
                  <a:cubicBezTo>
                    <a:pt x="254" y="491"/>
                    <a:pt x="240" y="477"/>
                    <a:pt x="240" y="458"/>
                  </a:cubicBezTo>
                  <a:cubicBezTo>
                    <a:pt x="240" y="98"/>
                    <a:pt x="240" y="98"/>
                    <a:pt x="240" y="98"/>
                  </a:cubicBezTo>
                  <a:cubicBezTo>
                    <a:pt x="240" y="80"/>
                    <a:pt x="254" y="66"/>
                    <a:pt x="272" y="66"/>
                  </a:cubicBezTo>
                  <a:cubicBezTo>
                    <a:pt x="290" y="66"/>
                    <a:pt x="304" y="80"/>
                    <a:pt x="304" y="98"/>
                  </a:cubicBezTo>
                  <a:lnTo>
                    <a:pt x="304" y="458"/>
                  </a:lnTo>
                  <a:close/>
                  <a:moveTo>
                    <a:pt x="443" y="458"/>
                  </a:moveTo>
                  <a:cubicBezTo>
                    <a:pt x="443" y="477"/>
                    <a:pt x="429" y="491"/>
                    <a:pt x="411" y="491"/>
                  </a:cubicBezTo>
                  <a:cubicBezTo>
                    <a:pt x="393" y="491"/>
                    <a:pt x="379" y="477"/>
                    <a:pt x="379" y="458"/>
                  </a:cubicBezTo>
                  <a:cubicBezTo>
                    <a:pt x="379" y="98"/>
                    <a:pt x="379" y="98"/>
                    <a:pt x="379" y="98"/>
                  </a:cubicBezTo>
                  <a:cubicBezTo>
                    <a:pt x="379" y="80"/>
                    <a:pt x="393" y="66"/>
                    <a:pt x="411" y="66"/>
                  </a:cubicBezTo>
                  <a:cubicBezTo>
                    <a:pt x="429" y="66"/>
                    <a:pt x="443" y="80"/>
                    <a:pt x="443" y="98"/>
                  </a:cubicBezTo>
                  <a:lnTo>
                    <a:pt x="443" y="458"/>
                  </a:lnTo>
                  <a:close/>
                  <a:moveTo>
                    <a:pt x="1573" y="341"/>
                  </a:moveTo>
                  <a:cubicBezTo>
                    <a:pt x="1538" y="341"/>
                    <a:pt x="1512" y="312"/>
                    <a:pt x="1512" y="277"/>
                  </a:cubicBezTo>
                  <a:cubicBezTo>
                    <a:pt x="1512" y="242"/>
                    <a:pt x="1538" y="216"/>
                    <a:pt x="1573" y="216"/>
                  </a:cubicBezTo>
                  <a:cubicBezTo>
                    <a:pt x="1608" y="216"/>
                    <a:pt x="1638" y="242"/>
                    <a:pt x="1638" y="277"/>
                  </a:cubicBezTo>
                  <a:cubicBezTo>
                    <a:pt x="1638" y="312"/>
                    <a:pt x="1608" y="341"/>
                    <a:pt x="1573" y="341"/>
                  </a:cubicBezTo>
                  <a:close/>
                </a:path>
              </a:pathLst>
            </a:cu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6602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653" y="1090456"/>
            <a:ext cx="4121253" cy="22983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4874" y="1191049"/>
            <a:ext cx="2219136" cy="10486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1813" y="2330910"/>
            <a:ext cx="4541914" cy="228010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181" y="1577185"/>
            <a:ext cx="2926334" cy="227400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364" y="2439736"/>
            <a:ext cx="4536915" cy="2062450"/>
          </a:xfrm>
          <a:prstGeom prst="rect">
            <a:avLst/>
          </a:prstGeom>
        </p:spPr>
      </p:pic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97557" y="34500"/>
            <a:ext cx="11887200" cy="849463"/>
          </a:xfrm>
        </p:spPr>
        <p:txBody>
          <a:bodyPr/>
          <a:lstStyle/>
          <a:p>
            <a:r>
              <a:rPr lang="sl-SI" sz="4800" dirty="0" smtClean="0"/>
              <a:t>Ključni elementi in funkcionalnosti</a:t>
            </a:r>
            <a:endParaRPr lang="sl-SI" sz="4800" dirty="0"/>
          </a:p>
        </p:txBody>
      </p:sp>
      <p:sp>
        <p:nvSpPr>
          <p:cNvPr id="14" name="Text Placeholder 2"/>
          <p:cNvSpPr txBox="1">
            <a:spLocks/>
          </p:cNvSpPr>
          <p:nvPr/>
        </p:nvSpPr>
        <p:spPr>
          <a:xfrm>
            <a:off x="659412" y="4955679"/>
            <a:ext cx="2738339" cy="1169551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sl-SI" b="1" dirty="0" smtClean="0"/>
              <a:t>Portal</a:t>
            </a:r>
          </a:p>
          <a:p>
            <a:pPr lvl="1"/>
            <a:r>
              <a:rPr lang="sl-SI" b="1" dirty="0" smtClean="0"/>
              <a:t>Nastavitve</a:t>
            </a:r>
            <a:endParaRPr lang="sl-SI" b="1" dirty="0"/>
          </a:p>
        </p:txBody>
      </p:sp>
      <p:sp>
        <p:nvSpPr>
          <p:cNvPr id="15" name="Text Placeholder 2"/>
          <p:cNvSpPr txBox="1">
            <a:spLocks/>
          </p:cNvSpPr>
          <p:nvPr/>
        </p:nvSpPr>
        <p:spPr>
          <a:xfrm>
            <a:off x="3975388" y="4955270"/>
            <a:ext cx="2738339" cy="1169551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sl-SI" b="1" dirty="0" smtClean="0"/>
              <a:t>Rešitve</a:t>
            </a:r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7177348" y="4955269"/>
            <a:ext cx="2942189" cy="1169551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572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858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144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43000" marR="0" indent="-22860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sl-SI" b="1" dirty="0" smtClean="0"/>
              <a:t>Log </a:t>
            </a:r>
            <a:r>
              <a:rPr lang="sl-SI" b="1" dirty="0" err="1" smtClean="0"/>
              <a:t>Search</a:t>
            </a:r>
            <a:endParaRPr lang="sl-SI" b="1" dirty="0" smtClean="0"/>
          </a:p>
          <a:p>
            <a:pPr lvl="1"/>
            <a:r>
              <a:rPr lang="sl-SI" b="1" dirty="0" err="1" smtClean="0"/>
              <a:t>View</a:t>
            </a:r>
            <a:r>
              <a:rPr lang="sl-SI" b="1" dirty="0" smtClean="0"/>
              <a:t> </a:t>
            </a:r>
            <a:r>
              <a:rPr lang="sl-SI" b="1" dirty="0" err="1" smtClean="0"/>
              <a:t>Designer</a:t>
            </a:r>
            <a:endParaRPr lang="sl-SI" b="1" dirty="0"/>
          </a:p>
        </p:txBody>
      </p:sp>
    </p:spTree>
    <p:extLst>
      <p:ext uri="{BB962C8B-B14F-4D97-AF65-F5344CB8AC3E}">
        <p14:creationId xmlns:p14="http://schemas.microsoft.com/office/powerpoint/2010/main" val="30029370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Arhitektura Log </a:t>
            </a:r>
            <a:r>
              <a:rPr lang="sl-SI" dirty="0" err="1" smtClean="0"/>
              <a:t>Analytics</a:t>
            </a:r>
            <a:r>
              <a:rPr lang="sl-SI" dirty="0" smtClean="0"/>
              <a:t> (LA)</a:t>
            </a:r>
            <a:endParaRPr lang="sl-SI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733" y="1409030"/>
            <a:ext cx="8550381" cy="4566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754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Demo</a:t>
            </a:r>
            <a:endParaRPr lang="sl-SI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 err="1"/>
              <a:t>Insight</a:t>
            </a:r>
            <a:r>
              <a:rPr lang="sl-SI" dirty="0"/>
              <a:t> &amp; </a:t>
            </a:r>
            <a:r>
              <a:rPr lang="sl-SI" dirty="0" err="1"/>
              <a:t>Analytics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06318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Razširitev „po-meri“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600164"/>
          </a:xfrm>
        </p:spPr>
        <p:txBody>
          <a:bodyPr/>
          <a:lstStyle/>
          <a:p>
            <a:r>
              <a:rPr lang="en-US" dirty="0"/>
              <a:t>HTTP Data Collector API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597" y="2738204"/>
            <a:ext cx="5547841" cy="18716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277" y="2057102"/>
            <a:ext cx="4782857" cy="2985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17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 smtClean="0"/>
              <a:t>Security</a:t>
            </a:r>
            <a:r>
              <a:rPr lang="sl-SI" dirty="0" smtClean="0"/>
              <a:t> &amp; </a:t>
            </a:r>
            <a:r>
              <a:rPr lang="sl-SI" dirty="0" err="1" smtClean="0"/>
              <a:t>Compliance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5998565"/>
          </a:xfrm>
        </p:spPr>
        <p:txBody>
          <a:bodyPr/>
          <a:lstStyle/>
          <a:p>
            <a:r>
              <a:rPr lang="sl-SI" dirty="0" smtClean="0"/>
              <a:t>Izzivi</a:t>
            </a:r>
          </a:p>
          <a:p>
            <a:pPr lvl="1"/>
            <a:r>
              <a:rPr lang="en-US" dirty="0" err="1"/>
              <a:t>Grožnje</a:t>
            </a:r>
            <a:r>
              <a:rPr lang="en-US" dirty="0"/>
              <a:t> so v </a:t>
            </a:r>
            <a:r>
              <a:rPr lang="en-US" dirty="0" err="1"/>
              <a:t>porastu</a:t>
            </a:r>
            <a:endParaRPr lang="en-US" dirty="0"/>
          </a:p>
          <a:p>
            <a:pPr lvl="1"/>
            <a:r>
              <a:rPr lang="en-US" dirty="0" err="1"/>
              <a:t>Okolja</a:t>
            </a:r>
            <a:r>
              <a:rPr lang="en-US" dirty="0"/>
              <a:t> so </a:t>
            </a:r>
            <a:r>
              <a:rPr lang="en-US" dirty="0" err="1"/>
              <a:t>vse</a:t>
            </a:r>
            <a:r>
              <a:rPr lang="en-US" dirty="0"/>
              <a:t> </a:t>
            </a:r>
            <a:r>
              <a:rPr lang="en-US" dirty="0" err="1"/>
              <a:t>bolj</a:t>
            </a:r>
            <a:r>
              <a:rPr lang="en-US" dirty="0"/>
              <a:t> </a:t>
            </a:r>
            <a:r>
              <a:rPr lang="en-US" dirty="0" err="1" smtClean="0"/>
              <a:t>kompleksna</a:t>
            </a:r>
            <a:endParaRPr lang="sl-SI" dirty="0" smtClean="0"/>
          </a:p>
          <a:p>
            <a:r>
              <a:rPr lang="sl-SI" dirty="0" smtClean="0"/>
              <a:t>Osnova rešitve</a:t>
            </a:r>
          </a:p>
          <a:p>
            <a:pPr lvl="1"/>
            <a:r>
              <a:rPr lang="sl-SI" dirty="0" smtClean="0"/>
              <a:t>Zbiranje in korelacija podatkov:</a:t>
            </a:r>
          </a:p>
          <a:p>
            <a:pPr lvl="2"/>
            <a:r>
              <a:rPr lang="sl-SI" dirty="0" smtClean="0"/>
              <a:t>Windows, Linux, druge varnostne rešitve:</a:t>
            </a:r>
          </a:p>
          <a:p>
            <a:pPr lvl="3"/>
            <a:r>
              <a:rPr lang="sl-SI" dirty="0" err="1" smtClean="0"/>
              <a:t>Syslog</a:t>
            </a:r>
            <a:r>
              <a:rPr lang="sl-SI" dirty="0" smtClean="0"/>
              <a:t>, </a:t>
            </a:r>
            <a:r>
              <a:rPr lang="sl-SI" dirty="0" err="1" smtClean="0"/>
              <a:t>Cisco</a:t>
            </a:r>
            <a:r>
              <a:rPr lang="sl-SI" dirty="0" smtClean="0"/>
              <a:t> ASA, </a:t>
            </a:r>
            <a:r>
              <a:rPr lang="sl-SI" dirty="0" err="1" smtClean="0"/>
              <a:t>Common</a:t>
            </a:r>
            <a:r>
              <a:rPr lang="sl-SI" dirty="0" smtClean="0"/>
              <a:t> </a:t>
            </a:r>
            <a:r>
              <a:rPr lang="sl-SI" dirty="0" err="1" smtClean="0"/>
              <a:t>Event</a:t>
            </a:r>
            <a:r>
              <a:rPr lang="sl-SI" dirty="0" smtClean="0"/>
              <a:t> Format (CEF)</a:t>
            </a:r>
          </a:p>
          <a:p>
            <a:pPr lvl="1"/>
            <a:r>
              <a:rPr lang="sl-SI" dirty="0" smtClean="0"/>
              <a:t>Analiza in vizualizacija stanja informacijskega okolja</a:t>
            </a:r>
          </a:p>
          <a:p>
            <a:pPr lvl="1"/>
            <a:r>
              <a:rPr lang="sl-SI" dirty="0" smtClean="0"/>
              <a:t>Vpogled v podrobnosti znanih izjem in groženj</a:t>
            </a:r>
          </a:p>
          <a:p>
            <a:pPr lvl="1"/>
            <a:endParaRPr lang="en-US" dirty="0"/>
          </a:p>
          <a:p>
            <a:pPr lvl="1"/>
            <a:endParaRPr lang="sl-SI" dirty="0" smtClean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98159204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sl-SI" dirty="0" err="1" smtClean="0"/>
              <a:t>Security</a:t>
            </a:r>
            <a:r>
              <a:rPr lang="sl-SI" dirty="0" smtClean="0"/>
              <a:t> &amp; </a:t>
            </a:r>
            <a:r>
              <a:rPr lang="sl-SI" dirty="0" err="1" smtClean="0"/>
              <a:t>Compliance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56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Povezava v poslovno inteligenco</a:t>
            </a:r>
            <a:endParaRPr lang="sl-SI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645" y="1697062"/>
            <a:ext cx="4651651" cy="32250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8077" y="2715100"/>
            <a:ext cx="6219746" cy="351407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4261" y="1716635"/>
            <a:ext cx="3828620" cy="1188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2082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Arhitektura </a:t>
            </a:r>
            <a:r>
              <a:rPr lang="sl-SI" dirty="0" err="1" smtClean="0"/>
              <a:t>Azure</a:t>
            </a:r>
            <a:r>
              <a:rPr lang="sl-SI" dirty="0" smtClean="0"/>
              <a:t> </a:t>
            </a:r>
            <a:r>
              <a:rPr lang="sl-SI" dirty="0" err="1" smtClean="0"/>
              <a:t>Automation</a:t>
            </a:r>
            <a:endParaRPr lang="sl-SI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1773" y="1616538"/>
            <a:ext cx="8500999" cy="512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906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Zaščita in okrevanje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1292662"/>
          </a:xfrm>
        </p:spPr>
        <p:txBody>
          <a:bodyPr/>
          <a:lstStyle/>
          <a:p>
            <a:r>
              <a:rPr lang="sl-SI" dirty="0" smtClean="0"/>
              <a:t>koncept „</a:t>
            </a:r>
            <a:r>
              <a:rPr lang="sl-SI" dirty="0" err="1" smtClean="0"/>
              <a:t>Cloud-first</a:t>
            </a:r>
            <a:r>
              <a:rPr lang="sl-SI" dirty="0" smtClean="0"/>
              <a:t>“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2856399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Arhitektura (</a:t>
            </a:r>
            <a:r>
              <a:rPr lang="sl-SI" dirty="0" err="1" smtClean="0"/>
              <a:t>Azure</a:t>
            </a:r>
            <a:r>
              <a:rPr lang="sl-SI" dirty="0" smtClean="0"/>
              <a:t> </a:t>
            </a:r>
            <a:r>
              <a:rPr lang="sl-SI" dirty="0" err="1" smtClean="0"/>
              <a:t>Backup</a:t>
            </a:r>
            <a:r>
              <a:rPr lang="sl-SI" dirty="0" smtClean="0"/>
              <a:t>)</a:t>
            </a:r>
            <a:endParaRPr lang="sl-SI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9765" y="1697062"/>
            <a:ext cx="8362608" cy="5043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951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Arhitektura </a:t>
            </a:r>
            <a:r>
              <a:rPr lang="sl-SI" dirty="0" err="1" smtClean="0"/>
              <a:t>Azure</a:t>
            </a:r>
            <a:r>
              <a:rPr lang="sl-SI" dirty="0" smtClean="0"/>
              <a:t> Site </a:t>
            </a:r>
            <a:r>
              <a:rPr lang="sl-SI" dirty="0" err="1" smtClean="0"/>
              <a:t>Recovery</a:t>
            </a:r>
            <a:r>
              <a:rPr lang="sl-SI" dirty="0" smtClean="0"/>
              <a:t> (ASR)</a:t>
            </a:r>
            <a:endParaRPr lang="sl-SI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9805" y="1212849"/>
            <a:ext cx="7047587" cy="5645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0769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z="7200" dirty="0" smtClean="0"/>
              <a:t>Vprašanja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131110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302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S_WinDays17_PPT_template">
  <a:themeElements>
    <a:clrScheme name="NT">
      <a:dk1>
        <a:srgbClr val="353535"/>
      </a:dk1>
      <a:lt1>
        <a:srgbClr val="FFFFFF"/>
      </a:lt1>
      <a:dk2>
        <a:srgbClr val="002050"/>
      </a:dk2>
      <a:lt2>
        <a:srgbClr val="EAEAEA"/>
      </a:lt2>
      <a:accent1>
        <a:srgbClr val="002050"/>
      </a:accent1>
      <a:accent2>
        <a:srgbClr val="0078D7"/>
      </a:accent2>
      <a:accent3>
        <a:srgbClr val="F05D02"/>
      </a:accent3>
      <a:accent4>
        <a:srgbClr val="92D05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TK_2017_Biz_ppt" id="{9FDCA7EF-1417-41E8-8763-100BAA52DB97}" vid="{82D97F85-C213-4157-AB73-F108064F431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90F116-B58F-4255-B05B-DA3808E0E5C6}">
  <ds:schemaRefs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elements/1.1/"/>
    <ds:schemaRef ds:uri="630a2e83-186a-4a0f-ab27-bee8a8096abc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NTK_2017_OMS</Template>
  <TotalTime>2787</TotalTime>
  <Words>1132</Words>
  <Application>Microsoft Office PowerPoint</Application>
  <PresentationFormat>Custom</PresentationFormat>
  <Paragraphs>214</Paragraphs>
  <Slides>26</Slides>
  <Notes>14</Notes>
  <HiddenSlides>0</HiddenSlides>
  <MMClips>0</MMClips>
  <ScaleCrop>false</ScaleCrop>
  <HeadingPairs>
    <vt:vector size="8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40" baseType="lpstr">
      <vt:lpstr>MS PGothic</vt:lpstr>
      <vt:lpstr>Arial</vt:lpstr>
      <vt:lpstr>Arial Narrow</vt:lpstr>
      <vt:lpstr>Calibri</vt:lpstr>
      <vt:lpstr>Century Gothic</vt:lpstr>
      <vt:lpstr>Consolas</vt:lpstr>
      <vt:lpstr>Segoe Pro Display</vt:lpstr>
      <vt:lpstr>Segoe UI</vt:lpstr>
      <vt:lpstr>Segoe UI Light</vt:lpstr>
      <vt:lpstr>Segoe UI Semibold</vt:lpstr>
      <vt:lpstr>Segoe UI Semilight</vt:lpstr>
      <vt:lpstr>Wingdings</vt:lpstr>
      <vt:lpstr>MS_WinDays17_PPT_template</vt:lpstr>
      <vt:lpstr>Image</vt:lpstr>
      <vt:lpstr>PowerPoint Presentation</vt:lpstr>
      <vt:lpstr>OMS: Kako vam lahko oblak pomaga pri nadzoru vašega IKT sistema</vt:lpstr>
      <vt:lpstr>Izzivi z upravljanjem</vt:lpstr>
      <vt:lpstr>PowerPoint Presentation</vt:lpstr>
      <vt:lpstr>Kje so vaši podatki – oziroma kaj je Azure 34 Regions Worldwide, 28 Online</vt:lpstr>
      <vt:lpstr>PowerPoint Presentation</vt:lpstr>
      <vt:lpstr>PowerPoint Presentation</vt:lpstr>
      <vt:lpstr>Zaupanja vreden javni oblak</vt:lpstr>
      <vt:lpstr>Umestitev OMS</vt:lpstr>
      <vt:lpstr>Kaj je Operations Management Suite (OMS)</vt:lpstr>
      <vt:lpstr>Moderno upravljanje oblakov</vt:lpstr>
      <vt:lpstr>Obratovanje in varnost</vt:lpstr>
      <vt:lpstr>MSFT pristop upravljanja hibridnih IT Poenostavljeno upravljanje z viri in različnimi tipi bremen bodisi „on-premis“, bodisi v oblakih</vt:lpstr>
      <vt:lpstr>Ključni elementi in funkcionalnosti</vt:lpstr>
      <vt:lpstr>Arhitektura Log Analytics (LA)</vt:lpstr>
      <vt:lpstr>Demo</vt:lpstr>
      <vt:lpstr>Razširitev „po-meri“</vt:lpstr>
      <vt:lpstr>Security &amp; Compliance</vt:lpstr>
      <vt:lpstr>Demo</vt:lpstr>
      <vt:lpstr>Povezava v poslovno inteligenco</vt:lpstr>
      <vt:lpstr>Arhitektura Azure Automation</vt:lpstr>
      <vt:lpstr>Zaščita in okrevanje</vt:lpstr>
      <vt:lpstr>Arhitektura (Azure Backup)</vt:lpstr>
      <vt:lpstr>Arhitektura Azure Site Recovery (ASR)</vt:lpstr>
      <vt:lpstr>Vprašanja</vt:lpstr>
      <vt:lpstr>PowerPoint Presentation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&lt;Speech title here&gt;</dc:subject>
  <dc:creator>Ivan Kovač</dc:creator>
  <cp:keywords/>
  <dc:description>Template: _x000d_
Formatting: _x000d_
Audience Type:</dc:description>
  <cp:lastModifiedBy>Ivan Kovač</cp:lastModifiedBy>
  <cp:revision>42</cp:revision>
  <dcterms:created xsi:type="dcterms:W3CDTF">2017-05-08T05:04:26Z</dcterms:created>
  <dcterms:modified xsi:type="dcterms:W3CDTF">2017-05-18T09:25:36Z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</Properties>
</file>