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902" r:id="rId2"/>
    <p:sldId id="2903" r:id="rId3"/>
    <p:sldId id="2904" r:id="rId4"/>
    <p:sldId id="2910" r:id="rId5"/>
    <p:sldId id="2905" r:id="rId6"/>
    <p:sldId id="2911" r:id="rId7"/>
    <p:sldId id="2912" r:id="rId8"/>
    <p:sldId id="2913" r:id="rId9"/>
    <p:sldId id="2914" r:id="rId10"/>
    <p:sldId id="2915" r:id="rId11"/>
    <p:sldId id="2916" r:id="rId12"/>
    <p:sldId id="2917" r:id="rId13"/>
    <p:sldId id="2918" r:id="rId14"/>
    <p:sldId id="2919" r:id="rId15"/>
    <p:sldId id="2920" r:id="rId16"/>
    <p:sldId id="2921" r:id="rId17"/>
    <p:sldId id="2922" r:id="rId18"/>
    <p:sldId id="2901" r:id="rId19"/>
  </p:sldIdLst>
  <p:sldSz cx="24377650" cy="13716000"/>
  <p:notesSz cx="6858000" cy="9144000"/>
  <p:defaultTextStyle>
    <a:defPPr>
      <a:defRPr lang="en-US"/>
    </a:defPPr>
    <a:lvl1pPr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1pPr>
    <a:lvl2pPr marL="912813" indent="-4556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2pPr>
    <a:lvl3pPr marL="1827213" indent="-9128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3pPr>
    <a:lvl4pPr marL="2741613" indent="-13700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4pPr>
    <a:lvl5pPr marL="3656013" indent="-18272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chemeClr val="tx1"/>
        </a:solidFill>
        <a:latin typeface="Lato Light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Lato Ligh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4">
          <p15:clr>
            <a:srgbClr val="A4A3A4"/>
          </p15:clr>
        </p15:guide>
        <p15:guide id="2" pos="767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4276"/>
    <a:srgbClr val="422963"/>
    <a:srgbClr val="D2D4D5"/>
    <a:srgbClr val="6C6D70"/>
    <a:srgbClr val="0E76BD"/>
    <a:srgbClr val="2B87C4"/>
    <a:srgbClr val="D2D3D4"/>
    <a:srgbClr val="F68D7A"/>
    <a:srgbClr val="BF1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52" autoAdjust="0"/>
    <p:restoredTop sz="96374" autoAdjust="0"/>
  </p:normalViewPr>
  <p:slideViewPr>
    <p:cSldViewPr snapToGrid="0" snapToObjects="1">
      <p:cViewPr varScale="1">
        <p:scale>
          <a:sx n="58" d="100"/>
          <a:sy n="58" d="100"/>
        </p:scale>
        <p:origin x="474" y="90"/>
      </p:cViewPr>
      <p:guideLst>
        <p:guide orient="horz" pos="4344"/>
        <p:guide pos="767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napToObjects="1">
      <p:cViewPr varScale="1">
        <p:scale>
          <a:sx n="96" d="100"/>
          <a:sy n="96" d="100"/>
        </p:scale>
        <p:origin x="336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Monolit</c:v>
                </c:pt>
              </c:strCache>
            </c:strRef>
          </c:tx>
          <c:spPr>
            <a:ln w="22225" cap="rnd">
              <a:solidFill>
                <a:srgbClr val="DE4276"/>
              </a:solidFill>
              <a:round/>
            </a:ln>
            <a:effectLst/>
          </c:spPr>
          <c:marker>
            <c:symbol val="none"/>
          </c:marker>
          <c:xVal>
            <c:numRef>
              <c:f>List1!$A$2:$A$8</c:f>
              <c:numCache>
                <c:formatCode>General</c:formatCode>
                <c:ptCount val="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</c:numCache>
            </c:numRef>
          </c:xVal>
          <c:yVal>
            <c:numRef>
              <c:f>List1!$B$2:$B$8</c:f>
              <c:numCache>
                <c:formatCode>General</c:formatCode>
                <c:ptCount val="7"/>
                <c:pt idx="0">
                  <c:v>4</c:v>
                </c:pt>
                <c:pt idx="1">
                  <c:v>3.99</c:v>
                </c:pt>
                <c:pt idx="2">
                  <c:v>3.7</c:v>
                </c:pt>
                <c:pt idx="3">
                  <c:v>1.5</c:v>
                </c:pt>
                <c:pt idx="4">
                  <c:v>1.05</c:v>
                </c:pt>
                <c:pt idx="5">
                  <c:v>1</c:v>
                </c:pt>
                <c:pt idx="6">
                  <c:v>1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A4A9-4963-AB70-51A2BB787793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Mikrostoritve</c:v>
                </c:pt>
              </c:strCache>
            </c:strRef>
          </c:tx>
          <c:spPr>
            <a:ln w="22225" cap="rnd">
              <a:solidFill>
                <a:srgbClr val="422963"/>
              </a:solidFill>
              <a:round/>
            </a:ln>
            <a:effectLst/>
          </c:spPr>
          <c:marker>
            <c:symbol val="none"/>
          </c:marker>
          <c:xVal>
            <c:numRef>
              <c:f>List1!$A$2:$A$8</c:f>
              <c:numCache>
                <c:formatCode>General</c:formatCode>
                <c:ptCount val="7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</c:numCache>
            </c:numRef>
          </c:xVal>
          <c:yVal>
            <c:numRef>
              <c:f>List1!$C$2:$C$8</c:f>
              <c:numCache>
                <c:formatCode>General</c:formatCode>
                <c:ptCount val="7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2.9</c:v>
                </c:pt>
                <c:pt idx="4">
                  <c:v>2.2999999999999998</c:v>
                </c:pt>
                <c:pt idx="5">
                  <c:v>2.0499999999999998</c:v>
                </c:pt>
                <c:pt idx="6">
                  <c:v>2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A4A9-4963-AB70-51A2BB7877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73880168"/>
        <c:axId val="482719608"/>
      </c:scatterChart>
      <c:valAx>
        <c:axId val="473880168"/>
        <c:scaling>
          <c:orientation val="minMax"/>
          <c:max val="6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elvetica" panose="020B0604020202020204" pitchFamily="34" charset="0"/>
                    <a:ea typeface="+mn-ea"/>
                    <a:cs typeface="+mn-cs"/>
                  </a:defRPr>
                </a:pPr>
                <a:r>
                  <a:rPr lang="sl-SI" sz="2000" baseline="0" dirty="0">
                    <a:latin typeface="Helvetica" panose="020B0604020202020204" pitchFamily="34" charset="0"/>
                  </a:rPr>
                  <a:t>Kompleksnost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elvetica" panose="020B0604020202020204" pitchFamily="34" charset="0"/>
                  <a:ea typeface="+mn-ea"/>
                  <a:cs typeface="+mn-cs"/>
                </a:defRPr>
              </a:pPr>
              <a:endParaRPr lang="sl-SI"/>
            </a:p>
          </c:txPr>
        </c:title>
        <c:numFmt formatCode="General" sourceLinked="1"/>
        <c:majorTickMark val="out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l-SI"/>
          </a:p>
        </c:txPr>
        <c:crossAx val="482719608"/>
        <c:crosses val="autoZero"/>
        <c:crossBetween val="midCat"/>
      </c:valAx>
      <c:valAx>
        <c:axId val="48271960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Helvetica" panose="020B0604020202020204" pitchFamily="34" charset="0"/>
                    <a:ea typeface="+mn-ea"/>
                    <a:cs typeface="+mn-cs"/>
                  </a:defRPr>
                </a:pPr>
                <a:r>
                  <a:rPr lang="sl-SI" sz="2000" baseline="0" dirty="0">
                    <a:latin typeface="Helvetica" panose="020B0604020202020204" pitchFamily="34" charset="0"/>
                  </a:rPr>
                  <a:t>Produktivnost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Helvetica" panose="020B0604020202020204" pitchFamily="34" charset="0"/>
                  <a:ea typeface="+mn-ea"/>
                  <a:cs typeface="+mn-cs"/>
                </a:defRPr>
              </a:pPr>
              <a:endParaRPr lang="sl-SI"/>
            </a:p>
          </c:txPr>
        </c:title>
        <c:numFmt formatCode="General" sourceLinked="1"/>
        <c:majorTickMark val="out"/>
        <c:minorTickMark val="none"/>
        <c:tickLblPos val="none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l-SI"/>
          </a:p>
        </c:txPr>
        <c:crossAx val="47388016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Helvetica" panose="020B0604020202020204" pitchFamily="34" charset="0"/>
              <a:ea typeface="+mn-ea"/>
              <a:cs typeface="+mn-cs"/>
            </a:defRPr>
          </a:pPr>
          <a:endParaRPr lang="sl-SI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l-SI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8214BD-C6DA-F044-8D8F-5D445958ED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04649-DAF7-5F4B-959D-2D13538103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2EC9E53-4655-7742-8D96-9AD9F4375F43}" type="datetimeFigureOut">
              <a:rPr lang="en-US"/>
              <a:pPr>
                <a:defRPr/>
              </a:pPr>
              <a:t>5/12/2019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1D73E4-6AC6-1B43-AA29-58E8731DE9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A0FF13-C37D-0444-8D59-B1117B28B4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C6633C2-6C35-A048-991B-86A89547A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411732-9612-1B44-8A0B-24794F1C57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8C08D8-71F7-6B48-93A3-6509652F8D0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0856F403-2F37-424A-B3EC-0E137676B013}" type="datetimeFigureOut">
              <a:rPr lang="en-US"/>
              <a:pPr>
                <a:defRPr/>
              </a:pPr>
              <a:t>5/12/2019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DCF4411-149E-A84A-9169-3FC344F064C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759AC99-4456-084A-BC4A-E7EC7A7887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C3D2C-F72C-EC4C-B985-273F8D171C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E721AB-FED3-8849-8721-565276A931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B862C031-9D50-A648-A70B-F2B13EF2CC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28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72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16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0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0833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650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6761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071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464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626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4089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782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20482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7504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12287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23682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06707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43471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7816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18004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34298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2550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031362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3"/>
            <a:ext cx="24377650" cy="1370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25369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4" y="0"/>
            <a:ext cx="1218882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9367161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2235884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26951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967626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9673347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7618073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182823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940802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7388965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6115989" y="0"/>
            <a:ext cx="6020412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-1" y="4281977"/>
            <a:ext cx="6020411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8352602" y="0"/>
            <a:ext cx="6025048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231978" y="4318161"/>
            <a:ext cx="6020412" cy="41400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70235961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0920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37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75764" y="0"/>
            <a:ext cx="610188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9138966"/>
            <a:ext cx="6101554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1017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934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85452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6323187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88824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62498763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7951394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702600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525425" y="4090497"/>
            <a:ext cx="607049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9290373" y="4090497"/>
            <a:ext cx="6070499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055324" y="4090497"/>
            <a:ext cx="6070498" cy="512298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20142732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703190" y="4031881"/>
            <a:ext cx="700118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704378" y="4031881"/>
            <a:ext cx="7001187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5705565" y="4031881"/>
            <a:ext cx="7001188" cy="512298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442359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6251768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8523934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16251768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75603540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2188824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6166609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367741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724300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80517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7144410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15576962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356559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12776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0816985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4227771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8371602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933065" y="423541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933065" y="8578751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13441422" y="4235409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13441422" y="857875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8111834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126445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027879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13929312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8260331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4126445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9027879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23"/>
          </p:nvPr>
        </p:nvSpPr>
        <p:spPr>
          <a:xfrm>
            <a:off x="13929312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18260331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3475115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4466492"/>
            <a:ext cx="11007969" cy="924950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09483833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249750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249750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2249750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509636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509636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9509636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6769522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16769522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16769522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495979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1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-2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8824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45532617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0"/>
            <a:ext cx="24377652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0767066" y="3452063"/>
            <a:ext cx="3008376" cy="3008376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9041586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18286" y="518286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518286" y="7015341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452631" y="2498002"/>
            <a:ext cx="8707157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2569002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0963548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88436297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80802400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0062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137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8199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63373880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28473" y="1688124"/>
            <a:ext cx="6093171" cy="1033975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564442" y="1688122"/>
            <a:ext cx="6093171" cy="502036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564442" y="7029400"/>
            <a:ext cx="6088205" cy="50094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6883665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260036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98259782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2051424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9968582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18617650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077355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9866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95796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26427426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795467" y="8428606"/>
            <a:ext cx="5408124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59021" y="4208012"/>
            <a:ext cx="9519561" cy="844118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7203589" y="4208012"/>
            <a:ext cx="5408125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18262805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579418" y="4549006"/>
            <a:ext cx="9461664" cy="71719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28749138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24377650" cy="96012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89796753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98383108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4209184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46226535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6096001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1911928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26"/>
          </p:nvPr>
        </p:nvSpPr>
        <p:spPr>
          <a:xfrm>
            <a:off x="10280074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14464147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8648220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48804304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088889" y="0"/>
            <a:ext cx="408141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0301" y="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685800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4071648" y="6858000"/>
            <a:ext cx="408785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8170301" y="685800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2260363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2188825" y="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29"/>
          </p:nvPr>
        </p:nvSpPr>
        <p:spPr>
          <a:xfrm>
            <a:off x="0" y="685800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43862241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sponsive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25"/>
          </p:nvPr>
        </p:nvSpPr>
        <p:spPr>
          <a:xfrm>
            <a:off x="8434174" y="5371869"/>
            <a:ext cx="6679466" cy="378547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1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sz="quarter" idx="22"/>
          </p:nvPr>
        </p:nvSpPr>
        <p:spPr>
          <a:xfrm>
            <a:off x="16352915" y="8991653"/>
            <a:ext cx="1013634" cy="176893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l">
              <a:lnSpc>
                <a:spcPct val="50000"/>
              </a:lnSpc>
              <a:buNone/>
              <a:defRPr sz="7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sz="quarter" idx="26"/>
          </p:nvPr>
        </p:nvSpPr>
        <p:spPr>
          <a:xfrm>
            <a:off x="4754354" y="7975469"/>
            <a:ext cx="4254887" cy="271244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8" name="Picture Placeholder 2"/>
          <p:cNvSpPr>
            <a:spLocks noGrp="1" noChangeAspect="1"/>
          </p:cNvSpPr>
          <p:nvPr>
            <p:ph type="pic" sz="quarter" idx="24"/>
          </p:nvPr>
        </p:nvSpPr>
        <p:spPr>
          <a:xfrm>
            <a:off x="14235822" y="7821109"/>
            <a:ext cx="2254062" cy="290254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1" name="Picture Placeholder 2"/>
          <p:cNvSpPr>
            <a:spLocks noGrp="1" noChangeAspect="1"/>
          </p:cNvSpPr>
          <p:nvPr>
            <p:ph type="pic" sz="quarter" idx="27"/>
          </p:nvPr>
        </p:nvSpPr>
        <p:spPr>
          <a:xfrm>
            <a:off x="17691338" y="10138875"/>
            <a:ext cx="441690" cy="55790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lnSpc>
                <a:spcPct val="50000"/>
              </a:lnSpc>
              <a:buNone/>
              <a:defRPr sz="1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005703061"/>
      </p:ext>
    </p:extLst>
  </p:cSld>
  <p:clrMapOvr>
    <a:masterClrMapping/>
  </p:clrMapOvr>
  <p:transition spd="med" advClick="0" advTm="2000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8D9D25-F702-204B-B5EA-8E36DF5CB68B}"/>
              </a:ext>
            </a:extLst>
          </p:cNvPr>
          <p:cNvSpPr/>
          <p:nvPr userDrawn="1"/>
        </p:nvSpPr>
        <p:spPr>
          <a:xfrm>
            <a:off x="21732875" y="7938"/>
            <a:ext cx="2101850" cy="15763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23" name="Picture Placeholder 17"/>
          <p:cNvSpPr>
            <a:spLocks noGrp="1"/>
          </p:cNvSpPr>
          <p:nvPr>
            <p:ph type="pic" sz="quarter" idx="26"/>
          </p:nvPr>
        </p:nvSpPr>
        <p:spPr>
          <a:xfrm>
            <a:off x="0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17"/>
          <p:cNvSpPr>
            <a:spLocks noGrp="1"/>
          </p:cNvSpPr>
          <p:nvPr>
            <p:ph type="pic" sz="quarter" idx="27"/>
          </p:nvPr>
        </p:nvSpPr>
        <p:spPr>
          <a:xfrm>
            <a:off x="6086471" y="48768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17"/>
          <p:cNvSpPr>
            <a:spLocks noGrp="1"/>
          </p:cNvSpPr>
          <p:nvPr>
            <p:ph type="pic" sz="quarter" idx="28"/>
          </p:nvPr>
        </p:nvSpPr>
        <p:spPr>
          <a:xfrm>
            <a:off x="12169766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7"/>
          <p:cNvSpPr>
            <a:spLocks noGrp="1"/>
          </p:cNvSpPr>
          <p:nvPr>
            <p:ph type="pic" sz="quarter" idx="29"/>
          </p:nvPr>
        </p:nvSpPr>
        <p:spPr>
          <a:xfrm>
            <a:off x="18278473" y="48387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02037629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cbook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4111023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11355470" y="9446722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8446906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49638524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24516914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1209703" y="4407444"/>
            <a:ext cx="13167947" cy="652182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9285375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122022" y="0"/>
            <a:ext cx="8145300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5794999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49" cy="850053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3747638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0459853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7169810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19503296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686752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5572125"/>
            <a:ext cx="8412479" cy="814387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77900831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123995" y="5813269"/>
            <a:ext cx="5967616" cy="79027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4617423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7487723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0806976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13940379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03645329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7956667" y="4958807"/>
            <a:ext cx="8357714" cy="622834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7338972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1975334"/>
            <a:ext cx="11723065" cy="972320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00004075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8368334" y="5300456"/>
            <a:ext cx="7607690" cy="4731613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97099230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761786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6404348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098177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4DE9DEDA-3AD0-544D-8A6C-1B7AF0998DC5}"/>
              </a:ext>
            </a:extLst>
          </p:cNvPr>
          <p:cNvSpPr/>
          <p:nvPr userDrawn="1"/>
        </p:nvSpPr>
        <p:spPr>
          <a:xfrm rot="16200000">
            <a:off x="22199601" y="666750"/>
            <a:ext cx="520700" cy="523875"/>
          </a:xfrm>
          <a:prstGeom prst="ellipse">
            <a:avLst/>
          </a:prstGeom>
          <a:solidFill>
            <a:srgbClr val="DE4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8588613-02F5-784D-9EF6-286BAF7756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676400" y="3651250"/>
            <a:ext cx="21024850" cy="870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43" tIns="91422" rIns="182843" bIns="914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text styles</a:t>
            </a:r>
          </a:p>
          <a:p>
            <a:pPr lvl="1"/>
            <a:r>
              <a:rPr lang="en-US" altLang="sr-Latn-RS"/>
              <a:t>Second level</a:t>
            </a:r>
          </a:p>
          <a:p>
            <a:pPr lvl="2"/>
            <a:r>
              <a:rPr lang="en-US" altLang="sr-Latn-RS"/>
              <a:t>Third level</a:t>
            </a:r>
          </a:p>
          <a:p>
            <a:pPr lvl="3"/>
            <a:r>
              <a:rPr lang="en-US" altLang="sr-Latn-RS"/>
              <a:t>Fourth level</a:t>
            </a:r>
          </a:p>
          <a:p>
            <a:pPr lvl="4"/>
            <a:r>
              <a:rPr lang="en-US" altLang="sr-Latn-RS"/>
              <a:t>Fifth level</a:t>
            </a:r>
          </a:p>
        </p:txBody>
      </p:sp>
      <p:sp>
        <p:nvSpPr>
          <p:cNvPr id="1029" name="Title Placeholder 3">
            <a:extLst>
              <a:ext uri="{FF2B5EF4-FFF2-40B4-BE49-F238E27FC236}">
                <a16:creationId xmlns:a16="http://schemas.microsoft.com/office/drawing/2014/main" id="{58B9BC8A-8CD8-A444-BB2E-BF2845D3A20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676400" y="730250"/>
            <a:ext cx="21024850" cy="265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title style</a:t>
            </a:r>
          </a:p>
        </p:txBody>
      </p:sp>
      <p:sp>
        <p:nvSpPr>
          <p:cNvPr id="1028" name="TextBox 9">
            <a:extLst>
              <a:ext uri="{FF2B5EF4-FFF2-40B4-BE49-F238E27FC236}">
                <a16:creationId xmlns:a16="http://schemas.microsoft.com/office/drawing/2014/main" id="{CC833890-52F5-FB48-9362-E5ABE7FAAD9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102214" y="691906"/>
            <a:ext cx="785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2843" tIns="91422" rIns="182843" bIns="91422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/>
            <a:fld id="{19627C0D-DFEB-CD42-B6BB-D4156349B114}" type="slidenum">
              <a:rPr lang="id-ID" altLang="sr-Latn-RS" sz="180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pPr algn="ctr" eaLnBrk="1" hangingPunct="1"/>
              <a:t>‹#›</a:t>
            </a:fld>
            <a:r>
              <a:rPr lang="id-ID" altLang="sr-Latn-RS" sz="1800" dirty="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t>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212F41-D412-5A49-A68B-D14751B6C909}"/>
              </a:ext>
            </a:extLst>
          </p:cNvPr>
          <p:cNvPicPr>
            <a:picLocks noChangeAspect="1"/>
          </p:cNvPicPr>
          <p:nvPr userDrawn="1"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9" y="11015418"/>
            <a:ext cx="3436084" cy="232954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  <p:sldLayoutId id="2147484057" r:id="rId6"/>
    <p:sldLayoutId id="2147484058" r:id="rId7"/>
    <p:sldLayoutId id="2147484059" r:id="rId8"/>
    <p:sldLayoutId id="2147484060" r:id="rId9"/>
    <p:sldLayoutId id="2147484061" r:id="rId10"/>
    <p:sldLayoutId id="2147484062" r:id="rId11"/>
    <p:sldLayoutId id="2147484063" r:id="rId12"/>
    <p:sldLayoutId id="2147484064" r:id="rId13"/>
    <p:sldLayoutId id="2147484065" r:id="rId14"/>
    <p:sldLayoutId id="2147484066" r:id="rId15"/>
    <p:sldLayoutId id="2147484067" r:id="rId16"/>
    <p:sldLayoutId id="2147484068" r:id="rId17"/>
    <p:sldLayoutId id="2147484069" r:id="rId18"/>
    <p:sldLayoutId id="2147484070" r:id="rId19"/>
    <p:sldLayoutId id="2147484071" r:id="rId20"/>
    <p:sldLayoutId id="2147484072" r:id="rId21"/>
    <p:sldLayoutId id="2147484073" r:id="rId22"/>
    <p:sldLayoutId id="2147484074" r:id="rId23"/>
    <p:sldLayoutId id="2147484075" r:id="rId24"/>
    <p:sldLayoutId id="2147484076" r:id="rId25"/>
    <p:sldLayoutId id="2147484077" r:id="rId26"/>
    <p:sldLayoutId id="2147484078" r:id="rId27"/>
    <p:sldLayoutId id="2147484079" r:id="rId28"/>
    <p:sldLayoutId id="2147484080" r:id="rId29"/>
    <p:sldLayoutId id="2147484081" r:id="rId30"/>
    <p:sldLayoutId id="2147484082" r:id="rId31"/>
    <p:sldLayoutId id="2147484083" r:id="rId32"/>
    <p:sldLayoutId id="2147484084" r:id="rId33"/>
    <p:sldLayoutId id="2147484085" r:id="rId34"/>
    <p:sldLayoutId id="2147484086" r:id="rId35"/>
    <p:sldLayoutId id="2147484087" r:id="rId36"/>
    <p:sldLayoutId id="2147484088" r:id="rId37"/>
    <p:sldLayoutId id="2147484089" r:id="rId38"/>
    <p:sldLayoutId id="2147484090" r:id="rId39"/>
    <p:sldLayoutId id="2147484091" r:id="rId40"/>
    <p:sldLayoutId id="2147484092" r:id="rId41"/>
    <p:sldLayoutId id="2147484093" r:id="rId42"/>
    <p:sldLayoutId id="2147484094" r:id="rId43"/>
    <p:sldLayoutId id="2147484095" r:id="rId44"/>
    <p:sldLayoutId id="2147484097" r:id="rId45"/>
    <p:sldLayoutId id="2147484098" r:id="rId46"/>
    <p:sldLayoutId id="2147484128" r:id="rId47"/>
    <p:sldLayoutId id="2147484130" r:id="rId48"/>
    <p:sldLayoutId id="2147484104" r:id="rId49"/>
    <p:sldLayoutId id="2147484105" r:id="rId50"/>
    <p:sldLayoutId id="2147484110" r:id="rId51"/>
    <p:sldLayoutId id="2147484111" r:id="rId52"/>
    <p:sldLayoutId id="2147484112" r:id="rId53"/>
    <p:sldLayoutId id="2147484113" r:id="rId54"/>
    <p:sldLayoutId id="2147484114" r:id="rId55"/>
    <p:sldLayoutId id="2147484115" r:id="rId56"/>
    <p:sldLayoutId id="2147484116" r:id="rId57"/>
    <p:sldLayoutId id="2147484117" r:id="rId58"/>
    <p:sldLayoutId id="2147484118" r:id="rId59"/>
    <p:sldLayoutId id="2147484119" r:id="rId60"/>
  </p:sldLayoutIdLst>
  <p:transition/>
  <p:hf hdr="0" ftr="0" dt="0"/>
  <p:txStyles>
    <p:titleStyle>
      <a:lvl1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6000" kern="120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2pPr>
      <a:lvl3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3pPr>
      <a:lvl4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4pPr>
      <a:lvl5pPr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5pPr>
      <a:lvl6pPr marL="4572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6pPr>
      <a:lvl7pPr marL="9144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7pPr>
      <a:lvl8pPr marL="13716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8pPr>
      <a:lvl9pPr marL="1828800" algn="l" defTabSz="18272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chemeClr val="tx1"/>
          </a:solidFill>
          <a:latin typeface="Montserrat Hairline"/>
          <a:ea typeface="Montserrat Hairline"/>
          <a:cs typeface="Montserrat Hairline"/>
        </a:defRPr>
      </a:lvl9pPr>
    </p:titleStyle>
    <p:bodyStyle>
      <a:lvl1pPr algn="l" defTabSz="1827213" rtl="0" eaLnBrk="1" fontAlgn="base" hangingPunct="1">
        <a:lnSpc>
          <a:spcPct val="90000"/>
        </a:lnSpc>
        <a:spcBef>
          <a:spcPts val="2000"/>
        </a:spcBef>
        <a:spcAft>
          <a:spcPct val="0"/>
        </a:spcAft>
        <a:buFont typeface="Arial" panose="020B0604020202020204" pitchFamily="34" charset="0"/>
        <a:defRPr lang="en-US" sz="48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marL="9128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40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2pPr>
      <a:lvl3pPr marL="18272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6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3pPr>
      <a:lvl4pPr marL="27416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4pPr>
      <a:lvl5pPr marL="3656013" algn="l" defTabSz="1827213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defRPr lang="en-US" sz="3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5pPr>
      <a:lvl6pPr marL="5028194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2411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6628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0846" indent="-457109" algn="l" defTabSz="182843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21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434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2651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6868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086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5303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399520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3737" algn="l" defTabSz="1828434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59725E-57F8-A043-9200-C67C5F841419}"/>
              </a:ext>
            </a:extLst>
          </p:cNvPr>
          <p:cNvSpPr txBox="1"/>
          <p:nvPr/>
        </p:nvSpPr>
        <p:spPr>
          <a:xfrm>
            <a:off x="4376738" y="2843213"/>
            <a:ext cx="15700375" cy="36317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11500" b="1" spc="6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Arhitekturni vzorci aplikacij v </a:t>
            </a:r>
            <a:r>
              <a:rPr lang="sl-SI" sz="11500" b="1" spc="600" dirty="0" err="1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Azure</a:t>
            </a:r>
            <a:endParaRPr lang="en-US" sz="23900" b="1" spc="6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96FC13-D778-1F46-9344-152D914E0B2A}"/>
              </a:ext>
            </a:extLst>
          </p:cNvPr>
          <p:cNvSpPr txBox="1"/>
          <p:nvPr/>
        </p:nvSpPr>
        <p:spPr>
          <a:xfrm>
            <a:off x="8968328" y="7241025"/>
            <a:ext cx="6440994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latin typeface="Helvetica" pitchFamily="2" charset="0"/>
                <a:ea typeface="Montserrat" charset="0"/>
                <a:cs typeface="Montserrat" charset="0"/>
              </a:rPr>
              <a:t>Damir Arh, Razum </a:t>
            </a:r>
            <a:r>
              <a:rPr lang="sl-SI" sz="3200" spc="600" dirty="0" err="1">
                <a:latin typeface="Helvetica" pitchFamily="2" charset="0"/>
                <a:ea typeface="Montserrat" charset="0"/>
                <a:cs typeface="Montserrat" charset="0"/>
              </a:rPr>
              <a:t>d.o.o</a:t>
            </a:r>
            <a:r>
              <a:rPr lang="sl-SI" sz="3200" spc="600" dirty="0">
                <a:latin typeface="Helvetica" pitchFamily="2" charset="0"/>
                <a:ea typeface="Montserrat" charset="0"/>
                <a:cs typeface="Montserrat" charset="0"/>
              </a:rPr>
              <a:t>.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latin typeface="Helvetica" pitchFamily="2" charset="0"/>
                <a:ea typeface="Montserrat" charset="0"/>
                <a:cs typeface="Montserrat" charset="0"/>
              </a:rPr>
              <a:t>Microsoft MVP</a:t>
            </a:r>
          </a:p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3200" spc="600" dirty="0">
                <a:latin typeface="Helvetica" pitchFamily="2" charset="0"/>
                <a:ea typeface="Montserrat" charset="0"/>
                <a:cs typeface="Montserrat" charset="0"/>
              </a:rPr>
              <a:t>@</a:t>
            </a:r>
            <a:r>
              <a:rPr lang="sl-SI" sz="3200" spc="600" dirty="0" err="1">
                <a:latin typeface="Helvetica" pitchFamily="2" charset="0"/>
                <a:ea typeface="Montserrat" charset="0"/>
                <a:cs typeface="Montserrat" charset="0"/>
              </a:rPr>
              <a:t>DamirArh</a:t>
            </a:r>
            <a:endParaRPr lang="en-US" sz="4800" spc="600" dirty="0">
              <a:latin typeface="Helvetica" pitchFamily="2" charset="0"/>
              <a:ea typeface="Montserrat" charset="0"/>
              <a:cs typeface="Montserrat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66B21C-AD3F-1A43-9E0F-402C58E63718}"/>
              </a:ext>
            </a:extLst>
          </p:cNvPr>
          <p:cNvSpPr txBox="1"/>
          <p:nvPr/>
        </p:nvSpPr>
        <p:spPr>
          <a:xfrm>
            <a:off x="6826250" y="1847850"/>
            <a:ext cx="1072515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Izbira prave arhitekture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11" name="Group 1">
            <a:extLst>
              <a:ext uri="{FF2B5EF4-FFF2-40B4-BE49-F238E27FC236}">
                <a16:creationId xmlns:a16="http://schemas.microsoft.com/office/drawing/2014/main" id="{514F717E-0B4B-4433-92E2-89095D47756C}"/>
              </a:ext>
            </a:extLst>
          </p:cNvPr>
          <p:cNvGrpSpPr>
            <a:grpSpLocks/>
          </p:cNvGrpSpPr>
          <p:nvPr/>
        </p:nvGrpSpPr>
        <p:grpSpPr bwMode="auto">
          <a:xfrm>
            <a:off x="12934951" y="3680102"/>
            <a:ext cx="8473959" cy="1229220"/>
            <a:chOff x="3276792" y="4309397"/>
            <a:chExt cx="8473542" cy="1229281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47400F4E-09D7-46F6-AFF2-D086D6272F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764731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3" name="TextBox 5">
              <a:extLst>
                <a:ext uri="{FF2B5EF4-FFF2-40B4-BE49-F238E27FC236}">
                  <a16:creationId xmlns:a16="http://schemas.microsoft.com/office/drawing/2014/main" id="{A60FA3B4-CDB0-4F21-BC35-245B962EA665}"/>
                </a:ext>
              </a:extLst>
            </p:cNvPr>
            <p:cNvSpPr txBox="1"/>
            <p:nvPr/>
          </p:nvSpPr>
          <p:spPr>
            <a:xfrm>
              <a:off x="4102251" y="4309397"/>
              <a:ext cx="350751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Mikrostoritve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4" name="Shape 2906">
              <a:extLst>
                <a:ext uri="{FF2B5EF4-FFF2-40B4-BE49-F238E27FC236}">
                  <a16:creationId xmlns:a16="http://schemas.microsoft.com/office/drawing/2014/main" id="{FAAD08F1-2616-48BA-B60E-335C42D89242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18" name="Grafika 17" descr="Dom">
            <a:extLst>
              <a:ext uri="{FF2B5EF4-FFF2-40B4-BE49-F238E27FC236}">
                <a16:creationId xmlns:a16="http://schemas.microsoft.com/office/drawing/2014/main" id="{6D6D4C1B-D4F7-485A-AAC4-4038C83943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777514" y="4264877"/>
            <a:ext cx="6838915" cy="6838915"/>
          </a:xfrm>
          <a:prstGeom prst="rect">
            <a:avLst/>
          </a:prstGeom>
        </p:spPr>
      </p:pic>
      <p:grpSp>
        <p:nvGrpSpPr>
          <p:cNvPr id="6" name="Group 1">
            <a:extLst>
              <a:ext uri="{FF2B5EF4-FFF2-40B4-BE49-F238E27FC236}">
                <a16:creationId xmlns:a16="http://schemas.microsoft.com/office/drawing/2014/main" id="{C34EBEEF-AD51-4172-8168-B79D2AFD855F}"/>
              </a:ext>
            </a:extLst>
          </p:cNvPr>
          <p:cNvGrpSpPr>
            <a:grpSpLocks/>
          </p:cNvGrpSpPr>
          <p:nvPr/>
        </p:nvGrpSpPr>
        <p:grpSpPr bwMode="auto">
          <a:xfrm>
            <a:off x="2952014" y="3662501"/>
            <a:ext cx="6993984" cy="584775"/>
            <a:chOff x="3276792" y="4309397"/>
            <a:chExt cx="6993640" cy="584804"/>
          </a:xfrm>
        </p:grpSpPr>
        <p:sp>
          <p:nvSpPr>
            <p:cNvPr id="9" name="TextBox 5">
              <a:extLst>
                <a:ext uri="{FF2B5EF4-FFF2-40B4-BE49-F238E27FC236}">
                  <a16:creationId xmlns:a16="http://schemas.microsoft.com/office/drawing/2014/main" id="{B0EFE2AF-ABFF-4497-8886-65EA0CC6C29B}"/>
                </a:ext>
              </a:extLst>
            </p:cNvPr>
            <p:cNvSpPr txBox="1"/>
            <p:nvPr/>
          </p:nvSpPr>
          <p:spPr>
            <a:xfrm>
              <a:off x="4102251" y="4309397"/>
              <a:ext cx="6168181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Večnivojska</a:t>
              </a: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 arhitektura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0" name="Shape 2906">
              <a:extLst>
                <a:ext uri="{FF2B5EF4-FFF2-40B4-BE49-F238E27FC236}">
                  <a16:creationId xmlns:a16="http://schemas.microsoft.com/office/drawing/2014/main" id="{83AF8A04-566A-4A12-8B12-7311F06EC456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19" name="Grafika 18" descr="Oblačnost">
            <a:extLst>
              <a:ext uri="{FF2B5EF4-FFF2-40B4-BE49-F238E27FC236}">
                <a16:creationId xmlns:a16="http://schemas.microsoft.com/office/drawing/2014/main" id="{4F05D251-0F45-42FF-946B-907D8CE14C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3755371" y="4264877"/>
            <a:ext cx="6838915" cy="6838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0808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C7DC667-DAA2-5745-AF37-9FE4C6B14B74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Večnivojska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arhitektura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6" name="Skupina 5">
            <a:extLst>
              <a:ext uri="{FF2B5EF4-FFF2-40B4-BE49-F238E27FC236}">
                <a16:creationId xmlns:a16="http://schemas.microsoft.com/office/drawing/2014/main" id="{4900E46D-55FD-4CA4-9314-33D29E7280AC}"/>
              </a:ext>
            </a:extLst>
          </p:cNvPr>
          <p:cNvGrpSpPr/>
          <p:nvPr/>
        </p:nvGrpSpPr>
        <p:grpSpPr>
          <a:xfrm>
            <a:off x="8114495" y="3302404"/>
            <a:ext cx="8148659" cy="7257742"/>
            <a:chOff x="1219200" y="1715210"/>
            <a:chExt cx="5090343" cy="4456990"/>
          </a:xfrm>
        </p:grpSpPr>
        <p:grpSp>
          <p:nvGrpSpPr>
            <p:cNvPr id="7" name="Skupina 6">
              <a:extLst>
                <a:ext uri="{FF2B5EF4-FFF2-40B4-BE49-F238E27FC236}">
                  <a16:creationId xmlns:a16="http://schemas.microsoft.com/office/drawing/2014/main" id="{03CF0032-A33D-4C8B-917E-E0A95058C3EB}"/>
                </a:ext>
              </a:extLst>
            </p:cNvPr>
            <p:cNvGrpSpPr/>
            <p:nvPr/>
          </p:nvGrpSpPr>
          <p:grpSpPr>
            <a:xfrm>
              <a:off x="1219200" y="1715210"/>
              <a:ext cx="3150908" cy="4456990"/>
              <a:chOff x="4520547" y="1715210"/>
              <a:chExt cx="3150908" cy="4456990"/>
            </a:xfrm>
          </p:grpSpPr>
          <p:pic>
            <p:nvPicPr>
              <p:cNvPr id="12" name="Grafika 11" descr="Zbirka podatkov">
                <a:extLst>
                  <a:ext uri="{FF2B5EF4-FFF2-40B4-BE49-F238E27FC236}">
                    <a16:creationId xmlns:a16="http://schemas.microsoft.com/office/drawing/2014/main" id="{DF2A4A02-65A4-40DD-BB92-E182B533970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5638800" y="1715210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13" name="Grafika 12" descr="Pametni telefon">
                <a:extLst>
                  <a:ext uri="{FF2B5EF4-FFF2-40B4-BE49-F238E27FC236}">
                    <a16:creationId xmlns:a16="http://schemas.microsoft.com/office/drawing/2014/main" id="{549579AE-DECF-4FB2-88AB-3348C94B2B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6757055" y="5257800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14" name="Grafika 13" descr="Računalnik">
                <a:extLst>
                  <a:ext uri="{FF2B5EF4-FFF2-40B4-BE49-F238E27FC236}">
                    <a16:creationId xmlns:a16="http://schemas.microsoft.com/office/drawing/2014/main" id="{14622584-174E-43DE-9A2D-53027E82AA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4520547" y="5257800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15" name="Grafika 14" descr="Strežnik">
                <a:extLst>
                  <a:ext uri="{FF2B5EF4-FFF2-40B4-BE49-F238E27FC236}">
                    <a16:creationId xmlns:a16="http://schemas.microsoft.com/office/drawing/2014/main" id="{41E89B49-ED2C-4CFF-8F52-16B0C28329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5638800" y="3429000"/>
                <a:ext cx="914400" cy="914400"/>
              </a:xfrm>
              <a:prstGeom prst="rect">
                <a:avLst/>
              </a:prstGeom>
            </p:spPr>
          </p:pic>
          <p:sp>
            <p:nvSpPr>
              <p:cNvPr id="16" name="Puščica: gor 15">
                <a:extLst>
                  <a:ext uri="{FF2B5EF4-FFF2-40B4-BE49-F238E27FC236}">
                    <a16:creationId xmlns:a16="http://schemas.microsoft.com/office/drawing/2014/main" id="{276FF671-CC09-49A9-A14B-6A60DA0E3126}"/>
                  </a:ext>
                </a:extLst>
              </p:cNvPr>
              <p:cNvSpPr/>
              <p:nvPr/>
            </p:nvSpPr>
            <p:spPr>
              <a:xfrm>
                <a:off x="5936343" y="2714624"/>
                <a:ext cx="362857" cy="639065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 dirty="0"/>
              </a:p>
            </p:txBody>
          </p:sp>
          <p:sp>
            <p:nvSpPr>
              <p:cNvPr id="17" name="Puščica: gor 16">
                <a:extLst>
                  <a:ext uri="{FF2B5EF4-FFF2-40B4-BE49-F238E27FC236}">
                    <a16:creationId xmlns:a16="http://schemas.microsoft.com/office/drawing/2014/main" id="{05640850-1C01-4053-9911-BFBF34A0EBAA}"/>
                  </a:ext>
                </a:extLst>
              </p:cNvPr>
              <p:cNvSpPr/>
              <p:nvPr/>
            </p:nvSpPr>
            <p:spPr>
              <a:xfrm rot="2700000">
                <a:off x="5368991" y="4371878"/>
                <a:ext cx="362857" cy="799390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 dirty="0"/>
              </a:p>
            </p:txBody>
          </p:sp>
          <p:sp>
            <p:nvSpPr>
              <p:cNvPr id="18" name="Puščica: gor 17">
                <a:extLst>
                  <a:ext uri="{FF2B5EF4-FFF2-40B4-BE49-F238E27FC236}">
                    <a16:creationId xmlns:a16="http://schemas.microsoft.com/office/drawing/2014/main" id="{61285C70-69A3-4AFF-80A4-078C9B3A1C5F}"/>
                  </a:ext>
                </a:extLst>
              </p:cNvPr>
              <p:cNvSpPr/>
              <p:nvPr/>
            </p:nvSpPr>
            <p:spPr>
              <a:xfrm rot="-2700000">
                <a:off x="6460154" y="4371878"/>
                <a:ext cx="362857" cy="799390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</p:grpSp>
        <p:sp>
          <p:nvSpPr>
            <p:cNvPr id="9" name="PoljeZBesedilom 8">
              <a:extLst>
                <a:ext uri="{FF2B5EF4-FFF2-40B4-BE49-F238E27FC236}">
                  <a16:creationId xmlns:a16="http://schemas.microsoft.com/office/drawing/2014/main" id="{E8EB92A6-FF7C-4962-B784-84A045809423}"/>
                </a:ext>
              </a:extLst>
            </p:cNvPr>
            <p:cNvSpPr txBox="1"/>
            <p:nvPr/>
          </p:nvSpPr>
          <p:spPr>
            <a:xfrm>
              <a:off x="4370108" y="1910090"/>
              <a:ext cx="1445590" cy="3011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Podatkovni vir</a:t>
              </a:r>
            </a:p>
          </p:txBody>
        </p:sp>
        <p:sp>
          <p:nvSpPr>
            <p:cNvPr id="10" name="PoljeZBesedilom 9">
              <a:extLst>
                <a:ext uri="{FF2B5EF4-FFF2-40B4-BE49-F238E27FC236}">
                  <a16:creationId xmlns:a16="http://schemas.microsoft.com/office/drawing/2014/main" id="{696AAA3D-FE3A-48B9-8F76-6AA4404C7955}"/>
                </a:ext>
              </a:extLst>
            </p:cNvPr>
            <p:cNvSpPr txBox="1"/>
            <p:nvPr/>
          </p:nvSpPr>
          <p:spPr>
            <a:xfrm>
              <a:off x="4370108" y="3624590"/>
              <a:ext cx="1939435" cy="3011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Aplikacijski</a:t>
              </a:r>
              <a:r>
                <a:rPr lang="sl-SI" sz="2800" dirty="0">
                  <a:solidFill>
                    <a:srgbClr val="DE4276"/>
                  </a:solidFill>
                </a:rPr>
                <a:t> </a:t>
              </a:r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strežnik</a:t>
              </a:r>
            </a:p>
          </p:txBody>
        </p:sp>
        <p:sp>
          <p:nvSpPr>
            <p:cNvPr id="11" name="PoljeZBesedilom 10">
              <a:extLst>
                <a:ext uri="{FF2B5EF4-FFF2-40B4-BE49-F238E27FC236}">
                  <a16:creationId xmlns:a16="http://schemas.microsoft.com/office/drawing/2014/main" id="{F2090AB5-BECA-449D-BB7F-346C56742670}"/>
                </a:ext>
              </a:extLst>
            </p:cNvPr>
            <p:cNvSpPr txBox="1"/>
            <p:nvPr/>
          </p:nvSpPr>
          <p:spPr>
            <a:xfrm>
              <a:off x="4370108" y="5453390"/>
              <a:ext cx="1051690" cy="3011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Odjemalci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69796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13">
            <a:extLst>
              <a:ext uri="{FF2B5EF4-FFF2-40B4-BE49-F238E27FC236}">
                <a16:creationId xmlns:a16="http://schemas.microsoft.com/office/drawing/2014/main" id="{1E91D426-DBCB-4404-9A85-0E882BD4618B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0061"/>
            <a:ext cx="17073563" cy="2614214"/>
            <a:chOff x="3276792" y="4309397"/>
            <a:chExt cx="17072722" cy="2614344"/>
          </a:xfrm>
        </p:grpSpPr>
        <p:sp>
          <p:nvSpPr>
            <p:cNvPr id="26" name="TextBox 14">
              <a:extLst>
                <a:ext uri="{FF2B5EF4-FFF2-40B4-BE49-F238E27FC236}">
                  <a16:creationId xmlns:a16="http://schemas.microsoft.com/office/drawing/2014/main" id="{CEDB89BC-5D4E-42E5-96E3-B24B51FC42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18820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Dostop do podatkov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Poslovna logika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Programski vmesniki - API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(Spletni vmesnik)</a:t>
              </a:r>
            </a:p>
          </p:txBody>
        </p:sp>
        <p:sp>
          <p:nvSpPr>
            <p:cNvPr id="27" name="TextBox 15">
              <a:extLst>
                <a:ext uri="{FF2B5EF4-FFF2-40B4-BE49-F238E27FC236}">
                  <a16:creationId xmlns:a16="http://schemas.microsoft.com/office/drawing/2014/main" id="{C3B5569E-C0BB-468F-BFF6-81D25C75593A}"/>
                </a:ext>
              </a:extLst>
            </p:cNvPr>
            <p:cNvSpPr txBox="1"/>
            <p:nvPr/>
          </p:nvSpPr>
          <p:spPr>
            <a:xfrm>
              <a:off x="4102251" y="4309397"/>
              <a:ext cx="10114772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Sestavljen iz več modulov / komponent</a:t>
              </a:r>
            </a:p>
          </p:txBody>
        </p:sp>
        <p:sp>
          <p:nvSpPr>
            <p:cNvPr id="28" name="Shape 2906">
              <a:extLst>
                <a:ext uri="{FF2B5EF4-FFF2-40B4-BE49-F238E27FC236}">
                  <a16:creationId xmlns:a16="http://schemas.microsoft.com/office/drawing/2014/main" id="{341AACFD-8AEA-42A2-9080-770EACF7FF0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" name="Group 13">
            <a:extLst>
              <a:ext uri="{FF2B5EF4-FFF2-40B4-BE49-F238E27FC236}">
                <a16:creationId xmlns:a16="http://schemas.microsoft.com/office/drawing/2014/main" id="{5B8F591C-1E1F-46D6-9DCE-10ADF84E003A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7186327"/>
            <a:ext cx="17073563" cy="1229220"/>
            <a:chOff x="3276792" y="4309397"/>
            <a:chExt cx="17072722" cy="1229281"/>
          </a:xfrm>
        </p:grpSpPr>
        <p:sp>
          <p:nvSpPr>
            <p:cNvPr id="22" name="TextBox 14">
              <a:extLst>
                <a:ext uri="{FF2B5EF4-FFF2-40B4-BE49-F238E27FC236}">
                  <a16:creationId xmlns:a16="http://schemas.microsoft.com/office/drawing/2014/main" id="{1B9326A7-9A72-4C70-ADC7-9B0F95C7B1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b="1" dirty="0">
                  <a:latin typeface="Helvetica" pitchFamily="2" charset="0"/>
                  <a:ea typeface="Montserrat Light"/>
                  <a:cs typeface="Montserrat Light"/>
                </a:rPr>
                <a:t>Monolitna 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arhitektura</a:t>
              </a: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C5ABCB21-95CE-4B38-8B11-3AC317CBF2E2}"/>
                </a:ext>
              </a:extLst>
            </p:cNvPr>
            <p:cNvSpPr txBox="1"/>
            <p:nvPr/>
          </p:nvSpPr>
          <p:spPr>
            <a:xfrm>
              <a:off x="4102251" y="4309397"/>
              <a:ext cx="391786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Skupen proces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4" name="Shape 2906">
              <a:extLst>
                <a:ext uri="{FF2B5EF4-FFF2-40B4-BE49-F238E27FC236}">
                  <a16:creationId xmlns:a16="http://schemas.microsoft.com/office/drawing/2014/main" id="{9C3A4C3F-7FF9-4E37-820D-AF6DC4FF33EA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826250" y="1847850"/>
            <a:ext cx="10725150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Aplikacijski strežnik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29A145-456E-AC45-B188-4991D70AF44F}"/>
              </a:ext>
            </a:extLst>
          </p:cNvPr>
          <p:cNvSpPr txBox="1"/>
          <p:nvPr/>
        </p:nvSpPr>
        <p:spPr>
          <a:xfrm>
            <a:off x="4007796" y="474709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1196598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5083810" y="1847850"/>
            <a:ext cx="1421003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Slabosti monolitne arhitekture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0062"/>
            <a:ext cx="12304924" cy="584775"/>
            <a:chOff x="3276792" y="4309397"/>
            <a:chExt cx="12304323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1478864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Kompleksno dodajanje novih funkcionalnosti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5318597"/>
            <a:ext cx="9452605" cy="584775"/>
            <a:chOff x="3276792" y="4309397"/>
            <a:chExt cx="9452142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8626683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Težavno vzporedno delo več ekip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6327707"/>
            <a:ext cx="10689097" cy="584775"/>
            <a:chOff x="3276792" y="4309396"/>
            <a:chExt cx="10688574" cy="58480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6"/>
              <a:ext cx="9863115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Zahtevno vpeljevanje novih tehnologij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18" name="Group 13">
            <a:extLst>
              <a:ext uri="{FF2B5EF4-FFF2-40B4-BE49-F238E27FC236}">
                <a16:creationId xmlns:a16="http://schemas.microsoft.com/office/drawing/2014/main" id="{483658E9-A39E-4937-9BA9-0DFE63750CA3}"/>
              </a:ext>
            </a:extLst>
          </p:cNvPr>
          <p:cNvGrpSpPr>
            <a:grpSpLocks/>
          </p:cNvGrpSpPr>
          <p:nvPr/>
        </p:nvGrpSpPr>
        <p:grpSpPr bwMode="auto">
          <a:xfrm>
            <a:off x="3695693" y="7322968"/>
            <a:ext cx="9627909" cy="584775"/>
            <a:chOff x="3276792" y="4309397"/>
            <a:chExt cx="9627442" cy="584803"/>
          </a:xfrm>
        </p:grpSpPr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FD051585-12FC-4C22-8274-2D0963F945F1}"/>
                </a:ext>
              </a:extLst>
            </p:cNvPr>
            <p:cNvSpPr txBox="1"/>
            <p:nvPr/>
          </p:nvSpPr>
          <p:spPr>
            <a:xfrm>
              <a:off x="4102251" y="4309397"/>
              <a:ext cx="8801983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Zamudno in dolgotrajno testiranje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99A779A6-A30E-4C37-A8CE-1391148A1178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4" name="Group 13">
            <a:extLst>
              <a:ext uri="{FF2B5EF4-FFF2-40B4-BE49-F238E27FC236}">
                <a16:creationId xmlns:a16="http://schemas.microsoft.com/office/drawing/2014/main" id="{63CF696A-D5CC-4F7B-8790-95AE10565835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8318228"/>
            <a:ext cx="13189781" cy="584775"/>
            <a:chOff x="3276792" y="4309397"/>
            <a:chExt cx="13189137" cy="584803"/>
          </a:xfrm>
        </p:grpSpPr>
        <p:sp>
          <p:nvSpPr>
            <p:cNvPr id="25" name="TextBox 15">
              <a:extLst>
                <a:ext uri="{FF2B5EF4-FFF2-40B4-BE49-F238E27FC236}">
                  <a16:creationId xmlns:a16="http://schemas.microsoft.com/office/drawing/2014/main" id="{4ACB7719-1497-46BA-9E15-E454D13B40AD}"/>
                </a:ext>
              </a:extLst>
            </p:cNvPr>
            <p:cNvSpPr txBox="1"/>
            <p:nvPr/>
          </p:nvSpPr>
          <p:spPr>
            <a:xfrm>
              <a:off x="4102251" y="4309397"/>
              <a:ext cx="12363678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Morebitne napake vplivajo na celotno aplikacijo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6" name="Shape 2906">
              <a:extLst>
                <a:ext uri="{FF2B5EF4-FFF2-40B4-BE49-F238E27FC236}">
                  <a16:creationId xmlns:a16="http://schemas.microsoft.com/office/drawing/2014/main" id="{97813104-AB98-4F97-8F9C-7DA6B5A8F785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7" name="Group 13">
            <a:extLst>
              <a:ext uri="{FF2B5EF4-FFF2-40B4-BE49-F238E27FC236}">
                <a16:creationId xmlns:a16="http://schemas.microsoft.com/office/drawing/2014/main" id="{E7F9B2F4-D7B6-4CA9-9B6A-0D92DD3E9100}"/>
              </a:ext>
            </a:extLst>
          </p:cNvPr>
          <p:cNvGrpSpPr>
            <a:grpSpLocks/>
          </p:cNvGrpSpPr>
          <p:nvPr/>
        </p:nvGrpSpPr>
        <p:grpSpPr bwMode="auto">
          <a:xfrm>
            <a:off x="3695693" y="9294705"/>
            <a:ext cx="11591588" cy="584775"/>
            <a:chOff x="3276792" y="4309397"/>
            <a:chExt cx="11591022" cy="584803"/>
          </a:xfrm>
        </p:grpSpPr>
        <p:sp>
          <p:nvSpPr>
            <p:cNvPr id="28" name="TextBox 15">
              <a:extLst>
                <a:ext uri="{FF2B5EF4-FFF2-40B4-BE49-F238E27FC236}">
                  <a16:creationId xmlns:a16="http://schemas.microsoft.com/office/drawing/2014/main" id="{E780295D-E9D0-4038-BA52-0D6536DAC76C}"/>
                </a:ext>
              </a:extLst>
            </p:cNvPr>
            <p:cNvSpPr txBox="1"/>
            <p:nvPr/>
          </p:nvSpPr>
          <p:spPr>
            <a:xfrm>
              <a:off x="4102251" y="4309397"/>
              <a:ext cx="10765563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Počasen zagon aplikacije zaradi velikosti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9" name="Shape 2906">
              <a:extLst>
                <a:ext uri="{FF2B5EF4-FFF2-40B4-BE49-F238E27FC236}">
                  <a16:creationId xmlns:a16="http://schemas.microsoft.com/office/drawing/2014/main" id="{DFE0D625-E796-4311-A28D-E13B9F5CC9F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0" name="Group 13">
            <a:extLst>
              <a:ext uri="{FF2B5EF4-FFF2-40B4-BE49-F238E27FC236}">
                <a16:creationId xmlns:a16="http://schemas.microsoft.com/office/drawing/2014/main" id="{4B069CB6-28A3-4F5B-BFAE-C518FB6EB872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10271182"/>
            <a:ext cx="13560652" cy="584775"/>
            <a:chOff x="3276792" y="4309397"/>
            <a:chExt cx="13559993" cy="584803"/>
          </a:xfrm>
        </p:grpSpPr>
        <p:sp>
          <p:nvSpPr>
            <p:cNvPr id="31" name="TextBox 15">
              <a:extLst>
                <a:ext uri="{FF2B5EF4-FFF2-40B4-BE49-F238E27FC236}">
                  <a16:creationId xmlns:a16="http://schemas.microsoft.com/office/drawing/2014/main" id="{7C900435-021A-4F8C-AF10-4F275FB6AC4F}"/>
                </a:ext>
              </a:extLst>
            </p:cNvPr>
            <p:cNvSpPr txBox="1"/>
            <p:nvPr/>
          </p:nvSpPr>
          <p:spPr>
            <a:xfrm>
              <a:off x="4102251" y="4309397"/>
              <a:ext cx="12734534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Vire je mogoče dodeljevati le aplikaciji kot celoti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32" name="Shape 2906">
              <a:extLst>
                <a:ext uri="{FF2B5EF4-FFF2-40B4-BE49-F238E27FC236}">
                  <a16:creationId xmlns:a16="http://schemas.microsoft.com/office/drawing/2014/main" id="{7F90C09C-6414-44EE-9F99-D552B194B7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3" name="Group 13">
            <a:extLst>
              <a:ext uri="{FF2B5EF4-FFF2-40B4-BE49-F238E27FC236}">
                <a16:creationId xmlns:a16="http://schemas.microsoft.com/office/drawing/2014/main" id="{9066ECA9-A8B5-465C-B018-B8FA8AB96317}"/>
              </a:ext>
            </a:extLst>
          </p:cNvPr>
          <p:cNvGrpSpPr>
            <a:grpSpLocks/>
          </p:cNvGrpSpPr>
          <p:nvPr/>
        </p:nvGrpSpPr>
        <p:grpSpPr bwMode="auto">
          <a:xfrm>
            <a:off x="3695693" y="11234384"/>
            <a:ext cx="12957346" cy="584775"/>
            <a:chOff x="3276792" y="4309397"/>
            <a:chExt cx="12956713" cy="584803"/>
          </a:xfrm>
        </p:grpSpPr>
        <p:sp>
          <p:nvSpPr>
            <p:cNvPr id="34" name="TextBox 15">
              <a:extLst>
                <a:ext uri="{FF2B5EF4-FFF2-40B4-BE49-F238E27FC236}">
                  <a16:creationId xmlns:a16="http://schemas.microsoft.com/office/drawing/2014/main" id="{830AF8A7-DFDB-46F7-B08E-84CB3CFAC43C}"/>
                </a:ext>
              </a:extLst>
            </p:cNvPr>
            <p:cNvSpPr txBox="1"/>
            <p:nvPr/>
          </p:nvSpPr>
          <p:spPr>
            <a:xfrm>
              <a:off x="4102251" y="4309397"/>
              <a:ext cx="12131254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Skrbno načrtovane redkejše ročne posodobitve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35" name="Shape 2906">
              <a:extLst>
                <a:ext uri="{FF2B5EF4-FFF2-40B4-BE49-F238E27FC236}">
                  <a16:creationId xmlns:a16="http://schemas.microsoft.com/office/drawing/2014/main" id="{5ACFA71C-D967-48DC-AFDB-7D2A60B62E3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92662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C7DC667-DAA2-5745-AF37-9FE4C6B14B74}"/>
              </a:ext>
            </a:extLst>
          </p:cNvPr>
          <p:cNvSpPr txBox="1"/>
          <p:nvPr/>
        </p:nvSpPr>
        <p:spPr>
          <a:xfrm>
            <a:off x="6089650" y="1847850"/>
            <a:ext cx="1219835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Mikrostoritvena</a:t>
            </a: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 arhitektura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71" name="Skupina 70">
            <a:extLst>
              <a:ext uri="{FF2B5EF4-FFF2-40B4-BE49-F238E27FC236}">
                <a16:creationId xmlns:a16="http://schemas.microsoft.com/office/drawing/2014/main" id="{79951D15-1D14-4FF3-BC53-CCAC37990E2F}"/>
              </a:ext>
            </a:extLst>
          </p:cNvPr>
          <p:cNvGrpSpPr/>
          <p:nvPr/>
        </p:nvGrpSpPr>
        <p:grpSpPr>
          <a:xfrm>
            <a:off x="6319502" y="3302404"/>
            <a:ext cx="10544865" cy="8480026"/>
            <a:chOff x="2592126" y="1428282"/>
            <a:chExt cx="6531831" cy="5252803"/>
          </a:xfrm>
        </p:grpSpPr>
        <p:sp>
          <p:nvSpPr>
            <p:cNvPr id="72" name="PoljeZBesedilom 71">
              <a:extLst>
                <a:ext uri="{FF2B5EF4-FFF2-40B4-BE49-F238E27FC236}">
                  <a16:creationId xmlns:a16="http://schemas.microsoft.com/office/drawing/2014/main" id="{7A13D271-F5D9-4A95-A61D-86748E6990FF}"/>
                </a:ext>
              </a:extLst>
            </p:cNvPr>
            <p:cNvSpPr txBox="1"/>
            <p:nvPr/>
          </p:nvSpPr>
          <p:spPr>
            <a:xfrm>
              <a:off x="6821103" y="1623872"/>
              <a:ext cx="1709069" cy="3622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Podatkovni vir</a:t>
              </a:r>
            </a:p>
          </p:txBody>
        </p:sp>
        <p:sp>
          <p:nvSpPr>
            <p:cNvPr id="73" name="PoljeZBesedilom 72">
              <a:extLst>
                <a:ext uri="{FF2B5EF4-FFF2-40B4-BE49-F238E27FC236}">
                  <a16:creationId xmlns:a16="http://schemas.microsoft.com/office/drawing/2014/main" id="{AC9A4108-C22E-4D67-BF87-9B8C2F5F10EC}"/>
                </a:ext>
              </a:extLst>
            </p:cNvPr>
            <p:cNvSpPr txBox="1"/>
            <p:nvPr/>
          </p:nvSpPr>
          <p:spPr>
            <a:xfrm>
              <a:off x="6821103" y="3805377"/>
              <a:ext cx="2302854" cy="3622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Aplikacijski strežnik</a:t>
              </a:r>
            </a:p>
          </p:txBody>
        </p:sp>
        <p:sp>
          <p:nvSpPr>
            <p:cNvPr id="74" name="PoljeZBesedilom 73">
              <a:extLst>
                <a:ext uri="{FF2B5EF4-FFF2-40B4-BE49-F238E27FC236}">
                  <a16:creationId xmlns:a16="http://schemas.microsoft.com/office/drawing/2014/main" id="{18ABAAB2-6DE5-4520-B01C-5057441FD3D8}"/>
                </a:ext>
              </a:extLst>
            </p:cNvPr>
            <p:cNvSpPr txBox="1"/>
            <p:nvPr/>
          </p:nvSpPr>
          <p:spPr>
            <a:xfrm>
              <a:off x="6821103" y="5962275"/>
              <a:ext cx="1243375" cy="3622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Odjemalci</a:t>
              </a:r>
            </a:p>
          </p:txBody>
        </p:sp>
        <p:grpSp>
          <p:nvGrpSpPr>
            <p:cNvPr id="75" name="Skupina 74">
              <a:extLst>
                <a:ext uri="{FF2B5EF4-FFF2-40B4-BE49-F238E27FC236}">
                  <a16:creationId xmlns:a16="http://schemas.microsoft.com/office/drawing/2014/main" id="{8E4D6013-45D4-4961-A104-4FB9C509B7DC}"/>
                </a:ext>
              </a:extLst>
            </p:cNvPr>
            <p:cNvGrpSpPr/>
            <p:nvPr/>
          </p:nvGrpSpPr>
          <p:grpSpPr>
            <a:xfrm>
              <a:off x="2592126" y="1428282"/>
              <a:ext cx="3771697" cy="5252803"/>
              <a:chOff x="2592126" y="1428282"/>
              <a:chExt cx="3771697" cy="5252803"/>
            </a:xfrm>
          </p:grpSpPr>
          <p:pic>
            <p:nvPicPr>
              <p:cNvPr id="76" name="Grafika 75" descr="Zbirka podatkov">
                <a:extLst>
                  <a:ext uri="{FF2B5EF4-FFF2-40B4-BE49-F238E27FC236}">
                    <a16:creationId xmlns:a16="http://schemas.microsoft.com/office/drawing/2014/main" id="{8CD90ADB-9AB8-43FB-BEBE-B5C1E66676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4056085" y="1428282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77" name="Grafika 76" descr="Pametni telefon">
                <a:extLst>
                  <a:ext uri="{FF2B5EF4-FFF2-40B4-BE49-F238E27FC236}">
                    <a16:creationId xmlns:a16="http://schemas.microsoft.com/office/drawing/2014/main" id="{EEDCEB1F-B3CE-4AAA-9B44-74F30FF429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5187361" y="5766685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78" name="Grafika 77" descr="Računalnik">
                <a:extLst>
                  <a:ext uri="{FF2B5EF4-FFF2-40B4-BE49-F238E27FC236}">
                    <a16:creationId xmlns:a16="http://schemas.microsoft.com/office/drawing/2014/main" id="{F6D15B38-0BBE-456C-A77B-8825322C58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2950853" y="5766685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79" name="Grafika 78" descr="Strežnik">
                <a:extLst>
                  <a:ext uri="{FF2B5EF4-FFF2-40B4-BE49-F238E27FC236}">
                    <a16:creationId xmlns:a16="http://schemas.microsoft.com/office/drawing/2014/main" id="{FF09DB81-0507-4226-8D68-4CB42631FC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2950853" y="2877266"/>
                <a:ext cx="914400" cy="914400"/>
              </a:xfrm>
              <a:prstGeom prst="rect">
                <a:avLst/>
              </a:prstGeom>
            </p:spPr>
          </p:pic>
          <p:sp>
            <p:nvSpPr>
              <p:cNvPr id="80" name="Puščica: gor 79">
                <a:extLst>
                  <a:ext uri="{FF2B5EF4-FFF2-40B4-BE49-F238E27FC236}">
                    <a16:creationId xmlns:a16="http://schemas.microsoft.com/office/drawing/2014/main" id="{A4045AEF-2D60-4E37-AB1E-523ABA426920}"/>
                  </a:ext>
                </a:extLst>
              </p:cNvPr>
              <p:cNvSpPr/>
              <p:nvPr/>
            </p:nvSpPr>
            <p:spPr>
              <a:xfrm>
                <a:off x="5457371" y="5232101"/>
                <a:ext cx="362857" cy="478585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81" name="Puščica: gor 80">
                <a:extLst>
                  <a:ext uri="{FF2B5EF4-FFF2-40B4-BE49-F238E27FC236}">
                    <a16:creationId xmlns:a16="http://schemas.microsoft.com/office/drawing/2014/main" id="{885E6575-C871-4355-B3BE-5B7934299F8B}"/>
                  </a:ext>
                </a:extLst>
              </p:cNvPr>
              <p:cNvSpPr/>
              <p:nvPr/>
            </p:nvSpPr>
            <p:spPr>
              <a:xfrm rot="2700000">
                <a:off x="3748838" y="2182278"/>
                <a:ext cx="362857" cy="799390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 dirty="0"/>
              </a:p>
            </p:txBody>
          </p:sp>
          <p:sp>
            <p:nvSpPr>
              <p:cNvPr id="82" name="Puščica: gor 81">
                <a:extLst>
                  <a:ext uri="{FF2B5EF4-FFF2-40B4-BE49-F238E27FC236}">
                    <a16:creationId xmlns:a16="http://schemas.microsoft.com/office/drawing/2014/main" id="{6DBA2017-C2F0-4179-A421-3D4C2083DEDE}"/>
                  </a:ext>
                </a:extLst>
              </p:cNvPr>
              <p:cNvSpPr/>
              <p:nvPr/>
            </p:nvSpPr>
            <p:spPr>
              <a:xfrm rot="20302109">
                <a:off x="5000171" y="2198849"/>
                <a:ext cx="362857" cy="2097842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pic>
            <p:nvPicPr>
              <p:cNvPr id="83" name="Grafika 82" descr="Strežnik">
                <a:extLst>
                  <a:ext uri="{FF2B5EF4-FFF2-40B4-BE49-F238E27FC236}">
                    <a16:creationId xmlns:a16="http://schemas.microsoft.com/office/drawing/2014/main" id="{06A1B5DB-853C-422A-BF9C-F95F7E93E1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2950853" y="4317701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84" name="Grafika 83" descr="Strežnik">
                <a:extLst>
                  <a:ext uri="{FF2B5EF4-FFF2-40B4-BE49-F238E27FC236}">
                    <a16:creationId xmlns:a16="http://schemas.microsoft.com/office/drawing/2014/main" id="{5DDC020E-0B58-4857-AD9D-A507BE4E8B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5181600" y="4317701"/>
                <a:ext cx="914400" cy="914400"/>
              </a:xfrm>
              <a:prstGeom prst="rect">
                <a:avLst/>
              </a:prstGeom>
            </p:spPr>
          </p:pic>
          <p:sp>
            <p:nvSpPr>
              <p:cNvPr id="85" name="Puščica: gor 84">
                <a:extLst>
                  <a:ext uri="{FF2B5EF4-FFF2-40B4-BE49-F238E27FC236}">
                    <a16:creationId xmlns:a16="http://schemas.microsoft.com/office/drawing/2014/main" id="{C44F3192-14E9-4477-976E-8AF88B9509B8}"/>
                  </a:ext>
                </a:extLst>
              </p:cNvPr>
              <p:cNvSpPr/>
              <p:nvPr/>
            </p:nvSpPr>
            <p:spPr>
              <a:xfrm>
                <a:off x="3226624" y="5232101"/>
                <a:ext cx="362857" cy="478585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86" name="Puščica: gor 85">
                <a:extLst>
                  <a:ext uri="{FF2B5EF4-FFF2-40B4-BE49-F238E27FC236}">
                    <a16:creationId xmlns:a16="http://schemas.microsoft.com/office/drawing/2014/main" id="{DDA8047D-F42E-4D81-86C7-BFF4CB094E57}"/>
                  </a:ext>
                </a:extLst>
              </p:cNvPr>
              <p:cNvSpPr/>
              <p:nvPr/>
            </p:nvSpPr>
            <p:spPr>
              <a:xfrm rot="5400000">
                <a:off x="4341998" y="4317701"/>
                <a:ext cx="362857" cy="914399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87" name="Puščica: gor 86">
                <a:extLst>
                  <a:ext uri="{FF2B5EF4-FFF2-40B4-BE49-F238E27FC236}">
                    <a16:creationId xmlns:a16="http://schemas.microsoft.com/office/drawing/2014/main" id="{2D1089C0-B1C2-4811-B24E-FD0E2E454FE2}"/>
                  </a:ext>
                </a:extLst>
              </p:cNvPr>
              <p:cNvSpPr/>
              <p:nvPr/>
            </p:nvSpPr>
            <p:spPr>
              <a:xfrm>
                <a:off x="3226624" y="3806970"/>
                <a:ext cx="362857" cy="478585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88" name="Pravokotnik 87">
                <a:extLst>
                  <a:ext uri="{FF2B5EF4-FFF2-40B4-BE49-F238E27FC236}">
                    <a16:creationId xmlns:a16="http://schemas.microsoft.com/office/drawing/2014/main" id="{2FA5F7A2-B20E-4485-A20B-5AE4B1FA99B3}"/>
                  </a:ext>
                </a:extLst>
              </p:cNvPr>
              <p:cNvSpPr/>
              <p:nvPr/>
            </p:nvSpPr>
            <p:spPr>
              <a:xfrm>
                <a:off x="2592126" y="2581973"/>
                <a:ext cx="3771697" cy="2968037"/>
              </a:xfrm>
              <a:prstGeom prst="rect">
                <a:avLst/>
              </a:prstGeom>
              <a:noFill/>
              <a:ln w="3175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168303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Skupina 20">
            <a:extLst>
              <a:ext uri="{FF2B5EF4-FFF2-40B4-BE49-F238E27FC236}">
                <a16:creationId xmlns:a16="http://schemas.microsoft.com/office/drawing/2014/main" id="{7D2B7BC0-6B8D-41D5-9C08-0A113CAFDC02}"/>
              </a:ext>
            </a:extLst>
          </p:cNvPr>
          <p:cNvGrpSpPr/>
          <p:nvPr/>
        </p:nvGrpSpPr>
        <p:grpSpPr>
          <a:xfrm>
            <a:off x="6258829" y="3278273"/>
            <a:ext cx="10605538" cy="8564797"/>
            <a:chOff x="2411818" y="1422973"/>
            <a:chExt cx="6511546" cy="5258580"/>
          </a:xfrm>
        </p:grpSpPr>
        <p:sp>
          <p:nvSpPr>
            <p:cNvPr id="22" name="PoljeZBesedilom 21">
              <a:extLst>
                <a:ext uri="{FF2B5EF4-FFF2-40B4-BE49-F238E27FC236}">
                  <a16:creationId xmlns:a16="http://schemas.microsoft.com/office/drawing/2014/main" id="{AB305482-FEF3-467E-B141-E645A42C8CEA}"/>
                </a:ext>
              </a:extLst>
            </p:cNvPr>
            <p:cNvSpPr txBox="1"/>
            <p:nvPr/>
          </p:nvSpPr>
          <p:spPr>
            <a:xfrm>
              <a:off x="6640795" y="1624340"/>
              <a:ext cx="1694015" cy="3590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Podatkovni vir</a:t>
              </a:r>
            </a:p>
          </p:txBody>
        </p:sp>
        <p:sp>
          <p:nvSpPr>
            <p:cNvPr id="23" name="PoljeZBesedilom 22">
              <a:extLst>
                <a:ext uri="{FF2B5EF4-FFF2-40B4-BE49-F238E27FC236}">
                  <a16:creationId xmlns:a16="http://schemas.microsoft.com/office/drawing/2014/main" id="{B75D04A6-94D8-4CE2-B5FD-C04B73F872C3}"/>
                </a:ext>
              </a:extLst>
            </p:cNvPr>
            <p:cNvSpPr txBox="1"/>
            <p:nvPr/>
          </p:nvSpPr>
          <p:spPr>
            <a:xfrm>
              <a:off x="6640795" y="3805845"/>
              <a:ext cx="2282569" cy="3590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Aplikacijski strežnik</a:t>
              </a:r>
            </a:p>
          </p:txBody>
        </p:sp>
        <p:sp>
          <p:nvSpPr>
            <p:cNvPr id="24" name="PoljeZBesedilom 23">
              <a:extLst>
                <a:ext uri="{FF2B5EF4-FFF2-40B4-BE49-F238E27FC236}">
                  <a16:creationId xmlns:a16="http://schemas.microsoft.com/office/drawing/2014/main" id="{048C25C9-2734-4989-A00F-5334C1C766C0}"/>
                </a:ext>
              </a:extLst>
            </p:cNvPr>
            <p:cNvSpPr txBox="1"/>
            <p:nvPr/>
          </p:nvSpPr>
          <p:spPr>
            <a:xfrm>
              <a:off x="6640795" y="5962743"/>
              <a:ext cx="1232422" cy="3590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Odjemalci</a:t>
              </a:r>
            </a:p>
          </p:txBody>
        </p:sp>
        <p:grpSp>
          <p:nvGrpSpPr>
            <p:cNvPr id="25" name="Skupina 24">
              <a:extLst>
                <a:ext uri="{FF2B5EF4-FFF2-40B4-BE49-F238E27FC236}">
                  <a16:creationId xmlns:a16="http://schemas.microsoft.com/office/drawing/2014/main" id="{1AA150BA-7331-4A58-B476-2877777A694B}"/>
                </a:ext>
              </a:extLst>
            </p:cNvPr>
            <p:cNvGrpSpPr/>
            <p:nvPr/>
          </p:nvGrpSpPr>
          <p:grpSpPr>
            <a:xfrm>
              <a:off x="2411818" y="1422973"/>
              <a:ext cx="3771697" cy="5258580"/>
              <a:chOff x="2411818" y="1422973"/>
              <a:chExt cx="3771697" cy="5258580"/>
            </a:xfrm>
          </p:grpSpPr>
          <p:pic>
            <p:nvPicPr>
              <p:cNvPr id="26" name="Grafika 25" descr="Zbirka podatkov">
                <a:extLst>
                  <a:ext uri="{FF2B5EF4-FFF2-40B4-BE49-F238E27FC236}">
                    <a16:creationId xmlns:a16="http://schemas.microsoft.com/office/drawing/2014/main" id="{F6232E84-38E6-4770-B578-3819EA4492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2771736" y="1422973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27" name="Grafika 26" descr="Pametni telefon">
                <a:extLst>
                  <a:ext uri="{FF2B5EF4-FFF2-40B4-BE49-F238E27FC236}">
                    <a16:creationId xmlns:a16="http://schemas.microsoft.com/office/drawing/2014/main" id="{BB6DC264-B919-45C7-9DFD-735D34E9D4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5007053" y="5767153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28" name="Grafika 27" descr="Računalnik">
                <a:extLst>
                  <a:ext uri="{FF2B5EF4-FFF2-40B4-BE49-F238E27FC236}">
                    <a16:creationId xmlns:a16="http://schemas.microsoft.com/office/drawing/2014/main" id="{84423457-A143-4C91-BA97-6FD550AC0E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2770545" y="5767153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29" name="Grafika 28" descr="Strežnik">
                <a:extLst>
                  <a:ext uri="{FF2B5EF4-FFF2-40B4-BE49-F238E27FC236}">
                    <a16:creationId xmlns:a16="http://schemas.microsoft.com/office/drawing/2014/main" id="{53D62BD3-5BC4-432F-9491-BD38CE964C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2770545" y="2877734"/>
                <a:ext cx="914400" cy="914400"/>
              </a:xfrm>
              <a:prstGeom prst="rect">
                <a:avLst/>
              </a:prstGeom>
            </p:spPr>
          </p:pic>
          <p:sp>
            <p:nvSpPr>
              <p:cNvPr id="30" name="Puščica: gor 29">
                <a:extLst>
                  <a:ext uri="{FF2B5EF4-FFF2-40B4-BE49-F238E27FC236}">
                    <a16:creationId xmlns:a16="http://schemas.microsoft.com/office/drawing/2014/main" id="{CE89E766-C3CB-4A40-B8CF-032AC1F10D35}"/>
                  </a:ext>
                </a:extLst>
              </p:cNvPr>
              <p:cNvSpPr/>
              <p:nvPr/>
            </p:nvSpPr>
            <p:spPr>
              <a:xfrm>
                <a:off x="5277063" y="5232569"/>
                <a:ext cx="362857" cy="478585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pic>
            <p:nvPicPr>
              <p:cNvPr id="31" name="Grafika 30" descr="Strežnik">
                <a:extLst>
                  <a:ext uri="{FF2B5EF4-FFF2-40B4-BE49-F238E27FC236}">
                    <a16:creationId xmlns:a16="http://schemas.microsoft.com/office/drawing/2014/main" id="{EBC97808-CCD9-40E5-8B7A-A48993C7C7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2770545" y="4318169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32" name="Grafika 31" descr="Strežnik">
                <a:extLst>
                  <a:ext uri="{FF2B5EF4-FFF2-40B4-BE49-F238E27FC236}">
                    <a16:creationId xmlns:a16="http://schemas.microsoft.com/office/drawing/2014/main" id="{0D715ED0-EB18-403D-A5E1-93D983AA4C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5001292" y="4318169"/>
                <a:ext cx="914400" cy="914400"/>
              </a:xfrm>
              <a:prstGeom prst="rect">
                <a:avLst/>
              </a:prstGeom>
            </p:spPr>
          </p:pic>
          <p:sp>
            <p:nvSpPr>
              <p:cNvPr id="33" name="Puščica: gor 32">
                <a:extLst>
                  <a:ext uri="{FF2B5EF4-FFF2-40B4-BE49-F238E27FC236}">
                    <a16:creationId xmlns:a16="http://schemas.microsoft.com/office/drawing/2014/main" id="{1BB30351-ED88-4985-8864-EA3C9D3B5F8F}"/>
                  </a:ext>
                </a:extLst>
              </p:cNvPr>
              <p:cNvSpPr/>
              <p:nvPr/>
            </p:nvSpPr>
            <p:spPr>
              <a:xfrm>
                <a:off x="3046316" y="5232569"/>
                <a:ext cx="362857" cy="478585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34" name="Puščica: gor 33">
                <a:extLst>
                  <a:ext uri="{FF2B5EF4-FFF2-40B4-BE49-F238E27FC236}">
                    <a16:creationId xmlns:a16="http://schemas.microsoft.com/office/drawing/2014/main" id="{DB07B5FB-1F21-4D57-8532-D007EC78064C}"/>
                  </a:ext>
                </a:extLst>
              </p:cNvPr>
              <p:cNvSpPr/>
              <p:nvPr/>
            </p:nvSpPr>
            <p:spPr>
              <a:xfrm rot="5400000">
                <a:off x="4161690" y="4318169"/>
                <a:ext cx="362857" cy="914399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35" name="Puščica: gor 34">
                <a:extLst>
                  <a:ext uri="{FF2B5EF4-FFF2-40B4-BE49-F238E27FC236}">
                    <a16:creationId xmlns:a16="http://schemas.microsoft.com/office/drawing/2014/main" id="{528B2D64-543D-46B9-8A83-8055478B2B12}"/>
                  </a:ext>
                </a:extLst>
              </p:cNvPr>
              <p:cNvSpPr/>
              <p:nvPr/>
            </p:nvSpPr>
            <p:spPr>
              <a:xfrm>
                <a:off x="3046316" y="3807438"/>
                <a:ext cx="362857" cy="478585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36" name="Pravokotnik 35">
                <a:extLst>
                  <a:ext uri="{FF2B5EF4-FFF2-40B4-BE49-F238E27FC236}">
                    <a16:creationId xmlns:a16="http://schemas.microsoft.com/office/drawing/2014/main" id="{060CB91D-87FC-4A85-B8C9-D675CD8159EF}"/>
                  </a:ext>
                </a:extLst>
              </p:cNvPr>
              <p:cNvSpPr/>
              <p:nvPr/>
            </p:nvSpPr>
            <p:spPr>
              <a:xfrm>
                <a:off x="2411818" y="2582441"/>
                <a:ext cx="3771697" cy="2968037"/>
              </a:xfrm>
              <a:prstGeom prst="rect">
                <a:avLst/>
              </a:prstGeom>
              <a:noFill/>
              <a:ln w="3175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pic>
            <p:nvPicPr>
              <p:cNvPr id="37" name="Grafika 36" descr="Zbirka podatkov">
                <a:extLst>
                  <a:ext uri="{FF2B5EF4-FFF2-40B4-BE49-F238E27FC236}">
                    <a16:creationId xmlns:a16="http://schemas.microsoft.com/office/drawing/2014/main" id="{EB70123E-7288-42BB-8D44-20F69C757A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5001291" y="1422973"/>
                <a:ext cx="914400" cy="914400"/>
              </a:xfrm>
              <a:prstGeom prst="rect">
                <a:avLst/>
              </a:prstGeom>
            </p:spPr>
          </p:pic>
          <p:sp>
            <p:nvSpPr>
              <p:cNvPr id="38" name="Puščica: gor 37">
                <a:extLst>
                  <a:ext uri="{FF2B5EF4-FFF2-40B4-BE49-F238E27FC236}">
                    <a16:creationId xmlns:a16="http://schemas.microsoft.com/office/drawing/2014/main" id="{A6EB5941-B123-40DE-AD7D-F904DF75AD05}"/>
                  </a:ext>
                </a:extLst>
              </p:cNvPr>
              <p:cNvSpPr/>
              <p:nvPr/>
            </p:nvSpPr>
            <p:spPr>
              <a:xfrm>
                <a:off x="3046316" y="2337373"/>
                <a:ext cx="362857" cy="478585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39" name="Puščica: gor 38">
                <a:extLst>
                  <a:ext uri="{FF2B5EF4-FFF2-40B4-BE49-F238E27FC236}">
                    <a16:creationId xmlns:a16="http://schemas.microsoft.com/office/drawing/2014/main" id="{B5D59174-58E0-4B4D-B080-D9B4BCBA181D}"/>
                  </a:ext>
                </a:extLst>
              </p:cNvPr>
              <p:cNvSpPr/>
              <p:nvPr/>
            </p:nvSpPr>
            <p:spPr>
              <a:xfrm>
                <a:off x="5277063" y="2346521"/>
                <a:ext cx="362857" cy="1939502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</p:grp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5C7DC667-DAA2-5745-AF37-9FE4C6B14B74}"/>
              </a:ext>
            </a:extLst>
          </p:cNvPr>
          <p:cNvSpPr txBox="1"/>
          <p:nvPr/>
        </p:nvSpPr>
        <p:spPr>
          <a:xfrm>
            <a:off x="5522722" y="1847850"/>
            <a:ext cx="1333220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Ločene podatkovne shrambe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608876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Skupina 39">
            <a:extLst>
              <a:ext uri="{FF2B5EF4-FFF2-40B4-BE49-F238E27FC236}">
                <a16:creationId xmlns:a16="http://schemas.microsoft.com/office/drawing/2014/main" id="{212AD289-BC9E-4F21-A0AA-99AE916A6534}"/>
              </a:ext>
            </a:extLst>
          </p:cNvPr>
          <p:cNvGrpSpPr/>
          <p:nvPr/>
        </p:nvGrpSpPr>
        <p:grpSpPr>
          <a:xfrm>
            <a:off x="6385745" y="3303458"/>
            <a:ext cx="10478622" cy="9004422"/>
            <a:chOff x="2411818" y="1208296"/>
            <a:chExt cx="6554395" cy="5632280"/>
          </a:xfrm>
        </p:grpSpPr>
        <p:sp>
          <p:nvSpPr>
            <p:cNvPr id="41" name="PoljeZBesedilom 40">
              <a:extLst>
                <a:ext uri="{FF2B5EF4-FFF2-40B4-BE49-F238E27FC236}">
                  <a16:creationId xmlns:a16="http://schemas.microsoft.com/office/drawing/2014/main" id="{D1D0503F-A603-43BC-9F21-E02D4E8AF6EA}"/>
                </a:ext>
              </a:extLst>
            </p:cNvPr>
            <p:cNvSpPr txBox="1"/>
            <p:nvPr/>
          </p:nvSpPr>
          <p:spPr>
            <a:xfrm>
              <a:off x="6640795" y="1403886"/>
              <a:ext cx="1725815" cy="3657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Podatkovni vir</a:t>
              </a:r>
            </a:p>
          </p:txBody>
        </p:sp>
        <p:sp>
          <p:nvSpPr>
            <p:cNvPr id="42" name="PoljeZBesedilom 41">
              <a:extLst>
                <a:ext uri="{FF2B5EF4-FFF2-40B4-BE49-F238E27FC236}">
                  <a16:creationId xmlns:a16="http://schemas.microsoft.com/office/drawing/2014/main" id="{53F53428-1BBA-4AC4-BE30-B42798BF3A34}"/>
                </a:ext>
              </a:extLst>
            </p:cNvPr>
            <p:cNvSpPr txBox="1"/>
            <p:nvPr/>
          </p:nvSpPr>
          <p:spPr>
            <a:xfrm>
              <a:off x="6640796" y="3167390"/>
              <a:ext cx="2325417" cy="3657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Aplikacijski strežnik</a:t>
              </a:r>
            </a:p>
          </p:txBody>
        </p:sp>
        <p:sp>
          <p:nvSpPr>
            <p:cNvPr id="43" name="PoljeZBesedilom 42">
              <a:extLst>
                <a:ext uri="{FF2B5EF4-FFF2-40B4-BE49-F238E27FC236}">
                  <a16:creationId xmlns:a16="http://schemas.microsoft.com/office/drawing/2014/main" id="{DED9F0AB-E568-4736-83FE-A4C27B1EF12B}"/>
                </a:ext>
              </a:extLst>
            </p:cNvPr>
            <p:cNvSpPr txBox="1"/>
            <p:nvPr/>
          </p:nvSpPr>
          <p:spPr>
            <a:xfrm>
              <a:off x="6640795" y="6121766"/>
              <a:ext cx="1255558" cy="3657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l-SI" sz="3200" dirty="0">
                  <a:solidFill>
                    <a:srgbClr val="DE4276"/>
                  </a:solidFill>
                  <a:latin typeface="Helvetica" panose="020B0604020202020204" pitchFamily="34" charset="0"/>
                  <a:cs typeface="Helvetica" panose="020B0604020202020204" pitchFamily="34" charset="0"/>
                </a:rPr>
                <a:t>Odjemalci</a:t>
              </a:r>
            </a:p>
          </p:txBody>
        </p:sp>
        <p:grpSp>
          <p:nvGrpSpPr>
            <p:cNvPr id="44" name="Skupina 43">
              <a:extLst>
                <a:ext uri="{FF2B5EF4-FFF2-40B4-BE49-F238E27FC236}">
                  <a16:creationId xmlns:a16="http://schemas.microsoft.com/office/drawing/2014/main" id="{16C14FCC-D396-4E70-82D6-33C7A422D02F}"/>
                </a:ext>
              </a:extLst>
            </p:cNvPr>
            <p:cNvGrpSpPr/>
            <p:nvPr/>
          </p:nvGrpSpPr>
          <p:grpSpPr>
            <a:xfrm>
              <a:off x="2411818" y="1208296"/>
              <a:ext cx="3771697" cy="5632280"/>
              <a:chOff x="2411818" y="1208296"/>
              <a:chExt cx="3771697" cy="5632280"/>
            </a:xfrm>
          </p:grpSpPr>
          <p:pic>
            <p:nvPicPr>
              <p:cNvPr id="45" name="Grafika 44" descr="Zbirka podatkov">
                <a:extLst>
                  <a:ext uri="{FF2B5EF4-FFF2-40B4-BE49-F238E27FC236}">
                    <a16:creationId xmlns:a16="http://schemas.microsoft.com/office/drawing/2014/main" id="{F2B600C9-2EBC-4328-955C-0A3593531F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2771736" y="1208296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46" name="Grafika 45" descr="Pametni telefon">
                <a:extLst>
                  <a:ext uri="{FF2B5EF4-FFF2-40B4-BE49-F238E27FC236}">
                    <a16:creationId xmlns:a16="http://schemas.microsoft.com/office/drawing/2014/main" id="{2D11FB7A-A0F1-4417-9542-D2FC304564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5007053" y="5926176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47" name="Grafika 46" descr="Računalnik">
                <a:extLst>
                  <a:ext uri="{FF2B5EF4-FFF2-40B4-BE49-F238E27FC236}">
                    <a16:creationId xmlns:a16="http://schemas.microsoft.com/office/drawing/2014/main" id="{81C82E72-1AE0-4E86-9629-5A2A3F8B12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2770545" y="5926176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48" name="Grafika 47" descr="Strežnik">
                <a:extLst>
                  <a:ext uri="{FF2B5EF4-FFF2-40B4-BE49-F238E27FC236}">
                    <a16:creationId xmlns:a16="http://schemas.microsoft.com/office/drawing/2014/main" id="{4B39C833-80B8-40F1-A76F-F116EF2522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2770545" y="2424522"/>
                <a:ext cx="914400" cy="914400"/>
              </a:xfrm>
              <a:prstGeom prst="rect">
                <a:avLst/>
              </a:prstGeom>
            </p:spPr>
          </p:pic>
          <p:sp>
            <p:nvSpPr>
              <p:cNvPr id="49" name="Puščica: gor 48">
                <a:extLst>
                  <a:ext uri="{FF2B5EF4-FFF2-40B4-BE49-F238E27FC236}">
                    <a16:creationId xmlns:a16="http://schemas.microsoft.com/office/drawing/2014/main" id="{AEEED9D9-C052-44AF-8873-570FE18AD795}"/>
                  </a:ext>
                </a:extLst>
              </p:cNvPr>
              <p:cNvSpPr/>
              <p:nvPr/>
            </p:nvSpPr>
            <p:spPr>
              <a:xfrm>
                <a:off x="5277063" y="4508921"/>
                <a:ext cx="362857" cy="367849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pic>
            <p:nvPicPr>
              <p:cNvPr id="50" name="Grafika 49" descr="Strežnik">
                <a:extLst>
                  <a:ext uri="{FF2B5EF4-FFF2-40B4-BE49-F238E27FC236}">
                    <a16:creationId xmlns:a16="http://schemas.microsoft.com/office/drawing/2014/main" id="{E502F829-EEB4-4FF4-9E7C-005EB9EB5A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2770545" y="3626426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51" name="Grafika 50" descr="Strežnik">
                <a:extLst>
                  <a:ext uri="{FF2B5EF4-FFF2-40B4-BE49-F238E27FC236}">
                    <a16:creationId xmlns:a16="http://schemas.microsoft.com/office/drawing/2014/main" id="{626F4CA4-C92B-4F49-AE33-21E94E6ECE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5001292" y="3626426"/>
                <a:ext cx="914400" cy="914400"/>
              </a:xfrm>
              <a:prstGeom prst="rect">
                <a:avLst/>
              </a:prstGeom>
            </p:spPr>
          </p:pic>
          <p:sp>
            <p:nvSpPr>
              <p:cNvPr id="52" name="Puščica: gor 51">
                <a:extLst>
                  <a:ext uri="{FF2B5EF4-FFF2-40B4-BE49-F238E27FC236}">
                    <a16:creationId xmlns:a16="http://schemas.microsoft.com/office/drawing/2014/main" id="{4778D39C-C976-493F-A6C3-CFB4E49B6A39}"/>
                  </a:ext>
                </a:extLst>
              </p:cNvPr>
              <p:cNvSpPr/>
              <p:nvPr/>
            </p:nvSpPr>
            <p:spPr>
              <a:xfrm>
                <a:off x="3046316" y="4508921"/>
                <a:ext cx="362857" cy="367849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53" name="Puščica: gor 52">
                <a:extLst>
                  <a:ext uri="{FF2B5EF4-FFF2-40B4-BE49-F238E27FC236}">
                    <a16:creationId xmlns:a16="http://schemas.microsoft.com/office/drawing/2014/main" id="{A4A69F41-7AE5-405B-A13D-5D79366421FE}"/>
                  </a:ext>
                </a:extLst>
              </p:cNvPr>
              <p:cNvSpPr/>
              <p:nvPr/>
            </p:nvSpPr>
            <p:spPr>
              <a:xfrm rot="5400000">
                <a:off x="4161690" y="3626426"/>
                <a:ext cx="362857" cy="914399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54" name="Puščica: gor 53">
                <a:extLst>
                  <a:ext uri="{FF2B5EF4-FFF2-40B4-BE49-F238E27FC236}">
                    <a16:creationId xmlns:a16="http://schemas.microsoft.com/office/drawing/2014/main" id="{DC61F172-88D9-4232-B5F9-772B76ADB500}"/>
                  </a:ext>
                </a:extLst>
              </p:cNvPr>
              <p:cNvSpPr/>
              <p:nvPr/>
            </p:nvSpPr>
            <p:spPr>
              <a:xfrm>
                <a:off x="3046316" y="3298570"/>
                <a:ext cx="362857" cy="369626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55" name="Pravokotnik 54">
                <a:extLst>
                  <a:ext uri="{FF2B5EF4-FFF2-40B4-BE49-F238E27FC236}">
                    <a16:creationId xmlns:a16="http://schemas.microsoft.com/office/drawing/2014/main" id="{802028D3-CC0E-4C5B-8B0F-D2718B1B5D74}"/>
                  </a:ext>
                </a:extLst>
              </p:cNvPr>
              <p:cNvSpPr/>
              <p:nvPr/>
            </p:nvSpPr>
            <p:spPr>
              <a:xfrm>
                <a:off x="2411818" y="2328006"/>
                <a:ext cx="3771697" cy="2426879"/>
              </a:xfrm>
              <a:prstGeom prst="rect">
                <a:avLst/>
              </a:prstGeom>
              <a:noFill/>
              <a:ln w="3175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pic>
            <p:nvPicPr>
              <p:cNvPr id="56" name="Grafika 55" descr="Zbirka podatkov">
                <a:extLst>
                  <a:ext uri="{FF2B5EF4-FFF2-40B4-BE49-F238E27FC236}">
                    <a16:creationId xmlns:a16="http://schemas.microsoft.com/office/drawing/2014/main" id="{6594493F-60CD-4BF2-880D-7E3AF0D3C30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5001291" y="1208296"/>
                <a:ext cx="914400" cy="914400"/>
              </a:xfrm>
              <a:prstGeom prst="rect">
                <a:avLst/>
              </a:prstGeom>
            </p:spPr>
          </p:pic>
          <p:sp>
            <p:nvSpPr>
              <p:cNvPr id="57" name="Puščica: gor 56">
                <a:extLst>
                  <a:ext uri="{FF2B5EF4-FFF2-40B4-BE49-F238E27FC236}">
                    <a16:creationId xmlns:a16="http://schemas.microsoft.com/office/drawing/2014/main" id="{A21B6A00-3A04-42FC-9D4B-748C631EB28B}"/>
                  </a:ext>
                </a:extLst>
              </p:cNvPr>
              <p:cNvSpPr/>
              <p:nvPr/>
            </p:nvSpPr>
            <p:spPr>
              <a:xfrm>
                <a:off x="3046316" y="2074991"/>
                <a:ext cx="362857" cy="387632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58" name="Puščica: gor 57">
                <a:extLst>
                  <a:ext uri="{FF2B5EF4-FFF2-40B4-BE49-F238E27FC236}">
                    <a16:creationId xmlns:a16="http://schemas.microsoft.com/office/drawing/2014/main" id="{EEE1969A-9C70-4446-BDD9-69BB154DAC27}"/>
                  </a:ext>
                </a:extLst>
              </p:cNvPr>
              <p:cNvSpPr/>
              <p:nvPr/>
            </p:nvSpPr>
            <p:spPr>
              <a:xfrm>
                <a:off x="5277063" y="2084139"/>
                <a:ext cx="362857" cy="1584058"/>
              </a:xfrm>
              <a:prstGeom prst="upArrow">
                <a:avLst>
                  <a:gd name="adj1" fmla="val 50000"/>
                  <a:gd name="adj2" fmla="val 50000"/>
                </a:avLst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59" name="PoljeZBesedilom 58">
                <a:extLst>
                  <a:ext uri="{FF2B5EF4-FFF2-40B4-BE49-F238E27FC236}">
                    <a16:creationId xmlns:a16="http://schemas.microsoft.com/office/drawing/2014/main" id="{6A6F6EC4-83AA-48F3-8952-3D3460178930}"/>
                  </a:ext>
                </a:extLst>
              </p:cNvPr>
              <p:cNvSpPr txBox="1"/>
              <p:nvPr/>
            </p:nvSpPr>
            <p:spPr>
              <a:xfrm>
                <a:off x="2411818" y="5040323"/>
                <a:ext cx="3771697" cy="365778"/>
              </a:xfrm>
              <a:prstGeom prst="rect">
                <a:avLst/>
              </a:prstGeom>
              <a:noFill/>
              <a:ln w="3175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pPr algn="ctr"/>
                <a:r>
                  <a:rPr lang="sl-SI" sz="3200" dirty="0">
                    <a:solidFill>
                      <a:srgbClr val="DE4276"/>
                    </a:solidFill>
                    <a:latin typeface="Helvetica" panose="020B0604020202020204" pitchFamily="34" charset="0"/>
                    <a:cs typeface="Helvetica" panose="020B0604020202020204" pitchFamily="34" charset="0"/>
                  </a:rPr>
                  <a:t>API prehod</a:t>
                </a:r>
              </a:p>
            </p:txBody>
          </p:sp>
          <p:sp>
            <p:nvSpPr>
              <p:cNvPr id="60" name="Puščica: gor 59">
                <a:extLst>
                  <a:ext uri="{FF2B5EF4-FFF2-40B4-BE49-F238E27FC236}">
                    <a16:creationId xmlns:a16="http://schemas.microsoft.com/office/drawing/2014/main" id="{D59EFEEC-8468-41F9-8F7F-6AE1F5B7821F}"/>
                  </a:ext>
                </a:extLst>
              </p:cNvPr>
              <p:cNvSpPr/>
              <p:nvPr/>
            </p:nvSpPr>
            <p:spPr>
              <a:xfrm>
                <a:off x="5277063" y="5532064"/>
                <a:ext cx="362857" cy="367849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  <p:sp>
            <p:nvSpPr>
              <p:cNvPr id="61" name="Puščica: gor 60">
                <a:extLst>
                  <a:ext uri="{FF2B5EF4-FFF2-40B4-BE49-F238E27FC236}">
                    <a16:creationId xmlns:a16="http://schemas.microsoft.com/office/drawing/2014/main" id="{A8369C16-6AB4-4291-B131-0A237927C1CE}"/>
                  </a:ext>
                </a:extLst>
              </p:cNvPr>
              <p:cNvSpPr/>
              <p:nvPr/>
            </p:nvSpPr>
            <p:spPr>
              <a:xfrm>
                <a:off x="3046316" y="5532064"/>
                <a:ext cx="362857" cy="367849"/>
              </a:xfrm>
              <a:prstGeom prst="upArrow">
                <a:avLst/>
              </a:prstGeom>
              <a:noFill/>
              <a:ln w="25400" cap="flat" cmpd="sng" algn="ctr">
                <a:solidFill>
                  <a:srgbClr val="422963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sl-SI"/>
              </a:p>
            </p:txBody>
          </p:sp>
        </p:grp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5C7DC667-DAA2-5745-AF37-9FE4C6B14B74}"/>
              </a:ext>
            </a:extLst>
          </p:cNvPr>
          <p:cNvSpPr txBox="1"/>
          <p:nvPr/>
        </p:nvSpPr>
        <p:spPr>
          <a:xfrm>
            <a:off x="5522722" y="1847850"/>
            <a:ext cx="1333220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API prehod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227320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5083810" y="1847850"/>
            <a:ext cx="1421003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Prednosti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mikrostoritev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0062"/>
            <a:ext cx="15026823" cy="584775"/>
            <a:chOff x="3276792" y="4309397"/>
            <a:chExt cx="15026089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420063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Nove funkcionalnosti se lahko dodajo kot nove storitve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5318597"/>
            <a:ext cx="13350082" cy="584775"/>
            <a:chOff x="3276792" y="4309397"/>
            <a:chExt cx="13349428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12523969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Posamezne storitve lahko razvijajo ločene ekipe</a:t>
              </a: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6327707"/>
            <a:ext cx="12848343" cy="584775"/>
            <a:chOff x="3276792" y="4309396"/>
            <a:chExt cx="12847714" cy="58480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6"/>
              <a:ext cx="12022255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Storitve lahko uporabljajo različne tehnologije</a:t>
              </a: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18" name="Group 13">
            <a:extLst>
              <a:ext uri="{FF2B5EF4-FFF2-40B4-BE49-F238E27FC236}">
                <a16:creationId xmlns:a16="http://schemas.microsoft.com/office/drawing/2014/main" id="{483658E9-A39E-4937-9BA9-0DFE63750CA3}"/>
              </a:ext>
            </a:extLst>
          </p:cNvPr>
          <p:cNvGrpSpPr>
            <a:grpSpLocks/>
          </p:cNvGrpSpPr>
          <p:nvPr/>
        </p:nvGrpSpPr>
        <p:grpSpPr bwMode="auto">
          <a:xfrm>
            <a:off x="3722383" y="7322968"/>
            <a:ext cx="15935726" cy="584775"/>
            <a:chOff x="3276792" y="4309397"/>
            <a:chExt cx="15934953" cy="584803"/>
          </a:xfrm>
        </p:grpSpPr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FD051585-12FC-4C22-8274-2D0963F945F1}"/>
                </a:ext>
              </a:extLst>
            </p:cNvPr>
            <p:cNvSpPr txBox="1"/>
            <p:nvPr/>
          </p:nvSpPr>
          <p:spPr>
            <a:xfrm>
              <a:off x="4102251" y="4309397"/>
              <a:ext cx="15109494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Manj funkcionalnosti v posamezni storitvi olajša testiranje</a:t>
              </a: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99A779A6-A30E-4C37-A8CE-1391148A1178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4" name="Group 13">
            <a:extLst>
              <a:ext uri="{FF2B5EF4-FFF2-40B4-BE49-F238E27FC236}">
                <a16:creationId xmlns:a16="http://schemas.microsoft.com/office/drawing/2014/main" id="{63CF696A-D5CC-4F7B-8790-95AE10565835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8318228"/>
            <a:ext cx="15143842" cy="584775"/>
            <a:chOff x="3276792" y="4309397"/>
            <a:chExt cx="15143103" cy="584803"/>
          </a:xfrm>
        </p:grpSpPr>
        <p:sp>
          <p:nvSpPr>
            <p:cNvPr id="25" name="TextBox 15">
              <a:extLst>
                <a:ext uri="{FF2B5EF4-FFF2-40B4-BE49-F238E27FC236}">
                  <a16:creationId xmlns:a16="http://schemas.microsoft.com/office/drawing/2014/main" id="{4ACB7719-1497-46BA-9E15-E454D13B40AD}"/>
                </a:ext>
              </a:extLst>
            </p:cNvPr>
            <p:cNvSpPr txBox="1"/>
            <p:nvPr/>
          </p:nvSpPr>
          <p:spPr>
            <a:xfrm>
              <a:off x="4102251" y="4309397"/>
              <a:ext cx="14317644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Kljub napaki v eni storitvi, preostale še naprej delujejo</a:t>
              </a:r>
            </a:p>
          </p:txBody>
        </p:sp>
        <p:sp>
          <p:nvSpPr>
            <p:cNvPr id="26" name="Shape 2906">
              <a:extLst>
                <a:ext uri="{FF2B5EF4-FFF2-40B4-BE49-F238E27FC236}">
                  <a16:creationId xmlns:a16="http://schemas.microsoft.com/office/drawing/2014/main" id="{97813104-AB98-4F97-8F9C-7DA6B5A8F785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7" name="Group 13">
            <a:extLst>
              <a:ext uri="{FF2B5EF4-FFF2-40B4-BE49-F238E27FC236}">
                <a16:creationId xmlns:a16="http://schemas.microsoft.com/office/drawing/2014/main" id="{E7F9B2F4-D7B6-4CA9-9B6A-0D92DD3E9100}"/>
              </a:ext>
            </a:extLst>
          </p:cNvPr>
          <p:cNvGrpSpPr>
            <a:grpSpLocks/>
          </p:cNvGrpSpPr>
          <p:nvPr/>
        </p:nvGrpSpPr>
        <p:grpSpPr bwMode="auto">
          <a:xfrm>
            <a:off x="3695693" y="9294705"/>
            <a:ext cx="13043908" cy="584775"/>
            <a:chOff x="3276792" y="4309397"/>
            <a:chExt cx="13043271" cy="584803"/>
          </a:xfrm>
        </p:grpSpPr>
        <p:sp>
          <p:nvSpPr>
            <p:cNvPr id="28" name="TextBox 15">
              <a:extLst>
                <a:ext uri="{FF2B5EF4-FFF2-40B4-BE49-F238E27FC236}">
                  <a16:creationId xmlns:a16="http://schemas.microsoft.com/office/drawing/2014/main" id="{E780295D-E9D0-4038-BA52-0D6536DAC76C}"/>
                </a:ext>
              </a:extLst>
            </p:cNvPr>
            <p:cNvSpPr txBox="1"/>
            <p:nvPr/>
          </p:nvSpPr>
          <p:spPr>
            <a:xfrm>
              <a:off x="4102251" y="4309397"/>
              <a:ext cx="12217812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Hitrejši zagon storitev zaradi manjšega obsega</a:t>
              </a:r>
            </a:p>
          </p:txBody>
        </p:sp>
        <p:sp>
          <p:nvSpPr>
            <p:cNvPr id="29" name="Shape 2906">
              <a:extLst>
                <a:ext uri="{FF2B5EF4-FFF2-40B4-BE49-F238E27FC236}">
                  <a16:creationId xmlns:a16="http://schemas.microsoft.com/office/drawing/2014/main" id="{DFE0D625-E796-4311-A28D-E13B9F5CC9F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0" name="Group 13">
            <a:extLst>
              <a:ext uri="{FF2B5EF4-FFF2-40B4-BE49-F238E27FC236}">
                <a16:creationId xmlns:a16="http://schemas.microsoft.com/office/drawing/2014/main" id="{4B069CB6-28A3-4F5B-BFAE-C518FB6EB872}"/>
              </a:ext>
            </a:extLst>
          </p:cNvPr>
          <p:cNvGrpSpPr>
            <a:grpSpLocks/>
          </p:cNvGrpSpPr>
          <p:nvPr/>
        </p:nvGrpSpPr>
        <p:grpSpPr bwMode="auto">
          <a:xfrm>
            <a:off x="3695698" y="10271182"/>
            <a:ext cx="14068227" cy="584775"/>
            <a:chOff x="3276792" y="4309397"/>
            <a:chExt cx="14067543" cy="584803"/>
          </a:xfrm>
        </p:grpSpPr>
        <p:sp>
          <p:nvSpPr>
            <p:cNvPr id="31" name="TextBox 15">
              <a:extLst>
                <a:ext uri="{FF2B5EF4-FFF2-40B4-BE49-F238E27FC236}">
                  <a16:creationId xmlns:a16="http://schemas.microsoft.com/office/drawing/2014/main" id="{7C900435-021A-4F8C-AF10-4F275FB6AC4F}"/>
                </a:ext>
              </a:extLst>
            </p:cNvPr>
            <p:cNvSpPr txBox="1"/>
            <p:nvPr/>
          </p:nvSpPr>
          <p:spPr>
            <a:xfrm>
              <a:off x="4102251" y="4309397"/>
              <a:ext cx="13242084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Vsaki storitvi je mogoče neodvisno dodeljevati vire</a:t>
              </a:r>
            </a:p>
          </p:txBody>
        </p:sp>
        <p:sp>
          <p:nvSpPr>
            <p:cNvPr id="32" name="Shape 2906">
              <a:extLst>
                <a:ext uri="{FF2B5EF4-FFF2-40B4-BE49-F238E27FC236}">
                  <a16:creationId xmlns:a16="http://schemas.microsoft.com/office/drawing/2014/main" id="{7F90C09C-6414-44EE-9F99-D552B194B7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33" name="Group 13">
            <a:extLst>
              <a:ext uri="{FF2B5EF4-FFF2-40B4-BE49-F238E27FC236}">
                <a16:creationId xmlns:a16="http://schemas.microsoft.com/office/drawing/2014/main" id="{9066ECA9-A8B5-465C-B018-B8FA8AB96317}"/>
              </a:ext>
            </a:extLst>
          </p:cNvPr>
          <p:cNvGrpSpPr>
            <a:grpSpLocks/>
          </p:cNvGrpSpPr>
          <p:nvPr/>
        </p:nvGrpSpPr>
        <p:grpSpPr bwMode="auto">
          <a:xfrm>
            <a:off x="3695693" y="11234384"/>
            <a:ext cx="19696371" cy="584775"/>
            <a:chOff x="3276792" y="4309397"/>
            <a:chExt cx="19695409" cy="584803"/>
          </a:xfrm>
        </p:grpSpPr>
        <p:sp>
          <p:nvSpPr>
            <p:cNvPr id="34" name="TextBox 15">
              <a:extLst>
                <a:ext uri="{FF2B5EF4-FFF2-40B4-BE49-F238E27FC236}">
                  <a16:creationId xmlns:a16="http://schemas.microsoft.com/office/drawing/2014/main" id="{830AF8A7-DFDB-46F7-B08E-84CB3CFAC43C}"/>
                </a:ext>
              </a:extLst>
            </p:cNvPr>
            <p:cNvSpPr txBox="1"/>
            <p:nvPr/>
          </p:nvSpPr>
          <p:spPr>
            <a:xfrm>
              <a:off x="4102251" y="4309397"/>
              <a:ext cx="18869950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Nameščanje in posodabljanje posamezne storitve je neodvisno od ostalih</a:t>
              </a:r>
            </a:p>
          </p:txBody>
        </p:sp>
        <p:sp>
          <p:nvSpPr>
            <p:cNvPr id="35" name="Shape 2906">
              <a:extLst>
                <a:ext uri="{FF2B5EF4-FFF2-40B4-BE49-F238E27FC236}">
                  <a16:creationId xmlns:a16="http://schemas.microsoft.com/office/drawing/2014/main" id="{5ACFA71C-D967-48DC-AFDB-7D2A60B62E3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964583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5083810" y="1847850"/>
            <a:ext cx="1421003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Slabosti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mikrostoritev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0062"/>
            <a:ext cx="13159326" cy="584775"/>
            <a:chOff x="3276792" y="4309397"/>
            <a:chExt cx="13158683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2333224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Potencialna nedosegljivost posameznih storitev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5318597"/>
            <a:ext cx="10821954" cy="584775"/>
            <a:chOff x="3276792" y="4309397"/>
            <a:chExt cx="10821424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9995965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Večja latenca pri klicih med storitvami</a:t>
              </a: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5" name="Group 13">
            <a:extLst>
              <a:ext uri="{FF2B5EF4-FFF2-40B4-BE49-F238E27FC236}">
                <a16:creationId xmlns:a16="http://schemas.microsoft.com/office/drawing/2014/main" id="{42C1606E-E87E-C243-9A20-9EA355D39BA0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6327707"/>
            <a:ext cx="14712634" cy="584775"/>
            <a:chOff x="3276792" y="4309396"/>
            <a:chExt cx="14711914" cy="584803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7E072DC-0C4B-E947-80D0-28FF8B623CFF}"/>
                </a:ext>
              </a:extLst>
            </p:cNvPr>
            <p:cNvSpPr txBox="1"/>
            <p:nvPr/>
          </p:nvSpPr>
          <p:spPr>
            <a:xfrm>
              <a:off x="4102251" y="4309396"/>
              <a:ext cx="13886455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Porazdeljeno shranjevanje podatkov prek več storitev</a:t>
              </a: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17E4D87-88F6-A549-870A-7FAA7C8DAC19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18" name="Group 13">
            <a:extLst>
              <a:ext uri="{FF2B5EF4-FFF2-40B4-BE49-F238E27FC236}">
                <a16:creationId xmlns:a16="http://schemas.microsoft.com/office/drawing/2014/main" id="{483658E9-A39E-4937-9BA9-0DFE63750CA3}"/>
              </a:ext>
            </a:extLst>
          </p:cNvPr>
          <p:cNvGrpSpPr>
            <a:grpSpLocks/>
          </p:cNvGrpSpPr>
          <p:nvPr/>
        </p:nvGrpSpPr>
        <p:grpSpPr bwMode="auto">
          <a:xfrm>
            <a:off x="3722383" y="7322968"/>
            <a:ext cx="13647663" cy="584775"/>
            <a:chOff x="3276792" y="4309397"/>
            <a:chExt cx="13647001" cy="584803"/>
          </a:xfrm>
        </p:grpSpPr>
        <p:sp>
          <p:nvSpPr>
            <p:cNvPr id="19" name="TextBox 15">
              <a:extLst>
                <a:ext uri="{FF2B5EF4-FFF2-40B4-BE49-F238E27FC236}">
                  <a16:creationId xmlns:a16="http://schemas.microsoft.com/office/drawing/2014/main" id="{FD051585-12FC-4C22-8274-2D0963F945F1}"/>
                </a:ext>
              </a:extLst>
            </p:cNvPr>
            <p:cNvSpPr txBox="1"/>
            <p:nvPr/>
          </p:nvSpPr>
          <p:spPr>
            <a:xfrm>
              <a:off x="4102251" y="4309397"/>
              <a:ext cx="12821542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Težavno integracijsko testiranje prek več storitev</a:t>
              </a: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99A779A6-A30E-4C37-A8CE-1391148A1178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4" name="Group 13">
            <a:extLst>
              <a:ext uri="{FF2B5EF4-FFF2-40B4-BE49-F238E27FC236}">
                <a16:creationId xmlns:a16="http://schemas.microsoft.com/office/drawing/2014/main" id="{63CF696A-D5CC-4F7B-8790-95AE10565835}"/>
              </a:ext>
            </a:extLst>
          </p:cNvPr>
          <p:cNvGrpSpPr>
            <a:grpSpLocks/>
          </p:cNvGrpSpPr>
          <p:nvPr/>
        </p:nvGrpSpPr>
        <p:grpSpPr bwMode="auto">
          <a:xfrm>
            <a:off x="3695699" y="8318228"/>
            <a:ext cx="16322049" cy="584775"/>
            <a:chOff x="3276792" y="4309397"/>
            <a:chExt cx="16321253" cy="584803"/>
          </a:xfrm>
        </p:grpSpPr>
        <p:sp>
          <p:nvSpPr>
            <p:cNvPr id="25" name="TextBox 15">
              <a:extLst>
                <a:ext uri="{FF2B5EF4-FFF2-40B4-BE49-F238E27FC236}">
                  <a16:creationId xmlns:a16="http://schemas.microsoft.com/office/drawing/2014/main" id="{4ACB7719-1497-46BA-9E15-E454D13B40AD}"/>
                </a:ext>
              </a:extLst>
            </p:cNvPr>
            <p:cNvSpPr txBox="1"/>
            <p:nvPr/>
          </p:nvSpPr>
          <p:spPr>
            <a:xfrm>
              <a:off x="4102251" y="4309397"/>
              <a:ext cx="15495794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Zahtevna koordinacija sprememb, ki vključujejo več storitev</a:t>
              </a:r>
            </a:p>
          </p:txBody>
        </p:sp>
        <p:sp>
          <p:nvSpPr>
            <p:cNvPr id="26" name="Shape 2906">
              <a:extLst>
                <a:ext uri="{FF2B5EF4-FFF2-40B4-BE49-F238E27FC236}">
                  <a16:creationId xmlns:a16="http://schemas.microsoft.com/office/drawing/2014/main" id="{97813104-AB98-4F97-8F9C-7DA6B5A8F785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7" name="Group 13">
            <a:extLst>
              <a:ext uri="{FF2B5EF4-FFF2-40B4-BE49-F238E27FC236}">
                <a16:creationId xmlns:a16="http://schemas.microsoft.com/office/drawing/2014/main" id="{E7F9B2F4-D7B6-4CA9-9B6A-0D92DD3E9100}"/>
              </a:ext>
            </a:extLst>
          </p:cNvPr>
          <p:cNvGrpSpPr>
            <a:grpSpLocks/>
          </p:cNvGrpSpPr>
          <p:nvPr/>
        </p:nvGrpSpPr>
        <p:grpSpPr bwMode="auto">
          <a:xfrm>
            <a:off x="3695693" y="9294705"/>
            <a:ext cx="13721978" cy="584775"/>
            <a:chOff x="3276792" y="4309397"/>
            <a:chExt cx="13721308" cy="584803"/>
          </a:xfrm>
        </p:grpSpPr>
        <p:sp>
          <p:nvSpPr>
            <p:cNvPr id="28" name="TextBox 15">
              <a:extLst>
                <a:ext uri="{FF2B5EF4-FFF2-40B4-BE49-F238E27FC236}">
                  <a16:creationId xmlns:a16="http://schemas.microsoft.com/office/drawing/2014/main" id="{E780295D-E9D0-4038-BA52-0D6536DAC76C}"/>
                </a:ext>
              </a:extLst>
            </p:cNvPr>
            <p:cNvSpPr txBox="1"/>
            <p:nvPr/>
          </p:nvSpPr>
          <p:spPr>
            <a:xfrm>
              <a:off x="4102251" y="4309397"/>
              <a:ext cx="12895849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Kompleksno nameščanje in konfiguriranje storitev</a:t>
              </a:r>
            </a:p>
          </p:txBody>
        </p:sp>
        <p:sp>
          <p:nvSpPr>
            <p:cNvPr id="29" name="Shape 2906">
              <a:extLst>
                <a:ext uri="{FF2B5EF4-FFF2-40B4-BE49-F238E27FC236}">
                  <a16:creationId xmlns:a16="http://schemas.microsoft.com/office/drawing/2014/main" id="{DFE0D625-E796-4311-A28D-E13B9F5CC9F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03966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C7DC667-DAA2-5745-AF37-9FE4C6B14B74}"/>
              </a:ext>
            </a:extLst>
          </p:cNvPr>
          <p:cNvSpPr txBox="1"/>
          <p:nvPr/>
        </p:nvSpPr>
        <p:spPr>
          <a:xfrm>
            <a:off x="3602736" y="1847850"/>
            <a:ext cx="1717217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S kompleksnostjo pada produktivnost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aphicFrame>
        <p:nvGraphicFramePr>
          <p:cNvPr id="25" name="Označba mesta vsebine 6">
            <a:extLst>
              <a:ext uri="{FF2B5EF4-FFF2-40B4-BE49-F238E27FC236}">
                <a16:creationId xmlns:a16="http://schemas.microsoft.com/office/drawing/2014/main" id="{483C8C77-48C1-4907-A69A-74538876779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52312555"/>
              </p:ext>
            </p:extLst>
          </p:nvPr>
        </p:nvGraphicFramePr>
        <p:xfrm>
          <a:off x="2746381" y="4001588"/>
          <a:ext cx="18884888" cy="7044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0199870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5083810" y="1847850"/>
            <a:ext cx="1421003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Začetek razvoja z monolitom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0062"/>
            <a:ext cx="13159326" cy="584775"/>
            <a:chOff x="3276792" y="4309397"/>
            <a:chExt cx="13158683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2333224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Morda prehod na mikrostoritve ne bo potreben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35524" name="Group 9">
            <a:extLst>
              <a:ext uri="{FF2B5EF4-FFF2-40B4-BE49-F238E27FC236}">
                <a16:creationId xmlns:a16="http://schemas.microsoft.com/office/drawing/2014/main" id="{E2C7F7F2-C58F-1242-AE47-5C4DCF5C347C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5318597"/>
            <a:ext cx="10065529" cy="584775"/>
            <a:chOff x="3276792" y="4309397"/>
            <a:chExt cx="10065036" cy="584803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0DB54E-5C83-914D-993B-D022D11242E3}"/>
                </a:ext>
              </a:extLst>
            </p:cNvPr>
            <p:cNvSpPr txBox="1"/>
            <p:nvPr/>
          </p:nvSpPr>
          <p:spPr>
            <a:xfrm>
              <a:off x="4102251" y="4309397"/>
              <a:ext cx="9239577" cy="5848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Začetek razvoja monolita je hitrejši</a:t>
              </a:r>
            </a:p>
          </p:txBody>
        </p:sp>
        <p:sp>
          <p:nvSpPr>
            <p:cNvPr id="13" name="Shape 2906">
              <a:extLst>
                <a:ext uri="{FF2B5EF4-FFF2-40B4-BE49-F238E27FC236}">
                  <a16:creationId xmlns:a16="http://schemas.microsoft.com/office/drawing/2014/main" id="{420D2B97-EB78-B444-8735-07B86042E55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BF1E2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" name="Group 13">
            <a:extLst>
              <a:ext uri="{FF2B5EF4-FFF2-40B4-BE49-F238E27FC236}">
                <a16:creationId xmlns:a16="http://schemas.microsoft.com/office/drawing/2014/main" id="{9E394C3E-3E69-449C-8170-192D78DE23D9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6327132"/>
            <a:ext cx="17073563" cy="1690884"/>
            <a:chOff x="3276792" y="4309397"/>
            <a:chExt cx="17072722" cy="1690968"/>
          </a:xfrm>
        </p:grpSpPr>
        <p:sp>
          <p:nvSpPr>
            <p:cNvPr id="22" name="TextBox 14">
              <a:extLst>
                <a:ext uri="{FF2B5EF4-FFF2-40B4-BE49-F238E27FC236}">
                  <a16:creationId xmlns:a16="http://schemas.microsoft.com/office/drawing/2014/main" id="{D415B0B3-9BE7-4E9C-828A-33EB97480C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958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Predstavlja osnovo za kasnejšo delitev v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mikrostoritve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Naknadno spreminjanje delitve lažje kot pri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mikrostoritvah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E55324A9-FFD0-4611-A732-D32ED35FD0E9}"/>
                </a:ext>
              </a:extLst>
            </p:cNvPr>
            <p:cNvSpPr txBox="1"/>
            <p:nvPr/>
          </p:nvSpPr>
          <p:spPr>
            <a:xfrm>
              <a:off x="4102251" y="4309397"/>
              <a:ext cx="1009713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Modularna arhitektura znotraj monolita</a:t>
              </a:r>
            </a:p>
          </p:txBody>
        </p:sp>
        <p:sp>
          <p:nvSpPr>
            <p:cNvPr id="30" name="Shape 2906">
              <a:extLst>
                <a:ext uri="{FF2B5EF4-FFF2-40B4-BE49-F238E27FC236}">
                  <a16:creationId xmlns:a16="http://schemas.microsoft.com/office/drawing/2014/main" id="{3E221A51-BA32-442E-81C5-5AC81FF21C3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41191174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lika 6">
            <a:extLst>
              <a:ext uri="{FF2B5EF4-FFF2-40B4-BE49-F238E27FC236}">
                <a16:creationId xmlns:a16="http://schemas.microsoft.com/office/drawing/2014/main" id="{F196CD0A-9656-4F12-8B9B-F7178A924C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3750" y="4798395"/>
            <a:ext cx="7494799" cy="720758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166B21C-AD3F-1A43-9E0F-402C58E63718}"/>
              </a:ext>
            </a:extLst>
          </p:cNvPr>
          <p:cNvSpPr txBox="1"/>
          <p:nvPr/>
        </p:nvSpPr>
        <p:spPr>
          <a:xfrm>
            <a:off x="5687568" y="1847850"/>
            <a:ext cx="1300251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Ne gre vedno vse po načrtih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11" name="Group 1">
            <a:extLst>
              <a:ext uri="{FF2B5EF4-FFF2-40B4-BE49-F238E27FC236}">
                <a16:creationId xmlns:a16="http://schemas.microsoft.com/office/drawing/2014/main" id="{514F717E-0B4B-4433-92E2-89095D47756C}"/>
              </a:ext>
            </a:extLst>
          </p:cNvPr>
          <p:cNvGrpSpPr>
            <a:grpSpLocks/>
          </p:cNvGrpSpPr>
          <p:nvPr/>
        </p:nvGrpSpPr>
        <p:grpSpPr bwMode="auto">
          <a:xfrm>
            <a:off x="12934951" y="3680102"/>
            <a:ext cx="8473959" cy="1229220"/>
            <a:chOff x="3276792" y="4309397"/>
            <a:chExt cx="8473542" cy="1229281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47400F4E-09D7-46F6-AFF2-D086D6272F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7647312" cy="497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3" name="TextBox 5">
              <a:extLst>
                <a:ext uri="{FF2B5EF4-FFF2-40B4-BE49-F238E27FC236}">
                  <a16:creationId xmlns:a16="http://schemas.microsoft.com/office/drawing/2014/main" id="{A60FA3B4-CDB0-4F21-BC35-245B962EA665}"/>
                </a:ext>
              </a:extLst>
            </p:cNvPr>
            <p:cNvSpPr txBox="1"/>
            <p:nvPr/>
          </p:nvSpPr>
          <p:spPr>
            <a:xfrm>
              <a:off x="4102251" y="4309397"/>
              <a:ext cx="2417531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Realnost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4" name="Shape 2906">
              <a:extLst>
                <a:ext uri="{FF2B5EF4-FFF2-40B4-BE49-F238E27FC236}">
                  <a16:creationId xmlns:a16="http://schemas.microsoft.com/office/drawing/2014/main" id="{FAAD08F1-2616-48BA-B60E-335C42D89242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6" name="Group 1">
            <a:extLst>
              <a:ext uri="{FF2B5EF4-FFF2-40B4-BE49-F238E27FC236}">
                <a16:creationId xmlns:a16="http://schemas.microsoft.com/office/drawing/2014/main" id="{C34EBEEF-AD51-4172-8168-B79D2AFD855F}"/>
              </a:ext>
            </a:extLst>
          </p:cNvPr>
          <p:cNvGrpSpPr>
            <a:grpSpLocks/>
          </p:cNvGrpSpPr>
          <p:nvPr/>
        </p:nvGrpSpPr>
        <p:grpSpPr bwMode="auto">
          <a:xfrm>
            <a:off x="2952014" y="3662501"/>
            <a:ext cx="2770263" cy="584775"/>
            <a:chOff x="3276792" y="4309397"/>
            <a:chExt cx="2770127" cy="584804"/>
          </a:xfrm>
        </p:grpSpPr>
        <p:sp>
          <p:nvSpPr>
            <p:cNvPr id="9" name="TextBox 5">
              <a:extLst>
                <a:ext uri="{FF2B5EF4-FFF2-40B4-BE49-F238E27FC236}">
                  <a16:creationId xmlns:a16="http://schemas.microsoft.com/office/drawing/2014/main" id="{B0EFE2AF-ABFF-4497-8886-65EA0CC6C29B}"/>
                </a:ext>
              </a:extLst>
            </p:cNvPr>
            <p:cNvSpPr txBox="1"/>
            <p:nvPr/>
          </p:nvSpPr>
          <p:spPr>
            <a:xfrm>
              <a:off x="4102251" y="4309397"/>
              <a:ext cx="194466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Upanje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0" name="Shape 2906">
              <a:extLst>
                <a:ext uri="{FF2B5EF4-FFF2-40B4-BE49-F238E27FC236}">
                  <a16:creationId xmlns:a16="http://schemas.microsoft.com/office/drawing/2014/main" id="{83AF8A04-566A-4A12-8B12-7311F06EC456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pic>
        <p:nvPicPr>
          <p:cNvPr id="3" name="Slika 2">
            <a:extLst>
              <a:ext uri="{FF2B5EF4-FFF2-40B4-BE49-F238E27FC236}">
                <a16:creationId xmlns:a16="http://schemas.microsoft.com/office/drawing/2014/main" id="{EE23705C-7510-488F-9E61-7157D69DE3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582" y="4798396"/>
            <a:ext cx="7510777" cy="7207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5152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4462018" y="1847850"/>
            <a:ext cx="1545361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Začetek razvoja z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mikrostoritvami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235523" name="Group 1">
            <a:extLst>
              <a:ext uri="{FF2B5EF4-FFF2-40B4-BE49-F238E27FC236}">
                <a16:creationId xmlns:a16="http://schemas.microsoft.com/office/drawing/2014/main" id="{DC0D6BDB-FE8A-264D-BEE4-D78EF59F120E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0062"/>
            <a:ext cx="11602808" cy="584775"/>
            <a:chOff x="3276792" y="4309397"/>
            <a:chExt cx="11602241" cy="584804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5D7D8EA-3EDF-4B46-B66D-4FDC7B3C6D6C}"/>
                </a:ext>
              </a:extLst>
            </p:cNvPr>
            <p:cNvSpPr txBox="1"/>
            <p:nvPr/>
          </p:nvSpPr>
          <p:spPr>
            <a:xfrm>
              <a:off x="4102251" y="4309397"/>
              <a:ext cx="10776782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Modularnost brez zanašanja na disciplino</a:t>
              </a:r>
            </a:p>
          </p:txBody>
        </p:sp>
        <p:sp>
          <p:nvSpPr>
            <p:cNvPr id="7" name="Shape 2906">
              <a:extLst>
                <a:ext uri="{FF2B5EF4-FFF2-40B4-BE49-F238E27FC236}">
                  <a16:creationId xmlns:a16="http://schemas.microsoft.com/office/drawing/2014/main" id="{E1859765-6C6B-1341-ACC0-FA6D4BE5A9C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" name="Group 13">
            <a:extLst>
              <a:ext uri="{FF2B5EF4-FFF2-40B4-BE49-F238E27FC236}">
                <a16:creationId xmlns:a16="http://schemas.microsoft.com/office/drawing/2014/main" id="{9E394C3E-3E69-449C-8170-192D78DE23D9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5270444"/>
            <a:ext cx="17073563" cy="2152549"/>
            <a:chOff x="3276792" y="4309397"/>
            <a:chExt cx="17072722" cy="2152656"/>
          </a:xfrm>
        </p:grpSpPr>
        <p:sp>
          <p:nvSpPr>
            <p:cNvPr id="22" name="TextBox 14">
              <a:extLst>
                <a:ext uri="{FF2B5EF4-FFF2-40B4-BE49-F238E27FC236}">
                  <a16:creationId xmlns:a16="http://schemas.microsoft.com/office/drawing/2014/main" id="{D415B0B3-9BE7-4E9C-828A-33EB97480C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1420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Souporaba skupnih modelov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Zanašanje na skupno podatkovno zbirko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Obstoječa komunikacija med moduli ni prenosljiva na 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mikrostoritve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E55324A9-FFD0-4611-A732-D32ED35FD0E9}"/>
                </a:ext>
              </a:extLst>
            </p:cNvPr>
            <p:cNvSpPr txBox="1"/>
            <p:nvPr/>
          </p:nvSpPr>
          <p:spPr>
            <a:xfrm>
              <a:off x="4102251" y="4309397"/>
              <a:ext cx="10821660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Modularnost v monolitu ni nujno zadostna</a:t>
              </a:r>
            </a:p>
          </p:txBody>
        </p:sp>
        <p:sp>
          <p:nvSpPr>
            <p:cNvPr id="30" name="Shape 2906">
              <a:extLst>
                <a:ext uri="{FF2B5EF4-FFF2-40B4-BE49-F238E27FC236}">
                  <a16:creationId xmlns:a16="http://schemas.microsoft.com/office/drawing/2014/main" id="{3E221A51-BA32-442E-81C5-5AC81FF21C3B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963866B-EE2F-4F7C-9151-CD4A2C859C81}"/>
              </a:ext>
            </a:extLst>
          </p:cNvPr>
          <p:cNvGrpSpPr>
            <a:grpSpLocks/>
          </p:cNvGrpSpPr>
          <p:nvPr/>
        </p:nvGrpSpPr>
        <p:grpSpPr bwMode="auto">
          <a:xfrm>
            <a:off x="3695700" y="7825766"/>
            <a:ext cx="17073563" cy="2152549"/>
            <a:chOff x="3276792" y="4309397"/>
            <a:chExt cx="17072722" cy="2152656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F62EFEB5-9584-46AC-82FF-197749F4A1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1420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Hitro pripravljanje novih strežnikov (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provisioning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)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Spremljanje delovanja storitev (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health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)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Avtomatizirano nameščanje novih verzij storitev (CI/CD)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3265E69-150B-4137-951B-092A31950B36}"/>
                </a:ext>
              </a:extLst>
            </p:cNvPr>
            <p:cNvSpPr txBox="1"/>
            <p:nvPr/>
          </p:nvSpPr>
          <p:spPr>
            <a:xfrm>
              <a:off x="4102251" y="4309397"/>
              <a:ext cx="12105603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l-PL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Vpeljava ključnih praks že na začetku projekta</a:t>
              </a:r>
            </a:p>
          </p:txBody>
        </p:sp>
        <p:sp>
          <p:nvSpPr>
            <p:cNvPr id="17" name="Shape 2906">
              <a:extLst>
                <a:ext uri="{FF2B5EF4-FFF2-40B4-BE49-F238E27FC236}">
                  <a16:creationId xmlns:a16="http://schemas.microsoft.com/office/drawing/2014/main" id="{FBB18882-E9D5-4533-A9C4-4410EDF0CD84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1050779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13">
            <a:extLst>
              <a:ext uri="{FF2B5EF4-FFF2-40B4-BE49-F238E27FC236}">
                <a16:creationId xmlns:a16="http://schemas.microsoft.com/office/drawing/2014/main" id="{1E91D426-DBCB-4404-9A85-0E882BD4618B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4310061"/>
            <a:ext cx="17073563" cy="1690884"/>
            <a:chOff x="3276792" y="4309397"/>
            <a:chExt cx="17072722" cy="1690968"/>
          </a:xfrm>
        </p:grpSpPr>
        <p:sp>
          <p:nvSpPr>
            <p:cNvPr id="26" name="TextBox 14">
              <a:extLst>
                <a:ext uri="{FF2B5EF4-FFF2-40B4-BE49-F238E27FC236}">
                  <a16:creationId xmlns:a16="http://schemas.microsoft.com/office/drawing/2014/main" id="{CEDB89BC-5D4E-42E5-96E3-B24B51FC42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958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Odvisno od kompleksnosti produkta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Odvisno od izkušenj ekipe</a:t>
              </a:r>
            </a:p>
          </p:txBody>
        </p:sp>
        <p:sp>
          <p:nvSpPr>
            <p:cNvPr id="27" name="TextBox 15">
              <a:extLst>
                <a:ext uri="{FF2B5EF4-FFF2-40B4-BE49-F238E27FC236}">
                  <a16:creationId xmlns:a16="http://schemas.microsoft.com/office/drawing/2014/main" id="{C3B5569E-C0BB-468F-BFF6-81D25C75593A}"/>
                </a:ext>
              </a:extLst>
            </p:cNvPr>
            <p:cNvSpPr txBox="1"/>
            <p:nvPr/>
          </p:nvSpPr>
          <p:spPr>
            <a:xfrm>
              <a:off x="4102251" y="4309397"/>
              <a:ext cx="646170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Ni preprostega odgovora</a:t>
              </a:r>
            </a:p>
          </p:txBody>
        </p:sp>
        <p:sp>
          <p:nvSpPr>
            <p:cNvPr id="28" name="Shape 2906">
              <a:extLst>
                <a:ext uri="{FF2B5EF4-FFF2-40B4-BE49-F238E27FC236}">
                  <a16:creationId xmlns:a16="http://schemas.microsoft.com/office/drawing/2014/main" id="{341AACFD-8AEA-42A2-9080-770EACF7FF0F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grpSp>
        <p:nvGrpSpPr>
          <p:cNvPr id="21" name="Group 13">
            <a:extLst>
              <a:ext uri="{FF2B5EF4-FFF2-40B4-BE49-F238E27FC236}">
                <a16:creationId xmlns:a16="http://schemas.microsoft.com/office/drawing/2014/main" id="{5B8F591C-1E1F-46D6-9DCE-10ADF84E003A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6339634"/>
            <a:ext cx="17073563" cy="2152548"/>
            <a:chOff x="3276792" y="4309397"/>
            <a:chExt cx="17072722" cy="2152655"/>
          </a:xfrm>
        </p:grpSpPr>
        <p:sp>
          <p:nvSpPr>
            <p:cNvPr id="22" name="TextBox 14">
              <a:extLst>
                <a:ext uri="{FF2B5EF4-FFF2-40B4-BE49-F238E27FC236}">
                  <a16:creationId xmlns:a16="http://schemas.microsoft.com/office/drawing/2014/main" id="{1B9326A7-9A72-4C70-ADC7-9B0F95C7B1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16246492" cy="1420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Preproste aplikacije so lahko monoliti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Mikrostoritve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, kadar obseg upravičuje dodatno kompleksnost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Modularen monolit kot vmesna pot</a:t>
              </a:r>
            </a:p>
          </p:txBody>
        </p:sp>
        <p:sp>
          <p:nvSpPr>
            <p:cNvPr id="23" name="TextBox 15">
              <a:extLst>
                <a:ext uri="{FF2B5EF4-FFF2-40B4-BE49-F238E27FC236}">
                  <a16:creationId xmlns:a16="http://schemas.microsoft.com/office/drawing/2014/main" id="{C5ABCB21-95CE-4B38-8B11-3AC317CBF2E2}"/>
                </a:ext>
              </a:extLst>
            </p:cNvPr>
            <p:cNvSpPr txBox="1"/>
            <p:nvPr/>
          </p:nvSpPr>
          <p:spPr>
            <a:xfrm>
              <a:off x="4102251" y="4309397"/>
              <a:ext cx="4086174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Osnovno vodilo</a:t>
              </a:r>
            </a:p>
          </p:txBody>
        </p:sp>
        <p:sp>
          <p:nvSpPr>
            <p:cNvPr id="24" name="Shape 2906">
              <a:extLst>
                <a:ext uri="{FF2B5EF4-FFF2-40B4-BE49-F238E27FC236}">
                  <a16:creationId xmlns:a16="http://schemas.microsoft.com/office/drawing/2014/main" id="{9C3A4C3F-7FF9-4E37-820D-AF6DC4FF33EA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F117AE6-1693-9F43-8C55-5A20C936FACE}"/>
              </a:ext>
            </a:extLst>
          </p:cNvPr>
          <p:cNvSpPr txBox="1"/>
          <p:nvPr/>
        </p:nvSpPr>
        <p:spPr>
          <a:xfrm>
            <a:off x="6327394" y="1847850"/>
            <a:ext cx="11722862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Monolit ali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mikrostoritve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12" name="Group 1">
            <a:extLst>
              <a:ext uri="{FF2B5EF4-FFF2-40B4-BE49-F238E27FC236}">
                <a16:creationId xmlns:a16="http://schemas.microsoft.com/office/drawing/2014/main" id="{C02EC54F-B5E3-44FF-B909-E64376EC02F4}"/>
              </a:ext>
            </a:extLst>
          </p:cNvPr>
          <p:cNvGrpSpPr>
            <a:grpSpLocks/>
          </p:cNvGrpSpPr>
          <p:nvPr/>
        </p:nvGrpSpPr>
        <p:grpSpPr bwMode="auto">
          <a:xfrm>
            <a:off x="3695696" y="8834441"/>
            <a:ext cx="10985653" cy="584775"/>
            <a:chOff x="3276792" y="4309397"/>
            <a:chExt cx="10985116" cy="584804"/>
          </a:xfrm>
        </p:grpSpPr>
        <p:sp>
          <p:nvSpPr>
            <p:cNvPr id="13" name="TextBox 5">
              <a:extLst>
                <a:ext uri="{FF2B5EF4-FFF2-40B4-BE49-F238E27FC236}">
                  <a16:creationId xmlns:a16="http://schemas.microsoft.com/office/drawing/2014/main" id="{CAB822C9-AC48-47A5-89C6-37DCB75508A2}"/>
                </a:ext>
              </a:extLst>
            </p:cNvPr>
            <p:cNvSpPr txBox="1"/>
            <p:nvPr/>
          </p:nvSpPr>
          <p:spPr>
            <a:xfrm>
              <a:off x="4102251" y="4309397"/>
              <a:ext cx="10159657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pt-BR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Oblika gostovanja ni ključnega pomena</a:t>
              </a:r>
            </a:p>
          </p:txBody>
        </p:sp>
        <p:sp>
          <p:nvSpPr>
            <p:cNvPr id="14" name="Shape 2906">
              <a:extLst>
                <a:ext uri="{FF2B5EF4-FFF2-40B4-BE49-F238E27FC236}">
                  <a16:creationId xmlns:a16="http://schemas.microsoft.com/office/drawing/2014/main" id="{094E5754-715A-4DDD-8575-B05F87D6C7C8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56214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">
            <a:extLst>
              <a:ext uri="{FF2B5EF4-FFF2-40B4-BE49-F238E27FC236}">
                <a16:creationId xmlns:a16="http://schemas.microsoft.com/office/drawing/2014/main" id="{8DFAFA17-671F-4011-AC01-8A55AF6CFEA8}"/>
              </a:ext>
            </a:extLst>
          </p:cNvPr>
          <p:cNvGrpSpPr>
            <a:grpSpLocks/>
          </p:cNvGrpSpPr>
          <p:nvPr/>
        </p:nvGrpSpPr>
        <p:grpSpPr bwMode="auto">
          <a:xfrm>
            <a:off x="2952013" y="3662501"/>
            <a:ext cx="8473959" cy="2152549"/>
            <a:chOff x="3276792" y="4309397"/>
            <a:chExt cx="8473542" cy="2152656"/>
          </a:xfrm>
        </p:grpSpPr>
        <p:sp>
          <p:nvSpPr>
            <p:cNvPr id="16" name="TextBox 8">
              <a:extLst>
                <a:ext uri="{FF2B5EF4-FFF2-40B4-BE49-F238E27FC236}">
                  <a16:creationId xmlns:a16="http://schemas.microsoft.com/office/drawing/2014/main" id="{C346A293-40F2-4BA4-80FC-585653F715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7647312" cy="1420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Azure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Virtual Machines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Azure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App Service</a:t>
              </a:r>
            </a:p>
          </p:txBody>
        </p:sp>
        <p:sp>
          <p:nvSpPr>
            <p:cNvPr id="17" name="TextBox 5">
              <a:extLst>
                <a:ext uri="{FF2B5EF4-FFF2-40B4-BE49-F238E27FC236}">
                  <a16:creationId xmlns:a16="http://schemas.microsoft.com/office/drawing/2014/main" id="{525D1016-1986-466D-8BDD-56F5E9C3633D}"/>
                </a:ext>
              </a:extLst>
            </p:cNvPr>
            <p:cNvSpPr txBox="1"/>
            <p:nvPr/>
          </p:nvSpPr>
          <p:spPr>
            <a:xfrm>
              <a:off x="4102251" y="4309397"/>
              <a:ext cx="204404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Monolit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DBCABE15-E29D-41C0-8E78-5CE518EE4CE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F166B21C-AD3F-1A43-9E0F-402C58E63718}"/>
              </a:ext>
            </a:extLst>
          </p:cNvPr>
          <p:cNvSpPr txBox="1"/>
          <p:nvPr/>
        </p:nvSpPr>
        <p:spPr>
          <a:xfrm>
            <a:off x="5339842" y="1847850"/>
            <a:ext cx="1369796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Gostovanje v Microsoft </a:t>
            </a:r>
            <a:r>
              <a:rPr lang="sl-SI" sz="6600" spc="600" dirty="0" err="1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Azure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11" name="Group 1">
            <a:extLst>
              <a:ext uri="{FF2B5EF4-FFF2-40B4-BE49-F238E27FC236}">
                <a16:creationId xmlns:a16="http://schemas.microsoft.com/office/drawing/2014/main" id="{514F717E-0B4B-4433-92E2-89095D47756C}"/>
              </a:ext>
            </a:extLst>
          </p:cNvPr>
          <p:cNvGrpSpPr>
            <a:grpSpLocks/>
          </p:cNvGrpSpPr>
          <p:nvPr/>
        </p:nvGrpSpPr>
        <p:grpSpPr bwMode="auto">
          <a:xfrm>
            <a:off x="12934951" y="3680101"/>
            <a:ext cx="8473959" cy="3537544"/>
            <a:chOff x="3276792" y="4309397"/>
            <a:chExt cx="8473542" cy="3537720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47400F4E-09D7-46F6-AFF2-D086D6272F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7647312" cy="28054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Azure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Service Fabric (Mesh)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Azure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Kubernetes Service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Azure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DevOps Services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Azure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API Management</a:t>
              </a:r>
            </a:p>
          </p:txBody>
        </p:sp>
        <p:sp>
          <p:nvSpPr>
            <p:cNvPr id="13" name="TextBox 5">
              <a:extLst>
                <a:ext uri="{FF2B5EF4-FFF2-40B4-BE49-F238E27FC236}">
                  <a16:creationId xmlns:a16="http://schemas.microsoft.com/office/drawing/2014/main" id="{A60FA3B4-CDB0-4F21-BC35-245B962EA665}"/>
                </a:ext>
              </a:extLst>
            </p:cNvPr>
            <p:cNvSpPr txBox="1"/>
            <p:nvPr/>
          </p:nvSpPr>
          <p:spPr>
            <a:xfrm>
              <a:off x="4102251" y="4309397"/>
              <a:ext cx="350751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Mikrostoritve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4" name="Shape 2906">
              <a:extLst>
                <a:ext uri="{FF2B5EF4-FFF2-40B4-BE49-F238E27FC236}">
                  <a16:creationId xmlns:a16="http://schemas.microsoft.com/office/drawing/2014/main" id="{FAAD08F1-2616-48BA-B60E-335C42D89242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026848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">
            <a:extLst>
              <a:ext uri="{FF2B5EF4-FFF2-40B4-BE49-F238E27FC236}">
                <a16:creationId xmlns:a16="http://schemas.microsoft.com/office/drawing/2014/main" id="{8DFAFA17-671F-4011-AC01-8A55AF6CFEA8}"/>
              </a:ext>
            </a:extLst>
          </p:cNvPr>
          <p:cNvGrpSpPr>
            <a:grpSpLocks/>
          </p:cNvGrpSpPr>
          <p:nvPr/>
        </p:nvGrpSpPr>
        <p:grpSpPr bwMode="auto">
          <a:xfrm>
            <a:off x="2952013" y="3662501"/>
            <a:ext cx="8473959" cy="2152549"/>
            <a:chOff x="3276792" y="4309397"/>
            <a:chExt cx="8473542" cy="2152656"/>
          </a:xfrm>
        </p:grpSpPr>
        <p:sp>
          <p:nvSpPr>
            <p:cNvPr id="16" name="TextBox 8">
              <a:extLst>
                <a:ext uri="{FF2B5EF4-FFF2-40B4-BE49-F238E27FC236}">
                  <a16:creationId xmlns:a16="http://schemas.microsoft.com/office/drawing/2014/main" id="{C346A293-40F2-4BA4-80FC-585653F715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7647312" cy="1420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Fizični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strežniki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Navidezni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strežniki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7" name="TextBox 5">
              <a:extLst>
                <a:ext uri="{FF2B5EF4-FFF2-40B4-BE49-F238E27FC236}">
                  <a16:creationId xmlns:a16="http://schemas.microsoft.com/office/drawing/2014/main" id="{525D1016-1986-466D-8BDD-56F5E9C3633D}"/>
                </a:ext>
              </a:extLst>
            </p:cNvPr>
            <p:cNvSpPr txBox="1"/>
            <p:nvPr/>
          </p:nvSpPr>
          <p:spPr>
            <a:xfrm>
              <a:off x="4102251" y="4309397"/>
              <a:ext cx="2044048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Monolit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20" name="Shape 2906">
              <a:extLst>
                <a:ext uri="{FF2B5EF4-FFF2-40B4-BE49-F238E27FC236}">
                  <a16:creationId xmlns:a16="http://schemas.microsoft.com/office/drawing/2014/main" id="{DBCABE15-E29D-41C0-8E78-5CE518EE4CED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F166B21C-AD3F-1A43-9E0F-402C58E63718}"/>
              </a:ext>
            </a:extLst>
          </p:cNvPr>
          <p:cNvSpPr txBox="1"/>
          <p:nvPr/>
        </p:nvSpPr>
        <p:spPr>
          <a:xfrm>
            <a:off x="4700465" y="1847850"/>
            <a:ext cx="14976720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l-SI" sz="66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rPr>
              <a:t>Gostovanje na lastnih strežnikih</a:t>
            </a:r>
            <a:endParaRPr lang="en-US" sz="9600" spc="600" dirty="0">
              <a:solidFill>
                <a:srgbClr val="DE4276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grpSp>
        <p:nvGrpSpPr>
          <p:cNvPr id="11" name="Group 1">
            <a:extLst>
              <a:ext uri="{FF2B5EF4-FFF2-40B4-BE49-F238E27FC236}">
                <a16:creationId xmlns:a16="http://schemas.microsoft.com/office/drawing/2014/main" id="{514F717E-0B4B-4433-92E2-89095D47756C}"/>
              </a:ext>
            </a:extLst>
          </p:cNvPr>
          <p:cNvGrpSpPr>
            <a:grpSpLocks/>
          </p:cNvGrpSpPr>
          <p:nvPr/>
        </p:nvGrpSpPr>
        <p:grpSpPr bwMode="auto">
          <a:xfrm>
            <a:off x="12934951" y="3680101"/>
            <a:ext cx="8473959" cy="5384203"/>
            <a:chOff x="3276792" y="4309397"/>
            <a:chExt cx="8473542" cy="5384471"/>
          </a:xfrm>
        </p:grpSpPr>
        <p:sp>
          <p:nvSpPr>
            <p:cNvPr id="12" name="TextBox 8">
              <a:extLst>
                <a:ext uri="{FF2B5EF4-FFF2-40B4-BE49-F238E27FC236}">
                  <a16:creationId xmlns:a16="http://schemas.microsoft.com/office/drawing/2014/main" id="{47400F4E-09D7-46F6-AFF2-D086D6272F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3022" y="5041657"/>
              <a:ext cx="7647312" cy="4652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Service Fabric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Kubernetes</a:t>
              </a:r>
            </a:p>
            <a:p>
              <a:pPr algn="just" eaLnBrk="1" hangingPunct="1">
                <a:lnSpc>
                  <a:spcPct val="150000"/>
                </a:lnSpc>
              </a:pP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Azure DevOps Server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TeamCity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Octopus Deploy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(</a:t>
              </a:r>
              <a:r>
                <a:rPr lang="sl-SI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Azure</a:t>
              </a:r>
              <a:r>
                <a:rPr lang="sl-SI" altLang="sr-Latn-RS" sz="2000" dirty="0">
                  <a:latin typeface="Helvetica" pitchFamily="2" charset="0"/>
                  <a:ea typeface="Montserrat Light"/>
                  <a:cs typeface="Montserrat Light"/>
                </a:rPr>
                <a:t> API Management)</a:t>
              </a:r>
            </a:p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Akana</a:t>
              </a: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 API Gateway</a:t>
              </a:r>
              <a:endParaRPr lang="sl-SI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  <a:p>
              <a:pPr algn="just" eaLnBrk="1" hangingPunct="1">
                <a:lnSpc>
                  <a:spcPct val="150000"/>
                </a:lnSpc>
              </a:pPr>
              <a:r>
                <a:rPr lang="en-US" altLang="sr-Latn-RS" sz="2000" dirty="0">
                  <a:latin typeface="Helvetica" pitchFamily="2" charset="0"/>
                  <a:ea typeface="Montserrat Light"/>
                  <a:cs typeface="Montserrat Light"/>
                </a:rPr>
                <a:t>TIBCO </a:t>
              </a:r>
              <a:r>
                <a:rPr lang="en-US" altLang="sr-Latn-RS" sz="2000" dirty="0" err="1">
                  <a:latin typeface="Helvetica" pitchFamily="2" charset="0"/>
                  <a:ea typeface="Montserrat Light"/>
                  <a:cs typeface="Montserrat Light"/>
                </a:rPr>
                <a:t>Mashery</a:t>
              </a:r>
              <a:endParaRPr lang="en-US" altLang="sr-Latn-RS" sz="2000" dirty="0">
                <a:latin typeface="Helvetica" pitchFamily="2" charset="0"/>
                <a:ea typeface="Montserrat Light"/>
                <a:cs typeface="Montserrat Light"/>
              </a:endParaRPr>
            </a:p>
          </p:txBody>
        </p:sp>
        <p:sp>
          <p:nvSpPr>
            <p:cNvPr id="13" name="TextBox 5">
              <a:extLst>
                <a:ext uri="{FF2B5EF4-FFF2-40B4-BE49-F238E27FC236}">
                  <a16:creationId xmlns:a16="http://schemas.microsoft.com/office/drawing/2014/main" id="{A60FA3B4-CDB0-4F21-BC35-245B962EA665}"/>
                </a:ext>
              </a:extLst>
            </p:cNvPr>
            <p:cNvSpPr txBox="1"/>
            <p:nvPr/>
          </p:nvSpPr>
          <p:spPr>
            <a:xfrm>
              <a:off x="4102251" y="4309397"/>
              <a:ext cx="3507519" cy="5848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82843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sl-SI" sz="3200" spc="600" dirty="0" err="1">
                  <a:solidFill>
                    <a:srgbClr val="DE4276"/>
                  </a:solidFill>
                  <a:latin typeface="Helvetica" pitchFamily="2" charset="0"/>
                  <a:ea typeface="Montserrat" charset="0"/>
                  <a:cs typeface="Montserrat" charset="0"/>
                </a:rPr>
                <a:t>Mikrostoritve</a:t>
              </a:r>
              <a:endParaRPr lang="en-US" sz="4800" spc="600" dirty="0">
                <a:solidFill>
                  <a:srgbClr val="DE4276"/>
                </a:solidFill>
                <a:latin typeface="Helvetica" pitchFamily="2" charset="0"/>
                <a:ea typeface="Montserrat" charset="0"/>
                <a:cs typeface="Montserrat" charset="0"/>
              </a:endParaRPr>
            </a:p>
          </p:txBody>
        </p:sp>
        <p:sp>
          <p:nvSpPr>
            <p:cNvPr id="14" name="Shape 2906">
              <a:extLst>
                <a:ext uri="{FF2B5EF4-FFF2-40B4-BE49-F238E27FC236}">
                  <a16:creationId xmlns:a16="http://schemas.microsoft.com/office/drawing/2014/main" id="{FAAD08F1-2616-48BA-B60E-335C42D89242}"/>
                </a:ext>
              </a:extLst>
            </p:cNvPr>
            <p:cNvSpPr/>
            <p:nvPr/>
          </p:nvSpPr>
          <p:spPr>
            <a:xfrm>
              <a:off x="3276792" y="4322098"/>
              <a:ext cx="558772" cy="5588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20618"/>
                  </a:moveTo>
                  <a:cubicBezTo>
                    <a:pt x="5377" y="20618"/>
                    <a:pt x="982" y="16223"/>
                    <a:pt x="982" y="10800"/>
                  </a:cubicBezTo>
                  <a:cubicBezTo>
                    <a:pt x="982" y="5378"/>
                    <a:pt x="5377" y="982"/>
                    <a:pt x="10800" y="982"/>
                  </a:cubicBezTo>
                  <a:cubicBezTo>
                    <a:pt x="16223" y="982"/>
                    <a:pt x="20618" y="5378"/>
                    <a:pt x="20618" y="10800"/>
                  </a:cubicBezTo>
                  <a:cubicBezTo>
                    <a:pt x="20618" y="16223"/>
                    <a:pt x="16223" y="20618"/>
                    <a:pt x="10800" y="20618"/>
                  </a:cubicBezTo>
                  <a:moveTo>
                    <a:pt x="10800" y="0"/>
                  </a:moveTo>
                  <a:cubicBezTo>
                    <a:pt x="4836" y="0"/>
                    <a:pt x="0" y="4835"/>
                    <a:pt x="0" y="10800"/>
                  </a:cubicBezTo>
                  <a:cubicBezTo>
                    <a:pt x="0" y="16765"/>
                    <a:pt x="4836" y="21600"/>
                    <a:pt x="10800" y="21600"/>
                  </a:cubicBezTo>
                  <a:cubicBezTo>
                    <a:pt x="16764" y="21600"/>
                    <a:pt x="21600" y="16765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  <a:moveTo>
                    <a:pt x="9674" y="5053"/>
                  </a:moveTo>
                  <a:cubicBezTo>
                    <a:pt x="9585" y="4964"/>
                    <a:pt x="9463" y="4909"/>
                    <a:pt x="9327" y="4909"/>
                  </a:cubicBezTo>
                  <a:cubicBezTo>
                    <a:pt x="9056" y="4909"/>
                    <a:pt x="8836" y="5129"/>
                    <a:pt x="8836" y="5400"/>
                  </a:cubicBezTo>
                  <a:cubicBezTo>
                    <a:pt x="8836" y="5536"/>
                    <a:pt x="8891" y="5658"/>
                    <a:pt x="8980" y="5747"/>
                  </a:cubicBezTo>
                  <a:lnTo>
                    <a:pt x="13574" y="10800"/>
                  </a:lnTo>
                  <a:lnTo>
                    <a:pt x="8980" y="15853"/>
                  </a:lnTo>
                  <a:cubicBezTo>
                    <a:pt x="8891" y="15942"/>
                    <a:pt x="8836" y="16065"/>
                    <a:pt x="8836" y="16200"/>
                  </a:cubicBezTo>
                  <a:cubicBezTo>
                    <a:pt x="8836" y="16471"/>
                    <a:pt x="9056" y="16691"/>
                    <a:pt x="9327" y="16691"/>
                  </a:cubicBezTo>
                  <a:cubicBezTo>
                    <a:pt x="9463" y="16691"/>
                    <a:pt x="9585" y="16636"/>
                    <a:pt x="9674" y="16547"/>
                  </a:cubicBezTo>
                  <a:lnTo>
                    <a:pt x="14583" y="11147"/>
                  </a:lnTo>
                  <a:cubicBezTo>
                    <a:pt x="14672" y="11058"/>
                    <a:pt x="14727" y="10936"/>
                    <a:pt x="14727" y="10800"/>
                  </a:cubicBezTo>
                  <a:cubicBezTo>
                    <a:pt x="14727" y="10665"/>
                    <a:pt x="14672" y="10542"/>
                    <a:pt x="14583" y="10453"/>
                  </a:cubicBezTo>
                  <a:cubicBezTo>
                    <a:pt x="14583" y="10453"/>
                    <a:pt x="9674" y="5053"/>
                    <a:pt x="9674" y="5053"/>
                  </a:cubicBezTo>
                  <a:close/>
                </a:path>
              </a:pathLst>
            </a:custGeom>
            <a:solidFill>
              <a:srgbClr val="422963"/>
            </a:solidFill>
            <a:ln w="12700">
              <a:miter lim="400000"/>
            </a:ln>
          </p:spPr>
          <p:txBody>
            <a:bodyPr lIns="38090" tIns="38090" rIns="38090" bIns="38090" anchor="ctr"/>
            <a:lstStyle/>
            <a:p>
              <a:pPr defTabSz="457063" eaLnBrk="1" fontAlgn="auto" hangingPunct="1">
                <a:spcBef>
                  <a:spcPts val="0"/>
                </a:spcBef>
                <a:spcAft>
                  <a:spcPts val="0"/>
                </a:spcAft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2999" dirty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Helvetica" pitchFamily="2" charset="0"/>
                <a:ea typeface="Gill Sans"/>
                <a:cs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56762842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238370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Default Theme">
  <a:themeElements>
    <a:clrScheme name="Ghost 1">
      <a:dk1>
        <a:srgbClr val="7F7F7F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B0B1B3"/>
      </a:accent2>
      <a:accent3>
        <a:srgbClr val="000000"/>
      </a:accent3>
      <a:accent4>
        <a:srgbClr val="91969B"/>
      </a:accent4>
      <a:accent5>
        <a:srgbClr val="4B5050"/>
      </a:accent5>
      <a:accent6>
        <a:srgbClr val="91969B"/>
      </a:accent6>
      <a:hlink>
        <a:srgbClr val="4B5050"/>
      </a:hlink>
      <a:folHlink>
        <a:srgbClr val="19BB9B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NT_Byte_template" id="{768D21C0-08AE-4E43-8063-03368C87870D}" vid="{AC2B3818-4C5F-8F46-B8E2-CB98AB7063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144</TotalTime>
  <Words>443</Words>
  <Application>Microsoft Office PowerPoint</Application>
  <PresentationFormat>Po meri</PresentationFormat>
  <Paragraphs>134</Paragraphs>
  <Slides>18</Slides>
  <Notes>18</Notes>
  <HiddenSlides>0</HiddenSlides>
  <MMClips>0</MMClips>
  <ScaleCrop>false</ScaleCrop>
  <HeadingPairs>
    <vt:vector size="6" baseType="variant">
      <vt:variant>
        <vt:lpstr>Uporabljene pisave</vt:lpstr>
      </vt:variant>
      <vt:variant>
        <vt:i4>9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18</vt:i4>
      </vt:variant>
    </vt:vector>
  </HeadingPairs>
  <TitlesOfParts>
    <vt:vector size="28" baseType="lpstr">
      <vt:lpstr>Arial</vt:lpstr>
      <vt:lpstr>Calibri</vt:lpstr>
      <vt:lpstr>Calibri Light</vt:lpstr>
      <vt:lpstr>Gill Sans</vt:lpstr>
      <vt:lpstr>Helvetica</vt:lpstr>
      <vt:lpstr>Lato Light</vt:lpstr>
      <vt:lpstr>Montserrat</vt:lpstr>
      <vt:lpstr>Montserrat Hairline</vt:lpstr>
      <vt:lpstr>Montserrat Light</vt:lpstr>
      <vt:lpstr>Default Theme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Robert Knežević</dc:creator>
  <cp:keywords/>
  <dc:description/>
  <cp:lastModifiedBy>Damir Arh</cp:lastModifiedBy>
  <cp:revision>49</cp:revision>
  <dcterms:created xsi:type="dcterms:W3CDTF">2019-04-08T09:53:21Z</dcterms:created>
  <dcterms:modified xsi:type="dcterms:W3CDTF">2019-05-12T14:13:24Z</dcterms:modified>
  <cp:category/>
</cp:coreProperties>
</file>