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0"/>
  </p:notesMasterIdLst>
  <p:handoutMasterIdLst>
    <p:handoutMasterId r:id="rId21"/>
  </p:handoutMasterIdLst>
  <p:sldIdLst>
    <p:sldId id="1841" r:id="rId5"/>
    <p:sldId id="1716" r:id="rId6"/>
    <p:sldId id="1660" r:id="rId7"/>
    <p:sldId id="1853" r:id="rId8"/>
    <p:sldId id="1863" r:id="rId9"/>
    <p:sldId id="1854" r:id="rId10"/>
    <p:sldId id="1855" r:id="rId11"/>
    <p:sldId id="1856" r:id="rId12"/>
    <p:sldId id="1861" r:id="rId13"/>
    <p:sldId id="1862" r:id="rId14"/>
    <p:sldId id="1857" r:id="rId15"/>
    <p:sldId id="1844" r:id="rId16"/>
    <p:sldId id="1859" r:id="rId17"/>
    <p:sldId id="1860" r:id="rId18"/>
    <p:sldId id="1851" r:id="rId19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2B8F"/>
    <a:srgbClr val="B02E7F"/>
    <a:srgbClr val="1A1A1A"/>
    <a:srgbClr val="ED2FA0"/>
    <a:srgbClr val="5E5E60"/>
    <a:srgbClr val="F26224"/>
    <a:srgbClr val="FFFFFF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–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58" autoAdjust="0"/>
    <p:restoredTop sz="92109" autoAdjust="0"/>
  </p:normalViewPr>
  <p:slideViewPr>
    <p:cSldViewPr snapToGrid="0">
      <p:cViewPr varScale="1">
        <p:scale>
          <a:sx n="99" d="100"/>
          <a:sy n="99" d="100"/>
        </p:scale>
        <p:origin x="72" y="360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9/26/2023 8:50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9/26/2023 8:51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2976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Kaj se lahko zgodi?</a:t>
            </a:r>
          </a:p>
          <a:p>
            <a:pPr marL="0" indent="0">
              <a:buNone/>
            </a:pPr>
            <a:r>
              <a:rPr lang="sl-SI" dirty="0"/>
              <a:t>Kateri dogodki so kritični za poslovanje organizacije?</a:t>
            </a:r>
          </a:p>
          <a:p>
            <a:pPr marL="0" indent="0">
              <a:buNone/>
            </a:pPr>
            <a:r>
              <a:rPr lang="sl-SI" dirty="0"/>
              <a:t>Kdaj se mora organizacija odzvati na krizo?</a:t>
            </a:r>
          </a:p>
          <a:p>
            <a:pPr marL="0" indent="0">
              <a:buNone/>
            </a:pPr>
            <a:r>
              <a:rPr lang="sl-SI" dirty="0"/>
              <a:t>Kako se bo organizacija odzvala na krizo?</a:t>
            </a:r>
          </a:p>
          <a:p>
            <a:pPr marL="0" indent="0">
              <a:buNone/>
            </a:pPr>
            <a:r>
              <a:rPr lang="sl-SI" dirty="0"/>
              <a:t>Kdo bo delal v krizni situaciji?</a:t>
            </a:r>
          </a:p>
          <a:p>
            <a:pPr marL="0" indent="0">
              <a:buNone/>
            </a:pPr>
            <a:r>
              <a:rPr lang="sl-SI" dirty="0"/>
              <a:t>Kje bomo delovali/poslovali?</a:t>
            </a:r>
          </a:p>
          <a:p>
            <a:pPr marL="0" indent="0">
              <a:buNone/>
            </a:pPr>
            <a:r>
              <a:rPr lang="sl-SI" dirty="0"/>
              <a:t>Kdo bo koga obvestil?</a:t>
            </a:r>
          </a:p>
          <a:p>
            <a:pPr marL="0" indent="0">
              <a:buNone/>
            </a:pPr>
            <a:r>
              <a:rPr lang="sl-SI" dirty="0"/>
              <a:t>Kdo bo komu poročal?</a:t>
            </a:r>
          </a:p>
          <a:p>
            <a:pPr marL="0" indent="0">
              <a:buNone/>
            </a:pPr>
            <a:r>
              <a:rPr lang="sl-SI" dirty="0"/>
              <a:t>???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97518-955B-4BA8-A366-C51268F1DA63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16812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66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789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879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3729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676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204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876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hand stopping dominoes&#10;&#10;Description automatically generated">
            <a:extLst>
              <a:ext uri="{FF2B5EF4-FFF2-40B4-BE49-F238E27FC236}">
                <a16:creationId xmlns:a16="http://schemas.microsoft.com/office/drawing/2014/main" id="{8125397F-6BED-6BDE-A589-D5140F334A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reaching out to a domino effect&#10;&#10;Description automatically generated">
            <a:extLst>
              <a:ext uri="{FF2B5EF4-FFF2-40B4-BE49-F238E27FC236}">
                <a16:creationId xmlns:a16="http://schemas.microsoft.com/office/drawing/2014/main" id="{EBA50CD6-B892-8908-A0CF-9434745737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7686"/>
            <a:ext cx="12192948" cy="686568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733896-CF78-D84F-2221-D51135EAE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79839" y="6072441"/>
            <a:ext cx="1650794" cy="4317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9FB903-AEC6-B17D-08BE-8D8148C63BD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977108" y="6288314"/>
            <a:ext cx="1704975" cy="20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tack of blocks&#10;&#10;Description automatically generated">
            <a:extLst>
              <a:ext uri="{FF2B5EF4-FFF2-40B4-BE49-F238E27FC236}">
                <a16:creationId xmlns:a16="http://schemas.microsoft.com/office/drawing/2014/main" id="{0FDF9E87-2A84-245B-1E32-BEC623D777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793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68F051-86C7-794F-BAC0-FDAAAAF4FF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4775" y="6088129"/>
            <a:ext cx="1650794" cy="4317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CEC6DDA-AD04-D1F9-4028-E066401C191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485797" y="6278602"/>
            <a:ext cx="1704975" cy="20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C34FA-FC8A-0EE4-51D1-3A8FFE6BDDB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33863" y="6029151"/>
            <a:ext cx="1650794" cy="4317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C179A0-7E1C-DD0E-0921-8ECB6E54A02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20312" y="6260872"/>
            <a:ext cx="1704975" cy="20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9933F8-5CAD-954C-D440-89ABCDAA362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0281" y="6353184"/>
            <a:ext cx="1704975" cy="200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11159B-4C0F-6EE4-0DE0-098D71EBDD9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961346" y="6177932"/>
            <a:ext cx="1650794" cy="43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stack of blocks&#10;&#10;Description automatically generated">
            <a:extLst>
              <a:ext uri="{FF2B5EF4-FFF2-40B4-BE49-F238E27FC236}">
                <a16:creationId xmlns:a16="http://schemas.microsoft.com/office/drawing/2014/main" id="{0CCA0648-241A-D1D5-23B2-C1DC8F91A7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793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82655" y="3179701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hand stopping a domino effect&#10;&#10;Description automatically generated">
            <a:extLst>
              <a:ext uri="{FF2B5EF4-FFF2-40B4-BE49-F238E27FC236}">
                <a16:creationId xmlns:a16="http://schemas.microsoft.com/office/drawing/2014/main" id="{D5D44115-2B13-9D8B-830D-FB19BCB9FB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793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l-S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8EDC9-3606-4B86-A9E1-DBF87A9151F7}" type="datetimeFigureOut">
              <a:rPr lang="sl-SI" smtClean="0"/>
              <a:t>26. 09. 2023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93DCB-046D-4AA2-85A4-29F90E313F9A}" type="slidenum">
              <a:rPr lang="sl-SI" smtClean="0"/>
              <a:t>‹#›</a:t>
            </a:fld>
            <a:endParaRPr lang="sl-SI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1018749"/>
            <a:ext cx="10515600" cy="671939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58644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l-S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8EDC9-3606-4B86-A9E1-DBF87A9151F7}" type="datetimeFigureOut">
              <a:rPr lang="sl-SI" smtClean="0"/>
              <a:t>26. 09. 2023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93DCB-046D-4AA2-85A4-29F90E313F9A}" type="slidenum">
              <a:rPr lang="sl-SI" smtClean="0"/>
              <a:t>‹#›</a:t>
            </a:fld>
            <a:endParaRPr lang="sl-SI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1018749"/>
            <a:ext cx="10515600" cy="671939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4198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  <p:sldLayoutId id="2147484685" r:id="rId19"/>
    <p:sldLayoutId id="2147484686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akademija.si/default.asp?mid=sl&amp;pid=novice_podrobno&amp;novicaid=82&amp;katid=2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9F48A8-B5CD-DA35-4C68-7435243761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547" y="6318524"/>
            <a:ext cx="2146197" cy="2517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13DE-C66A-FD56-F38F-4EFBE6F8A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5507" y="6138566"/>
            <a:ext cx="1650794" cy="431746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09798DBB-63F6-16ED-377F-DF92D8F43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5143" y="5994665"/>
            <a:ext cx="1422399" cy="58260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8AD7C7-B22B-3B54-F53A-543DEFCDF62E}"/>
              </a:ext>
            </a:extLst>
          </p:cNvPr>
          <p:cNvSpPr txBox="1"/>
          <p:nvPr/>
        </p:nvSpPr>
        <p:spPr>
          <a:xfrm>
            <a:off x="501805" y="535260"/>
            <a:ext cx="8639406" cy="2210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Nadzorovati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krizno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situacijo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: </a:t>
            </a:r>
          </a:p>
          <a:p>
            <a:pPr algn="ctr"/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Z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neprekinjenim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delovanjem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 do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neprekinjenega</a:t>
            </a:r>
            <a:r>
              <a:rPr lang="en-GB" sz="4000" b="1" i="0" dirty="0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 </a:t>
            </a:r>
            <a:r>
              <a:rPr lang="en-GB" sz="4000" b="1" i="0" dirty="0" err="1">
                <a:solidFill>
                  <a:schemeClr val="bg1"/>
                </a:solidFill>
                <a:effectLst/>
                <a:cs typeface="Angsana New" panose="02020603050405020304" pitchFamily="18" charset="-34"/>
              </a:rPr>
              <a:t>poslovanja</a:t>
            </a:r>
            <a:endParaRPr lang="en-GB" sz="4000" b="1" i="0" dirty="0">
              <a:solidFill>
                <a:schemeClr val="bg1"/>
              </a:solidFill>
              <a:effectLst/>
              <a:cs typeface="Angsana New" panose="02020603050405020304" pitchFamily="18" charset="-34"/>
            </a:endParaRPr>
          </a:p>
          <a:p>
            <a:pPr algn="ctr"/>
            <a:endParaRPr lang="en-SI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375966-FEA5-B074-0E5C-233FDE0A0A36}"/>
              </a:ext>
            </a:extLst>
          </p:cNvPr>
          <p:cNvSpPr txBox="1"/>
          <p:nvPr/>
        </p:nvSpPr>
        <p:spPr>
          <a:xfrm>
            <a:off x="9318953" y="1132730"/>
            <a:ext cx="30435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2000" dirty="0">
                <a:solidFill>
                  <a:schemeClr val="bg1"/>
                </a:solidFill>
              </a:rPr>
              <a:t>Alenka Glas</a:t>
            </a:r>
          </a:p>
          <a:p>
            <a:pPr algn="ctr"/>
            <a:r>
              <a:rPr lang="sl-SI" sz="2000" dirty="0" err="1" smtClean="0">
                <a:solidFill>
                  <a:schemeClr val="bg1"/>
                </a:solidFill>
              </a:rPr>
              <a:t>PRO.astec</a:t>
            </a:r>
            <a:endParaRPr lang="sl-SI" sz="2000" dirty="0">
              <a:solidFill>
                <a:schemeClr val="bg1"/>
              </a:solidFill>
            </a:endParaRPr>
          </a:p>
          <a:p>
            <a:pPr algn="ctr"/>
            <a:endParaRPr lang="sl-SI" sz="2000" dirty="0" smtClean="0">
              <a:solidFill>
                <a:schemeClr val="bg1"/>
              </a:solidFill>
            </a:endParaRPr>
          </a:p>
          <a:p>
            <a:pPr algn="ctr"/>
            <a:endParaRPr lang="sl-SI" sz="2000" dirty="0">
              <a:solidFill>
                <a:schemeClr val="bg1"/>
              </a:solidFill>
            </a:endParaRPr>
          </a:p>
          <a:p>
            <a:pPr algn="ctr"/>
            <a:r>
              <a:rPr lang="sl-SI" sz="2000" dirty="0" smtClean="0">
                <a:solidFill>
                  <a:schemeClr val="bg1"/>
                </a:solidFill>
              </a:rPr>
              <a:t>Boris </a:t>
            </a:r>
            <a:r>
              <a:rPr lang="sl-SI" sz="2000" dirty="0" err="1" smtClean="0">
                <a:solidFill>
                  <a:schemeClr val="bg1"/>
                </a:solidFill>
              </a:rPr>
              <a:t>Šušmak</a:t>
            </a:r>
            <a:endParaRPr lang="sl-SI" sz="2000" dirty="0" smtClean="0">
              <a:solidFill>
                <a:schemeClr val="bg1"/>
              </a:solidFill>
            </a:endParaRPr>
          </a:p>
          <a:p>
            <a:pPr algn="ctr"/>
            <a:r>
              <a:rPr lang="sl-SI" sz="2000" dirty="0" smtClean="0">
                <a:solidFill>
                  <a:schemeClr val="bg1"/>
                </a:solidFill>
              </a:rPr>
              <a:t>Luka Koper</a:t>
            </a:r>
            <a:endParaRPr lang="sl-SI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362" y="709171"/>
            <a:ext cx="5726953" cy="553998"/>
          </a:xfrm>
        </p:spPr>
        <p:txBody>
          <a:bodyPr/>
          <a:lstStyle/>
          <a:p>
            <a:r>
              <a:rPr lang="sl-SI" dirty="0">
                <a:latin typeface="+mn-lt"/>
              </a:rPr>
              <a:t>Predstavitev predavateljice</a:t>
            </a:r>
            <a:endParaRPr lang="en-US" dirty="0">
              <a:latin typeface="+mn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2352" y="4136366"/>
            <a:ext cx="9366624" cy="1428083"/>
          </a:xfrm>
        </p:spPr>
        <p:txBody>
          <a:bodyPr/>
          <a:lstStyle/>
          <a:p>
            <a:pPr marL="0" indent="0">
              <a:buNone/>
            </a:pPr>
            <a:r>
              <a:rPr lang="sl-SI" sz="1600" dirty="0"/>
              <a:t>ISO 22301 – Sistem upravljanja neprekinjenega poslovanja	</a:t>
            </a:r>
          </a:p>
          <a:p>
            <a:pPr marL="0" indent="0">
              <a:buNone/>
            </a:pPr>
            <a:r>
              <a:rPr lang="sl-SI" sz="1600" dirty="0"/>
              <a:t>Vodilni presojevalec (lead auditor)</a:t>
            </a:r>
          </a:p>
          <a:p>
            <a:pPr marL="0" indent="0">
              <a:buNone/>
            </a:pPr>
            <a:endParaRPr lang="sl-SI" sz="1600" dirty="0"/>
          </a:p>
          <a:p>
            <a:pPr marL="0" indent="0">
              <a:buNone/>
            </a:pPr>
            <a:r>
              <a:rPr lang="sl-SI" sz="1600" dirty="0"/>
              <a:t>ISO/IEC 27001 – Sistem upravljanja varovanja informacij	</a:t>
            </a:r>
          </a:p>
          <a:p>
            <a:pPr marL="0" indent="0">
              <a:buNone/>
            </a:pPr>
            <a:r>
              <a:rPr lang="sl-SI" sz="1600" dirty="0"/>
              <a:t>Vodilni presojevalec (lead auditor)</a:t>
            </a:r>
          </a:p>
        </p:txBody>
      </p:sp>
      <p:pic>
        <p:nvPicPr>
          <p:cNvPr id="2" name="Picture 1" descr="http://www.proakademija.si/media/SlikeIT/Novice/Thumbs/ALENKA%20GLAS%201_r.jpg">
            <a:hlinkClick r:id="rId3" tooltip="&quot;&quot;"/>
            <a:extLst>
              <a:ext uri="{FF2B5EF4-FFF2-40B4-BE49-F238E27FC236}">
                <a16:creationId xmlns:a16="http://schemas.microsoft.com/office/drawing/2014/main" id="{E960A939-8E09-FFB3-B095-81806492ABB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8" r="17105"/>
          <a:stretch/>
        </p:blipFill>
        <p:spPr bwMode="auto">
          <a:xfrm>
            <a:off x="5889305" y="0"/>
            <a:ext cx="6302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7">
            <a:extLst>
              <a:ext uri="{FF2B5EF4-FFF2-40B4-BE49-F238E27FC236}">
                <a16:creationId xmlns:a16="http://schemas.microsoft.com/office/drawing/2014/main" id="{6ADD7B37-485F-5DCA-2E6A-B493537FAAEC}"/>
              </a:ext>
            </a:extLst>
          </p:cNvPr>
          <p:cNvSpPr txBox="1">
            <a:spLocks/>
          </p:cNvSpPr>
          <p:nvPr/>
        </p:nvSpPr>
        <p:spPr>
          <a:xfrm>
            <a:off x="162352" y="2012033"/>
            <a:ext cx="5726953" cy="184665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49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r>
              <a:rPr lang="sl-SI" sz="2000" b="0" dirty="0"/>
              <a:t>Višja Svetovalka, </a:t>
            </a:r>
            <a:r>
              <a:rPr lang="sl-SI" sz="2000" b="0" dirty="0" err="1"/>
              <a:t>PRO.astec</a:t>
            </a:r>
            <a:r>
              <a:rPr lang="sl-SI" sz="2000" b="0" dirty="0"/>
              <a:t>, član skupine Actual IT</a:t>
            </a:r>
          </a:p>
          <a:p>
            <a:pPr marL="0" indent="0">
              <a:buNone/>
            </a:pPr>
            <a:endParaRPr lang="sl-SI" sz="2000" dirty="0">
              <a:latin typeface="+mn-lt"/>
            </a:endParaRPr>
          </a:p>
          <a:p>
            <a:pPr marL="0" indent="0">
              <a:buNone/>
            </a:pPr>
            <a:r>
              <a:rPr lang="sl-SI" sz="2000" dirty="0" smtClean="0">
                <a:latin typeface="+mn-lt"/>
              </a:rPr>
              <a:t>Upravljanje </a:t>
            </a:r>
            <a:r>
              <a:rPr lang="sl-SI" sz="2000" dirty="0">
                <a:latin typeface="+mn-lt"/>
              </a:rPr>
              <a:t>neprekinjenega poslovanja</a:t>
            </a:r>
          </a:p>
          <a:p>
            <a:pPr marL="0" indent="0">
              <a:buNone/>
            </a:pPr>
            <a:r>
              <a:rPr lang="sl-SI" sz="2000" dirty="0">
                <a:latin typeface="+mn-lt"/>
              </a:rPr>
              <a:t>Upravljanje varovanja informacij</a:t>
            </a:r>
          </a:p>
          <a:p>
            <a:pPr marL="0" indent="0">
              <a:buNone/>
            </a:pPr>
            <a:r>
              <a:rPr lang="sl-SI" sz="2000" dirty="0">
                <a:latin typeface="+mn-lt"/>
              </a:rPr>
              <a:t>Posamezna specifična področja varovanja informacij</a:t>
            </a:r>
          </a:p>
        </p:txBody>
      </p:sp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23220"/>
          </a:xfrm>
        </p:spPr>
        <p:txBody>
          <a:bodyPr/>
          <a:lstStyle/>
          <a:p>
            <a:r>
              <a:rPr lang="sl-SI" sz="3400" dirty="0">
                <a:latin typeface="+mn-lt"/>
              </a:rPr>
              <a:t>Nekaj najodmevnejših dogodkov zadnjih let v Sloveniji</a:t>
            </a:r>
            <a:endParaRPr lang="en-US" sz="3400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7042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Celotna Slovenija razen skrajnega JZ in SV dela, žledolom, 31. januar do 9. februar 2014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Kemis, požar, 15. maj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2020 – Covid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12. maj 2022 – eksplozija v Melaminu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2023 – poplave v osrednji in severni Sloveniji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000" b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Phishing napad na slovenske banke, 23. januar 2015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Razkritje ranljivosti AJPES, 26. februar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CryptoLocker, neznani, februar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WannaCry, Renault/Revoz, TNT, 12. maj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2019 -  Lekarne Ljubljana – izsiljevalski virus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 rot="19472041">
            <a:off x="2800005" y="3095359"/>
            <a:ext cx="5055177" cy="667097"/>
          </a:xfrm>
          <a:prstGeom prst="rect">
            <a:avLst/>
          </a:prstGeom>
          <a:solidFill>
            <a:srgbClr val="7030A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000" dirty="0"/>
              <a:t>Ni odziva / neprimeren odziv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593501"/>
            <a:ext cx="4505213" cy="553998"/>
          </a:xfrm>
        </p:spPr>
        <p:txBody>
          <a:bodyPr/>
          <a:lstStyle/>
          <a:p>
            <a:r>
              <a:rPr lang="sl-SI" dirty="0">
                <a:latin typeface="+mn-lt"/>
              </a:rPr>
              <a:t>Informacijska družba</a:t>
            </a:r>
            <a:endParaRPr lang="en-US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643896"/>
            <a:ext cx="11018520" cy="3570208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sl-SI" sz="2000" b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Nova doba, novi izzivi, nova tveganja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Izpostavljenost kibernetskim napadom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Ohromljeno ali povsem prekinjeno poslovanje podjetja =&gt; finančne izgube, izguba ugleda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Preventiva je zaželena in učinkovita, vendar ne vedno izvedljiva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Kljub preventivi so incidenti verjetni in lahko močno vplivajo na poslovanje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000" b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000" b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177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2039" y="365127"/>
            <a:ext cx="7320952" cy="1325563"/>
          </a:xfrm>
        </p:spPr>
        <p:txBody>
          <a:bodyPr>
            <a:normAutofit/>
          </a:bodyPr>
          <a:lstStyle/>
          <a:p>
            <a:pPr lvl="0"/>
            <a:r>
              <a:rPr lang="sl-SI" dirty="0"/>
              <a:t>Prekinitev poslovanja – vprašanja</a:t>
            </a:r>
            <a:endParaRPr lang="en-US" dirty="0"/>
          </a:p>
        </p:txBody>
      </p:sp>
      <p:sp>
        <p:nvSpPr>
          <p:cNvPr id="4" name="Cloud Callout 3"/>
          <p:cNvSpPr/>
          <p:nvPr/>
        </p:nvSpPr>
        <p:spPr>
          <a:xfrm>
            <a:off x="1318763" y="1206663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naj počnem, ko se zgodi kriza/katastrofa?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6799053" y="1206663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dirty="0"/>
              <a:t>Ali mora v primeru krizne situacije vaš poštni strežnik delovati takoj?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616970" y="4347466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mora zares delovati?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7135484" y="4206741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omogoča preživetje vaše organizacije v primeru kriznega dogodka?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2943047" y="2467155"/>
            <a:ext cx="4658264" cy="322795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sz="6600" dirty="0"/>
              <a:t>Zakaj?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50949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069675" y="776972"/>
            <a:ext cx="4505213" cy="553998"/>
          </a:xfrm>
        </p:spPr>
        <p:txBody>
          <a:bodyPr/>
          <a:lstStyle/>
          <a:p>
            <a:r>
              <a:rPr lang="sl-SI" dirty="0">
                <a:solidFill>
                  <a:schemeClr val="tx1"/>
                </a:solidFill>
              </a:rPr>
              <a:t>Informacijska družba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CD92B3C-1406-FF52-DD00-4BBBF7EC5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885073"/>
              </p:ext>
            </p:extLst>
          </p:nvPr>
        </p:nvGraphicFramePr>
        <p:xfrm>
          <a:off x="1069675" y="1854679"/>
          <a:ext cx="9991726" cy="3672351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199763">
                  <a:extLst>
                    <a:ext uri="{9D8B030D-6E8A-4147-A177-3AD203B41FA5}">
                      <a16:colId xmlns:a16="http://schemas.microsoft.com/office/drawing/2014/main" val="1729392504"/>
                    </a:ext>
                  </a:extLst>
                </a:gridCol>
                <a:gridCol w="5791963">
                  <a:extLst>
                    <a:ext uri="{9D8B030D-6E8A-4147-A177-3AD203B41FA5}">
                      <a16:colId xmlns:a16="http://schemas.microsoft.com/office/drawing/2014/main" val="2671980876"/>
                    </a:ext>
                  </a:extLst>
                </a:gridCol>
              </a:tblGrid>
              <a:tr h="1585805">
                <a:tc>
                  <a:txBody>
                    <a:bodyPr/>
                    <a:lstStyle/>
                    <a:p>
                      <a:r>
                        <a:rPr lang="sl-SI" sz="2200" b="0" dirty="0"/>
                        <a:t>Kaj se lahko </a:t>
                      </a:r>
                      <a:r>
                        <a:rPr lang="sl-SI" sz="2200" b="0" dirty="0">
                          <a:solidFill>
                            <a:schemeClr val="lt1"/>
                          </a:solidFill>
                        </a:rPr>
                        <a:t>zgodi</a:t>
                      </a:r>
                      <a:endParaRPr lang="en-US" sz="2200" b="0" dirty="0"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2200" b="0" dirty="0"/>
                        <a:t>Analiza in upravljanje tveganj, zmanševanje možnosti nastanka dogodka</a:t>
                      </a:r>
                      <a:endParaRPr lang="en-US" sz="2200" b="0" dirty="0"/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249738"/>
                  </a:ext>
                </a:extLst>
              </a:tr>
              <a:tr h="1043273">
                <a:tc>
                  <a:txBody>
                    <a:bodyPr/>
                    <a:lstStyle/>
                    <a:p>
                      <a:r>
                        <a:rPr lang="sl-SI" sz="2200" b="0" dirty="0">
                          <a:solidFill>
                            <a:schemeClr val="bg1"/>
                          </a:solidFill>
                        </a:rPr>
                        <a:t>Če (ko) se zgodi: kdaj, kje kdo</a:t>
                      </a:r>
                      <a:endParaRPr lang="en-US" sz="2200" b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b="0" dirty="0">
                          <a:solidFill>
                            <a:schemeClr val="bg1"/>
                          </a:solidFill>
                        </a:rPr>
                        <a:t>Izvedba analize vplivov na poslovanje</a:t>
                      </a:r>
                      <a:endParaRPr lang="en-US" sz="2200" b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9662133"/>
                  </a:ext>
                </a:extLst>
              </a:tr>
              <a:tr h="1043273">
                <a:tc>
                  <a:txBody>
                    <a:bodyPr/>
                    <a:lstStyle/>
                    <a:p>
                      <a:r>
                        <a:rPr lang="sl-SI" sz="2200" b="0" dirty="0">
                          <a:solidFill>
                            <a:schemeClr val="bg1"/>
                          </a:solidFill>
                        </a:rPr>
                        <a:t>Zakaj</a:t>
                      </a:r>
                      <a:endParaRPr lang="en-US" sz="2200" b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b="0" dirty="0">
                          <a:solidFill>
                            <a:schemeClr val="bg1"/>
                          </a:solidFill>
                        </a:rPr>
                        <a:t>Opredelitev kritičnih poslovnih funkcij/kritičnih poslovnih procesov</a:t>
                      </a:r>
                      <a:endParaRPr lang="en-US" sz="2200" b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832B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14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50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593501"/>
            <a:ext cx="7660789" cy="553998"/>
          </a:xfrm>
        </p:spPr>
        <p:txBody>
          <a:bodyPr/>
          <a:lstStyle/>
          <a:p>
            <a:r>
              <a:rPr lang="sl-SI" dirty="0">
                <a:latin typeface="+mn-lt"/>
              </a:rPr>
              <a:t>Analiza običajnega poslovanja</a:t>
            </a:r>
            <a:endParaRPr lang="en-US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568761"/>
            <a:ext cx="11018520" cy="4308872"/>
          </a:xfrm>
        </p:spPr>
        <p:txBody>
          <a:bodyPr/>
          <a:lstStyle/>
          <a:p>
            <a:pPr marL="0" indent="0">
              <a:buNone/>
            </a:pPr>
            <a:r>
              <a:rPr lang="sl-SI" sz="2000" b="1" dirty="0">
                <a:latin typeface="+mn-lt"/>
              </a:rPr>
              <a:t>Opredelimo kritične poslovne funkcije/poslovne procese</a:t>
            </a:r>
          </a:p>
          <a:p>
            <a:pPr marL="0" lvl="0" indent="0">
              <a:buNone/>
            </a:pPr>
            <a:r>
              <a:rPr lang="sl-SI" sz="2000" b="1" dirty="0">
                <a:latin typeface="+mn-lt"/>
              </a:rPr>
              <a:t>Izvedemo analizo vplivov na poslovanje*:</a:t>
            </a:r>
          </a:p>
          <a:p>
            <a:pPr marL="0" lvl="0" indent="0">
              <a:buNone/>
            </a:pPr>
            <a:endParaRPr lang="sl-SI" sz="2000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Analiza se izvaja v poslovnem delu organizacije</a:t>
            </a:r>
            <a:endParaRPr lang="en-US" sz="2000" b="1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IT oddelka ne vprašamo, kaj je kritično (če to ni glavna dejavnost organizacije)</a:t>
            </a:r>
            <a:endParaRPr lang="en-US" sz="2000" b="1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IT oddelek dobi informacije iz poslovnih procesov in glede na te opredelitve pripravi izvajanje neprekinjenega poslovanja</a:t>
            </a:r>
            <a:endParaRPr lang="en-US" sz="2000" b="1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>
                <a:latin typeface="+mn-lt"/>
              </a:rPr>
              <a:t>Lahko pripravimo rezervno lokacijo (opremljenost, povezave, oddaljenost, pripavljenost)</a:t>
            </a:r>
          </a:p>
          <a:p>
            <a:pPr lvl="0"/>
            <a:endParaRPr lang="sl-SI" sz="2000" dirty="0">
              <a:latin typeface="+mn-lt"/>
            </a:endParaRPr>
          </a:p>
          <a:p>
            <a:pPr marL="0" lvl="0" indent="0">
              <a:buNone/>
            </a:pPr>
            <a:r>
              <a:rPr lang="sl-SI" sz="2000" dirty="0">
                <a:latin typeface="+mn-lt"/>
              </a:rPr>
              <a:t>* Analiza vplivov na poslovanje (Slovar in kratice ITIL®, 2011)</a:t>
            </a:r>
            <a:endParaRPr lang="en-US" sz="2000" dirty="0">
              <a:latin typeface="+mn-lt"/>
            </a:endParaRPr>
          </a:p>
          <a:p>
            <a:pPr marL="0" lvl="0" indent="0">
              <a:buNone/>
            </a:pPr>
            <a:r>
              <a:rPr lang="sl-SI" sz="2000" dirty="0">
                <a:latin typeface="+mn-lt"/>
              </a:rPr>
              <a:t>* Analiza poslovnih učinkov (BIA) (Pojmovnik ISACA® – angleško – slovenski, 2012)</a:t>
            </a:r>
            <a:endParaRPr lang="en-US" sz="2000" dirty="0">
              <a:latin typeface="+mn-lt"/>
            </a:endParaRPr>
          </a:p>
          <a:p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164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593501"/>
            <a:ext cx="7660789" cy="553998"/>
          </a:xfrm>
        </p:spPr>
        <p:txBody>
          <a:bodyPr/>
          <a:lstStyle/>
          <a:p>
            <a:r>
              <a:rPr lang="sl-SI" dirty="0">
                <a:latin typeface="+mn-lt"/>
              </a:rPr>
              <a:t>Interpretacija dobljenih podatkov</a:t>
            </a:r>
            <a:endParaRPr lang="en-US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568761"/>
            <a:ext cx="11018520" cy="3631763"/>
          </a:xfrm>
        </p:spPr>
        <p:txBody>
          <a:bodyPr/>
          <a:lstStyle/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Model zagotavljanja neprekinjenega delovanja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Ciljni čas okrevanja (RTO in MTPD)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Pogodbeni in zakonodajni okvir 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Izvrševanje obveznosti pri poslovanju po razglasitvi katastrofe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(Izogibanje) točkam ene napake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Zagotavljanje rezervnega delovanja ob pričakovanih trendih in obremenitvah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Potrebni izvajalci poslovih procesov za minimalno poslovanje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Potrebe po informacijski infrastrukturi za minimalno poslovanje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Zagotavljanje vitalnih podatkov in ciljna točka okrevanja (RPO)</a:t>
            </a:r>
            <a:endParaRPr lang="en-US" sz="2000" b="1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sl-SI" sz="2000" b="1" dirty="0">
                <a:latin typeface="+mn-lt"/>
              </a:rPr>
              <a:t>Zagotavljanje ostalih virov, zagotavljanje prostorov rezervne lokacije</a:t>
            </a:r>
            <a:endParaRPr lang="en-US" sz="2000" b="1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 rot="19859150">
            <a:off x="2464240" y="3470830"/>
            <a:ext cx="7471792" cy="507831"/>
          </a:xfrm>
          <a:prstGeom prst="rect">
            <a:avLst/>
          </a:prstGeom>
          <a:solidFill>
            <a:srgbClr val="832B8F"/>
          </a:solidFill>
        </p:spPr>
        <p:txBody>
          <a:bodyPr wrap="square" rtlCol="0">
            <a:spAutoFit/>
          </a:bodyPr>
          <a:lstStyle/>
          <a:p>
            <a:r>
              <a:rPr lang="sl-SI" sz="2700" b="1" u="sng" dirty="0">
                <a:solidFill>
                  <a:schemeClr val="bg1"/>
                </a:solidFill>
              </a:rPr>
              <a:t>Oblikovana je strategija neprekinjenega poslovanja</a:t>
            </a:r>
            <a:endParaRPr lang="en-US" sz="27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0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869837"/>
            <a:ext cx="9848178" cy="1107996"/>
          </a:xfrm>
        </p:spPr>
        <p:txBody>
          <a:bodyPr/>
          <a:lstStyle/>
          <a:p>
            <a:r>
              <a:rPr lang="sl-SI" dirty="0">
                <a:latin typeface="+mn-lt"/>
              </a:rPr>
              <a:t>Naredimo načrte neprekinjenega poslovanja</a:t>
            </a:r>
            <a:endParaRPr lang="en-US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977833"/>
            <a:ext cx="11018520" cy="2902333"/>
          </a:xfrm>
        </p:spPr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Zaznavanje in obravnava dogodkov/varnostnih dogodkov/incidentov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Razglasitev krize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Krizno komuniciranje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Odziv v stiski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Krizno vodenje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Alternativni postopki</a:t>
            </a:r>
            <a:endParaRPr lang="en-US" sz="2300" b="1" dirty="0">
              <a:latin typeface="+mn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300" b="1" dirty="0">
                <a:latin typeface="+mn-lt"/>
              </a:rPr>
              <a:t>Okrevanje in vračanje v normalno poslovanje</a:t>
            </a:r>
            <a:endParaRPr lang="en-US" sz="23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437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1" y="365128"/>
            <a:ext cx="7474790" cy="1118616"/>
          </a:xfrm>
        </p:spPr>
        <p:txBody>
          <a:bodyPr>
            <a:normAutofit/>
          </a:bodyPr>
          <a:lstStyle/>
          <a:p>
            <a:pPr lvl="0"/>
            <a:r>
              <a:rPr lang="sl-SI" dirty="0"/>
              <a:t>Prekinitev poslovanja – odgovori</a:t>
            </a:r>
            <a:endParaRPr lang="en-US" dirty="0"/>
          </a:p>
        </p:txBody>
      </p:sp>
      <p:sp>
        <p:nvSpPr>
          <p:cNvPr id="4" name="Cloud Callout 3"/>
          <p:cNvSpPr/>
          <p:nvPr/>
        </p:nvSpPr>
        <p:spPr>
          <a:xfrm>
            <a:off x="1682032" y="1290065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naj počnem, ko se zgodi kriza/katastrofa?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6350839" y="1398844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dirty="0"/>
              <a:t>Ali mora v primeru krizne situacije vaš poštni strežnik delovati takoj?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1318763" y="4051466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mora zares delovati?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6799054" y="4051466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/>
              <a:t>Kaj omogoča preživetje vaše organizacije v primeru kriznega dogodka?</a:t>
            </a:r>
          </a:p>
        </p:txBody>
      </p:sp>
      <p:sp>
        <p:nvSpPr>
          <p:cNvPr id="9" name="Cloud Callout 8"/>
          <p:cNvSpPr/>
          <p:nvPr/>
        </p:nvSpPr>
        <p:spPr>
          <a:xfrm>
            <a:off x="1697181" y="1287361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Imamo načrt neprekinjenega poslovanja!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6381137" y="1409678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 to rabimo!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1261800" y="4051466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 to rabimo!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6799054" y="4051466"/>
            <a:ext cx="3027871" cy="207042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Imamo seznam!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3109808" y="2322575"/>
            <a:ext cx="4658264" cy="3227957"/>
          </a:xfrm>
          <a:prstGeom prst="cloudCallout">
            <a:avLst/>
          </a:prstGeom>
          <a:solidFill>
            <a:srgbClr val="832B8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sl-SI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Vemo kaj je nujno, kaj je potrebno in kaj lahko počaka!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205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227803" y="455522"/>
            <a:ext cx="7660789" cy="553998"/>
          </a:xfrm>
        </p:spPr>
        <p:txBody>
          <a:bodyPr/>
          <a:lstStyle/>
          <a:p>
            <a:r>
              <a:rPr lang="sl-SI" dirty="0">
                <a:latin typeface="+mn-lt"/>
              </a:rPr>
              <a:t>Neprekinjeno poslovanje je...</a:t>
            </a:r>
            <a:endParaRPr lang="en-US" dirty="0">
              <a:latin typeface="+mn-lt"/>
            </a:endParaRPr>
          </a:p>
        </p:txBody>
      </p:sp>
      <p:graphicFrame>
        <p:nvGraphicFramePr>
          <p:cNvPr id="4" name="Content Placeholder 14">
            <a:extLst>
              <a:ext uri="{FF2B5EF4-FFF2-40B4-BE49-F238E27FC236}">
                <a16:creationId xmlns:a16="http://schemas.microsoft.com/office/drawing/2014/main" id="{77778F82-DB50-7604-9FBC-1F477A42E3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1823955"/>
              </p:ext>
            </p:extLst>
          </p:nvPr>
        </p:nvGraphicFramePr>
        <p:xfrm>
          <a:off x="1227803" y="1631694"/>
          <a:ext cx="9736394" cy="407593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536290">
                  <a:extLst>
                    <a:ext uri="{9D8B030D-6E8A-4147-A177-3AD203B41FA5}">
                      <a16:colId xmlns:a16="http://schemas.microsoft.com/office/drawing/2014/main" val="359149240"/>
                    </a:ext>
                  </a:extLst>
                </a:gridCol>
                <a:gridCol w="5200104">
                  <a:extLst>
                    <a:ext uri="{9D8B030D-6E8A-4147-A177-3AD203B41FA5}">
                      <a16:colId xmlns:a16="http://schemas.microsoft.com/office/drawing/2014/main" val="950640718"/>
                    </a:ext>
                  </a:extLst>
                </a:gridCol>
              </a:tblGrid>
              <a:tr h="631228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Neprekinjeno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ni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samo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Neprekinjeno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je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predvsem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20297630"/>
                  </a:ext>
                </a:extLst>
              </a:tr>
              <a:tr h="631228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varnostno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kopiranje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izvajanje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poslovnih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procesov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organizacije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v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vsakršnih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okoliščinah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206050076"/>
                  </a:ext>
                </a:extLst>
              </a:tr>
              <a:tr h="919790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varnostno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kopiranje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zagotavljanje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takšnih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in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tistih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podatkov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jih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poslovni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procesi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potrebujejo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205750329"/>
                  </a:ext>
                </a:extLst>
              </a:tr>
              <a:tr h="631228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IKT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oprema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vsa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oprema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jo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poslovni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proces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potrebuje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za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svoje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delovanje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64567841"/>
                  </a:ext>
                </a:extLst>
              </a:tr>
              <a:tr h="631228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okrevanje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okrevanje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v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času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je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še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sprejemljivo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in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omogoča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nadaljevanje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poslovanja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830400375"/>
                  </a:ext>
                </a:extLst>
              </a:tr>
              <a:tr h="631228">
                <a:tc>
                  <a:txBody>
                    <a:bodyPr/>
                    <a:lstStyle/>
                    <a:p>
                      <a:pPr algn="l"/>
                      <a:r>
                        <a:rPr lang="pl-PL" sz="1800" dirty="0">
                          <a:solidFill>
                            <a:schemeClr val="bg1"/>
                          </a:solidFill>
                        </a:rPr>
                        <a:t>nadomeščanje opreme in podatkov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800" dirty="0">
                          <a:solidFill>
                            <a:schemeClr val="bg1"/>
                          </a:solidFill>
                        </a:rPr>
                        <a:t>nadomeščanje opreme in podatkov in ljudi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6332814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608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2A9A239-CA9D-4C86-6E24-D561CFAC6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328" y="5922093"/>
            <a:ext cx="1422399" cy="582609"/>
          </a:xfrm>
          <a:prstGeom prst="rect">
            <a:avLst/>
          </a:prstGeom>
        </p:spPr>
      </p:pic>
      <p:sp>
        <p:nvSpPr>
          <p:cNvPr id="5" name="Title 16">
            <a:extLst>
              <a:ext uri="{FF2B5EF4-FFF2-40B4-BE49-F238E27FC236}">
                <a16:creationId xmlns:a16="http://schemas.microsoft.com/office/drawing/2014/main" id="{4C9D3A2C-003B-82B0-583C-B864A4A795C9}"/>
              </a:ext>
            </a:extLst>
          </p:cNvPr>
          <p:cNvSpPr txBox="1">
            <a:spLocks/>
          </p:cNvSpPr>
          <p:nvPr/>
        </p:nvSpPr>
        <p:spPr>
          <a:xfrm>
            <a:off x="1151515" y="580081"/>
            <a:ext cx="10466743" cy="355825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>
                <a:latin typeface="+mn-lt"/>
              </a:rPr>
              <a:t>Kako dober je Načrt neprekinjenega poslovanja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0120D1B-C9BA-6F64-633A-9F2D8530CDE1}"/>
              </a:ext>
            </a:extLst>
          </p:cNvPr>
          <p:cNvSpPr txBox="1">
            <a:spLocks/>
          </p:cNvSpPr>
          <p:nvPr/>
        </p:nvSpPr>
        <p:spPr>
          <a:xfrm>
            <a:off x="5346998" y="2044005"/>
            <a:ext cx="6029213" cy="2769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>
                <a:latin typeface="+mn-lt"/>
              </a:rPr>
              <a:t>Edini pravi pristop je testiranje pripravljenih načrtov</a:t>
            </a:r>
          </a:p>
          <a:p>
            <a:pPr lvl="0"/>
            <a:endParaRPr lang="en-US" sz="2000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>
                <a:latin typeface="+mn-lt"/>
              </a:rPr>
              <a:t>Začnemo z blagimi pristopi preverjanja primernosti načrtov (npr.: namizni test)</a:t>
            </a:r>
          </a:p>
          <a:p>
            <a:pPr lvl="0"/>
            <a:endParaRPr lang="en-US" sz="2000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>
                <a:latin typeface="+mn-lt"/>
              </a:rPr>
              <a:t>Testiranja so načrtovana in spremljana, ovrednotijo se ugotovitve in primerno vnesejo v SUNP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593501"/>
            <a:ext cx="7660789" cy="553998"/>
          </a:xfrm>
        </p:spPr>
        <p:txBody>
          <a:bodyPr/>
          <a:lstStyle/>
          <a:p>
            <a:r>
              <a:rPr lang="sl-SI" sz="3600" dirty="0"/>
              <a:t>Neprekinjeno poslovanje v Luki Koper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837703"/>
            <a:ext cx="11018520" cy="368408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1900" b="1" dirty="0">
                <a:latin typeface="+mn-lt"/>
              </a:rPr>
              <a:t>Izvedba BIA analize z namenom identifikacije kritičnih informacijskih storitev in posameznih informacijskih sredstev za le-te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1900" b="1" dirty="0">
                <a:latin typeface="+mn-lt"/>
              </a:rPr>
              <a:t>Izvedba analize tveganj s poudarkom na kritičnih informacijskih sistemih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1900" b="1" dirty="0">
                <a:latin typeface="+mn-lt"/>
              </a:rPr>
              <a:t>Na podlagi RPO (Recovery Point Objective), RTO (Recovery Time Objective), MTD (Maximum Tolerable Downtime), določitev ukrepov za zagotavljanje sprejemljive ravni storitve: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1900" dirty="0">
              <a:latin typeface="+mn-lt"/>
            </a:endParaRP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sl-SI" sz="1900" dirty="0"/>
              <a:t>Zagotavljanje redundantne strežniške infrastrukture na razdalji ~100km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sl-SI" sz="1900" dirty="0"/>
              <a:t>Zagotavljanje redundantne komunikacijske povezave 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sl-SI" sz="1900" dirty="0"/>
              <a:t>Redno izvajanje in testiranje varnostnih kopij ter hranjenje na dveh geografsko ločenih lokacijah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sl-SI" sz="1900" dirty="0"/>
              <a:t>Redno izvajanje BCP testov na infrastrukturnem in komunikacijskem nivoju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19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65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6740" y="593501"/>
            <a:ext cx="9471660" cy="1107996"/>
          </a:xfrm>
        </p:spPr>
        <p:txBody>
          <a:bodyPr/>
          <a:lstStyle/>
          <a:p>
            <a:r>
              <a:rPr lang="sl-SI" sz="3600" dirty="0"/>
              <a:t>Izzivi neprekinjenega poslovanja v Luki Koper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598938"/>
            <a:ext cx="11018520" cy="149579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800" b="1" dirty="0">
                <a:latin typeface="+mn-lt"/>
              </a:rPr>
              <a:t>Možnost vzpostavitve Active-Active HA zaradi omejitev na aplikativnem nivoju in s tem v celoti izkoristiti zmožnosti tovrstne postavitve (povečanje resursov, upravljanje posodobitev in nadgradenj, zagotavljanje RPO in RTO = 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800" b="1" dirty="0">
                <a:latin typeface="+mn-lt"/>
              </a:rPr>
              <a:t>Določitev alternativnih postopkov za določene kritične poslovne procese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800" b="1" dirty="0">
                <a:latin typeface="+mn-lt"/>
              </a:rPr>
              <a:t>Testiranje DRC funkcionalnosti za kompleksnejše informacijske sisteme</a:t>
            </a:r>
          </a:p>
        </p:txBody>
      </p:sp>
      <p:sp>
        <p:nvSpPr>
          <p:cNvPr id="2" name="Title 16">
            <a:extLst>
              <a:ext uri="{FF2B5EF4-FFF2-40B4-BE49-F238E27FC236}">
                <a16:creationId xmlns:a16="http://schemas.microsoft.com/office/drawing/2014/main" id="{113296B1-FCCE-2903-6F1D-6B74C455052A}"/>
              </a:ext>
            </a:extLst>
          </p:cNvPr>
          <p:cNvSpPr txBox="1">
            <a:spLocks/>
          </p:cNvSpPr>
          <p:nvPr/>
        </p:nvSpPr>
        <p:spPr>
          <a:xfrm>
            <a:off x="586740" y="3544264"/>
            <a:ext cx="947166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>
                <a:ln w="3175">
                  <a:noFill/>
                </a:ln>
                <a:solidFill>
                  <a:srgbClr val="832B8F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3600" dirty="0"/>
              <a:t>Model upravljanja DRC sistema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BFDC7C11-1777-F027-AD21-F040AFFC5ABF}"/>
              </a:ext>
            </a:extLst>
          </p:cNvPr>
          <p:cNvSpPr txBox="1">
            <a:spLocks/>
          </p:cNvSpPr>
          <p:nvPr/>
        </p:nvSpPr>
        <p:spPr>
          <a:xfrm>
            <a:off x="586740" y="4511165"/>
            <a:ext cx="11018520" cy="6093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2286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800" b="1" dirty="0">
                <a:latin typeface="+mn-lt"/>
              </a:rPr>
              <a:t>Upravljanje podatkovnih centrov s strani zunanjega partnerja (DBA group)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800" b="1" dirty="0">
                <a:latin typeface="+mn-lt"/>
              </a:rPr>
              <a:t>Določitev nivoja storitev za posamezne informacijske sisteme preko SLA pogodb</a:t>
            </a:r>
          </a:p>
        </p:txBody>
      </p:sp>
    </p:spTree>
    <p:extLst>
      <p:ext uri="{BB962C8B-B14F-4D97-AF65-F5344CB8AC3E}">
        <p14:creationId xmlns:p14="http://schemas.microsoft.com/office/powerpoint/2010/main" val="8118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B9835AA2-1D3F-F406-1E87-49CAA5C7B332}"/>
              </a:ext>
            </a:extLst>
          </p:cNvPr>
          <p:cNvSpPr txBox="1">
            <a:spLocks/>
          </p:cNvSpPr>
          <p:nvPr/>
        </p:nvSpPr>
        <p:spPr>
          <a:xfrm>
            <a:off x="6315187" y="3107186"/>
            <a:ext cx="5171963" cy="643628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4000" dirty="0">
                <a:latin typeface="+mn-lt"/>
              </a:rPr>
              <a:t>Hvala za pozornost!</a:t>
            </a:r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70463E6-730E-9068-4CC6-7748BA516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2524" y="5914306"/>
            <a:ext cx="1422399" cy="58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630a2e83-186a-4a0f-ab27-bee8a8096ab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4366</TotalTime>
  <Words>1188</Words>
  <Application>Microsoft Office PowerPoint</Application>
  <PresentationFormat>Widescreen</PresentationFormat>
  <Paragraphs>172</Paragraphs>
  <Slides>15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Angsana New</vt:lpstr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Predstavitev predavateljice</vt:lpstr>
      <vt:lpstr>Nekaj najodmevnejših dogodkov zadnjih let v Sloveniji</vt:lpstr>
      <vt:lpstr>Informacijska družba</vt:lpstr>
      <vt:lpstr>Prekinitev poslovanja – vprašanja</vt:lpstr>
      <vt:lpstr>Informacijska družba</vt:lpstr>
      <vt:lpstr>Analiza običajnega poslovanja</vt:lpstr>
      <vt:lpstr>Interpretacija dobljenih podatkov</vt:lpstr>
      <vt:lpstr>Naredimo načrte neprekinjenega poslovanja</vt:lpstr>
      <vt:lpstr>Prekinitev poslovanja – odgovori</vt:lpstr>
      <vt:lpstr>Neprekinjeno poslovanje je...</vt:lpstr>
      <vt:lpstr>PowerPoint Presentation</vt:lpstr>
      <vt:lpstr>Neprekinjeno poslovanje v Luki Koper</vt:lpstr>
      <vt:lpstr>Izzivi neprekinjenega poslovanja v Luki Koper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Gašper Zorman</dc:creator>
  <cp:keywords/>
  <dc:description/>
  <cp:lastModifiedBy>Alenka Glas</cp:lastModifiedBy>
  <cp:revision>13</cp:revision>
  <dcterms:created xsi:type="dcterms:W3CDTF">2023-09-22T08:53:00Z</dcterms:created>
  <dcterms:modified xsi:type="dcterms:W3CDTF">2023-09-26T07:02:26Z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