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notesMasterIdLst>
    <p:notesMasterId r:id="rId28"/>
  </p:notesMasterIdLst>
  <p:sldIdLst>
    <p:sldId id="256" r:id="rId2"/>
    <p:sldId id="282" r:id="rId3"/>
    <p:sldId id="257" r:id="rId4"/>
    <p:sldId id="262" r:id="rId5"/>
    <p:sldId id="271" r:id="rId6"/>
    <p:sldId id="263" r:id="rId7"/>
    <p:sldId id="277" r:id="rId8"/>
    <p:sldId id="275" r:id="rId9"/>
    <p:sldId id="259" r:id="rId10"/>
    <p:sldId id="278" r:id="rId11"/>
    <p:sldId id="279" r:id="rId12"/>
    <p:sldId id="272" r:id="rId13"/>
    <p:sldId id="273" r:id="rId14"/>
    <p:sldId id="260" r:id="rId15"/>
    <p:sldId id="269" r:id="rId16"/>
    <p:sldId id="264" r:id="rId17"/>
    <p:sldId id="274" r:id="rId18"/>
    <p:sldId id="258" r:id="rId19"/>
    <p:sldId id="265" r:id="rId20"/>
    <p:sldId id="267" r:id="rId21"/>
    <p:sldId id="276" r:id="rId22"/>
    <p:sldId id="266" r:id="rId23"/>
    <p:sldId id="268" r:id="rId24"/>
    <p:sldId id="270" r:id="rId25"/>
    <p:sldId id="280" r:id="rId26"/>
    <p:sldId id="281" r:id="rId27"/>
  </p:sldIdLst>
  <p:sldSz cx="12192000" cy="6858000"/>
  <p:notesSz cx="6858000" cy="9144000"/>
  <p:defaultTextStyle>
    <a:defPPr>
      <a:defRPr lang="en-US"/>
    </a:defPPr>
    <a:lvl1pPr marL="0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66371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32742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99113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65484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331856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98226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64597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730969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436" autoAdjust="0"/>
    <p:restoredTop sz="68106" autoAdjust="0"/>
  </p:normalViewPr>
  <p:slideViewPr>
    <p:cSldViewPr snapToGrid="0">
      <p:cViewPr varScale="1">
        <p:scale>
          <a:sx n="79" d="100"/>
          <a:sy n="79" d="100"/>
        </p:scale>
        <p:origin x="157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33A284-683B-446D-815D-59C5D30F9CEC}" type="datetimeFigureOut">
              <a:rPr lang="sl-SI" smtClean="0"/>
              <a:t>17. 05. 2017</a:t>
            </a:fld>
            <a:endParaRPr lang="sl-SI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l-SI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42AB4F-87BA-469F-9EC4-B29E91C8CD4B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4188599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2AB4F-87BA-469F-9EC4-B29E91C8CD4B}" type="slidenum">
              <a:rPr lang="sl-SI" smtClean="0"/>
              <a:t>3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550564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em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1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1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1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3.emf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3">
    <p:bg>
      <p:bgPr>
        <a:solidFill>
          <a:srgbClr val="0025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60955" y="463695"/>
            <a:ext cx="1506492" cy="32375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8009" y="393093"/>
            <a:ext cx="1771900" cy="176506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8904" y="3546948"/>
            <a:ext cx="10420938" cy="3309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33345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Slide">
    <p:bg>
      <p:bgPr>
        <a:solidFill>
          <a:srgbClr val="0025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0523"/>
            <a:ext cx="12192000" cy="688852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31548" y="322490"/>
            <a:ext cx="1506492" cy="32375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8602" y="322490"/>
            <a:ext cx="1630995" cy="149425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8009" y="6182496"/>
            <a:ext cx="2877764" cy="33209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53022" y="2562022"/>
            <a:ext cx="5166893" cy="4295978"/>
          </a:xfrm>
          <a:prstGeom prst="rect">
            <a:avLst/>
          </a:prstGeom>
        </p:spPr>
      </p:pic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 bwMode="auto">
          <a:xfrm>
            <a:off x="269302" y="2759178"/>
            <a:ext cx="4840694" cy="1799462"/>
          </a:xfrm>
          <a:noFill/>
        </p:spPr>
        <p:txBody>
          <a:bodyPr lIns="146304" tIns="91440" rIns="146304" bIns="91440" anchor="t" anchorCtr="0"/>
          <a:lstStyle>
            <a:lvl1pPr>
              <a:defRPr sz="4705" spc="-98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14" name="Text Placeholder 2"/>
          <p:cNvSpPr>
            <a:spLocks noGrp="1"/>
          </p:cNvSpPr>
          <p:nvPr>
            <p:ph type="body" sz="quarter" idx="14" hasCustomPrompt="1"/>
          </p:nvPr>
        </p:nvSpPr>
        <p:spPr bwMode="auto">
          <a:xfrm>
            <a:off x="267682" y="3877277"/>
            <a:ext cx="4840694" cy="717249"/>
          </a:xfrm>
        </p:spPr>
        <p:txBody>
          <a:bodyPr lIns="164592" tIns="109728" rIns="164592" bIns="109728">
            <a:noAutofit/>
          </a:bodyPr>
          <a:lstStyle>
            <a:lvl1pPr marL="0" indent="0">
              <a:spcBef>
                <a:spcPts val="0"/>
              </a:spcBef>
              <a:buNone/>
              <a:defRPr lang="en-US" sz="3137" kern="1200" spc="0" baseline="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marR="0" lvl="0" indent="0" algn="l" defTabSz="914367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Pct val="90000"/>
              <a:buFont typeface="Arial" pitchFamily="34" charset="0"/>
              <a:buNone/>
              <a:tabLst/>
            </a:pPr>
            <a:r>
              <a:rPr lang="en-US" dirty="0"/>
              <a:t>Speaker name</a:t>
            </a:r>
          </a:p>
        </p:txBody>
      </p:sp>
    </p:spTree>
    <p:extLst>
      <p:ext uri="{BB962C8B-B14F-4D97-AF65-F5344CB8AC3E}">
        <p14:creationId xmlns:p14="http://schemas.microsoft.com/office/powerpoint/2010/main" val="38026208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4491C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69240" y="1189177"/>
            <a:ext cx="11655078" cy="2263268"/>
          </a:xfrm>
        </p:spPr>
        <p:txBody>
          <a:bodyPr>
            <a:spAutoFit/>
          </a:bodyPr>
          <a:lstStyle>
            <a:lvl1pPr marL="0" indent="0">
              <a:buNone/>
              <a:defRPr/>
            </a:lvl1pPr>
            <a:lvl2pPr marL="224097" indent="0">
              <a:buNone/>
              <a:defRPr/>
            </a:lvl2pPr>
            <a:lvl3pPr marL="448193" indent="0">
              <a:buNone/>
              <a:defRPr/>
            </a:lvl3pPr>
            <a:lvl4pPr marL="672290" indent="0">
              <a:buNone/>
              <a:defRPr/>
            </a:lvl4pPr>
            <a:lvl5pPr marL="896386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29420" y="5688279"/>
            <a:ext cx="1055162" cy="93746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265098" y="6323702"/>
            <a:ext cx="1661804" cy="452654"/>
          </a:xfrm>
          <a:prstGeom prst="rect">
            <a:avLst/>
          </a:prstGeom>
          <a:noFill/>
        </p:spPr>
        <p:txBody>
          <a:bodyPr wrap="square" lIns="179285" tIns="143428" rIns="179285" bIns="143428" rtlCol="0">
            <a:spAutoFit/>
          </a:bodyPr>
          <a:lstStyle/>
          <a:p>
            <a:pPr>
              <a:lnSpc>
                <a:spcPct val="90000"/>
              </a:lnSpc>
              <a:spcAft>
                <a:spcPts val="588"/>
              </a:spcAft>
            </a:pPr>
            <a:r>
              <a:rPr lang="en-US" sz="1078" b="0" dirty="0">
                <a:solidFill>
                  <a:srgbClr val="E4491C"/>
                </a:solidFill>
                <a:latin typeface="+mj-lt"/>
              </a:rPr>
              <a:t>Reach us with #ntk17</a:t>
            </a:r>
            <a:endParaRPr lang="hr-HR" sz="1078" b="0" dirty="0" err="1">
              <a:solidFill>
                <a:srgbClr val="E4491C"/>
              </a:solidFill>
              <a:latin typeface="+mj-lt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9239" y="6171154"/>
            <a:ext cx="1436897" cy="530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1763030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4491C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69303" y="1187645"/>
            <a:ext cx="11655078" cy="22665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29420" y="5688279"/>
            <a:ext cx="1055162" cy="93746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265098" y="6323702"/>
            <a:ext cx="1661804" cy="452654"/>
          </a:xfrm>
          <a:prstGeom prst="rect">
            <a:avLst/>
          </a:prstGeom>
          <a:noFill/>
        </p:spPr>
        <p:txBody>
          <a:bodyPr wrap="square" lIns="179285" tIns="143428" rIns="179285" bIns="143428" rtlCol="0">
            <a:spAutoFit/>
          </a:bodyPr>
          <a:lstStyle/>
          <a:p>
            <a:pPr>
              <a:lnSpc>
                <a:spcPct val="90000"/>
              </a:lnSpc>
              <a:spcAft>
                <a:spcPts val="588"/>
              </a:spcAft>
            </a:pPr>
            <a:r>
              <a:rPr lang="en-US" sz="1078" b="0" dirty="0">
                <a:solidFill>
                  <a:srgbClr val="E4491C"/>
                </a:solidFill>
                <a:latin typeface="+mj-lt"/>
              </a:rPr>
              <a:t>Reach us with #ntk17</a:t>
            </a:r>
            <a:endParaRPr lang="hr-HR" sz="1078" b="0" dirty="0" err="1">
              <a:solidFill>
                <a:srgbClr val="E4491C"/>
              </a:solidFill>
              <a:latin typeface="+mj-lt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9239" y="6171154"/>
            <a:ext cx="1436897" cy="530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4230740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4491C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69241" y="1187644"/>
            <a:ext cx="5378548" cy="2115402"/>
          </a:xfrm>
        </p:spPr>
        <p:txBody>
          <a:bodyPr wrap="square">
            <a:spAutoFit/>
          </a:bodyPr>
          <a:lstStyle>
            <a:lvl1pPr marL="0" indent="0">
              <a:spcBef>
                <a:spcPts val="1200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941" b="0">
                <a:latin typeface="+mn-lt"/>
              </a:defRPr>
            </a:lvl1pPr>
            <a:lvl2pPr marL="250553" indent="0">
              <a:buFont typeface="Wingdings" panose="05000000000000000000" pitchFamily="2" charset="2"/>
              <a:buNone/>
              <a:defRPr sz="2353" b="0"/>
            </a:lvl2pPr>
            <a:lvl3pPr marL="441968" indent="0">
              <a:buFont typeface="Wingdings" panose="05000000000000000000" pitchFamily="2" charset="2"/>
              <a:buNone/>
              <a:tabLst/>
              <a:defRPr sz="2157" b="0"/>
            </a:lvl3pPr>
            <a:lvl4pPr marL="639608" indent="0">
              <a:buFont typeface="Wingdings" panose="05000000000000000000" pitchFamily="2" charset="2"/>
              <a:buNone/>
              <a:defRPr sz="2157" b="0"/>
            </a:lvl4pPr>
            <a:lvl5pPr marL="837250" indent="0">
              <a:buFont typeface="Wingdings" panose="05000000000000000000" pitchFamily="2" charset="2"/>
              <a:buNone/>
              <a:tabLst/>
              <a:defRPr sz="2157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6544214" y="1187644"/>
            <a:ext cx="5378548" cy="2429576"/>
          </a:xfrm>
        </p:spPr>
        <p:txBody>
          <a:bodyPr wrap="square">
            <a:spAutoFit/>
          </a:bodyPr>
          <a:lstStyle>
            <a:lvl1pPr marL="0" indent="0">
              <a:spcBef>
                <a:spcPts val="1200"/>
              </a:spcBef>
              <a:buClr>
                <a:schemeClr val="tx1"/>
              </a:buClr>
              <a:buFont typeface="Arial" panose="020B0604020202020204" pitchFamily="34" charset="0"/>
              <a:buNone/>
              <a:defRPr lang="en-US" sz="2941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250553" indent="0">
              <a:buFont typeface="Arial" panose="020B0604020202020204" pitchFamily="34" charset="0"/>
              <a:buNone/>
              <a:defRPr lang="en-US" sz="2353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441968" indent="0">
              <a:buFont typeface="Arial" panose="020B0604020202020204" pitchFamily="34" charset="0"/>
              <a:buNone/>
              <a:tabLst/>
              <a:defRPr lang="en-US" sz="2157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639608" indent="0">
              <a:buFont typeface="Arial" panose="020B0604020202020204" pitchFamily="34" charset="0"/>
              <a:buNone/>
              <a:defRPr lang="en-US" sz="2157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837250" indent="0">
              <a:buFont typeface="Arial" panose="020B0604020202020204" pitchFamily="34" charset="0"/>
              <a:buNone/>
              <a:tabLst/>
              <a:defRPr lang="en-US" sz="2157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</a:lstStyle>
          <a:p>
            <a:pPr marL="504217" marR="0" lvl="0" indent="-504217" algn="l" defTabSz="914367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en-US"/>
              <a:t>Edit Master text styles</a:t>
            </a:r>
          </a:p>
          <a:p>
            <a:pPr marL="504217" marR="0" lvl="1" indent="-504217" algn="l" defTabSz="914367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en-US"/>
              <a:t>Second level</a:t>
            </a:r>
          </a:p>
          <a:p>
            <a:pPr marL="504217" marR="0" lvl="2" indent="-504217" algn="l" defTabSz="914367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en-US"/>
              <a:t>Third level</a:t>
            </a:r>
          </a:p>
          <a:p>
            <a:pPr marL="504217" marR="0" lvl="3" indent="-504217" algn="l" defTabSz="914367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en-US"/>
              <a:t>Fourth level</a:t>
            </a:r>
          </a:p>
          <a:p>
            <a:pPr marL="504217" marR="0" lvl="4" indent="-504217" algn="l" defTabSz="914367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en-US"/>
              <a:t>Fifth level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29420" y="5688279"/>
            <a:ext cx="1055162" cy="93746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66736" y="5666359"/>
            <a:ext cx="1341257" cy="1191641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265098" y="6323702"/>
            <a:ext cx="1661804" cy="452654"/>
          </a:xfrm>
          <a:prstGeom prst="rect">
            <a:avLst/>
          </a:prstGeom>
          <a:noFill/>
        </p:spPr>
        <p:txBody>
          <a:bodyPr wrap="square" lIns="179285" tIns="143428" rIns="179285" bIns="143428" rtlCol="0">
            <a:spAutoFit/>
          </a:bodyPr>
          <a:lstStyle/>
          <a:p>
            <a:pPr>
              <a:lnSpc>
                <a:spcPct val="90000"/>
              </a:lnSpc>
              <a:spcAft>
                <a:spcPts val="588"/>
              </a:spcAft>
            </a:pPr>
            <a:r>
              <a:rPr lang="en-US" sz="1078" b="0" dirty="0">
                <a:solidFill>
                  <a:srgbClr val="E4491C"/>
                </a:solidFill>
                <a:latin typeface="+mj-lt"/>
              </a:rPr>
              <a:t>Reach us with #ntk17</a:t>
            </a:r>
            <a:endParaRPr lang="hr-HR" sz="1078" b="0" dirty="0" err="1">
              <a:solidFill>
                <a:srgbClr val="E4491C"/>
              </a:solidFill>
              <a:latin typeface="+mj-lt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9239" y="6171154"/>
            <a:ext cx="1436897" cy="530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9180562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4491C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69241" y="1187644"/>
            <a:ext cx="5378548" cy="2115402"/>
          </a:xfrm>
        </p:spPr>
        <p:txBody>
          <a:bodyPr wrap="square">
            <a:spAutoFit/>
          </a:bodyPr>
          <a:lstStyle>
            <a:lvl1pPr marL="227209" indent="-227209">
              <a:spcBef>
                <a:spcPts val="1200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941" b="0">
                <a:latin typeface="+mn-lt"/>
              </a:defRPr>
            </a:lvl1pPr>
            <a:lvl2pPr marL="418625" indent="-168072">
              <a:buFont typeface="Wingdings" panose="05000000000000000000" pitchFamily="2" charset="2"/>
              <a:buChar char=""/>
              <a:defRPr sz="2353" b="0"/>
            </a:lvl2pPr>
            <a:lvl3pPr marL="627160" indent="-185191">
              <a:buFont typeface="Wingdings" panose="05000000000000000000" pitchFamily="2" charset="2"/>
              <a:buChar char=""/>
              <a:tabLst/>
              <a:defRPr sz="2157" b="0"/>
            </a:lvl3pPr>
            <a:lvl4pPr marL="812350" indent="-172742">
              <a:buFont typeface="Wingdings" panose="05000000000000000000" pitchFamily="2" charset="2"/>
              <a:buChar char=""/>
              <a:defRPr sz="2157" b="0"/>
            </a:lvl4pPr>
            <a:lvl5pPr marL="1003766" indent="-166517">
              <a:buFont typeface="Wingdings" panose="05000000000000000000" pitchFamily="2" charset="2"/>
              <a:buChar char=""/>
              <a:tabLst/>
              <a:defRPr sz="2157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6544214" y="1187644"/>
            <a:ext cx="5378548" cy="2429576"/>
          </a:xfrm>
        </p:spPr>
        <p:txBody>
          <a:bodyPr wrap="square">
            <a:spAutoFit/>
          </a:bodyPr>
          <a:lstStyle>
            <a:lvl1pPr marL="281677" indent="-281677">
              <a:spcBef>
                <a:spcPts val="1200"/>
              </a:spcBef>
              <a:buClr>
                <a:schemeClr val="tx1"/>
              </a:buClr>
              <a:buFont typeface="Arial" pitchFamily="34" charset="0"/>
              <a:buChar char="•"/>
              <a:defRPr lang="en-US" sz="2941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586698" indent="-336145">
              <a:defRPr lang="en-US" sz="2353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778113" indent="-336145">
              <a:tabLst/>
              <a:defRPr lang="en-US" sz="2157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975753" indent="-336145">
              <a:defRPr lang="en-US" sz="2157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173395" indent="-336145">
              <a:tabLst/>
              <a:defRPr lang="en-US" sz="2157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</a:lstStyle>
          <a:p>
            <a:pPr marL="227209" marR="0" lvl="0" indent="-227209" algn="l" defTabSz="914367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en-US"/>
              <a:t>Edit Master text styles</a:t>
            </a:r>
          </a:p>
          <a:p>
            <a:pPr marL="227209" marR="0" lvl="1" indent="-227209" algn="l" defTabSz="914367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en-US"/>
              <a:t>Second level</a:t>
            </a:r>
          </a:p>
          <a:p>
            <a:pPr marL="227209" marR="0" lvl="2" indent="-227209" algn="l" defTabSz="914367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en-US"/>
              <a:t>Third level</a:t>
            </a:r>
          </a:p>
          <a:p>
            <a:pPr marL="227209" marR="0" lvl="3" indent="-227209" algn="l" defTabSz="914367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en-US"/>
              <a:t>Fourth level</a:t>
            </a:r>
          </a:p>
          <a:p>
            <a:pPr marL="227209" marR="0" lvl="4" indent="-227209" algn="l" defTabSz="914367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en-US"/>
              <a:t>Fifth level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29420" y="5688279"/>
            <a:ext cx="1055162" cy="93746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265098" y="6323702"/>
            <a:ext cx="1661804" cy="452654"/>
          </a:xfrm>
          <a:prstGeom prst="rect">
            <a:avLst/>
          </a:prstGeom>
          <a:noFill/>
        </p:spPr>
        <p:txBody>
          <a:bodyPr wrap="square" lIns="179285" tIns="143428" rIns="179285" bIns="143428" rtlCol="0">
            <a:spAutoFit/>
          </a:bodyPr>
          <a:lstStyle/>
          <a:p>
            <a:pPr>
              <a:lnSpc>
                <a:spcPct val="90000"/>
              </a:lnSpc>
              <a:spcAft>
                <a:spcPts val="588"/>
              </a:spcAft>
            </a:pPr>
            <a:r>
              <a:rPr lang="en-US" sz="1078" b="0" dirty="0">
                <a:solidFill>
                  <a:srgbClr val="E4491C"/>
                </a:solidFill>
                <a:latin typeface="+mj-lt"/>
              </a:rPr>
              <a:t>Reach us with #ntk17</a:t>
            </a:r>
            <a:endParaRPr lang="hr-HR" sz="1078" b="0" dirty="0" err="1">
              <a:solidFill>
                <a:srgbClr val="E4491C"/>
              </a:solidFill>
              <a:latin typeface="+mj-lt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9239" y="6171154"/>
            <a:ext cx="1436897" cy="530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9848532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4491C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29420" y="5688279"/>
            <a:ext cx="1055162" cy="9374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265098" y="6323702"/>
            <a:ext cx="1661804" cy="452654"/>
          </a:xfrm>
          <a:prstGeom prst="rect">
            <a:avLst/>
          </a:prstGeom>
          <a:noFill/>
        </p:spPr>
        <p:txBody>
          <a:bodyPr wrap="square" lIns="179285" tIns="143428" rIns="179285" bIns="143428" rtlCol="0">
            <a:spAutoFit/>
          </a:bodyPr>
          <a:lstStyle/>
          <a:p>
            <a:pPr>
              <a:lnSpc>
                <a:spcPct val="90000"/>
              </a:lnSpc>
              <a:spcAft>
                <a:spcPts val="588"/>
              </a:spcAft>
            </a:pPr>
            <a:r>
              <a:rPr lang="en-US" sz="1078" b="0" dirty="0">
                <a:solidFill>
                  <a:srgbClr val="E4491C"/>
                </a:solidFill>
                <a:latin typeface="+mj-lt"/>
              </a:rPr>
              <a:t>Reach us with #ntk17</a:t>
            </a:r>
            <a:endParaRPr lang="hr-HR" sz="1078" b="0" dirty="0" err="1">
              <a:solidFill>
                <a:srgbClr val="E4491C"/>
              </a:solidFill>
              <a:latin typeface="+mj-lt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9239" y="6171154"/>
            <a:ext cx="1436897" cy="530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4288186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Demo slide">
    <p:bg>
      <p:bgPr>
        <a:solidFill>
          <a:srgbClr val="E449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69239" y="2084186"/>
            <a:ext cx="9859116" cy="1158793"/>
          </a:xfrm>
          <a:noFill/>
        </p:spPr>
        <p:txBody>
          <a:bodyPr tIns="91440" bIns="91440" anchor="t" anchorCtr="0">
            <a:spAutoFit/>
          </a:bodyPr>
          <a:lstStyle>
            <a:lvl1pPr>
              <a:defRPr sz="7058" spc="-98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269240" y="3877277"/>
            <a:ext cx="9860674" cy="724246"/>
          </a:xfrm>
          <a:noFill/>
        </p:spPr>
        <p:txBody>
          <a:bodyPr lIns="182880" tIns="146304" rIns="182880" bIns="146304">
            <a:spAutoFit/>
          </a:bodyPr>
          <a:lstStyle>
            <a:lvl1pPr marL="0" indent="0">
              <a:spcBef>
                <a:spcPts val="0"/>
              </a:spcBef>
              <a:buNone/>
              <a:defRPr sz="3137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96288" y="5688278"/>
            <a:ext cx="1058887" cy="94076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010" y="6328906"/>
            <a:ext cx="1405435" cy="302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46471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Video slide">
    <p:bg>
      <p:bgPr>
        <a:solidFill>
          <a:srgbClr val="E449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69240" y="2084186"/>
            <a:ext cx="9859116" cy="1158793"/>
          </a:xfrm>
          <a:noFill/>
        </p:spPr>
        <p:txBody>
          <a:bodyPr tIns="91440" bIns="91440" anchor="t" anchorCtr="0">
            <a:spAutoFit/>
          </a:bodyPr>
          <a:lstStyle>
            <a:lvl1pPr>
              <a:defRPr lang="en-US" sz="7058" b="0" kern="1200" cap="none" spc="-98" baseline="0" dirty="0">
                <a:ln w="3175">
                  <a:noFill/>
                </a:ln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 title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96288" y="5688278"/>
            <a:ext cx="1058887" cy="94076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010" y="6328906"/>
            <a:ext cx="1405435" cy="302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98519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Section Title Accent Color 1">
    <p:bg>
      <p:bgPr>
        <a:solidFill>
          <a:srgbClr val="E449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69239" y="2084172"/>
            <a:ext cx="11653523" cy="1158793"/>
          </a:xfrm>
          <a:noFill/>
        </p:spPr>
        <p:txBody>
          <a:bodyPr tIns="91440" bIns="91440" anchor="t" anchorCtr="0">
            <a:spAutoFit/>
          </a:bodyPr>
          <a:lstStyle>
            <a:lvl1pPr>
              <a:defRPr sz="7058" spc="-98" baseline="0">
                <a:gradFill>
                  <a:gsLst>
                    <a:gs pos="100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96288" y="5688278"/>
            <a:ext cx="1058887" cy="94076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010" y="6328906"/>
            <a:ext cx="1405435" cy="302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650758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quare Right Photo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69240" y="2686648"/>
            <a:ext cx="4795873" cy="1484704"/>
          </a:xfrm>
        </p:spPr>
        <p:txBody>
          <a:bodyPr wrap="square" anchor="ctr">
            <a:spAutoFit/>
          </a:bodyPr>
          <a:lstStyle>
            <a:lvl1pPr>
              <a:defRPr sz="4705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</a:defRPr>
            </a:lvl1pPr>
          </a:lstStyle>
          <a:p>
            <a:r>
              <a:rPr lang="en-US" dirty="0"/>
              <a:t>Square photo layout</a:t>
            </a:r>
          </a:p>
        </p:txBody>
      </p:sp>
      <p:sp>
        <p:nvSpPr>
          <p:cNvPr id="6" name="Picture Placeholder 4"/>
          <p:cNvSpPr>
            <a:spLocks noGrp="1" noChangeAspect="1"/>
          </p:cNvSpPr>
          <p:nvPr>
            <p:ph type="pic" sz="quarter" idx="10"/>
          </p:nvPr>
        </p:nvSpPr>
        <p:spPr bwMode="ltGray">
          <a:xfrm>
            <a:off x="5334350" y="0"/>
            <a:ext cx="6857650" cy="6856100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 tIns="548640" anchor="ctr" anchorCtr="0">
            <a:noAutofit/>
          </a:bodyPr>
          <a:lstStyle>
            <a:lvl1pPr marL="0" indent="0" algn="ctr">
              <a:buNone/>
              <a:defRPr sz="1568" b="1" cap="none" baseline="0">
                <a:gradFill>
                  <a:gsLst>
                    <a:gs pos="0">
                      <a:srgbClr val="FFFFFF"/>
                    </a:gs>
                    <a:gs pos="27000">
                      <a:srgbClr val="FFFFFF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009" y="5688279"/>
            <a:ext cx="1055162" cy="937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550315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pos="3427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29796406"/>
      </p:ext>
    </p:extLst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veloper Co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en-US" dirty="0"/>
              <a:t>Slide for developer code</a:t>
            </a:r>
          </a:p>
        </p:txBody>
      </p:sp>
      <p:sp>
        <p:nvSpPr>
          <p:cNvPr id="3" name="Rectangle 2"/>
          <p:cNvSpPr/>
          <p:nvPr/>
        </p:nvSpPr>
        <p:spPr bwMode="hidden">
          <a:xfrm>
            <a:off x="1" y="1189176"/>
            <a:ext cx="12192000" cy="5668824"/>
          </a:xfrm>
          <a:prstGeom prst="rect">
            <a:avLst/>
          </a:prstGeom>
          <a:solidFill>
            <a:srgbClr val="FFFFFF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2" tIns="45722" rIns="45722" bIns="4572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102" fontAlgn="base">
              <a:spcBef>
                <a:spcPct val="0"/>
              </a:spcBef>
              <a:spcAft>
                <a:spcPct val="0"/>
              </a:spcAft>
            </a:pPr>
            <a:endParaRPr lang="en-US" sz="1765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69239" y="1197322"/>
            <a:ext cx="11653522" cy="2225866"/>
          </a:xfrm>
        </p:spPr>
        <p:txBody>
          <a:bodyPr/>
          <a:lstStyle>
            <a:lvl1pPr marL="0" indent="0">
              <a:buNone/>
              <a:defRPr sz="3235">
                <a:gradFill>
                  <a:gsLst>
                    <a:gs pos="8718">
                      <a:srgbClr val="353535"/>
                    </a:gs>
                    <a:gs pos="34000">
                      <a:srgbClr val="353535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1pPr>
            <a:lvl2pPr marL="339726" indent="0">
              <a:buNone/>
              <a:defRPr>
                <a:gradFill>
                  <a:gsLst>
                    <a:gs pos="8718">
                      <a:srgbClr val="353535"/>
                    </a:gs>
                    <a:gs pos="34000">
                      <a:srgbClr val="353535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2pPr>
            <a:lvl3pPr marL="573090" indent="0">
              <a:buNone/>
              <a:defRPr>
                <a:gradFill>
                  <a:gsLst>
                    <a:gs pos="8718">
                      <a:srgbClr val="353535"/>
                    </a:gs>
                    <a:gs pos="34000">
                      <a:srgbClr val="353535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3pPr>
            <a:lvl4pPr marL="798516" indent="0">
              <a:buNone/>
              <a:defRPr>
                <a:gradFill>
                  <a:gsLst>
                    <a:gs pos="8718">
                      <a:srgbClr val="353535"/>
                    </a:gs>
                    <a:gs pos="34000">
                      <a:srgbClr val="353535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4pPr>
            <a:lvl5pPr marL="1030292" indent="0">
              <a:buNone/>
              <a:defRPr>
                <a:gradFill>
                  <a:gsLst>
                    <a:gs pos="8718">
                      <a:srgbClr val="353535"/>
                    </a:gs>
                    <a:gs pos="34000">
                      <a:srgbClr val="353535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7665858"/>
      </p:ext>
    </p:extLst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losing logo slide">
    <p:bg>
      <p:bgPr>
        <a:solidFill>
          <a:schemeClr val="tx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/>
        </p:nvSpPr>
        <p:spPr bwMode="blackWhite">
          <a:xfrm>
            <a:off x="269240" y="6099190"/>
            <a:ext cx="4482124" cy="46774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179285" tIns="179285" rIns="179285" bIns="179285" numCol="1" anchor="t" anchorCtr="0" compatLnSpc="1">
            <a:prstTxWarp prst="textNoShape">
              <a:avLst/>
            </a:prstTxWarp>
            <a:spAutoFit/>
          </a:bodyPr>
          <a:lstStyle/>
          <a:p>
            <a:pPr defTabSz="913924" eaLnBrk="0" hangingPunct="0"/>
            <a:r>
              <a:rPr lang="en-US" sz="686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cs typeface="Segoe UI" pitchFamily="34" charset="0"/>
              </a:rPr>
              <a:t>© Copyright Microsoft Corporation. All rights reserved.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 bwMode="black">
          <a:xfrm>
            <a:off x="448212" y="470067"/>
            <a:ext cx="1454257" cy="30482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49178" y="393093"/>
            <a:ext cx="1771900" cy="1765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986890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SI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B7B2E-C8A8-47D1-B0A7-7BBF201C01E7}" type="datetimeFigureOut">
              <a:rPr lang="sl-SI" smtClean="0"/>
              <a:t>17. 05. 2017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0FC5C2-CCF7-415B-BADE-A9B7044F26DF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2013694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69240" y="289511"/>
            <a:ext cx="11655840" cy="899665"/>
          </a:xfrm>
          <a:prstGeom prst="rect">
            <a:avLst/>
          </a:prstGeom>
        </p:spPr>
        <p:txBody>
          <a:bodyPr vert="horz" wrap="square" lIns="146304" tIns="91440" rIns="146304" bIns="9144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269241" y="1189178"/>
            <a:ext cx="11653521" cy="2263268"/>
          </a:xfrm>
          <a:prstGeom prst="rect">
            <a:avLst/>
          </a:prstGeom>
        </p:spPr>
        <p:txBody>
          <a:bodyPr vert="horz" wrap="square" lIns="146304" tIns="91440" rIns="146304" bIns="91440" rtlCol="0">
            <a:sp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36169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  <p:sldLayoutId id="2147483703" r:id="rId14"/>
    <p:sldLayoutId id="2147483704" r:id="rId15"/>
  </p:sldLayoutIdLst>
  <p:transition>
    <p:fade/>
  </p:transition>
  <p:txStyles>
    <p:titleStyle>
      <a:lvl1pPr algn="l" defTabSz="914367" rtl="0" eaLnBrk="1" latinLnBrk="0" hangingPunct="1">
        <a:lnSpc>
          <a:spcPct val="90000"/>
        </a:lnSpc>
        <a:spcBef>
          <a:spcPct val="0"/>
        </a:spcBef>
        <a:buNone/>
        <a:defRPr lang="en-US" sz="4705" b="0" kern="1200" cap="none" spc="-100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4097" marR="0" indent="-224097" algn="l" defTabSz="914367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3529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j-lt"/>
          <a:ea typeface="+mn-ea"/>
          <a:cs typeface="+mn-cs"/>
        </a:defRPr>
      </a:lvl1pPr>
      <a:lvl2pPr marL="448193" marR="0" indent="-224097" algn="l" defTabSz="914367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745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72290" marR="0" indent="-224097" algn="l" defTabSz="914367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353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896386" marR="0" indent="-224097" algn="l" defTabSz="914367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157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120483" marR="0" indent="-224097" algn="l" defTabSz="914367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157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14509" indent="-228592" algn="l" defTabSz="914367" rtl="0" eaLnBrk="1" latinLnBrk="0" hangingPunct="1">
        <a:spcBef>
          <a:spcPct val="20000"/>
        </a:spcBef>
        <a:buFont typeface="Arial" pitchFamily="34" charset="0"/>
        <a:buChar char="•"/>
        <a:defRPr sz="1961" kern="1200">
          <a:solidFill>
            <a:schemeClr val="tx1"/>
          </a:solidFill>
          <a:latin typeface="+mn-lt"/>
          <a:ea typeface="+mn-ea"/>
          <a:cs typeface="+mn-cs"/>
        </a:defRPr>
      </a:lvl6pPr>
      <a:lvl7pPr marL="2971693" indent="-228592" algn="l" defTabSz="914367" rtl="0" eaLnBrk="1" latinLnBrk="0" hangingPunct="1">
        <a:spcBef>
          <a:spcPct val="20000"/>
        </a:spcBef>
        <a:buFont typeface="Arial" pitchFamily="34" charset="0"/>
        <a:buChar char="•"/>
        <a:defRPr sz="1961" kern="1200">
          <a:solidFill>
            <a:schemeClr val="tx1"/>
          </a:solidFill>
          <a:latin typeface="+mn-lt"/>
          <a:ea typeface="+mn-ea"/>
          <a:cs typeface="+mn-cs"/>
        </a:defRPr>
      </a:lvl7pPr>
      <a:lvl8pPr marL="3428877" indent="-228592" algn="l" defTabSz="914367" rtl="0" eaLnBrk="1" latinLnBrk="0" hangingPunct="1">
        <a:spcBef>
          <a:spcPct val="20000"/>
        </a:spcBef>
        <a:buFont typeface="Arial" pitchFamily="34" charset="0"/>
        <a:buChar char="•"/>
        <a:defRPr sz="1961" kern="1200">
          <a:solidFill>
            <a:schemeClr val="tx1"/>
          </a:solidFill>
          <a:latin typeface="+mn-lt"/>
          <a:ea typeface="+mn-ea"/>
          <a:cs typeface="+mn-cs"/>
        </a:defRPr>
      </a:lvl8pPr>
      <a:lvl9pPr marL="3886061" indent="-228592" algn="l" defTabSz="914367" rtl="0" eaLnBrk="1" latinLnBrk="0" hangingPunct="1">
        <a:spcBef>
          <a:spcPct val="20000"/>
        </a:spcBef>
        <a:buFont typeface="Arial" pitchFamily="34" charset="0"/>
        <a:buChar char="•"/>
        <a:defRPr sz="196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7" rtl="0" eaLnBrk="1" latinLnBrk="0" hangingPunct="1">
        <a:defRPr sz="1765" kern="1200">
          <a:solidFill>
            <a:schemeClr val="tx1"/>
          </a:solidFill>
          <a:latin typeface="+mn-lt"/>
          <a:ea typeface="+mn-ea"/>
          <a:cs typeface="+mn-cs"/>
        </a:defRPr>
      </a:lvl1pPr>
      <a:lvl2pPr marL="457183" algn="l" defTabSz="914367" rtl="0" eaLnBrk="1" latinLnBrk="0" hangingPunct="1">
        <a:defRPr sz="1765" kern="1200">
          <a:solidFill>
            <a:schemeClr val="tx1"/>
          </a:solidFill>
          <a:latin typeface="+mn-lt"/>
          <a:ea typeface="+mn-ea"/>
          <a:cs typeface="+mn-cs"/>
        </a:defRPr>
      </a:lvl2pPr>
      <a:lvl3pPr marL="914367" algn="l" defTabSz="914367" rtl="0" eaLnBrk="1" latinLnBrk="0" hangingPunct="1">
        <a:defRPr sz="1765" kern="1200">
          <a:solidFill>
            <a:schemeClr val="tx1"/>
          </a:solidFill>
          <a:latin typeface="+mn-lt"/>
          <a:ea typeface="+mn-ea"/>
          <a:cs typeface="+mn-cs"/>
        </a:defRPr>
      </a:lvl3pPr>
      <a:lvl4pPr marL="1371550" algn="l" defTabSz="914367" rtl="0" eaLnBrk="1" latinLnBrk="0" hangingPunct="1">
        <a:defRPr sz="1765" kern="1200">
          <a:solidFill>
            <a:schemeClr val="tx1"/>
          </a:solidFill>
          <a:latin typeface="+mn-lt"/>
          <a:ea typeface="+mn-ea"/>
          <a:cs typeface="+mn-cs"/>
        </a:defRPr>
      </a:lvl4pPr>
      <a:lvl5pPr marL="1828734" algn="l" defTabSz="914367" rtl="0" eaLnBrk="1" latinLnBrk="0" hangingPunct="1">
        <a:defRPr sz="1765" kern="1200">
          <a:solidFill>
            <a:schemeClr val="tx1"/>
          </a:solidFill>
          <a:latin typeface="+mn-lt"/>
          <a:ea typeface="+mn-ea"/>
          <a:cs typeface="+mn-cs"/>
        </a:defRPr>
      </a:lvl5pPr>
      <a:lvl6pPr marL="2285918" algn="l" defTabSz="914367" rtl="0" eaLnBrk="1" latinLnBrk="0" hangingPunct="1">
        <a:defRPr sz="1765" kern="1200">
          <a:solidFill>
            <a:schemeClr val="tx1"/>
          </a:solidFill>
          <a:latin typeface="+mn-lt"/>
          <a:ea typeface="+mn-ea"/>
          <a:cs typeface="+mn-cs"/>
        </a:defRPr>
      </a:lvl6pPr>
      <a:lvl7pPr marL="2743101" algn="l" defTabSz="914367" rtl="0" eaLnBrk="1" latinLnBrk="0" hangingPunct="1">
        <a:defRPr sz="1765" kern="1200">
          <a:solidFill>
            <a:schemeClr val="tx1"/>
          </a:solidFill>
          <a:latin typeface="+mn-lt"/>
          <a:ea typeface="+mn-ea"/>
          <a:cs typeface="+mn-cs"/>
        </a:defRPr>
      </a:lvl7pPr>
      <a:lvl8pPr marL="3200284" algn="l" defTabSz="914367" rtl="0" eaLnBrk="1" latinLnBrk="0" hangingPunct="1">
        <a:defRPr sz="1765" kern="1200">
          <a:solidFill>
            <a:schemeClr val="tx1"/>
          </a:solidFill>
          <a:latin typeface="+mn-lt"/>
          <a:ea typeface="+mn-ea"/>
          <a:cs typeface="+mn-cs"/>
        </a:defRPr>
      </a:lvl8pPr>
      <a:lvl9pPr marL="3657469" algn="l" defTabSz="914367" rtl="0" eaLnBrk="1" latinLnBrk="0" hangingPunct="1">
        <a:defRPr sz="176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187">
          <p15:clr>
            <a:srgbClr val="5ACBF0"/>
          </p15:clr>
        </p15:guide>
        <p15:guide id="2" pos="173">
          <p15:clr>
            <a:srgbClr val="5ACBF0"/>
          </p15:clr>
        </p15:guide>
        <p15:guide id="3" pos="749">
          <p15:clr>
            <a:srgbClr val="5ACBF0"/>
          </p15:clr>
        </p15:guide>
        <p15:guide id="4" pos="1325">
          <p15:clr>
            <a:srgbClr val="5ACBF0"/>
          </p15:clr>
        </p15:guide>
        <p15:guide id="5" pos="1901">
          <p15:clr>
            <a:srgbClr val="5ACBF0"/>
          </p15:clr>
        </p15:guide>
        <p15:guide id="6" pos="2477">
          <p15:clr>
            <a:srgbClr val="5ACBF0"/>
          </p15:clr>
        </p15:guide>
        <p15:guide id="7" pos="3053">
          <p15:clr>
            <a:srgbClr val="5ACBF0"/>
          </p15:clr>
        </p15:guide>
        <p15:guide id="8" pos="3629">
          <p15:clr>
            <a:srgbClr val="5ACBF0"/>
          </p15:clr>
        </p15:guide>
        <p15:guide id="9" pos="4205">
          <p15:clr>
            <a:srgbClr val="5ACBF0"/>
          </p15:clr>
        </p15:guide>
        <p15:guide id="10" pos="4781">
          <p15:clr>
            <a:srgbClr val="5ACBF0"/>
          </p15:clr>
        </p15:guide>
        <p15:guide id="11" pos="5357">
          <p15:clr>
            <a:srgbClr val="5ACBF0"/>
          </p15:clr>
        </p15:guide>
        <p15:guide id="12" pos="5933">
          <p15:clr>
            <a:srgbClr val="5ACBF0"/>
          </p15:clr>
        </p15:guide>
        <p15:guide id="13" pos="6509">
          <p15:clr>
            <a:srgbClr val="5ACBF0"/>
          </p15:clr>
        </p15:guide>
        <p15:guide id="14" pos="7085">
          <p15:clr>
            <a:srgbClr val="5ACBF0"/>
          </p15:clr>
        </p15:guide>
        <p15:guide id="15" pos="7661">
          <p15:clr>
            <a:srgbClr val="5ACBF0"/>
          </p15:clr>
        </p15:guide>
        <p15:guide id="16" pos="288">
          <p15:clr>
            <a:srgbClr val="C35EA4"/>
          </p15:clr>
        </p15:guide>
        <p15:guide id="17" pos="7546">
          <p15:clr>
            <a:srgbClr val="C35EA4"/>
          </p15:clr>
        </p15:guide>
        <p15:guide id="18" orient="horz" pos="763">
          <p15:clr>
            <a:srgbClr val="5ACBF0"/>
          </p15:clr>
        </p15:guide>
        <p15:guide id="19" orient="horz" pos="1339">
          <p15:clr>
            <a:srgbClr val="5ACBF0"/>
          </p15:clr>
        </p15:guide>
        <p15:guide id="20" orient="horz" pos="1915">
          <p15:clr>
            <a:srgbClr val="5ACBF0"/>
          </p15:clr>
        </p15:guide>
        <p15:guide id="21" orient="horz" pos="2491">
          <p15:clr>
            <a:srgbClr val="5ACBF0"/>
          </p15:clr>
        </p15:guide>
        <p15:guide id="22" orient="horz" pos="3067">
          <p15:clr>
            <a:srgbClr val="5ACBF0"/>
          </p15:clr>
        </p15:guide>
        <p15:guide id="23" orient="horz" pos="3643">
          <p15:clr>
            <a:srgbClr val="5ACBF0"/>
          </p15:clr>
        </p15:guide>
        <p15:guide id="24" orient="horz" pos="4219">
          <p15:clr>
            <a:srgbClr val="5ACBF0"/>
          </p15:clr>
        </p15:guide>
        <p15:guide id="25" orient="horz" pos="302">
          <p15:clr>
            <a:srgbClr val="C35EA4"/>
          </p15:clr>
        </p15:guide>
        <p15:guide id="26" orient="horz" pos="4104">
          <p15:clr>
            <a:srgbClr val="C35E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arbar.net/archive/2016/08/25/Enabling-multiple-OUs-and-avoiding-credential-touch-up-with-the.aspx" TargetMode="External"/><Relationship Id="rId2" Type="http://schemas.openxmlformats.org/officeDocument/2006/relationships/hyperlink" Target="https://github.com/SharePoint/PnP-Tools/tree/master/Solutions/UserProfile.MIMSync" TargetMode="Externa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l-SI" dirty="0"/>
              <a:t>SharePoint 2016 </a:t>
            </a:r>
            <a:br>
              <a:rPr lang="sl-SI" dirty="0"/>
            </a:br>
            <a:r>
              <a:rPr lang="sl-SI" dirty="0"/>
              <a:t>in </a:t>
            </a:r>
            <a:br>
              <a:rPr lang="sl-SI" dirty="0"/>
            </a:br>
            <a:r>
              <a:rPr lang="sl-SI" dirty="0"/>
              <a:t>MIM 2016</a:t>
            </a:r>
          </a:p>
        </p:txBody>
      </p:sp>
      <p:sp>
        <p:nvSpPr>
          <p:cNvPr id="3" name="Subtitle 2"/>
          <p:cNvSpPr>
            <a:spLocks noGrp="1"/>
          </p:cNvSpPr>
          <p:nvPr>
            <p:ph type="body" sz="quarter" idx="14"/>
          </p:nvPr>
        </p:nvSpPr>
        <p:spPr>
          <a:xfrm>
            <a:off x="267682" y="4727019"/>
            <a:ext cx="4840694" cy="717249"/>
          </a:xfrm>
        </p:spPr>
        <p:txBody>
          <a:bodyPr/>
          <a:lstStyle/>
          <a:p>
            <a:r>
              <a:rPr lang="sl-SI" dirty="0"/>
              <a:t>Robi Vončina</a:t>
            </a:r>
          </a:p>
          <a:p>
            <a:r>
              <a:rPr lang="sl-SI" dirty="0"/>
              <a:t>Kompas </a:t>
            </a:r>
            <a:r>
              <a:rPr lang="sl-SI" dirty="0" err="1"/>
              <a:t>Xnet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392468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Introduction</a:t>
            </a:r>
            <a:endParaRPr lang="sl-SI" dirty="0"/>
          </a:p>
        </p:txBody>
      </p:sp>
      <p:sp>
        <p:nvSpPr>
          <p:cNvPr id="3" name="Content Placeholder 2"/>
          <p:cNvSpPr>
            <a:spLocks noGrp="1"/>
          </p:cNvSpPr>
          <p:nvPr>
            <p:ph type="body" sz="quarter" idx="10"/>
          </p:nvPr>
        </p:nvSpPr>
        <p:spPr>
          <a:xfrm>
            <a:off x="269303" y="1187645"/>
            <a:ext cx="11655078" cy="5074610"/>
          </a:xfrm>
        </p:spPr>
        <p:txBody>
          <a:bodyPr>
            <a:normAutofit fontScale="85000" lnSpcReduction="20000"/>
          </a:bodyPr>
          <a:lstStyle/>
          <a:p>
            <a:r>
              <a:rPr lang="sl-SI" dirty="0"/>
              <a:t>Kompas </a:t>
            </a:r>
            <a:r>
              <a:rPr lang="sl-SI" dirty="0" err="1"/>
              <a:t>Xnet</a:t>
            </a:r>
            <a:endParaRPr lang="sl-SI" dirty="0"/>
          </a:p>
          <a:p>
            <a:r>
              <a:rPr lang="sl-SI" dirty="0"/>
              <a:t>MS Office</a:t>
            </a:r>
          </a:p>
          <a:p>
            <a:r>
              <a:rPr lang="sl-SI" dirty="0"/>
              <a:t>Sistemski administrator</a:t>
            </a:r>
          </a:p>
          <a:p>
            <a:r>
              <a:rPr lang="sl-SI" dirty="0"/>
              <a:t>SharePointom 2003</a:t>
            </a:r>
          </a:p>
          <a:p>
            <a:r>
              <a:rPr lang="sl-SI" dirty="0"/>
              <a:t>Speaker</a:t>
            </a:r>
          </a:p>
          <a:p>
            <a:pPr lvl="1"/>
            <a:r>
              <a:rPr lang="sl-SI" dirty="0" err="1"/>
              <a:t>Collaboration</a:t>
            </a:r>
            <a:r>
              <a:rPr lang="sl-SI" dirty="0"/>
              <a:t> </a:t>
            </a:r>
            <a:r>
              <a:rPr lang="sl-SI" dirty="0" err="1"/>
              <a:t>Summit</a:t>
            </a:r>
            <a:r>
              <a:rPr lang="sl-SI" dirty="0"/>
              <a:t> Zagreb</a:t>
            </a:r>
          </a:p>
          <a:p>
            <a:pPr lvl="1"/>
            <a:r>
              <a:rPr lang="sl-SI" dirty="0"/>
              <a:t>SPS </a:t>
            </a:r>
            <a:r>
              <a:rPr lang="sl-SI" dirty="0" err="1"/>
              <a:t>Monaco</a:t>
            </a:r>
            <a:endParaRPr lang="sl-SI" dirty="0"/>
          </a:p>
          <a:p>
            <a:r>
              <a:rPr lang="sl-SI" dirty="0" err="1"/>
              <a:t>SloSPUG</a:t>
            </a:r>
            <a:endParaRPr lang="sl-SI" dirty="0"/>
          </a:p>
          <a:p>
            <a:r>
              <a:rPr lang="sl-SI" dirty="0" err="1"/>
              <a:t>European</a:t>
            </a:r>
            <a:r>
              <a:rPr lang="sl-SI" dirty="0"/>
              <a:t> </a:t>
            </a:r>
            <a:r>
              <a:rPr lang="sl-SI" dirty="0" err="1"/>
              <a:t>games</a:t>
            </a:r>
            <a:r>
              <a:rPr lang="sl-SI" dirty="0"/>
              <a:t> Bakuju 2015</a:t>
            </a:r>
          </a:p>
          <a:p>
            <a:pPr lvl="1"/>
            <a:r>
              <a:rPr lang="sl-SI" dirty="0"/>
              <a:t>FIM 2010, O365, Lync </a:t>
            </a:r>
            <a:r>
              <a:rPr lang="sl-SI" dirty="0" err="1"/>
              <a:t>Servers</a:t>
            </a:r>
            <a:endParaRPr lang="sl-SI" dirty="0"/>
          </a:p>
          <a:p>
            <a:r>
              <a:rPr lang="sl-SI" dirty="0" err="1"/>
              <a:t>Asian</a:t>
            </a:r>
            <a:r>
              <a:rPr lang="sl-SI" dirty="0"/>
              <a:t> </a:t>
            </a:r>
            <a:r>
              <a:rPr lang="sl-SI" dirty="0" err="1"/>
              <a:t>games</a:t>
            </a:r>
            <a:r>
              <a:rPr lang="sl-SI" dirty="0"/>
              <a:t> Turkmenistan</a:t>
            </a:r>
          </a:p>
          <a:p>
            <a:pPr lvl="1"/>
            <a:r>
              <a:rPr lang="sl-SI" dirty="0"/>
              <a:t>MS </a:t>
            </a:r>
            <a:r>
              <a:rPr lang="sl-SI" dirty="0" err="1"/>
              <a:t>Infrastructure</a:t>
            </a:r>
            <a:r>
              <a:rPr lang="sl-SI" dirty="0"/>
              <a:t>, </a:t>
            </a:r>
            <a:r>
              <a:rPr lang="sl-SI" dirty="0" err="1"/>
              <a:t>including</a:t>
            </a:r>
            <a:r>
              <a:rPr lang="sl-SI" dirty="0"/>
              <a:t> AD, GPO, SCCM, SCOM,….</a:t>
            </a:r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643463101"/>
      </p:ext>
    </p:extLst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Agenda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type="body" sz="quarter" idx="10"/>
          </p:nvPr>
        </p:nvSpPr>
        <p:spPr>
          <a:xfrm>
            <a:off x="269303" y="1187645"/>
            <a:ext cx="11655078" cy="3063083"/>
          </a:xfrm>
        </p:spPr>
        <p:txBody>
          <a:bodyPr/>
          <a:lstStyle/>
          <a:p>
            <a:r>
              <a:rPr lang="sl-SI" dirty="0" err="1"/>
              <a:t>What‘s</a:t>
            </a:r>
            <a:r>
              <a:rPr lang="sl-SI" dirty="0"/>
              <a:t> </a:t>
            </a:r>
            <a:r>
              <a:rPr lang="sl-SI" dirty="0" err="1"/>
              <a:t>new</a:t>
            </a:r>
            <a:r>
              <a:rPr lang="sl-SI" dirty="0"/>
              <a:t> in SharePoint 2016</a:t>
            </a:r>
          </a:p>
          <a:p>
            <a:r>
              <a:rPr lang="sl-SI" dirty="0"/>
              <a:t>MIM 2016</a:t>
            </a:r>
          </a:p>
          <a:p>
            <a:r>
              <a:rPr lang="sl-SI" dirty="0" err="1"/>
              <a:t>Connecting</a:t>
            </a:r>
            <a:r>
              <a:rPr lang="sl-SI" dirty="0"/>
              <a:t> SharePoint </a:t>
            </a:r>
            <a:r>
              <a:rPr lang="sl-SI" dirty="0" err="1"/>
              <a:t>and</a:t>
            </a:r>
            <a:r>
              <a:rPr lang="sl-SI" dirty="0"/>
              <a:t> MIM</a:t>
            </a:r>
          </a:p>
          <a:p>
            <a:r>
              <a:rPr lang="sl-SI" dirty="0" err="1"/>
              <a:t>Extending</a:t>
            </a:r>
            <a:r>
              <a:rPr lang="sl-SI" dirty="0"/>
              <a:t> </a:t>
            </a:r>
            <a:r>
              <a:rPr lang="sl-SI" dirty="0" err="1"/>
              <a:t>with</a:t>
            </a:r>
            <a:r>
              <a:rPr lang="sl-SI" dirty="0"/>
              <a:t> SQL data</a:t>
            </a:r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07762700"/>
      </p:ext>
    </p:extLst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SharePoint 2016</a:t>
            </a:r>
          </a:p>
        </p:txBody>
      </p:sp>
    </p:spTree>
    <p:extLst>
      <p:ext uri="{BB962C8B-B14F-4D97-AF65-F5344CB8AC3E}">
        <p14:creationId xmlns:p14="http://schemas.microsoft.com/office/powerpoint/2010/main" val="1303584398"/>
      </p:ext>
    </p:extLst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History</a:t>
            </a:r>
            <a:endParaRPr lang="en-SI" dirty="0"/>
          </a:p>
        </p:txBody>
      </p:sp>
      <p:sp>
        <p:nvSpPr>
          <p:cNvPr id="3" name="Content Placeholder 2"/>
          <p:cNvSpPr>
            <a:spLocks noGrp="1"/>
          </p:cNvSpPr>
          <p:nvPr>
            <p:ph type="body" sz="quarter" idx="10"/>
          </p:nvPr>
        </p:nvSpPr>
        <p:spPr>
          <a:xfrm>
            <a:off x="838200" y="1890279"/>
            <a:ext cx="10515600" cy="4351338"/>
          </a:xfrm>
        </p:spPr>
        <p:txBody>
          <a:bodyPr/>
          <a:lstStyle/>
          <a:p>
            <a:r>
              <a:rPr lang="sl-SI" dirty="0"/>
              <a:t>2007 – </a:t>
            </a:r>
            <a:r>
              <a:rPr lang="sl-SI" dirty="0" err="1"/>
              <a:t>Active</a:t>
            </a:r>
            <a:r>
              <a:rPr lang="sl-SI" dirty="0"/>
              <a:t> </a:t>
            </a:r>
            <a:r>
              <a:rPr lang="sl-SI" dirty="0" err="1"/>
              <a:t>directory</a:t>
            </a:r>
            <a:r>
              <a:rPr lang="sl-SI" dirty="0"/>
              <a:t> import</a:t>
            </a:r>
          </a:p>
          <a:p>
            <a:endParaRPr lang="sl-SI" dirty="0"/>
          </a:p>
          <a:p>
            <a:r>
              <a:rPr lang="sl-SI" dirty="0"/>
              <a:t>2010 – </a:t>
            </a:r>
            <a:r>
              <a:rPr lang="sl-SI" dirty="0" err="1"/>
              <a:t>User</a:t>
            </a:r>
            <a:r>
              <a:rPr lang="sl-SI" dirty="0"/>
              <a:t> profile </a:t>
            </a:r>
            <a:r>
              <a:rPr lang="sl-SI" dirty="0" err="1"/>
              <a:t>sync</a:t>
            </a:r>
            <a:r>
              <a:rPr lang="sl-SI" dirty="0"/>
              <a:t> (</a:t>
            </a:r>
            <a:r>
              <a:rPr lang="sl-SI" dirty="0" err="1"/>
              <a:t>ForeFront</a:t>
            </a:r>
            <a:r>
              <a:rPr lang="sl-SI" dirty="0"/>
              <a:t> </a:t>
            </a:r>
            <a:r>
              <a:rPr lang="sl-SI" dirty="0" err="1"/>
              <a:t>Identity</a:t>
            </a:r>
            <a:r>
              <a:rPr lang="sl-SI" dirty="0"/>
              <a:t> Manager)</a:t>
            </a:r>
          </a:p>
          <a:p>
            <a:endParaRPr lang="sl-SI" dirty="0"/>
          </a:p>
          <a:p>
            <a:r>
              <a:rPr lang="sl-SI" dirty="0"/>
              <a:t>2013 – </a:t>
            </a:r>
            <a:r>
              <a:rPr lang="sl-SI" dirty="0" err="1"/>
              <a:t>User</a:t>
            </a:r>
            <a:r>
              <a:rPr lang="sl-SI" dirty="0"/>
              <a:t> profile </a:t>
            </a:r>
            <a:r>
              <a:rPr lang="sl-SI" dirty="0" err="1"/>
              <a:t>sync</a:t>
            </a:r>
            <a:r>
              <a:rPr lang="sl-SI" dirty="0"/>
              <a:t> (</a:t>
            </a:r>
            <a:r>
              <a:rPr lang="sl-SI" dirty="0" err="1"/>
              <a:t>ForeFront</a:t>
            </a:r>
            <a:r>
              <a:rPr lang="sl-SI" dirty="0"/>
              <a:t> </a:t>
            </a:r>
            <a:r>
              <a:rPr lang="sl-SI" dirty="0" err="1"/>
              <a:t>Identity</a:t>
            </a:r>
            <a:r>
              <a:rPr lang="sl-SI" dirty="0"/>
              <a:t> Manager)</a:t>
            </a:r>
          </a:p>
          <a:p>
            <a:pPr marL="0" indent="0">
              <a:buNone/>
            </a:pPr>
            <a:r>
              <a:rPr lang="sl-SI" dirty="0"/>
              <a:t>	 – </a:t>
            </a:r>
            <a:r>
              <a:rPr lang="sl-SI" dirty="0" err="1"/>
              <a:t>Active</a:t>
            </a:r>
            <a:r>
              <a:rPr lang="sl-SI" dirty="0"/>
              <a:t> </a:t>
            </a:r>
            <a:r>
              <a:rPr lang="sl-SI" dirty="0" err="1"/>
              <a:t>directory</a:t>
            </a:r>
            <a:r>
              <a:rPr lang="sl-SI" dirty="0"/>
              <a:t> import		</a:t>
            </a:r>
          </a:p>
          <a:p>
            <a:r>
              <a:rPr lang="sl-SI" dirty="0"/>
              <a:t>2016 – </a:t>
            </a:r>
            <a:r>
              <a:rPr lang="sl-SI" dirty="0" err="1"/>
              <a:t>Active</a:t>
            </a:r>
            <a:r>
              <a:rPr lang="sl-SI" dirty="0"/>
              <a:t> </a:t>
            </a:r>
            <a:r>
              <a:rPr lang="sl-SI" dirty="0" err="1"/>
              <a:t>directory</a:t>
            </a:r>
            <a:r>
              <a:rPr lang="sl-SI" dirty="0"/>
              <a:t> import</a:t>
            </a:r>
          </a:p>
          <a:p>
            <a:pPr marL="0" indent="0">
              <a:buNone/>
            </a:pPr>
            <a:r>
              <a:rPr lang="sl-SI" dirty="0"/>
              <a:t>	 – </a:t>
            </a:r>
            <a:r>
              <a:rPr lang="sl-SI" dirty="0" err="1"/>
              <a:t>External</a:t>
            </a:r>
            <a:r>
              <a:rPr lang="sl-SI" dirty="0"/>
              <a:t> </a:t>
            </a:r>
            <a:r>
              <a:rPr lang="sl-SI" dirty="0" err="1"/>
              <a:t>identity</a:t>
            </a:r>
            <a:r>
              <a:rPr lang="sl-SI" dirty="0"/>
              <a:t> manager</a:t>
            </a:r>
            <a:endParaRPr lang="en-SI" dirty="0"/>
          </a:p>
        </p:txBody>
      </p:sp>
    </p:spTree>
    <p:extLst>
      <p:ext uri="{BB962C8B-B14F-4D97-AF65-F5344CB8AC3E}">
        <p14:creationId xmlns:p14="http://schemas.microsoft.com/office/powerpoint/2010/main" val="1080597335"/>
      </p:ext>
    </p:extLst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Importance</a:t>
            </a:r>
            <a:r>
              <a:rPr lang="sl-SI" dirty="0"/>
              <a:t> </a:t>
            </a:r>
            <a:r>
              <a:rPr lang="sl-SI" dirty="0" err="1"/>
              <a:t>of</a:t>
            </a:r>
            <a:r>
              <a:rPr lang="sl-SI" dirty="0"/>
              <a:t> </a:t>
            </a:r>
            <a:r>
              <a:rPr lang="sl-SI" dirty="0" err="1"/>
              <a:t>user</a:t>
            </a:r>
            <a:r>
              <a:rPr lang="sl-SI" dirty="0"/>
              <a:t> </a:t>
            </a:r>
            <a:r>
              <a:rPr lang="sl-SI" dirty="0" err="1"/>
              <a:t>profiles</a:t>
            </a:r>
            <a:endParaRPr lang="sl-SI" dirty="0"/>
          </a:p>
        </p:txBody>
      </p:sp>
      <p:sp>
        <p:nvSpPr>
          <p:cNvPr id="3" name="Content Placeholder 2"/>
          <p:cNvSpPr>
            <a:spLocks noGrp="1"/>
          </p:cNvSpPr>
          <p:nvPr>
            <p:ph type="body" sz="quarter" idx="10"/>
          </p:nvPr>
        </p:nvSpPr>
        <p:spPr>
          <a:xfrm>
            <a:off x="269303" y="1187645"/>
            <a:ext cx="11655078" cy="6122702"/>
          </a:xfrm>
        </p:spPr>
        <p:txBody>
          <a:bodyPr/>
          <a:lstStyle/>
          <a:p>
            <a:r>
              <a:rPr lang="sl-SI" dirty="0" err="1"/>
              <a:t>User</a:t>
            </a:r>
            <a:r>
              <a:rPr lang="sl-SI" dirty="0"/>
              <a:t> </a:t>
            </a:r>
            <a:r>
              <a:rPr lang="sl-SI" dirty="0" err="1"/>
              <a:t>profiles</a:t>
            </a:r>
            <a:r>
              <a:rPr lang="sl-SI" dirty="0"/>
              <a:t> are used </a:t>
            </a:r>
            <a:r>
              <a:rPr lang="sl-SI" dirty="0" err="1"/>
              <a:t>for</a:t>
            </a:r>
            <a:r>
              <a:rPr lang="sl-SI" dirty="0"/>
              <a:t>:</a:t>
            </a:r>
          </a:p>
          <a:p>
            <a:pPr lvl="1"/>
            <a:r>
              <a:rPr lang="sl-SI" dirty="0" err="1"/>
              <a:t>Sending</a:t>
            </a:r>
            <a:r>
              <a:rPr lang="sl-SI" dirty="0"/>
              <a:t> </a:t>
            </a:r>
            <a:r>
              <a:rPr lang="sl-SI" dirty="0" err="1"/>
              <a:t>emails</a:t>
            </a:r>
            <a:r>
              <a:rPr lang="sl-SI" dirty="0"/>
              <a:t> in </a:t>
            </a:r>
            <a:r>
              <a:rPr lang="sl-SI" dirty="0" err="1"/>
              <a:t>workflows</a:t>
            </a:r>
            <a:r>
              <a:rPr lang="sl-SI" dirty="0"/>
              <a:t>, </a:t>
            </a:r>
            <a:r>
              <a:rPr lang="sl-SI" dirty="0" err="1"/>
              <a:t>alerts</a:t>
            </a:r>
            <a:endParaRPr lang="sl-SI" dirty="0"/>
          </a:p>
          <a:p>
            <a:pPr lvl="1"/>
            <a:r>
              <a:rPr lang="sl-SI" dirty="0" err="1"/>
              <a:t>User</a:t>
            </a:r>
            <a:r>
              <a:rPr lang="sl-SI" dirty="0"/>
              <a:t> profile filter</a:t>
            </a:r>
          </a:p>
          <a:p>
            <a:r>
              <a:rPr lang="sl-SI" dirty="0" err="1"/>
              <a:t>Each</a:t>
            </a:r>
            <a:r>
              <a:rPr lang="sl-SI" dirty="0"/>
              <a:t> </a:t>
            </a:r>
            <a:r>
              <a:rPr lang="sl-SI" dirty="0" err="1"/>
              <a:t>version</a:t>
            </a:r>
            <a:r>
              <a:rPr lang="sl-SI" dirty="0"/>
              <a:t> </a:t>
            </a:r>
            <a:r>
              <a:rPr lang="sl-SI" dirty="0" err="1"/>
              <a:t>of</a:t>
            </a:r>
            <a:r>
              <a:rPr lang="sl-SI" dirty="0"/>
              <a:t> SharePoint </a:t>
            </a:r>
            <a:r>
              <a:rPr lang="sl-SI" dirty="0" err="1"/>
              <a:t>increases</a:t>
            </a:r>
            <a:r>
              <a:rPr lang="sl-SI" dirty="0"/>
              <a:t> </a:t>
            </a:r>
            <a:r>
              <a:rPr lang="sl-SI" dirty="0" err="1"/>
              <a:t>dependency</a:t>
            </a:r>
            <a:r>
              <a:rPr lang="sl-SI" dirty="0"/>
              <a:t> on </a:t>
            </a:r>
            <a:r>
              <a:rPr lang="sl-SI" dirty="0" err="1"/>
              <a:t>User</a:t>
            </a:r>
            <a:r>
              <a:rPr lang="sl-SI" dirty="0"/>
              <a:t> </a:t>
            </a:r>
            <a:r>
              <a:rPr lang="sl-SI" dirty="0" err="1"/>
              <a:t>Profiles</a:t>
            </a:r>
            <a:endParaRPr lang="sl-SI" dirty="0"/>
          </a:p>
          <a:p>
            <a:r>
              <a:rPr lang="sl-SI" dirty="0" err="1"/>
              <a:t>Hybrid</a:t>
            </a:r>
            <a:endParaRPr lang="sl-SI" dirty="0"/>
          </a:p>
          <a:p>
            <a:pPr lvl="1"/>
            <a:r>
              <a:rPr lang="sl-SI" dirty="0" err="1"/>
              <a:t>Managed</a:t>
            </a:r>
            <a:r>
              <a:rPr lang="sl-SI" dirty="0"/>
              <a:t> </a:t>
            </a:r>
            <a:r>
              <a:rPr lang="sl-SI" dirty="0" err="1"/>
              <a:t>Metadata</a:t>
            </a:r>
            <a:r>
              <a:rPr lang="sl-SI" dirty="0"/>
              <a:t> </a:t>
            </a:r>
            <a:r>
              <a:rPr lang="sl-SI" dirty="0" err="1"/>
              <a:t>service</a:t>
            </a:r>
            <a:r>
              <a:rPr lang="sl-SI" dirty="0"/>
              <a:t> </a:t>
            </a:r>
            <a:r>
              <a:rPr lang="sl-SI" dirty="0" err="1"/>
              <a:t>application</a:t>
            </a:r>
            <a:endParaRPr lang="sl-SI" dirty="0"/>
          </a:p>
          <a:p>
            <a:pPr lvl="1"/>
            <a:r>
              <a:rPr lang="sl-SI" dirty="0" err="1"/>
              <a:t>User</a:t>
            </a:r>
            <a:r>
              <a:rPr lang="sl-SI" dirty="0"/>
              <a:t> Profile </a:t>
            </a:r>
            <a:r>
              <a:rPr lang="sl-SI" dirty="0" err="1"/>
              <a:t>Service</a:t>
            </a:r>
            <a:r>
              <a:rPr lang="sl-SI" dirty="0"/>
              <a:t> </a:t>
            </a:r>
            <a:r>
              <a:rPr lang="sl-SI" dirty="0" err="1"/>
              <a:t>application</a:t>
            </a:r>
            <a:r>
              <a:rPr lang="sl-SI" dirty="0"/>
              <a:t> - </a:t>
            </a:r>
            <a:r>
              <a:rPr lang="en-US" b="1" dirty="0"/>
              <a:t>User Principal Name</a:t>
            </a:r>
            <a:r>
              <a:rPr lang="en-US" dirty="0"/>
              <a:t> property must be mapped to the </a:t>
            </a:r>
            <a:r>
              <a:rPr lang="en-US" b="1" dirty="0" err="1"/>
              <a:t>userPrincipalName</a:t>
            </a:r>
            <a:r>
              <a:rPr lang="en-US" dirty="0"/>
              <a:t> attribute</a:t>
            </a:r>
            <a:endParaRPr lang="sl-SI" dirty="0"/>
          </a:p>
          <a:p>
            <a:pPr lvl="1"/>
            <a:r>
              <a:rPr lang="sl-SI" dirty="0" err="1"/>
              <a:t>My</a:t>
            </a:r>
            <a:r>
              <a:rPr lang="sl-SI" dirty="0"/>
              <a:t> </a:t>
            </a:r>
            <a:r>
              <a:rPr lang="sl-SI" dirty="0" err="1"/>
              <a:t>Sites</a:t>
            </a:r>
            <a:endParaRPr lang="sl-SI" dirty="0"/>
          </a:p>
          <a:p>
            <a:pPr lvl="1"/>
            <a:endParaRPr lang="sl-SI" dirty="0"/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517436746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UPS </a:t>
            </a:r>
            <a:r>
              <a:rPr lang="sl-SI" dirty="0" err="1"/>
              <a:t>provisioning</a:t>
            </a:r>
            <a:endParaRPr lang="sl-SI" dirty="0"/>
          </a:p>
        </p:txBody>
      </p:sp>
      <p:sp>
        <p:nvSpPr>
          <p:cNvPr id="3" name="Conten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sl-SI" dirty="0"/>
              <a:t>Central </a:t>
            </a:r>
            <a:r>
              <a:rPr lang="sl-SI" dirty="0" err="1"/>
              <a:t>administration</a:t>
            </a:r>
            <a:endParaRPr lang="sl-SI" dirty="0"/>
          </a:p>
          <a:p>
            <a:r>
              <a:rPr lang="sl-SI" dirty="0" err="1"/>
              <a:t>PowerShell</a:t>
            </a:r>
            <a:endParaRPr lang="sl-SI" dirty="0"/>
          </a:p>
          <a:p>
            <a:endParaRPr lang="sl-SI" dirty="0"/>
          </a:p>
          <a:p>
            <a:r>
              <a:rPr lang="sl-SI" dirty="0" err="1"/>
              <a:t>Requires</a:t>
            </a:r>
            <a:r>
              <a:rPr lang="sl-SI" dirty="0"/>
              <a:t> „</a:t>
            </a:r>
            <a:r>
              <a:rPr lang="sl-SI" dirty="0" err="1"/>
              <a:t>Replicating</a:t>
            </a:r>
            <a:r>
              <a:rPr lang="sl-SI" dirty="0"/>
              <a:t> </a:t>
            </a:r>
            <a:r>
              <a:rPr lang="sl-SI" dirty="0" err="1"/>
              <a:t>directory</a:t>
            </a:r>
            <a:r>
              <a:rPr lang="sl-SI" dirty="0"/>
              <a:t> </a:t>
            </a:r>
            <a:r>
              <a:rPr lang="sl-SI" dirty="0" err="1"/>
              <a:t>changes</a:t>
            </a:r>
            <a:r>
              <a:rPr lang="sl-SI" dirty="0"/>
              <a:t>“</a:t>
            </a:r>
          </a:p>
          <a:p>
            <a:endParaRPr lang="sl-SI" dirty="0"/>
          </a:p>
          <a:p>
            <a:r>
              <a:rPr lang="sl-SI" dirty="0" err="1"/>
              <a:t>Sync</a:t>
            </a:r>
            <a:r>
              <a:rPr lang="sl-SI" dirty="0"/>
              <a:t> DB </a:t>
            </a:r>
            <a:r>
              <a:rPr lang="sl-SI" dirty="0" err="1"/>
              <a:t>created</a:t>
            </a:r>
            <a:r>
              <a:rPr lang="sl-SI" dirty="0"/>
              <a:t>, </a:t>
            </a:r>
            <a:r>
              <a:rPr lang="sl-SI" dirty="0" err="1"/>
              <a:t>but</a:t>
            </a:r>
            <a:r>
              <a:rPr lang="sl-SI" dirty="0"/>
              <a:t> </a:t>
            </a:r>
            <a:r>
              <a:rPr lang="sl-SI" dirty="0" err="1"/>
              <a:t>empty</a:t>
            </a:r>
            <a:r>
              <a:rPr lang="sl-SI" dirty="0"/>
              <a:t> – DO NOT DELETE</a:t>
            </a:r>
          </a:p>
        </p:txBody>
      </p:sp>
    </p:spTree>
    <p:extLst>
      <p:ext uri="{BB962C8B-B14F-4D97-AF65-F5344CB8AC3E}">
        <p14:creationId xmlns:p14="http://schemas.microsoft.com/office/powerpoint/2010/main" val="2785291780"/>
      </p:ext>
    </p:extLst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Difference</a:t>
            </a:r>
            <a:r>
              <a:rPr lang="sl-SI" dirty="0"/>
              <a:t> </a:t>
            </a:r>
            <a:r>
              <a:rPr lang="sl-SI" dirty="0" err="1"/>
              <a:t>between</a:t>
            </a:r>
            <a:r>
              <a:rPr lang="sl-SI" dirty="0"/>
              <a:t> ADI </a:t>
            </a:r>
            <a:r>
              <a:rPr lang="sl-SI" dirty="0" err="1"/>
              <a:t>and</a:t>
            </a:r>
            <a:r>
              <a:rPr lang="sl-SI" dirty="0"/>
              <a:t> MIM</a:t>
            </a:r>
            <a:endParaRPr lang="en-SI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2332210094"/>
              </p:ext>
            </p:extLst>
          </p:nvPr>
        </p:nvGraphicFramePr>
        <p:xfrm>
          <a:off x="2133598" y="1825625"/>
          <a:ext cx="7698520" cy="4351339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875151">
                  <a:extLst>
                    <a:ext uri="{9D8B030D-6E8A-4147-A177-3AD203B41FA5}">
                      <a16:colId xmlns:a16="http://schemas.microsoft.com/office/drawing/2014/main" val="3256593857"/>
                    </a:ext>
                  </a:extLst>
                </a:gridCol>
                <a:gridCol w="3306618">
                  <a:extLst>
                    <a:ext uri="{9D8B030D-6E8A-4147-A177-3AD203B41FA5}">
                      <a16:colId xmlns:a16="http://schemas.microsoft.com/office/drawing/2014/main" val="3547000078"/>
                    </a:ext>
                  </a:extLst>
                </a:gridCol>
                <a:gridCol w="3516751">
                  <a:extLst>
                    <a:ext uri="{9D8B030D-6E8A-4147-A177-3AD203B41FA5}">
                      <a16:colId xmlns:a16="http://schemas.microsoft.com/office/drawing/2014/main" val="1460877251"/>
                    </a:ext>
                  </a:extLst>
                </a:gridCol>
              </a:tblGrid>
              <a:tr h="714066">
                <a:tc>
                  <a:txBody>
                    <a:bodyPr/>
                    <a:lstStyle/>
                    <a:p>
                      <a:pPr fontAlgn="t"/>
                      <a:br>
                        <a:rPr lang="en-US" sz="1300" dirty="0">
                          <a:effectLst/>
                        </a:rPr>
                      </a:br>
                      <a:endParaRPr lang="en-US" sz="1300" dirty="0">
                        <a:solidFill>
                          <a:srgbClr val="2A2A2A"/>
                        </a:solidFill>
                        <a:effectLst/>
                      </a:endParaRPr>
                    </a:p>
                  </a:txBody>
                  <a:tcPr marL="44629" marR="44629" marT="55786" marB="55786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sz="1300" dirty="0">
                          <a:effectLst/>
                        </a:rPr>
                        <a:t>Microsoft Identity Management server</a:t>
                      </a:r>
                      <a:endParaRPr lang="en-US" sz="1300" dirty="0">
                        <a:solidFill>
                          <a:srgbClr val="2A2A2A"/>
                        </a:solidFill>
                        <a:effectLst/>
                      </a:endParaRPr>
                    </a:p>
                  </a:txBody>
                  <a:tcPr marL="44629" marR="44629" marT="55786" marB="55786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300" dirty="0">
                          <a:effectLst/>
                        </a:rPr>
                        <a:t>Active Directory Import</a:t>
                      </a:r>
                    </a:p>
                    <a:p>
                      <a:endParaRPr lang="en-SI" sz="1300" dirty="0"/>
                    </a:p>
                  </a:txBody>
                  <a:tcPr marL="66944" marR="66944" marT="33472" marB="33472"/>
                </a:tc>
                <a:extLst>
                  <a:ext uri="{0D108BD9-81ED-4DB2-BD59-A6C34878D82A}">
                    <a16:rowId xmlns:a16="http://schemas.microsoft.com/office/drawing/2014/main" val="3282846794"/>
                  </a:ext>
                </a:extLst>
              </a:tr>
              <a:tr h="2119883">
                <a:tc>
                  <a:txBody>
                    <a:bodyPr/>
                    <a:lstStyle/>
                    <a:p>
                      <a:pPr fontAlgn="t"/>
                      <a:r>
                        <a:rPr lang="en-US" sz="1300">
                          <a:effectLst/>
                        </a:rPr>
                        <a:t>Pros</a:t>
                      </a:r>
                      <a:endParaRPr lang="en-US" sz="1300">
                        <a:solidFill>
                          <a:srgbClr val="2A2A2A"/>
                        </a:solidFill>
                        <a:effectLst/>
                      </a:endParaRPr>
                    </a:p>
                  </a:txBody>
                  <a:tcPr marL="44629" marR="44629" marT="55786" marB="55786"/>
                </a:tc>
                <a:tc>
                  <a:txBody>
                    <a:bodyPr/>
                    <a:lstStyle/>
                    <a:p>
                      <a:pPr fontAlgn="t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effectLst/>
                        </a:rPr>
                        <a:t>Flexibility allows for customized import.</a:t>
                      </a:r>
                    </a:p>
                    <a:p>
                      <a:pPr fontAlgn="t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effectLst/>
                        </a:rPr>
                        <a:t>Can be customized for bidirectional flow.</a:t>
                      </a:r>
                    </a:p>
                    <a:p>
                      <a:pPr fontAlgn="t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effectLst/>
                        </a:rPr>
                        <a:t>Imports user profile photos automatically.</a:t>
                      </a:r>
                    </a:p>
                    <a:p>
                      <a:pPr fontAlgn="t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effectLst/>
                        </a:rPr>
                        <a:t>Supports non-Active Directory LDAP sources.</a:t>
                      </a:r>
                    </a:p>
                    <a:p>
                      <a:pPr fontAlgn="t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effectLst/>
                        </a:rPr>
                        <a:t>Multi-forest scenarios are supported.</a:t>
                      </a:r>
                      <a:endParaRPr lang="en-US" sz="1300" dirty="0">
                        <a:solidFill>
                          <a:srgbClr val="2A2A2A"/>
                        </a:solidFill>
                        <a:effectLst/>
                      </a:endParaRPr>
                    </a:p>
                  </a:txBody>
                  <a:tcPr marL="44629" marR="44629" marT="55786" marB="55786"/>
                </a:tc>
                <a:tc>
                  <a:txBody>
                    <a:bodyPr/>
                    <a:lstStyle/>
                    <a:p>
                      <a:pPr fontAlgn="t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effectLst/>
                        </a:rPr>
                        <a:t>Very fast performance.</a:t>
                      </a:r>
                    </a:p>
                    <a:p>
                      <a:pPr fontAlgn="t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effectLst/>
                        </a:rPr>
                        <a:t>Known to be reliable (used by Office 365).</a:t>
                      </a:r>
                    </a:p>
                    <a:p>
                      <a:pPr fontAlgn="t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effectLst/>
                        </a:rPr>
                        <a:t>Configurable inside of Central Administration. (Less complex).</a:t>
                      </a:r>
                      <a:endParaRPr lang="en-US" sz="1300" dirty="0">
                        <a:solidFill>
                          <a:srgbClr val="2A2A2A"/>
                        </a:solidFill>
                        <a:effectLst/>
                      </a:endParaRPr>
                    </a:p>
                  </a:txBody>
                  <a:tcPr marL="44629" marR="44629" marT="55786" marB="55786"/>
                </a:tc>
                <a:extLst>
                  <a:ext uri="{0D108BD9-81ED-4DB2-BD59-A6C34878D82A}">
                    <a16:rowId xmlns:a16="http://schemas.microsoft.com/office/drawing/2014/main" val="3777363288"/>
                  </a:ext>
                </a:extLst>
              </a:tr>
              <a:tr h="1517390">
                <a:tc>
                  <a:txBody>
                    <a:bodyPr/>
                    <a:lstStyle/>
                    <a:p>
                      <a:pPr fontAlgn="t"/>
                      <a:r>
                        <a:rPr lang="en-US" sz="1300">
                          <a:effectLst/>
                        </a:rPr>
                        <a:t>Cons</a:t>
                      </a:r>
                      <a:endParaRPr lang="en-US" sz="1300">
                        <a:solidFill>
                          <a:srgbClr val="2A2A2A"/>
                        </a:solidFill>
                        <a:effectLst/>
                      </a:endParaRPr>
                    </a:p>
                  </a:txBody>
                  <a:tcPr marL="44629" marR="44629" marT="55786" marB="55786"/>
                </a:tc>
                <a:tc>
                  <a:txBody>
                    <a:bodyPr/>
                    <a:lstStyle/>
                    <a:p>
                      <a:pPr fontAlgn="t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effectLst/>
                        </a:rPr>
                        <a:t>A separate MIM server is recommended for use with your SharePoint farm.</a:t>
                      </a:r>
                    </a:p>
                    <a:p>
                      <a:pPr fontAlgn="t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effectLst/>
                        </a:rPr>
                        <a:t>The more customized the more complex the architecture, deployment, and management.</a:t>
                      </a:r>
                      <a:endParaRPr lang="en-US" sz="1300" dirty="0">
                        <a:solidFill>
                          <a:srgbClr val="2A2A2A"/>
                        </a:solidFill>
                        <a:effectLst/>
                      </a:endParaRPr>
                    </a:p>
                  </a:txBody>
                  <a:tcPr marL="44629" marR="44629" marT="55786" marB="55786"/>
                </a:tc>
                <a:tc>
                  <a:txBody>
                    <a:bodyPr/>
                    <a:lstStyle/>
                    <a:p>
                      <a:pPr fontAlgn="t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effectLst/>
                        </a:rPr>
                        <a:t>Import is unidirectional (changes go from Active Directory to SharePoint Server Profile).</a:t>
                      </a:r>
                    </a:p>
                    <a:p>
                      <a:pPr fontAlgn="t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effectLst/>
                        </a:rPr>
                        <a:t>Import from a single Active Directory forest only.</a:t>
                      </a:r>
                    </a:p>
                    <a:p>
                      <a:pPr fontAlgn="t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effectLst/>
                        </a:rPr>
                        <a:t>Does not import user photos.</a:t>
                      </a:r>
                    </a:p>
                    <a:p>
                      <a:pPr fontAlgn="t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effectLst/>
                        </a:rPr>
                        <a:t>Supports Active Directory LDAP only.</a:t>
                      </a:r>
                    </a:p>
                    <a:p>
                      <a:pPr fontAlgn="t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>
                          <a:effectLst/>
                        </a:rPr>
                        <a:t>Multi-forest scenarios are supported.</a:t>
                      </a:r>
                      <a:endParaRPr lang="en-US" sz="1300" dirty="0">
                        <a:solidFill>
                          <a:srgbClr val="2A2A2A"/>
                        </a:solidFill>
                        <a:effectLst/>
                      </a:endParaRPr>
                    </a:p>
                  </a:txBody>
                  <a:tcPr marL="44629" marR="44629" marT="55786" marB="55786"/>
                </a:tc>
                <a:extLst>
                  <a:ext uri="{0D108BD9-81ED-4DB2-BD59-A6C34878D82A}">
                    <a16:rowId xmlns:a16="http://schemas.microsoft.com/office/drawing/2014/main" val="254426869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65942430"/>
      </p:ext>
    </p:extLst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Microsoft </a:t>
            </a:r>
            <a:r>
              <a:rPr lang="sl-SI" dirty="0" err="1"/>
              <a:t>Identity</a:t>
            </a:r>
            <a:r>
              <a:rPr lang="sl-SI" dirty="0"/>
              <a:t> Manager 2016</a:t>
            </a:r>
          </a:p>
        </p:txBody>
      </p:sp>
    </p:spTree>
    <p:extLst>
      <p:ext uri="{BB962C8B-B14F-4D97-AF65-F5344CB8AC3E}">
        <p14:creationId xmlns:p14="http://schemas.microsoft.com/office/powerpoint/2010/main" val="2112365792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Why</a:t>
            </a:r>
            <a:r>
              <a:rPr lang="sl-SI" dirty="0"/>
              <a:t> </a:t>
            </a:r>
            <a:r>
              <a:rPr lang="sl-SI" dirty="0" err="1"/>
              <a:t>remove</a:t>
            </a:r>
            <a:r>
              <a:rPr lang="sl-SI" dirty="0"/>
              <a:t> UPS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sl-SI" dirty="0" err="1"/>
              <a:t>Embedded</a:t>
            </a:r>
            <a:r>
              <a:rPr lang="sl-SI" dirty="0"/>
              <a:t> </a:t>
            </a:r>
            <a:r>
              <a:rPr lang="sl-SI" dirty="0" err="1"/>
              <a:t>version</a:t>
            </a:r>
            <a:r>
              <a:rPr lang="sl-SI" dirty="0"/>
              <a:t> </a:t>
            </a:r>
            <a:r>
              <a:rPr lang="sl-SI" dirty="0" err="1"/>
              <a:t>of</a:t>
            </a:r>
            <a:r>
              <a:rPr lang="sl-SI" dirty="0"/>
              <a:t> FIM</a:t>
            </a:r>
          </a:p>
          <a:p>
            <a:r>
              <a:rPr lang="sl-SI" dirty="0" err="1"/>
              <a:t>Old</a:t>
            </a:r>
            <a:r>
              <a:rPr lang="sl-SI" dirty="0"/>
              <a:t> </a:t>
            </a:r>
            <a:r>
              <a:rPr lang="sl-SI" dirty="0" err="1"/>
              <a:t>code</a:t>
            </a:r>
            <a:endParaRPr lang="sl-SI" dirty="0"/>
          </a:p>
          <a:p>
            <a:r>
              <a:rPr lang="sl-SI" dirty="0" err="1"/>
              <a:t>Issues</a:t>
            </a:r>
            <a:r>
              <a:rPr lang="sl-SI" dirty="0"/>
              <a:t> </a:t>
            </a:r>
            <a:r>
              <a:rPr lang="sl-SI" dirty="0" err="1"/>
              <a:t>integrating</a:t>
            </a:r>
            <a:r>
              <a:rPr lang="sl-SI" dirty="0"/>
              <a:t> </a:t>
            </a:r>
            <a:r>
              <a:rPr lang="sl-SI" dirty="0" err="1"/>
              <a:t>with</a:t>
            </a:r>
            <a:r>
              <a:rPr lang="sl-SI" dirty="0"/>
              <a:t> SP</a:t>
            </a:r>
          </a:p>
          <a:p>
            <a:r>
              <a:rPr lang="sl-SI" dirty="0" err="1"/>
              <a:t>Legacy</a:t>
            </a:r>
            <a:r>
              <a:rPr lang="sl-SI" dirty="0"/>
              <a:t> ECMAv1 MA</a:t>
            </a:r>
          </a:p>
        </p:txBody>
      </p:sp>
    </p:spTree>
    <p:extLst>
      <p:ext uri="{BB962C8B-B14F-4D97-AF65-F5344CB8AC3E}">
        <p14:creationId xmlns:p14="http://schemas.microsoft.com/office/powerpoint/2010/main" val="3767077145"/>
      </p:ext>
    </p:extLst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Why</a:t>
            </a:r>
            <a:r>
              <a:rPr lang="sl-SI" dirty="0"/>
              <a:t> MIM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sl-SI" dirty="0" err="1"/>
              <a:t>Best</a:t>
            </a:r>
            <a:r>
              <a:rPr lang="sl-SI" dirty="0"/>
              <a:t> in </a:t>
            </a:r>
            <a:r>
              <a:rPr lang="sl-SI" dirty="0" err="1"/>
              <a:t>class</a:t>
            </a:r>
            <a:r>
              <a:rPr lang="sl-SI" dirty="0"/>
              <a:t> </a:t>
            </a:r>
            <a:r>
              <a:rPr lang="sl-SI" dirty="0" err="1"/>
              <a:t>for</a:t>
            </a:r>
            <a:r>
              <a:rPr lang="sl-SI" dirty="0"/>
              <a:t> </a:t>
            </a:r>
            <a:r>
              <a:rPr lang="sl-SI" dirty="0" err="1"/>
              <a:t>IdM</a:t>
            </a:r>
            <a:endParaRPr lang="sl-SI" dirty="0"/>
          </a:p>
          <a:p>
            <a:r>
              <a:rPr lang="sl-SI" dirty="0"/>
              <a:t>UPS BCM </a:t>
            </a:r>
            <a:r>
              <a:rPr lang="sl-SI" dirty="0" err="1"/>
              <a:t>outside</a:t>
            </a:r>
            <a:r>
              <a:rPr lang="sl-SI" dirty="0"/>
              <a:t> SharePoint</a:t>
            </a:r>
          </a:p>
          <a:p>
            <a:r>
              <a:rPr lang="sl-SI" dirty="0"/>
              <a:t>Use </a:t>
            </a:r>
            <a:r>
              <a:rPr lang="sl-SI" dirty="0" err="1"/>
              <a:t>existing</a:t>
            </a:r>
            <a:r>
              <a:rPr lang="sl-SI" dirty="0"/>
              <a:t> </a:t>
            </a:r>
            <a:r>
              <a:rPr lang="sl-SI" dirty="0" err="1"/>
              <a:t>expertise</a:t>
            </a:r>
            <a:r>
              <a:rPr lang="sl-SI" dirty="0"/>
              <a:t>, </a:t>
            </a:r>
            <a:r>
              <a:rPr lang="sl-SI" dirty="0" err="1"/>
              <a:t>environment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3852159369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What</a:t>
            </a:r>
            <a:r>
              <a:rPr lang="sl-SI" dirty="0"/>
              <a:t> is MIM used </a:t>
            </a:r>
            <a:r>
              <a:rPr lang="sl-SI" dirty="0" err="1"/>
              <a:t>for</a:t>
            </a:r>
            <a:endParaRPr lang="en-SI" dirty="0"/>
          </a:p>
        </p:txBody>
      </p:sp>
      <p:sp>
        <p:nvSpPr>
          <p:cNvPr id="5" name="Content Placeholder 4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sl-SI" dirty="0" err="1"/>
              <a:t>IdM</a:t>
            </a:r>
            <a:r>
              <a:rPr lang="sl-SI" dirty="0"/>
              <a:t>  - </a:t>
            </a:r>
            <a:r>
              <a:rPr lang="sl-SI" dirty="0" err="1"/>
              <a:t>identity</a:t>
            </a:r>
            <a:r>
              <a:rPr lang="sl-SI" dirty="0"/>
              <a:t> management </a:t>
            </a:r>
            <a:r>
              <a:rPr lang="sl-SI" dirty="0" err="1"/>
              <a:t>product</a:t>
            </a:r>
            <a:endParaRPr lang="sl-SI" dirty="0"/>
          </a:p>
          <a:p>
            <a:r>
              <a:rPr lang="sl-SI" dirty="0" err="1"/>
              <a:t>Provides</a:t>
            </a:r>
            <a:endParaRPr lang="sl-SI" dirty="0"/>
          </a:p>
          <a:p>
            <a:pPr lvl="1"/>
            <a:r>
              <a:rPr lang="sl-SI" dirty="0" err="1"/>
              <a:t>User</a:t>
            </a:r>
            <a:r>
              <a:rPr lang="sl-SI" dirty="0"/>
              <a:t> management</a:t>
            </a:r>
          </a:p>
          <a:p>
            <a:pPr lvl="1"/>
            <a:r>
              <a:rPr lang="sl-SI" dirty="0" err="1"/>
              <a:t>Group</a:t>
            </a:r>
            <a:r>
              <a:rPr lang="sl-SI" dirty="0"/>
              <a:t> management</a:t>
            </a:r>
          </a:p>
          <a:p>
            <a:pPr lvl="1"/>
            <a:r>
              <a:rPr lang="sl-SI" dirty="0" err="1"/>
              <a:t>Credential</a:t>
            </a:r>
            <a:r>
              <a:rPr lang="sl-SI" dirty="0"/>
              <a:t> management</a:t>
            </a:r>
          </a:p>
          <a:p>
            <a:endParaRPr lang="sl-SI" dirty="0"/>
          </a:p>
          <a:p>
            <a:endParaRPr lang="sl-SI" dirty="0"/>
          </a:p>
          <a:p>
            <a:endParaRPr lang="sl-SI" dirty="0"/>
          </a:p>
          <a:p>
            <a:endParaRPr lang="sl-SI" dirty="0"/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377502861"/>
      </p:ext>
    </p:extLst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IdM</a:t>
            </a:r>
            <a:r>
              <a:rPr lang="sl-SI" dirty="0"/>
              <a:t> </a:t>
            </a:r>
            <a:r>
              <a:rPr lang="sl-SI" dirty="0" err="1"/>
              <a:t>considerations</a:t>
            </a:r>
            <a:endParaRPr lang="en-SI" dirty="0"/>
          </a:p>
        </p:txBody>
      </p:sp>
      <p:sp>
        <p:nvSpPr>
          <p:cNvPr id="3" name="Conten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sl-SI" dirty="0"/>
              <a:t>Data </a:t>
            </a:r>
            <a:r>
              <a:rPr lang="sl-SI" dirty="0" err="1"/>
              <a:t>ownership</a:t>
            </a:r>
            <a:endParaRPr lang="sl-SI" dirty="0"/>
          </a:p>
          <a:p>
            <a:r>
              <a:rPr lang="sl-SI" dirty="0"/>
              <a:t>Data </a:t>
            </a:r>
            <a:r>
              <a:rPr lang="sl-SI" dirty="0" err="1"/>
              <a:t>quality</a:t>
            </a:r>
            <a:endParaRPr lang="sl-SI" dirty="0"/>
          </a:p>
          <a:p>
            <a:r>
              <a:rPr lang="sl-SI" dirty="0" err="1"/>
              <a:t>System</a:t>
            </a:r>
            <a:r>
              <a:rPr lang="sl-SI" dirty="0"/>
              <a:t> </a:t>
            </a:r>
            <a:r>
              <a:rPr lang="sl-SI" dirty="0" err="1"/>
              <a:t>quality</a:t>
            </a:r>
            <a:endParaRPr lang="sl-SI" dirty="0"/>
          </a:p>
          <a:p>
            <a:pPr lvl="1"/>
            <a:r>
              <a:rPr lang="sl-SI" dirty="0"/>
              <a:t>AD </a:t>
            </a:r>
            <a:r>
              <a:rPr lang="sl-SI" dirty="0" err="1"/>
              <a:t>health</a:t>
            </a:r>
            <a:endParaRPr lang="sl-SI" dirty="0"/>
          </a:p>
          <a:p>
            <a:r>
              <a:rPr lang="sl-SI" dirty="0"/>
              <a:t>Access </a:t>
            </a:r>
            <a:r>
              <a:rPr lang="sl-SI" dirty="0" err="1"/>
              <a:t>control</a:t>
            </a:r>
            <a:endParaRPr lang="sl-SI" dirty="0"/>
          </a:p>
          <a:p>
            <a:pPr lvl="1"/>
            <a:r>
              <a:rPr lang="sl-SI" dirty="0" err="1"/>
              <a:t>AuthN</a:t>
            </a:r>
            <a:endParaRPr lang="sl-SI" dirty="0"/>
          </a:p>
          <a:p>
            <a:pPr lvl="1"/>
            <a:r>
              <a:rPr lang="sl-SI" dirty="0" err="1"/>
              <a:t>AuthZ</a:t>
            </a:r>
            <a:endParaRPr lang="sl-SI" dirty="0"/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4069267554"/>
      </p:ext>
    </p:extLst>
  </p:cSld>
  <p:clrMapOvr>
    <a:masterClrMapping/>
  </p:clrMapOvr>
  <p:transition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Introduction</a:t>
            </a:r>
            <a:r>
              <a:rPr lang="sl-SI" dirty="0"/>
              <a:t> 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sl-SI" dirty="0" err="1"/>
              <a:t>Statefull</a:t>
            </a:r>
            <a:endParaRPr lang="sl-SI" dirty="0"/>
          </a:p>
          <a:p>
            <a:r>
              <a:rPr lang="sl-SI" dirty="0" err="1"/>
              <a:t>Strongly</a:t>
            </a:r>
            <a:r>
              <a:rPr lang="sl-SI" dirty="0"/>
              <a:t> </a:t>
            </a:r>
            <a:r>
              <a:rPr lang="sl-SI" dirty="0" err="1"/>
              <a:t>typed</a:t>
            </a:r>
            <a:endParaRPr lang="sl-SI" dirty="0"/>
          </a:p>
          <a:p>
            <a:r>
              <a:rPr lang="sl-SI" dirty="0" err="1"/>
              <a:t>Vocabulary</a:t>
            </a:r>
            <a:endParaRPr lang="sl-SI" dirty="0"/>
          </a:p>
          <a:p>
            <a:pPr lvl="1"/>
            <a:r>
              <a:rPr lang="sl-SI" dirty="0"/>
              <a:t>MA</a:t>
            </a:r>
          </a:p>
          <a:p>
            <a:pPr lvl="1"/>
            <a:r>
              <a:rPr lang="sl-SI" dirty="0" err="1"/>
              <a:t>Synchronization</a:t>
            </a:r>
            <a:endParaRPr lang="sl-SI" dirty="0"/>
          </a:p>
          <a:p>
            <a:pPr lvl="1"/>
            <a:r>
              <a:rPr lang="sl-SI" dirty="0" err="1"/>
              <a:t>Joiner</a:t>
            </a:r>
            <a:endParaRPr lang="sl-SI" dirty="0"/>
          </a:p>
          <a:p>
            <a:pPr lvl="1"/>
            <a:r>
              <a:rPr lang="sl-SI" dirty="0" err="1"/>
              <a:t>Anchor</a:t>
            </a:r>
            <a:endParaRPr lang="sl-SI" dirty="0"/>
          </a:p>
          <a:p>
            <a:pPr lvl="1"/>
            <a:endParaRPr lang="sl-SI" dirty="0"/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500049074"/>
      </p:ext>
    </p:extLst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Data </a:t>
            </a:r>
            <a:r>
              <a:rPr lang="sl-SI" dirty="0" err="1"/>
              <a:t>flow</a:t>
            </a:r>
            <a:endParaRPr lang="sl-SI" dirty="0"/>
          </a:p>
        </p:txBody>
      </p:sp>
      <p:sp>
        <p:nvSpPr>
          <p:cNvPr id="3" name="Conten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sl-SI" dirty="0" err="1"/>
              <a:t>Metaverse</a:t>
            </a:r>
            <a:endParaRPr lang="sl-SI" dirty="0"/>
          </a:p>
          <a:p>
            <a:r>
              <a:rPr lang="sl-SI" dirty="0" err="1"/>
              <a:t>Connector</a:t>
            </a:r>
            <a:r>
              <a:rPr lang="sl-SI" dirty="0"/>
              <a:t> </a:t>
            </a:r>
            <a:r>
              <a:rPr lang="sl-SI" dirty="0" err="1"/>
              <a:t>space</a:t>
            </a:r>
            <a:endParaRPr lang="sl-SI" dirty="0"/>
          </a:p>
          <a:p>
            <a:endParaRPr lang="sl-SI" dirty="0"/>
          </a:p>
          <a:p>
            <a:r>
              <a:rPr lang="sl-SI" dirty="0"/>
              <a:t>Import</a:t>
            </a:r>
          </a:p>
          <a:p>
            <a:r>
              <a:rPr lang="sl-SI" dirty="0" err="1"/>
              <a:t>Sync</a:t>
            </a:r>
            <a:endParaRPr lang="sl-SI" dirty="0"/>
          </a:p>
          <a:p>
            <a:r>
              <a:rPr lang="sl-SI" dirty="0" err="1"/>
              <a:t>Export</a:t>
            </a:r>
            <a:endParaRPr lang="sl-SI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614" b="11566"/>
          <a:stretch/>
        </p:blipFill>
        <p:spPr>
          <a:xfrm>
            <a:off x="4945713" y="694943"/>
            <a:ext cx="7246287" cy="4181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9573048"/>
      </p:ext>
    </p:extLst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Connecting</a:t>
            </a:r>
            <a:r>
              <a:rPr lang="sl-SI" dirty="0"/>
              <a:t> MIM </a:t>
            </a:r>
            <a:r>
              <a:rPr lang="sl-SI" dirty="0" err="1"/>
              <a:t>with</a:t>
            </a:r>
            <a:r>
              <a:rPr lang="sl-SI" dirty="0"/>
              <a:t> SP</a:t>
            </a:r>
          </a:p>
        </p:txBody>
      </p:sp>
    </p:spTree>
    <p:extLst>
      <p:ext uri="{BB962C8B-B14F-4D97-AF65-F5344CB8AC3E}">
        <p14:creationId xmlns:p14="http://schemas.microsoft.com/office/powerpoint/2010/main" val="365367554"/>
      </p:ext>
    </p:extLst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Synchronization</a:t>
            </a:r>
            <a:r>
              <a:rPr lang="sl-SI" dirty="0"/>
              <a:t> </a:t>
            </a:r>
            <a:r>
              <a:rPr lang="sl-SI" dirty="0" err="1"/>
              <a:t>topology</a:t>
            </a:r>
            <a:endParaRPr lang="en-SI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92238"/>
            <a:ext cx="4400550" cy="4351337"/>
          </a:xfrm>
        </p:spPr>
      </p:pic>
      <p:sp>
        <p:nvSpPr>
          <p:cNvPr id="8" name="Rectangle 7"/>
          <p:cNvSpPr/>
          <p:nvPr/>
        </p:nvSpPr>
        <p:spPr>
          <a:xfrm>
            <a:off x="544945" y="5742854"/>
            <a:ext cx="1110211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Overview of Microsoft Identity Manager Synchronization Service in SharePoint Server 2016</a:t>
            </a:r>
          </a:p>
          <a:p>
            <a:r>
              <a:rPr lang="en-US" dirty="0"/>
              <a:t>https://technet.microsoft.com/en-us/library/mt797545(v=office.16).aspx</a:t>
            </a:r>
            <a:endParaRPr lang="en-SI" dirty="0"/>
          </a:p>
        </p:txBody>
      </p:sp>
    </p:spTree>
    <p:extLst>
      <p:ext uri="{BB962C8B-B14F-4D97-AF65-F5344CB8AC3E}">
        <p14:creationId xmlns:p14="http://schemas.microsoft.com/office/powerpoint/2010/main" val="1452352283"/>
      </p:ext>
    </p:extLst>
  </p:cSld>
  <p:clrMapOvr>
    <a:masterClrMapping/>
  </p:clrMapOvr>
  <p:transition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GitHub</a:t>
            </a:r>
            <a:r>
              <a:rPr lang="sl-SI" dirty="0"/>
              <a:t> - </a:t>
            </a:r>
            <a:r>
              <a:rPr lang="sl-SI" dirty="0" err="1"/>
              <a:t>UserProfile</a:t>
            </a:r>
            <a:endParaRPr lang="sl-SI" dirty="0"/>
          </a:p>
        </p:txBody>
      </p:sp>
      <p:sp>
        <p:nvSpPr>
          <p:cNvPr id="3" name="Conten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PnP-Tools/Solutions/</a:t>
            </a:r>
            <a:r>
              <a:rPr lang="en-US" dirty="0" err="1"/>
              <a:t>UserProfile.MIMSync</a:t>
            </a:r>
            <a:r>
              <a:rPr lang="en-US" dirty="0"/>
              <a:t> at master · SharePoint/PnP-Tools · GitHub</a:t>
            </a:r>
          </a:p>
          <a:p>
            <a:pPr marL="0" indent="0">
              <a:buNone/>
            </a:pPr>
            <a:r>
              <a:rPr lang="en-US" dirty="0">
                <a:hlinkClick r:id="rId2"/>
              </a:rPr>
              <a:t>https://github.com/SharePoint/PnP-Tools/tree/master/Solutions/UserProfile.MIMSync</a:t>
            </a:r>
            <a:r>
              <a:rPr lang="sl-SI" dirty="0"/>
              <a:t> </a:t>
            </a:r>
          </a:p>
          <a:p>
            <a:pPr marL="0" indent="0">
              <a:buNone/>
            </a:pPr>
            <a:endParaRPr lang="sl-SI" dirty="0"/>
          </a:p>
          <a:p>
            <a:r>
              <a:rPr lang="en-US" dirty="0"/>
              <a:t>Enabling multiple OUs and avoiding credential touch up with the </a:t>
            </a:r>
            <a:r>
              <a:rPr lang="en-US" dirty="0" err="1"/>
              <a:t>MIMSync</a:t>
            </a:r>
            <a:r>
              <a:rPr lang="en-US" dirty="0"/>
              <a:t> “toolset” for SharePoint Server 2016</a:t>
            </a:r>
          </a:p>
          <a:p>
            <a:pPr marL="0" indent="0">
              <a:buNone/>
            </a:pPr>
            <a:r>
              <a:rPr lang="en-US" dirty="0">
                <a:hlinkClick r:id="rId3"/>
              </a:rPr>
              <a:t>http://www.harbar.net/archive/2016/08/25/Enabling-multiple-OUs-and-avoiding-credential-touch-up-with-the.aspx</a:t>
            </a:r>
            <a:r>
              <a:rPr lang="sl-SI" dirty="0"/>
              <a:t> </a:t>
            </a:r>
          </a:p>
          <a:p>
            <a:pPr marL="0" indent="0">
              <a:buNone/>
            </a:pP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458286599"/>
      </p:ext>
    </p:extLst>
  </p:cSld>
  <p:clrMapOvr>
    <a:masterClrMapping/>
  </p:clrMapOvr>
  <p:transition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Create</a:t>
            </a:r>
            <a:r>
              <a:rPr lang="sl-SI" dirty="0"/>
              <a:t> </a:t>
            </a:r>
            <a:r>
              <a:rPr lang="sl-SI" dirty="0" err="1"/>
              <a:t>MAs</a:t>
            </a:r>
            <a:endParaRPr lang="sl-SI" dirty="0"/>
          </a:p>
        </p:txBody>
      </p:sp>
      <p:sp>
        <p:nvSpPr>
          <p:cNvPr id="3" name="Conten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sl-SI" dirty="0" err="1"/>
              <a:t>Create</a:t>
            </a:r>
            <a:r>
              <a:rPr lang="sl-SI" dirty="0"/>
              <a:t> MA </a:t>
            </a:r>
            <a:r>
              <a:rPr lang="sl-SI" dirty="0" err="1"/>
              <a:t>for</a:t>
            </a:r>
            <a:r>
              <a:rPr lang="sl-SI" dirty="0"/>
              <a:t> </a:t>
            </a:r>
            <a:r>
              <a:rPr lang="sl-SI" dirty="0" err="1"/>
              <a:t>Active</a:t>
            </a:r>
            <a:r>
              <a:rPr lang="sl-SI" dirty="0"/>
              <a:t> </a:t>
            </a:r>
            <a:r>
              <a:rPr lang="sl-SI" dirty="0" err="1"/>
              <a:t>Directory</a:t>
            </a:r>
            <a:endParaRPr lang="sl-SI" dirty="0"/>
          </a:p>
          <a:p>
            <a:r>
              <a:rPr lang="sl-SI" dirty="0" err="1"/>
              <a:t>Create</a:t>
            </a:r>
            <a:r>
              <a:rPr lang="sl-SI" dirty="0"/>
              <a:t> MA </a:t>
            </a:r>
            <a:r>
              <a:rPr lang="sl-SI" dirty="0" err="1"/>
              <a:t>for</a:t>
            </a:r>
            <a:r>
              <a:rPr lang="sl-SI" dirty="0"/>
              <a:t> SharePoint 2016</a:t>
            </a:r>
          </a:p>
          <a:p>
            <a:endParaRPr lang="sl-SI" dirty="0"/>
          </a:p>
          <a:p>
            <a:r>
              <a:rPr lang="sl-SI" dirty="0" err="1"/>
              <a:t>Optional</a:t>
            </a:r>
            <a:r>
              <a:rPr lang="sl-SI" dirty="0"/>
              <a:t> – </a:t>
            </a:r>
            <a:r>
              <a:rPr lang="sl-SI" dirty="0" err="1"/>
              <a:t>create</a:t>
            </a:r>
            <a:r>
              <a:rPr lang="sl-SI" dirty="0"/>
              <a:t> </a:t>
            </a:r>
            <a:r>
              <a:rPr lang="sl-SI" dirty="0" err="1"/>
              <a:t>MAs</a:t>
            </a:r>
            <a:r>
              <a:rPr lang="sl-SI" dirty="0"/>
              <a:t> </a:t>
            </a:r>
            <a:r>
              <a:rPr lang="sl-SI" dirty="0" err="1"/>
              <a:t>for</a:t>
            </a:r>
            <a:r>
              <a:rPr lang="sl-SI" dirty="0"/>
              <a:t> </a:t>
            </a:r>
            <a:r>
              <a:rPr lang="sl-SI" dirty="0" err="1"/>
              <a:t>other</a:t>
            </a:r>
            <a:r>
              <a:rPr lang="sl-SI" dirty="0"/>
              <a:t> data </a:t>
            </a:r>
            <a:r>
              <a:rPr lang="sl-SI" dirty="0" err="1"/>
              <a:t>sources</a:t>
            </a:r>
            <a:endParaRPr lang="sl-SI" dirty="0"/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3981417789"/>
      </p:ext>
    </p:extLst>
  </p:cSld>
  <p:clrMapOvr>
    <a:masterClrMapping/>
  </p:clrMapOvr>
  <p:transition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Demo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sl-SI" dirty="0" err="1"/>
              <a:t>Configuring</a:t>
            </a:r>
            <a:r>
              <a:rPr lang="sl-SI" dirty="0"/>
              <a:t> MIM </a:t>
            </a:r>
            <a:r>
              <a:rPr lang="sl-SI" dirty="0" err="1"/>
              <a:t>for</a:t>
            </a:r>
            <a:r>
              <a:rPr lang="sl-SI" dirty="0"/>
              <a:t> SharePoint </a:t>
            </a:r>
            <a:r>
              <a:rPr lang="sl-SI" dirty="0" err="1"/>
              <a:t>user</a:t>
            </a:r>
            <a:r>
              <a:rPr lang="sl-SI" dirty="0"/>
              <a:t> profile </a:t>
            </a:r>
            <a:r>
              <a:rPr lang="sl-SI" dirty="0" err="1"/>
              <a:t>Sync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3002189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Deployment</a:t>
            </a:r>
            <a:r>
              <a:rPr lang="sl-SI" dirty="0"/>
              <a:t> </a:t>
            </a:r>
            <a:r>
              <a:rPr lang="sl-SI" dirty="0" err="1"/>
              <a:t>considerations</a:t>
            </a:r>
            <a:endParaRPr lang="sl-SI" dirty="0"/>
          </a:p>
        </p:txBody>
      </p:sp>
      <p:sp>
        <p:nvSpPr>
          <p:cNvPr id="3" name="Conten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sl-SI" dirty="0" err="1"/>
              <a:t>Populate</a:t>
            </a:r>
            <a:r>
              <a:rPr lang="sl-SI" dirty="0"/>
              <a:t> </a:t>
            </a:r>
            <a:r>
              <a:rPr lang="sl-SI" dirty="0" err="1"/>
              <a:t>displayName</a:t>
            </a:r>
            <a:r>
              <a:rPr lang="sl-SI" dirty="0"/>
              <a:t> </a:t>
            </a:r>
            <a:r>
              <a:rPr lang="sl-SI" dirty="0" err="1"/>
              <a:t>attribute</a:t>
            </a:r>
            <a:r>
              <a:rPr lang="sl-SI" dirty="0"/>
              <a:t> in </a:t>
            </a:r>
            <a:r>
              <a:rPr lang="sl-SI" dirty="0" err="1"/>
              <a:t>metaverse</a:t>
            </a:r>
            <a:r>
              <a:rPr lang="sl-SI" dirty="0"/>
              <a:t> </a:t>
            </a:r>
            <a:r>
              <a:rPr lang="sl-SI" dirty="0" err="1"/>
              <a:t>for</a:t>
            </a:r>
            <a:r>
              <a:rPr lang="sl-SI" dirty="0"/>
              <a:t> </a:t>
            </a:r>
            <a:r>
              <a:rPr lang="sl-SI" dirty="0" err="1"/>
              <a:t>better</a:t>
            </a:r>
            <a:r>
              <a:rPr lang="sl-SI" dirty="0"/>
              <a:t> </a:t>
            </a:r>
            <a:r>
              <a:rPr lang="sl-SI" dirty="0" err="1"/>
              <a:t>search</a:t>
            </a:r>
            <a:r>
              <a:rPr lang="sl-SI" dirty="0"/>
              <a:t> </a:t>
            </a:r>
            <a:r>
              <a:rPr lang="sl-SI" dirty="0" err="1"/>
              <a:t>experience</a:t>
            </a:r>
            <a:endParaRPr lang="sl-SI" dirty="0"/>
          </a:p>
          <a:p>
            <a:r>
              <a:rPr lang="sl-SI" dirty="0"/>
              <a:t>Use </a:t>
            </a:r>
            <a:r>
              <a:rPr lang="sl-SI" dirty="0" err="1"/>
              <a:t>search</a:t>
            </a:r>
            <a:r>
              <a:rPr lang="sl-SI" dirty="0"/>
              <a:t> </a:t>
            </a:r>
            <a:r>
              <a:rPr lang="sl-SI" dirty="0" err="1"/>
              <a:t>connector</a:t>
            </a:r>
            <a:r>
              <a:rPr lang="sl-SI" dirty="0"/>
              <a:t> </a:t>
            </a:r>
            <a:r>
              <a:rPr lang="sl-SI" dirty="0" err="1"/>
              <a:t>space</a:t>
            </a:r>
            <a:r>
              <a:rPr lang="sl-SI" dirty="0"/>
              <a:t> to </a:t>
            </a:r>
            <a:r>
              <a:rPr lang="sl-SI" dirty="0" err="1"/>
              <a:t>examine</a:t>
            </a:r>
            <a:r>
              <a:rPr lang="sl-SI" dirty="0"/>
              <a:t> </a:t>
            </a:r>
            <a:r>
              <a:rPr lang="sl-SI" dirty="0" err="1"/>
              <a:t>synced</a:t>
            </a:r>
            <a:r>
              <a:rPr lang="sl-SI" dirty="0"/>
              <a:t> data</a:t>
            </a:r>
          </a:p>
          <a:p>
            <a:r>
              <a:rPr lang="sl-SI" dirty="0" err="1"/>
              <a:t>Clear</a:t>
            </a:r>
            <a:r>
              <a:rPr lang="sl-SI" dirty="0"/>
              <a:t> management agent run </a:t>
            </a:r>
            <a:r>
              <a:rPr lang="sl-SI" dirty="0" err="1"/>
              <a:t>history</a:t>
            </a:r>
            <a:endParaRPr lang="sl-SI" dirty="0"/>
          </a:p>
          <a:p>
            <a:r>
              <a:rPr lang="sl-SI" dirty="0" err="1"/>
              <a:t>High</a:t>
            </a:r>
            <a:r>
              <a:rPr lang="sl-SI" dirty="0"/>
              <a:t> </a:t>
            </a:r>
            <a:r>
              <a:rPr lang="sl-SI" dirty="0" err="1"/>
              <a:t>availability</a:t>
            </a:r>
            <a:endParaRPr lang="sl-SI" dirty="0"/>
          </a:p>
          <a:p>
            <a:pPr lvl="1"/>
            <a:r>
              <a:rPr lang="sl-SI" dirty="0" err="1"/>
              <a:t>Sync</a:t>
            </a:r>
            <a:r>
              <a:rPr lang="sl-SI" dirty="0"/>
              <a:t> </a:t>
            </a:r>
            <a:r>
              <a:rPr lang="sl-SI" dirty="0" err="1"/>
              <a:t>service</a:t>
            </a:r>
            <a:r>
              <a:rPr lang="sl-SI" dirty="0"/>
              <a:t> – </a:t>
            </a:r>
            <a:r>
              <a:rPr lang="sl-SI" dirty="0" err="1"/>
              <a:t>warm</a:t>
            </a:r>
            <a:r>
              <a:rPr lang="sl-SI" dirty="0"/>
              <a:t> </a:t>
            </a:r>
            <a:r>
              <a:rPr lang="sl-SI" dirty="0" err="1"/>
              <a:t>stand</a:t>
            </a:r>
            <a:r>
              <a:rPr lang="sl-SI" dirty="0"/>
              <a:t> </a:t>
            </a:r>
            <a:r>
              <a:rPr lang="sl-SI" dirty="0" err="1"/>
              <a:t>by</a:t>
            </a:r>
            <a:endParaRPr lang="sl-SI" dirty="0"/>
          </a:p>
          <a:p>
            <a:pPr lvl="1"/>
            <a:r>
              <a:rPr lang="sl-SI" dirty="0"/>
              <a:t>SQL</a:t>
            </a:r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071451908"/>
      </p:ext>
    </p:extLst>
  </p:cSld>
  <p:clrMapOvr>
    <a:masterClrMapping/>
  </p:clrMapOvr>
  <p:transition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Modifying</a:t>
            </a:r>
            <a:r>
              <a:rPr lang="sl-SI" dirty="0"/>
              <a:t> </a:t>
            </a:r>
            <a:r>
              <a:rPr lang="sl-SI" dirty="0" err="1"/>
              <a:t>schema</a:t>
            </a:r>
            <a:r>
              <a:rPr lang="sl-SI" dirty="0"/>
              <a:t> in SharePoint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sl-SI" dirty="0" err="1"/>
              <a:t>Add</a:t>
            </a:r>
            <a:r>
              <a:rPr lang="sl-SI" dirty="0"/>
              <a:t> </a:t>
            </a:r>
            <a:r>
              <a:rPr lang="sl-SI" dirty="0" err="1"/>
              <a:t>additional</a:t>
            </a:r>
            <a:r>
              <a:rPr lang="sl-SI" dirty="0"/>
              <a:t> </a:t>
            </a:r>
            <a:r>
              <a:rPr lang="sl-SI" dirty="0" err="1"/>
              <a:t>columns</a:t>
            </a:r>
            <a:endParaRPr lang="sl-SI" dirty="0"/>
          </a:p>
          <a:p>
            <a:r>
              <a:rPr lang="sl-SI" dirty="0" err="1"/>
              <a:t>Bind</a:t>
            </a:r>
            <a:r>
              <a:rPr lang="sl-SI" dirty="0"/>
              <a:t> </a:t>
            </a:r>
            <a:r>
              <a:rPr lang="sl-SI" dirty="0" err="1"/>
              <a:t>columns</a:t>
            </a:r>
            <a:r>
              <a:rPr lang="sl-SI" dirty="0"/>
              <a:t> to AD </a:t>
            </a:r>
            <a:r>
              <a:rPr lang="sl-SI" dirty="0" err="1"/>
              <a:t>attributes</a:t>
            </a:r>
            <a:r>
              <a:rPr lang="sl-SI" dirty="0"/>
              <a:t> </a:t>
            </a:r>
            <a:r>
              <a:rPr lang="sl-SI" dirty="0" err="1"/>
              <a:t>or</a:t>
            </a:r>
            <a:r>
              <a:rPr lang="sl-SI" dirty="0"/>
              <a:t> </a:t>
            </a:r>
            <a:r>
              <a:rPr lang="sl-SI" dirty="0" err="1"/>
              <a:t>other</a:t>
            </a:r>
            <a:r>
              <a:rPr lang="sl-SI" dirty="0"/>
              <a:t> </a:t>
            </a:r>
            <a:r>
              <a:rPr lang="sl-SI" dirty="0" err="1"/>
              <a:t>sources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077366296"/>
      </p:ext>
    </p:extLst>
  </p:cSld>
  <p:clrMapOvr>
    <a:masterClrMapping/>
  </p:clrMapOvr>
  <p:transition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Demo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sl-SI" dirty="0" err="1"/>
              <a:t>Add</a:t>
            </a:r>
            <a:r>
              <a:rPr lang="sl-SI" dirty="0"/>
              <a:t> </a:t>
            </a:r>
            <a:r>
              <a:rPr lang="sl-SI" dirty="0" err="1"/>
              <a:t>additional</a:t>
            </a:r>
            <a:r>
              <a:rPr lang="sl-SI" dirty="0"/>
              <a:t> UPS </a:t>
            </a:r>
            <a:r>
              <a:rPr lang="sl-SI" dirty="0" err="1"/>
              <a:t>properties</a:t>
            </a:r>
            <a:r>
              <a:rPr lang="sl-SI" dirty="0"/>
              <a:t>, </a:t>
            </a:r>
            <a:r>
              <a:rPr lang="sl-SI" dirty="0" err="1"/>
              <a:t>connect</a:t>
            </a:r>
            <a:r>
              <a:rPr lang="sl-SI" dirty="0"/>
              <a:t> to AD </a:t>
            </a:r>
            <a:r>
              <a:rPr lang="sl-SI" dirty="0" err="1"/>
              <a:t>properties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739359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Connecting</a:t>
            </a:r>
            <a:r>
              <a:rPr lang="sl-SI" dirty="0"/>
              <a:t> to SQL </a:t>
            </a:r>
            <a:r>
              <a:rPr lang="sl-SI" dirty="0" err="1"/>
              <a:t>database</a:t>
            </a:r>
            <a:r>
              <a:rPr lang="sl-SI" dirty="0"/>
              <a:t> - </a:t>
            </a:r>
            <a:r>
              <a:rPr lang="sl-SI" dirty="0" err="1"/>
              <a:t>Extending</a:t>
            </a:r>
            <a:endParaRPr lang="sl-SI" dirty="0"/>
          </a:p>
        </p:txBody>
      </p:sp>
      <p:sp>
        <p:nvSpPr>
          <p:cNvPr id="3" name="Conten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sl-SI" dirty="0"/>
              <a:t>SQL MA</a:t>
            </a:r>
          </a:p>
          <a:p>
            <a:r>
              <a:rPr lang="sl-SI" dirty="0"/>
              <a:t>Import data</a:t>
            </a:r>
          </a:p>
          <a:p>
            <a:r>
              <a:rPr lang="sl-SI" dirty="0" err="1"/>
              <a:t>Join</a:t>
            </a:r>
            <a:r>
              <a:rPr lang="sl-SI" dirty="0"/>
              <a:t> </a:t>
            </a:r>
            <a:r>
              <a:rPr lang="sl-SI" dirty="0" err="1"/>
              <a:t>with</a:t>
            </a:r>
            <a:r>
              <a:rPr lang="sl-SI" dirty="0"/>
              <a:t> AD data</a:t>
            </a:r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588334928"/>
      </p:ext>
    </p:extLst>
  </p:cSld>
  <p:clrMapOvr>
    <a:masterClrMapping/>
  </p:clrMapOvr>
  <p:transition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Demo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sl-SI" dirty="0" err="1"/>
              <a:t>Create</a:t>
            </a:r>
            <a:r>
              <a:rPr lang="sl-SI" dirty="0"/>
              <a:t> SQL MA </a:t>
            </a:r>
            <a:r>
              <a:rPr lang="sl-SI" dirty="0" err="1"/>
              <a:t>and</a:t>
            </a:r>
            <a:r>
              <a:rPr lang="sl-SI" dirty="0"/>
              <a:t> </a:t>
            </a:r>
            <a:r>
              <a:rPr lang="sl-SI" dirty="0" err="1"/>
              <a:t>connect</a:t>
            </a:r>
            <a:r>
              <a:rPr lang="sl-SI" dirty="0"/>
              <a:t> </a:t>
            </a:r>
            <a:r>
              <a:rPr lang="sl-SI" dirty="0" err="1"/>
              <a:t>object</a:t>
            </a:r>
            <a:r>
              <a:rPr lang="sl-SI" dirty="0"/>
              <a:t> to AD </a:t>
            </a:r>
            <a:r>
              <a:rPr lang="sl-SI" dirty="0" err="1"/>
              <a:t>object</a:t>
            </a:r>
            <a:endParaRPr lang="sl-SI" dirty="0"/>
          </a:p>
          <a:p>
            <a:r>
              <a:rPr lang="sl-SI" dirty="0" err="1"/>
              <a:t>Sync</a:t>
            </a:r>
            <a:r>
              <a:rPr lang="sl-SI" dirty="0"/>
              <a:t> data to SharePoint</a:t>
            </a:r>
          </a:p>
        </p:txBody>
      </p:sp>
    </p:spTree>
    <p:extLst>
      <p:ext uri="{BB962C8B-B14F-4D97-AF65-F5344CB8AC3E}">
        <p14:creationId xmlns:p14="http://schemas.microsoft.com/office/powerpoint/2010/main" val="2599437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Questions</a:t>
            </a:r>
            <a:r>
              <a:rPr lang="sl-SI" dirty="0"/>
              <a:t>?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693180691"/>
      </p:ext>
    </p:extLst>
  </p:cSld>
  <p:clrMapOvr>
    <a:masterClrMapping/>
  </p:clrMapOvr>
</p:sld>
</file>

<file path=ppt/theme/theme1.xml><?xml version="1.0" encoding="utf-8"?>
<a:theme xmlns:a="http://schemas.openxmlformats.org/drawingml/2006/main" name="MS_WinDays17_PPT_template">
  <a:themeElements>
    <a:clrScheme name="NT">
      <a:dk1>
        <a:srgbClr val="353535"/>
      </a:dk1>
      <a:lt1>
        <a:srgbClr val="FFFFFF"/>
      </a:lt1>
      <a:dk2>
        <a:srgbClr val="002050"/>
      </a:dk2>
      <a:lt2>
        <a:srgbClr val="EAEAEA"/>
      </a:lt2>
      <a:accent1>
        <a:srgbClr val="002050"/>
      </a:accent1>
      <a:accent2>
        <a:srgbClr val="0078D7"/>
      </a:accent2>
      <a:accent3>
        <a:srgbClr val="F05D02"/>
      </a:accent3>
      <a:accent4>
        <a:srgbClr val="92D050"/>
      </a:accent4>
      <a:accent5>
        <a:srgbClr val="737373"/>
      </a:accent5>
      <a:accent6>
        <a:srgbClr val="E6E6E6"/>
      </a:accent6>
      <a:hlink>
        <a:srgbClr val="0078D7"/>
      </a:hlink>
      <a:folHlink>
        <a:srgbClr val="0078D7"/>
      </a:folHlink>
    </a:clrScheme>
    <a:fontScheme name="Segoe UI Light - Segoe UI Semilight">
      <a:majorFont>
        <a:latin typeface="Segoe UI Light"/>
        <a:ea typeface=""/>
        <a:cs typeface=""/>
      </a:majorFont>
      <a:minorFont>
        <a:latin typeface="Segoe UI Semilight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defTabSz="932472" fontAlgn="base">
          <a:lnSpc>
            <a:spcPct val="90000"/>
          </a:lnSpc>
          <a:spcBef>
            <a:spcPct val="0"/>
          </a:spcBef>
          <a:spcAft>
            <a:spcPct val="0"/>
          </a:spcAft>
          <a:defRPr sz="24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82880" tIns="146304" rIns="182880" bIns="146304" rtlCol="0">
        <a:spAutoFit/>
      </a:bodyPr>
      <a:lstStyle>
        <a:defPPr>
          <a:lnSpc>
            <a:spcPct val="90000"/>
          </a:lnSpc>
          <a:spcAft>
            <a:spcPts val="600"/>
          </a:spcAft>
          <a:defRPr sz="24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NTK_2017_Biz_ppt" id="{9FDCA7EF-1417-41E8-8763-100BAA52DB97}" vid="{82D97F85-C213-4157-AB73-F108064F431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Presentation2</Template>
  <TotalTime>5444</TotalTime>
  <Words>600</Words>
  <Application>Microsoft Office PowerPoint</Application>
  <PresentationFormat>Widescreen</PresentationFormat>
  <Paragraphs>148</Paragraphs>
  <Slides>26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4" baseType="lpstr">
      <vt:lpstr>Arial</vt:lpstr>
      <vt:lpstr>Calibri</vt:lpstr>
      <vt:lpstr>Consolas</vt:lpstr>
      <vt:lpstr>Segoe UI</vt:lpstr>
      <vt:lpstr>Segoe UI Light</vt:lpstr>
      <vt:lpstr>Segoe UI Semilight</vt:lpstr>
      <vt:lpstr>Wingdings</vt:lpstr>
      <vt:lpstr>MS_WinDays17_PPT_template</vt:lpstr>
      <vt:lpstr>SharePoint 2016  in  MIM 2016</vt:lpstr>
      <vt:lpstr>Introduction</vt:lpstr>
      <vt:lpstr>Agenda</vt:lpstr>
      <vt:lpstr>SharePoint 2016</vt:lpstr>
      <vt:lpstr>History</vt:lpstr>
      <vt:lpstr>Importance of user profiles</vt:lpstr>
      <vt:lpstr>UPS provisioning</vt:lpstr>
      <vt:lpstr>Difference between ADI and MIM</vt:lpstr>
      <vt:lpstr>Microsoft Identity Manager 2016</vt:lpstr>
      <vt:lpstr>Why remove UPS</vt:lpstr>
      <vt:lpstr>Why MIM</vt:lpstr>
      <vt:lpstr>What is MIM used for</vt:lpstr>
      <vt:lpstr>IdM considerations</vt:lpstr>
      <vt:lpstr>Introduction </vt:lpstr>
      <vt:lpstr>Data flow</vt:lpstr>
      <vt:lpstr>Connecting MIM with SP</vt:lpstr>
      <vt:lpstr>Synchronization topology</vt:lpstr>
      <vt:lpstr>GitHub - UserProfile</vt:lpstr>
      <vt:lpstr>Create MAs</vt:lpstr>
      <vt:lpstr>Demo</vt:lpstr>
      <vt:lpstr>Deployment considerations</vt:lpstr>
      <vt:lpstr>Modifying schema in SharePoint</vt:lpstr>
      <vt:lpstr>Demo</vt:lpstr>
      <vt:lpstr>Connecting to SQL database - Extending</vt:lpstr>
      <vt:lpstr>Demo</vt:lpstr>
      <vt:lpstr>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SharePoint 2016  in  MIM 2016</dc:title>
  <dc:creator>Robi Vončina</dc:creator>
  <cp:lastModifiedBy>Robi Vončina</cp:lastModifiedBy>
  <cp:revision>19</cp:revision>
  <dcterms:created xsi:type="dcterms:W3CDTF">2017-05-09T12:01:32Z</dcterms:created>
  <dcterms:modified xsi:type="dcterms:W3CDTF">2017-05-17T18:40:10Z</dcterms:modified>
</cp:coreProperties>
</file>