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8" r:id="rId1"/>
  </p:sldMasterIdLst>
  <p:notesMasterIdLst>
    <p:notesMasterId r:id="rId33"/>
  </p:notesMasterIdLst>
  <p:sldIdLst>
    <p:sldId id="4443" r:id="rId2"/>
    <p:sldId id="4522" r:id="rId3"/>
    <p:sldId id="4399" r:id="rId4"/>
    <p:sldId id="4512" r:id="rId5"/>
    <p:sldId id="4493" r:id="rId6"/>
    <p:sldId id="4513" r:id="rId7"/>
    <p:sldId id="4514" r:id="rId8"/>
    <p:sldId id="4515" r:id="rId9"/>
    <p:sldId id="4516" r:id="rId10"/>
    <p:sldId id="4517" r:id="rId11"/>
    <p:sldId id="4518" r:id="rId12"/>
    <p:sldId id="4519" r:id="rId13"/>
    <p:sldId id="4520" r:id="rId14"/>
    <p:sldId id="4521" r:id="rId15"/>
    <p:sldId id="4525" r:id="rId16"/>
    <p:sldId id="4526" r:id="rId17"/>
    <p:sldId id="4527" r:id="rId18"/>
    <p:sldId id="4528" r:id="rId19"/>
    <p:sldId id="4529" r:id="rId20"/>
    <p:sldId id="4530" r:id="rId21"/>
    <p:sldId id="4531" r:id="rId22"/>
    <p:sldId id="4532" r:id="rId23"/>
    <p:sldId id="4533" r:id="rId24"/>
    <p:sldId id="4534" r:id="rId25"/>
    <p:sldId id="4535" r:id="rId26"/>
    <p:sldId id="4536" r:id="rId27"/>
    <p:sldId id="4537" r:id="rId28"/>
    <p:sldId id="4523" r:id="rId29"/>
    <p:sldId id="4524" r:id="rId30"/>
    <p:sldId id="4489" r:id="rId31"/>
    <p:sldId id="4447" r:id="rId32"/>
  </p:sldIdLst>
  <p:sldSz cx="24377650" cy="1371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52" pos="7678" userDrawn="1">
          <p15:clr>
            <a:srgbClr val="A4A3A4"/>
          </p15:clr>
        </p15:guide>
        <p15:guide id="53" orient="horz" pos="43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161D21"/>
    <a:srgbClr val="212527"/>
    <a:srgbClr val="5693D7"/>
    <a:srgbClr val="FF2600"/>
    <a:srgbClr val="E5EAEF"/>
    <a:srgbClr val="FFD579"/>
    <a:srgbClr val="FFD39E"/>
    <a:srgbClr val="F1EEF4"/>
    <a:srgbClr val="FFCD99"/>
    <a:srgbClr val="FABB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86" autoAdjust="0"/>
    <p:restoredTop sz="78095" autoAdjust="0"/>
  </p:normalViewPr>
  <p:slideViewPr>
    <p:cSldViewPr snapToGrid="0" snapToObjects="1">
      <p:cViewPr varScale="1">
        <p:scale>
          <a:sx n="49" d="100"/>
          <a:sy n="49" d="100"/>
        </p:scale>
        <p:origin x="1528" y="200"/>
      </p:cViewPr>
      <p:guideLst>
        <p:guide pos="7678"/>
        <p:guide orient="horz" pos="43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30" d="100"/>
        <a:sy n="130" d="100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 snapToObjects="1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ontserrat Light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ontserrat Light" charset="0"/>
              </a:defRPr>
            </a:lvl1pPr>
          </a:lstStyle>
          <a:p>
            <a:fld id="{EFC10EE1-B198-C942-8235-326C972CBB30}" type="datetimeFigureOut">
              <a:rPr lang="en-US" smtClean="0"/>
              <a:pPr/>
              <a:t>9/26/23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ontserrat Light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ontserrat Light" charset="0"/>
              </a:defRPr>
            </a:lvl1pPr>
          </a:lstStyle>
          <a:p>
            <a:fld id="{006BE02D-20C0-F840-AFAC-BEA99C74FDC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289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1pPr>
    <a:lvl2pPr marL="914217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2pPr>
    <a:lvl3pPr marL="1828434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3pPr>
    <a:lvl4pPr marL="2742651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4pPr>
    <a:lvl5pPr marL="3656868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sz="6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9811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335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5312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8726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3141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70836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06782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</a:t>
            </a:r>
            <a:r>
              <a:rPr lang="en-SI" dirty="0"/>
              <a:t>undll32.exe – loada dynamic link libraries. </a:t>
            </a:r>
          </a:p>
          <a:p>
            <a:r>
              <a:rPr lang="en-SI" dirty="0"/>
              <a:t>	uporablja se za bypass AppLockerja in software restriction policyijev</a:t>
            </a:r>
          </a:p>
          <a:p>
            <a:r>
              <a:rPr lang="en-SI" dirty="0"/>
              <a:t>	dump memorija procesa LSASS, da bi dobili credentialse.</a:t>
            </a:r>
          </a:p>
          <a:p>
            <a:endParaRPr lang="en-SI" dirty="0"/>
          </a:p>
          <a:p>
            <a:r>
              <a:rPr lang="en-SI" dirty="0"/>
              <a:t>PsExec.exe – poganja procese na drugih stemih</a:t>
            </a:r>
          </a:p>
          <a:p>
            <a:r>
              <a:rPr lang="en-SI" dirty="0"/>
              <a:t>CertUtil.exe – se drugače uporablja za hendlanje certifikatov, zlonamereži pa ga zlorablajo za download, kodiranje in dekodiranje</a:t>
            </a:r>
          </a:p>
          <a:p>
            <a:r>
              <a:rPr lang="en-GB" dirty="0"/>
              <a:t>W</a:t>
            </a:r>
            <a:r>
              <a:rPr lang="en-SI" dirty="0"/>
              <a:t>script.exe – visual basic skripte</a:t>
            </a:r>
          </a:p>
          <a:p>
            <a:r>
              <a:rPr lang="en-SI" dirty="0"/>
              <a:t>Remote.exe – namenjen testiranju, zlobci ga uporabljajo za zaganjanje (aplication whitelisting bypass)</a:t>
            </a:r>
          </a:p>
          <a:p>
            <a:r>
              <a:rPr lang="en-SI" dirty="0"/>
              <a:t>Csscript.exe – izvajanje skript</a:t>
            </a:r>
          </a:p>
          <a:p>
            <a:r>
              <a:rPr lang="en-SI" dirty="0"/>
              <a:t>Netsh.exe – spreminjanje network nastavitev</a:t>
            </a:r>
          </a:p>
          <a:p>
            <a:endParaRPr lang="en-SI" dirty="0"/>
          </a:p>
          <a:p>
            <a:endParaRPr lang="en-SI" dirty="0"/>
          </a:p>
          <a:p>
            <a:endParaRPr lang="en-SI" dirty="0"/>
          </a:p>
          <a:p>
            <a:endParaRPr lang="en-SI" dirty="0"/>
          </a:p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3747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31296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352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999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13842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2218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77697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5932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5523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85800" indent="-685800">
              <a:buFontTx/>
              <a:buChar char="-"/>
            </a:pPr>
            <a:endParaRPr lang="en-SI" sz="6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8828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7206" y="2244726"/>
            <a:ext cx="18283238" cy="4775200"/>
          </a:xfrm>
        </p:spPr>
        <p:txBody>
          <a:bodyPr anchor="b"/>
          <a:lstStyle>
            <a:lvl1pPr algn="ctr">
              <a:defRPr sz="1199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7206" y="7204076"/>
            <a:ext cx="18283238" cy="3311524"/>
          </a:xfrm>
        </p:spPr>
        <p:txBody>
          <a:bodyPr/>
          <a:lstStyle>
            <a:lvl1pPr marL="0" indent="0" algn="ctr">
              <a:buNone/>
              <a:defRPr sz="4799"/>
            </a:lvl1pPr>
            <a:lvl2pPr marL="914171" indent="0" algn="ctr">
              <a:buNone/>
              <a:defRPr sz="3999"/>
            </a:lvl2pPr>
            <a:lvl3pPr marL="1828343" indent="0" algn="ctr">
              <a:buNone/>
              <a:defRPr sz="3599"/>
            </a:lvl3pPr>
            <a:lvl4pPr marL="2742514" indent="0" algn="ctr">
              <a:buNone/>
              <a:defRPr sz="3199"/>
            </a:lvl4pPr>
            <a:lvl5pPr marL="3656686" indent="0" algn="ctr">
              <a:buNone/>
              <a:defRPr sz="3199"/>
            </a:lvl5pPr>
            <a:lvl6pPr marL="4570857" indent="0" algn="ctr">
              <a:buNone/>
              <a:defRPr sz="3199"/>
            </a:lvl6pPr>
            <a:lvl7pPr marL="5485028" indent="0" algn="ctr">
              <a:buNone/>
              <a:defRPr sz="3199"/>
            </a:lvl7pPr>
            <a:lvl8pPr marL="6399200" indent="0" algn="ctr">
              <a:buNone/>
              <a:defRPr sz="3199"/>
            </a:lvl8pPr>
            <a:lvl9pPr marL="7313371" indent="0" algn="ctr">
              <a:buNone/>
              <a:defRPr sz="3199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6395688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713542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3267" y="3419477"/>
            <a:ext cx="21025723" cy="5705474"/>
          </a:xfrm>
        </p:spPr>
        <p:txBody>
          <a:bodyPr anchor="b"/>
          <a:lstStyle>
            <a:lvl1pPr>
              <a:defRPr sz="1199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63267" y="9178927"/>
            <a:ext cx="21025723" cy="3000374"/>
          </a:xfrm>
        </p:spPr>
        <p:txBody>
          <a:bodyPr/>
          <a:lstStyle>
            <a:lvl1pPr marL="0" indent="0">
              <a:buNone/>
              <a:defRPr sz="4799">
                <a:solidFill>
                  <a:schemeClr val="tx1">
                    <a:tint val="75000"/>
                  </a:schemeClr>
                </a:solidFill>
              </a:defRPr>
            </a:lvl1pPr>
            <a:lvl2pPr marL="914171" indent="0">
              <a:buNone/>
              <a:defRPr sz="3999">
                <a:solidFill>
                  <a:schemeClr val="tx1">
                    <a:tint val="75000"/>
                  </a:schemeClr>
                </a:solidFill>
              </a:defRPr>
            </a:lvl2pPr>
            <a:lvl3pPr marL="1828343" indent="0">
              <a:buNone/>
              <a:defRPr sz="3599">
                <a:solidFill>
                  <a:schemeClr val="tx1">
                    <a:tint val="75000"/>
                  </a:schemeClr>
                </a:solidFill>
              </a:defRPr>
            </a:lvl3pPr>
            <a:lvl4pPr marL="2742514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4pPr>
            <a:lvl5pPr marL="3656686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5pPr>
            <a:lvl6pPr marL="4570857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6pPr>
            <a:lvl7pPr marL="5485028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7pPr>
            <a:lvl8pPr marL="6399200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8pPr>
            <a:lvl9pPr marL="7313371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2365056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75964" y="3651250"/>
            <a:ext cx="10360501" cy="87026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41185" y="3651250"/>
            <a:ext cx="10360501" cy="87026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7493708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139" y="730251"/>
            <a:ext cx="21025723" cy="265112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9139" y="3362326"/>
            <a:ext cx="10312888" cy="1647824"/>
          </a:xfrm>
        </p:spPr>
        <p:txBody>
          <a:bodyPr anchor="b"/>
          <a:lstStyle>
            <a:lvl1pPr marL="0" indent="0">
              <a:buNone/>
              <a:defRPr sz="4799" b="1"/>
            </a:lvl1pPr>
            <a:lvl2pPr marL="914171" indent="0">
              <a:buNone/>
              <a:defRPr sz="3999" b="1"/>
            </a:lvl2pPr>
            <a:lvl3pPr marL="1828343" indent="0">
              <a:buNone/>
              <a:defRPr sz="3599" b="1"/>
            </a:lvl3pPr>
            <a:lvl4pPr marL="2742514" indent="0">
              <a:buNone/>
              <a:defRPr sz="3199" b="1"/>
            </a:lvl4pPr>
            <a:lvl5pPr marL="3656686" indent="0">
              <a:buNone/>
              <a:defRPr sz="3199" b="1"/>
            </a:lvl5pPr>
            <a:lvl6pPr marL="4570857" indent="0">
              <a:buNone/>
              <a:defRPr sz="3199" b="1"/>
            </a:lvl6pPr>
            <a:lvl7pPr marL="5485028" indent="0">
              <a:buNone/>
              <a:defRPr sz="3199" b="1"/>
            </a:lvl7pPr>
            <a:lvl8pPr marL="6399200" indent="0">
              <a:buNone/>
              <a:defRPr sz="3199" b="1"/>
            </a:lvl8pPr>
            <a:lvl9pPr marL="7313371" indent="0">
              <a:buNone/>
              <a:defRPr sz="3199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79139" y="5010150"/>
            <a:ext cx="10312888" cy="73691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41186" y="3362326"/>
            <a:ext cx="10363676" cy="1647824"/>
          </a:xfrm>
        </p:spPr>
        <p:txBody>
          <a:bodyPr anchor="b"/>
          <a:lstStyle>
            <a:lvl1pPr marL="0" indent="0">
              <a:buNone/>
              <a:defRPr sz="4799" b="1"/>
            </a:lvl1pPr>
            <a:lvl2pPr marL="914171" indent="0">
              <a:buNone/>
              <a:defRPr sz="3999" b="1"/>
            </a:lvl2pPr>
            <a:lvl3pPr marL="1828343" indent="0">
              <a:buNone/>
              <a:defRPr sz="3599" b="1"/>
            </a:lvl3pPr>
            <a:lvl4pPr marL="2742514" indent="0">
              <a:buNone/>
              <a:defRPr sz="3199" b="1"/>
            </a:lvl4pPr>
            <a:lvl5pPr marL="3656686" indent="0">
              <a:buNone/>
              <a:defRPr sz="3199" b="1"/>
            </a:lvl5pPr>
            <a:lvl6pPr marL="4570857" indent="0">
              <a:buNone/>
              <a:defRPr sz="3199" b="1"/>
            </a:lvl6pPr>
            <a:lvl7pPr marL="5485028" indent="0">
              <a:buNone/>
              <a:defRPr sz="3199" b="1"/>
            </a:lvl7pPr>
            <a:lvl8pPr marL="6399200" indent="0">
              <a:buNone/>
              <a:defRPr sz="3199" b="1"/>
            </a:lvl8pPr>
            <a:lvl9pPr marL="7313371" indent="0">
              <a:buNone/>
              <a:defRPr sz="3199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41186" y="5010150"/>
            <a:ext cx="10363676" cy="73691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004473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81808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9/26/23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482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140" y="914400"/>
            <a:ext cx="7862426" cy="3200400"/>
          </a:xfrm>
        </p:spPr>
        <p:txBody>
          <a:bodyPr anchor="b"/>
          <a:lstStyle>
            <a:lvl1pPr>
              <a:defRPr sz="6398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3677" y="1974851"/>
            <a:ext cx="12341185" cy="9747250"/>
          </a:xfrm>
        </p:spPr>
        <p:txBody>
          <a:bodyPr/>
          <a:lstStyle>
            <a:lvl1pPr>
              <a:defRPr sz="6398"/>
            </a:lvl1pPr>
            <a:lvl2pPr>
              <a:defRPr sz="5599"/>
            </a:lvl2pPr>
            <a:lvl3pPr>
              <a:defRPr sz="4799"/>
            </a:lvl3pPr>
            <a:lvl4pPr>
              <a:defRPr sz="3999"/>
            </a:lvl4pPr>
            <a:lvl5pPr>
              <a:defRPr sz="3999"/>
            </a:lvl5pPr>
            <a:lvl6pPr>
              <a:defRPr sz="3999"/>
            </a:lvl6pPr>
            <a:lvl7pPr>
              <a:defRPr sz="3999"/>
            </a:lvl7pPr>
            <a:lvl8pPr>
              <a:defRPr sz="3999"/>
            </a:lvl8pPr>
            <a:lvl9pPr>
              <a:defRPr sz="3999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140" y="4114800"/>
            <a:ext cx="7862426" cy="7623176"/>
          </a:xfrm>
        </p:spPr>
        <p:txBody>
          <a:bodyPr/>
          <a:lstStyle>
            <a:lvl1pPr marL="0" indent="0">
              <a:buNone/>
              <a:defRPr sz="3199"/>
            </a:lvl1pPr>
            <a:lvl2pPr marL="914171" indent="0">
              <a:buNone/>
              <a:defRPr sz="2799"/>
            </a:lvl2pPr>
            <a:lvl3pPr marL="1828343" indent="0">
              <a:buNone/>
              <a:defRPr sz="2399"/>
            </a:lvl3pPr>
            <a:lvl4pPr marL="2742514" indent="0">
              <a:buNone/>
              <a:defRPr sz="2000"/>
            </a:lvl4pPr>
            <a:lvl5pPr marL="3656686" indent="0">
              <a:buNone/>
              <a:defRPr sz="2000"/>
            </a:lvl5pPr>
            <a:lvl6pPr marL="4570857" indent="0">
              <a:buNone/>
              <a:defRPr sz="2000"/>
            </a:lvl6pPr>
            <a:lvl7pPr marL="5485028" indent="0">
              <a:buNone/>
              <a:defRPr sz="2000"/>
            </a:lvl7pPr>
            <a:lvl8pPr marL="6399200" indent="0">
              <a:buNone/>
              <a:defRPr sz="2000"/>
            </a:lvl8pPr>
            <a:lvl9pPr marL="7313371" indent="0">
              <a:buNone/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454977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140" y="914400"/>
            <a:ext cx="7862426" cy="3200400"/>
          </a:xfrm>
        </p:spPr>
        <p:txBody>
          <a:bodyPr anchor="b"/>
          <a:lstStyle>
            <a:lvl1pPr>
              <a:defRPr sz="6398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363677" y="1974851"/>
            <a:ext cx="12341185" cy="9747250"/>
          </a:xfrm>
        </p:spPr>
        <p:txBody>
          <a:bodyPr anchor="t"/>
          <a:lstStyle>
            <a:lvl1pPr marL="0" indent="0">
              <a:buNone/>
              <a:defRPr sz="6398"/>
            </a:lvl1pPr>
            <a:lvl2pPr marL="914171" indent="0">
              <a:buNone/>
              <a:defRPr sz="5599"/>
            </a:lvl2pPr>
            <a:lvl3pPr marL="1828343" indent="0">
              <a:buNone/>
              <a:defRPr sz="4799"/>
            </a:lvl3pPr>
            <a:lvl4pPr marL="2742514" indent="0">
              <a:buNone/>
              <a:defRPr sz="3999"/>
            </a:lvl4pPr>
            <a:lvl5pPr marL="3656686" indent="0">
              <a:buNone/>
              <a:defRPr sz="3999"/>
            </a:lvl5pPr>
            <a:lvl6pPr marL="4570857" indent="0">
              <a:buNone/>
              <a:defRPr sz="3999"/>
            </a:lvl6pPr>
            <a:lvl7pPr marL="5485028" indent="0">
              <a:buNone/>
              <a:defRPr sz="3999"/>
            </a:lvl7pPr>
            <a:lvl8pPr marL="6399200" indent="0">
              <a:buNone/>
              <a:defRPr sz="3999"/>
            </a:lvl8pPr>
            <a:lvl9pPr marL="7313371" indent="0">
              <a:buNone/>
              <a:defRPr sz="3999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140" y="4114800"/>
            <a:ext cx="7862426" cy="7623176"/>
          </a:xfrm>
        </p:spPr>
        <p:txBody>
          <a:bodyPr/>
          <a:lstStyle>
            <a:lvl1pPr marL="0" indent="0">
              <a:buNone/>
              <a:defRPr sz="3199"/>
            </a:lvl1pPr>
            <a:lvl2pPr marL="914171" indent="0">
              <a:buNone/>
              <a:defRPr sz="2799"/>
            </a:lvl2pPr>
            <a:lvl3pPr marL="1828343" indent="0">
              <a:buNone/>
              <a:defRPr sz="2399"/>
            </a:lvl3pPr>
            <a:lvl4pPr marL="2742514" indent="0">
              <a:buNone/>
              <a:defRPr sz="2000"/>
            </a:lvl4pPr>
            <a:lvl5pPr marL="3656686" indent="0">
              <a:buNone/>
              <a:defRPr sz="2000"/>
            </a:lvl5pPr>
            <a:lvl6pPr marL="4570857" indent="0">
              <a:buNone/>
              <a:defRPr sz="2000"/>
            </a:lvl6pPr>
            <a:lvl7pPr marL="5485028" indent="0">
              <a:buNone/>
              <a:defRPr sz="2000"/>
            </a:lvl7pPr>
            <a:lvl8pPr marL="6399200" indent="0">
              <a:buNone/>
              <a:defRPr sz="2000"/>
            </a:lvl8pPr>
            <a:lvl9pPr marL="7313371" indent="0">
              <a:buNone/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59873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932137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445256" y="730250"/>
            <a:ext cx="5256431" cy="11623676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5963" y="730250"/>
            <a:ext cx="15464572" cy="11623676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666542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2611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868705D-D306-3044-AB3E-9550C37B4F1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698750" y="5776913"/>
            <a:ext cx="690563" cy="64611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>
            <a:lvl1pPr algn="ctr">
              <a:defRPr sz="1200" b="0" i="0">
                <a:latin typeface="Lato Light" panose="020F0302020204030203" pitchFamily="34" charset="77"/>
              </a:defRPr>
            </a:lvl1pPr>
          </a:lstStyle>
          <a:p>
            <a:endParaRPr lang="en-SV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592C6AA0-D312-F948-810E-C69B2B694E0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917521" y="7427294"/>
            <a:ext cx="690563" cy="646112"/>
          </a:xfrm>
          <a:solidFill>
            <a:schemeClr val="accent2">
              <a:lumMod val="20000"/>
              <a:lumOff val="80000"/>
            </a:schemeClr>
          </a:solidFill>
        </p:spPr>
        <p:txBody>
          <a:bodyPr anchor="ctr"/>
          <a:lstStyle>
            <a:lvl1pPr algn="ctr">
              <a:defRPr sz="1200" b="0" i="0">
                <a:latin typeface="Lato Light" panose="020F0302020204030203" pitchFamily="34" charset="77"/>
              </a:defRPr>
            </a:lvl1pPr>
          </a:lstStyle>
          <a:p>
            <a:endParaRPr lang="en-SV"/>
          </a:p>
        </p:txBody>
      </p:sp>
      <p:sp>
        <p:nvSpPr>
          <p:cNvPr id="9" name="Picture Placeholder 6">
            <a:extLst>
              <a:ext uri="{FF2B5EF4-FFF2-40B4-BE49-F238E27FC236}">
                <a16:creationId xmlns:a16="http://schemas.microsoft.com/office/drawing/2014/main" id="{88A7E03B-C183-C14E-B0EC-E46E29C5945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0437696" y="9189187"/>
            <a:ext cx="690563" cy="646112"/>
          </a:xfrm>
          <a:solidFill>
            <a:schemeClr val="accent3">
              <a:lumMod val="20000"/>
              <a:lumOff val="80000"/>
            </a:schemeClr>
          </a:solidFill>
        </p:spPr>
        <p:txBody>
          <a:bodyPr anchor="ctr"/>
          <a:lstStyle>
            <a:lvl1pPr algn="ctr">
              <a:defRPr sz="1200" b="0" i="0">
                <a:latin typeface="Lato Light" panose="020F0302020204030203" pitchFamily="34" charset="77"/>
              </a:defRPr>
            </a:lvl1pPr>
          </a:lstStyle>
          <a:p>
            <a:endParaRPr lang="en-SV"/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58901E7A-AF26-CA4A-A3BC-A89E9216B30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385228" y="10906474"/>
            <a:ext cx="690563" cy="646112"/>
          </a:xfrm>
          <a:solidFill>
            <a:schemeClr val="accent4">
              <a:lumMod val="20000"/>
              <a:lumOff val="80000"/>
            </a:schemeClr>
          </a:solidFill>
        </p:spPr>
        <p:txBody>
          <a:bodyPr anchor="ctr"/>
          <a:lstStyle>
            <a:lvl1pPr algn="ctr">
              <a:defRPr sz="1200" b="0" i="0">
                <a:latin typeface="Lato Light" panose="020F0302020204030203" pitchFamily="34" charset="77"/>
              </a:defRPr>
            </a:lvl1pPr>
          </a:lstStyle>
          <a:p>
            <a:endParaRPr lang="en-SV"/>
          </a:p>
        </p:txBody>
      </p:sp>
    </p:spTree>
    <p:extLst>
      <p:ext uri="{BB962C8B-B14F-4D97-AF65-F5344CB8AC3E}">
        <p14:creationId xmlns:p14="http://schemas.microsoft.com/office/powerpoint/2010/main" val="601304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5964" y="730251"/>
            <a:ext cx="21025723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5964" y="3651250"/>
            <a:ext cx="21025723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5964" y="12712701"/>
            <a:ext cx="5484971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9/26/23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5097" y="12712701"/>
            <a:ext cx="8227457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16715" y="12712701"/>
            <a:ext cx="5484971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189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  <p:sldLayoutId id="2147483988" r:id="rId10"/>
    <p:sldLayoutId id="2147483989" r:id="rId11"/>
    <p:sldLayoutId id="2147483977" r:id="rId12"/>
    <p:sldLayoutId id="2147483990" r:id="rId13"/>
  </p:sldLayoutIdLst>
  <p:hf hdr="0" ftr="0" dt="0"/>
  <p:txStyles>
    <p:titleStyle>
      <a:lvl1pPr algn="l" defTabSz="1828343" rtl="0" eaLnBrk="1" latinLnBrk="0" hangingPunct="1">
        <a:lnSpc>
          <a:spcPct val="90000"/>
        </a:lnSpc>
        <a:spcBef>
          <a:spcPct val="0"/>
        </a:spcBef>
        <a:buNone/>
        <a:defRPr sz="87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086" indent="-457086" algn="l" defTabSz="1828343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599" kern="1200">
          <a:solidFill>
            <a:schemeClr val="tx1"/>
          </a:solidFill>
          <a:latin typeface="+mn-lt"/>
          <a:ea typeface="+mn-ea"/>
          <a:cs typeface="+mn-cs"/>
        </a:defRPr>
      </a:lvl1pPr>
      <a:lvl2pPr marL="1371257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799" kern="1200">
          <a:solidFill>
            <a:schemeClr val="tx1"/>
          </a:solidFill>
          <a:latin typeface="+mn-lt"/>
          <a:ea typeface="+mn-ea"/>
          <a:cs typeface="+mn-cs"/>
        </a:defRPr>
      </a:lvl2pPr>
      <a:lvl3pPr marL="2285429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999" kern="1200">
          <a:solidFill>
            <a:schemeClr val="tx1"/>
          </a:solidFill>
          <a:latin typeface="+mn-lt"/>
          <a:ea typeface="+mn-ea"/>
          <a:cs typeface="+mn-cs"/>
        </a:defRPr>
      </a:lvl3pPr>
      <a:lvl4pPr marL="3199600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4113771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5027943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942114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856286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770457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1pPr>
      <a:lvl2pPr marL="914171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2pPr>
      <a:lvl3pPr marL="1828343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3pPr>
      <a:lvl4pPr marL="2742514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3656686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4570857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485028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399200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313371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4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hyperlink" Target="https://ntkdemo.blueteam.si/en-GB/app/NTK2023_ThreatHunting/1_-_initial_access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jpeg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6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8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0.sv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0E1993-A996-414B-AB54-2B564B77F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</a:t>
            </a:fld>
            <a:endParaRPr lang="en-US" dirty="0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0F00ADB-0FC8-4541-AE40-D95DE6608F05}"/>
              </a:ext>
            </a:extLst>
          </p:cNvPr>
          <p:cNvSpPr txBox="1"/>
          <p:nvPr/>
        </p:nvSpPr>
        <p:spPr>
          <a:xfrm>
            <a:off x="19913599" y="9959121"/>
            <a:ext cx="27880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I" sz="3600" dirty="0">
                <a:latin typeface="Roboto" panose="02000000000000000000" pitchFamily="2" charset="0"/>
                <a:ea typeface="Roboto" panose="02000000000000000000" pitchFamily="2" charset="0"/>
              </a:rPr>
              <a:t>Žiga  Humar</a:t>
            </a:r>
          </a:p>
        </p:txBody>
      </p:sp>
      <p:sp>
        <p:nvSpPr>
          <p:cNvPr id="107" name="Freeform 106">
            <a:extLst>
              <a:ext uri="{FF2B5EF4-FFF2-40B4-BE49-F238E27FC236}">
                <a16:creationId xmlns:a16="http://schemas.microsoft.com/office/drawing/2014/main" id="{D4CBD55D-9056-944C-9496-BA77CB55CE83}"/>
              </a:ext>
            </a:extLst>
          </p:cNvPr>
          <p:cNvSpPr/>
          <p:nvPr/>
        </p:nvSpPr>
        <p:spPr>
          <a:xfrm>
            <a:off x="7414108" y="3884542"/>
            <a:ext cx="1652861" cy="2207930"/>
          </a:xfrm>
          <a:custGeom>
            <a:avLst/>
            <a:gdLst>
              <a:gd name="connsiteX0" fmla="*/ 9172 w 167594"/>
              <a:gd name="connsiteY0" fmla="*/ 223877 h 223876"/>
              <a:gd name="connsiteX1" fmla="*/ 0 w 167594"/>
              <a:gd name="connsiteY1" fmla="*/ 214712 h 223876"/>
              <a:gd name="connsiteX2" fmla="*/ 0 w 167594"/>
              <a:gd name="connsiteY2" fmla="*/ 95624 h 223876"/>
              <a:gd name="connsiteX3" fmla="*/ 9172 w 167594"/>
              <a:gd name="connsiteY3" fmla="*/ 86459 h 223876"/>
              <a:gd name="connsiteX4" fmla="*/ 149251 w 167594"/>
              <a:gd name="connsiteY4" fmla="*/ 86459 h 223876"/>
              <a:gd name="connsiteX5" fmla="*/ 149251 w 167594"/>
              <a:gd name="connsiteY5" fmla="*/ 9165 h 223876"/>
              <a:gd name="connsiteX6" fmla="*/ 158423 w 167594"/>
              <a:gd name="connsiteY6" fmla="*/ 0 h 223876"/>
              <a:gd name="connsiteX7" fmla="*/ 167594 w 167594"/>
              <a:gd name="connsiteY7" fmla="*/ 9165 h 223876"/>
              <a:gd name="connsiteX8" fmla="*/ 167594 w 167594"/>
              <a:gd name="connsiteY8" fmla="*/ 95624 h 223876"/>
              <a:gd name="connsiteX9" fmla="*/ 158423 w 167594"/>
              <a:gd name="connsiteY9" fmla="*/ 104790 h 223876"/>
              <a:gd name="connsiteX10" fmla="*/ 18343 w 167594"/>
              <a:gd name="connsiteY10" fmla="*/ 104790 h 223876"/>
              <a:gd name="connsiteX11" fmla="*/ 18343 w 167594"/>
              <a:gd name="connsiteY11" fmla="*/ 214712 h 223876"/>
              <a:gd name="connsiteX12" fmla="*/ 9172 w 167594"/>
              <a:gd name="connsiteY12" fmla="*/ 223877 h 223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594" h="223876">
                <a:moveTo>
                  <a:pt x="9172" y="223877"/>
                </a:moveTo>
                <a:cubicBezTo>
                  <a:pt x="4097" y="223877"/>
                  <a:pt x="0" y="219783"/>
                  <a:pt x="0" y="214712"/>
                </a:cubicBezTo>
                <a:lnTo>
                  <a:pt x="0" y="95624"/>
                </a:lnTo>
                <a:cubicBezTo>
                  <a:pt x="0" y="90553"/>
                  <a:pt x="4097" y="86459"/>
                  <a:pt x="9172" y="86459"/>
                </a:cubicBezTo>
                <a:lnTo>
                  <a:pt x="149251" y="86459"/>
                </a:lnTo>
                <a:lnTo>
                  <a:pt x="149251" y="9165"/>
                </a:lnTo>
                <a:cubicBezTo>
                  <a:pt x="149251" y="4094"/>
                  <a:pt x="153348" y="0"/>
                  <a:pt x="158423" y="0"/>
                </a:cubicBezTo>
                <a:cubicBezTo>
                  <a:pt x="163497" y="0"/>
                  <a:pt x="167594" y="4094"/>
                  <a:pt x="167594" y="9165"/>
                </a:cubicBezTo>
                <a:lnTo>
                  <a:pt x="167594" y="95624"/>
                </a:lnTo>
                <a:cubicBezTo>
                  <a:pt x="167594" y="100696"/>
                  <a:pt x="163497" y="104790"/>
                  <a:pt x="158423" y="104790"/>
                </a:cubicBezTo>
                <a:lnTo>
                  <a:pt x="18343" y="104790"/>
                </a:lnTo>
                <a:lnTo>
                  <a:pt x="18343" y="214712"/>
                </a:lnTo>
                <a:cubicBezTo>
                  <a:pt x="18343" y="219783"/>
                  <a:pt x="14247" y="223877"/>
                  <a:pt x="9172" y="223877"/>
                </a:cubicBezTo>
                <a:close/>
              </a:path>
            </a:pathLst>
          </a:custGeom>
          <a:solidFill>
            <a:schemeClr val="accent1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8" name="Freeform 107">
            <a:extLst>
              <a:ext uri="{FF2B5EF4-FFF2-40B4-BE49-F238E27FC236}">
                <a16:creationId xmlns:a16="http://schemas.microsoft.com/office/drawing/2014/main" id="{6BB26FD4-C3F2-5A4A-BD16-ADC241B865FE}"/>
              </a:ext>
            </a:extLst>
          </p:cNvPr>
          <p:cNvSpPr/>
          <p:nvPr/>
        </p:nvSpPr>
        <p:spPr>
          <a:xfrm>
            <a:off x="7433408" y="7576687"/>
            <a:ext cx="1652861" cy="2207930"/>
          </a:xfrm>
          <a:custGeom>
            <a:avLst/>
            <a:gdLst>
              <a:gd name="connsiteX0" fmla="*/ 158423 w 167594"/>
              <a:gd name="connsiteY0" fmla="*/ 223877 h 223876"/>
              <a:gd name="connsiteX1" fmla="*/ 149251 w 167594"/>
              <a:gd name="connsiteY1" fmla="*/ 214712 h 223876"/>
              <a:gd name="connsiteX2" fmla="*/ 149251 w 167594"/>
              <a:gd name="connsiteY2" fmla="*/ 137418 h 223876"/>
              <a:gd name="connsiteX3" fmla="*/ 9172 w 167594"/>
              <a:gd name="connsiteY3" fmla="*/ 137418 h 223876"/>
              <a:gd name="connsiteX4" fmla="*/ 0 w 167594"/>
              <a:gd name="connsiteY4" fmla="*/ 128253 h 223876"/>
              <a:gd name="connsiteX5" fmla="*/ 0 w 167594"/>
              <a:gd name="connsiteY5" fmla="*/ 9165 h 223876"/>
              <a:gd name="connsiteX6" fmla="*/ 9172 w 167594"/>
              <a:gd name="connsiteY6" fmla="*/ 0 h 223876"/>
              <a:gd name="connsiteX7" fmla="*/ 18343 w 167594"/>
              <a:gd name="connsiteY7" fmla="*/ 9165 h 223876"/>
              <a:gd name="connsiteX8" fmla="*/ 18343 w 167594"/>
              <a:gd name="connsiteY8" fmla="*/ 119087 h 223876"/>
              <a:gd name="connsiteX9" fmla="*/ 158423 w 167594"/>
              <a:gd name="connsiteY9" fmla="*/ 119087 h 223876"/>
              <a:gd name="connsiteX10" fmla="*/ 167594 w 167594"/>
              <a:gd name="connsiteY10" fmla="*/ 128253 h 223876"/>
              <a:gd name="connsiteX11" fmla="*/ 167594 w 167594"/>
              <a:gd name="connsiteY11" fmla="*/ 214712 h 223876"/>
              <a:gd name="connsiteX12" fmla="*/ 158423 w 167594"/>
              <a:gd name="connsiteY12" fmla="*/ 223877 h 223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594" h="223876">
                <a:moveTo>
                  <a:pt x="158423" y="223877"/>
                </a:moveTo>
                <a:cubicBezTo>
                  <a:pt x="153348" y="223877"/>
                  <a:pt x="149251" y="219783"/>
                  <a:pt x="149251" y="214712"/>
                </a:cubicBezTo>
                <a:lnTo>
                  <a:pt x="149251" y="137418"/>
                </a:lnTo>
                <a:lnTo>
                  <a:pt x="9172" y="137418"/>
                </a:lnTo>
                <a:cubicBezTo>
                  <a:pt x="4097" y="137418"/>
                  <a:pt x="0" y="133324"/>
                  <a:pt x="0" y="128253"/>
                </a:cubicBezTo>
                <a:lnTo>
                  <a:pt x="0" y="9165"/>
                </a:lnTo>
                <a:cubicBezTo>
                  <a:pt x="0" y="4094"/>
                  <a:pt x="4097" y="0"/>
                  <a:pt x="9172" y="0"/>
                </a:cubicBezTo>
                <a:cubicBezTo>
                  <a:pt x="14247" y="0"/>
                  <a:pt x="18343" y="4094"/>
                  <a:pt x="18343" y="9165"/>
                </a:cubicBezTo>
                <a:lnTo>
                  <a:pt x="18343" y="119087"/>
                </a:lnTo>
                <a:lnTo>
                  <a:pt x="158423" y="119087"/>
                </a:lnTo>
                <a:cubicBezTo>
                  <a:pt x="163497" y="119087"/>
                  <a:pt x="167594" y="123181"/>
                  <a:pt x="167594" y="128253"/>
                </a:cubicBezTo>
                <a:lnTo>
                  <a:pt x="167594" y="214712"/>
                </a:lnTo>
                <a:cubicBezTo>
                  <a:pt x="167594" y="219783"/>
                  <a:pt x="163497" y="223877"/>
                  <a:pt x="158423" y="223877"/>
                </a:cubicBezTo>
                <a:close/>
              </a:path>
            </a:pathLst>
          </a:custGeom>
          <a:solidFill>
            <a:schemeClr val="accent1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9" name="Freeform 108">
            <a:extLst>
              <a:ext uri="{FF2B5EF4-FFF2-40B4-BE49-F238E27FC236}">
                <a16:creationId xmlns:a16="http://schemas.microsoft.com/office/drawing/2014/main" id="{F282A226-B732-5348-910F-695EFF824406}"/>
              </a:ext>
            </a:extLst>
          </p:cNvPr>
          <p:cNvSpPr/>
          <p:nvPr/>
        </p:nvSpPr>
        <p:spPr>
          <a:xfrm>
            <a:off x="2775123" y="6644464"/>
            <a:ext cx="2993363" cy="1350433"/>
          </a:xfrm>
          <a:custGeom>
            <a:avLst/>
            <a:gdLst>
              <a:gd name="connsiteX0" fmla="*/ 294345 w 303516"/>
              <a:gd name="connsiteY0" fmla="*/ 136929 h 136929"/>
              <a:gd name="connsiteX1" fmla="*/ 107918 w 303516"/>
              <a:gd name="connsiteY1" fmla="*/ 136929 h 136929"/>
              <a:gd name="connsiteX2" fmla="*/ 98747 w 303516"/>
              <a:gd name="connsiteY2" fmla="*/ 127764 h 136929"/>
              <a:gd name="connsiteX3" fmla="*/ 98747 w 303516"/>
              <a:gd name="connsiteY3" fmla="*/ 18331 h 136929"/>
              <a:gd name="connsiteX4" fmla="*/ 9172 w 303516"/>
              <a:gd name="connsiteY4" fmla="*/ 18331 h 136929"/>
              <a:gd name="connsiteX5" fmla="*/ 0 w 303516"/>
              <a:gd name="connsiteY5" fmla="*/ 9165 h 136929"/>
              <a:gd name="connsiteX6" fmla="*/ 9172 w 303516"/>
              <a:gd name="connsiteY6" fmla="*/ 0 h 136929"/>
              <a:gd name="connsiteX7" fmla="*/ 107918 w 303516"/>
              <a:gd name="connsiteY7" fmla="*/ 0 h 136929"/>
              <a:gd name="connsiteX8" fmla="*/ 117090 w 303516"/>
              <a:gd name="connsiteY8" fmla="*/ 9165 h 136929"/>
              <a:gd name="connsiteX9" fmla="*/ 117090 w 303516"/>
              <a:gd name="connsiteY9" fmla="*/ 118599 h 136929"/>
              <a:gd name="connsiteX10" fmla="*/ 294345 w 303516"/>
              <a:gd name="connsiteY10" fmla="*/ 118599 h 136929"/>
              <a:gd name="connsiteX11" fmla="*/ 303516 w 303516"/>
              <a:gd name="connsiteY11" fmla="*/ 127764 h 136929"/>
              <a:gd name="connsiteX12" fmla="*/ 294345 w 303516"/>
              <a:gd name="connsiteY12" fmla="*/ 136929 h 136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03516" h="136929">
                <a:moveTo>
                  <a:pt x="294345" y="136929"/>
                </a:moveTo>
                <a:lnTo>
                  <a:pt x="107918" y="136929"/>
                </a:lnTo>
                <a:cubicBezTo>
                  <a:pt x="102843" y="136929"/>
                  <a:pt x="98747" y="132835"/>
                  <a:pt x="98747" y="127764"/>
                </a:cubicBezTo>
                <a:lnTo>
                  <a:pt x="98747" y="18331"/>
                </a:lnTo>
                <a:lnTo>
                  <a:pt x="9172" y="18331"/>
                </a:lnTo>
                <a:cubicBezTo>
                  <a:pt x="4097" y="18331"/>
                  <a:pt x="0" y="14237"/>
                  <a:pt x="0" y="9165"/>
                </a:cubicBezTo>
                <a:cubicBezTo>
                  <a:pt x="0" y="4094"/>
                  <a:pt x="4097" y="0"/>
                  <a:pt x="9172" y="0"/>
                </a:cubicBezTo>
                <a:lnTo>
                  <a:pt x="107918" y="0"/>
                </a:lnTo>
                <a:cubicBezTo>
                  <a:pt x="112993" y="0"/>
                  <a:pt x="117090" y="4094"/>
                  <a:pt x="117090" y="9165"/>
                </a:cubicBezTo>
                <a:lnTo>
                  <a:pt x="117090" y="118599"/>
                </a:lnTo>
                <a:lnTo>
                  <a:pt x="294345" y="118599"/>
                </a:lnTo>
                <a:cubicBezTo>
                  <a:pt x="299420" y="118599"/>
                  <a:pt x="303516" y="122692"/>
                  <a:pt x="303516" y="127764"/>
                </a:cubicBezTo>
                <a:cubicBezTo>
                  <a:pt x="303516" y="132835"/>
                  <a:pt x="299358" y="136929"/>
                  <a:pt x="294345" y="136929"/>
                </a:cubicBezTo>
                <a:close/>
              </a:path>
            </a:pathLst>
          </a:custGeom>
          <a:solidFill>
            <a:schemeClr val="accent1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0" name="Freeform 109">
            <a:extLst>
              <a:ext uri="{FF2B5EF4-FFF2-40B4-BE49-F238E27FC236}">
                <a16:creationId xmlns:a16="http://schemas.microsoft.com/office/drawing/2014/main" id="{D410E88F-2018-AF43-9E81-EB8DFB066BA1}"/>
              </a:ext>
            </a:extLst>
          </p:cNvPr>
          <p:cNvSpPr/>
          <p:nvPr/>
        </p:nvSpPr>
        <p:spPr>
          <a:xfrm>
            <a:off x="2118966" y="6247610"/>
            <a:ext cx="949806" cy="949168"/>
          </a:xfrm>
          <a:custGeom>
            <a:avLst/>
            <a:gdLst>
              <a:gd name="connsiteX0" fmla="*/ 47692 w 47691"/>
              <a:gd name="connsiteY0" fmla="*/ 23830 h 47659"/>
              <a:gd name="connsiteX1" fmla="*/ 23846 w 47691"/>
              <a:gd name="connsiteY1" fmla="*/ 47659 h 47659"/>
              <a:gd name="connsiteX2" fmla="*/ 0 w 47691"/>
              <a:gd name="connsiteY2" fmla="*/ 23830 h 47659"/>
              <a:gd name="connsiteX3" fmla="*/ 23846 w 47691"/>
              <a:gd name="connsiteY3" fmla="*/ 0 h 47659"/>
              <a:gd name="connsiteX4" fmla="*/ 47692 w 47691"/>
              <a:gd name="connsiteY4" fmla="*/ 23830 h 47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691" h="47659">
                <a:moveTo>
                  <a:pt x="47692" y="23830"/>
                </a:moveTo>
                <a:cubicBezTo>
                  <a:pt x="47692" y="36991"/>
                  <a:pt x="37016" y="47659"/>
                  <a:pt x="23846" y="47659"/>
                </a:cubicBezTo>
                <a:cubicBezTo>
                  <a:pt x="10676" y="47659"/>
                  <a:pt x="0" y="36990"/>
                  <a:pt x="0" y="23830"/>
                </a:cubicBezTo>
                <a:cubicBezTo>
                  <a:pt x="0" y="10669"/>
                  <a:pt x="10676" y="0"/>
                  <a:pt x="23846" y="0"/>
                </a:cubicBezTo>
                <a:cubicBezTo>
                  <a:pt x="37016" y="0"/>
                  <a:pt x="47692" y="10669"/>
                  <a:pt x="47692" y="23830"/>
                </a:cubicBezTo>
                <a:close/>
              </a:path>
            </a:pathLst>
          </a:custGeom>
          <a:solidFill>
            <a:schemeClr val="accent2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1" name="Freeform 110">
            <a:extLst>
              <a:ext uri="{FF2B5EF4-FFF2-40B4-BE49-F238E27FC236}">
                <a16:creationId xmlns:a16="http://schemas.microsoft.com/office/drawing/2014/main" id="{22CAD638-3923-E94B-B199-5EADCD21FD49}"/>
              </a:ext>
            </a:extLst>
          </p:cNvPr>
          <p:cNvSpPr/>
          <p:nvPr/>
        </p:nvSpPr>
        <p:spPr>
          <a:xfrm>
            <a:off x="4856727" y="3402453"/>
            <a:ext cx="1517175" cy="2294708"/>
          </a:xfrm>
          <a:custGeom>
            <a:avLst/>
            <a:gdLst>
              <a:gd name="connsiteX0" fmla="*/ 144604 w 153836"/>
              <a:gd name="connsiteY0" fmla="*/ 232676 h 232675"/>
              <a:gd name="connsiteX1" fmla="*/ 135432 w 153836"/>
              <a:gd name="connsiteY1" fmla="*/ 223510 h 232675"/>
              <a:gd name="connsiteX2" fmla="*/ 135432 w 153836"/>
              <a:gd name="connsiteY2" fmla="*/ 17964 h 232675"/>
              <a:gd name="connsiteX3" fmla="*/ 9172 w 153836"/>
              <a:gd name="connsiteY3" fmla="*/ 18331 h 232675"/>
              <a:gd name="connsiteX4" fmla="*/ 0 w 153836"/>
              <a:gd name="connsiteY4" fmla="*/ 9165 h 232675"/>
              <a:gd name="connsiteX5" fmla="*/ 9172 w 153836"/>
              <a:gd name="connsiteY5" fmla="*/ 0 h 232675"/>
              <a:gd name="connsiteX6" fmla="*/ 135861 w 153836"/>
              <a:gd name="connsiteY6" fmla="*/ 0 h 232675"/>
              <a:gd name="connsiteX7" fmla="*/ 153837 w 153836"/>
              <a:gd name="connsiteY7" fmla="*/ 17964 h 232675"/>
              <a:gd name="connsiteX8" fmla="*/ 153837 w 153836"/>
              <a:gd name="connsiteY8" fmla="*/ 223510 h 232675"/>
              <a:gd name="connsiteX9" fmla="*/ 144604 w 153836"/>
              <a:gd name="connsiteY9" fmla="*/ 232676 h 232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3836" h="232675">
                <a:moveTo>
                  <a:pt x="144604" y="232676"/>
                </a:moveTo>
                <a:cubicBezTo>
                  <a:pt x="139529" y="232676"/>
                  <a:pt x="135432" y="228582"/>
                  <a:pt x="135432" y="223510"/>
                </a:cubicBezTo>
                <a:lnTo>
                  <a:pt x="135432" y="17964"/>
                </a:lnTo>
                <a:lnTo>
                  <a:pt x="9172" y="18331"/>
                </a:lnTo>
                <a:cubicBezTo>
                  <a:pt x="4097" y="18331"/>
                  <a:pt x="0" y="14237"/>
                  <a:pt x="0" y="9165"/>
                </a:cubicBezTo>
                <a:cubicBezTo>
                  <a:pt x="0" y="4094"/>
                  <a:pt x="4097" y="0"/>
                  <a:pt x="9172" y="0"/>
                </a:cubicBezTo>
                <a:lnTo>
                  <a:pt x="135861" y="0"/>
                </a:lnTo>
                <a:cubicBezTo>
                  <a:pt x="145766" y="0"/>
                  <a:pt x="153837" y="8065"/>
                  <a:pt x="153837" y="17964"/>
                </a:cubicBezTo>
                <a:lnTo>
                  <a:pt x="153837" y="223510"/>
                </a:lnTo>
                <a:cubicBezTo>
                  <a:pt x="153776" y="228582"/>
                  <a:pt x="149679" y="232676"/>
                  <a:pt x="144604" y="232676"/>
                </a:cubicBezTo>
                <a:close/>
              </a:path>
            </a:pathLst>
          </a:custGeom>
          <a:solidFill>
            <a:schemeClr val="accent1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2" name="Freeform 111">
            <a:extLst>
              <a:ext uri="{FF2B5EF4-FFF2-40B4-BE49-F238E27FC236}">
                <a16:creationId xmlns:a16="http://schemas.microsoft.com/office/drawing/2014/main" id="{A2DDC49B-F261-CD4E-9750-4C5D6386EE76}"/>
              </a:ext>
            </a:extLst>
          </p:cNvPr>
          <p:cNvSpPr/>
          <p:nvPr/>
        </p:nvSpPr>
        <p:spPr>
          <a:xfrm>
            <a:off x="4699345" y="3257833"/>
            <a:ext cx="470342" cy="470027"/>
          </a:xfrm>
          <a:custGeom>
            <a:avLst/>
            <a:gdLst>
              <a:gd name="connsiteX0" fmla="*/ 47692 w 47691"/>
              <a:gd name="connsiteY0" fmla="*/ 23830 h 47659"/>
              <a:gd name="connsiteX1" fmla="*/ 23846 w 47691"/>
              <a:gd name="connsiteY1" fmla="*/ 47659 h 47659"/>
              <a:gd name="connsiteX2" fmla="*/ 0 w 47691"/>
              <a:gd name="connsiteY2" fmla="*/ 23830 h 47659"/>
              <a:gd name="connsiteX3" fmla="*/ 23846 w 47691"/>
              <a:gd name="connsiteY3" fmla="*/ 0 h 47659"/>
              <a:gd name="connsiteX4" fmla="*/ 47692 w 47691"/>
              <a:gd name="connsiteY4" fmla="*/ 23830 h 47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691" h="47659">
                <a:moveTo>
                  <a:pt x="47692" y="23830"/>
                </a:moveTo>
                <a:cubicBezTo>
                  <a:pt x="47692" y="36990"/>
                  <a:pt x="37016" y="47659"/>
                  <a:pt x="23846" y="47659"/>
                </a:cubicBezTo>
                <a:cubicBezTo>
                  <a:pt x="10676" y="47659"/>
                  <a:pt x="0" y="36991"/>
                  <a:pt x="0" y="23830"/>
                </a:cubicBezTo>
                <a:cubicBezTo>
                  <a:pt x="0" y="10669"/>
                  <a:pt x="10676" y="0"/>
                  <a:pt x="23846" y="0"/>
                </a:cubicBezTo>
                <a:cubicBezTo>
                  <a:pt x="37016" y="0"/>
                  <a:pt x="47692" y="10669"/>
                  <a:pt x="47692" y="23830"/>
                </a:cubicBezTo>
                <a:close/>
              </a:path>
            </a:pathLst>
          </a:custGeom>
          <a:solidFill>
            <a:schemeClr val="bg1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3" name="Freeform 112">
            <a:extLst>
              <a:ext uri="{FF2B5EF4-FFF2-40B4-BE49-F238E27FC236}">
                <a16:creationId xmlns:a16="http://schemas.microsoft.com/office/drawing/2014/main" id="{0574AD99-6A41-EA44-9062-C3FDE20809EB}"/>
              </a:ext>
            </a:extLst>
          </p:cNvPr>
          <p:cNvSpPr/>
          <p:nvPr/>
        </p:nvSpPr>
        <p:spPr>
          <a:xfrm>
            <a:off x="4608888" y="3167435"/>
            <a:ext cx="651246" cy="650803"/>
          </a:xfrm>
          <a:custGeom>
            <a:avLst/>
            <a:gdLst>
              <a:gd name="connsiteX0" fmla="*/ 33017 w 66034"/>
              <a:gd name="connsiteY0" fmla="*/ 65990 h 65989"/>
              <a:gd name="connsiteX1" fmla="*/ 0 w 66034"/>
              <a:gd name="connsiteY1" fmla="*/ 32995 h 65989"/>
              <a:gd name="connsiteX2" fmla="*/ 33017 w 66034"/>
              <a:gd name="connsiteY2" fmla="*/ 0 h 65989"/>
              <a:gd name="connsiteX3" fmla="*/ 66035 w 66034"/>
              <a:gd name="connsiteY3" fmla="*/ 32995 h 65989"/>
              <a:gd name="connsiteX4" fmla="*/ 33017 w 66034"/>
              <a:gd name="connsiteY4" fmla="*/ 65990 h 65989"/>
              <a:gd name="connsiteX5" fmla="*/ 33017 w 66034"/>
              <a:gd name="connsiteY5" fmla="*/ 18331 h 65989"/>
              <a:gd name="connsiteX6" fmla="*/ 18343 w 66034"/>
              <a:gd name="connsiteY6" fmla="*/ 32995 h 65989"/>
              <a:gd name="connsiteX7" fmla="*/ 33017 w 66034"/>
              <a:gd name="connsiteY7" fmla="*/ 47659 h 65989"/>
              <a:gd name="connsiteX8" fmla="*/ 47692 w 66034"/>
              <a:gd name="connsiteY8" fmla="*/ 32995 h 65989"/>
              <a:gd name="connsiteX9" fmla="*/ 33017 w 66034"/>
              <a:gd name="connsiteY9" fmla="*/ 18331 h 65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034" h="65989">
                <a:moveTo>
                  <a:pt x="33017" y="65990"/>
                </a:moveTo>
                <a:cubicBezTo>
                  <a:pt x="14797" y="65990"/>
                  <a:pt x="0" y="51203"/>
                  <a:pt x="0" y="32995"/>
                </a:cubicBezTo>
                <a:cubicBezTo>
                  <a:pt x="0" y="14787"/>
                  <a:pt x="14797" y="0"/>
                  <a:pt x="33017" y="0"/>
                </a:cubicBezTo>
                <a:cubicBezTo>
                  <a:pt x="51238" y="0"/>
                  <a:pt x="66035" y="14787"/>
                  <a:pt x="66035" y="32995"/>
                </a:cubicBezTo>
                <a:cubicBezTo>
                  <a:pt x="66035" y="51203"/>
                  <a:pt x="51238" y="65990"/>
                  <a:pt x="33017" y="65990"/>
                </a:cubicBezTo>
                <a:close/>
                <a:moveTo>
                  <a:pt x="33017" y="18331"/>
                </a:moveTo>
                <a:cubicBezTo>
                  <a:pt x="24946" y="18331"/>
                  <a:pt x="18343" y="24930"/>
                  <a:pt x="18343" y="32995"/>
                </a:cubicBezTo>
                <a:cubicBezTo>
                  <a:pt x="18343" y="41060"/>
                  <a:pt x="24946" y="47659"/>
                  <a:pt x="33017" y="47659"/>
                </a:cubicBezTo>
                <a:cubicBezTo>
                  <a:pt x="41088" y="47659"/>
                  <a:pt x="47692" y="41060"/>
                  <a:pt x="47692" y="32995"/>
                </a:cubicBezTo>
                <a:cubicBezTo>
                  <a:pt x="47692" y="24930"/>
                  <a:pt x="41149" y="18331"/>
                  <a:pt x="33017" y="18331"/>
                </a:cubicBezTo>
                <a:close/>
              </a:path>
            </a:pathLst>
          </a:custGeom>
          <a:solidFill>
            <a:schemeClr val="accent1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4" name="Freeform 113">
            <a:extLst>
              <a:ext uri="{FF2B5EF4-FFF2-40B4-BE49-F238E27FC236}">
                <a16:creationId xmlns:a16="http://schemas.microsoft.com/office/drawing/2014/main" id="{47C4357B-4692-5A4F-91F6-1AD384743F4A}"/>
              </a:ext>
            </a:extLst>
          </p:cNvPr>
          <p:cNvSpPr/>
          <p:nvPr/>
        </p:nvSpPr>
        <p:spPr>
          <a:xfrm>
            <a:off x="4846471" y="7730351"/>
            <a:ext cx="1517185" cy="2294709"/>
          </a:xfrm>
          <a:custGeom>
            <a:avLst/>
            <a:gdLst>
              <a:gd name="connsiteX0" fmla="*/ 135861 w 153837"/>
              <a:gd name="connsiteY0" fmla="*/ 232676 h 232675"/>
              <a:gd name="connsiteX1" fmla="*/ 9172 w 153837"/>
              <a:gd name="connsiteY1" fmla="*/ 232676 h 232675"/>
              <a:gd name="connsiteX2" fmla="*/ 0 w 153837"/>
              <a:gd name="connsiteY2" fmla="*/ 223510 h 232675"/>
              <a:gd name="connsiteX3" fmla="*/ 9172 w 153837"/>
              <a:gd name="connsiteY3" fmla="*/ 214345 h 232675"/>
              <a:gd name="connsiteX4" fmla="*/ 135861 w 153837"/>
              <a:gd name="connsiteY4" fmla="*/ 214345 h 232675"/>
              <a:gd name="connsiteX5" fmla="*/ 135494 w 153837"/>
              <a:gd name="connsiteY5" fmla="*/ 9165 h 232675"/>
              <a:gd name="connsiteX6" fmla="*/ 144666 w 153837"/>
              <a:gd name="connsiteY6" fmla="*/ 0 h 232675"/>
              <a:gd name="connsiteX7" fmla="*/ 153837 w 153837"/>
              <a:gd name="connsiteY7" fmla="*/ 9165 h 232675"/>
              <a:gd name="connsiteX8" fmla="*/ 153837 w 153837"/>
              <a:gd name="connsiteY8" fmla="*/ 214712 h 232675"/>
              <a:gd name="connsiteX9" fmla="*/ 135861 w 153837"/>
              <a:gd name="connsiteY9" fmla="*/ 232676 h 232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3837" h="232675">
                <a:moveTo>
                  <a:pt x="135861" y="232676"/>
                </a:moveTo>
                <a:lnTo>
                  <a:pt x="9172" y="232676"/>
                </a:lnTo>
                <a:cubicBezTo>
                  <a:pt x="4097" y="232676"/>
                  <a:pt x="0" y="228582"/>
                  <a:pt x="0" y="223510"/>
                </a:cubicBezTo>
                <a:cubicBezTo>
                  <a:pt x="0" y="218439"/>
                  <a:pt x="4097" y="214345"/>
                  <a:pt x="9172" y="214345"/>
                </a:cubicBezTo>
                <a:lnTo>
                  <a:pt x="135861" y="214345"/>
                </a:lnTo>
                <a:lnTo>
                  <a:pt x="135494" y="9165"/>
                </a:lnTo>
                <a:cubicBezTo>
                  <a:pt x="135494" y="4094"/>
                  <a:pt x="139591" y="0"/>
                  <a:pt x="144666" y="0"/>
                </a:cubicBezTo>
                <a:cubicBezTo>
                  <a:pt x="149741" y="0"/>
                  <a:pt x="153837" y="4094"/>
                  <a:pt x="153837" y="9165"/>
                </a:cubicBezTo>
                <a:lnTo>
                  <a:pt x="153837" y="214712"/>
                </a:lnTo>
                <a:cubicBezTo>
                  <a:pt x="153837" y="224610"/>
                  <a:pt x="145766" y="232676"/>
                  <a:pt x="135861" y="232676"/>
                </a:cubicBezTo>
                <a:close/>
              </a:path>
            </a:pathLst>
          </a:custGeom>
          <a:solidFill>
            <a:schemeClr val="accent1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5" name="Freeform 114">
            <a:extLst>
              <a:ext uri="{FF2B5EF4-FFF2-40B4-BE49-F238E27FC236}">
                <a16:creationId xmlns:a16="http://schemas.microsoft.com/office/drawing/2014/main" id="{6815B335-6F97-2041-B8DA-5442587712EC}"/>
              </a:ext>
            </a:extLst>
          </p:cNvPr>
          <p:cNvSpPr/>
          <p:nvPr/>
        </p:nvSpPr>
        <p:spPr>
          <a:xfrm>
            <a:off x="4689690" y="9699663"/>
            <a:ext cx="470343" cy="470027"/>
          </a:xfrm>
          <a:custGeom>
            <a:avLst/>
            <a:gdLst>
              <a:gd name="connsiteX0" fmla="*/ 47692 w 47691"/>
              <a:gd name="connsiteY0" fmla="*/ 23830 h 47659"/>
              <a:gd name="connsiteX1" fmla="*/ 23846 w 47691"/>
              <a:gd name="connsiteY1" fmla="*/ 47659 h 47659"/>
              <a:gd name="connsiteX2" fmla="*/ 0 w 47691"/>
              <a:gd name="connsiteY2" fmla="*/ 23830 h 47659"/>
              <a:gd name="connsiteX3" fmla="*/ 23846 w 47691"/>
              <a:gd name="connsiteY3" fmla="*/ 0 h 47659"/>
              <a:gd name="connsiteX4" fmla="*/ 47692 w 47691"/>
              <a:gd name="connsiteY4" fmla="*/ 23830 h 47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691" h="47659">
                <a:moveTo>
                  <a:pt x="47692" y="23830"/>
                </a:moveTo>
                <a:cubicBezTo>
                  <a:pt x="47692" y="36991"/>
                  <a:pt x="37016" y="47659"/>
                  <a:pt x="23846" y="47659"/>
                </a:cubicBezTo>
                <a:cubicBezTo>
                  <a:pt x="10676" y="47659"/>
                  <a:pt x="0" y="36990"/>
                  <a:pt x="0" y="23830"/>
                </a:cubicBezTo>
                <a:cubicBezTo>
                  <a:pt x="0" y="10669"/>
                  <a:pt x="10676" y="0"/>
                  <a:pt x="23846" y="0"/>
                </a:cubicBezTo>
                <a:cubicBezTo>
                  <a:pt x="37016" y="0"/>
                  <a:pt x="47692" y="10669"/>
                  <a:pt x="47692" y="23830"/>
                </a:cubicBezTo>
                <a:close/>
              </a:path>
            </a:pathLst>
          </a:custGeom>
          <a:solidFill>
            <a:schemeClr val="bg1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6" name="Freeform 115">
            <a:extLst>
              <a:ext uri="{FF2B5EF4-FFF2-40B4-BE49-F238E27FC236}">
                <a16:creationId xmlns:a16="http://schemas.microsoft.com/office/drawing/2014/main" id="{C5815DC7-760D-CF44-95EB-5EE689DAF274}"/>
              </a:ext>
            </a:extLst>
          </p:cNvPr>
          <p:cNvSpPr/>
          <p:nvPr/>
        </p:nvSpPr>
        <p:spPr>
          <a:xfrm>
            <a:off x="4598641" y="9609265"/>
            <a:ext cx="651247" cy="650803"/>
          </a:xfrm>
          <a:custGeom>
            <a:avLst/>
            <a:gdLst>
              <a:gd name="connsiteX0" fmla="*/ 66035 w 66034"/>
              <a:gd name="connsiteY0" fmla="*/ 32995 h 65989"/>
              <a:gd name="connsiteX1" fmla="*/ 33018 w 66034"/>
              <a:gd name="connsiteY1" fmla="*/ 65990 h 65989"/>
              <a:gd name="connsiteX2" fmla="*/ 0 w 66034"/>
              <a:gd name="connsiteY2" fmla="*/ 32995 h 65989"/>
              <a:gd name="connsiteX3" fmla="*/ 33018 w 66034"/>
              <a:gd name="connsiteY3" fmla="*/ 0 h 65989"/>
              <a:gd name="connsiteX4" fmla="*/ 66035 w 66034"/>
              <a:gd name="connsiteY4" fmla="*/ 32995 h 65989"/>
              <a:gd name="connsiteX5" fmla="*/ 47692 w 66034"/>
              <a:gd name="connsiteY5" fmla="*/ 32995 h 65989"/>
              <a:gd name="connsiteX6" fmla="*/ 33018 w 66034"/>
              <a:gd name="connsiteY6" fmla="*/ 18331 h 65989"/>
              <a:gd name="connsiteX7" fmla="*/ 18343 w 66034"/>
              <a:gd name="connsiteY7" fmla="*/ 32995 h 65989"/>
              <a:gd name="connsiteX8" fmla="*/ 33018 w 66034"/>
              <a:gd name="connsiteY8" fmla="*/ 47659 h 65989"/>
              <a:gd name="connsiteX9" fmla="*/ 47692 w 66034"/>
              <a:gd name="connsiteY9" fmla="*/ 32995 h 65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034" h="65989">
                <a:moveTo>
                  <a:pt x="66035" y="32995"/>
                </a:moveTo>
                <a:cubicBezTo>
                  <a:pt x="66035" y="51203"/>
                  <a:pt x="51238" y="65990"/>
                  <a:pt x="33018" y="65990"/>
                </a:cubicBezTo>
                <a:cubicBezTo>
                  <a:pt x="14797" y="65990"/>
                  <a:pt x="0" y="51203"/>
                  <a:pt x="0" y="32995"/>
                </a:cubicBezTo>
                <a:cubicBezTo>
                  <a:pt x="0" y="14787"/>
                  <a:pt x="14797" y="0"/>
                  <a:pt x="33018" y="0"/>
                </a:cubicBezTo>
                <a:cubicBezTo>
                  <a:pt x="51238" y="0"/>
                  <a:pt x="66035" y="14787"/>
                  <a:pt x="66035" y="32995"/>
                </a:cubicBezTo>
                <a:close/>
                <a:moveTo>
                  <a:pt x="47692" y="32995"/>
                </a:moveTo>
                <a:cubicBezTo>
                  <a:pt x="47692" y="24930"/>
                  <a:pt x="41089" y="18331"/>
                  <a:pt x="33018" y="18331"/>
                </a:cubicBezTo>
                <a:cubicBezTo>
                  <a:pt x="24947" y="18331"/>
                  <a:pt x="18343" y="24930"/>
                  <a:pt x="18343" y="32995"/>
                </a:cubicBezTo>
                <a:cubicBezTo>
                  <a:pt x="18343" y="41060"/>
                  <a:pt x="24947" y="47659"/>
                  <a:pt x="33018" y="47659"/>
                </a:cubicBezTo>
                <a:cubicBezTo>
                  <a:pt x="41089" y="47659"/>
                  <a:pt x="47692" y="41060"/>
                  <a:pt x="47692" y="32995"/>
                </a:cubicBezTo>
                <a:close/>
              </a:path>
            </a:pathLst>
          </a:custGeom>
          <a:solidFill>
            <a:schemeClr val="accent1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7" name="Freeform 116">
            <a:extLst>
              <a:ext uri="{FF2B5EF4-FFF2-40B4-BE49-F238E27FC236}">
                <a16:creationId xmlns:a16="http://schemas.microsoft.com/office/drawing/2014/main" id="{703547E9-F549-9045-AA37-55F0B3021CB1}"/>
              </a:ext>
            </a:extLst>
          </p:cNvPr>
          <p:cNvSpPr/>
          <p:nvPr/>
        </p:nvSpPr>
        <p:spPr>
          <a:xfrm>
            <a:off x="3566276" y="4757108"/>
            <a:ext cx="2296276" cy="1202795"/>
          </a:xfrm>
          <a:custGeom>
            <a:avLst/>
            <a:gdLst>
              <a:gd name="connsiteX0" fmla="*/ 223663 w 232834"/>
              <a:gd name="connsiteY0" fmla="*/ 121959 h 121959"/>
              <a:gd name="connsiteX1" fmla="*/ 17976 w 232834"/>
              <a:gd name="connsiteY1" fmla="*/ 121959 h 121959"/>
              <a:gd name="connsiteX2" fmla="*/ 0 w 232834"/>
              <a:gd name="connsiteY2" fmla="*/ 103995 h 121959"/>
              <a:gd name="connsiteX3" fmla="*/ 0 w 232834"/>
              <a:gd name="connsiteY3" fmla="*/ 9165 h 121959"/>
              <a:gd name="connsiteX4" fmla="*/ 9172 w 232834"/>
              <a:gd name="connsiteY4" fmla="*/ 0 h 121959"/>
              <a:gd name="connsiteX5" fmla="*/ 18343 w 232834"/>
              <a:gd name="connsiteY5" fmla="*/ 9165 h 121959"/>
              <a:gd name="connsiteX6" fmla="*/ 18343 w 232834"/>
              <a:gd name="connsiteY6" fmla="*/ 104056 h 121959"/>
              <a:gd name="connsiteX7" fmla="*/ 223663 w 232834"/>
              <a:gd name="connsiteY7" fmla="*/ 103690 h 121959"/>
              <a:gd name="connsiteX8" fmla="*/ 232834 w 232834"/>
              <a:gd name="connsiteY8" fmla="*/ 112855 h 121959"/>
              <a:gd name="connsiteX9" fmla="*/ 223663 w 232834"/>
              <a:gd name="connsiteY9" fmla="*/ 121959 h 121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834" h="121959">
                <a:moveTo>
                  <a:pt x="223663" y="121959"/>
                </a:moveTo>
                <a:lnTo>
                  <a:pt x="17976" y="121959"/>
                </a:lnTo>
                <a:cubicBezTo>
                  <a:pt x="8071" y="121959"/>
                  <a:pt x="0" y="113894"/>
                  <a:pt x="0" y="103995"/>
                </a:cubicBezTo>
                <a:lnTo>
                  <a:pt x="0" y="9165"/>
                </a:lnTo>
                <a:cubicBezTo>
                  <a:pt x="0" y="4094"/>
                  <a:pt x="4097" y="0"/>
                  <a:pt x="9172" y="0"/>
                </a:cubicBezTo>
                <a:cubicBezTo>
                  <a:pt x="14247" y="0"/>
                  <a:pt x="18343" y="4094"/>
                  <a:pt x="18343" y="9165"/>
                </a:cubicBezTo>
                <a:lnTo>
                  <a:pt x="18343" y="104056"/>
                </a:lnTo>
                <a:lnTo>
                  <a:pt x="223663" y="103690"/>
                </a:lnTo>
                <a:cubicBezTo>
                  <a:pt x="228738" y="103690"/>
                  <a:pt x="232834" y="107784"/>
                  <a:pt x="232834" y="112855"/>
                </a:cubicBezTo>
                <a:cubicBezTo>
                  <a:pt x="232834" y="117926"/>
                  <a:pt x="228738" y="121959"/>
                  <a:pt x="223663" y="121959"/>
                </a:cubicBezTo>
                <a:close/>
              </a:path>
            </a:pathLst>
          </a:custGeom>
          <a:solidFill>
            <a:schemeClr val="accent1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8" name="Freeform 117">
            <a:extLst>
              <a:ext uri="{FF2B5EF4-FFF2-40B4-BE49-F238E27FC236}">
                <a16:creationId xmlns:a16="http://schemas.microsoft.com/office/drawing/2014/main" id="{78799EF3-E72A-0643-8715-5F4507D507E5}"/>
              </a:ext>
            </a:extLst>
          </p:cNvPr>
          <p:cNvSpPr/>
          <p:nvPr/>
        </p:nvSpPr>
        <p:spPr>
          <a:xfrm>
            <a:off x="3421557" y="4612478"/>
            <a:ext cx="470342" cy="470027"/>
          </a:xfrm>
          <a:custGeom>
            <a:avLst/>
            <a:gdLst>
              <a:gd name="connsiteX0" fmla="*/ 47692 w 47691"/>
              <a:gd name="connsiteY0" fmla="*/ 23830 h 47659"/>
              <a:gd name="connsiteX1" fmla="*/ 23846 w 47691"/>
              <a:gd name="connsiteY1" fmla="*/ 47659 h 47659"/>
              <a:gd name="connsiteX2" fmla="*/ 0 w 47691"/>
              <a:gd name="connsiteY2" fmla="*/ 23830 h 47659"/>
              <a:gd name="connsiteX3" fmla="*/ 23846 w 47691"/>
              <a:gd name="connsiteY3" fmla="*/ 0 h 47659"/>
              <a:gd name="connsiteX4" fmla="*/ 47692 w 47691"/>
              <a:gd name="connsiteY4" fmla="*/ 23830 h 47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691" h="47659">
                <a:moveTo>
                  <a:pt x="47692" y="23830"/>
                </a:moveTo>
                <a:cubicBezTo>
                  <a:pt x="47692" y="36990"/>
                  <a:pt x="37016" y="47659"/>
                  <a:pt x="23846" y="47659"/>
                </a:cubicBezTo>
                <a:cubicBezTo>
                  <a:pt x="10676" y="47659"/>
                  <a:pt x="0" y="36990"/>
                  <a:pt x="0" y="23830"/>
                </a:cubicBezTo>
                <a:cubicBezTo>
                  <a:pt x="0" y="10669"/>
                  <a:pt x="10676" y="0"/>
                  <a:pt x="23846" y="0"/>
                </a:cubicBezTo>
                <a:cubicBezTo>
                  <a:pt x="37016" y="0"/>
                  <a:pt x="47692" y="10669"/>
                  <a:pt x="47692" y="23830"/>
                </a:cubicBezTo>
                <a:close/>
              </a:path>
            </a:pathLst>
          </a:custGeom>
          <a:solidFill>
            <a:schemeClr val="bg1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9" name="Freeform 118">
            <a:extLst>
              <a:ext uri="{FF2B5EF4-FFF2-40B4-BE49-F238E27FC236}">
                <a16:creationId xmlns:a16="http://schemas.microsoft.com/office/drawing/2014/main" id="{84EE0957-71FA-0947-AB42-05A8FE4E127F}"/>
              </a:ext>
            </a:extLst>
          </p:cNvPr>
          <p:cNvSpPr/>
          <p:nvPr/>
        </p:nvSpPr>
        <p:spPr>
          <a:xfrm>
            <a:off x="3331100" y="4521488"/>
            <a:ext cx="651246" cy="650803"/>
          </a:xfrm>
          <a:custGeom>
            <a:avLst/>
            <a:gdLst>
              <a:gd name="connsiteX0" fmla="*/ 33017 w 66034"/>
              <a:gd name="connsiteY0" fmla="*/ 65990 h 65989"/>
              <a:gd name="connsiteX1" fmla="*/ 0 w 66034"/>
              <a:gd name="connsiteY1" fmla="*/ 32995 h 65989"/>
              <a:gd name="connsiteX2" fmla="*/ 33017 w 66034"/>
              <a:gd name="connsiteY2" fmla="*/ 0 h 65989"/>
              <a:gd name="connsiteX3" fmla="*/ 66035 w 66034"/>
              <a:gd name="connsiteY3" fmla="*/ 32995 h 65989"/>
              <a:gd name="connsiteX4" fmla="*/ 33017 w 66034"/>
              <a:gd name="connsiteY4" fmla="*/ 65990 h 65989"/>
              <a:gd name="connsiteX5" fmla="*/ 33017 w 66034"/>
              <a:gd name="connsiteY5" fmla="*/ 47659 h 65989"/>
              <a:gd name="connsiteX6" fmla="*/ 47692 w 66034"/>
              <a:gd name="connsiteY6" fmla="*/ 32995 h 65989"/>
              <a:gd name="connsiteX7" fmla="*/ 33017 w 66034"/>
              <a:gd name="connsiteY7" fmla="*/ 18331 h 65989"/>
              <a:gd name="connsiteX8" fmla="*/ 18343 w 66034"/>
              <a:gd name="connsiteY8" fmla="*/ 32995 h 65989"/>
              <a:gd name="connsiteX9" fmla="*/ 33017 w 66034"/>
              <a:gd name="connsiteY9" fmla="*/ 47659 h 65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034" h="65989">
                <a:moveTo>
                  <a:pt x="33017" y="65990"/>
                </a:moveTo>
                <a:cubicBezTo>
                  <a:pt x="14797" y="65990"/>
                  <a:pt x="0" y="51203"/>
                  <a:pt x="0" y="32995"/>
                </a:cubicBezTo>
                <a:cubicBezTo>
                  <a:pt x="0" y="14787"/>
                  <a:pt x="14797" y="0"/>
                  <a:pt x="33017" y="0"/>
                </a:cubicBezTo>
                <a:cubicBezTo>
                  <a:pt x="51238" y="0"/>
                  <a:pt x="66035" y="14787"/>
                  <a:pt x="66035" y="32995"/>
                </a:cubicBezTo>
                <a:cubicBezTo>
                  <a:pt x="66035" y="51203"/>
                  <a:pt x="51238" y="65990"/>
                  <a:pt x="33017" y="65990"/>
                </a:cubicBezTo>
                <a:close/>
                <a:moveTo>
                  <a:pt x="33017" y="47659"/>
                </a:moveTo>
                <a:cubicBezTo>
                  <a:pt x="41088" y="47659"/>
                  <a:pt x="47692" y="41060"/>
                  <a:pt x="47692" y="32995"/>
                </a:cubicBezTo>
                <a:cubicBezTo>
                  <a:pt x="47692" y="24929"/>
                  <a:pt x="41088" y="18331"/>
                  <a:pt x="33017" y="18331"/>
                </a:cubicBezTo>
                <a:cubicBezTo>
                  <a:pt x="24946" y="18331"/>
                  <a:pt x="18343" y="24929"/>
                  <a:pt x="18343" y="32995"/>
                </a:cubicBezTo>
                <a:cubicBezTo>
                  <a:pt x="18343" y="41060"/>
                  <a:pt x="24946" y="47659"/>
                  <a:pt x="33017" y="47659"/>
                </a:cubicBezTo>
                <a:close/>
              </a:path>
            </a:pathLst>
          </a:custGeom>
          <a:solidFill>
            <a:schemeClr val="accent1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0" name="Freeform 119">
            <a:extLst>
              <a:ext uri="{FF2B5EF4-FFF2-40B4-BE49-F238E27FC236}">
                <a16:creationId xmlns:a16="http://schemas.microsoft.com/office/drawing/2014/main" id="{46FE235A-A1BC-D640-BC23-A246F00B1A99}"/>
              </a:ext>
            </a:extLst>
          </p:cNvPr>
          <p:cNvSpPr/>
          <p:nvPr/>
        </p:nvSpPr>
        <p:spPr>
          <a:xfrm>
            <a:off x="7733104" y="6597460"/>
            <a:ext cx="2296266" cy="1154588"/>
          </a:xfrm>
          <a:custGeom>
            <a:avLst/>
            <a:gdLst>
              <a:gd name="connsiteX0" fmla="*/ 223662 w 232833"/>
              <a:gd name="connsiteY0" fmla="*/ 117071 h 117071"/>
              <a:gd name="connsiteX1" fmla="*/ 214491 w 232833"/>
              <a:gd name="connsiteY1" fmla="*/ 107906 h 117071"/>
              <a:gd name="connsiteX2" fmla="*/ 214491 w 232833"/>
              <a:gd name="connsiteY2" fmla="*/ 17964 h 117071"/>
              <a:gd name="connsiteX3" fmla="*/ 9172 w 232833"/>
              <a:gd name="connsiteY3" fmla="*/ 18331 h 117071"/>
              <a:gd name="connsiteX4" fmla="*/ 0 w 232833"/>
              <a:gd name="connsiteY4" fmla="*/ 9165 h 117071"/>
              <a:gd name="connsiteX5" fmla="*/ 9172 w 232833"/>
              <a:gd name="connsiteY5" fmla="*/ 0 h 117071"/>
              <a:gd name="connsiteX6" fmla="*/ 214858 w 232833"/>
              <a:gd name="connsiteY6" fmla="*/ 0 h 117071"/>
              <a:gd name="connsiteX7" fmla="*/ 232834 w 232833"/>
              <a:gd name="connsiteY7" fmla="*/ 17964 h 117071"/>
              <a:gd name="connsiteX8" fmla="*/ 232834 w 232833"/>
              <a:gd name="connsiteY8" fmla="*/ 107906 h 117071"/>
              <a:gd name="connsiteX9" fmla="*/ 223662 w 232833"/>
              <a:gd name="connsiteY9" fmla="*/ 117071 h 117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833" h="117071">
                <a:moveTo>
                  <a:pt x="223662" y="117071"/>
                </a:moveTo>
                <a:cubicBezTo>
                  <a:pt x="218588" y="117071"/>
                  <a:pt x="214491" y="112977"/>
                  <a:pt x="214491" y="107906"/>
                </a:cubicBezTo>
                <a:lnTo>
                  <a:pt x="214491" y="17964"/>
                </a:lnTo>
                <a:lnTo>
                  <a:pt x="9172" y="18331"/>
                </a:lnTo>
                <a:cubicBezTo>
                  <a:pt x="4097" y="18331"/>
                  <a:pt x="0" y="14237"/>
                  <a:pt x="0" y="9165"/>
                </a:cubicBezTo>
                <a:cubicBezTo>
                  <a:pt x="0" y="4094"/>
                  <a:pt x="4097" y="0"/>
                  <a:pt x="9172" y="0"/>
                </a:cubicBezTo>
                <a:lnTo>
                  <a:pt x="214858" y="0"/>
                </a:lnTo>
                <a:cubicBezTo>
                  <a:pt x="224763" y="0"/>
                  <a:pt x="232834" y="8065"/>
                  <a:pt x="232834" y="17964"/>
                </a:cubicBezTo>
                <a:lnTo>
                  <a:pt x="232834" y="107906"/>
                </a:lnTo>
                <a:cubicBezTo>
                  <a:pt x="232834" y="112977"/>
                  <a:pt x="228737" y="117071"/>
                  <a:pt x="223662" y="117071"/>
                </a:cubicBezTo>
                <a:close/>
              </a:path>
            </a:pathLst>
          </a:custGeom>
          <a:solidFill>
            <a:schemeClr val="accent1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1" name="Freeform 120">
            <a:extLst>
              <a:ext uri="{FF2B5EF4-FFF2-40B4-BE49-F238E27FC236}">
                <a16:creationId xmlns:a16="http://schemas.microsoft.com/office/drawing/2014/main" id="{66769CEC-E325-934F-A826-C66E1C4EBB00}"/>
              </a:ext>
            </a:extLst>
          </p:cNvPr>
          <p:cNvSpPr/>
          <p:nvPr/>
        </p:nvSpPr>
        <p:spPr>
          <a:xfrm>
            <a:off x="5062956" y="5442268"/>
            <a:ext cx="2852256" cy="2850316"/>
          </a:xfrm>
          <a:custGeom>
            <a:avLst/>
            <a:gdLst>
              <a:gd name="connsiteX0" fmla="*/ 313177 w 313176"/>
              <a:gd name="connsiteY0" fmla="*/ 156482 h 312963"/>
              <a:gd name="connsiteX1" fmla="*/ 156588 w 313176"/>
              <a:gd name="connsiteY1" fmla="*/ 312963 h 312963"/>
              <a:gd name="connsiteX2" fmla="*/ 0 w 313176"/>
              <a:gd name="connsiteY2" fmla="*/ 156482 h 312963"/>
              <a:gd name="connsiteX3" fmla="*/ 156588 w 313176"/>
              <a:gd name="connsiteY3" fmla="*/ 0 h 312963"/>
              <a:gd name="connsiteX4" fmla="*/ 313177 w 313176"/>
              <a:gd name="connsiteY4" fmla="*/ 156482 h 312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176" h="312963">
                <a:moveTo>
                  <a:pt x="313177" y="156482"/>
                </a:moveTo>
                <a:cubicBezTo>
                  <a:pt x="313177" y="242904"/>
                  <a:pt x="243070" y="312963"/>
                  <a:pt x="156588" y="312963"/>
                </a:cubicBezTo>
                <a:cubicBezTo>
                  <a:pt x="70107" y="312963"/>
                  <a:pt x="0" y="242904"/>
                  <a:pt x="0" y="156482"/>
                </a:cubicBezTo>
                <a:cubicBezTo>
                  <a:pt x="0" y="70059"/>
                  <a:pt x="70107" y="0"/>
                  <a:pt x="156588" y="0"/>
                </a:cubicBezTo>
                <a:cubicBezTo>
                  <a:pt x="243070" y="0"/>
                  <a:pt x="313177" y="70059"/>
                  <a:pt x="313177" y="156482"/>
                </a:cubicBezTo>
                <a:close/>
              </a:path>
            </a:pathLst>
          </a:custGeom>
          <a:solidFill>
            <a:schemeClr val="accent1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2" name="Freeform 121">
            <a:extLst>
              <a:ext uri="{FF2B5EF4-FFF2-40B4-BE49-F238E27FC236}">
                <a16:creationId xmlns:a16="http://schemas.microsoft.com/office/drawing/2014/main" id="{AB839017-BEB8-2E42-8E09-CCEF6544A1A1}"/>
              </a:ext>
            </a:extLst>
          </p:cNvPr>
          <p:cNvSpPr/>
          <p:nvPr/>
        </p:nvSpPr>
        <p:spPr>
          <a:xfrm>
            <a:off x="4944600" y="5323834"/>
            <a:ext cx="3088978" cy="3087025"/>
          </a:xfrm>
          <a:custGeom>
            <a:avLst/>
            <a:gdLst>
              <a:gd name="connsiteX0" fmla="*/ 134778 w 313211"/>
              <a:gd name="connsiteY0" fmla="*/ 29606 h 313013"/>
              <a:gd name="connsiteX1" fmla="*/ 283601 w 313211"/>
              <a:gd name="connsiteY1" fmla="*/ 134640 h 313013"/>
              <a:gd name="connsiteX2" fmla="*/ 178495 w 313211"/>
              <a:gd name="connsiteY2" fmla="*/ 283362 h 313013"/>
              <a:gd name="connsiteX3" fmla="*/ 29672 w 313211"/>
              <a:gd name="connsiteY3" fmla="*/ 178328 h 313013"/>
              <a:gd name="connsiteX4" fmla="*/ 134778 w 313211"/>
              <a:gd name="connsiteY4" fmla="*/ 29606 h 313013"/>
              <a:gd name="connsiteX5" fmla="*/ 130069 w 313211"/>
              <a:gd name="connsiteY5" fmla="*/ 2293 h 313013"/>
              <a:gd name="connsiteX6" fmla="*/ 2280 w 313211"/>
              <a:gd name="connsiteY6" fmla="*/ 183033 h 313013"/>
              <a:gd name="connsiteX7" fmla="*/ 183142 w 313211"/>
              <a:gd name="connsiteY7" fmla="*/ 310735 h 313013"/>
              <a:gd name="connsiteX8" fmla="*/ 310932 w 313211"/>
              <a:gd name="connsiteY8" fmla="*/ 129996 h 313013"/>
              <a:gd name="connsiteX9" fmla="*/ 130069 w 313211"/>
              <a:gd name="connsiteY9" fmla="*/ 2293 h 313013"/>
              <a:gd name="connsiteX10" fmla="*/ 130069 w 313211"/>
              <a:gd name="connsiteY10" fmla="*/ 2293 h 313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13211" h="313013">
                <a:moveTo>
                  <a:pt x="134778" y="29606"/>
                </a:moveTo>
                <a:cubicBezTo>
                  <a:pt x="204787" y="17569"/>
                  <a:pt x="271555" y="64678"/>
                  <a:pt x="283601" y="134640"/>
                </a:cubicBezTo>
                <a:cubicBezTo>
                  <a:pt x="295646" y="204602"/>
                  <a:pt x="248504" y="271325"/>
                  <a:pt x="178495" y="283362"/>
                </a:cubicBezTo>
                <a:cubicBezTo>
                  <a:pt x="108486" y="295399"/>
                  <a:pt x="41717" y="248289"/>
                  <a:pt x="29672" y="178328"/>
                </a:cubicBezTo>
                <a:cubicBezTo>
                  <a:pt x="17627" y="108366"/>
                  <a:pt x="64768" y="41643"/>
                  <a:pt x="134778" y="29606"/>
                </a:cubicBezTo>
                <a:moveTo>
                  <a:pt x="130069" y="2293"/>
                </a:moveTo>
                <a:cubicBezTo>
                  <a:pt x="44835" y="16958"/>
                  <a:pt x="-12333" y="97857"/>
                  <a:pt x="2280" y="183033"/>
                </a:cubicBezTo>
                <a:cubicBezTo>
                  <a:pt x="16893" y="268208"/>
                  <a:pt x="97908" y="325339"/>
                  <a:pt x="183142" y="310735"/>
                </a:cubicBezTo>
                <a:cubicBezTo>
                  <a:pt x="268376" y="296071"/>
                  <a:pt x="325545" y="215172"/>
                  <a:pt x="310932" y="129996"/>
                </a:cubicBezTo>
                <a:cubicBezTo>
                  <a:pt x="296318" y="44820"/>
                  <a:pt x="215303" y="-12371"/>
                  <a:pt x="130069" y="2293"/>
                </a:cubicBezTo>
                <a:lnTo>
                  <a:pt x="130069" y="2293"/>
                </a:lnTo>
                <a:close/>
              </a:path>
            </a:pathLst>
          </a:custGeom>
          <a:solidFill>
            <a:schemeClr val="accent1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3" name="Freeform 122">
            <a:extLst>
              <a:ext uri="{FF2B5EF4-FFF2-40B4-BE49-F238E27FC236}">
                <a16:creationId xmlns:a16="http://schemas.microsoft.com/office/drawing/2014/main" id="{F661E450-3F59-0D42-8105-CAE6040FF2A2}"/>
              </a:ext>
            </a:extLst>
          </p:cNvPr>
          <p:cNvSpPr/>
          <p:nvPr/>
        </p:nvSpPr>
        <p:spPr>
          <a:xfrm>
            <a:off x="8514276" y="9460082"/>
            <a:ext cx="949806" cy="949168"/>
          </a:xfrm>
          <a:custGeom>
            <a:avLst/>
            <a:gdLst>
              <a:gd name="connsiteX0" fmla="*/ 47692 w 47691"/>
              <a:gd name="connsiteY0" fmla="*/ 23830 h 47659"/>
              <a:gd name="connsiteX1" fmla="*/ 23846 w 47691"/>
              <a:gd name="connsiteY1" fmla="*/ 47659 h 47659"/>
              <a:gd name="connsiteX2" fmla="*/ 0 w 47691"/>
              <a:gd name="connsiteY2" fmla="*/ 23830 h 47659"/>
              <a:gd name="connsiteX3" fmla="*/ 23846 w 47691"/>
              <a:gd name="connsiteY3" fmla="*/ 0 h 47659"/>
              <a:gd name="connsiteX4" fmla="*/ 47692 w 47691"/>
              <a:gd name="connsiteY4" fmla="*/ 23830 h 47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691" h="47659">
                <a:moveTo>
                  <a:pt x="47692" y="23830"/>
                </a:moveTo>
                <a:cubicBezTo>
                  <a:pt x="47692" y="36991"/>
                  <a:pt x="37016" y="47659"/>
                  <a:pt x="23846" y="47659"/>
                </a:cubicBezTo>
                <a:cubicBezTo>
                  <a:pt x="10676" y="47659"/>
                  <a:pt x="0" y="36990"/>
                  <a:pt x="0" y="23830"/>
                </a:cubicBezTo>
                <a:cubicBezTo>
                  <a:pt x="0" y="10669"/>
                  <a:pt x="10676" y="0"/>
                  <a:pt x="23846" y="0"/>
                </a:cubicBezTo>
                <a:cubicBezTo>
                  <a:pt x="37016" y="0"/>
                  <a:pt x="47692" y="10669"/>
                  <a:pt x="47692" y="23830"/>
                </a:cubicBezTo>
                <a:close/>
              </a:path>
            </a:pathLst>
          </a:custGeom>
          <a:solidFill>
            <a:schemeClr val="accent2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4" name="Freeform 123">
            <a:extLst>
              <a:ext uri="{FF2B5EF4-FFF2-40B4-BE49-F238E27FC236}">
                <a16:creationId xmlns:a16="http://schemas.microsoft.com/office/drawing/2014/main" id="{0EC5BFEE-A91F-1147-8176-EFD82B3E3DB1}"/>
              </a:ext>
            </a:extLst>
          </p:cNvPr>
          <p:cNvSpPr/>
          <p:nvPr/>
        </p:nvSpPr>
        <p:spPr>
          <a:xfrm>
            <a:off x="8494821" y="3292746"/>
            <a:ext cx="949806" cy="949168"/>
          </a:xfrm>
          <a:custGeom>
            <a:avLst/>
            <a:gdLst>
              <a:gd name="connsiteX0" fmla="*/ 47692 w 47691"/>
              <a:gd name="connsiteY0" fmla="*/ 23830 h 47659"/>
              <a:gd name="connsiteX1" fmla="*/ 23846 w 47691"/>
              <a:gd name="connsiteY1" fmla="*/ 47659 h 47659"/>
              <a:gd name="connsiteX2" fmla="*/ 0 w 47691"/>
              <a:gd name="connsiteY2" fmla="*/ 23830 h 47659"/>
              <a:gd name="connsiteX3" fmla="*/ 23846 w 47691"/>
              <a:gd name="connsiteY3" fmla="*/ 0 h 47659"/>
              <a:gd name="connsiteX4" fmla="*/ 47692 w 47691"/>
              <a:gd name="connsiteY4" fmla="*/ 23830 h 47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691" h="47659">
                <a:moveTo>
                  <a:pt x="47692" y="23830"/>
                </a:moveTo>
                <a:cubicBezTo>
                  <a:pt x="47692" y="36991"/>
                  <a:pt x="37016" y="47659"/>
                  <a:pt x="23846" y="47659"/>
                </a:cubicBezTo>
                <a:cubicBezTo>
                  <a:pt x="10676" y="47659"/>
                  <a:pt x="0" y="36990"/>
                  <a:pt x="0" y="23830"/>
                </a:cubicBezTo>
                <a:cubicBezTo>
                  <a:pt x="0" y="10669"/>
                  <a:pt x="10676" y="0"/>
                  <a:pt x="23846" y="0"/>
                </a:cubicBezTo>
                <a:cubicBezTo>
                  <a:pt x="37016" y="0"/>
                  <a:pt x="47692" y="10669"/>
                  <a:pt x="47692" y="23830"/>
                </a:cubicBezTo>
                <a:close/>
              </a:path>
            </a:pathLst>
          </a:custGeom>
          <a:solidFill>
            <a:schemeClr val="accent2"/>
          </a:solidFill>
          <a:ln w="611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28" name="Gráfico 212">
            <a:extLst>
              <a:ext uri="{FF2B5EF4-FFF2-40B4-BE49-F238E27FC236}">
                <a16:creationId xmlns:a16="http://schemas.microsoft.com/office/drawing/2014/main" id="{09C27AD6-1B26-6749-B7D7-0517253731BD}"/>
              </a:ext>
            </a:extLst>
          </p:cNvPr>
          <p:cNvGrpSpPr/>
          <p:nvPr/>
        </p:nvGrpSpPr>
        <p:grpSpPr>
          <a:xfrm>
            <a:off x="2364501" y="6424611"/>
            <a:ext cx="469006" cy="625346"/>
            <a:chOff x="4070886" y="1421540"/>
            <a:chExt cx="428123" cy="570838"/>
          </a:xfrm>
          <a:solidFill>
            <a:schemeClr val="bg1"/>
          </a:solidFill>
        </p:grpSpPr>
        <p:sp>
          <p:nvSpPr>
            <p:cNvPr id="129" name="Forma libre 191">
              <a:extLst>
                <a:ext uri="{FF2B5EF4-FFF2-40B4-BE49-F238E27FC236}">
                  <a16:creationId xmlns:a16="http://schemas.microsoft.com/office/drawing/2014/main" id="{567DE68E-800B-E445-826C-87F184AFBC1A}"/>
                </a:ext>
              </a:extLst>
            </p:cNvPr>
            <p:cNvSpPr/>
            <p:nvPr/>
          </p:nvSpPr>
          <p:spPr>
            <a:xfrm>
              <a:off x="4261163" y="1683177"/>
              <a:ext cx="47570" cy="71353"/>
            </a:xfrm>
            <a:custGeom>
              <a:avLst/>
              <a:gdLst>
                <a:gd name="connsiteX0" fmla="*/ 23784 w 47570"/>
                <a:gd name="connsiteY0" fmla="*/ 0 h 71353"/>
                <a:gd name="connsiteX1" fmla="*/ 0 w 47570"/>
                <a:gd name="connsiteY1" fmla="*/ 23784 h 71353"/>
                <a:gd name="connsiteX2" fmla="*/ 11893 w 47570"/>
                <a:gd name="connsiteY2" fmla="*/ 43912 h 71353"/>
                <a:gd name="connsiteX3" fmla="*/ 11893 w 47570"/>
                <a:gd name="connsiteY3" fmla="*/ 59461 h 71353"/>
                <a:gd name="connsiteX4" fmla="*/ 23785 w 47570"/>
                <a:gd name="connsiteY4" fmla="*/ 71354 h 71353"/>
                <a:gd name="connsiteX5" fmla="*/ 35678 w 47570"/>
                <a:gd name="connsiteY5" fmla="*/ 59461 h 71353"/>
                <a:gd name="connsiteX6" fmla="*/ 35678 w 47570"/>
                <a:gd name="connsiteY6" fmla="*/ 43912 h 71353"/>
                <a:gd name="connsiteX7" fmla="*/ 47571 w 47570"/>
                <a:gd name="connsiteY7" fmla="*/ 23784 h 71353"/>
                <a:gd name="connsiteX8" fmla="*/ 23784 w 47570"/>
                <a:gd name="connsiteY8" fmla="*/ 0 h 71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570" h="71353">
                  <a:moveTo>
                    <a:pt x="23784" y="0"/>
                  </a:moveTo>
                  <a:cubicBezTo>
                    <a:pt x="10673" y="0"/>
                    <a:pt x="0" y="10673"/>
                    <a:pt x="0" y="23784"/>
                  </a:cubicBezTo>
                  <a:cubicBezTo>
                    <a:pt x="0" y="32472"/>
                    <a:pt x="4916" y="39760"/>
                    <a:pt x="11893" y="43912"/>
                  </a:cubicBezTo>
                  <a:lnTo>
                    <a:pt x="11893" y="59461"/>
                  </a:lnTo>
                  <a:cubicBezTo>
                    <a:pt x="11893" y="66035"/>
                    <a:pt x="17212" y="71354"/>
                    <a:pt x="23785" y="71354"/>
                  </a:cubicBezTo>
                  <a:cubicBezTo>
                    <a:pt x="30359" y="71354"/>
                    <a:pt x="35678" y="66035"/>
                    <a:pt x="35678" y="59461"/>
                  </a:cubicBezTo>
                  <a:lnTo>
                    <a:pt x="35678" y="43912"/>
                  </a:lnTo>
                  <a:cubicBezTo>
                    <a:pt x="42655" y="39760"/>
                    <a:pt x="47571" y="32470"/>
                    <a:pt x="47571" y="23784"/>
                  </a:cubicBezTo>
                  <a:cubicBezTo>
                    <a:pt x="47569" y="10673"/>
                    <a:pt x="36896" y="0"/>
                    <a:pt x="23784" y="0"/>
                  </a:cubicBezTo>
                  <a:close/>
                </a:path>
              </a:pathLst>
            </a:custGeom>
            <a:grpFill/>
            <a:ln w="109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s-MX"/>
            </a:p>
          </p:txBody>
        </p:sp>
        <p:sp>
          <p:nvSpPr>
            <p:cNvPr id="130" name="Forma libre 192">
              <a:extLst>
                <a:ext uri="{FF2B5EF4-FFF2-40B4-BE49-F238E27FC236}">
                  <a16:creationId xmlns:a16="http://schemas.microsoft.com/office/drawing/2014/main" id="{8A2B1C71-A151-8048-BFF4-E611D635CD72}"/>
                </a:ext>
              </a:extLst>
            </p:cNvPr>
            <p:cNvSpPr/>
            <p:nvPr/>
          </p:nvSpPr>
          <p:spPr>
            <a:xfrm>
              <a:off x="4249270" y="1588039"/>
              <a:ext cx="71353" cy="47569"/>
            </a:xfrm>
            <a:custGeom>
              <a:avLst/>
              <a:gdLst>
                <a:gd name="connsiteX0" fmla="*/ 35677 w 71353"/>
                <a:gd name="connsiteY0" fmla="*/ 0 h 47569"/>
                <a:gd name="connsiteX1" fmla="*/ 0 w 71353"/>
                <a:gd name="connsiteY1" fmla="*/ 35677 h 47569"/>
                <a:gd name="connsiteX2" fmla="*/ 0 w 71353"/>
                <a:gd name="connsiteY2" fmla="*/ 47570 h 47569"/>
                <a:gd name="connsiteX3" fmla="*/ 71354 w 71353"/>
                <a:gd name="connsiteY3" fmla="*/ 47570 h 47569"/>
                <a:gd name="connsiteX4" fmla="*/ 71354 w 71353"/>
                <a:gd name="connsiteY4" fmla="*/ 35677 h 47569"/>
                <a:gd name="connsiteX5" fmla="*/ 35677 w 71353"/>
                <a:gd name="connsiteY5" fmla="*/ 0 h 47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1353" h="47569">
                  <a:moveTo>
                    <a:pt x="35677" y="0"/>
                  </a:moveTo>
                  <a:cubicBezTo>
                    <a:pt x="16003" y="0"/>
                    <a:pt x="0" y="16003"/>
                    <a:pt x="0" y="35677"/>
                  </a:cubicBezTo>
                  <a:lnTo>
                    <a:pt x="0" y="47570"/>
                  </a:lnTo>
                  <a:lnTo>
                    <a:pt x="71354" y="47570"/>
                  </a:lnTo>
                  <a:lnTo>
                    <a:pt x="71354" y="35677"/>
                  </a:lnTo>
                  <a:cubicBezTo>
                    <a:pt x="71354" y="16003"/>
                    <a:pt x="55349" y="0"/>
                    <a:pt x="35677" y="0"/>
                  </a:cubicBezTo>
                  <a:close/>
                </a:path>
              </a:pathLst>
            </a:custGeom>
            <a:grpFill/>
            <a:ln w="109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s-MX"/>
            </a:p>
          </p:txBody>
        </p:sp>
        <p:sp>
          <p:nvSpPr>
            <p:cNvPr id="131" name="Forma libre 193">
              <a:extLst>
                <a:ext uri="{FF2B5EF4-FFF2-40B4-BE49-F238E27FC236}">
                  <a16:creationId xmlns:a16="http://schemas.microsoft.com/office/drawing/2014/main" id="{326A1280-4DA3-6F48-B0B7-A76269E73926}"/>
                </a:ext>
              </a:extLst>
            </p:cNvPr>
            <p:cNvSpPr/>
            <p:nvPr/>
          </p:nvSpPr>
          <p:spPr>
            <a:xfrm>
              <a:off x="4070886" y="1421540"/>
              <a:ext cx="428123" cy="570838"/>
            </a:xfrm>
            <a:custGeom>
              <a:avLst/>
              <a:gdLst>
                <a:gd name="connsiteX0" fmla="*/ 420191 w 428123"/>
                <a:gd name="connsiteY0" fmla="*/ 72034 h 570838"/>
                <a:gd name="connsiteX1" fmla="*/ 218022 w 428123"/>
                <a:gd name="connsiteY1" fmla="*/ 680 h 570838"/>
                <a:gd name="connsiteX2" fmla="*/ 210101 w 428123"/>
                <a:gd name="connsiteY2" fmla="*/ 680 h 570838"/>
                <a:gd name="connsiteX3" fmla="*/ 7933 w 428123"/>
                <a:gd name="connsiteY3" fmla="*/ 72034 h 570838"/>
                <a:gd name="connsiteX4" fmla="*/ 0 w 428123"/>
                <a:gd name="connsiteY4" fmla="*/ 83253 h 570838"/>
                <a:gd name="connsiteX5" fmla="*/ 0 w 428123"/>
                <a:gd name="connsiteY5" fmla="*/ 225961 h 570838"/>
                <a:gd name="connsiteX6" fmla="*/ 208708 w 428123"/>
                <a:gd name="connsiteY6" fmla="*/ 569561 h 570838"/>
                <a:gd name="connsiteX7" fmla="*/ 214062 w 428123"/>
                <a:gd name="connsiteY7" fmla="*/ 570839 h 570838"/>
                <a:gd name="connsiteX8" fmla="*/ 219415 w 428123"/>
                <a:gd name="connsiteY8" fmla="*/ 569561 h 570838"/>
                <a:gd name="connsiteX9" fmla="*/ 428123 w 428123"/>
                <a:gd name="connsiteY9" fmla="*/ 225961 h 570838"/>
                <a:gd name="connsiteX10" fmla="*/ 428123 w 428123"/>
                <a:gd name="connsiteY10" fmla="*/ 83253 h 570838"/>
                <a:gd name="connsiteX11" fmla="*/ 420191 w 428123"/>
                <a:gd name="connsiteY11" fmla="*/ 72034 h 570838"/>
                <a:gd name="connsiteX12" fmla="*/ 321092 w 428123"/>
                <a:gd name="connsiteY12" fmla="*/ 356776 h 570838"/>
                <a:gd name="connsiteX13" fmla="*/ 297308 w 428123"/>
                <a:gd name="connsiteY13" fmla="*/ 380560 h 570838"/>
                <a:gd name="connsiteX14" fmla="*/ 130815 w 428123"/>
                <a:gd name="connsiteY14" fmla="*/ 380560 h 570838"/>
                <a:gd name="connsiteX15" fmla="*/ 107031 w 428123"/>
                <a:gd name="connsiteY15" fmla="*/ 356776 h 570838"/>
                <a:gd name="connsiteX16" fmla="*/ 107031 w 428123"/>
                <a:gd name="connsiteY16" fmla="*/ 237853 h 570838"/>
                <a:gd name="connsiteX17" fmla="*/ 130815 w 428123"/>
                <a:gd name="connsiteY17" fmla="*/ 214069 h 570838"/>
                <a:gd name="connsiteX18" fmla="*/ 130815 w 428123"/>
                <a:gd name="connsiteY18" fmla="*/ 202176 h 570838"/>
                <a:gd name="connsiteX19" fmla="*/ 214062 w 428123"/>
                <a:gd name="connsiteY19" fmla="*/ 118930 h 570838"/>
                <a:gd name="connsiteX20" fmla="*/ 297308 w 428123"/>
                <a:gd name="connsiteY20" fmla="*/ 202176 h 570838"/>
                <a:gd name="connsiteX21" fmla="*/ 297308 w 428123"/>
                <a:gd name="connsiteY21" fmla="*/ 214069 h 570838"/>
                <a:gd name="connsiteX22" fmla="*/ 321092 w 428123"/>
                <a:gd name="connsiteY22" fmla="*/ 237853 h 570838"/>
                <a:gd name="connsiteX23" fmla="*/ 321092 w 428123"/>
                <a:gd name="connsiteY23" fmla="*/ 356776 h 570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28123" h="570838">
                  <a:moveTo>
                    <a:pt x="420191" y="72034"/>
                  </a:moveTo>
                  <a:lnTo>
                    <a:pt x="218022" y="680"/>
                  </a:lnTo>
                  <a:cubicBezTo>
                    <a:pt x="215466" y="-227"/>
                    <a:pt x="212657" y="-227"/>
                    <a:pt x="210101" y="680"/>
                  </a:cubicBezTo>
                  <a:lnTo>
                    <a:pt x="7933" y="72034"/>
                  </a:lnTo>
                  <a:cubicBezTo>
                    <a:pt x="3183" y="73717"/>
                    <a:pt x="0" y="78212"/>
                    <a:pt x="0" y="83253"/>
                  </a:cubicBezTo>
                  <a:lnTo>
                    <a:pt x="0" y="225961"/>
                  </a:lnTo>
                  <a:cubicBezTo>
                    <a:pt x="0" y="410640"/>
                    <a:pt x="27385" y="478139"/>
                    <a:pt x="208708" y="569561"/>
                  </a:cubicBezTo>
                  <a:cubicBezTo>
                    <a:pt x="210391" y="570408"/>
                    <a:pt x="212226" y="570839"/>
                    <a:pt x="214062" y="570839"/>
                  </a:cubicBezTo>
                  <a:cubicBezTo>
                    <a:pt x="215897" y="570839"/>
                    <a:pt x="217732" y="570409"/>
                    <a:pt x="219415" y="569561"/>
                  </a:cubicBezTo>
                  <a:cubicBezTo>
                    <a:pt x="400738" y="478139"/>
                    <a:pt x="428123" y="410640"/>
                    <a:pt x="428123" y="225961"/>
                  </a:cubicBezTo>
                  <a:lnTo>
                    <a:pt x="428123" y="83253"/>
                  </a:lnTo>
                  <a:cubicBezTo>
                    <a:pt x="428123" y="78212"/>
                    <a:pt x="424940" y="73718"/>
                    <a:pt x="420191" y="72034"/>
                  </a:cubicBezTo>
                  <a:close/>
                  <a:moveTo>
                    <a:pt x="321092" y="356776"/>
                  </a:moveTo>
                  <a:cubicBezTo>
                    <a:pt x="321092" y="369887"/>
                    <a:pt x="310419" y="380560"/>
                    <a:pt x="297308" y="380560"/>
                  </a:cubicBezTo>
                  <a:lnTo>
                    <a:pt x="130815" y="380560"/>
                  </a:lnTo>
                  <a:cubicBezTo>
                    <a:pt x="117704" y="380560"/>
                    <a:pt x="107031" y="369887"/>
                    <a:pt x="107031" y="356776"/>
                  </a:cubicBezTo>
                  <a:lnTo>
                    <a:pt x="107031" y="237853"/>
                  </a:lnTo>
                  <a:cubicBezTo>
                    <a:pt x="107031" y="224742"/>
                    <a:pt x="117704" y="214069"/>
                    <a:pt x="130815" y="214069"/>
                  </a:cubicBezTo>
                  <a:lnTo>
                    <a:pt x="130815" y="202176"/>
                  </a:lnTo>
                  <a:cubicBezTo>
                    <a:pt x="130815" y="156279"/>
                    <a:pt x="168164" y="118930"/>
                    <a:pt x="214062" y="118930"/>
                  </a:cubicBezTo>
                  <a:cubicBezTo>
                    <a:pt x="259959" y="118930"/>
                    <a:pt x="297308" y="156279"/>
                    <a:pt x="297308" y="202176"/>
                  </a:cubicBezTo>
                  <a:lnTo>
                    <a:pt x="297308" y="214069"/>
                  </a:lnTo>
                  <a:cubicBezTo>
                    <a:pt x="310419" y="214069"/>
                    <a:pt x="321092" y="224742"/>
                    <a:pt x="321092" y="237853"/>
                  </a:cubicBezTo>
                  <a:lnTo>
                    <a:pt x="321092" y="356776"/>
                  </a:lnTo>
                  <a:close/>
                </a:path>
              </a:pathLst>
            </a:custGeom>
            <a:grpFill/>
            <a:ln w="109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s-MX"/>
            </a:p>
          </p:txBody>
        </p:sp>
      </p:grpSp>
      <p:grpSp>
        <p:nvGrpSpPr>
          <p:cNvPr id="132" name="Gráfico 212">
            <a:extLst>
              <a:ext uri="{FF2B5EF4-FFF2-40B4-BE49-F238E27FC236}">
                <a16:creationId xmlns:a16="http://schemas.microsoft.com/office/drawing/2014/main" id="{2508A2B8-82B1-B440-9ADC-75E0720F9EFE}"/>
              </a:ext>
            </a:extLst>
          </p:cNvPr>
          <p:cNvGrpSpPr/>
          <p:nvPr/>
        </p:nvGrpSpPr>
        <p:grpSpPr>
          <a:xfrm>
            <a:off x="8731435" y="3461278"/>
            <a:ext cx="469006" cy="625346"/>
            <a:chOff x="4070886" y="1421540"/>
            <a:chExt cx="428123" cy="570838"/>
          </a:xfrm>
          <a:solidFill>
            <a:schemeClr val="bg1"/>
          </a:solidFill>
        </p:grpSpPr>
        <p:sp>
          <p:nvSpPr>
            <p:cNvPr id="133" name="Forma libre 191">
              <a:extLst>
                <a:ext uri="{FF2B5EF4-FFF2-40B4-BE49-F238E27FC236}">
                  <a16:creationId xmlns:a16="http://schemas.microsoft.com/office/drawing/2014/main" id="{7CC74225-839B-CE45-A8C1-A7F1896FBFB6}"/>
                </a:ext>
              </a:extLst>
            </p:cNvPr>
            <p:cNvSpPr/>
            <p:nvPr/>
          </p:nvSpPr>
          <p:spPr>
            <a:xfrm>
              <a:off x="4261163" y="1683177"/>
              <a:ext cx="47570" cy="71353"/>
            </a:xfrm>
            <a:custGeom>
              <a:avLst/>
              <a:gdLst>
                <a:gd name="connsiteX0" fmla="*/ 23784 w 47570"/>
                <a:gd name="connsiteY0" fmla="*/ 0 h 71353"/>
                <a:gd name="connsiteX1" fmla="*/ 0 w 47570"/>
                <a:gd name="connsiteY1" fmla="*/ 23784 h 71353"/>
                <a:gd name="connsiteX2" fmla="*/ 11893 w 47570"/>
                <a:gd name="connsiteY2" fmla="*/ 43912 h 71353"/>
                <a:gd name="connsiteX3" fmla="*/ 11893 w 47570"/>
                <a:gd name="connsiteY3" fmla="*/ 59461 h 71353"/>
                <a:gd name="connsiteX4" fmla="*/ 23785 w 47570"/>
                <a:gd name="connsiteY4" fmla="*/ 71354 h 71353"/>
                <a:gd name="connsiteX5" fmla="*/ 35678 w 47570"/>
                <a:gd name="connsiteY5" fmla="*/ 59461 h 71353"/>
                <a:gd name="connsiteX6" fmla="*/ 35678 w 47570"/>
                <a:gd name="connsiteY6" fmla="*/ 43912 h 71353"/>
                <a:gd name="connsiteX7" fmla="*/ 47571 w 47570"/>
                <a:gd name="connsiteY7" fmla="*/ 23784 h 71353"/>
                <a:gd name="connsiteX8" fmla="*/ 23784 w 47570"/>
                <a:gd name="connsiteY8" fmla="*/ 0 h 71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570" h="71353">
                  <a:moveTo>
                    <a:pt x="23784" y="0"/>
                  </a:moveTo>
                  <a:cubicBezTo>
                    <a:pt x="10673" y="0"/>
                    <a:pt x="0" y="10673"/>
                    <a:pt x="0" y="23784"/>
                  </a:cubicBezTo>
                  <a:cubicBezTo>
                    <a:pt x="0" y="32472"/>
                    <a:pt x="4916" y="39760"/>
                    <a:pt x="11893" y="43912"/>
                  </a:cubicBezTo>
                  <a:lnTo>
                    <a:pt x="11893" y="59461"/>
                  </a:lnTo>
                  <a:cubicBezTo>
                    <a:pt x="11893" y="66035"/>
                    <a:pt x="17212" y="71354"/>
                    <a:pt x="23785" y="71354"/>
                  </a:cubicBezTo>
                  <a:cubicBezTo>
                    <a:pt x="30359" y="71354"/>
                    <a:pt x="35678" y="66035"/>
                    <a:pt x="35678" y="59461"/>
                  </a:cubicBezTo>
                  <a:lnTo>
                    <a:pt x="35678" y="43912"/>
                  </a:lnTo>
                  <a:cubicBezTo>
                    <a:pt x="42655" y="39760"/>
                    <a:pt x="47571" y="32470"/>
                    <a:pt x="47571" y="23784"/>
                  </a:cubicBezTo>
                  <a:cubicBezTo>
                    <a:pt x="47569" y="10673"/>
                    <a:pt x="36896" y="0"/>
                    <a:pt x="23784" y="0"/>
                  </a:cubicBezTo>
                  <a:close/>
                </a:path>
              </a:pathLst>
            </a:custGeom>
            <a:grpFill/>
            <a:ln w="109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s-MX"/>
            </a:p>
          </p:txBody>
        </p:sp>
        <p:sp>
          <p:nvSpPr>
            <p:cNvPr id="134" name="Forma libre 192">
              <a:extLst>
                <a:ext uri="{FF2B5EF4-FFF2-40B4-BE49-F238E27FC236}">
                  <a16:creationId xmlns:a16="http://schemas.microsoft.com/office/drawing/2014/main" id="{FDAFC961-BA35-E445-B1E4-BB5E0F6A2324}"/>
                </a:ext>
              </a:extLst>
            </p:cNvPr>
            <p:cNvSpPr/>
            <p:nvPr/>
          </p:nvSpPr>
          <p:spPr>
            <a:xfrm>
              <a:off x="4249270" y="1588039"/>
              <a:ext cx="71353" cy="47569"/>
            </a:xfrm>
            <a:custGeom>
              <a:avLst/>
              <a:gdLst>
                <a:gd name="connsiteX0" fmla="*/ 35677 w 71353"/>
                <a:gd name="connsiteY0" fmla="*/ 0 h 47569"/>
                <a:gd name="connsiteX1" fmla="*/ 0 w 71353"/>
                <a:gd name="connsiteY1" fmla="*/ 35677 h 47569"/>
                <a:gd name="connsiteX2" fmla="*/ 0 w 71353"/>
                <a:gd name="connsiteY2" fmla="*/ 47570 h 47569"/>
                <a:gd name="connsiteX3" fmla="*/ 71354 w 71353"/>
                <a:gd name="connsiteY3" fmla="*/ 47570 h 47569"/>
                <a:gd name="connsiteX4" fmla="*/ 71354 w 71353"/>
                <a:gd name="connsiteY4" fmla="*/ 35677 h 47569"/>
                <a:gd name="connsiteX5" fmla="*/ 35677 w 71353"/>
                <a:gd name="connsiteY5" fmla="*/ 0 h 47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1353" h="47569">
                  <a:moveTo>
                    <a:pt x="35677" y="0"/>
                  </a:moveTo>
                  <a:cubicBezTo>
                    <a:pt x="16003" y="0"/>
                    <a:pt x="0" y="16003"/>
                    <a:pt x="0" y="35677"/>
                  </a:cubicBezTo>
                  <a:lnTo>
                    <a:pt x="0" y="47570"/>
                  </a:lnTo>
                  <a:lnTo>
                    <a:pt x="71354" y="47570"/>
                  </a:lnTo>
                  <a:lnTo>
                    <a:pt x="71354" y="35677"/>
                  </a:lnTo>
                  <a:cubicBezTo>
                    <a:pt x="71354" y="16003"/>
                    <a:pt x="55349" y="0"/>
                    <a:pt x="35677" y="0"/>
                  </a:cubicBezTo>
                  <a:close/>
                </a:path>
              </a:pathLst>
            </a:custGeom>
            <a:grpFill/>
            <a:ln w="109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s-MX"/>
            </a:p>
          </p:txBody>
        </p:sp>
        <p:sp>
          <p:nvSpPr>
            <p:cNvPr id="135" name="Forma libre 193">
              <a:extLst>
                <a:ext uri="{FF2B5EF4-FFF2-40B4-BE49-F238E27FC236}">
                  <a16:creationId xmlns:a16="http://schemas.microsoft.com/office/drawing/2014/main" id="{1E4B5B8C-3DA7-5842-915E-1D55F7D72E5B}"/>
                </a:ext>
              </a:extLst>
            </p:cNvPr>
            <p:cNvSpPr/>
            <p:nvPr/>
          </p:nvSpPr>
          <p:spPr>
            <a:xfrm>
              <a:off x="4070886" y="1421540"/>
              <a:ext cx="428123" cy="570838"/>
            </a:xfrm>
            <a:custGeom>
              <a:avLst/>
              <a:gdLst>
                <a:gd name="connsiteX0" fmla="*/ 420191 w 428123"/>
                <a:gd name="connsiteY0" fmla="*/ 72034 h 570838"/>
                <a:gd name="connsiteX1" fmla="*/ 218022 w 428123"/>
                <a:gd name="connsiteY1" fmla="*/ 680 h 570838"/>
                <a:gd name="connsiteX2" fmla="*/ 210101 w 428123"/>
                <a:gd name="connsiteY2" fmla="*/ 680 h 570838"/>
                <a:gd name="connsiteX3" fmla="*/ 7933 w 428123"/>
                <a:gd name="connsiteY3" fmla="*/ 72034 h 570838"/>
                <a:gd name="connsiteX4" fmla="*/ 0 w 428123"/>
                <a:gd name="connsiteY4" fmla="*/ 83253 h 570838"/>
                <a:gd name="connsiteX5" fmla="*/ 0 w 428123"/>
                <a:gd name="connsiteY5" fmla="*/ 225961 h 570838"/>
                <a:gd name="connsiteX6" fmla="*/ 208708 w 428123"/>
                <a:gd name="connsiteY6" fmla="*/ 569561 h 570838"/>
                <a:gd name="connsiteX7" fmla="*/ 214062 w 428123"/>
                <a:gd name="connsiteY7" fmla="*/ 570839 h 570838"/>
                <a:gd name="connsiteX8" fmla="*/ 219415 w 428123"/>
                <a:gd name="connsiteY8" fmla="*/ 569561 h 570838"/>
                <a:gd name="connsiteX9" fmla="*/ 428123 w 428123"/>
                <a:gd name="connsiteY9" fmla="*/ 225961 h 570838"/>
                <a:gd name="connsiteX10" fmla="*/ 428123 w 428123"/>
                <a:gd name="connsiteY10" fmla="*/ 83253 h 570838"/>
                <a:gd name="connsiteX11" fmla="*/ 420191 w 428123"/>
                <a:gd name="connsiteY11" fmla="*/ 72034 h 570838"/>
                <a:gd name="connsiteX12" fmla="*/ 321092 w 428123"/>
                <a:gd name="connsiteY12" fmla="*/ 356776 h 570838"/>
                <a:gd name="connsiteX13" fmla="*/ 297308 w 428123"/>
                <a:gd name="connsiteY13" fmla="*/ 380560 h 570838"/>
                <a:gd name="connsiteX14" fmla="*/ 130815 w 428123"/>
                <a:gd name="connsiteY14" fmla="*/ 380560 h 570838"/>
                <a:gd name="connsiteX15" fmla="*/ 107031 w 428123"/>
                <a:gd name="connsiteY15" fmla="*/ 356776 h 570838"/>
                <a:gd name="connsiteX16" fmla="*/ 107031 w 428123"/>
                <a:gd name="connsiteY16" fmla="*/ 237853 h 570838"/>
                <a:gd name="connsiteX17" fmla="*/ 130815 w 428123"/>
                <a:gd name="connsiteY17" fmla="*/ 214069 h 570838"/>
                <a:gd name="connsiteX18" fmla="*/ 130815 w 428123"/>
                <a:gd name="connsiteY18" fmla="*/ 202176 h 570838"/>
                <a:gd name="connsiteX19" fmla="*/ 214062 w 428123"/>
                <a:gd name="connsiteY19" fmla="*/ 118930 h 570838"/>
                <a:gd name="connsiteX20" fmla="*/ 297308 w 428123"/>
                <a:gd name="connsiteY20" fmla="*/ 202176 h 570838"/>
                <a:gd name="connsiteX21" fmla="*/ 297308 w 428123"/>
                <a:gd name="connsiteY21" fmla="*/ 214069 h 570838"/>
                <a:gd name="connsiteX22" fmla="*/ 321092 w 428123"/>
                <a:gd name="connsiteY22" fmla="*/ 237853 h 570838"/>
                <a:gd name="connsiteX23" fmla="*/ 321092 w 428123"/>
                <a:gd name="connsiteY23" fmla="*/ 356776 h 570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28123" h="570838">
                  <a:moveTo>
                    <a:pt x="420191" y="72034"/>
                  </a:moveTo>
                  <a:lnTo>
                    <a:pt x="218022" y="680"/>
                  </a:lnTo>
                  <a:cubicBezTo>
                    <a:pt x="215466" y="-227"/>
                    <a:pt x="212657" y="-227"/>
                    <a:pt x="210101" y="680"/>
                  </a:cubicBezTo>
                  <a:lnTo>
                    <a:pt x="7933" y="72034"/>
                  </a:lnTo>
                  <a:cubicBezTo>
                    <a:pt x="3183" y="73717"/>
                    <a:pt x="0" y="78212"/>
                    <a:pt x="0" y="83253"/>
                  </a:cubicBezTo>
                  <a:lnTo>
                    <a:pt x="0" y="225961"/>
                  </a:lnTo>
                  <a:cubicBezTo>
                    <a:pt x="0" y="410640"/>
                    <a:pt x="27385" y="478139"/>
                    <a:pt x="208708" y="569561"/>
                  </a:cubicBezTo>
                  <a:cubicBezTo>
                    <a:pt x="210391" y="570408"/>
                    <a:pt x="212226" y="570839"/>
                    <a:pt x="214062" y="570839"/>
                  </a:cubicBezTo>
                  <a:cubicBezTo>
                    <a:pt x="215897" y="570839"/>
                    <a:pt x="217732" y="570409"/>
                    <a:pt x="219415" y="569561"/>
                  </a:cubicBezTo>
                  <a:cubicBezTo>
                    <a:pt x="400738" y="478139"/>
                    <a:pt x="428123" y="410640"/>
                    <a:pt x="428123" y="225961"/>
                  </a:cubicBezTo>
                  <a:lnTo>
                    <a:pt x="428123" y="83253"/>
                  </a:lnTo>
                  <a:cubicBezTo>
                    <a:pt x="428123" y="78212"/>
                    <a:pt x="424940" y="73718"/>
                    <a:pt x="420191" y="72034"/>
                  </a:cubicBezTo>
                  <a:close/>
                  <a:moveTo>
                    <a:pt x="321092" y="356776"/>
                  </a:moveTo>
                  <a:cubicBezTo>
                    <a:pt x="321092" y="369887"/>
                    <a:pt x="310419" y="380560"/>
                    <a:pt x="297308" y="380560"/>
                  </a:cubicBezTo>
                  <a:lnTo>
                    <a:pt x="130815" y="380560"/>
                  </a:lnTo>
                  <a:cubicBezTo>
                    <a:pt x="117704" y="380560"/>
                    <a:pt x="107031" y="369887"/>
                    <a:pt x="107031" y="356776"/>
                  </a:cubicBezTo>
                  <a:lnTo>
                    <a:pt x="107031" y="237853"/>
                  </a:lnTo>
                  <a:cubicBezTo>
                    <a:pt x="107031" y="224742"/>
                    <a:pt x="117704" y="214069"/>
                    <a:pt x="130815" y="214069"/>
                  </a:cubicBezTo>
                  <a:lnTo>
                    <a:pt x="130815" y="202176"/>
                  </a:lnTo>
                  <a:cubicBezTo>
                    <a:pt x="130815" y="156279"/>
                    <a:pt x="168164" y="118930"/>
                    <a:pt x="214062" y="118930"/>
                  </a:cubicBezTo>
                  <a:cubicBezTo>
                    <a:pt x="259959" y="118930"/>
                    <a:pt x="297308" y="156279"/>
                    <a:pt x="297308" y="202176"/>
                  </a:cubicBezTo>
                  <a:lnTo>
                    <a:pt x="297308" y="214069"/>
                  </a:lnTo>
                  <a:cubicBezTo>
                    <a:pt x="310419" y="214069"/>
                    <a:pt x="321092" y="224742"/>
                    <a:pt x="321092" y="237853"/>
                  </a:cubicBezTo>
                  <a:lnTo>
                    <a:pt x="321092" y="356776"/>
                  </a:lnTo>
                  <a:close/>
                </a:path>
              </a:pathLst>
            </a:custGeom>
            <a:grpFill/>
            <a:ln w="109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s-MX"/>
            </a:p>
          </p:txBody>
        </p:sp>
      </p:grpSp>
      <p:grpSp>
        <p:nvGrpSpPr>
          <p:cNvPr id="136" name="Gráfico 212">
            <a:extLst>
              <a:ext uri="{FF2B5EF4-FFF2-40B4-BE49-F238E27FC236}">
                <a16:creationId xmlns:a16="http://schemas.microsoft.com/office/drawing/2014/main" id="{9FD83052-2B7B-CD45-B629-B90DB39846D5}"/>
              </a:ext>
            </a:extLst>
          </p:cNvPr>
          <p:cNvGrpSpPr/>
          <p:nvPr/>
        </p:nvGrpSpPr>
        <p:grpSpPr>
          <a:xfrm>
            <a:off x="8765302" y="9641945"/>
            <a:ext cx="469006" cy="625346"/>
            <a:chOff x="4070886" y="1421540"/>
            <a:chExt cx="428123" cy="570838"/>
          </a:xfrm>
          <a:solidFill>
            <a:schemeClr val="bg1"/>
          </a:solidFill>
        </p:grpSpPr>
        <p:sp>
          <p:nvSpPr>
            <p:cNvPr id="137" name="Forma libre 191">
              <a:extLst>
                <a:ext uri="{FF2B5EF4-FFF2-40B4-BE49-F238E27FC236}">
                  <a16:creationId xmlns:a16="http://schemas.microsoft.com/office/drawing/2014/main" id="{9F8F7119-FDE8-8648-9AF0-4A183A511E45}"/>
                </a:ext>
              </a:extLst>
            </p:cNvPr>
            <p:cNvSpPr/>
            <p:nvPr/>
          </p:nvSpPr>
          <p:spPr>
            <a:xfrm>
              <a:off x="4261163" y="1683177"/>
              <a:ext cx="47570" cy="71353"/>
            </a:xfrm>
            <a:custGeom>
              <a:avLst/>
              <a:gdLst>
                <a:gd name="connsiteX0" fmla="*/ 23784 w 47570"/>
                <a:gd name="connsiteY0" fmla="*/ 0 h 71353"/>
                <a:gd name="connsiteX1" fmla="*/ 0 w 47570"/>
                <a:gd name="connsiteY1" fmla="*/ 23784 h 71353"/>
                <a:gd name="connsiteX2" fmla="*/ 11893 w 47570"/>
                <a:gd name="connsiteY2" fmla="*/ 43912 h 71353"/>
                <a:gd name="connsiteX3" fmla="*/ 11893 w 47570"/>
                <a:gd name="connsiteY3" fmla="*/ 59461 h 71353"/>
                <a:gd name="connsiteX4" fmla="*/ 23785 w 47570"/>
                <a:gd name="connsiteY4" fmla="*/ 71354 h 71353"/>
                <a:gd name="connsiteX5" fmla="*/ 35678 w 47570"/>
                <a:gd name="connsiteY5" fmla="*/ 59461 h 71353"/>
                <a:gd name="connsiteX6" fmla="*/ 35678 w 47570"/>
                <a:gd name="connsiteY6" fmla="*/ 43912 h 71353"/>
                <a:gd name="connsiteX7" fmla="*/ 47571 w 47570"/>
                <a:gd name="connsiteY7" fmla="*/ 23784 h 71353"/>
                <a:gd name="connsiteX8" fmla="*/ 23784 w 47570"/>
                <a:gd name="connsiteY8" fmla="*/ 0 h 71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570" h="71353">
                  <a:moveTo>
                    <a:pt x="23784" y="0"/>
                  </a:moveTo>
                  <a:cubicBezTo>
                    <a:pt x="10673" y="0"/>
                    <a:pt x="0" y="10673"/>
                    <a:pt x="0" y="23784"/>
                  </a:cubicBezTo>
                  <a:cubicBezTo>
                    <a:pt x="0" y="32472"/>
                    <a:pt x="4916" y="39760"/>
                    <a:pt x="11893" y="43912"/>
                  </a:cubicBezTo>
                  <a:lnTo>
                    <a:pt x="11893" y="59461"/>
                  </a:lnTo>
                  <a:cubicBezTo>
                    <a:pt x="11893" y="66035"/>
                    <a:pt x="17212" y="71354"/>
                    <a:pt x="23785" y="71354"/>
                  </a:cubicBezTo>
                  <a:cubicBezTo>
                    <a:pt x="30359" y="71354"/>
                    <a:pt x="35678" y="66035"/>
                    <a:pt x="35678" y="59461"/>
                  </a:cubicBezTo>
                  <a:lnTo>
                    <a:pt x="35678" y="43912"/>
                  </a:lnTo>
                  <a:cubicBezTo>
                    <a:pt x="42655" y="39760"/>
                    <a:pt x="47571" y="32470"/>
                    <a:pt x="47571" y="23784"/>
                  </a:cubicBezTo>
                  <a:cubicBezTo>
                    <a:pt x="47569" y="10673"/>
                    <a:pt x="36896" y="0"/>
                    <a:pt x="23784" y="0"/>
                  </a:cubicBezTo>
                  <a:close/>
                </a:path>
              </a:pathLst>
            </a:custGeom>
            <a:grpFill/>
            <a:ln w="109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s-MX"/>
            </a:p>
          </p:txBody>
        </p:sp>
        <p:sp>
          <p:nvSpPr>
            <p:cNvPr id="138" name="Forma libre 192">
              <a:extLst>
                <a:ext uri="{FF2B5EF4-FFF2-40B4-BE49-F238E27FC236}">
                  <a16:creationId xmlns:a16="http://schemas.microsoft.com/office/drawing/2014/main" id="{30FBABAE-7A5A-A641-8C59-DF483F7174BD}"/>
                </a:ext>
              </a:extLst>
            </p:cNvPr>
            <p:cNvSpPr/>
            <p:nvPr/>
          </p:nvSpPr>
          <p:spPr>
            <a:xfrm>
              <a:off x="4249270" y="1588039"/>
              <a:ext cx="71353" cy="47569"/>
            </a:xfrm>
            <a:custGeom>
              <a:avLst/>
              <a:gdLst>
                <a:gd name="connsiteX0" fmla="*/ 35677 w 71353"/>
                <a:gd name="connsiteY0" fmla="*/ 0 h 47569"/>
                <a:gd name="connsiteX1" fmla="*/ 0 w 71353"/>
                <a:gd name="connsiteY1" fmla="*/ 35677 h 47569"/>
                <a:gd name="connsiteX2" fmla="*/ 0 w 71353"/>
                <a:gd name="connsiteY2" fmla="*/ 47570 h 47569"/>
                <a:gd name="connsiteX3" fmla="*/ 71354 w 71353"/>
                <a:gd name="connsiteY3" fmla="*/ 47570 h 47569"/>
                <a:gd name="connsiteX4" fmla="*/ 71354 w 71353"/>
                <a:gd name="connsiteY4" fmla="*/ 35677 h 47569"/>
                <a:gd name="connsiteX5" fmla="*/ 35677 w 71353"/>
                <a:gd name="connsiteY5" fmla="*/ 0 h 47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1353" h="47569">
                  <a:moveTo>
                    <a:pt x="35677" y="0"/>
                  </a:moveTo>
                  <a:cubicBezTo>
                    <a:pt x="16003" y="0"/>
                    <a:pt x="0" y="16003"/>
                    <a:pt x="0" y="35677"/>
                  </a:cubicBezTo>
                  <a:lnTo>
                    <a:pt x="0" y="47570"/>
                  </a:lnTo>
                  <a:lnTo>
                    <a:pt x="71354" y="47570"/>
                  </a:lnTo>
                  <a:lnTo>
                    <a:pt x="71354" y="35677"/>
                  </a:lnTo>
                  <a:cubicBezTo>
                    <a:pt x="71354" y="16003"/>
                    <a:pt x="55349" y="0"/>
                    <a:pt x="35677" y="0"/>
                  </a:cubicBezTo>
                  <a:close/>
                </a:path>
              </a:pathLst>
            </a:custGeom>
            <a:grpFill/>
            <a:ln w="109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s-MX"/>
            </a:p>
          </p:txBody>
        </p:sp>
        <p:sp>
          <p:nvSpPr>
            <p:cNvPr id="139" name="Forma libre 193">
              <a:extLst>
                <a:ext uri="{FF2B5EF4-FFF2-40B4-BE49-F238E27FC236}">
                  <a16:creationId xmlns:a16="http://schemas.microsoft.com/office/drawing/2014/main" id="{6FE71B30-DFE9-EC4F-A0FC-D7350904D8E9}"/>
                </a:ext>
              </a:extLst>
            </p:cNvPr>
            <p:cNvSpPr/>
            <p:nvPr/>
          </p:nvSpPr>
          <p:spPr>
            <a:xfrm>
              <a:off x="4070886" y="1421540"/>
              <a:ext cx="428123" cy="570838"/>
            </a:xfrm>
            <a:custGeom>
              <a:avLst/>
              <a:gdLst>
                <a:gd name="connsiteX0" fmla="*/ 420191 w 428123"/>
                <a:gd name="connsiteY0" fmla="*/ 72034 h 570838"/>
                <a:gd name="connsiteX1" fmla="*/ 218022 w 428123"/>
                <a:gd name="connsiteY1" fmla="*/ 680 h 570838"/>
                <a:gd name="connsiteX2" fmla="*/ 210101 w 428123"/>
                <a:gd name="connsiteY2" fmla="*/ 680 h 570838"/>
                <a:gd name="connsiteX3" fmla="*/ 7933 w 428123"/>
                <a:gd name="connsiteY3" fmla="*/ 72034 h 570838"/>
                <a:gd name="connsiteX4" fmla="*/ 0 w 428123"/>
                <a:gd name="connsiteY4" fmla="*/ 83253 h 570838"/>
                <a:gd name="connsiteX5" fmla="*/ 0 w 428123"/>
                <a:gd name="connsiteY5" fmla="*/ 225961 h 570838"/>
                <a:gd name="connsiteX6" fmla="*/ 208708 w 428123"/>
                <a:gd name="connsiteY6" fmla="*/ 569561 h 570838"/>
                <a:gd name="connsiteX7" fmla="*/ 214062 w 428123"/>
                <a:gd name="connsiteY7" fmla="*/ 570839 h 570838"/>
                <a:gd name="connsiteX8" fmla="*/ 219415 w 428123"/>
                <a:gd name="connsiteY8" fmla="*/ 569561 h 570838"/>
                <a:gd name="connsiteX9" fmla="*/ 428123 w 428123"/>
                <a:gd name="connsiteY9" fmla="*/ 225961 h 570838"/>
                <a:gd name="connsiteX10" fmla="*/ 428123 w 428123"/>
                <a:gd name="connsiteY10" fmla="*/ 83253 h 570838"/>
                <a:gd name="connsiteX11" fmla="*/ 420191 w 428123"/>
                <a:gd name="connsiteY11" fmla="*/ 72034 h 570838"/>
                <a:gd name="connsiteX12" fmla="*/ 321092 w 428123"/>
                <a:gd name="connsiteY12" fmla="*/ 356776 h 570838"/>
                <a:gd name="connsiteX13" fmla="*/ 297308 w 428123"/>
                <a:gd name="connsiteY13" fmla="*/ 380560 h 570838"/>
                <a:gd name="connsiteX14" fmla="*/ 130815 w 428123"/>
                <a:gd name="connsiteY14" fmla="*/ 380560 h 570838"/>
                <a:gd name="connsiteX15" fmla="*/ 107031 w 428123"/>
                <a:gd name="connsiteY15" fmla="*/ 356776 h 570838"/>
                <a:gd name="connsiteX16" fmla="*/ 107031 w 428123"/>
                <a:gd name="connsiteY16" fmla="*/ 237853 h 570838"/>
                <a:gd name="connsiteX17" fmla="*/ 130815 w 428123"/>
                <a:gd name="connsiteY17" fmla="*/ 214069 h 570838"/>
                <a:gd name="connsiteX18" fmla="*/ 130815 w 428123"/>
                <a:gd name="connsiteY18" fmla="*/ 202176 h 570838"/>
                <a:gd name="connsiteX19" fmla="*/ 214062 w 428123"/>
                <a:gd name="connsiteY19" fmla="*/ 118930 h 570838"/>
                <a:gd name="connsiteX20" fmla="*/ 297308 w 428123"/>
                <a:gd name="connsiteY20" fmla="*/ 202176 h 570838"/>
                <a:gd name="connsiteX21" fmla="*/ 297308 w 428123"/>
                <a:gd name="connsiteY21" fmla="*/ 214069 h 570838"/>
                <a:gd name="connsiteX22" fmla="*/ 321092 w 428123"/>
                <a:gd name="connsiteY22" fmla="*/ 237853 h 570838"/>
                <a:gd name="connsiteX23" fmla="*/ 321092 w 428123"/>
                <a:gd name="connsiteY23" fmla="*/ 356776 h 570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28123" h="570838">
                  <a:moveTo>
                    <a:pt x="420191" y="72034"/>
                  </a:moveTo>
                  <a:lnTo>
                    <a:pt x="218022" y="680"/>
                  </a:lnTo>
                  <a:cubicBezTo>
                    <a:pt x="215466" y="-227"/>
                    <a:pt x="212657" y="-227"/>
                    <a:pt x="210101" y="680"/>
                  </a:cubicBezTo>
                  <a:lnTo>
                    <a:pt x="7933" y="72034"/>
                  </a:lnTo>
                  <a:cubicBezTo>
                    <a:pt x="3183" y="73717"/>
                    <a:pt x="0" y="78212"/>
                    <a:pt x="0" y="83253"/>
                  </a:cubicBezTo>
                  <a:lnTo>
                    <a:pt x="0" y="225961"/>
                  </a:lnTo>
                  <a:cubicBezTo>
                    <a:pt x="0" y="410640"/>
                    <a:pt x="27385" y="478139"/>
                    <a:pt x="208708" y="569561"/>
                  </a:cubicBezTo>
                  <a:cubicBezTo>
                    <a:pt x="210391" y="570408"/>
                    <a:pt x="212226" y="570839"/>
                    <a:pt x="214062" y="570839"/>
                  </a:cubicBezTo>
                  <a:cubicBezTo>
                    <a:pt x="215897" y="570839"/>
                    <a:pt x="217732" y="570409"/>
                    <a:pt x="219415" y="569561"/>
                  </a:cubicBezTo>
                  <a:cubicBezTo>
                    <a:pt x="400738" y="478139"/>
                    <a:pt x="428123" y="410640"/>
                    <a:pt x="428123" y="225961"/>
                  </a:cubicBezTo>
                  <a:lnTo>
                    <a:pt x="428123" y="83253"/>
                  </a:lnTo>
                  <a:cubicBezTo>
                    <a:pt x="428123" y="78212"/>
                    <a:pt x="424940" y="73718"/>
                    <a:pt x="420191" y="72034"/>
                  </a:cubicBezTo>
                  <a:close/>
                  <a:moveTo>
                    <a:pt x="321092" y="356776"/>
                  </a:moveTo>
                  <a:cubicBezTo>
                    <a:pt x="321092" y="369887"/>
                    <a:pt x="310419" y="380560"/>
                    <a:pt x="297308" y="380560"/>
                  </a:cubicBezTo>
                  <a:lnTo>
                    <a:pt x="130815" y="380560"/>
                  </a:lnTo>
                  <a:cubicBezTo>
                    <a:pt x="117704" y="380560"/>
                    <a:pt x="107031" y="369887"/>
                    <a:pt x="107031" y="356776"/>
                  </a:cubicBezTo>
                  <a:lnTo>
                    <a:pt x="107031" y="237853"/>
                  </a:lnTo>
                  <a:cubicBezTo>
                    <a:pt x="107031" y="224742"/>
                    <a:pt x="117704" y="214069"/>
                    <a:pt x="130815" y="214069"/>
                  </a:cubicBezTo>
                  <a:lnTo>
                    <a:pt x="130815" y="202176"/>
                  </a:lnTo>
                  <a:cubicBezTo>
                    <a:pt x="130815" y="156279"/>
                    <a:pt x="168164" y="118930"/>
                    <a:pt x="214062" y="118930"/>
                  </a:cubicBezTo>
                  <a:cubicBezTo>
                    <a:pt x="259959" y="118930"/>
                    <a:pt x="297308" y="156279"/>
                    <a:pt x="297308" y="202176"/>
                  </a:cubicBezTo>
                  <a:lnTo>
                    <a:pt x="297308" y="214069"/>
                  </a:lnTo>
                  <a:cubicBezTo>
                    <a:pt x="310419" y="214069"/>
                    <a:pt x="321092" y="224742"/>
                    <a:pt x="321092" y="237853"/>
                  </a:cubicBezTo>
                  <a:lnTo>
                    <a:pt x="321092" y="356776"/>
                  </a:lnTo>
                  <a:close/>
                </a:path>
              </a:pathLst>
            </a:custGeom>
            <a:grpFill/>
            <a:ln w="109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s-MX"/>
            </a:p>
          </p:txBody>
        </p:sp>
      </p:grpSp>
      <p:sp>
        <p:nvSpPr>
          <p:cNvPr id="140" name="CuadroTexto 350">
            <a:extLst>
              <a:ext uri="{FF2B5EF4-FFF2-40B4-BE49-F238E27FC236}">
                <a16:creationId xmlns:a16="http://schemas.microsoft.com/office/drawing/2014/main" id="{30993F97-977B-0C4D-A56C-44A7EA396C1E}"/>
              </a:ext>
            </a:extLst>
          </p:cNvPr>
          <p:cNvSpPr txBox="1"/>
          <p:nvPr/>
        </p:nvSpPr>
        <p:spPr>
          <a:xfrm>
            <a:off x="10983557" y="4964308"/>
            <a:ext cx="120831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2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Poppins" pitchFamily="2" charset="77"/>
              </a:rPr>
              <a:t>Sezona</a:t>
            </a:r>
            <a:r>
              <a:rPr lang="en-US" sz="72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Poppins" pitchFamily="2" charset="77"/>
              </a:rPr>
              <a:t> </a:t>
            </a:r>
            <a:r>
              <a:rPr lang="en-US" sz="72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Poppins" pitchFamily="2" charset="77"/>
              </a:rPr>
              <a:t>lova</a:t>
            </a:r>
            <a:r>
              <a:rPr lang="en-US" sz="72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Poppins" pitchFamily="2" charset="77"/>
              </a:rPr>
              <a:t> </a:t>
            </a:r>
            <a:r>
              <a:rPr lang="en-US" sz="72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Poppins" pitchFamily="2" charset="77"/>
              </a:rPr>
              <a:t>na</a:t>
            </a:r>
            <a:r>
              <a:rPr lang="en-US" sz="72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Poppins" pitchFamily="2" charset="77"/>
              </a:rPr>
              <a:t> </a:t>
            </a:r>
            <a:r>
              <a:rPr lang="en-US" sz="72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Poppins" pitchFamily="2" charset="77"/>
              </a:rPr>
              <a:t>zlobce</a:t>
            </a:r>
            <a:endParaRPr lang="en-US" sz="7200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Poppins" pitchFamily="2" charset="77"/>
            </a:endParaRPr>
          </a:p>
        </p:txBody>
      </p:sp>
      <p:pic>
        <p:nvPicPr>
          <p:cNvPr id="2050" name="Picture 2" descr="Deduplikacija je proces odpravljanja podvojenih podatkov in s tem sprostitev zasedenih pomnilnih kapacitet in izboljšanja zmogljivosti diskovnih sistemov.">
            <a:extLst>
              <a:ext uri="{FF2B5EF4-FFF2-40B4-BE49-F238E27FC236}">
                <a16:creationId xmlns:a16="http://schemas.microsoft.com/office/drawing/2014/main" id="{85C31ACC-AB13-0744-B831-1C253D97B4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6862" y="1365658"/>
            <a:ext cx="3148528" cy="91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ISSP Online Training Certification Course | Crack Now CISSP Exam">
            <a:extLst>
              <a:ext uri="{FF2B5EF4-FFF2-40B4-BE49-F238E27FC236}">
                <a16:creationId xmlns:a16="http://schemas.microsoft.com/office/drawing/2014/main" id="{E25C31AC-8869-AB03-7011-4CDBBC6868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6862" y="10810104"/>
            <a:ext cx="1548090" cy="154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F365EC3-72C6-62DA-54EA-8E1CD01634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3597" y="10802253"/>
            <a:ext cx="1548089" cy="1548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phic 4" descr="Eye Scan with solid fill">
            <a:extLst>
              <a:ext uri="{FF2B5EF4-FFF2-40B4-BE49-F238E27FC236}">
                <a16:creationId xmlns:a16="http://schemas.microsoft.com/office/drawing/2014/main" id="{1A164066-07EA-FC87-5740-CE3A99F74D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497520" y="5838241"/>
            <a:ext cx="2060665" cy="2060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795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>
            <a:extLst>
              <a:ext uri="{FF2B5EF4-FFF2-40B4-BE49-F238E27FC236}">
                <a16:creationId xmlns:a16="http://schemas.microsoft.com/office/drawing/2014/main" id="{21513D1C-DA8B-1D5B-B59D-54B1847D72F1}"/>
              </a:ext>
            </a:extLst>
          </p:cNvPr>
          <p:cNvSpPr txBox="1"/>
          <p:nvPr/>
        </p:nvSpPr>
        <p:spPr>
          <a:xfrm>
            <a:off x="1862863" y="1701709"/>
            <a:ext cx="192271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Kdo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sem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in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kaj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počnem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?</a:t>
            </a:r>
            <a:endParaRPr lang="en-SI" sz="6000" dirty="0"/>
          </a:p>
        </p:txBody>
      </p:sp>
      <p:pic>
        <p:nvPicPr>
          <p:cNvPr id="3" name="Content Placeholder 14" descr="A picture containing nature, water, rock, waterfall&#10;&#10;Description automatically generated">
            <a:extLst>
              <a:ext uri="{FF2B5EF4-FFF2-40B4-BE49-F238E27FC236}">
                <a16:creationId xmlns:a16="http://schemas.microsoft.com/office/drawing/2014/main" id="{B27C556B-D29B-6829-C25C-36E51FF5D5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863" y="3274142"/>
            <a:ext cx="5356490" cy="8032226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2D35550-9650-32F0-51C1-93164274D9C3}"/>
              </a:ext>
            </a:extLst>
          </p:cNvPr>
          <p:cNvSpPr txBox="1">
            <a:spLocks/>
          </p:cNvSpPr>
          <p:nvPr/>
        </p:nvSpPr>
        <p:spPr>
          <a:xfrm>
            <a:off x="8032647" y="3761907"/>
            <a:ext cx="15291690" cy="5120640"/>
          </a:xfrm>
          <a:prstGeom prst="rect">
            <a:avLst/>
          </a:prstGeom>
        </p:spPr>
        <p:txBody>
          <a:bodyPr/>
          <a:lstStyle>
            <a:lvl1pPr marL="457086" indent="-457086" algn="l" defTabSz="1828343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257" indent="-457086" algn="l" defTabSz="182834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7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5429" indent="-457086" algn="l" defTabSz="182834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9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199600" indent="-457086" algn="l" defTabSz="182834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3771" indent="-457086" algn="l" defTabSz="182834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7943" indent="-457086" algn="l" defTabSz="182834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114" indent="-457086" algn="l" defTabSz="182834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286" indent="-457086" algn="l" defTabSz="182834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457" indent="-457086" algn="l" defTabSz="1828343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5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SI" sz="4800" dirty="0"/>
              <a:t>Na IT področju delam 23 let.</a:t>
            </a:r>
          </a:p>
          <a:p>
            <a:pPr marL="845820" lvl="1" indent="-342900">
              <a:buFont typeface="+mj-lt"/>
              <a:buAutoNum type="arabicPeriod"/>
            </a:pPr>
            <a:r>
              <a:rPr lang="en-SI" sz="4000" dirty="0"/>
              <a:t> Razvoj.</a:t>
            </a:r>
          </a:p>
          <a:p>
            <a:pPr marL="845820" lvl="1" indent="-342900">
              <a:buFont typeface="+mj-lt"/>
              <a:buAutoNum type="arabicPeriod"/>
            </a:pPr>
            <a:r>
              <a:rPr lang="en-SI" sz="4000" dirty="0"/>
              <a:t> Sistemsko inženirstvo.</a:t>
            </a:r>
          </a:p>
          <a:p>
            <a:pPr marL="845820" lvl="1" indent="-342900">
              <a:buFont typeface="+mj-lt"/>
              <a:buAutoNum type="arabicPeriod"/>
            </a:pPr>
            <a:r>
              <a:rPr lang="en-SI" sz="4000" dirty="0"/>
              <a:t> Kibernetska varnost.</a:t>
            </a:r>
          </a:p>
          <a:p>
            <a:pPr marL="845820" lvl="1" indent="-342900">
              <a:buFont typeface="+mj-lt"/>
              <a:buAutoNum type="arabicPeriod"/>
            </a:pPr>
            <a:endParaRPr lang="en-SI" sz="4000" dirty="0"/>
          </a:p>
          <a:p>
            <a:r>
              <a:rPr lang="en-SI" sz="4800" dirty="0"/>
              <a:t>Vodja SIEM/defense ekipe na vaji LockedShields 22&amp;23.</a:t>
            </a:r>
          </a:p>
          <a:p>
            <a:endParaRPr lang="en-SI" sz="4800" dirty="0"/>
          </a:p>
          <a:p>
            <a:r>
              <a:rPr lang="en-SI" sz="4800" dirty="0"/>
              <a:t>Splunk Core Certified Consultant</a:t>
            </a:r>
          </a:p>
          <a:p>
            <a:r>
              <a:rPr lang="en-SI" sz="4800" dirty="0"/>
              <a:t>Certified Information Systems Security Professional (ISC)</a:t>
            </a:r>
            <a:r>
              <a:rPr lang="en-SI" sz="4800" baseline="30000" dirty="0"/>
              <a:t>2</a:t>
            </a:r>
            <a:endParaRPr lang="en-SI" sz="4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A43F439-FB83-FDC4-F1F8-648C7B306BB9}"/>
              </a:ext>
            </a:extLst>
          </p:cNvPr>
          <p:cNvSpPr txBox="1"/>
          <p:nvPr/>
        </p:nvSpPr>
        <p:spPr>
          <a:xfrm>
            <a:off x="19463807" y="1501654"/>
            <a:ext cx="32523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I" sz="4000" dirty="0">
                <a:latin typeface="Roboto" panose="02000000000000000000" pitchFamily="2" charset="0"/>
                <a:ea typeface="Roboto" panose="02000000000000000000" pitchFamily="2" charset="0"/>
              </a:rPr>
              <a:t>Žiga  Humar</a:t>
            </a:r>
          </a:p>
        </p:txBody>
      </p:sp>
    </p:spTree>
    <p:extLst>
      <p:ext uri="{BB962C8B-B14F-4D97-AF65-F5344CB8AC3E}">
        <p14:creationId xmlns:p14="http://schemas.microsoft.com/office/powerpoint/2010/main" val="1425335395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8242">
            <a:extLst>
              <a:ext uri="{FF2B5EF4-FFF2-40B4-BE49-F238E27FC236}">
                <a16:creationId xmlns:a16="http://schemas.microsoft.com/office/drawing/2014/main" id="{1BB19509-84DF-1CFD-D70B-365D312B83AB}"/>
              </a:ext>
            </a:extLst>
          </p:cNvPr>
          <p:cNvSpPr/>
          <p:nvPr/>
        </p:nvSpPr>
        <p:spPr>
          <a:xfrm>
            <a:off x="1517650" y="5169308"/>
            <a:ext cx="4464917" cy="4464912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550" h="550">
                <a:moveTo>
                  <a:pt x="550" y="275"/>
                </a:moveTo>
                <a:cubicBezTo>
                  <a:pt x="550" y="426"/>
                  <a:pt x="427" y="550"/>
                  <a:pt x="275" y="550"/>
                </a:cubicBezTo>
                <a:cubicBezTo>
                  <a:pt x="123" y="550"/>
                  <a:pt x="0" y="426"/>
                  <a:pt x="0" y="275"/>
                </a:cubicBezTo>
                <a:cubicBezTo>
                  <a:pt x="0" y="123"/>
                  <a:pt x="123" y="0"/>
                  <a:pt x="275" y="0"/>
                </a:cubicBezTo>
                <a:cubicBezTo>
                  <a:pt x="427" y="0"/>
                  <a:pt x="550" y="123"/>
                  <a:pt x="550" y="275"/>
                </a:cubicBezTo>
                <a:close/>
              </a:path>
            </a:pathLst>
          </a:custGeom>
          <a:solidFill>
            <a:schemeClr val="accent1"/>
          </a:solidFill>
          <a:ln cap="flat">
            <a:noFill/>
            <a:prstDash val="solid"/>
          </a:ln>
        </p:spPr>
        <p:txBody>
          <a:bodyPr vert="horz" wrap="none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 dirty="0">
              <a:ln>
                <a:noFill/>
              </a:ln>
              <a:latin typeface="Roboto" panose="02000000000000000000" pitchFamily="2" charset="0"/>
              <a:ea typeface="Roboto" panose="02000000000000000000" pitchFamily="2" charset="0"/>
              <a:cs typeface="Arial Unicode MS" pitchFamily="2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1513D1C-DA8B-1D5B-B59D-54B1847D72F1}"/>
              </a:ext>
            </a:extLst>
          </p:cNvPr>
          <p:cNvSpPr txBox="1"/>
          <p:nvPr/>
        </p:nvSpPr>
        <p:spPr>
          <a:xfrm>
            <a:off x="1862863" y="1701709"/>
            <a:ext cx="192271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Nekaj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statistike</a:t>
            </a:r>
            <a:endParaRPr lang="en-SI" sz="6000" dirty="0"/>
          </a:p>
        </p:txBody>
      </p:sp>
      <p:pic>
        <p:nvPicPr>
          <p:cNvPr id="4" name="Graphic 3" descr="Clipboard Ticked with solid fill">
            <a:extLst>
              <a:ext uri="{FF2B5EF4-FFF2-40B4-BE49-F238E27FC236}">
                <a16:creationId xmlns:a16="http://schemas.microsoft.com/office/drawing/2014/main" id="{55BFA1F7-1D10-17E3-9C2D-1B16648ABF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505507" y="6246063"/>
            <a:ext cx="2422957" cy="242295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37F6C16-47E7-BFF5-63CB-53D059B0BF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0424" y="3526993"/>
            <a:ext cx="15537884" cy="779760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AAE1F4A-F4F2-C4EA-03F2-C4BE147C8517}"/>
              </a:ext>
            </a:extLst>
          </p:cNvPr>
          <p:cNvSpPr txBox="1">
            <a:spLocks/>
          </p:cNvSpPr>
          <p:nvPr/>
        </p:nvSpPr>
        <p:spPr>
          <a:xfrm>
            <a:off x="1862863" y="12371710"/>
            <a:ext cx="22175857" cy="1325563"/>
          </a:xfrm>
          <a:prstGeom prst="rect">
            <a:avLst/>
          </a:prstGeom>
        </p:spPr>
        <p:txBody>
          <a:bodyPr/>
          <a:lstStyle>
            <a:lvl1pPr algn="l" defTabSz="18283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79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SI" sz="4000" dirty="0"/>
              <a:t>vir: </a:t>
            </a:r>
            <a:r>
              <a:rPr lang="en-GB" sz="4000" dirty="0"/>
              <a:t>Nowhere to hide - </a:t>
            </a:r>
            <a:r>
              <a:rPr lang="en-GB" sz="4000" dirty="0" err="1"/>
              <a:t>Crowdstrike</a:t>
            </a:r>
            <a:r>
              <a:rPr lang="en-GB" sz="4000" dirty="0"/>
              <a:t> 2023 threat hunting report</a:t>
            </a:r>
            <a:r>
              <a:rPr lang="en-SI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14080385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mountain range with snow on top&#10;&#10;Description automatically generated">
            <a:extLst>
              <a:ext uri="{FF2B5EF4-FFF2-40B4-BE49-F238E27FC236}">
                <a16:creationId xmlns:a16="http://schemas.microsoft.com/office/drawing/2014/main" id="{FCA943F4-EFC6-B769-D874-C9F8AE3899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612" y="0"/>
            <a:ext cx="24404262" cy="15549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5667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8242">
            <a:extLst>
              <a:ext uri="{FF2B5EF4-FFF2-40B4-BE49-F238E27FC236}">
                <a16:creationId xmlns:a16="http://schemas.microsoft.com/office/drawing/2014/main" id="{1BB19509-84DF-1CFD-D70B-365D312B83AB}"/>
              </a:ext>
            </a:extLst>
          </p:cNvPr>
          <p:cNvSpPr/>
          <p:nvPr/>
        </p:nvSpPr>
        <p:spPr>
          <a:xfrm>
            <a:off x="1517650" y="5169308"/>
            <a:ext cx="4464917" cy="4464912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550" h="550">
                <a:moveTo>
                  <a:pt x="550" y="275"/>
                </a:moveTo>
                <a:cubicBezTo>
                  <a:pt x="550" y="426"/>
                  <a:pt x="427" y="550"/>
                  <a:pt x="275" y="550"/>
                </a:cubicBezTo>
                <a:cubicBezTo>
                  <a:pt x="123" y="550"/>
                  <a:pt x="0" y="426"/>
                  <a:pt x="0" y="275"/>
                </a:cubicBezTo>
                <a:cubicBezTo>
                  <a:pt x="0" y="123"/>
                  <a:pt x="123" y="0"/>
                  <a:pt x="275" y="0"/>
                </a:cubicBezTo>
                <a:cubicBezTo>
                  <a:pt x="427" y="0"/>
                  <a:pt x="550" y="123"/>
                  <a:pt x="550" y="275"/>
                </a:cubicBezTo>
                <a:close/>
              </a:path>
            </a:pathLst>
          </a:custGeom>
          <a:solidFill>
            <a:schemeClr val="accent1"/>
          </a:solidFill>
          <a:ln cap="flat">
            <a:noFill/>
            <a:prstDash val="solid"/>
          </a:ln>
        </p:spPr>
        <p:txBody>
          <a:bodyPr vert="horz" wrap="none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 dirty="0">
              <a:ln>
                <a:noFill/>
              </a:ln>
              <a:latin typeface="Roboto" panose="02000000000000000000" pitchFamily="2" charset="0"/>
              <a:ea typeface="Roboto" panose="02000000000000000000" pitchFamily="2" charset="0"/>
              <a:cs typeface="Arial Unicode MS" pitchFamily="2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1513D1C-DA8B-1D5B-B59D-54B1847D72F1}"/>
              </a:ext>
            </a:extLst>
          </p:cNvPr>
          <p:cNvSpPr txBox="1"/>
          <p:nvPr/>
        </p:nvSpPr>
        <p:spPr>
          <a:xfrm>
            <a:off x="1862863" y="1701709"/>
            <a:ext cx="192271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Threat Hunting</a:t>
            </a:r>
            <a:endParaRPr lang="en-SI" sz="6000" dirty="0"/>
          </a:p>
        </p:txBody>
      </p:sp>
      <p:pic>
        <p:nvPicPr>
          <p:cNvPr id="4" name="Graphic 3" descr="Bullseye with solid fill">
            <a:extLst>
              <a:ext uri="{FF2B5EF4-FFF2-40B4-BE49-F238E27FC236}">
                <a16:creationId xmlns:a16="http://schemas.microsoft.com/office/drawing/2014/main" id="{55BFA1F7-1D10-17E3-9C2D-1B16648ABF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505507" y="6246063"/>
            <a:ext cx="2422957" cy="24229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A4590C0-94D0-20C7-988A-D270C5F07A6E}"/>
              </a:ext>
            </a:extLst>
          </p:cNvPr>
          <p:cNvSpPr txBox="1"/>
          <p:nvPr/>
        </p:nvSpPr>
        <p:spPr>
          <a:xfrm>
            <a:off x="6572022" y="2851618"/>
            <a:ext cx="16944470" cy="9407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SI" sz="44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SI" sz="4000" dirty="0">
                <a:latin typeface="Roboto" panose="02000000000000000000" pitchFamily="2" charset="0"/>
                <a:ea typeface="Roboto" panose="02000000000000000000" pitchFamily="2" charset="0"/>
              </a:rPr>
              <a:t>Threat Hunting vs Detection   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SI" sz="4000" dirty="0">
                <a:latin typeface="Roboto" panose="02000000000000000000" pitchFamily="2" charset="0"/>
                <a:ea typeface="Roboto" panose="02000000000000000000" pitchFamily="2" charset="0"/>
              </a:rPr>
              <a:t>  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Schrodingers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breach.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“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Hmmmm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, to je pa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čudno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.”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Iščemo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iglo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v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kopici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drugih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igel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.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Prekopati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se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moramo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čez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cel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Everest     	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podatkov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Najlažje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bi se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bilo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učiti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na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pravih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napadih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Najlažje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=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najdražje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marL="1200150" lvl="2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Najbolj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stresno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marL="1200150" lvl="2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Velikokrat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se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pri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tem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izkaže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, da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nimamo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vseh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potrebnih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podatkov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Lahko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se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udeležimo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kakšne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vaje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kot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je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LockedShields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in tam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testiramo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62306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8242">
            <a:extLst>
              <a:ext uri="{FF2B5EF4-FFF2-40B4-BE49-F238E27FC236}">
                <a16:creationId xmlns:a16="http://schemas.microsoft.com/office/drawing/2014/main" id="{1BB19509-84DF-1CFD-D70B-365D312B83AB}"/>
              </a:ext>
            </a:extLst>
          </p:cNvPr>
          <p:cNvSpPr/>
          <p:nvPr/>
        </p:nvSpPr>
        <p:spPr>
          <a:xfrm>
            <a:off x="18313734" y="3893960"/>
            <a:ext cx="4464917" cy="4464912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550" h="550">
                <a:moveTo>
                  <a:pt x="550" y="275"/>
                </a:moveTo>
                <a:cubicBezTo>
                  <a:pt x="550" y="426"/>
                  <a:pt x="427" y="550"/>
                  <a:pt x="275" y="550"/>
                </a:cubicBezTo>
                <a:cubicBezTo>
                  <a:pt x="123" y="550"/>
                  <a:pt x="0" y="426"/>
                  <a:pt x="0" y="275"/>
                </a:cubicBezTo>
                <a:cubicBezTo>
                  <a:pt x="0" y="123"/>
                  <a:pt x="123" y="0"/>
                  <a:pt x="275" y="0"/>
                </a:cubicBezTo>
                <a:cubicBezTo>
                  <a:pt x="427" y="0"/>
                  <a:pt x="550" y="123"/>
                  <a:pt x="550" y="275"/>
                </a:cubicBezTo>
                <a:close/>
              </a:path>
            </a:pathLst>
          </a:custGeom>
          <a:solidFill>
            <a:schemeClr val="accent6"/>
          </a:solidFill>
          <a:ln cap="flat">
            <a:noFill/>
            <a:prstDash val="solid"/>
          </a:ln>
        </p:spPr>
        <p:txBody>
          <a:bodyPr vert="horz" wrap="none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 dirty="0">
              <a:ln>
                <a:noFill/>
              </a:ln>
              <a:latin typeface="Roboto" panose="02000000000000000000" pitchFamily="2" charset="0"/>
              <a:ea typeface="Roboto" panose="02000000000000000000" pitchFamily="2" charset="0"/>
              <a:cs typeface="Arial Unicode MS" pitchFamily="2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1513D1C-DA8B-1D5B-B59D-54B1847D72F1}"/>
              </a:ext>
            </a:extLst>
          </p:cNvPr>
          <p:cNvSpPr txBox="1"/>
          <p:nvPr/>
        </p:nvSpPr>
        <p:spPr>
          <a:xfrm>
            <a:off x="1862863" y="1701709"/>
            <a:ext cx="192271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Kaj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potrebujemo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?</a:t>
            </a:r>
            <a:endParaRPr lang="en-SI" sz="6000" dirty="0"/>
          </a:p>
        </p:txBody>
      </p:sp>
      <p:pic>
        <p:nvPicPr>
          <p:cNvPr id="4" name="Graphic 3" descr="Pocket knife with solid fill">
            <a:extLst>
              <a:ext uri="{FF2B5EF4-FFF2-40B4-BE49-F238E27FC236}">
                <a16:creationId xmlns:a16="http://schemas.microsoft.com/office/drawing/2014/main" id="{55BFA1F7-1D10-17E3-9C2D-1B16648ABF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9301591" y="4970715"/>
            <a:ext cx="2422957" cy="24229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A4590C0-94D0-20C7-988A-D270C5F07A6E}"/>
              </a:ext>
            </a:extLst>
          </p:cNvPr>
          <p:cNvSpPr txBox="1"/>
          <p:nvPr/>
        </p:nvSpPr>
        <p:spPr>
          <a:xfrm>
            <a:off x="2357121" y="3610337"/>
            <a:ext cx="16944470" cy="9407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SI" sz="40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Priprava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izoliranega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okolja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–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cyberrange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marL="742950" lvl="1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>
                <a:latin typeface="Roboto" panose="02000000000000000000" pitchFamily="2" charset="0"/>
                <a:ea typeface="Roboto" panose="02000000000000000000" pitchFamily="2" charset="0"/>
              </a:rPr>
              <a:t>   Windows </a:t>
            </a:r>
            <a:r>
              <a:rPr lang="en-GB" sz="2800" dirty="0" err="1">
                <a:latin typeface="Roboto" panose="02000000000000000000" pitchFamily="2" charset="0"/>
                <a:ea typeface="Roboto" panose="02000000000000000000" pitchFamily="2" charset="0"/>
              </a:rPr>
              <a:t>domena</a:t>
            </a:r>
            <a:endParaRPr lang="en-GB" sz="28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742950" lvl="1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>
                <a:latin typeface="Roboto" panose="02000000000000000000" pitchFamily="2" charset="0"/>
                <a:ea typeface="Roboto" panose="02000000000000000000" pitchFamily="2" charset="0"/>
              </a:rPr>
              <a:t>   Windows </a:t>
            </a:r>
            <a:r>
              <a:rPr lang="en-GB" sz="2800" dirty="0" err="1">
                <a:latin typeface="Roboto" panose="02000000000000000000" pitchFamily="2" charset="0"/>
                <a:ea typeface="Roboto" panose="02000000000000000000" pitchFamily="2" charset="0"/>
              </a:rPr>
              <a:t>strežniki</a:t>
            </a:r>
            <a:endParaRPr lang="en-GB" sz="28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742950" lvl="1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>
                <a:latin typeface="Roboto" panose="02000000000000000000" pitchFamily="2" charset="0"/>
                <a:ea typeface="Roboto" panose="02000000000000000000" pitchFamily="2" charset="0"/>
              </a:rPr>
              <a:t>   Windows </a:t>
            </a:r>
            <a:r>
              <a:rPr lang="en-GB" sz="2800" dirty="0" err="1">
                <a:latin typeface="Roboto" panose="02000000000000000000" pitchFamily="2" charset="0"/>
                <a:ea typeface="Roboto" panose="02000000000000000000" pitchFamily="2" charset="0"/>
              </a:rPr>
              <a:t>delovne</a:t>
            </a:r>
            <a:r>
              <a:rPr lang="en-GB" sz="2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2800" dirty="0" err="1">
                <a:latin typeface="Roboto" panose="02000000000000000000" pitchFamily="2" charset="0"/>
                <a:ea typeface="Roboto" panose="02000000000000000000" pitchFamily="2" charset="0"/>
              </a:rPr>
              <a:t>postaje</a:t>
            </a:r>
            <a:endParaRPr lang="en-GB" sz="28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742950" lvl="1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2800" dirty="0" err="1">
                <a:latin typeface="Roboto" panose="02000000000000000000" pitchFamily="2" charset="0"/>
                <a:ea typeface="Roboto" panose="02000000000000000000" pitchFamily="2" charset="0"/>
              </a:rPr>
              <a:t>Požarna</a:t>
            </a:r>
            <a:r>
              <a:rPr lang="en-GB" sz="2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2800" dirty="0" err="1">
                <a:latin typeface="Roboto" panose="02000000000000000000" pitchFamily="2" charset="0"/>
                <a:ea typeface="Roboto" panose="02000000000000000000" pitchFamily="2" charset="0"/>
              </a:rPr>
              <a:t>pregrada</a:t>
            </a:r>
            <a:endParaRPr lang="en-GB" sz="28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742950" lvl="1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>
                <a:latin typeface="Roboto" panose="02000000000000000000" pitchFamily="2" charset="0"/>
                <a:ea typeface="Roboto" panose="02000000000000000000" pitchFamily="2" charset="0"/>
              </a:rPr>
              <a:t>   Microsoft 365 </a:t>
            </a:r>
            <a:r>
              <a:rPr lang="en-GB" sz="2800" dirty="0" err="1">
                <a:latin typeface="Roboto" panose="02000000000000000000" pitchFamily="2" charset="0"/>
                <a:ea typeface="Roboto" panose="02000000000000000000" pitchFamily="2" charset="0"/>
              </a:rPr>
              <a:t>tennant</a:t>
            </a:r>
            <a:endParaRPr lang="en-GB" sz="28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742950" lvl="1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>
                <a:latin typeface="Roboto" panose="02000000000000000000" pitchFamily="2" charset="0"/>
                <a:ea typeface="Roboto" panose="02000000000000000000" pitchFamily="2" charset="0"/>
              </a:rPr>
              <a:t>   Linux…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SI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EDR / XDR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SI" sz="4000" dirty="0">
                <a:latin typeface="Roboto" panose="02000000000000000000" pitchFamily="2" charset="0"/>
                <a:ea typeface="Roboto" panose="02000000000000000000" pitchFamily="2" charset="0"/>
              </a:rPr>
              <a:t> SIEM</a:t>
            </a:r>
            <a:endParaRPr lang="en-GB" sz="40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Ročno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simuliranje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napadov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ali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uporaba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orodja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za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avtomatizacijo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    (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AtomicRedTeam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, MITRE Caldera…)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endParaRPr lang="en-GB" sz="40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9390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>
            <a:extLst>
              <a:ext uri="{FF2B5EF4-FFF2-40B4-BE49-F238E27FC236}">
                <a16:creationId xmlns:a16="http://schemas.microsoft.com/office/drawing/2014/main" id="{21513D1C-DA8B-1D5B-B59D-54B1847D72F1}"/>
              </a:ext>
            </a:extLst>
          </p:cNvPr>
          <p:cNvSpPr txBox="1"/>
          <p:nvPr/>
        </p:nvSpPr>
        <p:spPr>
          <a:xfrm>
            <a:off x="1886926" y="907625"/>
            <a:ext cx="192271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Zakaj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sploh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SIEM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če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imamo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XDR?</a:t>
            </a:r>
            <a:endParaRPr lang="en-SI" sz="6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312427-6E06-2D47-CCA0-3ADBC0A47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9829" y="3036916"/>
            <a:ext cx="15086950" cy="977145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0EBE2EF-2B31-B0E3-C902-5521A041371F}"/>
              </a:ext>
            </a:extLst>
          </p:cNvPr>
          <p:cNvSpPr txBox="1">
            <a:spLocks/>
          </p:cNvSpPr>
          <p:nvPr/>
        </p:nvSpPr>
        <p:spPr>
          <a:xfrm>
            <a:off x="1886926" y="2035773"/>
            <a:ext cx="22175857" cy="1325563"/>
          </a:xfrm>
          <a:prstGeom prst="rect">
            <a:avLst/>
          </a:prstGeom>
        </p:spPr>
        <p:txBody>
          <a:bodyPr/>
          <a:lstStyle>
            <a:lvl1pPr algn="l" defTabSz="18283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79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SI" sz="6600" dirty="0"/>
              <a:t>Primer: zaznava Turla TTP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794955-B21E-1EBF-8EDA-1706AA744D48}"/>
              </a:ext>
            </a:extLst>
          </p:cNvPr>
          <p:cNvSpPr txBox="1"/>
          <p:nvPr/>
        </p:nvSpPr>
        <p:spPr>
          <a:xfrm>
            <a:off x="2321047" y="12895393"/>
            <a:ext cx="179882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SI" dirty="0"/>
              <a:t>https://attackevals.mitre-engenuity.org/results/enterprise?vendor=microsoft&amp;vendor=sentinelone&amp;vendor=crowdstrike&amp;evaluation=turla&amp;scenario=2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0EB51B7-3651-416D-7816-4B10E1A20AC0}"/>
              </a:ext>
            </a:extLst>
          </p:cNvPr>
          <p:cNvSpPr/>
          <p:nvPr/>
        </p:nvSpPr>
        <p:spPr>
          <a:xfrm>
            <a:off x="4259829" y="12725884"/>
            <a:ext cx="2622234" cy="824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4138646429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8242">
            <a:extLst>
              <a:ext uri="{FF2B5EF4-FFF2-40B4-BE49-F238E27FC236}">
                <a16:creationId xmlns:a16="http://schemas.microsoft.com/office/drawing/2014/main" id="{1BB19509-84DF-1CFD-D70B-365D312B83AB}"/>
              </a:ext>
            </a:extLst>
          </p:cNvPr>
          <p:cNvSpPr/>
          <p:nvPr/>
        </p:nvSpPr>
        <p:spPr>
          <a:xfrm>
            <a:off x="18049039" y="4625544"/>
            <a:ext cx="4464917" cy="4464912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550" h="550">
                <a:moveTo>
                  <a:pt x="550" y="275"/>
                </a:moveTo>
                <a:cubicBezTo>
                  <a:pt x="550" y="426"/>
                  <a:pt x="427" y="550"/>
                  <a:pt x="275" y="550"/>
                </a:cubicBezTo>
                <a:cubicBezTo>
                  <a:pt x="123" y="550"/>
                  <a:pt x="0" y="426"/>
                  <a:pt x="0" y="275"/>
                </a:cubicBezTo>
                <a:cubicBezTo>
                  <a:pt x="0" y="123"/>
                  <a:pt x="123" y="0"/>
                  <a:pt x="275" y="0"/>
                </a:cubicBezTo>
                <a:cubicBezTo>
                  <a:pt x="427" y="0"/>
                  <a:pt x="550" y="123"/>
                  <a:pt x="550" y="275"/>
                </a:cubicBezTo>
                <a:close/>
              </a:path>
            </a:pathLst>
          </a:custGeom>
          <a:solidFill>
            <a:srgbClr val="FFC000"/>
          </a:solidFill>
          <a:ln cap="flat">
            <a:noFill/>
            <a:prstDash val="solid"/>
          </a:ln>
        </p:spPr>
        <p:txBody>
          <a:bodyPr vert="horz" wrap="none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 dirty="0">
              <a:ln>
                <a:noFill/>
              </a:ln>
              <a:latin typeface="Roboto" panose="02000000000000000000" pitchFamily="2" charset="0"/>
              <a:ea typeface="Roboto" panose="02000000000000000000" pitchFamily="2" charset="0"/>
              <a:cs typeface="Arial Unicode MS" pitchFamily="2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1513D1C-DA8B-1D5B-B59D-54B1847D72F1}"/>
              </a:ext>
            </a:extLst>
          </p:cNvPr>
          <p:cNvSpPr txBox="1"/>
          <p:nvPr/>
        </p:nvSpPr>
        <p:spPr>
          <a:xfrm>
            <a:off x="1862863" y="1701709"/>
            <a:ext cx="192271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Katere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loge MORAMO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zbirati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  <a:endParaRPr lang="en-SI" sz="6000" dirty="0"/>
          </a:p>
        </p:txBody>
      </p:sp>
      <p:pic>
        <p:nvPicPr>
          <p:cNvPr id="4" name="Graphic 3" descr="Hamster with solid fill">
            <a:extLst>
              <a:ext uri="{FF2B5EF4-FFF2-40B4-BE49-F238E27FC236}">
                <a16:creationId xmlns:a16="http://schemas.microsoft.com/office/drawing/2014/main" id="{55BFA1F7-1D10-17E3-9C2D-1B16648ABF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9036896" y="5702299"/>
            <a:ext cx="2422957" cy="24229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A4590C0-94D0-20C7-988A-D270C5F07A6E}"/>
              </a:ext>
            </a:extLst>
          </p:cNvPr>
          <p:cNvSpPr txBox="1"/>
          <p:nvPr/>
        </p:nvSpPr>
        <p:spPr>
          <a:xfrm>
            <a:off x="2833844" y="3041181"/>
            <a:ext cx="16944470" cy="1060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SI" sz="40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Windows:</a:t>
            </a:r>
          </a:p>
          <a:p>
            <a:pPr marL="742950" lvl="1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>
                <a:latin typeface="Roboto" panose="02000000000000000000" pitchFamily="2" charset="0"/>
                <a:ea typeface="Roboto" panose="02000000000000000000" pitchFamily="2" charset="0"/>
              </a:rPr>
              <a:t>   System</a:t>
            </a:r>
          </a:p>
          <a:p>
            <a:pPr marL="742950" lvl="1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>
                <a:latin typeface="Roboto" panose="02000000000000000000" pitchFamily="2" charset="0"/>
                <a:ea typeface="Roboto" panose="02000000000000000000" pitchFamily="2" charset="0"/>
              </a:rPr>
              <a:t>   Application</a:t>
            </a:r>
          </a:p>
          <a:p>
            <a:pPr marL="742950" lvl="1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>
                <a:latin typeface="Roboto" panose="02000000000000000000" pitchFamily="2" charset="0"/>
                <a:ea typeface="Roboto" panose="02000000000000000000" pitchFamily="2" charset="0"/>
              </a:rPr>
              <a:t>   Security</a:t>
            </a:r>
          </a:p>
          <a:p>
            <a:pPr marL="742950" lvl="1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2800" dirty="0" err="1">
                <a:latin typeface="Roboto" panose="02000000000000000000" pitchFamily="2" charset="0"/>
                <a:ea typeface="Roboto" panose="02000000000000000000" pitchFamily="2" charset="0"/>
              </a:rPr>
              <a:t>Powershell</a:t>
            </a:r>
            <a:endParaRPr lang="en-GB" sz="28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742950" lvl="1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>
                <a:latin typeface="Roboto" panose="02000000000000000000" pitchFamily="2" charset="0"/>
                <a:ea typeface="Roboto" panose="02000000000000000000" pitchFamily="2" charset="0"/>
              </a:rPr>
              <a:t>   Sysmon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SI" sz="4000" dirty="0">
                <a:latin typeface="Roboto" panose="02000000000000000000" pitchFamily="2" charset="0"/>
                <a:ea typeface="Roboto" panose="02000000000000000000" pitchFamily="2" charset="0"/>
              </a:rPr>
              <a:t>    Linux (auditd/auditbeat)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SI" sz="4000" dirty="0">
                <a:latin typeface="Roboto" panose="02000000000000000000" pitchFamily="2" charset="0"/>
                <a:ea typeface="Roboto" panose="02000000000000000000" pitchFamily="2" charset="0"/>
              </a:rPr>
              <a:t>    </a:t>
            </a:r>
            <a:r>
              <a:rPr lang="sl-SI" sz="4000" dirty="0">
                <a:latin typeface="Roboto" panose="02000000000000000000" pitchFamily="2" charset="0"/>
                <a:ea typeface="Roboto" panose="02000000000000000000" pitchFamily="2" charset="0"/>
              </a:rPr>
              <a:t>Firewall: promet S-&gt;J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SI" sz="4000" dirty="0">
                <a:latin typeface="Roboto" panose="02000000000000000000" pitchFamily="2" charset="0"/>
                <a:ea typeface="Roboto" panose="02000000000000000000" pitchFamily="2" charset="0"/>
              </a:rPr>
              <a:t>    </a:t>
            </a:r>
            <a:r>
              <a:rPr lang="sl-SI" sz="4000" dirty="0">
                <a:latin typeface="Roboto" panose="02000000000000000000" pitchFamily="2" charset="0"/>
                <a:ea typeface="Roboto" panose="02000000000000000000" pitchFamily="2" charset="0"/>
              </a:rPr>
              <a:t>DNS poizvedbe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sl-SI" sz="4000" dirty="0">
                <a:latin typeface="Roboto" panose="02000000000000000000" pitchFamily="2" charset="0"/>
                <a:ea typeface="Roboto" panose="02000000000000000000" pitchFamily="2" charset="0"/>
              </a:rPr>
              <a:t>   MacOS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sl-SI" sz="4000" dirty="0">
                <a:latin typeface="Roboto" panose="02000000000000000000" pitchFamily="2" charset="0"/>
                <a:ea typeface="Roboto" panose="02000000000000000000" pitchFamily="2" charset="0"/>
              </a:rPr>
              <a:t>   Oblačne storitve (M365, AWS...)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endParaRPr lang="sl-SI" sz="40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sl-SI" sz="4000" dirty="0">
                <a:latin typeface="Roboto" panose="02000000000000000000" pitchFamily="2" charset="0"/>
                <a:ea typeface="Roboto" panose="02000000000000000000" pitchFamily="2" charset="0"/>
              </a:rPr>
              <a:t>   Pomembno je tudi KAJ logiramo.</a:t>
            </a:r>
          </a:p>
        </p:txBody>
      </p:sp>
    </p:spTree>
    <p:extLst>
      <p:ext uri="{BB962C8B-B14F-4D97-AF65-F5344CB8AC3E}">
        <p14:creationId xmlns:p14="http://schemas.microsoft.com/office/powerpoint/2010/main" val="10259609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119F344-1AB8-787E-3618-351F130EA4DB}"/>
              </a:ext>
            </a:extLst>
          </p:cNvPr>
          <p:cNvSpPr/>
          <p:nvPr/>
        </p:nvSpPr>
        <p:spPr>
          <a:xfrm>
            <a:off x="0" y="0"/>
            <a:ext cx="24377650" cy="13716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F1F552-AC63-847C-18F7-7E3CDEADD1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9772" y="0"/>
            <a:ext cx="22138105" cy="1373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85926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8242">
            <a:extLst>
              <a:ext uri="{FF2B5EF4-FFF2-40B4-BE49-F238E27FC236}">
                <a16:creationId xmlns:a16="http://schemas.microsoft.com/office/drawing/2014/main" id="{1BB19509-84DF-1CFD-D70B-365D312B83AB}"/>
              </a:ext>
            </a:extLst>
          </p:cNvPr>
          <p:cNvSpPr/>
          <p:nvPr/>
        </p:nvSpPr>
        <p:spPr>
          <a:xfrm>
            <a:off x="18049039" y="4625544"/>
            <a:ext cx="4464917" cy="4464912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550" h="550">
                <a:moveTo>
                  <a:pt x="550" y="275"/>
                </a:moveTo>
                <a:cubicBezTo>
                  <a:pt x="550" y="426"/>
                  <a:pt x="427" y="550"/>
                  <a:pt x="275" y="550"/>
                </a:cubicBezTo>
                <a:cubicBezTo>
                  <a:pt x="123" y="550"/>
                  <a:pt x="0" y="426"/>
                  <a:pt x="0" y="275"/>
                </a:cubicBezTo>
                <a:cubicBezTo>
                  <a:pt x="0" y="123"/>
                  <a:pt x="123" y="0"/>
                  <a:pt x="275" y="0"/>
                </a:cubicBezTo>
                <a:cubicBezTo>
                  <a:pt x="427" y="0"/>
                  <a:pt x="550" y="123"/>
                  <a:pt x="550" y="275"/>
                </a:cubicBezTo>
                <a:close/>
              </a:path>
            </a:pathLst>
          </a:custGeom>
          <a:solidFill>
            <a:schemeClr val="tx2"/>
          </a:solidFill>
          <a:ln cap="flat">
            <a:noFill/>
            <a:prstDash val="solid"/>
          </a:ln>
        </p:spPr>
        <p:txBody>
          <a:bodyPr vert="horz" wrap="none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 dirty="0">
              <a:ln>
                <a:noFill/>
              </a:ln>
              <a:latin typeface="Roboto" panose="02000000000000000000" pitchFamily="2" charset="0"/>
              <a:ea typeface="Roboto" panose="02000000000000000000" pitchFamily="2" charset="0"/>
              <a:cs typeface="Arial Unicode MS" pitchFamily="2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1513D1C-DA8B-1D5B-B59D-54B1847D72F1}"/>
              </a:ext>
            </a:extLst>
          </p:cNvPr>
          <p:cNvSpPr txBox="1"/>
          <p:nvPr/>
        </p:nvSpPr>
        <p:spPr>
          <a:xfrm>
            <a:off x="1862863" y="1701709"/>
            <a:ext cx="192271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Abeceda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ThreatHuntiga</a:t>
            </a:r>
            <a:endParaRPr lang="en-SI" sz="6000" dirty="0"/>
          </a:p>
        </p:txBody>
      </p:sp>
      <p:pic>
        <p:nvPicPr>
          <p:cNvPr id="4" name="Graphic 3" descr="Basic Shapes with solid fill">
            <a:extLst>
              <a:ext uri="{FF2B5EF4-FFF2-40B4-BE49-F238E27FC236}">
                <a16:creationId xmlns:a16="http://schemas.microsoft.com/office/drawing/2014/main" id="{55BFA1F7-1D10-17E3-9C2D-1B16648ABF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9036896" y="5702299"/>
            <a:ext cx="2422957" cy="24229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A4590C0-94D0-20C7-988A-D270C5F07A6E}"/>
              </a:ext>
            </a:extLst>
          </p:cNvPr>
          <p:cNvSpPr txBox="1"/>
          <p:nvPr/>
        </p:nvSpPr>
        <p:spPr>
          <a:xfrm>
            <a:off x="2092426" y="4356789"/>
            <a:ext cx="5559658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000" dirty="0"/>
              <a:t>Powershell.exe</a:t>
            </a:r>
          </a:p>
          <a:p>
            <a:r>
              <a:rPr lang="sl-SI" sz="4000" dirty="0"/>
              <a:t>Rundll32.exe</a:t>
            </a:r>
          </a:p>
          <a:p>
            <a:r>
              <a:rPr lang="sl-SI" sz="4000" dirty="0"/>
              <a:t>PsExec.exe</a:t>
            </a:r>
          </a:p>
          <a:p>
            <a:r>
              <a:rPr lang="sl-SI" sz="4000" dirty="0"/>
              <a:t>CertUtil.exe</a:t>
            </a:r>
          </a:p>
          <a:p>
            <a:r>
              <a:rPr lang="sl-SI" sz="4000" dirty="0"/>
              <a:t>Reg.exe</a:t>
            </a:r>
          </a:p>
          <a:p>
            <a:r>
              <a:rPr lang="sl-SI" sz="4000" dirty="0"/>
              <a:t>wscript.exe</a:t>
            </a:r>
          </a:p>
          <a:p>
            <a:r>
              <a:rPr lang="sl-SI" sz="4000" dirty="0"/>
              <a:t>Remote.exe</a:t>
            </a:r>
          </a:p>
          <a:p>
            <a:r>
              <a:rPr lang="sl-SI" sz="4000" dirty="0"/>
              <a:t>Cscript.exe</a:t>
            </a:r>
          </a:p>
          <a:p>
            <a:r>
              <a:rPr lang="sl-SI" sz="4000" dirty="0"/>
              <a:t>netsh.exe</a:t>
            </a:r>
          </a:p>
          <a:p>
            <a:r>
              <a:rPr lang="en-SI" sz="4000" dirty="0"/>
              <a:t>…</a:t>
            </a:r>
            <a:endParaRPr lang="sl-SI" sz="40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89D6213-9F99-0C31-3E53-15CCF58D9454}"/>
              </a:ext>
            </a:extLst>
          </p:cNvPr>
          <p:cNvSpPr txBox="1">
            <a:spLocks/>
          </p:cNvSpPr>
          <p:nvPr/>
        </p:nvSpPr>
        <p:spPr>
          <a:xfrm>
            <a:off x="1862863" y="2761603"/>
            <a:ext cx="22175857" cy="1325563"/>
          </a:xfrm>
          <a:prstGeom prst="rect">
            <a:avLst/>
          </a:prstGeom>
        </p:spPr>
        <p:txBody>
          <a:bodyPr/>
          <a:lstStyle>
            <a:lvl1pPr algn="l" defTabSz="18283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79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SI" sz="6600" dirty="0"/>
              <a:t>LOBbins/LOLbas &amp; GTFOBins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29264A-5D42-6C80-0DAF-7C789D38D827}"/>
              </a:ext>
            </a:extLst>
          </p:cNvPr>
          <p:cNvSpPr txBox="1"/>
          <p:nvPr/>
        </p:nvSpPr>
        <p:spPr>
          <a:xfrm>
            <a:off x="10666932" y="4356788"/>
            <a:ext cx="555965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</a:t>
            </a:r>
            <a:r>
              <a:rPr lang="en-SI" sz="4000" dirty="0"/>
              <a:t>get/curl</a:t>
            </a:r>
          </a:p>
          <a:p>
            <a:r>
              <a:rPr lang="en-GB" sz="4000" dirty="0"/>
              <a:t>c</a:t>
            </a:r>
            <a:r>
              <a:rPr lang="en-SI" sz="4000" dirty="0"/>
              <a:t>rontab -e</a:t>
            </a:r>
          </a:p>
          <a:p>
            <a:r>
              <a:rPr lang="en-GB" sz="4000" dirty="0"/>
              <a:t>o</a:t>
            </a:r>
            <a:r>
              <a:rPr lang="en-SI" sz="4000" dirty="0"/>
              <a:t>penssl</a:t>
            </a:r>
          </a:p>
          <a:p>
            <a:r>
              <a:rPr lang="en-GB" sz="4000" dirty="0"/>
              <a:t>f</a:t>
            </a:r>
            <a:r>
              <a:rPr lang="en-SI" sz="4000" dirty="0"/>
              <a:t>ind + exec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756ED6E-C4B4-C055-1BC0-EA78C870F047}"/>
              </a:ext>
            </a:extLst>
          </p:cNvPr>
          <p:cNvSpPr txBox="1"/>
          <p:nvPr/>
        </p:nvSpPr>
        <p:spPr>
          <a:xfrm>
            <a:off x="1862863" y="12371710"/>
            <a:ext cx="905444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SI" sz="2800" dirty="0"/>
              <a:t>https://www.kaspersky.com/blog/most-used-lolbins/42180/</a:t>
            </a:r>
          </a:p>
        </p:txBody>
      </p:sp>
    </p:spTree>
    <p:extLst>
      <p:ext uri="{BB962C8B-B14F-4D97-AF65-F5344CB8AC3E}">
        <p14:creationId xmlns:p14="http://schemas.microsoft.com/office/powerpoint/2010/main" val="16419923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Deduplikacija je proces odpravljanja podvojenih podatkov in s tem sprostitev zasedenih pomnilnih kapacitet in izboljšanja zmogljivosti diskovnih sistemov.">
            <a:extLst>
              <a:ext uri="{FF2B5EF4-FFF2-40B4-BE49-F238E27FC236}">
                <a16:creationId xmlns:a16="http://schemas.microsoft.com/office/drawing/2014/main" id="{1A77FE90-0360-F94D-8F07-17825AE25B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2417" y="12371710"/>
            <a:ext cx="2445026" cy="708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21513D1C-DA8B-1D5B-B59D-54B1847D72F1}"/>
              </a:ext>
            </a:extLst>
          </p:cNvPr>
          <p:cNvSpPr txBox="1"/>
          <p:nvPr/>
        </p:nvSpPr>
        <p:spPr>
          <a:xfrm>
            <a:off x="1862863" y="1701709"/>
            <a:ext cx="192271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Abeceda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ThreatHuntiga</a:t>
            </a:r>
            <a:endParaRPr lang="en-SI" sz="60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89D6213-9F99-0C31-3E53-15CCF58D9454}"/>
              </a:ext>
            </a:extLst>
          </p:cNvPr>
          <p:cNvSpPr txBox="1">
            <a:spLocks/>
          </p:cNvSpPr>
          <p:nvPr/>
        </p:nvSpPr>
        <p:spPr>
          <a:xfrm>
            <a:off x="1862863" y="2761603"/>
            <a:ext cx="22175857" cy="1325563"/>
          </a:xfrm>
          <a:prstGeom prst="rect">
            <a:avLst/>
          </a:prstGeom>
        </p:spPr>
        <p:txBody>
          <a:bodyPr/>
          <a:lstStyle>
            <a:lvl1pPr algn="l" defTabSz="18283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79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SI" sz="6600" dirty="0"/>
              <a:t>MITRE attack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25BC01F-A404-69A7-32C7-9B9F5A4E47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281" y="4135972"/>
            <a:ext cx="23155698" cy="10985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918468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Deduplikacija je proces odpravljanja podvojenih podatkov in s tem sprostitev zasedenih pomnilnih kapacitet in izboljšanja zmogljivosti diskovnih sistemov.">
            <a:extLst>
              <a:ext uri="{FF2B5EF4-FFF2-40B4-BE49-F238E27FC236}">
                <a16:creationId xmlns:a16="http://schemas.microsoft.com/office/drawing/2014/main" id="{1A77FE90-0360-F94D-8F07-17825AE25B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2417" y="12371710"/>
            <a:ext cx="2445026" cy="708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21513D1C-DA8B-1D5B-B59D-54B1847D72F1}"/>
              </a:ext>
            </a:extLst>
          </p:cNvPr>
          <p:cNvSpPr txBox="1"/>
          <p:nvPr/>
        </p:nvSpPr>
        <p:spPr>
          <a:xfrm>
            <a:off x="1862863" y="1701709"/>
            <a:ext cx="192271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Dajmo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 dol.</a:t>
            </a:r>
            <a:endParaRPr lang="en-SI" sz="60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89D6213-9F99-0C31-3E53-15CCF58D9454}"/>
              </a:ext>
            </a:extLst>
          </p:cNvPr>
          <p:cNvSpPr txBox="1">
            <a:spLocks/>
          </p:cNvSpPr>
          <p:nvPr/>
        </p:nvSpPr>
        <p:spPr>
          <a:xfrm>
            <a:off x="1862863" y="2761603"/>
            <a:ext cx="22175857" cy="1325563"/>
          </a:xfrm>
          <a:prstGeom prst="rect">
            <a:avLst/>
          </a:prstGeom>
        </p:spPr>
        <p:txBody>
          <a:bodyPr/>
          <a:lstStyle>
            <a:lvl1pPr algn="l" defTabSz="18283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79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SI" sz="6600" dirty="0"/>
              <a:t>Atomic Red Team</a:t>
            </a:r>
          </a:p>
        </p:txBody>
      </p:sp>
      <p:pic>
        <p:nvPicPr>
          <p:cNvPr id="2" name="Picture 2" descr="Atomic Red Team">
            <a:extLst>
              <a:ext uri="{FF2B5EF4-FFF2-40B4-BE49-F238E27FC236}">
                <a16:creationId xmlns:a16="http://schemas.microsoft.com/office/drawing/2014/main" id="{45354E12-2240-7EEA-C12B-A6313B91A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642" y="4087166"/>
            <a:ext cx="22527126" cy="1097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9978914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>
            <a:extLst>
              <a:ext uri="{FF2B5EF4-FFF2-40B4-BE49-F238E27FC236}">
                <a16:creationId xmlns:a16="http://schemas.microsoft.com/office/drawing/2014/main" id="{21513D1C-DA8B-1D5B-B59D-54B1847D72F1}"/>
              </a:ext>
            </a:extLst>
          </p:cNvPr>
          <p:cNvSpPr txBox="1"/>
          <p:nvPr/>
        </p:nvSpPr>
        <p:spPr>
          <a:xfrm>
            <a:off x="1862863" y="1701709"/>
            <a:ext cx="207316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Za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demonstracijo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TH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smo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izvedli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naslednje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taktike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napada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  <a:endParaRPr lang="en-SI" sz="6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6A671F-059B-0C75-6F7A-24933FD457E3}"/>
              </a:ext>
            </a:extLst>
          </p:cNvPr>
          <p:cNvSpPr txBox="1"/>
          <p:nvPr/>
        </p:nvSpPr>
        <p:spPr>
          <a:xfrm>
            <a:off x="6572022" y="3026999"/>
            <a:ext cx="15744902" cy="10064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SI" sz="40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T1566.001: Spear phishing attachment.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SI" sz="36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T1204.002: User Execution: Malicious File.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SI" sz="36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T1136.002: Create new windows domain admin user.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SI" sz="36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T1556.002: Modify Authentication Process: Password Filter DLL.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   T1037.001: Boot or logon script.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   T1070.001: Indicator removal on host.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   T1003.002: Credential dumping.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   T1518.001: Security software discovery.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   T1021.002: Remote Services: SMB/Windows Admin Shares.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   T1119: Automated collection.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    T1219: Remote Access Software.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    T1567.003: Exfiltration to text storage site.</a:t>
            </a:r>
          </a:p>
        </p:txBody>
      </p:sp>
      <p:sp>
        <p:nvSpPr>
          <p:cNvPr id="5" name="Freeform: Shape 8242">
            <a:extLst>
              <a:ext uri="{FF2B5EF4-FFF2-40B4-BE49-F238E27FC236}">
                <a16:creationId xmlns:a16="http://schemas.microsoft.com/office/drawing/2014/main" id="{5B33F197-07D8-2106-E12B-E076232EF925}"/>
              </a:ext>
            </a:extLst>
          </p:cNvPr>
          <p:cNvSpPr/>
          <p:nvPr/>
        </p:nvSpPr>
        <p:spPr>
          <a:xfrm>
            <a:off x="1072869" y="5065668"/>
            <a:ext cx="4464917" cy="4464912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550" h="550">
                <a:moveTo>
                  <a:pt x="550" y="275"/>
                </a:moveTo>
                <a:cubicBezTo>
                  <a:pt x="550" y="426"/>
                  <a:pt x="427" y="550"/>
                  <a:pt x="275" y="550"/>
                </a:cubicBezTo>
                <a:cubicBezTo>
                  <a:pt x="123" y="550"/>
                  <a:pt x="0" y="426"/>
                  <a:pt x="0" y="275"/>
                </a:cubicBezTo>
                <a:cubicBezTo>
                  <a:pt x="0" y="123"/>
                  <a:pt x="123" y="0"/>
                  <a:pt x="275" y="0"/>
                </a:cubicBezTo>
                <a:cubicBezTo>
                  <a:pt x="427" y="0"/>
                  <a:pt x="550" y="123"/>
                  <a:pt x="550" y="275"/>
                </a:cubicBezTo>
                <a:close/>
              </a:path>
            </a:pathLst>
          </a:custGeom>
          <a:solidFill>
            <a:schemeClr val="accent2"/>
          </a:solidFill>
          <a:ln cap="flat">
            <a:noFill/>
            <a:prstDash val="solid"/>
          </a:ln>
        </p:spPr>
        <p:txBody>
          <a:bodyPr vert="horz" wrap="none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 dirty="0">
              <a:ln>
                <a:noFill/>
              </a:ln>
              <a:latin typeface="Roboto" panose="02000000000000000000" pitchFamily="2" charset="0"/>
              <a:ea typeface="Roboto" panose="02000000000000000000" pitchFamily="2" charset="0"/>
              <a:cs typeface="Arial Unicode MS" pitchFamily="2"/>
            </a:endParaRPr>
          </a:p>
        </p:txBody>
      </p:sp>
      <p:pic>
        <p:nvPicPr>
          <p:cNvPr id="6" name="Graphic 5" descr="Monster with solid fill">
            <a:extLst>
              <a:ext uri="{FF2B5EF4-FFF2-40B4-BE49-F238E27FC236}">
                <a16:creationId xmlns:a16="http://schemas.microsoft.com/office/drawing/2014/main" id="{D4FA36AD-43C0-FBF7-738E-8001835ED5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060726" y="6142423"/>
            <a:ext cx="2422957" cy="2422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7851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Deduplikacija je proces odpravljanja podvojenih podatkov in s tem sprostitev zasedenih pomnilnih kapacitet in izboljšanja zmogljivosti diskovnih sistemov.">
            <a:extLst>
              <a:ext uri="{FF2B5EF4-FFF2-40B4-BE49-F238E27FC236}">
                <a16:creationId xmlns:a16="http://schemas.microsoft.com/office/drawing/2014/main" id="{1A77FE90-0360-F94D-8F07-17825AE25B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2417" y="12371710"/>
            <a:ext cx="2445026" cy="708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21513D1C-DA8B-1D5B-B59D-54B1847D72F1}"/>
              </a:ext>
            </a:extLst>
          </p:cNvPr>
          <p:cNvSpPr txBox="1"/>
          <p:nvPr/>
        </p:nvSpPr>
        <p:spPr>
          <a:xfrm>
            <a:off x="1862863" y="1701709"/>
            <a:ext cx="192271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Lets go hunt</a:t>
            </a:r>
            <a:endParaRPr lang="en-SI" sz="6000" dirty="0"/>
          </a:p>
        </p:txBody>
      </p:sp>
      <p:pic>
        <p:nvPicPr>
          <p:cNvPr id="6" name="Graphic 5" descr="Monster with solid fill">
            <a:extLst>
              <a:ext uri="{FF2B5EF4-FFF2-40B4-BE49-F238E27FC236}">
                <a16:creationId xmlns:a16="http://schemas.microsoft.com/office/drawing/2014/main" id="{D4FA36AD-43C0-FBF7-738E-8001835ED5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2385190" y="4667584"/>
            <a:ext cx="2422957" cy="2422957"/>
          </a:xfrm>
          <a:prstGeom prst="rect">
            <a:avLst/>
          </a:prstGeom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A00F3408-6C3A-83F9-D187-B557023A84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1" y="1588"/>
            <a:ext cx="24380471" cy="1371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B17C061-E3D1-F5BF-95FC-73FDEC9BB8A7}"/>
              </a:ext>
            </a:extLst>
          </p:cNvPr>
          <p:cNvSpPr txBox="1"/>
          <p:nvPr/>
        </p:nvSpPr>
        <p:spPr>
          <a:xfrm>
            <a:off x="8137500" y="371610"/>
            <a:ext cx="1624015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SI" sz="3600" dirty="0">
                <a:hlinkClick r:id="rId7"/>
              </a:rPr>
              <a:t>https://ntkdemo.blueteam.si/en-GB/app/NTK2023_ThreatHunting/1_-_initial_access</a:t>
            </a:r>
            <a:endParaRPr lang="en-SI" sz="3600" dirty="0"/>
          </a:p>
          <a:p>
            <a:endParaRPr lang="en-SI" sz="3600" dirty="0"/>
          </a:p>
        </p:txBody>
      </p:sp>
    </p:spTree>
    <p:extLst>
      <p:ext uri="{BB962C8B-B14F-4D97-AF65-F5344CB8AC3E}">
        <p14:creationId xmlns:p14="http://schemas.microsoft.com/office/powerpoint/2010/main" val="4004331464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A0E9A0D-389E-09ED-9513-AC7F559E0E5C}"/>
              </a:ext>
            </a:extLst>
          </p:cNvPr>
          <p:cNvSpPr/>
          <p:nvPr/>
        </p:nvSpPr>
        <p:spPr>
          <a:xfrm>
            <a:off x="0" y="0"/>
            <a:ext cx="24395994" cy="13716000"/>
          </a:xfrm>
          <a:prstGeom prst="rect">
            <a:avLst/>
          </a:prstGeom>
          <a:solidFill>
            <a:srgbClr val="161D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B3C3214-412C-2E7E-AA47-BD788BF72D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42372" cy="13203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658121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A0E9A0D-389E-09ED-9513-AC7F559E0E5C}"/>
              </a:ext>
            </a:extLst>
          </p:cNvPr>
          <p:cNvSpPr/>
          <p:nvPr/>
        </p:nvSpPr>
        <p:spPr>
          <a:xfrm>
            <a:off x="0" y="0"/>
            <a:ext cx="24395994" cy="13716000"/>
          </a:xfrm>
          <a:prstGeom prst="rect">
            <a:avLst/>
          </a:prstGeom>
          <a:solidFill>
            <a:srgbClr val="161D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253BC4D-2C2C-63EF-EB24-CA5CF8C182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0358"/>
            <a:ext cx="24346700" cy="408326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7387A0-383B-71AF-B2C3-BB2E9299A0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273" y="4303985"/>
            <a:ext cx="23699582" cy="33265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CBF9C4-43C5-2D63-A105-9E50AEE52D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617" y="7740868"/>
            <a:ext cx="23857237" cy="9479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47328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A0E9A0D-389E-09ED-9513-AC7F559E0E5C}"/>
              </a:ext>
            </a:extLst>
          </p:cNvPr>
          <p:cNvSpPr/>
          <p:nvPr/>
        </p:nvSpPr>
        <p:spPr>
          <a:xfrm>
            <a:off x="0" y="0"/>
            <a:ext cx="24395994" cy="13716000"/>
          </a:xfrm>
          <a:prstGeom prst="rect">
            <a:avLst/>
          </a:prstGeom>
          <a:solidFill>
            <a:srgbClr val="161D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6CACD71-94D4-8CB1-B1DE-06D6D794FA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1" y="15766"/>
            <a:ext cx="24243336" cy="13195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140704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A0E9A0D-389E-09ED-9513-AC7F559E0E5C}"/>
              </a:ext>
            </a:extLst>
          </p:cNvPr>
          <p:cNvSpPr/>
          <p:nvPr/>
        </p:nvSpPr>
        <p:spPr>
          <a:xfrm>
            <a:off x="0" y="0"/>
            <a:ext cx="24395994" cy="13716000"/>
          </a:xfrm>
          <a:prstGeom prst="rect">
            <a:avLst/>
          </a:prstGeom>
          <a:solidFill>
            <a:srgbClr val="161D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2735B7D-30F6-3539-6A8A-C2684AA1D6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24303065" cy="491884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D939E71-3B8F-A971-320B-025ACC72B5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4630" y="5102437"/>
            <a:ext cx="24567544" cy="192898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7CEAB1B-150F-6AF3-B286-F70B265A11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043730"/>
            <a:ext cx="24746845" cy="5199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319845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A0E9A0D-389E-09ED-9513-AC7F559E0E5C}"/>
              </a:ext>
            </a:extLst>
          </p:cNvPr>
          <p:cNvSpPr/>
          <p:nvPr/>
        </p:nvSpPr>
        <p:spPr>
          <a:xfrm>
            <a:off x="0" y="0"/>
            <a:ext cx="24395994" cy="13716000"/>
          </a:xfrm>
          <a:prstGeom prst="rect">
            <a:avLst/>
          </a:prstGeom>
          <a:solidFill>
            <a:srgbClr val="161D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E533372-7A8A-B83A-5BBA-23B1F1B1F7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24381449" cy="10089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64295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A0E9A0D-389E-09ED-9513-AC7F559E0E5C}"/>
              </a:ext>
            </a:extLst>
          </p:cNvPr>
          <p:cNvSpPr/>
          <p:nvPr/>
        </p:nvSpPr>
        <p:spPr>
          <a:xfrm>
            <a:off x="0" y="0"/>
            <a:ext cx="24395994" cy="13716000"/>
          </a:xfrm>
          <a:prstGeom prst="rect">
            <a:avLst/>
          </a:prstGeom>
          <a:solidFill>
            <a:srgbClr val="161D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36CFF57-EC12-6351-4590-743A0B15A0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95994" cy="1038290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CF89F78-B80F-E7F0-1047-7DDF3BC441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176"/>
          <a:stretch/>
        </p:blipFill>
        <p:spPr>
          <a:xfrm>
            <a:off x="126124" y="10468304"/>
            <a:ext cx="24066410" cy="3184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97325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A0E9A0D-389E-09ED-9513-AC7F559E0E5C}"/>
              </a:ext>
            </a:extLst>
          </p:cNvPr>
          <p:cNvSpPr/>
          <p:nvPr/>
        </p:nvSpPr>
        <p:spPr>
          <a:xfrm>
            <a:off x="0" y="0"/>
            <a:ext cx="24395994" cy="13716000"/>
          </a:xfrm>
          <a:prstGeom prst="rect">
            <a:avLst/>
          </a:prstGeom>
          <a:solidFill>
            <a:srgbClr val="161D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8997466-7242-9AA3-953B-7110A59ED2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8944"/>
          <a:stretch/>
        </p:blipFill>
        <p:spPr>
          <a:xfrm>
            <a:off x="0" y="-1"/>
            <a:ext cx="24395994" cy="37837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3823A7E-FDB4-8DFC-B1B2-7B29D16BEB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748"/>
          <a:stretch/>
        </p:blipFill>
        <p:spPr>
          <a:xfrm>
            <a:off x="-18344" y="3783724"/>
            <a:ext cx="24395994" cy="195852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FB5A75-03CF-C848-794E-60C9AA2C45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0573"/>
          <a:stretch/>
        </p:blipFill>
        <p:spPr>
          <a:xfrm>
            <a:off x="0" y="5934170"/>
            <a:ext cx="24089710" cy="11918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A64E97-25CD-F158-9435-1ED1FB5ADA3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0577"/>
          <a:stretch/>
        </p:blipFill>
        <p:spPr>
          <a:xfrm>
            <a:off x="0" y="7126014"/>
            <a:ext cx="24089710" cy="6248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616541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A0E9A0D-389E-09ED-9513-AC7F559E0E5C}"/>
              </a:ext>
            </a:extLst>
          </p:cNvPr>
          <p:cNvSpPr/>
          <p:nvPr/>
        </p:nvSpPr>
        <p:spPr>
          <a:xfrm>
            <a:off x="0" y="0"/>
            <a:ext cx="24395994" cy="13716000"/>
          </a:xfrm>
          <a:prstGeom prst="rect">
            <a:avLst/>
          </a:prstGeom>
          <a:solidFill>
            <a:srgbClr val="161D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28ADA2C-0908-DB29-3703-8DDBBAFF0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24348831" cy="1113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842443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A0E9A0D-389E-09ED-9513-AC7F559E0E5C}"/>
              </a:ext>
            </a:extLst>
          </p:cNvPr>
          <p:cNvSpPr/>
          <p:nvPr/>
        </p:nvSpPr>
        <p:spPr>
          <a:xfrm>
            <a:off x="0" y="0"/>
            <a:ext cx="24395994" cy="13716000"/>
          </a:xfrm>
          <a:prstGeom prst="rect">
            <a:avLst/>
          </a:prstGeom>
          <a:solidFill>
            <a:srgbClr val="161D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9F22D0-54DE-C7C2-63D7-EAC458D04A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24377650" cy="12924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093726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A0E9A0D-389E-09ED-9513-AC7F559E0E5C}"/>
              </a:ext>
            </a:extLst>
          </p:cNvPr>
          <p:cNvSpPr/>
          <p:nvPr/>
        </p:nvSpPr>
        <p:spPr>
          <a:xfrm>
            <a:off x="0" y="0"/>
            <a:ext cx="24395994" cy="13716000"/>
          </a:xfrm>
          <a:prstGeom prst="rect">
            <a:avLst/>
          </a:prstGeom>
          <a:solidFill>
            <a:srgbClr val="161D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39DA700-48BC-E6D0-4081-11227F5987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24368499" cy="10941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103896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A0E9A0D-389E-09ED-9513-AC7F559E0E5C}"/>
              </a:ext>
            </a:extLst>
          </p:cNvPr>
          <p:cNvSpPr/>
          <p:nvPr/>
        </p:nvSpPr>
        <p:spPr>
          <a:xfrm>
            <a:off x="0" y="0"/>
            <a:ext cx="24395994" cy="13716000"/>
          </a:xfrm>
          <a:prstGeom prst="rect">
            <a:avLst/>
          </a:prstGeom>
          <a:solidFill>
            <a:srgbClr val="161D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80A10FD-56C1-3BBB-58C4-A94750CAB6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24390425" cy="11634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33003"/>
      </p:ext>
    </p:extLst>
  </p:cSld>
  <p:clrMapOvr>
    <a:masterClrMapping/>
  </p:clrMapOvr>
  <p:transition spd="slow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A0E9A0D-389E-09ED-9513-AC7F559E0E5C}"/>
              </a:ext>
            </a:extLst>
          </p:cNvPr>
          <p:cNvSpPr/>
          <p:nvPr/>
        </p:nvSpPr>
        <p:spPr>
          <a:xfrm>
            <a:off x="0" y="0"/>
            <a:ext cx="24395994" cy="13716000"/>
          </a:xfrm>
          <a:prstGeom prst="rect">
            <a:avLst/>
          </a:prstGeom>
          <a:solidFill>
            <a:srgbClr val="161D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0B7AF8B-2D3E-1739-E64E-B89F6A49E9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401266" cy="10026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182740"/>
      </p:ext>
    </p:extLst>
  </p:cSld>
  <p:clrMapOvr>
    <a:masterClrMapping/>
  </p:clrMapOvr>
  <p:transition spd="slow">
    <p:push dir="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A0E9A0D-389E-09ED-9513-AC7F559E0E5C}"/>
              </a:ext>
            </a:extLst>
          </p:cNvPr>
          <p:cNvSpPr/>
          <p:nvPr/>
        </p:nvSpPr>
        <p:spPr>
          <a:xfrm>
            <a:off x="0" y="0"/>
            <a:ext cx="24395994" cy="13716000"/>
          </a:xfrm>
          <a:prstGeom prst="rect">
            <a:avLst/>
          </a:prstGeom>
          <a:solidFill>
            <a:srgbClr val="161D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5A4C89-1CE8-B578-3A49-00A0368AEF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24370393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52495"/>
      </p:ext>
    </p:extLst>
  </p:cSld>
  <p:clrMapOvr>
    <a:masterClrMapping/>
  </p:clrMapOvr>
  <p:transition spd="slow">
    <p:push dir="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8242">
            <a:extLst>
              <a:ext uri="{FF2B5EF4-FFF2-40B4-BE49-F238E27FC236}">
                <a16:creationId xmlns:a16="http://schemas.microsoft.com/office/drawing/2014/main" id="{1BB19509-84DF-1CFD-D70B-365D312B83AB}"/>
              </a:ext>
            </a:extLst>
          </p:cNvPr>
          <p:cNvSpPr/>
          <p:nvPr/>
        </p:nvSpPr>
        <p:spPr>
          <a:xfrm>
            <a:off x="18313734" y="3893960"/>
            <a:ext cx="4464917" cy="4464912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550" h="550">
                <a:moveTo>
                  <a:pt x="550" y="275"/>
                </a:moveTo>
                <a:cubicBezTo>
                  <a:pt x="550" y="426"/>
                  <a:pt x="427" y="550"/>
                  <a:pt x="275" y="550"/>
                </a:cubicBezTo>
                <a:cubicBezTo>
                  <a:pt x="123" y="550"/>
                  <a:pt x="0" y="426"/>
                  <a:pt x="0" y="275"/>
                </a:cubicBezTo>
                <a:cubicBezTo>
                  <a:pt x="0" y="123"/>
                  <a:pt x="123" y="0"/>
                  <a:pt x="275" y="0"/>
                </a:cubicBezTo>
                <a:cubicBezTo>
                  <a:pt x="427" y="0"/>
                  <a:pt x="550" y="123"/>
                  <a:pt x="550" y="275"/>
                </a:cubicBezTo>
                <a:close/>
              </a:path>
            </a:pathLst>
          </a:custGeom>
          <a:solidFill>
            <a:schemeClr val="accent6"/>
          </a:solidFill>
          <a:ln cap="flat">
            <a:noFill/>
            <a:prstDash val="solid"/>
          </a:ln>
        </p:spPr>
        <p:txBody>
          <a:bodyPr vert="horz" wrap="none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 dirty="0">
              <a:ln>
                <a:noFill/>
              </a:ln>
              <a:latin typeface="Roboto" panose="02000000000000000000" pitchFamily="2" charset="0"/>
              <a:ea typeface="Roboto" panose="02000000000000000000" pitchFamily="2" charset="0"/>
              <a:cs typeface="Arial Unicode MS" pitchFamily="2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1513D1C-DA8B-1D5B-B59D-54B1847D72F1}"/>
              </a:ext>
            </a:extLst>
          </p:cNvPr>
          <p:cNvSpPr txBox="1"/>
          <p:nvPr/>
        </p:nvSpPr>
        <p:spPr>
          <a:xfrm>
            <a:off x="1862863" y="1701709"/>
            <a:ext cx="192271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Kaj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je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drugače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nasploh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pametno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spremljati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?</a:t>
            </a:r>
            <a:endParaRPr lang="en-SI" sz="6000" dirty="0"/>
          </a:p>
        </p:txBody>
      </p:sp>
      <p:pic>
        <p:nvPicPr>
          <p:cNvPr id="4" name="Graphic 3" descr="3D glasses with solid fill">
            <a:extLst>
              <a:ext uri="{FF2B5EF4-FFF2-40B4-BE49-F238E27FC236}">
                <a16:creationId xmlns:a16="http://schemas.microsoft.com/office/drawing/2014/main" id="{55BFA1F7-1D10-17E3-9C2D-1B16648ABF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9301591" y="4970715"/>
            <a:ext cx="2422957" cy="24229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A4590C0-94D0-20C7-988A-D270C5F07A6E}"/>
              </a:ext>
            </a:extLst>
          </p:cNvPr>
          <p:cNvSpPr txBox="1"/>
          <p:nvPr/>
        </p:nvSpPr>
        <p:spPr>
          <a:xfrm>
            <a:off x="2357121" y="3610337"/>
            <a:ext cx="16944470" cy="7376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Invoke-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WebRequest</a:t>
            </a:r>
            <a:endParaRPr lang="en-GB" sz="40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Wget</a:t>
            </a:r>
            <a:endParaRPr lang="en-GB" sz="40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Curl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IEX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iwr</a:t>
            </a:r>
            <a:endParaRPr lang="en-GB" sz="40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Base64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šifrirani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powershell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ukazi</a:t>
            </a:r>
            <a:endParaRPr lang="en-GB" sz="40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Več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zagnanih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različnih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LOLBinov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v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krajšem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času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na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posamezni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napravi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. 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endParaRPr lang="en-GB" sz="40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endParaRPr lang="en-GB" sz="40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8337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8242">
            <a:extLst>
              <a:ext uri="{FF2B5EF4-FFF2-40B4-BE49-F238E27FC236}">
                <a16:creationId xmlns:a16="http://schemas.microsoft.com/office/drawing/2014/main" id="{1BB19509-84DF-1CFD-D70B-365D312B83AB}"/>
              </a:ext>
            </a:extLst>
          </p:cNvPr>
          <p:cNvSpPr/>
          <p:nvPr/>
        </p:nvSpPr>
        <p:spPr>
          <a:xfrm>
            <a:off x="18313734" y="3893960"/>
            <a:ext cx="4464917" cy="4464912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550" h="550">
                <a:moveTo>
                  <a:pt x="550" y="275"/>
                </a:moveTo>
                <a:cubicBezTo>
                  <a:pt x="550" y="426"/>
                  <a:pt x="427" y="550"/>
                  <a:pt x="275" y="550"/>
                </a:cubicBezTo>
                <a:cubicBezTo>
                  <a:pt x="123" y="550"/>
                  <a:pt x="0" y="426"/>
                  <a:pt x="0" y="275"/>
                </a:cubicBezTo>
                <a:cubicBezTo>
                  <a:pt x="0" y="123"/>
                  <a:pt x="123" y="0"/>
                  <a:pt x="275" y="0"/>
                </a:cubicBezTo>
                <a:cubicBezTo>
                  <a:pt x="427" y="0"/>
                  <a:pt x="550" y="123"/>
                  <a:pt x="550" y="275"/>
                </a:cubicBezTo>
                <a:close/>
              </a:path>
            </a:pathLst>
          </a:custGeom>
          <a:solidFill>
            <a:schemeClr val="accent2"/>
          </a:solidFill>
          <a:ln cap="flat">
            <a:noFill/>
            <a:prstDash val="solid"/>
          </a:ln>
        </p:spPr>
        <p:txBody>
          <a:bodyPr vert="horz" wrap="none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 dirty="0">
              <a:ln>
                <a:noFill/>
              </a:ln>
              <a:latin typeface="Roboto" panose="02000000000000000000" pitchFamily="2" charset="0"/>
              <a:ea typeface="Roboto" panose="02000000000000000000" pitchFamily="2" charset="0"/>
              <a:cs typeface="Arial Unicode MS" pitchFamily="2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1513D1C-DA8B-1D5B-B59D-54B1847D72F1}"/>
              </a:ext>
            </a:extLst>
          </p:cNvPr>
          <p:cNvSpPr txBox="1"/>
          <p:nvPr/>
        </p:nvSpPr>
        <p:spPr>
          <a:xfrm>
            <a:off x="1862863" y="1701709"/>
            <a:ext cx="192271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Primeri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iz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prakse</a:t>
            </a:r>
            <a:endParaRPr lang="en-SI" sz="6000" dirty="0"/>
          </a:p>
        </p:txBody>
      </p:sp>
      <p:pic>
        <p:nvPicPr>
          <p:cNvPr id="4" name="Graphic 3" descr="Briefcase with solid fill">
            <a:extLst>
              <a:ext uri="{FF2B5EF4-FFF2-40B4-BE49-F238E27FC236}">
                <a16:creationId xmlns:a16="http://schemas.microsoft.com/office/drawing/2014/main" id="{55BFA1F7-1D10-17E3-9C2D-1B16648ABF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9301591" y="4970715"/>
            <a:ext cx="2422957" cy="24229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A4590C0-94D0-20C7-988A-D270C5F07A6E}"/>
              </a:ext>
            </a:extLst>
          </p:cNvPr>
          <p:cNvSpPr txBox="1"/>
          <p:nvPr/>
        </p:nvSpPr>
        <p:spPr>
          <a:xfrm>
            <a:off x="2357121" y="3610337"/>
            <a:ext cx="16944470" cy="8207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Brisanje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backupov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Spremljanje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anomalij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marL="1200150" lvl="2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Odstopanje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(ne)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uporabe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powershell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-a.</a:t>
            </a:r>
          </a:p>
          <a:p>
            <a:pPr marL="1200150" lvl="2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Egress traffic (SSH, RDP, DNS…)</a:t>
            </a:r>
          </a:p>
          <a:p>
            <a:pPr marL="1200150" lvl="2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Odstopanje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drugega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obnašanja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.	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endParaRPr lang="en-GB" sz="40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Napredno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000" dirty="0" err="1">
                <a:latin typeface="Roboto" panose="02000000000000000000" pitchFamily="2" charset="0"/>
                <a:ea typeface="Roboto" panose="02000000000000000000" pitchFamily="2" charset="0"/>
              </a:rPr>
              <a:t>zaznavanje</a:t>
            </a:r>
            <a:r>
              <a:rPr lang="en-GB" sz="4000" dirty="0"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marL="1200150" lvl="2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”</a:t>
            </a:r>
            <a:r>
              <a:rPr lang="en-GB" sz="3600" dirty="0" err="1">
                <a:latin typeface="Roboto" panose="02000000000000000000" pitchFamily="2" charset="0"/>
                <a:ea typeface="Roboto" panose="02000000000000000000" pitchFamily="2" charset="0"/>
              </a:rPr>
              <a:t>Razglasitev</a:t>
            </a: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” </a:t>
            </a:r>
            <a:r>
              <a:rPr lang="en-GB" sz="3600" dirty="0" err="1">
                <a:latin typeface="Roboto" panose="02000000000000000000" pitchFamily="2" charset="0"/>
                <a:ea typeface="Roboto" panose="02000000000000000000" pitchFamily="2" charset="0"/>
              </a:rPr>
              <a:t>alarma</a:t>
            </a: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, ko se ”risk score” </a:t>
            </a:r>
            <a:r>
              <a:rPr lang="en-GB" sz="3600" dirty="0" err="1">
                <a:latin typeface="Roboto" panose="02000000000000000000" pitchFamily="2" charset="0"/>
                <a:ea typeface="Roboto" panose="02000000000000000000" pitchFamily="2" charset="0"/>
              </a:rPr>
              <a:t>neki</a:t>
            </a: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3600" dirty="0" err="1">
                <a:latin typeface="Roboto" panose="02000000000000000000" pitchFamily="2" charset="0"/>
                <a:ea typeface="Roboto" panose="02000000000000000000" pitchFamily="2" charset="0"/>
              </a:rPr>
              <a:t>entiteti</a:t>
            </a: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3600" dirty="0" err="1">
                <a:latin typeface="Roboto" panose="02000000000000000000" pitchFamily="2" charset="0"/>
                <a:ea typeface="Roboto" panose="02000000000000000000" pitchFamily="2" charset="0"/>
              </a:rPr>
              <a:t>dvigne</a:t>
            </a: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3600" dirty="0" err="1">
                <a:latin typeface="Roboto" panose="02000000000000000000" pitchFamily="2" charset="0"/>
                <a:ea typeface="Roboto" panose="02000000000000000000" pitchFamily="2" charset="0"/>
              </a:rPr>
              <a:t>čez</a:t>
            </a: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3600" dirty="0" err="1">
                <a:latin typeface="Roboto" panose="02000000000000000000" pitchFamily="2" charset="0"/>
                <a:ea typeface="Roboto" panose="02000000000000000000" pitchFamily="2" charset="0"/>
              </a:rPr>
              <a:t>mejo</a:t>
            </a:r>
            <a:r>
              <a:rPr lang="en-GB" sz="3600" dirty="0">
                <a:latin typeface="Roboto" panose="02000000000000000000" pitchFamily="2" charset="0"/>
                <a:ea typeface="Roboto" panose="02000000000000000000" pitchFamily="2" charset="0"/>
              </a:rPr>
              <a:t>. (RBA)</a:t>
            </a:r>
          </a:p>
          <a:p>
            <a:pPr>
              <a:lnSpc>
                <a:spcPct val="150000"/>
              </a:lnSpc>
              <a:buClr>
                <a:schemeClr val="accent2"/>
              </a:buClr>
              <a:buSzPct val="150000"/>
            </a:pPr>
            <a:endParaRPr lang="en-GB" sz="40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3555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8242">
            <a:extLst>
              <a:ext uri="{FF2B5EF4-FFF2-40B4-BE49-F238E27FC236}">
                <a16:creationId xmlns:a16="http://schemas.microsoft.com/office/drawing/2014/main" id="{1BB19509-84DF-1CFD-D70B-365D312B83AB}"/>
              </a:ext>
            </a:extLst>
          </p:cNvPr>
          <p:cNvSpPr/>
          <p:nvPr/>
        </p:nvSpPr>
        <p:spPr>
          <a:xfrm>
            <a:off x="1821585" y="4094888"/>
            <a:ext cx="4464917" cy="4464912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550" h="550">
                <a:moveTo>
                  <a:pt x="550" y="275"/>
                </a:moveTo>
                <a:cubicBezTo>
                  <a:pt x="550" y="426"/>
                  <a:pt x="427" y="550"/>
                  <a:pt x="275" y="550"/>
                </a:cubicBezTo>
                <a:cubicBezTo>
                  <a:pt x="123" y="550"/>
                  <a:pt x="0" y="426"/>
                  <a:pt x="0" y="275"/>
                </a:cubicBezTo>
                <a:cubicBezTo>
                  <a:pt x="0" y="123"/>
                  <a:pt x="123" y="0"/>
                  <a:pt x="275" y="0"/>
                </a:cubicBezTo>
                <a:cubicBezTo>
                  <a:pt x="427" y="0"/>
                  <a:pt x="550" y="123"/>
                  <a:pt x="550" y="275"/>
                </a:cubicBezTo>
                <a:close/>
              </a:path>
            </a:pathLst>
          </a:custGeom>
          <a:solidFill>
            <a:schemeClr val="accent1"/>
          </a:solidFill>
          <a:ln cap="flat">
            <a:noFill/>
            <a:prstDash val="solid"/>
          </a:ln>
        </p:spPr>
        <p:txBody>
          <a:bodyPr vert="horz" wrap="none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 dirty="0">
              <a:ln>
                <a:noFill/>
              </a:ln>
              <a:latin typeface="Roboto" panose="02000000000000000000" pitchFamily="2" charset="0"/>
              <a:ea typeface="Roboto" panose="02000000000000000000" pitchFamily="2" charset="0"/>
              <a:cs typeface="Arial Unicode MS" pitchFamily="2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1513D1C-DA8B-1D5B-B59D-54B1847D72F1}"/>
              </a:ext>
            </a:extLst>
          </p:cNvPr>
          <p:cNvSpPr txBox="1"/>
          <p:nvPr/>
        </p:nvSpPr>
        <p:spPr>
          <a:xfrm>
            <a:off x="1862863" y="1701709"/>
            <a:ext cx="192271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Zaključne</a:t>
            </a:r>
            <a:r>
              <a:rPr lang="en-US" sz="6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6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misli</a:t>
            </a:r>
            <a:endParaRPr lang="en-SI" sz="6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6DE032-F81B-B5FB-2B40-7982BBACDEA5}"/>
              </a:ext>
            </a:extLst>
          </p:cNvPr>
          <p:cNvSpPr txBox="1"/>
          <p:nvPr/>
        </p:nvSpPr>
        <p:spPr>
          <a:xfrm>
            <a:off x="7056900" y="3281659"/>
            <a:ext cx="16738281" cy="8104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Če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želimo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biti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dobri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threat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hunterji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moramo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dobro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poznati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delovanje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funkcionalnosti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operacijskega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sistema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–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ali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pa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biti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z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eno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nogo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na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offensive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strani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. 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 Attack range is a must.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 V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ekipi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potrebujemo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red teamer-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ja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, ki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izvaja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napade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Nemogoče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je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vedeti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in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predvideti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vse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.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Čaka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nas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vseživljensko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učenje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 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Poizkusi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 in </a:t>
            </a:r>
            <a:r>
              <a:rPr lang="en-GB" sz="4400" dirty="0" err="1">
                <a:latin typeface="Roboto" panose="02000000000000000000" pitchFamily="2" charset="0"/>
                <a:ea typeface="Roboto" panose="02000000000000000000" pitchFamily="2" charset="0"/>
              </a:rPr>
              <a:t>neuspehi</a:t>
            </a:r>
            <a:r>
              <a:rPr lang="en-GB" sz="4400" dirty="0"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</p:txBody>
      </p:sp>
      <p:pic>
        <p:nvPicPr>
          <p:cNvPr id="4" name="Graphic 3" descr="Group brainstorm with solid fill">
            <a:extLst>
              <a:ext uri="{FF2B5EF4-FFF2-40B4-BE49-F238E27FC236}">
                <a16:creationId xmlns:a16="http://schemas.microsoft.com/office/drawing/2014/main" id="{E7563564-9F02-0F12-513A-83C55468D3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948571" y="5257369"/>
            <a:ext cx="2152817" cy="215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4667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350">
            <a:extLst>
              <a:ext uri="{FF2B5EF4-FFF2-40B4-BE49-F238E27FC236}">
                <a16:creationId xmlns:a16="http://schemas.microsoft.com/office/drawing/2014/main" id="{C410D6E4-CA11-5F40-87FC-8271B1E65DE0}"/>
              </a:ext>
            </a:extLst>
          </p:cNvPr>
          <p:cNvSpPr txBox="1"/>
          <p:nvPr/>
        </p:nvSpPr>
        <p:spPr>
          <a:xfrm>
            <a:off x="0" y="5534561"/>
            <a:ext cx="243776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Lato Heavy" charset="0"/>
              </a:rPr>
              <a:t>Hvala</a:t>
            </a:r>
            <a:r>
              <a:rPr lang="en-US" sz="8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Lato Heavy" charset="0"/>
              </a:rPr>
              <a:t> za </a:t>
            </a:r>
            <a:r>
              <a:rPr lang="en-US" sz="8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Lato Heavy" charset="0"/>
              </a:rPr>
              <a:t>vašo</a:t>
            </a:r>
            <a:r>
              <a:rPr lang="en-US" sz="8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Lato Heavy" charset="0"/>
              </a:rPr>
              <a:t> </a:t>
            </a:r>
            <a:r>
              <a:rPr lang="en-US" sz="8000" b="1" dirty="0" err="1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Lato Heavy" charset="0"/>
              </a:rPr>
              <a:t>pozornost</a:t>
            </a:r>
            <a:r>
              <a:rPr lang="en-US" sz="8000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Lato Heavy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34748717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197917</TotalTime>
  <Words>781</Words>
  <Application>Microsoft Macintosh PowerPoint</Application>
  <PresentationFormat>Custom</PresentationFormat>
  <Paragraphs>143</Paragraphs>
  <Slides>31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Lato Light</vt:lpstr>
      <vt:lpstr>Montserrat Light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/>
  <cp:keywords/>
  <dc:description/>
  <cp:lastModifiedBy>Žiga Humar</cp:lastModifiedBy>
  <cp:revision>20591</cp:revision>
  <cp:lastPrinted>2021-09-08T09:47:18Z</cp:lastPrinted>
  <dcterms:created xsi:type="dcterms:W3CDTF">2014-11-12T21:47:38Z</dcterms:created>
  <dcterms:modified xsi:type="dcterms:W3CDTF">2023-09-26T07:07:00Z</dcterms:modified>
  <cp:category/>
</cp:coreProperties>
</file>