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3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4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4229" r:id="rId1"/>
    <p:sldMasterId id="2147484564" r:id="rId2"/>
    <p:sldMasterId id="2147484586" r:id="rId3"/>
    <p:sldMasterId id="2147484603" r:id="rId4"/>
    <p:sldMasterId id="2147484648" r:id="rId5"/>
  </p:sldMasterIdLst>
  <p:notesMasterIdLst>
    <p:notesMasterId r:id="rId38"/>
  </p:notesMasterIdLst>
  <p:handoutMasterIdLst>
    <p:handoutMasterId r:id="rId39"/>
  </p:handoutMasterIdLst>
  <p:sldIdLst>
    <p:sldId id="1554" r:id="rId6"/>
    <p:sldId id="1556" r:id="rId7"/>
    <p:sldId id="1593" r:id="rId8"/>
    <p:sldId id="1614" r:id="rId9"/>
    <p:sldId id="1620" r:id="rId10"/>
    <p:sldId id="1621" r:id="rId11"/>
    <p:sldId id="1622" r:id="rId12"/>
    <p:sldId id="1623" r:id="rId13"/>
    <p:sldId id="1626" r:id="rId14"/>
    <p:sldId id="1627" r:id="rId15"/>
    <p:sldId id="1595" r:id="rId16"/>
    <p:sldId id="1596" r:id="rId17"/>
    <p:sldId id="1615" r:id="rId18"/>
    <p:sldId id="1608" r:id="rId19"/>
    <p:sldId id="1631" r:id="rId20"/>
    <p:sldId id="1611" r:id="rId21"/>
    <p:sldId id="1609" r:id="rId22"/>
    <p:sldId id="1610" r:id="rId23"/>
    <p:sldId id="1624" r:id="rId24"/>
    <p:sldId id="1613" r:id="rId25"/>
    <p:sldId id="1598" r:id="rId26"/>
    <p:sldId id="1599" r:id="rId27"/>
    <p:sldId id="1625" r:id="rId28"/>
    <p:sldId id="1629" r:id="rId29"/>
    <p:sldId id="1630" r:id="rId30"/>
    <p:sldId id="1601" r:id="rId31"/>
    <p:sldId id="1602" r:id="rId32"/>
    <p:sldId id="1604" r:id="rId33"/>
    <p:sldId id="1607" r:id="rId34"/>
    <p:sldId id="1606" r:id="rId35"/>
    <p:sldId id="1605" r:id="rId36"/>
    <p:sldId id="1567" r:id="rId37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" id="{7C387404-1192-41C0-B597-22CE4160B4E1}">
          <p14:sldIdLst>
            <p14:sldId id="1554"/>
          </p14:sldIdLst>
        </p14:section>
        <p14:section name="NT Tehnologija" id="{7BA3AB53-B0D3-4155-A793-FCE390968904}">
          <p14:sldIdLst>
            <p14:sldId id="1556"/>
            <p14:sldId id="1593"/>
            <p14:sldId id="1614"/>
            <p14:sldId id="1620"/>
            <p14:sldId id="1621"/>
            <p14:sldId id="1622"/>
            <p14:sldId id="1623"/>
            <p14:sldId id="1626"/>
            <p14:sldId id="1627"/>
            <p14:sldId id="1595"/>
            <p14:sldId id="1596"/>
            <p14:sldId id="1615"/>
            <p14:sldId id="1608"/>
            <p14:sldId id="1631"/>
            <p14:sldId id="1611"/>
            <p14:sldId id="1609"/>
            <p14:sldId id="1610"/>
            <p14:sldId id="1624"/>
            <p14:sldId id="1613"/>
            <p14:sldId id="1598"/>
            <p14:sldId id="1599"/>
            <p14:sldId id="1625"/>
            <p14:sldId id="1629"/>
            <p14:sldId id="1630"/>
            <p14:sldId id="1601"/>
            <p14:sldId id="1602"/>
            <p14:sldId id="1604"/>
            <p14:sldId id="1607"/>
            <p14:sldId id="1606"/>
            <p14:sldId id="1605"/>
            <p14:sldId id="15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0" clrIdx="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91C"/>
    <a:srgbClr val="F26522"/>
    <a:srgbClr val="F1E16B"/>
    <a:srgbClr val="F2F240"/>
    <a:srgbClr val="00AEEF"/>
    <a:srgbClr val="00254A"/>
    <a:srgbClr val="00BCF2"/>
    <a:srgbClr val="F08400"/>
    <a:srgbClr val="002050"/>
    <a:srgbClr val="3C5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30" autoAdjust="0"/>
    <p:restoredTop sz="92136" autoAdjust="0"/>
  </p:normalViewPr>
  <p:slideViewPr>
    <p:cSldViewPr>
      <p:cViewPr varScale="1">
        <p:scale>
          <a:sx n="87" d="100"/>
          <a:sy n="87" d="100"/>
        </p:scale>
        <p:origin x="56" y="316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howGuides="1">
      <p:cViewPr varScale="1">
        <p:scale>
          <a:sx n="97" d="100"/>
          <a:sy n="97" d="100"/>
        </p:scale>
        <p:origin x="-478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commentAuthors" Target="commentAuthor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5/18/2017 12:12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824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144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384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EEC551-8CDA-4EB6-89BB-2A86C9F091C8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0261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792B8179-17C4-46B7-B04D-84E90A53BA89}" type="slidenum">
              <a:rPr lang="en-US" smtClean="0">
                <a:solidFill>
                  <a:prstClr val="black"/>
                </a:solidFill>
                <a:latin typeface="Calibri" panose="020F0502020204030204"/>
              </a:rPr>
              <a:pPr defTabSz="914400">
                <a:defRPr/>
              </a:pPr>
              <a:t>6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1681643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6060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293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7F603A-779F-4101-9B83-C34650C566A7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4024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2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3771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4B058A-6565-49B1-B703-2E43228A892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6832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792B8179-17C4-46B7-B04D-84E90A53BA89}" type="slidenum">
              <a:rPr lang="en-US" smtClean="0">
                <a:solidFill>
                  <a:prstClr val="black"/>
                </a:solidFill>
                <a:latin typeface="Calibri" panose="020F0502020204030204"/>
              </a:rPr>
              <a:pPr defTabSz="914400">
                <a:defRPr/>
              </a:pPr>
              <a:t>19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425821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EC29EE-A8AD-4CE0-9C0B-116E0D4D7533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5/18/2017 12:12 AM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589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7F603A-779F-4101-9B83-C34650C566A7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11795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6009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398463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B0BD91-A332-4638-9D55-E1550E13BA63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5/18/2017 12:12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8476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EEC551-8CDA-4EB6-89BB-2A86C9F091C8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1116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7F603A-779F-4101-9B83-C34650C566A7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547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5/18/2017 12:12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18088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EEC551-8CDA-4EB6-89BB-2A86C9F091C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5/18/2017 12:12 AM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56235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u="sng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5/18/2017 12:12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0012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398463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601B9-5273-467A-8E48-EC9939578C8F}" type="datetime8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5/18/2017 12:12 AM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50802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5/18/2017 12:12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276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2F5416D-752F-4A27-A7A5-0CB5FC0CFE2E}" type="datetime8">
              <a:rPr lang="en-US" smtClean="0">
                <a:solidFill>
                  <a:prstClr val="black"/>
                </a:solidFill>
              </a:rPr>
              <a:t>5/18/2017 12:12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2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5.emf"/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6.emf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7.emf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8.emf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9.emf"/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1.emf"/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emf"/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5.emf"/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6.emf"/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7.emf"/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8.emf"/><Relationship Id="rId1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9.emf"/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1.emf"/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emf"/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3.emf"/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5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5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5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31131"/>
            <a:ext cx="12436475" cy="70256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85588" y="6305574"/>
            <a:ext cx="2935469" cy="3387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500465" y="2613025"/>
            <a:ext cx="5270500" cy="43815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735076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Edit Master text styles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Second level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Third level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Fourth level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Edit Master text styles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Second level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Third level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Fourth level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44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935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&amp; 2-color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6839394" cy="2015936"/>
          </a:xfrm>
        </p:spPr>
        <p:txBody>
          <a:bodyPr/>
          <a:lstStyle>
            <a:lvl1pPr marL="0" indent="0">
              <a:buNone/>
              <a:defRPr sz="3600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0" indent="0">
              <a:spcBef>
                <a:spcPts val="1200"/>
              </a:spcBef>
              <a:buFontTx/>
              <a:buNone/>
              <a:defRPr sz="2400"/>
            </a:lvl2pPr>
            <a:lvl3pPr marL="228600" indent="0">
              <a:buNone/>
              <a:defRPr/>
            </a:lvl3pPr>
            <a:lvl4pPr marL="457200" indent="0">
              <a:buNone/>
              <a:defRPr/>
            </a:lvl4pPr>
            <a:lvl5pPr marL="6858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2870560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&amp; 2-color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7200" cy="2025170"/>
          </a:xfrm>
        </p:spPr>
        <p:txBody>
          <a:bodyPr/>
          <a:lstStyle>
            <a:lvl1pPr marL="0" indent="0">
              <a:buNone/>
              <a:defRPr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0" indent="0">
              <a:buFontTx/>
              <a:buNone/>
              <a:defRPr sz="2000"/>
            </a:lvl2pPr>
            <a:lvl3pPr marL="228600" indent="0">
              <a:buNone/>
              <a:defRPr/>
            </a:lvl3pPr>
            <a:lvl4pPr marL="457200" indent="0">
              <a:buNone/>
              <a:defRPr/>
            </a:lvl4pPr>
            <a:lvl5pPr marL="6858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93906471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wo Column Bullet text">
    <p:bg>
      <p:bgPr>
        <a:solidFill>
          <a:srgbClr val="001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02902917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ection Title Accent Colo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74640" y="295276"/>
            <a:ext cx="11889564" cy="9175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9" y="1212850"/>
            <a:ext cx="11887200" cy="205505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0" indent="0">
              <a:buFontTx/>
              <a:buNone/>
              <a:defRPr sz="2000"/>
            </a:lvl2pPr>
            <a:lvl3pPr marL="228577" indent="0">
              <a:buNone/>
              <a:defRPr/>
            </a:lvl3pPr>
            <a:lvl4pPr marL="457154" indent="0">
              <a:buNone/>
              <a:defRPr/>
            </a:lvl4pPr>
            <a:lvl5pPr marL="685731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9" name="Group 8"/>
          <p:cNvGrpSpPr/>
          <p:nvPr userDrawn="1"/>
        </p:nvGrpSpPr>
        <p:grpSpPr>
          <a:xfrm>
            <a:off x="274640" y="6523079"/>
            <a:ext cx="11717698" cy="273693"/>
            <a:chOff x="274603" y="6523076"/>
            <a:chExt cx="11716203" cy="273693"/>
          </a:xfrm>
        </p:grpSpPr>
        <p:sp>
          <p:nvSpPr>
            <p:cNvPr id="10" name="Text Box 3"/>
            <p:cNvSpPr txBox="1">
              <a:spLocks noChangeArrowheads="1"/>
            </p:cNvSpPr>
            <p:nvPr userDrawn="1"/>
          </p:nvSpPr>
          <p:spPr bwMode="blackWhite">
            <a:xfrm>
              <a:off x="274603" y="6523076"/>
              <a:ext cx="3352371" cy="25078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vert="horz" wrap="square" lIns="146283" tIns="91427" rIns="146283" bIns="91427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l" defTabSz="932018" eaLnBrk="0" hangingPunct="0"/>
              <a:r>
                <a:rPr lang="en-US" sz="1000" dirty="0">
                  <a:solidFill>
                    <a:srgbClr val="BCBEC0"/>
                  </a:solidFill>
                  <a:cs typeface="Segoe UI" pitchFamily="34" charset="0"/>
                </a:rPr>
                <a:t>MICROSOFT</a:t>
              </a:r>
              <a:r>
                <a:rPr lang="en-US" sz="1000" baseline="0" dirty="0">
                  <a:solidFill>
                    <a:srgbClr val="BCBEC0"/>
                  </a:solidFill>
                  <a:cs typeface="Segoe UI" pitchFamily="34" charset="0"/>
                </a:rPr>
                <a:t> CONFIDENTIAL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0816895" y="6546621"/>
              <a:ext cx="1173911" cy="2501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23167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umn Bullet text">
    <p:bg>
      <p:bgPr>
        <a:solidFill>
          <a:srgbClr val="001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46092341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2" y="1212849"/>
            <a:ext cx="5486399" cy="1914370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itchFamily="2" charset="2"/>
              <a:buNone/>
              <a:defRPr sz="3197"/>
            </a:lvl1pPr>
            <a:lvl2pPr marL="0" indent="0">
              <a:buNone/>
              <a:defRPr sz="2000"/>
            </a:lvl2pPr>
            <a:lvl3pPr marL="231642" indent="0">
              <a:buNone/>
              <a:tabLst/>
              <a:defRPr sz="2000"/>
            </a:lvl3pPr>
            <a:lvl4pPr marL="460110" indent="0">
              <a:buNone/>
              <a:defRPr/>
            </a:lvl4pPr>
            <a:lvl5pPr marL="685405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2849"/>
            <a:ext cx="5486399" cy="1914370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itchFamily="2" charset="2"/>
              <a:buNone/>
              <a:defRPr sz="3197"/>
            </a:lvl1pPr>
            <a:lvl2pPr marL="0" indent="0">
              <a:buNone/>
              <a:defRPr sz="2000"/>
            </a:lvl2pPr>
            <a:lvl3pPr marL="231642" indent="0">
              <a:buNone/>
              <a:tabLst/>
              <a:defRPr sz="2000"/>
            </a:lvl3pPr>
            <a:lvl4pPr marL="460110" indent="0">
              <a:buNone/>
              <a:defRPr/>
            </a:lvl4pPr>
            <a:lvl5pPr marL="685405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10648784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Accent Color 1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274702" y="1759920"/>
            <a:ext cx="8046632" cy="1828786"/>
          </a:xfrm>
          <a:noFill/>
        </p:spPr>
        <p:txBody>
          <a:bodyPr lIns="146304" tIns="91440" rIns="146304" bIns="91440" anchor="t" anchorCtr="0"/>
          <a:lstStyle>
            <a:lvl1pPr>
              <a:defRPr sz="5397" spc="-1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2391732150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9457988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2-color Non-bullete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41" y="1212853"/>
            <a:ext cx="11887200" cy="2025170"/>
          </a:xfrm>
        </p:spPr>
        <p:txBody>
          <a:bodyPr/>
          <a:lstStyle>
            <a:lvl1pPr marL="0" indent="0">
              <a:buNone/>
              <a:defRPr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0" indent="0">
              <a:buFontTx/>
              <a:buNone/>
              <a:defRPr sz="2000"/>
            </a:lvl2pPr>
            <a:lvl3pPr marL="228469" indent="0">
              <a:buNone/>
              <a:defRPr/>
            </a:lvl3pPr>
            <a:lvl4pPr marL="456937" indent="0">
              <a:buNone/>
              <a:defRPr/>
            </a:lvl4pPr>
            <a:lvl5pPr marL="685405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662647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&amp; Non-bullete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41" y="1212853"/>
            <a:ext cx="11887200" cy="2025170"/>
          </a:xfrm>
        </p:spPr>
        <p:txBody>
          <a:bodyPr/>
          <a:lstStyle>
            <a:lvl1pPr marL="0" indent="0">
              <a:buNone/>
              <a:defRPr>
                <a:gradFill>
                  <a:gsLst>
                    <a:gs pos="1250">
                      <a:schemeClr val="tx1"/>
                    </a:gs>
                    <a:gs pos="99000">
                      <a:schemeClr val="tx1"/>
                    </a:gs>
                  </a:gsLst>
                  <a:lin ang="5400000" scaled="0"/>
                </a:gradFill>
              </a:defRPr>
            </a:lvl1pPr>
            <a:lvl2pPr marL="0" indent="0">
              <a:buFontTx/>
              <a:buNone/>
              <a:defRPr sz="2000"/>
            </a:lvl2pPr>
            <a:lvl3pPr marL="228469" indent="0">
              <a:buNone/>
              <a:defRPr/>
            </a:lvl3pPr>
            <a:lvl4pPr marL="456937" indent="0">
              <a:buNone/>
              <a:defRPr/>
            </a:lvl4pPr>
            <a:lvl5pPr marL="685405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693241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st level color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1" y="1212853"/>
            <a:ext cx="11887200" cy="2025170"/>
          </a:xfrm>
        </p:spPr>
        <p:txBody>
          <a:bodyPr>
            <a:spAutoFit/>
          </a:bodyPr>
          <a:lstStyle>
            <a:lvl1pPr>
              <a:defRPr sz="3597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999926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1" y="1212853"/>
            <a:ext cx="11887200" cy="2025170"/>
          </a:xfrm>
        </p:spPr>
        <p:txBody>
          <a:bodyPr>
            <a:spAutoFit/>
          </a:bodyPr>
          <a:lstStyle>
            <a:lvl1pPr>
              <a:defRPr sz="3597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44495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2-color Non-bullete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2" y="1212849"/>
            <a:ext cx="5486399" cy="246836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itchFamily="2" charset="2"/>
              <a:buNone/>
              <a:defRPr sz="3597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0" indent="0">
              <a:buNone/>
              <a:defRPr sz="2000"/>
            </a:lvl2pPr>
            <a:lvl3pPr marL="231642" indent="0">
              <a:buNone/>
              <a:tabLst/>
              <a:defRPr sz="2000"/>
            </a:lvl3pPr>
            <a:lvl4pPr marL="460110" indent="0">
              <a:buNone/>
              <a:defRPr/>
            </a:lvl4pPr>
            <a:lvl5pPr marL="685405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2849"/>
            <a:ext cx="5486399" cy="246836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itchFamily="2" charset="2"/>
              <a:buNone/>
              <a:defRPr sz="3597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0" indent="0">
              <a:buNone/>
              <a:defRPr sz="2000"/>
            </a:lvl2pPr>
            <a:lvl3pPr marL="231642" indent="0">
              <a:buNone/>
              <a:tabLst/>
              <a:defRPr sz="2000"/>
            </a:lvl3pPr>
            <a:lvl4pPr marL="460110" indent="0">
              <a:buNone/>
              <a:defRPr/>
            </a:lvl4pPr>
            <a:lvl5pPr marL="685405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612002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lumn Non-bullete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2" y="1212849"/>
            <a:ext cx="5486399" cy="246836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itchFamily="2" charset="2"/>
              <a:buNone/>
              <a:defRPr sz="3597"/>
            </a:lvl1pPr>
            <a:lvl2pPr marL="0" indent="0">
              <a:buNone/>
              <a:defRPr sz="2000"/>
            </a:lvl2pPr>
            <a:lvl3pPr marL="231642" indent="0">
              <a:buNone/>
              <a:tabLst/>
              <a:defRPr sz="2000"/>
            </a:lvl3pPr>
            <a:lvl4pPr marL="460110" indent="0">
              <a:buNone/>
              <a:defRPr/>
            </a:lvl4pPr>
            <a:lvl5pPr marL="685405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2849"/>
            <a:ext cx="5486399" cy="246836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itchFamily="2" charset="2"/>
              <a:buNone/>
              <a:defRPr sz="3597"/>
            </a:lvl1pPr>
            <a:lvl2pPr marL="0" indent="0">
              <a:buNone/>
              <a:defRPr sz="2000"/>
            </a:lvl2pPr>
            <a:lvl3pPr marL="231642" indent="0">
              <a:buNone/>
              <a:tabLst/>
              <a:defRPr sz="2000"/>
            </a:lvl3pPr>
            <a:lvl4pPr marL="460110" indent="0">
              <a:buNone/>
              <a:defRPr/>
            </a:lvl4pPr>
            <a:lvl5pPr marL="685405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83703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 1st level colo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2" y="1212849"/>
            <a:ext cx="5486399" cy="2425279"/>
          </a:xfrm>
        </p:spPr>
        <p:txBody>
          <a:bodyPr wrap="square">
            <a:spAutoFit/>
          </a:bodyPr>
          <a:lstStyle>
            <a:lvl1pPr marL="287172" indent="-287172">
              <a:spcBef>
                <a:spcPts val="1224"/>
              </a:spcBef>
              <a:buClr>
                <a:schemeClr val="tx2"/>
              </a:buClr>
              <a:buFont typeface="Arial" pitchFamily="34" charset="0"/>
              <a:buChar char="•"/>
              <a:defRPr sz="3197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530860" indent="-233060">
              <a:defRPr sz="2400"/>
            </a:lvl2pPr>
            <a:lvl3pPr marL="699181" indent="-168322">
              <a:tabLst/>
              <a:defRPr sz="2000"/>
            </a:lvl3pPr>
            <a:lvl4pPr marL="880450" indent="-181270">
              <a:defRPr/>
            </a:lvl4pPr>
            <a:lvl5pPr marL="1048771" indent="-168322"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2849"/>
            <a:ext cx="5486399" cy="2425279"/>
          </a:xfrm>
        </p:spPr>
        <p:txBody>
          <a:bodyPr wrap="square">
            <a:spAutoFit/>
          </a:bodyPr>
          <a:lstStyle>
            <a:lvl1pPr marL="287172" indent="-287172">
              <a:spcBef>
                <a:spcPts val="1224"/>
              </a:spcBef>
              <a:buClr>
                <a:schemeClr val="tx2"/>
              </a:buClr>
              <a:buFont typeface="Arial" pitchFamily="34" charset="0"/>
              <a:buChar char="•"/>
              <a:defRPr sz="3197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530860" indent="-233060">
              <a:defRPr sz="2400"/>
            </a:lvl2pPr>
            <a:lvl3pPr marL="699181" indent="-168322">
              <a:tabLst/>
              <a:defRPr sz="2000"/>
            </a:lvl3pPr>
            <a:lvl4pPr marL="880450" indent="-181270">
              <a:defRPr/>
            </a:lvl4pPr>
            <a:lvl5pPr marL="1048771" indent="-168322"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478037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lumn Bullet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2" y="1212849"/>
            <a:ext cx="5486399" cy="2425279"/>
          </a:xfrm>
        </p:spPr>
        <p:txBody>
          <a:bodyPr wrap="square">
            <a:spAutoFit/>
          </a:bodyPr>
          <a:lstStyle>
            <a:lvl1pPr marL="287172" indent="-287172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sz="3197"/>
            </a:lvl1pPr>
            <a:lvl2pPr marL="530860" indent="-233060">
              <a:defRPr sz="2400"/>
            </a:lvl2pPr>
            <a:lvl3pPr marL="699181" indent="-168322">
              <a:tabLst/>
              <a:defRPr sz="2000"/>
            </a:lvl3pPr>
            <a:lvl4pPr marL="880450" indent="-181270">
              <a:defRPr/>
            </a:lvl4pPr>
            <a:lvl5pPr marL="1048771" indent="-168322"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2849"/>
            <a:ext cx="5486399" cy="2425279"/>
          </a:xfrm>
        </p:spPr>
        <p:txBody>
          <a:bodyPr wrap="square">
            <a:spAutoFit/>
          </a:bodyPr>
          <a:lstStyle>
            <a:lvl1pPr marL="287172" indent="-287172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sz="3197"/>
            </a:lvl1pPr>
            <a:lvl2pPr marL="530860" indent="-233060">
              <a:defRPr sz="2400"/>
            </a:lvl2pPr>
            <a:lvl3pPr marL="699181" indent="-168322">
              <a:tabLst/>
              <a:defRPr sz="2000"/>
            </a:lvl3pPr>
            <a:lvl4pPr marL="880450" indent="-181270">
              <a:defRPr/>
            </a:lvl4pPr>
            <a:lvl5pPr marL="1048771" indent="-168322"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230611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711859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8" y="6294479"/>
            <a:ext cx="11887199" cy="4031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02" tIns="146241" rIns="182802" bIns="146241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31753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© 2015 Microsoft Corporation. All rights reserved.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>
            <a:off x="459230" y="3145043"/>
            <a:ext cx="3288506" cy="70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076853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57200" y="6565392"/>
            <a:ext cx="3937000" cy="1371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931888"/>
            <a:r>
              <a:rPr lang="en-US">
                <a:solidFill>
                  <a:srgbClr val="505050"/>
                </a:solidFill>
              </a:rPr>
              <a:t>Microsoft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595107" y="6565907"/>
            <a:ext cx="566738" cy="1365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932239"/>
            <a:fld id="{27258FFF-F925-446B-8502-81C933981705}" type="slidenum">
              <a:rPr lang="en-US" smtClean="0">
                <a:solidFill>
                  <a:srgbClr val="505050"/>
                </a:solidFill>
              </a:rPr>
              <a:pPr defTabSz="932239"/>
              <a:t>‹#›</a:t>
            </a:fld>
            <a:endParaRPr lang="en-US">
              <a:solidFill>
                <a:srgbClr val="505050"/>
              </a:solidFill>
            </a:endParaRP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74638" y="369116"/>
            <a:ext cx="10972800" cy="1024684"/>
          </a:xfrm>
          <a:prstGeom prst="rect">
            <a:avLst/>
          </a:prstGeom>
        </p:spPr>
        <p:txBody>
          <a:bodyPr lIns="146304" tIns="91440" rIns="146304" bIns="91440">
            <a:noAutofit/>
          </a:bodyPr>
          <a:lstStyle>
            <a:lvl1pPr marL="0" indent="0">
              <a:lnSpc>
                <a:spcPct val="90000"/>
              </a:lnSpc>
              <a:spcBef>
                <a:spcPts val="1196"/>
              </a:spcBef>
              <a:spcAft>
                <a:spcPts val="2400"/>
              </a:spcAft>
              <a:buFontTx/>
              <a:buNone/>
              <a:defRPr lang="en-US" sz="5196" b="0" i="0" kern="1200" spc="0" baseline="0" dirty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</a:lstStyle>
          <a:p>
            <a:pPr marL="0" marR="0" lvl="0" indent="0" algn="l" defTabSz="932026" rtl="0" eaLnBrk="1" fontAlgn="auto" latinLnBrk="0" hangingPunct="1">
              <a:lnSpc>
                <a:spcPct val="90000"/>
              </a:lnSpc>
              <a:spcBef>
                <a:spcPts val="1196"/>
              </a:spcBef>
              <a:spcAft>
                <a:spcPts val="2400"/>
              </a:spcAft>
              <a:buClrTx/>
              <a:buSzPct val="90000"/>
              <a:buFontTx/>
              <a:buNone/>
              <a:tabLst/>
            </a:pPr>
            <a:r>
              <a:rPr lang="en-US"/>
              <a:t>Click to edit Master text</a:t>
            </a:r>
          </a:p>
        </p:txBody>
      </p:sp>
    </p:spTree>
    <p:extLst>
      <p:ext uri="{BB962C8B-B14F-4D97-AF65-F5344CB8AC3E}">
        <p14:creationId xmlns:p14="http://schemas.microsoft.com/office/powerpoint/2010/main" val="7085282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ub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457200" y="6565392"/>
            <a:ext cx="3937000" cy="1371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931888"/>
            <a:r>
              <a:rPr lang="en-US">
                <a:solidFill>
                  <a:srgbClr val="505050"/>
                </a:solidFill>
              </a:rPr>
              <a:t>Microsoft Confidential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11595107" y="6565907"/>
            <a:ext cx="566738" cy="1365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932239"/>
            <a:fld id="{27258FFF-F925-446B-8502-81C933981705}" type="slidenum">
              <a:rPr lang="en-US" smtClean="0">
                <a:solidFill>
                  <a:srgbClr val="505050"/>
                </a:solidFill>
              </a:rPr>
              <a:pPr defTabSz="932239"/>
              <a:t>‹#›</a:t>
            </a:fld>
            <a:endParaRPr lang="en-US">
              <a:solidFill>
                <a:srgbClr val="50505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74638" y="369116"/>
            <a:ext cx="10972800" cy="1024684"/>
          </a:xfrm>
          <a:prstGeom prst="rect">
            <a:avLst/>
          </a:prstGeom>
        </p:spPr>
        <p:txBody>
          <a:bodyPr lIns="146304" tIns="91440" rIns="146304" bIns="91440">
            <a:noAutofit/>
          </a:bodyPr>
          <a:lstStyle>
            <a:lvl1pPr marL="0" indent="0">
              <a:lnSpc>
                <a:spcPct val="90000"/>
              </a:lnSpc>
              <a:spcBef>
                <a:spcPts val="1196"/>
              </a:spcBef>
              <a:spcAft>
                <a:spcPts val="2400"/>
              </a:spcAft>
              <a:buFontTx/>
              <a:buNone/>
              <a:defRPr lang="en-US" sz="5196" b="0" i="0" kern="1200" spc="0" baseline="0" dirty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</a:lstStyle>
          <a:p>
            <a:pPr marL="0" marR="0" lvl="0" indent="0" algn="l" defTabSz="932026" rtl="0" eaLnBrk="1" fontAlgn="auto" latinLnBrk="0" hangingPunct="1">
              <a:lnSpc>
                <a:spcPct val="90000"/>
              </a:lnSpc>
              <a:spcBef>
                <a:spcPts val="1196"/>
              </a:spcBef>
              <a:spcAft>
                <a:spcPts val="2400"/>
              </a:spcAft>
              <a:buClrTx/>
              <a:buSzPct val="90000"/>
              <a:buFontTx/>
              <a:buNone/>
              <a:tabLst/>
            </a:pPr>
            <a:r>
              <a:rPr lang="en-US"/>
              <a:t>Click to edit Master text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274642" y="1139827"/>
            <a:ext cx="11033125" cy="600163"/>
          </a:xfrm>
          <a:prstGeom prst="rect">
            <a:avLst/>
          </a:prstGeom>
        </p:spPr>
        <p:txBody>
          <a:bodyPr lIns="192024" anchor="t"/>
          <a:lstStyle>
            <a:lvl1pPr marL="0" indent="0">
              <a:buNone/>
              <a:defRPr lang="en-US" sz="3000" kern="1200" smtClean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  <a:lvl2pPr marL="0" indent="0">
              <a:buNone/>
              <a:defRPr lang="en-US" sz="317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>
              <a:buNone/>
              <a:defRPr lang="en-US" sz="317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>
              <a:buNone/>
              <a:defRPr lang="en-US" sz="317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>
              <a:buNone/>
              <a:defRPr lang="en-US" sz="317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78118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57200" y="6565392"/>
            <a:ext cx="3937000" cy="1371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931888"/>
            <a:r>
              <a:rPr lang="en-US">
                <a:solidFill>
                  <a:srgbClr val="505050"/>
                </a:solidFill>
              </a:rPr>
              <a:t>Microsoft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595107" y="6565907"/>
            <a:ext cx="566738" cy="1365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932239"/>
            <a:fld id="{27258FFF-F925-446B-8502-81C933981705}" type="slidenum">
              <a:rPr lang="en-US" smtClean="0">
                <a:solidFill>
                  <a:srgbClr val="505050"/>
                </a:solidFill>
              </a:rPr>
              <a:pPr defTabSz="932239"/>
              <a:t>‹#›</a:t>
            </a:fld>
            <a:endParaRPr lang="en-US">
              <a:solidFill>
                <a:srgbClr val="505050"/>
              </a:solidFill>
            </a:endParaRP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74638" y="296867"/>
            <a:ext cx="10972800" cy="1024684"/>
          </a:xfrm>
          <a:prstGeom prst="rect">
            <a:avLst/>
          </a:prstGeom>
        </p:spPr>
        <p:txBody>
          <a:bodyPr lIns="146304" tIns="91440" rIns="146304" bIns="91440">
            <a:noAutofit/>
          </a:bodyPr>
          <a:lstStyle>
            <a:lvl1pPr marL="0" indent="0">
              <a:lnSpc>
                <a:spcPct val="90000"/>
              </a:lnSpc>
              <a:spcBef>
                <a:spcPts val="1196"/>
              </a:spcBef>
              <a:spcAft>
                <a:spcPts val="2400"/>
              </a:spcAft>
              <a:buFontTx/>
              <a:buNone/>
              <a:defRPr lang="en-US" sz="5196" b="0" i="0" kern="1200" spc="0" baseline="0" dirty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</a:lstStyle>
          <a:p>
            <a:pPr marL="0" marR="0" lvl="0" indent="0" algn="l" defTabSz="932026" rtl="0" eaLnBrk="1" fontAlgn="auto" latinLnBrk="0" hangingPunct="1">
              <a:lnSpc>
                <a:spcPct val="90000"/>
              </a:lnSpc>
              <a:spcBef>
                <a:spcPts val="1196"/>
              </a:spcBef>
              <a:spcAft>
                <a:spcPts val="2400"/>
              </a:spcAft>
              <a:buClrTx/>
              <a:buSzPct val="90000"/>
              <a:buFontTx/>
              <a:buNone/>
              <a:tabLst/>
            </a:pPr>
            <a:r>
              <a:rPr lang="en-US"/>
              <a:t>Click to edit Master text</a:t>
            </a:r>
          </a:p>
        </p:txBody>
      </p:sp>
    </p:spTree>
    <p:extLst>
      <p:ext uri="{BB962C8B-B14F-4D97-AF65-F5344CB8AC3E}">
        <p14:creationId xmlns:p14="http://schemas.microsoft.com/office/powerpoint/2010/main" val="27594282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187">
          <p15:clr>
            <a:srgbClr val="FBAE40"/>
          </p15:clr>
        </p15:guide>
        <p15:guide id="2" pos="173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3pt Title + Sub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457200" y="6565392"/>
            <a:ext cx="3937000" cy="1371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931888"/>
            <a:r>
              <a:rPr lang="en-US">
                <a:solidFill>
                  <a:srgbClr val="505050"/>
                </a:solidFill>
              </a:rPr>
              <a:t>Microsoft Confidential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11595107" y="6565907"/>
            <a:ext cx="566738" cy="1365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932239"/>
            <a:fld id="{27258FFF-F925-446B-8502-81C933981705}" type="slidenum">
              <a:rPr lang="en-US" smtClean="0">
                <a:solidFill>
                  <a:srgbClr val="505050"/>
                </a:solidFill>
              </a:rPr>
              <a:pPr defTabSz="932239"/>
              <a:t>‹#›</a:t>
            </a:fld>
            <a:endParaRPr lang="en-US">
              <a:solidFill>
                <a:srgbClr val="50505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74638" y="369116"/>
            <a:ext cx="10972800" cy="1024684"/>
          </a:xfrm>
          <a:prstGeom prst="rect">
            <a:avLst/>
          </a:prstGeom>
        </p:spPr>
        <p:txBody>
          <a:bodyPr lIns="146304" tIns="91440" rIns="146304" bIns="91440">
            <a:noAutofit/>
          </a:bodyPr>
          <a:lstStyle>
            <a:lvl1pPr marL="0" indent="0">
              <a:lnSpc>
                <a:spcPct val="90000"/>
              </a:lnSpc>
              <a:spcBef>
                <a:spcPts val="1195"/>
              </a:spcBef>
              <a:spcAft>
                <a:spcPts val="2400"/>
              </a:spcAft>
              <a:buFontTx/>
              <a:buNone/>
              <a:defRPr lang="en-US" sz="5195" b="0" i="0" kern="1200" spc="0" baseline="0" dirty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</a:lstStyle>
          <a:p>
            <a:pPr marL="0" marR="0" lvl="0" indent="0" algn="l" defTabSz="931847" rtl="0" eaLnBrk="1" fontAlgn="auto" latinLnBrk="0" hangingPunct="1">
              <a:lnSpc>
                <a:spcPct val="90000"/>
              </a:lnSpc>
              <a:spcBef>
                <a:spcPts val="1195"/>
              </a:spcBef>
              <a:spcAft>
                <a:spcPts val="2400"/>
              </a:spcAft>
              <a:buClrTx/>
              <a:buSzPct val="90000"/>
              <a:buFontTx/>
              <a:buNone/>
              <a:tabLst/>
            </a:pPr>
            <a:r>
              <a:rPr lang="en-US"/>
              <a:t>Click to edit Master text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274643" y="1237553"/>
            <a:ext cx="11033125" cy="623697"/>
          </a:xfrm>
          <a:prstGeom prst="rect">
            <a:avLst/>
          </a:prstGeom>
        </p:spPr>
        <p:txBody>
          <a:bodyPr lIns="192024" anchor="ctr"/>
          <a:lstStyle>
            <a:lvl1pPr marL="0" indent="0">
              <a:buNone/>
              <a:defRPr lang="en-US" sz="3170" kern="120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0" indent="0">
              <a:buNone/>
              <a:defRPr lang="en-US" sz="317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>
              <a:buNone/>
              <a:defRPr lang="en-US" sz="317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>
              <a:buNone/>
              <a:defRPr lang="en-US" sz="317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>
              <a:buNone/>
              <a:defRPr lang="en-US" sz="317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315552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0499" y="72552"/>
            <a:ext cx="4861759" cy="101047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Customer Name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55008" y="6482889"/>
            <a:ext cx="2798207" cy="372394"/>
          </a:xfrm>
          <a:prstGeom prst="rect">
            <a:avLst/>
          </a:prstGeom>
        </p:spPr>
        <p:txBody>
          <a:bodyPr/>
          <a:lstStyle/>
          <a:p>
            <a:pPr defTabSz="932597">
              <a:defRPr/>
            </a:pPr>
            <a:fld id="{D7514B39-6CBC-48AD-943A-136F6981C8C6}" type="datetimeFigureOut">
              <a:rPr lang="en-US" sz="1224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932597">
                <a:defRPr/>
              </a:pPr>
              <a:t>5/18/2017</a:t>
            </a:fld>
            <a:endParaRPr lang="en-US" sz="1224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19583" y="6482889"/>
            <a:ext cx="4197310" cy="372394"/>
          </a:xfrm>
          <a:prstGeom prst="rect">
            <a:avLst/>
          </a:prstGeom>
        </p:spPr>
        <p:txBody>
          <a:bodyPr/>
          <a:lstStyle/>
          <a:p>
            <a:pPr algn="ctr" defTabSz="932597">
              <a:defRPr/>
            </a:pPr>
            <a:endParaRPr lang="en-US" sz="1224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83260" y="6482889"/>
            <a:ext cx="2798207" cy="372394"/>
          </a:xfrm>
          <a:prstGeom prst="rect">
            <a:avLst/>
          </a:prstGeom>
        </p:spPr>
        <p:txBody>
          <a:bodyPr/>
          <a:lstStyle/>
          <a:p>
            <a:pPr algn="r" defTabSz="932597">
              <a:defRPr/>
            </a:pPr>
            <a:fld id="{E37B5247-8249-41C1-8C74-A99C807B4B57}" type="slidenum">
              <a:rPr lang="en-US" sz="1224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algn="r" defTabSz="932597">
                <a:defRPr/>
              </a:pPr>
              <a:t>‹#›</a:t>
            </a:fld>
            <a:endParaRPr lang="en-US" sz="1224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170500" y="1183743"/>
            <a:ext cx="2168861" cy="382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Customer Summary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6341730" y="1167220"/>
            <a:ext cx="2168861" cy="382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Area of Focus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6341730" y="3522006"/>
            <a:ext cx="2168861" cy="382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Challenges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203095" y="3516923"/>
            <a:ext cx="2168861" cy="382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else?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3" hasCustomPrompt="1"/>
          </p:nvPr>
        </p:nvSpPr>
        <p:spPr>
          <a:xfrm>
            <a:off x="203094" y="3893608"/>
            <a:ext cx="5486299" cy="1144544"/>
          </a:xfrm>
        </p:spPr>
        <p:txBody>
          <a:bodyPr/>
          <a:lstStyle>
            <a:lvl1pPr>
              <a:defRPr/>
            </a:lvl1pPr>
            <a:lvl2pPr>
              <a:defRPr/>
            </a:lvl2pPr>
          </a:lstStyle>
          <a:p>
            <a:r>
              <a:rPr lang="en-US"/>
              <a:t>Anything</a:t>
            </a:r>
            <a:r>
              <a:rPr lang="en-US" baseline="0"/>
              <a:t> I’m missing?</a:t>
            </a:r>
          </a:p>
          <a:p>
            <a:pPr lvl="1"/>
            <a:r>
              <a:rPr lang="en-US" baseline="0" err="1"/>
              <a:t>Wht</a:t>
            </a:r>
            <a:r>
              <a:rPr lang="en-US" baseline="0"/>
              <a:t> is?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4" hasCustomPrompt="1"/>
          </p:nvPr>
        </p:nvSpPr>
        <p:spPr>
          <a:xfrm>
            <a:off x="203094" y="1543904"/>
            <a:ext cx="5486299" cy="1871683"/>
          </a:xfrm>
        </p:spPr>
        <p:txBody>
          <a:bodyPr>
            <a:normAutofit/>
          </a:bodyPr>
          <a:lstStyle>
            <a:lvl1pPr marL="466298" indent="-466298">
              <a:buFont typeface="Arial" panose="020B0604020202020204" pitchFamily="34" charset="0"/>
              <a:buChar char="•"/>
              <a:defRPr sz="2448"/>
            </a:lvl1pPr>
            <a:lvl2pPr>
              <a:defRPr sz="2040" baseline="0"/>
            </a:lvl2pPr>
          </a:lstStyle>
          <a:p>
            <a:r>
              <a:rPr lang="en-US"/>
              <a:t>Provide customer</a:t>
            </a:r>
            <a:r>
              <a:rPr lang="en-US" baseline="0"/>
              <a:t> business summary, profile </a:t>
            </a:r>
            <a:r>
              <a:rPr lang="en-US" baseline="0" err="1"/>
              <a:t>etc</a:t>
            </a:r>
            <a:r>
              <a:rPr lang="en-US" baseline="0"/>
              <a:t> </a:t>
            </a:r>
          </a:p>
          <a:p>
            <a:pPr lvl="1"/>
            <a:r>
              <a:rPr lang="en-US"/>
              <a:t>Details, Details, Details</a:t>
            </a:r>
          </a:p>
        </p:txBody>
      </p:sp>
      <p:sp>
        <p:nvSpPr>
          <p:cNvPr id="21" name="Content Placeholder 20"/>
          <p:cNvSpPr>
            <a:spLocks noGrp="1"/>
          </p:cNvSpPr>
          <p:nvPr>
            <p:ph sz="quarter" idx="15" hasCustomPrompt="1"/>
          </p:nvPr>
        </p:nvSpPr>
        <p:spPr>
          <a:xfrm>
            <a:off x="6341306" y="1543904"/>
            <a:ext cx="5904609" cy="1871683"/>
          </a:xfrm>
        </p:spPr>
        <p:txBody>
          <a:bodyPr>
            <a:noAutofit/>
          </a:bodyPr>
          <a:lstStyle>
            <a:lvl1pPr marL="291436" indent="-291436">
              <a:buFont typeface="Arial" panose="020B0604020202020204" pitchFamily="34" charset="0"/>
              <a:buChar char="•"/>
              <a:defRPr sz="2448"/>
            </a:lvl1pPr>
            <a:lvl2pPr>
              <a:defRPr sz="1632"/>
            </a:lvl2pPr>
          </a:lstStyle>
          <a:p>
            <a:r>
              <a:rPr lang="en-US"/>
              <a:t>What they want to test?</a:t>
            </a:r>
          </a:p>
          <a:p>
            <a:pPr marL="699447" lvl="1" indent="-291436">
              <a:buFont typeface="Arial" panose="020B0604020202020204" pitchFamily="34" charset="0"/>
              <a:buChar char="•"/>
            </a:pPr>
            <a:r>
              <a:rPr lang="en-US"/>
              <a:t>Area</a:t>
            </a:r>
            <a:r>
              <a:rPr lang="en-US" baseline="0"/>
              <a:t> 1</a:t>
            </a:r>
          </a:p>
          <a:p>
            <a:pPr marL="699447" lvl="1" indent="-291436">
              <a:buFont typeface="Arial" panose="020B0604020202020204" pitchFamily="34" charset="0"/>
              <a:buChar char="•"/>
            </a:pPr>
            <a:r>
              <a:rPr lang="en-US" baseline="0"/>
              <a:t>Area 2</a:t>
            </a:r>
          </a:p>
          <a:p>
            <a:pPr marL="699447" lvl="1" indent="-291436">
              <a:buFont typeface="Arial" panose="020B0604020202020204" pitchFamily="34" charset="0"/>
              <a:buChar char="•"/>
            </a:pPr>
            <a:r>
              <a:rPr lang="en-US" baseline="0"/>
              <a:t>Area 3</a:t>
            </a:r>
            <a:endParaRPr lang="en-US"/>
          </a:p>
        </p:txBody>
      </p:sp>
      <p:sp>
        <p:nvSpPr>
          <p:cNvPr id="23" name="Content Placeholder 22"/>
          <p:cNvSpPr>
            <a:spLocks noGrp="1"/>
          </p:cNvSpPr>
          <p:nvPr>
            <p:ph sz="quarter" idx="16" hasCustomPrompt="1"/>
          </p:nvPr>
        </p:nvSpPr>
        <p:spPr>
          <a:xfrm>
            <a:off x="6341307" y="3893608"/>
            <a:ext cx="5904609" cy="3815434"/>
          </a:xfrm>
        </p:spPr>
        <p:txBody>
          <a:bodyPr/>
          <a:lstStyle>
            <a:lvl1pPr marL="291436" indent="-291436">
              <a:buFont typeface="Arial" panose="020B0604020202020204" pitchFamily="34" charset="0"/>
              <a:buChar char="•"/>
              <a:defRPr/>
            </a:lvl1pPr>
          </a:lstStyle>
          <a:p>
            <a:r>
              <a:rPr lang="en-US"/>
              <a:t>What are the issues</a:t>
            </a:r>
            <a:r>
              <a:rPr lang="en-US" baseline="0"/>
              <a:t>  hurdles they like to overcome?</a:t>
            </a:r>
          </a:p>
          <a:p>
            <a:pPr marL="699447" lvl="1" indent="-291436">
              <a:buFont typeface="Arial" panose="020B0604020202020204" pitchFamily="34" charset="0"/>
              <a:buChar char="•"/>
            </a:pPr>
            <a:r>
              <a:rPr lang="en-US" baseline="0"/>
              <a:t>Enter 1</a:t>
            </a:r>
          </a:p>
          <a:p>
            <a:pPr marL="699447" lvl="1" indent="-291436">
              <a:buFont typeface="Arial" panose="020B0604020202020204" pitchFamily="34" charset="0"/>
              <a:buChar char="•"/>
            </a:pPr>
            <a:r>
              <a:rPr lang="en-US"/>
              <a:t>Enter</a:t>
            </a:r>
            <a:r>
              <a:rPr lang="en-US" baseline="0"/>
              <a:t> 2</a:t>
            </a:r>
          </a:p>
          <a:p>
            <a:pPr marL="699447" lvl="1" indent="-291436">
              <a:buFont typeface="Arial" panose="020B0604020202020204" pitchFamily="34" charset="0"/>
              <a:buChar char="•"/>
            </a:pPr>
            <a:r>
              <a:rPr lang="en-US" baseline="0"/>
              <a:t>Enter 3</a:t>
            </a:r>
          </a:p>
          <a:p>
            <a:endParaRPr lang="en-US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7"/>
          </p:nvPr>
        </p:nvSpPr>
        <p:spPr>
          <a:xfrm>
            <a:off x="9380013" y="72551"/>
            <a:ext cx="2865903" cy="73827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7" name="Content Placeholder 26"/>
          <p:cNvSpPr>
            <a:spLocks noGrp="1"/>
          </p:cNvSpPr>
          <p:nvPr>
            <p:ph sz="quarter" idx="18" hasCustomPrompt="1"/>
          </p:nvPr>
        </p:nvSpPr>
        <p:spPr>
          <a:xfrm>
            <a:off x="5167657" y="72551"/>
            <a:ext cx="4076957" cy="1371081"/>
          </a:xfrm>
        </p:spPr>
        <p:txBody>
          <a:bodyPr/>
          <a:lstStyle>
            <a:lvl1pPr marL="0" indent="0">
              <a:buNone/>
              <a:defRPr sz="1836" baseline="0"/>
            </a:lvl1pPr>
          </a:lstStyle>
          <a:p>
            <a:pPr lvl="0"/>
            <a:r>
              <a:rPr lang="en-US"/>
              <a:t>Vertical</a:t>
            </a:r>
          </a:p>
          <a:p>
            <a:pPr lvl="0"/>
            <a:r>
              <a:rPr lang="en-US"/>
              <a:t>GEO</a:t>
            </a:r>
          </a:p>
          <a:p>
            <a:pPr lvl="0"/>
            <a:r>
              <a:rPr lang="en-US"/>
              <a:t>Seeded / DIY</a:t>
            </a:r>
          </a:p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77009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ection Title Accent Colo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74640" y="295278"/>
            <a:ext cx="11889564" cy="917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41" y="1212850"/>
            <a:ext cx="11887200" cy="205505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0" indent="0">
              <a:buFontTx/>
              <a:buNone/>
              <a:defRPr sz="2000"/>
            </a:lvl2pPr>
            <a:lvl3pPr marL="228489" indent="0">
              <a:buNone/>
              <a:defRPr/>
            </a:lvl3pPr>
            <a:lvl4pPr marL="456978" indent="0">
              <a:buNone/>
              <a:defRPr/>
            </a:lvl4pPr>
            <a:lvl5pPr marL="685468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705347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 logo slide_color">
    <p:bg>
      <p:bgPr>
        <a:solidFill>
          <a:srgbClr val="2828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8" y="6294477"/>
            <a:ext cx="11887199" cy="4031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54" tIns="146283" rIns="182854" bIns="146283" numCol="1" anchor="t" anchorCtr="0" compatLnSpc="1">
            <a:prstTxWarp prst="textNoShape">
              <a:avLst/>
            </a:prstTxWarp>
            <a:spAutoFit/>
          </a:bodyPr>
          <a:lstStyle/>
          <a:p>
            <a:pPr defTabSz="932111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2017 Microsoft Corporation. All rights reserved. 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9233" y="3145040"/>
            <a:ext cx="3291840" cy="705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3712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 screen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482" y="6030463"/>
            <a:ext cx="1097269" cy="2099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2987" y="662655"/>
            <a:ext cx="10461592" cy="520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68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ngalore title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2" y="1759923"/>
            <a:ext cx="5943535" cy="2011665"/>
          </a:xfrm>
          <a:noFill/>
        </p:spPr>
        <p:txBody>
          <a:bodyPr lIns="146304" tIns="91440" rIns="146304" bIns="91440" anchor="t" anchorCtr="0"/>
          <a:lstStyle>
            <a:lvl1pPr>
              <a:defRPr sz="5398" spc="-10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704" y="3680142"/>
            <a:ext cx="4846268" cy="1009740"/>
          </a:xfr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98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581" y="6234299"/>
            <a:ext cx="1097269" cy="2099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6073" y="1394167"/>
            <a:ext cx="7376710" cy="3670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71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2_Option 1 - Preferred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2" y="1759920"/>
            <a:ext cx="8046632" cy="1828786"/>
          </a:xfrm>
          <a:noFill/>
        </p:spPr>
        <p:txBody>
          <a:bodyPr lIns="146304" tIns="91440" rIns="146304" bIns="91440" anchor="t" anchorCtr="0"/>
          <a:lstStyle>
            <a:lvl1pPr>
              <a:defRPr sz="5398" spc="-1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Lorem ipsum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581" y="6234299"/>
            <a:ext cx="1097269" cy="209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51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40" y="1212852"/>
            <a:ext cx="11887200" cy="2025170"/>
          </a:xfrm>
        </p:spPr>
        <p:txBody>
          <a:bodyPr/>
          <a:lstStyle>
            <a:lvl1pPr marL="0" indent="0">
              <a:buNone/>
              <a:defRPr>
                <a:gradFill>
                  <a:gsLst>
                    <a:gs pos="1250">
                      <a:schemeClr val="tx1"/>
                    </a:gs>
                    <a:gs pos="99000">
                      <a:schemeClr val="tx1"/>
                    </a:gs>
                  </a:gsLst>
                  <a:lin ang="5400000" scaled="0"/>
                </a:gradFill>
              </a:defRPr>
            </a:lvl1pPr>
            <a:lvl2pPr marL="0" indent="0">
              <a:buFontTx/>
              <a:buNone/>
              <a:defRPr sz="2000"/>
            </a:lvl2pPr>
            <a:lvl3pPr marL="228513" indent="0">
              <a:buNone/>
              <a:defRPr/>
            </a:lvl3pPr>
            <a:lvl4pPr marL="457024" indent="0">
              <a:buNone/>
              <a:defRPr/>
            </a:lvl4pPr>
            <a:lvl5pPr marL="685537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43924545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0" y="1212852"/>
            <a:ext cx="11887200" cy="2025170"/>
          </a:xfrm>
        </p:spPr>
        <p:txBody>
          <a:bodyPr>
            <a:spAutoFit/>
          </a:bodyPr>
          <a:lstStyle>
            <a:lvl1pPr>
              <a:defRPr sz="3598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19181755"/>
      </p:ext>
    </p:extLst>
  </p:cSld>
  <p:clrMapOvr>
    <a:masterClrMapping/>
  </p:clrMapOvr>
  <p:transition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1" y="1212849"/>
            <a:ext cx="5486399" cy="2425279"/>
          </a:xfrm>
        </p:spPr>
        <p:txBody>
          <a:bodyPr wrap="square">
            <a:spAutoFit/>
          </a:bodyPr>
          <a:lstStyle>
            <a:lvl1pPr marL="287227" indent="-287227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sz="3198"/>
            </a:lvl1pPr>
            <a:lvl2pPr marL="530962" indent="-233105">
              <a:defRPr sz="2400"/>
            </a:lvl2pPr>
            <a:lvl3pPr marL="699316" indent="-168355">
              <a:tabLst/>
              <a:defRPr sz="2000"/>
            </a:lvl3pPr>
            <a:lvl4pPr marL="880619" indent="-181305">
              <a:defRPr/>
            </a:lvl4pPr>
            <a:lvl5pPr marL="1048973" indent="-168355"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2849"/>
            <a:ext cx="5486399" cy="2425279"/>
          </a:xfrm>
        </p:spPr>
        <p:txBody>
          <a:bodyPr wrap="square">
            <a:spAutoFit/>
          </a:bodyPr>
          <a:lstStyle>
            <a:lvl1pPr marL="287227" indent="-287227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sz="3198"/>
            </a:lvl1pPr>
            <a:lvl2pPr marL="530962" indent="-233105">
              <a:defRPr sz="2400"/>
            </a:lvl2pPr>
            <a:lvl3pPr marL="699316" indent="-168355">
              <a:tabLst/>
              <a:defRPr sz="2000"/>
            </a:lvl3pPr>
            <a:lvl4pPr marL="880619" indent="-181305">
              <a:defRPr/>
            </a:lvl4pPr>
            <a:lvl5pPr marL="1048973" indent="-168355"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48202613"/>
      </p:ext>
    </p:extLst>
  </p:cSld>
  <p:clrMapOvr>
    <a:masterClrMapping/>
  </p:clrMapOvr>
  <p:transition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umn Bullet text">
    <p:bg>
      <p:bgPr>
        <a:solidFill>
          <a:srgbClr val="001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09197799"/>
      </p:ext>
    </p:extLst>
  </p:cSld>
  <p:clrMapOvr>
    <a:masterClrMapping/>
  </p:clrMapOvr>
  <p:transition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1" y="1212849"/>
            <a:ext cx="5486399" cy="1914370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itchFamily="2" charset="2"/>
              <a:buNone/>
              <a:defRPr sz="3198"/>
            </a:lvl1pPr>
            <a:lvl2pPr marL="0" indent="0">
              <a:buNone/>
              <a:defRPr sz="2000"/>
            </a:lvl2pPr>
            <a:lvl3pPr marL="231686" indent="0">
              <a:buNone/>
              <a:tabLst/>
              <a:defRPr sz="2000"/>
            </a:lvl3pPr>
            <a:lvl4pPr marL="460198" indent="0">
              <a:buNone/>
              <a:defRPr/>
            </a:lvl4pPr>
            <a:lvl5pPr marL="685537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2849"/>
            <a:ext cx="5486399" cy="1914370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itchFamily="2" charset="2"/>
              <a:buNone/>
              <a:defRPr sz="3198"/>
            </a:lvl1pPr>
            <a:lvl2pPr marL="0" indent="0">
              <a:buNone/>
              <a:defRPr sz="2000"/>
            </a:lvl2pPr>
            <a:lvl3pPr marL="231686" indent="0">
              <a:buNone/>
              <a:tabLst/>
              <a:defRPr sz="2000"/>
            </a:lvl3pPr>
            <a:lvl4pPr marL="460198" indent="0">
              <a:buNone/>
              <a:defRPr/>
            </a:lvl4pPr>
            <a:lvl5pPr marL="685537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25819971"/>
      </p:ext>
    </p:extLst>
  </p:cSld>
  <p:clrMapOvr>
    <a:masterClrMapping/>
  </p:clrMapOvr>
  <p:transition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Accent Color 1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274702" y="1759920"/>
            <a:ext cx="8046632" cy="1828786"/>
          </a:xfrm>
          <a:noFill/>
        </p:spPr>
        <p:txBody>
          <a:bodyPr lIns="146304" tIns="91440" rIns="146304" bIns="91440" anchor="t" anchorCtr="0"/>
          <a:lstStyle>
            <a:lvl1pPr>
              <a:defRPr sz="5398" spc="-1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1728350243"/>
      </p:ext>
    </p:extLst>
  </p:cSld>
  <p:clrMapOvr>
    <a:masterClrMapping/>
  </p:clrMapOvr>
  <p:transition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876837"/>
      </p:ext>
    </p:extLst>
  </p:cSld>
  <p:clrMapOvr>
    <a:masterClrMapping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490856"/>
            <a:ext cx="12436475" cy="35036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436475" cy="4107976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 bwMode="auto">
          <a:xfrm>
            <a:off x="0" y="1"/>
            <a:ext cx="12436475" cy="6994524"/>
          </a:xfrm>
          <a:prstGeom prst="rect">
            <a:avLst/>
          </a:prstGeom>
          <a:solidFill>
            <a:srgbClr val="0E7ED7">
              <a:alpha val="82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74639" y="394666"/>
            <a:ext cx="11889564" cy="91757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7059534"/>
      </p:ext>
    </p:extLst>
  </p:cSld>
  <p:clrMapOvr>
    <a:masterClrMapping/>
  </p:clrMapOvr>
  <p:transition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8" y="6294478"/>
            <a:ext cx="11887199" cy="4031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28" tIns="146262" rIns="182828" bIns="146262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31932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© 2016 Microsoft Corporation. All rights reserved.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invGray">
          <a:xfrm>
            <a:off x="459230" y="495300"/>
            <a:ext cx="1451332" cy="31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620955"/>
      </p:ext>
    </p:extLst>
  </p:cSld>
  <p:clrMapOvr>
    <a:masterClrMapping/>
  </p:clrMapOvr>
  <p:transition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tlanta title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2" y="1759922"/>
            <a:ext cx="5943535" cy="2011665"/>
          </a:xfrm>
          <a:noFill/>
        </p:spPr>
        <p:txBody>
          <a:bodyPr lIns="146304" tIns="91440" rIns="146304" bIns="91440" anchor="t" anchorCtr="0"/>
          <a:lstStyle>
            <a:lvl1pPr>
              <a:defRPr sz="5399" spc="-10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703" y="3680141"/>
            <a:ext cx="4846268" cy="1009740"/>
          </a:xfr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99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invGray">
          <a:xfrm>
            <a:off x="459230" y="6207379"/>
            <a:ext cx="1451332" cy="310896"/>
          </a:xfrm>
          <a:prstGeom prst="rect">
            <a:avLst/>
          </a:prstGeom>
        </p:spPr>
      </p:pic>
      <p:grpSp>
        <p:nvGrpSpPr>
          <p:cNvPr id="2" name="Group 4"/>
          <p:cNvGrpSpPr>
            <a:grpSpLocks noChangeAspect="1"/>
          </p:cNvGrpSpPr>
          <p:nvPr userDrawn="1"/>
        </p:nvGrpSpPr>
        <p:grpSpPr bwMode="auto">
          <a:xfrm>
            <a:off x="6018213" y="846138"/>
            <a:ext cx="5765800" cy="5462588"/>
            <a:chOff x="3791" y="533"/>
            <a:chExt cx="3632" cy="3441"/>
          </a:xfrm>
        </p:grpSpPr>
        <p:grpSp>
          <p:nvGrpSpPr>
            <p:cNvPr id="8" name="Group 205"/>
            <p:cNvGrpSpPr>
              <a:grpSpLocks/>
            </p:cNvGrpSpPr>
            <p:nvPr userDrawn="1"/>
          </p:nvGrpSpPr>
          <p:grpSpPr bwMode="auto">
            <a:xfrm>
              <a:off x="3791" y="799"/>
              <a:ext cx="3478" cy="2181"/>
              <a:chOff x="3791" y="799"/>
              <a:chExt cx="3478" cy="2181"/>
            </a:xfrm>
          </p:grpSpPr>
          <p:sp>
            <p:nvSpPr>
              <p:cNvPr id="186" name="Rectangle 5"/>
              <p:cNvSpPr>
                <a:spLocks noChangeArrowheads="1"/>
              </p:cNvSpPr>
              <p:nvPr userDrawn="1"/>
            </p:nvSpPr>
            <p:spPr bwMode="auto">
              <a:xfrm>
                <a:off x="7003" y="2634"/>
                <a:ext cx="266" cy="276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87" name="Rectangle 6"/>
              <p:cNvSpPr>
                <a:spLocks noChangeArrowheads="1"/>
              </p:cNvSpPr>
              <p:nvPr userDrawn="1"/>
            </p:nvSpPr>
            <p:spPr bwMode="auto">
              <a:xfrm>
                <a:off x="4360" y="2228"/>
                <a:ext cx="206" cy="752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88" name="Rectangle 7"/>
              <p:cNvSpPr>
                <a:spLocks noChangeArrowheads="1"/>
              </p:cNvSpPr>
              <p:nvPr userDrawn="1"/>
            </p:nvSpPr>
            <p:spPr bwMode="auto">
              <a:xfrm>
                <a:off x="4603" y="2438"/>
                <a:ext cx="332" cy="523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89" name="Rectangle 8"/>
              <p:cNvSpPr>
                <a:spLocks noChangeArrowheads="1"/>
              </p:cNvSpPr>
              <p:nvPr userDrawn="1"/>
            </p:nvSpPr>
            <p:spPr bwMode="auto">
              <a:xfrm>
                <a:off x="5266" y="2522"/>
                <a:ext cx="318" cy="420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90" name="Rectangle 9"/>
              <p:cNvSpPr>
                <a:spLocks noChangeArrowheads="1"/>
              </p:cNvSpPr>
              <p:nvPr userDrawn="1"/>
            </p:nvSpPr>
            <p:spPr bwMode="auto">
              <a:xfrm>
                <a:off x="4145" y="2051"/>
                <a:ext cx="248" cy="845"/>
              </a:xfrm>
              <a:prstGeom prst="rect">
                <a:avLst/>
              </a:prstGeom>
              <a:solidFill>
                <a:srgbClr val="BADB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91" name="Rectangle 10"/>
              <p:cNvSpPr>
                <a:spLocks noChangeArrowheads="1"/>
              </p:cNvSpPr>
              <p:nvPr userDrawn="1"/>
            </p:nvSpPr>
            <p:spPr bwMode="auto">
              <a:xfrm>
                <a:off x="4183" y="1981"/>
                <a:ext cx="168" cy="93"/>
              </a:xfrm>
              <a:prstGeom prst="rect">
                <a:avLst/>
              </a:prstGeom>
              <a:solidFill>
                <a:srgbClr val="BADB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92" name="Rectangle 11"/>
              <p:cNvSpPr>
                <a:spLocks noChangeArrowheads="1"/>
              </p:cNvSpPr>
              <p:nvPr userDrawn="1"/>
            </p:nvSpPr>
            <p:spPr bwMode="auto">
              <a:xfrm>
                <a:off x="4220" y="1892"/>
                <a:ext cx="98" cy="135"/>
              </a:xfrm>
              <a:prstGeom prst="rect">
                <a:avLst/>
              </a:prstGeom>
              <a:solidFill>
                <a:srgbClr val="BADB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93" name="Rectangle 12"/>
              <p:cNvSpPr>
                <a:spLocks noChangeArrowheads="1"/>
              </p:cNvSpPr>
              <p:nvPr userDrawn="1"/>
            </p:nvSpPr>
            <p:spPr bwMode="auto">
              <a:xfrm>
                <a:off x="4262" y="1906"/>
                <a:ext cx="14" cy="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94" name="Rectangle 13"/>
              <p:cNvSpPr>
                <a:spLocks noChangeArrowheads="1"/>
              </p:cNvSpPr>
              <p:nvPr userDrawn="1"/>
            </p:nvSpPr>
            <p:spPr bwMode="auto">
              <a:xfrm>
                <a:off x="4234" y="1906"/>
                <a:ext cx="14" cy="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95" name="Rectangle 14"/>
              <p:cNvSpPr>
                <a:spLocks noChangeArrowheads="1"/>
              </p:cNvSpPr>
              <p:nvPr userDrawn="1"/>
            </p:nvSpPr>
            <p:spPr bwMode="auto">
              <a:xfrm>
                <a:off x="4285" y="1906"/>
                <a:ext cx="19" cy="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96" name="Rectangle 15"/>
              <p:cNvSpPr>
                <a:spLocks noChangeArrowheads="1"/>
              </p:cNvSpPr>
              <p:nvPr userDrawn="1"/>
            </p:nvSpPr>
            <p:spPr bwMode="auto">
              <a:xfrm>
                <a:off x="4164" y="2079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97" name="Rectangle 16"/>
              <p:cNvSpPr>
                <a:spLocks noChangeArrowheads="1"/>
              </p:cNvSpPr>
              <p:nvPr userDrawn="1"/>
            </p:nvSpPr>
            <p:spPr bwMode="auto">
              <a:xfrm>
                <a:off x="4220" y="2079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98" name="Rectangle 17"/>
              <p:cNvSpPr>
                <a:spLocks noChangeArrowheads="1"/>
              </p:cNvSpPr>
              <p:nvPr userDrawn="1"/>
            </p:nvSpPr>
            <p:spPr bwMode="auto">
              <a:xfrm>
                <a:off x="4276" y="2079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99" name="Rectangle 18"/>
              <p:cNvSpPr>
                <a:spLocks noChangeArrowheads="1"/>
              </p:cNvSpPr>
              <p:nvPr userDrawn="1"/>
            </p:nvSpPr>
            <p:spPr bwMode="auto">
              <a:xfrm>
                <a:off x="4328" y="2079"/>
                <a:ext cx="32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00" name="Rectangle 19"/>
              <p:cNvSpPr>
                <a:spLocks noChangeArrowheads="1"/>
              </p:cNvSpPr>
              <p:nvPr userDrawn="1"/>
            </p:nvSpPr>
            <p:spPr bwMode="auto">
              <a:xfrm>
                <a:off x="4164" y="2130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01" name="Rectangle 20"/>
              <p:cNvSpPr>
                <a:spLocks noChangeArrowheads="1"/>
              </p:cNvSpPr>
              <p:nvPr userDrawn="1"/>
            </p:nvSpPr>
            <p:spPr bwMode="auto">
              <a:xfrm>
                <a:off x="4220" y="2130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02" name="Rectangle 21"/>
              <p:cNvSpPr>
                <a:spLocks noChangeArrowheads="1"/>
              </p:cNvSpPr>
              <p:nvPr userDrawn="1"/>
            </p:nvSpPr>
            <p:spPr bwMode="auto">
              <a:xfrm>
                <a:off x="4276" y="2130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03" name="Rectangle 22"/>
              <p:cNvSpPr>
                <a:spLocks noChangeArrowheads="1"/>
              </p:cNvSpPr>
              <p:nvPr userDrawn="1"/>
            </p:nvSpPr>
            <p:spPr bwMode="auto">
              <a:xfrm>
                <a:off x="4328" y="2130"/>
                <a:ext cx="32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04" name="Rectangle 23"/>
              <p:cNvSpPr>
                <a:spLocks noChangeArrowheads="1"/>
              </p:cNvSpPr>
              <p:nvPr userDrawn="1"/>
            </p:nvSpPr>
            <p:spPr bwMode="auto">
              <a:xfrm>
                <a:off x="4164" y="2177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05" name="Rectangle 24"/>
              <p:cNvSpPr>
                <a:spLocks noChangeArrowheads="1"/>
              </p:cNvSpPr>
              <p:nvPr userDrawn="1"/>
            </p:nvSpPr>
            <p:spPr bwMode="auto">
              <a:xfrm>
                <a:off x="4220" y="2177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06" name="Rectangle 25"/>
              <p:cNvSpPr>
                <a:spLocks noChangeArrowheads="1"/>
              </p:cNvSpPr>
              <p:nvPr userDrawn="1"/>
            </p:nvSpPr>
            <p:spPr bwMode="auto">
              <a:xfrm>
                <a:off x="4276" y="2177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07" name="Rectangle 26"/>
              <p:cNvSpPr>
                <a:spLocks noChangeArrowheads="1"/>
              </p:cNvSpPr>
              <p:nvPr userDrawn="1"/>
            </p:nvSpPr>
            <p:spPr bwMode="auto">
              <a:xfrm>
                <a:off x="4328" y="2177"/>
                <a:ext cx="32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08" name="Rectangle 27"/>
              <p:cNvSpPr>
                <a:spLocks noChangeArrowheads="1"/>
              </p:cNvSpPr>
              <p:nvPr userDrawn="1"/>
            </p:nvSpPr>
            <p:spPr bwMode="auto">
              <a:xfrm>
                <a:off x="4164" y="2228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09" name="Rectangle 28"/>
              <p:cNvSpPr>
                <a:spLocks noChangeArrowheads="1"/>
              </p:cNvSpPr>
              <p:nvPr userDrawn="1"/>
            </p:nvSpPr>
            <p:spPr bwMode="auto">
              <a:xfrm>
                <a:off x="4220" y="2228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10" name="Rectangle 29"/>
              <p:cNvSpPr>
                <a:spLocks noChangeArrowheads="1"/>
              </p:cNvSpPr>
              <p:nvPr userDrawn="1"/>
            </p:nvSpPr>
            <p:spPr bwMode="auto">
              <a:xfrm>
                <a:off x="4276" y="2228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11" name="Rectangle 30"/>
              <p:cNvSpPr>
                <a:spLocks noChangeArrowheads="1"/>
              </p:cNvSpPr>
              <p:nvPr userDrawn="1"/>
            </p:nvSpPr>
            <p:spPr bwMode="auto">
              <a:xfrm>
                <a:off x="4328" y="2228"/>
                <a:ext cx="32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12" name="Rectangle 31"/>
              <p:cNvSpPr>
                <a:spLocks noChangeArrowheads="1"/>
              </p:cNvSpPr>
              <p:nvPr userDrawn="1"/>
            </p:nvSpPr>
            <p:spPr bwMode="auto">
              <a:xfrm>
                <a:off x="4164" y="2275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13" name="Rectangle 32"/>
              <p:cNvSpPr>
                <a:spLocks noChangeArrowheads="1"/>
              </p:cNvSpPr>
              <p:nvPr userDrawn="1"/>
            </p:nvSpPr>
            <p:spPr bwMode="auto">
              <a:xfrm>
                <a:off x="4220" y="2275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14" name="Rectangle 33"/>
              <p:cNvSpPr>
                <a:spLocks noChangeArrowheads="1"/>
              </p:cNvSpPr>
              <p:nvPr userDrawn="1"/>
            </p:nvSpPr>
            <p:spPr bwMode="auto">
              <a:xfrm>
                <a:off x="4276" y="2275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15" name="Rectangle 34"/>
              <p:cNvSpPr>
                <a:spLocks noChangeArrowheads="1"/>
              </p:cNvSpPr>
              <p:nvPr userDrawn="1"/>
            </p:nvSpPr>
            <p:spPr bwMode="auto">
              <a:xfrm>
                <a:off x="4328" y="2275"/>
                <a:ext cx="32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16" name="Rectangle 35"/>
              <p:cNvSpPr>
                <a:spLocks noChangeArrowheads="1"/>
              </p:cNvSpPr>
              <p:nvPr userDrawn="1"/>
            </p:nvSpPr>
            <p:spPr bwMode="auto">
              <a:xfrm>
                <a:off x="4164" y="2326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17" name="Rectangle 36"/>
              <p:cNvSpPr>
                <a:spLocks noChangeArrowheads="1"/>
              </p:cNvSpPr>
              <p:nvPr userDrawn="1"/>
            </p:nvSpPr>
            <p:spPr bwMode="auto">
              <a:xfrm>
                <a:off x="4220" y="2326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18" name="Rectangle 37"/>
              <p:cNvSpPr>
                <a:spLocks noChangeArrowheads="1"/>
              </p:cNvSpPr>
              <p:nvPr userDrawn="1"/>
            </p:nvSpPr>
            <p:spPr bwMode="auto">
              <a:xfrm>
                <a:off x="4276" y="2326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19" name="Rectangle 38"/>
              <p:cNvSpPr>
                <a:spLocks noChangeArrowheads="1"/>
              </p:cNvSpPr>
              <p:nvPr userDrawn="1"/>
            </p:nvSpPr>
            <p:spPr bwMode="auto">
              <a:xfrm>
                <a:off x="4328" y="2326"/>
                <a:ext cx="32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20" name="Rectangle 39"/>
              <p:cNvSpPr>
                <a:spLocks noChangeArrowheads="1"/>
              </p:cNvSpPr>
              <p:nvPr userDrawn="1"/>
            </p:nvSpPr>
            <p:spPr bwMode="auto">
              <a:xfrm>
                <a:off x="4164" y="2373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21" name="Rectangle 40"/>
              <p:cNvSpPr>
                <a:spLocks noChangeArrowheads="1"/>
              </p:cNvSpPr>
              <p:nvPr userDrawn="1"/>
            </p:nvSpPr>
            <p:spPr bwMode="auto">
              <a:xfrm>
                <a:off x="4220" y="2373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22" name="Rectangle 41"/>
              <p:cNvSpPr>
                <a:spLocks noChangeArrowheads="1"/>
              </p:cNvSpPr>
              <p:nvPr userDrawn="1"/>
            </p:nvSpPr>
            <p:spPr bwMode="auto">
              <a:xfrm>
                <a:off x="4276" y="2373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23" name="Rectangle 42"/>
              <p:cNvSpPr>
                <a:spLocks noChangeArrowheads="1"/>
              </p:cNvSpPr>
              <p:nvPr userDrawn="1"/>
            </p:nvSpPr>
            <p:spPr bwMode="auto">
              <a:xfrm>
                <a:off x="4328" y="2373"/>
                <a:ext cx="32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24" name="Rectangle 43"/>
              <p:cNvSpPr>
                <a:spLocks noChangeArrowheads="1"/>
              </p:cNvSpPr>
              <p:nvPr userDrawn="1"/>
            </p:nvSpPr>
            <p:spPr bwMode="auto">
              <a:xfrm>
                <a:off x="4164" y="2424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25" name="Rectangle 44"/>
              <p:cNvSpPr>
                <a:spLocks noChangeArrowheads="1"/>
              </p:cNvSpPr>
              <p:nvPr userDrawn="1"/>
            </p:nvSpPr>
            <p:spPr bwMode="auto">
              <a:xfrm>
                <a:off x="4220" y="2424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26" name="Rectangle 45"/>
              <p:cNvSpPr>
                <a:spLocks noChangeArrowheads="1"/>
              </p:cNvSpPr>
              <p:nvPr userDrawn="1"/>
            </p:nvSpPr>
            <p:spPr bwMode="auto">
              <a:xfrm>
                <a:off x="4276" y="2424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27" name="Rectangle 46"/>
              <p:cNvSpPr>
                <a:spLocks noChangeArrowheads="1"/>
              </p:cNvSpPr>
              <p:nvPr userDrawn="1"/>
            </p:nvSpPr>
            <p:spPr bwMode="auto">
              <a:xfrm>
                <a:off x="4328" y="2424"/>
                <a:ext cx="32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28" name="Rectangle 47"/>
              <p:cNvSpPr>
                <a:spLocks noChangeArrowheads="1"/>
              </p:cNvSpPr>
              <p:nvPr userDrawn="1"/>
            </p:nvSpPr>
            <p:spPr bwMode="auto">
              <a:xfrm>
                <a:off x="4164" y="2471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29" name="Rectangle 48"/>
              <p:cNvSpPr>
                <a:spLocks noChangeArrowheads="1"/>
              </p:cNvSpPr>
              <p:nvPr userDrawn="1"/>
            </p:nvSpPr>
            <p:spPr bwMode="auto">
              <a:xfrm>
                <a:off x="4220" y="2471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30" name="Rectangle 49"/>
              <p:cNvSpPr>
                <a:spLocks noChangeArrowheads="1"/>
              </p:cNvSpPr>
              <p:nvPr userDrawn="1"/>
            </p:nvSpPr>
            <p:spPr bwMode="auto">
              <a:xfrm>
                <a:off x="4276" y="2471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31" name="Rectangle 50"/>
              <p:cNvSpPr>
                <a:spLocks noChangeArrowheads="1"/>
              </p:cNvSpPr>
              <p:nvPr userDrawn="1"/>
            </p:nvSpPr>
            <p:spPr bwMode="auto">
              <a:xfrm>
                <a:off x="4328" y="2471"/>
                <a:ext cx="32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32" name="Rectangle 51"/>
              <p:cNvSpPr>
                <a:spLocks noChangeArrowheads="1"/>
              </p:cNvSpPr>
              <p:nvPr userDrawn="1"/>
            </p:nvSpPr>
            <p:spPr bwMode="auto">
              <a:xfrm>
                <a:off x="4164" y="2522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33" name="Rectangle 52"/>
              <p:cNvSpPr>
                <a:spLocks noChangeArrowheads="1"/>
              </p:cNvSpPr>
              <p:nvPr userDrawn="1"/>
            </p:nvSpPr>
            <p:spPr bwMode="auto">
              <a:xfrm>
                <a:off x="4220" y="2522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34" name="Rectangle 53"/>
              <p:cNvSpPr>
                <a:spLocks noChangeArrowheads="1"/>
              </p:cNvSpPr>
              <p:nvPr userDrawn="1"/>
            </p:nvSpPr>
            <p:spPr bwMode="auto">
              <a:xfrm>
                <a:off x="4276" y="2522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35" name="Rectangle 54"/>
              <p:cNvSpPr>
                <a:spLocks noChangeArrowheads="1"/>
              </p:cNvSpPr>
              <p:nvPr userDrawn="1"/>
            </p:nvSpPr>
            <p:spPr bwMode="auto">
              <a:xfrm>
                <a:off x="4328" y="2522"/>
                <a:ext cx="32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36" name="Rectangle 55"/>
              <p:cNvSpPr>
                <a:spLocks noChangeArrowheads="1"/>
              </p:cNvSpPr>
              <p:nvPr userDrawn="1"/>
            </p:nvSpPr>
            <p:spPr bwMode="auto">
              <a:xfrm>
                <a:off x="4164" y="2569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37" name="Rectangle 56"/>
              <p:cNvSpPr>
                <a:spLocks noChangeArrowheads="1"/>
              </p:cNvSpPr>
              <p:nvPr userDrawn="1"/>
            </p:nvSpPr>
            <p:spPr bwMode="auto">
              <a:xfrm>
                <a:off x="4220" y="2569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38" name="Rectangle 57"/>
              <p:cNvSpPr>
                <a:spLocks noChangeArrowheads="1"/>
              </p:cNvSpPr>
              <p:nvPr userDrawn="1"/>
            </p:nvSpPr>
            <p:spPr bwMode="auto">
              <a:xfrm>
                <a:off x="4276" y="2569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39" name="Rectangle 58"/>
              <p:cNvSpPr>
                <a:spLocks noChangeArrowheads="1"/>
              </p:cNvSpPr>
              <p:nvPr userDrawn="1"/>
            </p:nvSpPr>
            <p:spPr bwMode="auto">
              <a:xfrm>
                <a:off x="4328" y="2569"/>
                <a:ext cx="32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40" name="Rectangle 59"/>
              <p:cNvSpPr>
                <a:spLocks noChangeArrowheads="1"/>
              </p:cNvSpPr>
              <p:nvPr userDrawn="1"/>
            </p:nvSpPr>
            <p:spPr bwMode="auto">
              <a:xfrm>
                <a:off x="4164" y="2620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41" name="Rectangle 60"/>
              <p:cNvSpPr>
                <a:spLocks noChangeArrowheads="1"/>
              </p:cNvSpPr>
              <p:nvPr userDrawn="1"/>
            </p:nvSpPr>
            <p:spPr bwMode="auto">
              <a:xfrm>
                <a:off x="4220" y="2620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42" name="Rectangle 61"/>
              <p:cNvSpPr>
                <a:spLocks noChangeArrowheads="1"/>
              </p:cNvSpPr>
              <p:nvPr userDrawn="1"/>
            </p:nvSpPr>
            <p:spPr bwMode="auto">
              <a:xfrm>
                <a:off x="4276" y="2620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43" name="Rectangle 62"/>
              <p:cNvSpPr>
                <a:spLocks noChangeArrowheads="1"/>
              </p:cNvSpPr>
              <p:nvPr userDrawn="1"/>
            </p:nvSpPr>
            <p:spPr bwMode="auto">
              <a:xfrm>
                <a:off x="4328" y="2620"/>
                <a:ext cx="32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44" name="Rectangle 63"/>
              <p:cNvSpPr>
                <a:spLocks noChangeArrowheads="1"/>
              </p:cNvSpPr>
              <p:nvPr userDrawn="1"/>
            </p:nvSpPr>
            <p:spPr bwMode="auto">
              <a:xfrm>
                <a:off x="4164" y="2672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45" name="Rectangle 64"/>
              <p:cNvSpPr>
                <a:spLocks noChangeArrowheads="1"/>
              </p:cNvSpPr>
              <p:nvPr userDrawn="1"/>
            </p:nvSpPr>
            <p:spPr bwMode="auto">
              <a:xfrm>
                <a:off x="4220" y="2672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46" name="Rectangle 65"/>
              <p:cNvSpPr>
                <a:spLocks noChangeArrowheads="1"/>
              </p:cNvSpPr>
              <p:nvPr userDrawn="1"/>
            </p:nvSpPr>
            <p:spPr bwMode="auto">
              <a:xfrm>
                <a:off x="4276" y="2672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47" name="Rectangle 66"/>
              <p:cNvSpPr>
                <a:spLocks noChangeArrowheads="1"/>
              </p:cNvSpPr>
              <p:nvPr userDrawn="1"/>
            </p:nvSpPr>
            <p:spPr bwMode="auto">
              <a:xfrm>
                <a:off x="4328" y="2672"/>
                <a:ext cx="32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48" name="Rectangle 67"/>
              <p:cNvSpPr>
                <a:spLocks noChangeArrowheads="1"/>
              </p:cNvSpPr>
              <p:nvPr userDrawn="1"/>
            </p:nvSpPr>
            <p:spPr bwMode="auto">
              <a:xfrm>
                <a:off x="4164" y="2718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49" name="Rectangle 68"/>
              <p:cNvSpPr>
                <a:spLocks noChangeArrowheads="1"/>
              </p:cNvSpPr>
              <p:nvPr userDrawn="1"/>
            </p:nvSpPr>
            <p:spPr bwMode="auto">
              <a:xfrm>
                <a:off x="4220" y="2718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50" name="Rectangle 69"/>
              <p:cNvSpPr>
                <a:spLocks noChangeArrowheads="1"/>
              </p:cNvSpPr>
              <p:nvPr userDrawn="1"/>
            </p:nvSpPr>
            <p:spPr bwMode="auto">
              <a:xfrm>
                <a:off x="4276" y="2718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51" name="Rectangle 70"/>
              <p:cNvSpPr>
                <a:spLocks noChangeArrowheads="1"/>
              </p:cNvSpPr>
              <p:nvPr userDrawn="1"/>
            </p:nvSpPr>
            <p:spPr bwMode="auto">
              <a:xfrm>
                <a:off x="4328" y="2718"/>
                <a:ext cx="32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52" name="Rectangle 71"/>
              <p:cNvSpPr>
                <a:spLocks noChangeArrowheads="1"/>
              </p:cNvSpPr>
              <p:nvPr userDrawn="1"/>
            </p:nvSpPr>
            <p:spPr bwMode="auto">
              <a:xfrm>
                <a:off x="4164" y="2770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53" name="Rectangle 72"/>
              <p:cNvSpPr>
                <a:spLocks noChangeArrowheads="1"/>
              </p:cNvSpPr>
              <p:nvPr userDrawn="1"/>
            </p:nvSpPr>
            <p:spPr bwMode="auto">
              <a:xfrm>
                <a:off x="4220" y="2770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54" name="Rectangle 73"/>
              <p:cNvSpPr>
                <a:spLocks noChangeArrowheads="1"/>
              </p:cNvSpPr>
              <p:nvPr userDrawn="1"/>
            </p:nvSpPr>
            <p:spPr bwMode="auto">
              <a:xfrm>
                <a:off x="4276" y="2770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55" name="Rectangle 74"/>
              <p:cNvSpPr>
                <a:spLocks noChangeArrowheads="1"/>
              </p:cNvSpPr>
              <p:nvPr userDrawn="1"/>
            </p:nvSpPr>
            <p:spPr bwMode="auto">
              <a:xfrm>
                <a:off x="4328" y="2770"/>
                <a:ext cx="32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56" name="Rectangle 75"/>
              <p:cNvSpPr>
                <a:spLocks noChangeArrowheads="1"/>
              </p:cNvSpPr>
              <p:nvPr userDrawn="1"/>
            </p:nvSpPr>
            <p:spPr bwMode="auto">
              <a:xfrm>
                <a:off x="4164" y="2816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57" name="Rectangle 76"/>
              <p:cNvSpPr>
                <a:spLocks noChangeArrowheads="1"/>
              </p:cNvSpPr>
              <p:nvPr userDrawn="1"/>
            </p:nvSpPr>
            <p:spPr bwMode="auto">
              <a:xfrm>
                <a:off x="4220" y="2816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58" name="Rectangle 77"/>
              <p:cNvSpPr>
                <a:spLocks noChangeArrowheads="1"/>
              </p:cNvSpPr>
              <p:nvPr userDrawn="1"/>
            </p:nvSpPr>
            <p:spPr bwMode="auto">
              <a:xfrm>
                <a:off x="4276" y="2816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59" name="Rectangle 78"/>
              <p:cNvSpPr>
                <a:spLocks noChangeArrowheads="1"/>
              </p:cNvSpPr>
              <p:nvPr userDrawn="1"/>
            </p:nvSpPr>
            <p:spPr bwMode="auto">
              <a:xfrm>
                <a:off x="4328" y="2816"/>
                <a:ext cx="32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60" name="Rectangle 79"/>
              <p:cNvSpPr>
                <a:spLocks noChangeArrowheads="1"/>
              </p:cNvSpPr>
              <p:nvPr userDrawn="1"/>
            </p:nvSpPr>
            <p:spPr bwMode="auto">
              <a:xfrm>
                <a:off x="4197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61" name="Rectangle 80"/>
              <p:cNvSpPr>
                <a:spLocks noChangeArrowheads="1"/>
              </p:cNvSpPr>
              <p:nvPr userDrawn="1"/>
            </p:nvSpPr>
            <p:spPr bwMode="auto">
              <a:xfrm>
                <a:off x="4239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62" name="Rectangle 81"/>
              <p:cNvSpPr>
                <a:spLocks noChangeArrowheads="1"/>
              </p:cNvSpPr>
              <p:nvPr userDrawn="1"/>
            </p:nvSpPr>
            <p:spPr bwMode="auto">
              <a:xfrm>
                <a:off x="4285" y="1999"/>
                <a:ext cx="15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63" name="Rectangle 82"/>
              <p:cNvSpPr>
                <a:spLocks noChangeArrowheads="1"/>
              </p:cNvSpPr>
              <p:nvPr userDrawn="1"/>
            </p:nvSpPr>
            <p:spPr bwMode="auto">
              <a:xfrm>
                <a:off x="4304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64" name="Rectangle 83"/>
              <p:cNvSpPr>
                <a:spLocks noChangeArrowheads="1"/>
              </p:cNvSpPr>
              <p:nvPr userDrawn="1"/>
            </p:nvSpPr>
            <p:spPr bwMode="auto">
              <a:xfrm>
                <a:off x="4328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65" name="Rectangle 84"/>
              <p:cNvSpPr>
                <a:spLocks noChangeArrowheads="1"/>
              </p:cNvSpPr>
              <p:nvPr userDrawn="1"/>
            </p:nvSpPr>
            <p:spPr bwMode="auto">
              <a:xfrm>
                <a:off x="4262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66" name="Rectangle 85"/>
              <p:cNvSpPr>
                <a:spLocks noChangeArrowheads="1"/>
              </p:cNvSpPr>
              <p:nvPr userDrawn="1"/>
            </p:nvSpPr>
            <p:spPr bwMode="auto">
              <a:xfrm>
                <a:off x="4220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67" name="Rectangle 86"/>
              <p:cNvSpPr>
                <a:spLocks noChangeArrowheads="1"/>
              </p:cNvSpPr>
              <p:nvPr userDrawn="1"/>
            </p:nvSpPr>
            <p:spPr bwMode="auto">
              <a:xfrm>
                <a:off x="4454" y="2051"/>
                <a:ext cx="252" cy="845"/>
              </a:xfrm>
              <a:prstGeom prst="rect">
                <a:avLst/>
              </a:prstGeom>
              <a:solidFill>
                <a:srgbClr val="BADB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68" name="Rectangle 87"/>
              <p:cNvSpPr>
                <a:spLocks noChangeArrowheads="1"/>
              </p:cNvSpPr>
              <p:nvPr userDrawn="1"/>
            </p:nvSpPr>
            <p:spPr bwMode="auto">
              <a:xfrm>
                <a:off x="4496" y="1981"/>
                <a:ext cx="168" cy="93"/>
              </a:xfrm>
              <a:prstGeom prst="rect">
                <a:avLst/>
              </a:prstGeom>
              <a:solidFill>
                <a:srgbClr val="BADB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69" name="Rectangle 88"/>
              <p:cNvSpPr>
                <a:spLocks noChangeArrowheads="1"/>
              </p:cNvSpPr>
              <p:nvPr userDrawn="1"/>
            </p:nvSpPr>
            <p:spPr bwMode="auto">
              <a:xfrm>
                <a:off x="4533" y="1892"/>
                <a:ext cx="98" cy="135"/>
              </a:xfrm>
              <a:prstGeom prst="rect">
                <a:avLst/>
              </a:prstGeom>
              <a:solidFill>
                <a:srgbClr val="BADB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70" name="Rectangle 89"/>
              <p:cNvSpPr>
                <a:spLocks noChangeArrowheads="1"/>
              </p:cNvSpPr>
              <p:nvPr userDrawn="1"/>
            </p:nvSpPr>
            <p:spPr bwMode="auto">
              <a:xfrm>
                <a:off x="4570" y="1906"/>
                <a:ext cx="19" cy="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71" name="Rectangle 90"/>
              <p:cNvSpPr>
                <a:spLocks noChangeArrowheads="1"/>
              </p:cNvSpPr>
              <p:nvPr userDrawn="1"/>
            </p:nvSpPr>
            <p:spPr bwMode="auto">
              <a:xfrm>
                <a:off x="4547" y="1906"/>
                <a:ext cx="14" cy="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72" name="Rectangle 91"/>
              <p:cNvSpPr>
                <a:spLocks noChangeArrowheads="1"/>
              </p:cNvSpPr>
              <p:nvPr userDrawn="1"/>
            </p:nvSpPr>
            <p:spPr bwMode="auto">
              <a:xfrm>
                <a:off x="4598" y="1906"/>
                <a:ext cx="19" cy="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73" name="Rectangle 92"/>
              <p:cNvSpPr>
                <a:spLocks noChangeArrowheads="1"/>
              </p:cNvSpPr>
              <p:nvPr userDrawn="1"/>
            </p:nvSpPr>
            <p:spPr bwMode="auto">
              <a:xfrm>
                <a:off x="4477" y="2079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74" name="Rectangle 93"/>
              <p:cNvSpPr>
                <a:spLocks noChangeArrowheads="1"/>
              </p:cNvSpPr>
              <p:nvPr userDrawn="1"/>
            </p:nvSpPr>
            <p:spPr bwMode="auto">
              <a:xfrm>
                <a:off x="4533" y="2079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75" name="Rectangle 94"/>
              <p:cNvSpPr>
                <a:spLocks noChangeArrowheads="1"/>
              </p:cNvSpPr>
              <p:nvPr userDrawn="1"/>
            </p:nvSpPr>
            <p:spPr bwMode="auto">
              <a:xfrm>
                <a:off x="4589" y="2079"/>
                <a:ext cx="28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76" name="Rectangle 95"/>
              <p:cNvSpPr>
                <a:spLocks noChangeArrowheads="1"/>
              </p:cNvSpPr>
              <p:nvPr userDrawn="1"/>
            </p:nvSpPr>
            <p:spPr bwMode="auto">
              <a:xfrm>
                <a:off x="4640" y="2079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77" name="Rectangle 96"/>
              <p:cNvSpPr>
                <a:spLocks noChangeArrowheads="1"/>
              </p:cNvSpPr>
              <p:nvPr userDrawn="1"/>
            </p:nvSpPr>
            <p:spPr bwMode="auto">
              <a:xfrm>
                <a:off x="4477" y="2130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78" name="Rectangle 97"/>
              <p:cNvSpPr>
                <a:spLocks noChangeArrowheads="1"/>
              </p:cNvSpPr>
              <p:nvPr userDrawn="1"/>
            </p:nvSpPr>
            <p:spPr bwMode="auto">
              <a:xfrm>
                <a:off x="4533" y="2130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79" name="Rectangle 98"/>
              <p:cNvSpPr>
                <a:spLocks noChangeArrowheads="1"/>
              </p:cNvSpPr>
              <p:nvPr userDrawn="1"/>
            </p:nvSpPr>
            <p:spPr bwMode="auto">
              <a:xfrm>
                <a:off x="4589" y="2130"/>
                <a:ext cx="28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80" name="Rectangle 99"/>
              <p:cNvSpPr>
                <a:spLocks noChangeArrowheads="1"/>
              </p:cNvSpPr>
              <p:nvPr userDrawn="1"/>
            </p:nvSpPr>
            <p:spPr bwMode="auto">
              <a:xfrm>
                <a:off x="4640" y="2130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81" name="Rectangle 100"/>
              <p:cNvSpPr>
                <a:spLocks noChangeArrowheads="1"/>
              </p:cNvSpPr>
              <p:nvPr userDrawn="1"/>
            </p:nvSpPr>
            <p:spPr bwMode="auto">
              <a:xfrm>
                <a:off x="4477" y="2177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82" name="Rectangle 101"/>
              <p:cNvSpPr>
                <a:spLocks noChangeArrowheads="1"/>
              </p:cNvSpPr>
              <p:nvPr userDrawn="1"/>
            </p:nvSpPr>
            <p:spPr bwMode="auto">
              <a:xfrm>
                <a:off x="4533" y="2177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83" name="Rectangle 102"/>
              <p:cNvSpPr>
                <a:spLocks noChangeArrowheads="1"/>
              </p:cNvSpPr>
              <p:nvPr userDrawn="1"/>
            </p:nvSpPr>
            <p:spPr bwMode="auto">
              <a:xfrm>
                <a:off x="4589" y="2177"/>
                <a:ext cx="28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84" name="Rectangle 103"/>
              <p:cNvSpPr>
                <a:spLocks noChangeArrowheads="1"/>
              </p:cNvSpPr>
              <p:nvPr userDrawn="1"/>
            </p:nvSpPr>
            <p:spPr bwMode="auto">
              <a:xfrm>
                <a:off x="4640" y="2177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85" name="Rectangle 104"/>
              <p:cNvSpPr>
                <a:spLocks noChangeArrowheads="1"/>
              </p:cNvSpPr>
              <p:nvPr userDrawn="1"/>
            </p:nvSpPr>
            <p:spPr bwMode="auto">
              <a:xfrm>
                <a:off x="4477" y="2228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86" name="Rectangle 105"/>
              <p:cNvSpPr>
                <a:spLocks noChangeArrowheads="1"/>
              </p:cNvSpPr>
              <p:nvPr userDrawn="1"/>
            </p:nvSpPr>
            <p:spPr bwMode="auto">
              <a:xfrm>
                <a:off x="4533" y="2228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87" name="Rectangle 106"/>
              <p:cNvSpPr>
                <a:spLocks noChangeArrowheads="1"/>
              </p:cNvSpPr>
              <p:nvPr userDrawn="1"/>
            </p:nvSpPr>
            <p:spPr bwMode="auto">
              <a:xfrm>
                <a:off x="4589" y="2228"/>
                <a:ext cx="28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88" name="Rectangle 107"/>
              <p:cNvSpPr>
                <a:spLocks noChangeArrowheads="1"/>
              </p:cNvSpPr>
              <p:nvPr userDrawn="1"/>
            </p:nvSpPr>
            <p:spPr bwMode="auto">
              <a:xfrm>
                <a:off x="4640" y="2228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89" name="Rectangle 108"/>
              <p:cNvSpPr>
                <a:spLocks noChangeArrowheads="1"/>
              </p:cNvSpPr>
              <p:nvPr userDrawn="1"/>
            </p:nvSpPr>
            <p:spPr bwMode="auto">
              <a:xfrm>
                <a:off x="4477" y="2275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90" name="Rectangle 109"/>
              <p:cNvSpPr>
                <a:spLocks noChangeArrowheads="1"/>
              </p:cNvSpPr>
              <p:nvPr userDrawn="1"/>
            </p:nvSpPr>
            <p:spPr bwMode="auto">
              <a:xfrm>
                <a:off x="4533" y="2275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91" name="Rectangle 110"/>
              <p:cNvSpPr>
                <a:spLocks noChangeArrowheads="1"/>
              </p:cNvSpPr>
              <p:nvPr userDrawn="1"/>
            </p:nvSpPr>
            <p:spPr bwMode="auto">
              <a:xfrm>
                <a:off x="4589" y="2275"/>
                <a:ext cx="28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92" name="Rectangle 111"/>
              <p:cNvSpPr>
                <a:spLocks noChangeArrowheads="1"/>
              </p:cNvSpPr>
              <p:nvPr userDrawn="1"/>
            </p:nvSpPr>
            <p:spPr bwMode="auto">
              <a:xfrm>
                <a:off x="4640" y="2275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93" name="Rectangle 112"/>
              <p:cNvSpPr>
                <a:spLocks noChangeArrowheads="1"/>
              </p:cNvSpPr>
              <p:nvPr userDrawn="1"/>
            </p:nvSpPr>
            <p:spPr bwMode="auto">
              <a:xfrm>
                <a:off x="4477" y="2326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94" name="Rectangle 113"/>
              <p:cNvSpPr>
                <a:spLocks noChangeArrowheads="1"/>
              </p:cNvSpPr>
              <p:nvPr userDrawn="1"/>
            </p:nvSpPr>
            <p:spPr bwMode="auto">
              <a:xfrm>
                <a:off x="4533" y="2326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95" name="Rectangle 114"/>
              <p:cNvSpPr>
                <a:spLocks noChangeArrowheads="1"/>
              </p:cNvSpPr>
              <p:nvPr userDrawn="1"/>
            </p:nvSpPr>
            <p:spPr bwMode="auto">
              <a:xfrm>
                <a:off x="4589" y="2326"/>
                <a:ext cx="28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96" name="Rectangle 115"/>
              <p:cNvSpPr>
                <a:spLocks noChangeArrowheads="1"/>
              </p:cNvSpPr>
              <p:nvPr userDrawn="1"/>
            </p:nvSpPr>
            <p:spPr bwMode="auto">
              <a:xfrm>
                <a:off x="4640" y="2326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97" name="Rectangle 116"/>
              <p:cNvSpPr>
                <a:spLocks noChangeArrowheads="1"/>
              </p:cNvSpPr>
              <p:nvPr userDrawn="1"/>
            </p:nvSpPr>
            <p:spPr bwMode="auto">
              <a:xfrm>
                <a:off x="4477" y="2373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98" name="Rectangle 117"/>
              <p:cNvSpPr>
                <a:spLocks noChangeArrowheads="1"/>
              </p:cNvSpPr>
              <p:nvPr userDrawn="1"/>
            </p:nvSpPr>
            <p:spPr bwMode="auto">
              <a:xfrm>
                <a:off x="4533" y="2373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299" name="Rectangle 118"/>
              <p:cNvSpPr>
                <a:spLocks noChangeArrowheads="1"/>
              </p:cNvSpPr>
              <p:nvPr userDrawn="1"/>
            </p:nvSpPr>
            <p:spPr bwMode="auto">
              <a:xfrm>
                <a:off x="4589" y="2373"/>
                <a:ext cx="28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00" name="Rectangle 119"/>
              <p:cNvSpPr>
                <a:spLocks noChangeArrowheads="1"/>
              </p:cNvSpPr>
              <p:nvPr userDrawn="1"/>
            </p:nvSpPr>
            <p:spPr bwMode="auto">
              <a:xfrm>
                <a:off x="4640" y="2373"/>
                <a:ext cx="33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01" name="Rectangle 120"/>
              <p:cNvSpPr>
                <a:spLocks noChangeArrowheads="1"/>
              </p:cNvSpPr>
              <p:nvPr userDrawn="1"/>
            </p:nvSpPr>
            <p:spPr bwMode="auto">
              <a:xfrm>
                <a:off x="4477" y="2424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02" name="Rectangle 121"/>
              <p:cNvSpPr>
                <a:spLocks noChangeArrowheads="1"/>
              </p:cNvSpPr>
              <p:nvPr userDrawn="1"/>
            </p:nvSpPr>
            <p:spPr bwMode="auto">
              <a:xfrm>
                <a:off x="4533" y="2424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03" name="Rectangle 122"/>
              <p:cNvSpPr>
                <a:spLocks noChangeArrowheads="1"/>
              </p:cNvSpPr>
              <p:nvPr userDrawn="1"/>
            </p:nvSpPr>
            <p:spPr bwMode="auto">
              <a:xfrm>
                <a:off x="4589" y="2424"/>
                <a:ext cx="28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04" name="Rectangle 123"/>
              <p:cNvSpPr>
                <a:spLocks noChangeArrowheads="1"/>
              </p:cNvSpPr>
              <p:nvPr userDrawn="1"/>
            </p:nvSpPr>
            <p:spPr bwMode="auto">
              <a:xfrm>
                <a:off x="4640" y="2424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05" name="Rectangle 124"/>
              <p:cNvSpPr>
                <a:spLocks noChangeArrowheads="1"/>
              </p:cNvSpPr>
              <p:nvPr userDrawn="1"/>
            </p:nvSpPr>
            <p:spPr bwMode="auto">
              <a:xfrm>
                <a:off x="4477" y="2471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06" name="Rectangle 125"/>
              <p:cNvSpPr>
                <a:spLocks noChangeArrowheads="1"/>
              </p:cNvSpPr>
              <p:nvPr userDrawn="1"/>
            </p:nvSpPr>
            <p:spPr bwMode="auto">
              <a:xfrm>
                <a:off x="4533" y="2471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07" name="Rectangle 126"/>
              <p:cNvSpPr>
                <a:spLocks noChangeArrowheads="1"/>
              </p:cNvSpPr>
              <p:nvPr userDrawn="1"/>
            </p:nvSpPr>
            <p:spPr bwMode="auto">
              <a:xfrm>
                <a:off x="4589" y="2471"/>
                <a:ext cx="28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08" name="Rectangle 127"/>
              <p:cNvSpPr>
                <a:spLocks noChangeArrowheads="1"/>
              </p:cNvSpPr>
              <p:nvPr userDrawn="1"/>
            </p:nvSpPr>
            <p:spPr bwMode="auto">
              <a:xfrm>
                <a:off x="4640" y="2471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09" name="Rectangle 128"/>
              <p:cNvSpPr>
                <a:spLocks noChangeArrowheads="1"/>
              </p:cNvSpPr>
              <p:nvPr userDrawn="1"/>
            </p:nvSpPr>
            <p:spPr bwMode="auto">
              <a:xfrm>
                <a:off x="4477" y="2522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10" name="Rectangle 129"/>
              <p:cNvSpPr>
                <a:spLocks noChangeArrowheads="1"/>
              </p:cNvSpPr>
              <p:nvPr userDrawn="1"/>
            </p:nvSpPr>
            <p:spPr bwMode="auto">
              <a:xfrm>
                <a:off x="4533" y="2522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11" name="Rectangle 130"/>
              <p:cNvSpPr>
                <a:spLocks noChangeArrowheads="1"/>
              </p:cNvSpPr>
              <p:nvPr userDrawn="1"/>
            </p:nvSpPr>
            <p:spPr bwMode="auto">
              <a:xfrm>
                <a:off x="4589" y="2522"/>
                <a:ext cx="28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12" name="Rectangle 131"/>
              <p:cNvSpPr>
                <a:spLocks noChangeArrowheads="1"/>
              </p:cNvSpPr>
              <p:nvPr userDrawn="1"/>
            </p:nvSpPr>
            <p:spPr bwMode="auto">
              <a:xfrm>
                <a:off x="4640" y="2522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13" name="Rectangle 132"/>
              <p:cNvSpPr>
                <a:spLocks noChangeArrowheads="1"/>
              </p:cNvSpPr>
              <p:nvPr userDrawn="1"/>
            </p:nvSpPr>
            <p:spPr bwMode="auto">
              <a:xfrm>
                <a:off x="4477" y="2569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14" name="Rectangle 133"/>
              <p:cNvSpPr>
                <a:spLocks noChangeArrowheads="1"/>
              </p:cNvSpPr>
              <p:nvPr userDrawn="1"/>
            </p:nvSpPr>
            <p:spPr bwMode="auto">
              <a:xfrm>
                <a:off x="4533" y="2569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15" name="Rectangle 134"/>
              <p:cNvSpPr>
                <a:spLocks noChangeArrowheads="1"/>
              </p:cNvSpPr>
              <p:nvPr userDrawn="1"/>
            </p:nvSpPr>
            <p:spPr bwMode="auto">
              <a:xfrm>
                <a:off x="4589" y="2569"/>
                <a:ext cx="28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16" name="Rectangle 135"/>
              <p:cNvSpPr>
                <a:spLocks noChangeArrowheads="1"/>
              </p:cNvSpPr>
              <p:nvPr userDrawn="1"/>
            </p:nvSpPr>
            <p:spPr bwMode="auto">
              <a:xfrm>
                <a:off x="4640" y="2569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17" name="Rectangle 136"/>
              <p:cNvSpPr>
                <a:spLocks noChangeArrowheads="1"/>
              </p:cNvSpPr>
              <p:nvPr userDrawn="1"/>
            </p:nvSpPr>
            <p:spPr bwMode="auto">
              <a:xfrm>
                <a:off x="4477" y="2620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18" name="Rectangle 137"/>
              <p:cNvSpPr>
                <a:spLocks noChangeArrowheads="1"/>
              </p:cNvSpPr>
              <p:nvPr userDrawn="1"/>
            </p:nvSpPr>
            <p:spPr bwMode="auto">
              <a:xfrm>
                <a:off x="4533" y="2620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19" name="Rectangle 138"/>
              <p:cNvSpPr>
                <a:spLocks noChangeArrowheads="1"/>
              </p:cNvSpPr>
              <p:nvPr userDrawn="1"/>
            </p:nvSpPr>
            <p:spPr bwMode="auto">
              <a:xfrm>
                <a:off x="4589" y="2620"/>
                <a:ext cx="28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20" name="Rectangle 139"/>
              <p:cNvSpPr>
                <a:spLocks noChangeArrowheads="1"/>
              </p:cNvSpPr>
              <p:nvPr userDrawn="1"/>
            </p:nvSpPr>
            <p:spPr bwMode="auto">
              <a:xfrm>
                <a:off x="4640" y="2620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21" name="Rectangle 140"/>
              <p:cNvSpPr>
                <a:spLocks noChangeArrowheads="1"/>
              </p:cNvSpPr>
              <p:nvPr userDrawn="1"/>
            </p:nvSpPr>
            <p:spPr bwMode="auto">
              <a:xfrm>
                <a:off x="4477" y="2672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22" name="Rectangle 141"/>
              <p:cNvSpPr>
                <a:spLocks noChangeArrowheads="1"/>
              </p:cNvSpPr>
              <p:nvPr userDrawn="1"/>
            </p:nvSpPr>
            <p:spPr bwMode="auto">
              <a:xfrm>
                <a:off x="4533" y="2672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23" name="Rectangle 142"/>
              <p:cNvSpPr>
                <a:spLocks noChangeArrowheads="1"/>
              </p:cNvSpPr>
              <p:nvPr userDrawn="1"/>
            </p:nvSpPr>
            <p:spPr bwMode="auto">
              <a:xfrm>
                <a:off x="4589" y="2672"/>
                <a:ext cx="28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24" name="Rectangle 143"/>
              <p:cNvSpPr>
                <a:spLocks noChangeArrowheads="1"/>
              </p:cNvSpPr>
              <p:nvPr userDrawn="1"/>
            </p:nvSpPr>
            <p:spPr bwMode="auto">
              <a:xfrm>
                <a:off x="4640" y="2672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25" name="Rectangle 144"/>
              <p:cNvSpPr>
                <a:spLocks noChangeArrowheads="1"/>
              </p:cNvSpPr>
              <p:nvPr userDrawn="1"/>
            </p:nvSpPr>
            <p:spPr bwMode="auto">
              <a:xfrm>
                <a:off x="4477" y="2718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26" name="Rectangle 145"/>
              <p:cNvSpPr>
                <a:spLocks noChangeArrowheads="1"/>
              </p:cNvSpPr>
              <p:nvPr userDrawn="1"/>
            </p:nvSpPr>
            <p:spPr bwMode="auto">
              <a:xfrm>
                <a:off x="4533" y="2718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27" name="Rectangle 146"/>
              <p:cNvSpPr>
                <a:spLocks noChangeArrowheads="1"/>
              </p:cNvSpPr>
              <p:nvPr userDrawn="1"/>
            </p:nvSpPr>
            <p:spPr bwMode="auto">
              <a:xfrm>
                <a:off x="4589" y="2718"/>
                <a:ext cx="28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28" name="Rectangle 147"/>
              <p:cNvSpPr>
                <a:spLocks noChangeArrowheads="1"/>
              </p:cNvSpPr>
              <p:nvPr userDrawn="1"/>
            </p:nvSpPr>
            <p:spPr bwMode="auto">
              <a:xfrm>
                <a:off x="4640" y="2718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29" name="Rectangle 148"/>
              <p:cNvSpPr>
                <a:spLocks noChangeArrowheads="1"/>
              </p:cNvSpPr>
              <p:nvPr userDrawn="1"/>
            </p:nvSpPr>
            <p:spPr bwMode="auto">
              <a:xfrm>
                <a:off x="4477" y="2770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30" name="Rectangle 149"/>
              <p:cNvSpPr>
                <a:spLocks noChangeArrowheads="1"/>
              </p:cNvSpPr>
              <p:nvPr userDrawn="1"/>
            </p:nvSpPr>
            <p:spPr bwMode="auto">
              <a:xfrm>
                <a:off x="4533" y="2770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31" name="Rectangle 150"/>
              <p:cNvSpPr>
                <a:spLocks noChangeArrowheads="1"/>
              </p:cNvSpPr>
              <p:nvPr userDrawn="1"/>
            </p:nvSpPr>
            <p:spPr bwMode="auto">
              <a:xfrm>
                <a:off x="4589" y="2770"/>
                <a:ext cx="28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32" name="Rectangle 151"/>
              <p:cNvSpPr>
                <a:spLocks noChangeArrowheads="1"/>
              </p:cNvSpPr>
              <p:nvPr userDrawn="1"/>
            </p:nvSpPr>
            <p:spPr bwMode="auto">
              <a:xfrm>
                <a:off x="4640" y="2770"/>
                <a:ext cx="33" cy="2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33" name="Rectangle 152"/>
              <p:cNvSpPr>
                <a:spLocks noChangeArrowheads="1"/>
              </p:cNvSpPr>
              <p:nvPr userDrawn="1"/>
            </p:nvSpPr>
            <p:spPr bwMode="auto">
              <a:xfrm>
                <a:off x="4477" y="2816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34" name="Rectangle 153"/>
              <p:cNvSpPr>
                <a:spLocks noChangeArrowheads="1"/>
              </p:cNvSpPr>
              <p:nvPr userDrawn="1"/>
            </p:nvSpPr>
            <p:spPr bwMode="auto">
              <a:xfrm>
                <a:off x="4533" y="2816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35" name="Rectangle 154"/>
              <p:cNvSpPr>
                <a:spLocks noChangeArrowheads="1"/>
              </p:cNvSpPr>
              <p:nvPr userDrawn="1"/>
            </p:nvSpPr>
            <p:spPr bwMode="auto">
              <a:xfrm>
                <a:off x="4589" y="2816"/>
                <a:ext cx="28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36" name="Rectangle 155"/>
              <p:cNvSpPr>
                <a:spLocks noChangeArrowheads="1"/>
              </p:cNvSpPr>
              <p:nvPr userDrawn="1"/>
            </p:nvSpPr>
            <p:spPr bwMode="auto">
              <a:xfrm>
                <a:off x="4640" y="2816"/>
                <a:ext cx="33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37" name="Rectangle 156"/>
              <p:cNvSpPr>
                <a:spLocks noChangeArrowheads="1"/>
              </p:cNvSpPr>
              <p:nvPr userDrawn="1"/>
            </p:nvSpPr>
            <p:spPr bwMode="auto">
              <a:xfrm>
                <a:off x="4510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38" name="Rectangle 157"/>
              <p:cNvSpPr>
                <a:spLocks noChangeArrowheads="1"/>
              </p:cNvSpPr>
              <p:nvPr userDrawn="1"/>
            </p:nvSpPr>
            <p:spPr bwMode="auto">
              <a:xfrm>
                <a:off x="4552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39" name="Rectangle 158"/>
              <p:cNvSpPr>
                <a:spLocks noChangeArrowheads="1"/>
              </p:cNvSpPr>
              <p:nvPr userDrawn="1"/>
            </p:nvSpPr>
            <p:spPr bwMode="auto">
              <a:xfrm>
                <a:off x="4594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40" name="Rectangle 159"/>
              <p:cNvSpPr>
                <a:spLocks noChangeArrowheads="1"/>
              </p:cNvSpPr>
              <p:nvPr userDrawn="1"/>
            </p:nvSpPr>
            <p:spPr bwMode="auto">
              <a:xfrm>
                <a:off x="4617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41" name="Rectangle 160"/>
              <p:cNvSpPr>
                <a:spLocks noChangeArrowheads="1"/>
              </p:cNvSpPr>
              <p:nvPr userDrawn="1"/>
            </p:nvSpPr>
            <p:spPr bwMode="auto">
              <a:xfrm>
                <a:off x="4640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42" name="Rectangle 161"/>
              <p:cNvSpPr>
                <a:spLocks noChangeArrowheads="1"/>
              </p:cNvSpPr>
              <p:nvPr userDrawn="1"/>
            </p:nvSpPr>
            <p:spPr bwMode="auto">
              <a:xfrm>
                <a:off x="4575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43" name="Rectangle 162"/>
              <p:cNvSpPr>
                <a:spLocks noChangeArrowheads="1"/>
              </p:cNvSpPr>
              <p:nvPr userDrawn="1"/>
            </p:nvSpPr>
            <p:spPr bwMode="auto">
              <a:xfrm>
                <a:off x="4533" y="1999"/>
                <a:ext cx="14" cy="5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44" name="Freeform 163"/>
              <p:cNvSpPr>
                <a:spLocks/>
              </p:cNvSpPr>
              <p:nvPr userDrawn="1"/>
            </p:nvSpPr>
            <p:spPr bwMode="auto">
              <a:xfrm>
                <a:off x="3791" y="799"/>
                <a:ext cx="737" cy="416"/>
              </a:xfrm>
              <a:custGeom>
                <a:avLst/>
                <a:gdLst>
                  <a:gd name="T0" fmla="*/ 132 w 158"/>
                  <a:gd name="T1" fmla="*/ 37 h 89"/>
                  <a:gd name="T2" fmla="*/ 129 w 158"/>
                  <a:gd name="T3" fmla="*/ 38 h 89"/>
                  <a:gd name="T4" fmla="*/ 132 w 158"/>
                  <a:gd name="T5" fmla="*/ 26 h 89"/>
                  <a:gd name="T6" fmla="*/ 106 w 158"/>
                  <a:gd name="T7" fmla="*/ 0 h 89"/>
                  <a:gd name="T8" fmla="*/ 80 w 158"/>
                  <a:gd name="T9" fmla="*/ 23 h 89"/>
                  <a:gd name="T10" fmla="*/ 61 w 158"/>
                  <a:gd name="T11" fmla="*/ 14 h 89"/>
                  <a:gd name="T12" fmla="*/ 35 w 158"/>
                  <a:gd name="T13" fmla="*/ 39 h 89"/>
                  <a:gd name="T14" fmla="*/ 26 w 158"/>
                  <a:gd name="T15" fmla="*/ 37 h 89"/>
                  <a:gd name="T16" fmla="*/ 0 w 158"/>
                  <a:gd name="T17" fmla="*/ 63 h 89"/>
                  <a:gd name="T18" fmla="*/ 26 w 158"/>
                  <a:gd name="T19" fmla="*/ 89 h 89"/>
                  <a:gd name="T20" fmla="*/ 132 w 158"/>
                  <a:gd name="T21" fmla="*/ 89 h 89"/>
                  <a:gd name="T22" fmla="*/ 158 w 158"/>
                  <a:gd name="T23" fmla="*/ 63 h 89"/>
                  <a:gd name="T24" fmla="*/ 132 w 158"/>
                  <a:gd name="T25" fmla="*/ 3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89">
                    <a:moveTo>
                      <a:pt x="132" y="37"/>
                    </a:moveTo>
                    <a:cubicBezTo>
                      <a:pt x="131" y="37"/>
                      <a:pt x="130" y="37"/>
                      <a:pt x="129" y="38"/>
                    </a:cubicBezTo>
                    <a:cubicBezTo>
                      <a:pt x="131" y="34"/>
                      <a:pt x="132" y="30"/>
                      <a:pt x="132" y="26"/>
                    </a:cubicBezTo>
                    <a:cubicBezTo>
                      <a:pt x="132" y="12"/>
                      <a:pt x="120" y="0"/>
                      <a:pt x="106" y="0"/>
                    </a:cubicBezTo>
                    <a:cubicBezTo>
                      <a:pt x="93" y="0"/>
                      <a:pt x="82" y="10"/>
                      <a:pt x="80" y="23"/>
                    </a:cubicBezTo>
                    <a:cubicBezTo>
                      <a:pt x="75" y="18"/>
                      <a:pt x="69" y="14"/>
                      <a:pt x="61" y="14"/>
                    </a:cubicBezTo>
                    <a:cubicBezTo>
                      <a:pt x="47" y="14"/>
                      <a:pt x="36" y="25"/>
                      <a:pt x="35" y="39"/>
                    </a:cubicBezTo>
                    <a:cubicBezTo>
                      <a:pt x="32" y="38"/>
                      <a:pt x="29" y="37"/>
                      <a:pt x="26" y="37"/>
                    </a:cubicBezTo>
                    <a:cubicBezTo>
                      <a:pt x="12" y="37"/>
                      <a:pt x="0" y="49"/>
                      <a:pt x="0" y="63"/>
                    </a:cubicBezTo>
                    <a:cubicBezTo>
                      <a:pt x="0" y="78"/>
                      <a:pt x="12" y="89"/>
                      <a:pt x="26" y="89"/>
                    </a:cubicBezTo>
                    <a:cubicBezTo>
                      <a:pt x="132" y="89"/>
                      <a:pt x="132" y="89"/>
                      <a:pt x="132" y="89"/>
                    </a:cubicBezTo>
                    <a:cubicBezTo>
                      <a:pt x="146" y="89"/>
                      <a:pt x="158" y="78"/>
                      <a:pt x="158" y="63"/>
                    </a:cubicBezTo>
                    <a:cubicBezTo>
                      <a:pt x="158" y="49"/>
                      <a:pt x="146" y="37"/>
                      <a:pt x="132" y="37"/>
                    </a:cubicBezTo>
                    <a:close/>
                  </a:path>
                </a:pathLst>
              </a:cu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45" name="Freeform 164"/>
              <p:cNvSpPr>
                <a:spLocks/>
              </p:cNvSpPr>
              <p:nvPr userDrawn="1"/>
            </p:nvSpPr>
            <p:spPr bwMode="auto">
              <a:xfrm>
                <a:off x="5980" y="1275"/>
                <a:ext cx="1121" cy="598"/>
              </a:xfrm>
              <a:custGeom>
                <a:avLst/>
                <a:gdLst>
                  <a:gd name="T0" fmla="*/ 208 w 240"/>
                  <a:gd name="T1" fmla="*/ 63 h 128"/>
                  <a:gd name="T2" fmla="*/ 207 w 240"/>
                  <a:gd name="T3" fmla="*/ 63 h 128"/>
                  <a:gd name="T4" fmla="*/ 143 w 240"/>
                  <a:gd name="T5" fmla="*/ 0 h 128"/>
                  <a:gd name="T6" fmla="*/ 79 w 240"/>
                  <a:gd name="T7" fmla="*/ 56 h 128"/>
                  <a:gd name="T8" fmla="*/ 44 w 240"/>
                  <a:gd name="T9" fmla="*/ 39 h 128"/>
                  <a:gd name="T10" fmla="*/ 0 w 240"/>
                  <a:gd name="T11" fmla="*/ 84 h 128"/>
                  <a:gd name="T12" fmla="*/ 44 w 240"/>
                  <a:gd name="T13" fmla="*/ 128 h 128"/>
                  <a:gd name="T14" fmla="*/ 208 w 240"/>
                  <a:gd name="T15" fmla="*/ 128 h 128"/>
                  <a:gd name="T16" fmla="*/ 240 w 240"/>
                  <a:gd name="T17" fmla="*/ 96 h 128"/>
                  <a:gd name="T18" fmla="*/ 208 w 240"/>
                  <a:gd name="T19" fmla="*/ 6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0" h="128">
                    <a:moveTo>
                      <a:pt x="208" y="63"/>
                    </a:moveTo>
                    <a:cubicBezTo>
                      <a:pt x="207" y="63"/>
                      <a:pt x="207" y="63"/>
                      <a:pt x="207" y="63"/>
                    </a:cubicBezTo>
                    <a:cubicBezTo>
                      <a:pt x="206" y="28"/>
                      <a:pt x="178" y="0"/>
                      <a:pt x="143" y="0"/>
                    </a:cubicBezTo>
                    <a:cubicBezTo>
                      <a:pt x="110" y="0"/>
                      <a:pt x="83" y="24"/>
                      <a:pt x="79" y="56"/>
                    </a:cubicBezTo>
                    <a:cubicBezTo>
                      <a:pt x="71" y="46"/>
                      <a:pt x="58" y="39"/>
                      <a:pt x="44" y="39"/>
                    </a:cubicBezTo>
                    <a:cubicBezTo>
                      <a:pt x="20" y="39"/>
                      <a:pt x="0" y="59"/>
                      <a:pt x="0" y="84"/>
                    </a:cubicBezTo>
                    <a:cubicBezTo>
                      <a:pt x="0" y="108"/>
                      <a:pt x="20" y="128"/>
                      <a:pt x="44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26" y="128"/>
                      <a:pt x="240" y="114"/>
                      <a:pt x="240" y="96"/>
                    </a:cubicBezTo>
                    <a:cubicBezTo>
                      <a:pt x="240" y="78"/>
                      <a:pt x="226" y="63"/>
                      <a:pt x="208" y="63"/>
                    </a:cubicBezTo>
                    <a:close/>
                  </a:path>
                </a:pathLst>
              </a:custGeom>
              <a:solidFill>
                <a:srgbClr val="BADB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46" name="Rectangle 165"/>
              <p:cNvSpPr>
                <a:spLocks noChangeArrowheads="1"/>
              </p:cNvSpPr>
              <p:nvPr userDrawn="1"/>
            </p:nvSpPr>
            <p:spPr bwMode="auto">
              <a:xfrm>
                <a:off x="5943" y="2466"/>
                <a:ext cx="332" cy="420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47" name="Rectangle 166"/>
              <p:cNvSpPr>
                <a:spLocks noChangeArrowheads="1"/>
              </p:cNvSpPr>
              <p:nvPr userDrawn="1"/>
            </p:nvSpPr>
            <p:spPr bwMode="auto">
              <a:xfrm>
                <a:off x="6480" y="2205"/>
                <a:ext cx="215" cy="686"/>
              </a:xfrm>
              <a:prstGeom prst="rect">
                <a:avLst/>
              </a:prstGeom>
              <a:solidFill>
                <a:srgbClr val="BADB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48" name="Freeform 167"/>
              <p:cNvSpPr>
                <a:spLocks/>
              </p:cNvSpPr>
              <p:nvPr userDrawn="1"/>
            </p:nvSpPr>
            <p:spPr bwMode="auto">
              <a:xfrm>
                <a:off x="6695" y="2205"/>
                <a:ext cx="252" cy="681"/>
              </a:xfrm>
              <a:custGeom>
                <a:avLst/>
                <a:gdLst>
                  <a:gd name="T0" fmla="*/ 0 w 252"/>
                  <a:gd name="T1" fmla="*/ 0 h 681"/>
                  <a:gd name="T2" fmla="*/ 252 w 252"/>
                  <a:gd name="T3" fmla="*/ 140 h 681"/>
                  <a:gd name="T4" fmla="*/ 252 w 252"/>
                  <a:gd name="T5" fmla="*/ 681 h 681"/>
                  <a:gd name="T6" fmla="*/ 0 w 252"/>
                  <a:gd name="T7" fmla="*/ 681 h 681"/>
                  <a:gd name="T8" fmla="*/ 0 w 252"/>
                  <a:gd name="T9" fmla="*/ 0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" h="681">
                    <a:moveTo>
                      <a:pt x="0" y="0"/>
                    </a:moveTo>
                    <a:lnTo>
                      <a:pt x="252" y="140"/>
                    </a:lnTo>
                    <a:lnTo>
                      <a:pt x="252" y="681"/>
                    </a:lnTo>
                    <a:lnTo>
                      <a:pt x="0" y="6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49" name="Rectangle 168"/>
              <p:cNvSpPr>
                <a:spLocks noChangeArrowheads="1"/>
              </p:cNvSpPr>
              <p:nvPr userDrawn="1"/>
            </p:nvSpPr>
            <p:spPr bwMode="auto">
              <a:xfrm>
                <a:off x="5499" y="1976"/>
                <a:ext cx="281" cy="934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50" name="Rectangle 169"/>
              <p:cNvSpPr>
                <a:spLocks noChangeArrowheads="1"/>
              </p:cNvSpPr>
              <p:nvPr userDrawn="1"/>
            </p:nvSpPr>
            <p:spPr bwMode="auto">
              <a:xfrm>
                <a:off x="5878" y="1458"/>
                <a:ext cx="88" cy="1419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51" name="Rectangle 170"/>
              <p:cNvSpPr>
                <a:spLocks noChangeArrowheads="1"/>
              </p:cNvSpPr>
              <p:nvPr userDrawn="1"/>
            </p:nvSpPr>
            <p:spPr bwMode="auto">
              <a:xfrm>
                <a:off x="5756" y="1070"/>
                <a:ext cx="14" cy="523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52" name="Rectangle 171"/>
              <p:cNvSpPr>
                <a:spLocks noChangeArrowheads="1"/>
              </p:cNvSpPr>
              <p:nvPr userDrawn="1"/>
            </p:nvSpPr>
            <p:spPr bwMode="auto">
              <a:xfrm>
                <a:off x="5626" y="1486"/>
                <a:ext cx="252" cy="1391"/>
              </a:xfrm>
              <a:prstGeom prst="rect">
                <a:avLst/>
              </a:prstGeom>
              <a:solidFill>
                <a:srgbClr val="BADB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53" name="Rectangle 172"/>
              <p:cNvSpPr>
                <a:spLocks noChangeArrowheads="1"/>
              </p:cNvSpPr>
              <p:nvPr userDrawn="1"/>
            </p:nvSpPr>
            <p:spPr bwMode="auto">
              <a:xfrm>
                <a:off x="5710" y="1486"/>
                <a:ext cx="168" cy="1391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54" name="Freeform 173"/>
              <p:cNvSpPr>
                <a:spLocks/>
              </p:cNvSpPr>
              <p:nvPr userDrawn="1"/>
            </p:nvSpPr>
            <p:spPr bwMode="auto">
              <a:xfrm>
                <a:off x="5710" y="1812"/>
                <a:ext cx="149" cy="1065"/>
              </a:xfrm>
              <a:custGeom>
                <a:avLst/>
                <a:gdLst>
                  <a:gd name="T0" fmla="*/ 0 w 149"/>
                  <a:gd name="T1" fmla="*/ 0 h 1065"/>
                  <a:gd name="T2" fmla="*/ 0 w 149"/>
                  <a:gd name="T3" fmla="*/ 1065 h 1065"/>
                  <a:gd name="T4" fmla="*/ 149 w 149"/>
                  <a:gd name="T5" fmla="*/ 1065 h 1065"/>
                  <a:gd name="T6" fmla="*/ 0 w 149"/>
                  <a:gd name="T7" fmla="*/ 0 h 10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9" h="1065">
                    <a:moveTo>
                      <a:pt x="0" y="0"/>
                    </a:moveTo>
                    <a:lnTo>
                      <a:pt x="0" y="1065"/>
                    </a:lnTo>
                    <a:lnTo>
                      <a:pt x="149" y="106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ADB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55" name="Rectangle 174"/>
              <p:cNvSpPr>
                <a:spLocks noChangeArrowheads="1"/>
              </p:cNvSpPr>
              <p:nvPr userDrawn="1"/>
            </p:nvSpPr>
            <p:spPr bwMode="auto">
              <a:xfrm>
                <a:off x="5626" y="1486"/>
                <a:ext cx="84" cy="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56" name="Rectangle 175"/>
              <p:cNvSpPr>
                <a:spLocks noChangeArrowheads="1"/>
              </p:cNvSpPr>
              <p:nvPr userDrawn="1"/>
            </p:nvSpPr>
            <p:spPr bwMode="auto">
              <a:xfrm>
                <a:off x="5626" y="1556"/>
                <a:ext cx="84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57" name="Rectangle 176"/>
              <p:cNvSpPr>
                <a:spLocks noChangeArrowheads="1"/>
              </p:cNvSpPr>
              <p:nvPr userDrawn="1"/>
            </p:nvSpPr>
            <p:spPr bwMode="auto">
              <a:xfrm>
                <a:off x="5626" y="1621"/>
                <a:ext cx="84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58" name="Rectangle 177"/>
              <p:cNvSpPr>
                <a:spLocks noChangeArrowheads="1"/>
              </p:cNvSpPr>
              <p:nvPr userDrawn="1"/>
            </p:nvSpPr>
            <p:spPr bwMode="auto">
              <a:xfrm>
                <a:off x="5626" y="1686"/>
                <a:ext cx="84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59" name="Rectangle 178"/>
              <p:cNvSpPr>
                <a:spLocks noChangeArrowheads="1"/>
              </p:cNvSpPr>
              <p:nvPr userDrawn="1"/>
            </p:nvSpPr>
            <p:spPr bwMode="auto">
              <a:xfrm>
                <a:off x="5626" y="1752"/>
                <a:ext cx="84" cy="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60" name="Rectangle 179"/>
              <p:cNvSpPr>
                <a:spLocks noChangeArrowheads="1"/>
              </p:cNvSpPr>
              <p:nvPr userDrawn="1"/>
            </p:nvSpPr>
            <p:spPr bwMode="auto">
              <a:xfrm>
                <a:off x="5626" y="1817"/>
                <a:ext cx="84" cy="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61" name="Rectangle 180"/>
              <p:cNvSpPr>
                <a:spLocks noChangeArrowheads="1"/>
              </p:cNvSpPr>
              <p:nvPr userDrawn="1"/>
            </p:nvSpPr>
            <p:spPr bwMode="auto">
              <a:xfrm>
                <a:off x="5626" y="1887"/>
                <a:ext cx="84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62" name="Rectangle 181"/>
              <p:cNvSpPr>
                <a:spLocks noChangeArrowheads="1"/>
              </p:cNvSpPr>
              <p:nvPr userDrawn="1"/>
            </p:nvSpPr>
            <p:spPr bwMode="auto">
              <a:xfrm>
                <a:off x="5626" y="1953"/>
                <a:ext cx="84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63" name="Rectangle 182"/>
              <p:cNvSpPr>
                <a:spLocks noChangeArrowheads="1"/>
              </p:cNvSpPr>
              <p:nvPr userDrawn="1"/>
            </p:nvSpPr>
            <p:spPr bwMode="auto">
              <a:xfrm>
                <a:off x="5626" y="2018"/>
                <a:ext cx="84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64" name="Rectangle 183"/>
              <p:cNvSpPr>
                <a:spLocks noChangeArrowheads="1"/>
              </p:cNvSpPr>
              <p:nvPr userDrawn="1"/>
            </p:nvSpPr>
            <p:spPr bwMode="auto">
              <a:xfrm>
                <a:off x="5626" y="2083"/>
                <a:ext cx="84" cy="3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65" name="Rectangle 184"/>
              <p:cNvSpPr>
                <a:spLocks noChangeArrowheads="1"/>
              </p:cNvSpPr>
              <p:nvPr userDrawn="1"/>
            </p:nvSpPr>
            <p:spPr bwMode="auto">
              <a:xfrm>
                <a:off x="5626" y="2149"/>
                <a:ext cx="84" cy="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66" name="Rectangle 185"/>
              <p:cNvSpPr>
                <a:spLocks noChangeArrowheads="1"/>
              </p:cNvSpPr>
              <p:nvPr userDrawn="1"/>
            </p:nvSpPr>
            <p:spPr bwMode="auto">
              <a:xfrm>
                <a:off x="5626" y="2214"/>
                <a:ext cx="84" cy="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67" name="Rectangle 186"/>
              <p:cNvSpPr>
                <a:spLocks noChangeArrowheads="1"/>
              </p:cNvSpPr>
              <p:nvPr userDrawn="1"/>
            </p:nvSpPr>
            <p:spPr bwMode="auto">
              <a:xfrm>
                <a:off x="5626" y="2284"/>
                <a:ext cx="84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68" name="Rectangle 187"/>
              <p:cNvSpPr>
                <a:spLocks noChangeArrowheads="1"/>
              </p:cNvSpPr>
              <p:nvPr userDrawn="1"/>
            </p:nvSpPr>
            <p:spPr bwMode="auto">
              <a:xfrm>
                <a:off x="5626" y="2349"/>
                <a:ext cx="84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69" name="Rectangle 188"/>
              <p:cNvSpPr>
                <a:spLocks noChangeArrowheads="1"/>
              </p:cNvSpPr>
              <p:nvPr userDrawn="1"/>
            </p:nvSpPr>
            <p:spPr bwMode="auto">
              <a:xfrm>
                <a:off x="5626" y="2415"/>
                <a:ext cx="84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70" name="Rectangle 189"/>
              <p:cNvSpPr>
                <a:spLocks noChangeArrowheads="1"/>
              </p:cNvSpPr>
              <p:nvPr userDrawn="1"/>
            </p:nvSpPr>
            <p:spPr bwMode="auto">
              <a:xfrm>
                <a:off x="5626" y="2480"/>
                <a:ext cx="84" cy="3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71" name="Rectangle 190"/>
              <p:cNvSpPr>
                <a:spLocks noChangeArrowheads="1"/>
              </p:cNvSpPr>
              <p:nvPr userDrawn="1"/>
            </p:nvSpPr>
            <p:spPr bwMode="auto">
              <a:xfrm>
                <a:off x="5626" y="2546"/>
                <a:ext cx="84" cy="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72" name="Rectangle 191"/>
              <p:cNvSpPr>
                <a:spLocks noChangeArrowheads="1"/>
              </p:cNvSpPr>
              <p:nvPr userDrawn="1"/>
            </p:nvSpPr>
            <p:spPr bwMode="auto">
              <a:xfrm>
                <a:off x="5626" y="2611"/>
                <a:ext cx="84" cy="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73" name="Rectangle 192"/>
              <p:cNvSpPr>
                <a:spLocks noChangeArrowheads="1"/>
              </p:cNvSpPr>
              <p:nvPr userDrawn="1"/>
            </p:nvSpPr>
            <p:spPr bwMode="auto">
              <a:xfrm>
                <a:off x="5626" y="2681"/>
                <a:ext cx="84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74" name="Rectangle 193"/>
              <p:cNvSpPr>
                <a:spLocks noChangeArrowheads="1"/>
              </p:cNvSpPr>
              <p:nvPr userDrawn="1"/>
            </p:nvSpPr>
            <p:spPr bwMode="auto">
              <a:xfrm>
                <a:off x="5626" y="2746"/>
                <a:ext cx="84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75" name="Rectangle 194"/>
              <p:cNvSpPr>
                <a:spLocks noChangeArrowheads="1"/>
              </p:cNvSpPr>
              <p:nvPr userDrawn="1"/>
            </p:nvSpPr>
            <p:spPr bwMode="auto">
              <a:xfrm>
                <a:off x="5626" y="2812"/>
                <a:ext cx="84" cy="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76" name="Rectangle 195"/>
              <p:cNvSpPr>
                <a:spLocks noChangeArrowheads="1"/>
              </p:cNvSpPr>
              <p:nvPr userDrawn="1"/>
            </p:nvSpPr>
            <p:spPr bwMode="auto">
              <a:xfrm>
                <a:off x="5626" y="1486"/>
                <a:ext cx="84" cy="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77" name="Rectangle 196"/>
              <p:cNvSpPr>
                <a:spLocks noChangeArrowheads="1"/>
              </p:cNvSpPr>
              <p:nvPr userDrawn="1"/>
            </p:nvSpPr>
            <p:spPr bwMode="auto">
              <a:xfrm>
                <a:off x="5626" y="1556"/>
                <a:ext cx="84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78" name="Rectangle 197"/>
              <p:cNvSpPr>
                <a:spLocks noChangeArrowheads="1"/>
              </p:cNvSpPr>
              <p:nvPr userDrawn="1"/>
            </p:nvSpPr>
            <p:spPr bwMode="auto">
              <a:xfrm>
                <a:off x="5626" y="1621"/>
                <a:ext cx="84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79" name="Rectangle 198"/>
              <p:cNvSpPr>
                <a:spLocks noChangeArrowheads="1"/>
              </p:cNvSpPr>
              <p:nvPr userDrawn="1"/>
            </p:nvSpPr>
            <p:spPr bwMode="auto">
              <a:xfrm>
                <a:off x="5626" y="1686"/>
                <a:ext cx="84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80" name="Rectangle 199"/>
              <p:cNvSpPr>
                <a:spLocks noChangeArrowheads="1"/>
              </p:cNvSpPr>
              <p:nvPr userDrawn="1"/>
            </p:nvSpPr>
            <p:spPr bwMode="auto">
              <a:xfrm>
                <a:off x="5626" y="1752"/>
                <a:ext cx="84" cy="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81" name="Rectangle 200"/>
              <p:cNvSpPr>
                <a:spLocks noChangeArrowheads="1"/>
              </p:cNvSpPr>
              <p:nvPr userDrawn="1"/>
            </p:nvSpPr>
            <p:spPr bwMode="auto">
              <a:xfrm>
                <a:off x="5626" y="1817"/>
                <a:ext cx="84" cy="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82" name="Rectangle 201"/>
              <p:cNvSpPr>
                <a:spLocks noChangeArrowheads="1"/>
              </p:cNvSpPr>
              <p:nvPr userDrawn="1"/>
            </p:nvSpPr>
            <p:spPr bwMode="auto">
              <a:xfrm>
                <a:off x="5626" y="1887"/>
                <a:ext cx="84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83" name="Rectangle 202"/>
              <p:cNvSpPr>
                <a:spLocks noChangeArrowheads="1"/>
              </p:cNvSpPr>
              <p:nvPr userDrawn="1"/>
            </p:nvSpPr>
            <p:spPr bwMode="auto">
              <a:xfrm>
                <a:off x="5626" y="1953"/>
                <a:ext cx="84" cy="3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84" name="Rectangle 203"/>
              <p:cNvSpPr>
                <a:spLocks noChangeArrowheads="1"/>
              </p:cNvSpPr>
              <p:nvPr userDrawn="1"/>
            </p:nvSpPr>
            <p:spPr bwMode="auto">
              <a:xfrm>
                <a:off x="5626" y="2018"/>
                <a:ext cx="84" cy="3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385" name="Rectangle 204"/>
              <p:cNvSpPr>
                <a:spLocks noChangeArrowheads="1"/>
              </p:cNvSpPr>
              <p:nvPr userDrawn="1"/>
            </p:nvSpPr>
            <p:spPr bwMode="auto">
              <a:xfrm>
                <a:off x="5626" y="2083"/>
                <a:ext cx="84" cy="3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</p:grpSp>
        <p:sp>
          <p:nvSpPr>
            <p:cNvPr id="10" name="Rectangle 206"/>
            <p:cNvSpPr>
              <a:spLocks noChangeArrowheads="1"/>
            </p:cNvSpPr>
            <p:nvPr userDrawn="1"/>
          </p:nvSpPr>
          <p:spPr bwMode="auto">
            <a:xfrm>
              <a:off x="5626" y="2149"/>
              <a:ext cx="84" cy="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Rectangle 207"/>
            <p:cNvSpPr>
              <a:spLocks noChangeArrowheads="1"/>
            </p:cNvSpPr>
            <p:nvPr userDrawn="1"/>
          </p:nvSpPr>
          <p:spPr bwMode="auto">
            <a:xfrm>
              <a:off x="5626" y="2214"/>
              <a:ext cx="84" cy="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Rectangle 208"/>
            <p:cNvSpPr>
              <a:spLocks noChangeArrowheads="1"/>
            </p:cNvSpPr>
            <p:nvPr userDrawn="1"/>
          </p:nvSpPr>
          <p:spPr bwMode="auto">
            <a:xfrm>
              <a:off x="5626" y="2284"/>
              <a:ext cx="84" cy="3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Rectangle 209"/>
            <p:cNvSpPr>
              <a:spLocks noChangeArrowheads="1"/>
            </p:cNvSpPr>
            <p:nvPr userDrawn="1"/>
          </p:nvSpPr>
          <p:spPr bwMode="auto">
            <a:xfrm>
              <a:off x="5626" y="2349"/>
              <a:ext cx="84" cy="3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" name="Rectangle 210"/>
            <p:cNvSpPr>
              <a:spLocks noChangeArrowheads="1"/>
            </p:cNvSpPr>
            <p:nvPr userDrawn="1"/>
          </p:nvSpPr>
          <p:spPr bwMode="auto">
            <a:xfrm>
              <a:off x="5626" y="2415"/>
              <a:ext cx="84" cy="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5" name="Rectangle 211"/>
            <p:cNvSpPr>
              <a:spLocks noChangeArrowheads="1"/>
            </p:cNvSpPr>
            <p:nvPr userDrawn="1"/>
          </p:nvSpPr>
          <p:spPr bwMode="auto">
            <a:xfrm>
              <a:off x="5626" y="2480"/>
              <a:ext cx="84" cy="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" name="Rectangle 212"/>
            <p:cNvSpPr>
              <a:spLocks noChangeArrowheads="1"/>
            </p:cNvSpPr>
            <p:nvPr userDrawn="1"/>
          </p:nvSpPr>
          <p:spPr bwMode="auto">
            <a:xfrm>
              <a:off x="5626" y="2546"/>
              <a:ext cx="84" cy="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" name="Rectangle 213"/>
            <p:cNvSpPr>
              <a:spLocks noChangeArrowheads="1"/>
            </p:cNvSpPr>
            <p:nvPr userDrawn="1"/>
          </p:nvSpPr>
          <p:spPr bwMode="auto">
            <a:xfrm>
              <a:off x="5626" y="2611"/>
              <a:ext cx="84" cy="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Rectangle 214"/>
            <p:cNvSpPr>
              <a:spLocks noChangeArrowheads="1"/>
            </p:cNvSpPr>
            <p:nvPr userDrawn="1"/>
          </p:nvSpPr>
          <p:spPr bwMode="auto">
            <a:xfrm>
              <a:off x="5626" y="2681"/>
              <a:ext cx="84" cy="3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Rectangle 215"/>
            <p:cNvSpPr>
              <a:spLocks noChangeArrowheads="1"/>
            </p:cNvSpPr>
            <p:nvPr userDrawn="1"/>
          </p:nvSpPr>
          <p:spPr bwMode="auto">
            <a:xfrm>
              <a:off x="5626" y="2746"/>
              <a:ext cx="84" cy="3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0" name="Rectangle 216"/>
            <p:cNvSpPr>
              <a:spLocks noChangeArrowheads="1"/>
            </p:cNvSpPr>
            <p:nvPr userDrawn="1"/>
          </p:nvSpPr>
          <p:spPr bwMode="auto">
            <a:xfrm>
              <a:off x="5626" y="2812"/>
              <a:ext cx="84" cy="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1" name="Rectangle 217"/>
            <p:cNvSpPr>
              <a:spLocks noChangeArrowheads="1"/>
            </p:cNvSpPr>
            <p:nvPr userDrawn="1"/>
          </p:nvSpPr>
          <p:spPr bwMode="auto">
            <a:xfrm>
              <a:off x="5710" y="1486"/>
              <a:ext cx="233" cy="37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2" name="Rectangle 218"/>
            <p:cNvSpPr>
              <a:spLocks noChangeArrowheads="1"/>
            </p:cNvSpPr>
            <p:nvPr userDrawn="1"/>
          </p:nvSpPr>
          <p:spPr bwMode="auto">
            <a:xfrm>
              <a:off x="5710" y="1556"/>
              <a:ext cx="233" cy="32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3" name="Rectangle 219"/>
            <p:cNvSpPr>
              <a:spLocks noChangeArrowheads="1"/>
            </p:cNvSpPr>
            <p:nvPr userDrawn="1"/>
          </p:nvSpPr>
          <p:spPr bwMode="auto">
            <a:xfrm>
              <a:off x="5710" y="1621"/>
              <a:ext cx="233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4" name="Rectangle 220"/>
            <p:cNvSpPr>
              <a:spLocks noChangeArrowheads="1"/>
            </p:cNvSpPr>
            <p:nvPr userDrawn="1"/>
          </p:nvSpPr>
          <p:spPr bwMode="auto">
            <a:xfrm>
              <a:off x="5710" y="1686"/>
              <a:ext cx="233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5" name="Rectangle 221"/>
            <p:cNvSpPr>
              <a:spLocks noChangeArrowheads="1"/>
            </p:cNvSpPr>
            <p:nvPr userDrawn="1"/>
          </p:nvSpPr>
          <p:spPr bwMode="auto">
            <a:xfrm>
              <a:off x="5710" y="1752"/>
              <a:ext cx="233" cy="37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Rectangle 222"/>
            <p:cNvSpPr>
              <a:spLocks noChangeArrowheads="1"/>
            </p:cNvSpPr>
            <p:nvPr userDrawn="1"/>
          </p:nvSpPr>
          <p:spPr bwMode="auto">
            <a:xfrm>
              <a:off x="5710" y="1817"/>
              <a:ext cx="233" cy="37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Rectangle 223"/>
            <p:cNvSpPr>
              <a:spLocks noChangeArrowheads="1"/>
            </p:cNvSpPr>
            <p:nvPr userDrawn="1"/>
          </p:nvSpPr>
          <p:spPr bwMode="auto">
            <a:xfrm>
              <a:off x="5710" y="1887"/>
              <a:ext cx="233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8" name="Rectangle 224"/>
            <p:cNvSpPr>
              <a:spLocks noChangeArrowheads="1"/>
            </p:cNvSpPr>
            <p:nvPr userDrawn="1"/>
          </p:nvSpPr>
          <p:spPr bwMode="auto">
            <a:xfrm>
              <a:off x="5710" y="1953"/>
              <a:ext cx="233" cy="32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9" name="Rectangle 225"/>
            <p:cNvSpPr>
              <a:spLocks noChangeArrowheads="1"/>
            </p:cNvSpPr>
            <p:nvPr userDrawn="1"/>
          </p:nvSpPr>
          <p:spPr bwMode="auto">
            <a:xfrm>
              <a:off x="5710" y="2018"/>
              <a:ext cx="233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0" name="Rectangle 226"/>
            <p:cNvSpPr>
              <a:spLocks noChangeArrowheads="1"/>
            </p:cNvSpPr>
            <p:nvPr userDrawn="1"/>
          </p:nvSpPr>
          <p:spPr bwMode="auto">
            <a:xfrm>
              <a:off x="5710" y="2083"/>
              <a:ext cx="233" cy="3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1" name="Rectangle 227"/>
            <p:cNvSpPr>
              <a:spLocks noChangeArrowheads="1"/>
            </p:cNvSpPr>
            <p:nvPr userDrawn="1"/>
          </p:nvSpPr>
          <p:spPr bwMode="auto">
            <a:xfrm>
              <a:off x="5710" y="2149"/>
              <a:ext cx="233" cy="37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2" name="Rectangle 228"/>
            <p:cNvSpPr>
              <a:spLocks noChangeArrowheads="1"/>
            </p:cNvSpPr>
            <p:nvPr userDrawn="1"/>
          </p:nvSpPr>
          <p:spPr bwMode="auto">
            <a:xfrm>
              <a:off x="5710" y="2214"/>
              <a:ext cx="233" cy="37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3" name="Rectangle 229"/>
            <p:cNvSpPr>
              <a:spLocks noChangeArrowheads="1"/>
            </p:cNvSpPr>
            <p:nvPr userDrawn="1"/>
          </p:nvSpPr>
          <p:spPr bwMode="auto">
            <a:xfrm>
              <a:off x="5710" y="2284"/>
              <a:ext cx="233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4" name="Rectangle 230"/>
            <p:cNvSpPr>
              <a:spLocks noChangeArrowheads="1"/>
            </p:cNvSpPr>
            <p:nvPr userDrawn="1"/>
          </p:nvSpPr>
          <p:spPr bwMode="auto">
            <a:xfrm>
              <a:off x="5710" y="2349"/>
              <a:ext cx="233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5" name="Rectangle 231"/>
            <p:cNvSpPr>
              <a:spLocks noChangeArrowheads="1"/>
            </p:cNvSpPr>
            <p:nvPr userDrawn="1"/>
          </p:nvSpPr>
          <p:spPr bwMode="auto">
            <a:xfrm>
              <a:off x="5710" y="2415"/>
              <a:ext cx="233" cy="32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6" name="Rectangle 232"/>
            <p:cNvSpPr>
              <a:spLocks noChangeArrowheads="1"/>
            </p:cNvSpPr>
            <p:nvPr userDrawn="1"/>
          </p:nvSpPr>
          <p:spPr bwMode="auto">
            <a:xfrm>
              <a:off x="5710" y="2480"/>
              <a:ext cx="233" cy="3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7" name="Rectangle 233"/>
            <p:cNvSpPr>
              <a:spLocks noChangeArrowheads="1"/>
            </p:cNvSpPr>
            <p:nvPr userDrawn="1"/>
          </p:nvSpPr>
          <p:spPr bwMode="auto">
            <a:xfrm>
              <a:off x="5710" y="2546"/>
              <a:ext cx="233" cy="37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8" name="Rectangle 234"/>
            <p:cNvSpPr>
              <a:spLocks noChangeArrowheads="1"/>
            </p:cNvSpPr>
            <p:nvPr userDrawn="1"/>
          </p:nvSpPr>
          <p:spPr bwMode="auto">
            <a:xfrm>
              <a:off x="5710" y="2611"/>
              <a:ext cx="233" cy="37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9" name="Rectangle 235"/>
            <p:cNvSpPr>
              <a:spLocks noChangeArrowheads="1"/>
            </p:cNvSpPr>
            <p:nvPr userDrawn="1"/>
          </p:nvSpPr>
          <p:spPr bwMode="auto">
            <a:xfrm>
              <a:off x="5710" y="2681"/>
              <a:ext cx="233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0" name="Rectangle 236"/>
            <p:cNvSpPr>
              <a:spLocks noChangeArrowheads="1"/>
            </p:cNvSpPr>
            <p:nvPr userDrawn="1"/>
          </p:nvSpPr>
          <p:spPr bwMode="auto">
            <a:xfrm>
              <a:off x="5710" y="2746"/>
              <a:ext cx="233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1" name="Rectangle 237"/>
            <p:cNvSpPr>
              <a:spLocks noChangeArrowheads="1"/>
            </p:cNvSpPr>
            <p:nvPr userDrawn="1"/>
          </p:nvSpPr>
          <p:spPr bwMode="auto">
            <a:xfrm>
              <a:off x="5710" y="2812"/>
              <a:ext cx="233" cy="37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2" name="Rectangle 238"/>
            <p:cNvSpPr>
              <a:spLocks noChangeArrowheads="1"/>
            </p:cNvSpPr>
            <p:nvPr userDrawn="1"/>
          </p:nvSpPr>
          <p:spPr bwMode="auto">
            <a:xfrm>
              <a:off x="6237" y="1887"/>
              <a:ext cx="206" cy="1023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3" name="Rectangle 239"/>
            <p:cNvSpPr>
              <a:spLocks noChangeArrowheads="1"/>
            </p:cNvSpPr>
            <p:nvPr userDrawn="1"/>
          </p:nvSpPr>
          <p:spPr bwMode="auto">
            <a:xfrm>
              <a:off x="6275" y="1808"/>
              <a:ext cx="135" cy="102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4" name="Rectangle 240"/>
            <p:cNvSpPr>
              <a:spLocks noChangeArrowheads="1"/>
            </p:cNvSpPr>
            <p:nvPr userDrawn="1"/>
          </p:nvSpPr>
          <p:spPr bwMode="auto">
            <a:xfrm>
              <a:off x="6312" y="1756"/>
              <a:ext cx="56" cy="103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5" name="Rectangle 241"/>
            <p:cNvSpPr>
              <a:spLocks noChangeArrowheads="1"/>
            </p:cNvSpPr>
            <p:nvPr userDrawn="1"/>
          </p:nvSpPr>
          <p:spPr bwMode="auto">
            <a:xfrm>
              <a:off x="6172" y="1938"/>
              <a:ext cx="336" cy="972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6" name="Rectangle 242"/>
            <p:cNvSpPr>
              <a:spLocks noChangeArrowheads="1"/>
            </p:cNvSpPr>
            <p:nvPr userDrawn="1"/>
          </p:nvSpPr>
          <p:spPr bwMode="auto">
            <a:xfrm>
              <a:off x="6237" y="1957"/>
              <a:ext cx="206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7" name="Rectangle 243"/>
            <p:cNvSpPr>
              <a:spLocks noChangeArrowheads="1"/>
            </p:cNvSpPr>
            <p:nvPr userDrawn="1"/>
          </p:nvSpPr>
          <p:spPr bwMode="auto">
            <a:xfrm>
              <a:off x="6237" y="2018"/>
              <a:ext cx="206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8" name="Rectangle 244"/>
            <p:cNvSpPr>
              <a:spLocks noChangeArrowheads="1"/>
            </p:cNvSpPr>
            <p:nvPr userDrawn="1"/>
          </p:nvSpPr>
          <p:spPr bwMode="auto">
            <a:xfrm>
              <a:off x="6237" y="2079"/>
              <a:ext cx="206" cy="32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9" name="Rectangle 245"/>
            <p:cNvSpPr>
              <a:spLocks noChangeArrowheads="1"/>
            </p:cNvSpPr>
            <p:nvPr userDrawn="1"/>
          </p:nvSpPr>
          <p:spPr bwMode="auto">
            <a:xfrm>
              <a:off x="6237" y="2139"/>
              <a:ext cx="206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0" name="Rectangle 246"/>
            <p:cNvSpPr>
              <a:spLocks noChangeArrowheads="1"/>
            </p:cNvSpPr>
            <p:nvPr userDrawn="1"/>
          </p:nvSpPr>
          <p:spPr bwMode="auto">
            <a:xfrm>
              <a:off x="6237" y="2200"/>
              <a:ext cx="206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1" name="Rectangle 247"/>
            <p:cNvSpPr>
              <a:spLocks noChangeArrowheads="1"/>
            </p:cNvSpPr>
            <p:nvPr userDrawn="1"/>
          </p:nvSpPr>
          <p:spPr bwMode="auto">
            <a:xfrm>
              <a:off x="6237" y="2261"/>
              <a:ext cx="206" cy="32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2" name="Rectangle 248"/>
            <p:cNvSpPr>
              <a:spLocks noChangeArrowheads="1"/>
            </p:cNvSpPr>
            <p:nvPr userDrawn="1"/>
          </p:nvSpPr>
          <p:spPr bwMode="auto">
            <a:xfrm>
              <a:off x="6237" y="2321"/>
              <a:ext cx="206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3" name="Rectangle 249"/>
            <p:cNvSpPr>
              <a:spLocks noChangeArrowheads="1"/>
            </p:cNvSpPr>
            <p:nvPr userDrawn="1"/>
          </p:nvSpPr>
          <p:spPr bwMode="auto">
            <a:xfrm>
              <a:off x="6237" y="2382"/>
              <a:ext cx="206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4" name="Rectangle 250"/>
            <p:cNvSpPr>
              <a:spLocks noChangeArrowheads="1"/>
            </p:cNvSpPr>
            <p:nvPr userDrawn="1"/>
          </p:nvSpPr>
          <p:spPr bwMode="auto">
            <a:xfrm>
              <a:off x="6237" y="2443"/>
              <a:ext cx="206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5" name="Rectangle 251"/>
            <p:cNvSpPr>
              <a:spLocks noChangeArrowheads="1"/>
            </p:cNvSpPr>
            <p:nvPr userDrawn="1"/>
          </p:nvSpPr>
          <p:spPr bwMode="auto">
            <a:xfrm>
              <a:off x="6237" y="2504"/>
              <a:ext cx="206" cy="32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6" name="Rectangle 252"/>
            <p:cNvSpPr>
              <a:spLocks noChangeArrowheads="1"/>
            </p:cNvSpPr>
            <p:nvPr userDrawn="1"/>
          </p:nvSpPr>
          <p:spPr bwMode="auto">
            <a:xfrm>
              <a:off x="6237" y="2564"/>
              <a:ext cx="206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7" name="Rectangle 253"/>
            <p:cNvSpPr>
              <a:spLocks noChangeArrowheads="1"/>
            </p:cNvSpPr>
            <p:nvPr userDrawn="1"/>
          </p:nvSpPr>
          <p:spPr bwMode="auto">
            <a:xfrm>
              <a:off x="6237" y="2625"/>
              <a:ext cx="206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8" name="Rectangle 254"/>
            <p:cNvSpPr>
              <a:spLocks noChangeArrowheads="1"/>
            </p:cNvSpPr>
            <p:nvPr userDrawn="1"/>
          </p:nvSpPr>
          <p:spPr bwMode="auto">
            <a:xfrm>
              <a:off x="6237" y="2686"/>
              <a:ext cx="206" cy="32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9" name="Rectangle 255"/>
            <p:cNvSpPr>
              <a:spLocks noChangeArrowheads="1"/>
            </p:cNvSpPr>
            <p:nvPr userDrawn="1"/>
          </p:nvSpPr>
          <p:spPr bwMode="auto">
            <a:xfrm>
              <a:off x="6237" y="2746"/>
              <a:ext cx="206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0" name="Rectangle 256"/>
            <p:cNvSpPr>
              <a:spLocks noChangeArrowheads="1"/>
            </p:cNvSpPr>
            <p:nvPr userDrawn="1"/>
          </p:nvSpPr>
          <p:spPr bwMode="auto">
            <a:xfrm>
              <a:off x="6237" y="2807"/>
              <a:ext cx="206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1" name="Rectangle 257"/>
            <p:cNvSpPr>
              <a:spLocks noChangeArrowheads="1"/>
            </p:cNvSpPr>
            <p:nvPr userDrawn="1"/>
          </p:nvSpPr>
          <p:spPr bwMode="auto">
            <a:xfrm>
              <a:off x="6237" y="2868"/>
              <a:ext cx="206" cy="32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2" name="Rectangle 258"/>
            <p:cNvSpPr>
              <a:spLocks noChangeArrowheads="1"/>
            </p:cNvSpPr>
            <p:nvPr userDrawn="1"/>
          </p:nvSpPr>
          <p:spPr bwMode="auto">
            <a:xfrm>
              <a:off x="6167" y="1985"/>
              <a:ext cx="70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3" name="Rectangle 259"/>
            <p:cNvSpPr>
              <a:spLocks noChangeArrowheads="1"/>
            </p:cNvSpPr>
            <p:nvPr userDrawn="1"/>
          </p:nvSpPr>
          <p:spPr bwMode="auto">
            <a:xfrm>
              <a:off x="6167" y="2046"/>
              <a:ext cx="70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4" name="Rectangle 260"/>
            <p:cNvSpPr>
              <a:spLocks noChangeArrowheads="1"/>
            </p:cNvSpPr>
            <p:nvPr userDrawn="1"/>
          </p:nvSpPr>
          <p:spPr bwMode="auto">
            <a:xfrm>
              <a:off x="6167" y="2107"/>
              <a:ext cx="70" cy="32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5" name="Rectangle 261"/>
            <p:cNvSpPr>
              <a:spLocks noChangeArrowheads="1"/>
            </p:cNvSpPr>
            <p:nvPr userDrawn="1"/>
          </p:nvSpPr>
          <p:spPr bwMode="auto">
            <a:xfrm>
              <a:off x="6167" y="2167"/>
              <a:ext cx="70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6" name="Rectangle 262"/>
            <p:cNvSpPr>
              <a:spLocks noChangeArrowheads="1"/>
            </p:cNvSpPr>
            <p:nvPr userDrawn="1"/>
          </p:nvSpPr>
          <p:spPr bwMode="auto">
            <a:xfrm>
              <a:off x="6167" y="2233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7" name="Rectangle 263"/>
            <p:cNvSpPr>
              <a:spLocks noChangeArrowheads="1"/>
            </p:cNvSpPr>
            <p:nvPr userDrawn="1"/>
          </p:nvSpPr>
          <p:spPr bwMode="auto">
            <a:xfrm>
              <a:off x="6167" y="2293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8" name="Rectangle 264"/>
            <p:cNvSpPr>
              <a:spLocks noChangeArrowheads="1"/>
            </p:cNvSpPr>
            <p:nvPr userDrawn="1"/>
          </p:nvSpPr>
          <p:spPr bwMode="auto">
            <a:xfrm>
              <a:off x="6167" y="2354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9" name="Rectangle 265"/>
            <p:cNvSpPr>
              <a:spLocks noChangeArrowheads="1"/>
            </p:cNvSpPr>
            <p:nvPr userDrawn="1"/>
          </p:nvSpPr>
          <p:spPr bwMode="auto">
            <a:xfrm>
              <a:off x="6167" y="2415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70" name="Rectangle 266"/>
            <p:cNvSpPr>
              <a:spLocks noChangeArrowheads="1"/>
            </p:cNvSpPr>
            <p:nvPr userDrawn="1"/>
          </p:nvSpPr>
          <p:spPr bwMode="auto">
            <a:xfrm>
              <a:off x="6167" y="2476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71" name="Rectangle 267"/>
            <p:cNvSpPr>
              <a:spLocks noChangeArrowheads="1"/>
            </p:cNvSpPr>
            <p:nvPr userDrawn="1"/>
          </p:nvSpPr>
          <p:spPr bwMode="auto">
            <a:xfrm>
              <a:off x="6167" y="2536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72" name="Rectangle 268"/>
            <p:cNvSpPr>
              <a:spLocks noChangeArrowheads="1"/>
            </p:cNvSpPr>
            <p:nvPr userDrawn="1"/>
          </p:nvSpPr>
          <p:spPr bwMode="auto">
            <a:xfrm>
              <a:off x="6167" y="2597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73" name="Rectangle 269"/>
            <p:cNvSpPr>
              <a:spLocks noChangeArrowheads="1"/>
            </p:cNvSpPr>
            <p:nvPr userDrawn="1"/>
          </p:nvSpPr>
          <p:spPr bwMode="auto">
            <a:xfrm>
              <a:off x="6167" y="2658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74" name="Rectangle 270"/>
            <p:cNvSpPr>
              <a:spLocks noChangeArrowheads="1"/>
            </p:cNvSpPr>
            <p:nvPr userDrawn="1"/>
          </p:nvSpPr>
          <p:spPr bwMode="auto">
            <a:xfrm>
              <a:off x="6167" y="2718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75" name="Rectangle 271"/>
            <p:cNvSpPr>
              <a:spLocks noChangeArrowheads="1"/>
            </p:cNvSpPr>
            <p:nvPr userDrawn="1"/>
          </p:nvSpPr>
          <p:spPr bwMode="auto">
            <a:xfrm>
              <a:off x="6167" y="2779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76" name="Rectangle 272"/>
            <p:cNvSpPr>
              <a:spLocks noChangeArrowheads="1"/>
            </p:cNvSpPr>
            <p:nvPr userDrawn="1"/>
          </p:nvSpPr>
          <p:spPr bwMode="auto">
            <a:xfrm>
              <a:off x="6167" y="2840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77" name="Rectangle 273"/>
            <p:cNvSpPr>
              <a:spLocks noChangeArrowheads="1"/>
            </p:cNvSpPr>
            <p:nvPr userDrawn="1"/>
          </p:nvSpPr>
          <p:spPr bwMode="auto">
            <a:xfrm>
              <a:off x="6443" y="1985"/>
              <a:ext cx="70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78" name="Rectangle 274"/>
            <p:cNvSpPr>
              <a:spLocks noChangeArrowheads="1"/>
            </p:cNvSpPr>
            <p:nvPr userDrawn="1"/>
          </p:nvSpPr>
          <p:spPr bwMode="auto">
            <a:xfrm>
              <a:off x="6443" y="2046"/>
              <a:ext cx="70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79" name="Rectangle 275"/>
            <p:cNvSpPr>
              <a:spLocks noChangeArrowheads="1"/>
            </p:cNvSpPr>
            <p:nvPr userDrawn="1"/>
          </p:nvSpPr>
          <p:spPr bwMode="auto">
            <a:xfrm>
              <a:off x="6443" y="2107"/>
              <a:ext cx="70" cy="32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0" name="Rectangle 276"/>
            <p:cNvSpPr>
              <a:spLocks noChangeArrowheads="1"/>
            </p:cNvSpPr>
            <p:nvPr userDrawn="1"/>
          </p:nvSpPr>
          <p:spPr bwMode="auto">
            <a:xfrm>
              <a:off x="6443" y="2167"/>
              <a:ext cx="70" cy="3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1" name="Rectangle 277"/>
            <p:cNvSpPr>
              <a:spLocks noChangeArrowheads="1"/>
            </p:cNvSpPr>
            <p:nvPr userDrawn="1"/>
          </p:nvSpPr>
          <p:spPr bwMode="auto">
            <a:xfrm>
              <a:off x="6443" y="2233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2" name="Rectangle 278"/>
            <p:cNvSpPr>
              <a:spLocks noChangeArrowheads="1"/>
            </p:cNvSpPr>
            <p:nvPr userDrawn="1"/>
          </p:nvSpPr>
          <p:spPr bwMode="auto">
            <a:xfrm>
              <a:off x="6443" y="2293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3" name="Rectangle 279"/>
            <p:cNvSpPr>
              <a:spLocks noChangeArrowheads="1"/>
            </p:cNvSpPr>
            <p:nvPr userDrawn="1"/>
          </p:nvSpPr>
          <p:spPr bwMode="auto">
            <a:xfrm>
              <a:off x="6443" y="2354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4" name="Rectangle 280"/>
            <p:cNvSpPr>
              <a:spLocks noChangeArrowheads="1"/>
            </p:cNvSpPr>
            <p:nvPr userDrawn="1"/>
          </p:nvSpPr>
          <p:spPr bwMode="auto">
            <a:xfrm>
              <a:off x="6443" y="2415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5" name="Rectangle 281"/>
            <p:cNvSpPr>
              <a:spLocks noChangeArrowheads="1"/>
            </p:cNvSpPr>
            <p:nvPr userDrawn="1"/>
          </p:nvSpPr>
          <p:spPr bwMode="auto">
            <a:xfrm>
              <a:off x="6443" y="2476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6" name="Rectangle 282"/>
            <p:cNvSpPr>
              <a:spLocks noChangeArrowheads="1"/>
            </p:cNvSpPr>
            <p:nvPr userDrawn="1"/>
          </p:nvSpPr>
          <p:spPr bwMode="auto">
            <a:xfrm>
              <a:off x="6443" y="2536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7" name="Rectangle 283"/>
            <p:cNvSpPr>
              <a:spLocks noChangeArrowheads="1"/>
            </p:cNvSpPr>
            <p:nvPr userDrawn="1"/>
          </p:nvSpPr>
          <p:spPr bwMode="auto">
            <a:xfrm>
              <a:off x="6443" y="2597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8" name="Rectangle 284"/>
            <p:cNvSpPr>
              <a:spLocks noChangeArrowheads="1"/>
            </p:cNvSpPr>
            <p:nvPr userDrawn="1"/>
          </p:nvSpPr>
          <p:spPr bwMode="auto">
            <a:xfrm>
              <a:off x="6443" y="2658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9" name="Rectangle 285"/>
            <p:cNvSpPr>
              <a:spLocks noChangeArrowheads="1"/>
            </p:cNvSpPr>
            <p:nvPr userDrawn="1"/>
          </p:nvSpPr>
          <p:spPr bwMode="auto">
            <a:xfrm>
              <a:off x="6443" y="2718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0" name="Rectangle 286"/>
            <p:cNvSpPr>
              <a:spLocks noChangeArrowheads="1"/>
            </p:cNvSpPr>
            <p:nvPr userDrawn="1"/>
          </p:nvSpPr>
          <p:spPr bwMode="auto">
            <a:xfrm>
              <a:off x="6443" y="2779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1" name="Rectangle 287"/>
            <p:cNvSpPr>
              <a:spLocks noChangeArrowheads="1"/>
            </p:cNvSpPr>
            <p:nvPr userDrawn="1"/>
          </p:nvSpPr>
          <p:spPr bwMode="auto">
            <a:xfrm>
              <a:off x="6443" y="2840"/>
              <a:ext cx="70" cy="28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2" name="Rectangle 288"/>
            <p:cNvSpPr>
              <a:spLocks noChangeArrowheads="1"/>
            </p:cNvSpPr>
            <p:nvPr userDrawn="1"/>
          </p:nvSpPr>
          <p:spPr bwMode="auto">
            <a:xfrm>
              <a:off x="6312" y="1738"/>
              <a:ext cx="56" cy="18"/>
            </a:xfrm>
            <a:prstGeom prst="rect">
              <a:avLst/>
            </a:prstGeom>
            <a:solidFill>
              <a:srgbClr val="BADB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3" name="Rectangle 289"/>
            <p:cNvSpPr>
              <a:spLocks noChangeArrowheads="1"/>
            </p:cNvSpPr>
            <p:nvPr userDrawn="1"/>
          </p:nvSpPr>
          <p:spPr bwMode="auto">
            <a:xfrm>
              <a:off x="5056" y="533"/>
              <a:ext cx="28" cy="3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4" name="Rectangle 290"/>
            <p:cNvSpPr>
              <a:spLocks noChangeArrowheads="1"/>
            </p:cNvSpPr>
            <p:nvPr userDrawn="1"/>
          </p:nvSpPr>
          <p:spPr bwMode="auto">
            <a:xfrm>
              <a:off x="5033" y="799"/>
              <a:ext cx="74" cy="136"/>
            </a:xfrm>
            <a:prstGeom prst="rect">
              <a:avLst/>
            </a:prstGeom>
            <a:solidFill>
              <a:srgbClr val="BADB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5" name="Rectangle 291"/>
            <p:cNvSpPr>
              <a:spLocks noChangeArrowheads="1"/>
            </p:cNvSpPr>
            <p:nvPr userDrawn="1"/>
          </p:nvSpPr>
          <p:spPr bwMode="auto">
            <a:xfrm>
              <a:off x="5033" y="799"/>
              <a:ext cx="46" cy="1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6" name="Rectangle 292"/>
            <p:cNvSpPr>
              <a:spLocks noChangeArrowheads="1"/>
            </p:cNvSpPr>
            <p:nvPr userDrawn="1"/>
          </p:nvSpPr>
          <p:spPr bwMode="auto">
            <a:xfrm>
              <a:off x="4841" y="1247"/>
              <a:ext cx="322" cy="1621"/>
            </a:xfrm>
            <a:prstGeom prst="rect">
              <a:avLst/>
            </a:prstGeom>
            <a:solidFill>
              <a:srgbClr val="BADB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7" name="Rectangle 293"/>
            <p:cNvSpPr>
              <a:spLocks noChangeArrowheads="1"/>
            </p:cNvSpPr>
            <p:nvPr userDrawn="1"/>
          </p:nvSpPr>
          <p:spPr bwMode="auto">
            <a:xfrm>
              <a:off x="5163" y="1247"/>
              <a:ext cx="103" cy="1621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8" name="Rectangle 294"/>
            <p:cNvSpPr>
              <a:spLocks noChangeArrowheads="1"/>
            </p:cNvSpPr>
            <p:nvPr userDrawn="1"/>
          </p:nvSpPr>
          <p:spPr bwMode="auto">
            <a:xfrm>
              <a:off x="5033" y="1770"/>
              <a:ext cx="60" cy="1098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9" name="Rectangle 295"/>
            <p:cNvSpPr>
              <a:spLocks noChangeArrowheads="1"/>
            </p:cNvSpPr>
            <p:nvPr userDrawn="1"/>
          </p:nvSpPr>
          <p:spPr bwMode="auto">
            <a:xfrm>
              <a:off x="4907" y="1770"/>
              <a:ext cx="56" cy="1098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0" name="Rectangle 296"/>
            <p:cNvSpPr>
              <a:spLocks noChangeArrowheads="1"/>
            </p:cNvSpPr>
            <p:nvPr userDrawn="1"/>
          </p:nvSpPr>
          <p:spPr bwMode="auto">
            <a:xfrm>
              <a:off x="5247" y="1770"/>
              <a:ext cx="66" cy="1098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1" name="Rectangle 297"/>
            <p:cNvSpPr>
              <a:spLocks noChangeArrowheads="1"/>
            </p:cNvSpPr>
            <p:nvPr userDrawn="1"/>
          </p:nvSpPr>
          <p:spPr bwMode="auto">
            <a:xfrm>
              <a:off x="5247" y="1770"/>
              <a:ext cx="80" cy="1098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2" name="Rectangle 298"/>
            <p:cNvSpPr>
              <a:spLocks noChangeArrowheads="1"/>
            </p:cNvSpPr>
            <p:nvPr userDrawn="1"/>
          </p:nvSpPr>
          <p:spPr bwMode="auto">
            <a:xfrm>
              <a:off x="5173" y="1770"/>
              <a:ext cx="74" cy="1098"/>
            </a:xfrm>
            <a:prstGeom prst="rect">
              <a:avLst/>
            </a:prstGeom>
            <a:solidFill>
              <a:srgbClr val="BADB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3" name="Rectangle 299"/>
            <p:cNvSpPr>
              <a:spLocks noChangeArrowheads="1"/>
            </p:cNvSpPr>
            <p:nvPr userDrawn="1"/>
          </p:nvSpPr>
          <p:spPr bwMode="auto">
            <a:xfrm>
              <a:off x="4762" y="1770"/>
              <a:ext cx="74" cy="1098"/>
            </a:xfrm>
            <a:prstGeom prst="rect">
              <a:avLst/>
            </a:prstGeom>
            <a:solidFill>
              <a:srgbClr val="BADB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4" name="Rectangle 300"/>
            <p:cNvSpPr>
              <a:spLocks noChangeArrowheads="1"/>
            </p:cNvSpPr>
            <p:nvPr userDrawn="1"/>
          </p:nvSpPr>
          <p:spPr bwMode="auto">
            <a:xfrm>
              <a:off x="5247" y="1448"/>
              <a:ext cx="38" cy="1420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5" name="Rectangle 301"/>
            <p:cNvSpPr>
              <a:spLocks noChangeArrowheads="1"/>
            </p:cNvSpPr>
            <p:nvPr userDrawn="1"/>
          </p:nvSpPr>
          <p:spPr bwMode="auto">
            <a:xfrm>
              <a:off x="5145" y="1448"/>
              <a:ext cx="42" cy="1420"/>
            </a:xfrm>
            <a:prstGeom prst="rect">
              <a:avLst/>
            </a:prstGeom>
            <a:solidFill>
              <a:srgbClr val="BADB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6" name="Rectangle 302"/>
            <p:cNvSpPr>
              <a:spLocks noChangeArrowheads="1"/>
            </p:cNvSpPr>
            <p:nvPr userDrawn="1"/>
          </p:nvSpPr>
          <p:spPr bwMode="auto">
            <a:xfrm>
              <a:off x="4813" y="1448"/>
              <a:ext cx="47" cy="1420"/>
            </a:xfrm>
            <a:prstGeom prst="rect">
              <a:avLst/>
            </a:prstGeom>
            <a:solidFill>
              <a:srgbClr val="BADB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7" name="Freeform 303"/>
            <p:cNvSpPr>
              <a:spLocks/>
            </p:cNvSpPr>
            <p:nvPr userDrawn="1"/>
          </p:nvSpPr>
          <p:spPr bwMode="auto">
            <a:xfrm>
              <a:off x="4841" y="902"/>
              <a:ext cx="322" cy="345"/>
            </a:xfrm>
            <a:custGeom>
              <a:avLst/>
              <a:gdLst>
                <a:gd name="T0" fmla="*/ 238 w 322"/>
                <a:gd name="T1" fmla="*/ 0 h 345"/>
                <a:gd name="T2" fmla="*/ 192 w 322"/>
                <a:gd name="T3" fmla="*/ 0 h 345"/>
                <a:gd name="T4" fmla="*/ 0 w 322"/>
                <a:gd name="T5" fmla="*/ 345 h 345"/>
                <a:gd name="T6" fmla="*/ 322 w 322"/>
                <a:gd name="T7" fmla="*/ 345 h 345"/>
                <a:gd name="T8" fmla="*/ 238 w 322"/>
                <a:gd name="T9" fmla="*/ 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2" h="345">
                  <a:moveTo>
                    <a:pt x="238" y="0"/>
                  </a:moveTo>
                  <a:lnTo>
                    <a:pt x="192" y="0"/>
                  </a:lnTo>
                  <a:lnTo>
                    <a:pt x="0" y="345"/>
                  </a:lnTo>
                  <a:lnTo>
                    <a:pt x="322" y="345"/>
                  </a:lnTo>
                  <a:lnTo>
                    <a:pt x="2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8" name="Freeform 304"/>
            <p:cNvSpPr>
              <a:spLocks/>
            </p:cNvSpPr>
            <p:nvPr userDrawn="1"/>
          </p:nvSpPr>
          <p:spPr bwMode="auto">
            <a:xfrm>
              <a:off x="5079" y="902"/>
              <a:ext cx="187" cy="345"/>
            </a:xfrm>
            <a:custGeom>
              <a:avLst/>
              <a:gdLst>
                <a:gd name="T0" fmla="*/ 187 w 187"/>
                <a:gd name="T1" fmla="*/ 345 h 345"/>
                <a:gd name="T2" fmla="*/ 28 w 187"/>
                <a:gd name="T3" fmla="*/ 0 h 345"/>
                <a:gd name="T4" fmla="*/ 0 w 187"/>
                <a:gd name="T5" fmla="*/ 0 h 345"/>
                <a:gd name="T6" fmla="*/ 84 w 187"/>
                <a:gd name="T7" fmla="*/ 345 h 345"/>
                <a:gd name="T8" fmla="*/ 187 w 187"/>
                <a:gd name="T9" fmla="*/ 34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345">
                  <a:moveTo>
                    <a:pt x="187" y="345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84" y="345"/>
                  </a:lnTo>
                  <a:lnTo>
                    <a:pt x="187" y="345"/>
                  </a:lnTo>
                  <a:close/>
                </a:path>
              </a:pathLst>
            </a:custGeom>
            <a:solidFill>
              <a:srgbClr val="BADB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9" name="Rectangle 305"/>
            <p:cNvSpPr>
              <a:spLocks noChangeArrowheads="1"/>
            </p:cNvSpPr>
            <p:nvPr userDrawn="1"/>
          </p:nvSpPr>
          <p:spPr bwMode="auto">
            <a:xfrm>
              <a:off x="4935" y="1247"/>
              <a:ext cx="126" cy="523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0" name="Rectangle 306"/>
            <p:cNvSpPr>
              <a:spLocks noChangeArrowheads="1"/>
            </p:cNvSpPr>
            <p:nvPr userDrawn="1"/>
          </p:nvSpPr>
          <p:spPr bwMode="auto">
            <a:xfrm>
              <a:off x="4916" y="1247"/>
              <a:ext cx="163" cy="197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1" name="Rectangle 307"/>
            <p:cNvSpPr>
              <a:spLocks noChangeArrowheads="1"/>
            </p:cNvSpPr>
            <p:nvPr userDrawn="1"/>
          </p:nvSpPr>
          <p:spPr bwMode="auto">
            <a:xfrm>
              <a:off x="4813" y="1794"/>
              <a:ext cx="14" cy="11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2" name="Rectangle 308"/>
            <p:cNvSpPr>
              <a:spLocks noChangeArrowheads="1"/>
            </p:cNvSpPr>
            <p:nvPr userDrawn="1"/>
          </p:nvSpPr>
          <p:spPr bwMode="auto">
            <a:xfrm>
              <a:off x="4841" y="1472"/>
              <a:ext cx="14" cy="14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3" name="Rectangle 309"/>
            <p:cNvSpPr>
              <a:spLocks noChangeArrowheads="1"/>
            </p:cNvSpPr>
            <p:nvPr userDrawn="1"/>
          </p:nvSpPr>
          <p:spPr bwMode="auto">
            <a:xfrm>
              <a:off x="4874" y="1224"/>
              <a:ext cx="14" cy="168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4" name="Rectangle 310"/>
            <p:cNvSpPr>
              <a:spLocks noChangeArrowheads="1"/>
            </p:cNvSpPr>
            <p:nvPr userDrawn="1"/>
          </p:nvSpPr>
          <p:spPr bwMode="auto">
            <a:xfrm>
              <a:off x="5117" y="1224"/>
              <a:ext cx="9" cy="168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5" name="Rectangle 311"/>
            <p:cNvSpPr>
              <a:spLocks noChangeArrowheads="1"/>
            </p:cNvSpPr>
            <p:nvPr userDrawn="1"/>
          </p:nvSpPr>
          <p:spPr bwMode="auto">
            <a:xfrm>
              <a:off x="5145" y="1472"/>
              <a:ext cx="14" cy="14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6" name="Rectangle 312"/>
            <p:cNvSpPr>
              <a:spLocks noChangeArrowheads="1"/>
            </p:cNvSpPr>
            <p:nvPr userDrawn="1"/>
          </p:nvSpPr>
          <p:spPr bwMode="auto">
            <a:xfrm>
              <a:off x="5177" y="1794"/>
              <a:ext cx="10" cy="11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7" name="Rectangle 313"/>
            <p:cNvSpPr>
              <a:spLocks noChangeArrowheads="1"/>
            </p:cNvSpPr>
            <p:nvPr userDrawn="1"/>
          </p:nvSpPr>
          <p:spPr bwMode="auto">
            <a:xfrm>
              <a:off x="4921" y="1794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8" name="Rectangle 314"/>
            <p:cNvSpPr>
              <a:spLocks noChangeArrowheads="1"/>
            </p:cNvSpPr>
            <p:nvPr userDrawn="1"/>
          </p:nvSpPr>
          <p:spPr bwMode="auto">
            <a:xfrm>
              <a:off x="4921" y="1840"/>
              <a:ext cx="23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9" name="Rectangle 315"/>
            <p:cNvSpPr>
              <a:spLocks noChangeArrowheads="1"/>
            </p:cNvSpPr>
            <p:nvPr userDrawn="1"/>
          </p:nvSpPr>
          <p:spPr bwMode="auto">
            <a:xfrm>
              <a:off x="4921" y="1887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0" name="Rectangle 316"/>
            <p:cNvSpPr>
              <a:spLocks noChangeArrowheads="1"/>
            </p:cNvSpPr>
            <p:nvPr userDrawn="1"/>
          </p:nvSpPr>
          <p:spPr bwMode="auto">
            <a:xfrm>
              <a:off x="4921" y="1934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1" name="Rectangle 317"/>
            <p:cNvSpPr>
              <a:spLocks noChangeArrowheads="1"/>
            </p:cNvSpPr>
            <p:nvPr userDrawn="1"/>
          </p:nvSpPr>
          <p:spPr bwMode="auto">
            <a:xfrm>
              <a:off x="4921" y="1981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2" name="Rectangle 318"/>
            <p:cNvSpPr>
              <a:spLocks noChangeArrowheads="1"/>
            </p:cNvSpPr>
            <p:nvPr userDrawn="1"/>
          </p:nvSpPr>
          <p:spPr bwMode="auto">
            <a:xfrm>
              <a:off x="4921" y="2027"/>
              <a:ext cx="23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3" name="Rectangle 319"/>
            <p:cNvSpPr>
              <a:spLocks noChangeArrowheads="1"/>
            </p:cNvSpPr>
            <p:nvPr userDrawn="1"/>
          </p:nvSpPr>
          <p:spPr bwMode="auto">
            <a:xfrm>
              <a:off x="4921" y="2074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4" name="Rectangle 320"/>
            <p:cNvSpPr>
              <a:spLocks noChangeArrowheads="1"/>
            </p:cNvSpPr>
            <p:nvPr userDrawn="1"/>
          </p:nvSpPr>
          <p:spPr bwMode="auto">
            <a:xfrm>
              <a:off x="4921" y="2121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5" name="Rectangle 321"/>
            <p:cNvSpPr>
              <a:spLocks noChangeArrowheads="1"/>
            </p:cNvSpPr>
            <p:nvPr userDrawn="1"/>
          </p:nvSpPr>
          <p:spPr bwMode="auto">
            <a:xfrm>
              <a:off x="4921" y="2167"/>
              <a:ext cx="23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6" name="Rectangle 322"/>
            <p:cNvSpPr>
              <a:spLocks noChangeArrowheads="1"/>
            </p:cNvSpPr>
            <p:nvPr userDrawn="1"/>
          </p:nvSpPr>
          <p:spPr bwMode="auto">
            <a:xfrm>
              <a:off x="4921" y="2214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7" name="Rectangle 323"/>
            <p:cNvSpPr>
              <a:spLocks noChangeArrowheads="1"/>
            </p:cNvSpPr>
            <p:nvPr userDrawn="1"/>
          </p:nvSpPr>
          <p:spPr bwMode="auto">
            <a:xfrm>
              <a:off x="4921" y="2261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8" name="Rectangle 324"/>
            <p:cNvSpPr>
              <a:spLocks noChangeArrowheads="1"/>
            </p:cNvSpPr>
            <p:nvPr userDrawn="1"/>
          </p:nvSpPr>
          <p:spPr bwMode="auto">
            <a:xfrm>
              <a:off x="4921" y="2307"/>
              <a:ext cx="23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9" name="Rectangle 325"/>
            <p:cNvSpPr>
              <a:spLocks noChangeArrowheads="1"/>
            </p:cNvSpPr>
            <p:nvPr userDrawn="1"/>
          </p:nvSpPr>
          <p:spPr bwMode="auto">
            <a:xfrm>
              <a:off x="4921" y="2354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0" name="Rectangle 326"/>
            <p:cNvSpPr>
              <a:spLocks noChangeArrowheads="1"/>
            </p:cNvSpPr>
            <p:nvPr userDrawn="1"/>
          </p:nvSpPr>
          <p:spPr bwMode="auto">
            <a:xfrm>
              <a:off x="4921" y="2401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1" name="Rectangle 327"/>
            <p:cNvSpPr>
              <a:spLocks noChangeArrowheads="1"/>
            </p:cNvSpPr>
            <p:nvPr userDrawn="1"/>
          </p:nvSpPr>
          <p:spPr bwMode="auto">
            <a:xfrm>
              <a:off x="4921" y="2447"/>
              <a:ext cx="23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2" name="Rectangle 328"/>
            <p:cNvSpPr>
              <a:spLocks noChangeArrowheads="1"/>
            </p:cNvSpPr>
            <p:nvPr userDrawn="1"/>
          </p:nvSpPr>
          <p:spPr bwMode="auto">
            <a:xfrm>
              <a:off x="4921" y="2494"/>
              <a:ext cx="23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3" name="Rectangle 329"/>
            <p:cNvSpPr>
              <a:spLocks noChangeArrowheads="1"/>
            </p:cNvSpPr>
            <p:nvPr userDrawn="1"/>
          </p:nvSpPr>
          <p:spPr bwMode="auto">
            <a:xfrm>
              <a:off x="4921" y="2541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4" name="Rectangle 330"/>
            <p:cNvSpPr>
              <a:spLocks noChangeArrowheads="1"/>
            </p:cNvSpPr>
            <p:nvPr userDrawn="1"/>
          </p:nvSpPr>
          <p:spPr bwMode="auto">
            <a:xfrm>
              <a:off x="4921" y="2588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5" name="Rectangle 331"/>
            <p:cNvSpPr>
              <a:spLocks noChangeArrowheads="1"/>
            </p:cNvSpPr>
            <p:nvPr userDrawn="1"/>
          </p:nvSpPr>
          <p:spPr bwMode="auto">
            <a:xfrm>
              <a:off x="4921" y="2634"/>
              <a:ext cx="23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6" name="Rectangle 332"/>
            <p:cNvSpPr>
              <a:spLocks noChangeArrowheads="1"/>
            </p:cNvSpPr>
            <p:nvPr userDrawn="1"/>
          </p:nvSpPr>
          <p:spPr bwMode="auto">
            <a:xfrm>
              <a:off x="4921" y="2681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7" name="Rectangle 333"/>
            <p:cNvSpPr>
              <a:spLocks noChangeArrowheads="1"/>
            </p:cNvSpPr>
            <p:nvPr userDrawn="1"/>
          </p:nvSpPr>
          <p:spPr bwMode="auto">
            <a:xfrm>
              <a:off x="4921" y="2728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8" name="Rectangle 334"/>
            <p:cNvSpPr>
              <a:spLocks noChangeArrowheads="1"/>
            </p:cNvSpPr>
            <p:nvPr userDrawn="1"/>
          </p:nvSpPr>
          <p:spPr bwMode="auto">
            <a:xfrm>
              <a:off x="4921" y="2774"/>
              <a:ext cx="23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9" name="Rectangle 335"/>
            <p:cNvSpPr>
              <a:spLocks noChangeArrowheads="1"/>
            </p:cNvSpPr>
            <p:nvPr userDrawn="1"/>
          </p:nvSpPr>
          <p:spPr bwMode="auto">
            <a:xfrm>
              <a:off x="4921" y="2821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0" name="Rectangle 336"/>
            <p:cNvSpPr>
              <a:spLocks noChangeArrowheads="1"/>
            </p:cNvSpPr>
            <p:nvPr userDrawn="1"/>
          </p:nvSpPr>
          <p:spPr bwMode="auto">
            <a:xfrm>
              <a:off x="5051" y="1794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1" name="Rectangle 337"/>
            <p:cNvSpPr>
              <a:spLocks noChangeArrowheads="1"/>
            </p:cNvSpPr>
            <p:nvPr userDrawn="1"/>
          </p:nvSpPr>
          <p:spPr bwMode="auto">
            <a:xfrm>
              <a:off x="5051" y="1840"/>
              <a:ext cx="24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2" name="Rectangle 338"/>
            <p:cNvSpPr>
              <a:spLocks noChangeArrowheads="1"/>
            </p:cNvSpPr>
            <p:nvPr userDrawn="1"/>
          </p:nvSpPr>
          <p:spPr bwMode="auto">
            <a:xfrm>
              <a:off x="5051" y="1887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3" name="Rectangle 339"/>
            <p:cNvSpPr>
              <a:spLocks noChangeArrowheads="1"/>
            </p:cNvSpPr>
            <p:nvPr userDrawn="1"/>
          </p:nvSpPr>
          <p:spPr bwMode="auto">
            <a:xfrm>
              <a:off x="5051" y="1934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4" name="Rectangle 340"/>
            <p:cNvSpPr>
              <a:spLocks noChangeArrowheads="1"/>
            </p:cNvSpPr>
            <p:nvPr userDrawn="1"/>
          </p:nvSpPr>
          <p:spPr bwMode="auto">
            <a:xfrm>
              <a:off x="5051" y="1981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5" name="Rectangle 341"/>
            <p:cNvSpPr>
              <a:spLocks noChangeArrowheads="1"/>
            </p:cNvSpPr>
            <p:nvPr userDrawn="1"/>
          </p:nvSpPr>
          <p:spPr bwMode="auto">
            <a:xfrm>
              <a:off x="5051" y="2027"/>
              <a:ext cx="24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6" name="Rectangle 342"/>
            <p:cNvSpPr>
              <a:spLocks noChangeArrowheads="1"/>
            </p:cNvSpPr>
            <p:nvPr userDrawn="1"/>
          </p:nvSpPr>
          <p:spPr bwMode="auto">
            <a:xfrm>
              <a:off x="5051" y="2074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7" name="Rectangle 343"/>
            <p:cNvSpPr>
              <a:spLocks noChangeArrowheads="1"/>
            </p:cNvSpPr>
            <p:nvPr userDrawn="1"/>
          </p:nvSpPr>
          <p:spPr bwMode="auto">
            <a:xfrm>
              <a:off x="5051" y="2121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8" name="Rectangle 344"/>
            <p:cNvSpPr>
              <a:spLocks noChangeArrowheads="1"/>
            </p:cNvSpPr>
            <p:nvPr userDrawn="1"/>
          </p:nvSpPr>
          <p:spPr bwMode="auto">
            <a:xfrm>
              <a:off x="5051" y="2167"/>
              <a:ext cx="24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9" name="Rectangle 345"/>
            <p:cNvSpPr>
              <a:spLocks noChangeArrowheads="1"/>
            </p:cNvSpPr>
            <p:nvPr userDrawn="1"/>
          </p:nvSpPr>
          <p:spPr bwMode="auto">
            <a:xfrm>
              <a:off x="5051" y="2214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50" name="Rectangle 346"/>
            <p:cNvSpPr>
              <a:spLocks noChangeArrowheads="1"/>
            </p:cNvSpPr>
            <p:nvPr userDrawn="1"/>
          </p:nvSpPr>
          <p:spPr bwMode="auto">
            <a:xfrm>
              <a:off x="5051" y="2261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51" name="Rectangle 347"/>
            <p:cNvSpPr>
              <a:spLocks noChangeArrowheads="1"/>
            </p:cNvSpPr>
            <p:nvPr userDrawn="1"/>
          </p:nvSpPr>
          <p:spPr bwMode="auto">
            <a:xfrm>
              <a:off x="5051" y="2307"/>
              <a:ext cx="24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52" name="Rectangle 348"/>
            <p:cNvSpPr>
              <a:spLocks noChangeArrowheads="1"/>
            </p:cNvSpPr>
            <p:nvPr userDrawn="1"/>
          </p:nvSpPr>
          <p:spPr bwMode="auto">
            <a:xfrm>
              <a:off x="5051" y="2354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53" name="Rectangle 349"/>
            <p:cNvSpPr>
              <a:spLocks noChangeArrowheads="1"/>
            </p:cNvSpPr>
            <p:nvPr userDrawn="1"/>
          </p:nvSpPr>
          <p:spPr bwMode="auto">
            <a:xfrm>
              <a:off x="5051" y="2401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54" name="Rectangle 350"/>
            <p:cNvSpPr>
              <a:spLocks noChangeArrowheads="1"/>
            </p:cNvSpPr>
            <p:nvPr userDrawn="1"/>
          </p:nvSpPr>
          <p:spPr bwMode="auto">
            <a:xfrm>
              <a:off x="5051" y="2447"/>
              <a:ext cx="24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55" name="Rectangle 351"/>
            <p:cNvSpPr>
              <a:spLocks noChangeArrowheads="1"/>
            </p:cNvSpPr>
            <p:nvPr userDrawn="1"/>
          </p:nvSpPr>
          <p:spPr bwMode="auto">
            <a:xfrm>
              <a:off x="5051" y="2494"/>
              <a:ext cx="24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56" name="Rectangle 352"/>
            <p:cNvSpPr>
              <a:spLocks noChangeArrowheads="1"/>
            </p:cNvSpPr>
            <p:nvPr userDrawn="1"/>
          </p:nvSpPr>
          <p:spPr bwMode="auto">
            <a:xfrm>
              <a:off x="5051" y="2541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57" name="Rectangle 353"/>
            <p:cNvSpPr>
              <a:spLocks noChangeArrowheads="1"/>
            </p:cNvSpPr>
            <p:nvPr userDrawn="1"/>
          </p:nvSpPr>
          <p:spPr bwMode="auto">
            <a:xfrm>
              <a:off x="5051" y="2588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58" name="Rectangle 354"/>
            <p:cNvSpPr>
              <a:spLocks noChangeArrowheads="1"/>
            </p:cNvSpPr>
            <p:nvPr userDrawn="1"/>
          </p:nvSpPr>
          <p:spPr bwMode="auto">
            <a:xfrm>
              <a:off x="5051" y="2634"/>
              <a:ext cx="24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59" name="Rectangle 355"/>
            <p:cNvSpPr>
              <a:spLocks noChangeArrowheads="1"/>
            </p:cNvSpPr>
            <p:nvPr userDrawn="1"/>
          </p:nvSpPr>
          <p:spPr bwMode="auto">
            <a:xfrm>
              <a:off x="5051" y="2681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0" name="Rectangle 356"/>
            <p:cNvSpPr>
              <a:spLocks noChangeArrowheads="1"/>
            </p:cNvSpPr>
            <p:nvPr userDrawn="1"/>
          </p:nvSpPr>
          <p:spPr bwMode="auto">
            <a:xfrm>
              <a:off x="5051" y="2728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1" name="Rectangle 357"/>
            <p:cNvSpPr>
              <a:spLocks noChangeArrowheads="1"/>
            </p:cNvSpPr>
            <p:nvPr userDrawn="1"/>
          </p:nvSpPr>
          <p:spPr bwMode="auto">
            <a:xfrm>
              <a:off x="5051" y="2774"/>
              <a:ext cx="24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2" name="Rectangle 358"/>
            <p:cNvSpPr>
              <a:spLocks noChangeArrowheads="1"/>
            </p:cNvSpPr>
            <p:nvPr userDrawn="1"/>
          </p:nvSpPr>
          <p:spPr bwMode="auto">
            <a:xfrm>
              <a:off x="5051" y="2821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3" name="Rectangle 359"/>
            <p:cNvSpPr>
              <a:spLocks noChangeArrowheads="1"/>
            </p:cNvSpPr>
            <p:nvPr userDrawn="1"/>
          </p:nvSpPr>
          <p:spPr bwMode="auto">
            <a:xfrm>
              <a:off x="5023" y="1448"/>
              <a:ext cx="24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4" name="Rectangle 360"/>
            <p:cNvSpPr>
              <a:spLocks noChangeArrowheads="1"/>
            </p:cNvSpPr>
            <p:nvPr userDrawn="1"/>
          </p:nvSpPr>
          <p:spPr bwMode="auto">
            <a:xfrm>
              <a:off x="5023" y="1495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5" name="Rectangle 361"/>
            <p:cNvSpPr>
              <a:spLocks noChangeArrowheads="1"/>
            </p:cNvSpPr>
            <p:nvPr userDrawn="1"/>
          </p:nvSpPr>
          <p:spPr bwMode="auto">
            <a:xfrm>
              <a:off x="5023" y="1542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6" name="Rectangle 362"/>
            <p:cNvSpPr>
              <a:spLocks noChangeArrowheads="1"/>
            </p:cNvSpPr>
            <p:nvPr userDrawn="1"/>
          </p:nvSpPr>
          <p:spPr bwMode="auto">
            <a:xfrm>
              <a:off x="5023" y="1588"/>
              <a:ext cx="24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7" name="Rectangle 363"/>
            <p:cNvSpPr>
              <a:spLocks noChangeArrowheads="1"/>
            </p:cNvSpPr>
            <p:nvPr userDrawn="1"/>
          </p:nvSpPr>
          <p:spPr bwMode="auto">
            <a:xfrm>
              <a:off x="5023" y="1635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8" name="Rectangle 364"/>
            <p:cNvSpPr>
              <a:spLocks noChangeArrowheads="1"/>
            </p:cNvSpPr>
            <p:nvPr userDrawn="1"/>
          </p:nvSpPr>
          <p:spPr bwMode="auto">
            <a:xfrm>
              <a:off x="5023" y="1682"/>
              <a:ext cx="24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9" name="Rectangle 365"/>
            <p:cNvSpPr>
              <a:spLocks noChangeArrowheads="1"/>
            </p:cNvSpPr>
            <p:nvPr userDrawn="1"/>
          </p:nvSpPr>
          <p:spPr bwMode="auto">
            <a:xfrm>
              <a:off x="5023" y="1728"/>
              <a:ext cx="24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0" name="Rectangle 366"/>
            <p:cNvSpPr>
              <a:spLocks noChangeArrowheads="1"/>
            </p:cNvSpPr>
            <p:nvPr userDrawn="1"/>
          </p:nvSpPr>
          <p:spPr bwMode="auto">
            <a:xfrm>
              <a:off x="4949" y="1448"/>
              <a:ext cx="18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1" name="Rectangle 367"/>
            <p:cNvSpPr>
              <a:spLocks noChangeArrowheads="1"/>
            </p:cNvSpPr>
            <p:nvPr userDrawn="1"/>
          </p:nvSpPr>
          <p:spPr bwMode="auto">
            <a:xfrm>
              <a:off x="4949" y="1495"/>
              <a:ext cx="18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2" name="Rectangle 368"/>
            <p:cNvSpPr>
              <a:spLocks noChangeArrowheads="1"/>
            </p:cNvSpPr>
            <p:nvPr userDrawn="1"/>
          </p:nvSpPr>
          <p:spPr bwMode="auto">
            <a:xfrm>
              <a:off x="4949" y="1542"/>
              <a:ext cx="18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3" name="Rectangle 369"/>
            <p:cNvSpPr>
              <a:spLocks noChangeArrowheads="1"/>
            </p:cNvSpPr>
            <p:nvPr userDrawn="1"/>
          </p:nvSpPr>
          <p:spPr bwMode="auto">
            <a:xfrm>
              <a:off x="4949" y="1588"/>
              <a:ext cx="18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4" name="Rectangle 370"/>
            <p:cNvSpPr>
              <a:spLocks noChangeArrowheads="1"/>
            </p:cNvSpPr>
            <p:nvPr userDrawn="1"/>
          </p:nvSpPr>
          <p:spPr bwMode="auto">
            <a:xfrm>
              <a:off x="4949" y="1635"/>
              <a:ext cx="18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5" name="Rectangle 371"/>
            <p:cNvSpPr>
              <a:spLocks noChangeArrowheads="1"/>
            </p:cNvSpPr>
            <p:nvPr userDrawn="1"/>
          </p:nvSpPr>
          <p:spPr bwMode="auto">
            <a:xfrm>
              <a:off x="4949" y="1682"/>
              <a:ext cx="18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6" name="Rectangle 372"/>
            <p:cNvSpPr>
              <a:spLocks noChangeArrowheads="1"/>
            </p:cNvSpPr>
            <p:nvPr userDrawn="1"/>
          </p:nvSpPr>
          <p:spPr bwMode="auto">
            <a:xfrm>
              <a:off x="4949" y="1728"/>
              <a:ext cx="18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7" name="Rectangle 373"/>
            <p:cNvSpPr>
              <a:spLocks noChangeArrowheads="1"/>
            </p:cNvSpPr>
            <p:nvPr userDrawn="1"/>
          </p:nvSpPr>
          <p:spPr bwMode="auto">
            <a:xfrm>
              <a:off x="4935" y="1271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8" name="Rectangle 374"/>
            <p:cNvSpPr>
              <a:spLocks noChangeArrowheads="1"/>
            </p:cNvSpPr>
            <p:nvPr userDrawn="1"/>
          </p:nvSpPr>
          <p:spPr bwMode="auto">
            <a:xfrm>
              <a:off x="4935" y="1317"/>
              <a:ext cx="23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9" name="Rectangle 375"/>
            <p:cNvSpPr>
              <a:spLocks noChangeArrowheads="1"/>
            </p:cNvSpPr>
            <p:nvPr userDrawn="1"/>
          </p:nvSpPr>
          <p:spPr bwMode="auto">
            <a:xfrm>
              <a:off x="4935" y="1364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0" name="Rectangle 376"/>
            <p:cNvSpPr>
              <a:spLocks noChangeArrowheads="1"/>
            </p:cNvSpPr>
            <p:nvPr userDrawn="1"/>
          </p:nvSpPr>
          <p:spPr bwMode="auto">
            <a:xfrm>
              <a:off x="4935" y="1411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1" name="Rectangle 377"/>
            <p:cNvSpPr>
              <a:spLocks noChangeArrowheads="1"/>
            </p:cNvSpPr>
            <p:nvPr userDrawn="1"/>
          </p:nvSpPr>
          <p:spPr bwMode="auto">
            <a:xfrm>
              <a:off x="5042" y="1271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2" name="Rectangle 378"/>
            <p:cNvSpPr>
              <a:spLocks noChangeArrowheads="1"/>
            </p:cNvSpPr>
            <p:nvPr userDrawn="1"/>
          </p:nvSpPr>
          <p:spPr bwMode="auto">
            <a:xfrm>
              <a:off x="5042" y="1317"/>
              <a:ext cx="23" cy="24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3" name="Rectangle 379"/>
            <p:cNvSpPr>
              <a:spLocks noChangeArrowheads="1"/>
            </p:cNvSpPr>
            <p:nvPr userDrawn="1"/>
          </p:nvSpPr>
          <p:spPr bwMode="auto">
            <a:xfrm>
              <a:off x="5042" y="1364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4" name="Rectangle 380"/>
            <p:cNvSpPr>
              <a:spLocks noChangeArrowheads="1"/>
            </p:cNvSpPr>
            <p:nvPr userDrawn="1"/>
          </p:nvSpPr>
          <p:spPr bwMode="auto">
            <a:xfrm>
              <a:off x="5042" y="1411"/>
              <a:ext cx="23" cy="23"/>
            </a:xfrm>
            <a:prstGeom prst="rect">
              <a:avLst/>
            </a:prstGeom>
            <a:solidFill>
              <a:srgbClr val="00BC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5" name="Freeform 381"/>
            <p:cNvSpPr>
              <a:spLocks/>
            </p:cNvSpPr>
            <p:nvPr userDrawn="1"/>
          </p:nvSpPr>
          <p:spPr bwMode="auto">
            <a:xfrm>
              <a:off x="3959" y="2849"/>
              <a:ext cx="3464" cy="1125"/>
            </a:xfrm>
            <a:custGeom>
              <a:avLst/>
              <a:gdLst>
                <a:gd name="T0" fmla="*/ 2 w 742"/>
                <a:gd name="T1" fmla="*/ 0 h 241"/>
                <a:gd name="T2" fmla="*/ 0 w 742"/>
                <a:gd name="T3" fmla="*/ 20 h 241"/>
                <a:gd name="T4" fmla="*/ 80 w 742"/>
                <a:gd name="T5" fmla="*/ 99 h 241"/>
                <a:gd name="T6" fmla="*/ 92 w 742"/>
                <a:gd name="T7" fmla="*/ 98 h 241"/>
                <a:gd name="T8" fmla="*/ 242 w 742"/>
                <a:gd name="T9" fmla="*/ 241 h 241"/>
                <a:gd name="T10" fmla="*/ 388 w 742"/>
                <a:gd name="T11" fmla="*/ 129 h 241"/>
                <a:gd name="T12" fmla="*/ 467 w 742"/>
                <a:gd name="T13" fmla="*/ 162 h 241"/>
                <a:gd name="T14" fmla="*/ 578 w 742"/>
                <a:gd name="T15" fmla="*/ 62 h 241"/>
                <a:gd name="T16" fmla="*/ 630 w 742"/>
                <a:gd name="T17" fmla="*/ 38 h 241"/>
                <a:gd name="T18" fmla="*/ 681 w 742"/>
                <a:gd name="T19" fmla="*/ 64 h 241"/>
                <a:gd name="T20" fmla="*/ 742 w 742"/>
                <a:gd name="T21" fmla="*/ 2 h 241"/>
                <a:gd name="T22" fmla="*/ 742 w 742"/>
                <a:gd name="T23" fmla="*/ 0 h 241"/>
                <a:gd name="T24" fmla="*/ 2 w 742"/>
                <a:gd name="T25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42" h="241">
                  <a:moveTo>
                    <a:pt x="2" y="0"/>
                  </a:moveTo>
                  <a:cubicBezTo>
                    <a:pt x="1" y="6"/>
                    <a:pt x="0" y="13"/>
                    <a:pt x="0" y="20"/>
                  </a:cubicBezTo>
                  <a:cubicBezTo>
                    <a:pt x="0" y="64"/>
                    <a:pt x="36" y="99"/>
                    <a:pt x="80" y="99"/>
                  </a:cubicBezTo>
                  <a:cubicBezTo>
                    <a:pt x="84" y="99"/>
                    <a:pt x="88" y="99"/>
                    <a:pt x="92" y="98"/>
                  </a:cubicBezTo>
                  <a:cubicBezTo>
                    <a:pt x="96" y="178"/>
                    <a:pt x="162" y="241"/>
                    <a:pt x="242" y="241"/>
                  </a:cubicBezTo>
                  <a:cubicBezTo>
                    <a:pt x="312" y="241"/>
                    <a:pt x="371" y="193"/>
                    <a:pt x="388" y="129"/>
                  </a:cubicBezTo>
                  <a:cubicBezTo>
                    <a:pt x="408" y="150"/>
                    <a:pt x="436" y="162"/>
                    <a:pt x="467" y="162"/>
                  </a:cubicBezTo>
                  <a:cubicBezTo>
                    <a:pt x="524" y="162"/>
                    <a:pt x="572" y="119"/>
                    <a:pt x="578" y="62"/>
                  </a:cubicBezTo>
                  <a:cubicBezTo>
                    <a:pt x="598" y="60"/>
                    <a:pt x="616" y="51"/>
                    <a:pt x="630" y="38"/>
                  </a:cubicBezTo>
                  <a:cubicBezTo>
                    <a:pt x="642" y="53"/>
                    <a:pt x="660" y="64"/>
                    <a:pt x="681" y="64"/>
                  </a:cubicBezTo>
                  <a:cubicBezTo>
                    <a:pt x="715" y="64"/>
                    <a:pt x="742" y="36"/>
                    <a:pt x="742" y="2"/>
                  </a:cubicBezTo>
                  <a:cubicBezTo>
                    <a:pt x="742" y="1"/>
                    <a:pt x="742" y="1"/>
                    <a:pt x="742" y="0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355307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39308245"/>
      </p:ext>
    </p:extLst>
  </p:cSld>
  <p:clrMapOvr>
    <a:masterClrMapping/>
  </p:clrMapOvr>
  <p:transition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893153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Accent Colo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70997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 screen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89699" y="1624523"/>
            <a:ext cx="9457079" cy="3745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2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iladelphia title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3" y="1759922"/>
            <a:ext cx="5943535" cy="2011665"/>
          </a:xfrm>
          <a:noFill/>
        </p:spPr>
        <p:txBody>
          <a:bodyPr lIns="146304" tIns="91440" rIns="146304" bIns="91440" anchor="t" anchorCtr="0"/>
          <a:lstStyle>
            <a:lvl1pPr>
              <a:defRPr sz="5373" spc="-10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702" y="3680141"/>
            <a:ext cx="4846268" cy="1009740"/>
          </a:xfr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84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18237" y="1039705"/>
            <a:ext cx="5482059" cy="51918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29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kyo title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3" y="1759922"/>
            <a:ext cx="5943535" cy="2011665"/>
          </a:xfrm>
          <a:noFill/>
        </p:spPr>
        <p:txBody>
          <a:bodyPr lIns="146304" tIns="91440" rIns="146304" bIns="91440" anchor="t" anchorCtr="0"/>
          <a:lstStyle>
            <a:lvl1pPr>
              <a:defRPr sz="5373" spc="-10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702" y="3680141"/>
            <a:ext cx="4846268" cy="1009740"/>
          </a:xfr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84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61933" y="761438"/>
            <a:ext cx="5642641" cy="54716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32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ckholm title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3" y="1759922"/>
            <a:ext cx="5943535" cy="2011665"/>
          </a:xfrm>
          <a:noFill/>
        </p:spPr>
        <p:txBody>
          <a:bodyPr lIns="146304" tIns="91440" rIns="146304" bIns="91440" anchor="t" anchorCtr="0"/>
          <a:lstStyle>
            <a:lvl1pPr>
              <a:defRPr sz="5373" spc="-10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702" y="3680141"/>
            <a:ext cx="4846268" cy="1009740"/>
          </a:xfr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84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26798" y="296898"/>
            <a:ext cx="5486340" cy="59299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37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l Aviv title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3" y="1759922"/>
            <a:ext cx="5943535" cy="2011665"/>
          </a:xfrm>
          <a:noFill/>
        </p:spPr>
        <p:txBody>
          <a:bodyPr lIns="146304" tIns="91440" rIns="146304" bIns="91440" anchor="t" anchorCtr="0"/>
          <a:lstStyle>
            <a:lvl1pPr>
              <a:defRPr sz="5373" spc="-10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702" y="3680141"/>
            <a:ext cx="4846268" cy="1009740"/>
          </a:xfr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84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13225" y="479425"/>
            <a:ext cx="5501093" cy="57978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88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is title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3" y="1759922"/>
            <a:ext cx="5943535" cy="2011665"/>
          </a:xfrm>
          <a:noFill/>
        </p:spPr>
        <p:txBody>
          <a:bodyPr lIns="146304" tIns="91440" rIns="146304" bIns="91440" anchor="t" anchorCtr="0"/>
          <a:lstStyle>
            <a:lvl1pPr>
              <a:defRPr sz="5373" spc="-10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702" y="3680141"/>
            <a:ext cx="4846268" cy="1009740"/>
          </a:xfr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84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09676" y="1099761"/>
            <a:ext cx="5441731" cy="51345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0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ashington, D.C. title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3" y="1759922"/>
            <a:ext cx="5943535" cy="2011665"/>
          </a:xfrm>
          <a:noFill/>
        </p:spPr>
        <p:txBody>
          <a:bodyPr lIns="146304" tIns="91440" rIns="146304" bIns="91440" anchor="t" anchorCtr="0"/>
          <a:lstStyle>
            <a:lvl1pPr>
              <a:defRPr sz="5373" spc="-10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702" y="3680141"/>
            <a:ext cx="4846268" cy="1009740"/>
          </a:xfr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84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82976" y="936971"/>
            <a:ext cx="5537370" cy="54023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3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lanta title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10756" y="845531"/>
            <a:ext cx="5781235" cy="5471131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3" y="1759922"/>
            <a:ext cx="5943535" cy="2011665"/>
          </a:xfrm>
          <a:noFill/>
        </p:spPr>
        <p:txBody>
          <a:bodyPr lIns="146304" tIns="91440" rIns="146304" bIns="91440" anchor="t" anchorCtr="0"/>
          <a:lstStyle>
            <a:lvl1pPr>
              <a:defRPr sz="5373" spc="-10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702" y="3680141"/>
            <a:ext cx="4846268" cy="1009740"/>
          </a:xfr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84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98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ankfurt title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26799" y="754092"/>
            <a:ext cx="5671214" cy="556257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3" y="1759922"/>
            <a:ext cx="5943535" cy="2011665"/>
          </a:xfrm>
          <a:noFill/>
        </p:spPr>
        <p:txBody>
          <a:bodyPr lIns="146304" tIns="91440" rIns="146304" bIns="91440" anchor="t" anchorCtr="0"/>
          <a:lstStyle>
            <a:lvl1pPr>
              <a:defRPr sz="5373" spc="-10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702" y="3680141"/>
            <a:ext cx="4846268" cy="1009740"/>
          </a:xfr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84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274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dapest title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3" y="1759922"/>
            <a:ext cx="5943535" cy="2011665"/>
          </a:xfrm>
          <a:noFill/>
        </p:spPr>
        <p:txBody>
          <a:bodyPr lIns="146304" tIns="91440" rIns="146304" bIns="91440" anchor="t" anchorCtr="0"/>
          <a:lstStyle>
            <a:lvl1pPr>
              <a:defRPr sz="5373" spc="-10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702" y="3680141"/>
            <a:ext cx="4846268" cy="1009740"/>
          </a:xfr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84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59174" y="1578257"/>
            <a:ext cx="5720102" cy="4657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22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8" y="1212851"/>
            <a:ext cx="11887200" cy="2025170"/>
          </a:xfrm>
        </p:spPr>
        <p:txBody>
          <a:bodyPr/>
          <a:lstStyle>
            <a:lvl1pPr marL="0" indent="0">
              <a:buNone/>
              <a:defRPr>
                <a:gradFill>
                  <a:gsLst>
                    <a:gs pos="1250">
                      <a:schemeClr val="tx1"/>
                    </a:gs>
                    <a:gs pos="99000">
                      <a:schemeClr val="tx1"/>
                    </a:gs>
                  </a:gsLst>
                  <a:lin ang="5400000" scaled="0"/>
                </a:gradFill>
              </a:defRPr>
            </a:lvl1pPr>
            <a:lvl2pPr marL="0" indent="0">
              <a:buFontTx/>
              <a:buNone/>
              <a:defRPr sz="1990"/>
            </a:lvl2pPr>
            <a:lvl3pPr marL="227437" indent="0">
              <a:buNone/>
              <a:defRPr/>
            </a:lvl3pPr>
            <a:lvl4pPr marL="454874" indent="0">
              <a:buNone/>
              <a:defRPr/>
            </a:lvl4pPr>
            <a:lvl5pPr marL="682311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8245873"/>
      </p:ext>
    </p:extLst>
  </p:cSld>
  <p:clrMapOvr>
    <a:masterClrMapping/>
  </p:clrMapOvr>
  <p:transition>
    <p:fad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1"/>
            <a:ext cx="11887200" cy="2025170"/>
          </a:xfrm>
        </p:spPr>
        <p:txBody>
          <a:bodyPr>
            <a:spAutoFit/>
          </a:bodyPr>
          <a:lstStyle>
            <a:lvl1pPr>
              <a:defRPr sz="3582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98214974"/>
      </p:ext>
    </p:extLst>
  </p:cSld>
  <p:clrMapOvr>
    <a:masterClrMapping/>
  </p:clrMapOvr>
  <p:transition>
    <p:fad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0" y="1212849"/>
            <a:ext cx="5486399" cy="2425279"/>
          </a:xfrm>
        </p:spPr>
        <p:txBody>
          <a:bodyPr wrap="square">
            <a:spAutoFit/>
          </a:bodyPr>
          <a:lstStyle>
            <a:lvl1pPr marL="285876" indent="-285876">
              <a:spcBef>
                <a:spcPts val="1218"/>
              </a:spcBef>
              <a:buClr>
                <a:schemeClr val="tx1"/>
              </a:buClr>
              <a:buFont typeface="Arial" pitchFamily="34" charset="0"/>
              <a:buChar char="•"/>
              <a:defRPr sz="3184"/>
            </a:lvl1pPr>
            <a:lvl2pPr marL="528463" indent="-232009">
              <a:defRPr sz="2388"/>
            </a:lvl2pPr>
            <a:lvl3pPr marL="696026" indent="-167562">
              <a:tabLst/>
              <a:defRPr sz="1990"/>
            </a:lvl3pPr>
            <a:lvl4pPr marL="876477" indent="-180451">
              <a:defRPr/>
            </a:lvl4pPr>
            <a:lvl5pPr marL="1044038" indent="-167562"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40" y="1212849"/>
            <a:ext cx="5486399" cy="2425279"/>
          </a:xfrm>
        </p:spPr>
        <p:txBody>
          <a:bodyPr wrap="square">
            <a:spAutoFit/>
          </a:bodyPr>
          <a:lstStyle>
            <a:lvl1pPr marL="285876" indent="-285876">
              <a:spcBef>
                <a:spcPts val="1218"/>
              </a:spcBef>
              <a:buClr>
                <a:schemeClr val="tx1"/>
              </a:buClr>
              <a:buFont typeface="Arial" pitchFamily="34" charset="0"/>
              <a:buChar char="•"/>
              <a:defRPr sz="3184"/>
            </a:lvl1pPr>
            <a:lvl2pPr marL="528463" indent="-232009">
              <a:defRPr sz="2388"/>
            </a:lvl2pPr>
            <a:lvl3pPr marL="696026" indent="-167562">
              <a:tabLst/>
              <a:defRPr sz="1990"/>
            </a:lvl3pPr>
            <a:lvl4pPr marL="876477" indent="-180451">
              <a:defRPr/>
            </a:lvl4pPr>
            <a:lvl5pPr marL="1044038" indent="-167562"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871103"/>
      </p:ext>
    </p:extLst>
  </p:cSld>
  <p:clrMapOvr>
    <a:masterClrMapping/>
  </p:clrMapOvr>
  <p:transition>
    <p:fad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0" y="1212849"/>
            <a:ext cx="5486399" cy="1914370"/>
          </a:xfrm>
        </p:spPr>
        <p:txBody>
          <a:bodyPr wrap="square">
            <a:spAutoFit/>
          </a:bodyPr>
          <a:lstStyle>
            <a:lvl1pPr marL="0" indent="0">
              <a:spcBef>
                <a:spcPts val="1218"/>
              </a:spcBef>
              <a:buClr>
                <a:schemeClr val="tx1"/>
              </a:buClr>
              <a:buFont typeface="Wingdings" pitchFamily="2" charset="2"/>
              <a:buNone/>
              <a:defRPr sz="3184"/>
            </a:lvl1pPr>
            <a:lvl2pPr marL="0" indent="0">
              <a:buNone/>
              <a:defRPr sz="1990"/>
            </a:lvl2pPr>
            <a:lvl3pPr marL="230596" indent="0">
              <a:buNone/>
              <a:tabLst/>
              <a:defRPr sz="1990"/>
            </a:lvl3pPr>
            <a:lvl4pPr marL="458033" indent="0">
              <a:buNone/>
              <a:defRPr/>
            </a:lvl4pPr>
            <a:lvl5pPr marL="682311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40" y="1212849"/>
            <a:ext cx="5486399" cy="1914370"/>
          </a:xfrm>
        </p:spPr>
        <p:txBody>
          <a:bodyPr wrap="square">
            <a:spAutoFit/>
          </a:bodyPr>
          <a:lstStyle>
            <a:lvl1pPr marL="0" indent="0">
              <a:spcBef>
                <a:spcPts val="1218"/>
              </a:spcBef>
              <a:buClr>
                <a:schemeClr val="tx1"/>
              </a:buClr>
              <a:buFont typeface="Wingdings" pitchFamily="2" charset="2"/>
              <a:buNone/>
              <a:defRPr sz="3184"/>
            </a:lvl1pPr>
            <a:lvl2pPr marL="0" indent="0">
              <a:buNone/>
              <a:defRPr sz="1990"/>
            </a:lvl2pPr>
            <a:lvl3pPr marL="230596" indent="0">
              <a:buNone/>
              <a:tabLst/>
              <a:defRPr sz="1990"/>
            </a:lvl3pPr>
            <a:lvl4pPr marL="458033" indent="0">
              <a:buNone/>
              <a:defRPr/>
            </a:lvl4pPr>
            <a:lvl5pPr marL="682311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831025"/>
      </p:ext>
    </p:extLst>
  </p:cSld>
  <p:clrMapOvr>
    <a:masterClrMapping/>
  </p:clrMapOvr>
  <p:transition>
    <p:fad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061251"/>
      </p:ext>
    </p:extLst>
  </p:cSld>
  <p:clrMapOvr>
    <a:masterClrMapping/>
  </p:clrMapOvr>
  <p:transition>
    <p:fad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Accent Color 1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274702" y="1759920"/>
            <a:ext cx="8046632" cy="1828786"/>
          </a:xfrm>
          <a:noFill/>
        </p:spPr>
        <p:txBody>
          <a:bodyPr lIns="146304" tIns="91440" rIns="146304" bIns="91440" anchor="t" anchorCtr="0"/>
          <a:lstStyle>
            <a:lvl1pPr>
              <a:defRPr sz="5373" spc="-100" baseline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980381398"/>
      </p:ext>
    </p:extLst>
  </p:cSld>
  <p:clrMapOvr>
    <a:masterClrMapping/>
  </p:clrMapOvr>
  <p:transition>
    <p:fad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7263779"/>
      </p:ext>
    </p:extLst>
  </p:cSld>
  <p:clrMapOvr>
    <a:masterClrMapping/>
  </p:clrMapOvr>
  <p:transition>
    <p:fad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iladelphia Thank You!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282574" y="2887662"/>
            <a:ext cx="4297633" cy="1890423"/>
          </a:xfrm>
          <a:prstGeom prst="rect">
            <a:avLst/>
          </a:prstGeom>
          <a:noFill/>
        </p:spPr>
        <p:txBody>
          <a:bodyPr wrap="square" lIns="181949" tIns="145559" rIns="181949" bIns="145559" rtlCol="0">
            <a:spAutoFit/>
          </a:bodyPr>
          <a:lstStyle/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Thank you</a:t>
            </a:r>
          </a:p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Philadelphia!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18237" y="1039705"/>
            <a:ext cx="5482059" cy="51918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48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kyo Thank You!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282574" y="2887662"/>
            <a:ext cx="4297633" cy="1890423"/>
          </a:xfrm>
          <a:prstGeom prst="rect">
            <a:avLst/>
          </a:prstGeom>
          <a:noFill/>
        </p:spPr>
        <p:txBody>
          <a:bodyPr wrap="square" lIns="181949" tIns="145559" rIns="181949" bIns="145559" rtlCol="0">
            <a:spAutoFit/>
          </a:bodyPr>
          <a:lstStyle/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Thank you</a:t>
            </a:r>
          </a:p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Tokyo!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61933" y="761438"/>
            <a:ext cx="5642641" cy="54716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69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ckholm Thank You!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282574" y="2887662"/>
            <a:ext cx="4297633" cy="1890423"/>
          </a:xfrm>
          <a:prstGeom prst="rect">
            <a:avLst/>
          </a:prstGeom>
          <a:noFill/>
        </p:spPr>
        <p:txBody>
          <a:bodyPr wrap="square" lIns="181949" tIns="145559" rIns="181949" bIns="145559" rtlCol="0">
            <a:spAutoFit/>
          </a:bodyPr>
          <a:lstStyle/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Thank you</a:t>
            </a:r>
          </a:p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Stockholm!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26798" y="296898"/>
            <a:ext cx="5486340" cy="59299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8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l Aviv Thank You!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282574" y="2887662"/>
            <a:ext cx="4297633" cy="1890423"/>
          </a:xfrm>
          <a:prstGeom prst="rect">
            <a:avLst/>
          </a:prstGeom>
          <a:noFill/>
        </p:spPr>
        <p:txBody>
          <a:bodyPr wrap="square" lIns="181949" tIns="145559" rIns="181949" bIns="145559" rtlCol="0">
            <a:spAutoFit/>
          </a:bodyPr>
          <a:lstStyle/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Thank you</a:t>
            </a:r>
          </a:p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Tel Aviv!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13225" y="479425"/>
            <a:ext cx="5501093" cy="57978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is Thank You!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282574" y="2887662"/>
            <a:ext cx="4297633" cy="1890423"/>
          </a:xfrm>
          <a:prstGeom prst="rect">
            <a:avLst/>
          </a:prstGeom>
          <a:noFill/>
        </p:spPr>
        <p:txBody>
          <a:bodyPr wrap="square" lIns="181949" tIns="145559" rIns="181949" bIns="145559" rtlCol="0">
            <a:spAutoFit/>
          </a:bodyPr>
          <a:lstStyle/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Thank you</a:t>
            </a:r>
          </a:p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Paris!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09676" y="1099761"/>
            <a:ext cx="5441731" cy="51345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7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ashington, D.C. Thank You!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282575" y="2887662"/>
            <a:ext cx="5577785" cy="1890423"/>
          </a:xfrm>
          <a:prstGeom prst="rect">
            <a:avLst/>
          </a:prstGeom>
          <a:noFill/>
        </p:spPr>
        <p:txBody>
          <a:bodyPr wrap="square" lIns="181949" tIns="145559" rIns="181949" bIns="145559" rtlCol="0">
            <a:spAutoFit/>
          </a:bodyPr>
          <a:lstStyle/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Thank you</a:t>
            </a:r>
          </a:p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Washington, D.C.!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82976" y="936971"/>
            <a:ext cx="5537370" cy="54023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79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lanta Thank You!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282574" y="2887662"/>
            <a:ext cx="4297633" cy="1890423"/>
          </a:xfrm>
          <a:prstGeom prst="rect">
            <a:avLst/>
          </a:prstGeom>
          <a:noFill/>
        </p:spPr>
        <p:txBody>
          <a:bodyPr wrap="square" lIns="181949" tIns="145559" rIns="181949" bIns="145559" rtlCol="0">
            <a:spAutoFit/>
          </a:bodyPr>
          <a:lstStyle/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Thank you</a:t>
            </a:r>
          </a:p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Atlanta!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10756" y="845531"/>
            <a:ext cx="5781235" cy="547113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90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ankfurt Thank You!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282574" y="2887662"/>
            <a:ext cx="4297633" cy="1890423"/>
          </a:xfrm>
          <a:prstGeom prst="rect">
            <a:avLst/>
          </a:prstGeom>
          <a:noFill/>
        </p:spPr>
        <p:txBody>
          <a:bodyPr wrap="square" lIns="181949" tIns="145559" rIns="181949" bIns="145559" rtlCol="0">
            <a:spAutoFit/>
          </a:bodyPr>
          <a:lstStyle/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Thank you</a:t>
            </a:r>
          </a:p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Frankfurt!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26799" y="754092"/>
            <a:ext cx="5671214" cy="55625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16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dapest  Thank You!">
    <p:bg>
      <p:bgPr>
        <a:solidFill>
          <a:srgbClr val="00BC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282574" y="2887662"/>
            <a:ext cx="4297633" cy="1890423"/>
          </a:xfrm>
          <a:prstGeom prst="rect">
            <a:avLst/>
          </a:prstGeom>
          <a:noFill/>
        </p:spPr>
        <p:txBody>
          <a:bodyPr wrap="square" lIns="181949" tIns="145559" rIns="181949" bIns="145559" rtlCol="0">
            <a:spAutoFit/>
          </a:bodyPr>
          <a:lstStyle/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Thank you</a:t>
            </a:r>
          </a:p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537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Budapest!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59174" y="1578257"/>
            <a:ext cx="5720102" cy="46574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" y="5723730"/>
            <a:ext cx="2651731" cy="11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37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2-color Non-bullete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8" y="1212851"/>
            <a:ext cx="11887200" cy="2025170"/>
          </a:xfrm>
        </p:spPr>
        <p:txBody>
          <a:bodyPr/>
          <a:lstStyle>
            <a:lvl1pPr marL="0" indent="0">
              <a:buNone/>
              <a:defRPr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0" indent="0">
              <a:buFontTx/>
              <a:buNone/>
              <a:defRPr sz="1990"/>
            </a:lvl2pPr>
            <a:lvl3pPr marL="227437" indent="0">
              <a:buNone/>
              <a:defRPr/>
            </a:lvl3pPr>
            <a:lvl4pPr marL="454874" indent="0">
              <a:buNone/>
              <a:defRPr/>
            </a:lvl4pPr>
            <a:lvl5pPr marL="682311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8713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&amp; Non-bullete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8" y="1212851"/>
            <a:ext cx="11887200" cy="2025170"/>
          </a:xfrm>
        </p:spPr>
        <p:txBody>
          <a:bodyPr/>
          <a:lstStyle>
            <a:lvl1pPr marL="0" indent="0">
              <a:buNone/>
              <a:defRPr>
                <a:gradFill>
                  <a:gsLst>
                    <a:gs pos="1250">
                      <a:schemeClr val="tx1"/>
                    </a:gs>
                    <a:gs pos="99000">
                      <a:schemeClr val="tx1"/>
                    </a:gs>
                  </a:gsLst>
                  <a:lin ang="5400000" scaled="0"/>
                </a:gradFill>
              </a:defRPr>
            </a:lvl1pPr>
            <a:lvl2pPr marL="0" indent="0">
              <a:buFontTx/>
              <a:buNone/>
              <a:defRPr sz="1990"/>
            </a:lvl2pPr>
            <a:lvl3pPr marL="227437" indent="0">
              <a:buNone/>
              <a:defRPr/>
            </a:lvl3pPr>
            <a:lvl4pPr marL="454874" indent="0">
              <a:buNone/>
              <a:defRPr/>
            </a:lvl4pPr>
            <a:lvl5pPr marL="682311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821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st level color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1"/>
            <a:ext cx="11887200" cy="2025170"/>
          </a:xfrm>
        </p:spPr>
        <p:txBody>
          <a:bodyPr>
            <a:spAutoFit/>
          </a:bodyPr>
          <a:lstStyle>
            <a:lvl1pPr>
              <a:defRPr sz="3582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806483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1"/>
            <a:ext cx="11887200" cy="2025170"/>
          </a:xfrm>
        </p:spPr>
        <p:txBody>
          <a:bodyPr>
            <a:spAutoFit/>
          </a:bodyPr>
          <a:lstStyle>
            <a:lvl1pPr>
              <a:defRPr sz="3582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12129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2-color Non-bullete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0" y="1212849"/>
            <a:ext cx="5486399" cy="2468368"/>
          </a:xfrm>
        </p:spPr>
        <p:txBody>
          <a:bodyPr wrap="square">
            <a:spAutoFit/>
          </a:bodyPr>
          <a:lstStyle>
            <a:lvl1pPr marL="0" indent="0">
              <a:spcBef>
                <a:spcPts val="1218"/>
              </a:spcBef>
              <a:buClr>
                <a:schemeClr val="tx1"/>
              </a:buClr>
              <a:buFont typeface="Wingdings" pitchFamily="2" charset="2"/>
              <a:buNone/>
              <a:defRPr sz="3582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0" indent="0">
              <a:buNone/>
              <a:defRPr sz="1990"/>
            </a:lvl2pPr>
            <a:lvl3pPr marL="230596" indent="0">
              <a:buNone/>
              <a:tabLst/>
              <a:defRPr sz="1990"/>
            </a:lvl3pPr>
            <a:lvl4pPr marL="458033" indent="0">
              <a:buNone/>
              <a:defRPr/>
            </a:lvl4pPr>
            <a:lvl5pPr marL="682311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40" y="1212849"/>
            <a:ext cx="5486399" cy="2468368"/>
          </a:xfrm>
        </p:spPr>
        <p:txBody>
          <a:bodyPr wrap="square">
            <a:spAutoFit/>
          </a:bodyPr>
          <a:lstStyle>
            <a:lvl1pPr marL="0" indent="0">
              <a:spcBef>
                <a:spcPts val="1218"/>
              </a:spcBef>
              <a:buClr>
                <a:schemeClr val="tx1"/>
              </a:buClr>
              <a:buFont typeface="Wingdings" pitchFamily="2" charset="2"/>
              <a:buNone/>
              <a:defRPr sz="3582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0" indent="0">
              <a:buNone/>
              <a:defRPr sz="1990"/>
            </a:lvl2pPr>
            <a:lvl3pPr marL="230596" indent="0">
              <a:buNone/>
              <a:tabLst/>
              <a:defRPr sz="1990"/>
            </a:lvl3pPr>
            <a:lvl4pPr marL="458033" indent="0">
              <a:buNone/>
              <a:defRPr/>
            </a:lvl4pPr>
            <a:lvl5pPr marL="682311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79018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lumn Non-bullete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0" y="1212849"/>
            <a:ext cx="5486399" cy="2468368"/>
          </a:xfrm>
        </p:spPr>
        <p:txBody>
          <a:bodyPr wrap="square">
            <a:spAutoFit/>
          </a:bodyPr>
          <a:lstStyle>
            <a:lvl1pPr marL="0" indent="0">
              <a:spcBef>
                <a:spcPts val="1218"/>
              </a:spcBef>
              <a:buClr>
                <a:schemeClr val="tx1"/>
              </a:buClr>
              <a:buFont typeface="Wingdings" pitchFamily="2" charset="2"/>
              <a:buNone/>
              <a:defRPr sz="3582"/>
            </a:lvl1pPr>
            <a:lvl2pPr marL="0" indent="0">
              <a:buNone/>
              <a:defRPr sz="1990"/>
            </a:lvl2pPr>
            <a:lvl3pPr marL="230596" indent="0">
              <a:buNone/>
              <a:tabLst/>
              <a:defRPr sz="1990"/>
            </a:lvl3pPr>
            <a:lvl4pPr marL="458033" indent="0">
              <a:buNone/>
              <a:defRPr/>
            </a:lvl4pPr>
            <a:lvl5pPr marL="682311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40" y="1212849"/>
            <a:ext cx="5486399" cy="2468368"/>
          </a:xfrm>
        </p:spPr>
        <p:txBody>
          <a:bodyPr wrap="square">
            <a:spAutoFit/>
          </a:bodyPr>
          <a:lstStyle>
            <a:lvl1pPr marL="0" indent="0">
              <a:spcBef>
                <a:spcPts val="1218"/>
              </a:spcBef>
              <a:buClr>
                <a:schemeClr val="tx1"/>
              </a:buClr>
              <a:buFont typeface="Wingdings" pitchFamily="2" charset="2"/>
              <a:buNone/>
              <a:defRPr sz="3582"/>
            </a:lvl1pPr>
            <a:lvl2pPr marL="0" indent="0">
              <a:buNone/>
              <a:defRPr sz="1990"/>
            </a:lvl2pPr>
            <a:lvl3pPr marL="230596" indent="0">
              <a:buNone/>
              <a:tabLst/>
              <a:defRPr sz="1990"/>
            </a:lvl3pPr>
            <a:lvl4pPr marL="458033" indent="0">
              <a:buNone/>
              <a:defRPr/>
            </a:lvl4pPr>
            <a:lvl5pPr marL="682311" indent="0">
              <a:buNone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40535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 1st level colo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0" y="1212849"/>
            <a:ext cx="5486399" cy="2425279"/>
          </a:xfrm>
        </p:spPr>
        <p:txBody>
          <a:bodyPr wrap="square">
            <a:spAutoFit/>
          </a:bodyPr>
          <a:lstStyle>
            <a:lvl1pPr marL="285876" indent="-285876">
              <a:spcBef>
                <a:spcPts val="1218"/>
              </a:spcBef>
              <a:buClr>
                <a:schemeClr val="tx2"/>
              </a:buClr>
              <a:buFont typeface="Arial" pitchFamily="34" charset="0"/>
              <a:buChar char="•"/>
              <a:defRPr sz="3184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528463" indent="-232009">
              <a:defRPr sz="2388"/>
            </a:lvl2pPr>
            <a:lvl3pPr marL="696026" indent="-167562">
              <a:tabLst/>
              <a:defRPr sz="1990"/>
            </a:lvl3pPr>
            <a:lvl4pPr marL="876477" indent="-180451">
              <a:defRPr/>
            </a:lvl4pPr>
            <a:lvl5pPr marL="1044038" indent="-167562"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40" y="1212849"/>
            <a:ext cx="5486399" cy="2425279"/>
          </a:xfrm>
        </p:spPr>
        <p:txBody>
          <a:bodyPr wrap="square">
            <a:spAutoFit/>
          </a:bodyPr>
          <a:lstStyle>
            <a:lvl1pPr marL="285876" indent="-285876">
              <a:spcBef>
                <a:spcPts val="1218"/>
              </a:spcBef>
              <a:buClr>
                <a:schemeClr val="tx2"/>
              </a:buClr>
              <a:buFont typeface="Arial" pitchFamily="34" charset="0"/>
              <a:buChar char="•"/>
              <a:defRPr sz="3184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528463" indent="-232009">
              <a:defRPr sz="2388"/>
            </a:lvl2pPr>
            <a:lvl3pPr marL="696026" indent="-167562">
              <a:tabLst/>
              <a:defRPr sz="1990"/>
            </a:lvl3pPr>
            <a:lvl4pPr marL="876477" indent="-180451">
              <a:defRPr/>
            </a:lvl4pPr>
            <a:lvl5pPr marL="1044038" indent="-167562"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4508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lumn Bullet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0" y="1212849"/>
            <a:ext cx="5486399" cy="2425279"/>
          </a:xfrm>
        </p:spPr>
        <p:txBody>
          <a:bodyPr wrap="square">
            <a:spAutoFit/>
          </a:bodyPr>
          <a:lstStyle>
            <a:lvl1pPr marL="285876" indent="-285876">
              <a:spcBef>
                <a:spcPts val="1218"/>
              </a:spcBef>
              <a:buClr>
                <a:schemeClr val="tx1"/>
              </a:buClr>
              <a:buFont typeface="Arial" pitchFamily="34" charset="0"/>
              <a:buChar char="•"/>
              <a:defRPr sz="3184"/>
            </a:lvl1pPr>
            <a:lvl2pPr marL="528463" indent="-232009">
              <a:defRPr sz="2388"/>
            </a:lvl2pPr>
            <a:lvl3pPr marL="696026" indent="-167562">
              <a:tabLst/>
              <a:defRPr sz="1990"/>
            </a:lvl3pPr>
            <a:lvl4pPr marL="876477" indent="-180451">
              <a:defRPr/>
            </a:lvl4pPr>
            <a:lvl5pPr marL="1044038" indent="-167562"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40" y="1212849"/>
            <a:ext cx="5486399" cy="2425279"/>
          </a:xfrm>
        </p:spPr>
        <p:txBody>
          <a:bodyPr wrap="square">
            <a:spAutoFit/>
          </a:bodyPr>
          <a:lstStyle>
            <a:lvl1pPr marL="285876" indent="-285876">
              <a:spcBef>
                <a:spcPts val="1218"/>
              </a:spcBef>
              <a:buClr>
                <a:schemeClr val="tx1"/>
              </a:buClr>
              <a:buFont typeface="Arial" pitchFamily="34" charset="0"/>
              <a:buChar char="•"/>
              <a:defRPr sz="3184"/>
            </a:lvl1pPr>
            <a:lvl2pPr marL="528463" indent="-232009">
              <a:defRPr sz="2388"/>
            </a:lvl2pPr>
            <a:lvl3pPr marL="696026" indent="-167562">
              <a:tabLst/>
              <a:defRPr sz="1990"/>
            </a:lvl3pPr>
            <a:lvl4pPr marL="876477" indent="-180451">
              <a:defRPr/>
            </a:lvl4pPr>
            <a:lvl5pPr marL="1044038" indent="-167562"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2793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930645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6793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2" y="1211287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402" tIns="46402" rIns="46402" bIns="4640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27728" fontAlgn="base">
              <a:spcBef>
                <a:spcPct val="0"/>
              </a:spcBef>
              <a:spcAft>
                <a:spcPct val="0"/>
              </a:spcAft>
            </a:pPr>
            <a:endParaRPr lang="en-US" sz="1791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9" y="1221158"/>
            <a:ext cx="11887199" cy="1995931"/>
          </a:xfrm>
        </p:spPr>
        <p:txBody>
          <a:bodyPr/>
          <a:lstStyle>
            <a:lvl1pPr marL="0" indent="0">
              <a:buNone/>
              <a:defRPr sz="3283">
                <a:gradFill>
                  <a:gsLst>
                    <a:gs pos="125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4789" indent="0">
              <a:buNone/>
              <a:defRPr>
                <a:gradFill>
                  <a:gsLst>
                    <a:gs pos="125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1633" indent="0">
              <a:buNone/>
              <a:defRPr>
                <a:gradFill>
                  <a:gsLst>
                    <a:gs pos="125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0419" indent="0">
              <a:buNone/>
              <a:defRPr>
                <a:gradFill>
                  <a:gsLst>
                    <a:gs pos="125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45650" indent="0">
              <a:buNone/>
              <a:defRPr>
                <a:gradFill>
                  <a:gsLst>
                    <a:gs pos="125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249902"/>
      </p:ext>
    </p:extLst>
  </p:cSld>
  <p:clrMapOvr>
    <a:masterClrMapping/>
  </p:clrMapOvr>
  <p:transition>
    <p:fade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rgbClr val="002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94477"/>
            <a:ext cx="11887199" cy="4031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1949" tIns="145559" rIns="181949" bIns="145559" numCol="1" anchor="t" anchorCtr="0" compatLnSpc="1">
            <a:prstTxWarp prst="textNoShape">
              <a:avLst/>
            </a:prstTxWarp>
            <a:spAutoFit/>
          </a:bodyPr>
          <a:lstStyle/>
          <a:p>
            <a:pPr defTabSz="927547" eaLnBrk="0" hangingPunct="0"/>
            <a:r>
              <a:rPr lang="en-US" sz="697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cs typeface="Segoe UI" pitchFamily="34" charset="0"/>
              </a:rPr>
              <a:t>© 2016 Microsoft Corporation. All rights reserved.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>
            <a:off x="459230" y="3145041"/>
            <a:ext cx="3288506" cy="70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392698"/>
      </p:ext>
    </p:extLst>
  </p:cSld>
  <p:clrMapOvr>
    <a:masterClrMapping/>
  </p:clrMapOvr>
  <p:transition>
    <p:fade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274638" y="1212851"/>
            <a:ext cx="11887200" cy="2443746"/>
          </a:xfrm>
          <a:prstGeom prst="rect">
            <a:avLst/>
          </a:prstGeom>
        </p:spPr>
        <p:txBody>
          <a:bodyPr/>
          <a:lstStyle>
            <a:lvl1pPr marL="289035" indent="-289035">
              <a:buClr>
                <a:schemeClr val="tx1"/>
              </a:buClr>
              <a:buSzPct val="90000"/>
              <a:buFont typeface="Arial" pitchFamily="34" charset="0"/>
              <a:buChar char="•"/>
              <a:defRPr sz="3582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  <a:lvl2pPr marL="568592" indent="-279559">
              <a:buClr>
                <a:schemeClr val="tx1"/>
              </a:buClr>
              <a:buSzPct val="90000"/>
              <a:buFont typeface="Arial" pitchFamily="34" charset="0"/>
              <a:buChar char="•"/>
              <a:defRPr sz="3184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2pPr>
            <a:lvl3pPr marL="857628" indent="-289035">
              <a:buClr>
                <a:schemeClr val="tx1"/>
              </a:buClr>
              <a:buSzPct val="90000"/>
              <a:buFont typeface="Arial" pitchFamily="34" charset="0"/>
              <a:buChar char="•"/>
              <a:defRPr sz="2785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3pPr>
            <a:lvl4pPr marL="1085064" indent="-227437">
              <a:buClr>
                <a:schemeClr val="tx1"/>
              </a:buClr>
              <a:buSzPct val="90000"/>
              <a:buFont typeface="Arial" pitchFamily="34" charset="0"/>
              <a:buChar char="•"/>
              <a:defRPr sz="2388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4pPr>
            <a:lvl5pPr marL="1312501" indent="-227437">
              <a:buClr>
                <a:schemeClr val="tx1"/>
              </a:buClr>
              <a:buSzPct val="90000"/>
              <a:buFont typeface="Arial" pitchFamily="34" charset="0"/>
              <a:buChar char="•"/>
              <a:defRPr sz="199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5pPr>
          </a:lstStyle>
          <a:p>
            <a:pPr lvl="0"/>
            <a:r>
              <a:rPr lang="en-US" dirty="0"/>
              <a:t>Use this Layout for Speaker Notes slides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363076"/>
            <a:ext cx="12436476" cy="631450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77729" anchor="b" anchorCtr="0">
            <a:noAutofit/>
          </a:bodyPr>
          <a:lstStyle>
            <a:lvl1pPr algn="r">
              <a:buFont typeface="Arial" pitchFamily="34" charset="0"/>
              <a:buNone/>
              <a:defRPr sz="3681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666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Accent Colo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41687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ection Title Accent Colo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74640" y="295278"/>
            <a:ext cx="11889564" cy="9175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40" y="1212850"/>
            <a:ext cx="11887200" cy="205505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0" indent="0">
              <a:buFontTx/>
              <a:buNone/>
              <a:defRPr sz="1990"/>
            </a:lvl2pPr>
            <a:lvl3pPr marL="227370" indent="0">
              <a:buNone/>
              <a:defRPr/>
            </a:lvl3pPr>
            <a:lvl4pPr marL="454741" indent="0">
              <a:buNone/>
              <a:defRPr/>
            </a:lvl4pPr>
            <a:lvl5pPr marL="682111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220718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wo Column Bullet text">
    <p:bg>
      <p:bgPr>
        <a:solidFill>
          <a:srgbClr val="001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50040555"/>
      </p:ext>
    </p:extLst>
  </p:cSld>
  <p:clrMapOvr>
    <a:masterClrMapping/>
  </p:clrMapOvr>
  <p:transition>
    <p:fade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Photo_O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991"/>
            <a:ext cx="12436475" cy="6995517"/>
          </a:xfrm>
          <a:prstGeom prst="rect">
            <a:avLst/>
          </a:prstGeom>
        </p:spPr>
      </p:pic>
      <p:sp>
        <p:nvSpPr>
          <p:cNvPr id="4" name="Rectangle 3"/>
          <p:cNvSpPr/>
          <p:nvPr userDrawn="1"/>
        </p:nvSpPr>
        <p:spPr bwMode="auto">
          <a:xfrm>
            <a:off x="272987" y="2125664"/>
            <a:ext cx="6402452" cy="3654405"/>
          </a:xfrm>
          <a:prstGeom prst="rect">
            <a:avLst/>
          </a:prstGeom>
          <a:solidFill>
            <a:srgbClr val="0078D7">
              <a:alpha val="90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74638" y="2125664"/>
            <a:ext cx="6402388" cy="1828800"/>
          </a:xfrm>
          <a:noFill/>
        </p:spPr>
        <p:txBody>
          <a:bodyPr lIns="146304" tIns="91440" rIns="146304" bIns="91440" anchor="t" anchorCtr="0"/>
          <a:lstStyle>
            <a:lvl1pPr>
              <a:defRPr sz="5399" spc="-100" baseline="0">
                <a:gradFill>
                  <a:gsLst>
                    <a:gs pos="76250">
                      <a:srgbClr val="FFFFFF"/>
                    </a:gs>
                    <a:gs pos="51000">
                      <a:srgbClr val="FFFFFF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72986" y="3954444"/>
            <a:ext cx="6402388" cy="1825625"/>
          </a:xfrm>
        </p:spPr>
        <p:txBody>
          <a:bodyPr tIns="109728" bIns="109728">
            <a:noAutofit/>
          </a:bodyPr>
          <a:lstStyle>
            <a:lvl1pPr marL="0" indent="0">
              <a:spcBef>
                <a:spcPts val="0"/>
              </a:spcBef>
              <a:buNone/>
              <a:defRPr sz="3199">
                <a:gradFill>
                  <a:gsLst>
                    <a:gs pos="76250">
                      <a:srgbClr val="FFFFFF"/>
                    </a:gs>
                    <a:gs pos="51000">
                      <a:srgbClr val="FFFFFF"/>
                    </a:gs>
                  </a:gsLst>
                  <a:lin ang="5400000" scaled="0"/>
                </a:gradFill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grpSp>
        <p:nvGrpSpPr>
          <p:cNvPr id="8" name="Group 7"/>
          <p:cNvGrpSpPr>
            <a:grpSpLocks noChangeAspect="1"/>
          </p:cNvGrpSpPr>
          <p:nvPr userDrawn="1"/>
        </p:nvGrpSpPr>
        <p:grpSpPr bwMode="gray">
          <a:xfrm>
            <a:off x="457519" y="6161742"/>
            <a:ext cx="1681413" cy="360979"/>
            <a:chOff x="457200" y="1643393"/>
            <a:chExt cx="4492753" cy="964540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gray">
            <a:xfrm>
              <a:off x="457200" y="1643393"/>
              <a:ext cx="964540" cy="964540"/>
            </a:xfrm>
            <a:prstGeom prst="rect">
              <a:avLst/>
            </a:prstGeom>
          </p:spPr>
        </p:pic>
        <p:sp>
          <p:nvSpPr>
            <p:cNvPr id="12" name="Freeform 12"/>
            <p:cNvSpPr>
              <a:spLocks noEditPoints="1"/>
            </p:cNvSpPr>
            <p:nvPr/>
          </p:nvSpPr>
          <p:spPr bwMode="gray">
            <a:xfrm>
              <a:off x="1703514" y="1792710"/>
              <a:ext cx="3246439" cy="635329"/>
            </a:xfrm>
            <a:custGeom>
              <a:avLst/>
              <a:gdLst>
                <a:gd name="T0" fmla="*/ 218 w 1139"/>
                <a:gd name="T1" fmla="*/ 217 h 220"/>
                <a:gd name="T2" fmla="*/ 185 w 1139"/>
                <a:gd name="T3" fmla="*/ 52 h 220"/>
                <a:gd name="T4" fmla="*/ 120 w 1139"/>
                <a:gd name="T5" fmla="*/ 217 h 220"/>
                <a:gd name="T6" fmla="*/ 32 w 1139"/>
                <a:gd name="T7" fmla="*/ 52 h 220"/>
                <a:gd name="T8" fmla="*/ 33 w 1139"/>
                <a:gd name="T9" fmla="*/ 93 h 220"/>
                <a:gd name="T10" fmla="*/ 0 w 1139"/>
                <a:gd name="T11" fmla="*/ 15 h 220"/>
                <a:gd name="T12" fmla="*/ 109 w 1139"/>
                <a:gd name="T13" fmla="*/ 168 h 220"/>
                <a:gd name="T14" fmla="*/ 171 w 1139"/>
                <a:gd name="T15" fmla="*/ 15 h 220"/>
                <a:gd name="T16" fmla="*/ 285 w 1139"/>
                <a:gd name="T17" fmla="*/ 72 h 220"/>
                <a:gd name="T18" fmla="*/ 269 w 1139"/>
                <a:gd name="T19" fmla="*/ 11 h 220"/>
                <a:gd name="T20" fmla="*/ 254 w 1139"/>
                <a:gd name="T21" fmla="*/ 45 h 220"/>
                <a:gd name="T22" fmla="*/ 289 w 1139"/>
                <a:gd name="T23" fmla="*/ 31 h 220"/>
                <a:gd name="T24" fmla="*/ 405 w 1139"/>
                <a:gd name="T25" fmla="*/ 71 h 220"/>
                <a:gd name="T26" fmla="*/ 318 w 1139"/>
                <a:gd name="T27" fmla="*/ 107 h 220"/>
                <a:gd name="T28" fmla="*/ 343 w 1139"/>
                <a:gd name="T29" fmla="*/ 211 h 220"/>
                <a:gd name="T30" fmla="*/ 422 w 1139"/>
                <a:gd name="T31" fmla="*/ 210 h 220"/>
                <a:gd name="T32" fmla="*/ 404 w 1139"/>
                <a:gd name="T33" fmla="*/ 189 h 220"/>
                <a:gd name="T34" fmla="*/ 344 w 1139"/>
                <a:gd name="T35" fmla="*/ 145 h 220"/>
                <a:gd name="T36" fmla="*/ 420 w 1139"/>
                <a:gd name="T37" fmla="*/ 108 h 220"/>
                <a:gd name="T38" fmla="*/ 421 w 1139"/>
                <a:gd name="T39" fmla="*/ 76 h 220"/>
                <a:gd name="T40" fmla="*/ 495 w 1139"/>
                <a:gd name="T41" fmla="*/ 78 h 220"/>
                <a:gd name="T42" fmla="*/ 481 w 1139"/>
                <a:gd name="T43" fmla="*/ 72 h 220"/>
                <a:gd name="T44" fmla="*/ 481 w 1139"/>
                <a:gd name="T45" fmla="*/ 217 h 220"/>
                <a:gd name="T46" fmla="*/ 512 w 1139"/>
                <a:gd name="T47" fmla="*/ 100 h 220"/>
                <a:gd name="T48" fmla="*/ 531 w 1139"/>
                <a:gd name="T49" fmla="*/ 106 h 220"/>
                <a:gd name="T50" fmla="*/ 517 w 1139"/>
                <a:gd name="T51" fmla="*/ 70 h 220"/>
                <a:gd name="T52" fmla="*/ 661 w 1139"/>
                <a:gd name="T53" fmla="*/ 199 h 220"/>
                <a:gd name="T54" fmla="*/ 533 w 1139"/>
                <a:gd name="T55" fmla="*/ 146 h 220"/>
                <a:gd name="T56" fmla="*/ 663 w 1139"/>
                <a:gd name="T57" fmla="*/ 89 h 220"/>
                <a:gd name="T58" fmla="*/ 608 w 1139"/>
                <a:gd name="T59" fmla="*/ 97 h 220"/>
                <a:gd name="T60" fmla="*/ 579 w 1139"/>
                <a:gd name="T61" fmla="*/ 180 h 220"/>
                <a:gd name="T62" fmla="*/ 646 w 1139"/>
                <a:gd name="T63" fmla="*/ 144 h 220"/>
                <a:gd name="T64" fmla="*/ 732 w 1139"/>
                <a:gd name="T65" fmla="*/ 110 h 220"/>
                <a:gd name="T66" fmla="*/ 770 w 1139"/>
                <a:gd name="T67" fmla="*/ 98 h 220"/>
                <a:gd name="T68" fmla="*/ 786 w 1139"/>
                <a:gd name="T69" fmla="*/ 75 h 220"/>
                <a:gd name="T70" fmla="*/ 753 w 1139"/>
                <a:gd name="T71" fmla="*/ 69 h 220"/>
                <a:gd name="T72" fmla="*/ 701 w 1139"/>
                <a:gd name="T73" fmla="*/ 131 h 220"/>
                <a:gd name="T74" fmla="*/ 750 w 1139"/>
                <a:gd name="T75" fmla="*/ 164 h 220"/>
                <a:gd name="T76" fmla="*/ 738 w 1139"/>
                <a:gd name="T77" fmla="*/ 193 h 220"/>
                <a:gd name="T78" fmla="*/ 698 w 1139"/>
                <a:gd name="T79" fmla="*/ 179 h 220"/>
                <a:gd name="T80" fmla="*/ 717 w 1139"/>
                <a:gd name="T81" fmla="*/ 218 h 220"/>
                <a:gd name="T82" fmla="*/ 794 w 1139"/>
                <a:gd name="T83" fmla="*/ 175 h 220"/>
                <a:gd name="T84" fmla="*/ 938 w 1139"/>
                <a:gd name="T85" fmla="*/ 89 h 220"/>
                <a:gd name="T86" fmla="*/ 882 w 1139"/>
                <a:gd name="T87" fmla="*/ 220 h 220"/>
                <a:gd name="T88" fmla="*/ 829 w 1139"/>
                <a:gd name="T89" fmla="*/ 89 h 220"/>
                <a:gd name="T90" fmla="*/ 922 w 1139"/>
                <a:gd name="T91" fmla="*/ 144 h 220"/>
                <a:gd name="T92" fmla="*/ 855 w 1139"/>
                <a:gd name="T93" fmla="*/ 109 h 220"/>
                <a:gd name="T94" fmla="*/ 884 w 1139"/>
                <a:gd name="T95" fmla="*/ 192 h 220"/>
                <a:gd name="T96" fmla="*/ 1139 w 1139"/>
                <a:gd name="T97" fmla="*/ 100 h 220"/>
                <a:gd name="T98" fmla="*/ 1104 w 1139"/>
                <a:gd name="T99" fmla="*/ 29 h 220"/>
                <a:gd name="T100" fmla="*/ 1070 w 1139"/>
                <a:gd name="T101" fmla="*/ 40 h 220"/>
                <a:gd name="T102" fmla="*/ 1019 w 1139"/>
                <a:gd name="T103" fmla="*/ 54 h 220"/>
                <a:gd name="T104" fmla="*/ 1055 w 1139"/>
                <a:gd name="T105" fmla="*/ 32 h 220"/>
                <a:gd name="T106" fmla="*/ 1056 w 1139"/>
                <a:gd name="T107" fmla="*/ 3 h 220"/>
                <a:gd name="T108" fmla="*/ 991 w 1139"/>
                <a:gd name="T109" fmla="*/ 25 h 220"/>
                <a:gd name="T110" fmla="*/ 961 w 1139"/>
                <a:gd name="T111" fmla="*/ 72 h 220"/>
                <a:gd name="T112" fmla="*/ 985 w 1139"/>
                <a:gd name="T113" fmla="*/ 217 h 220"/>
                <a:gd name="T114" fmla="*/ 1070 w 1139"/>
                <a:gd name="T115" fmla="*/ 100 h 220"/>
                <a:gd name="T116" fmla="*/ 1127 w 1139"/>
                <a:gd name="T117" fmla="*/ 219 h 220"/>
                <a:gd name="T118" fmla="*/ 1139 w 1139"/>
                <a:gd name="T119" fmla="*/ 187 h 220"/>
                <a:gd name="T120" fmla="*/ 1123 w 1139"/>
                <a:gd name="T121" fmla="*/ 192 h 220"/>
                <a:gd name="T122" fmla="*/ 1104 w 1139"/>
                <a:gd name="T123" fmla="*/ 10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39" h="220">
                  <a:moveTo>
                    <a:pt x="171" y="15"/>
                  </a:moveTo>
                  <a:cubicBezTo>
                    <a:pt x="218" y="15"/>
                    <a:pt x="218" y="15"/>
                    <a:pt x="218" y="15"/>
                  </a:cubicBezTo>
                  <a:cubicBezTo>
                    <a:pt x="218" y="217"/>
                    <a:pt x="218" y="217"/>
                    <a:pt x="218" y="217"/>
                  </a:cubicBezTo>
                  <a:cubicBezTo>
                    <a:pt x="184" y="217"/>
                    <a:pt x="184" y="217"/>
                    <a:pt x="184" y="217"/>
                  </a:cubicBezTo>
                  <a:cubicBezTo>
                    <a:pt x="184" y="89"/>
                    <a:pt x="184" y="89"/>
                    <a:pt x="184" y="89"/>
                  </a:cubicBezTo>
                  <a:cubicBezTo>
                    <a:pt x="184" y="80"/>
                    <a:pt x="184" y="67"/>
                    <a:pt x="185" y="52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3" y="58"/>
                    <a:pt x="182" y="65"/>
                    <a:pt x="180" y="68"/>
                  </a:cubicBezTo>
                  <a:cubicBezTo>
                    <a:pt x="120" y="217"/>
                    <a:pt x="120" y="217"/>
                    <a:pt x="120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6" y="66"/>
                    <a:pt x="34" y="60"/>
                    <a:pt x="32" y="52"/>
                  </a:cubicBezTo>
                  <a:cubicBezTo>
                    <a:pt x="31" y="52"/>
                    <a:pt x="31" y="52"/>
                    <a:pt x="31" y="52"/>
                  </a:cubicBezTo>
                  <a:cubicBezTo>
                    <a:pt x="32" y="56"/>
                    <a:pt x="32" y="60"/>
                    <a:pt x="32" y="65"/>
                  </a:cubicBezTo>
                  <a:cubicBezTo>
                    <a:pt x="33" y="76"/>
                    <a:pt x="33" y="85"/>
                    <a:pt x="33" y="93"/>
                  </a:cubicBezTo>
                  <a:cubicBezTo>
                    <a:pt x="33" y="217"/>
                    <a:pt x="33" y="217"/>
                    <a:pt x="33" y="217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100" y="142"/>
                    <a:pt x="100" y="142"/>
                    <a:pt x="100" y="142"/>
                  </a:cubicBezTo>
                  <a:cubicBezTo>
                    <a:pt x="105" y="153"/>
                    <a:pt x="108" y="162"/>
                    <a:pt x="109" y="168"/>
                  </a:cubicBezTo>
                  <a:cubicBezTo>
                    <a:pt x="110" y="168"/>
                    <a:pt x="110" y="168"/>
                    <a:pt x="110" y="168"/>
                  </a:cubicBezTo>
                  <a:cubicBezTo>
                    <a:pt x="119" y="142"/>
                    <a:pt x="119" y="142"/>
                    <a:pt x="119" y="142"/>
                  </a:cubicBezTo>
                  <a:lnTo>
                    <a:pt x="171" y="15"/>
                  </a:lnTo>
                  <a:close/>
                  <a:moveTo>
                    <a:pt x="251" y="217"/>
                  </a:moveTo>
                  <a:cubicBezTo>
                    <a:pt x="285" y="217"/>
                    <a:pt x="285" y="217"/>
                    <a:pt x="285" y="217"/>
                  </a:cubicBezTo>
                  <a:cubicBezTo>
                    <a:pt x="285" y="72"/>
                    <a:pt x="285" y="72"/>
                    <a:pt x="285" y="72"/>
                  </a:cubicBezTo>
                  <a:cubicBezTo>
                    <a:pt x="251" y="72"/>
                    <a:pt x="251" y="72"/>
                    <a:pt x="251" y="72"/>
                  </a:cubicBezTo>
                  <a:lnTo>
                    <a:pt x="251" y="217"/>
                  </a:lnTo>
                  <a:close/>
                  <a:moveTo>
                    <a:pt x="269" y="11"/>
                  </a:moveTo>
                  <a:cubicBezTo>
                    <a:pt x="263" y="11"/>
                    <a:pt x="258" y="13"/>
                    <a:pt x="254" y="17"/>
                  </a:cubicBezTo>
                  <a:cubicBezTo>
                    <a:pt x="250" y="20"/>
                    <a:pt x="248" y="25"/>
                    <a:pt x="248" y="31"/>
                  </a:cubicBezTo>
                  <a:cubicBezTo>
                    <a:pt x="248" y="36"/>
                    <a:pt x="250" y="41"/>
                    <a:pt x="254" y="45"/>
                  </a:cubicBezTo>
                  <a:cubicBezTo>
                    <a:pt x="258" y="48"/>
                    <a:pt x="263" y="50"/>
                    <a:pt x="269" y="50"/>
                  </a:cubicBezTo>
                  <a:cubicBezTo>
                    <a:pt x="274" y="50"/>
                    <a:pt x="279" y="48"/>
                    <a:pt x="283" y="45"/>
                  </a:cubicBezTo>
                  <a:cubicBezTo>
                    <a:pt x="287" y="41"/>
                    <a:pt x="289" y="36"/>
                    <a:pt x="289" y="31"/>
                  </a:cubicBezTo>
                  <a:cubicBezTo>
                    <a:pt x="289" y="25"/>
                    <a:pt x="287" y="21"/>
                    <a:pt x="283" y="17"/>
                  </a:cubicBezTo>
                  <a:cubicBezTo>
                    <a:pt x="279" y="13"/>
                    <a:pt x="274" y="11"/>
                    <a:pt x="269" y="11"/>
                  </a:cubicBezTo>
                  <a:close/>
                  <a:moveTo>
                    <a:pt x="405" y="71"/>
                  </a:moveTo>
                  <a:cubicBezTo>
                    <a:pt x="399" y="69"/>
                    <a:pt x="393" y="69"/>
                    <a:pt x="386" y="69"/>
                  </a:cubicBezTo>
                  <a:cubicBezTo>
                    <a:pt x="371" y="69"/>
                    <a:pt x="357" y="72"/>
                    <a:pt x="345" y="79"/>
                  </a:cubicBezTo>
                  <a:cubicBezTo>
                    <a:pt x="333" y="85"/>
                    <a:pt x="324" y="95"/>
                    <a:pt x="318" y="107"/>
                  </a:cubicBezTo>
                  <a:cubicBezTo>
                    <a:pt x="312" y="119"/>
                    <a:pt x="309" y="133"/>
                    <a:pt x="309" y="148"/>
                  </a:cubicBezTo>
                  <a:cubicBezTo>
                    <a:pt x="309" y="162"/>
                    <a:pt x="312" y="174"/>
                    <a:pt x="318" y="185"/>
                  </a:cubicBezTo>
                  <a:cubicBezTo>
                    <a:pt x="324" y="196"/>
                    <a:pt x="332" y="205"/>
                    <a:pt x="343" y="211"/>
                  </a:cubicBezTo>
                  <a:cubicBezTo>
                    <a:pt x="354" y="217"/>
                    <a:pt x="366" y="220"/>
                    <a:pt x="380" y="220"/>
                  </a:cubicBezTo>
                  <a:cubicBezTo>
                    <a:pt x="396" y="220"/>
                    <a:pt x="410" y="217"/>
                    <a:pt x="421" y="211"/>
                  </a:cubicBezTo>
                  <a:cubicBezTo>
                    <a:pt x="422" y="210"/>
                    <a:pt x="422" y="210"/>
                    <a:pt x="422" y="210"/>
                  </a:cubicBezTo>
                  <a:cubicBezTo>
                    <a:pt x="422" y="179"/>
                    <a:pt x="422" y="179"/>
                    <a:pt x="422" y="179"/>
                  </a:cubicBezTo>
                  <a:cubicBezTo>
                    <a:pt x="420" y="180"/>
                    <a:pt x="420" y="180"/>
                    <a:pt x="420" y="180"/>
                  </a:cubicBezTo>
                  <a:cubicBezTo>
                    <a:pt x="415" y="184"/>
                    <a:pt x="410" y="187"/>
                    <a:pt x="404" y="189"/>
                  </a:cubicBezTo>
                  <a:cubicBezTo>
                    <a:pt x="398" y="191"/>
                    <a:pt x="392" y="192"/>
                    <a:pt x="387" y="192"/>
                  </a:cubicBezTo>
                  <a:cubicBezTo>
                    <a:pt x="374" y="192"/>
                    <a:pt x="363" y="188"/>
                    <a:pt x="355" y="180"/>
                  </a:cubicBezTo>
                  <a:cubicBezTo>
                    <a:pt x="348" y="171"/>
                    <a:pt x="344" y="160"/>
                    <a:pt x="344" y="145"/>
                  </a:cubicBezTo>
                  <a:cubicBezTo>
                    <a:pt x="344" y="131"/>
                    <a:pt x="348" y="119"/>
                    <a:pt x="356" y="110"/>
                  </a:cubicBezTo>
                  <a:cubicBezTo>
                    <a:pt x="364" y="101"/>
                    <a:pt x="375" y="97"/>
                    <a:pt x="388" y="97"/>
                  </a:cubicBezTo>
                  <a:cubicBezTo>
                    <a:pt x="399" y="97"/>
                    <a:pt x="410" y="101"/>
                    <a:pt x="420" y="108"/>
                  </a:cubicBezTo>
                  <a:cubicBezTo>
                    <a:pt x="422" y="109"/>
                    <a:pt x="422" y="109"/>
                    <a:pt x="422" y="109"/>
                  </a:cubicBezTo>
                  <a:cubicBezTo>
                    <a:pt x="422" y="76"/>
                    <a:pt x="422" y="76"/>
                    <a:pt x="422" y="76"/>
                  </a:cubicBezTo>
                  <a:cubicBezTo>
                    <a:pt x="421" y="76"/>
                    <a:pt x="421" y="76"/>
                    <a:pt x="421" y="76"/>
                  </a:cubicBezTo>
                  <a:cubicBezTo>
                    <a:pt x="417" y="74"/>
                    <a:pt x="412" y="72"/>
                    <a:pt x="405" y="71"/>
                  </a:cubicBezTo>
                  <a:close/>
                  <a:moveTo>
                    <a:pt x="517" y="70"/>
                  </a:moveTo>
                  <a:cubicBezTo>
                    <a:pt x="509" y="70"/>
                    <a:pt x="501" y="72"/>
                    <a:pt x="495" y="78"/>
                  </a:cubicBezTo>
                  <a:cubicBezTo>
                    <a:pt x="489" y="83"/>
                    <a:pt x="485" y="89"/>
                    <a:pt x="482" y="97"/>
                  </a:cubicBezTo>
                  <a:cubicBezTo>
                    <a:pt x="481" y="97"/>
                    <a:pt x="481" y="97"/>
                    <a:pt x="481" y="97"/>
                  </a:cubicBezTo>
                  <a:cubicBezTo>
                    <a:pt x="481" y="72"/>
                    <a:pt x="481" y="72"/>
                    <a:pt x="481" y="72"/>
                  </a:cubicBezTo>
                  <a:cubicBezTo>
                    <a:pt x="447" y="72"/>
                    <a:pt x="447" y="72"/>
                    <a:pt x="447" y="72"/>
                  </a:cubicBezTo>
                  <a:cubicBezTo>
                    <a:pt x="447" y="217"/>
                    <a:pt x="447" y="217"/>
                    <a:pt x="447" y="217"/>
                  </a:cubicBezTo>
                  <a:cubicBezTo>
                    <a:pt x="481" y="217"/>
                    <a:pt x="481" y="217"/>
                    <a:pt x="481" y="217"/>
                  </a:cubicBezTo>
                  <a:cubicBezTo>
                    <a:pt x="481" y="143"/>
                    <a:pt x="481" y="143"/>
                    <a:pt x="481" y="143"/>
                  </a:cubicBezTo>
                  <a:cubicBezTo>
                    <a:pt x="481" y="130"/>
                    <a:pt x="484" y="120"/>
                    <a:pt x="490" y="112"/>
                  </a:cubicBezTo>
                  <a:cubicBezTo>
                    <a:pt x="495" y="104"/>
                    <a:pt x="503" y="100"/>
                    <a:pt x="512" y="100"/>
                  </a:cubicBezTo>
                  <a:cubicBezTo>
                    <a:pt x="515" y="100"/>
                    <a:pt x="518" y="101"/>
                    <a:pt x="522" y="102"/>
                  </a:cubicBezTo>
                  <a:cubicBezTo>
                    <a:pt x="526" y="103"/>
                    <a:pt x="528" y="104"/>
                    <a:pt x="530" y="105"/>
                  </a:cubicBezTo>
                  <a:cubicBezTo>
                    <a:pt x="531" y="106"/>
                    <a:pt x="531" y="106"/>
                    <a:pt x="531" y="106"/>
                  </a:cubicBezTo>
                  <a:cubicBezTo>
                    <a:pt x="531" y="72"/>
                    <a:pt x="531" y="72"/>
                    <a:pt x="531" y="72"/>
                  </a:cubicBezTo>
                  <a:cubicBezTo>
                    <a:pt x="531" y="72"/>
                    <a:pt x="531" y="72"/>
                    <a:pt x="531" y="72"/>
                  </a:cubicBezTo>
                  <a:cubicBezTo>
                    <a:pt x="528" y="70"/>
                    <a:pt x="523" y="70"/>
                    <a:pt x="517" y="70"/>
                  </a:cubicBezTo>
                  <a:close/>
                  <a:moveTo>
                    <a:pt x="663" y="89"/>
                  </a:moveTo>
                  <a:cubicBezTo>
                    <a:pt x="675" y="102"/>
                    <a:pt x="682" y="120"/>
                    <a:pt x="682" y="143"/>
                  </a:cubicBezTo>
                  <a:cubicBezTo>
                    <a:pt x="682" y="166"/>
                    <a:pt x="675" y="185"/>
                    <a:pt x="661" y="199"/>
                  </a:cubicBezTo>
                  <a:cubicBezTo>
                    <a:pt x="648" y="213"/>
                    <a:pt x="629" y="220"/>
                    <a:pt x="606" y="220"/>
                  </a:cubicBezTo>
                  <a:cubicBezTo>
                    <a:pt x="584" y="220"/>
                    <a:pt x="566" y="213"/>
                    <a:pt x="553" y="200"/>
                  </a:cubicBezTo>
                  <a:cubicBezTo>
                    <a:pt x="540" y="187"/>
                    <a:pt x="533" y="169"/>
                    <a:pt x="533" y="146"/>
                  </a:cubicBezTo>
                  <a:cubicBezTo>
                    <a:pt x="533" y="122"/>
                    <a:pt x="540" y="103"/>
                    <a:pt x="553" y="89"/>
                  </a:cubicBezTo>
                  <a:cubicBezTo>
                    <a:pt x="567" y="76"/>
                    <a:pt x="586" y="69"/>
                    <a:pt x="610" y="69"/>
                  </a:cubicBezTo>
                  <a:cubicBezTo>
                    <a:pt x="632" y="69"/>
                    <a:pt x="650" y="75"/>
                    <a:pt x="663" y="89"/>
                  </a:cubicBezTo>
                  <a:close/>
                  <a:moveTo>
                    <a:pt x="646" y="144"/>
                  </a:moveTo>
                  <a:cubicBezTo>
                    <a:pt x="646" y="129"/>
                    <a:pt x="643" y="117"/>
                    <a:pt x="636" y="109"/>
                  </a:cubicBezTo>
                  <a:cubicBezTo>
                    <a:pt x="629" y="101"/>
                    <a:pt x="620" y="97"/>
                    <a:pt x="608" y="97"/>
                  </a:cubicBezTo>
                  <a:cubicBezTo>
                    <a:pt x="596" y="97"/>
                    <a:pt x="586" y="101"/>
                    <a:pt x="579" y="109"/>
                  </a:cubicBezTo>
                  <a:cubicBezTo>
                    <a:pt x="572" y="118"/>
                    <a:pt x="568" y="130"/>
                    <a:pt x="568" y="145"/>
                  </a:cubicBezTo>
                  <a:cubicBezTo>
                    <a:pt x="568" y="160"/>
                    <a:pt x="572" y="172"/>
                    <a:pt x="579" y="180"/>
                  </a:cubicBezTo>
                  <a:cubicBezTo>
                    <a:pt x="586" y="188"/>
                    <a:pt x="596" y="192"/>
                    <a:pt x="608" y="192"/>
                  </a:cubicBezTo>
                  <a:cubicBezTo>
                    <a:pt x="621" y="192"/>
                    <a:pt x="630" y="188"/>
                    <a:pt x="637" y="180"/>
                  </a:cubicBezTo>
                  <a:cubicBezTo>
                    <a:pt x="643" y="172"/>
                    <a:pt x="646" y="160"/>
                    <a:pt x="646" y="144"/>
                  </a:cubicBezTo>
                  <a:close/>
                  <a:moveTo>
                    <a:pt x="757" y="132"/>
                  </a:moveTo>
                  <a:cubicBezTo>
                    <a:pt x="746" y="128"/>
                    <a:pt x="739" y="124"/>
                    <a:pt x="737" y="121"/>
                  </a:cubicBezTo>
                  <a:cubicBezTo>
                    <a:pt x="734" y="119"/>
                    <a:pt x="732" y="115"/>
                    <a:pt x="732" y="110"/>
                  </a:cubicBezTo>
                  <a:cubicBezTo>
                    <a:pt x="732" y="106"/>
                    <a:pt x="734" y="103"/>
                    <a:pt x="738" y="100"/>
                  </a:cubicBezTo>
                  <a:cubicBezTo>
                    <a:pt x="741" y="97"/>
                    <a:pt x="746" y="96"/>
                    <a:pt x="752" y="96"/>
                  </a:cubicBezTo>
                  <a:cubicBezTo>
                    <a:pt x="758" y="96"/>
                    <a:pt x="764" y="97"/>
                    <a:pt x="770" y="98"/>
                  </a:cubicBezTo>
                  <a:cubicBezTo>
                    <a:pt x="776" y="100"/>
                    <a:pt x="781" y="103"/>
                    <a:pt x="785" y="105"/>
                  </a:cubicBezTo>
                  <a:cubicBezTo>
                    <a:pt x="786" y="106"/>
                    <a:pt x="786" y="106"/>
                    <a:pt x="786" y="106"/>
                  </a:cubicBezTo>
                  <a:cubicBezTo>
                    <a:pt x="786" y="75"/>
                    <a:pt x="786" y="75"/>
                    <a:pt x="786" y="75"/>
                  </a:cubicBezTo>
                  <a:cubicBezTo>
                    <a:pt x="786" y="75"/>
                    <a:pt x="786" y="75"/>
                    <a:pt x="786" y="75"/>
                  </a:cubicBezTo>
                  <a:cubicBezTo>
                    <a:pt x="782" y="73"/>
                    <a:pt x="777" y="72"/>
                    <a:pt x="770" y="70"/>
                  </a:cubicBezTo>
                  <a:cubicBezTo>
                    <a:pt x="764" y="69"/>
                    <a:pt x="758" y="69"/>
                    <a:pt x="753" y="69"/>
                  </a:cubicBezTo>
                  <a:cubicBezTo>
                    <a:pt x="737" y="69"/>
                    <a:pt x="724" y="73"/>
                    <a:pt x="714" y="81"/>
                  </a:cubicBezTo>
                  <a:cubicBezTo>
                    <a:pt x="703" y="89"/>
                    <a:pt x="698" y="100"/>
                    <a:pt x="698" y="113"/>
                  </a:cubicBezTo>
                  <a:cubicBezTo>
                    <a:pt x="698" y="120"/>
                    <a:pt x="699" y="126"/>
                    <a:pt x="701" y="131"/>
                  </a:cubicBezTo>
                  <a:cubicBezTo>
                    <a:pt x="704" y="136"/>
                    <a:pt x="707" y="141"/>
                    <a:pt x="712" y="144"/>
                  </a:cubicBezTo>
                  <a:cubicBezTo>
                    <a:pt x="716" y="148"/>
                    <a:pt x="723" y="152"/>
                    <a:pt x="733" y="156"/>
                  </a:cubicBezTo>
                  <a:cubicBezTo>
                    <a:pt x="740" y="159"/>
                    <a:pt x="746" y="162"/>
                    <a:pt x="750" y="164"/>
                  </a:cubicBezTo>
                  <a:cubicBezTo>
                    <a:pt x="754" y="166"/>
                    <a:pt x="756" y="168"/>
                    <a:pt x="758" y="171"/>
                  </a:cubicBezTo>
                  <a:cubicBezTo>
                    <a:pt x="759" y="173"/>
                    <a:pt x="760" y="175"/>
                    <a:pt x="760" y="179"/>
                  </a:cubicBezTo>
                  <a:cubicBezTo>
                    <a:pt x="760" y="188"/>
                    <a:pt x="753" y="193"/>
                    <a:pt x="738" y="193"/>
                  </a:cubicBezTo>
                  <a:cubicBezTo>
                    <a:pt x="732" y="193"/>
                    <a:pt x="726" y="192"/>
                    <a:pt x="719" y="190"/>
                  </a:cubicBezTo>
                  <a:cubicBezTo>
                    <a:pt x="712" y="187"/>
                    <a:pt x="705" y="184"/>
                    <a:pt x="700" y="180"/>
                  </a:cubicBezTo>
                  <a:cubicBezTo>
                    <a:pt x="698" y="179"/>
                    <a:pt x="698" y="179"/>
                    <a:pt x="698" y="179"/>
                  </a:cubicBezTo>
                  <a:cubicBezTo>
                    <a:pt x="698" y="212"/>
                    <a:pt x="698" y="212"/>
                    <a:pt x="698" y="212"/>
                  </a:cubicBezTo>
                  <a:cubicBezTo>
                    <a:pt x="699" y="212"/>
                    <a:pt x="699" y="212"/>
                    <a:pt x="699" y="212"/>
                  </a:cubicBezTo>
                  <a:cubicBezTo>
                    <a:pt x="703" y="215"/>
                    <a:pt x="710" y="216"/>
                    <a:pt x="717" y="218"/>
                  </a:cubicBezTo>
                  <a:cubicBezTo>
                    <a:pt x="724" y="219"/>
                    <a:pt x="731" y="220"/>
                    <a:pt x="736" y="220"/>
                  </a:cubicBezTo>
                  <a:cubicBezTo>
                    <a:pt x="754" y="220"/>
                    <a:pt x="768" y="216"/>
                    <a:pt x="778" y="208"/>
                  </a:cubicBezTo>
                  <a:cubicBezTo>
                    <a:pt x="789" y="199"/>
                    <a:pt x="794" y="188"/>
                    <a:pt x="794" y="175"/>
                  </a:cubicBezTo>
                  <a:cubicBezTo>
                    <a:pt x="794" y="165"/>
                    <a:pt x="791" y="157"/>
                    <a:pt x="786" y="150"/>
                  </a:cubicBezTo>
                  <a:cubicBezTo>
                    <a:pt x="780" y="143"/>
                    <a:pt x="770" y="137"/>
                    <a:pt x="757" y="132"/>
                  </a:cubicBezTo>
                  <a:close/>
                  <a:moveTo>
                    <a:pt x="938" y="89"/>
                  </a:moveTo>
                  <a:cubicBezTo>
                    <a:pt x="951" y="102"/>
                    <a:pt x="957" y="120"/>
                    <a:pt x="957" y="143"/>
                  </a:cubicBezTo>
                  <a:cubicBezTo>
                    <a:pt x="957" y="166"/>
                    <a:pt x="951" y="185"/>
                    <a:pt x="937" y="199"/>
                  </a:cubicBezTo>
                  <a:cubicBezTo>
                    <a:pt x="924" y="213"/>
                    <a:pt x="905" y="220"/>
                    <a:pt x="882" y="220"/>
                  </a:cubicBezTo>
                  <a:cubicBezTo>
                    <a:pt x="860" y="220"/>
                    <a:pt x="842" y="213"/>
                    <a:pt x="829" y="200"/>
                  </a:cubicBezTo>
                  <a:cubicBezTo>
                    <a:pt x="816" y="187"/>
                    <a:pt x="809" y="169"/>
                    <a:pt x="809" y="146"/>
                  </a:cubicBezTo>
                  <a:cubicBezTo>
                    <a:pt x="809" y="122"/>
                    <a:pt x="816" y="103"/>
                    <a:pt x="829" y="89"/>
                  </a:cubicBezTo>
                  <a:cubicBezTo>
                    <a:pt x="843" y="76"/>
                    <a:pt x="862" y="69"/>
                    <a:pt x="885" y="69"/>
                  </a:cubicBezTo>
                  <a:cubicBezTo>
                    <a:pt x="908" y="69"/>
                    <a:pt x="926" y="75"/>
                    <a:pt x="938" y="89"/>
                  </a:cubicBezTo>
                  <a:close/>
                  <a:moveTo>
                    <a:pt x="922" y="144"/>
                  </a:moveTo>
                  <a:cubicBezTo>
                    <a:pt x="922" y="129"/>
                    <a:pt x="919" y="117"/>
                    <a:pt x="912" y="109"/>
                  </a:cubicBezTo>
                  <a:cubicBezTo>
                    <a:pt x="905" y="101"/>
                    <a:pt x="896" y="97"/>
                    <a:pt x="884" y="97"/>
                  </a:cubicBezTo>
                  <a:cubicBezTo>
                    <a:pt x="871" y="97"/>
                    <a:pt x="862" y="101"/>
                    <a:pt x="855" y="109"/>
                  </a:cubicBezTo>
                  <a:cubicBezTo>
                    <a:pt x="848" y="118"/>
                    <a:pt x="844" y="130"/>
                    <a:pt x="844" y="145"/>
                  </a:cubicBezTo>
                  <a:cubicBezTo>
                    <a:pt x="844" y="160"/>
                    <a:pt x="848" y="172"/>
                    <a:pt x="855" y="180"/>
                  </a:cubicBezTo>
                  <a:cubicBezTo>
                    <a:pt x="862" y="188"/>
                    <a:pt x="871" y="192"/>
                    <a:pt x="884" y="192"/>
                  </a:cubicBezTo>
                  <a:cubicBezTo>
                    <a:pt x="896" y="192"/>
                    <a:pt x="906" y="188"/>
                    <a:pt x="912" y="180"/>
                  </a:cubicBezTo>
                  <a:cubicBezTo>
                    <a:pt x="919" y="172"/>
                    <a:pt x="922" y="160"/>
                    <a:pt x="922" y="144"/>
                  </a:cubicBezTo>
                  <a:close/>
                  <a:moveTo>
                    <a:pt x="1139" y="100"/>
                  </a:moveTo>
                  <a:cubicBezTo>
                    <a:pt x="1139" y="72"/>
                    <a:pt x="1139" y="72"/>
                    <a:pt x="1139" y="72"/>
                  </a:cubicBezTo>
                  <a:cubicBezTo>
                    <a:pt x="1104" y="72"/>
                    <a:pt x="1104" y="72"/>
                    <a:pt x="1104" y="72"/>
                  </a:cubicBezTo>
                  <a:cubicBezTo>
                    <a:pt x="1104" y="29"/>
                    <a:pt x="1104" y="29"/>
                    <a:pt x="1104" y="29"/>
                  </a:cubicBezTo>
                  <a:cubicBezTo>
                    <a:pt x="1103" y="29"/>
                    <a:pt x="1103" y="29"/>
                    <a:pt x="1103" y="29"/>
                  </a:cubicBezTo>
                  <a:cubicBezTo>
                    <a:pt x="1071" y="39"/>
                    <a:pt x="1071" y="39"/>
                    <a:pt x="1071" y="39"/>
                  </a:cubicBezTo>
                  <a:cubicBezTo>
                    <a:pt x="1070" y="40"/>
                    <a:pt x="1070" y="40"/>
                    <a:pt x="1070" y="40"/>
                  </a:cubicBezTo>
                  <a:cubicBezTo>
                    <a:pt x="1070" y="72"/>
                    <a:pt x="1070" y="72"/>
                    <a:pt x="1070" y="72"/>
                  </a:cubicBezTo>
                  <a:cubicBezTo>
                    <a:pt x="1019" y="72"/>
                    <a:pt x="1019" y="72"/>
                    <a:pt x="1019" y="72"/>
                  </a:cubicBezTo>
                  <a:cubicBezTo>
                    <a:pt x="1019" y="54"/>
                    <a:pt x="1019" y="54"/>
                    <a:pt x="1019" y="54"/>
                  </a:cubicBezTo>
                  <a:cubicBezTo>
                    <a:pt x="1019" y="46"/>
                    <a:pt x="1021" y="39"/>
                    <a:pt x="1025" y="35"/>
                  </a:cubicBezTo>
                  <a:cubicBezTo>
                    <a:pt x="1028" y="30"/>
                    <a:pt x="1034" y="28"/>
                    <a:pt x="1040" y="28"/>
                  </a:cubicBezTo>
                  <a:cubicBezTo>
                    <a:pt x="1045" y="28"/>
                    <a:pt x="1050" y="29"/>
                    <a:pt x="1055" y="32"/>
                  </a:cubicBezTo>
                  <a:cubicBezTo>
                    <a:pt x="1057" y="32"/>
                    <a:pt x="1057" y="32"/>
                    <a:pt x="1057" y="32"/>
                  </a:cubicBezTo>
                  <a:cubicBezTo>
                    <a:pt x="1057" y="3"/>
                    <a:pt x="1057" y="3"/>
                    <a:pt x="1057" y="3"/>
                  </a:cubicBezTo>
                  <a:cubicBezTo>
                    <a:pt x="1056" y="3"/>
                    <a:pt x="1056" y="3"/>
                    <a:pt x="1056" y="3"/>
                  </a:cubicBezTo>
                  <a:cubicBezTo>
                    <a:pt x="1051" y="1"/>
                    <a:pt x="1045" y="0"/>
                    <a:pt x="1037" y="0"/>
                  </a:cubicBezTo>
                  <a:cubicBezTo>
                    <a:pt x="1027" y="0"/>
                    <a:pt x="1018" y="3"/>
                    <a:pt x="1010" y="7"/>
                  </a:cubicBezTo>
                  <a:cubicBezTo>
                    <a:pt x="1002" y="11"/>
                    <a:pt x="996" y="17"/>
                    <a:pt x="991" y="25"/>
                  </a:cubicBezTo>
                  <a:cubicBezTo>
                    <a:pt x="987" y="33"/>
                    <a:pt x="985" y="42"/>
                    <a:pt x="985" y="52"/>
                  </a:cubicBezTo>
                  <a:cubicBezTo>
                    <a:pt x="985" y="72"/>
                    <a:pt x="985" y="72"/>
                    <a:pt x="985" y="72"/>
                  </a:cubicBezTo>
                  <a:cubicBezTo>
                    <a:pt x="961" y="72"/>
                    <a:pt x="961" y="72"/>
                    <a:pt x="961" y="72"/>
                  </a:cubicBezTo>
                  <a:cubicBezTo>
                    <a:pt x="961" y="100"/>
                    <a:pt x="961" y="100"/>
                    <a:pt x="961" y="100"/>
                  </a:cubicBezTo>
                  <a:cubicBezTo>
                    <a:pt x="985" y="100"/>
                    <a:pt x="985" y="100"/>
                    <a:pt x="985" y="100"/>
                  </a:cubicBezTo>
                  <a:cubicBezTo>
                    <a:pt x="985" y="217"/>
                    <a:pt x="985" y="217"/>
                    <a:pt x="985" y="217"/>
                  </a:cubicBezTo>
                  <a:cubicBezTo>
                    <a:pt x="1019" y="217"/>
                    <a:pt x="1019" y="217"/>
                    <a:pt x="1019" y="217"/>
                  </a:cubicBezTo>
                  <a:cubicBezTo>
                    <a:pt x="1019" y="100"/>
                    <a:pt x="1019" y="100"/>
                    <a:pt x="1019" y="100"/>
                  </a:cubicBezTo>
                  <a:cubicBezTo>
                    <a:pt x="1070" y="100"/>
                    <a:pt x="1070" y="100"/>
                    <a:pt x="1070" y="100"/>
                  </a:cubicBezTo>
                  <a:cubicBezTo>
                    <a:pt x="1070" y="174"/>
                    <a:pt x="1070" y="174"/>
                    <a:pt x="1070" y="174"/>
                  </a:cubicBezTo>
                  <a:cubicBezTo>
                    <a:pt x="1070" y="205"/>
                    <a:pt x="1084" y="220"/>
                    <a:pt x="1113" y="220"/>
                  </a:cubicBezTo>
                  <a:cubicBezTo>
                    <a:pt x="1118" y="220"/>
                    <a:pt x="1122" y="220"/>
                    <a:pt x="1127" y="219"/>
                  </a:cubicBezTo>
                  <a:cubicBezTo>
                    <a:pt x="1133" y="217"/>
                    <a:pt x="1136" y="216"/>
                    <a:pt x="1138" y="215"/>
                  </a:cubicBezTo>
                  <a:cubicBezTo>
                    <a:pt x="1139" y="215"/>
                    <a:pt x="1139" y="215"/>
                    <a:pt x="1139" y="215"/>
                  </a:cubicBezTo>
                  <a:cubicBezTo>
                    <a:pt x="1139" y="187"/>
                    <a:pt x="1139" y="187"/>
                    <a:pt x="1139" y="187"/>
                  </a:cubicBezTo>
                  <a:cubicBezTo>
                    <a:pt x="1137" y="188"/>
                    <a:pt x="1137" y="188"/>
                    <a:pt x="1137" y="188"/>
                  </a:cubicBezTo>
                  <a:cubicBezTo>
                    <a:pt x="1135" y="189"/>
                    <a:pt x="1133" y="190"/>
                    <a:pt x="1130" y="191"/>
                  </a:cubicBezTo>
                  <a:cubicBezTo>
                    <a:pt x="1127" y="192"/>
                    <a:pt x="1125" y="192"/>
                    <a:pt x="1123" y="192"/>
                  </a:cubicBezTo>
                  <a:cubicBezTo>
                    <a:pt x="1117" y="192"/>
                    <a:pt x="1112" y="190"/>
                    <a:pt x="1109" y="187"/>
                  </a:cubicBezTo>
                  <a:cubicBezTo>
                    <a:pt x="1106" y="183"/>
                    <a:pt x="1104" y="177"/>
                    <a:pt x="1104" y="168"/>
                  </a:cubicBezTo>
                  <a:cubicBezTo>
                    <a:pt x="1104" y="100"/>
                    <a:pt x="1104" y="100"/>
                    <a:pt x="1104" y="100"/>
                  </a:cubicBezTo>
                  <a:lnTo>
                    <a:pt x="1139" y="1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14505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6540" y="3954458"/>
            <a:ext cx="6399213" cy="1830388"/>
          </a:xfr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99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74702" y="2117165"/>
            <a:ext cx="8229535" cy="1837298"/>
          </a:xfrm>
          <a:noFill/>
        </p:spPr>
        <p:txBody>
          <a:bodyPr lIns="146304" tIns="91440" rIns="146304" bIns="91440" anchor="t" anchorCtr="0"/>
          <a:lstStyle>
            <a:lvl1pPr>
              <a:defRPr sz="5399" spc="-100" baseline="0">
                <a:gradFill>
                  <a:gsLst>
                    <a:gs pos="3333">
                      <a:schemeClr val="tx2"/>
                    </a:gs>
                    <a:gs pos="39000">
                      <a:schemeClr val="tx2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/>
              <a:t>Presentation title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>
            <a:off x="457519" y="6161443"/>
            <a:ext cx="1645920" cy="35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9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2-color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9" y="1212851"/>
            <a:ext cx="11887200" cy="2025170"/>
          </a:xfrm>
        </p:spPr>
        <p:txBody>
          <a:bodyPr/>
          <a:lstStyle>
            <a:lvl1pPr marL="0" indent="0">
              <a:buNone/>
              <a:defRPr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0" indent="0">
              <a:buFontTx/>
              <a:buNone/>
              <a:defRPr sz="2000"/>
            </a:lvl2pPr>
            <a:lvl3pPr marL="228557" indent="0">
              <a:buNone/>
              <a:defRPr/>
            </a:lvl3pPr>
            <a:lvl4pPr marL="457112" indent="0">
              <a:buNone/>
              <a:defRPr/>
            </a:lvl4pPr>
            <a:lvl5pPr marL="685669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0069043"/>
      </p:ext>
    </p:extLst>
  </p:cSld>
  <p:clrMapOvr>
    <a:masterClrMapping/>
  </p:clrMapOvr>
  <p:transition>
    <p:fade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9" y="1212851"/>
            <a:ext cx="11887200" cy="2025170"/>
          </a:xfrm>
        </p:spPr>
        <p:txBody>
          <a:bodyPr/>
          <a:lstStyle>
            <a:lvl1pPr marL="0" indent="0">
              <a:buNone/>
              <a:defRPr>
                <a:gradFill>
                  <a:gsLst>
                    <a:gs pos="1250">
                      <a:schemeClr val="tx1"/>
                    </a:gs>
                    <a:gs pos="99000">
                      <a:schemeClr val="tx1"/>
                    </a:gs>
                  </a:gsLst>
                  <a:lin ang="5400000" scaled="0"/>
                </a:gradFill>
              </a:defRPr>
            </a:lvl1pPr>
            <a:lvl2pPr marL="0" indent="0">
              <a:buFontTx/>
              <a:buNone/>
              <a:defRPr sz="2000"/>
            </a:lvl2pPr>
            <a:lvl3pPr marL="228557" indent="0">
              <a:buNone/>
              <a:defRPr/>
            </a:lvl3pPr>
            <a:lvl4pPr marL="457112" indent="0">
              <a:buNone/>
              <a:defRPr/>
            </a:lvl4pPr>
            <a:lvl5pPr marL="685669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28679513"/>
      </p:ext>
    </p:extLst>
  </p:cSld>
  <p:clrMapOvr>
    <a:masterClrMapping/>
  </p:clrMapOvr>
  <p:transition>
    <p:fade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st level colo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2851"/>
            <a:ext cx="11887200" cy="2025170"/>
          </a:xfrm>
        </p:spPr>
        <p:txBody>
          <a:bodyPr>
            <a:spAutoFit/>
          </a:bodyPr>
          <a:lstStyle>
            <a:lvl1pPr>
              <a:defRPr sz="3599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18526544"/>
      </p:ext>
    </p:extLst>
  </p:cSld>
  <p:clrMapOvr>
    <a:masterClrMapping/>
  </p:clrMapOvr>
  <p:transition>
    <p:fad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2851"/>
            <a:ext cx="11887200" cy="2025170"/>
          </a:xfrm>
        </p:spPr>
        <p:txBody>
          <a:bodyPr>
            <a:spAutoFit/>
          </a:bodyPr>
          <a:lstStyle>
            <a:lvl1pPr>
              <a:defRPr sz="3599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1583338"/>
      </p:ext>
    </p:extLst>
  </p:cSld>
  <p:clrMapOvr>
    <a:masterClrMapping/>
  </p:clrMapOvr>
  <p:transition>
    <p:fade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2-color Non-bullet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0" y="1212850"/>
            <a:ext cx="5486399" cy="197321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itchFamily="2" charset="2"/>
              <a:buNone/>
              <a:defRPr sz="3599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0" indent="0">
              <a:buNone/>
              <a:defRPr sz="2000"/>
            </a:lvl2pPr>
            <a:lvl3pPr marL="231730" indent="0">
              <a:buNone/>
              <a:tabLst/>
              <a:defRPr sz="2000"/>
            </a:lvl3pPr>
            <a:lvl4pPr marL="460287" indent="0">
              <a:buNone/>
              <a:defRPr/>
            </a:lvl4pPr>
            <a:lvl5pPr marL="685669" indent="0">
              <a:buNone/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2850"/>
            <a:ext cx="5486399" cy="197321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itchFamily="2" charset="2"/>
              <a:buNone/>
              <a:defRPr sz="3599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0" indent="0">
              <a:buNone/>
              <a:defRPr sz="2000"/>
            </a:lvl2pPr>
            <a:lvl3pPr marL="231730" indent="0">
              <a:buNone/>
              <a:tabLst/>
              <a:defRPr sz="2000"/>
            </a:lvl3pPr>
            <a:lvl4pPr marL="460287" indent="0">
              <a:buNone/>
              <a:defRPr/>
            </a:lvl4pPr>
            <a:lvl5pPr marL="685669" indent="0">
              <a:buNone/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00247170"/>
      </p:ext>
    </p:extLst>
  </p:cSld>
  <p:clrMapOvr>
    <a:masterClrMapping/>
  </p:clrMapOvr>
  <p:transition>
    <p:fade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0" y="1212850"/>
            <a:ext cx="5486399" cy="197321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itchFamily="2" charset="2"/>
              <a:buNone/>
              <a:defRPr sz="3599"/>
            </a:lvl1pPr>
            <a:lvl2pPr marL="0" indent="0">
              <a:buNone/>
              <a:defRPr sz="2000"/>
            </a:lvl2pPr>
            <a:lvl3pPr marL="231730" indent="0">
              <a:buNone/>
              <a:tabLst/>
              <a:defRPr sz="2000"/>
            </a:lvl3pPr>
            <a:lvl4pPr marL="460287" indent="0">
              <a:buNone/>
              <a:defRPr/>
            </a:lvl4pPr>
            <a:lvl5pPr marL="685669" indent="0">
              <a:buNone/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2850"/>
            <a:ext cx="5486399" cy="197321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itchFamily="2" charset="2"/>
              <a:buNone/>
              <a:defRPr sz="3599"/>
            </a:lvl1pPr>
            <a:lvl2pPr marL="0" indent="0">
              <a:buNone/>
              <a:defRPr sz="2000"/>
            </a:lvl2pPr>
            <a:lvl3pPr marL="231730" indent="0">
              <a:buNone/>
              <a:tabLst/>
              <a:defRPr sz="2000"/>
            </a:lvl3pPr>
            <a:lvl4pPr marL="460287" indent="0">
              <a:buNone/>
              <a:defRPr/>
            </a:lvl4pPr>
            <a:lvl5pPr marL="685669" indent="0">
              <a:buNone/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88479401"/>
      </p:ext>
    </p:extLst>
  </p:cSld>
  <p:clrMapOvr>
    <a:masterClrMapping/>
  </p:clrMapOvr>
  <p:transition>
    <p:fade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 1st level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0" y="1212850"/>
            <a:ext cx="5486399" cy="1985506"/>
          </a:xfrm>
        </p:spPr>
        <p:txBody>
          <a:bodyPr wrap="square">
            <a:spAutoFit/>
          </a:bodyPr>
          <a:lstStyle>
            <a:lvl1pPr marL="287282" indent="-287282">
              <a:spcBef>
                <a:spcPts val="1224"/>
              </a:spcBef>
              <a:buClr>
                <a:schemeClr val="tx2"/>
              </a:buClr>
              <a:buFont typeface="Arial" pitchFamily="34" charset="0"/>
              <a:buChar char="•"/>
              <a:defRPr sz="3199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531064" indent="-233150">
              <a:defRPr sz="2400"/>
            </a:lvl2pPr>
            <a:lvl3pPr marL="699450" indent="-168387">
              <a:tabLst/>
              <a:defRPr sz="2000"/>
            </a:lvl3pPr>
            <a:lvl4pPr marL="880789" indent="-181339">
              <a:defRPr/>
            </a:lvl4pPr>
            <a:lvl5pPr marL="1049175" indent="-168387"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2850"/>
            <a:ext cx="5486399" cy="1985506"/>
          </a:xfrm>
        </p:spPr>
        <p:txBody>
          <a:bodyPr wrap="square">
            <a:spAutoFit/>
          </a:bodyPr>
          <a:lstStyle>
            <a:lvl1pPr marL="287282" indent="-287282">
              <a:spcBef>
                <a:spcPts val="1224"/>
              </a:spcBef>
              <a:buClr>
                <a:schemeClr val="tx2"/>
              </a:buClr>
              <a:buFont typeface="Arial" pitchFamily="34" charset="0"/>
              <a:buChar char="•"/>
              <a:defRPr sz="3199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</a:defRPr>
            </a:lvl1pPr>
            <a:lvl2pPr marL="531064" indent="-233150">
              <a:defRPr sz="2400"/>
            </a:lvl2pPr>
            <a:lvl3pPr marL="699450" indent="-168387">
              <a:tabLst/>
              <a:defRPr sz="2000"/>
            </a:lvl3pPr>
            <a:lvl4pPr marL="880789" indent="-181339">
              <a:defRPr/>
            </a:lvl4pPr>
            <a:lvl5pPr marL="1049175" indent="-168387"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84186590"/>
      </p:ext>
    </p:extLst>
  </p:cSld>
  <p:clrMapOvr>
    <a:masterClrMapping/>
  </p:clrMapOvr>
  <p:transition>
    <p:fade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40" y="1212850"/>
            <a:ext cx="5486399" cy="1985506"/>
          </a:xfrm>
        </p:spPr>
        <p:txBody>
          <a:bodyPr wrap="square">
            <a:spAutoFit/>
          </a:bodyPr>
          <a:lstStyle>
            <a:lvl1pPr marL="287282" indent="-287282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sz="3199"/>
            </a:lvl1pPr>
            <a:lvl2pPr marL="531064" indent="-233150">
              <a:defRPr sz="2400"/>
            </a:lvl2pPr>
            <a:lvl3pPr marL="699450" indent="-168387">
              <a:tabLst/>
              <a:defRPr sz="2000"/>
            </a:lvl3pPr>
            <a:lvl4pPr marL="880789" indent="-181339">
              <a:defRPr/>
            </a:lvl4pPr>
            <a:lvl5pPr marL="1049175" indent="-168387"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2850"/>
            <a:ext cx="5486399" cy="1985506"/>
          </a:xfrm>
        </p:spPr>
        <p:txBody>
          <a:bodyPr wrap="square">
            <a:spAutoFit/>
          </a:bodyPr>
          <a:lstStyle>
            <a:lvl1pPr marL="287282" indent="-287282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sz="3199"/>
            </a:lvl1pPr>
            <a:lvl2pPr marL="531064" indent="-233150">
              <a:defRPr sz="2400"/>
            </a:lvl2pPr>
            <a:lvl3pPr marL="699450" indent="-168387">
              <a:tabLst/>
              <a:defRPr sz="2000"/>
            </a:lvl3pPr>
            <a:lvl4pPr marL="880789" indent="-181339">
              <a:defRPr/>
            </a:lvl4pPr>
            <a:lvl5pPr marL="1049175" indent="-168387">
              <a:tabLst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17155818"/>
      </p:ext>
    </p:extLst>
  </p:cSld>
  <p:clrMapOvr>
    <a:masterClrMapping/>
  </p:clrMapOvr>
  <p:transition>
    <p:fade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98436454"/>
      </p:ext>
    </p:extLst>
  </p:cSld>
  <p:clrMapOvr>
    <a:masterClrMapping/>
  </p:clrMapOvr>
  <p:transition>
    <p:fade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1209973"/>
            <a:ext cx="10056812" cy="2751698"/>
          </a:xfrm>
          <a:noFill/>
        </p:spPr>
        <p:txBody>
          <a:bodyPr tIns="91440" bIns="91440" anchor="t" anchorCtr="0"/>
          <a:lstStyle>
            <a:lvl1pPr>
              <a:defRPr sz="7198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9" y="3954464"/>
            <a:ext cx="10058401" cy="1829593"/>
          </a:xfrm>
          <a:noFill/>
        </p:spPr>
        <p:txBody>
          <a:bodyPr lIns="182880" tIns="146304" rIns="182880" bIns="146304">
            <a:noAutofit/>
          </a:bodyPr>
          <a:lstStyle>
            <a:lvl1pPr marL="0" indent="0">
              <a:spcBef>
                <a:spcPts val="0"/>
              </a:spcBef>
              <a:buNone/>
              <a:defRPr sz="3599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42686943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1209973"/>
            <a:ext cx="10056812" cy="2751698"/>
          </a:xfrm>
          <a:noFill/>
        </p:spPr>
        <p:txBody>
          <a:bodyPr tIns="91440" bIns="91440" anchor="t" anchorCtr="0"/>
          <a:lstStyle>
            <a:lvl1pPr>
              <a:defRPr lang="en-US" sz="7198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Video title</a:t>
            </a:r>
          </a:p>
        </p:txBody>
      </p:sp>
    </p:spTree>
    <p:extLst>
      <p:ext uri="{BB962C8B-B14F-4D97-AF65-F5344CB8AC3E}">
        <p14:creationId xmlns:p14="http://schemas.microsoft.com/office/powerpoint/2010/main" val="34519116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Accent Color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63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198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18429428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Accent Colo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63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198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4514870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Accent Color 3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63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198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6863242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7230538"/>
      </p:ext>
    </p:extLst>
  </p:cSld>
  <p:clrMapOvr>
    <a:masterClrMapping/>
  </p:clrMapOvr>
  <p:transition>
    <p:fade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Accent Color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1135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Accent Colo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73666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Accent Color 3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20650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2" tIns="46632" rIns="46632" bIns="4663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spcBef>
                <a:spcPct val="0"/>
              </a:spcBef>
              <a:spcAft>
                <a:spcPct val="0"/>
              </a:spcAft>
            </a:pPr>
            <a:endParaRPr lang="en-US" sz="180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8"/>
            <a:ext cx="11887199" cy="1995931"/>
          </a:xfrm>
        </p:spPr>
        <p:txBody>
          <a:bodyPr/>
          <a:lstStyle>
            <a:lvl1pPr marL="0" indent="0">
              <a:buNone/>
              <a:defRPr sz="3299">
                <a:gradFill>
                  <a:gsLst>
                    <a:gs pos="125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487" indent="0">
              <a:buNone/>
              <a:defRPr>
                <a:gradFill>
                  <a:gsLst>
                    <a:gs pos="125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494" indent="0">
              <a:buNone/>
              <a:defRPr>
                <a:gradFill>
                  <a:gsLst>
                    <a:gs pos="125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406" indent="0">
              <a:buNone/>
              <a:defRPr>
                <a:gradFill>
                  <a:gsLst>
                    <a:gs pos="125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795" indent="0">
              <a:buNone/>
              <a:defRPr>
                <a:gradFill>
                  <a:gsLst>
                    <a:gs pos="125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5828433"/>
      </p:ext>
    </p:extLst>
  </p:cSld>
  <p:clrMapOvr>
    <a:masterClrMapping/>
  </p:clrMapOvr>
  <p:transition>
    <p:fade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92889"/>
            <a:ext cx="11856403" cy="4031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54" tIns="146283" rIns="182854" bIns="146283" numCol="1" anchor="t" anchorCtr="0" compatLnSpc="1">
            <a:prstTxWarp prst="textNoShape">
              <a:avLst/>
            </a:prstTxWarp>
            <a:spAutoFit/>
          </a:bodyPr>
          <a:lstStyle/>
          <a:p>
            <a:pPr defTabSz="932111" eaLnBrk="0" hangingPunct="0"/>
            <a:r>
              <a:rPr lang="en-US" sz="70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</a:t>
            </a:r>
            <a:r>
              <a:rPr lang="en-US" sz="7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 Copyright</a:t>
            </a:r>
            <a:r>
              <a:rPr lang="en-US" sz="70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 Microsoft Corporation. All rights reserved.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>
            <a:off x="459230" y="3145041"/>
            <a:ext cx="3288506" cy="704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357637"/>
      </p:ext>
    </p:extLst>
  </p:cSld>
  <p:clrMapOvr>
    <a:masterClrMapping/>
  </p:clrMapOvr>
  <p:transition>
    <p:fade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274639" y="1212851"/>
            <a:ext cx="11887200" cy="2443746"/>
          </a:xfrm>
          <a:prstGeom prst="rect">
            <a:avLst/>
          </a:prstGeom>
        </p:spPr>
        <p:txBody>
          <a:bodyPr/>
          <a:lstStyle>
            <a:lvl1pPr marL="290457" indent="-290457">
              <a:buClr>
                <a:schemeClr val="tx1"/>
              </a:buClr>
              <a:buSzPct val="90000"/>
              <a:buFont typeface="Arial" pitchFamily="34" charset="0"/>
              <a:buChar char="•"/>
              <a:defRPr sz="3599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  <a:lvl2pPr marL="571390" indent="-280935">
              <a:buClr>
                <a:schemeClr val="tx1"/>
              </a:buClr>
              <a:buSzPct val="90000"/>
              <a:buFont typeface="Arial" pitchFamily="34" charset="0"/>
              <a:buChar char="•"/>
              <a:defRPr sz="3199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2pPr>
            <a:lvl3pPr marL="861847" indent="-290457">
              <a:buClr>
                <a:schemeClr val="tx1"/>
              </a:buClr>
              <a:buSzPct val="90000"/>
              <a:buFont typeface="Arial" pitchFamily="34" charset="0"/>
              <a:buChar char="•"/>
              <a:defRPr sz="280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3pPr>
            <a:lvl4pPr marL="1090404" indent="-228557">
              <a:buClr>
                <a:schemeClr val="tx1"/>
              </a:buClr>
              <a:buSzPct val="90000"/>
              <a:buFont typeface="Arial" pitchFamily="34" charset="0"/>
              <a:buChar char="•"/>
              <a:defRPr sz="240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4pPr>
            <a:lvl5pPr marL="1318960" indent="-228557">
              <a:buClr>
                <a:schemeClr val="tx1"/>
              </a:buClr>
              <a:buSzPct val="90000"/>
              <a:buFont typeface="Arial" pitchFamily="34" charset="0"/>
              <a:buChar char="•"/>
              <a:defRPr sz="200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5pPr>
          </a:lstStyle>
          <a:p>
            <a:pPr lvl="0"/>
            <a:r>
              <a:rPr lang="en-US"/>
              <a:t>Use this Layout for Speaker Notes slides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2" y="6363076"/>
            <a:ext cx="12436476" cy="631450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77729" anchor="b" anchorCtr="0">
            <a:noAutofit/>
          </a:bodyPr>
          <a:lstStyle>
            <a:lvl1pPr algn="r">
              <a:buFont typeface="Arial" pitchFamily="34" charset="0"/>
              <a:buNone/>
              <a:defRPr sz="3699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/>
              <a:t>Next: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30893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556C5-CE8C-6547-B838-EA80C61A4AF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19667" y="1636375"/>
            <a:ext cx="5449596" cy="4658699"/>
          </a:xfr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>
                <a:solidFill>
                  <a:schemeClr val="tx2"/>
                </a:solidFill>
              </a:defRPr>
            </a:lvl2pPr>
            <a:lvl3pPr>
              <a:defRPr lang="en-US" sz="1903" dirty="0" smtClean="0">
                <a:solidFill>
                  <a:schemeClr val="tx2"/>
                </a:solidFill>
              </a:defRPr>
            </a:lvl3pPr>
            <a:lvl4pPr>
              <a:defRPr lang="en-US" sz="1632" dirty="0" smtClean="0">
                <a:solidFill>
                  <a:schemeClr val="tx2"/>
                </a:solidFill>
              </a:defRPr>
            </a:lvl4pPr>
            <a:lvl5pPr>
              <a:defRPr lang="en-US" sz="1632" dirty="0">
                <a:solidFill>
                  <a:schemeClr val="tx2"/>
                </a:solidFill>
              </a:defRPr>
            </a:lvl5pPr>
          </a:lstStyle>
          <a:p>
            <a:pPr marR="0" lvl="0" fontAlgn="auto">
              <a:lnSpc>
                <a:spcPct val="100000"/>
              </a:lnSpc>
              <a:buClrTx/>
              <a:buSzTx/>
              <a:tabLst/>
            </a:pPr>
            <a:r>
              <a:rPr lang="en-US"/>
              <a:t>18pt Intel Clear body text</a:t>
            </a:r>
          </a:p>
          <a:p>
            <a:pPr marR="0" lvl="1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</a:pPr>
            <a:r>
              <a:rPr lang="en-US"/>
              <a:t>16pt Intel Clear bullet one</a:t>
            </a:r>
          </a:p>
          <a:p>
            <a:pPr lvl="2"/>
            <a:r>
              <a:rPr lang="en-US" err="1"/>
              <a:t>14pt</a:t>
            </a:r>
            <a:r>
              <a:rPr lang="en-US"/>
              <a:t> Intel Clear third level</a:t>
            </a:r>
          </a:p>
          <a:p>
            <a:pPr lvl="3"/>
            <a:r>
              <a:rPr lang="en-US" err="1"/>
              <a:t>12pt</a:t>
            </a:r>
            <a:r>
              <a:rPr lang="en-US"/>
              <a:t> Intel Clear fourth level</a:t>
            </a:r>
          </a:p>
          <a:p>
            <a:pPr lvl="4"/>
            <a:r>
              <a:rPr lang="en-US" err="1"/>
              <a:t>12pt</a:t>
            </a:r>
            <a:r>
              <a:rPr lang="en-US"/>
              <a:t> Intel Clear fifth level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6362899" y="1636375"/>
            <a:ext cx="5447437" cy="4658699"/>
          </a:xfr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>
                <a:solidFill>
                  <a:schemeClr val="tx2"/>
                </a:solidFill>
              </a:defRPr>
            </a:lvl2pPr>
            <a:lvl3pPr>
              <a:defRPr lang="en-US" sz="1903" dirty="0" smtClean="0">
                <a:solidFill>
                  <a:schemeClr val="tx2"/>
                </a:solidFill>
              </a:defRPr>
            </a:lvl3pPr>
            <a:lvl4pPr>
              <a:defRPr lang="en-US" sz="1632" dirty="0" smtClean="0">
                <a:solidFill>
                  <a:schemeClr val="tx2"/>
                </a:solidFill>
              </a:defRPr>
            </a:lvl4pPr>
            <a:lvl5pPr>
              <a:defRPr lang="en-US" sz="1632" dirty="0">
                <a:solidFill>
                  <a:schemeClr val="tx2"/>
                </a:solidFill>
              </a:defRPr>
            </a:lvl5pPr>
          </a:lstStyle>
          <a:p>
            <a:pPr marR="0" lvl="0" fontAlgn="auto">
              <a:lnSpc>
                <a:spcPct val="100000"/>
              </a:lnSpc>
              <a:buClrTx/>
              <a:buSzTx/>
              <a:tabLst/>
            </a:pPr>
            <a:r>
              <a:rPr lang="en-US"/>
              <a:t>18pt Intel Clear body text</a:t>
            </a:r>
          </a:p>
          <a:p>
            <a:pPr marR="0" lvl="1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</a:pPr>
            <a:r>
              <a:rPr lang="en-US"/>
              <a:t>16pt Intel Clear bullet one</a:t>
            </a:r>
          </a:p>
          <a:p>
            <a:pPr lvl="2"/>
            <a:r>
              <a:rPr lang="en-US" err="1"/>
              <a:t>14pt</a:t>
            </a:r>
            <a:r>
              <a:rPr lang="en-US"/>
              <a:t> Intel Clear third level</a:t>
            </a:r>
          </a:p>
          <a:p>
            <a:pPr lvl="3"/>
            <a:r>
              <a:rPr lang="en-US" err="1"/>
              <a:t>12pt</a:t>
            </a:r>
            <a:r>
              <a:rPr lang="en-US"/>
              <a:t> Intel Clear fourth level</a:t>
            </a:r>
          </a:p>
          <a:p>
            <a:pPr lvl="4"/>
            <a:r>
              <a:rPr lang="en-US" err="1"/>
              <a:t>12pt</a:t>
            </a:r>
            <a:r>
              <a:rPr lang="en-US"/>
              <a:t> Intel Clear fifth level</a:t>
            </a:r>
          </a:p>
        </p:txBody>
      </p:sp>
      <p:sp>
        <p:nvSpPr>
          <p:cNvPr id="8" name="Title 6"/>
          <p:cNvSpPr>
            <a:spLocks noGrp="1"/>
          </p:cNvSpPr>
          <p:nvPr>
            <p:ph type="title" hasCustomPrompt="1"/>
          </p:nvPr>
        </p:nvSpPr>
        <p:spPr>
          <a:xfrm>
            <a:off x="619665" y="419995"/>
            <a:ext cx="11192828" cy="1181298"/>
          </a:xfrm>
        </p:spPr>
        <p:txBody>
          <a:bodyPr/>
          <a:lstStyle>
            <a:lvl1pPr>
              <a:defRPr b="0" i="0" baseline="0">
                <a:solidFill>
                  <a:schemeClr val="tx2"/>
                </a:solidFill>
                <a:latin typeface="Intel Clear"/>
                <a:cs typeface="Intel Clear"/>
              </a:defRPr>
            </a:lvl1pPr>
          </a:lstStyle>
          <a:p>
            <a:r>
              <a:rPr lang="en-US"/>
              <a:t>28pt Intel Clear Headline</a:t>
            </a:r>
          </a:p>
        </p:txBody>
      </p:sp>
    </p:spTree>
    <p:extLst>
      <p:ext uri="{BB962C8B-B14F-4D97-AF65-F5344CB8AC3E}">
        <p14:creationId xmlns:p14="http://schemas.microsoft.com/office/powerpoint/2010/main" val="161483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ection Title Accent Colo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74640" y="295277"/>
            <a:ext cx="11889564" cy="9175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40" y="1212850"/>
            <a:ext cx="11887200" cy="205505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0" indent="0">
              <a:buFontTx/>
              <a:buNone/>
              <a:defRPr sz="2000"/>
            </a:lvl2pPr>
            <a:lvl3pPr marL="228533" indent="0">
              <a:buNone/>
              <a:defRPr/>
            </a:lvl3pPr>
            <a:lvl4pPr marL="457066" indent="0">
              <a:buNone/>
              <a:defRPr/>
            </a:lvl4pPr>
            <a:lvl5pPr marL="685599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9" name="Group 8"/>
          <p:cNvGrpSpPr/>
          <p:nvPr userDrawn="1"/>
        </p:nvGrpSpPr>
        <p:grpSpPr>
          <a:xfrm>
            <a:off x="274641" y="6523080"/>
            <a:ext cx="11717698" cy="273693"/>
            <a:chOff x="274603" y="6523076"/>
            <a:chExt cx="11716203" cy="273693"/>
          </a:xfrm>
        </p:grpSpPr>
        <p:sp>
          <p:nvSpPr>
            <p:cNvPr id="10" name="Text Box 3"/>
            <p:cNvSpPr txBox="1">
              <a:spLocks noChangeArrowheads="1"/>
            </p:cNvSpPr>
            <p:nvPr userDrawn="1"/>
          </p:nvSpPr>
          <p:spPr bwMode="blackWhite">
            <a:xfrm>
              <a:off x="274603" y="6523076"/>
              <a:ext cx="3352371" cy="25078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vert="horz" wrap="square" lIns="146283" tIns="91427" rIns="146283" bIns="91427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l" defTabSz="931839" eaLnBrk="0" hangingPunct="0"/>
              <a:r>
                <a:rPr lang="en-US" sz="1000" dirty="0">
                  <a:solidFill>
                    <a:srgbClr val="BCBEC0"/>
                  </a:solidFill>
                  <a:cs typeface="Segoe UI" pitchFamily="34" charset="0"/>
                </a:rPr>
                <a:t>MICROSOFT</a:t>
              </a:r>
              <a:r>
                <a:rPr lang="en-US" sz="1000" baseline="0" dirty="0">
                  <a:solidFill>
                    <a:srgbClr val="BCBEC0"/>
                  </a:solidFill>
                  <a:cs typeface="Segoe UI" pitchFamily="34" charset="0"/>
                </a:rPr>
                <a:t> CONFIDENTIAL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0816895" y="6546621"/>
              <a:ext cx="1173911" cy="2501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4383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General content_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803" y="307759"/>
            <a:ext cx="11500630" cy="699453"/>
          </a:xfrm>
        </p:spPr>
        <p:txBody>
          <a:bodyPr>
            <a:normAutofit/>
          </a:bodyPr>
          <a:lstStyle>
            <a:lvl1pPr>
              <a:defRPr sz="3264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F597-F14F-4590-B4BB-707A3AFD4787}" type="datetime1">
              <a:rPr lang="en-US" smtClean="0"/>
              <a:t>5/18/2017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028104" y="6482889"/>
            <a:ext cx="2798207" cy="372394"/>
          </a:xfrm>
        </p:spPr>
        <p:txBody>
          <a:bodyPr/>
          <a:lstStyle/>
          <a:p>
            <a:fld id="{AFFF257A-30C5-4AFB-911B-BE4CEEA1EA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410404" y="1165754"/>
            <a:ext cx="11398029" cy="2689839"/>
          </a:xfrm>
        </p:spPr>
        <p:txBody>
          <a:bodyPr/>
          <a:lstStyle>
            <a:lvl1pPr>
              <a:lnSpc>
                <a:spcPct val="114000"/>
              </a:lnSpc>
              <a:spcAft>
                <a:spcPts val="306"/>
              </a:spcAft>
              <a:defRPr/>
            </a:lvl1pPr>
            <a:lvl2pPr>
              <a:lnSpc>
                <a:spcPct val="114000"/>
              </a:lnSpc>
              <a:spcAft>
                <a:spcPts val="306"/>
              </a:spcAft>
              <a:buSzPct val="90000"/>
              <a:defRPr/>
            </a:lvl2pPr>
            <a:lvl3pPr>
              <a:lnSpc>
                <a:spcPct val="114000"/>
              </a:lnSpc>
              <a:spcAft>
                <a:spcPts val="306"/>
              </a:spcAft>
              <a:defRPr/>
            </a:lvl3pPr>
            <a:lvl4pPr>
              <a:lnSpc>
                <a:spcPct val="114000"/>
              </a:lnSpc>
              <a:spcAft>
                <a:spcPts val="306"/>
              </a:spcAft>
              <a:defRPr/>
            </a:lvl4pPr>
            <a:lvl5pPr>
              <a:lnSpc>
                <a:spcPct val="114000"/>
              </a:lnSpc>
              <a:spcAft>
                <a:spcPts val="306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3"/>
          <p:cNvSpPr txBox="1">
            <a:spLocks/>
          </p:cNvSpPr>
          <p:nvPr userDrawn="1"/>
        </p:nvSpPr>
        <p:spPr>
          <a:xfrm>
            <a:off x="4767316" y="6481594"/>
            <a:ext cx="2901844" cy="372394"/>
          </a:xfrm>
          <a:prstGeom prst="rect">
            <a:avLst/>
          </a:prstGeom>
        </p:spPr>
        <p:txBody>
          <a:bodyPr vert="horz" lIns="186521" tIns="46630" rIns="186521" bIns="46630" rtlCol="0" anchor="ctr"/>
          <a:lstStyle>
            <a:defPPr>
              <a:defRPr lang="en-US"/>
            </a:defPPr>
            <a:lvl1pPr marL="0" algn="r" defTabSz="457200" rtl="0" eaLnBrk="1" latinLnBrk="0" hangingPunct="1">
              <a:defRPr sz="800" kern="1200">
                <a:solidFill>
                  <a:srgbClr val="3F3F3F"/>
                </a:solidFill>
                <a:latin typeface="+mn-lt"/>
                <a:ea typeface="+mn-ea"/>
                <a:cs typeface="Segoe Pro Light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20" dirty="0">
                <a:latin typeface="Segoe UI" panose="020B0502040204020203" pitchFamily="34" charset="0"/>
                <a:cs typeface="Segoe UI" panose="020B0502040204020203" pitchFamily="34" charset="0"/>
              </a:rPr>
              <a:t>Microsoft Confidential</a:t>
            </a:r>
          </a:p>
        </p:txBody>
      </p:sp>
    </p:spTree>
    <p:extLst>
      <p:ext uri="{BB962C8B-B14F-4D97-AF65-F5344CB8AC3E}">
        <p14:creationId xmlns:p14="http://schemas.microsoft.com/office/powerpoint/2010/main" val="3081612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21" Type="http://schemas.openxmlformats.org/officeDocument/2006/relationships/slideLayout" Target="../slideLayouts/slideLayout39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slideLayout" Target="../slideLayouts/slideLayout38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23" Type="http://schemas.openxmlformats.org/officeDocument/2006/relationships/image" Target="../media/image15.png"/><Relationship Id="rId10" Type="http://schemas.openxmlformats.org/officeDocument/2006/relationships/slideLayout" Target="../slideLayouts/slideLayout28.xml"/><Relationship Id="rId19" Type="http://schemas.openxmlformats.org/officeDocument/2006/relationships/slideLayout" Target="../slideLayouts/slideLayout37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Relationship Id="rId22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18" Type="http://schemas.openxmlformats.org/officeDocument/2006/relationships/image" Target="../media/image18.png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41.xml"/><Relationship Id="rId16" Type="http://schemas.openxmlformats.org/officeDocument/2006/relationships/slideLayout" Target="../slideLayouts/slideLayout55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slideLayout" Target="../slideLayouts/slideLayout5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slideLayout" Target="../slideLayouts/slideLayout68.xml"/><Relationship Id="rId18" Type="http://schemas.openxmlformats.org/officeDocument/2006/relationships/slideLayout" Target="../slideLayouts/slideLayout73.xml"/><Relationship Id="rId26" Type="http://schemas.openxmlformats.org/officeDocument/2006/relationships/slideLayout" Target="../slideLayouts/slideLayout81.xml"/><Relationship Id="rId39" Type="http://schemas.openxmlformats.org/officeDocument/2006/relationships/slideLayout" Target="../slideLayouts/slideLayout94.xml"/><Relationship Id="rId3" Type="http://schemas.openxmlformats.org/officeDocument/2006/relationships/slideLayout" Target="../slideLayouts/slideLayout58.xml"/><Relationship Id="rId21" Type="http://schemas.openxmlformats.org/officeDocument/2006/relationships/slideLayout" Target="../slideLayouts/slideLayout76.xml"/><Relationship Id="rId34" Type="http://schemas.openxmlformats.org/officeDocument/2006/relationships/slideLayout" Target="../slideLayouts/slideLayout89.xml"/><Relationship Id="rId42" Type="http://schemas.openxmlformats.org/officeDocument/2006/relationships/slideLayout" Target="../slideLayouts/slideLayout97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17" Type="http://schemas.openxmlformats.org/officeDocument/2006/relationships/slideLayout" Target="../slideLayouts/slideLayout72.xml"/><Relationship Id="rId25" Type="http://schemas.openxmlformats.org/officeDocument/2006/relationships/slideLayout" Target="../slideLayouts/slideLayout80.xml"/><Relationship Id="rId33" Type="http://schemas.openxmlformats.org/officeDocument/2006/relationships/slideLayout" Target="../slideLayouts/slideLayout88.xml"/><Relationship Id="rId38" Type="http://schemas.openxmlformats.org/officeDocument/2006/relationships/slideLayout" Target="../slideLayouts/slideLayout93.xml"/><Relationship Id="rId2" Type="http://schemas.openxmlformats.org/officeDocument/2006/relationships/slideLayout" Target="../slideLayouts/slideLayout57.xml"/><Relationship Id="rId16" Type="http://schemas.openxmlformats.org/officeDocument/2006/relationships/slideLayout" Target="../slideLayouts/slideLayout71.xml"/><Relationship Id="rId20" Type="http://schemas.openxmlformats.org/officeDocument/2006/relationships/slideLayout" Target="../slideLayouts/slideLayout75.xml"/><Relationship Id="rId29" Type="http://schemas.openxmlformats.org/officeDocument/2006/relationships/slideLayout" Target="../slideLayouts/slideLayout84.xml"/><Relationship Id="rId41" Type="http://schemas.openxmlformats.org/officeDocument/2006/relationships/slideLayout" Target="../slideLayouts/slideLayout96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24" Type="http://schemas.openxmlformats.org/officeDocument/2006/relationships/slideLayout" Target="../slideLayouts/slideLayout79.xml"/><Relationship Id="rId32" Type="http://schemas.openxmlformats.org/officeDocument/2006/relationships/slideLayout" Target="../slideLayouts/slideLayout87.xml"/><Relationship Id="rId37" Type="http://schemas.openxmlformats.org/officeDocument/2006/relationships/slideLayout" Target="../slideLayouts/slideLayout92.xml"/><Relationship Id="rId40" Type="http://schemas.openxmlformats.org/officeDocument/2006/relationships/slideLayout" Target="../slideLayouts/slideLayout95.xml"/><Relationship Id="rId5" Type="http://schemas.openxmlformats.org/officeDocument/2006/relationships/slideLayout" Target="../slideLayouts/slideLayout60.xml"/><Relationship Id="rId15" Type="http://schemas.openxmlformats.org/officeDocument/2006/relationships/slideLayout" Target="../slideLayouts/slideLayout70.xml"/><Relationship Id="rId23" Type="http://schemas.openxmlformats.org/officeDocument/2006/relationships/slideLayout" Target="../slideLayouts/slideLayout78.xml"/><Relationship Id="rId28" Type="http://schemas.openxmlformats.org/officeDocument/2006/relationships/slideLayout" Target="../slideLayouts/slideLayout83.xml"/><Relationship Id="rId36" Type="http://schemas.openxmlformats.org/officeDocument/2006/relationships/slideLayout" Target="../slideLayouts/slideLayout91.xml"/><Relationship Id="rId10" Type="http://schemas.openxmlformats.org/officeDocument/2006/relationships/slideLayout" Target="../slideLayouts/slideLayout65.xml"/><Relationship Id="rId19" Type="http://schemas.openxmlformats.org/officeDocument/2006/relationships/slideLayout" Target="../slideLayouts/slideLayout74.xml"/><Relationship Id="rId31" Type="http://schemas.openxmlformats.org/officeDocument/2006/relationships/slideLayout" Target="../slideLayouts/slideLayout86.xml"/><Relationship Id="rId44" Type="http://schemas.openxmlformats.org/officeDocument/2006/relationships/image" Target="../media/image15.png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slideLayout" Target="../slideLayouts/slideLayout69.xml"/><Relationship Id="rId22" Type="http://schemas.openxmlformats.org/officeDocument/2006/relationships/slideLayout" Target="../slideLayouts/slideLayout77.xml"/><Relationship Id="rId27" Type="http://schemas.openxmlformats.org/officeDocument/2006/relationships/slideLayout" Target="../slideLayouts/slideLayout82.xml"/><Relationship Id="rId30" Type="http://schemas.openxmlformats.org/officeDocument/2006/relationships/slideLayout" Target="../slideLayouts/slideLayout85.xml"/><Relationship Id="rId35" Type="http://schemas.openxmlformats.org/officeDocument/2006/relationships/slideLayout" Target="../slideLayouts/slideLayout90.xml"/><Relationship Id="rId43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slideLayout" Target="../slideLayouts/slideLayout110.xml"/><Relationship Id="rId18" Type="http://schemas.openxmlformats.org/officeDocument/2006/relationships/slideLayout" Target="../slideLayouts/slideLayout115.xml"/><Relationship Id="rId26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00.xml"/><Relationship Id="rId21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04.xml"/><Relationship Id="rId12" Type="http://schemas.openxmlformats.org/officeDocument/2006/relationships/slideLayout" Target="../slideLayouts/slideLayout109.xml"/><Relationship Id="rId17" Type="http://schemas.openxmlformats.org/officeDocument/2006/relationships/slideLayout" Target="../slideLayouts/slideLayout114.xml"/><Relationship Id="rId25" Type="http://schemas.openxmlformats.org/officeDocument/2006/relationships/slideLayout" Target="../slideLayouts/slideLayout122.xml"/><Relationship Id="rId2" Type="http://schemas.openxmlformats.org/officeDocument/2006/relationships/slideLayout" Target="../slideLayouts/slideLayout99.xml"/><Relationship Id="rId16" Type="http://schemas.openxmlformats.org/officeDocument/2006/relationships/slideLayout" Target="../slideLayouts/slideLayout113.xml"/><Relationship Id="rId20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24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02.xml"/><Relationship Id="rId15" Type="http://schemas.openxmlformats.org/officeDocument/2006/relationships/slideLayout" Target="../slideLayouts/slideLayout112.xml"/><Relationship Id="rId23" Type="http://schemas.openxmlformats.org/officeDocument/2006/relationships/slideLayout" Target="../slideLayouts/slideLayout120.xml"/><Relationship Id="rId28" Type="http://schemas.openxmlformats.org/officeDocument/2006/relationships/image" Target="../media/image15.png"/><Relationship Id="rId10" Type="http://schemas.openxmlformats.org/officeDocument/2006/relationships/slideLayout" Target="../slideLayouts/slideLayout107.xml"/><Relationship Id="rId19" Type="http://schemas.openxmlformats.org/officeDocument/2006/relationships/slideLayout" Target="../slideLayouts/slideLayout116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Relationship Id="rId14" Type="http://schemas.openxmlformats.org/officeDocument/2006/relationships/slideLayout" Target="../slideLayouts/slideLayout111.xml"/><Relationship Id="rId22" Type="http://schemas.openxmlformats.org/officeDocument/2006/relationships/slideLayout" Target="../slideLayouts/slideLayout119.xml"/><Relationship Id="rId27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56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559" r:id="rId8"/>
    <p:sldLayoutId id="2147484560" r:id="rId9"/>
    <p:sldLayoutId id="2147484561" r:id="rId10"/>
    <p:sldLayoutId id="2147484463" r:id="rId11"/>
    <p:sldLayoutId id="2147484256" r:id="rId12"/>
    <p:sldLayoutId id="2147484260" r:id="rId13"/>
    <p:sldLayoutId id="2147484299" r:id="rId14"/>
    <p:sldLayoutId id="2147484562" r:id="rId15"/>
    <p:sldLayoutId id="2147484563" r:id="rId16"/>
    <p:sldLayoutId id="2147484646" r:id="rId17"/>
    <p:sldLayoutId id="2147484647" r:id="rId18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7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3" y="1212851"/>
            <a:ext cx="11887198" cy="2092881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5400000">
            <a:off x="9393899" y="3050516"/>
            <a:ext cx="6995160" cy="894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7632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65" r:id="rId1"/>
    <p:sldLayoutId id="2147484566" r:id="rId2"/>
    <p:sldLayoutId id="2147484567" r:id="rId3"/>
    <p:sldLayoutId id="2147484568" r:id="rId4"/>
    <p:sldLayoutId id="2147484569" r:id="rId5"/>
    <p:sldLayoutId id="2147484570" r:id="rId6"/>
    <p:sldLayoutId id="2147484571" r:id="rId7"/>
    <p:sldLayoutId id="2147484572" r:id="rId8"/>
    <p:sldLayoutId id="2147484573" r:id="rId9"/>
    <p:sldLayoutId id="2147484574" r:id="rId10"/>
    <p:sldLayoutId id="2147484575" r:id="rId11"/>
    <p:sldLayoutId id="2147484576" r:id="rId12"/>
    <p:sldLayoutId id="2147484577" r:id="rId13"/>
    <p:sldLayoutId id="2147484578" r:id="rId14"/>
    <p:sldLayoutId id="2147484579" r:id="rId15"/>
    <p:sldLayoutId id="2147484580" r:id="rId16"/>
    <p:sldLayoutId id="2147484581" r:id="rId17"/>
    <p:sldLayoutId id="2147484582" r:id="rId18"/>
    <p:sldLayoutId id="2147484583" r:id="rId19"/>
    <p:sldLayoutId id="2147484584" r:id="rId20"/>
    <p:sldLayoutId id="2147484585" r:id="rId21"/>
  </p:sldLayoutIdLst>
  <p:transition>
    <p:fade/>
  </p:transition>
  <p:txStyles>
    <p:titleStyle>
      <a:lvl1pPr algn="l" defTabSz="932205" rtl="0" eaLnBrk="1" latinLnBrk="0" hangingPunct="1">
        <a:lnSpc>
          <a:spcPct val="90000"/>
        </a:lnSpc>
        <a:spcBef>
          <a:spcPct val="0"/>
        </a:spcBef>
        <a:buNone/>
        <a:defRPr lang="en-US" sz="4797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342702" marR="0" indent="-342702" algn="l" defTabSz="93220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3997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583863" marR="0" indent="-241159" algn="l" defTabSz="93220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799638" marR="0" indent="-228469" algn="l" defTabSz="93220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1028107" marR="0" indent="-228469" algn="l" defTabSz="93220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256576" marR="0" indent="-228469" algn="l" defTabSz="93220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3563" indent="-233051" algn="l" defTabSz="9322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9666" indent="-233051" algn="l" defTabSz="9322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5769" indent="-233051" algn="l" defTabSz="9322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1872" indent="-233051" algn="l" defTabSz="9322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2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101" algn="l" defTabSz="9322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205" algn="l" defTabSz="9322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8307" algn="l" defTabSz="9322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4410" algn="l" defTabSz="9322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0512" algn="l" defTabSz="9322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6615" algn="l" defTabSz="9322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2716" algn="l" defTabSz="9322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28821" algn="l" defTabSz="9322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6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7005" y="1516064"/>
            <a:ext cx="11887198" cy="2092881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9393899" y="3050515"/>
            <a:ext cx="6995160" cy="894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04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87" r:id="rId1"/>
    <p:sldLayoutId id="2147484588" r:id="rId2"/>
    <p:sldLayoutId id="2147484589" r:id="rId3"/>
    <p:sldLayoutId id="2147484590" r:id="rId4"/>
    <p:sldLayoutId id="2147484591" r:id="rId5"/>
    <p:sldLayoutId id="2147484592" r:id="rId6"/>
    <p:sldLayoutId id="2147484593" r:id="rId7"/>
    <p:sldLayoutId id="2147484594" r:id="rId8"/>
    <p:sldLayoutId id="2147484595" r:id="rId9"/>
    <p:sldLayoutId id="2147484596" r:id="rId10"/>
    <p:sldLayoutId id="2147484597" r:id="rId11"/>
    <p:sldLayoutId id="2147484598" r:id="rId12"/>
    <p:sldLayoutId id="2147484599" r:id="rId13"/>
    <p:sldLayoutId id="2147484600" r:id="rId14"/>
    <p:sldLayoutId id="2147484601" r:id="rId15"/>
    <p:sldLayoutId id="2147484602" r:id="rId16"/>
  </p:sldLayoutIdLst>
  <p:transition>
    <p:fade/>
  </p:transition>
  <p:txStyles>
    <p:titleStyle>
      <a:lvl1pPr algn="l" defTabSz="932384" rtl="0" eaLnBrk="1" latinLnBrk="0" hangingPunct="1">
        <a:lnSpc>
          <a:spcPct val="90000"/>
        </a:lnSpc>
        <a:spcBef>
          <a:spcPct val="0"/>
        </a:spcBef>
        <a:buNone/>
        <a:defRPr lang="en-US" sz="4798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342768" marR="0" indent="-342768" algn="l" defTabSz="932384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3998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583975" marR="0" indent="-241206" algn="l" defTabSz="932384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799792" marR="0" indent="-228513" algn="l" defTabSz="932384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1028305" marR="0" indent="-228513" algn="l" defTabSz="932384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256817" marR="0" indent="-228513" algn="l" defTabSz="932384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4055" indent="-233096" algn="l" defTabSz="93238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0248" indent="-233096" algn="l" defTabSz="93238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6441" indent="-233096" algn="l" defTabSz="93238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2633" indent="-233096" algn="l" defTabSz="93238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3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191" algn="l" defTabSz="9323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384" algn="l" defTabSz="9323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8576" algn="l" defTabSz="9323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4768" algn="l" defTabSz="9323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0960" algn="l" defTabSz="9323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7152" algn="l" defTabSz="9323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3343" algn="l" defTabSz="9323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29537" algn="l" defTabSz="9323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173">
          <p15:clr>
            <a:srgbClr val="C35EA4"/>
          </p15:clr>
        </p15:guide>
        <p15:guide id="17" pos="7661">
          <p15:clr>
            <a:srgbClr val="C35EA4"/>
          </p15:clr>
        </p15:guide>
        <p15:guide id="25" orient="horz" pos="187">
          <p15:clr>
            <a:srgbClr val="C35EA4"/>
          </p15:clr>
        </p15:guide>
        <p15:guide id="26" orient="horz" pos="4219">
          <p15:clr>
            <a:srgbClr val="C35EA4"/>
          </p15:clr>
        </p15:guide>
        <p15:guide id="27" pos="3917">
          <p15:clr>
            <a:srgbClr val="C35EA4"/>
          </p15:clr>
        </p15:guide>
        <p15:guide id="28" orient="horz" pos="955">
          <p15:clr>
            <a:srgbClr val="C35EA4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5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092881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 rot="5400000">
            <a:off x="9393900" y="3050513"/>
            <a:ext cx="6995160" cy="894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4192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04" r:id="rId1"/>
    <p:sldLayoutId id="2147484605" r:id="rId2"/>
    <p:sldLayoutId id="2147484606" r:id="rId3"/>
    <p:sldLayoutId id="2147484607" r:id="rId4"/>
    <p:sldLayoutId id="2147484608" r:id="rId5"/>
    <p:sldLayoutId id="2147484609" r:id="rId6"/>
    <p:sldLayoutId id="2147484610" r:id="rId7"/>
    <p:sldLayoutId id="2147484611" r:id="rId8"/>
    <p:sldLayoutId id="2147484612" r:id="rId9"/>
    <p:sldLayoutId id="2147484613" r:id="rId10"/>
    <p:sldLayoutId id="2147484614" r:id="rId11"/>
    <p:sldLayoutId id="2147484615" r:id="rId12"/>
    <p:sldLayoutId id="2147484616" r:id="rId13"/>
    <p:sldLayoutId id="2147484617" r:id="rId14"/>
    <p:sldLayoutId id="2147484618" r:id="rId15"/>
    <p:sldLayoutId id="2147484619" r:id="rId16"/>
    <p:sldLayoutId id="2147484620" r:id="rId17"/>
    <p:sldLayoutId id="2147484621" r:id="rId18"/>
    <p:sldLayoutId id="2147484622" r:id="rId19"/>
    <p:sldLayoutId id="2147484623" r:id="rId20"/>
    <p:sldLayoutId id="2147484624" r:id="rId21"/>
    <p:sldLayoutId id="2147484625" r:id="rId22"/>
    <p:sldLayoutId id="2147484626" r:id="rId23"/>
    <p:sldLayoutId id="2147484627" r:id="rId24"/>
    <p:sldLayoutId id="2147484628" r:id="rId25"/>
    <p:sldLayoutId id="2147484629" r:id="rId26"/>
    <p:sldLayoutId id="2147484630" r:id="rId27"/>
    <p:sldLayoutId id="2147484631" r:id="rId28"/>
    <p:sldLayoutId id="2147484632" r:id="rId29"/>
    <p:sldLayoutId id="2147484633" r:id="rId30"/>
    <p:sldLayoutId id="2147484634" r:id="rId31"/>
    <p:sldLayoutId id="2147484635" r:id="rId32"/>
    <p:sldLayoutId id="2147484636" r:id="rId33"/>
    <p:sldLayoutId id="2147484637" r:id="rId34"/>
    <p:sldLayoutId id="2147484638" r:id="rId35"/>
    <p:sldLayoutId id="2147484639" r:id="rId36"/>
    <p:sldLayoutId id="2147484640" r:id="rId37"/>
    <p:sldLayoutId id="2147484641" r:id="rId38"/>
    <p:sldLayoutId id="2147484642" r:id="rId39"/>
    <p:sldLayoutId id="2147484643" r:id="rId40"/>
    <p:sldLayoutId id="2147484644" r:id="rId41"/>
    <p:sldLayoutId id="2147484645" r:id="rId42"/>
  </p:sldLayoutIdLst>
  <p:transition>
    <p:fade/>
  </p:transition>
  <p:txStyles>
    <p:titleStyle>
      <a:lvl1pPr algn="l" defTabSz="927997" rtl="0" eaLnBrk="1" latinLnBrk="0" hangingPunct="1">
        <a:lnSpc>
          <a:spcPct val="90000"/>
        </a:lnSpc>
        <a:spcBef>
          <a:spcPct val="0"/>
        </a:spcBef>
        <a:buNone/>
        <a:defRPr lang="en-US" sz="4775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341156" marR="0" indent="-341156" algn="l" defTabSz="92799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398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581228" marR="0" indent="-240072" algn="l" defTabSz="92799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2388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796030" marR="0" indent="-227437" algn="l" defTabSz="92799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99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1023467" marR="0" indent="-227437" algn="l" defTabSz="92799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791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250903" marR="0" indent="-227437" algn="l" defTabSz="92799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791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51991" indent="-232000" algn="l" defTabSz="927997" rtl="0" eaLnBrk="1" latinLnBrk="0" hangingPunct="1">
        <a:spcBef>
          <a:spcPct val="20000"/>
        </a:spcBef>
        <a:buFont typeface="Arial" pitchFamily="34" charset="0"/>
        <a:buChar char="•"/>
        <a:defRPr sz="1990" kern="1200">
          <a:solidFill>
            <a:schemeClr val="tx1"/>
          </a:solidFill>
          <a:latin typeface="+mn-lt"/>
          <a:ea typeface="+mn-ea"/>
          <a:cs typeface="+mn-cs"/>
        </a:defRPr>
      </a:lvl6pPr>
      <a:lvl7pPr marL="3015989" indent="-232000" algn="l" defTabSz="927997" rtl="0" eaLnBrk="1" latinLnBrk="0" hangingPunct="1">
        <a:spcBef>
          <a:spcPct val="20000"/>
        </a:spcBef>
        <a:buFont typeface="Arial" pitchFamily="34" charset="0"/>
        <a:buChar char="•"/>
        <a:defRPr sz="1990" kern="1200">
          <a:solidFill>
            <a:schemeClr val="tx1"/>
          </a:solidFill>
          <a:latin typeface="+mn-lt"/>
          <a:ea typeface="+mn-ea"/>
          <a:cs typeface="+mn-cs"/>
        </a:defRPr>
      </a:lvl7pPr>
      <a:lvl8pPr marL="3479988" indent="-232000" algn="l" defTabSz="927997" rtl="0" eaLnBrk="1" latinLnBrk="0" hangingPunct="1">
        <a:spcBef>
          <a:spcPct val="20000"/>
        </a:spcBef>
        <a:buFont typeface="Arial" pitchFamily="34" charset="0"/>
        <a:buChar char="•"/>
        <a:defRPr sz="1990" kern="1200">
          <a:solidFill>
            <a:schemeClr val="tx1"/>
          </a:solidFill>
          <a:latin typeface="+mn-lt"/>
          <a:ea typeface="+mn-ea"/>
          <a:cs typeface="+mn-cs"/>
        </a:defRPr>
      </a:lvl8pPr>
      <a:lvl9pPr marL="3943987" indent="-232000" algn="l" defTabSz="927997" rtl="0" eaLnBrk="1" latinLnBrk="0" hangingPunct="1">
        <a:spcBef>
          <a:spcPct val="20000"/>
        </a:spcBef>
        <a:buFont typeface="Arial" pitchFamily="34" charset="0"/>
        <a:buChar char="•"/>
        <a:defRPr sz="19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27997" rtl="0" eaLnBrk="1" latinLnBrk="0" hangingPunct="1">
        <a:defRPr sz="1791" kern="1200">
          <a:solidFill>
            <a:schemeClr val="tx1"/>
          </a:solidFill>
          <a:latin typeface="+mn-lt"/>
          <a:ea typeface="+mn-ea"/>
          <a:cs typeface="+mn-cs"/>
        </a:defRPr>
      </a:lvl1pPr>
      <a:lvl2pPr marL="463998" algn="l" defTabSz="927997" rtl="0" eaLnBrk="1" latinLnBrk="0" hangingPunct="1">
        <a:defRPr sz="1791" kern="1200">
          <a:solidFill>
            <a:schemeClr val="tx1"/>
          </a:solidFill>
          <a:latin typeface="+mn-lt"/>
          <a:ea typeface="+mn-ea"/>
          <a:cs typeface="+mn-cs"/>
        </a:defRPr>
      </a:lvl2pPr>
      <a:lvl3pPr marL="927997" algn="l" defTabSz="927997" rtl="0" eaLnBrk="1" latinLnBrk="0" hangingPunct="1">
        <a:defRPr sz="1791" kern="1200">
          <a:solidFill>
            <a:schemeClr val="tx1"/>
          </a:solidFill>
          <a:latin typeface="+mn-lt"/>
          <a:ea typeface="+mn-ea"/>
          <a:cs typeface="+mn-cs"/>
        </a:defRPr>
      </a:lvl3pPr>
      <a:lvl4pPr marL="1391995" algn="l" defTabSz="927997" rtl="0" eaLnBrk="1" latinLnBrk="0" hangingPunct="1">
        <a:defRPr sz="1791" kern="1200">
          <a:solidFill>
            <a:schemeClr val="tx1"/>
          </a:solidFill>
          <a:latin typeface="+mn-lt"/>
          <a:ea typeface="+mn-ea"/>
          <a:cs typeface="+mn-cs"/>
        </a:defRPr>
      </a:lvl4pPr>
      <a:lvl5pPr marL="1855994" algn="l" defTabSz="927997" rtl="0" eaLnBrk="1" latinLnBrk="0" hangingPunct="1">
        <a:defRPr sz="1791" kern="1200">
          <a:solidFill>
            <a:schemeClr val="tx1"/>
          </a:solidFill>
          <a:latin typeface="+mn-lt"/>
          <a:ea typeface="+mn-ea"/>
          <a:cs typeface="+mn-cs"/>
        </a:defRPr>
      </a:lvl5pPr>
      <a:lvl6pPr marL="2319993" algn="l" defTabSz="927997" rtl="0" eaLnBrk="1" latinLnBrk="0" hangingPunct="1">
        <a:defRPr sz="1791" kern="1200">
          <a:solidFill>
            <a:schemeClr val="tx1"/>
          </a:solidFill>
          <a:latin typeface="+mn-lt"/>
          <a:ea typeface="+mn-ea"/>
          <a:cs typeface="+mn-cs"/>
        </a:defRPr>
      </a:lvl6pPr>
      <a:lvl7pPr marL="2783989" algn="l" defTabSz="927997" rtl="0" eaLnBrk="1" latinLnBrk="0" hangingPunct="1">
        <a:defRPr sz="1791" kern="1200">
          <a:solidFill>
            <a:schemeClr val="tx1"/>
          </a:solidFill>
          <a:latin typeface="+mn-lt"/>
          <a:ea typeface="+mn-ea"/>
          <a:cs typeface="+mn-cs"/>
        </a:defRPr>
      </a:lvl7pPr>
      <a:lvl8pPr marL="3247988" algn="l" defTabSz="927997" rtl="0" eaLnBrk="1" latinLnBrk="0" hangingPunct="1">
        <a:defRPr sz="1791" kern="1200">
          <a:solidFill>
            <a:schemeClr val="tx1"/>
          </a:solidFill>
          <a:latin typeface="+mn-lt"/>
          <a:ea typeface="+mn-ea"/>
          <a:cs typeface="+mn-cs"/>
        </a:defRPr>
      </a:lvl8pPr>
      <a:lvl9pPr marL="3711987" algn="l" defTabSz="927997" rtl="0" eaLnBrk="1" latinLnBrk="0" hangingPunct="1">
        <a:defRPr sz="179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5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1" y="1212851"/>
            <a:ext cx="11887198" cy="2092881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8"/>
          <a:stretch>
            <a:fillRect/>
          </a:stretch>
        </p:blipFill>
        <p:spPr>
          <a:xfrm rot="5400000">
            <a:off x="9393899" y="3050514"/>
            <a:ext cx="6995160" cy="894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671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49" r:id="rId1"/>
    <p:sldLayoutId id="2147484650" r:id="rId2"/>
    <p:sldLayoutId id="2147484651" r:id="rId3"/>
    <p:sldLayoutId id="2147484652" r:id="rId4"/>
    <p:sldLayoutId id="2147484653" r:id="rId5"/>
    <p:sldLayoutId id="2147484654" r:id="rId6"/>
    <p:sldLayoutId id="2147484655" r:id="rId7"/>
    <p:sldLayoutId id="2147484656" r:id="rId8"/>
    <p:sldLayoutId id="2147484657" r:id="rId9"/>
    <p:sldLayoutId id="2147484658" r:id="rId10"/>
    <p:sldLayoutId id="2147484659" r:id="rId11"/>
    <p:sldLayoutId id="2147484660" r:id="rId12"/>
    <p:sldLayoutId id="2147484661" r:id="rId13"/>
    <p:sldLayoutId id="2147484662" r:id="rId14"/>
    <p:sldLayoutId id="2147484663" r:id="rId15"/>
    <p:sldLayoutId id="2147484664" r:id="rId16"/>
    <p:sldLayoutId id="2147484665" r:id="rId17"/>
    <p:sldLayoutId id="2147484666" r:id="rId18"/>
    <p:sldLayoutId id="2147484667" r:id="rId19"/>
    <p:sldLayoutId id="2147484668" r:id="rId20"/>
    <p:sldLayoutId id="2147484669" r:id="rId21"/>
    <p:sldLayoutId id="2147484670" r:id="rId22"/>
    <p:sldLayoutId id="2147484671" r:id="rId23"/>
    <p:sldLayoutId id="2147484672" r:id="rId24"/>
    <p:sldLayoutId id="2147484673" r:id="rId25"/>
    <p:sldLayoutId id="2147484674" r:id="rId26"/>
  </p:sldLayoutIdLst>
  <p:transition>
    <p:fade/>
  </p:transition>
  <p:txStyles>
    <p:titleStyle>
      <a:lvl1pPr algn="l" defTabSz="932563" rtl="0" eaLnBrk="1" latinLnBrk="0" hangingPunct="1">
        <a:lnSpc>
          <a:spcPct val="90000"/>
        </a:lnSpc>
        <a:spcBef>
          <a:spcPct val="0"/>
        </a:spcBef>
        <a:buNone/>
        <a:defRPr lang="en-US" sz="4799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342834" marR="0" indent="-342834" algn="l" defTabSz="932563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3999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584088" marR="0" indent="-241253" algn="l" defTabSz="932563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799946" marR="0" indent="-228557" algn="l" defTabSz="932563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1028503" marR="0" indent="-228557" algn="l" defTabSz="932563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257058" marR="0" indent="-228557" algn="l" defTabSz="932563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4548" indent="-233141" algn="l" defTabSz="9325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0830" indent="-233141" algn="l" defTabSz="9325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112" indent="-233141" algn="l" defTabSz="9325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3394" indent="-233141" algn="l" defTabSz="9325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5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281" algn="l" defTabSz="9325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563" algn="l" defTabSz="9325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8844" algn="l" defTabSz="9325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126" algn="l" defTabSz="9325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408" algn="l" defTabSz="9325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7689" algn="l" defTabSz="9325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3970" algn="l" defTabSz="9325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253" algn="l" defTabSz="9325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9.jpeg"/><Relationship Id="rId7" Type="http://schemas.openxmlformats.org/officeDocument/2006/relationships/image" Target="../media/image4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0.xml"/><Relationship Id="rId6" Type="http://schemas.microsoft.com/office/2007/relationships/hdphoto" Target="../media/hdphoto1.wdp"/><Relationship Id="rId5" Type="http://schemas.openxmlformats.org/officeDocument/2006/relationships/image" Target="../media/image41.png"/><Relationship Id="rId10" Type="http://schemas.openxmlformats.org/officeDocument/2006/relationships/image" Target="../media/image45.png"/><Relationship Id="rId4" Type="http://schemas.openxmlformats.org/officeDocument/2006/relationships/image" Target="../media/image40.jpeg"/><Relationship Id="rId9" Type="http://schemas.openxmlformats.org/officeDocument/2006/relationships/image" Target="../media/image4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4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7" Type="http://schemas.openxmlformats.org/officeDocument/2006/relationships/image" Target="../media/image56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emf"/><Relationship Id="rId5" Type="http://schemas.openxmlformats.org/officeDocument/2006/relationships/image" Target="../media/image54.emf"/><Relationship Id="rId4" Type="http://schemas.openxmlformats.org/officeDocument/2006/relationships/image" Target="../media/image53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9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12" Type="http://schemas.openxmlformats.org/officeDocument/2006/relationships/image" Target="../media/image78.png"/><Relationship Id="rId17" Type="http://schemas.openxmlformats.org/officeDocument/2006/relationships/image" Target="../media/image83.png"/><Relationship Id="rId2" Type="http://schemas.openxmlformats.org/officeDocument/2006/relationships/image" Target="../media/image68.png"/><Relationship Id="rId16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11" Type="http://schemas.openxmlformats.org/officeDocument/2006/relationships/image" Target="../media/image77.png"/><Relationship Id="rId5" Type="http://schemas.openxmlformats.org/officeDocument/2006/relationships/image" Target="../media/image71.png"/><Relationship Id="rId15" Type="http://schemas.openxmlformats.org/officeDocument/2006/relationships/image" Target="../media/image81.png"/><Relationship Id="rId10" Type="http://schemas.openxmlformats.org/officeDocument/2006/relationships/image" Target="../media/image76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Relationship Id="rId14" Type="http://schemas.openxmlformats.org/officeDocument/2006/relationships/image" Target="../media/image80.png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4.png"/><Relationship Id="rId18" Type="http://schemas.openxmlformats.org/officeDocument/2006/relationships/image" Target="../media/image99.png"/><Relationship Id="rId26" Type="http://schemas.openxmlformats.org/officeDocument/2006/relationships/image" Target="../media/image107.png"/><Relationship Id="rId39" Type="http://schemas.openxmlformats.org/officeDocument/2006/relationships/image" Target="../media/image120.png"/><Relationship Id="rId21" Type="http://schemas.openxmlformats.org/officeDocument/2006/relationships/image" Target="../media/image102.png"/><Relationship Id="rId34" Type="http://schemas.openxmlformats.org/officeDocument/2006/relationships/image" Target="../media/image115.png"/><Relationship Id="rId42" Type="http://schemas.openxmlformats.org/officeDocument/2006/relationships/image" Target="../media/image123.png"/><Relationship Id="rId47" Type="http://schemas.openxmlformats.org/officeDocument/2006/relationships/image" Target="../media/image128.png"/><Relationship Id="rId50" Type="http://schemas.openxmlformats.org/officeDocument/2006/relationships/image" Target="../media/image131.png"/><Relationship Id="rId55" Type="http://schemas.openxmlformats.org/officeDocument/2006/relationships/image" Target="../media/image136.png"/><Relationship Id="rId63" Type="http://schemas.openxmlformats.org/officeDocument/2006/relationships/image" Target="../media/image144.png"/><Relationship Id="rId7" Type="http://schemas.openxmlformats.org/officeDocument/2006/relationships/image" Target="../media/image88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97.png"/><Relationship Id="rId20" Type="http://schemas.openxmlformats.org/officeDocument/2006/relationships/image" Target="../media/image101.png"/><Relationship Id="rId29" Type="http://schemas.openxmlformats.org/officeDocument/2006/relationships/image" Target="../media/image110.png"/><Relationship Id="rId41" Type="http://schemas.openxmlformats.org/officeDocument/2006/relationships/image" Target="../media/image122.png"/><Relationship Id="rId54" Type="http://schemas.openxmlformats.org/officeDocument/2006/relationships/image" Target="../media/image135.png"/><Relationship Id="rId62" Type="http://schemas.openxmlformats.org/officeDocument/2006/relationships/image" Target="../media/image143.png"/><Relationship Id="rId1" Type="http://schemas.openxmlformats.org/officeDocument/2006/relationships/slideLayout" Target="../slideLayouts/slideLayout114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24" Type="http://schemas.openxmlformats.org/officeDocument/2006/relationships/image" Target="../media/image105.png"/><Relationship Id="rId32" Type="http://schemas.openxmlformats.org/officeDocument/2006/relationships/image" Target="../media/image113.png"/><Relationship Id="rId37" Type="http://schemas.openxmlformats.org/officeDocument/2006/relationships/image" Target="../media/image118.png"/><Relationship Id="rId40" Type="http://schemas.openxmlformats.org/officeDocument/2006/relationships/image" Target="../media/image121.png"/><Relationship Id="rId45" Type="http://schemas.openxmlformats.org/officeDocument/2006/relationships/image" Target="../media/image126.png"/><Relationship Id="rId53" Type="http://schemas.openxmlformats.org/officeDocument/2006/relationships/image" Target="../media/image134.png"/><Relationship Id="rId58" Type="http://schemas.openxmlformats.org/officeDocument/2006/relationships/image" Target="../media/image139.png"/><Relationship Id="rId5" Type="http://schemas.openxmlformats.org/officeDocument/2006/relationships/image" Target="../media/image86.png"/><Relationship Id="rId15" Type="http://schemas.openxmlformats.org/officeDocument/2006/relationships/image" Target="../media/image96.png"/><Relationship Id="rId23" Type="http://schemas.openxmlformats.org/officeDocument/2006/relationships/image" Target="../media/image104.png"/><Relationship Id="rId28" Type="http://schemas.openxmlformats.org/officeDocument/2006/relationships/image" Target="../media/image109.png"/><Relationship Id="rId36" Type="http://schemas.openxmlformats.org/officeDocument/2006/relationships/image" Target="../media/image117.png"/><Relationship Id="rId49" Type="http://schemas.openxmlformats.org/officeDocument/2006/relationships/image" Target="../media/image130.png"/><Relationship Id="rId57" Type="http://schemas.openxmlformats.org/officeDocument/2006/relationships/image" Target="../media/image138.png"/><Relationship Id="rId61" Type="http://schemas.openxmlformats.org/officeDocument/2006/relationships/image" Target="../media/image142.png"/><Relationship Id="rId10" Type="http://schemas.openxmlformats.org/officeDocument/2006/relationships/image" Target="../media/image91.png"/><Relationship Id="rId19" Type="http://schemas.openxmlformats.org/officeDocument/2006/relationships/image" Target="../media/image100.png"/><Relationship Id="rId31" Type="http://schemas.openxmlformats.org/officeDocument/2006/relationships/image" Target="../media/image112.png"/><Relationship Id="rId44" Type="http://schemas.openxmlformats.org/officeDocument/2006/relationships/image" Target="../media/image125.png"/><Relationship Id="rId52" Type="http://schemas.openxmlformats.org/officeDocument/2006/relationships/image" Target="../media/image133.png"/><Relationship Id="rId60" Type="http://schemas.openxmlformats.org/officeDocument/2006/relationships/image" Target="../media/image141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Relationship Id="rId14" Type="http://schemas.openxmlformats.org/officeDocument/2006/relationships/image" Target="../media/image95.png"/><Relationship Id="rId22" Type="http://schemas.openxmlformats.org/officeDocument/2006/relationships/image" Target="../media/image103.png"/><Relationship Id="rId27" Type="http://schemas.openxmlformats.org/officeDocument/2006/relationships/image" Target="../media/image108.png"/><Relationship Id="rId30" Type="http://schemas.openxmlformats.org/officeDocument/2006/relationships/image" Target="../media/image111.png"/><Relationship Id="rId35" Type="http://schemas.openxmlformats.org/officeDocument/2006/relationships/image" Target="../media/image116.png"/><Relationship Id="rId43" Type="http://schemas.openxmlformats.org/officeDocument/2006/relationships/image" Target="../media/image124.png"/><Relationship Id="rId48" Type="http://schemas.openxmlformats.org/officeDocument/2006/relationships/image" Target="../media/image129.png"/><Relationship Id="rId56" Type="http://schemas.openxmlformats.org/officeDocument/2006/relationships/image" Target="../media/image137.png"/><Relationship Id="rId64" Type="http://schemas.openxmlformats.org/officeDocument/2006/relationships/image" Target="../media/image145.png"/><Relationship Id="rId8" Type="http://schemas.openxmlformats.org/officeDocument/2006/relationships/image" Target="../media/image89.png"/><Relationship Id="rId51" Type="http://schemas.openxmlformats.org/officeDocument/2006/relationships/image" Target="../media/image132.png"/><Relationship Id="rId3" Type="http://schemas.openxmlformats.org/officeDocument/2006/relationships/image" Target="../media/image84.png"/><Relationship Id="rId12" Type="http://schemas.openxmlformats.org/officeDocument/2006/relationships/image" Target="../media/image93.png"/><Relationship Id="rId17" Type="http://schemas.openxmlformats.org/officeDocument/2006/relationships/image" Target="../media/image98.png"/><Relationship Id="rId25" Type="http://schemas.openxmlformats.org/officeDocument/2006/relationships/image" Target="../media/image106.png"/><Relationship Id="rId33" Type="http://schemas.openxmlformats.org/officeDocument/2006/relationships/image" Target="../media/image114.png"/><Relationship Id="rId38" Type="http://schemas.openxmlformats.org/officeDocument/2006/relationships/image" Target="../media/image119.png"/><Relationship Id="rId46" Type="http://schemas.openxmlformats.org/officeDocument/2006/relationships/image" Target="../media/image127.png"/><Relationship Id="rId59" Type="http://schemas.openxmlformats.org/officeDocument/2006/relationships/image" Target="../media/image14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azure.microsoft.com/en-us/marketplace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azure/azure-stack/azure-stack-deploy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indowsservercatalog.com/results.aspx?&amp;chtext=&amp;cstext=&amp;csttext=&amp;chbtext=&amp;bCatID=1333&amp;cpID=0&amp;avc=79&amp;ava=0&amp;avq=0&amp;OR=1&amp;PGS=25&amp;ready=0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docs.microsoft.com/en-us/azure/azure-stack/azure-stack-download-azure-marketplace-item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Azure/AzureStack-QuickStart-Templates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8.png"/><Relationship Id="rId4" Type="http://schemas.openxmlformats.org/officeDocument/2006/relationships/image" Target="../media/image147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channel9.msdn.com/Blogs/azurestack" TargetMode="External"/><Relationship Id="rId3" Type="http://schemas.openxmlformats.org/officeDocument/2006/relationships/hyperlink" Target="http://aka.ms/AzureStack" TargetMode="External"/><Relationship Id="rId7" Type="http://schemas.openxmlformats.org/officeDocument/2006/relationships/hyperlink" Target="http://aka.ms/AzureStackakaGuide" TargetMode="External"/><Relationship Id="rId12" Type="http://schemas.openxmlformats.org/officeDocument/2006/relationships/hyperlink" Target="https://twitter.com/search?f=tweets&amp;vertical=default&amp;q=#AzureStack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aka.ms/azurestacktroubleshooting" TargetMode="External"/><Relationship Id="rId11" Type="http://schemas.openxmlformats.org/officeDocument/2006/relationships/hyperlink" Target="https://github.com/Azure/AzureStack-Tools" TargetMode="External"/><Relationship Id="rId5" Type="http://schemas.openxmlformats.org/officeDocument/2006/relationships/hyperlink" Target="http://aka.ms/azurestackwhatsnew" TargetMode="External"/><Relationship Id="rId10" Type="http://schemas.openxmlformats.org/officeDocument/2006/relationships/hyperlink" Target="http://aka.ms/AzureStackUserVoice" TargetMode="External"/><Relationship Id="rId4" Type="http://schemas.openxmlformats.org/officeDocument/2006/relationships/hyperlink" Target="http://aka.ms/AzureStackDocs" TargetMode="External"/><Relationship Id="rId9" Type="http://schemas.openxmlformats.org/officeDocument/2006/relationships/hyperlink" Target="http://aka.ms/AzureStackForum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01" y="2814105"/>
            <a:ext cx="8679840" cy="1835285"/>
          </a:xfrm>
        </p:spPr>
        <p:txBody>
          <a:bodyPr/>
          <a:lstStyle/>
          <a:p>
            <a:r>
              <a:rPr lang="pt-BR" dirty="0"/>
              <a:t>Azure Stack v enterprise okoljih, da ali ne</a:t>
            </a:r>
            <a:r>
              <a:rPr lang="sl-SI" dirty="0"/>
              <a:t>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73049" y="4493926"/>
            <a:ext cx="6305227" cy="731528"/>
          </a:xfrm>
        </p:spPr>
        <p:txBody>
          <a:bodyPr/>
          <a:lstStyle/>
          <a:p>
            <a:r>
              <a:rPr lang="sl-SI" dirty="0"/>
              <a:t>Tomaž Čebul, Microsoft </a:t>
            </a:r>
            <a:r>
              <a:rPr lang="sl-SI" dirty="0" err="1"/>
              <a:t>services</a:t>
            </a:r>
            <a:endParaRPr lang="sl-SI" dirty="0"/>
          </a:p>
          <a:p>
            <a:r>
              <a:rPr lang="sl-SI" dirty="0"/>
              <a:t>Andrej Kreuh, ADD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8760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7200" dirty="0"/>
              <a:t>Kaj je Azure </a:t>
            </a:r>
            <a:r>
              <a:rPr lang="sl-SI" sz="7200" dirty="0" err="1"/>
              <a:t>Stack</a:t>
            </a:r>
            <a:r>
              <a:rPr lang="sl-SI" sz="7200" dirty="0"/>
              <a:t>?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38516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8"/>
          <p:cNvSpPr txBox="1">
            <a:spLocks/>
          </p:cNvSpPr>
          <p:nvPr/>
        </p:nvSpPr>
        <p:spPr>
          <a:xfrm>
            <a:off x="169565" y="245576"/>
            <a:ext cx="13598614" cy="935842"/>
          </a:xfrm>
          <a:prstGeom prst="rect">
            <a:avLst/>
          </a:prstGeom>
        </p:spPr>
        <p:txBody>
          <a:bodyPr vert="horz" wrap="square" lIns="149217" tIns="93260" rIns="149217" bIns="9326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5400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5130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96" b="0" i="0" u="none" strike="noStrike" kern="1200" cap="none" spc="-104" normalizeH="0" baseline="0" noProof="0" dirty="0">
                <a:ln w="3175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 Light"/>
                <a:ea typeface="+mn-ea"/>
                <a:cs typeface="Segoe UI" pitchFamily="34" charset="0"/>
              </a:rPr>
              <a:t>Microsoft’s hybrid cloud platform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8335263" y="1481038"/>
            <a:ext cx="3991802" cy="4063163"/>
            <a:chOff x="3398837" y="2189163"/>
            <a:chExt cx="3913887" cy="3983855"/>
          </a:xfrm>
        </p:grpSpPr>
        <p:grpSp>
          <p:nvGrpSpPr>
            <p:cNvPr id="25" name="Group 24"/>
            <p:cNvGrpSpPr/>
            <p:nvPr/>
          </p:nvGrpSpPr>
          <p:grpSpPr>
            <a:xfrm>
              <a:off x="3398837" y="2189163"/>
              <a:ext cx="3913887" cy="2753190"/>
              <a:chOff x="4209350" y="2189163"/>
              <a:chExt cx="3913887" cy="2753190"/>
            </a:xfrm>
          </p:grpSpPr>
          <p:sp>
            <p:nvSpPr>
              <p:cNvPr id="27" name="Rectangle 26"/>
              <p:cNvSpPr/>
              <p:nvPr/>
            </p:nvSpPr>
            <p:spPr bwMode="auto">
              <a:xfrm>
                <a:off x="4209350" y="4303439"/>
                <a:ext cx="3903969" cy="638914"/>
              </a:xfrm>
              <a:prstGeom prst="rect">
                <a:avLst/>
              </a:prstGeom>
              <a:solidFill>
                <a:srgbClr val="002050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Cloud-inspired infrastructure</a:t>
                </a:r>
              </a:p>
            </p:txBody>
          </p:sp>
          <p:sp>
            <p:nvSpPr>
              <p:cNvPr id="28" name="Rectangle 27"/>
              <p:cNvSpPr/>
              <p:nvPr/>
            </p:nvSpPr>
            <p:spPr bwMode="auto">
              <a:xfrm>
                <a:off x="4209350" y="3598681"/>
                <a:ext cx="3903969" cy="638914"/>
              </a:xfrm>
              <a:prstGeom prst="rect">
                <a:avLst/>
              </a:prstGeom>
              <a:solidFill>
                <a:srgbClr val="002050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Azure IaaS | Azure PaaS</a:t>
                </a:r>
                <a:b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</a:br>
                <a:r>
                  <a:rPr kumimoji="0" lang="en-US" sz="81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Compute | Network | Storage</a:t>
                </a:r>
              </a:p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1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App Service | Service Fabric*</a:t>
                </a:r>
              </a:p>
            </p:txBody>
          </p:sp>
          <p:sp>
            <p:nvSpPr>
              <p:cNvPr id="29" name="Rectangle 28"/>
              <p:cNvSpPr/>
              <p:nvPr/>
            </p:nvSpPr>
            <p:spPr bwMode="auto">
              <a:xfrm>
                <a:off x="4219268" y="2893922"/>
                <a:ext cx="3903969" cy="638914"/>
              </a:xfrm>
              <a:prstGeom prst="rect">
                <a:avLst/>
              </a:prstGeom>
              <a:solidFill>
                <a:srgbClr val="002050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Azure Resource Manager</a:t>
                </a:r>
              </a:p>
            </p:txBody>
          </p:sp>
          <p:sp>
            <p:nvSpPr>
              <p:cNvPr id="30" name="Rectangle 29"/>
              <p:cNvSpPr/>
              <p:nvPr/>
            </p:nvSpPr>
            <p:spPr bwMode="auto">
              <a:xfrm>
                <a:off x="4219268" y="2189163"/>
                <a:ext cx="3903969" cy="638914"/>
              </a:xfrm>
              <a:prstGeom prst="rect">
                <a:avLst/>
              </a:prstGeom>
              <a:solidFill>
                <a:srgbClr val="002050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Portal | PowerShell | DevOps tools </a:t>
                </a:r>
              </a:p>
            </p:txBody>
          </p:sp>
        </p:grpSp>
        <p:sp>
          <p:nvSpPr>
            <p:cNvPr id="26" name="Rectangle 25"/>
            <p:cNvSpPr/>
            <p:nvPr/>
          </p:nvSpPr>
          <p:spPr bwMode="auto">
            <a:xfrm>
              <a:off x="3408755" y="5319450"/>
              <a:ext cx="3894051" cy="853568"/>
            </a:xfrm>
            <a:prstGeom prst="rect">
              <a:avLst/>
            </a:prstGeom>
            <a:solidFill>
              <a:srgbClr val="0072C6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509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36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Pro Display Light" panose="020B0302040504020203" pitchFamily="34" charset="0"/>
                  <a:ea typeface="+mn-ea"/>
                  <a:cs typeface="Segoe UI Semilight" panose="020B0402040204020203" pitchFamily="34" charset="0"/>
                </a:rPr>
                <a:t>Microsoft Azure Stack</a:t>
              </a:r>
            </a:p>
            <a:p>
              <a:pPr marL="0" marR="0" lvl="0" indent="0" algn="ctr" defTabSz="9509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Pro Light" panose="020B0302040504020203" pitchFamily="34" charset="0"/>
                  <a:ea typeface="+mn-ea"/>
                  <a:cs typeface="Segoe UI Semilight" panose="020B0402040204020203" pitchFamily="34" charset="0"/>
                </a:rPr>
                <a:t>Private | Hosted 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50837" y="1481038"/>
            <a:ext cx="11976207" cy="4843584"/>
            <a:chOff x="343110" y="2189163"/>
            <a:chExt cx="11742480" cy="4749043"/>
          </a:xfrm>
        </p:grpSpPr>
        <p:grpSp>
          <p:nvGrpSpPr>
            <p:cNvPr id="32" name="Group 31"/>
            <p:cNvGrpSpPr/>
            <p:nvPr/>
          </p:nvGrpSpPr>
          <p:grpSpPr>
            <a:xfrm>
              <a:off x="8171703" y="2189163"/>
              <a:ext cx="3913887" cy="2753190"/>
              <a:chOff x="4209350" y="2189163"/>
              <a:chExt cx="3913887" cy="2753190"/>
            </a:xfrm>
          </p:grpSpPr>
          <p:sp>
            <p:nvSpPr>
              <p:cNvPr id="34" name="Rectangle 33"/>
              <p:cNvSpPr/>
              <p:nvPr/>
            </p:nvSpPr>
            <p:spPr bwMode="auto">
              <a:xfrm>
                <a:off x="4209350" y="4303439"/>
                <a:ext cx="3903969" cy="638914"/>
              </a:xfrm>
              <a:prstGeom prst="rect">
                <a:avLst/>
              </a:prstGeom>
              <a:solidFill>
                <a:srgbClr val="002050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Cloud infrastructure</a:t>
                </a:r>
              </a:p>
            </p:txBody>
          </p:sp>
          <p:sp>
            <p:nvSpPr>
              <p:cNvPr id="35" name="Rectangle 34"/>
              <p:cNvSpPr/>
              <p:nvPr/>
            </p:nvSpPr>
            <p:spPr bwMode="auto">
              <a:xfrm>
                <a:off x="4209350" y="3598681"/>
                <a:ext cx="3903969" cy="638914"/>
              </a:xfrm>
              <a:prstGeom prst="rect">
                <a:avLst/>
              </a:prstGeom>
              <a:solidFill>
                <a:srgbClr val="002050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IaaS | PaaS </a:t>
                </a:r>
              </a:p>
            </p:txBody>
          </p:sp>
          <p:sp>
            <p:nvSpPr>
              <p:cNvPr id="36" name="Rectangle 35"/>
              <p:cNvSpPr/>
              <p:nvPr/>
            </p:nvSpPr>
            <p:spPr bwMode="auto">
              <a:xfrm>
                <a:off x="4219268" y="2893922"/>
                <a:ext cx="3903969" cy="638914"/>
              </a:xfrm>
              <a:prstGeom prst="rect">
                <a:avLst/>
              </a:prstGeom>
              <a:solidFill>
                <a:srgbClr val="002050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Azure Resource Manager</a:t>
                </a:r>
              </a:p>
            </p:txBody>
          </p:sp>
          <p:sp>
            <p:nvSpPr>
              <p:cNvPr id="37" name="Rectangle 36"/>
              <p:cNvSpPr/>
              <p:nvPr/>
            </p:nvSpPr>
            <p:spPr bwMode="auto">
              <a:xfrm>
                <a:off x="4219268" y="2189163"/>
                <a:ext cx="3903969" cy="638914"/>
              </a:xfrm>
              <a:prstGeom prst="rect">
                <a:avLst/>
              </a:prstGeom>
              <a:solidFill>
                <a:srgbClr val="002050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Portal | PowerShell | DevOps tools </a:t>
                </a:r>
              </a:p>
            </p:txBody>
          </p:sp>
        </p:grpSp>
        <p:sp>
          <p:nvSpPr>
            <p:cNvPr id="33" name="Rectangle 32"/>
            <p:cNvSpPr/>
            <p:nvPr/>
          </p:nvSpPr>
          <p:spPr bwMode="auto">
            <a:xfrm>
              <a:off x="8181621" y="5319450"/>
              <a:ext cx="3894051" cy="853568"/>
            </a:xfrm>
            <a:prstGeom prst="rect">
              <a:avLst/>
            </a:prstGeom>
            <a:solidFill>
              <a:srgbClr val="0072C6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509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36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Pro Display Light" panose="020B0302040504020203" pitchFamily="34" charset="0"/>
                  <a:ea typeface="+mn-ea"/>
                  <a:cs typeface="Segoe UI Semilight" panose="020B0402040204020203" pitchFamily="34" charset="0"/>
                </a:rPr>
                <a:t>Microsoft Azure  </a:t>
              </a:r>
            </a:p>
            <a:p>
              <a:pPr marL="0" marR="0" lvl="0" indent="0" algn="ctr" defTabSz="9509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Pro Display Light" panose="020B0302040504020203" pitchFamily="34" charset="0"/>
                  <a:ea typeface="+mn-ea"/>
                  <a:cs typeface="Segoe UI Semilight" panose="020B0402040204020203" pitchFamily="34" charset="0"/>
                </a:rPr>
                <a:t>Public</a:t>
              </a:r>
            </a:p>
          </p:txBody>
        </p:sp>
        <p:sp>
          <p:nvSpPr>
            <p:cNvPr id="62" name="Rectangle 61"/>
            <p:cNvSpPr/>
            <p:nvPr/>
          </p:nvSpPr>
          <p:spPr bwMode="auto">
            <a:xfrm>
              <a:off x="8187953" y="6340508"/>
              <a:ext cx="3894051" cy="597698"/>
            </a:xfrm>
            <a:prstGeom prst="rect">
              <a:avLst/>
            </a:prstGeom>
            <a:solidFill>
              <a:srgbClr val="0072C6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509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36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Pro Display Light" panose="020B0302040504020203" pitchFamily="34" charset="0"/>
                  <a:ea typeface="+mn-ea"/>
                  <a:cs typeface="Segoe UI Semilight" panose="020B0402040204020203" pitchFamily="34" charset="0"/>
                </a:rPr>
                <a:t>Sealed hosts </a:t>
              </a:r>
            </a:p>
            <a:p>
              <a:pPr marL="0" marR="0" lvl="0" indent="0" algn="ctr" defTabSz="9509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36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Pro Display Light" panose="020B0302040504020203" pitchFamily="34" charset="0"/>
                  <a:ea typeface="+mn-ea"/>
                  <a:cs typeface="Segoe UI Semilight" panose="020B0402040204020203" pitchFamily="34" charset="0"/>
                </a:rPr>
                <a:t>Azure-designed Hardware</a:t>
              </a:r>
              <a:endParaRPr kumimoji="0" lang="en-US" sz="1428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Pro Display Light" panose="020B0302040504020203" pitchFamily="34" charset="0"/>
                <a:ea typeface="+mn-ea"/>
                <a:cs typeface="Segoe UI Semilight" panose="020B0402040204020203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 bwMode="auto">
            <a:xfrm>
              <a:off x="343110" y="6340506"/>
              <a:ext cx="3894051" cy="597700"/>
            </a:xfrm>
            <a:prstGeom prst="rect">
              <a:avLst/>
            </a:prstGeom>
            <a:solidFill>
              <a:srgbClr val="0072C6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509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36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Pro Display Light" panose="020B0302040504020203" pitchFamily="34" charset="0"/>
                  <a:ea typeface="+mn-ea"/>
                  <a:cs typeface="Segoe UI Semilight" panose="020B0402040204020203" pitchFamily="34" charset="0"/>
                </a:rPr>
                <a:t>Sealed hosts</a:t>
              </a:r>
            </a:p>
            <a:p>
              <a:pPr marL="0" marR="0" lvl="0" indent="0" algn="ctr" defTabSz="9509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36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Pro Display Light" panose="020B0302040504020203" pitchFamily="34" charset="0"/>
                  <a:ea typeface="+mn-ea"/>
                  <a:cs typeface="Segoe UI Semilight" panose="020B0402040204020203" pitchFamily="34" charset="0"/>
                </a:rPr>
                <a:t>Integrated Systems Hardware</a:t>
              </a:r>
              <a:endParaRPr kumimoji="0" lang="en-US" sz="1428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Pro Display Light" panose="020B0302040504020203" pitchFamily="34" charset="0"/>
                <a:ea typeface="+mn-ea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378133" y="1481038"/>
            <a:ext cx="3991802" cy="4063163"/>
            <a:chOff x="3398837" y="2189163"/>
            <a:chExt cx="3913887" cy="3983855"/>
          </a:xfrm>
        </p:grpSpPr>
        <p:grpSp>
          <p:nvGrpSpPr>
            <p:cNvPr id="39" name="Group 38"/>
            <p:cNvGrpSpPr/>
            <p:nvPr/>
          </p:nvGrpSpPr>
          <p:grpSpPr>
            <a:xfrm>
              <a:off x="3398837" y="2189163"/>
              <a:ext cx="3913887" cy="2753190"/>
              <a:chOff x="4209350" y="2189163"/>
              <a:chExt cx="3913887" cy="2753190"/>
            </a:xfrm>
          </p:grpSpPr>
          <p:sp>
            <p:nvSpPr>
              <p:cNvPr id="41" name="Rectangle 40"/>
              <p:cNvSpPr/>
              <p:nvPr/>
            </p:nvSpPr>
            <p:spPr bwMode="auto">
              <a:xfrm>
                <a:off x="4209350" y="4303439"/>
                <a:ext cx="3903969" cy="638914"/>
              </a:xfrm>
              <a:prstGeom prst="rect">
                <a:avLst/>
              </a:prstGeom>
              <a:solidFill>
                <a:srgbClr val="002050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Cloud-inspired infrastructure</a:t>
                </a:r>
              </a:p>
            </p:txBody>
          </p:sp>
          <p:sp>
            <p:nvSpPr>
              <p:cNvPr id="42" name="Rectangle 41"/>
              <p:cNvSpPr/>
              <p:nvPr/>
            </p:nvSpPr>
            <p:spPr bwMode="auto">
              <a:xfrm>
                <a:off x="4209350" y="3598681"/>
                <a:ext cx="3903969" cy="638914"/>
              </a:xfrm>
              <a:prstGeom prst="rect">
                <a:avLst/>
              </a:prstGeom>
              <a:solidFill>
                <a:srgbClr val="002050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Azure IaaS | Azure PaaS</a:t>
                </a:r>
                <a:b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</a:br>
                <a:r>
                  <a:rPr kumimoji="0" lang="en-US" sz="81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Compute | Network | Storage</a:t>
                </a:r>
              </a:p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1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App Service | Service Fabric*</a:t>
                </a:r>
              </a:p>
            </p:txBody>
          </p:sp>
          <p:sp>
            <p:nvSpPr>
              <p:cNvPr id="43" name="Rectangle 42"/>
              <p:cNvSpPr/>
              <p:nvPr/>
            </p:nvSpPr>
            <p:spPr bwMode="auto">
              <a:xfrm>
                <a:off x="4219268" y="2893922"/>
                <a:ext cx="3903969" cy="638914"/>
              </a:xfrm>
              <a:prstGeom prst="rect">
                <a:avLst/>
              </a:prstGeom>
              <a:solidFill>
                <a:srgbClr val="002050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Azure Resource Manager</a:t>
                </a:r>
              </a:p>
            </p:txBody>
          </p:sp>
          <p:sp>
            <p:nvSpPr>
              <p:cNvPr id="44" name="Rectangle 43"/>
              <p:cNvSpPr/>
              <p:nvPr/>
            </p:nvSpPr>
            <p:spPr bwMode="auto">
              <a:xfrm>
                <a:off x="4219268" y="2189163"/>
                <a:ext cx="3903969" cy="638914"/>
              </a:xfrm>
              <a:prstGeom prst="rect">
                <a:avLst/>
              </a:prstGeom>
              <a:solidFill>
                <a:srgbClr val="002050"/>
              </a:solidFill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3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Pro Display Light" panose="020B0302040504020203" pitchFamily="34" charset="0"/>
                    <a:ea typeface="Segoe UI" pitchFamily="34" charset="0"/>
                    <a:cs typeface="Segoe UI" pitchFamily="34" charset="0"/>
                  </a:rPr>
                  <a:t>Portal | PowerShell | DevOps tools </a:t>
                </a:r>
              </a:p>
            </p:txBody>
          </p:sp>
        </p:grpSp>
        <p:sp>
          <p:nvSpPr>
            <p:cNvPr id="40" name="Rectangle 39"/>
            <p:cNvSpPr/>
            <p:nvPr/>
          </p:nvSpPr>
          <p:spPr bwMode="auto">
            <a:xfrm>
              <a:off x="3408755" y="5319450"/>
              <a:ext cx="3894051" cy="853568"/>
            </a:xfrm>
            <a:prstGeom prst="rect">
              <a:avLst/>
            </a:prstGeom>
            <a:solidFill>
              <a:srgbClr val="0072C6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521" tIns="149217" rIns="186521" bIns="14921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509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36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Pro Display Light" panose="020B0302040504020203" pitchFamily="34" charset="0"/>
                  <a:ea typeface="+mn-ea"/>
                  <a:cs typeface="Segoe UI Semilight" panose="020B0402040204020203" pitchFamily="34" charset="0"/>
                </a:rPr>
                <a:t>Microsoft Azure Stack</a:t>
              </a:r>
            </a:p>
            <a:p>
              <a:pPr marL="0" marR="0" lvl="0" indent="0" algn="ctr" defTabSz="9509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Pro Light" panose="020B0302040504020203" pitchFamily="34" charset="0"/>
                  <a:ea typeface="+mn-ea"/>
                  <a:cs typeface="Segoe UI Semilight" panose="020B0402040204020203" pitchFamily="34" charset="0"/>
                </a:rPr>
                <a:t>Private | Hosted 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689414" y="2117462"/>
            <a:ext cx="3306987" cy="2497812"/>
            <a:chOff x="4597018" y="2292464"/>
            <a:chExt cx="3242438" cy="2449057"/>
          </a:xfrm>
        </p:grpSpPr>
        <p:grpSp>
          <p:nvGrpSpPr>
            <p:cNvPr id="46" name="Group 45"/>
            <p:cNvGrpSpPr/>
            <p:nvPr/>
          </p:nvGrpSpPr>
          <p:grpSpPr>
            <a:xfrm>
              <a:off x="4597018" y="2923610"/>
              <a:ext cx="3242438" cy="1176060"/>
              <a:chOff x="4387582" y="2974642"/>
              <a:chExt cx="3683522" cy="1320078"/>
            </a:xfrm>
          </p:grpSpPr>
          <p:sp>
            <p:nvSpPr>
              <p:cNvPr id="55" name="Rectangle 54"/>
              <p:cNvSpPr/>
              <p:nvPr/>
            </p:nvSpPr>
            <p:spPr bwMode="auto">
              <a:xfrm>
                <a:off x="4387582" y="3739835"/>
                <a:ext cx="3683522" cy="554885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28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rPr>
                  <a:t>Azure services in your datacenter</a:t>
                </a:r>
              </a:p>
            </p:txBody>
          </p:sp>
          <p:sp>
            <p:nvSpPr>
              <p:cNvPr id="56" name="Rectangle 55"/>
              <p:cNvSpPr/>
              <p:nvPr/>
            </p:nvSpPr>
            <p:spPr bwMode="auto">
              <a:xfrm>
                <a:off x="4500303" y="3376479"/>
                <a:ext cx="3462003" cy="539101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28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rPr>
                  <a:t>Unified app development</a:t>
                </a:r>
              </a:p>
            </p:txBody>
          </p:sp>
          <p:sp>
            <p:nvSpPr>
              <p:cNvPr id="57" name="Rectangle 56"/>
              <p:cNvSpPr/>
              <p:nvPr/>
            </p:nvSpPr>
            <p:spPr bwMode="auto">
              <a:xfrm>
                <a:off x="4779554" y="2974642"/>
                <a:ext cx="2750610" cy="577582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6521" tIns="149217" rIns="186521" bIns="14921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51028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28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rPr>
                  <a:t>One Azure ecosystem</a:t>
                </a: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5819821" y="2292464"/>
              <a:ext cx="1953830" cy="572464"/>
            </a:xfrm>
            <a:prstGeom prst="rect">
              <a:avLst/>
            </a:prstGeom>
            <a:noFill/>
          </p:spPr>
          <p:txBody>
            <a:bodyPr wrap="square" lIns="186521" tIns="149217" rIns="186521" bIns="149217" rtlCol="0">
              <a:spAutoFit/>
            </a:bodyPr>
            <a:lstStyle/>
            <a:p>
              <a:pPr marL="0" marR="0" lvl="0" indent="0" algn="l" defTabSz="951304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4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UI Light"/>
                  <a:ea typeface="Segoe UI" pitchFamily="34" charset="0"/>
                  <a:cs typeface="Segoe UI" pitchFamily="34" charset="0"/>
                </a:rPr>
                <a:t>Developers</a:t>
              </a:r>
            </a:p>
          </p:txBody>
        </p:sp>
        <p:sp>
          <p:nvSpPr>
            <p:cNvPr id="53" name="Oval 5"/>
            <p:cNvSpPr>
              <a:spLocks noChangeArrowheads="1"/>
            </p:cNvSpPr>
            <p:nvPr/>
          </p:nvSpPr>
          <p:spPr bwMode="auto">
            <a:xfrm>
              <a:off x="5443153" y="2412496"/>
              <a:ext cx="131502" cy="13513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5130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51" name="Oval 5"/>
            <p:cNvSpPr>
              <a:spLocks noChangeArrowheads="1"/>
            </p:cNvSpPr>
            <p:nvPr/>
          </p:nvSpPr>
          <p:spPr bwMode="auto">
            <a:xfrm>
              <a:off x="5758318" y="4324942"/>
              <a:ext cx="131502" cy="13513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5130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6193036" y="4169057"/>
              <a:ext cx="817226" cy="572464"/>
            </a:xfrm>
            <a:prstGeom prst="rect">
              <a:avLst/>
            </a:prstGeom>
            <a:noFill/>
          </p:spPr>
          <p:txBody>
            <a:bodyPr wrap="square" lIns="186521" tIns="149217" rIns="186521" bIns="149217" rtlCol="0">
              <a:spAutoFit/>
            </a:bodyPr>
            <a:lstStyle/>
            <a:p>
              <a:pPr marL="0" marR="0" lvl="0" indent="0" algn="l" defTabSz="951304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4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UI Light"/>
                  <a:ea typeface="Segoe UI" pitchFamily="34" charset="0"/>
                  <a:cs typeface="Segoe UI" pitchFamily="34" charset="0"/>
                </a:rPr>
                <a:t>IT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5017081" y="832966"/>
            <a:ext cx="2582834" cy="4976681"/>
            <a:chOff x="5151495" y="1561978"/>
            <a:chExt cx="2066008" cy="3980845"/>
          </a:xfrm>
          <a:solidFill>
            <a:srgbClr val="002050"/>
          </a:solidFill>
        </p:grpSpPr>
        <p:sp>
          <p:nvSpPr>
            <p:cNvPr id="59" name="Freeform 80"/>
            <p:cNvSpPr/>
            <p:nvPr/>
          </p:nvSpPr>
          <p:spPr bwMode="auto">
            <a:xfrm rot="8100000">
              <a:off x="5202535" y="1561978"/>
              <a:ext cx="2014968" cy="2014967"/>
            </a:xfrm>
            <a:custGeom>
              <a:avLst/>
              <a:gdLst>
                <a:gd name="connsiteX0" fmla="*/ 686584 w 2313259"/>
                <a:gd name="connsiteY0" fmla="*/ 1626304 h 2313259"/>
                <a:gd name="connsiteX1" fmla="*/ 134698 w 2313259"/>
                <a:gd name="connsiteY1" fmla="*/ 456262 h 2313259"/>
                <a:gd name="connsiteX2" fmla="*/ 127395 w 2313259"/>
                <a:gd name="connsiteY2" fmla="*/ 303308 h 2313259"/>
                <a:gd name="connsiteX3" fmla="*/ 0 w 2313259"/>
                <a:gd name="connsiteY3" fmla="*/ 303308 h 2313259"/>
                <a:gd name="connsiteX4" fmla="*/ 227788 w 2313259"/>
                <a:gd name="connsiteY4" fmla="*/ 0 h 2313259"/>
                <a:gd name="connsiteX5" fmla="*/ 455575 w 2313259"/>
                <a:gd name="connsiteY5" fmla="*/ 303308 h 2313259"/>
                <a:gd name="connsiteX6" fmla="*/ 346480 w 2313259"/>
                <a:gd name="connsiteY6" fmla="*/ 303308 h 2313259"/>
                <a:gd name="connsiteX7" fmla="*/ 347164 w 2313259"/>
                <a:gd name="connsiteY7" fmla="*/ 303991 h 2313259"/>
                <a:gd name="connsiteX8" fmla="*/ 353429 w 2313259"/>
                <a:gd name="connsiteY8" fmla="*/ 435199 h 2313259"/>
                <a:gd name="connsiteX9" fmla="*/ 841961 w 2313259"/>
                <a:gd name="connsiteY9" fmla="*/ 1470926 h 2313259"/>
                <a:gd name="connsiteX10" fmla="*/ 1877688 w 2313259"/>
                <a:gd name="connsiteY10" fmla="*/ 1959458 h 2313259"/>
                <a:gd name="connsiteX11" fmla="*/ 2008896 w 2313259"/>
                <a:gd name="connsiteY11" fmla="*/ 1965723 h 2313259"/>
                <a:gd name="connsiteX12" fmla="*/ 2009951 w 2313259"/>
                <a:gd name="connsiteY12" fmla="*/ 1966779 h 2313259"/>
                <a:gd name="connsiteX13" fmla="*/ 2009951 w 2313259"/>
                <a:gd name="connsiteY13" fmla="*/ 1857684 h 2313259"/>
                <a:gd name="connsiteX14" fmla="*/ 2313259 w 2313259"/>
                <a:gd name="connsiteY14" fmla="*/ 2085471 h 2313259"/>
                <a:gd name="connsiteX15" fmla="*/ 2009951 w 2313259"/>
                <a:gd name="connsiteY15" fmla="*/ 2313259 h 2313259"/>
                <a:gd name="connsiteX16" fmla="*/ 2009951 w 2313259"/>
                <a:gd name="connsiteY16" fmla="*/ 2185510 h 2313259"/>
                <a:gd name="connsiteX17" fmla="*/ 1856625 w 2313259"/>
                <a:gd name="connsiteY17" fmla="*/ 2178189 h 2313259"/>
                <a:gd name="connsiteX18" fmla="*/ 686584 w 2313259"/>
                <a:gd name="connsiteY18" fmla="*/ 1626304 h 2313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313259" h="2313259">
                  <a:moveTo>
                    <a:pt x="686584" y="1626304"/>
                  </a:moveTo>
                  <a:cubicBezTo>
                    <a:pt x="359540" y="1299260"/>
                    <a:pt x="175578" y="883317"/>
                    <a:pt x="134698" y="456262"/>
                  </a:cubicBezTo>
                  <a:lnTo>
                    <a:pt x="127395" y="303308"/>
                  </a:lnTo>
                  <a:lnTo>
                    <a:pt x="0" y="303308"/>
                  </a:lnTo>
                  <a:lnTo>
                    <a:pt x="227788" y="0"/>
                  </a:lnTo>
                  <a:lnTo>
                    <a:pt x="455575" y="303308"/>
                  </a:lnTo>
                  <a:lnTo>
                    <a:pt x="346480" y="303308"/>
                  </a:lnTo>
                  <a:lnTo>
                    <a:pt x="347164" y="303991"/>
                  </a:lnTo>
                  <a:lnTo>
                    <a:pt x="353429" y="435199"/>
                  </a:lnTo>
                  <a:cubicBezTo>
                    <a:pt x="389616" y="813231"/>
                    <a:pt x="552460" y="1181425"/>
                    <a:pt x="841961" y="1470926"/>
                  </a:cubicBezTo>
                  <a:cubicBezTo>
                    <a:pt x="1131462" y="1760427"/>
                    <a:pt x="1499656" y="1923270"/>
                    <a:pt x="1877688" y="1959458"/>
                  </a:cubicBezTo>
                  <a:lnTo>
                    <a:pt x="2008896" y="1965723"/>
                  </a:lnTo>
                  <a:lnTo>
                    <a:pt x="2009951" y="1966779"/>
                  </a:lnTo>
                  <a:lnTo>
                    <a:pt x="2009951" y="1857684"/>
                  </a:lnTo>
                  <a:lnTo>
                    <a:pt x="2313259" y="2085471"/>
                  </a:lnTo>
                  <a:lnTo>
                    <a:pt x="2009951" y="2313259"/>
                  </a:lnTo>
                  <a:lnTo>
                    <a:pt x="2009951" y="2185510"/>
                  </a:lnTo>
                  <a:lnTo>
                    <a:pt x="1856625" y="2178189"/>
                  </a:lnTo>
                  <a:cubicBezTo>
                    <a:pt x="1429570" y="2137309"/>
                    <a:pt x="1013627" y="1953347"/>
                    <a:pt x="686584" y="1626304"/>
                  </a:cubicBezTo>
                  <a:close/>
                </a:path>
              </a:pathLst>
            </a:custGeom>
            <a:grpFill/>
            <a:ln w="63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388" tIns="149110" rIns="186388" bIns="14911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5011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48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0" name="Freeform 81"/>
            <p:cNvSpPr/>
            <p:nvPr/>
          </p:nvSpPr>
          <p:spPr bwMode="auto">
            <a:xfrm rot="18918717">
              <a:off x="5151495" y="3527856"/>
              <a:ext cx="2014968" cy="2014967"/>
            </a:xfrm>
            <a:custGeom>
              <a:avLst/>
              <a:gdLst>
                <a:gd name="connsiteX0" fmla="*/ 686584 w 2313259"/>
                <a:gd name="connsiteY0" fmla="*/ 1626304 h 2313259"/>
                <a:gd name="connsiteX1" fmla="*/ 134698 w 2313259"/>
                <a:gd name="connsiteY1" fmla="*/ 456262 h 2313259"/>
                <a:gd name="connsiteX2" fmla="*/ 127395 w 2313259"/>
                <a:gd name="connsiteY2" fmla="*/ 303308 h 2313259"/>
                <a:gd name="connsiteX3" fmla="*/ 0 w 2313259"/>
                <a:gd name="connsiteY3" fmla="*/ 303308 h 2313259"/>
                <a:gd name="connsiteX4" fmla="*/ 227788 w 2313259"/>
                <a:gd name="connsiteY4" fmla="*/ 0 h 2313259"/>
                <a:gd name="connsiteX5" fmla="*/ 455575 w 2313259"/>
                <a:gd name="connsiteY5" fmla="*/ 303308 h 2313259"/>
                <a:gd name="connsiteX6" fmla="*/ 346480 w 2313259"/>
                <a:gd name="connsiteY6" fmla="*/ 303308 h 2313259"/>
                <a:gd name="connsiteX7" fmla="*/ 347164 w 2313259"/>
                <a:gd name="connsiteY7" fmla="*/ 303991 h 2313259"/>
                <a:gd name="connsiteX8" fmla="*/ 353429 w 2313259"/>
                <a:gd name="connsiteY8" fmla="*/ 435199 h 2313259"/>
                <a:gd name="connsiteX9" fmla="*/ 841961 w 2313259"/>
                <a:gd name="connsiteY9" fmla="*/ 1470926 h 2313259"/>
                <a:gd name="connsiteX10" fmla="*/ 1877688 w 2313259"/>
                <a:gd name="connsiteY10" fmla="*/ 1959458 h 2313259"/>
                <a:gd name="connsiteX11" fmla="*/ 2008896 w 2313259"/>
                <a:gd name="connsiteY11" fmla="*/ 1965723 h 2313259"/>
                <a:gd name="connsiteX12" fmla="*/ 2009951 w 2313259"/>
                <a:gd name="connsiteY12" fmla="*/ 1966779 h 2313259"/>
                <a:gd name="connsiteX13" fmla="*/ 2009951 w 2313259"/>
                <a:gd name="connsiteY13" fmla="*/ 1857684 h 2313259"/>
                <a:gd name="connsiteX14" fmla="*/ 2313259 w 2313259"/>
                <a:gd name="connsiteY14" fmla="*/ 2085471 h 2313259"/>
                <a:gd name="connsiteX15" fmla="*/ 2009951 w 2313259"/>
                <a:gd name="connsiteY15" fmla="*/ 2313259 h 2313259"/>
                <a:gd name="connsiteX16" fmla="*/ 2009951 w 2313259"/>
                <a:gd name="connsiteY16" fmla="*/ 2185510 h 2313259"/>
                <a:gd name="connsiteX17" fmla="*/ 1856625 w 2313259"/>
                <a:gd name="connsiteY17" fmla="*/ 2178189 h 2313259"/>
                <a:gd name="connsiteX18" fmla="*/ 686584 w 2313259"/>
                <a:gd name="connsiteY18" fmla="*/ 1626304 h 2313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313259" h="2313259">
                  <a:moveTo>
                    <a:pt x="686584" y="1626304"/>
                  </a:moveTo>
                  <a:cubicBezTo>
                    <a:pt x="359540" y="1299260"/>
                    <a:pt x="175578" y="883317"/>
                    <a:pt x="134698" y="456262"/>
                  </a:cubicBezTo>
                  <a:lnTo>
                    <a:pt x="127395" y="303308"/>
                  </a:lnTo>
                  <a:lnTo>
                    <a:pt x="0" y="303308"/>
                  </a:lnTo>
                  <a:lnTo>
                    <a:pt x="227788" y="0"/>
                  </a:lnTo>
                  <a:lnTo>
                    <a:pt x="455575" y="303308"/>
                  </a:lnTo>
                  <a:lnTo>
                    <a:pt x="346480" y="303308"/>
                  </a:lnTo>
                  <a:lnTo>
                    <a:pt x="347164" y="303991"/>
                  </a:lnTo>
                  <a:lnTo>
                    <a:pt x="353429" y="435199"/>
                  </a:lnTo>
                  <a:cubicBezTo>
                    <a:pt x="389616" y="813231"/>
                    <a:pt x="552460" y="1181425"/>
                    <a:pt x="841961" y="1470926"/>
                  </a:cubicBezTo>
                  <a:cubicBezTo>
                    <a:pt x="1131462" y="1760427"/>
                    <a:pt x="1499656" y="1923270"/>
                    <a:pt x="1877688" y="1959458"/>
                  </a:cubicBezTo>
                  <a:lnTo>
                    <a:pt x="2008896" y="1965723"/>
                  </a:lnTo>
                  <a:lnTo>
                    <a:pt x="2009951" y="1966779"/>
                  </a:lnTo>
                  <a:lnTo>
                    <a:pt x="2009951" y="1857684"/>
                  </a:lnTo>
                  <a:lnTo>
                    <a:pt x="2313259" y="2085471"/>
                  </a:lnTo>
                  <a:lnTo>
                    <a:pt x="2009951" y="2313259"/>
                  </a:lnTo>
                  <a:lnTo>
                    <a:pt x="2009951" y="2185510"/>
                  </a:lnTo>
                  <a:lnTo>
                    <a:pt x="1856625" y="2178189"/>
                  </a:lnTo>
                  <a:cubicBezTo>
                    <a:pt x="1429570" y="2137309"/>
                    <a:pt x="1013627" y="1953347"/>
                    <a:pt x="686584" y="1626304"/>
                  </a:cubicBezTo>
                  <a:close/>
                </a:path>
              </a:pathLst>
            </a:custGeom>
            <a:grpFill/>
            <a:ln w="63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388" tIns="149110" rIns="186388" bIns="14911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5011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48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61" name="Rectangle 60"/>
          <p:cNvSpPr/>
          <p:nvPr/>
        </p:nvSpPr>
        <p:spPr>
          <a:xfrm>
            <a:off x="263270" y="979148"/>
            <a:ext cx="6295071" cy="4783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513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48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/>
                <a:ea typeface="Segoe UI" panose="020B0502040204020203" pitchFamily="34" charset="0"/>
                <a:cs typeface="Segoe UI" panose="020B0502040204020203" pitchFamily="34" charset="0"/>
              </a:rPr>
              <a:t>Power of Azure in your datacenter </a:t>
            </a:r>
          </a:p>
        </p:txBody>
      </p:sp>
      <p:sp>
        <p:nvSpPr>
          <p:cNvPr id="66" name="Oval 5"/>
          <p:cNvSpPr>
            <a:spLocks noChangeArrowheads="1"/>
          </p:cNvSpPr>
          <p:nvPr/>
        </p:nvSpPr>
        <p:spPr bwMode="auto">
          <a:xfrm>
            <a:off x="5655119" y="2284574"/>
            <a:ext cx="134120" cy="1378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513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67" name="Freeform 6"/>
          <p:cNvSpPr>
            <a:spLocks noEditPoints="1"/>
          </p:cNvSpPr>
          <p:nvPr/>
        </p:nvSpPr>
        <p:spPr bwMode="auto">
          <a:xfrm>
            <a:off x="5440972" y="2132671"/>
            <a:ext cx="563896" cy="563895"/>
          </a:xfrm>
          <a:custGeom>
            <a:avLst/>
            <a:gdLst>
              <a:gd name="T0" fmla="*/ 160 w 319"/>
              <a:gd name="T1" fmla="*/ 0 h 319"/>
              <a:gd name="T2" fmla="*/ 0 w 319"/>
              <a:gd name="T3" fmla="*/ 160 h 319"/>
              <a:gd name="T4" fmla="*/ 104 w 319"/>
              <a:gd name="T5" fmla="*/ 309 h 319"/>
              <a:gd name="T6" fmla="*/ 160 w 319"/>
              <a:gd name="T7" fmla="*/ 319 h 319"/>
              <a:gd name="T8" fmla="*/ 215 w 319"/>
              <a:gd name="T9" fmla="*/ 309 h 319"/>
              <a:gd name="T10" fmla="*/ 319 w 319"/>
              <a:gd name="T11" fmla="*/ 160 h 319"/>
              <a:gd name="T12" fmla="*/ 160 w 319"/>
              <a:gd name="T13" fmla="*/ 0 h 319"/>
              <a:gd name="T14" fmla="*/ 223 w 319"/>
              <a:gd name="T15" fmla="*/ 285 h 319"/>
              <a:gd name="T16" fmla="*/ 223 w 319"/>
              <a:gd name="T17" fmla="*/ 196 h 319"/>
              <a:gd name="T18" fmla="*/ 199 w 319"/>
              <a:gd name="T19" fmla="*/ 172 h 319"/>
              <a:gd name="T20" fmla="*/ 120 w 319"/>
              <a:gd name="T21" fmla="*/ 172 h 319"/>
              <a:gd name="T22" fmla="*/ 96 w 319"/>
              <a:gd name="T23" fmla="*/ 196 h 319"/>
              <a:gd name="T24" fmla="*/ 96 w 319"/>
              <a:gd name="T25" fmla="*/ 285 h 319"/>
              <a:gd name="T26" fmla="*/ 18 w 319"/>
              <a:gd name="T27" fmla="*/ 160 h 319"/>
              <a:gd name="T28" fmla="*/ 160 w 319"/>
              <a:gd name="T29" fmla="*/ 18 h 319"/>
              <a:gd name="T30" fmla="*/ 301 w 319"/>
              <a:gd name="T31" fmla="*/ 160 h 319"/>
              <a:gd name="T32" fmla="*/ 223 w 319"/>
              <a:gd name="T33" fmla="*/ 285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19" h="319">
                <a:moveTo>
                  <a:pt x="160" y="0"/>
                </a:moveTo>
                <a:cubicBezTo>
                  <a:pt x="71" y="0"/>
                  <a:pt x="0" y="71"/>
                  <a:pt x="0" y="160"/>
                </a:cubicBezTo>
                <a:cubicBezTo>
                  <a:pt x="0" y="228"/>
                  <a:pt x="43" y="287"/>
                  <a:pt x="104" y="309"/>
                </a:cubicBezTo>
                <a:cubicBezTo>
                  <a:pt x="121" y="316"/>
                  <a:pt x="140" y="319"/>
                  <a:pt x="160" y="319"/>
                </a:cubicBezTo>
                <a:cubicBezTo>
                  <a:pt x="179" y="319"/>
                  <a:pt x="198" y="316"/>
                  <a:pt x="215" y="309"/>
                </a:cubicBezTo>
                <a:cubicBezTo>
                  <a:pt x="276" y="287"/>
                  <a:pt x="319" y="228"/>
                  <a:pt x="319" y="160"/>
                </a:cubicBezTo>
                <a:cubicBezTo>
                  <a:pt x="319" y="71"/>
                  <a:pt x="248" y="0"/>
                  <a:pt x="160" y="0"/>
                </a:cubicBezTo>
                <a:close/>
                <a:moveTo>
                  <a:pt x="223" y="285"/>
                </a:moveTo>
                <a:cubicBezTo>
                  <a:pt x="223" y="197"/>
                  <a:pt x="223" y="196"/>
                  <a:pt x="223" y="196"/>
                </a:cubicBezTo>
                <a:cubicBezTo>
                  <a:pt x="223" y="183"/>
                  <a:pt x="212" y="172"/>
                  <a:pt x="199" y="172"/>
                </a:cubicBezTo>
                <a:cubicBezTo>
                  <a:pt x="120" y="172"/>
                  <a:pt x="120" y="172"/>
                  <a:pt x="120" y="172"/>
                </a:cubicBezTo>
                <a:cubicBezTo>
                  <a:pt x="107" y="172"/>
                  <a:pt x="96" y="183"/>
                  <a:pt x="96" y="196"/>
                </a:cubicBezTo>
                <a:cubicBezTo>
                  <a:pt x="96" y="243"/>
                  <a:pt x="96" y="270"/>
                  <a:pt x="96" y="285"/>
                </a:cubicBezTo>
                <a:cubicBezTo>
                  <a:pt x="50" y="262"/>
                  <a:pt x="18" y="215"/>
                  <a:pt x="18" y="160"/>
                </a:cubicBezTo>
                <a:cubicBezTo>
                  <a:pt x="18" y="81"/>
                  <a:pt x="81" y="18"/>
                  <a:pt x="160" y="18"/>
                </a:cubicBezTo>
                <a:cubicBezTo>
                  <a:pt x="238" y="18"/>
                  <a:pt x="301" y="81"/>
                  <a:pt x="301" y="160"/>
                </a:cubicBezTo>
                <a:cubicBezTo>
                  <a:pt x="301" y="215"/>
                  <a:pt x="269" y="262"/>
                  <a:pt x="223" y="28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513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68" name="Oval 5"/>
          <p:cNvSpPr>
            <a:spLocks noChangeArrowheads="1"/>
          </p:cNvSpPr>
          <p:nvPr/>
        </p:nvSpPr>
        <p:spPr bwMode="auto">
          <a:xfrm>
            <a:off x="5900660" y="4197947"/>
            <a:ext cx="134120" cy="1378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513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69" name="Freeform 6"/>
          <p:cNvSpPr>
            <a:spLocks noEditPoints="1"/>
          </p:cNvSpPr>
          <p:nvPr/>
        </p:nvSpPr>
        <p:spPr bwMode="auto">
          <a:xfrm>
            <a:off x="5686513" y="4046044"/>
            <a:ext cx="563896" cy="563895"/>
          </a:xfrm>
          <a:custGeom>
            <a:avLst/>
            <a:gdLst>
              <a:gd name="T0" fmla="*/ 160 w 319"/>
              <a:gd name="T1" fmla="*/ 0 h 319"/>
              <a:gd name="T2" fmla="*/ 0 w 319"/>
              <a:gd name="T3" fmla="*/ 160 h 319"/>
              <a:gd name="T4" fmla="*/ 104 w 319"/>
              <a:gd name="T5" fmla="*/ 309 h 319"/>
              <a:gd name="T6" fmla="*/ 160 w 319"/>
              <a:gd name="T7" fmla="*/ 319 h 319"/>
              <a:gd name="T8" fmla="*/ 215 w 319"/>
              <a:gd name="T9" fmla="*/ 309 h 319"/>
              <a:gd name="T10" fmla="*/ 319 w 319"/>
              <a:gd name="T11" fmla="*/ 160 h 319"/>
              <a:gd name="T12" fmla="*/ 160 w 319"/>
              <a:gd name="T13" fmla="*/ 0 h 319"/>
              <a:gd name="T14" fmla="*/ 223 w 319"/>
              <a:gd name="T15" fmla="*/ 285 h 319"/>
              <a:gd name="T16" fmla="*/ 223 w 319"/>
              <a:gd name="T17" fmla="*/ 196 h 319"/>
              <a:gd name="T18" fmla="*/ 199 w 319"/>
              <a:gd name="T19" fmla="*/ 172 h 319"/>
              <a:gd name="T20" fmla="*/ 120 w 319"/>
              <a:gd name="T21" fmla="*/ 172 h 319"/>
              <a:gd name="T22" fmla="*/ 96 w 319"/>
              <a:gd name="T23" fmla="*/ 196 h 319"/>
              <a:gd name="T24" fmla="*/ 96 w 319"/>
              <a:gd name="T25" fmla="*/ 285 h 319"/>
              <a:gd name="T26" fmla="*/ 18 w 319"/>
              <a:gd name="T27" fmla="*/ 160 h 319"/>
              <a:gd name="T28" fmla="*/ 160 w 319"/>
              <a:gd name="T29" fmla="*/ 18 h 319"/>
              <a:gd name="T30" fmla="*/ 301 w 319"/>
              <a:gd name="T31" fmla="*/ 160 h 319"/>
              <a:gd name="T32" fmla="*/ 223 w 319"/>
              <a:gd name="T33" fmla="*/ 285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19" h="319">
                <a:moveTo>
                  <a:pt x="160" y="0"/>
                </a:moveTo>
                <a:cubicBezTo>
                  <a:pt x="71" y="0"/>
                  <a:pt x="0" y="71"/>
                  <a:pt x="0" y="160"/>
                </a:cubicBezTo>
                <a:cubicBezTo>
                  <a:pt x="0" y="228"/>
                  <a:pt x="43" y="287"/>
                  <a:pt x="104" y="309"/>
                </a:cubicBezTo>
                <a:cubicBezTo>
                  <a:pt x="121" y="316"/>
                  <a:pt x="140" y="319"/>
                  <a:pt x="160" y="319"/>
                </a:cubicBezTo>
                <a:cubicBezTo>
                  <a:pt x="179" y="319"/>
                  <a:pt x="198" y="316"/>
                  <a:pt x="215" y="309"/>
                </a:cubicBezTo>
                <a:cubicBezTo>
                  <a:pt x="276" y="287"/>
                  <a:pt x="319" y="228"/>
                  <a:pt x="319" y="160"/>
                </a:cubicBezTo>
                <a:cubicBezTo>
                  <a:pt x="319" y="71"/>
                  <a:pt x="248" y="0"/>
                  <a:pt x="160" y="0"/>
                </a:cubicBezTo>
                <a:close/>
                <a:moveTo>
                  <a:pt x="223" y="285"/>
                </a:moveTo>
                <a:cubicBezTo>
                  <a:pt x="223" y="197"/>
                  <a:pt x="223" y="196"/>
                  <a:pt x="223" y="196"/>
                </a:cubicBezTo>
                <a:cubicBezTo>
                  <a:pt x="223" y="183"/>
                  <a:pt x="212" y="172"/>
                  <a:pt x="199" y="172"/>
                </a:cubicBezTo>
                <a:cubicBezTo>
                  <a:pt x="120" y="172"/>
                  <a:pt x="120" y="172"/>
                  <a:pt x="120" y="172"/>
                </a:cubicBezTo>
                <a:cubicBezTo>
                  <a:pt x="107" y="172"/>
                  <a:pt x="96" y="183"/>
                  <a:pt x="96" y="196"/>
                </a:cubicBezTo>
                <a:cubicBezTo>
                  <a:pt x="96" y="243"/>
                  <a:pt x="96" y="270"/>
                  <a:pt x="96" y="285"/>
                </a:cubicBezTo>
                <a:cubicBezTo>
                  <a:pt x="50" y="262"/>
                  <a:pt x="18" y="215"/>
                  <a:pt x="18" y="160"/>
                </a:cubicBezTo>
                <a:cubicBezTo>
                  <a:pt x="18" y="81"/>
                  <a:pt x="81" y="18"/>
                  <a:pt x="160" y="18"/>
                </a:cubicBezTo>
                <a:cubicBezTo>
                  <a:pt x="238" y="18"/>
                  <a:pt x="301" y="81"/>
                  <a:pt x="301" y="160"/>
                </a:cubicBezTo>
                <a:cubicBezTo>
                  <a:pt x="301" y="215"/>
                  <a:pt x="269" y="262"/>
                  <a:pt x="223" y="28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513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0214487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21" y="1119091"/>
            <a:ext cx="5553125" cy="1779392"/>
          </a:xfrm>
        </p:spPr>
        <p:txBody>
          <a:bodyPr/>
          <a:lstStyle/>
          <a:p>
            <a:r>
              <a:rPr lang="en-US" dirty="0"/>
              <a:t>Azure Stack </a:t>
            </a:r>
            <a:br>
              <a:rPr lang="en-US" dirty="0"/>
            </a:br>
            <a:r>
              <a:rPr lang="en-US" dirty="0"/>
              <a:t>integrated systems</a:t>
            </a:r>
          </a:p>
        </p:txBody>
      </p:sp>
      <p:sp>
        <p:nvSpPr>
          <p:cNvPr id="10" name="Freeform: Shape 9"/>
          <p:cNvSpPr/>
          <p:nvPr/>
        </p:nvSpPr>
        <p:spPr bwMode="auto">
          <a:xfrm>
            <a:off x="5858848" y="18293"/>
            <a:ext cx="6545103" cy="6957943"/>
          </a:xfrm>
          <a:custGeom>
            <a:avLst/>
            <a:gdLst>
              <a:gd name="connsiteX0" fmla="*/ 1075873 w 6579515"/>
              <a:gd name="connsiteY0" fmla="*/ 0 h 6994525"/>
              <a:gd name="connsiteX1" fmla="*/ 5030115 w 6579515"/>
              <a:gd name="connsiteY1" fmla="*/ 0 h 6994525"/>
              <a:gd name="connsiteX2" fmla="*/ 5379365 w 6579515"/>
              <a:gd name="connsiteY2" fmla="*/ 0 h 6994525"/>
              <a:gd name="connsiteX3" fmla="*/ 6579515 w 6579515"/>
              <a:gd name="connsiteY3" fmla="*/ 0 h 6994525"/>
              <a:gd name="connsiteX4" fmla="*/ 6579515 w 6579515"/>
              <a:gd name="connsiteY4" fmla="*/ 6994525 h 6994525"/>
              <a:gd name="connsiteX5" fmla="*/ 5379365 w 6579515"/>
              <a:gd name="connsiteY5" fmla="*/ 6994525 h 6994525"/>
              <a:gd name="connsiteX6" fmla="*/ 5030115 w 6579515"/>
              <a:gd name="connsiteY6" fmla="*/ 6994525 h 6994525"/>
              <a:gd name="connsiteX7" fmla="*/ 0 w 6579515"/>
              <a:gd name="connsiteY7" fmla="*/ 6994525 h 6994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79515" h="6994525">
                <a:moveTo>
                  <a:pt x="1075873" y="0"/>
                </a:moveTo>
                <a:lnTo>
                  <a:pt x="5030115" y="0"/>
                </a:lnTo>
                <a:lnTo>
                  <a:pt x="5379365" y="0"/>
                </a:lnTo>
                <a:lnTo>
                  <a:pt x="6579515" y="0"/>
                </a:lnTo>
                <a:lnTo>
                  <a:pt x="6579515" y="6994525"/>
                </a:lnTo>
                <a:lnTo>
                  <a:pt x="5379365" y="6994525"/>
                </a:lnTo>
                <a:lnTo>
                  <a:pt x="5030115" y="6994525"/>
                </a:lnTo>
                <a:lnTo>
                  <a:pt x="0" y="6994525"/>
                </a:lnTo>
                <a:close/>
              </a:path>
            </a:pathLst>
          </a:custGeom>
          <a:solidFill>
            <a:schemeClr val="tx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1924" tIns="145539" rIns="181924" bIns="14553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2755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388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932358" y="358181"/>
            <a:ext cx="7134817" cy="6463202"/>
            <a:chOff x="5814268" y="335446"/>
            <a:chExt cx="7031336" cy="6369463"/>
          </a:xfrm>
        </p:grpSpPr>
        <p:grpSp>
          <p:nvGrpSpPr>
            <p:cNvPr id="11" name="Group 10"/>
            <p:cNvGrpSpPr/>
            <p:nvPr/>
          </p:nvGrpSpPr>
          <p:grpSpPr>
            <a:xfrm>
              <a:off x="6244164" y="2627510"/>
              <a:ext cx="5863420" cy="4077399"/>
              <a:chOff x="6674231" y="3147812"/>
              <a:chExt cx="5307835" cy="3691048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8354153" y="3147812"/>
                <a:ext cx="2023196" cy="3651651"/>
              </a:xfrm>
              <a:prstGeom prst="rect">
                <a:avLst/>
              </a:prstGeom>
            </p:spPr>
          </p:pic>
          <p:pic>
            <p:nvPicPr>
              <p:cNvPr id="3" name="Picture 2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0177476" y="3584664"/>
                <a:ext cx="1804590" cy="3254196"/>
              </a:xfrm>
              <a:prstGeom prst="rect">
                <a:avLst/>
              </a:prstGeom>
            </p:spPr>
          </p:pic>
          <p:pic>
            <p:nvPicPr>
              <p:cNvPr id="5" name="Picture 4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674231" y="5326566"/>
                <a:ext cx="1649309" cy="1388469"/>
              </a:xfrm>
              <a:prstGeom prst="rect">
                <a:avLst/>
              </a:prstGeom>
            </p:spPr>
          </p:pic>
        </p:grpSp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814268" y="335446"/>
              <a:ext cx="7031336" cy="1708096"/>
            </a:xfrm>
            <a:prstGeom prst="rect">
              <a:avLst/>
            </a:prstGeom>
          </p:spPr>
        </p:pic>
        <p:sp>
          <p:nvSpPr>
            <p:cNvPr id="27" name="Freeform: Shape 26"/>
            <p:cNvSpPr/>
            <p:nvPr/>
          </p:nvSpPr>
          <p:spPr bwMode="auto">
            <a:xfrm>
              <a:off x="7165209" y="1952078"/>
              <a:ext cx="1280652" cy="3025434"/>
            </a:xfrm>
            <a:custGeom>
              <a:avLst/>
              <a:gdLst>
                <a:gd name="connsiteX0" fmla="*/ 0 w 1376218"/>
                <a:gd name="connsiteY0" fmla="*/ 3251200 h 3251200"/>
                <a:gd name="connsiteX1" fmla="*/ 0 w 1376218"/>
                <a:gd name="connsiteY1" fmla="*/ 692727 h 3251200"/>
                <a:gd name="connsiteX2" fmla="*/ 1376218 w 1376218"/>
                <a:gd name="connsiteY2" fmla="*/ 692727 h 3251200"/>
                <a:gd name="connsiteX3" fmla="*/ 1376218 w 1376218"/>
                <a:gd name="connsiteY3" fmla="*/ 0 h 325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6218" h="3251200">
                  <a:moveTo>
                    <a:pt x="0" y="3251200"/>
                  </a:moveTo>
                  <a:lnTo>
                    <a:pt x="0" y="692727"/>
                  </a:lnTo>
                  <a:lnTo>
                    <a:pt x="1376218" y="692727"/>
                  </a:lnTo>
                  <a:lnTo>
                    <a:pt x="1376218" y="0"/>
                  </a:lnTo>
                </a:path>
              </a:pathLst>
            </a:custGeom>
            <a:noFill/>
            <a:ln w="44450" cap="rnd">
              <a:solidFill>
                <a:schemeClr val="accent4">
                  <a:lumMod val="60000"/>
                  <a:lumOff val="40000"/>
                </a:schemeClr>
              </a:solidFill>
              <a:prstDash val="sysDot"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27765">
                <a:defRPr/>
              </a:pPr>
              <a:endParaRPr lang="en-US" sz="1827">
                <a:solidFill>
                  <a:srgbClr val="FFFFFF"/>
                </a:solidFill>
                <a:latin typeface="Segoe UI"/>
              </a:endParaRPr>
            </a:p>
          </p:txBody>
        </p:sp>
        <p:sp>
          <p:nvSpPr>
            <p:cNvPr id="28" name="Freeform: Shape 27"/>
            <p:cNvSpPr/>
            <p:nvPr/>
          </p:nvSpPr>
          <p:spPr bwMode="auto">
            <a:xfrm>
              <a:off x="9113652" y="2092145"/>
              <a:ext cx="0" cy="709670"/>
            </a:xfrm>
            <a:custGeom>
              <a:avLst/>
              <a:gdLst>
                <a:gd name="connsiteX0" fmla="*/ 0 w 0"/>
                <a:gd name="connsiteY0" fmla="*/ 723900 h 723900"/>
                <a:gd name="connsiteX1" fmla="*/ 0 w 0"/>
                <a:gd name="connsiteY1" fmla="*/ 0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723900">
                  <a:moveTo>
                    <a:pt x="0" y="723900"/>
                  </a:moveTo>
                  <a:lnTo>
                    <a:pt x="0" y="0"/>
                  </a:lnTo>
                </a:path>
              </a:pathLst>
            </a:custGeom>
            <a:noFill/>
            <a:ln w="44450" cap="rnd">
              <a:solidFill>
                <a:schemeClr val="accent4">
                  <a:lumMod val="60000"/>
                  <a:lumOff val="40000"/>
                </a:schemeClr>
              </a:solidFill>
              <a:prstDash val="sysDot"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961" tIns="45481" rIns="90961" bIns="4548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27765">
                <a:defRPr/>
              </a:pPr>
              <a:endParaRPr lang="en-US" sz="1827">
                <a:solidFill>
                  <a:srgbClr val="FFFFFF"/>
                </a:solidFill>
                <a:latin typeface="Segoe UI"/>
              </a:endParaRPr>
            </a:p>
          </p:txBody>
        </p:sp>
        <p:sp>
          <p:nvSpPr>
            <p:cNvPr id="29" name="Freeform: Shape 28"/>
            <p:cNvSpPr/>
            <p:nvPr/>
          </p:nvSpPr>
          <p:spPr bwMode="auto">
            <a:xfrm>
              <a:off x="9795307" y="2129496"/>
              <a:ext cx="1381988" cy="1073842"/>
            </a:xfrm>
            <a:custGeom>
              <a:avLst/>
              <a:gdLst>
                <a:gd name="connsiteX0" fmla="*/ 1409700 w 1409700"/>
                <a:gd name="connsiteY0" fmla="*/ 1095375 h 1095375"/>
                <a:gd name="connsiteX1" fmla="*/ 1409700 w 1409700"/>
                <a:gd name="connsiteY1" fmla="*/ 428625 h 1095375"/>
                <a:gd name="connsiteX2" fmla="*/ 238125 w 1409700"/>
                <a:gd name="connsiteY2" fmla="*/ 428625 h 1095375"/>
                <a:gd name="connsiteX3" fmla="*/ 0 w 1409700"/>
                <a:gd name="connsiteY3" fmla="*/ 428625 h 1095375"/>
                <a:gd name="connsiteX4" fmla="*/ 0 w 1409700"/>
                <a:gd name="connsiteY4" fmla="*/ 0 h 1095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00" h="1095375">
                  <a:moveTo>
                    <a:pt x="1409700" y="1095375"/>
                  </a:moveTo>
                  <a:lnTo>
                    <a:pt x="1409700" y="428625"/>
                  </a:lnTo>
                  <a:lnTo>
                    <a:pt x="238125" y="428625"/>
                  </a:lnTo>
                  <a:lnTo>
                    <a:pt x="0" y="428625"/>
                  </a:lnTo>
                  <a:lnTo>
                    <a:pt x="0" y="0"/>
                  </a:lnTo>
                </a:path>
              </a:pathLst>
            </a:custGeom>
            <a:noFill/>
            <a:ln w="44450" cap="rnd">
              <a:solidFill>
                <a:schemeClr val="accent4">
                  <a:lumMod val="60000"/>
                  <a:lumOff val="40000"/>
                </a:schemeClr>
              </a:solidFill>
              <a:prstDash val="sysDot"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961" tIns="45481" rIns="90961" bIns="4548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27765">
                <a:defRPr/>
              </a:pPr>
              <a:endParaRPr lang="en-US" sz="1827">
                <a:solidFill>
                  <a:srgbClr val="FFFFFF"/>
                </a:solidFill>
                <a:latin typeface="Segoe UI"/>
              </a:endParaRPr>
            </a:p>
          </p:txBody>
        </p:sp>
      </p:grpSp>
      <p:sp>
        <p:nvSpPr>
          <p:cNvPr id="17" name="Rectangle 16"/>
          <p:cNvSpPr/>
          <p:nvPr/>
        </p:nvSpPr>
        <p:spPr>
          <a:xfrm>
            <a:off x="482851" y="4448791"/>
            <a:ext cx="5208112" cy="1600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2388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Joint design, continuous co-validation</a:t>
            </a:r>
          </a:p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2388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Enables quick time to market and focus on business value</a:t>
            </a:r>
          </a:p>
          <a:p>
            <a:pPr defTabSz="927997">
              <a:lnSpc>
                <a:spcPct val="90000"/>
              </a:lnSpc>
              <a:spcAft>
                <a:spcPts val="597"/>
              </a:spcAft>
            </a:pPr>
            <a:r>
              <a:rPr lang="en-US" sz="2388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Purpose-built for innovation</a:t>
            </a:r>
            <a:endParaRPr lang="en-US" sz="2388" dirty="0">
              <a:gradFill>
                <a:gsLst>
                  <a:gs pos="7965">
                    <a:srgbClr val="FFFFFF"/>
                  </a:gs>
                  <a:gs pos="41000">
                    <a:srgbClr val="FFFFFF"/>
                  </a:gs>
                </a:gsLst>
                <a:lin ang="5400000" scaled="1"/>
              </a:gra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18" name="Picture 17"/>
          <p:cNvPicPr preferRelativeResize="0"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066" y="3183078"/>
            <a:ext cx="1151835" cy="485215"/>
          </a:xfrm>
          <a:prstGeom prst="rect">
            <a:avLst/>
          </a:prstGeom>
        </p:spPr>
      </p:pic>
      <p:pic>
        <p:nvPicPr>
          <p:cNvPr id="19" name="Picture 18"/>
          <p:cNvPicPr preferRelativeResize="0">
            <a:picLocks noChangeAspect="1"/>
          </p:cNvPicPr>
          <p:nvPr/>
        </p:nvPicPr>
        <p:blipFill rotWithShape="1">
          <a:blip r:embed="rId8"/>
          <a:srcRect l="5337" t="19494" r="10146" b="68025"/>
          <a:stretch/>
        </p:blipFill>
        <p:spPr>
          <a:xfrm>
            <a:off x="513365" y="3322002"/>
            <a:ext cx="1085096" cy="207371"/>
          </a:xfrm>
          <a:prstGeom prst="rect">
            <a:avLst/>
          </a:prstGeom>
        </p:spPr>
      </p:pic>
      <p:pic>
        <p:nvPicPr>
          <p:cNvPr id="21" name="Picture 6" descr="https://upload.wikimedia.org/wikipedia/commons/thumb/b/b8/Lenovo_logo_2015.svg/2000px-Lenovo_logo_2015.svg.png"/>
          <p:cNvPicPr preferRelativeResize="0"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36" y="3314532"/>
            <a:ext cx="1058709" cy="22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79758" y="2847733"/>
            <a:ext cx="1845168" cy="1282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4020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 bwMode="auto">
          <a:xfrm>
            <a:off x="5944037" y="4650370"/>
            <a:ext cx="1991199" cy="1871093"/>
          </a:xfrm>
          <a:prstGeom prst="rect">
            <a:avLst/>
          </a:prstGeom>
          <a:noFill/>
          <a:ln w="57150">
            <a:solidFill>
              <a:srgbClr val="A3C10A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5572" tIns="148458" rIns="185572" bIns="14845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4619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36" dirty="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79" dirty="0">
                <a:solidFill>
                  <a:schemeClr val="accent6"/>
                </a:solidFill>
              </a:rPr>
              <a:t>Azure Stack: scale architecture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507111" y="1175804"/>
            <a:ext cx="6700292" cy="5319730"/>
            <a:chOff x="5320290" y="841532"/>
            <a:chExt cx="6603113" cy="5242575"/>
          </a:xfrm>
        </p:grpSpPr>
        <p:cxnSp>
          <p:nvCxnSpPr>
            <p:cNvPr id="71" name="Straight Connector 70"/>
            <p:cNvCxnSpPr>
              <a:stCxn id="49" idx="2"/>
              <a:endCxn id="21" idx="0"/>
            </p:cNvCxnSpPr>
            <p:nvPr/>
          </p:nvCxnSpPr>
          <p:spPr>
            <a:xfrm flipH="1">
              <a:off x="8838535" y="3235466"/>
              <a:ext cx="2350" cy="1055792"/>
            </a:xfrm>
            <a:prstGeom prst="line">
              <a:avLst/>
            </a:prstGeom>
            <a:solidFill>
              <a:schemeClr val="accent4">
                <a:lumMod val="50000"/>
              </a:schemeClr>
            </a:solidFill>
            <a:ln w="19050" cap="flat" cmpd="sng" algn="ctr">
              <a:solidFill>
                <a:schemeClr val="accent4"/>
              </a:solidFill>
              <a:prstDash val="sysDash"/>
              <a:headEnd type="none" w="med" len="med"/>
              <a:tailEnd type="none" w="med" len="med"/>
            </a:ln>
            <a:effectLst/>
          </p:spPr>
        </p:cxnSp>
        <p:cxnSp>
          <p:nvCxnSpPr>
            <p:cNvPr id="73" name="Connector: Elbow 72"/>
            <p:cNvCxnSpPr>
              <a:stCxn id="49" idx="2"/>
              <a:endCxn id="13" idx="0"/>
            </p:cNvCxnSpPr>
            <p:nvPr/>
          </p:nvCxnSpPr>
          <p:spPr>
            <a:xfrm rot="5400000">
              <a:off x="7259265" y="2709637"/>
              <a:ext cx="1055792" cy="2107450"/>
            </a:xfrm>
            <a:prstGeom prst="bentConnector3">
              <a:avLst>
                <a:gd name="adj1" fmla="val 31427"/>
              </a:avLst>
            </a:prstGeom>
            <a:solidFill>
              <a:schemeClr val="accent4">
                <a:lumMod val="50000"/>
              </a:schemeClr>
            </a:solidFill>
            <a:ln w="19050" cap="flat" cmpd="sng" algn="ctr">
              <a:solidFill>
                <a:schemeClr val="accent4"/>
              </a:solidFill>
              <a:prstDash val="sysDash"/>
              <a:headEnd type="none" w="med" len="med"/>
              <a:tailEnd type="none" w="med" len="med"/>
            </a:ln>
            <a:effectLst/>
          </p:spPr>
        </p:cxnSp>
        <p:cxnSp>
          <p:nvCxnSpPr>
            <p:cNvPr id="75" name="Connector: Elbow 74"/>
            <p:cNvCxnSpPr>
              <a:stCxn id="49" idx="2"/>
              <a:endCxn id="9" idx="0"/>
            </p:cNvCxnSpPr>
            <p:nvPr/>
          </p:nvCxnSpPr>
          <p:spPr>
            <a:xfrm rot="16200000" flipH="1">
              <a:off x="9364364" y="2711986"/>
              <a:ext cx="1055792" cy="2102749"/>
            </a:xfrm>
            <a:prstGeom prst="bentConnector3">
              <a:avLst>
                <a:gd name="adj1" fmla="val 31427"/>
              </a:avLst>
            </a:prstGeom>
            <a:solidFill>
              <a:schemeClr val="accent4">
                <a:lumMod val="50000"/>
              </a:schemeClr>
            </a:solidFill>
            <a:ln w="19050" cap="flat" cmpd="sng" algn="ctr">
              <a:solidFill>
                <a:schemeClr val="accent4"/>
              </a:solidFill>
              <a:prstDash val="sysDash"/>
              <a:headEnd type="none" w="med" len="med"/>
              <a:tailEnd type="none" w="med" len="med"/>
            </a:ln>
            <a:effectLst/>
          </p:spPr>
        </p:cxnSp>
        <p:grpSp>
          <p:nvGrpSpPr>
            <p:cNvPr id="4" name="Group 3"/>
            <p:cNvGrpSpPr/>
            <p:nvPr/>
          </p:nvGrpSpPr>
          <p:grpSpPr>
            <a:xfrm>
              <a:off x="5320290" y="1994830"/>
              <a:ext cx="1324259" cy="620178"/>
              <a:chOff x="4633674" y="2017574"/>
              <a:chExt cx="1351197" cy="632794"/>
            </a:xfrm>
            <a:effectLst/>
          </p:grpSpPr>
          <p:sp>
            <p:nvSpPr>
              <p:cNvPr id="5" name="Rectangle 4"/>
              <p:cNvSpPr/>
              <p:nvPr/>
            </p:nvSpPr>
            <p:spPr bwMode="auto">
              <a:xfrm>
                <a:off x="4923065" y="2260183"/>
                <a:ext cx="1061806" cy="184275"/>
              </a:xfrm>
              <a:prstGeom prst="rect">
                <a:avLst/>
              </a:prstGeom>
              <a:solidFill>
                <a:srgbClr val="FFFFFF"/>
              </a:solidFill>
              <a:ln w="38100" cap="flat" cmpd="sng" algn="ctr">
                <a:solidFill>
                  <a:schemeClr val="accent4">
                    <a:lumMod val="50000"/>
                  </a:schemeClr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1872" tIns="145498" rIns="181872" bIns="145498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27194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388" kern="0" dirty="0" err="1"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6" name="Oval 5"/>
              <p:cNvSpPr/>
              <p:nvPr/>
            </p:nvSpPr>
            <p:spPr bwMode="auto">
              <a:xfrm>
                <a:off x="4633674" y="2017574"/>
                <a:ext cx="632794" cy="632794"/>
              </a:xfrm>
              <a:prstGeom prst="ellipse">
                <a:avLst/>
              </a:prstGeom>
              <a:solidFill>
                <a:srgbClr val="FFFFFF"/>
              </a:solidFill>
              <a:ln w="38100" cap="flat" cmpd="sng" algn="ctr">
                <a:solidFill>
                  <a:schemeClr val="accent4">
                    <a:lumMod val="50000"/>
                  </a:schemeClr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1872" tIns="145498" rIns="181872" bIns="145498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27194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388" kern="0" dirty="0" err="1">
                  <a:ea typeface="Segoe UI" pitchFamily="34" charset="0"/>
                  <a:cs typeface="Segoe UI" pitchFamily="34" charset="0"/>
                </a:endParaRPr>
              </a:p>
            </p:txBody>
          </p:sp>
        </p:grpSp>
        <p:sp>
          <p:nvSpPr>
            <p:cNvPr id="10" name="Rectangle 9"/>
            <p:cNvSpPr/>
            <p:nvPr/>
          </p:nvSpPr>
          <p:spPr bwMode="auto">
            <a:xfrm>
              <a:off x="10465912" y="3690142"/>
              <a:ext cx="955445" cy="353696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27194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91" kern="0" dirty="0">
                  <a:solidFill>
                    <a:schemeClr val="bg1"/>
                  </a:solidFill>
                  <a:latin typeface="Segoe UI Light" panose="020B0502040204020203" pitchFamily="34" charset="0"/>
                  <a:ea typeface="Segoe UI" pitchFamily="34" charset="0"/>
                  <a:cs typeface="Segoe UI Light" panose="020B0502040204020203" pitchFamily="34" charset="0"/>
                </a:rPr>
                <a:t>Region 3</a:t>
              </a: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6255712" y="3690142"/>
              <a:ext cx="955445" cy="353696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27194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91" kern="0" dirty="0">
                  <a:solidFill>
                    <a:schemeClr val="bg1"/>
                  </a:solidFill>
                  <a:latin typeface="Segoe UI Light" panose="020B0502040204020203" pitchFamily="34" charset="0"/>
                  <a:ea typeface="Segoe UI" pitchFamily="34" charset="0"/>
                  <a:cs typeface="Segoe UI Light" panose="020B0502040204020203" pitchFamily="34" charset="0"/>
                </a:rPr>
                <a:t> Region 1	</a:t>
              </a:r>
            </a:p>
          </p:txBody>
        </p:sp>
        <p:sp>
          <p:nvSpPr>
            <p:cNvPr id="22" name="Rectangle 21"/>
            <p:cNvSpPr/>
            <p:nvPr/>
          </p:nvSpPr>
          <p:spPr bwMode="auto">
            <a:xfrm>
              <a:off x="8360812" y="3690142"/>
              <a:ext cx="955445" cy="353696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27194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91" kern="0" dirty="0">
                  <a:solidFill>
                    <a:schemeClr val="bg1"/>
                  </a:solidFill>
                  <a:latin typeface="Segoe UI Light" panose="020B0502040204020203" pitchFamily="34" charset="0"/>
                  <a:ea typeface="Segoe UI" pitchFamily="34" charset="0"/>
                  <a:cs typeface="Segoe UI Light" panose="020B0502040204020203" pitchFamily="34" charset="0"/>
                </a:rPr>
                <a:t>Region 2</a:t>
              </a:r>
            </a:p>
          </p:txBody>
        </p:sp>
        <p:sp>
          <p:nvSpPr>
            <p:cNvPr id="28" name="Oval 27"/>
            <p:cNvSpPr/>
            <p:nvPr/>
          </p:nvSpPr>
          <p:spPr bwMode="auto">
            <a:xfrm>
              <a:off x="5414645" y="3591643"/>
              <a:ext cx="421092" cy="421092"/>
            </a:xfrm>
            <a:prstGeom prst="ellipse">
              <a:avLst/>
            </a:prstGeom>
            <a:solidFill>
              <a:srgbClr val="003C6C"/>
            </a:solidFill>
            <a:ln w="28575" cap="flat" cmpd="sng" algn="ctr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1872" tIns="145498" rIns="181872" bIns="14549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27194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990" b="1" kern="0" dirty="0">
                  <a:cs typeface="Segoe UI" pitchFamily="34" charset="0"/>
                </a:rPr>
                <a:t>2</a:t>
              </a: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6261134" y="1385632"/>
              <a:ext cx="5159502" cy="1849833"/>
              <a:chOff x="649286" y="3284755"/>
              <a:chExt cx="4434469" cy="2041182"/>
            </a:xfrm>
          </p:grpSpPr>
          <p:sp>
            <p:nvSpPr>
              <p:cNvPr id="38" name="Rectangle 37"/>
              <p:cNvSpPr/>
              <p:nvPr/>
            </p:nvSpPr>
            <p:spPr>
              <a:xfrm>
                <a:off x="974108" y="3563097"/>
                <a:ext cx="3845712" cy="1485363"/>
              </a:xfrm>
              <a:prstGeom prst="rect">
                <a:avLst/>
              </a:prstGeom>
              <a:solidFill>
                <a:schemeClr val="tx1">
                  <a:lumMod val="9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08991">
                  <a:defRPr/>
                </a:pPr>
                <a:endParaRPr lang="en-US" sz="1591" kern="0"/>
              </a:p>
            </p:txBody>
          </p:sp>
          <p:grpSp>
            <p:nvGrpSpPr>
              <p:cNvPr id="39" name="Azure CSM"/>
              <p:cNvGrpSpPr>
                <a:grpSpLocks noChangeAspect="1"/>
              </p:cNvGrpSpPr>
              <p:nvPr/>
            </p:nvGrpSpPr>
            <p:grpSpPr>
              <a:xfrm>
                <a:off x="649286" y="3284755"/>
                <a:ext cx="4434469" cy="2041182"/>
                <a:chOff x="923635" y="738909"/>
                <a:chExt cx="6474692" cy="2639903"/>
              </a:xfrm>
            </p:grpSpPr>
            <p:sp>
              <p:nvSpPr>
                <p:cNvPr id="46" name="Left"/>
                <p:cNvSpPr/>
                <p:nvPr/>
              </p:nvSpPr>
              <p:spPr>
                <a:xfrm>
                  <a:off x="923635" y="738909"/>
                  <a:ext cx="534040" cy="2631516"/>
                </a:xfrm>
                <a:prstGeom prst="rect">
                  <a:avLst/>
                </a:prstGeom>
                <a:solidFill>
                  <a:schemeClr val="accent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b"/>
                <a:lstStyle/>
                <a:p>
                  <a:pPr algn="ctr" defTabSz="908991">
                    <a:defRPr/>
                  </a:pPr>
                  <a:endParaRPr lang="en-US" sz="1990" kern="0" dirty="0"/>
                </a:p>
              </p:txBody>
            </p:sp>
            <p:sp>
              <p:nvSpPr>
                <p:cNvPr id="48" name="Top"/>
                <p:cNvSpPr/>
                <p:nvPr/>
              </p:nvSpPr>
              <p:spPr>
                <a:xfrm>
                  <a:off x="923636" y="738909"/>
                  <a:ext cx="6474691" cy="473045"/>
                </a:xfrm>
                <a:prstGeom prst="rect">
                  <a:avLst/>
                </a:prstGeom>
                <a:solidFill>
                  <a:schemeClr val="accent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908991">
                    <a:defRPr/>
                  </a:pPr>
                  <a:endParaRPr lang="en-US" sz="1591" kern="0" dirty="0"/>
                </a:p>
              </p:txBody>
            </p:sp>
            <p:sp>
              <p:nvSpPr>
                <p:cNvPr id="49" name="Bottom"/>
                <p:cNvSpPr/>
                <p:nvPr/>
              </p:nvSpPr>
              <p:spPr>
                <a:xfrm>
                  <a:off x="923636" y="2905767"/>
                  <a:ext cx="6474691" cy="473045"/>
                </a:xfrm>
                <a:prstGeom prst="rect">
                  <a:avLst/>
                </a:prstGeom>
                <a:solidFill>
                  <a:schemeClr val="accent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defTabSz="908991">
                    <a:defRPr/>
                  </a:pPr>
                  <a:r>
                    <a:rPr lang="en-US" sz="1392" kern="0" dirty="0">
                      <a:solidFill>
                        <a:schemeClr val="bg1"/>
                      </a:solidFill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Resource management</a:t>
                  </a:r>
                </a:p>
              </p:txBody>
            </p:sp>
            <p:sp>
              <p:nvSpPr>
                <p:cNvPr id="47" name="Right"/>
                <p:cNvSpPr/>
                <p:nvPr/>
              </p:nvSpPr>
              <p:spPr>
                <a:xfrm>
                  <a:off x="6879778" y="738909"/>
                  <a:ext cx="518549" cy="2631516"/>
                </a:xfrm>
                <a:prstGeom prst="rect">
                  <a:avLst/>
                </a:prstGeom>
                <a:solidFill>
                  <a:schemeClr val="accent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vert="vert270" rtlCol="0" anchor="ctr"/>
                <a:lstStyle/>
                <a:p>
                  <a:pPr algn="ctr" defTabSz="908991">
                    <a:defRPr/>
                  </a:pPr>
                  <a:r>
                    <a:rPr lang="en-US" sz="1392" kern="0" dirty="0"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Portal /Azure Resource Manager </a:t>
                  </a:r>
                </a:p>
              </p:txBody>
            </p:sp>
          </p:grpSp>
          <p:sp>
            <p:nvSpPr>
              <p:cNvPr id="40" name="Freeform 138"/>
              <p:cNvSpPr>
                <a:spLocks noChangeAspect="1" noEditPoints="1"/>
              </p:cNvSpPr>
              <p:nvPr/>
            </p:nvSpPr>
            <p:spPr bwMode="black">
              <a:xfrm rot="5400000">
                <a:off x="1179262" y="4158962"/>
                <a:ext cx="376187" cy="363508"/>
              </a:xfrm>
              <a:custGeom>
                <a:avLst/>
                <a:gdLst>
                  <a:gd name="T0" fmla="*/ 64 w 64"/>
                  <a:gd name="T1" fmla="*/ 9 h 80"/>
                  <a:gd name="T2" fmla="*/ 64 w 64"/>
                  <a:gd name="T3" fmla="*/ 32 h 80"/>
                  <a:gd name="T4" fmla="*/ 40 w 64"/>
                  <a:gd name="T5" fmla="*/ 33 h 80"/>
                  <a:gd name="T6" fmla="*/ 32 w 64"/>
                  <a:gd name="T7" fmla="*/ 25 h 80"/>
                  <a:gd name="T8" fmla="*/ 47 w 64"/>
                  <a:gd name="T9" fmla="*/ 24 h 80"/>
                  <a:gd name="T10" fmla="*/ 37 w 64"/>
                  <a:gd name="T11" fmla="*/ 18 h 80"/>
                  <a:gd name="T12" fmla="*/ 12 w 64"/>
                  <a:gd name="T13" fmla="*/ 35 h 80"/>
                  <a:gd name="T14" fmla="*/ 0 w 64"/>
                  <a:gd name="T15" fmla="*/ 35 h 80"/>
                  <a:gd name="T16" fmla="*/ 39 w 64"/>
                  <a:gd name="T17" fmla="*/ 7 h 80"/>
                  <a:gd name="T18" fmla="*/ 55 w 64"/>
                  <a:gd name="T19" fmla="*/ 15 h 80"/>
                  <a:gd name="T20" fmla="*/ 56 w 64"/>
                  <a:gd name="T21" fmla="*/ 0 h 80"/>
                  <a:gd name="T22" fmla="*/ 64 w 64"/>
                  <a:gd name="T23" fmla="*/ 9 h 80"/>
                  <a:gd name="T24" fmla="*/ 26 w 64"/>
                  <a:gd name="T25" fmla="*/ 62 h 80"/>
                  <a:gd name="T26" fmla="*/ 15 w 64"/>
                  <a:gd name="T27" fmla="*/ 56 h 80"/>
                  <a:gd name="T28" fmla="*/ 32 w 64"/>
                  <a:gd name="T29" fmla="*/ 56 h 80"/>
                  <a:gd name="T30" fmla="*/ 24 w 64"/>
                  <a:gd name="T31" fmla="*/ 47 h 80"/>
                  <a:gd name="T32" fmla="*/ 0 w 64"/>
                  <a:gd name="T33" fmla="*/ 48 h 80"/>
                  <a:gd name="T34" fmla="*/ 0 w 64"/>
                  <a:gd name="T35" fmla="*/ 72 h 80"/>
                  <a:gd name="T36" fmla="*/ 8 w 64"/>
                  <a:gd name="T37" fmla="*/ 80 h 80"/>
                  <a:gd name="T38" fmla="*/ 9 w 64"/>
                  <a:gd name="T39" fmla="*/ 66 h 80"/>
                  <a:gd name="T40" fmla="*/ 24 w 64"/>
                  <a:gd name="T41" fmla="*/ 73 h 80"/>
                  <a:gd name="T42" fmla="*/ 64 w 64"/>
                  <a:gd name="T43" fmla="*/ 45 h 80"/>
                  <a:gd name="T44" fmla="*/ 51 w 64"/>
                  <a:gd name="T45" fmla="*/ 45 h 80"/>
                  <a:gd name="T46" fmla="*/ 26 w 64"/>
                  <a:gd name="T47" fmla="*/ 6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4" h="80">
                    <a:moveTo>
                      <a:pt x="64" y="9"/>
                    </a:moveTo>
                    <a:cubicBezTo>
                      <a:pt x="64" y="32"/>
                      <a:pt x="64" y="32"/>
                      <a:pt x="64" y="32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5" y="21"/>
                      <a:pt x="41" y="19"/>
                      <a:pt x="37" y="18"/>
                    </a:cubicBezTo>
                    <a:cubicBezTo>
                      <a:pt x="26" y="16"/>
                      <a:pt x="14" y="24"/>
                      <a:pt x="12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4" y="14"/>
                      <a:pt x="22" y="4"/>
                      <a:pt x="39" y="7"/>
                    </a:cubicBezTo>
                    <a:cubicBezTo>
                      <a:pt x="45" y="8"/>
                      <a:pt x="51" y="11"/>
                      <a:pt x="55" y="15"/>
                    </a:cubicBezTo>
                    <a:cubicBezTo>
                      <a:pt x="56" y="0"/>
                      <a:pt x="56" y="0"/>
                      <a:pt x="56" y="0"/>
                    </a:cubicBezTo>
                    <a:lnTo>
                      <a:pt x="64" y="9"/>
                    </a:lnTo>
                    <a:close/>
                    <a:moveTo>
                      <a:pt x="26" y="62"/>
                    </a:moveTo>
                    <a:cubicBezTo>
                      <a:pt x="22" y="61"/>
                      <a:pt x="18" y="59"/>
                      <a:pt x="15" y="5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24" y="47"/>
                      <a:pt x="24" y="47"/>
                      <a:pt x="24" y="47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8" y="80"/>
                      <a:pt x="8" y="80"/>
                      <a:pt x="8" y="80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13" y="70"/>
                      <a:pt x="18" y="72"/>
                      <a:pt x="24" y="73"/>
                    </a:cubicBezTo>
                    <a:cubicBezTo>
                      <a:pt x="42" y="77"/>
                      <a:pt x="60" y="66"/>
                      <a:pt x="64" y="4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49" y="57"/>
                      <a:pt x="38" y="64"/>
                      <a:pt x="26" y="62"/>
                    </a:cubicBezTo>
                    <a:close/>
                  </a:path>
                </a:pathLst>
              </a:custGeom>
              <a:solidFill>
                <a:srgbClr val="002050"/>
              </a:solidFill>
              <a:ln>
                <a:noFill/>
              </a:ln>
              <a:extLst/>
            </p:spPr>
            <p:txBody>
              <a:bodyPr vert="horz" wrap="square" lIns="92737" tIns="46368" rIns="92737" bIns="46368" numCol="1" anchor="t" anchorCtr="0" compatLnSpc="1">
                <a:prstTxWarp prst="textNoShape">
                  <a:avLst/>
                </a:prstTxWarp>
              </a:bodyPr>
              <a:lstStyle/>
              <a:p>
                <a:pPr defTabSz="927225">
                  <a:defRPr/>
                </a:pPr>
                <a:endParaRPr lang="en-US" sz="1827" kern="0" dirty="0"/>
              </a:p>
            </p:txBody>
          </p:sp>
          <p:sp>
            <p:nvSpPr>
              <p:cNvPr id="41" name="Freeform 21"/>
              <p:cNvSpPr>
                <a:spLocks noChangeAspect="1" noEditPoints="1"/>
              </p:cNvSpPr>
              <p:nvPr/>
            </p:nvSpPr>
            <p:spPr bwMode="black">
              <a:xfrm rot="5400000">
                <a:off x="1775458" y="4179634"/>
                <a:ext cx="454999" cy="322164"/>
              </a:xfrm>
              <a:custGeom>
                <a:avLst/>
                <a:gdLst>
                  <a:gd name="T0" fmla="*/ 1220 w 1220"/>
                  <a:gd name="T1" fmla="*/ 204 h 1063"/>
                  <a:gd name="T2" fmla="*/ 1096 w 1220"/>
                  <a:gd name="T3" fmla="*/ 79 h 1063"/>
                  <a:gd name="T4" fmla="*/ 978 w 1220"/>
                  <a:gd name="T5" fmla="*/ 164 h 1063"/>
                  <a:gd name="T6" fmla="*/ 589 w 1220"/>
                  <a:gd name="T7" fmla="*/ 115 h 1063"/>
                  <a:gd name="T8" fmla="*/ 465 w 1220"/>
                  <a:gd name="T9" fmla="*/ 0 h 1063"/>
                  <a:gd name="T10" fmla="*/ 340 w 1220"/>
                  <a:gd name="T11" fmla="*/ 124 h 1063"/>
                  <a:gd name="T12" fmla="*/ 370 w 1220"/>
                  <a:gd name="T13" fmla="*/ 205 h 1063"/>
                  <a:gd name="T14" fmla="*/ 180 w 1220"/>
                  <a:gd name="T15" fmla="*/ 453 h 1063"/>
                  <a:gd name="T16" fmla="*/ 125 w 1220"/>
                  <a:gd name="T17" fmla="*/ 440 h 1063"/>
                  <a:gd name="T18" fmla="*/ 0 w 1220"/>
                  <a:gd name="T19" fmla="*/ 564 h 1063"/>
                  <a:gd name="T20" fmla="*/ 125 w 1220"/>
                  <a:gd name="T21" fmla="*/ 689 h 1063"/>
                  <a:gd name="T22" fmla="*/ 197 w 1220"/>
                  <a:gd name="T23" fmla="*/ 666 h 1063"/>
                  <a:gd name="T24" fmla="*/ 416 w 1220"/>
                  <a:gd name="T25" fmla="*/ 872 h 1063"/>
                  <a:gd name="T26" fmla="*/ 397 w 1220"/>
                  <a:gd name="T27" fmla="*/ 938 h 1063"/>
                  <a:gd name="T28" fmla="*/ 521 w 1220"/>
                  <a:gd name="T29" fmla="*/ 1063 h 1063"/>
                  <a:gd name="T30" fmla="*/ 646 w 1220"/>
                  <a:gd name="T31" fmla="*/ 938 h 1063"/>
                  <a:gd name="T32" fmla="*/ 642 w 1220"/>
                  <a:gd name="T33" fmla="*/ 908 h 1063"/>
                  <a:gd name="T34" fmla="*/ 948 w 1220"/>
                  <a:gd name="T35" fmla="*/ 763 h 1063"/>
                  <a:gd name="T36" fmla="*/ 1048 w 1220"/>
                  <a:gd name="T37" fmla="*/ 814 h 1063"/>
                  <a:gd name="T38" fmla="*/ 1173 w 1220"/>
                  <a:gd name="T39" fmla="*/ 689 h 1063"/>
                  <a:gd name="T40" fmla="*/ 1084 w 1220"/>
                  <a:gd name="T41" fmla="*/ 570 h 1063"/>
                  <a:gd name="T42" fmla="*/ 1108 w 1220"/>
                  <a:gd name="T43" fmla="*/ 327 h 1063"/>
                  <a:gd name="T44" fmla="*/ 1220 w 1220"/>
                  <a:gd name="T45" fmla="*/ 204 h 1063"/>
                  <a:gd name="T46" fmla="*/ 521 w 1220"/>
                  <a:gd name="T47" fmla="*/ 594 h 1063"/>
                  <a:gd name="T48" fmla="*/ 493 w 1220"/>
                  <a:gd name="T49" fmla="*/ 245 h 1063"/>
                  <a:gd name="T50" fmla="*/ 535 w 1220"/>
                  <a:gd name="T51" fmla="*/ 226 h 1063"/>
                  <a:gd name="T52" fmla="*/ 944 w 1220"/>
                  <a:gd name="T53" fmla="*/ 621 h 1063"/>
                  <a:gd name="T54" fmla="*/ 930 w 1220"/>
                  <a:gd name="T55" fmla="*/ 649 h 1063"/>
                  <a:gd name="T56" fmla="*/ 521 w 1220"/>
                  <a:gd name="T57" fmla="*/ 594 h 1063"/>
                  <a:gd name="T58" fmla="*/ 490 w 1220"/>
                  <a:gd name="T59" fmla="*/ 818 h 1063"/>
                  <a:gd name="T60" fmla="*/ 449 w 1220"/>
                  <a:gd name="T61" fmla="*/ 837 h 1063"/>
                  <a:gd name="T62" fmla="*/ 230 w 1220"/>
                  <a:gd name="T63" fmla="*/ 631 h 1063"/>
                  <a:gd name="T64" fmla="*/ 242 w 1220"/>
                  <a:gd name="T65" fmla="*/ 605 h 1063"/>
                  <a:gd name="T66" fmla="*/ 476 w 1220"/>
                  <a:gd name="T67" fmla="*/ 636 h 1063"/>
                  <a:gd name="T68" fmla="*/ 490 w 1220"/>
                  <a:gd name="T69" fmla="*/ 818 h 1063"/>
                  <a:gd name="T70" fmla="*/ 249 w 1220"/>
                  <a:gd name="T71" fmla="*/ 558 h 1063"/>
                  <a:gd name="T72" fmla="*/ 218 w 1220"/>
                  <a:gd name="T73" fmla="*/ 482 h 1063"/>
                  <a:gd name="T74" fmla="*/ 408 w 1220"/>
                  <a:gd name="T75" fmla="*/ 235 h 1063"/>
                  <a:gd name="T76" fmla="*/ 445 w 1220"/>
                  <a:gd name="T77" fmla="*/ 247 h 1063"/>
                  <a:gd name="T78" fmla="*/ 472 w 1220"/>
                  <a:gd name="T79" fmla="*/ 587 h 1063"/>
                  <a:gd name="T80" fmla="*/ 249 w 1220"/>
                  <a:gd name="T81" fmla="*/ 558 h 1063"/>
                  <a:gd name="T82" fmla="*/ 977 w 1220"/>
                  <a:gd name="T83" fmla="*/ 587 h 1063"/>
                  <a:gd name="T84" fmla="*/ 569 w 1220"/>
                  <a:gd name="T85" fmla="*/ 192 h 1063"/>
                  <a:gd name="T86" fmla="*/ 583 w 1220"/>
                  <a:gd name="T87" fmla="*/ 163 h 1063"/>
                  <a:gd name="T88" fmla="*/ 972 w 1220"/>
                  <a:gd name="T89" fmla="*/ 212 h 1063"/>
                  <a:gd name="T90" fmla="*/ 1060 w 1220"/>
                  <a:gd name="T91" fmla="*/ 323 h 1063"/>
                  <a:gd name="T92" fmla="*/ 1036 w 1220"/>
                  <a:gd name="T93" fmla="*/ 566 h 1063"/>
                  <a:gd name="T94" fmla="*/ 977 w 1220"/>
                  <a:gd name="T95" fmla="*/ 587 h 1063"/>
                  <a:gd name="T96" fmla="*/ 621 w 1220"/>
                  <a:gd name="T97" fmla="*/ 864 h 1063"/>
                  <a:gd name="T98" fmla="*/ 538 w 1220"/>
                  <a:gd name="T99" fmla="*/ 815 h 1063"/>
                  <a:gd name="T100" fmla="*/ 524 w 1220"/>
                  <a:gd name="T101" fmla="*/ 643 h 1063"/>
                  <a:gd name="T102" fmla="*/ 924 w 1220"/>
                  <a:gd name="T103" fmla="*/ 696 h 1063"/>
                  <a:gd name="T104" fmla="*/ 927 w 1220"/>
                  <a:gd name="T105" fmla="*/ 720 h 1063"/>
                  <a:gd name="T106" fmla="*/ 621 w 1220"/>
                  <a:gd name="T107" fmla="*/ 864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20" h="1063">
                    <a:moveTo>
                      <a:pt x="1220" y="204"/>
                    </a:moveTo>
                    <a:cubicBezTo>
                      <a:pt x="1220" y="135"/>
                      <a:pt x="1164" y="79"/>
                      <a:pt x="1096" y="79"/>
                    </a:cubicBezTo>
                    <a:cubicBezTo>
                      <a:pt x="1041" y="79"/>
                      <a:pt x="994" y="115"/>
                      <a:pt x="978" y="164"/>
                    </a:cubicBezTo>
                    <a:cubicBezTo>
                      <a:pt x="589" y="115"/>
                      <a:pt x="589" y="115"/>
                      <a:pt x="589" y="115"/>
                    </a:cubicBezTo>
                    <a:cubicBezTo>
                      <a:pt x="584" y="51"/>
                      <a:pt x="530" y="0"/>
                      <a:pt x="465" y="0"/>
                    </a:cubicBezTo>
                    <a:cubicBezTo>
                      <a:pt x="396" y="0"/>
                      <a:pt x="340" y="55"/>
                      <a:pt x="340" y="124"/>
                    </a:cubicBezTo>
                    <a:cubicBezTo>
                      <a:pt x="340" y="155"/>
                      <a:pt x="352" y="183"/>
                      <a:pt x="370" y="205"/>
                    </a:cubicBezTo>
                    <a:cubicBezTo>
                      <a:pt x="180" y="453"/>
                      <a:pt x="180" y="453"/>
                      <a:pt x="180" y="453"/>
                    </a:cubicBezTo>
                    <a:cubicBezTo>
                      <a:pt x="163" y="445"/>
                      <a:pt x="145" y="440"/>
                      <a:pt x="125" y="440"/>
                    </a:cubicBezTo>
                    <a:cubicBezTo>
                      <a:pt x="56" y="440"/>
                      <a:pt x="0" y="496"/>
                      <a:pt x="0" y="564"/>
                    </a:cubicBezTo>
                    <a:cubicBezTo>
                      <a:pt x="0" y="633"/>
                      <a:pt x="56" y="689"/>
                      <a:pt x="125" y="689"/>
                    </a:cubicBezTo>
                    <a:cubicBezTo>
                      <a:pt x="152" y="689"/>
                      <a:pt x="177" y="680"/>
                      <a:pt x="197" y="666"/>
                    </a:cubicBezTo>
                    <a:cubicBezTo>
                      <a:pt x="416" y="872"/>
                      <a:pt x="416" y="872"/>
                      <a:pt x="416" y="872"/>
                    </a:cubicBezTo>
                    <a:cubicBezTo>
                      <a:pt x="404" y="891"/>
                      <a:pt x="397" y="914"/>
                      <a:pt x="397" y="938"/>
                    </a:cubicBezTo>
                    <a:cubicBezTo>
                      <a:pt x="397" y="1007"/>
                      <a:pt x="453" y="1063"/>
                      <a:pt x="521" y="1063"/>
                    </a:cubicBezTo>
                    <a:cubicBezTo>
                      <a:pt x="590" y="1063"/>
                      <a:pt x="646" y="1007"/>
                      <a:pt x="646" y="938"/>
                    </a:cubicBezTo>
                    <a:cubicBezTo>
                      <a:pt x="646" y="928"/>
                      <a:pt x="644" y="918"/>
                      <a:pt x="642" y="908"/>
                    </a:cubicBezTo>
                    <a:cubicBezTo>
                      <a:pt x="948" y="763"/>
                      <a:pt x="948" y="763"/>
                      <a:pt x="948" y="763"/>
                    </a:cubicBezTo>
                    <a:cubicBezTo>
                      <a:pt x="970" y="794"/>
                      <a:pt x="1007" y="814"/>
                      <a:pt x="1048" y="814"/>
                    </a:cubicBezTo>
                    <a:cubicBezTo>
                      <a:pt x="1117" y="814"/>
                      <a:pt x="1173" y="758"/>
                      <a:pt x="1173" y="689"/>
                    </a:cubicBezTo>
                    <a:cubicBezTo>
                      <a:pt x="1173" y="633"/>
                      <a:pt x="1135" y="586"/>
                      <a:pt x="1084" y="570"/>
                    </a:cubicBezTo>
                    <a:cubicBezTo>
                      <a:pt x="1108" y="327"/>
                      <a:pt x="1108" y="327"/>
                      <a:pt x="1108" y="327"/>
                    </a:cubicBezTo>
                    <a:cubicBezTo>
                      <a:pt x="1171" y="321"/>
                      <a:pt x="1220" y="268"/>
                      <a:pt x="1220" y="204"/>
                    </a:cubicBezTo>
                    <a:close/>
                    <a:moveTo>
                      <a:pt x="521" y="594"/>
                    </a:moveTo>
                    <a:cubicBezTo>
                      <a:pt x="493" y="245"/>
                      <a:pt x="493" y="245"/>
                      <a:pt x="493" y="245"/>
                    </a:cubicBezTo>
                    <a:cubicBezTo>
                      <a:pt x="509" y="241"/>
                      <a:pt x="523" y="235"/>
                      <a:pt x="535" y="226"/>
                    </a:cubicBezTo>
                    <a:cubicBezTo>
                      <a:pt x="944" y="621"/>
                      <a:pt x="944" y="621"/>
                      <a:pt x="944" y="621"/>
                    </a:cubicBezTo>
                    <a:cubicBezTo>
                      <a:pt x="938" y="630"/>
                      <a:pt x="934" y="639"/>
                      <a:pt x="930" y="649"/>
                    </a:cubicBezTo>
                    <a:lnTo>
                      <a:pt x="521" y="594"/>
                    </a:lnTo>
                    <a:close/>
                    <a:moveTo>
                      <a:pt x="490" y="818"/>
                    </a:moveTo>
                    <a:cubicBezTo>
                      <a:pt x="475" y="822"/>
                      <a:pt x="461" y="828"/>
                      <a:pt x="449" y="837"/>
                    </a:cubicBezTo>
                    <a:cubicBezTo>
                      <a:pt x="230" y="631"/>
                      <a:pt x="230" y="631"/>
                      <a:pt x="230" y="631"/>
                    </a:cubicBezTo>
                    <a:cubicBezTo>
                      <a:pt x="235" y="623"/>
                      <a:pt x="239" y="614"/>
                      <a:pt x="242" y="605"/>
                    </a:cubicBezTo>
                    <a:cubicBezTo>
                      <a:pt x="476" y="636"/>
                      <a:pt x="476" y="636"/>
                      <a:pt x="476" y="636"/>
                    </a:cubicBezTo>
                    <a:lnTo>
                      <a:pt x="490" y="818"/>
                    </a:lnTo>
                    <a:close/>
                    <a:moveTo>
                      <a:pt x="249" y="558"/>
                    </a:moveTo>
                    <a:cubicBezTo>
                      <a:pt x="247" y="529"/>
                      <a:pt x="236" y="502"/>
                      <a:pt x="218" y="482"/>
                    </a:cubicBezTo>
                    <a:cubicBezTo>
                      <a:pt x="408" y="235"/>
                      <a:pt x="408" y="235"/>
                      <a:pt x="408" y="235"/>
                    </a:cubicBezTo>
                    <a:cubicBezTo>
                      <a:pt x="420" y="241"/>
                      <a:pt x="432" y="245"/>
                      <a:pt x="445" y="247"/>
                    </a:cubicBezTo>
                    <a:cubicBezTo>
                      <a:pt x="472" y="587"/>
                      <a:pt x="472" y="587"/>
                      <a:pt x="472" y="587"/>
                    </a:cubicBezTo>
                    <a:lnTo>
                      <a:pt x="249" y="558"/>
                    </a:lnTo>
                    <a:close/>
                    <a:moveTo>
                      <a:pt x="977" y="587"/>
                    </a:moveTo>
                    <a:cubicBezTo>
                      <a:pt x="569" y="192"/>
                      <a:pt x="569" y="192"/>
                      <a:pt x="569" y="192"/>
                    </a:cubicBezTo>
                    <a:cubicBezTo>
                      <a:pt x="575" y="183"/>
                      <a:pt x="579" y="173"/>
                      <a:pt x="583" y="163"/>
                    </a:cubicBezTo>
                    <a:cubicBezTo>
                      <a:pt x="972" y="212"/>
                      <a:pt x="972" y="212"/>
                      <a:pt x="972" y="212"/>
                    </a:cubicBezTo>
                    <a:cubicBezTo>
                      <a:pt x="975" y="265"/>
                      <a:pt x="1011" y="308"/>
                      <a:pt x="1060" y="323"/>
                    </a:cubicBezTo>
                    <a:cubicBezTo>
                      <a:pt x="1036" y="566"/>
                      <a:pt x="1036" y="566"/>
                      <a:pt x="1036" y="566"/>
                    </a:cubicBezTo>
                    <a:cubicBezTo>
                      <a:pt x="1015" y="568"/>
                      <a:pt x="994" y="575"/>
                      <a:pt x="977" y="587"/>
                    </a:cubicBezTo>
                    <a:close/>
                    <a:moveTo>
                      <a:pt x="621" y="864"/>
                    </a:moveTo>
                    <a:cubicBezTo>
                      <a:pt x="602" y="838"/>
                      <a:pt x="572" y="819"/>
                      <a:pt x="538" y="815"/>
                    </a:cubicBezTo>
                    <a:cubicBezTo>
                      <a:pt x="524" y="643"/>
                      <a:pt x="524" y="643"/>
                      <a:pt x="524" y="643"/>
                    </a:cubicBezTo>
                    <a:cubicBezTo>
                      <a:pt x="924" y="696"/>
                      <a:pt x="924" y="696"/>
                      <a:pt x="924" y="696"/>
                    </a:cubicBezTo>
                    <a:cubicBezTo>
                      <a:pt x="924" y="704"/>
                      <a:pt x="925" y="712"/>
                      <a:pt x="927" y="720"/>
                    </a:cubicBezTo>
                    <a:lnTo>
                      <a:pt x="621" y="864"/>
                    </a:lnTo>
                    <a:close/>
                  </a:path>
                </a:pathLst>
              </a:custGeom>
              <a:solidFill>
                <a:srgbClr val="002050"/>
              </a:solidFill>
              <a:ln w="635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94361" tIns="75488" rIns="94361" bIns="75488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481060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239" kern="0" dirty="0"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42" name="Freeform 5"/>
              <p:cNvSpPr>
                <a:spLocks noEditPoints="1"/>
              </p:cNvSpPr>
              <p:nvPr/>
            </p:nvSpPr>
            <p:spPr bwMode="black">
              <a:xfrm>
                <a:off x="4271246" y="4147752"/>
                <a:ext cx="272853" cy="385927"/>
              </a:xfrm>
              <a:custGeom>
                <a:avLst/>
                <a:gdLst>
                  <a:gd name="T0" fmla="*/ 22 w 277"/>
                  <a:gd name="T1" fmla="*/ 1 h 215"/>
                  <a:gd name="T2" fmla="*/ 22 w 277"/>
                  <a:gd name="T3" fmla="*/ 10 h 215"/>
                  <a:gd name="T4" fmla="*/ 22 w 277"/>
                  <a:gd name="T5" fmla="*/ 10 h 215"/>
                  <a:gd name="T6" fmla="*/ 66 w 277"/>
                  <a:gd name="T7" fmla="*/ 15 h 215"/>
                  <a:gd name="T8" fmla="*/ 54 w 277"/>
                  <a:gd name="T9" fmla="*/ 20 h 215"/>
                  <a:gd name="T10" fmla="*/ 79 w 277"/>
                  <a:gd name="T11" fmla="*/ 0 h 215"/>
                  <a:gd name="T12" fmla="*/ 118 w 277"/>
                  <a:gd name="T13" fmla="*/ 1 h 215"/>
                  <a:gd name="T14" fmla="*/ 118 w 277"/>
                  <a:gd name="T15" fmla="*/ 10 h 215"/>
                  <a:gd name="T16" fmla="*/ 118 w 277"/>
                  <a:gd name="T17" fmla="*/ 10 h 215"/>
                  <a:gd name="T18" fmla="*/ 163 w 277"/>
                  <a:gd name="T19" fmla="*/ 15 h 215"/>
                  <a:gd name="T20" fmla="*/ 150 w 277"/>
                  <a:gd name="T21" fmla="*/ 20 h 215"/>
                  <a:gd name="T22" fmla="*/ 176 w 277"/>
                  <a:gd name="T23" fmla="*/ 0 h 215"/>
                  <a:gd name="T24" fmla="*/ 215 w 277"/>
                  <a:gd name="T25" fmla="*/ 1 h 215"/>
                  <a:gd name="T26" fmla="*/ 214 w 277"/>
                  <a:gd name="T27" fmla="*/ 10 h 215"/>
                  <a:gd name="T28" fmla="*/ 214 w 277"/>
                  <a:gd name="T29" fmla="*/ 10 h 215"/>
                  <a:gd name="T30" fmla="*/ 259 w 277"/>
                  <a:gd name="T31" fmla="*/ 15 h 215"/>
                  <a:gd name="T32" fmla="*/ 247 w 277"/>
                  <a:gd name="T33" fmla="*/ 20 h 215"/>
                  <a:gd name="T34" fmla="*/ 272 w 277"/>
                  <a:gd name="T35" fmla="*/ 0 h 215"/>
                  <a:gd name="T36" fmla="*/ 12 w 277"/>
                  <a:gd name="T37" fmla="*/ 92 h 215"/>
                  <a:gd name="T38" fmla="*/ 0 w 277"/>
                  <a:gd name="T39" fmla="*/ 97 h 215"/>
                  <a:gd name="T40" fmla="*/ 25 w 277"/>
                  <a:gd name="T41" fmla="*/ 77 h 215"/>
                  <a:gd name="T42" fmla="*/ 64 w 277"/>
                  <a:gd name="T43" fmla="*/ 77 h 215"/>
                  <a:gd name="T44" fmla="*/ 64 w 277"/>
                  <a:gd name="T45" fmla="*/ 87 h 215"/>
                  <a:gd name="T46" fmla="*/ 64 w 277"/>
                  <a:gd name="T47" fmla="*/ 87 h 215"/>
                  <a:gd name="T48" fmla="*/ 109 w 277"/>
                  <a:gd name="T49" fmla="*/ 92 h 215"/>
                  <a:gd name="T50" fmla="*/ 96 w 277"/>
                  <a:gd name="T51" fmla="*/ 97 h 215"/>
                  <a:gd name="T52" fmla="*/ 122 w 277"/>
                  <a:gd name="T53" fmla="*/ 77 h 215"/>
                  <a:gd name="T54" fmla="*/ 161 w 277"/>
                  <a:gd name="T55" fmla="*/ 77 h 215"/>
                  <a:gd name="T56" fmla="*/ 160 w 277"/>
                  <a:gd name="T57" fmla="*/ 87 h 215"/>
                  <a:gd name="T58" fmla="*/ 160 w 277"/>
                  <a:gd name="T59" fmla="*/ 87 h 215"/>
                  <a:gd name="T60" fmla="*/ 205 w 277"/>
                  <a:gd name="T61" fmla="*/ 92 h 215"/>
                  <a:gd name="T62" fmla="*/ 192 w 277"/>
                  <a:gd name="T63" fmla="*/ 97 h 215"/>
                  <a:gd name="T64" fmla="*/ 218 w 277"/>
                  <a:gd name="T65" fmla="*/ 77 h 215"/>
                  <a:gd name="T66" fmla="*/ 257 w 277"/>
                  <a:gd name="T67" fmla="*/ 77 h 215"/>
                  <a:gd name="T68" fmla="*/ 256 w 277"/>
                  <a:gd name="T69" fmla="*/ 87 h 215"/>
                  <a:gd name="T70" fmla="*/ 256 w 277"/>
                  <a:gd name="T71" fmla="*/ 87 h 215"/>
                  <a:gd name="T72" fmla="*/ 22 w 277"/>
                  <a:gd name="T73" fmla="*/ 154 h 215"/>
                  <a:gd name="T74" fmla="*/ 22 w 277"/>
                  <a:gd name="T75" fmla="*/ 164 h 215"/>
                  <a:gd name="T76" fmla="*/ 22 w 277"/>
                  <a:gd name="T77" fmla="*/ 164 h 215"/>
                  <a:gd name="T78" fmla="*/ 66 w 277"/>
                  <a:gd name="T79" fmla="*/ 168 h 215"/>
                  <a:gd name="T80" fmla="*/ 54 w 277"/>
                  <a:gd name="T81" fmla="*/ 173 h 215"/>
                  <a:gd name="T82" fmla="*/ 79 w 277"/>
                  <a:gd name="T83" fmla="*/ 154 h 215"/>
                  <a:gd name="T84" fmla="*/ 118 w 277"/>
                  <a:gd name="T85" fmla="*/ 154 h 215"/>
                  <a:gd name="T86" fmla="*/ 118 w 277"/>
                  <a:gd name="T87" fmla="*/ 164 h 215"/>
                  <a:gd name="T88" fmla="*/ 118 w 277"/>
                  <a:gd name="T89" fmla="*/ 164 h 215"/>
                  <a:gd name="T90" fmla="*/ 163 w 277"/>
                  <a:gd name="T91" fmla="*/ 168 h 215"/>
                  <a:gd name="T92" fmla="*/ 150 w 277"/>
                  <a:gd name="T93" fmla="*/ 173 h 215"/>
                  <a:gd name="T94" fmla="*/ 176 w 277"/>
                  <a:gd name="T95" fmla="*/ 154 h 215"/>
                  <a:gd name="T96" fmla="*/ 215 w 277"/>
                  <a:gd name="T97" fmla="*/ 154 h 215"/>
                  <a:gd name="T98" fmla="*/ 214 w 277"/>
                  <a:gd name="T99" fmla="*/ 164 h 215"/>
                  <a:gd name="T100" fmla="*/ 214 w 277"/>
                  <a:gd name="T101" fmla="*/ 164 h 215"/>
                  <a:gd name="T102" fmla="*/ 259 w 277"/>
                  <a:gd name="T103" fmla="*/ 168 h 215"/>
                  <a:gd name="T104" fmla="*/ 247 w 277"/>
                  <a:gd name="T105" fmla="*/ 173 h 215"/>
                  <a:gd name="T106" fmla="*/ 272 w 277"/>
                  <a:gd name="T107" fmla="*/ 154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7" h="215">
                    <a:moveTo>
                      <a:pt x="21" y="61"/>
                    </a:moveTo>
                    <a:cubicBezTo>
                      <a:pt x="7" y="61"/>
                      <a:pt x="0" y="51"/>
                      <a:pt x="0" y="32"/>
                    </a:cubicBezTo>
                    <a:cubicBezTo>
                      <a:pt x="0" y="22"/>
                      <a:pt x="2" y="14"/>
                      <a:pt x="6" y="9"/>
                    </a:cubicBezTo>
                    <a:cubicBezTo>
                      <a:pt x="9" y="3"/>
                      <a:pt x="15" y="1"/>
                      <a:pt x="22" y="1"/>
                    </a:cubicBezTo>
                    <a:cubicBezTo>
                      <a:pt x="36" y="1"/>
                      <a:pt x="43" y="11"/>
                      <a:pt x="43" y="30"/>
                    </a:cubicBezTo>
                    <a:cubicBezTo>
                      <a:pt x="43" y="40"/>
                      <a:pt x="41" y="48"/>
                      <a:pt x="37" y="53"/>
                    </a:cubicBezTo>
                    <a:cubicBezTo>
                      <a:pt x="33" y="59"/>
                      <a:pt x="28" y="61"/>
                      <a:pt x="21" y="61"/>
                    </a:cubicBezTo>
                    <a:close/>
                    <a:moveTo>
                      <a:pt x="22" y="10"/>
                    </a:moveTo>
                    <a:cubicBezTo>
                      <a:pt x="16" y="10"/>
                      <a:pt x="13" y="17"/>
                      <a:pt x="13" y="32"/>
                    </a:cubicBezTo>
                    <a:cubicBezTo>
                      <a:pt x="13" y="45"/>
                      <a:pt x="16" y="51"/>
                      <a:pt x="21" y="51"/>
                    </a:cubicBezTo>
                    <a:cubicBezTo>
                      <a:pt x="27" y="51"/>
                      <a:pt x="29" y="45"/>
                      <a:pt x="29" y="31"/>
                    </a:cubicBezTo>
                    <a:cubicBezTo>
                      <a:pt x="29" y="17"/>
                      <a:pt x="27" y="10"/>
                      <a:pt x="22" y="10"/>
                    </a:cubicBezTo>
                    <a:close/>
                    <a:moveTo>
                      <a:pt x="79" y="0"/>
                    </a:moveTo>
                    <a:cubicBezTo>
                      <a:pt x="79" y="60"/>
                      <a:pt x="79" y="60"/>
                      <a:pt x="79" y="60"/>
                    </a:cubicBezTo>
                    <a:cubicBezTo>
                      <a:pt x="66" y="60"/>
                      <a:pt x="66" y="60"/>
                      <a:pt x="66" y="60"/>
                    </a:cubicBezTo>
                    <a:cubicBezTo>
                      <a:pt x="66" y="15"/>
                      <a:pt x="66" y="15"/>
                      <a:pt x="66" y="15"/>
                    </a:cubicBezTo>
                    <a:cubicBezTo>
                      <a:pt x="66" y="15"/>
                      <a:pt x="65" y="16"/>
                      <a:pt x="64" y="17"/>
                    </a:cubicBezTo>
                    <a:cubicBezTo>
                      <a:pt x="63" y="17"/>
                      <a:pt x="62" y="18"/>
                      <a:pt x="61" y="18"/>
                    </a:cubicBezTo>
                    <a:cubicBezTo>
                      <a:pt x="60" y="19"/>
                      <a:pt x="59" y="19"/>
                      <a:pt x="57" y="19"/>
                    </a:cubicBezTo>
                    <a:cubicBezTo>
                      <a:pt x="56" y="20"/>
                      <a:pt x="55" y="20"/>
                      <a:pt x="54" y="20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7" y="8"/>
                      <a:pt x="61" y="7"/>
                      <a:pt x="64" y="5"/>
                    </a:cubicBezTo>
                    <a:cubicBezTo>
                      <a:pt x="66" y="4"/>
                      <a:pt x="69" y="2"/>
                      <a:pt x="72" y="0"/>
                    </a:cubicBezTo>
                    <a:lnTo>
                      <a:pt x="79" y="0"/>
                    </a:lnTo>
                    <a:close/>
                    <a:moveTo>
                      <a:pt x="117" y="61"/>
                    </a:moveTo>
                    <a:cubicBezTo>
                      <a:pt x="103" y="61"/>
                      <a:pt x="96" y="51"/>
                      <a:pt x="96" y="32"/>
                    </a:cubicBezTo>
                    <a:cubicBezTo>
                      <a:pt x="96" y="22"/>
                      <a:pt x="98" y="14"/>
                      <a:pt x="102" y="9"/>
                    </a:cubicBezTo>
                    <a:cubicBezTo>
                      <a:pt x="106" y="3"/>
                      <a:pt x="111" y="1"/>
                      <a:pt x="118" y="1"/>
                    </a:cubicBezTo>
                    <a:cubicBezTo>
                      <a:pt x="132" y="1"/>
                      <a:pt x="139" y="11"/>
                      <a:pt x="139" y="30"/>
                    </a:cubicBezTo>
                    <a:cubicBezTo>
                      <a:pt x="139" y="40"/>
                      <a:pt x="137" y="48"/>
                      <a:pt x="133" y="53"/>
                    </a:cubicBezTo>
                    <a:cubicBezTo>
                      <a:pt x="130" y="59"/>
                      <a:pt x="124" y="61"/>
                      <a:pt x="117" y="61"/>
                    </a:cubicBezTo>
                    <a:close/>
                    <a:moveTo>
                      <a:pt x="118" y="10"/>
                    </a:moveTo>
                    <a:cubicBezTo>
                      <a:pt x="112" y="10"/>
                      <a:pt x="109" y="17"/>
                      <a:pt x="109" y="32"/>
                    </a:cubicBezTo>
                    <a:cubicBezTo>
                      <a:pt x="109" y="45"/>
                      <a:pt x="112" y="51"/>
                      <a:pt x="118" y="51"/>
                    </a:cubicBezTo>
                    <a:cubicBezTo>
                      <a:pt x="123" y="51"/>
                      <a:pt x="126" y="45"/>
                      <a:pt x="126" y="31"/>
                    </a:cubicBezTo>
                    <a:cubicBezTo>
                      <a:pt x="126" y="17"/>
                      <a:pt x="123" y="10"/>
                      <a:pt x="118" y="10"/>
                    </a:cubicBezTo>
                    <a:close/>
                    <a:moveTo>
                      <a:pt x="176" y="0"/>
                    </a:moveTo>
                    <a:cubicBezTo>
                      <a:pt x="176" y="60"/>
                      <a:pt x="176" y="60"/>
                      <a:pt x="176" y="60"/>
                    </a:cubicBezTo>
                    <a:cubicBezTo>
                      <a:pt x="163" y="60"/>
                      <a:pt x="163" y="60"/>
                      <a:pt x="163" y="60"/>
                    </a:cubicBezTo>
                    <a:cubicBezTo>
                      <a:pt x="163" y="15"/>
                      <a:pt x="163" y="15"/>
                      <a:pt x="163" y="15"/>
                    </a:cubicBezTo>
                    <a:cubicBezTo>
                      <a:pt x="162" y="15"/>
                      <a:pt x="161" y="16"/>
                      <a:pt x="160" y="17"/>
                    </a:cubicBezTo>
                    <a:cubicBezTo>
                      <a:pt x="159" y="17"/>
                      <a:pt x="158" y="18"/>
                      <a:pt x="157" y="18"/>
                    </a:cubicBezTo>
                    <a:cubicBezTo>
                      <a:pt x="156" y="19"/>
                      <a:pt x="155" y="19"/>
                      <a:pt x="154" y="19"/>
                    </a:cubicBezTo>
                    <a:cubicBezTo>
                      <a:pt x="153" y="20"/>
                      <a:pt x="151" y="20"/>
                      <a:pt x="150" y="20"/>
                    </a:cubicBezTo>
                    <a:cubicBezTo>
                      <a:pt x="150" y="9"/>
                      <a:pt x="150" y="9"/>
                      <a:pt x="150" y="9"/>
                    </a:cubicBezTo>
                    <a:cubicBezTo>
                      <a:pt x="154" y="8"/>
                      <a:pt x="157" y="7"/>
                      <a:pt x="160" y="5"/>
                    </a:cubicBezTo>
                    <a:cubicBezTo>
                      <a:pt x="163" y="4"/>
                      <a:pt x="165" y="2"/>
                      <a:pt x="168" y="0"/>
                    </a:cubicBezTo>
                    <a:lnTo>
                      <a:pt x="176" y="0"/>
                    </a:lnTo>
                    <a:close/>
                    <a:moveTo>
                      <a:pt x="214" y="61"/>
                    </a:moveTo>
                    <a:cubicBezTo>
                      <a:pt x="200" y="61"/>
                      <a:pt x="193" y="51"/>
                      <a:pt x="193" y="32"/>
                    </a:cubicBezTo>
                    <a:cubicBezTo>
                      <a:pt x="193" y="22"/>
                      <a:pt x="195" y="14"/>
                      <a:pt x="198" y="9"/>
                    </a:cubicBezTo>
                    <a:cubicBezTo>
                      <a:pt x="202" y="3"/>
                      <a:pt x="208" y="1"/>
                      <a:pt x="215" y="1"/>
                    </a:cubicBezTo>
                    <a:cubicBezTo>
                      <a:pt x="228" y="1"/>
                      <a:pt x="235" y="11"/>
                      <a:pt x="235" y="30"/>
                    </a:cubicBezTo>
                    <a:cubicBezTo>
                      <a:pt x="235" y="40"/>
                      <a:pt x="233" y="48"/>
                      <a:pt x="230" y="53"/>
                    </a:cubicBezTo>
                    <a:cubicBezTo>
                      <a:pt x="226" y="59"/>
                      <a:pt x="221" y="61"/>
                      <a:pt x="214" y="61"/>
                    </a:cubicBezTo>
                    <a:close/>
                    <a:moveTo>
                      <a:pt x="214" y="10"/>
                    </a:moveTo>
                    <a:cubicBezTo>
                      <a:pt x="209" y="10"/>
                      <a:pt x="206" y="17"/>
                      <a:pt x="206" y="32"/>
                    </a:cubicBezTo>
                    <a:cubicBezTo>
                      <a:pt x="206" y="45"/>
                      <a:pt x="209" y="51"/>
                      <a:pt x="214" y="51"/>
                    </a:cubicBezTo>
                    <a:cubicBezTo>
                      <a:pt x="219" y="51"/>
                      <a:pt x="222" y="45"/>
                      <a:pt x="222" y="31"/>
                    </a:cubicBezTo>
                    <a:cubicBezTo>
                      <a:pt x="222" y="17"/>
                      <a:pt x="219" y="10"/>
                      <a:pt x="214" y="10"/>
                    </a:cubicBezTo>
                    <a:close/>
                    <a:moveTo>
                      <a:pt x="272" y="0"/>
                    </a:moveTo>
                    <a:cubicBezTo>
                      <a:pt x="272" y="60"/>
                      <a:pt x="272" y="60"/>
                      <a:pt x="272" y="60"/>
                    </a:cubicBezTo>
                    <a:cubicBezTo>
                      <a:pt x="259" y="60"/>
                      <a:pt x="259" y="60"/>
                      <a:pt x="259" y="60"/>
                    </a:cubicBezTo>
                    <a:cubicBezTo>
                      <a:pt x="259" y="15"/>
                      <a:pt x="259" y="15"/>
                      <a:pt x="259" y="15"/>
                    </a:cubicBezTo>
                    <a:cubicBezTo>
                      <a:pt x="258" y="15"/>
                      <a:pt x="258" y="16"/>
                      <a:pt x="257" y="17"/>
                    </a:cubicBezTo>
                    <a:cubicBezTo>
                      <a:pt x="256" y="17"/>
                      <a:pt x="255" y="18"/>
                      <a:pt x="254" y="18"/>
                    </a:cubicBezTo>
                    <a:cubicBezTo>
                      <a:pt x="252" y="19"/>
                      <a:pt x="251" y="19"/>
                      <a:pt x="250" y="19"/>
                    </a:cubicBezTo>
                    <a:cubicBezTo>
                      <a:pt x="249" y="20"/>
                      <a:pt x="248" y="20"/>
                      <a:pt x="247" y="20"/>
                    </a:cubicBezTo>
                    <a:cubicBezTo>
                      <a:pt x="247" y="9"/>
                      <a:pt x="247" y="9"/>
                      <a:pt x="247" y="9"/>
                    </a:cubicBezTo>
                    <a:cubicBezTo>
                      <a:pt x="250" y="8"/>
                      <a:pt x="253" y="7"/>
                      <a:pt x="256" y="5"/>
                    </a:cubicBezTo>
                    <a:cubicBezTo>
                      <a:pt x="259" y="4"/>
                      <a:pt x="262" y="2"/>
                      <a:pt x="264" y="0"/>
                    </a:cubicBezTo>
                    <a:lnTo>
                      <a:pt x="272" y="0"/>
                    </a:lnTo>
                    <a:close/>
                    <a:moveTo>
                      <a:pt x="25" y="77"/>
                    </a:moveTo>
                    <a:cubicBezTo>
                      <a:pt x="25" y="137"/>
                      <a:pt x="25" y="137"/>
                      <a:pt x="25" y="137"/>
                    </a:cubicBezTo>
                    <a:cubicBezTo>
                      <a:pt x="12" y="137"/>
                      <a:pt x="12" y="137"/>
                      <a:pt x="12" y="137"/>
                    </a:cubicBezTo>
                    <a:cubicBezTo>
                      <a:pt x="12" y="92"/>
                      <a:pt x="12" y="92"/>
                      <a:pt x="12" y="92"/>
                    </a:cubicBezTo>
                    <a:cubicBezTo>
                      <a:pt x="12" y="92"/>
                      <a:pt x="11" y="93"/>
                      <a:pt x="10" y="93"/>
                    </a:cubicBezTo>
                    <a:cubicBezTo>
                      <a:pt x="9" y="94"/>
                      <a:pt x="8" y="94"/>
                      <a:pt x="7" y="95"/>
                    </a:cubicBezTo>
                    <a:cubicBezTo>
                      <a:pt x="6" y="95"/>
                      <a:pt x="5" y="96"/>
                      <a:pt x="3" y="96"/>
                    </a:cubicBezTo>
                    <a:cubicBezTo>
                      <a:pt x="2" y="96"/>
                      <a:pt x="1" y="97"/>
                      <a:pt x="0" y="97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3" y="85"/>
                      <a:pt x="6" y="84"/>
                      <a:pt x="9" y="82"/>
                    </a:cubicBezTo>
                    <a:cubicBezTo>
                      <a:pt x="12" y="81"/>
                      <a:pt x="15" y="79"/>
                      <a:pt x="17" y="77"/>
                    </a:cubicBezTo>
                    <a:lnTo>
                      <a:pt x="25" y="77"/>
                    </a:lnTo>
                    <a:close/>
                    <a:moveTo>
                      <a:pt x="63" y="138"/>
                    </a:moveTo>
                    <a:cubicBezTo>
                      <a:pt x="49" y="138"/>
                      <a:pt x="42" y="128"/>
                      <a:pt x="42" y="109"/>
                    </a:cubicBezTo>
                    <a:cubicBezTo>
                      <a:pt x="42" y="98"/>
                      <a:pt x="44" y="91"/>
                      <a:pt x="48" y="85"/>
                    </a:cubicBezTo>
                    <a:cubicBezTo>
                      <a:pt x="52" y="80"/>
                      <a:pt x="57" y="77"/>
                      <a:pt x="64" y="77"/>
                    </a:cubicBezTo>
                    <a:cubicBezTo>
                      <a:pt x="78" y="77"/>
                      <a:pt x="85" y="87"/>
                      <a:pt x="85" y="107"/>
                    </a:cubicBezTo>
                    <a:cubicBezTo>
                      <a:pt x="85" y="117"/>
                      <a:pt x="83" y="125"/>
                      <a:pt x="79" y="130"/>
                    </a:cubicBezTo>
                    <a:cubicBezTo>
                      <a:pt x="75" y="135"/>
                      <a:pt x="70" y="138"/>
                      <a:pt x="63" y="138"/>
                    </a:cubicBezTo>
                    <a:close/>
                    <a:moveTo>
                      <a:pt x="64" y="87"/>
                    </a:moveTo>
                    <a:cubicBezTo>
                      <a:pt x="58" y="87"/>
                      <a:pt x="55" y="94"/>
                      <a:pt x="55" y="108"/>
                    </a:cubicBezTo>
                    <a:cubicBezTo>
                      <a:pt x="55" y="121"/>
                      <a:pt x="58" y="128"/>
                      <a:pt x="64" y="128"/>
                    </a:cubicBezTo>
                    <a:cubicBezTo>
                      <a:pt x="69" y="128"/>
                      <a:pt x="72" y="121"/>
                      <a:pt x="72" y="108"/>
                    </a:cubicBezTo>
                    <a:cubicBezTo>
                      <a:pt x="72" y="94"/>
                      <a:pt x="69" y="87"/>
                      <a:pt x="64" y="87"/>
                    </a:cubicBezTo>
                    <a:close/>
                    <a:moveTo>
                      <a:pt x="122" y="77"/>
                    </a:moveTo>
                    <a:cubicBezTo>
                      <a:pt x="122" y="137"/>
                      <a:pt x="122" y="137"/>
                      <a:pt x="122" y="137"/>
                    </a:cubicBezTo>
                    <a:cubicBezTo>
                      <a:pt x="109" y="137"/>
                      <a:pt x="109" y="137"/>
                      <a:pt x="109" y="137"/>
                    </a:cubicBezTo>
                    <a:cubicBezTo>
                      <a:pt x="109" y="92"/>
                      <a:pt x="109" y="92"/>
                      <a:pt x="109" y="92"/>
                    </a:cubicBezTo>
                    <a:cubicBezTo>
                      <a:pt x="108" y="92"/>
                      <a:pt x="107" y="93"/>
                      <a:pt x="106" y="93"/>
                    </a:cubicBezTo>
                    <a:cubicBezTo>
                      <a:pt x="105" y="94"/>
                      <a:pt x="104" y="94"/>
                      <a:pt x="103" y="95"/>
                    </a:cubicBezTo>
                    <a:cubicBezTo>
                      <a:pt x="102" y="95"/>
                      <a:pt x="101" y="96"/>
                      <a:pt x="100" y="96"/>
                    </a:cubicBezTo>
                    <a:cubicBezTo>
                      <a:pt x="98" y="96"/>
                      <a:pt x="97" y="97"/>
                      <a:pt x="96" y="97"/>
                    </a:cubicBezTo>
                    <a:cubicBezTo>
                      <a:pt x="96" y="86"/>
                      <a:pt x="96" y="86"/>
                      <a:pt x="96" y="86"/>
                    </a:cubicBezTo>
                    <a:cubicBezTo>
                      <a:pt x="100" y="85"/>
                      <a:pt x="103" y="84"/>
                      <a:pt x="106" y="82"/>
                    </a:cubicBezTo>
                    <a:cubicBezTo>
                      <a:pt x="109" y="81"/>
                      <a:pt x="111" y="79"/>
                      <a:pt x="114" y="77"/>
                    </a:cubicBezTo>
                    <a:lnTo>
                      <a:pt x="122" y="77"/>
                    </a:lnTo>
                    <a:close/>
                    <a:moveTo>
                      <a:pt x="159" y="138"/>
                    </a:moveTo>
                    <a:cubicBezTo>
                      <a:pt x="145" y="138"/>
                      <a:pt x="138" y="128"/>
                      <a:pt x="138" y="109"/>
                    </a:cubicBezTo>
                    <a:cubicBezTo>
                      <a:pt x="138" y="98"/>
                      <a:pt x="140" y="91"/>
                      <a:pt x="144" y="85"/>
                    </a:cubicBezTo>
                    <a:cubicBezTo>
                      <a:pt x="148" y="80"/>
                      <a:pt x="153" y="77"/>
                      <a:pt x="161" y="77"/>
                    </a:cubicBezTo>
                    <a:cubicBezTo>
                      <a:pt x="174" y="77"/>
                      <a:pt x="181" y="87"/>
                      <a:pt x="181" y="107"/>
                    </a:cubicBezTo>
                    <a:cubicBezTo>
                      <a:pt x="181" y="117"/>
                      <a:pt x="179" y="125"/>
                      <a:pt x="175" y="130"/>
                    </a:cubicBezTo>
                    <a:cubicBezTo>
                      <a:pt x="172" y="135"/>
                      <a:pt x="166" y="138"/>
                      <a:pt x="159" y="138"/>
                    </a:cubicBezTo>
                    <a:close/>
                    <a:moveTo>
                      <a:pt x="160" y="87"/>
                    </a:moveTo>
                    <a:cubicBezTo>
                      <a:pt x="154" y="87"/>
                      <a:pt x="152" y="94"/>
                      <a:pt x="152" y="108"/>
                    </a:cubicBezTo>
                    <a:cubicBezTo>
                      <a:pt x="152" y="121"/>
                      <a:pt x="154" y="128"/>
                      <a:pt x="160" y="128"/>
                    </a:cubicBezTo>
                    <a:cubicBezTo>
                      <a:pt x="165" y="128"/>
                      <a:pt x="168" y="121"/>
                      <a:pt x="168" y="108"/>
                    </a:cubicBezTo>
                    <a:cubicBezTo>
                      <a:pt x="168" y="94"/>
                      <a:pt x="165" y="87"/>
                      <a:pt x="160" y="87"/>
                    </a:cubicBezTo>
                    <a:close/>
                    <a:moveTo>
                      <a:pt x="218" y="77"/>
                    </a:moveTo>
                    <a:cubicBezTo>
                      <a:pt x="218" y="137"/>
                      <a:pt x="218" y="137"/>
                      <a:pt x="218" y="137"/>
                    </a:cubicBezTo>
                    <a:cubicBezTo>
                      <a:pt x="205" y="137"/>
                      <a:pt x="205" y="137"/>
                      <a:pt x="205" y="137"/>
                    </a:cubicBezTo>
                    <a:cubicBezTo>
                      <a:pt x="205" y="92"/>
                      <a:pt x="205" y="92"/>
                      <a:pt x="205" y="92"/>
                    </a:cubicBezTo>
                    <a:cubicBezTo>
                      <a:pt x="204" y="92"/>
                      <a:pt x="203" y="93"/>
                      <a:pt x="202" y="93"/>
                    </a:cubicBezTo>
                    <a:cubicBezTo>
                      <a:pt x="201" y="94"/>
                      <a:pt x="200" y="94"/>
                      <a:pt x="199" y="95"/>
                    </a:cubicBezTo>
                    <a:cubicBezTo>
                      <a:pt x="198" y="95"/>
                      <a:pt x="197" y="96"/>
                      <a:pt x="196" y="96"/>
                    </a:cubicBezTo>
                    <a:cubicBezTo>
                      <a:pt x="195" y="96"/>
                      <a:pt x="194" y="97"/>
                      <a:pt x="192" y="97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6" y="85"/>
                      <a:pt x="199" y="84"/>
                      <a:pt x="202" y="82"/>
                    </a:cubicBezTo>
                    <a:cubicBezTo>
                      <a:pt x="205" y="81"/>
                      <a:pt x="208" y="79"/>
                      <a:pt x="210" y="77"/>
                    </a:cubicBezTo>
                    <a:lnTo>
                      <a:pt x="218" y="77"/>
                    </a:lnTo>
                    <a:close/>
                    <a:moveTo>
                      <a:pt x="256" y="138"/>
                    </a:moveTo>
                    <a:cubicBezTo>
                      <a:pt x="242" y="138"/>
                      <a:pt x="235" y="128"/>
                      <a:pt x="235" y="109"/>
                    </a:cubicBezTo>
                    <a:cubicBezTo>
                      <a:pt x="235" y="98"/>
                      <a:pt x="237" y="91"/>
                      <a:pt x="240" y="85"/>
                    </a:cubicBezTo>
                    <a:cubicBezTo>
                      <a:pt x="244" y="80"/>
                      <a:pt x="250" y="77"/>
                      <a:pt x="257" y="77"/>
                    </a:cubicBezTo>
                    <a:cubicBezTo>
                      <a:pt x="270" y="77"/>
                      <a:pt x="277" y="87"/>
                      <a:pt x="277" y="107"/>
                    </a:cubicBezTo>
                    <a:cubicBezTo>
                      <a:pt x="277" y="117"/>
                      <a:pt x="275" y="125"/>
                      <a:pt x="272" y="130"/>
                    </a:cubicBezTo>
                    <a:cubicBezTo>
                      <a:pt x="268" y="135"/>
                      <a:pt x="263" y="138"/>
                      <a:pt x="256" y="138"/>
                    </a:cubicBezTo>
                    <a:close/>
                    <a:moveTo>
                      <a:pt x="256" y="87"/>
                    </a:moveTo>
                    <a:cubicBezTo>
                      <a:pt x="251" y="87"/>
                      <a:pt x="248" y="94"/>
                      <a:pt x="248" y="108"/>
                    </a:cubicBezTo>
                    <a:cubicBezTo>
                      <a:pt x="248" y="121"/>
                      <a:pt x="251" y="128"/>
                      <a:pt x="256" y="128"/>
                    </a:cubicBezTo>
                    <a:cubicBezTo>
                      <a:pt x="261" y="128"/>
                      <a:pt x="264" y="121"/>
                      <a:pt x="264" y="108"/>
                    </a:cubicBezTo>
                    <a:cubicBezTo>
                      <a:pt x="264" y="94"/>
                      <a:pt x="262" y="87"/>
                      <a:pt x="256" y="87"/>
                    </a:cubicBezTo>
                    <a:close/>
                    <a:moveTo>
                      <a:pt x="21" y="215"/>
                    </a:moveTo>
                    <a:cubicBezTo>
                      <a:pt x="7" y="215"/>
                      <a:pt x="0" y="205"/>
                      <a:pt x="0" y="185"/>
                    </a:cubicBezTo>
                    <a:cubicBezTo>
                      <a:pt x="0" y="175"/>
                      <a:pt x="2" y="167"/>
                      <a:pt x="6" y="162"/>
                    </a:cubicBezTo>
                    <a:cubicBezTo>
                      <a:pt x="9" y="157"/>
                      <a:pt x="15" y="154"/>
                      <a:pt x="22" y="154"/>
                    </a:cubicBezTo>
                    <a:cubicBezTo>
                      <a:pt x="36" y="154"/>
                      <a:pt x="43" y="164"/>
                      <a:pt x="43" y="184"/>
                    </a:cubicBezTo>
                    <a:cubicBezTo>
                      <a:pt x="43" y="194"/>
                      <a:pt x="41" y="201"/>
                      <a:pt x="37" y="207"/>
                    </a:cubicBezTo>
                    <a:cubicBezTo>
                      <a:pt x="33" y="212"/>
                      <a:pt x="28" y="215"/>
                      <a:pt x="21" y="215"/>
                    </a:cubicBezTo>
                    <a:close/>
                    <a:moveTo>
                      <a:pt x="22" y="164"/>
                    </a:moveTo>
                    <a:cubicBezTo>
                      <a:pt x="16" y="164"/>
                      <a:pt x="13" y="171"/>
                      <a:pt x="13" y="185"/>
                    </a:cubicBezTo>
                    <a:cubicBezTo>
                      <a:pt x="13" y="198"/>
                      <a:pt x="16" y="205"/>
                      <a:pt x="21" y="205"/>
                    </a:cubicBezTo>
                    <a:cubicBezTo>
                      <a:pt x="27" y="205"/>
                      <a:pt x="29" y="198"/>
                      <a:pt x="29" y="184"/>
                    </a:cubicBezTo>
                    <a:cubicBezTo>
                      <a:pt x="29" y="171"/>
                      <a:pt x="27" y="164"/>
                      <a:pt x="22" y="164"/>
                    </a:cubicBezTo>
                    <a:close/>
                    <a:moveTo>
                      <a:pt x="79" y="154"/>
                    </a:moveTo>
                    <a:cubicBezTo>
                      <a:pt x="79" y="214"/>
                      <a:pt x="79" y="214"/>
                      <a:pt x="79" y="214"/>
                    </a:cubicBezTo>
                    <a:cubicBezTo>
                      <a:pt x="66" y="214"/>
                      <a:pt x="66" y="214"/>
                      <a:pt x="66" y="214"/>
                    </a:cubicBezTo>
                    <a:cubicBezTo>
                      <a:pt x="66" y="168"/>
                      <a:pt x="66" y="168"/>
                      <a:pt x="66" y="168"/>
                    </a:cubicBezTo>
                    <a:cubicBezTo>
                      <a:pt x="66" y="169"/>
                      <a:pt x="65" y="170"/>
                      <a:pt x="64" y="170"/>
                    </a:cubicBezTo>
                    <a:cubicBezTo>
                      <a:pt x="63" y="171"/>
                      <a:pt x="62" y="171"/>
                      <a:pt x="61" y="172"/>
                    </a:cubicBezTo>
                    <a:cubicBezTo>
                      <a:pt x="60" y="172"/>
                      <a:pt x="59" y="172"/>
                      <a:pt x="57" y="173"/>
                    </a:cubicBezTo>
                    <a:cubicBezTo>
                      <a:pt x="56" y="173"/>
                      <a:pt x="55" y="173"/>
                      <a:pt x="54" y="173"/>
                    </a:cubicBezTo>
                    <a:cubicBezTo>
                      <a:pt x="54" y="163"/>
                      <a:pt x="54" y="163"/>
                      <a:pt x="54" y="163"/>
                    </a:cubicBezTo>
                    <a:cubicBezTo>
                      <a:pt x="57" y="162"/>
                      <a:pt x="61" y="160"/>
                      <a:pt x="64" y="159"/>
                    </a:cubicBezTo>
                    <a:cubicBezTo>
                      <a:pt x="66" y="157"/>
                      <a:pt x="69" y="156"/>
                      <a:pt x="72" y="154"/>
                    </a:cubicBezTo>
                    <a:lnTo>
                      <a:pt x="79" y="154"/>
                    </a:lnTo>
                    <a:close/>
                    <a:moveTo>
                      <a:pt x="117" y="215"/>
                    </a:moveTo>
                    <a:cubicBezTo>
                      <a:pt x="103" y="215"/>
                      <a:pt x="96" y="205"/>
                      <a:pt x="96" y="185"/>
                    </a:cubicBezTo>
                    <a:cubicBezTo>
                      <a:pt x="96" y="175"/>
                      <a:pt x="98" y="167"/>
                      <a:pt x="102" y="162"/>
                    </a:cubicBezTo>
                    <a:cubicBezTo>
                      <a:pt x="106" y="157"/>
                      <a:pt x="111" y="154"/>
                      <a:pt x="118" y="154"/>
                    </a:cubicBezTo>
                    <a:cubicBezTo>
                      <a:pt x="132" y="154"/>
                      <a:pt x="139" y="164"/>
                      <a:pt x="139" y="184"/>
                    </a:cubicBezTo>
                    <a:cubicBezTo>
                      <a:pt x="139" y="194"/>
                      <a:pt x="137" y="201"/>
                      <a:pt x="133" y="207"/>
                    </a:cubicBezTo>
                    <a:cubicBezTo>
                      <a:pt x="130" y="212"/>
                      <a:pt x="124" y="215"/>
                      <a:pt x="117" y="215"/>
                    </a:cubicBezTo>
                    <a:close/>
                    <a:moveTo>
                      <a:pt x="118" y="164"/>
                    </a:moveTo>
                    <a:cubicBezTo>
                      <a:pt x="112" y="164"/>
                      <a:pt x="109" y="171"/>
                      <a:pt x="109" y="185"/>
                    </a:cubicBezTo>
                    <a:cubicBezTo>
                      <a:pt x="109" y="198"/>
                      <a:pt x="112" y="205"/>
                      <a:pt x="118" y="205"/>
                    </a:cubicBezTo>
                    <a:cubicBezTo>
                      <a:pt x="123" y="205"/>
                      <a:pt x="126" y="198"/>
                      <a:pt x="126" y="184"/>
                    </a:cubicBezTo>
                    <a:cubicBezTo>
                      <a:pt x="126" y="171"/>
                      <a:pt x="123" y="164"/>
                      <a:pt x="118" y="164"/>
                    </a:cubicBezTo>
                    <a:close/>
                    <a:moveTo>
                      <a:pt x="176" y="154"/>
                    </a:moveTo>
                    <a:cubicBezTo>
                      <a:pt x="176" y="214"/>
                      <a:pt x="176" y="214"/>
                      <a:pt x="176" y="214"/>
                    </a:cubicBezTo>
                    <a:cubicBezTo>
                      <a:pt x="163" y="214"/>
                      <a:pt x="163" y="214"/>
                      <a:pt x="163" y="214"/>
                    </a:cubicBezTo>
                    <a:cubicBezTo>
                      <a:pt x="163" y="168"/>
                      <a:pt x="163" y="168"/>
                      <a:pt x="163" y="168"/>
                    </a:cubicBezTo>
                    <a:cubicBezTo>
                      <a:pt x="162" y="169"/>
                      <a:pt x="161" y="170"/>
                      <a:pt x="160" y="170"/>
                    </a:cubicBezTo>
                    <a:cubicBezTo>
                      <a:pt x="159" y="171"/>
                      <a:pt x="158" y="171"/>
                      <a:pt x="157" y="172"/>
                    </a:cubicBezTo>
                    <a:cubicBezTo>
                      <a:pt x="156" y="172"/>
                      <a:pt x="155" y="172"/>
                      <a:pt x="154" y="173"/>
                    </a:cubicBezTo>
                    <a:cubicBezTo>
                      <a:pt x="153" y="173"/>
                      <a:pt x="151" y="173"/>
                      <a:pt x="150" y="173"/>
                    </a:cubicBezTo>
                    <a:cubicBezTo>
                      <a:pt x="150" y="163"/>
                      <a:pt x="150" y="163"/>
                      <a:pt x="150" y="163"/>
                    </a:cubicBezTo>
                    <a:cubicBezTo>
                      <a:pt x="154" y="162"/>
                      <a:pt x="157" y="160"/>
                      <a:pt x="160" y="159"/>
                    </a:cubicBezTo>
                    <a:cubicBezTo>
                      <a:pt x="163" y="157"/>
                      <a:pt x="165" y="156"/>
                      <a:pt x="168" y="154"/>
                    </a:cubicBezTo>
                    <a:lnTo>
                      <a:pt x="176" y="154"/>
                    </a:lnTo>
                    <a:close/>
                    <a:moveTo>
                      <a:pt x="214" y="215"/>
                    </a:moveTo>
                    <a:cubicBezTo>
                      <a:pt x="200" y="215"/>
                      <a:pt x="193" y="205"/>
                      <a:pt x="193" y="185"/>
                    </a:cubicBezTo>
                    <a:cubicBezTo>
                      <a:pt x="193" y="175"/>
                      <a:pt x="195" y="167"/>
                      <a:pt x="198" y="162"/>
                    </a:cubicBezTo>
                    <a:cubicBezTo>
                      <a:pt x="202" y="157"/>
                      <a:pt x="208" y="154"/>
                      <a:pt x="215" y="154"/>
                    </a:cubicBezTo>
                    <a:cubicBezTo>
                      <a:pt x="228" y="154"/>
                      <a:pt x="235" y="164"/>
                      <a:pt x="235" y="184"/>
                    </a:cubicBezTo>
                    <a:cubicBezTo>
                      <a:pt x="235" y="194"/>
                      <a:pt x="233" y="201"/>
                      <a:pt x="230" y="207"/>
                    </a:cubicBezTo>
                    <a:cubicBezTo>
                      <a:pt x="226" y="212"/>
                      <a:pt x="221" y="215"/>
                      <a:pt x="214" y="215"/>
                    </a:cubicBezTo>
                    <a:close/>
                    <a:moveTo>
                      <a:pt x="214" y="164"/>
                    </a:moveTo>
                    <a:cubicBezTo>
                      <a:pt x="209" y="164"/>
                      <a:pt x="206" y="171"/>
                      <a:pt x="206" y="185"/>
                    </a:cubicBezTo>
                    <a:cubicBezTo>
                      <a:pt x="206" y="198"/>
                      <a:pt x="209" y="205"/>
                      <a:pt x="214" y="205"/>
                    </a:cubicBezTo>
                    <a:cubicBezTo>
                      <a:pt x="219" y="205"/>
                      <a:pt x="222" y="198"/>
                      <a:pt x="222" y="184"/>
                    </a:cubicBezTo>
                    <a:cubicBezTo>
                      <a:pt x="222" y="171"/>
                      <a:pt x="219" y="164"/>
                      <a:pt x="214" y="164"/>
                    </a:cubicBezTo>
                    <a:close/>
                    <a:moveTo>
                      <a:pt x="272" y="154"/>
                    </a:moveTo>
                    <a:cubicBezTo>
                      <a:pt x="272" y="214"/>
                      <a:pt x="272" y="214"/>
                      <a:pt x="272" y="214"/>
                    </a:cubicBezTo>
                    <a:cubicBezTo>
                      <a:pt x="259" y="214"/>
                      <a:pt x="259" y="214"/>
                      <a:pt x="259" y="214"/>
                    </a:cubicBezTo>
                    <a:cubicBezTo>
                      <a:pt x="259" y="168"/>
                      <a:pt x="259" y="168"/>
                      <a:pt x="259" y="168"/>
                    </a:cubicBezTo>
                    <a:cubicBezTo>
                      <a:pt x="258" y="169"/>
                      <a:pt x="258" y="170"/>
                      <a:pt x="257" y="170"/>
                    </a:cubicBezTo>
                    <a:cubicBezTo>
                      <a:pt x="256" y="171"/>
                      <a:pt x="255" y="171"/>
                      <a:pt x="254" y="172"/>
                    </a:cubicBezTo>
                    <a:cubicBezTo>
                      <a:pt x="252" y="172"/>
                      <a:pt x="251" y="172"/>
                      <a:pt x="250" y="173"/>
                    </a:cubicBezTo>
                    <a:cubicBezTo>
                      <a:pt x="249" y="173"/>
                      <a:pt x="248" y="173"/>
                      <a:pt x="247" y="173"/>
                    </a:cubicBezTo>
                    <a:cubicBezTo>
                      <a:pt x="247" y="163"/>
                      <a:pt x="247" y="163"/>
                      <a:pt x="247" y="163"/>
                    </a:cubicBezTo>
                    <a:cubicBezTo>
                      <a:pt x="250" y="162"/>
                      <a:pt x="253" y="160"/>
                      <a:pt x="256" y="159"/>
                    </a:cubicBezTo>
                    <a:cubicBezTo>
                      <a:pt x="259" y="157"/>
                      <a:pt x="262" y="156"/>
                      <a:pt x="264" y="154"/>
                    </a:cubicBezTo>
                    <a:lnTo>
                      <a:pt x="272" y="154"/>
                    </a:lnTo>
                    <a:close/>
                  </a:path>
                </a:pathLst>
              </a:custGeom>
              <a:solidFill>
                <a:srgbClr val="002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0911" tIns="45455" rIns="90911" bIns="45455" numCol="1" anchor="t" anchorCtr="0" compatLnSpc="1">
                <a:prstTxWarp prst="textNoShape">
                  <a:avLst/>
                </a:prstTxWarp>
              </a:bodyPr>
              <a:lstStyle/>
              <a:p>
                <a:pPr defTabSz="908991">
                  <a:defRPr/>
                </a:pPr>
                <a:endParaRPr lang="en-US" sz="1827" kern="0"/>
              </a:p>
            </p:txBody>
          </p:sp>
          <p:sp>
            <p:nvSpPr>
              <p:cNvPr id="43" name="Freeform 5"/>
              <p:cNvSpPr>
                <a:spLocks noEditPoints="1"/>
              </p:cNvSpPr>
              <p:nvPr/>
            </p:nvSpPr>
            <p:spPr bwMode="black">
              <a:xfrm rot="5400000">
                <a:off x="2428188" y="4201825"/>
                <a:ext cx="335015" cy="277782"/>
              </a:xfrm>
              <a:custGeom>
                <a:avLst/>
                <a:gdLst>
                  <a:gd name="T0" fmla="*/ 402 w 1088"/>
                  <a:gd name="T1" fmla="*/ 588 h 1090"/>
                  <a:gd name="T2" fmla="*/ 502 w 1088"/>
                  <a:gd name="T3" fmla="*/ 688 h 1090"/>
                  <a:gd name="T4" fmla="*/ 502 w 1088"/>
                  <a:gd name="T5" fmla="*/ 989 h 1090"/>
                  <a:gd name="T6" fmla="*/ 402 w 1088"/>
                  <a:gd name="T7" fmla="*/ 1090 h 1090"/>
                  <a:gd name="T8" fmla="*/ 100 w 1088"/>
                  <a:gd name="T9" fmla="*/ 1090 h 1090"/>
                  <a:gd name="T10" fmla="*/ 0 w 1088"/>
                  <a:gd name="T11" fmla="*/ 989 h 1090"/>
                  <a:gd name="T12" fmla="*/ 0 w 1088"/>
                  <a:gd name="T13" fmla="*/ 688 h 1090"/>
                  <a:gd name="T14" fmla="*/ 100 w 1088"/>
                  <a:gd name="T15" fmla="*/ 588 h 1090"/>
                  <a:gd name="T16" fmla="*/ 402 w 1088"/>
                  <a:gd name="T17" fmla="*/ 588 h 1090"/>
                  <a:gd name="T18" fmla="*/ 402 w 1088"/>
                  <a:gd name="T19" fmla="*/ 588 h 1090"/>
                  <a:gd name="T20" fmla="*/ 402 w 1088"/>
                  <a:gd name="T21" fmla="*/ 2 h 1090"/>
                  <a:gd name="T22" fmla="*/ 402 w 1088"/>
                  <a:gd name="T23" fmla="*/ 2 h 1090"/>
                  <a:gd name="T24" fmla="*/ 100 w 1088"/>
                  <a:gd name="T25" fmla="*/ 2 h 1090"/>
                  <a:gd name="T26" fmla="*/ 0 w 1088"/>
                  <a:gd name="T27" fmla="*/ 103 h 1090"/>
                  <a:gd name="T28" fmla="*/ 0 w 1088"/>
                  <a:gd name="T29" fmla="*/ 403 h 1090"/>
                  <a:gd name="T30" fmla="*/ 100 w 1088"/>
                  <a:gd name="T31" fmla="*/ 504 h 1090"/>
                  <a:gd name="T32" fmla="*/ 402 w 1088"/>
                  <a:gd name="T33" fmla="*/ 504 h 1090"/>
                  <a:gd name="T34" fmla="*/ 502 w 1088"/>
                  <a:gd name="T35" fmla="*/ 403 h 1090"/>
                  <a:gd name="T36" fmla="*/ 502 w 1088"/>
                  <a:gd name="T37" fmla="*/ 103 h 1090"/>
                  <a:gd name="T38" fmla="*/ 402 w 1088"/>
                  <a:gd name="T39" fmla="*/ 2 h 1090"/>
                  <a:gd name="T40" fmla="*/ 966 w 1088"/>
                  <a:gd name="T41" fmla="*/ 0 h 1090"/>
                  <a:gd name="T42" fmla="*/ 1088 w 1088"/>
                  <a:gd name="T43" fmla="*/ 121 h 1090"/>
                  <a:gd name="T44" fmla="*/ 1088 w 1088"/>
                  <a:gd name="T45" fmla="*/ 383 h 1090"/>
                  <a:gd name="T46" fmla="*/ 966 w 1088"/>
                  <a:gd name="T47" fmla="*/ 504 h 1090"/>
                  <a:gd name="T48" fmla="*/ 704 w 1088"/>
                  <a:gd name="T49" fmla="*/ 504 h 1090"/>
                  <a:gd name="T50" fmla="*/ 583 w 1088"/>
                  <a:gd name="T51" fmla="*/ 383 h 1090"/>
                  <a:gd name="T52" fmla="*/ 583 w 1088"/>
                  <a:gd name="T53" fmla="*/ 121 h 1090"/>
                  <a:gd name="T54" fmla="*/ 704 w 1088"/>
                  <a:gd name="T55" fmla="*/ 0 h 1090"/>
                  <a:gd name="T56" fmla="*/ 966 w 1088"/>
                  <a:gd name="T57" fmla="*/ 0 h 1090"/>
                  <a:gd name="T58" fmla="*/ 1020 w 1088"/>
                  <a:gd name="T59" fmla="*/ 383 h 1090"/>
                  <a:gd name="T60" fmla="*/ 1020 w 1088"/>
                  <a:gd name="T61" fmla="*/ 383 h 1090"/>
                  <a:gd name="T62" fmla="*/ 1020 w 1088"/>
                  <a:gd name="T63" fmla="*/ 121 h 1090"/>
                  <a:gd name="T64" fmla="*/ 966 w 1088"/>
                  <a:gd name="T65" fmla="*/ 67 h 1090"/>
                  <a:gd name="T66" fmla="*/ 704 w 1088"/>
                  <a:gd name="T67" fmla="*/ 67 h 1090"/>
                  <a:gd name="T68" fmla="*/ 650 w 1088"/>
                  <a:gd name="T69" fmla="*/ 121 h 1090"/>
                  <a:gd name="T70" fmla="*/ 650 w 1088"/>
                  <a:gd name="T71" fmla="*/ 383 h 1090"/>
                  <a:gd name="T72" fmla="*/ 704 w 1088"/>
                  <a:gd name="T73" fmla="*/ 437 h 1090"/>
                  <a:gd name="T74" fmla="*/ 966 w 1088"/>
                  <a:gd name="T75" fmla="*/ 437 h 1090"/>
                  <a:gd name="T76" fmla="*/ 1020 w 1088"/>
                  <a:gd name="T77" fmla="*/ 383 h 1090"/>
                  <a:gd name="T78" fmla="*/ 584 w 1088"/>
                  <a:gd name="T79" fmla="*/ 688 h 1090"/>
                  <a:gd name="T80" fmla="*/ 584 w 1088"/>
                  <a:gd name="T81" fmla="*/ 688 h 1090"/>
                  <a:gd name="T82" fmla="*/ 584 w 1088"/>
                  <a:gd name="T83" fmla="*/ 989 h 1090"/>
                  <a:gd name="T84" fmla="*/ 686 w 1088"/>
                  <a:gd name="T85" fmla="*/ 1090 h 1090"/>
                  <a:gd name="T86" fmla="*/ 987 w 1088"/>
                  <a:gd name="T87" fmla="*/ 1090 h 1090"/>
                  <a:gd name="T88" fmla="*/ 1088 w 1088"/>
                  <a:gd name="T89" fmla="*/ 989 h 1090"/>
                  <a:gd name="T90" fmla="*/ 1088 w 1088"/>
                  <a:gd name="T91" fmla="*/ 688 h 1090"/>
                  <a:gd name="T92" fmla="*/ 987 w 1088"/>
                  <a:gd name="T93" fmla="*/ 588 h 1090"/>
                  <a:gd name="T94" fmla="*/ 686 w 1088"/>
                  <a:gd name="T95" fmla="*/ 588 h 1090"/>
                  <a:gd name="T96" fmla="*/ 584 w 1088"/>
                  <a:gd name="T97" fmla="*/ 688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88" h="1090">
                    <a:moveTo>
                      <a:pt x="402" y="588"/>
                    </a:moveTo>
                    <a:cubicBezTo>
                      <a:pt x="469" y="588"/>
                      <a:pt x="502" y="621"/>
                      <a:pt x="502" y="688"/>
                    </a:cubicBezTo>
                    <a:cubicBezTo>
                      <a:pt x="502" y="989"/>
                      <a:pt x="502" y="989"/>
                      <a:pt x="502" y="989"/>
                    </a:cubicBezTo>
                    <a:cubicBezTo>
                      <a:pt x="502" y="1056"/>
                      <a:pt x="469" y="1090"/>
                      <a:pt x="402" y="1090"/>
                    </a:cubicBezTo>
                    <a:cubicBezTo>
                      <a:pt x="100" y="1090"/>
                      <a:pt x="100" y="1090"/>
                      <a:pt x="100" y="1090"/>
                    </a:cubicBezTo>
                    <a:cubicBezTo>
                      <a:pt x="33" y="1090"/>
                      <a:pt x="0" y="1056"/>
                      <a:pt x="0" y="989"/>
                    </a:cubicBezTo>
                    <a:cubicBezTo>
                      <a:pt x="0" y="688"/>
                      <a:pt x="0" y="688"/>
                      <a:pt x="0" y="688"/>
                    </a:cubicBezTo>
                    <a:cubicBezTo>
                      <a:pt x="0" y="621"/>
                      <a:pt x="33" y="588"/>
                      <a:pt x="100" y="588"/>
                    </a:cubicBezTo>
                    <a:cubicBezTo>
                      <a:pt x="402" y="588"/>
                      <a:pt x="402" y="588"/>
                      <a:pt x="402" y="588"/>
                    </a:cubicBezTo>
                    <a:cubicBezTo>
                      <a:pt x="402" y="588"/>
                      <a:pt x="402" y="588"/>
                      <a:pt x="402" y="588"/>
                    </a:cubicBezTo>
                    <a:close/>
                    <a:moveTo>
                      <a:pt x="402" y="2"/>
                    </a:moveTo>
                    <a:cubicBezTo>
                      <a:pt x="402" y="2"/>
                      <a:pt x="402" y="2"/>
                      <a:pt x="402" y="2"/>
                    </a:cubicBezTo>
                    <a:cubicBezTo>
                      <a:pt x="100" y="2"/>
                      <a:pt x="100" y="2"/>
                      <a:pt x="100" y="2"/>
                    </a:cubicBezTo>
                    <a:cubicBezTo>
                      <a:pt x="33" y="2"/>
                      <a:pt x="0" y="36"/>
                      <a:pt x="0" y="103"/>
                    </a:cubicBezTo>
                    <a:cubicBezTo>
                      <a:pt x="0" y="103"/>
                      <a:pt x="0" y="103"/>
                      <a:pt x="0" y="403"/>
                    </a:cubicBezTo>
                    <a:cubicBezTo>
                      <a:pt x="0" y="471"/>
                      <a:pt x="33" y="504"/>
                      <a:pt x="100" y="504"/>
                    </a:cubicBezTo>
                    <a:cubicBezTo>
                      <a:pt x="100" y="504"/>
                      <a:pt x="100" y="504"/>
                      <a:pt x="402" y="504"/>
                    </a:cubicBezTo>
                    <a:cubicBezTo>
                      <a:pt x="469" y="504"/>
                      <a:pt x="502" y="471"/>
                      <a:pt x="502" y="403"/>
                    </a:cubicBezTo>
                    <a:cubicBezTo>
                      <a:pt x="502" y="403"/>
                      <a:pt x="502" y="403"/>
                      <a:pt x="502" y="103"/>
                    </a:cubicBezTo>
                    <a:cubicBezTo>
                      <a:pt x="502" y="36"/>
                      <a:pt x="469" y="2"/>
                      <a:pt x="402" y="2"/>
                    </a:cubicBezTo>
                    <a:close/>
                    <a:moveTo>
                      <a:pt x="966" y="0"/>
                    </a:moveTo>
                    <a:cubicBezTo>
                      <a:pt x="1048" y="0"/>
                      <a:pt x="1088" y="40"/>
                      <a:pt x="1088" y="121"/>
                    </a:cubicBezTo>
                    <a:cubicBezTo>
                      <a:pt x="1088" y="121"/>
                      <a:pt x="1088" y="121"/>
                      <a:pt x="1088" y="383"/>
                    </a:cubicBezTo>
                    <a:cubicBezTo>
                      <a:pt x="1088" y="464"/>
                      <a:pt x="1048" y="504"/>
                      <a:pt x="966" y="504"/>
                    </a:cubicBezTo>
                    <a:cubicBezTo>
                      <a:pt x="966" y="504"/>
                      <a:pt x="966" y="504"/>
                      <a:pt x="704" y="504"/>
                    </a:cubicBezTo>
                    <a:cubicBezTo>
                      <a:pt x="623" y="504"/>
                      <a:pt x="583" y="464"/>
                      <a:pt x="583" y="383"/>
                    </a:cubicBezTo>
                    <a:cubicBezTo>
                      <a:pt x="583" y="383"/>
                      <a:pt x="583" y="383"/>
                      <a:pt x="583" y="121"/>
                    </a:cubicBezTo>
                    <a:cubicBezTo>
                      <a:pt x="583" y="40"/>
                      <a:pt x="623" y="0"/>
                      <a:pt x="704" y="0"/>
                    </a:cubicBezTo>
                    <a:cubicBezTo>
                      <a:pt x="704" y="0"/>
                      <a:pt x="704" y="0"/>
                      <a:pt x="966" y="0"/>
                    </a:cubicBezTo>
                    <a:close/>
                    <a:moveTo>
                      <a:pt x="1020" y="383"/>
                    </a:moveTo>
                    <a:cubicBezTo>
                      <a:pt x="1020" y="383"/>
                      <a:pt x="1020" y="383"/>
                      <a:pt x="1020" y="383"/>
                    </a:cubicBezTo>
                    <a:cubicBezTo>
                      <a:pt x="1020" y="121"/>
                      <a:pt x="1020" y="121"/>
                      <a:pt x="1020" y="121"/>
                    </a:cubicBezTo>
                    <a:cubicBezTo>
                      <a:pt x="1020" y="85"/>
                      <a:pt x="1002" y="67"/>
                      <a:pt x="966" y="67"/>
                    </a:cubicBezTo>
                    <a:cubicBezTo>
                      <a:pt x="966" y="67"/>
                      <a:pt x="966" y="67"/>
                      <a:pt x="704" y="67"/>
                    </a:cubicBezTo>
                    <a:cubicBezTo>
                      <a:pt x="668" y="67"/>
                      <a:pt x="650" y="85"/>
                      <a:pt x="650" y="121"/>
                    </a:cubicBezTo>
                    <a:cubicBezTo>
                      <a:pt x="650" y="121"/>
                      <a:pt x="650" y="121"/>
                      <a:pt x="650" y="383"/>
                    </a:cubicBezTo>
                    <a:cubicBezTo>
                      <a:pt x="650" y="419"/>
                      <a:pt x="668" y="437"/>
                      <a:pt x="704" y="437"/>
                    </a:cubicBezTo>
                    <a:cubicBezTo>
                      <a:pt x="704" y="437"/>
                      <a:pt x="704" y="437"/>
                      <a:pt x="966" y="437"/>
                    </a:cubicBezTo>
                    <a:cubicBezTo>
                      <a:pt x="1002" y="437"/>
                      <a:pt x="1020" y="419"/>
                      <a:pt x="1020" y="383"/>
                    </a:cubicBezTo>
                    <a:close/>
                    <a:moveTo>
                      <a:pt x="584" y="688"/>
                    </a:moveTo>
                    <a:cubicBezTo>
                      <a:pt x="584" y="688"/>
                      <a:pt x="584" y="688"/>
                      <a:pt x="584" y="688"/>
                    </a:cubicBezTo>
                    <a:cubicBezTo>
                      <a:pt x="584" y="989"/>
                      <a:pt x="584" y="989"/>
                      <a:pt x="584" y="989"/>
                    </a:cubicBezTo>
                    <a:cubicBezTo>
                      <a:pt x="584" y="1056"/>
                      <a:pt x="619" y="1090"/>
                      <a:pt x="686" y="1090"/>
                    </a:cubicBezTo>
                    <a:cubicBezTo>
                      <a:pt x="686" y="1090"/>
                      <a:pt x="686" y="1090"/>
                      <a:pt x="987" y="1090"/>
                    </a:cubicBezTo>
                    <a:cubicBezTo>
                      <a:pt x="1054" y="1090"/>
                      <a:pt x="1088" y="1056"/>
                      <a:pt x="1088" y="989"/>
                    </a:cubicBezTo>
                    <a:cubicBezTo>
                      <a:pt x="1088" y="989"/>
                      <a:pt x="1088" y="989"/>
                      <a:pt x="1088" y="688"/>
                    </a:cubicBezTo>
                    <a:cubicBezTo>
                      <a:pt x="1088" y="621"/>
                      <a:pt x="1054" y="588"/>
                      <a:pt x="987" y="588"/>
                    </a:cubicBezTo>
                    <a:cubicBezTo>
                      <a:pt x="987" y="588"/>
                      <a:pt x="987" y="588"/>
                      <a:pt x="686" y="588"/>
                    </a:cubicBezTo>
                    <a:cubicBezTo>
                      <a:pt x="619" y="588"/>
                      <a:pt x="584" y="621"/>
                      <a:pt x="584" y="688"/>
                    </a:cubicBezTo>
                    <a:close/>
                  </a:path>
                </a:pathLst>
              </a:custGeom>
              <a:solidFill>
                <a:srgbClr val="002050"/>
              </a:solidFill>
              <a:ln>
                <a:noFill/>
              </a:ln>
            </p:spPr>
            <p:txBody>
              <a:bodyPr vert="horz" wrap="square" lIns="90911" tIns="45455" rIns="90911" bIns="45455" numCol="1" anchor="t" anchorCtr="0" compatLnSpc="1">
                <a:prstTxWarp prst="textNoShape">
                  <a:avLst/>
                </a:prstTxWarp>
              </a:bodyPr>
              <a:lstStyle/>
              <a:p>
                <a:pPr defTabSz="908991">
                  <a:defRPr/>
                </a:pPr>
                <a:endParaRPr lang="en-US" sz="1827" kern="0" dirty="0"/>
              </a:p>
            </p:txBody>
          </p:sp>
          <p:sp>
            <p:nvSpPr>
              <p:cNvPr id="44" name="Freeform 5"/>
              <p:cNvSpPr>
                <a:spLocks noChangeAspect="1" noEditPoints="1"/>
              </p:cNvSpPr>
              <p:nvPr/>
            </p:nvSpPr>
            <p:spPr bwMode="black">
              <a:xfrm>
                <a:off x="3027353" y="4200317"/>
                <a:ext cx="344432" cy="280798"/>
              </a:xfrm>
              <a:custGeom>
                <a:avLst/>
                <a:gdLst>
                  <a:gd name="T0" fmla="*/ 997 w 1058"/>
                  <a:gd name="T1" fmla="*/ 289 h 657"/>
                  <a:gd name="T2" fmla="*/ 903 w 1058"/>
                  <a:gd name="T3" fmla="*/ 232 h 657"/>
                  <a:gd name="T4" fmla="*/ 903 w 1058"/>
                  <a:gd name="T5" fmla="*/ 216 h 657"/>
                  <a:gd name="T6" fmla="*/ 843 w 1058"/>
                  <a:gd name="T7" fmla="*/ 65 h 657"/>
                  <a:gd name="T8" fmla="*/ 693 w 1058"/>
                  <a:gd name="T9" fmla="*/ 0 h 657"/>
                  <a:gd name="T10" fmla="*/ 508 w 1058"/>
                  <a:gd name="T11" fmla="*/ 105 h 657"/>
                  <a:gd name="T12" fmla="*/ 425 w 1058"/>
                  <a:gd name="T13" fmla="*/ 89 h 657"/>
                  <a:gd name="T14" fmla="*/ 276 w 1058"/>
                  <a:gd name="T15" fmla="*/ 147 h 657"/>
                  <a:gd name="T16" fmla="*/ 224 w 1058"/>
                  <a:gd name="T17" fmla="*/ 224 h 657"/>
                  <a:gd name="T18" fmla="*/ 215 w 1058"/>
                  <a:gd name="T19" fmla="*/ 224 h 657"/>
                  <a:gd name="T20" fmla="*/ 64 w 1058"/>
                  <a:gd name="T21" fmla="*/ 288 h 657"/>
                  <a:gd name="T22" fmla="*/ 0 w 1058"/>
                  <a:gd name="T23" fmla="*/ 440 h 657"/>
                  <a:gd name="T24" fmla="*/ 64 w 1058"/>
                  <a:gd name="T25" fmla="*/ 592 h 657"/>
                  <a:gd name="T26" fmla="*/ 215 w 1058"/>
                  <a:gd name="T27" fmla="*/ 657 h 657"/>
                  <a:gd name="T28" fmla="*/ 843 w 1058"/>
                  <a:gd name="T29" fmla="*/ 657 h 657"/>
                  <a:gd name="T30" fmla="*/ 997 w 1058"/>
                  <a:gd name="T31" fmla="*/ 592 h 657"/>
                  <a:gd name="T32" fmla="*/ 1058 w 1058"/>
                  <a:gd name="T33" fmla="*/ 440 h 657"/>
                  <a:gd name="T34" fmla="*/ 997 w 1058"/>
                  <a:gd name="T35" fmla="*/ 289 h 657"/>
                  <a:gd name="T36" fmla="*/ 843 w 1058"/>
                  <a:gd name="T37" fmla="*/ 597 h 657"/>
                  <a:gd name="T38" fmla="*/ 692 w 1058"/>
                  <a:gd name="T39" fmla="*/ 597 h 657"/>
                  <a:gd name="T40" fmla="*/ 692 w 1058"/>
                  <a:gd name="T41" fmla="*/ 437 h 657"/>
                  <a:gd name="T42" fmla="*/ 777 w 1058"/>
                  <a:gd name="T43" fmla="*/ 437 h 657"/>
                  <a:gd name="T44" fmla="*/ 607 w 1058"/>
                  <a:gd name="T45" fmla="*/ 220 h 657"/>
                  <a:gd name="T46" fmla="*/ 438 w 1058"/>
                  <a:gd name="T47" fmla="*/ 437 h 657"/>
                  <a:gd name="T48" fmla="*/ 523 w 1058"/>
                  <a:gd name="T49" fmla="*/ 437 h 657"/>
                  <a:gd name="T50" fmla="*/ 523 w 1058"/>
                  <a:gd name="T51" fmla="*/ 597 h 657"/>
                  <a:gd name="T52" fmla="*/ 215 w 1058"/>
                  <a:gd name="T53" fmla="*/ 597 h 657"/>
                  <a:gd name="T54" fmla="*/ 60 w 1058"/>
                  <a:gd name="T55" fmla="*/ 440 h 657"/>
                  <a:gd name="T56" fmla="*/ 215 w 1058"/>
                  <a:gd name="T57" fmla="*/ 284 h 657"/>
                  <a:gd name="T58" fmla="*/ 270 w 1058"/>
                  <a:gd name="T59" fmla="*/ 297 h 657"/>
                  <a:gd name="T60" fmla="*/ 425 w 1058"/>
                  <a:gd name="T61" fmla="*/ 149 h 657"/>
                  <a:gd name="T62" fmla="*/ 538 w 1058"/>
                  <a:gd name="T63" fmla="*/ 199 h 657"/>
                  <a:gd name="T64" fmla="*/ 693 w 1058"/>
                  <a:gd name="T65" fmla="*/ 60 h 657"/>
                  <a:gd name="T66" fmla="*/ 843 w 1058"/>
                  <a:gd name="T67" fmla="*/ 216 h 657"/>
                  <a:gd name="T68" fmla="*/ 831 w 1058"/>
                  <a:gd name="T69" fmla="*/ 288 h 657"/>
                  <a:gd name="T70" fmla="*/ 843 w 1058"/>
                  <a:gd name="T71" fmla="*/ 284 h 657"/>
                  <a:gd name="T72" fmla="*/ 998 w 1058"/>
                  <a:gd name="T73" fmla="*/ 440 h 657"/>
                  <a:gd name="T74" fmla="*/ 843 w 1058"/>
                  <a:gd name="T75" fmla="*/ 597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58" h="657">
                    <a:moveTo>
                      <a:pt x="997" y="289"/>
                    </a:moveTo>
                    <a:cubicBezTo>
                      <a:pt x="970" y="261"/>
                      <a:pt x="938" y="242"/>
                      <a:pt x="903" y="232"/>
                    </a:cubicBezTo>
                    <a:cubicBezTo>
                      <a:pt x="903" y="227"/>
                      <a:pt x="903" y="222"/>
                      <a:pt x="903" y="216"/>
                    </a:cubicBezTo>
                    <a:cubicBezTo>
                      <a:pt x="903" y="160"/>
                      <a:pt x="882" y="106"/>
                      <a:pt x="843" y="65"/>
                    </a:cubicBezTo>
                    <a:cubicBezTo>
                      <a:pt x="803" y="23"/>
                      <a:pt x="749" y="0"/>
                      <a:pt x="693" y="0"/>
                    </a:cubicBezTo>
                    <a:cubicBezTo>
                      <a:pt x="616" y="0"/>
                      <a:pt x="547" y="42"/>
                      <a:pt x="508" y="105"/>
                    </a:cubicBezTo>
                    <a:cubicBezTo>
                      <a:pt x="483" y="94"/>
                      <a:pt x="454" y="89"/>
                      <a:pt x="425" y="89"/>
                    </a:cubicBezTo>
                    <a:cubicBezTo>
                      <a:pt x="368" y="89"/>
                      <a:pt x="316" y="110"/>
                      <a:pt x="276" y="147"/>
                    </a:cubicBezTo>
                    <a:cubicBezTo>
                      <a:pt x="253" y="169"/>
                      <a:pt x="236" y="195"/>
                      <a:pt x="224" y="224"/>
                    </a:cubicBezTo>
                    <a:cubicBezTo>
                      <a:pt x="221" y="224"/>
                      <a:pt x="218" y="224"/>
                      <a:pt x="215" y="224"/>
                    </a:cubicBezTo>
                    <a:cubicBezTo>
                      <a:pt x="159" y="224"/>
                      <a:pt x="105" y="247"/>
                      <a:pt x="64" y="288"/>
                    </a:cubicBezTo>
                    <a:cubicBezTo>
                      <a:pt x="23" y="329"/>
                      <a:pt x="0" y="383"/>
                      <a:pt x="0" y="440"/>
                    </a:cubicBezTo>
                    <a:cubicBezTo>
                      <a:pt x="0" y="497"/>
                      <a:pt x="23" y="551"/>
                      <a:pt x="64" y="592"/>
                    </a:cubicBezTo>
                    <a:cubicBezTo>
                      <a:pt x="105" y="634"/>
                      <a:pt x="159" y="657"/>
                      <a:pt x="215" y="657"/>
                    </a:cubicBezTo>
                    <a:cubicBezTo>
                      <a:pt x="843" y="657"/>
                      <a:pt x="843" y="657"/>
                      <a:pt x="843" y="657"/>
                    </a:cubicBezTo>
                    <a:cubicBezTo>
                      <a:pt x="902" y="657"/>
                      <a:pt x="956" y="634"/>
                      <a:pt x="997" y="592"/>
                    </a:cubicBezTo>
                    <a:cubicBezTo>
                      <a:pt x="1036" y="551"/>
                      <a:pt x="1058" y="497"/>
                      <a:pt x="1058" y="440"/>
                    </a:cubicBezTo>
                    <a:cubicBezTo>
                      <a:pt x="1058" y="383"/>
                      <a:pt x="1036" y="329"/>
                      <a:pt x="997" y="289"/>
                    </a:cubicBezTo>
                    <a:close/>
                    <a:moveTo>
                      <a:pt x="843" y="597"/>
                    </a:moveTo>
                    <a:cubicBezTo>
                      <a:pt x="843" y="597"/>
                      <a:pt x="843" y="597"/>
                      <a:pt x="692" y="597"/>
                    </a:cubicBezTo>
                    <a:cubicBezTo>
                      <a:pt x="692" y="437"/>
                      <a:pt x="692" y="437"/>
                      <a:pt x="692" y="437"/>
                    </a:cubicBezTo>
                    <a:cubicBezTo>
                      <a:pt x="777" y="437"/>
                      <a:pt x="777" y="437"/>
                      <a:pt x="777" y="437"/>
                    </a:cubicBezTo>
                    <a:cubicBezTo>
                      <a:pt x="607" y="220"/>
                      <a:pt x="607" y="220"/>
                      <a:pt x="607" y="220"/>
                    </a:cubicBezTo>
                    <a:cubicBezTo>
                      <a:pt x="438" y="437"/>
                      <a:pt x="438" y="437"/>
                      <a:pt x="438" y="437"/>
                    </a:cubicBezTo>
                    <a:cubicBezTo>
                      <a:pt x="523" y="437"/>
                      <a:pt x="523" y="437"/>
                      <a:pt x="523" y="437"/>
                    </a:cubicBezTo>
                    <a:cubicBezTo>
                      <a:pt x="523" y="597"/>
                      <a:pt x="523" y="597"/>
                      <a:pt x="523" y="597"/>
                    </a:cubicBezTo>
                    <a:cubicBezTo>
                      <a:pt x="442" y="597"/>
                      <a:pt x="341" y="597"/>
                      <a:pt x="215" y="597"/>
                    </a:cubicBezTo>
                    <a:cubicBezTo>
                      <a:pt x="131" y="597"/>
                      <a:pt x="60" y="525"/>
                      <a:pt x="60" y="440"/>
                    </a:cubicBezTo>
                    <a:cubicBezTo>
                      <a:pt x="60" y="356"/>
                      <a:pt x="131" y="284"/>
                      <a:pt x="215" y="284"/>
                    </a:cubicBezTo>
                    <a:cubicBezTo>
                      <a:pt x="236" y="284"/>
                      <a:pt x="253" y="288"/>
                      <a:pt x="270" y="297"/>
                    </a:cubicBezTo>
                    <a:cubicBezTo>
                      <a:pt x="274" y="212"/>
                      <a:pt x="341" y="149"/>
                      <a:pt x="425" y="149"/>
                    </a:cubicBezTo>
                    <a:cubicBezTo>
                      <a:pt x="471" y="149"/>
                      <a:pt x="508" y="166"/>
                      <a:pt x="538" y="199"/>
                    </a:cubicBezTo>
                    <a:cubicBezTo>
                      <a:pt x="546" y="123"/>
                      <a:pt x="613" y="60"/>
                      <a:pt x="693" y="60"/>
                    </a:cubicBezTo>
                    <a:cubicBezTo>
                      <a:pt x="776" y="60"/>
                      <a:pt x="843" y="132"/>
                      <a:pt x="843" y="216"/>
                    </a:cubicBezTo>
                    <a:cubicBezTo>
                      <a:pt x="843" y="242"/>
                      <a:pt x="839" y="267"/>
                      <a:pt x="831" y="288"/>
                    </a:cubicBezTo>
                    <a:cubicBezTo>
                      <a:pt x="835" y="284"/>
                      <a:pt x="839" y="284"/>
                      <a:pt x="843" y="284"/>
                    </a:cubicBezTo>
                    <a:cubicBezTo>
                      <a:pt x="931" y="284"/>
                      <a:pt x="998" y="356"/>
                      <a:pt x="998" y="440"/>
                    </a:cubicBezTo>
                    <a:cubicBezTo>
                      <a:pt x="998" y="525"/>
                      <a:pt x="931" y="597"/>
                      <a:pt x="843" y="597"/>
                    </a:cubicBezTo>
                    <a:close/>
                  </a:path>
                </a:pathLst>
              </a:custGeom>
              <a:solidFill>
                <a:srgbClr val="002050"/>
              </a:solidFill>
              <a:ln>
                <a:noFill/>
              </a:ln>
            </p:spPr>
            <p:txBody>
              <a:bodyPr vert="horz" wrap="square" lIns="47181" tIns="23589" rIns="47181" bIns="23589" numCol="1" anchor="t" anchorCtr="0" compatLnSpc="1">
                <a:prstTxWarp prst="textNoShape">
                  <a:avLst/>
                </a:prstTxWarp>
              </a:bodyPr>
              <a:lstStyle/>
              <a:p>
                <a:pPr defTabSz="481200">
                  <a:defRPr/>
                </a:pPr>
                <a:endParaRPr lang="en-US" sz="929" kern="0" dirty="0"/>
              </a:p>
            </p:txBody>
          </p:sp>
          <p:sp>
            <p:nvSpPr>
              <p:cNvPr id="45" name="Freeform 33"/>
              <p:cNvSpPr>
                <a:spLocks noChangeAspect="1" noEditPoints="1"/>
              </p:cNvSpPr>
              <p:nvPr/>
            </p:nvSpPr>
            <p:spPr bwMode="black">
              <a:xfrm>
                <a:off x="3664550" y="4156681"/>
                <a:ext cx="313932" cy="368071"/>
              </a:xfrm>
              <a:custGeom>
                <a:avLst/>
                <a:gdLst>
                  <a:gd name="T0" fmla="*/ 0 w 1871"/>
                  <a:gd name="T1" fmla="*/ 1139 h 1330"/>
                  <a:gd name="T2" fmla="*/ 1871 w 1871"/>
                  <a:gd name="T3" fmla="*/ 1139 h 1330"/>
                  <a:gd name="T4" fmla="*/ 1871 w 1871"/>
                  <a:gd name="T5" fmla="*/ 1330 h 1330"/>
                  <a:gd name="T6" fmla="*/ 0 w 1871"/>
                  <a:gd name="T7" fmla="*/ 1330 h 1330"/>
                  <a:gd name="T8" fmla="*/ 0 w 1871"/>
                  <a:gd name="T9" fmla="*/ 1139 h 1330"/>
                  <a:gd name="T10" fmla="*/ 1870 w 1871"/>
                  <a:gd name="T11" fmla="*/ 0 h 1330"/>
                  <a:gd name="T12" fmla="*/ 1829 w 1871"/>
                  <a:gd name="T13" fmla="*/ 312 h 1330"/>
                  <a:gd name="T14" fmla="*/ 1766 w 1871"/>
                  <a:gd name="T15" fmla="*/ 249 h 1330"/>
                  <a:gd name="T16" fmla="*/ 1118 w 1871"/>
                  <a:gd name="T17" fmla="*/ 897 h 1330"/>
                  <a:gd name="T18" fmla="*/ 1115 w 1871"/>
                  <a:gd name="T19" fmla="*/ 894 h 1330"/>
                  <a:gd name="T20" fmla="*/ 1112 w 1871"/>
                  <a:gd name="T21" fmla="*/ 897 h 1330"/>
                  <a:gd name="T22" fmla="*/ 951 w 1871"/>
                  <a:gd name="T23" fmla="*/ 736 h 1330"/>
                  <a:gd name="T24" fmla="*/ 951 w 1871"/>
                  <a:gd name="T25" fmla="*/ 737 h 1330"/>
                  <a:gd name="T26" fmla="*/ 710 w 1871"/>
                  <a:gd name="T27" fmla="*/ 496 h 1330"/>
                  <a:gd name="T28" fmla="*/ 175 w 1871"/>
                  <a:gd name="T29" fmla="*/ 1032 h 1330"/>
                  <a:gd name="T30" fmla="*/ 171 w 1871"/>
                  <a:gd name="T31" fmla="*/ 1037 h 1330"/>
                  <a:gd name="T32" fmla="*/ 166 w 1871"/>
                  <a:gd name="T33" fmla="*/ 1041 h 1330"/>
                  <a:gd name="T34" fmla="*/ 161 w 1871"/>
                  <a:gd name="T35" fmla="*/ 1046 h 1330"/>
                  <a:gd name="T36" fmla="*/ 160 w 1871"/>
                  <a:gd name="T37" fmla="*/ 1045 h 1330"/>
                  <a:gd name="T38" fmla="*/ 140 w 1871"/>
                  <a:gd name="T39" fmla="*/ 1059 h 1330"/>
                  <a:gd name="T40" fmla="*/ 101 w 1871"/>
                  <a:gd name="T41" fmla="*/ 1066 h 1330"/>
                  <a:gd name="T42" fmla="*/ 1 w 1871"/>
                  <a:gd name="T43" fmla="*/ 967 h 1330"/>
                  <a:gd name="T44" fmla="*/ 9 w 1871"/>
                  <a:gd name="T45" fmla="*/ 928 h 1330"/>
                  <a:gd name="T46" fmla="*/ 23 w 1871"/>
                  <a:gd name="T47" fmla="*/ 908 h 1330"/>
                  <a:gd name="T48" fmla="*/ 19 w 1871"/>
                  <a:gd name="T49" fmla="*/ 905 h 1330"/>
                  <a:gd name="T50" fmla="*/ 707 w 1871"/>
                  <a:gd name="T51" fmla="*/ 217 h 1330"/>
                  <a:gd name="T52" fmla="*/ 710 w 1871"/>
                  <a:gd name="T53" fmla="*/ 220 h 1330"/>
                  <a:gd name="T54" fmla="*/ 713 w 1871"/>
                  <a:gd name="T55" fmla="*/ 217 h 1330"/>
                  <a:gd name="T56" fmla="*/ 874 w 1871"/>
                  <a:gd name="T57" fmla="*/ 378 h 1330"/>
                  <a:gd name="T58" fmla="*/ 874 w 1871"/>
                  <a:gd name="T59" fmla="*/ 377 h 1330"/>
                  <a:gd name="T60" fmla="*/ 1115 w 1871"/>
                  <a:gd name="T61" fmla="*/ 618 h 1330"/>
                  <a:gd name="T62" fmla="*/ 1625 w 1871"/>
                  <a:gd name="T63" fmla="*/ 108 h 1330"/>
                  <a:gd name="T64" fmla="*/ 1558 w 1871"/>
                  <a:gd name="T65" fmla="*/ 41 h 1330"/>
                  <a:gd name="T66" fmla="*/ 1870 w 1871"/>
                  <a:gd name="T67" fmla="*/ 0 h 1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71" h="1330">
                    <a:moveTo>
                      <a:pt x="0" y="1139"/>
                    </a:moveTo>
                    <a:cubicBezTo>
                      <a:pt x="1871" y="1139"/>
                      <a:pt x="1871" y="1139"/>
                      <a:pt x="1871" y="1139"/>
                    </a:cubicBezTo>
                    <a:cubicBezTo>
                      <a:pt x="1871" y="1330"/>
                      <a:pt x="1871" y="1330"/>
                      <a:pt x="1871" y="1330"/>
                    </a:cubicBezTo>
                    <a:cubicBezTo>
                      <a:pt x="0" y="1330"/>
                      <a:pt x="0" y="1330"/>
                      <a:pt x="0" y="1330"/>
                    </a:cubicBezTo>
                    <a:cubicBezTo>
                      <a:pt x="0" y="1139"/>
                      <a:pt x="0" y="1139"/>
                      <a:pt x="0" y="1139"/>
                    </a:cubicBezTo>
                    <a:close/>
                    <a:moveTo>
                      <a:pt x="1870" y="0"/>
                    </a:moveTo>
                    <a:cubicBezTo>
                      <a:pt x="1829" y="312"/>
                      <a:pt x="1829" y="312"/>
                      <a:pt x="1829" y="312"/>
                    </a:cubicBezTo>
                    <a:cubicBezTo>
                      <a:pt x="1766" y="249"/>
                      <a:pt x="1766" y="249"/>
                      <a:pt x="1766" y="249"/>
                    </a:cubicBezTo>
                    <a:cubicBezTo>
                      <a:pt x="1118" y="897"/>
                      <a:pt x="1118" y="897"/>
                      <a:pt x="1118" y="897"/>
                    </a:cubicBezTo>
                    <a:cubicBezTo>
                      <a:pt x="1115" y="894"/>
                      <a:pt x="1115" y="894"/>
                      <a:pt x="1115" y="894"/>
                    </a:cubicBezTo>
                    <a:cubicBezTo>
                      <a:pt x="1112" y="897"/>
                      <a:pt x="1112" y="897"/>
                      <a:pt x="1112" y="897"/>
                    </a:cubicBezTo>
                    <a:cubicBezTo>
                      <a:pt x="951" y="736"/>
                      <a:pt x="951" y="736"/>
                      <a:pt x="951" y="736"/>
                    </a:cubicBezTo>
                    <a:cubicBezTo>
                      <a:pt x="951" y="737"/>
                      <a:pt x="951" y="737"/>
                      <a:pt x="951" y="737"/>
                    </a:cubicBezTo>
                    <a:cubicBezTo>
                      <a:pt x="710" y="496"/>
                      <a:pt x="710" y="496"/>
                      <a:pt x="710" y="496"/>
                    </a:cubicBezTo>
                    <a:cubicBezTo>
                      <a:pt x="175" y="1032"/>
                      <a:pt x="175" y="1032"/>
                      <a:pt x="175" y="1032"/>
                    </a:cubicBezTo>
                    <a:cubicBezTo>
                      <a:pt x="171" y="1037"/>
                      <a:pt x="171" y="1037"/>
                      <a:pt x="171" y="1037"/>
                    </a:cubicBezTo>
                    <a:cubicBezTo>
                      <a:pt x="166" y="1041"/>
                      <a:pt x="166" y="1041"/>
                      <a:pt x="166" y="1041"/>
                    </a:cubicBezTo>
                    <a:cubicBezTo>
                      <a:pt x="161" y="1046"/>
                      <a:pt x="161" y="1046"/>
                      <a:pt x="161" y="1046"/>
                    </a:cubicBezTo>
                    <a:cubicBezTo>
                      <a:pt x="160" y="1045"/>
                      <a:pt x="160" y="1045"/>
                      <a:pt x="160" y="1045"/>
                    </a:cubicBezTo>
                    <a:cubicBezTo>
                      <a:pt x="140" y="1059"/>
                      <a:pt x="140" y="1059"/>
                      <a:pt x="140" y="1059"/>
                    </a:cubicBezTo>
                    <a:cubicBezTo>
                      <a:pt x="128" y="1064"/>
                      <a:pt x="115" y="1066"/>
                      <a:pt x="101" y="1066"/>
                    </a:cubicBezTo>
                    <a:cubicBezTo>
                      <a:pt x="46" y="1066"/>
                      <a:pt x="1" y="1022"/>
                      <a:pt x="1" y="967"/>
                    </a:cubicBezTo>
                    <a:cubicBezTo>
                      <a:pt x="1" y="953"/>
                      <a:pt x="4" y="940"/>
                      <a:pt x="9" y="928"/>
                    </a:cubicBezTo>
                    <a:cubicBezTo>
                      <a:pt x="23" y="908"/>
                      <a:pt x="23" y="908"/>
                      <a:pt x="23" y="908"/>
                    </a:cubicBezTo>
                    <a:cubicBezTo>
                      <a:pt x="19" y="905"/>
                      <a:pt x="19" y="905"/>
                      <a:pt x="19" y="905"/>
                    </a:cubicBezTo>
                    <a:cubicBezTo>
                      <a:pt x="707" y="217"/>
                      <a:pt x="707" y="217"/>
                      <a:pt x="707" y="217"/>
                    </a:cubicBezTo>
                    <a:cubicBezTo>
                      <a:pt x="710" y="220"/>
                      <a:pt x="710" y="220"/>
                      <a:pt x="710" y="220"/>
                    </a:cubicBezTo>
                    <a:cubicBezTo>
                      <a:pt x="713" y="217"/>
                      <a:pt x="713" y="217"/>
                      <a:pt x="713" y="217"/>
                    </a:cubicBezTo>
                    <a:cubicBezTo>
                      <a:pt x="874" y="378"/>
                      <a:pt x="874" y="378"/>
                      <a:pt x="874" y="378"/>
                    </a:cubicBezTo>
                    <a:cubicBezTo>
                      <a:pt x="874" y="377"/>
                      <a:pt x="874" y="377"/>
                      <a:pt x="874" y="377"/>
                    </a:cubicBezTo>
                    <a:cubicBezTo>
                      <a:pt x="1115" y="618"/>
                      <a:pt x="1115" y="618"/>
                      <a:pt x="1115" y="618"/>
                    </a:cubicBezTo>
                    <a:cubicBezTo>
                      <a:pt x="1625" y="108"/>
                      <a:pt x="1625" y="108"/>
                      <a:pt x="1625" y="108"/>
                    </a:cubicBezTo>
                    <a:cubicBezTo>
                      <a:pt x="1558" y="41"/>
                      <a:pt x="1558" y="41"/>
                      <a:pt x="1558" y="41"/>
                    </a:cubicBezTo>
                    <a:cubicBezTo>
                      <a:pt x="1870" y="0"/>
                      <a:pt x="1870" y="0"/>
                      <a:pt x="1870" y="0"/>
                    </a:cubicBezTo>
                    <a:close/>
                  </a:path>
                </a:pathLst>
              </a:custGeom>
              <a:solidFill>
                <a:srgbClr val="002050"/>
              </a:solidFill>
              <a:ln>
                <a:noFill/>
              </a:ln>
            </p:spPr>
            <p:txBody>
              <a:bodyPr vert="horz" wrap="square" lIns="90911" tIns="45455" rIns="90911" bIns="45455" numCol="1" anchor="t" anchorCtr="0" compatLnSpc="1">
                <a:prstTxWarp prst="textNoShape">
                  <a:avLst/>
                </a:prstTxWarp>
              </a:bodyPr>
              <a:lstStyle/>
              <a:p>
                <a:pPr defTabSz="908991">
                  <a:defRPr/>
                </a:pPr>
                <a:endParaRPr lang="en-US" sz="1827" kern="0" dirty="0"/>
              </a:p>
            </p:txBody>
          </p:sp>
        </p:grpSp>
        <p:sp>
          <p:nvSpPr>
            <p:cNvPr id="50" name="Oval 49"/>
            <p:cNvSpPr/>
            <p:nvPr/>
          </p:nvSpPr>
          <p:spPr bwMode="auto">
            <a:xfrm>
              <a:off x="5419833" y="1388025"/>
              <a:ext cx="421092" cy="421092"/>
            </a:xfrm>
            <a:prstGeom prst="ellipse">
              <a:avLst/>
            </a:prstGeom>
            <a:solidFill>
              <a:srgbClr val="003C6C"/>
            </a:solidFill>
            <a:ln w="28575" cap="flat" cmpd="sng" algn="ctr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1872" tIns="145498" rIns="181872" bIns="14549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27194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990" b="1" kern="0" dirty="0">
                  <a:cs typeface="Segoe UI" pitchFamily="34" charset="0"/>
                </a:rPr>
                <a:t>1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234062" y="841532"/>
              <a:ext cx="5159502" cy="528361"/>
            </a:xfrm>
            <a:prstGeom prst="rect">
              <a:avLst/>
            </a:prstGeom>
            <a:noFill/>
            <a:effectLst/>
          </p:spPr>
          <p:txBody>
            <a:bodyPr wrap="square" lIns="178348" tIns="142678" rIns="178348" bIns="142678" rtlCol="0">
              <a:spAutoFit/>
            </a:bodyPr>
            <a:lstStyle/>
            <a:p>
              <a:pPr algn="ctr" defTabSz="909540">
                <a:lnSpc>
                  <a:spcPct val="90000"/>
                </a:lnSpc>
                <a:spcAft>
                  <a:spcPts val="584"/>
                </a:spcAft>
                <a:defRPr/>
              </a:pPr>
              <a:r>
                <a:rPr lang="en-US" sz="1791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Example: Global enterprise or service provider</a:t>
              </a:r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5615372" y="4247005"/>
              <a:ext cx="6308031" cy="1837102"/>
              <a:chOff x="5695803" y="4753192"/>
              <a:chExt cx="6434520" cy="187394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10131503" y="4798332"/>
                <a:ext cx="1998820" cy="1828800"/>
              </a:xfrm>
              <a:prstGeom prst="rect">
                <a:avLst/>
              </a:prstGeom>
              <a:solidFill>
                <a:schemeClr val="accent4">
                  <a:lumMod val="50000"/>
                </a:schemeClr>
              </a:solidFill>
              <a:ln w="19050" cap="flat" cmpd="sng" algn="ctr">
                <a:solidFill>
                  <a:schemeClr val="tx1"/>
                </a:solidFill>
                <a:prstDash val="sysDash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1872" tIns="145498" rIns="181872" bIns="145498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27194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388" kern="0" dirty="0" err="1"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 bwMode="auto">
              <a:xfrm>
                <a:off x="5836880" y="4798332"/>
                <a:ext cx="1998820" cy="1828800"/>
              </a:xfrm>
              <a:prstGeom prst="rect">
                <a:avLst/>
              </a:prstGeom>
              <a:solidFill>
                <a:schemeClr val="accent4">
                  <a:lumMod val="50000"/>
                </a:schemeClr>
              </a:solidFill>
              <a:ln w="19050" cap="flat" cmpd="sng" algn="ctr">
                <a:solidFill>
                  <a:schemeClr val="tx1"/>
                </a:solidFill>
                <a:prstDash val="sysDash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1872" tIns="145498" rIns="181872" bIns="145498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27194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388" kern="0" dirty="0" err="1">
                  <a:ea typeface="Segoe UI" pitchFamily="34" charset="0"/>
                  <a:cs typeface="Segoe UI" pitchFamily="34" charset="0"/>
                </a:endParaRPr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6335291" y="5250155"/>
                <a:ext cx="1001999" cy="925155"/>
                <a:chOff x="6010064" y="5250155"/>
                <a:chExt cx="1001999" cy="925155"/>
              </a:xfrm>
              <a:solidFill>
                <a:schemeClr val="accent4"/>
              </a:solidFill>
            </p:grpSpPr>
            <p:sp>
              <p:nvSpPr>
                <p:cNvPr id="16" name="Rectangle 15"/>
                <p:cNvSpPr/>
                <p:nvPr/>
              </p:nvSpPr>
              <p:spPr bwMode="auto">
                <a:xfrm>
                  <a:off x="6010064" y="5250155"/>
                  <a:ext cx="402693" cy="925155"/>
                </a:xfrm>
                <a:prstGeom prst="rect">
                  <a:avLst/>
                </a:prstGeom>
                <a:grpFill/>
                <a:ln w="28575" cap="flat" cmpd="sng" algn="ctr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1872" tIns="145498" rIns="181872" bIns="14549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defTabSz="927194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388" kern="0" dirty="0" err="1"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17" name="Rectangle 16"/>
                <p:cNvSpPr/>
                <p:nvPr/>
              </p:nvSpPr>
              <p:spPr bwMode="auto">
                <a:xfrm>
                  <a:off x="6609370" y="5250155"/>
                  <a:ext cx="402693" cy="925155"/>
                </a:xfrm>
                <a:prstGeom prst="rect">
                  <a:avLst/>
                </a:prstGeom>
                <a:grpFill/>
                <a:ln w="28575" cap="flat" cmpd="sng" algn="ctr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1872" tIns="145498" rIns="181872" bIns="14549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defTabSz="927194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388" kern="0" dirty="0" err="1"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  <p:sp>
            <p:nvSpPr>
              <p:cNvPr id="18" name="Rectangle 17"/>
              <p:cNvSpPr/>
              <p:nvPr/>
            </p:nvSpPr>
            <p:spPr bwMode="auto">
              <a:xfrm>
                <a:off x="10929567" y="5250155"/>
                <a:ext cx="402693" cy="925155"/>
              </a:xfrm>
              <a:prstGeom prst="rect">
                <a:avLst/>
              </a:prstGeom>
              <a:solidFill>
                <a:schemeClr val="accent4"/>
              </a:solidFill>
              <a:ln w="28575" cap="flat" cmpd="sng" algn="ctr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1872" tIns="145498" rIns="181872" bIns="145498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27194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388" kern="0" dirty="0" err="1"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 bwMode="auto">
              <a:xfrm>
                <a:off x="7984192" y="4798332"/>
                <a:ext cx="1998820" cy="1828800"/>
              </a:xfrm>
              <a:prstGeom prst="rect">
                <a:avLst/>
              </a:prstGeom>
              <a:solidFill>
                <a:schemeClr val="accent4">
                  <a:lumMod val="50000"/>
                </a:schemeClr>
              </a:solidFill>
              <a:ln w="19050" cap="flat" cmpd="sng" algn="ctr">
                <a:solidFill>
                  <a:schemeClr val="tx1"/>
                </a:solidFill>
                <a:prstDash val="sysDash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1872" tIns="145498" rIns="181872" bIns="145498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27194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388" kern="0" dirty="0" err="1">
                  <a:ea typeface="Segoe UI" pitchFamily="34" charset="0"/>
                  <a:cs typeface="Segoe UI" pitchFamily="34" charset="0"/>
                </a:endParaRPr>
              </a:p>
            </p:txBody>
          </p:sp>
          <p:grpSp>
            <p:nvGrpSpPr>
              <p:cNvPr id="65" name="Group 64"/>
              <p:cNvGrpSpPr/>
              <p:nvPr/>
            </p:nvGrpSpPr>
            <p:grpSpPr>
              <a:xfrm>
                <a:off x="8175662" y="5250155"/>
                <a:ext cx="1615881" cy="925155"/>
                <a:chOff x="8142626" y="5250155"/>
                <a:chExt cx="1615881" cy="925155"/>
              </a:xfrm>
              <a:solidFill>
                <a:schemeClr val="accent4"/>
              </a:solidFill>
            </p:grpSpPr>
            <p:sp>
              <p:nvSpPr>
                <p:cNvPr id="23" name="Rectangle 22"/>
                <p:cNvSpPr/>
                <p:nvPr/>
              </p:nvSpPr>
              <p:spPr bwMode="auto">
                <a:xfrm>
                  <a:off x="8142626" y="5250155"/>
                  <a:ext cx="402693" cy="925155"/>
                </a:xfrm>
                <a:prstGeom prst="rect">
                  <a:avLst/>
                </a:prstGeom>
                <a:grpFill/>
                <a:ln w="28575" cap="flat" cmpd="sng" algn="ctr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1872" tIns="145498" rIns="181872" bIns="14549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defTabSz="927194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388" kern="0" dirty="0" err="1"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24" name="Rectangle 23"/>
                <p:cNvSpPr/>
                <p:nvPr/>
              </p:nvSpPr>
              <p:spPr bwMode="auto">
                <a:xfrm>
                  <a:off x="8749220" y="5250155"/>
                  <a:ext cx="402693" cy="925155"/>
                </a:xfrm>
                <a:prstGeom prst="rect">
                  <a:avLst/>
                </a:prstGeom>
                <a:grpFill/>
                <a:ln w="28575" cap="flat" cmpd="sng" algn="ctr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1872" tIns="145498" rIns="181872" bIns="14549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defTabSz="927194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388" kern="0" dirty="0" err="1"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25" name="Rectangle 24"/>
                <p:cNvSpPr/>
                <p:nvPr/>
              </p:nvSpPr>
              <p:spPr bwMode="auto">
                <a:xfrm>
                  <a:off x="9355814" y="5250155"/>
                  <a:ext cx="402693" cy="925155"/>
                </a:xfrm>
                <a:prstGeom prst="rect">
                  <a:avLst/>
                </a:prstGeom>
                <a:grpFill/>
                <a:ln w="28575" cap="flat" cmpd="sng" algn="ctr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effectLst/>
              </p:spPr>
              <p:txBody>
                <a:bodyPr rot="0" spcFirstLastPara="0" vertOverflow="overflow" horzOverflow="overflow" vert="horz" wrap="square" lIns="181872" tIns="145498" rIns="181872" bIns="145498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defTabSz="927194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388" kern="0" dirty="0" err="1"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  <p:sp>
            <p:nvSpPr>
              <p:cNvPr id="27" name="Oval 26"/>
              <p:cNvSpPr/>
              <p:nvPr/>
            </p:nvSpPr>
            <p:spPr bwMode="auto">
              <a:xfrm>
                <a:off x="10068810" y="4753192"/>
                <a:ext cx="290908" cy="290908"/>
              </a:xfrm>
              <a:prstGeom prst="ellipse">
                <a:avLst/>
              </a:prstGeom>
              <a:solidFill>
                <a:srgbClr val="003C6C"/>
              </a:solidFill>
              <a:ln w="28575" cap="flat" cmpd="sng" algn="ctr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1872" tIns="145498" rIns="181872" bIns="14549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27194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392" b="1" kern="0" dirty="0">
                    <a:cs typeface="Segoe UI" pitchFamily="34" charset="0"/>
                  </a:rPr>
                  <a:t>3</a:t>
                </a:r>
              </a:p>
            </p:txBody>
          </p:sp>
          <p:sp>
            <p:nvSpPr>
              <p:cNvPr id="63" name="Oval 62"/>
              <p:cNvSpPr/>
              <p:nvPr/>
            </p:nvSpPr>
            <p:spPr bwMode="auto">
              <a:xfrm>
                <a:off x="7901902" y="4753192"/>
                <a:ext cx="290908" cy="290908"/>
              </a:xfrm>
              <a:prstGeom prst="ellipse">
                <a:avLst/>
              </a:prstGeom>
              <a:solidFill>
                <a:srgbClr val="003C6C"/>
              </a:solidFill>
              <a:ln w="28575" cap="flat" cmpd="sng" algn="ctr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1872" tIns="145498" rIns="181872" bIns="14549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27194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392" b="1" kern="0" dirty="0">
                    <a:cs typeface="Segoe UI" pitchFamily="34" charset="0"/>
                  </a:rPr>
                  <a:t>3</a:t>
                </a:r>
              </a:p>
            </p:txBody>
          </p:sp>
          <p:sp>
            <p:nvSpPr>
              <p:cNvPr id="64" name="Oval 63"/>
              <p:cNvSpPr/>
              <p:nvPr/>
            </p:nvSpPr>
            <p:spPr bwMode="auto">
              <a:xfrm>
                <a:off x="5695803" y="4753192"/>
                <a:ext cx="290911" cy="290908"/>
              </a:xfrm>
              <a:prstGeom prst="ellipse">
                <a:avLst/>
              </a:prstGeom>
              <a:solidFill>
                <a:srgbClr val="003C6C"/>
              </a:solidFill>
              <a:ln w="28575" cap="flat" cmpd="sng" algn="ctr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1872" tIns="145498" rIns="181872" bIns="14549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27194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392" b="1" kern="0" dirty="0">
                    <a:cs typeface="Segoe UI" pitchFamily="34" charset="0"/>
                  </a:rPr>
                  <a:t>3</a:t>
                </a:r>
              </a:p>
            </p:txBody>
          </p:sp>
        </p:grpSp>
      </p:grpSp>
      <p:sp>
        <p:nvSpPr>
          <p:cNvPr id="11" name="Rectangle 10"/>
          <p:cNvSpPr/>
          <p:nvPr/>
        </p:nvSpPr>
        <p:spPr bwMode="auto">
          <a:xfrm>
            <a:off x="6434331" y="1727911"/>
            <a:ext cx="5262905" cy="1871093"/>
          </a:xfrm>
          <a:prstGeom prst="rect">
            <a:avLst/>
          </a:prstGeom>
          <a:noFill/>
          <a:ln w="57150">
            <a:solidFill>
              <a:srgbClr val="A3C10A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5572" tIns="148458" rIns="185572" bIns="14845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4619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36" dirty="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420596" y="5125758"/>
            <a:ext cx="430263" cy="954570"/>
          </a:xfrm>
          <a:prstGeom prst="rect">
            <a:avLst/>
          </a:prstGeom>
          <a:noFill/>
          <a:ln w="57150">
            <a:solidFill>
              <a:srgbClr val="A3C10A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5572" tIns="148458" rIns="185572" bIns="14845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4619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36" dirty="0" err="1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514983" y="1159715"/>
            <a:ext cx="427289" cy="2010880"/>
            <a:chOff x="660600" y="2274647"/>
            <a:chExt cx="429475" cy="2021166"/>
          </a:xfrm>
        </p:grpSpPr>
        <p:sp>
          <p:nvSpPr>
            <p:cNvPr id="53" name="Oval 52"/>
            <p:cNvSpPr/>
            <p:nvPr/>
          </p:nvSpPr>
          <p:spPr bwMode="auto">
            <a:xfrm>
              <a:off x="668166" y="2274647"/>
              <a:ext cx="414344" cy="429475"/>
            </a:xfrm>
            <a:prstGeom prst="ellipse">
              <a:avLst/>
            </a:prstGeom>
            <a:solidFill>
              <a:srgbClr val="003C6C"/>
            </a:solidFill>
            <a:ln w="28575" cap="flat" cmpd="sng" algn="ctr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1872" tIns="145498" rIns="181872" bIns="14549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27194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990" b="1" kern="0" dirty="0">
                  <a:ea typeface="Segoe UI" pitchFamily="34" charset="0"/>
                  <a:cs typeface="Segoe UI" pitchFamily="34" charset="0"/>
                </a:rPr>
                <a:t>1</a:t>
              </a:r>
            </a:p>
          </p:txBody>
        </p:sp>
        <p:sp>
          <p:nvSpPr>
            <p:cNvPr id="56" name="Oval 55"/>
            <p:cNvSpPr/>
            <p:nvPr/>
          </p:nvSpPr>
          <p:spPr bwMode="auto">
            <a:xfrm>
              <a:off x="660600" y="3093659"/>
              <a:ext cx="429475" cy="429475"/>
            </a:xfrm>
            <a:prstGeom prst="ellipse">
              <a:avLst/>
            </a:prstGeom>
            <a:solidFill>
              <a:srgbClr val="003C6C"/>
            </a:solidFill>
            <a:ln w="28575" cap="flat" cmpd="sng" algn="ctr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1872" tIns="145498" rIns="181872" bIns="14549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27194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990" b="1" kern="0" dirty="0">
                  <a:ea typeface="Segoe UI" pitchFamily="34" charset="0"/>
                  <a:cs typeface="Segoe UI" pitchFamily="34" charset="0"/>
                </a:rPr>
                <a:t>2</a:t>
              </a:r>
            </a:p>
          </p:txBody>
        </p:sp>
        <p:sp>
          <p:nvSpPr>
            <p:cNvPr id="58" name="Oval 57"/>
            <p:cNvSpPr/>
            <p:nvPr/>
          </p:nvSpPr>
          <p:spPr bwMode="auto">
            <a:xfrm>
              <a:off x="660600" y="3866338"/>
              <a:ext cx="429475" cy="429475"/>
            </a:xfrm>
            <a:prstGeom prst="ellipse">
              <a:avLst/>
            </a:prstGeom>
            <a:solidFill>
              <a:srgbClr val="003C6C"/>
            </a:solidFill>
            <a:ln w="28575" cap="flat" cmpd="sng" algn="ctr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1872" tIns="145498" rIns="181872" bIns="14549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27194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990" b="1" kern="0" dirty="0">
                  <a:ea typeface="Segoe UI" pitchFamily="34" charset="0"/>
                  <a:cs typeface="Segoe UI" pitchFamily="34" charset="0"/>
                </a:rPr>
                <a:t>3</a:t>
              </a: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535583" y="1099528"/>
            <a:ext cx="5163938" cy="5933617"/>
          </a:xfrm>
          <a:prstGeom prst="rect">
            <a:avLst/>
          </a:prstGeom>
          <a:noFill/>
        </p:spPr>
        <p:txBody>
          <a:bodyPr wrap="square" lIns="186494" tIns="149196" rIns="186494" bIns="149196" rtlCol="0">
            <a:spAutoFit/>
          </a:bodyPr>
          <a:lstStyle/>
          <a:p>
            <a:pPr marL="466209" marR="0" lvl="0" indent="-466209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/>
                <a:ea typeface="+mn-ea"/>
                <a:cs typeface="+mn-cs"/>
              </a:rPr>
              <a:t>One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/>
                <a:ea typeface="+mn-ea"/>
                <a:cs typeface="+mn-cs"/>
              </a:rPr>
              <a:t>Cloud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/>
                <a:ea typeface="+mn-ea"/>
                <a:cs typeface="+mn-cs"/>
              </a:rPr>
              <a:t> “endpoint” (Portal URL)</a:t>
            </a:r>
          </a:p>
          <a:p>
            <a:pPr marL="466209" marR="0" lvl="0" indent="-466209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Segoe UI Light"/>
              <a:ea typeface="+mn-ea"/>
              <a:cs typeface="+mn-cs"/>
            </a:endParaRPr>
          </a:p>
          <a:p>
            <a:pPr marL="466209" marR="0" lvl="0" indent="-466209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/>
                <a:ea typeface="+mn-ea"/>
                <a:cs typeface="+mn-cs"/>
              </a:rPr>
              <a:t>Several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/>
                <a:ea typeface="+mn-ea"/>
                <a:cs typeface="+mn-cs"/>
              </a:rPr>
              <a:t>Regions</a:t>
            </a:r>
          </a:p>
          <a:p>
            <a:pPr marL="466209" marR="0" lvl="0" indent="-466209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sng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Segoe UI Light"/>
              <a:ea typeface="+mn-ea"/>
              <a:cs typeface="+mn-cs"/>
            </a:endParaRPr>
          </a:p>
          <a:p>
            <a:pPr marL="466209" marR="0" lvl="0" indent="-466209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/>
                <a:ea typeface="+mn-ea"/>
                <a:cs typeface="+mn-cs"/>
              </a:rPr>
              <a:t>Multiple scale units (SU) per region</a:t>
            </a:r>
          </a:p>
          <a:p>
            <a:pPr marL="932580" marR="0" lvl="1" indent="-466209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/>
                <a:ea typeface="+mn-ea"/>
                <a:cs typeface="+mn-cs"/>
              </a:rPr>
              <a:t>each scale unit can be different generation hardware</a:t>
            </a:r>
          </a:p>
          <a:p>
            <a:pPr marL="932580" marR="0" lvl="1" indent="-466209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/>
                <a:ea typeface="+mn-ea"/>
                <a:cs typeface="+mn-cs"/>
              </a:rPr>
              <a:t>Scale unit = fault domain = failover cluster</a:t>
            </a:r>
          </a:p>
          <a:p>
            <a:pPr marL="809271" marR="0" lvl="1" indent="-342900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Segoe UI Light"/>
              <a:ea typeface="+mn-ea"/>
              <a:cs typeface="+mn-cs"/>
            </a:endParaRPr>
          </a:p>
          <a:p>
            <a:pPr marL="466209" marR="0" lvl="0" indent="-466209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/>
                <a:ea typeface="+mn-ea"/>
                <a:cs typeface="+mn-cs"/>
              </a:rPr>
              <a:t>Smallest scale unit = 4 servers</a:t>
            </a:r>
          </a:p>
          <a:p>
            <a:pPr marL="466209" marR="0" lvl="0" indent="-466209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Segoe UI Light"/>
              <a:ea typeface="+mn-ea"/>
              <a:cs typeface="+mn-cs"/>
            </a:endParaRPr>
          </a:p>
          <a:p>
            <a:pPr marL="466209" marR="0" lvl="0" indent="-466209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/>
                <a:ea typeface="+mn-ea"/>
                <a:cs typeface="+mn-cs"/>
              </a:rPr>
              <a:t>Scale = #servers per SU x #SU’s per regions x #regions</a:t>
            </a:r>
          </a:p>
          <a:p>
            <a:pPr marL="466209" marR="0" lvl="0" indent="-466209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Segoe UI Light"/>
              <a:ea typeface="+mn-ea"/>
              <a:cs typeface="+mn-cs"/>
            </a:endParaRPr>
          </a:p>
          <a:p>
            <a:pPr marL="466209" marR="0" lvl="0" indent="-466209" algn="l" defTabSz="932418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/>
                <a:ea typeface="+mn-ea"/>
                <a:cs typeface="+mn-cs"/>
              </a:rPr>
              <a:t>GA scale: 1 x Region, with 1 x Scale unit with min 4 and max 12 servers</a:t>
            </a:r>
          </a:p>
        </p:txBody>
      </p:sp>
    </p:spTree>
    <p:extLst>
      <p:ext uri="{BB962C8B-B14F-4D97-AF65-F5344CB8AC3E}">
        <p14:creationId xmlns:p14="http://schemas.microsoft.com/office/powerpoint/2010/main" val="2486551250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145559" tIns="90975" rIns="145559" bIns="90975" rtlCol="0" anchor="t">
            <a:norm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>
                <a:solidFill>
                  <a:schemeClr val="accent3"/>
                </a:solidFill>
              </a:rPr>
              <a:t>Azure Stack: security principles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0855" y="1829394"/>
            <a:ext cx="4411523" cy="33086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isometricOffAxis2Left"/>
            <a:lightRig rig="threePt" dir="t"/>
          </a:scene3d>
          <a:sp3d>
            <a:bevelT prst="angle"/>
          </a:sp3d>
        </p:spPr>
      </p:pic>
      <p:sp>
        <p:nvSpPr>
          <p:cNvPr id="5" name="Content Placeholder 4"/>
          <p:cNvSpPr txBox="1">
            <a:spLocks/>
          </p:cNvSpPr>
          <p:nvPr/>
        </p:nvSpPr>
        <p:spPr>
          <a:xfrm>
            <a:off x="608134" y="1601957"/>
            <a:ext cx="7277973" cy="4776169"/>
          </a:xfrm>
          <a:prstGeom prst="rect">
            <a:avLst/>
          </a:prstGeom>
        </p:spPr>
        <p:txBody>
          <a:bodyPr vert="horz" wrap="square" lIns="145559" tIns="90975" rIns="145559" bIns="90975" rtlCol="0">
            <a:normAutofit fontScale="70000" lnSpcReduction="20000"/>
          </a:bodyPr>
          <a:lstStyle>
            <a:lvl1pPr marL="342900" marR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4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584200" marR="0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8001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287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573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dirty="0">
                <a:solidFill>
                  <a:schemeClr val="tx1"/>
                </a:solidFill>
                <a:latin typeface="Segoe UI Light"/>
              </a:rPr>
              <a:t>Assume Breach</a:t>
            </a:r>
          </a:p>
          <a:p>
            <a:pPr lvl="1">
              <a:lnSpc>
                <a:spcPct val="120000"/>
              </a:lnSpc>
            </a:pPr>
            <a:r>
              <a:rPr lang="en-US" sz="2388" dirty="0">
                <a:solidFill>
                  <a:schemeClr val="tx1"/>
                </a:solidFill>
                <a:latin typeface="Segoe UI Light"/>
              </a:rPr>
              <a:t>Just Enough Administration, Network Access control to limit blast radius</a:t>
            </a:r>
          </a:p>
          <a:p>
            <a:pPr marL="341156" lvl="1" indent="0">
              <a:lnSpc>
                <a:spcPct val="120000"/>
              </a:lnSpc>
              <a:buNone/>
            </a:pPr>
            <a:endParaRPr lang="en-US" sz="1990" dirty="0">
              <a:solidFill>
                <a:schemeClr val="tx1"/>
              </a:solidFill>
              <a:latin typeface="Segoe UI Light"/>
            </a:endParaRPr>
          </a:p>
          <a:p>
            <a:pPr>
              <a:lnSpc>
                <a:spcPct val="120000"/>
              </a:lnSpc>
            </a:pPr>
            <a:r>
              <a:rPr lang="en-US" sz="3988" dirty="0">
                <a:solidFill>
                  <a:schemeClr val="tx1"/>
                </a:solidFill>
                <a:latin typeface="Segoe UI Light"/>
              </a:rPr>
              <a:t>Locked down infrastructure</a:t>
            </a:r>
          </a:p>
          <a:p>
            <a:pPr lvl="1">
              <a:lnSpc>
                <a:spcPct val="120000"/>
              </a:lnSpc>
            </a:pPr>
            <a:r>
              <a:rPr lang="en-US" sz="2388" dirty="0">
                <a:solidFill>
                  <a:schemeClr val="tx1"/>
                </a:solidFill>
                <a:latin typeface="Segoe UI Light"/>
              </a:rPr>
              <a:t>Examples: Application whitelisting, No domain admin credentials, no access to infrastructure components, network ACLs </a:t>
            </a:r>
          </a:p>
          <a:p>
            <a:pPr lvl="1">
              <a:lnSpc>
                <a:spcPct val="120000"/>
              </a:lnSpc>
            </a:pPr>
            <a:endParaRPr lang="en-US" sz="2388" dirty="0">
              <a:solidFill>
                <a:schemeClr val="tx1"/>
              </a:solidFill>
              <a:latin typeface="Segoe UI Light"/>
            </a:endParaRPr>
          </a:p>
          <a:p>
            <a:pPr>
              <a:lnSpc>
                <a:spcPct val="120000"/>
              </a:lnSpc>
            </a:pPr>
            <a:r>
              <a:rPr lang="en-US" sz="3988" dirty="0">
                <a:solidFill>
                  <a:schemeClr val="tx1"/>
                </a:solidFill>
                <a:latin typeface="Segoe UI Light"/>
              </a:rPr>
              <a:t>Customized auditing</a:t>
            </a:r>
          </a:p>
          <a:p>
            <a:pPr lvl="1">
              <a:lnSpc>
                <a:spcPct val="120000"/>
              </a:lnSpc>
            </a:pPr>
            <a:endParaRPr lang="en-US" sz="2388" dirty="0">
              <a:solidFill>
                <a:schemeClr val="tx1"/>
              </a:solidFill>
              <a:latin typeface="Segoe UI Light"/>
            </a:endParaRPr>
          </a:p>
          <a:p>
            <a:pPr>
              <a:lnSpc>
                <a:spcPct val="120000"/>
              </a:lnSpc>
            </a:pPr>
            <a:r>
              <a:rPr lang="en-US" sz="3988" dirty="0">
                <a:solidFill>
                  <a:schemeClr val="tx1"/>
                </a:solidFill>
                <a:latin typeface="Segoe UI Light"/>
              </a:rPr>
              <a:t>Hardened by default</a:t>
            </a:r>
          </a:p>
          <a:p>
            <a:pPr lvl="1">
              <a:lnSpc>
                <a:spcPct val="120000"/>
              </a:lnSpc>
            </a:pPr>
            <a:r>
              <a:rPr lang="en-US" sz="2388" dirty="0">
                <a:solidFill>
                  <a:schemeClr val="tx1"/>
                </a:solidFill>
                <a:latin typeface="Segoe UI Light"/>
              </a:rPr>
              <a:t>Examples: Data at rest encryption, Security OS baseline, Disabled legacy protocols (e.g. NTLM), Endpoint protection </a:t>
            </a:r>
          </a:p>
          <a:p>
            <a:pPr lvl="1">
              <a:lnSpc>
                <a:spcPct val="120000"/>
              </a:lnSpc>
            </a:pPr>
            <a:endParaRPr lang="en-US" sz="2388" dirty="0">
              <a:solidFill>
                <a:schemeClr val="tx1"/>
              </a:solidFill>
              <a:latin typeface="Segoe UI Light"/>
            </a:endParaRPr>
          </a:p>
          <a:p>
            <a:endParaRPr lang="en-US" sz="358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656357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304886" y="1723529"/>
            <a:ext cx="11826706" cy="4048099"/>
          </a:xfrm>
          <a:prstGeom prst="rect">
            <a:avLst/>
          </a:prstGeom>
        </p:spPr>
        <p:txBody>
          <a:bodyPr/>
          <a:lstStyle>
            <a:lvl1pPr marL="342900" marR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4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584200" marR="0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8001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287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573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785" dirty="0">
                <a:solidFill>
                  <a:schemeClr val="tx1"/>
                </a:solidFill>
              </a:rPr>
              <a:t>Formal assessment of Azure Stack Infrastructure by independent third party</a:t>
            </a:r>
          </a:p>
          <a:p>
            <a:r>
              <a:rPr lang="en-US" sz="2785" dirty="0">
                <a:solidFill>
                  <a:schemeClr val="tx1"/>
                </a:solidFill>
              </a:rPr>
              <a:t>Precompiled documentation for applicable controls</a:t>
            </a:r>
          </a:p>
          <a:p>
            <a:pPr lvl="1"/>
            <a:r>
              <a:rPr lang="en-US" sz="2388" dirty="0">
                <a:solidFill>
                  <a:schemeClr val="tx1"/>
                </a:solidFill>
                <a:latin typeface="Segoe UI Light"/>
              </a:rPr>
              <a:t>Technology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1990" b="1" dirty="0">
                <a:solidFill>
                  <a:schemeClr val="tx1"/>
                </a:solidFill>
                <a:latin typeface="Segoe UI Light"/>
              </a:rPr>
              <a:t>Infrastructure</a:t>
            </a:r>
          </a:p>
          <a:p>
            <a:pPr lvl="2">
              <a:buFont typeface="Segoe UI" panose="020B0502040204020203" pitchFamily="34" charset="0"/>
              <a:buChar char="x"/>
            </a:pPr>
            <a:r>
              <a:rPr lang="en-US" sz="1990" dirty="0">
                <a:solidFill>
                  <a:schemeClr val="tx1"/>
                </a:solidFill>
                <a:latin typeface="Segoe UI Light"/>
              </a:rPr>
              <a:t>Tenant Applications</a:t>
            </a:r>
          </a:p>
          <a:p>
            <a:pPr lvl="1">
              <a:buFont typeface="Segoe UI" panose="020B0502040204020203" pitchFamily="34" charset="0"/>
              <a:buChar char="x"/>
            </a:pPr>
            <a:r>
              <a:rPr lang="en-US" sz="2388" dirty="0">
                <a:solidFill>
                  <a:schemeClr val="tx1"/>
                </a:solidFill>
                <a:latin typeface="Segoe UI Light"/>
              </a:rPr>
              <a:t>People</a:t>
            </a:r>
          </a:p>
          <a:p>
            <a:pPr lvl="1">
              <a:buFont typeface="Segoe UI" panose="020B0502040204020203" pitchFamily="34" charset="0"/>
              <a:buChar char="x"/>
            </a:pPr>
            <a:r>
              <a:rPr lang="en-US" sz="2388" dirty="0">
                <a:solidFill>
                  <a:schemeClr val="tx1"/>
                </a:solidFill>
                <a:latin typeface="Segoe UI Light"/>
              </a:rPr>
              <a:t>Process</a:t>
            </a:r>
          </a:p>
          <a:p>
            <a:endParaRPr lang="en-US" sz="398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13186" y="4335879"/>
            <a:ext cx="2200488" cy="9684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861" y="2920617"/>
            <a:ext cx="1164092" cy="11640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685" y="2956674"/>
            <a:ext cx="2209978" cy="11712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18240" y="5369470"/>
            <a:ext cx="1884176" cy="985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5167" y="4084710"/>
            <a:ext cx="1117212" cy="1117212"/>
          </a:xfrm>
          <a:prstGeom prst="rect">
            <a:avLst/>
          </a:prstGeom>
        </p:spPr>
      </p:pic>
      <p:sp>
        <p:nvSpPr>
          <p:cNvPr id="11" name="Title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145559" tIns="90975" rIns="145559" bIns="90975" rtlCol="0" anchor="t">
            <a:norm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>
                <a:solidFill>
                  <a:schemeClr val="accent3"/>
                </a:solidFill>
              </a:rPr>
              <a:t>Azure Stack: compliance standards</a:t>
            </a:r>
          </a:p>
        </p:txBody>
      </p:sp>
    </p:spTree>
    <p:extLst>
      <p:ext uri="{BB962C8B-B14F-4D97-AF65-F5344CB8AC3E}">
        <p14:creationId xmlns:p14="http://schemas.microsoft.com/office/powerpoint/2010/main" val="635457602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/>
                </a:solidFill>
              </a:rPr>
              <a:t>Licensing options: Consumption model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303837" y="1363662"/>
            <a:ext cx="6705601" cy="5139869"/>
          </a:xfrm>
        </p:spPr>
        <p:txBody>
          <a:bodyPr/>
          <a:lstStyle/>
          <a:p>
            <a:pPr marL="457200" lvl="0" indent="-457200" defTabSz="932472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Pay only for usage</a:t>
            </a:r>
          </a:p>
          <a:p>
            <a:pPr marL="457200" lvl="0" indent="-457200" defTabSz="932472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No upfront licensing fees</a:t>
            </a:r>
          </a:p>
          <a:p>
            <a:pPr marL="457200" lvl="0" indent="-457200" defTabSz="932472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Business model consistent with Azure</a:t>
            </a:r>
          </a:p>
          <a:p>
            <a:pPr marL="457200" lvl="0" indent="-457200" defTabSz="932472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Simple bill management</a:t>
            </a:r>
          </a:p>
          <a:p>
            <a:pPr marL="858838" lvl="1" indent="-395288" defTabSz="932472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Segoe UI" panose="020B0502040204020203" pitchFamily="34" charset="0"/>
              <a:buChar char="-"/>
              <a:defRPr/>
            </a:pPr>
            <a:r>
              <a:rPr lang="en-US" sz="2800" dirty="0">
                <a:solidFill>
                  <a:schemeClr val="tx1"/>
                </a:solidFill>
                <a:latin typeface="+mj-lt"/>
                <a:ea typeface="Segoe UI" pitchFamily="34" charset="0"/>
                <a:cs typeface="Segoe UI" pitchFamily="34" charset="0"/>
              </a:rPr>
              <a:t>One invoice with public Azure</a:t>
            </a:r>
          </a:p>
          <a:p>
            <a:pPr marL="858838" lvl="1" indent="-395288" defTabSz="932472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Segoe UI" panose="020B0502040204020203" pitchFamily="34" charset="0"/>
              <a:buChar char="-"/>
              <a:defRPr/>
            </a:pPr>
            <a:r>
              <a:rPr lang="en-US" sz="2800" dirty="0">
                <a:solidFill>
                  <a:schemeClr val="tx1"/>
                </a:solidFill>
                <a:latin typeface="+mj-lt"/>
                <a:ea typeface="Segoe UI" pitchFamily="34" charset="0"/>
                <a:cs typeface="Segoe UI" pitchFamily="34" charset="0"/>
              </a:rPr>
              <a:t>EA deployments consume same monetary commit as public Azure</a:t>
            </a:r>
          </a:p>
          <a:p>
            <a:pPr marL="520700" indent="-520700" defTabSz="932472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Available in EA and CSP channels</a:t>
            </a:r>
          </a:p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427037" y="1363661"/>
            <a:ext cx="4419600" cy="4570413"/>
          </a:xfrm>
          <a:prstGeom prst="rect">
            <a:avLst/>
          </a:prstGeom>
          <a:solidFill>
            <a:srgbClr val="00206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Consumption Model</a:t>
            </a:r>
          </a:p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Pay </a:t>
            </a:r>
            <a:r>
              <a:rPr lang="en-US" sz="2400" i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Semilight"/>
                <a:ea typeface="Segoe UI" pitchFamily="34" charset="0"/>
                <a:cs typeface="Segoe UI" pitchFamily="34" charset="0"/>
              </a:rPr>
              <a:t>As You Use</a:t>
            </a:r>
            <a:endParaRPr kumimoji="0" lang="en-US" sz="2400" b="0" i="1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472054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/>
                </a:solidFill>
              </a:rPr>
              <a:t>Licensing options: Capacity model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303838" y="1668462"/>
            <a:ext cx="6858000" cy="5146024"/>
          </a:xfrm>
        </p:spPr>
        <p:txBody>
          <a:bodyPr/>
          <a:lstStyle/>
          <a:p>
            <a:pPr marL="457200" lvl="0" indent="-457200" defTabSz="931863" eaLnBrk="0" fontAlgn="base" hangingPunct="0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Fixed fee, annual subscription – no perpetual L</a:t>
            </a:r>
          </a:p>
          <a:p>
            <a:pPr marL="457200" lvl="1" indent="-457200" defTabSz="931863" eaLnBrk="0" fontAlgn="base" hangingPunct="0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  <a:latin typeface="+mj-lt"/>
                <a:ea typeface="MS PGothic" pitchFamily="34" charset="-128"/>
              </a:rPr>
              <a:t>Pay for physical cores – with unlimited IaaS for licensed cores</a:t>
            </a:r>
          </a:p>
          <a:p>
            <a:pPr marL="457200" lvl="1" indent="-457200" defTabSz="931863" eaLnBrk="0" fontAlgn="base" hangingPunct="0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  <a:latin typeface="+mj-lt"/>
                <a:ea typeface="MS PGothic" pitchFamily="34" charset="-128"/>
              </a:rPr>
              <a:t>For customers needing predictability</a:t>
            </a:r>
          </a:p>
          <a:p>
            <a:pPr marL="457200" lvl="1" indent="-457200" defTabSz="931863" eaLnBrk="0" fontAlgn="base" hangingPunct="0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  <a:latin typeface="+mj-lt"/>
                <a:ea typeface="MS PGothic" pitchFamily="34" charset="-128"/>
              </a:rPr>
              <a:t>For disconnected scenarios</a:t>
            </a:r>
          </a:p>
          <a:p>
            <a:pPr marL="457200" lvl="1" indent="-457200" defTabSz="931863" eaLnBrk="0" fontAlgn="base" hangingPunct="0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  <a:latin typeface="+mj-lt"/>
                <a:ea typeface="MS PGothic" pitchFamily="34" charset="-128"/>
              </a:rPr>
              <a:t>Only available in EA; “lead status” SKU</a:t>
            </a:r>
          </a:p>
          <a:p>
            <a:pPr marL="457200" lvl="1" indent="-457200" defTabSz="931863" eaLnBrk="0" fontAlgn="base" hangingPunct="0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chemeClr val="tx1"/>
              </a:solidFill>
              <a:latin typeface="+mj-lt"/>
              <a:ea typeface="MS PGothic" pitchFamily="34" charset="-128"/>
            </a:endParaRPr>
          </a:p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427037" y="1363661"/>
            <a:ext cx="4419600" cy="4570413"/>
          </a:xfrm>
          <a:prstGeom prst="rect">
            <a:avLst/>
          </a:prstGeom>
          <a:solidFill>
            <a:srgbClr val="107C1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Capacity </a:t>
            </a:r>
          </a:p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Model</a:t>
            </a:r>
          </a:p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Fixed annual fee</a:t>
            </a:r>
          </a:p>
        </p:txBody>
      </p:sp>
    </p:spTree>
    <p:extLst>
      <p:ext uri="{BB962C8B-B14F-4D97-AF65-F5344CB8AC3E}">
        <p14:creationId xmlns:p14="http://schemas.microsoft.com/office/powerpoint/2010/main" val="1225166452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4638" y="2125677"/>
            <a:ext cx="10056812" cy="2179058"/>
          </a:xfrm>
        </p:spPr>
        <p:txBody>
          <a:bodyPr/>
          <a:lstStyle/>
          <a:p>
            <a:r>
              <a:rPr lang="en-US" dirty="0"/>
              <a:t>Demo</a:t>
            </a:r>
            <a:r>
              <a:rPr lang="sl-SI" dirty="0"/>
              <a:t> – </a:t>
            </a:r>
            <a:r>
              <a:rPr lang="sl-SI" dirty="0" err="1"/>
              <a:t>Provisioning</a:t>
            </a:r>
            <a:r>
              <a:rPr lang="sl-SI" dirty="0"/>
              <a:t> VM to Azure </a:t>
            </a:r>
            <a:r>
              <a:rPr lang="sl-SI" dirty="0" err="1"/>
              <a:t>Stack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Azure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74638" y="4486790"/>
            <a:ext cx="10058401" cy="738664"/>
          </a:xfrm>
        </p:spPr>
        <p:txBody>
          <a:bodyPr/>
          <a:lstStyle/>
          <a:p>
            <a:r>
              <a:rPr lang="sl-SI" dirty="0"/>
              <a:t>Andrej Kreuh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641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7200" dirty="0"/>
              <a:t>Azure </a:t>
            </a:r>
            <a:r>
              <a:rPr lang="sl-SI" sz="7200" dirty="0" err="1"/>
              <a:t>stack</a:t>
            </a:r>
            <a:r>
              <a:rPr lang="sl-SI" sz="7200" dirty="0"/>
              <a:t> v </a:t>
            </a:r>
            <a:r>
              <a:rPr lang="sl-SI" sz="7200" dirty="0" err="1"/>
              <a:t>enterpris</a:t>
            </a:r>
            <a:r>
              <a:rPr lang="sl-SI" dirty="0" err="1"/>
              <a:t>e</a:t>
            </a:r>
            <a:r>
              <a:rPr lang="sl-SI" dirty="0"/>
              <a:t> okoljih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74549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9253" y="193710"/>
            <a:ext cx="9039048" cy="1116904"/>
          </a:xfrm>
        </p:spPr>
        <p:txBody>
          <a:bodyPr/>
          <a:lstStyle/>
          <a:p>
            <a:r>
              <a:rPr lang="en-US" sz="4798" dirty="0"/>
              <a:t>Cloud Operating Model and Roles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7938" y="1986444"/>
            <a:ext cx="695054" cy="8836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6953" y="1550244"/>
            <a:ext cx="2860006" cy="1904597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8417046" y="2798013"/>
            <a:ext cx="3199055" cy="634350"/>
          </a:xfrm>
          <a:prstGeom prst="rect">
            <a:avLst/>
          </a:prstGeom>
          <a:noFill/>
        </p:spPr>
        <p:txBody>
          <a:bodyPr wrap="square" lIns="182828" tIns="146262" rIns="182828" bIns="146262" rtlCol="0">
            <a:spAutoFit/>
          </a:bodyPr>
          <a:lstStyle/>
          <a:p>
            <a:pPr algn="ctr" defTabSz="914049">
              <a:lnSpc>
                <a:spcPct val="90000"/>
              </a:lnSpc>
              <a:spcAft>
                <a:spcPts val="600"/>
              </a:spcAft>
            </a:pPr>
            <a:r>
              <a:rPr lang="en-US" sz="2400" kern="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Microsoft Engineers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8094852" y="2356178"/>
            <a:ext cx="1295033" cy="0"/>
          </a:xfrm>
          <a:prstGeom prst="straightConnector1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/>
          <p:cNvGrpSpPr/>
          <p:nvPr/>
        </p:nvGrpSpPr>
        <p:grpSpPr>
          <a:xfrm>
            <a:off x="1707155" y="4620628"/>
            <a:ext cx="2734491" cy="1562159"/>
            <a:chOff x="885555" y="1558652"/>
            <a:chExt cx="2735267" cy="1562602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42755" y="1672436"/>
              <a:ext cx="695250" cy="883920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885555" y="2493297"/>
              <a:ext cx="2735267" cy="627957"/>
            </a:xfrm>
            <a:prstGeom prst="rect">
              <a:avLst/>
            </a:prstGeom>
            <a:noFill/>
          </p:spPr>
          <p:txBody>
            <a:bodyPr wrap="square" lIns="182828" tIns="146262" rIns="182828" bIns="146262" rtlCol="0">
              <a:spAutoFit/>
            </a:bodyPr>
            <a:lstStyle/>
            <a:p>
              <a:pPr defTabSz="914049">
                <a:lnSpc>
                  <a:spcPct val="90000"/>
                </a:lnSpc>
                <a:spcAft>
                  <a:spcPts val="600"/>
                </a:spcAft>
              </a:pPr>
              <a:r>
                <a:rPr lang="en-US" sz="2400" kern="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+mj-lt"/>
                </a:rPr>
                <a:t>Your Customers </a:t>
              </a:r>
            </a:p>
          </p:txBody>
        </p:sp>
        <p:cxnSp>
          <p:nvCxnSpPr>
            <p:cNvPr id="9" name="Straight Arrow Connector 8"/>
            <p:cNvCxnSpPr/>
            <p:nvPr/>
          </p:nvCxnSpPr>
          <p:spPr>
            <a:xfrm>
              <a:off x="2180955" y="2114396"/>
              <a:ext cx="1143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2280492" y="1558652"/>
              <a:ext cx="1195863" cy="634530"/>
            </a:xfrm>
            <a:prstGeom prst="rect">
              <a:avLst/>
            </a:prstGeom>
            <a:noFill/>
          </p:spPr>
          <p:txBody>
            <a:bodyPr wrap="square" lIns="182828" tIns="146262" rIns="182828" bIns="146262" rtlCol="0">
              <a:spAutoFit/>
            </a:bodyPr>
            <a:lstStyle/>
            <a:p>
              <a:pPr defTabSz="914049">
                <a:lnSpc>
                  <a:spcPct val="90000"/>
                </a:lnSpc>
                <a:spcAft>
                  <a:spcPts val="600"/>
                </a:spcAft>
              </a:pPr>
              <a:r>
                <a:rPr lang="en-US" sz="2400" kern="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+mj-lt"/>
                </a:rPr>
                <a:t>use</a:t>
              </a:r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8094852" y="1801710"/>
            <a:ext cx="1968162" cy="634350"/>
          </a:xfrm>
          <a:prstGeom prst="rect">
            <a:avLst/>
          </a:prstGeom>
          <a:noFill/>
        </p:spPr>
        <p:txBody>
          <a:bodyPr wrap="square" lIns="182828" tIns="146262" rIns="182828" bIns="146262" rtlCol="0">
            <a:spAutoFit/>
          </a:bodyPr>
          <a:lstStyle/>
          <a:p>
            <a:pPr defTabSz="914049">
              <a:lnSpc>
                <a:spcPct val="90000"/>
              </a:lnSpc>
              <a:spcAft>
                <a:spcPts val="600"/>
              </a:spcAft>
            </a:pPr>
            <a:r>
              <a:rPr lang="en-US" sz="2400" kern="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operate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0442" y="4324901"/>
            <a:ext cx="3454413" cy="1857793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1680589" y="1944710"/>
            <a:ext cx="2590065" cy="1562159"/>
            <a:chOff x="885555" y="1558652"/>
            <a:chExt cx="2590800" cy="1562602"/>
          </a:xfrm>
        </p:grpSpPr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42755" y="1672436"/>
              <a:ext cx="695250" cy="883920"/>
            </a:xfrm>
            <a:prstGeom prst="rect">
              <a:avLst/>
            </a:prstGeom>
          </p:spPr>
        </p:pic>
        <p:sp>
          <p:nvSpPr>
            <p:cNvPr id="56" name="TextBox 55"/>
            <p:cNvSpPr txBox="1"/>
            <p:nvPr/>
          </p:nvSpPr>
          <p:spPr>
            <a:xfrm>
              <a:off x="885555" y="2493297"/>
              <a:ext cx="2579203" cy="627957"/>
            </a:xfrm>
            <a:prstGeom prst="rect">
              <a:avLst/>
            </a:prstGeom>
            <a:noFill/>
          </p:spPr>
          <p:txBody>
            <a:bodyPr wrap="square" lIns="182828" tIns="146262" rIns="182828" bIns="146262" rtlCol="0">
              <a:spAutoFit/>
            </a:bodyPr>
            <a:lstStyle/>
            <a:p>
              <a:pPr defTabSz="914049">
                <a:lnSpc>
                  <a:spcPct val="90000"/>
                </a:lnSpc>
                <a:spcAft>
                  <a:spcPts val="600"/>
                </a:spcAft>
              </a:pPr>
              <a:r>
                <a:rPr lang="en-US" sz="2400" kern="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+mj-lt"/>
                </a:rPr>
                <a:t>Azure Customers</a:t>
              </a:r>
            </a:p>
          </p:txBody>
        </p:sp>
        <p:cxnSp>
          <p:nvCxnSpPr>
            <p:cNvPr id="57" name="Straight Arrow Connector 56"/>
            <p:cNvCxnSpPr/>
            <p:nvPr/>
          </p:nvCxnSpPr>
          <p:spPr>
            <a:xfrm>
              <a:off x="2180955" y="2114396"/>
              <a:ext cx="1143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2280492" y="1558652"/>
              <a:ext cx="1195863" cy="634530"/>
            </a:xfrm>
            <a:prstGeom prst="rect">
              <a:avLst/>
            </a:prstGeom>
            <a:noFill/>
          </p:spPr>
          <p:txBody>
            <a:bodyPr wrap="square" lIns="182828" tIns="146262" rIns="182828" bIns="146262" rtlCol="0">
              <a:spAutoFit/>
            </a:bodyPr>
            <a:lstStyle/>
            <a:p>
              <a:pPr defTabSz="914049">
                <a:lnSpc>
                  <a:spcPct val="90000"/>
                </a:lnSpc>
                <a:spcAft>
                  <a:spcPts val="600"/>
                </a:spcAft>
              </a:pPr>
              <a:r>
                <a:rPr lang="en-US" sz="2400" kern="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+mj-lt"/>
                </a:rPr>
                <a:t>use</a:t>
              </a: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6615438" y="5618050"/>
            <a:ext cx="6065275" cy="1203322"/>
          </a:xfrm>
          <a:prstGeom prst="rect">
            <a:avLst/>
          </a:prstGeom>
          <a:noFill/>
        </p:spPr>
        <p:txBody>
          <a:bodyPr wrap="square" lIns="182828" tIns="146262" rIns="182828" bIns="146262" rtlCol="0">
            <a:spAutoFit/>
          </a:bodyPr>
          <a:lstStyle/>
          <a:p>
            <a:pPr algn="ctr" defTabSz="914049">
              <a:lnSpc>
                <a:spcPct val="90000"/>
              </a:lnSpc>
              <a:spcAft>
                <a:spcPts val="600"/>
              </a:spcAft>
            </a:pPr>
            <a:r>
              <a:rPr lang="en-US" sz="2400" kern="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Your Engineers</a:t>
            </a:r>
          </a:p>
          <a:p>
            <a:pPr algn="ctr" defTabSz="914049">
              <a:lnSpc>
                <a:spcPct val="90000"/>
              </a:lnSpc>
              <a:spcAft>
                <a:spcPts val="600"/>
              </a:spcAft>
            </a:pPr>
            <a:r>
              <a:rPr lang="en-US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Cloud Operator</a:t>
            </a:r>
          </a:p>
        </p:txBody>
      </p:sp>
      <p:cxnSp>
        <p:nvCxnSpPr>
          <p:cNvPr id="61" name="Straight Arrow Connector 60"/>
          <p:cNvCxnSpPr/>
          <p:nvPr/>
        </p:nvCxnSpPr>
        <p:spPr>
          <a:xfrm flipH="1">
            <a:off x="8293651" y="5040682"/>
            <a:ext cx="1295033" cy="0"/>
          </a:xfrm>
          <a:prstGeom prst="straightConnector1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8293651" y="4486212"/>
            <a:ext cx="1968162" cy="634350"/>
          </a:xfrm>
          <a:prstGeom prst="rect">
            <a:avLst/>
          </a:prstGeom>
          <a:noFill/>
        </p:spPr>
        <p:txBody>
          <a:bodyPr wrap="square" lIns="182828" tIns="146262" rIns="182828" bIns="146262" rtlCol="0">
            <a:spAutoFit/>
          </a:bodyPr>
          <a:lstStyle/>
          <a:p>
            <a:pPr defTabSz="914049">
              <a:lnSpc>
                <a:spcPct val="90000"/>
              </a:lnSpc>
              <a:spcAft>
                <a:spcPts val="600"/>
              </a:spcAft>
            </a:pPr>
            <a:r>
              <a:rPr lang="en-US" sz="2400" kern="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operate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5489" y="4577714"/>
            <a:ext cx="695054" cy="88366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167153" y="4990279"/>
            <a:ext cx="2822678" cy="634440"/>
          </a:xfrm>
          <a:prstGeom prst="rect">
            <a:avLst/>
          </a:prstGeom>
          <a:noFill/>
        </p:spPr>
        <p:txBody>
          <a:bodyPr wrap="square" lIns="182854" tIns="146283" rIns="182854" bIns="146283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kern="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Azure Stack Cloud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C6F09F-136C-477F-BE35-2BF31B44077F}"/>
              </a:ext>
            </a:extLst>
          </p:cNvPr>
          <p:cNvSpPr txBox="1"/>
          <p:nvPr/>
        </p:nvSpPr>
        <p:spPr>
          <a:xfrm rot="16200000">
            <a:off x="10239766" y="3484989"/>
            <a:ext cx="31522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2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Cloud Architect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4EC50D-58CA-4E4E-9BF5-9EAB81429867}"/>
              </a:ext>
            </a:extLst>
          </p:cNvPr>
          <p:cNvSpPr txBox="1"/>
          <p:nvPr/>
        </p:nvSpPr>
        <p:spPr>
          <a:xfrm>
            <a:off x="1098410" y="6075606"/>
            <a:ext cx="4068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2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Cloud Administrator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90BA949-9200-458C-90F7-26153490DE01}"/>
              </a:ext>
            </a:extLst>
          </p:cNvPr>
          <p:cNvSpPr txBox="1"/>
          <p:nvPr/>
        </p:nvSpPr>
        <p:spPr>
          <a:xfrm rot="16200000">
            <a:off x="-392584" y="3620508"/>
            <a:ext cx="17267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2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DevOps</a:t>
            </a:r>
          </a:p>
        </p:txBody>
      </p:sp>
    </p:spTree>
    <p:extLst>
      <p:ext uri="{BB962C8B-B14F-4D97-AF65-F5344CB8AC3E}">
        <p14:creationId xmlns:p14="http://schemas.microsoft.com/office/powerpoint/2010/main" val="35010742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2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395439" y="1072355"/>
            <a:ext cx="1916417" cy="475072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Quotas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4572522" y="1072355"/>
            <a:ext cx="2053863" cy="2214528"/>
            <a:chOff x="3761295" y="226245"/>
            <a:chExt cx="2340864" cy="2171303"/>
          </a:xfrm>
        </p:grpSpPr>
        <p:sp>
          <p:nvSpPr>
            <p:cNvPr id="10" name="Rectangle 9"/>
            <p:cNvSpPr/>
            <p:nvPr/>
          </p:nvSpPr>
          <p:spPr>
            <a:xfrm>
              <a:off x="3761295" y="226245"/>
              <a:ext cx="2340864" cy="217130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36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Plan #1 - VMs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082077" y="868710"/>
              <a:ext cx="1672046" cy="39311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Compute 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082077" y="1350764"/>
              <a:ext cx="1672046" cy="39311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Storage 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082077" y="1840255"/>
              <a:ext cx="1672046" cy="39311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Network 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60473" y="1064771"/>
            <a:ext cx="2053099" cy="4758303"/>
            <a:chOff x="254524" y="226242"/>
            <a:chExt cx="2339993" cy="5920033"/>
          </a:xfrm>
        </p:grpSpPr>
        <p:sp>
          <p:nvSpPr>
            <p:cNvPr id="4" name="Rectangle 3"/>
            <p:cNvSpPr/>
            <p:nvPr/>
          </p:nvSpPr>
          <p:spPr>
            <a:xfrm>
              <a:off x="254524" y="226242"/>
              <a:ext cx="2339993" cy="592003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36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Services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631594" y="1065229"/>
              <a:ext cx="1472269" cy="396706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Compute 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631594" y="1904215"/>
              <a:ext cx="1472269" cy="396706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Storage 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631594" y="2743201"/>
              <a:ext cx="1472269" cy="396706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Network 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631594" y="3588550"/>
              <a:ext cx="1472269" cy="396706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AppService 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31594" y="4445443"/>
              <a:ext cx="1472269" cy="396706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….. 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073337" y="2523958"/>
            <a:ext cx="2053863" cy="3259304"/>
            <a:chOff x="4034673" y="650451"/>
            <a:chExt cx="2969443" cy="3195686"/>
          </a:xfrm>
        </p:grpSpPr>
        <p:sp>
          <p:nvSpPr>
            <p:cNvPr id="17" name="Rectangle 16"/>
            <p:cNvSpPr/>
            <p:nvPr/>
          </p:nvSpPr>
          <p:spPr>
            <a:xfrm>
              <a:off x="4034673" y="650451"/>
              <a:ext cx="2969443" cy="319568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Offer #2 – IaaS and Web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441593" y="1293041"/>
              <a:ext cx="2121031" cy="678730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1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Base</a:t>
              </a:r>
            </a:p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Plan #1 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441593" y="2132027"/>
              <a:ext cx="2121031" cy="678730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1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Add On</a:t>
              </a:r>
            </a:p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Plan #2 </a:t>
              </a:r>
            </a:p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 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441593" y="2971013"/>
              <a:ext cx="2121031" cy="678730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1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Add On</a:t>
              </a:r>
            </a:p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Plan #3 </a:t>
              </a:r>
            </a:p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 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541837" y="3497262"/>
            <a:ext cx="2053863" cy="1232028"/>
            <a:chOff x="3990310" y="223849"/>
            <a:chExt cx="2969443" cy="1564539"/>
          </a:xfrm>
        </p:grpSpPr>
        <p:sp>
          <p:nvSpPr>
            <p:cNvPr id="22" name="Rectangle 21"/>
            <p:cNvSpPr/>
            <p:nvPr/>
          </p:nvSpPr>
          <p:spPr>
            <a:xfrm>
              <a:off x="3990310" y="223849"/>
              <a:ext cx="2969443" cy="15645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36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Plan #2 – Increase        Compute quota</a:t>
              </a:r>
              <a:endParaRPr kumimoji="0" lang="en-US" sz="1428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438030" y="1094739"/>
              <a:ext cx="2121031" cy="51254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Compute 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572521" y="4868862"/>
            <a:ext cx="2053863" cy="892016"/>
            <a:chOff x="3761295" y="4626120"/>
            <a:chExt cx="2969443" cy="1564538"/>
          </a:xfrm>
        </p:grpSpPr>
        <p:sp>
          <p:nvSpPr>
            <p:cNvPr id="26" name="Rectangle 25"/>
            <p:cNvSpPr/>
            <p:nvPr/>
          </p:nvSpPr>
          <p:spPr>
            <a:xfrm>
              <a:off x="3761295" y="4626120"/>
              <a:ext cx="2969443" cy="15645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36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Plan #3 - Web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185500" y="5268499"/>
              <a:ext cx="2121031" cy="67872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28" b="0" i="0" u="none" strike="noStrike" kern="1200" cap="none" spc="0" normalizeH="0" baseline="0" noProof="0" err="1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AppService</a:t>
              </a:r>
              <a:r>
                <a:rPr kumimoji="0" lang="en-US" sz="1428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 </a:t>
              </a:r>
            </a:p>
          </p:txBody>
        </p:sp>
      </p:grpSp>
      <p:sp>
        <p:nvSpPr>
          <p:cNvPr id="30" name="Rectangle 29"/>
          <p:cNvSpPr/>
          <p:nvPr/>
        </p:nvSpPr>
        <p:spPr>
          <a:xfrm>
            <a:off x="2595024" y="1820958"/>
            <a:ext cx="1560870" cy="4570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Compute Quota - small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595024" y="2355264"/>
            <a:ext cx="1560870" cy="4654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Compute Quota - large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595024" y="3286883"/>
            <a:ext cx="1560870" cy="4009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Storage Quota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595024" y="4039027"/>
            <a:ext cx="1560870" cy="4009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Network Quota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595024" y="4844896"/>
            <a:ext cx="1560870" cy="472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AppService Quota</a:t>
            </a:r>
          </a:p>
        </p:txBody>
      </p:sp>
      <p:cxnSp>
        <p:nvCxnSpPr>
          <p:cNvPr id="36" name="Straight Connector 35"/>
          <p:cNvCxnSpPr>
            <a:stCxn id="5" idx="3"/>
            <a:endCxn id="30" idx="1"/>
          </p:cNvCxnSpPr>
          <p:nvPr/>
        </p:nvCxnSpPr>
        <p:spPr>
          <a:xfrm>
            <a:off x="1883074" y="1898547"/>
            <a:ext cx="711950" cy="150914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5" idx="3"/>
            <a:endCxn id="31" idx="1"/>
          </p:cNvCxnSpPr>
          <p:nvPr/>
        </p:nvCxnSpPr>
        <p:spPr>
          <a:xfrm>
            <a:off x="1883074" y="1898547"/>
            <a:ext cx="711950" cy="689421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30" idx="3"/>
            <a:endCxn id="11" idx="1"/>
          </p:cNvCxnSpPr>
          <p:nvPr/>
        </p:nvCxnSpPr>
        <p:spPr>
          <a:xfrm flipV="1">
            <a:off x="4155894" y="1928081"/>
            <a:ext cx="698081" cy="12138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31" idx="3"/>
            <a:endCxn id="23" idx="1"/>
          </p:cNvCxnSpPr>
          <p:nvPr/>
        </p:nvCxnSpPr>
        <p:spPr>
          <a:xfrm>
            <a:off x="4155894" y="2587968"/>
            <a:ext cx="695616" cy="1796901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stCxn id="6" idx="3"/>
            <a:endCxn id="32" idx="1"/>
          </p:cNvCxnSpPr>
          <p:nvPr/>
        </p:nvCxnSpPr>
        <p:spPr>
          <a:xfrm>
            <a:off x="1883074" y="2572892"/>
            <a:ext cx="711950" cy="914461"/>
          </a:xfrm>
          <a:prstGeom prst="line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54" name="Straight Connector 53"/>
          <p:cNvCxnSpPr>
            <a:stCxn id="7" idx="3"/>
            <a:endCxn id="33" idx="1"/>
          </p:cNvCxnSpPr>
          <p:nvPr/>
        </p:nvCxnSpPr>
        <p:spPr>
          <a:xfrm>
            <a:off x="1883074" y="3247239"/>
            <a:ext cx="711950" cy="992259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stCxn id="9" idx="3"/>
            <a:endCxn id="34" idx="1"/>
          </p:cNvCxnSpPr>
          <p:nvPr/>
        </p:nvCxnSpPr>
        <p:spPr>
          <a:xfrm>
            <a:off x="1883074" y="3926698"/>
            <a:ext cx="711950" cy="1154512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34" idx="3"/>
            <a:endCxn id="27" idx="1"/>
          </p:cNvCxnSpPr>
          <p:nvPr/>
        </p:nvCxnSpPr>
        <p:spPr>
          <a:xfrm>
            <a:off x="4155894" y="5081210"/>
            <a:ext cx="710035" cy="34739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endCxn id="13" idx="1"/>
          </p:cNvCxnSpPr>
          <p:nvPr/>
        </p:nvCxnSpPr>
        <p:spPr>
          <a:xfrm flipV="1">
            <a:off x="4155894" y="2918967"/>
            <a:ext cx="698081" cy="116716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32" idx="3"/>
            <a:endCxn id="12" idx="1"/>
          </p:cNvCxnSpPr>
          <p:nvPr/>
        </p:nvCxnSpPr>
        <p:spPr>
          <a:xfrm flipV="1">
            <a:off x="4155894" y="2419731"/>
            <a:ext cx="698080" cy="106762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10" idx="3"/>
            <a:endCxn id="18" idx="1"/>
          </p:cNvCxnSpPr>
          <p:nvPr/>
        </p:nvCxnSpPr>
        <p:spPr>
          <a:xfrm>
            <a:off x="6626385" y="2179619"/>
            <a:ext cx="728405" cy="1345842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>
            <a:stCxn id="22" idx="3"/>
            <a:endCxn id="19" idx="1"/>
          </p:cNvCxnSpPr>
          <p:nvPr/>
        </p:nvCxnSpPr>
        <p:spPr>
          <a:xfrm>
            <a:off x="6595700" y="4113276"/>
            <a:ext cx="759090" cy="26787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>
            <a:stCxn id="26" idx="3"/>
            <a:endCxn id="20" idx="1"/>
          </p:cNvCxnSpPr>
          <p:nvPr/>
        </p:nvCxnSpPr>
        <p:spPr>
          <a:xfrm flipV="1">
            <a:off x="6626384" y="5236838"/>
            <a:ext cx="728406" cy="78032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1" name="Group 80"/>
          <p:cNvGrpSpPr/>
          <p:nvPr/>
        </p:nvGrpSpPr>
        <p:grpSpPr>
          <a:xfrm>
            <a:off x="7071340" y="1025193"/>
            <a:ext cx="2053863" cy="1293998"/>
            <a:chOff x="4034673" y="650451"/>
            <a:chExt cx="2969443" cy="3195686"/>
          </a:xfrm>
        </p:grpSpPr>
        <p:sp>
          <p:nvSpPr>
            <p:cNvPr id="82" name="Rectangle 81"/>
            <p:cNvSpPr/>
            <p:nvPr/>
          </p:nvSpPr>
          <p:spPr>
            <a:xfrm>
              <a:off x="4034673" y="650451"/>
              <a:ext cx="2969443" cy="319568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US" sz="1428">
                  <a:solidFill>
                    <a:srgbClr val="FFFFFF"/>
                  </a:solidFill>
                  <a:latin typeface="Segoe UI"/>
                </a:rPr>
                <a:t>Offer #1 – IaaS only</a:t>
              </a: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4441593" y="1645872"/>
              <a:ext cx="2121031" cy="11577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US" sz="1428" b="1">
                  <a:solidFill>
                    <a:schemeClr val="tx1"/>
                  </a:solidFill>
                  <a:latin typeface="Segoe UI"/>
                </a:rPr>
                <a:t>Base</a:t>
              </a:r>
            </a:p>
            <a:p>
              <a:r>
                <a:rPr lang="en-US" sz="1428">
                  <a:solidFill>
                    <a:schemeClr val="tx1"/>
                  </a:solidFill>
                  <a:latin typeface="Segoe UI"/>
                </a:rPr>
                <a:t>Plan #1 </a:t>
              </a:r>
            </a:p>
          </p:txBody>
        </p:sp>
      </p:grpSp>
      <p:cxnSp>
        <p:nvCxnSpPr>
          <p:cNvPr id="86" name="Straight Connector 85"/>
          <p:cNvCxnSpPr>
            <a:stCxn id="10" idx="3"/>
            <a:endCxn id="83" idx="1"/>
          </p:cNvCxnSpPr>
          <p:nvPr/>
        </p:nvCxnSpPr>
        <p:spPr>
          <a:xfrm flipV="1">
            <a:off x="6626385" y="1662661"/>
            <a:ext cx="726408" cy="51695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Rectangle 88"/>
          <p:cNvSpPr/>
          <p:nvPr/>
        </p:nvSpPr>
        <p:spPr>
          <a:xfrm>
            <a:off x="11025315" y="1534259"/>
            <a:ext cx="1292754" cy="884432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Account 1</a:t>
            </a:r>
          </a:p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user@ contoso. onmicrosoft.com</a:t>
            </a:r>
          </a:p>
        </p:txBody>
      </p:sp>
      <p:sp>
        <p:nvSpPr>
          <p:cNvPr id="90" name="Rectangle 89"/>
          <p:cNvSpPr/>
          <p:nvPr/>
        </p:nvSpPr>
        <p:spPr>
          <a:xfrm>
            <a:off x="11025315" y="3574348"/>
            <a:ext cx="1292754" cy="884432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Account 2</a:t>
            </a:r>
          </a:p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user@ fabrikam. onmicrosoft.com</a:t>
            </a:r>
          </a:p>
        </p:txBody>
      </p:sp>
      <p:sp>
        <p:nvSpPr>
          <p:cNvPr id="91" name="Rectangle 90"/>
          <p:cNvSpPr/>
          <p:nvPr/>
        </p:nvSpPr>
        <p:spPr>
          <a:xfrm>
            <a:off x="9601450" y="1584307"/>
            <a:ext cx="1146485" cy="770956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Subscription 1</a:t>
            </a:r>
          </a:p>
        </p:txBody>
      </p:sp>
      <p:sp>
        <p:nvSpPr>
          <p:cNvPr id="92" name="Rectangle 91"/>
          <p:cNvSpPr/>
          <p:nvPr/>
        </p:nvSpPr>
        <p:spPr>
          <a:xfrm>
            <a:off x="9601450" y="3188870"/>
            <a:ext cx="1146485" cy="770956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Subscription 2</a:t>
            </a:r>
          </a:p>
        </p:txBody>
      </p:sp>
      <p:sp>
        <p:nvSpPr>
          <p:cNvPr id="93" name="Rectangle 92"/>
          <p:cNvSpPr/>
          <p:nvPr/>
        </p:nvSpPr>
        <p:spPr>
          <a:xfrm>
            <a:off x="9601450" y="4116501"/>
            <a:ext cx="1146485" cy="770956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Subscription 3</a:t>
            </a:r>
          </a:p>
        </p:txBody>
      </p:sp>
      <p:cxnSp>
        <p:nvCxnSpPr>
          <p:cNvPr id="94" name="Straight Connector 93"/>
          <p:cNvCxnSpPr>
            <a:stCxn id="82" idx="3"/>
            <a:endCxn id="91" idx="1"/>
          </p:cNvCxnSpPr>
          <p:nvPr/>
        </p:nvCxnSpPr>
        <p:spPr>
          <a:xfrm>
            <a:off x="9125203" y="1672192"/>
            <a:ext cx="476247" cy="29759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>
            <a:stCxn id="82" idx="3"/>
            <a:endCxn id="92" idx="1"/>
          </p:cNvCxnSpPr>
          <p:nvPr/>
        </p:nvCxnSpPr>
        <p:spPr>
          <a:xfrm>
            <a:off x="9125203" y="1672192"/>
            <a:ext cx="476247" cy="1902156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>
            <a:stCxn id="17" idx="3"/>
            <a:endCxn id="93" idx="1"/>
          </p:cNvCxnSpPr>
          <p:nvPr/>
        </p:nvCxnSpPr>
        <p:spPr>
          <a:xfrm>
            <a:off x="9127200" y="4153610"/>
            <a:ext cx="474250" cy="348369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>
            <a:stCxn id="93" idx="3"/>
            <a:endCxn id="90" idx="1"/>
          </p:cNvCxnSpPr>
          <p:nvPr/>
        </p:nvCxnSpPr>
        <p:spPr>
          <a:xfrm flipV="1">
            <a:off x="10747934" y="4016564"/>
            <a:ext cx="277380" cy="485415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>
            <a:stCxn id="92" idx="3"/>
            <a:endCxn id="90" idx="1"/>
          </p:cNvCxnSpPr>
          <p:nvPr/>
        </p:nvCxnSpPr>
        <p:spPr>
          <a:xfrm>
            <a:off x="10747934" y="3574348"/>
            <a:ext cx="277380" cy="442217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>
            <a:stCxn id="91" idx="3"/>
            <a:endCxn id="89" idx="1"/>
          </p:cNvCxnSpPr>
          <p:nvPr/>
        </p:nvCxnSpPr>
        <p:spPr>
          <a:xfrm>
            <a:off x="10747934" y="1969786"/>
            <a:ext cx="277380" cy="669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Box 123"/>
          <p:cNvSpPr txBox="1"/>
          <p:nvPr/>
        </p:nvSpPr>
        <p:spPr>
          <a:xfrm>
            <a:off x="2473821" y="5820193"/>
            <a:ext cx="1791092" cy="7515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What are your envisioned customer </a:t>
            </a:r>
            <a:r>
              <a:rPr lang="en-US" sz="1428" dirty="0">
                <a:latin typeface="Segoe UI"/>
              </a:rPr>
              <a:t>q</a:t>
            </a:r>
            <a:r>
              <a:rPr kumimoji="0" lang="en-US" sz="1428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uotas</a:t>
            </a:r>
            <a:r>
              <a:rPr kumimoji="0" lang="en-US" sz="1428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?</a:t>
            </a:r>
          </a:p>
        </p:txBody>
      </p:sp>
      <p:sp>
        <p:nvSpPr>
          <p:cNvPr id="126" name="Title 125"/>
          <p:cNvSpPr>
            <a:spLocks noGrp="1"/>
          </p:cNvSpPr>
          <p:nvPr>
            <p:ph type="title"/>
          </p:nvPr>
        </p:nvSpPr>
        <p:spPr>
          <a:xfrm>
            <a:off x="151417" y="108034"/>
            <a:ext cx="10724938" cy="730971"/>
          </a:xfrm>
        </p:spPr>
        <p:txBody>
          <a:bodyPr/>
          <a:lstStyle/>
          <a:p>
            <a:r>
              <a:rPr lang="en-US" sz="4400"/>
              <a:t>Design your Plans, Offers, and Subscriptions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60472" y="5820193"/>
            <a:ext cx="2053099" cy="7515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What services do you want to provide to your customers?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036930" y="5820193"/>
            <a:ext cx="2122682" cy="7515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How do you want to present</a:t>
            </a:r>
            <a:r>
              <a:rPr kumimoji="0" lang="en-US" sz="1428" b="0" i="0" u="none" strike="noStrike" kern="1200" cap="none" spc="0" normalizeH="0" noProof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 these </a:t>
            </a:r>
            <a:r>
              <a:rPr lang="en-US" sz="1428">
                <a:latin typeface="Segoe UI"/>
              </a:rPr>
              <a:t>as offers </a:t>
            </a:r>
            <a:r>
              <a:rPr kumimoji="0" lang="en-US" sz="1428" b="0" i="0" u="none" strike="noStrike" kern="1200" cap="none" spc="0" normalizeH="0" noProof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to customers?</a:t>
            </a:r>
            <a:endParaRPr kumimoji="0" lang="en-US" sz="1428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9602993" y="5820193"/>
            <a:ext cx="2715075" cy="7515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How will your customers consume these offers?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28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572521" y="5801518"/>
            <a:ext cx="2122682" cy="7515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28">
                <a:latin typeface="Segoe UI"/>
              </a:rPr>
              <a:t>What things do you want to monetize for your customer base</a:t>
            </a:r>
            <a:r>
              <a:rPr kumimoji="0" lang="en-US" sz="1428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757353981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Example</a:t>
            </a:r>
            <a:r>
              <a:rPr lang="sl-SI" dirty="0"/>
              <a:t>: Base </a:t>
            </a:r>
            <a:r>
              <a:rPr lang="sl-SI" dirty="0" err="1"/>
              <a:t>compute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9685" y="1409030"/>
            <a:ext cx="8938309" cy="488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77070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directory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275398" y="1287746"/>
            <a:ext cx="8838070" cy="5104747"/>
          </a:xfrm>
          <a:prstGeom prst="rect">
            <a:avLst/>
          </a:prstGeom>
          <a:solidFill>
            <a:schemeClr val="tx1">
              <a:alpha val="20000"/>
            </a:schemeClr>
          </a:solidFill>
          <a:ln w="3175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endParaRPr lang="en-US" sz="20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099443" y="2176871"/>
            <a:ext cx="2876430" cy="228571"/>
          </a:xfrm>
          <a:prstGeom prst="rect">
            <a:avLst/>
          </a:prstGeom>
          <a:ln w="3175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rPr>
              <a:t>Marketing Subscription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3909210" y="3675160"/>
            <a:ext cx="3123801" cy="228571"/>
          </a:xfrm>
          <a:prstGeom prst="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gradFill>
                  <a:gsLst>
                    <a:gs pos="100000">
                      <a:srgbClr val="3C3C3C"/>
                    </a:gs>
                    <a:gs pos="0">
                      <a:srgbClr val="3C3C3C"/>
                    </a:gs>
                  </a:gsLst>
                  <a:lin ang="5400000" scaled="0"/>
                </a:gradFill>
              </a:rPr>
              <a:t>Resource Group 2 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3909210" y="2532306"/>
            <a:ext cx="3123801" cy="228571"/>
          </a:xfrm>
          <a:prstGeom prst="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gradFill>
                  <a:gsLst>
                    <a:gs pos="100000">
                      <a:srgbClr val="3C3C3C"/>
                    </a:gs>
                    <a:gs pos="0">
                      <a:srgbClr val="3C3C3C"/>
                    </a:gs>
                  </a:gsLst>
                  <a:lin ang="5400000" scaled="0"/>
                </a:gradFill>
              </a:rPr>
              <a:t>Resource Group 1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5837285" y="3294209"/>
            <a:ext cx="2643340" cy="228571"/>
          </a:xfrm>
          <a:prstGeom prst="rect">
            <a:avLst/>
          </a:prstGeom>
          <a:ln>
            <a:solidFill>
              <a:srgbClr val="32145A"/>
            </a:solidFill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rPr>
              <a:t>Resource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5837286" y="2913257"/>
            <a:ext cx="2643340" cy="228571"/>
          </a:xfrm>
          <a:prstGeom prst="rect">
            <a:avLst/>
          </a:prstGeom>
          <a:ln>
            <a:solidFill>
              <a:srgbClr val="32145A"/>
            </a:solidFill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rPr>
              <a:t>Resource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5837285" y="4437063"/>
            <a:ext cx="2643340" cy="228571"/>
          </a:xfrm>
          <a:prstGeom prst="rect">
            <a:avLst/>
          </a:prstGeom>
          <a:ln>
            <a:solidFill>
              <a:srgbClr val="32145A"/>
            </a:solidFill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rPr>
              <a:t>Resource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5837286" y="4056112"/>
            <a:ext cx="2643340" cy="228571"/>
          </a:xfrm>
          <a:prstGeom prst="rect">
            <a:avLst/>
          </a:prstGeom>
          <a:ln>
            <a:solidFill>
              <a:srgbClr val="32145A"/>
            </a:solidFill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rPr>
              <a:t>Resource</a:t>
            </a:r>
          </a:p>
        </p:txBody>
      </p:sp>
      <p:cxnSp>
        <p:nvCxnSpPr>
          <p:cNvPr id="12" name="Elbow Connector 11"/>
          <p:cNvCxnSpPr>
            <a:stCxn id="5" idx="2"/>
            <a:endCxn id="7" idx="1"/>
          </p:cNvCxnSpPr>
          <p:nvPr/>
        </p:nvCxnSpPr>
        <p:spPr>
          <a:xfrm rot="16200000" flipH="1">
            <a:off x="3602860" y="2340241"/>
            <a:ext cx="241149" cy="371551"/>
          </a:xfrm>
          <a:prstGeom prst="bentConnector2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>
            <a:stCxn id="5" idx="2"/>
            <a:endCxn id="6" idx="1"/>
          </p:cNvCxnSpPr>
          <p:nvPr/>
        </p:nvCxnSpPr>
        <p:spPr>
          <a:xfrm rot="16200000" flipH="1">
            <a:off x="3031433" y="2911669"/>
            <a:ext cx="1384003" cy="371551"/>
          </a:xfrm>
          <a:prstGeom prst="bentConnector2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lbow Connector 13"/>
          <p:cNvCxnSpPr>
            <a:stCxn id="7" idx="2"/>
            <a:endCxn id="9" idx="1"/>
          </p:cNvCxnSpPr>
          <p:nvPr/>
        </p:nvCxnSpPr>
        <p:spPr>
          <a:xfrm rot="16200000" flipH="1">
            <a:off x="5520864" y="2711121"/>
            <a:ext cx="266666" cy="366176"/>
          </a:xfrm>
          <a:prstGeom prst="bentConnector2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>
            <a:stCxn id="7" idx="2"/>
            <a:endCxn id="8" idx="1"/>
          </p:cNvCxnSpPr>
          <p:nvPr/>
        </p:nvCxnSpPr>
        <p:spPr>
          <a:xfrm rot="16200000" flipH="1">
            <a:off x="5330390" y="2901598"/>
            <a:ext cx="647617" cy="366175"/>
          </a:xfrm>
          <a:prstGeom prst="bentConnector2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6" idx="2"/>
            <a:endCxn id="11" idx="1"/>
          </p:cNvCxnSpPr>
          <p:nvPr/>
        </p:nvCxnSpPr>
        <p:spPr>
          <a:xfrm rot="16200000" flipH="1">
            <a:off x="5520864" y="3853975"/>
            <a:ext cx="266666" cy="366176"/>
          </a:xfrm>
          <a:prstGeom prst="bentConnector2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>
            <a:stCxn id="6" idx="2"/>
            <a:endCxn id="10" idx="1"/>
          </p:cNvCxnSpPr>
          <p:nvPr/>
        </p:nvCxnSpPr>
        <p:spPr>
          <a:xfrm rot="16200000" flipH="1">
            <a:off x="5330390" y="4044452"/>
            <a:ext cx="647617" cy="366175"/>
          </a:xfrm>
          <a:prstGeom prst="bentConnector2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5"/>
          <p:cNvSpPr txBox="1">
            <a:spLocks/>
          </p:cNvSpPr>
          <p:nvPr/>
        </p:nvSpPr>
        <p:spPr>
          <a:xfrm>
            <a:off x="4992632" y="1592507"/>
            <a:ext cx="2444651" cy="455555"/>
          </a:xfrm>
          <a:prstGeom prst="rect">
            <a:avLst/>
          </a:prstGeom>
        </p:spPr>
        <p:txBody>
          <a:bodyPr/>
          <a:lstStyle>
            <a:lvl1pPr marL="342900" marR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§"/>
              <a:tabLst/>
              <a:defRPr sz="4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584200" marR="0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§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8001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§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287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§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573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§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en-US" sz="2000" dirty="0"/>
          </a:p>
        </p:txBody>
      </p:sp>
      <p:sp>
        <p:nvSpPr>
          <p:cNvPr id="20" name="Rectangle 19"/>
          <p:cNvSpPr/>
          <p:nvPr/>
        </p:nvSpPr>
        <p:spPr bwMode="auto">
          <a:xfrm>
            <a:off x="2122763" y="4818014"/>
            <a:ext cx="2876430" cy="228571"/>
          </a:xfrm>
          <a:prstGeom prst="rect">
            <a:avLst/>
          </a:prstGeom>
          <a:ln w="3175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rPr>
              <a:t>Finance Subscription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3932530" y="5173449"/>
            <a:ext cx="3123801" cy="228571"/>
          </a:xfrm>
          <a:prstGeom prst="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gradFill>
                  <a:gsLst>
                    <a:gs pos="100000">
                      <a:srgbClr val="3C3C3C"/>
                    </a:gs>
                    <a:gs pos="0">
                      <a:srgbClr val="3C3C3C"/>
                    </a:gs>
                  </a:gsLst>
                  <a:lin ang="5400000" scaled="0"/>
                </a:gradFill>
              </a:rPr>
              <a:t>Resource Group A</a:t>
            </a:r>
          </a:p>
        </p:txBody>
      </p:sp>
      <p:sp>
        <p:nvSpPr>
          <p:cNvPr id="22" name="Rectangle 21"/>
          <p:cNvSpPr/>
          <p:nvPr/>
        </p:nvSpPr>
        <p:spPr bwMode="auto">
          <a:xfrm>
            <a:off x="5860605" y="5935352"/>
            <a:ext cx="2643340" cy="228571"/>
          </a:xfrm>
          <a:prstGeom prst="rect">
            <a:avLst/>
          </a:prstGeom>
          <a:ln>
            <a:solidFill>
              <a:srgbClr val="32145A"/>
            </a:solidFill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rPr>
              <a:t>Resource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5860606" y="5554400"/>
            <a:ext cx="2643340" cy="228571"/>
          </a:xfrm>
          <a:prstGeom prst="rect">
            <a:avLst/>
          </a:prstGeom>
          <a:ln>
            <a:solidFill>
              <a:srgbClr val="32145A"/>
            </a:solidFill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rPr>
              <a:t>Resource</a:t>
            </a:r>
          </a:p>
        </p:txBody>
      </p:sp>
      <p:cxnSp>
        <p:nvCxnSpPr>
          <p:cNvPr id="24" name="Elbow Connector 23"/>
          <p:cNvCxnSpPr>
            <a:stCxn id="20" idx="2"/>
            <a:endCxn id="21" idx="1"/>
          </p:cNvCxnSpPr>
          <p:nvPr/>
        </p:nvCxnSpPr>
        <p:spPr>
          <a:xfrm rot="16200000" flipH="1">
            <a:off x="3626180" y="4981384"/>
            <a:ext cx="241149" cy="371551"/>
          </a:xfrm>
          <a:prstGeom prst="bentConnector2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21" idx="2"/>
            <a:endCxn id="23" idx="1"/>
          </p:cNvCxnSpPr>
          <p:nvPr/>
        </p:nvCxnSpPr>
        <p:spPr>
          <a:xfrm rot="16200000" flipH="1">
            <a:off x="5544184" y="5352264"/>
            <a:ext cx="266666" cy="366176"/>
          </a:xfrm>
          <a:prstGeom prst="bentConnector2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25"/>
          <p:cNvCxnSpPr>
            <a:stCxn id="21" idx="2"/>
            <a:endCxn id="22" idx="1"/>
          </p:cNvCxnSpPr>
          <p:nvPr/>
        </p:nvCxnSpPr>
        <p:spPr>
          <a:xfrm rot="16200000" flipH="1">
            <a:off x="5353710" y="5542741"/>
            <a:ext cx="647617" cy="366175"/>
          </a:xfrm>
          <a:prstGeom prst="bentConnector2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Isosceles Triangle 26"/>
          <p:cNvSpPr/>
          <p:nvPr/>
        </p:nvSpPr>
        <p:spPr bwMode="auto">
          <a:xfrm>
            <a:off x="580158" y="1247288"/>
            <a:ext cx="989879" cy="789782"/>
          </a:xfrm>
          <a:prstGeom prst="triangle">
            <a:avLst/>
          </a:prstGeom>
          <a:solidFill>
            <a:srgbClr val="00188F"/>
          </a:solidFill>
          <a:ln w="3175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1" rIns="0" bIns="46631" numCol="1" rtlCol="0" anchor="ctr" anchorCtr="0" compatLnSpc="1">
            <a:prstTxWarp prst="textNoShape">
              <a:avLst/>
            </a:prstTxWarp>
          </a:bodyPr>
          <a:lstStyle/>
          <a:p>
            <a:pPr algn="ctr" defTabSz="932379" fontAlgn="base">
              <a:spcBef>
                <a:spcPct val="0"/>
              </a:spcBef>
              <a:spcAft>
                <a:spcPct val="0"/>
              </a:spcAft>
            </a:pPr>
            <a:endParaRPr lang="en-US" sz="20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2290" y="1476549"/>
            <a:ext cx="1671663" cy="704770"/>
          </a:xfrm>
          <a:prstGeom prst="rect">
            <a:avLst/>
          </a:prstGeom>
          <a:noFill/>
        </p:spPr>
        <p:txBody>
          <a:bodyPr wrap="square" lIns="182857" tIns="146285" rIns="182857" bIns="146285" rtlCol="0">
            <a:sp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1200" b="1" dirty="0" err="1">
                <a:solidFill>
                  <a:schemeClr val="bg1"/>
                </a:solidFill>
              </a:rPr>
              <a:t>Litware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1200" b="1" dirty="0">
                <a:solidFill>
                  <a:schemeClr val="bg1"/>
                </a:solidFill>
              </a:rPr>
              <a:t>Azure AD</a:t>
            </a:r>
          </a:p>
        </p:txBody>
      </p:sp>
      <p:cxnSp>
        <p:nvCxnSpPr>
          <p:cNvPr id="30" name="Elbow Connector 29"/>
          <p:cNvCxnSpPr>
            <a:cxnSpLocks/>
            <a:stCxn id="28" idx="2"/>
          </p:cNvCxnSpPr>
          <p:nvPr/>
        </p:nvCxnSpPr>
        <p:spPr>
          <a:xfrm rot="16200000" flipH="1">
            <a:off x="1492799" y="1746641"/>
            <a:ext cx="118859" cy="988213"/>
          </a:xfrm>
          <a:prstGeom prst="bentConnector2">
            <a:avLst/>
          </a:prstGeom>
          <a:ln>
            <a:solidFill>
              <a:srgbClr val="00188F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>
            <a:endCxn id="20" idx="1"/>
          </p:cNvCxnSpPr>
          <p:nvPr/>
        </p:nvCxnSpPr>
        <p:spPr>
          <a:xfrm rot="16200000" flipH="1">
            <a:off x="164222" y="2973759"/>
            <a:ext cx="2755428" cy="1161653"/>
          </a:xfrm>
          <a:prstGeom prst="bentConnector2">
            <a:avLst/>
          </a:prstGeom>
          <a:ln>
            <a:solidFill>
              <a:srgbClr val="00188F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961109" y="2037069"/>
            <a:ext cx="0" cy="253473"/>
          </a:xfrm>
          <a:prstGeom prst="line">
            <a:avLst/>
          </a:prstGeom>
          <a:ln>
            <a:solidFill>
              <a:srgbClr val="00188F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5"/>
          <p:cNvSpPr txBox="1">
            <a:spLocks/>
          </p:cNvSpPr>
          <p:nvPr/>
        </p:nvSpPr>
        <p:spPr>
          <a:xfrm>
            <a:off x="9265849" y="1213141"/>
            <a:ext cx="2897595" cy="5255542"/>
          </a:xfrm>
          <a:prstGeom prst="rect">
            <a:avLst/>
          </a:prstGeom>
        </p:spPr>
        <p:txBody>
          <a:bodyPr/>
          <a:lstStyle>
            <a:lvl1pPr marL="342900" marR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§"/>
              <a:tabLst/>
              <a:defRPr sz="4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584200" marR="0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§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8001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§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287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§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573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§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+mn-lt"/>
              </a:rPr>
              <a:t>Best practice</a:t>
            </a:r>
          </a:p>
          <a:p>
            <a:r>
              <a:rPr lang="en-US" sz="1800" dirty="0">
                <a:latin typeface="+mn-lt"/>
              </a:rPr>
              <a:t>All organizational Azure subscriptions use the same Azure AD for access control.</a:t>
            </a:r>
          </a:p>
          <a:p>
            <a:r>
              <a:rPr lang="en-US" sz="1800" dirty="0">
                <a:latin typeface="+mn-lt"/>
              </a:rPr>
              <a:t>I.e., don’t have each subscription in the organization relying on its own Default directory.</a:t>
            </a:r>
          </a:p>
          <a:p>
            <a:pPr marL="0" indent="0">
              <a:buNone/>
            </a:pPr>
            <a:endParaRPr lang="en-US" sz="1800" dirty="0">
              <a:latin typeface="+mn-lt"/>
            </a:endParaRPr>
          </a:p>
          <a:p>
            <a:pPr marL="0" indent="0">
              <a:buNone/>
            </a:pPr>
            <a:r>
              <a:rPr lang="en-US" sz="1800" dirty="0">
                <a:latin typeface="+mn-lt"/>
              </a:rPr>
              <a:t>Benefits</a:t>
            </a:r>
          </a:p>
          <a:p>
            <a:r>
              <a:rPr lang="en-US" sz="1800" dirty="0">
                <a:latin typeface="+mn-lt"/>
              </a:rPr>
              <a:t>Manageability</a:t>
            </a:r>
          </a:p>
          <a:p>
            <a:r>
              <a:rPr lang="en-US" sz="1800" dirty="0">
                <a:latin typeface="+mn-lt"/>
              </a:rPr>
              <a:t>Compliance</a:t>
            </a:r>
          </a:p>
        </p:txBody>
      </p:sp>
    </p:spTree>
    <p:extLst>
      <p:ext uri="{BB962C8B-B14F-4D97-AF65-F5344CB8AC3E}">
        <p14:creationId xmlns:p14="http://schemas.microsoft.com/office/powerpoint/2010/main" val="2894349932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808037" y="1135062"/>
            <a:ext cx="2057400" cy="5029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Azure Stack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Azure Stack with AAD – Single Tenanted</a:t>
            </a:r>
            <a:endParaRPr lang="en-US" dirty="0"/>
          </a:p>
        </p:txBody>
      </p:sp>
      <p:sp>
        <p:nvSpPr>
          <p:cNvPr id="54" name="Rectangle 53"/>
          <p:cNvSpPr/>
          <p:nvPr/>
        </p:nvSpPr>
        <p:spPr bwMode="auto">
          <a:xfrm>
            <a:off x="1112837" y="1439862"/>
            <a:ext cx="1485900" cy="533400"/>
          </a:xfrm>
          <a:prstGeom prst="rect">
            <a:avLst/>
          </a:prstGeom>
          <a:solidFill>
            <a:srgbClr val="002060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7" rIns="0" bIns="46637" numCol="1" rtlCol="0" anchor="ctr" anchorCtr="0" compatLnSpc="1">
            <a:prstTxWarp prst="textNoShape">
              <a:avLst/>
            </a:prstTxWarp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Admin Portal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1112837" y="2162175"/>
            <a:ext cx="1485900" cy="533400"/>
          </a:xfrm>
          <a:prstGeom prst="rect">
            <a:avLst/>
          </a:prstGeom>
          <a:solidFill>
            <a:srgbClr val="002060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7" rIns="0" bIns="46637" numCol="1" rtlCol="0" anchor="ctr" anchorCtr="0" compatLnSpc="1">
            <a:prstTxWarp prst="textNoShape">
              <a:avLst/>
            </a:prstTxWarp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Admin ARM</a:t>
            </a:r>
          </a:p>
        </p:txBody>
      </p:sp>
      <p:sp>
        <p:nvSpPr>
          <p:cNvPr id="56" name="Rectangle 55"/>
          <p:cNvSpPr/>
          <p:nvPr/>
        </p:nvSpPr>
        <p:spPr bwMode="auto">
          <a:xfrm>
            <a:off x="1112837" y="3265488"/>
            <a:ext cx="1485900" cy="533400"/>
          </a:xfrm>
          <a:prstGeom prst="rect">
            <a:avLst/>
          </a:prstGeom>
          <a:solidFill>
            <a:srgbClr val="7FBA00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7" rIns="0" bIns="46637" numCol="1" rtlCol="0" anchor="ctr" anchorCtr="0" compatLnSpc="1">
            <a:prstTxWarp prst="textNoShape">
              <a:avLst/>
            </a:prstTxWarp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libri" panose="020F0502020204030204" pitchFamily="34" charset="0"/>
                <a:cs typeface="Calibri" panose="020F0502020204030204" pitchFamily="34" charset="0"/>
              </a:rPr>
              <a:t>Public Portal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1112837" y="3987801"/>
            <a:ext cx="1485900" cy="533400"/>
          </a:xfrm>
          <a:prstGeom prst="rect">
            <a:avLst/>
          </a:prstGeom>
          <a:solidFill>
            <a:srgbClr val="7FBA00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7" rIns="0" bIns="46637" numCol="1" rtlCol="0" anchor="ctr" anchorCtr="0" compatLnSpc="1">
            <a:prstTxWarp prst="textNoShape">
              <a:avLst/>
            </a:prstTxWarp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libri" panose="020F0502020204030204" pitchFamily="34" charset="0"/>
                <a:cs typeface="Calibri" panose="020F0502020204030204" pitchFamily="34" charset="0"/>
              </a:rPr>
              <a:t>Public ARM</a:t>
            </a:r>
          </a:p>
        </p:txBody>
      </p:sp>
      <p:sp>
        <p:nvSpPr>
          <p:cNvPr id="58" name="Rectangle 57"/>
          <p:cNvSpPr/>
          <p:nvPr/>
        </p:nvSpPr>
        <p:spPr bwMode="auto">
          <a:xfrm>
            <a:off x="1112837" y="4710114"/>
            <a:ext cx="1485900" cy="692148"/>
          </a:xfrm>
          <a:prstGeom prst="rect">
            <a:avLst/>
          </a:prstGeom>
          <a:solidFill>
            <a:srgbClr val="7FBA00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7" rIns="0" bIns="46637" numCol="1" rtlCol="0" anchor="ctr" anchorCtr="0" compatLnSpc="1">
            <a:prstTxWarp prst="textNoShape">
              <a:avLst/>
            </a:prstTxWarp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libri" panose="020F0502020204030204" pitchFamily="34" charset="0"/>
                <a:cs typeface="Calibri" panose="020F0502020204030204" pitchFamily="34" charset="0"/>
              </a:rPr>
              <a:t>Resource Providers</a:t>
            </a:r>
          </a:p>
        </p:txBody>
      </p:sp>
      <p:sp>
        <p:nvSpPr>
          <p:cNvPr id="3" name="Rectangle 2"/>
          <p:cNvSpPr/>
          <p:nvPr/>
        </p:nvSpPr>
        <p:spPr bwMode="auto">
          <a:xfrm>
            <a:off x="6827837" y="1135062"/>
            <a:ext cx="3352800" cy="221818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Azure Active Directory</a:t>
            </a:r>
          </a:p>
        </p:txBody>
      </p:sp>
      <p:cxnSp>
        <p:nvCxnSpPr>
          <p:cNvPr id="8" name="Connector: Elbow 7"/>
          <p:cNvCxnSpPr>
            <a:cxnSpLocks/>
            <a:stCxn id="54" idx="3"/>
            <a:endCxn id="5" idx="1"/>
          </p:cNvCxnSpPr>
          <p:nvPr/>
        </p:nvCxnSpPr>
        <p:spPr>
          <a:xfrm>
            <a:off x="2598737" y="1706562"/>
            <a:ext cx="5461301" cy="244788"/>
          </a:xfrm>
          <a:prstGeom prst="bentConnector3">
            <a:avLst>
              <a:gd name="adj1" fmla="val 58425"/>
            </a:avLst>
          </a:prstGeom>
          <a:ln w="28575">
            <a:solidFill>
              <a:srgbClr val="00529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or: Elbow 18"/>
          <p:cNvCxnSpPr>
            <a:cxnSpLocks/>
            <a:stCxn id="55" idx="3"/>
          </p:cNvCxnSpPr>
          <p:nvPr/>
        </p:nvCxnSpPr>
        <p:spPr>
          <a:xfrm flipV="1">
            <a:off x="2598737" y="1962306"/>
            <a:ext cx="3187620" cy="466569"/>
          </a:xfrm>
          <a:prstGeom prst="bentConnector3">
            <a:avLst>
              <a:gd name="adj1" fmla="val 100063"/>
            </a:avLst>
          </a:prstGeom>
          <a:ln w="28575">
            <a:solidFill>
              <a:srgbClr val="00529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7208837" y="2550697"/>
            <a:ext cx="2370265" cy="4893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1400" dirty="0">
                <a:solidFill>
                  <a:schemeClr val="bg1"/>
                </a:solidFill>
              </a:rPr>
              <a:t>igaad1.onmicrosoft.com</a:t>
            </a:r>
          </a:p>
        </p:txBody>
      </p:sp>
      <p:grpSp>
        <p:nvGrpSpPr>
          <p:cNvPr id="52" name="Group 51"/>
          <p:cNvGrpSpPr/>
          <p:nvPr/>
        </p:nvGrpSpPr>
        <p:grpSpPr>
          <a:xfrm>
            <a:off x="7657972" y="1258132"/>
            <a:ext cx="1608265" cy="1386435"/>
            <a:chOff x="8572372" y="1439862"/>
            <a:chExt cx="2073530" cy="1787526"/>
          </a:xfrm>
        </p:grpSpPr>
        <p:sp>
          <p:nvSpPr>
            <p:cNvPr id="5" name="Isosceles Triangle 4"/>
            <p:cNvSpPr/>
            <p:nvPr/>
          </p:nvSpPr>
          <p:spPr bwMode="auto">
            <a:xfrm>
              <a:off x="8572372" y="1439862"/>
              <a:ext cx="2073530" cy="1787526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9269545" y="1671204"/>
              <a:ext cx="586853" cy="749588"/>
            </a:xfrm>
            <a:prstGeom prst="rect">
              <a:avLst/>
            </a:prstGeom>
          </p:spPr>
        </p:pic>
        <p:grpSp>
          <p:nvGrpSpPr>
            <p:cNvPr id="6" name="Group 5"/>
            <p:cNvGrpSpPr/>
            <p:nvPr/>
          </p:nvGrpSpPr>
          <p:grpSpPr>
            <a:xfrm>
              <a:off x="9609137" y="2430462"/>
              <a:ext cx="715835" cy="780488"/>
              <a:chOff x="9464802" y="2488174"/>
              <a:chExt cx="715835" cy="780488"/>
            </a:xfrm>
          </p:grpSpPr>
          <p:pic>
            <p:nvPicPr>
              <p:cNvPr id="63" name="Picture 62"/>
              <p:cNvPicPr>
                <a:picLocks noChangeAspect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9464802" y="2488174"/>
                <a:ext cx="586853" cy="749588"/>
              </a:xfrm>
              <a:prstGeom prst="rect">
                <a:avLst/>
              </a:prstGeom>
            </p:spPr>
          </p:pic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9593784" y="2519074"/>
                <a:ext cx="586853" cy="749588"/>
              </a:xfrm>
              <a:prstGeom prst="rect">
                <a:avLst/>
              </a:prstGeom>
            </p:spPr>
          </p:pic>
        </p:grpSp>
        <p:sp>
          <p:nvSpPr>
            <p:cNvPr id="104" name="Flowchart: Multidocument 103"/>
            <p:cNvSpPr/>
            <p:nvPr/>
          </p:nvSpPr>
          <p:spPr bwMode="auto">
            <a:xfrm>
              <a:off x="8970595" y="2707201"/>
              <a:ext cx="486142" cy="414653"/>
            </a:xfrm>
            <a:prstGeom prst="flowChartMultidocument">
              <a:avLst/>
            </a:prstGeom>
            <a:solidFill>
              <a:srgbClr val="00B0F0"/>
            </a:solidFill>
            <a:ln>
              <a:solidFill>
                <a:schemeClr val="bg1"/>
              </a:solidFill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45720" rIns="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102" fontAlgn="base">
                <a:spcBef>
                  <a:spcPct val="0"/>
                </a:spcBef>
                <a:spcAft>
                  <a:spcPct val="0"/>
                </a:spcAft>
              </a:pPr>
              <a:endParaRPr lang="en-US" sz="196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endParaRPr>
            </a:p>
          </p:txBody>
        </p:sp>
      </p:grpSp>
      <p:cxnSp>
        <p:nvCxnSpPr>
          <p:cNvPr id="76" name="Connector: Elbow 75"/>
          <p:cNvCxnSpPr>
            <a:cxnSpLocks/>
            <a:stCxn id="56" idx="3"/>
          </p:cNvCxnSpPr>
          <p:nvPr/>
        </p:nvCxnSpPr>
        <p:spPr>
          <a:xfrm flipV="1">
            <a:off x="2598737" y="2430462"/>
            <a:ext cx="5143500" cy="1101726"/>
          </a:xfrm>
          <a:prstGeom prst="bentConnector3">
            <a:avLst>
              <a:gd name="adj1" fmla="val 71429"/>
            </a:avLst>
          </a:prstGeom>
          <a:ln w="28575">
            <a:solidFill>
              <a:srgbClr val="7FBA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nector: Elbow 80"/>
          <p:cNvCxnSpPr>
            <a:cxnSpLocks/>
            <a:stCxn id="57" idx="3"/>
          </p:cNvCxnSpPr>
          <p:nvPr/>
        </p:nvCxnSpPr>
        <p:spPr>
          <a:xfrm flipV="1">
            <a:off x="2598737" y="2428875"/>
            <a:ext cx="5143500" cy="1825626"/>
          </a:xfrm>
          <a:prstGeom prst="bentConnector3">
            <a:avLst>
              <a:gd name="adj1" fmla="val 71508"/>
            </a:avLst>
          </a:prstGeom>
          <a:ln w="28575">
            <a:solidFill>
              <a:srgbClr val="7FBA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nector: Elbow 85"/>
          <p:cNvCxnSpPr>
            <a:cxnSpLocks/>
            <a:stCxn id="58" idx="3"/>
          </p:cNvCxnSpPr>
          <p:nvPr/>
        </p:nvCxnSpPr>
        <p:spPr>
          <a:xfrm flipV="1">
            <a:off x="2598737" y="2428875"/>
            <a:ext cx="5143500" cy="2627313"/>
          </a:xfrm>
          <a:prstGeom prst="bentConnector3">
            <a:avLst>
              <a:gd name="adj1" fmla="val 71587"/>
            </a:avLst>
          </a:prstGeom>
          <a:ln w="28575">
            <a:solidFill>
              <a:srgbClr val="7FBA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814558" y="5558821"/>
            <a:ext cx="5943598" cy="627864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Use cases: Enterprises, Dedicated Hosting</a:t>
            </a:r>
          </a:p>
        </p:txBody>
      </p:sp>
    </p:spTree>
    <p:extLst>
      <p:ext uri="{BB962C8B-B14F-4D97-AF65-F5344CB8AC3E}">
        <p14:creationId xmlns:p14="http://schemas.microsoft.com/office/powerpoint/2010/main" val="633493358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Azure Stack with AD FS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529605" y="1697062"/>
            <a:ext cx="5715000" cy="4418013"/>
            <a:chOff x="3475037" y="1859585"/>
            <a:chExt cx="5715000" cy="4418013"/>
          </a:xfrm>
        </p:grpSpPr>
        <p:grpSp>
          <p:nvGrpSpPr>
            <p:cNvPr id="3" name="Group 2"/>
            <p:cNvGrpSpPr/>
            <p:nvPr/>
          </p:nvGrpSpPr>
          <p:grpSpPr>
            <a:xfrm>
              <a:off x="3475037" y="1859585"/>
              <a:ext cx="5715000" cy="4418013"/>
              <a:chOff x="960437" y="1022349"/>
              <a:chExt cx="5275385" cy="4418013"/>
            </a:xfrm>
          </p:grpSpPr>
          <p:sp>
            <p:nvSpPr>
              <p:cNvPr id="4" name="Rectangle 3"/>
              <p:cNvSpPr/>
              <p:nvPr/>
            </p:nvSpPr>
            <p:spPr bwMode="auto">
              <a:xfrm>
                <a:off x="960437" y="1022349"/>
                <a:ext cx="5275385" cy="441801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46637" rIns="0" bIns="46637" numCol="1" rtlCol="0" anchor="b" anchorCtr="0" compatLnSpc="1">
                <a:prstTxWarp prst="textNoShape">
                  <a:avLst/>
                </a:prstTxWarp>
              </a:bodyPr>
              <a:lstStyle/>
              <a:p>
                <a:pPr algn="ctr" defTabSz="932472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000" dirty="0">
                    <a:solidFill>
                      <a:schemeClr val="accent4"/>
                    </a:solidFill>
                  </a:rPr>
                  <a:t>Azure Stack</a:t>
                </a:r>
              </a:p>
            </p:txBody>
          </p:sp>
          <p:sp>
            <p:nvSpPr>
              <p:cNvPr id="5" name="Rectangle 4"/>
              <p:cNvSpPr/>
              <p:nvPr/>
            </p:nvSpPr>
            <p:spPr bwMode="auto">
              <a:xfrm>
                <a:off x="1189037" y="1820862"/>
                <a:ext cx="1371600" cy="762000"/>
              </a:xfrm>
              <a:prstGeom prst="rect">
                <a:avLst/>
              </a:prstGeom>
              <a:solidFill>
                <a:srgbClr val="7FBA00"/>
              </a:solidFill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46637" rIns="0" bIns="46637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932472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0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Calibri" panose="020F0502020204030204" pitchFamily="34" charset="0"/>
                    <a:cs typeface="Calibri" panose="020F0502020204030204" pitchFamily="34" charset="0"/>
                  </a:rPr>
                  <a:t>Portal</a:t>
                </a:r>
              </a:p>
            </p:txBody>
          </p:sp>
          <p:sp>
            <p:nvSpPr>
              <p:cNvPr id="6" name="Rectangle 5"/>
              <p:cNvSpPr/>
              <p:nvPr/>
            </p:nvSpPr>
            <p:spPr bwMode="auto">
              <a:xfrm>
                <a:off x="1189037" y="2811462"/>
                <a:ext cx="1371600" cy="762000"/>
              </a:xfrm>
              <a:prstGeom prst="rect">
                <a:avLst/>
              </a:prstGeom>
              <a:solidFill>
                <a:srgbClr val="7FBA00"/>
              </a:solidFill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46637" rIns="0" bIns="46637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932472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Calibri" panose="020F0502020204030204" pitchFamily="34" charset="0"/>
                    <a:cs typeface="Calibri" panose="020F0502020204030204" pitchFamily="34" charset="0"/>
                  </a:rPr>
                  <a:t>ARM and RPs</a:t>
                </a:r>
              </a:p>
            </p:txBody>
          </p:sp>
          <p:sp>
            <p:nvSpPr>
              <p:cNvPr id="7" name="Rectangle 6"/>
              <p:cNvSpPr/>
              <p:nvPr/>
            </p:nvSpPr>
            <p:spPr bwMode="auto">
              <a:xfrm>
                <a:off x="1189037" y="3802062"/>
                <a:ext cx="1371600" cy="762000"/>
              </a:xfrm>
              <a:prstGeom prst="rect">
                <a:avLst/>
              </a:prstGeom>
              <a:solidFill>
                <a:srgbClr val="7FBA00"/>
              </a:solidFill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46637" rIns="0" bIns="46637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932472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Calibri" panose="020F0502020204030204" pitchFamily="34" charset="0"/>
                    <a:cs typeface="Calibri" panose="020F0502020204030204" pitchFamily="34" charset="0"/>
                  </a:rPr>
                  <a:t>Applications</a:t>
                </a:r>
              </a:p>
            </p:txBody>
          </p:sp>
        </p:grpSp>
        <p:sp>
          <p:nvSpPr>
            <p:cNvPr id="9" name="Rectangle 8"/>
            <p:cNvSpPr/>
            <p:nvPr/>
          </p:nvSpPr>
          <p:spPr bwMode="auto">
            <a:xfrm>
              <a:off x="7056437" y="3762998"/>
              <a:ext cx="1600200" cy="2209800"/>
            </a:xfrm>
            <a:prstGeom prst="rect">
              <a:avLst/>
            </a:prstGeom>
            <a:solidFill>
              <a:srgbClr val="4472C4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46637" rIns="0" bIns="46637" numCol="1" rtlCol="0" anchor="b" anchorCtr="0" compatLnSpc="1">
              <a:prstTxWarp prst="textNoShape">
                <a:avLst/>
              </a:prstTxWarp>
            </a:bodyPr>
            <a:lstStyle/>
            <a:p>
              <a:pPr algn="ctr" defTabSz="932472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Calibri" panose="020F0502020204030204" pitchFamily="34" charset="0"/>
                  <a:cs typeface="Calibri" panose="020F0502020204030204" pitchFamily="34" charset="0"/>
                </a:rPr>
                <a:t>Stamp AD</a:t>
              </a:r>
              <a:endParaRPr lang="en-US" sz="2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932472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100" dirty="0" err="1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rPr>
                <a:t>adfs.azurestack.local</a:t>
              </a:r>
              <a:endParaRPr lang="en-US" sz="11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1" name="Rectangle 10"/>
            <p:cNvSpPr/>
            <p:nvPr/>
          </p:nvSpPr>
          <p:spPr bwMode="auto">
            <a:xfrm>
              <a:off x="7056437" y="2086598"/>
              <a:ext cx="1600200" cy="457200"/>
            </a:xfrm>
            <a:prstGeom prst="rect">
              <a:avLst/>
            </a:prstGeom>
            <a:solidFill>
              <a:srgbClr val="4472C4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46637" rIns="0" bIns="46637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32472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Calibri" panose="020F0502020204030204" pitchFamily="34" charset="0"/>
                  <a:cs typeface="Calibri" panose="020F0502020204030204" pitchFamily="34" charset="0"/>
                </a:rPr>
                <a:t>AD Graph</a:t>
              </a:r>
            </a:p>
          </p:txBody>
        </p:sp>
        <p:cxnSp>
          <p:nvCxnSpPr>
            <p:cNvPr id="12" name="Straight Arrow Connector 11"/>
            <p:cNvCxnSpPr>
              <a:cxnSpLocks/>
            </p:cNvCxnSpPr>
            <p:nvPr/>
          </p:nvCxnSpPr>
          <p:spPr>
            <a:xfrm>
              <a:off x="5208587" y="3077198"/>
              <a:ext cx="184785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 bwMode="auto">
            <a:xfrm>
              <a:off x="7056437" y="2696198"/>
              <a:ext cx="1600200" cy="762000"/>
            </a:xfrm>
            <a:prstGeom prst="rect">
              <a:avLst/>
            </a:prstGeom>
            <a:solidFill>
              <a:srgbClr val="4472C4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46637" rIns="0" bIns="46637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32472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Calibri" panose="020F0502020204030204" pitchFamily="34" charset="0"/>
                  <a:cs typeface="Calibri" panose="020F0502020204030204" pitchFamily="34" charset="0"/>
                </a:rPr>
                <a:t>Stamp</a:t>
              </a:r>
            </a:p>
            <a:p>
              <a:pPr algn="ctr" defTabSz="932472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Calibri" panose="020F0502020204030204" pitchFamily="34" charset="0"/>
                  <a:cs typeface="Calibri" panose="020F0502020204030204" pitchFamily="34" charset="0"/>
                </a:rPr>
                <a:t>ADFS</a:t>
              </a:r>
            </a:p>
          </p:txBody>
        </p:sp>
        <p:cxnSp>
          <p:nvCxnSpPr>
            <p:cNvPr id="25" name="Straight Arrow Connector 24"/>
            <p:cNvCxnSpPr>
              <a:stCxn id="22" idx="2"/>
              <a:endCxn id="9" idx="0"/>
            </p:cNvCxnSpPr>
            <p:nvPr/>
          </p:nvCxnSpPr>
          <p:spPr>
            <a:xfrm>
              <a:off x="7856537" y="3458198"/>
              <a:ext cx="0" cy="304800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nector: Elbow 26"/>
            <p:cNvCxnSpPr>
              <a:stCxn id="11" idx="3"/>
              <a:endCxn id="9" idx="3"/>
            </p:cNvCxnSpPr>
            <p:nvPr/>
          </p:nvCxnSpPr>
          <p:spPr>
            <a:xfrm>
              <a:off x="8656637" y="2315198"/>
              <a:ext cx="12700" cy="2552700"/>
            </a:xfrm>
            <a:prstGeom prst="bentConnector3">
              <a:avLst>
                <a:gd name="adj1" fmla="val 1800000"/>
              </a:avLst>
            </a:prstGeom>
            <a:ln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>
              <a:cxnSpLocks/>
              <a:stCxn id="6" idx="3"/>
              <a:endCxn id="22" idx="1"/>
            </p:cNvCxnSpPr>
            <p:nvPr/>
          </p:nvCxnSpPr>
          <p:spPr>
            <a:xfrm flipV="1">
              <a:off x="5208587" y="3077198"/>
              <a:ext cx="1847850" cy="952500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>
              <a:endCxn id="22" idx="1"/>
            </p:cNvCxnSpPr>
            <p:nvPr/>
          </p:nvCxnSpPr>
          <p:spPr>
            <a:xfrm flipV="1">
              <a:off x="5208587" y="3077198"/>
              <a:ext cx="1847850" cy="1981200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Box 41"/>
          <p:cNvSpPr txBox="1"/>
          <p:nvPr/>
        </p:nvSpPr>
        <p:spPr>
          <a:xfrm>
            <a:off x="313581" y="1120998"/>
            <a:ext cx="8348663" cy="627864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Production Topology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7847781" y="3472854"/>
            <a:ext cx="1600200" cy="1752600"/>
            <a:chOff x="8885237" y="2163762"/>
            <a:chExt cx="1600200" cy="1752600"/>
          </a:xfrm>
        </p:grpSpPr>
        <p:grpSp>
          <p:nvGrpSpPr>
            <p:cNvPr id="24" name="Group 23"/>
            <p:cNvGrpSpPr/>
            <p:nvPr/>
          </p:nvGrpSpPr>
          <p:grpSpPr>
            <a:xfrm>
              <a:off x="8885237" y="2163762"/>
              <a:ext cx="1600200" cy="1752600"/>
              <a:chOff x="5761037" y="2506662"/>
              <a:chExt cx="1600200" cy="1752600"/>
            </a:xfrm>
          </p:grpSpPr>
          <p:sp>
            <p:nvSpPr>
              <p:cNvPr id="30" name="Rectangle 29"/>
              <p:cNvSpPr/>
              <p:nvPr/>
            </p:nvSpPr>
            <p:spPr bwMode="auto">
              <a:xfrm>
                <a:off x="5761037" y="2506662"/>
                <a:ext cx="1600200" cy="1752600"/>
              </a:xfrm>
              <a:prstGeom prst="rect">
                <a:avLst/>
              </a:prstGeom>
              <a:solidFill>
                <a:srgbClr val="4472C4"/>
              </a:solidFill>
              <a:ln>
                <a:noFill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46637" rIns="0" bIns="46637" numCol="1" rtlCol="0" anchor="b" anchorCtr="0" compatLnSpc="1">
                <a:prstTxWarp prst="textNoShape">
                  <a:avLst/>
                </a:prstTxWarp>
              </a:bodyPr>
              <a:lstStyle/>
              <a:p>
                <a:pPr algn="ctr" defTabSz="932472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rPr>
                  <a:t>Customer </a:t>
                </a:r>
              </a:p>
              <a:p>
                <a:pPr algn="ctr" defTabSz="932472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rPr>
                  <a:t>AD</a:t>
                </a:r>
              </a:p>
              <a:p>
                <a:pPr algn="ctr" defTabSz="932472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1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</a:rPr>
                  <a:t>adfs.corp.contoso.com</a:t>
                </a:r>
              </a:p>
            </p:txBody>
          </p:sp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446837" y="2620962"/>
                <a:ext cx="574737" cy="734112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978837" y="2278062"/>
              <a:ext cx="574737" cy="734112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</p:pic>
      </p:grpSp>
      <p:sp>
        <p:nvSpPr>
          <p:cNvPr id="32" name="Rectangle 31"/>
          <p:cNvSpPr/>
          <p:nvPr/>
        </p:nvSpPr>
        <p:spPr bwMode="auto">
          <a:xfrm>
            <a:off x="7847781" y="2506624"/>
            <a:ext cx="1600200" cy="762000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r>
              <a:rPr lang="en-US" kern="0" dirty="0">
                <a:solidFill>
                  <a:prstClr val="white"/>
                </a:solidFill>
                <a:latin typeface="Calibri" panose="020F0502020204030204"/>
              </a:rPr>
              <a:t>Customer </a:t>
            </a:r>
          </a:p>
          <a:p>
            <a:pPr algn="ctr" defTabSz="914400"/>
            <a:r>
              <a:rPr lang="en-US" kern="0" dirty="0">
                <a:solidFill>
                  <a:prstClr val="white"/>
                </a:solidFill>
                <a:latin typeface="Calibri" panose="020F0502020204030204"/>
              </a:rPr>
              <a:t>ADFS</a:t>
            </a:r>
          </a:p>
        </p:txBody>
      </p:sp>
      <p:cxnSp>
        <p:nvCxnSpPr>
          <p:cNvPr id="33" name="Straight Arrow Connector 32"/>
          <p:cNvCxnSpPr>
            <a:endCxn id="32" idx="1"/>
          </p:cNvCxnSpPr>
          <p:nvPr/>
        </p:nvCxnSpPr>
        <p:spPr>
          <a:xfrm>
            <a:off x="5714181" y="2887624"/>
            <a:ext cx="2133600" cy="0"/>
          </a:xfrm>
          <a:prstGeom prst="straightConnector1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32" idx="2"/>
            <a:endCxn id="30" idx="0"/>
          </p:cNvCxnSpPr>
          <p:nvPr/>
        </p:nvCxnSpPr>
        <p:spPr>
          <a:xfrm>
            <a:off x="8647881" y="3268624"/>
            <a:ext cx="0" cy="204230"/>
          </a:xfrm>
          <a:prstGeom prst="straightConnector1">
            <a:avLst/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or: Elbow 34"/>
          <p:cNvCxnSpPr>
            <a:endCxn id="30" idx="3"/>
          </p:cNvCxnSpPr>
          <p:nvPr/>
        </p:nvCxnSpPr>
        <p:spPr>
          <a:xfrm>
            <a:off x="5714181" y="2125624"/>
            <a:ext cx="3733800" cy="2223530"/>
          </a:xfrm>
          <a:prstGeom prst="bentConnector3">
            <a:avLst>
              <a:gd name="adj1" fmla="val 106122"/>
            </a:avLst>
          </a:prstGeom>
          <a:ln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lowchart: Multidocument 35"/>
          <p:cNvSpPr/>
          <p:nvPr/>
        </p:nvSpPr>
        <p:spPr bwMode="auto">
          <a:xfrm>
            <a:off x="2375304" y="3773299"/>
            <a:ext cx="762000" cy="575018"/>
          </a:xfrm>
          <a:prstGeom prst="flowChartMultidocument">
            <a:avLst/>
          </a:prstGeom>
          <a:solidFill>
            <a:srgbClr val="00B0F0"/>
          </a:solidFill>
          <a:ln>
            <a:solidFill>
              <a:schemeClr val="bg1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7" rIns="0" bIns="46637" numCol="1" rtlCol="0" anchor="ctr" anchorCtr="0" compatLnSpc="1">
            <a:prstTxWarp prst="textNoShape">
              <a:avLst/>
            </a:prstTxWarp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136519" y="5311838"/>
            <a:ext cx="5943598" cy="1037207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Use cases: Enterprises</a:t>
            </a:r>
            <a:endParaRPr lang="sl-SI" sz="24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	      </a:t>
            </a:r>
            <a:r>
              <a:rPr lang="en-US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Dedicated Hosting</a:t>
            </a:r>
          </a:p>
        </p:txBody>
      </p:sp>
    </p:spTree>
    <p:extLst>
      <p:ext uri="{BB962C8B-B14F-4D97-AF65-F5344CB8AC3E}">
        <p14:creationId xmlns:p14="http://schemas.microsoft.com/office/powerpoint/2010/main" val="2219829486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841" y="124314"/>
            <a:ext cx="11827380" cy="912906"/>
          </a:xfrm>
        </p:spPr>
        <p:txBody>
          <a:bodyPr/>
          <a:lstStyle/>
          <a:p>
            <a:r>
              <a:rPr lang="en-US" dirty="0"/>
              <a:t>Azure Stack: backup and disaster recovery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8611749" y="2637267"/>
            <a:ext cx="5088" cy="4920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ounded Rectangle 43"/>
          <p:cNvSpPr/>
          <p:nvPr/>
        </p:nvSpPr>
        <p:spPr>
          <a:xfrm>
            <a:off x="2191559" y="2240343"/>
            <a:ext cx="9508072" cy="4063670"/>
          </a:xfrm>
          <a:prstGeom prst="roundRect">
            <a:avLst>
              <a:gd name="adj" fmla="val 0"/>
            </a:avLst>
          </a:prstGeom>
          <a:solidFill>
            <a:srgbClr val="FFFFFF">
              <a:lumMod val="85000"/>
            </a:srgbClr>
          </a:solidFill>
          <a:ln w="10795" cap="flat" cmpd="sng" algn="ctr">
            <a:solidFill>
              <a:srgbClr val="00188F">
                <a:shade val="50000"/>
              </a:srgbClr>
            </a:solidFill>
            <a:prstDash val="solid"/>
          </a:ln>
          <a:effectLst/>
        </p:spPr>
        <p:txBody>
          <a:bodyPr rtlCol="0" anchor="b"/>
          <a:lstStyle/>
          <a:p>
            <a:pPr algn="ctr" defTabSz="909573">
              <a:defRPr/>
            </a:pPr>
            <a:endParaRPr lang="en-US" sz="1990" kern="0" dirty="0">
              <a:latin typeface="Segoe UI Light"/>
            </a:endParaRP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332" y="3276946"/>
            <a:ext cx="865450" cy="76881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3341" y="3276946"/>
            <a:ext cx="865450" cy="768815"/>
          </a:xfrm>
          <a:prstGeom prst="rect">
            <a:avLst/>
          </a:prstGeom>
        </p:spPr>
      </p:pic>
      <p:sp>
        <p:nvSpPr>
          <p:cNvPr id="48" name="Rounded Rectangle 47"/>
          <p:cNvSpPr/>
          <p:nvPr/>
        </p:nvSpPr>
        <p:spPr>
          <a:xfrm>
            <a:off x="3343935" y="5133299"/>
            <a:ext cx="7076544" cy="600635"/>
          </a:xfrm>
          <a:prstGeom prst="roundRect">
            <a:avLst>
              <a:gd name="adj" fmla="val 0"/>
            </a:avLst>
          </a:prstGeom>
          <a:solidFill>
            <a:srgbClr val="00188F"/>
          </a:solidFill>
          <a:ln w="10795" cap="flat" cmpd="sng" algn="ctr">
            <a:solidFill>
              <a:srgbClr val="00188F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09573">
              <a:defRPr/>
            </a:pPr>
            <a:r>
              <a:rPr lang="en-US" sz="1990" kern="0" dirty="0">
                <a:solidFill>
                  <a:schemeClr val="bg1"/>
                </a:solidFill>
                <a:latin typeface="Segoe UI Light"/>
              </a:rPr>
              <a:t>Azure Stack infrastructure</a:t>
            </a:r>
          </a:p>
        </p:txBody>
      </p:sp>
      <p:cxnSp>
        <p:nvCxnSpPr>
          <p:cNvPr id="49" name="Straight Connector 48"/>
          <p:cNvCxnSpPr/>
          <p:nvPr/>
        </p:nvCxnSpPr>
        <p:spPr>
          <a:xfrm>
            <a:off x="2265510" y="4815448"/>
            <a:ext cx="9434119" cy="0"/>
          </a:xfrm>
          <a:prstGeom prst="line">
            <a:avLst/>
          </a:prstGeom>
          <a:noFill/>
          <a:ln w="28575" cap="flat" cmpd="sng" algn="ctr">
            <a:solidFill>
              <a:srgbClr val="00188F"/>
            </a:solidFill>
            <a:prstDash val="lgDash"/>
          </a:ln>
          <a:effectLst/>
        </p:spPr>
      </p:cxnSp>
      <p:sp>
        <p:nvSpPr>
          <p:cNvPr id="50" name="Rounded Rectangle 49"/>
          <p:cNvSpPr/>
          <p:nvPr/>
        </p:nvSpPr>
        <p:spPr>
          <a:xfrm>
            <a:off x="3325024" y="4169128"/>
            <a:ext cx="3296131" cy="422323"/>
          </a:xfrm>
          <a:prstGeom prst="roundRect">
            <a:avLst>
              <a:gd name="adj" fmla="val 0"/>
            </a:avLst>
          </a:prstGeom>
          <a:solidFill>
            <a:srgbClr val="00188F"/>
          </a:solidFill>
          <a:ln w="10795" cap="flat" cmpd="sng" algn="ctr">
            <a:solidFill>
              <a:srgbClr val="00188F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09573">
              <a:defRPr/>
            </a:pPr>
            <a:r>
              <a:rPr lang="en-US" sz="1990" kern="0" dirty="0">
                <a:solidFill>
                  <a:schemeClr val="bg1"/>
                </a:solidFill>
                <a:latin typeface="Segoe UI Light"/>
              </a:rPr>
              <a:t>IaaS</a:t>
            </a:r>
          </a:p>
        </p:txBody>
      </p:sp>
      <p:sp>
        <p:nvSpPr>
          <p:cNvPr id="52" name="Rounded Rectangle 51"/>
          <p:cNvSpPr/>
          <p:nvPr/>
        </p:nvSpPr>
        <p:spPr>
          <a:xfrm>
            <a:off x="7124348" y="4168693"/>
            <a:ext cx="3296131" cy="422323"/>
          </a:xfrm>
          <a:prstGeom prst="roundRect">
            <a:avLst>
              <a:gd name="adj" fmla="val 0"/>
            </a:avLst>
          </a:prstGeom>
          <a:solidFill>
            <a:srgbClr val="00188F"/>
          </a:solidFill>
          <a:ln w="10795" cap="flat" cmpd="sng" algn="ctr">
            <a:solidFill>
              <a:srgbClr val="00188F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909573">
              <a:defRPr/>
            </a:pPr>
            <a:r>
              <a:rPr lang="en-US" sz="1990" kern="0" dirty="0">
                <a:solidFill>
                  <a:schemeClr val="bg1"/>
                </a:solidFill>
                <a:latin typeface="Segoe UI Light"/>
              </a:rPr>
              <a:t>PaaS</a:t>
            </a: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324" y="3246009"/>
            <a:ext cx="865450" cy="768815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9334110" y="5777011"/>
            <a:ext cx="2474848" cy="46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09573">
              <a:defRPr/>
            </a:pPr>
            <a:r>
              <a:rPr lang="en-US" sz="2388" kern="0" dirty="0">
                <a:latin typeface="Segoe UI Light"/>
              </a:rPr>
              <a:t>Administrator  </a:t>
            </a:r>
          </a:p>
        </p:txBody>
      </p:sp>
      <p:grpSp>
        <p:nvGrpSpPr>
          <p:cNvPr id="56" name="Group 55"/>
          <p:cNvGrpSpPr/>
          <p:nvPr/>
        </p:nvGrpSpPr>
        <p:grpSpPr>
          <a:xfrm>
            <a:off x="481015" y="5054623"/>
            <a:ext cx="2862920" cy="1253539"/>
            <a:chOff x="-89488" y="5245789"/>
            <a:chExt cx="2234792" cy="1101501"/>
          </a:xfrm>
        </p:grpSpPr>
        <p:sp>
          <p:nvSpPr>
            <p:cNvPr id="91" name="TextBox 90"/>
            <p:cNvSpPr txBox="1"/>
            <p:nvPr/>
          </p:nvSpPr>
          <p:spPr>
            <a:xfrm>
              <a:off x="-89488" y="5880560"/>
              <a:ext cx="1073468" cy="4667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09573">
                <a:defRPr/>
              </a:pPr>
              <a:r>
                <a:rPr lang="en-US" sz="1392" kern="0" dirty="0">
                  <a:latin typeface="Segoe UI Light"/>
                </a:rPr>
                <a:t>External </a:t>
              </a:r>
            </a:p>
            <a:p>
              <a:pPr algn="ctr" defTabSz="909573">
                <a:defRPr/>
              </a:pPr>
              <a:r>
                <a:rPr lang="en-US" sz="1392" kern="0" dirty="0">
                  <a:latin typeface="Segoe UI Light"/>
                </a:rPr>
                <a:t>File Share</a:t>
              </a:r>
            </a:p>
          </p:txBody>
        </p:sp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63" y="5245789"/>
              <a:ext cx="675567" cy="675568"/>
            </a:xfrm>
            <a:prstGeom prst="rect">
              <a:avLst/>
            </a:prstGeom>
            <a:solidFill>
              <a:schemeClr val="tx1"/>
            </a:solidFill>
          </p:spPr>
        </p:pic>
        <p:cxnSp>
          <p:nvCxnSpPr>
            <p:cNvPr id="93" name="Straight Arrow Connector 92"/>
            <p:cNvCxnSpPr>
              <a:stCxn id="48" idx="1"/>
              <a:endCxn id="92" idx="3"/>
            </p:cNvCxnSpPr>
            <p:nvPr/>
          </p:nvCxnSpPr>
          <p:spPr>
            <a:xfrm flipH="1">
              <a:off x="785030" y="5578817"/>
              <a:ext cx="1360274" cy="4757"/>
            </a:xfrm>
            <a:prstGeom prst="straightConnector1">
              <a:avLst/>
            </a:prstGeom>
            <a:noFill/>
            <a:ln w="9525" cap="flat" cmpd="sng" algn="ctr">
              <a:solidFill>
                <a:schemeClr val="accent4">
                  <a:lumMod val="60000"/>
                  <a:lumOff val="40000"/>
                </a:schemeClr>
              </a:solidFill>
              <a:prstDash val="solid"/>
              <a:tailEnd type="triangle"/>
            </a:ln>
            <a:effectLst/>
          </p:spPr>
        </p:cxnSp>
      </p:grpSp>
      <p:grpSp>
        <p:nvGrpSpPr>
          <p:cNvPr id="57" name="Group 56"/>
          <p:cNvGrpSpPr/>
          <p:nvPr/>
        </p:nvGrpSpPr>
        <p:grpSpPr>
          <a:xfrm>
            <a:off x="543131" y="3276950"/>
            <a:ext cx="2886586" cy="1286599"/>
            <a:chOff x="-41002" y="3683723"/>
            <a:chExt cx="2253265" cy="1130551"/>
          </a:xfrm>
        </p:grpSpPr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949" y="3683723"/>
              <a:ext cx="675567" cy="675568"/>
            </a:xfrm>
            <a:prstGeom prst="rect">
              <a:avLst/>
            </a:prstGeom>
            <a:solidFill>
              <a:schemeClr val="tx1"/>
            </a:solidFill>
          </p:spPr>
        </p:pic>
        <p:cxnSp>
          <p:nvCxnSpPr>
            <p:cNvPr id="89" name="Straight Arrow Connector 88"/>
            <p:cNvCxnSpPr>
              <a:stCxn id="66" idx="1"/>
              <a:endCxn id="88" idx="3"/>
            </p:cNvCxnSpPr>
            <p:nvPr/>
          </p:nvCxnSpPr>
          <p:spPr>
            <a:xfrm flipH="1" flipV="1">
              <a:off x="833516" y="4021508"/>
              <a:ext cx="1378747" cy="766"/>
            </a:xfrm>
            <a:prstGeom prst="straightConnector1">
              <a:avLst/>
            </a:prstGeom>
            <a:noFill/>
            <a:ln w="9525" cap="flat" cmpd="sng" algn="ctr">
              <a:solidFill>
                <a:schemeClr val="accent4">
                  <a:lumMod val="60000"/>
                  <a:lumOff val="40000"/>
                </a:schemeClr>
              </a:solidFill>
              <a:prstDash val="solid"/>
              <a:tailEnd type="triangle"/>
            </a:ln>
            <a:effectLst/>
          </p:spPr>
        </p:cxnSp>
        <p:sp>
          <p:nvSpPr>
            <p:cNvPr id="90" name="TextBox 89"/>
            <p:cNvSpPr txBox="1"/>
            <p:nvPr/>
          </p:nvSpPr>
          <p:spPr>
            <a:xfrm>
              <a:off x="-41002" y="4347544"/>
              <a:ext cx="1073468" cy="4667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09573">
                <a:defRPr/>
              </a:pPr>
              <a:r>
                <a:rPr lang="en-US" sz="1392" kern="0" dirty="0">
                  <a:latin typeface="Segoe UI Light"/>
                </a:rPr>
                <a:t>On-premises</a:t>
              </a:r>
            </a:p>
            <a:p>
              <a:pPr algn="ctr" defTabSz="909573">
                <a:defRPr/>
              </a:pPr>
              <a:r>
                <a:rPr lang="en-US" sz="1392" kern="0" dirty="0">
                  <a:latin typeface="Segoe UI Light"/>
                </a:rPr>
                <a:t>Backup Target</a:t>
              </a: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3429716" y="932210"/>
            <a:ext cx="865450" cy="2345608"/>
            <a:chOff x="2212264" y="1623371"/>
            <a:chExt cx="675568" cy="2061118"/>
          </a:xfrm>
        </p:grpSpPr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2264" y="1623371"/>
              <a:ext cx="675568" cy="675567"/>
            </a:xfrm>
            <a:prstGeom prst="rect">
              <a:avLst/>
            </a:prstGeom>
          </p:spPr>
        </p:pic>
        <p:cxnSp>
          <p:nvCxnSpPr>
            <p:cNvPr id="87" name="Straight Arrow Connector 86"/>
            <p:cNvCxnSpPr>
              <a:stCxn id="66" idx="0"/>
              <a:endCxn id="86" idx="2"/>
            </p:cNvCxnSpPr>
            <p:nvPr/>
          </p:nvCxnSpPr>
          <p:spPr>
            <a:xfrm flipV="1">
              <a:off x="2550048" y="2298938"/>
              <a:ext cx="0" cy="1385551"/>
            </a:xfrm>
            <a:prstGeom prst="straightConnector1">
              <a:avLst/>
            </a:prstGeom>
            <a:noFill/>
            <a:ln w="9525" cap="flat" cmpd="sng" algn="ctr">
              <a:solidFill>
                <a:schemeClr val="accent4">
                  <a:lumMod val="60000"/>
                  <a:lumOff val="40000"/>
                </a:schemeClr>
              </a:solidFill>
              <a:prstDash val="solid"/>
              <a:tailEnd type="triangle"/>
            </a:ln>
            <a:effectLst/>
          </p:spPr>
        </p:cxnSp>
      </p:grpSp>
      <p:grpSp>
        <p:nvGrpSpPr>
          <p:cNvPr id="63" name="Group 62"/>
          <p:cNvGrpSpPr/>
          <p:nvPr/>
        </p:nvGrpSpPr>
        <p:grpSpPr>
          <a:xfrm>
            <a:off x="7479069" y="1435877"/>
            <a:ext cx="588234" cy="1841069"/>
            <a:chOff x="5373184" y="2065951"/>
            <a:chExt cx="459174" cy="1617772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4" cstate="print">
              <a:duotone>
                <a:srgbClr val="00188F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3184" y="2065951"/>
              <a:ext cx="459174" cy="459174"/>
            </a:xfrm>
            <a:prstGeom prst="rect">
              <a:avLst/>
            </a:prstGeom>
          </p:spPr>
        </p:pic>
        <p:cxnSp>
          <p:nvCxnSpPr>
            <p:cNvPr id="81" name="Straight Arrow Connector 80"/>
            <p:cNvCxnSpPr>
              <a:cxnSpLocks/>
              <a:endCxn id="78" idx="2"/>
            </p:cNvCxnSpPr>
            <p:nvPr/>
          </p:nvCxnSpPr>
          <p:spPr>
            <a:xfrm flipV="1">
              <a:off x="5602769" y="2525125"/>
              <a:ext cx="2" cy="1158598"/>
            </a:xfrm>
            <a:prstGeom prst="straightConnector1">
              <a:avLst/>
            </a:prstGeom>
            <a:noFill/>
            <a:ln w="9525" cap="flat" cmpd="sng" algn="ctr">
              <a:solidFill>
                <a:srgbClr val="00188F"/>
              </a:solidFill>
              <a:prstDash val="solid"/>
              <a:tailEnd type="triangle"/>
            </a:ln>
            <a:effectLst/>
          </p:spPr>
        </p:cxnSp>
      </p:grpSp>
      <p:sp>
        <p:nvSpPr>
          <p:cNvPr id="65" name="TextBox 64"/>
          <p:cNvSpPr txBox="1"/>
          <p:nvPr/>
        </p:nvSpPr>
        <p:spPr>
          <a:xfrm>
            <a:off x="9997270" y="2459701"/>
            <a:ext cx="1975605" cy="46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09573">
              <a:defRPr/>
            </a:pPr>
            <a:r>
              <a:rPr lang="en-US" sz="2388" kern="0" dirty="0">
                <a:latin typeface="Segoe UI Light"/>
              </a:rPr>
              <a:t>Tenant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716" y="3277818"/>
            <a:ext cx="865450" cy="768815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352" y="3277818"/>
            <a:ext cx="865450" cy="768815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2988" y="3277818"/>
            <a:ext cx="865450" cy="768815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918316" y="1246711"/>
            <a:ext cx="2132164" cy="343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09573">
              <a:defRPr/>
            </a:pPr>
            <a:r>
              <a:rPr lang="en-US" sz="1591" kern="0" dirty="0">
                <a:latin typeface="Segoe UI Light"/>
                <a:cs typeface="Segoe UI Light" panose="020B0502040204020203" pitchFamily="34" charset="0"/>
              </a:rPr>
              <a:t>Azure Backup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551352" y="929341"/>
            <a:ext cx="2997615" cy="2348477"/>
            <a:chOff x="4542825" y="916206"/>
            <a:chExt cx="3012948" cy="2360489"/>
          </a:xfrm>
        </p:grpSpPr>
        <p:grpSp>
          <p:nvGrpSpPr>
            <p:cNvPr id="60" name="Group 59"/>
            <p:cNvGrpSpPr/>
            <p:nvPr/>
          </p:nvGrpSpPr>
          <p:grpSpPr>
            <a:xfrm>
              <a:off x="4542825" y="916206"/>
              <a:ext cx="869876" cy="2360489"/>
              <a:chOff x="3087812" y="1620850"/>
              <a:chExt cx="675568" cy="2063638"/>
            </a:xfrm>
          </p:grpSpPr>
          <p:pic>
            <p:nvPicPr>
              <p:cNvPr id="84" name="Picture 83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87812" y="1620850"/>
                <a:ext cx="675568" cy="675567"/>
              </a:xfrm>
              <a:prstGeom prst="rect">
                <a:avLst/>
              </a:prstGeom>
            </p:spPr>
          </p:pic>
          <p:cxnSp>
            <p:nvCxnSpPr>
              <p:cNvPr id="85" name="Straight Arrow Connector 84"/>
              <p:cNvCxnSpPr>
                <a:stCxn id="71" idx="0"/>
                <a:endCxn id="84" idx="2"/>
              </p:cNvCxnSpPr>
              <p:nvPr/>
            </p:nvCxnSpPr>
            <p:spPr>
              <a:xfrm flipV="1">
                <a:off x="3425596" y="2296417"/>
                <a:ext cx="0" cy="1388071"/>
              </a:xfrm>
              <a:prstGeom prst="straightConnector1">
                <a:avLst/>
              </a:prstGeom>
              <a:noFill/>
              <a:ln w="9525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tailEnd type="triangle"/>
              </a:ln>
              <a:effectLst/>
            </p:spPr>
          </p:cxnSp>
        </p:grpSp>
        <p:sp>
          <p:nvSpPr>
            <p:cNvPr id="76" name="TextBox 75"/>
            <p:cNvSpPr txBox="1"/>
            <p:nvPr/>
          </p:nvSpPr>
          <p:spPr>
            <a:xfrm>
              <a:off x="5412702" y="1121696"/>
              <a:ext cx="2143071" cy="596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09573">
                <a:defRPr/>
              </a:pPr>
              <a:r>
                <a:rPr lang="en-US" sz="1591" kern="0" dirty="0">
                  <a:latin typeface="Segoe UI Light"/>
                </a:rPr>
                <a:t>Azure Site Recovery</a:t>
              </a:r>
            </a:p>
            <a:p>
              <a:pPr defTabSz="909573">
                <a:defRPr/>
              </a:pPr>
              <a:r>
                <a:rPr lang="en-US" sz="1591" kern="0" dirty="0">
                  <a:latin typeface="Segoe UI Light"/>
                </a:rPr>
                <a:t>Replication to Azure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498040" y="1133785"/>
            <a:ext cx="3474833" cy="2147136"/>
            <a:chOff x="8509701" y="1121696"/>
            <a:chExt cx="3492607" cy="2158118"/>
          </a:xfrm>
        </p:grpSpPr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3" cstate="print">
              <a:duotone>
                <a:srgbClr val="00188F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9701" y="1393529"/>
              <a:ext cx="591044" cy="525049"/>
            </a:xfrm>
            <a:prstGeom prst="rect">
              <a:avLst/>
            </a:prstGeom>
          </p:spPr>
        </p:pic>
        <p:sp>
          <p:nvSpPr>
            <p:cNvPr id="77" name="TextBox 76"/>
            <p:cNvSpPr txBox="1"/>
            <p:nvPr/>
          </p:nvSpPr>
          <p:spPr>
            <a:xfrm>
              <a:off x="8670019" y="1121696"/>
              <a:ext cx="3332289" cy="3456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09573">
                <a:defRPr/>
              </a:pPr>
              <a:r>
                <a:rPr lang="en-US" sz="1591" kern="0" dirty="0">
                  <a:latin typeface="Segoe UI Light"/>
                </a:rPr>
                <a:t>Blob snapshot, </a:t>
              </a:r>
              <a:r>
                <a:rPr lang="en-US" sz="1591" kern="0" dirty="0" err="1">
                  <a:latin typeface="Segoe UI Light"/>
                </a:rPr>
                <a:t>AzCopy</a:t>
              </a:r>
              <a:r>
                <a:rPr lang="en-US" sz="1591" kern="0" dirty="0">
                  <a:latin typeface="Segoe UI Light"/>
                </a:rPr>
                <a:t> blob: copy</a:t>
              </a:r>
            </a:p>
          </p:txBody>
        </p:sp>
        <p:cxnSp>
          <p:nvCxnSpPr>
            <p:cNvPr id="95" name="Straight Arrow Connector 94"/>
            <p:cNvCxnSpPr>
              <a:cxnSpLocks/>
              <a:endCxn id="82" idx="2"/>
            </p:cNvCxnSpPr>
            <p:nvPr/>
          </p:nvCxnSpPr>
          <p:spPr>
            <a:xfrm flipV="1">
              <a:off x="8776371" y="1918578"/>
              <a:ext cx="28852" cy="1361236"/>
            </a:xfrm>
            <a:prstGeom prst="straightConnector1">
              <a:avLst/>
            </a:prstGeom>
            <a:noFill/>
            <a:ln w="9525" cap="flat" cmpd="sng" algn="ctr">
              <a:solidFill>
                <a:srgbClr val="00188F"/>
              </a:solidFill>
              <a:prstDash val="solid"/>
              <a:tailEnd type="triangle"/>
            </a:ln>
            <a:effectLst/>
          </p:spPr>
        </p:cxnSp>
      </p:grpSp>
      <p:grpSp>
        <p:nvGrpSpPr>
          <p:cNvPr id="7" name="Group 6"/>
          <p:cNvGrpSpPr/>
          <p:nvPr/>
        </p:nvGrpSpPr>
        <p:grpSpPr>
          <a:xfrm>
            <a:off x="9196079" y="1715163"/>
            <a:ext cx="2097891" cy="1544671"/>
            <a:chOff x="9211310" y="1706047"/>
            <a:chExt cx="2108622" cy="1552572"/>
          </a:xfrm>
        </p:grpSpPr>
        <p:cxnSp>
          <p:nvCxnSpPr>
            <p:cNvPr id="51" name="Straight Arrow Connector 50"/>
            <p:cNvCxnSpPr>
              <a:cxnSpLocks/>
            </p:cNvCxnSpPr>
            <p:nvPr/>
          </p:nvCxnSpPr>
          <p:spPr>
            <a:xfrm flipV="1">
              <a:off x="9896468" y="2121801"/>
              <a:ext cx="24095" cy="1136818"/>
            </a:xfrm>
            <a:prstGeom prst="straightConnector1">
              <a:avLst/>
            </a:prstGeom>
            <a:noFill/>
            <a:ln w="9525" cap="flat" cmpd="sng" algn="ctr">
              <a:solidFill>
                <a:srgbClr val="00188F"/>
              </a:solidFill>
              <a:prstDash val="solid"/>
              <a:tailEnd type="triangle"/>
            </a:ln>
            <a:effectLst/>
          </p:spPr>
        </p:cxnSp>
        <p:sp>
          <p:nvSpPr>
            <p:cNvPr id="53" name="TextBox 52"/>
            <p:cNvSpPr txBox="1"/>
            <p:nvPr/>
          </p:nvSpPr>
          <p:spPr>
            <a:xfrm>
              <a:off x="9211310" y="1706047"/>
              <a:ext cx="2108622" cy="3456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09573">
                <a:defRPr/>
              </a:pPr>
              <a:r>
                <a:rPr lang="en-US" sz="1591" kern="0" dirty="0" err="1">
                  <a:latin typeface="Segoe UI Light"/>
                </a:rPr>
                <a:t>AzCopy</a:t>
              </a:r>
              <a:r>
                <a:rPr lang="en-US" sz="1591" kern="0" dirty="0">
                  <a:latin typeface="Segoe UI Light"/>
                </a:rPr>
                <a:t> Table: export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618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Stack </a:t>
            </a:r>
            <a:r>
              <a:rPr lang="sl-SI" dirty="0"/>
              <a:t>monitoring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14210" y="1212849"/>
            <a:ext cx="5170136" cy="5786383"/>
          </a:xfrm>
        </p:spPr>
        <p:txBody>
          <a:bodyPr>
            <a:normAutofit/>
          </a:bodyPr>
          <a:lstStyle>
            <a:lvl1pPr marL="342900" marR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4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584200" marR="0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8001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287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573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Azure Stack software components internally monitored via</a:t>
            </a:r>
          </a:p>
          <a:p>
            <a:pPr marL="584200" marR="0" lvl="1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Health Services</a:t>
            </a:r>
          </a:p>
          <a:p>
            <a:pPr marL="584200" marR="0" lvl="1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Service Fabric Health</a:t>
            </a:r>
          </a:p>
          <a:p>
            <a:pPr marL="342900" marR="0" lvl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Metrics &amp; Logs centrally collected</a:t>
            </a:r>
          </a:p>
          <a:p>
            <a:pPr marL="342900" marR="0" lvl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Hardware monitoring</a:t>
            </a:r>
          </a:p>
          <a:p>
            <a:pPr marL="584200" marR="0" lvl="1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OEMs responsible for agentless HW device monitoring/validation through external systems</a:t>
            </a:r>
          </a:p>
          <a:p>
            <a:pPr marL="800100" marR="0" lvl="2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Nodes</a:t>
            </a:r>
          </a:p>
          <a:p>
            <a:pPr marL="800100" marR="0" lvl="2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Switches</a:t>
            </a:r>
          </a:p>
          <a:p>
            <a:pPr marL="584200" marR="0" lvl="1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S2D storage monitored by Azure Stack components</a:t>
            </a:r>
          </a:p>
          <a:p>
            <a:pPr marL="342900" marR="0" lvl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REST API for 3rd party integration of alerts, metrics, and logs</a:t>
            </a:r>
          </a:p>
          <a:p>
            <a:pPr lvl="1"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SCOM Azure Stack Fabric MP</a:t>
            </a:r>
            <a:r>
              <a:rPr kumimoji="0" lang="sl-SI" sz="16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 </a:t>
            </a:r>
            <a:r>
              <a:rPr lang="en-US" sz="1600" dirty="0"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latin typeface="Segoe UI Light"/>
              </a:rPr>
              <a:t>https://azure.microsoft.com/en-us/blog/management-pack-for-microsoft-azure-stack-now-available/</a:t>
            </a:r>
          </a:p>
          <a:p>
            <a:pPr marL="584200" marR="0" lvl="1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Nagios integration</a:t>
            </a:r>
          </a:p>
          <a:p>
            <a:pPr marL="342900" marR="0" lvl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gradFill>
                <a:gsLst>
                  <a:gs pos="1250">
                    <a:srgbClr val="353535"/>
                  </a:gs>
                  <a:gs pos="100000">
                    <a:srgbClr val="353535"/>
                  </a:gs>
                </a:gsLst>
                <a:lin ang="5400000" scaled="0"/>
              </a:gradFill>
              <a:effectLst/>
              <a:uLnTx/>
              <a:uFillTx/>
              <a:latin typeface="Segoe UI Light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8514221" y="6330065"/>
            <a:ext cx="3798239" cy="618909"/>
          </a:xfrm>
          <a:prstGeom prst="rect">
            <a:avLst/>
          </a:prstGeom>
          <a:solidFill>
            <a:schemeClr val="accent3">
              <a:lumMod val="75000"/>
              <a:lumOff val="25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0" tIns="47565" rIns="0" bIns="47565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40" b="0" i="0" u="sng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OEM HW Nodes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8500940" y="1660071"/>
            <a:ext cx="3798239" cy="4619734"/>
          </a:xfrm>
          <a:prstGeom prst="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7565" rIns="0" bIns="47565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Azure Stack Software Components</a:t>
            </a:r>
            <a:br>
              <a:rPr kumimoji="0" lang="en-US" sz="1800" b="0" i="0" u="sng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Health &amp; Alerts visible in Admin Portal</a:t>
            </a:r>
          </a:p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gradFill>
                <a:gsLst>
                  <a:gs pos="16814">
                    <a:srgbClr val="FFFFFF"/>
                  </a:gs>
                  <a:gs pos="46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gradFill>
                <a:gsLst>
                  <a:gs pos="16814">
                    <a:srgbClr val="FFFFFF"/>
                  </a:gs>
                  <a:gs pos="46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gradFill>
                <a:gsLst>
                  <a:gs pos="16814">
                    <a:srgbClr val="FFFFFF"/>
                  </a:gs>
                  <a:gs pos="46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gradFill>
                <a:gsLst>
                  <a:gs pos="16814">
                    <a:srgbClr val="FFFFFF"/>
                  </a:gs>
                  <a:gs pos="46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gradFill>
                <a:gsLst>
                  <a:gs pos="16814">
                    <a:srgbClr val="FFFFFF"/>
                  </a:gs>
                  <a:gs pos="46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gradFill>
                <a:gsLst>
                  <a:gs pos="16814">
                    <a:srgbClr val="FFFFFF"/>
                  </a:gs>
                  <a:gs pos="46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Alerts generated from:</a:t>
            </a:r>
          </a:p>
          <a:p>
            <a:pPr marL="816022" marR="0" lvl="1" indent="-349724" algn="l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Internal Health Services</a:t>
            </a:r>
          </a:p>
          <a:p>
            <a:pPr marL="1282320" marR="0" lvl="2" indent="-349724" algn="l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WSHS</a:t>
            </a:r>
          </a:p>
          <a:p>
            <a:pPr marL="1282320" marR="0" lvl="2" indent="-349724" algn="l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Service Fabric</a:t>
            </a:r>
          </a:p>
          <a:p>
            <a:pPr marL="816022" marR="0" lvl="1" indent="-349724" algn="l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Azure Stack components</a:t>
            </a:r>
          </a:p>
          <a:p>
            <a:pPr marL="816022" marR="0" lvl="1" indent="-349724" algn="l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gradFill>
                <a:gsLst>
                  <a:gs pos="16814">
                    <a:srgbClr val="FFFFFF"/>
                  </a:gs>
                  <a:gs pos="46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Rest API available for 3</a:t>
            </a:r>
            <a:r>
              <a:rPr kumimoji="0" lang="en-US" sz="1800" b="0" i="0" u="none" strike="noStrike" kern="1200" cap="none" spc="0" normalizeH="0" baseline="3000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Party System Integration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8500938" y="956382"/>
            <a:ext cx="3798239" cy="618909"/>
          </a:xfrm>
          <a:prstGeom prst="rect">
            <a:avLst/>
          </a:prstGeom>
          <a:solidFill>
            <a:schemeClr val="accent3">
              <a:lumMod val="75000"/>
              <a:lumOff val="25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0" tIns="47565" rIns="0" bIns="47565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40" b="0" i="0" u="sng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OEM Network Switches 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8433115" y="897226"/>
            <a:ext cx="3933890" cy="6102007"/>
          </a:xfrm>
          <a:prstGeom prst="rect">
            <a:avLst/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7565" rIns="0" bIns="47565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40" b="0" i="0" u="none" strike="noStrike" kern="1200" cap="none" spc="0" normalizeH="0" baseline="0" noProof="0" dirty="0">
              <a:ln>
                <a:noFill/>
              </a:ln>
              <a:gradFill>
                <a:gsLst>
                  <a:gs pos="16814">
                    <a:srgbClr val="FFFFFF"/>
                  </a:gs>
                  <a:gs pos="46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433114" y="295274"/>
            <a:ext cx="3933890" cy="51717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square" lIns="0" tIns="47565" rIns="0" bIns="47565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4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6814">
                      <a:srgbClr val="FFFFFF"/>
                    </a:gs>
                    <a:gs pos="46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Azure Stack Stamp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5176402" y="3414615"/>
            <a:ext cx="2543464" cy="111064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0" tIns="47565" rIns="0" bIns="47565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5095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4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External Monitoring Systems</a:t>
            </a:r>
          </a:p>
        </p:txBody>
      </p:sp>
      <p:sp>
        <p:nvSpPr>
          <p:cNvPr id="12" name="TextBox 11"/>
          <p:cNvSpPr txBox="1"/>
          <p:nvPr/>
        </p:nvSpPr>
        <p:spPr>
          <a:xfrm rot="18865310">
            <a:off x="6617590" y="1922104"/>
            <a:ext cx="1788662" cy="442604"/>
          </a:xfrm>
          <a:prstGeom prst="rect">
            <a:avLst/>
          </a:prstGeom>
          <a:noFill/>
        </p:spPr>
        <p:txBody>
          <a:bodyPr wrap="square" lIns="186521" tIns="149217" rIns="186521" bIns="149217" rtlCol="0">
            <a:spAutoFit/>
          </a:bodyPr>
          <a:lstStyle/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2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Monitoring via SNMP</a:t>
            </a:r>
          </a:p>
        </p:txBody>
      </p:sp>
      <p:cxnSp>
        <p:nvCxnSpPr>
          <p:cNvPr id="13" name="Straight Arrow Connector 12"/>
          <p:cNvCxnSpPr>
            <a:stCxn id="11" idx="0"/>
            <a:endCxn id="8" idx="1"/>
          </p:cNvCxnSpPr>
          <p:nvPr/>
        </p:nvCxnSpPr>
        <p:spPr>
          <a:xfrm flipV="1">
            <a:off x="6448134" y="1265837"/>
            <a:ext cx="2052804" cy="2148778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11" idx="2"/>
            <a:endCxn id="5" idx="1"/>
          </p:cNvCxnSpPr>
          <p:nvPr/>
        </p:nvCxnSpPr>
        <p:spPr>
          <a:xfrm>
            <a:off x="6448134" y="4525261"/>
            <a:ext cx="2066087" cy="2114259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1" idx="3"/>
            <a:endCxn id="7" idx="1"/>
          </p:cNvCxnSpPr>
          <p:nvPr/>
        </p:nvCxnSpPr>
        <p:spPr>
          <a:xfrm>
            <a:off x="7719866" y="3969938"/>
            <a:ext cx="781074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 rot="2729888">
            <a:off x="6454560" y="5250462"/>
            <a:ext cx="2234735" cy="442604"/>
          </a:xfrm>
          <a:prstGeom prst="rect">
            <a:avLst/>
          </a:prstGeom>
          <a:noFill/>
        </p:spPr>
        <p:txBody>
          <a:bodyPr wrap="square" lIns="186521" tIns="149217" rIns="186521" bIns="149217" rtlCol="0">
            <a:spAutoFit/>
          </a:bodyPr>
          <a:lstStyle/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2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Agentless device Monitoring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4410" y="2651281"/>
            <a:ext cx="1134862" cy="11409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369327" y="3358334"/>
            <a:ext cx="1441295" cy="662337"/>
          </a:xfrm>
          <a:prstGeom prst="rect">
            <a:avLst/>
          </a:prstGeom>
          <a:noFill/>
        </p:spPr>
        <p:txBody>
          <a:bodyPr wrap="square" lIns="186521" tIns="149217" rIns="186521" bIns="149217" rtlCol="0">
            <a:spAutoFit/>
          </a:bodyPr>
          <a:lstStyle/>
          <a:p>
            <a:pPr marL="0" marR="0" lvl="0" indent="0" algn="ctr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2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Restful </a:t>
            </a:r>
          </a:p>
          <a:p>
            <a:pPr marL="0" marR="0" lvl="0" indent="0" algn="ctr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2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Integration</a:t>
            </a:r>
          </a:p>
        </p:txBody>
      </p:sp>
    </p:spTree>
    <p:extLst>
      <p:ext uri="{BB962C8B-B14F-4D97-AF65-F5344CB8AC3E}">
        <p14:creationId xmlns:p14="http://schemas.microsoft.com/office/powerpoint/2010/main" val="83403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4638" y="2125677"/>
            <a:ext cx="10056812" cy="2179058"/>
          </a:xfrm>
        </p:spPr>
        <p:txBody>
          <a:bodyPr/>
          <a:lstStyle/>
          <a:p>
            <a:r>
              <a:rPr lang="en-US" dirty="0"/>
              <a:t>Demo</a:t>
            </a:r>
            <a:r>
              <a:rPr lang="sl-SI" dirty="0"/>
              <a:t> – Priprava naročila, ponudbe in kvot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74638" y="4486790"/>
            <a:ext cx="10058401" cy="738664"/>
          </a:xfrm>
        </p:spPr>
        <p:txBody>
          <a:bodyPr/>
          <a:lstStyle/>
          <a:p>
            <a:r>
              <a:rPr lang="sl-SI" dirty="0"/>
              <a:t>Andrej Kreuh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624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7200" dirty="0"/>
              <a:t>Azure </a:t>
            </a:r>
            <a:r>
              <a:rPr lang="sl-SI" sz="7200" dirty="0" err="1"/>
              <a:t>stack</a:t>
            </a:r>
            <a:r>
              <a:rPr lang="sl-SI" dirty="0"/>
              <a:t> in vsebina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96099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799" dirty="0">
                <a:solidFill>
                  <a:schemeClr val="accent3"/>
                </a:solidFill>
              </a:rPr>
              <a:t>Azure Stack Extensible Architecture</a:t>
            </a:r>
          </a:p>
        </p:txBody>
      </p:sp>
      <p:grpSp>
        <p:nvGrpSpPr>
          <p:cNvPr id="57" name="Building"/>
          <p:cNvGrpSpPr/>
          <p:nvPr/>
        </p:nvGrpSpPr>
        <p:grpSpPr>
          <a:xfrm>
            <a:off x="2180210" y="6462993"/>
            <a:ext cx="331868" cy="469919"/>
            <a:chOff x="29198888" y="-1663700"/>
            <a:chExt cx="7032625" cy="9385301"/>
          </a:xfrm>
        </p:grpSpPr>
        <p:sp>
          <p:nvSpPr>
            <p:cNvPr id="58" name="Freeform 10"/>
            <p:cNvSpPr>
              <a:spLocks noEditPoints="1"/>
            </p:cNvSpPr>
            <p:nvPr/>
          </p:nvSpPr>
          <p:spPr bwMode="auto">
            <a:xfrm>
              <a:off x="29198888" y="2297113"/>
              <a:ext cx="4406900" cy="5424488"/>
            </a:xfrm>
            <a:custGeom>
              <a:avLst/>
              <a:gdLst>
                <a:gd name="T0" fmla="*/ 0 w 2776"/>
                <a:gd name="T1" fmla="*/ 0 h 3417"/>
                <a:gd name="T2" fmla="*/ 0 w 2776"/>
                <a:gd name="T3" fmla="*/ 3417 h 3417"/>
                <a:gd name="T4" fmla="*/ 902 w 2776"/>
                <a:gd name="T5" fmla="*/ 3417 h 3417"/>
                <a:gd name="T6" fmla="*/ 902 w 2776"/>
                <a:gd name="T7" fmla="*/ 2717 h 3417"/>
                <a:gd name="T8" fmla="*/ 1264 w 2776"/>
                <a:gd name="T9" fmla="*/ 2717 h 3417"/>
                <a:gd name="T10" fmla="*/ 1264 w 2776"/>
                <a:gd name="T11" fmla="*/ 3417 h 3417"/>
                <a:gd name="T12" fmla="*/ 1526 w 2776"/>
                <a:gd name="T13" fmla="*/ 3417 h 3417"/>
                <a:gd name="T14" fmla="*/ 1526 w 2776"/>
                <a:gd name="T15" fmla="*/ 2717 h 3417"/>
                <a:gd name="T16" fmla="*/ 1889 w 2776"/>
                <a:gd name="T17" fmla="*/ 2717 h 3417"/>
                <a:gd name="T18" fmla="*/ 1889 w 2776"/>
                <a:gd name="T19" fmla="*/ 3417 h 3417"/>
                <a:gd name="T20" fmla="*/ 2776 w 2776"/>
                <a:gd name="T21" fmla="*/ 3417 h 3417"/>
                <a:gd name="T22" fmla="*/ 2776 w 2776"/>
                <a:gd name="T23" fmla="*/ 0 h 3417"/>
                <a:gd name="T24" fmla="*/ 0 w 2776"/>
                <a:gd name="T25" fmla="*/ 0 h 3417"/>
                <a:gd name="T26" fmla="*/ 2516 w 2776"/>
                <a:gd name="T27" fmla="*/ 2495 h 3417"/>
                <a:gd name="T28" fmla="*/ 275 w 2776"/>
                <a:gd name="T29" fmla="*/ 2495 h 3417"/>
                <a:gd name="T30" fmla="*/ 275 w 2776"/>
                <a:gd name="T31" fmla="*/ 2135 h 3417"/>
                <a:gd name="T32" fmla="*/ 2516 w 2776"/>
                <a:gd name="T33" fmla="*/ 2135 h 3417"/>
                <a:gd name="T34" fmla="*/ 2516 w 2776"/>
                <a:gd name="T35" fmla="*/ 2495 h 3417"/>
                <a:gd name="T36" fmla="*/ 2516 w 2776"/>
                <a:gd name="T37" fmla="*/ 1870 h 3417"/>
                <a:gd name="T38" fmla="*/ 275 w 2776"/>
                <a:gd name="T39" fmla="*/ 1870 h 3417"/>
                <a:gd name="T40" fmla="*/ 275 w 2776"/>
                <a:gd name="T41" fmla="*/ 1511 h 3417"/>
                <a:gd name="T42" fmla="*/ 2516 w 2776"/>
                <a:gd name="T43" fmla="*/ 1511 h 3417"/>
                <a:gd name="T44" fmla="*/ 2516 w 2776"/>
                <a:gd name="T45" fmla="*/ 1870 h 3417"/>
                <a:gd name="T46" fmla="*/ 2516 w 2776"/>
                <a:gd name="T47" fmla="*/ 1248 h 3417"/>
                <a:gd name="T48" fmla="*/ 275 w 2776"/>
                <a:gd name="T49" fmla="*/ 1248 h 3417"/>
                <a:gd name="T50" fmla="*/ 275 w 2776"/>
                <a:gd name="T51" fmla="*/ 889 h 3417"/>
                <a:gd name="T52" fmla="*/ 2516 w 2776"/>
                <a:gd name="T53" fmla="*/ 889 h 3417"/>
                <a:gd name="T54" fmla="*/ 2516 w 2776"/>
                <a:gd name="T55" fmla="*/ 1248 h 3417"/>
                <a:gd name="T56" fmla="*/ 2516 w 2776"/>
                <a:gd name="T57" fmla="*/ 626 h 3417"/>
                <a:gd name="T58" fmla="*/ 275 w 2776"/>
                <a:gd name="T59" fmla="*/ 626 h 3417"/>
                <a:gd name="T60" fmla="*/ 275 w 2776"/>
                <a:gd name="T61" fmla="*/ 267 h 3417"/>
                <a:gd name="T62" fmla="*/ 2516 w 2776"/>
                <a:gd name="T63" fmla="*/ 267 h 3417"/>
                <a:gd name="T64" fmla="*/ 2516 w 2776"/>
                <a:gd name="T65" fmla="*/ 626 h 3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76" h="3417">
                  <a:moveTo>
                    <a:pt x="0" y="0"/>
                  </a:moveTo>
                  <a:lnTo>
                    <a:pt x="0" y="3417"/>
                  </a:lnTo>
                  <a:lnTo>
                    <a:pt x="902" y="3417"/>
                  </a:lnTo>
                  <a:lnTo>
                    <a:pt x="902" y="2717"/>
                  </a:lnTo>
                  <a:lnTo>
                    <a:pt x="1264" y="2717"/>
                  </a:lnTo>
                  <a:lnTo>
                    <a:pt x="1264" y="3417"/>
                  </a:lnTo>
                  <a:lnTo>
                    <a:pt x="1526" y="3417"/>
                  </a:lnTo>
                  <a:lnTo>
                    <a:pt x="1526" y="2717"/>
                  </a:lnTo>
                  <a:lnTo>
                    <a:pt x="1889" y="2717"/>
                  </a:lnTo>
                  <a:lnTo>
                    <a:pt x="1889" y="3417"/>
                  </a:lnTo>
                  <a:lnTo>
                    <a:pt x="2776" y="3417"/>
                  </a:lnTo>
                  <a:lnTo>
                    <a:pt x="2776" y="0"/>
                  </a:lnTo>
                  <a:lnTo>
                    <a:pt x="0" y="0"/>
                  </a:lnTo>
                  <a:close/>
                  <a:moveTo>
                    <a:pt x="2516" y="2495"/>
                  </a:moveTo>
                  <a:lnTo>
                    <a:pt x="275" y="2495"/>
                  </a:lnTo>
                  <a:lnTo>
                    <a:pt x="275" y="2135"/>
                  </a:lnTo>
                  <a:lnTo>
                    <a:pt x="2516" y="2135"/>
                  </a:lnTo>
                  <a:lnTo>
                    <a:pt x="2516" y="2495"/>
                  </a:lnTo>
                  <a:close/>
                  <a:moveTo>
                    <a:pt x="2516" y="1870"/>
                  </a:moveTo>
                  <a:lnTo>
                    <a:pt x="275" y="1870"/>
                  </a:lnTo>
                  <a:lnTo>
                    <a:pt x="275" y="1511"/>
                  </a:lnTo>
                  <a:lnTo>
                    <a:pt x="2516" y="1511"/>
                  </a:lnTo>
                  <a:lnTo>
                    <a:pt x="2516" y="1870"/>
                  </a:lnTo>
                  <a:close/>
                  <a:moveTo>
                    <a:pt x="2516" y="1248"/>
                  </a:moveTo>
                  <a:lnTo>
                    <a:pt x="275" y="1248"/>
                  </a:lnTo>
                  <a:lnTo>
                    <a:pt x="275" y="889"/>
                  </a:lnTo>
                  <a:lnTo>
                    <a:pt x="2516" y="889"/>
                  </a:lnTo>
                  <a:lnTo>
                    <a:pt x="2516" y="1248"/>
                  </a:lnTo>
                  <a:close/>
                  <a:moveTo>
                    <a:pt x="2516" y="626"/>
                  </a:moveTo>
                  <a:lnTo>
                    <a:pt x="275" y="626"/>
                  </a:lnTo>
                  <a:lnTo>
                    <a:pt x="275" y="267"/>
                  </a:lnTo>
                  <a:lnTo>
                    <a:pt x="2516" y="267"/>
                  </a:lnTo>
                  <a:lnTo>
                    <a:pt x="2516" y="626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376" tIns="45688" rIns="91376" bIns="4568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366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59" name="Freeform 11"/>
            <p:cNvSpPr>
              <a:spLocks noEditPoints="1"/>
            </p:cNvSpPr>
            <p:nvPr/>
          </p:nvSpPr>
          <p:spPr bwMode="auto">
            <a:xfrm>
              <a:off x="31824613" y="-1663700"/>
              <a:ext cx="4406900" cy="9385300"/>
            </a:xfrm>
            <a:custGeom>
              <a:avLst/>
              <a:gdLst>
                <a:gd name="T0" fmla="*/ 0 w 2776"/>
                <a:gd name="T1" fmla="*/ 0 h 5912"/>
                <a:gd name="T2" fmla="*/ 0 w 2776"/>
                <a:gd name="T3" fmla="*/ 2308 h 5912"/>
                <a:gd name="T4" fmla="*/ 275 w 2776"/>
                <a:gd name="T5" fmla="*/ 2308 h 5912"/>
                <a:gd name="T6" fmla="*/ 275 w 2776"/>
                <a:gd name="T7" fmla="*/ 2137 h 5912"/>
                <a:gd name="T8" fmla="*/ 2516 w 2776"/>
                <a:gd name="T9" fmla="*/ 2137 h 5912"/>
                <a:gd name="T10" fmla="*/ 2516 w 2776"/>
                <a:gd name="T11" fmla="*/ 2497 h 5912"/>
                <a:gd name="T12" fmla="*/ 1389 w 2776"/>
                <a:gd name="T13" fmla="*/ 2497 h 5912"/>
                <a:gd name="T14" fmla="*/ 1389 w 2776"/>
                <a:gd name="T15" fmla="*/ 2762 h 5912"/>
                <a:gd name="T16" fmla="*/ 2516 w 2776"/>
                <a:gd name="T17" fmla="*/ 2762 h 5912"/>
                <a:gd name="T18" fmla="*/ 2516 w 2776"/>
                <a:gd name="T19" fmla="*/ 3121 h 5912"/>
                <a:gd name="T20" fmla="*/ 1389 w 2776"/>
                <a:gd name="T21" fmla="*/ 3121 h 5912"/>
                <a:gd name="T22" fmla="*/ 1389 w 2776"/>
                <a:gd name="T23" fmla="*/ 3384 h 5912"/>
                <a:gd name="T24" fmla="*/ 2516 w 2776"/>
                <a:gd name="T25" fmla="*/ 3384 h 5912"/>
                <a:gd name="T26" fmla="*/ 2516 w 2776"/>
                <a:gd name="T27" fmla="*/ 3743 h 5912"/>
                <a:gd name="T28" fmla="*/ 1389 w 2776"/>
                <a:gd name="T29" fmla="*/ 3743 h 5912"/>
                <a:gd name="T30" fmla="*/ 1389 w 2776"/>
                <a:gd name="T31" fmla="*/ 4006 h 5912"/>
                <a:gd name="T32" fmla="*/ 2516 w 2776"/>
                <a:gd name="T33" fmla="*/ 4006 h 5912"/>
                <a:gd name="T34" fmla="*/ 2516 w 2776"/>
                <a:gd name="T35" fmla="*/ 4365 h 5912"/>
                <a:gd name="T36" fmla="*/ 1389 w 2776"/>
                <a:gd name="T37" fmla="*/ 4365 h 5912"/>
                <a:gd name="T38" fmla="*/ 1389 w 2776"/>
                <a:gd name="T39" fmla="*/ 4630 h 5912"/>
                <a:gd name="T40" fmla="*/ 2516 w 2776"/>
                <a:gd name="T41" fmla="*/ 4630 h 5912"/>
                <a:gd name="T42" fmla="*/ 2516 w 2776"/>
                <a:gd name="T43" fmla="*/ 4990 h 5912"/>
                <a:gd name="T44" fmla="*/ 1389 w 2776"/>
                <a:gd name="T45" fmla="*/ 4990 h 5912"/>
                <a:gd name="T46" fmla="*/ 1389 w 2776"/>
                <a:gd name="T47" fmla="*/ 5912 h 5912"/>
                <a:gd name="T48" fmla="*/ 1527 w 2776"/>
                <a:gd name="T49" fmla="*/ 5912 h 5912"/>
                <a:gd name="T50" fmla="*/ 1527 w 2776"/>
                <a:gd name="T51" fmla="*/ 5212 h 5912"/>
                <a:gd name="T52" fmla="*/ 1889 w 2776"/>
                <a:gd name="T53" fmla="*/ 5212 h 5912"/>
                <a:gd name="T54" fmla="*/ 1889 w 2776"/>
                <a:gd name="T55" fmla="*/ 5912 h 5912"/>
                <a:gd name="T56" fmla="*/ 2776 w 2776"/>
                <a:gd name="T57" fmla="*/ 5912 h 5912"/>
                <a:gd name="T58" fmla="*/ 2776 w 2776"/>
                <a:gd name="T59" fmla="*/ 0 h 5912"/>
                <a:gd name="T60" fmla="*/ 0 w 2776"/>
                <a:gd name="T61" fmla="*/ 0 h 5912"/>
                <a:gd name="T62" fmla="*/ 2516 w 2776"/>
                <a:gd name="T63" fmla="*/ 1875 h 5912"/>
                <a:gd name="T64" fmla="*/ 275 w 2776"/>
                <a:gd name="T65" fmla="*/ 1875 h 5912"/>
                <a:gd name="T66" fmla="*/ 275 w 2776"/>
                <a:gd name="T67" fmla="*/ 1515 h 5912"/>
                <a:gd name="T68" fmla="*/ 2516 w 2776"/>
                <a:gd name="T69" fmla="*/ 1515 h 5912"/>
                <a:gd name="T70" fmla="*/ 2516 w 2776"/>
                <a:gd name="T71" fmla="*/ 1875 h 5912"/>
                <a:gd name="T72" fmla="*/ 2516 w 2776"/>
                <a:gd name="T73" fmla="*/ 1258 h 5912"/>
                <a:gd name="T74" fmla="*/ 275 w 2776"/>
                <a:gd name="T75" fmla="*/ 1258 h 5912"/>
                <a:gd name="T76" fmla="*/ 275 w 2776"/>
                <a:gd name="T77" fmla="*/ 898 h 5912"/>
                <a:gd name="T78" fmla="*/ 2516 w 2776"/>
                <a:gd name="T79" fmla="*/ 898 h 5912"/>
                <a:gd name="T80" fmla="*/ 2516 w 2776"/>
                <a:gd name="T81" fmla="*/ 1258 h 5912"/>
                <a:gd name="T82" fmla="*/ 2516 w 2776"/>
                <a:gd name="T83" fmla="*/ 636 h 5912"/>
                <a:gd name="T84" fmla="*/ 275 w 2776"/>
                <a:gd name="T85" fmla="*/ 636 h 5912"/>
                <a:gd name="T86" fmla="*/ 275 w 2776"/>
                <a:gd name="T87" fmla="*/ 276 h 5912"/>
                <a:gd name="T88" fmla="*/ 2516 w 2776"/>
                <a:gd name="T89" fmla="*/ 276 h 5912"/>
                <a:gd name="T90" fmla="*/ 2516 w 2776"/>
                <a:gd name="T91" fmla="*/ 636 h 5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776" h="5912">
                  <a:moveTo>
                    <a:pt x="0" y="0"/>
                  </a:moveTo>
                  <a:lnTo>
                    <a:pt x="0" y="2308"/>
                  </a:lnTo>
                  <a:lnTo>
                    <a:pt x="275" y="2308"/>
                  </a:lnTo>
                  <a:lnTo>
                    <a:pt x="275" y="2137"/>
                  </a:lnTo>
                  <a:lnTo>
                    <a:pt x="2516" y="2137"/>
                  </a:lnTo>
                  <a:lnTo>
                    <a:pt x="2516" y="2497"/>
                  </a:lnTo>
                  <a:lnTo>
                    <a:pt x="1389" y="2497"/>
                  </a:lnTo>
                  <a:lnTo>
                    <a:pt x="1389" y="2762"/>
                  </a:lnTo>
                  <a:lnTo>
                    <a:pt x="2516" y="2762"/>
                  </a:lnTo>
                  <a:lnTo>
                    <a:pt x="2516" y="3121"/>
                  </a:lnTo>
                  <a:lnTo>
                    <a:pt x="1389" y="3121"/>
                  </a:lnTo>
                  <a:lnTo>
                    <a:pt x="1389" y="3384"/>
                  </a:lnTo>
                  <a:lnTo>
                    <a:pt x="2516" y="3384"/>
                  </a:lnTo>
                  <a:lnTo>
                    <a:pt x="2516" y="3743"/>
                  </a:lnTo>
                  <a:lnTo>
                    <a:pt x="1389" y="3743"/>
                  </a:lnTo>
                  <a:lnTo>
                    <a:pt x="1389" y="4006"/>
                  </a:lnTo>
                  <a:lnTo>
                    <a:pt x="2516" y="4006"/>
                  </a:lnTo>
                  <a:lnTo>
                    <a:pt x="2516" y="4365"/>
                  </a:lnTo>
                  <a:lnTo>
                    <a:pt x="1389" y="4365"/>
                  </a:lnTo>
                  <a:lnTo>
                    <a:pt x="1389" y="4630"/>
                  </a:lnTo>
                  <a:lnTo>
                    <a:pt x="2516" y="4630"/>
                  </a:lnTo>
                  <a:lnTo>
                    <a:pt x="2516" y="4990"/>
                  </a:lnTo>
                  <a:lnTo>
                    <a:pt x="1389" y="4990"/>
                  </a:lnTo>
                  <a:lnTo>
                    <a:pt x="1389" y="5912"/>
                  </a:lnTo>
                  <a:lnTo>
                    <a:pt x="1527" y="5912"/>
                  </a:lnTo>
                  <a:lnTo>
                    <a:pt x="1527" y="5212"/>
                  </a:lnTo>
                  <a:lnTo>
                    <a:pt x="1889" y="5212"/>
                  </a:lnTo>
                  <a:lnTo>
                    <a:pt x="1889" y="5912"/>
                  </a:lnTo>
                  <a:lnTo>
                    <a:pt x="2776" y="5912"/>
                  </a:lnTo>
                  <a:lnTo>
                    <a:pt x="2776" y="0"/>
                  </a:lnTo>
                  <a:lnTo>
                    <a:pt x="0" y="0"/>
                  </a:lnTo>
                  <a:close/>
                  <a:moveTo>
                    <a:pt x="2516" y="1875"/>
                  </a:moveTo>
                  <a:lnTo>
                    <a:pt x="275" y="1875"/>
                  </a:lnTo>
                  <a:lnTo>
                    <a:pt x="275" y="1515"/>
                  </a:lnTo>
                  <a:lnTo>
                    <a:pt x="2516" y="1515"/>
                  </a:lnTo>
                  <a:lnTo>
                    <a:pt x="2516" y="1875"/>
                  </a:lnTo>
                  <a:close/>
                  <a:moveTo>
                    <a:pt x="2516" y="1258"/>
                  </a:moveTo>
                  <a:lnTo>
                    <a:pt x="275" y="1258"/>
                  </a:lnTo>
                  <a:lnTo>
                    <a:pt x="275" y="898"/>
                  </a:lnTo>
                  <a:lnTo>
                    <a:pt x="2516" y="898"/>
                  </a:lnTo>
                  <a:lnTo>
                    <a:pt x="2516" y="1258"/>
                  </a:lnTo>
                  <a:close/>
                  <a:moveTo>
                    <a:pt x="2516" y="636"/>
                  </a:moveTo>
                  <a:lnTo>
                    <a:pt x="275" y="636"/>
                  </a:lnTo>
                  <a:lnTo>
                    <a:pt x="275" y="276"/>
                  </a:lnTo>
                  <a:lnTo>
                    <a:pt x="2516" y="276"/>
                  </a:lnTo>
                  <a:lnTo>
                    <a:pt x="2516" y="636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376" tIns="45688" rIns="91376" bIns="4568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366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60" name="Footer - Text"/>
          <p:cNvSpPr txBox="1"/>
          <p:nvPr/>
        </p:nvSpPr>
        <p:spPr>
          <a:xfrm>
            <a:off x="2767545" y="6423918"/>
            <a:ext cx="9385271" cy="544490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l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61" name="Stack - Box"/>
          <p:cNvSpPr/>
          <p:nvPr/>
        </p:nvSpPr>
        <p:spPr bwMode="auto">
          <a:xfrm>
            <a:off x="961343" y="2096327"/>
            <a:ext cx="8684436" cy="4314164"/>
          </a:xfrm>
          <a:prstGeom prst="rect">
            <a:avLst/>
          </a:prstGeom>
          <a:solidFill>
            <a:srgbClr val="FFFFFF">
              <a:lumMod val="9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2" name="Azure Stack Software - Label"/>
          <p:cNvSpPr txBox="1"/>
          <p:nvPr/>
        </p:nvSpPr>
        <p:spPr>
          <a:xfrm rot="16200000">
            <a:off x="-1339396" y="3972356"/>
            <a:ext cx="3318260" cy="577770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Azure Stack Software</a:t>
            </a:r>
          </a:p>
        </p:txBody>
      </p:sp>
      <p:sp>
        <p:nvSpPr>
          <p:cNvPr id="63" name="Cloud Infrastructure - Box"/>
          <p:cNvSpPr/>
          <p:nvPr/>
        </p:nvSpPr>
        <p:spPr bwMode="auto">
          <a:xfrm>
            <a:off x="1125019" y="5373985"/>
            <a:ext cx="8385722" cy="897700"/>
          </a:xfrm>
          <a:prstGeom prst="rect">
            <a:avLst/>
          </a:prstGeom>
          <a:solidFill>
            <a:srgbClr val="FFFFFF">
              <a:lumMod val="8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4" name="Cloud Infrastructure - Text"/>
          <p:cNvSpPr txBox="1"/>
          <p:nvPr/>
        </p:nvSpPr>
        <p:spPr>
          <a:xfrm>
            <a:off x="1119048" y="5573231"/>
            <a:ext cx="8371386" cy="634312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505050">
                    <a:lumMod val="50000"/>
                  </a:srgbClr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Cloud Infrastructure</a:t>
            </a:r>
          </a:p>
        </p:txBody>
      </p:sp>
      <p:sp>
        <p:nvSpPr>
          <p:cNvPr id="65" name="Extensible Services - Box"/>
          <p:cNvSpPr/>
          <p:nvPr/>
        </p:nvSpPr>
        <p:spPr bwMode="auto">
          <a:xfrm>
            <a:off x="1103846" y="3638882"/>
            <a:ext cx="8395551" cy="1623696"/>
          </a:xfrm>
          <a:prstGeom prst="rect">
            <a:avLst/>
          </a:prstGeom>
          <a:solidFill>
            <a:srgbClr val="FFFFFF">
              <a:lumMod val="8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6" name="End User Box"/>
          <p:cNvSpPr/>
          <p:nvPr/>
        </p:nvSpPr>
        <p:spPr bwMode="auto">
          <a:xfrm>
            <a:off x="961340" y="1069077"/>
            <a:ext cx="8684438" cy="957028"/>
          </a:xfrm>
          <a:prstGeom prst="rect">
            <a:avLst/>
          </a:prstGeom>
          <a:solidFill>
            <a:srgbClr val="FFFFFF">
              <a:lumMod val="9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7" name="Extensible Serivces - TAB"/>
          <p:cNvSpPr txBox="1"/>
          <p:nvPr/>
        </p:nvSpPr>
        <p:spPr>
          <a:xfrm>
            <a:off x="1128013" y="3938933"/>
            <a:ext cx="1815949" cy="1072969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Extensible Service Framework</a:t>
            </a:r>
          </a:p>
        </p:txBody>
      </p:sp>
      <p:sp>
        <p:nvSpPr>
          <p:cNvPr id="68" name="End User Experiences - Box"/>
          <p:cNvSpPr/>
          <p:nvPr/>
        </p:nvSpPr>
        <p:spPr bwMode="auto">
          <a:xfrm>
            <a:off x="1092112" y="2198012"/>
            <a:ext cx="8412612" cy="631002"/>
          </a:xfrm>
          <a:prstGeom prst="rect">
            <a:avLst/>
          </a:prstGeom>
          <a:solidFill>
            <a:srgbClr val="FFFFFF">
              <a:lumMod val="8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9" name="End User Experiences - Text"/>
          <p:cNvSpPr txBox="1"/>
          <p:nvPr/>
        </p:nvSpPr>
        <p:spPr>
          <a:xfrm>
            <a:off x="1112990" y="2225929"/>
            <a:ext cx="8397750" cy="554522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End User Experiences</a:t>
            </a:r>
          </a:p>
        </p:txBody>
      </p:sp>
      <p:sp>
        <p:nvSpPr>
          <p:cNvPr id="70" name="Guest Workloads"/>
          <p:cNvSpPr txBox="1"/>
          <p:nvPr/>
        </p:nvSpPr>
        <p:spPr>
          <a:xfrm>
            <a:off x="1067134" y="1048193"/>
            <a:ext cx="1928475" cy="1036653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Guest Workload Resources</a:t>
            </a:r>
          </a:p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7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(IaaS + PaaS)</a:t>
            </a:r>
          </a:p>
        </p:txBody>
      </p:sp>
      <p:sp>
        <p:nvSpPr>
          <p:cNvPr id="71" name="Left Brace 70"/>
          <p:cNvSpPr/>
          <p:nvPr/>
        </p:nvSpPr>
        <p:spPr>
          <a:xfrm>
            <a:off x="605822" y="2089575"/>
            <a:ext cx="331235" cy="4297396"/>
          </a:xfrm>
          <a:prstGeom prst="leftBrace">
            <a:avLst>
              <a:gd name="adj1" fmla="val 91690"/>
              <a:gd name="adj2" fmla="val 50000"/>
            </a:avLst>
          </a:prstGeom>
          <a:noFill/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rtlCol="0" anchor="ctr"/>
          <a:lstStyle/>
          <a:p>
            <a:pPr marL="0" marR="0" lvl="0" indent="0" algn="ctr" defTabSz="9322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72" name="Unified App Model - Box"/>
          <p:cNvSpPr/>
          <p:nvPr/>
        </p:nvSpPr>
        <p:spPr bwMode="auto">
          <a:xfrm>
            <a:off x="1098129" y="2929296"/>
            <a:ext cx="8412612" cy="631002"/>
          </a:xfrm>
          <a:prstGeom prst="rect">
            <a:avLst/>
          </a:prstGeom>
          <a:solidFill>
            <a:srgbClr val="FFFFFF">
              <a:lumMod val="8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3" name="Unified App Model - Text"/>
          <p:cNvSpPr txBox="1"/>
          <p:nvPr/>
        </p:nvSpPr>
        <p:spPr>
          <a:xfrm>
            <a:off x="1137275" y="2973059"/>
            <a:ext cx="8397750" cy="549486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Unified Application Model</a:t>
            </a:r>
          </a:p>
        </p:txBody>
      </p:sp>
      <p:sp>
        <p:nvSpPr>
          <p:cNvPr id="74" name="Virtual Machines"/>
          <p:cNvSpPr txBox="1"/>
          <p:nvPr/>
        </p:nvSpPr>
        <p:spPr>
          <a:xfrm>
            <a:off x="3348735" y="1433026"/>
            <a:ext cx="1683775" cy="718312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7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Virtual Machines</a:t>
            </a:r>
          </a:p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47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(Linux or Windows)</a:t>
            </a:r>
          </a:p>
        </p:txBody>
      </p:sp>
      <p:sp>
        <p:nvSpPr>
          <p:cNvPr id="75" name="Websites"/>
          <p:cNvSpPr txBox="1"/>
          <p:nvPr/>
        </p:nvSpPr>
        <p:spPr>
          <a:xfrm>
            <a:off x="6690504" y="989953"/>
            <a:ext cx="1683775" cy="719469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7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Websites</a:t>
            </a:r>
          </a:p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47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(.NET, PHP, Python … )</a:t>
            </a:r>
          </a:p>
        </p:txBody>
      </p:sp>
      <p:sp>
        <p:nvSpPr>
          <p:cNvPr id="76" name="Virtual Networks"/>
          <p:cNvSpPr txBox="1"/>
          <p:nvPr/>
        </p:nvSpPr>
        <p:spPr>
          <a:xfrm>
            <a:off x="5560059" y="1570126"/>
            <a:ext cx="1683775" cy="489114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7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Virtual Networks</a:t>
            </a:r>
            <a:endParaRPr kumimoji="0" lang="en-US" sz="1047" b="0" i="0" u="none" strike="noStrike" kern="0" cap="none" spc="0" normalizeH="0" baseline="0" noProof="0" dirty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77" name="Service Fabric Clusters"/>
          <p:cNvSpPr txBox="1"/>
          <p:nvPr/>
        </p:nvSpPr>
        <p:spPr>
          <a:xfrm>
            <a:off x="7779358" y="1432692"/>
            <a:ext cx="1683775" cy="690442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7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Service Fabric Clusters</a:t>
            </a:r>
            <a:endParaRPr kumimoji="0" lang="en-US" sz="1047" b="0" i="0" u="none" strike="noStrike" kern="0" cap="none" spc="0" normalizeH="0" baseline="0" noProof="0" dirty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78" name="Storage Blobs"/>
          <p:cNvSpPr txBox="1"/>
          <p:nvPr/>
        </p:nvSpPr>
        <p:spPr>
          <a:xfrm>
            <a:off x="4738999" y="983019"/>
            <a:ext cx="1245204" cy="690442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7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Storage Blobs</a:t>
            </a:r>
            <a:endParaRPr kumimoji="0" lang="en-US" sz="1047" b="0" i="0" u="none" strike="noStrike" kern="0" cap="none" spc="0" normalizeH="0" baseline="0" noProof="0" dirty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pic>
        <p:nvPicPr>
          <p:cNvPr id="79" name="Logo - Virtual Machines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bg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53916" y="1165503"/>
            <a:ext cx="380653" cy="380653"/>
          </a:xfrm>
          <a:prstGeom prst="rect">
            <a:avLst/>
          </a:prstGeom>
          <a:ln>
            <a:noFill/>
          </a:ln>
        </p:spPr>
      </p:pic>
      <p:pic>
        <p:nvPicPr>
          <p:cNvPr id="80" name="Logo - Networki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198903" y="1138109"/>
            <a:ext cx="504686" cy="504686"/>
          </a:xfrm>
          <a:prstGeom prst="rect">
            <a:avLst/>
          </a:prstGeom>
        </p:spPr>
      </p:pic>
      <p:pic>
        <p:nvPicPr>
          <p:cNvPr id="81" name="Logo - Websites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bg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333289" y="1597837"/>
            <a:ext cx="398209" cy="398209"/>
          </a:xfrm>
          <a:prstGeom prst="rect">
            <a:avLst/>
          </a:prstGeom>
          <a:ln>
            <a:noFill/>
          </a:ln>
        </p:spPr>
      </p:pic>
      <p:sp>
        <p:nvSpPr>
          <p:cNvPr id="82" name="Logo - Service Fabric"/>
          <p:cNvSpPr/>
          <p:nvPr/>
        </p:nvSpPr>
        <p:spPr bwMode="auto">
          <a:xfrm>
            <a:off x="8364262" y="1154926"/>
            <a:ext cx="440692" cy="403596"/>
          </a:xfrm>
          <a:custGeom>
            <a:avLst/>
            <a:gdLst>
              <a:gd name="connsiteX0" fmla="*/ 284961 w 673895"/>
              <a:gd name="connsiteY0" fmla="*/ 158165 h 647702"/>
              <a:gd name="connsiteX1" fmla="*/ 170786 w 673895"/>
              <a:gd name="connsiteY1" fmla="*/ 242195 h 647702"/>
              <a:gd name="connsiteX2" fmla="*/ 176214 w 673895"/>
              <a:gd name="connsiteY2" fmla="*/ 269082 h 647702"/>
              <a:gd name="connsiteX3" fmla="*/ 150408 w 673895"/>
              <a:gd name="connsiteY3" fmla="*/ 331383 h 647702"/>
              <a:gd name="connsiteX4" fmla="*/ 146443 w 673895"/>
              <a:gd name="connsiteY4" fmla="*/ 334057 h 647702"/>
              <a:gd name="connsiteX5" fmla="*/ 192422 w 673895"/>
              <a:gd name="connsiteY5" fmla="*/ 472837 h 647702"/>
              <a:gd name="connsiteX6" fmla="*/ 220034 w 673895"/>
              <a:gd name="connsiteY6" fmla="*/ 478412 h 647702"/>
              <a:gd name="connsiteX7" fmla="*/ 248039 w 673895"/>
              <a:gd name="connsiteY7" fmla="*/ 497294 h 647702"/>
              <a:gd name="connsiteX8" fmla="*/ 265572 w 673895"/>
              <a:gd name="connsiteY8" fmla="*/ 523298 h 647702"/>
              <a:gd name="connsiteX9" fmla="*/ 408956 w 673895"/>
              <a:gd name="connsiteY9" fmla="*/ 523298 h 647702"/>
              <a:gd name="connsiteX10" fmla="*/ 417479 w 673895"/>
              <a:gd name="connsiteY10" fmla="*/ 505571 h 647702"/>
              <a:gd name="connsiteX11" fmla="*/ 456243 w 673895"/>
              <a:gd name="connsiteY11" fmla="*/ 473649 h 647702"/>
              <a:gd name="connsiteX12" fmla="*/ 488887 w 673895"/>
              <a:gd name="connsiteY12" fmla="*/ 467058 h 647702"/>
              <a:gd name="connsiteX13" fmla="*/ 531395 w 673895"/>
              <a:gd name="connsiteY13" fmla="*/ 334333 h 647702"/>
              <a:gd name="connsiteX14" fmla="*/ 523487 w 673895"/>
              <a:gd name="connsiteY14" fmla="*/ 329002 h 647702"/>
              <a:gd name="connsiteX15" fmla="*/ 497681 w 673895"/>
              <a:gd name="connsiteY15" fmla="*/ 266701 h 647702"/>
              <a:gd name="connsiteX16" fmla="*/ 501673 w 673895"/>
              <a:gd name="connsiteY16" fmla="*/ 246929 h 647702"/>
              <a:gd name="connsiteX17" fmla="*/ 384346 w 673895"/>
              <a:gd name="connsiteY17" fmla="*/ 159653 h 647702"/>
              <a:gd name="connsiteX18" fmla="*/ 370052 w 673895"/>
              <a:gd name="connsiteY18" fmla="*/ 169290 h 647702"/>
              <a:gd name="connsiteX19" fmla="*/ 335757 w 673895"/>
              <a:gd name="connsiteY19" fmla="*/ 176214 h 647702"/>
              <a:gd name="connsiteX20" fmla="*/ 301462 w 673895"/>
              <a:gd name="connsiteY20" fmla="*/ 169290 h 647702"/>
              <a:gd name="connsiteX21" fmla="*/ 335757 w 673895"/>
              <a:gd name="connsiteY21" fmla="*/ 0 h 647702"/>
              <a:gd name="connsiteX22" fmla="*/ 423864 w 673895"/>
              <a:gd name="connsiteY22" fmla="*/ 88107 h 647702"/>
              <a:gd name="connsiteX23" fmla="*/ 420253 w 673895"/>
              <a:gd name="connsiteY23" fmla="*/ 105993 h 647702"/>
              <a:gd name="connsiteX24" fmla="*/ 538728 w 673895"/>
              <a:gd name="connsiteY24" fmla="*/ 194124 h 647702"/>
              <a:gd name="connsiteX25" fmla="*/ 551493 w 673895"/>
              <a:gd name="connsiteY25" fmla="*/ 185518 h 647702"/>
              <a:gd name="connsiteX26" fmla="*/ 585788 w 673895"/>
              <a:gd name="connsiteY26" fmla="*/ 178594 h 647702"/>
              <a:gd name="connsiteX27" fmla="*/ 673895 w 673895"/>
              <a:gd name="connsiteY27" fmla="*/ 266701 h 647702"/>
              <a:gd name="connsiteX28" fmla="*/ 620083 w 673895"/>
              <a:gd name="connsiteY28" fmla="*/ 347884 h 647702"/>
              <a:gd name="connsiteX29" fmla="*/ 593016 w 673895"/>
              <a:gd name="connsiteY29" fmla="*/ 353349 h 647702"/>
              <a:gd name="connsiteX30" fmla="*/ 549222 w 673895"/>
              <a:gd name="connsiteY30" fmla="*/ 490092 h 647702"/>
              <a:gd name="connsiteX31" fmla="*/ 552839 w 673895"/>
              <a:gd name="connsiteY31" fmla="*/ 492531 h 647702"/>
              <a:gd name="connsiteX32" fmla="*/ 578645 w 673895"/>
              <a:gd name="connsiteY32" fmla="*/ 554832 h 647702"/>
              <a:gd name="connsiteX33" fmla="*/ 490538 w 673895"/>
              <a:gd name="connsiteY33" fmla="*/ 642939 h 647702"/>
              <a:gd name="connsiteX34" fmla="*/ 409355 w 673895"/>
              <a:gd name="connsiteY34" fmla="*/ 589127 h 647702"/>
              <a:gd name="connsiteX35" fmla="*/ 409084 w 673895"/>
              <a:gd name="connsiteY35" fmla="*/ 587783 h 647702"/>
              <a:gd name="connsiteX36" fmla="*/ 268154 w 673895"/>
              <a:gd name="connsiteY36" fmla="*/ 587783 h 647702"/>
              <a:gd name="connsiteX37" fmla="*/ 266921 w 673895"/>
              <a:gd name="connsiteY37" fmla="*/ 593890 h 647702"/>
              <a:gd name="connsiteX38" fmla="*/ 185738 w 673895"/>
              <a:gd name="connsiteY38" fmla="*/ 647702 h 647702"/>
              <a:gd name="connsiteX39" fmla="*/ 97631 w 673895"/>
              <a:gd name="connsiteY39" fmla="*/ 559595 h 647702"/>
              <a:gd name="connsiteX40" fmla="*/ 123437 w 673895"/>
              <a:gd name="connsiteY40" fmla="*/ 497294 h 647702"/>
              <a:gd name="connsiteX41" fmla="*/ 130921 w 673895"/>
              <a:gd name="connsiteY41" fmla="*/ 492248 h 647702"/>
              <a:gd name="connsiteX42" fmla="*/ 86036 w 673895"/>
              <a:gd name="connsiteY42" fmla="*/ 356771 h 647702"/>
              <a:gd name="connsiteX43" fmla="*/ 53812 w 673895"/>
              <a:gd name="connsiteY43" fmla="*/ 350265 h 647702"/>
              <a:gd name="connsiteX44" fmla="*/ 0 w 673895"/>
              <a:gd name="connsiteY44" fmla="*/ 269082 h 647702"/>
              <a:gd name="connsiteX45" fmla="*/ 88107 w 673895"/>
              <a:gd name="connsiteY45" fmla="*/ 180975 h 647702"/>
              <a:gd name="connsiteX46" fmla="*/ 122402 w 673895"/>
              <a:gd name="connsiteY46" fmla="*/ 187899 h 647702"/>
              <a:gd name="connsiteX47" fmla="*/ 129378 w 673895"/>
              <a:gd name="connsiteY47" fmla="*/ 192602 h 647702"/>
              <a:gd name="connsiteX48" fmla="*/ 250718 w 673895"/>
              <a:gd name="connsiteY48" fmla="*/ 103300 h 647702"/>
              <a:gd name="connsiteX49" fmla="*/ 247650 w 673895"/>
              <a:gd name="connsiteY49" fmla="*/ 88107 h 647702"/>
              <a:gd name="connsiteX50" fmla="*/ 335757 w 673895"/>
              <a:gd name="connsiteY50" fmla="*/ 0 h 647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673895" h="647702">
                <a:moveTo>
                  <a:pt x="284961" y="158165"/>
                </a:moveTo>
                <a:lnTo>
                  <a:pt x="170786" y="242195"/>
                </a:lnTo>
                <a:lnTo>
                  <a:pt x="176214" y="269082"/>
                </a:lnTo>
                <a:cubicBezTo>
                  <a:pt x="176214" y="293412"/>
                  <a:pt x="166353" y="315439"/>
                  <a:pt x="150408" y="331383"/>
                </a:cubicBezTo>
                <a:lnTo>
                  <a:pt x="146443" y="334057"/>
                </a:lnTo>
                <a:lnTo>
                  <a:pt x="192422" y="472837"/>
                </a:lnTo>
                <a:lnTo>
                  <a:pt x="220034" y="478412"/>
                </a:lnTo>
                <a:cubicBezTo>
                  <a:pt x="230575" y="482870"/>
                  <a:pt x="240067" y="489322"/>
                  <a:pt x="248039" y="497294"/>
                </a:cubicBezTo>
                <a:lnTo>
                  <a:pt x="265572" y="523298"/>
                </a:lnTo>
                <a:lnTo>
                  <a:pt x="408956" y="523298"/>
                </a:lnTo>
                <a:lnTo>
                  <a:pt x="417479" y="505571"/>
                </a:lnTo>
                <a:cubicBezTo>
                  <a:pt x="426979" y="491509"/>
                  <a:pt x="440432" y="480337"/>
                  <a:pt x="456243" y="473649"/>
                </a:cubicBezTo>
                <a:lnTo>
                  <a:pt x="488887" y="467058"/>
                </a:lnTo>
                <a:lnTo>
                  <a:pt x="531395" y="334333"/>
                </a:lnTo>
                <a:lnTo>
                  <a:pt x="523487" y="329002"/>
                </a:lnTo>
                <a:cubicBezTo>
                  <a:pt x="507543" y="313058"/>
                  <a:pt x="497681" y="291031"/>
                  <a:pt x="497681" y="266701"/>
                </a:cubicBezTo>
                <a:lnTo>
                  <a:pt x="501673" y="246929"/>
                </a:lnTo>
                <a:lnTo>
                  <a:pt x="384346" y="159653"/>
                </a:lnTo>
                <a:lnTo>
                  <a:pt x="370052" y="169290"/>
                </a:lnTo>
                <a:cubicBezTo>
                  <a:pt x="359511" y="173749"/>
                  <a:pt x="347922" y="176214"/>
                  <a:pt x="335757" y="176214"/>
                </a:cubicBezTo>
                <a:cubicBezTo>
                  <a:pt x="323592" y="176214"/>
                  <a:pt x="312003" y="173749"/>
                  <a:pt x="301462" y="169290"/>
                </a:cubicBezTo>
                <a:close/>
                <a:moveTo>
                  <a:pt x="335757" y="0"/>
                </a:moveTo>
                <a:cubicBezTo>
                  <a:pt x="384417" y="0"/>
                  <a:pt x="423864" y="39447"/>
                  <a:pt x="423864" y="88107"/>
                </a:cubicBezTo>
                <a:lnTo>
                  <a:pt x="420253" y="105993"/>
                </a:lnTo>
                <a:lnTo>
                  <a:pt x="538728" y="194124"/>
                </a:lnTo>
                <a:lnTo>
                  <a:pt x="551493" y="185518"/>
                </a:lnTo>
                <a:cubicBezTo>
                  <a:pt x="562034" y="181059"/>
                  <a:pt x="573623" y="178594"/>
                  <a:pt x="585788" y="178594"/>
                </a:cubicBezTo>
                <a:cubicBezTo>
                  <a:pt x="634448" y="178594"/>
                  <a:pt x="673895" y="218041"/>
                  <a:pt x="673895" y="266701"/>
                </a:cubicBezTo>
                <a:cubicBezTo>
                  <a:pt x="673895" y="303196"/>
                  <a:pt x="651706" y="334509"/>
                  <a:pt x="620083" y="347884"/>
                </a:cubicBezTo>
                <a:lnTo>
                  <a:pt x="593016" y="353349"/>
                </a:lnTo>
                <a:lnTo>
                  <a:pt x="549222" y="490092"/>
                </a:lnTo>
                <a:lnTo>
                  <a:pt x="552839" y="492531"/>
                </a:lnTo>
                <a:cubicBezTo>
                  <a:pt x="568783" y="508475"/>
                  <a:pt x="578645" y="530502"/>
                  <a:pt x="578645" y="554832"/>
                </a:cubicBezTo>
                <a:cubicBezTo>
                  <a:pt x="578645" y="603492"/>
                  <a:pt x="539198" y="642939"/>
                  <a:pt x="490538" y="642939"/>
                </a:cubicBezTo>
                <a:cubicBezTo>
                  <a:pt x="454043" y="642939"/>
                  <a:pt x="422731" y="620750"/>
                  <a:pt x="409355" y="589127"/>
                </a:cubicBezTo>
                <a:lnTo>
                  <a:pt x="409084" y="587783"/>
                </a:lnTo>
                <a:lnTo>
                  <a:pt x="268154" y="587783"/>
                </a:lnTo>
                <a:lnTo>
                  <a:pt x="266921" y="593890"/>
                </a:lnTo>
                <a:cubicBezTo>
                  <a:pt x="253546" y="625513"/>
                  <a:pt x="222233" y="647702"/>
                  <a:pt x="185738" y="647702"/>
                </a:cubicBezTo>
                <a:cubicBezTo>
                  <a:pt x="137078" y="647702"/>
                  <a:pt x="97631" y="608255"/>
                  <a:pt x="97631" y="559595"/>
                </a:cubicBezTo>
                <a:cubicBezTo>
                  <a:pt x="97631" y="535265"/>
                  <a:pt x="107493" y="513238"/>
                  <a:pt x="123437" y="497294"/>
                </a:cubicBezTo>
                <a:lnTo>
                  <a:pt x="130921" y="492248"/>
                </a:lnTo>
                <a:lnTo>
                  <a:pt x="86036" y="356771"/>
                </a:lnTo>
                <a:lnTo>
                  <a:pt x="53812" y="350265"/>
                </a:lnTo>
                <a:cubicBezTo>
                  <a:pt x="22189" y="336890"/>
                  <a:pt x="0" y="305577"/>
                  <a:pt x="0" y="269082"/>
                </a:cubicBezTo>
                <a:cubicBezTo>
                  <a:pt x="0" y="220422"/>
                  <a:pt x="39447" y="180975"/>
                  <a:pt x="88107" y="180975"/>
                </a:cubicBezTo>
                <a:cubicBezTo>
                  <a:pt x="100272" y="180975"/>
                  <a:pt x="111861" y="183440"/>
                  <a:pt x="122402" y="187899"/>
                </a:cubicBezTo>
                <a:lnTo>
                  <a:pt x="129378" y="192602"/>
                </a:lnTo>
                <a:lnTo>
                  <a:pt x="250718" y="103300"/>
                </a:lnTo>
                <a:lnTo>
                  <a:pt x="247650" y="88107"/>
                </a:lnTo>
                <a:cubicBezTo>
                  <a:pt x="247650" y="39447"/>
                  <a:pt x="287097" y="0"/>
                  <a:pt x="335757" y="0"/>
                </a:cubicBezTo>
                <a:close/>
              </a:path>
            </a:pathLst>
          </a:custGeom>
          <a:solidFill>
            <a:srgbClr val="C9C9C9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776" tIns="146220" rIns="182776" bIns="1462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756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83" name="Logo - Storage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bg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76361" y="1579894"/>
            <a:ext cx="381234" cy="381234"/>
          </a:xfrm>
          <a:prstGeom prst="rect">
            <a:avLst/>
          </a:prstGeom>
        </p:spPr>
      </p:pic>
      <p:sp>
        <p:nvSpPr>
          <p:cNvPr id="84" name="Core Services - General"/>
          <p:cNvSpPr/>
          <p:nvPr/>
        </p:nvSpPr>
        <p:spPr bwMode="auto">
          <a:xfrm>
            <a:off x="3116112" y="3733855"/>
            <a:ext cx="6306053" cy="458982"/>
          </a:xfrm>
          <a:prstGeom prst="rect">
            <a:avLst/>
          </a:prstGeom>
          <a:solidFill>
            <a:srgbClr val="FFFFFF">
              <a:lumMod val="7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0" i="0" u="none" strike="noStrike" kern="0" cap="none" spc="0" normalizeH="0" baseline="0" noProof="0" dirty="0">
                <a:ln>
                  <a:noFill/>
                </a:ln>
                <a:solidFill>
                  <a:srgbClr val="505050">
                    <a:lumMod val="50000"/>
                  </a:srgbClr>
                </a:solidFill>
                <a:effectLst/>
                <a:uLnTx/>
                <a:uFillTx/>
                <a:latin typeface="Segoe UI Light"/>
                <a:ea typeface="Segoe UI" pitchFamily="34" charset="0"/>
                <a:cs typeface="Segoe UI" pitchFamily="34" charset="0"/>
              </a:rPr>
              <a:t>Core Services</a:t>
            </a:r>
          </a:p>
        </p:txBody>
      </p:sp>
      <p:sp>
        <p:nvSpPr>
          <p:cNvPr id="85" name="Additional Platform Services"/>
          <p:cNvSpPr/>
          <p:nvPr/>
        </p:nvSpPr>
        <p:spPr bwMode="auto">
          <a:xfrm>
            <a:off x="3116112" y="4238274"/>
            <a:ext cx="6306053" cy="458982"/>
          </a:xfrm>
          <a:prstGeom prst="rect">
            <a:avLst/>
          </a:prstGeom>
          <a:solidFill>
            <a:srgbClr val="FFFFFF">
              <a:lumMod val="7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91427" rIns="182802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0" i="0" u="none" strike="noStrike" kern="0" cap="none" spc="0" normalizeH="0" baseline="0" noProof="0" dirty="0">
                <a:ln>
                  <a:noFill/>
                </a:ln>
                <a:solidFill>
                  <a:srgbClr val="505050">
                    <a:lumMod val="50000"/>
                  </a:srgbClr>
                </a:solidFill>
                <a:effectLst/>
                <a:uLnTx/>
                <a:uFillTx/>
                <a:latin typeface="Segoe UI Light"/>
                <a:ea typeface="Segoe UI" pitchFamily="34" charset="0"/>
                <a:cs typeface="Segoe UI" pitchFamily="34" charset="0"/>
              </a:rPr>
              <a:t>Additional Platform Services</a:t>
            </a:r>
          </a:p>
        </p:txBody>
      </p:sp>
      <p:sp>
        <p:nvSpPr>
          <p:cNvPr id="86" name="Foundational Services - General"/>
          <p:cNvSpPr/>
          <p:nvPr/>
        </p:nvSpPr>
        <p:spPr bwMode="auto">
          <a:xfrm>
            <a:off x="3113746" y="4752320"/>
            <a:ext cx="6306053" cy="458982"/>
          </a:xfrm>
          <a:prstGeom prst="rect">
            <a:avLst/>
          </a:prstGeom>
          <a:solidFill>
            <a:srgbClr val="FFFFFF">
              <a:lumMod val="7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91427" rIns="182854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505050">
                    <a:lumMod val="50000"/>
                  </a:srgbClr>
                </a:solidFill>
                <a:effectLst/>
                <a:uLnTx/>
                <a:uFillTx/>
                <a:latin typeface="Segoe UI Light"/>
                <a:ea typeface="Segoe UI" pitchFamily="34" charset="0"/>
                <a:cs typeface="Segoe UI" pitchFamily="34" charset="0"/>
              </a:rPr>
              <a:t>Foundational Services</a:t>
            </a:r>
          </a:p>
        </p:txBody>
      </p:sp>
      <p:sp>
        <p:nvSpPr>
          <p:cNvPr id="87" name="End User - TAB"/>
          <p:cNvSpPr txBox="1"/>
          <p:nvPr/>
        </p:nvSpPr>
        <p:spPr>
          <a:xfrm>
            <a:off x="1113562" y="2144716"/>
            <a:ext cx="1801132" cy="787990"/>
          </a:xfrm>
          <a:prstGeom prst="rect">
            <a:avLst/>
          </a:prstGeom>
          <a:noFill/>
        </p:spPr>
        <p:txBody>
          <a:bodyPr wrap="square" lIns="179209" tIns="143366" rIns="179209" bIns="143366" rtlCol="0">
            <a:spAutoFit/>
          </a:bodyPr>
          <a:lstStyle/>
          <a:p>
            <a:pPr marL="0" marR="0" lvl="0" indent="0" algn="ctr" defTabSz="913841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7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4" b="0" i="0" u="none" strike="noStrike" kern="120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End User Experiences</a:t>
            </a:r>
          </a:p>
        </p:txBody>
      </p:sp>
      <p:sp>
        <p:nvSpPr>
          <p:cNvPr id="88" name="Azure Portal - Tools - OSS"/>
          <p:cNvSpPr/>
          <p:nvPr/>
        </p:nvSpPr>
        <p:spPr bwMode="auto">
          <a:xfrm>
            <a:off x="3113746" y="2297095"/>
            <a:ext cx="6299502" cy="413527"/>
          </a:xfrm>
          <a:prstGeom prst="rect">
            <a:avLst/>
          </a:prstGeom>
          <a:solidFill>
            <a:srgbClr val="505050">
              <a:lumMod val="40000"/>
              <a:lumOff val="60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79233" tIns="143387" rIns="179233" bIns="14338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75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71" b="1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/>
                <a:ea typeface="Segoe UI" pitchFamily="34" charset="0"/>
                <a:cs typeface="Segoe UI" pitchFamily="34" charset="0"/>
              </a:rPr>
              <a:t>Azure Portal | Developer Tools (MSFT &amp; Open Source)</a:t>
            </a:r>
          </a:p>
        </p:txBody>
      </p:sp>
      <p:sp>
        <p:nvSpPr>
          <p:cNvPr id="89" name="Unified App Model - TAB"/>
          <p:cNvSpPr txBox="1"/>
          <p:nvPr/>
        </p:nvSpPr>
        <p:spPr>
          <a:xfrm>
            <a:off x="1090419" y="2868514"/>
            <a:ext cx="1795233" cy="787990"/>
          </a:xfrm>
          <a:prstGeom prst="rect">
            <a:avLst/>
          </a:prstGeom>
          <a:noFill/>
        </p:spPr>
        <p:txBody>
          <a:bodyPr wrap="square" lIns="179209" tIns="143366" rIns="179209" bIns="143366" rtlCol="0">
            <a:spAutoFit/>
          </a:bodyPr>
          <a:lstStyle/>
          <a:p>
            <a:pPr marL="0" marR="0" lvl="0" indent="0" algn="ctr" defTabSz="913841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7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4" b="0" i="0" u="none" strike="noStrike" kern="120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Unified App Model</a:t>
            </a:r>
          </a:p>
        </p:txBody>
      </p:sp>
      <p:sp>
        <p:nvSpPr>
          <p:cNvPr id="90" name="Azure Resource Manager"/>
          <p:cNvSpPr/>
          <p:nvPr/>
        </p:nvSpPr>
        <p:spPr bwMode="auto">
          <a:xfrm>
            <a:off x="3113747" y="3026407"/>
            <a:ext cx="6299501" cy="413527"/>
          </a:xfrm>
          <a:prstGeom prst="rect">
            <a:avLst/>
          </a:prstGeom>
          <a:solidFill>
            <a:srgbClr val="505050">
              <a:lumMod val="40000"/>
              <a:lumOff val="60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79233" tIns="143387" rIns="179233" bIns="14338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75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71" b="1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/>
                <a:ea typeface="Segoe UI" pitchFamily="34" charset="0"/>
                <a:cs typeface="Segoe UI" pitchFamily="34" charset="0"/>
              </a:rPr>
              <a:t>Azure Resource Manager</a:t>
            </a:r>
          </a:p>
        </p:txBody>
      </p:sp>
      <p:sp>
        <p:nvSpPr>
          <p:cNvPr id="91" name="Core Services - Specific"/>
          <p:cNvSpPr/>
          <p:nvPr/>
        </p:nvSpPr>
        <p:spPr bwMode="auto">
          <a:xfrm>
            <a:off x="3113745" y="3744690"/>
            <a:ext cx="6306053" cy="433052"/>
          </a:xfrm>
          <a:prstGeom prst="rect">
            <a:avLst/>
          </a:prstGeom>
          <a:solidFill>
            <a:srgbClr val="505050">
              <a:lumMod val="40000"/>
              <a:lumOff val="60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79233" tIns="143387" rIns="179233" bIns="14338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75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71" b="1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/>
                <a:ea typeface="Segoe UI" pitchFamily="34" charset="0"/>
                <a:cs typeface="Segoe UI" pitchFamily="34" charset="0"/>
              </a:rPr>
              <a:t>Core Services</a:t>
            </a:r>
          </a:p>
          <a:p>
            <a:pPr marL="0" marR="0" lvl="0" indent="0" algn="ctr" defTabSz="91375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77" b="0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/>
                <a:ea typeface="Segoe UI" pitchFamily="34" charset="0"/>
                <a:cs typeface="Segoe UI" pitchFamily="34" charset="0"/>
              </a:rPr>
              <a:t>Subscriptions | RBAC | Marketplace | Metrics | Usage</a:t>
            </a:r>
          </a:p>
        </p:txBody>
      </p:sp>
      <p:sp>
        <p:nvSpPr>
          <p:cNvPr id="92" name="Foundational Services - Specific"/>
          <p:cNvSpPr/>
          <p:nvPr/>
        </p:nvSpPr>
        <p:spPr bwMode="auto">
          <a:xfrm>
            <a:off x="3113746" y="4742693"/>
            <a:ext cx="6304437" cy="489651"/>
          </a:xfrm>
          <a:prstGeom prst="rect">
            <a:avLst/>
          </a:prstGeom>
          <a:solidFill>
            <a:srgbClr val="505050">
              <a:lumMod val="7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146241" rIns="182802" bIns="14624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7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Segoe UI" pitchFamily="34" charset="0"/>
                <a:cs typeface="Segoe UI" pitchFamily="34" charset="0"/>
              </a:rPr>
              <a:t>Foundational Services</a:t>
            </a:r>
          </a:p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97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Segoe UI" pitchFamily="34" charset="0"/>
                <a:cs typeface="Segoe UI" pitchFamily="34" charset="0"/>
              </a:rPr>
              <a:t>Compute | Storage | Networking | Platform Services</a:t>
            </a:r>
            <a:endParaRPr kumimoji="0" lang="en-US" sz="1197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3" name="Cloud Infrastructure - TAB"/>
          <p:cNvSpPr txBox="1"/>
          <p:nvPr/>
        </p:nvSpPr>
        <p:spPr>
          <a:xfrm>
            <a:off x="1128010" y="5384995"/>
            <a:ext cx="1829651" cy="803676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Cloud Infrastructure</a:t>
            </a:r>
          </a:p>
        </p:txBody>
      </p:sp>
      <p:grpSp>
        <p:nvGrpSpPr>
          <p:cNvPr id="94" name="Infrastructure Management Group"/>
          <p:cNvGrpSpPr/>
          <p:nvPr/>
        </p:nvGrpSpPr>
        <p:grpSpPr>
          <a:xfrm>
            <a:off x="3113744" y="5454530"/>
            <a:ext cx="6317137" cy="728214"/>
            <a:chOff x="2943499" y="5435945"/>
            <a:chExt cx="6464926" cy="728317"/>
          </a:xfrm>
        </p:grpSpPr>
        <p:sp>
          <p:nvSpPr>
            <p:cNvPr id="95" name="Compute"/>
            <p:cNvSpPr/>
            <p:nvPr/>
          </p:nvSpPr>
          <p:spPr bwMode="auto">
            <a:xfrm>
              <a:off x="2949254" y="5834871"/>
              <a:ext cx="2109390" cy="329391"/>
            </a:xfrm>
            <a:prstGeom prst="rect">
              <a:avLst/>
            </a:prstGeom>
            <a:solidFill>
              <a:srgbClr val="505050">
                <a:lumMod val="50000"/>
              </a:srgb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02" tIns="146241" rIns="182802" bIns="14624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7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Light"/>
                  <a:ea typeface="Segoe UI" pitchFamily="34" charset="0"/>
                  <a:cs typeface="Segoe UI" pitchFamily="34" charset="0"/>
                </a:rPr>
                <a:t>Compute</a:t>
              </a:r>
            </a:p>
          </p:txBody>
        </p:sp>
        <p:sp>
          <p:nvSpPr>
            <p:cNvPr id="96" name="Storage"/>
            <p:cNvSpPr/>
            <p:nvPr/>
          </p:nvSpPr>
          <p:spPr bwMode="auto">
            <a:xfrm>
              <a:off x="5121354" y="5834870"/>
              <a:ext cx="2109390" cy="329391"/>
            </a:xfrm>
            <a:prstGeom prst="rect">
              <a:avLst/>
            </a:prstGeom>
            <a:solidFill>
              <a:srgbClr val="505050">
                <a:lumMod val="50000"/>
              </a:srgb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02" tIns="146241" rIns="182802" bIns="14624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7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Light"/>
                  <a:ea typeface="Segoe UI" pitchFamily="34" charset="0"/>
                  <a:cs typeface="Segoe UI" pitchFamily="34" charset="0"/>
                </a:rPr>
                <a:t>Storage</a:t>
              </a:r>
            </a:p>
          </p:txBody>
        </p:sp>
        <p:sp>
          <p:nvSpPr>
            <p:cNvPr id="97" name="Networking"/>
            <p:cNvSpPr/>
            <p:nvPr/>
          </p:nvSpPr>
          <p:spPr bwMode="auto">
            <a:xfrm>
              <a:off x="7303673" y="5834869"/>
              <a:ext cx="2104752" cy="329391"/>
            </a:xfrm>
            <a:prstGeom prst="rect">
              <a:avLst/>
            </a:prstGeom>
            <a:solidFill>
              <a:srgbClr val="505050">
                <a:lumMod val="50000"/>
              </a:srgb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02" tIns="146241" rIns="182802" bIns="14624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97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Light"/>
                  <a:ea typeface="Segoe UI" pitchFamily="34" charset="0"/>
                  <a:cs typeface="Segoe UI" pitchFamily="34" charset="0"/>
                </a:rPr>
                <a:t>Networking</a:t>
              </a:r>
            </a:p>
          </p:txBody>
        </p:sp>
        <p:sp>
          <p:nvSpPr>
            <p:cNvPr id="98" name="Infrastructure Management"/>
            <p:cNvSpPr/>
            <p:nvPr/>
          </p:nvSpPr>
          <p:spPr bwMode="auto">
            <a:xfrm>
              <a:off x="2943499" y="5435945"/>
              <a:ext cx="6459171" cy="329391"/>
            </a:xfrm>
            <a:prstGeom prst="rect">
              <a:avLst/>
            </a:prstGeom>
            <a:solidFill>
              <a:srgbClr val="505050">
                <a:lumMod val="50000"/>
              </a:srgb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02" tIns="146241" rIns="182802" bIns="14624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98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Light"/>
                  <a:ea typeface="Segoe UI" pitchFamily="34" charset="0"/>
                  <a:cs typeface="Segoe UI" pitchFamily="34" charset="0"/>
                </a:rPr>
                <a:t>Infrastructure Management</a:t>
              </a:r>
            </a:p>
          </p:txBody>
        </p:sp>
      </p:grpSp>
      <p:sp>
        <p:nvSpPr>
          <p:cNvPr id="99" name="Arrow - Core to Platform" hidden="1"/>
          <p:cNvSpPr/>
          <p:nvPr/>
        </p:nvSpPr>
        <p:spPr bwMode="auto">
          <a:xfrm>
            <a:off x="8808471" y="4084679"/>
            <a:ext cx="228502" cy="347098"/>
          </a:xfrm>
          <a:prstGeom prst="upDownArrow">
            <a:avLst/>
          </a:prstGeom>
          <a:solidFill>
            <a:srgbClr val="FFFFFF">
              <a:lumMod val="65000"/>
            </a:srgbClr>
          </a:solidFill>
          <a:ln w="9525" cap="flat" cmpd="sng" algn="ctr">
            <a:solidFill>
              <a:srgbClr val="505050"/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0" name="Arrow - Platform to Foundation" hidden="1"/>
          <p:cNvSpPr/>
          <p:nvPr/>
        </p:nvSpPr>
        <p:spPr bwMode="auto">
          <a:xfrm>
            <a:off x="8813627" y="4570675"/>
            <a:ext cx="228502" cy="347098"/>
          </a:xfrm>
          <a:prstGeom prst="upDownArrow">
            <a:avLst/>
          </a:prstGeom>
          <a:solidFill>
            <a:srgbClr val="FFFFFF">
              <a:lumMod val="65000"/>
            </a:srgbClr>
          </a:solidFill>
          <a:ln w="9525" cap="flat" cmpd="sng" algn="ctr">
            <a:solidFill>
              <a:srgbClr val="505050"/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1" name="Arrorw - Core to Foundation" hidden="1"/>
          <p:cNvSpPr/>
          <p:nvPr/>
        </p:nvSpPr>
        <p:spPr bwMode="auto">
          <a:xfrm>
            <a:off x="3246924" y="4099406"/>
            <a:ext cx="228502" cy="825275"/>
          </a:xfrm>
          <a:prstGeom prst="upDownArrow">
            <a:avLst/>
          </a:prstGeom>
          <a:solidFill>
            <a:srgbClr val="FFFFFF">
              <a:lumMod val="65000"/>
            </a:srgbClr>
          </a:solidFill>
          <a:ln w="9525" cap="flat" cmpd="sng" algn="ctr">
            <a:solidFill>
              <a:srgbClr val="505050"/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2" name="Websites - Emphasis"/>
          <p:cNvSpPr txBox="1"/>
          <p:nvPr/>
        </p:nvSpPr>
        <p:spPr>
          <a:xfrm>
            <a:off x="6683648" y="986139"/>
            <a:ext cx="1683775" cy="719469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Websites</a:t>
            </a:r>
          </a:p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4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(.NET, PHP, Python … )</a:t>
            </a:r>
          </a:p>
        </p:txBody>
      </p:sp>
      <p:sp>
        <p:nvSpPr>
          <p:cNvPr id="103" name="Service Fabric Clusters - Emphasis"/>
          <p:cNvSpPr txBox="1"/>
          <p:nvPr/>
        </p:nvSpPr>
        <p:spPr>
          <a:xfrm>
            <a:off x="7772503" y="1428878"/>
            <a:ext cx="1683775" cy="690442"/>
          </a:xfrm>
          <a:prstGeom prst="rect">
            <a:avLst/>
          </a:prstGeom>
          <a:noFill/>
        </p:spPr>
        <p:txBody>
          <a:bodyPr wrap="square" lIns="182776" tIns="146220" rIns="182776" bIns="146220" rtlCol="0">
            <a:spAutoFit/>
          </a:bodyPr>
          <a:lstStyle/>
          <a:p>
            <a:pPr marL="0" marR="0" lvl="0" indent="0" algn="ctr" defTabSz="93202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Service Fabric Clusters</a:t>
            </a:r>
            <a:endParaRPr kumimoji="0" lang="en-US" sz="1047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pic>
        <p:nvPicPr>
          <p:cNvPr id="104" name="Logo - Websites - Emphasis"/>
          <p:cNvPicPr>
            <a:picLocks noChangeAspect="1"/>
          </p:cNvPicPr>
          <p:nvPr/>
        </p:nvPicPr>
        <p:blipFill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6433" y="1594022"/>
            <a:ext cx="398209" cy="398210"/>
          </a:xfrm>
          <a:prstGeom prst="rect">
            <a:avLst/>
          </a:prstGeom>
          <a:ln>
            <a:noFill/>
          </a:ln>
        </p:spPr>
      </p:pic>
      <p:sp>
        <p:nvSpPr>
          <p:cNvPr id="105" name="Logo - Service Fabric - Emphasis"/>
          <p:cNvSpPr/>
          <p:nvPr/>
        </p:nvSpPr>
        <p:spPr bwMode="auto">
          <a:xfrm>
            <a:off x="8362813" y="1153492"/>
            <a:ext cx="444235" cy="407410"/>
          </a:xfrm>
          <a:custGeom>
            <a:avLst/>
            <a:gdLst>
              <a:gd name="connsiteX0" fmla="*/ 284961 w 673895"/>
              <a:gd name="connsiteY0" fmla="*/ 158165 h 647702"/>
              <a:gd name="connsiteX1" fmla="*/ 170786 w 673895"/>
              <a:gd name="connsiteY1" fmla="*/ 242195 h 647702"/>
              <a:gd name="connsiteX2" fmla="*/ 176214 w 673895"/>
              <a:gd name="connsiteY2" fmla="*/ 269082 h 647702"/>
              <a:gd name="connsiteX3" fmla="*/ 150408 w 673895"/>
              <a:gd name="connsiteY3" fmla="*/ 331383 h 647702"/>
              <a:gd name="connsiteX4" fmla="*/ 146443 w 673895"/>
              <a:gd name="connsiteY4" fmla="*/ 334057 h 647702"/>
              <a:gd name="connsiteX5" fmla="*/ 192422 w 673895"/>
              <a:gd name="connsiteY5" fmla="*/ 472837 h 647702"/>
              <a:gd name="connsiteX6" fmla="*/ 220034 w 673895"/>
              <a:gd name="connsiteY6" fmla="*/ 478412 h 647702"/>
              <a:gd name="connsiteX7" fmla="*/ 248039 w 673895"/>
              <a:gd name="connsiteY7" fmla="*/ 497294 h 647702"/>
              <a:gd name="connsiteX8" fmla="*/ 265572 w 673895"/>
              <a:gd name="connsiteY8" fmla="*/ 523298 h 647702"/>
              <a:gd name="connsiteX9" fmla="*/ 408956 w 673895"/>
              <a:gd name="connsiteY9" fmla="*/ 523298 h 647702"/>
              <a:gd name="connsiteX10" fmla="*/ 417479 w 673895"/>
              <a:gd name="connsiteY10" fmla="*/ 505571 h 647702"/>
              <a:gd name="connsiteX11" fmla="*/ 456243 w 673895"/>
              <a:gd name="connsiteY11" fmla="*/ 473649 h 647702"/>
              <a:gd name="connsiteX12" fmla="*/ 488887 w 673895"/>
              <a:gd name="connsiteY12" fmla="*/ 467058 h 647702"/>
              <a:gd name="connsiteX13" fmla="*/ 531395 w 673895"/>
              <a:gd name="connsiteY13" fmla="*/ 334333 h 647702"/>
              <a:gd name="connsiteX14" fmla="*/ 523487 w 673895"/>
              <a:gd name="connsiteY14" fmla="*/ 329002 h 647702"/>
              <a:gd name="connsiteX15" fmla="*/ 497681 w 673895"/>
              <a:gd name="connsiteY15" fmla="*/ 266701 h 647702"/>
              <a:gd name="connsiteX16" fmla="*/ 501673 w 673895"/>
              <a:gd name="connsiteY16" fmla="*/ 246929 h 647702"/>
              <a:gd name="connsiteX17" fmla="*/ 384346 w 673895"/>
              <a:gd name="connsiteY17" fmla="*/ 159653 h 647702"/>
              <a:gd name="connsiteX18" fmla="*/ 370052 w 673895"/>
              <a:gd name="connsiteY18" fmla="*/ 169290 h 647702"/>
              <a:gd name="connsiteX19" fmla="*/ 335757 w 673895"/>
              <a:gd name="connsiteY19" fmla="*/ 176214 h 647702"/>
              <a:gd name="connsiteX20" fmla="*/ 301462 w 673895"/>
              <a:gd name="connsiteY20" fmla="*/ 169290 h 647702"/>
              <a:gd name="connsiteX21" fmla="*/ 335757 w 673895"/>
              <a:gd name="connsiteY21" fmla="*/ 0 h 647702"/>
              <a:gd name="connsiteX22" fmla="*/ 423864 w 673895"/>
              <a:gd name="connsiteY22" fmla="*/ 88107 h 647702"/>
              <a:gd name="connsiteX23" fmla="*/ 420253 w 673895"/>
              <a:gd name="connsiteY23" fmla="*/ 105993 h 647702"/>
              <a:gd name="connsiteX24" fmla="*/ 538728 w 673895"/>
              <a:gd name="connsiteY24" fmla="*/ 194124 h 647702"/>
              <a:gd name="connsiteX25" fmla="*/ 551493 w 673895"/>
              <a:gd name="connsiteY25" fmla="*/ 185518 h 647702"/>
              <a:gd name="connsiteX26" fmla="*/ 585788 w 673895"/>
              <a:gd name="connsiteY26" fmla="*/ 178594 h 647702"/>
              <a:gd name="connsiteX27" fmla="*/ 673895 w 673895"/>
              <a:gd name="connsiteY27" fmla="*/ 266701 h 647702"/>
              <a:gd name="connsiteX28" fmla="*/ 620083 w 673895"/>
              <a:gd name="connsiteY28" fmla="*/ 347884 h 647702"/>
              <a:gd name="connsiteX29" fmla="*/ 593016 w 673895"/>
              <a:gd name="connsiteY29" fmla="*/ 353349 h 647702"/>
              <a:gd name="connsiteX30" fmla="*/ 549222 w 673895"/>
              <a:gd name="connsiteY30" fmla="*/ 490092 h 647702"/>
              <a:gd name="connsiteX31" fmla="*/ 552839 w 673895"/>
              <a:gd name="connsiteY31" fmla="*/ 492531 h 647702"/>
              <a:gd name="connsiteX32" fmla="*/ 578645 w 673895"/>
              <a:gd name="connsiteY32" fmla="*/ 554832 h 647702"/>
              <a:gd name="connsiteX33" fmla="*/ 490538 w 673895"/>
              <a:gd name="connsiteY33" fmla="*/ 642939 h 647702"/>
              <a:gd name="connsiteX34" fmla="*/ 409355 w 673895"/>
              <a:gd name="connsiteY34" fmla="*/ 589127 h 647702"/>
              <a:gd name="connsiteX35" fmla="*/ 409084 w 673895"/>
              <a:gd name="connsiteY35" fmla="*/ 587783 h 647702"/>
              <a:gd name="connsiteX36" fmla="*/ 268154 w 673895"/>
              <a:gd name="connsiteY36" fmla="*/ 587783 h 647702"/>
              <a:gd name="connsiteX37" fmla="*/ 266921 w 673895"/>
              <a:gd name="connsiteY37" fmla="*/ 593890 h 647702"/>
              <a:gd name="connsiteX38" fmla="*/ 185738 w 673895"/>
              <a:gd name="connsiteY38" fmla="*/ 647702 h 647702"/>
              <a:gd name="connsiteX39" fmla="*/ 97631 w 673895"/>
              <a:gd name="connsiteY39" fmla="*/ 559595 h 647702"/>
              <a:gd name="connsiteX40" fmla="*/ 123437 w 673895"/>
              <a:gd name="connsiteY40" fmla="*/ 497294 h 647702"/>
              <a:gd name="connsiteX41" fmla="*/ 130921 w 673895"/>
              <a:gd name="connsiteY41" fmla="*/ 492248 h 647702"/>
              <a:gd name="connsiteX42" fmla="*/ 86036 w 673895"/>
              <a:gd name="connsiteY42" fmla="*/ 356771 h 647702"/>
              <a:gd name="connsiteX43" fmla="*/ 53812 w 673895"/>
              <a:gd name="connsiteY43" fmla="*/ 350265 h 647702"/>
              <a:gd name="connsiteX44" fmla="*/ 0 w 673895"/>
              <a:gd name="connsiteY44" fmla="*/ 269082 h 647702"/>
              <a:gd name="connsiteX45" fmla="*/ 88107 w 673895"/>
              <a:gd name="connsiteY45" fmla="*/ 180975 h 647702"/>
              <a:gd name="connsiteX46" fmla="*/ 122402 w 673895"/>
              <a:gd name="connsiteY46" fmla="*/ 187899 h 647702"/>
              <a:gd name="connsiteX47" fmla="*/ 129378 w 673895"/>
              <a:gd name="connsiteY47" fmla="*/ 192602 h 647702"/>
              <a:gd name="connsiteX48" fmla="*/ 250718 w 673895"/>
              <a:gd name="connsiteY48" fmla="*/ 103300 h 647702"/>
              <a:gd name="connsiteX49" fmla="*/ 247650 w 673895"/>
              <a:gd name="connsiteY49" fmla="*/ 88107 h 647702"/>
              <a:gd name="connsiteX50" fmla="*/ 335757 w 673895"/>
              <a:gd name="connsiteY50" fmla="*/ 0 h 647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673895" h="647702">
                <a:moveTo>
                  <a:pt x="284961" y="158165"/>
                </a:moveTo>
                <a:lnTo>
                  <a:pt x="170786" y="242195"/>
                </a:lnTo>
                <a:lnTo>
                  <a:pt x="176214" y="269082"/>
                </a:lnTo>
                <a:cubicBezTo>
                  <a:pt x="176214" y="293412"/>
                  <a:pt x="166353" y="315439"/>
                  <a:pt x="150408" y="331383"/>
                </a:cubicBezTo>
                <a:lnTo>
                  <a:pt x="146443" y="334057"/>
                </a:lnTo>
                <a:lnTo>
                  <a:pt x="192422" y="472837"/>
                </a:lnTo>
                <a:lnTo>
                  <a:pt x="220034" y="478412"/>
                </a:lnTo>
                <a:cubicBezTo>
                  <a:pt x="230575" y="482870"/>
                  <a:pt x="240067" y="489322"/>
                  <a:pt x="248039" y="497294"/>
                </a:cubicBezTo>
                <a:lnTo>
                  <a:pt x="265572" y="523298"/>
                </a:lnTo>
                <a:lnTo>
                  <a:pt x="408956" y="523298"/>
                </a:lnTo>
                <a:lnTo>
                  <a:pt x="417479" y="505571"/>
                </a:lnTo>
                <a:cubicBezTo>
                  <a:pt x="426979" y="491509"/>
                  <a:pt x="440432" y="480337"/>
                  <a:pt x="456243" y="473649"/>
                </a:cubicBezTo>
                <a:lnTo>
                  <a:pt x="488887" y="467058"/>
                </a:lnTo>
                <a:lnTo>
                  <a:pt x="531395" y="334333"/>
                </a:lnTo>
                <a:lnTo>
                  <a:pt x="523487" y="329002"/>
                </a:lnTo>
                <a:cubicBezTo>
                  <a:pt x="507543" y="313058"/>
                  <a:pt x="497681" y="291031"/>
                  <a:pt x="497681" y="266701"/>
                </a:cubicBezTo>
                <a:lnTo>
                  <a:pt x="501673" y="246929"/>
                </a:lnTo>
                <a:lnTo>
                  <a:pt x="384346" y="159653"/>
                </a:lnTo>
                <a:lnTo>
                  <a:pt x="370052" y="169290"/>
                </a:lnTo>
                <a:cubicBezTo>
                  <a:pt x="359511" y="173749"/>
                  <a:pt x="347922" y="176214"/>
                  <a:pt x="335757" y="176214"/>
                </a:cubicBezTo>
                <a:cubicBezTo>
                  <a:pt x="323592" y="176214"/>
                  <a:pt x="312003" y="173749"/>
                  <a:pt x="301462" y="169290"/>
                </a:cubicBezTo>
                <a:close/>
                <a:moveTo>
                  <a:pt x="335757" y="0"/>
                </a:moveTo>
                <a:cubicBezTo>
                  <a:pt x="384417" y="0"/>
                  <a:pt x="423864" y="39447"/>
                  <a:pt x="423864" y="88107"/>
                </a:cubicBezTo>
                <a:lnTo>
                  <a:pt x="420253" y="105993"/>
                </a:lnTo>
                <a:lnTo>
                  <a:pt x="538728" y="194124"/>
                </a:lnTo>
                <a:lnTo>
                  <a:pt x="551493" y="185518"/>
                </a:lnTo>
                <a:cubicBezTo>
                  <a:pt x="562034" y="181059"/>
                  <a:pt x="573623" y="178594"/>
                  <a:pt x="585788" y="178594"/>
                </a:cubicBezTo>
                <a:cubicBezTo>
                  <a:pt x="634448" y="178594"/>
                  <a:pt x="673895" y="218041"/>
                  <a:pt x="673895" y="266701"/>
                </a:cubicBezTo>
                <a:cubicBezTo>
                  <a:pt x="673895" y="303196"/>
                  <a:pt x="651706" y="334509"/>
                  <a:pt x="620083" y="347884"/>
                </a:cubicBezTo>
                <a:lnTo>
                  <a:pt x="593016" y="353349"/>
                </a:lnTo>
                <a:lnTo>
                  <a:pt x="549222" y="490092"/>
                </a:lnTo>
                <a:lnTo>
                  <a:pt x="552839" y="492531"/>
                </a:lnTo>
                <a:cubicBezTo>
                  <a:pt x="568783" y="508475"/>
                  <a:pt x="578645" y="530502"/>
                  <a:pt x="578645" y="554832"/>
                </a:cubicBezTo>
                <a:cubicBezTo>
                  <a:pt x="578645" y="603492"/>
                  <a:pt x="539198" y="642939"/>
                  <a:pt x="490538" y="642939"/>
                </a:cubicBezTo>
                <a:cubicBezTo>
                  <a:pt x="454043" y="642939"/>
                  <a:pt x="422731" y="620750"/>
                  <a:pt x="409355" y="589127"/>
                </a:cubicBezTo>
                <a:lnTo>
                  <a:pt x="409084" y="587783"/>
                </a:lnTo>
                <a:lnTo>
                  <a:pt x="268154" y="587783"/>
                </a:lnTo>
                <a:lnTo>
                  <a:pt x="266921" y="593890"/>
                </a:lnTo>
                <a:cubicBezTo>
                  <a:pt x="253546" y="625513"/>
                  <a:pt x="222233" y="647702"/>
                  <a:pt x="185738" y="647702"/>
                </a:cubicBezTo>
                <a:cubicBezTo>
                  <a:pt x="137078" y="647702"/>
                  <a:pt x="97631" y="608255"/>
                  <a:pt x="97631" y="559595"/>
                </a:cubicBezTo>
                <a:cubicBezTo>
                  <a:pt x="97631" y="535265"/>
                  <a:pt x="107493" y="513238"/>
                  <a:pt x="123437" y="497294"/>
                </a:cubicBezTo>
                <a:lnTo>
                  <a:pt x="130921" y="492248"/>
                </a:lnTo>
                <a:lnTo>
                  <a:pt x="86036" y="356771"/>
                </a:lnTo>
                <a:lnTo>
                  <a:pt x="53812" y="350265"/>
                </a:lnTo>
                <a:cubicBezTo>
                  <a:pt x="22189" y="336890"/>
                  <a:pt x="0" y="305577"/>
                  <a:pt x="0" y="269082"/>
                </a:cubicBezTo>
                <a:cubicBezTo>
                  <a:pt x="0" y="220422"/>
                  <a:pt x="39447" y="180975"/>
                  <a:pt x="88107" y="180975"/>
                </a:cubicBezTo>
                <a:cubicBezTo>
                  <a:pt x="100272" y="180975"/>
                  <a:pt x="111861" y="183440"/>
                  <a:pt x="122402" y="187899"/>
                </a:cubicBezTo>
                <a:lnTo>
                  <a:pt x="129378" y="192602"/>
                </a:lnTo>
                <a:lnTo>
                  <a:pt x="250718" y="103300"/>
                </a:lnTo>
                <a:lnTo>
                  <a:pt x="247650" y="88107"/>
                </a:lnTo>
                <a:cubicBezTo>
                  <a:pt x="247650" y="39447"/>
                  <a:pt x="287097" y="0"/>
                  <a:pt x="335757" y="0"/>
                </a:cubicBezTo>
                <a:close/>
              </a:path>
            </a:pathLst>
          </a:custGeom>
          <a:solidFill>
            <a:srgbClr val="000000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776" tIns="146220" rIns="182776" bIns="1462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756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6" name="From Microsoft"/>
          <p:cNvSpPr txBox="1"/>
          <p:nvPr/>
        </p:nvSpPr>
        <p:spPr>
          <a:xfrm>
            <a:off x="9959203" y="2449472"/>
            <a:ext cx="2493034" cy="634440"/>
          </a:xfrm>
          <a:prstGeom prst="rect">
            <a:avLst/>
          </a:prstGeom>
          <a:noFill/>
        </p:spPr>
        <p:txBody>
          <a:bodyPr wrap="none" lIns="182854" tIns="146283" rIns="182854" bIns="146283" rtlCol="0">
            <a:spAutoFit/>
          </a:bodyPr>
          <a:lstStyle/>
          <a:p>
            <a:pPr marL="0" marR="0" lvl="0" indent="0" algn="l" defTabSz="914224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From Microsoft</a:t>
            </a:r>
          </a:p>
        </p:txBody>
      </p:sp>
      <p:sp>
        <p:nvSpPr>
          <p:cNvPr id="107" name="From 3rd Parties"/>
          <p:cNvSpPr txBox="1"/>
          <p:nvPr/>
        </p:nvSpPr>
        <p:spPr>
          <a:xfrm>
            <a:off x="9929774" y="5171039"/>
            <a:ext cx="2551891" cy="634440"/>
          </a:xfrm>
          <a:prstGeom prst="rect">
            <a:avLst/>
          </a:prstGeom>
          <a:noFill/>
        </p:spPr>
        <p:txBody>
          <a:bodyPr wrap="none" lIns="182854" tIns="146283" rIns="182854" bIns="146283" rtlCol="0">
            <a:spAutoFit/>
          </a:bodyPr>
          <a:lstStyle/>
          <a:p>
            <a:pPr marL="0" marR="0" lvl="0" indent="0" algn="l" defTabSz="914224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From 3</a:t>
            </a:r>
            <a:r>
              <a:rPr kumimoji="0" lang="en-US" sz="2400" b="0" i="0" u="none" strike="noStrike" kern="0" cap="none" spc="0" normalizeH="0" baseline="30000" noProof="0" dirty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rd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 Parties</a:t>
            </a:r>
          </a:p>
        </p:txBody>
      </p:sp>
      <p:sp>
        <p:nvSpPr>
          <p:cNvPr id="109" name="Arrow - From Thrid Parties"/>
          <p:cNvSpPr/>
          <p:nvPr/>
        </p:nvSpPr>
        <p:spPr bwMode="auto">
          <a:xfrm rot="10800000">
            <a:off x="9437973" y="3026406"/>
            <a:ext cx="1807527" cy="2096760"/>
          </a:xfrm>
          <a:custGeom>
            <a:avLst/>
            <a:gdLst>
              <a:gd name="connsiteX0" fmla="*/ 220360 w 1807783"/>
              <a:gd name="connsiteY0" fmla="*/ 2860158 h 2860158"/>
              <a:gd name="connsiteX1" fmla="*/ 0 w 1807783"/>
              <a:gd name="connsiteY1" fmla="*/ 2860158 h 2860158"/>
              <a:gd name="connsiteX2" fmla="*/ 0 w 1807783"/>
              <a:gd name="connsiteY2" fmla="*/ 2035475 h 2860158"/>
              <a:gd name="connsiteX3" fmla="*/ 315602 w 1807783"/>
              <a:gd name="connsiteY3" fmla="*/ 1441899 h 2860158"/>
              <a:gd name="connsiteX4" fmla="*/ 337379 w 1807783"/>
              <a:gd name="connsiteY4" fmla="*/ 1430079 h 2860158"/>
              <a:gd name="connsiteX5" fmla="*/ 315602 w 1807783"/>
              <a:gd name="connsiteY5" fmla="*/ 1418259 h 2860158"/>
              <a:gd name="connsiteX6" fmla="*/ 0 w 1807783"/>
              <a:gd name="connsiteY6" fmla="*/ 824683 h 2860158"/>
              <a:gd name="connsiteX7" fmla="*/ 0 w 1807783"/>
              <a:gd name="connsiteY7" fmla="*/ 0 h 2860158"/>
              <a:gd name="connsiteX8" fmla="*/ 220360 w 1807783"/>
              <a:gd name="connsiteY8" fmla="*/ 0 h 2860158"/>
              <a:gd name="connsiteX9" fmla="*/ 220361 w 1807783"/>
              <a:gd name="connsiteY9" fmla="*/ 824683 h 2860158"/>
              <a:gd name="connsiteX10" fmla="*/ 615974 w 1807783"/>
              <a:gd name="connsiteY10" fmla="*/ 1310084 h 2860158"/>
              <a:gd name="connsiteX11" fmla="*/ 713333 w 1807783"/>
              <a:gd name="connsiteY11" fmla="*/ 1319899 h 2860158"/>
              <a:gd name="connsiteX12" fmla="*/ 715828 w 1807783"/>
              <a:gd name="connsiteY12" fmla="*/ 1319647 h 2860158"/>
              <a:gd name="connsiteX13" fmla="*/ 1311661 w 1807783"/>
              <a:gd name="connsiteY13" fmla="*/ 1319647 h 2860158"/>
              <a:gd name="connsiteX14" fmla="*/ 1311661 w 1807783"/>
              <a:gd name="connsiteY14" fmla="*/ 1224483 h 2860158"/>
              <a:gd name="connsiteX15" fmla="*/ 1311661 w 1807783"/>
              <a:gd name="connsiteY15" fmla="*/ 1223980 h 2860158"/>
              <a:gd name="connsiteX16" fmla="*/ 1807783 w 1807783"/>
              <a:gd name="connsiteY16" fmla="*/ 1429828 h 2860158"/>
              <a:gd name="connsiteX17" fmla="*/ 1807178 w 1807783"/>
              <a:gd name="connsiteY17" fmla="*/ 1430079 h 2860158"/>
              <a:gd name="connsiteX18" fmla="*/ 1807783 w 1807783"/>
              <a:gd name="connsiteY18" fmla="*/ 1430330 h 2860158"/>
              <a:gd name="connsiteX19" fmla="*/ 1311661 w 1807783"/>
              <a:gd name="connsiteY19" fmla="*/ 1636178 h 2860158"/>
              <a:gd name="connsiteX20" fmla="*/ 1311661 w 1807783"/>
              <a:gd name="connsiteY20" fmla="*/ 1635675 h 2860158"/>
              <a:gd name="connsiteX21" fmla="*/ 1311661 w 1807783"/>
              <a:gd name="connsiteY21" fmla="*/ 1540511 h 2860158"/>
              <a:gd name="connsiteX22" fmla="*/ 715828 w 1807783"/>
              <a:gd name="connsiteY22" fmla="*/ 1540511 h 2860158"/>
              <a:gd name="connsiteX23" fmla="*/ 713333 w 1807783"/>
              <a:gd name="connsiteY23" fmla="*/ 1540260 h 2860158"/>
              <a:gd name="connsiteX24" fmla="*/ 615974 w 1807783"/>
              <a:gd name="connsiteY24" fmla="*/ 1550074 h 2860158"/>
              <a:gd name="connsiteX25" fmla="*/ 220361 w 1807783"/>
              <a:gd name="connsiteY25" fmla="*/ 2035475 h 2860158"/>
              <a:gd name="connsiteX26" fmla="*/ 220360 w 1807783"/>
              <a:gd name="connsiteY26" fmla="*/ 2860158 h 2860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807783" h="2860158">
                <a:moveTo>
                  <a:pt x="220360" y="2860158"/>
                </a:moveTo>
                <a:lnTo>
                  <a:pt x="0" y="2860158"/>
                </a:lnTo>
                <a:lnTo>
                  <a:pt x="0" y="2035475"/>
                </a:lnTo>
                <a:cubicBezTo>
                  <a:pt x="0" y="1788387"/>
                  <a:pt x="125190" y="1570539"/>
                  <a:pt x="315602" y="1441899"/>
                </a:cubicBezTo>
                <a:lnTo>
                  <a:pt x="337379" y="1430079"/>
                </a:lnTo>
                <a:lnTo>
                  <a:pt x="315602" y="1418259"/>
                </a:lnTo>
                <a:cubicBezTo>
                  <a:pt x="125190" y="1289620"/>
                  <a:pt x="0" y="1071771"/>
                  <a:pt x="0" y="824683"/>
                </a:cubicBezTo>
                <a:lnTo>
                  <a:pt x="0" y="0"/>
                </a:lnTo>
                <a:lnTo>
                  <a:pt x="220360" y="0"/>
                </a:lnTo>
                <a:cubicBezTo>
                  <a:pt x="220360" y="274894"/>
                  <a:pt x="220361" y="549789"/>
                  <a:pt x="220361" y="824683"/>
                </a:cubicBezTo>
                <a:cubicBezTo>
                  <a:pt x="220361" y="1064117"/>
                  <a:pt x="390198" y="1263884"/>
                  <a:pt x="615974" y="1310084"/>
                </a:cubicBezTo>
                <a:lnTo>
                  <a:pt x="713333" y="1319899"/>
                </a:lnTo>
                <a:lnTo>
                  <a:pt x="715828" y="1319647"/>
                </a:lnTo>
                <a:lnTo>
                  <a:pt x="1311661" y="1319647"/>
                </a:lnTo>
                <a:lnTo>
                  <a:pt x="1311661" y="1224483"/>
                </a:lnTo>
                <a:lnTo>
                  <a:pt x="1311661" y="1223980"/>
                </a:lnTo>
                <a:lnTo>
                  <a:pt x="1807783" y="1429828"/>
                </a:lnTo>
                <a:lnTo>
                  <a:pt x="1807178" y="1430079"/>
                </a:lnTo>
                <a:lnTo>
                  <a:pt x="1807783" y="1430330"/>
                </a:lnTo>
                <a:lnTo>
                  <a:pt x="1311661" y="1636178"/>
                </a:lnTo>
                <a:lnTo>
                  <a:pt x="1311661" y="1635675"/>
                </a:lnTo>
                <a:lnTo>
                  <a:pt x="1311661" y="1540511"/>
                </a:lnTo>
                <a:lnTo>
                  <a:pt x="715828" y="1540511"/>
                </a:lnTo>
                <a:lnTo>
                  <a:pt x="713333" y="1540260"/>
                </a:lnTo>
                <a:lnTo>
                  <a:pt x="615974" y="1550074"/>
                </a:lnTo>
                <a:cubicBezTo>
                  <a:pt x="390198" y="1596275"/>
                  <a:pt x="220361" y="1796041"/>
                  <a:pt x="220361" y="2035475"/>
                </a:cubicBezTo>
                <a:cubicBezTo>
                  <a:pt x="220361" y="2310369"/>
                  <a:pt x="220360" y="2585264"/>
                  <a:pt x="220360" y="2860158"/>
                </a:cubicBezTo>
                <a:close/>
              </a:path>
            </a:pathLst>
          </a:custGeom>
          <a:solidFill>
            <a:srgbClr val="FFFFFF">
              <a:lumMod val="65000"/>
            </a:srgbClr>
          </a:solidFill>
          <a:ln w="9525" cap="flat" cmpd="sng" algn="ctr">
            <a:solidFill>
              <a:srgbClr val="505050"/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6" name="Marketplace"/>
          <p:cNvSpPr/>
          <p:nvPr/>
        </p:nvSpPr>
        <p:spPr bwMode="auto">
          <a:xfrm>
            <a:off x="3091754" y="3725862"/>
            <a:ext cx="6333857" cy="1506482"/>
          </a:xfrm>
          <a:prstGeom prst="rect">
            <a:avLst/>
          </a:prstGeom>
          <a:solidFill>
            <a:srgbClr val="505050">
              <a:lumMod val="40000"/>
              <a:lumOff val="60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79233" tIns="143387" rIns="179233" bIns="14338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75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71" b="1" i="0" u="none" strike="noStrike" kern="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Light"/>
                <a:ea typeface="Segoe UI" pitchFamily="34" charset="0"/>
                <a:cs typeface="Segoe UI" pitchFamily="34" charset="0"/>
              </a:rPr>
              <a:t>Marketplace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20541" y="3959668"/>
            <a:ext cx="333375" cy="333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82466" y="4450730"/>
            <a:ext cx="342900" cy="3333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52823" y="3889445"/>
            <a:ext cx="342900" cy="342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85309" y="4706883"/>
            <a:ext cx="342900" cy="323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99460" y="3911065"/>
            <a:ext cx="342900" cy="3333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36145" y="4751928"/>
            <a:ext cx="361950" cy="3143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83095" y="3832261"/>
            <a:ext cx="342900" cy="3429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697868" y="4703035"/>
            <a:ext cx="342900" cy="3524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084860" y="3895373"/>
            <a:ext cx="333375" cy="3429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709488" y="4597595"/>
            <a:ext cx="333375" cy="3333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189290" y="3925803"/>
            <a:ext cx="342900" cy="342900"/>
          </a:xfrm>
          <a:prstGeom prst="rect">
            <a:avLst/>
          </a:prstGeom>
        </p:spPr>
      </p:pic>
      <p:pic>
        <p:nvPicPr>
          <p:cNvPr id="110" name="Logo - Websites - Emphasis"/>
          <p:cNvPicPr>
            <a:picLocks noChangeAspect="1"/>
          </p:cNvPicPr>
          <p:nvPr/>
        </p:nvPicPr>
        <p:blipFill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158" y="4261112"/>
            <a:ext cx="398209" cy="398210"/>
          </a:xfrm>
          <a:prstGeom prst="rect">
            <a:avLst/>
          </a:prstGeom>
          <a:ln>
            <a:noFill/>
          </a:ln>
        </p:spPr>
      </p:pic>
      <p:sp>
        <p:nvSpPr>
          <p:cNvPr id="111" name="Logo - Service Fabric - Emphasis"/>
          <p:cNvSpPr/>
          <p:nvPr/>
        </p:nvSpPr>
        <p:spPr bwMode="auto">
          <a:xfrm>
            <a:off x="8247883" y="4263059"/>
            <a:ext cx="444235" cy="407410"/>
          </a:xfrm>
          <a:custGeom>
            <a:avLst/>
            <a:gdLst>
              <a:gd name="connsiteX0" fmla="*/ 284961 w 673895"/>
              <a:gd name="connsiteY0" fmla="*/ 158165 h 647702"/>
              <a:gd name="connsiteX1" fmla="*/ 170786 w 673895"/>
              <a:gd name="connsiteY1" fmla="*/ 242195 h 647702"/>
              <a:gd name="connsiteX2" fmla="*/ 176214 w 673895"/>
              <a:gd name="connsiteY2" fmla="*/ 269082 h 647702"/>
              <a:gd name="connsiteX3" fmla="*/ 150408 w 673895"/>
              <a:gd name="connsiteY3" fmla="*/ 331383 h 647702"/>
              <a:gd name="connsiteX4" fmla="*/ 146443 w 673895"/>
              <a:gd name="connsiteY4" fmla="*/ 334057 h 647702"/>
              <a:gd name="connsiteX5" fmla="*/ 192422 w 673895"/>
              <a:gd name="connsiteY5" fmla="*/ 472837 h 647702"/>
              <a:gd name="connsiteX6" fmla="*/ 220034 w 673895"/>
              <a:gd name="connsiteY6" fmla="*/ 478412 h 647702"/>
              <a:gd name="connsiteX7" fmla="*/ 248039 w 673895"/>
              <a:gd name="connsiteY7" fmla="*/ 497294 h 647702"/>
              <a:gd name="connsiteX8" fmla="*/ 265572 w 673895"/>
              <a:gd name="connsiteY8" fmla="*/ 523298 h 647702"/>
              <a:gd name="connsiteX9" fmla="*/ 408956 w 673895"/>
              <a:gd name="connsiteY9" fmla="*/ 523298 h 647702"/>
              <a:gd name="connsiteX10" fmla="*/ 417479 w 673895"/>
              <a:gd name="connsiteY10" fmla="*/ 505571 h 647702"/>
              <a:gd name="connsiteX11" fmla="*/ 456243 w 673895"/>
              <a:gd name="connsiteY11" fmla="*/ 473649 h 647702"/>
              <a:gd name="connsiteX12" fmla="*/ 488887 w 673895"/>
              <a:gd name="connsiteY12" fmla="*/ 467058 h 647702"/>
              <a:gd name="connsiteX13" fmla="*/ 531395 w 673895"/>
              <a:gd name="connsiteY13" fmla="*/ 334333 h 647702"/>
              <a:gd name="connsiteX14" fmla="*/ 523487 w 673895"/>
              <a:gd name="connsiteY14" fmla="*/ 329002 h 647702"/>
              <a:gd name="connsiteX15" fmla="*/ 497681 w 673895"/>
              <a:gd name="connsiteY15" fmla="*/ 266701 h 647702"/>
              <a:gd name="connsiteX16" fmla="*/ 501673 w 673895"/>
              <a:gd name="connsiteY16" fmla="*/ 246929 h 647702"/>
              <a:gd name="connsiteX17" fmla="*/ 384346 w 673895"/>
              <a:gd name="connsiteY17" fmla="*/ 159653 h 647702"/>
              <a:gd name="connsiteX18" fmla="*/ 370052 w 673895"/>
              <a:gd name="connsiteY18" fmla="*/ 169290 h 647702"/>
              <a:gd name="connsiteX19" fmla="*/ 335757 w 673895"/>
              <a:gd name="connsiteY19" fmla="*/ 176214 h 647702"/>
              <a:gd name="connsiteX20" fmla="*/ 301462 w 673895"/>
              <a:gd name="connsiteY20" fmla="*/ 169290 h 647702"/>
              <a:gd name="connsiteX21" fmla="*/ 335757 w 673895"/>
              <a:gd name="connsiteY21" fmla="*/ 0 h 647702"/>
              <a:gd name="connsiteX22" fmla="*/ 423864 w 673895"/>
              <a:gd name="connsiteY22" fmla="*/ 88107 h 647702"/>
              <a:gd name="connsiteX23" fmla="*/ 420253 w 673895"/>
              <a:gd name="connsiteY23" fmla="*/ 105993 h 647702"/>
              <a:gd name="connsiteX24" fmla="*/ 538728 w 673895"/>
              <a:gd name="connsiteY24" fmla="*/ 194124 h 647702"/>
              <a:gd name="connsiteX25" fmla="*/ 551493 w 673895"/>
              <a:gd name="connsiteY25" fmla="*/ 185518 h 647702"/>
              <a:gd name="connsiteX26" fmla="*/ 585788 w 673895"/>
              <a:gd name="connsiteY26" fmla="*/ 178594 h 647702"/>
              <a:gd name="connsiteX27" fmla="*/ 673895 w 673895"/>
              <a:gd name="connsiteY27" fmla="*/ 266701 h 647702"/>
              <a:gd name="connsiteX28" fmla="*/ 620083 w 673895"/>
              <a:gd name="connsiteY28" fmla="*/ 347884 h 647702"/>
              <a:gd name="connsiteX29" fmla="*/ 593016 w 673895"/>
              <a:gd name="connsiteY29" fmla="*/ 353349 h 647702"/>
              <a:gd name="connsiteX30" fmla="*/ 549222 w 673895"/>
              <a:gd name="connsiteY30" fmla="*/ 490092 h 647702"/>
              <a:gd name="connsiteX31" fmla="*/ 552839 w 673895"/>
              <a:gd name="connsiteY31" fmla="*/ 492531 h 647702"/>
              <a:gd name="connsiteX32" fmla="*/ 578645 w 673895"/>
              <a:gd name="connsiteY32" fmla="*/ 554832 h 647702"/>
              <a:gd name="connsiteX33" fmla="*/ 490538 w 673895"/>
              <a:gd name="connsiteY33" fmla="*/ 642939 h 647702"/>
              <a:gd name="connsiteX34" fmla="*/ 409355 w 673895"/>
              <a:gd name="connsiteY34" fmla="*/ 589127 h 647702"/>
              <a:gd name="connsiteX35" fmla="*/ 409084 w 673895"/>
              <a:gd name="connsiteY35" fmla="*/ 587783 h 647702"/>
              <a:gd name="connsiteX36" fmla="*/ 268154 w 673895"/>
              <a:gd name="connsiteY36" fmla="*/ 587783 h 647702"/>
              <a:gd name="connsiteX37" fmla="*/ 266921 w 673895"/>
              <a:gd name="connsiteY37" fmla="*/ 593890 h 647702"/>
              <a:gd name="connsiteX38" fmla="*/ 185738 w 673895"/>
              <a:gd name="connsiteY38" fmla="*/ 647702 h 647702"/>
              <a:gd name="connsiteX39" fmla="*/ 97631 w 673895"/>
              <a:gd name="connsiteY39" fmla="*/ 559595 h 647702"/>
              <a:gd name="connsiteX40" fmla="*/ 123437 w 673895"/>
              <a:gd name="connsiteY40" fmla="*/ 497294 h 647702"/>
              <a:gd name="connsiteX41" fmla="*/ 130921 w 673895"/>
              <a:gd name="connsiteY41" fmla="*/ 492248 h 647702"/>
              <a:gd name="connsiteX42" fmla="*/ 86036 w 673895"/>
              <a:gd name="connsiteY42" fmla="*/ 356771 h 647702"/>
              <a:gd name="connsiteX43" fmla="*/ 53812 w 673895"/>
              <a:gd name="connsiteY43" fmla="*/ 350265 h 647702"/>
              <a:gd name="connsiteX44" fmla="*/ 0 w 673895"/>
              <a:gd name="connsiteY44" fmla="*/ 269082 h 647702"/>
              <a:gd name="connsiteX45" fmla="*/ 88107 w 673895"/>
              <a:gd name="connsiteY45" fmla="*/ 180975 h 647702"/>
              <a:gd name="connsiteX46" fmla="*/ 122402 w 673895"/>
              <a:gd name="connsiteY46" fmla="*/ 187899 h 647702"/>
              <a:gd name="connsiteX47" fmla="*/ 129378 w 673895"/>
              <a:gd name="connsiteY47" fmla="*/ 192602 h 647702"/>
              <a:gd name="connsiteX48" fmla="*/ 250718 w 673895"/>
              <a:gd name="connsiteY48" fmla="*/ 103300 h 647702"/>
              <a:gd name="connsiteX49" fmla="*/ 247650 w 673895"/>
              <a:gd name="connsiteY49" fmla="*/ 88107 h 647702"/>
              <a:gd name="connsiteX50" fmla="*/ 335757 w 673895"/>
              <a:gd name="connsiteY50" fmla="*/ 0 h 647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673895" h="647702">
                <a:moveTo>
                  <a:pt x="284961" y="158165"/>
                </a:moveTo>
                <a:lnTo>
                  <a:pt x="170786" y="242195"/>
                </a:lnTo>
                <a:lnTo>
                  <a:pt x="176214" y="269082"/>
                </a:lnTo>
                <a:cubicBezTo>
                  <a:pt x="176214" y="293412"/>
                  <a:pt x="166353" y="315439"/>
                  <a:pt x="150408" y="331383"/>
                </a:cubicBezTo>
                <a:lnTo>
                  <a:pt x="146443" y="334057"/>
                </a:lnTo>
                <a:lnTo>
                  <a:pt x="192422" y="472837"/>
                </a:lnTo>
                <a:lnTo>
                  <a:pt x="220034" y="478412"/>
                </a:lnTo>
                <a:cubicBezTo>
                  <a:pt x="230575" y="482870"/>
                  <a:pt x="240067" y="489322"/>
                  <a:pt x="248039" y="497294"/>
                </a:cubicBezTo>
                <a:lnTo>
                  <a:pt x="265572" y="523298"/>
                </a:lnTo>
                <a:lnTo>
                  <a:pt x="408956" y="523298"/>
                </a:lnTo>
                <a:lnTo>
                  <a:pt x="417479" y="505571"/>
                </a:lnTo>
                <a:cubicBezTo>
                  <a:pt x="426979" y="491509"/>
                  <a:pt x="440432" y="480337"/>
                  <a:pt x="456243" y="473649"/>
                </a:cubicBezTo>
                <a:lnTo>
                  <a:pt x="488887" y="467058"/>
                </a:lnTo>
                <a:lnTo>
                  <a:pt x="531395" y="334333"/>
                </a:lnTo>
                <a:lnTo>
                  <a:pt x="523487" y="329002"/>
                </a:lnTo>
                <a:cubicBezTo>
                  <a:pt x="507543" y="313058"/>
                  <a:pt x="497681" y="291031"/>
                  <a:pt x="497681" y="266701"/>
                </a:cubicBezTo>
                <a:lnTo>
                  <a:pt x="501673" y="246929"/>
                </a:lnTo>
                <a:lnTo>
                  <a:pt x="384346" y="159653"/>
                </a:lnTo>
                <a:lnTo>
                  <a:pt x="370052" y="169290"/>
                </a:lnTo>
                <a:cubicBezTo>
                  <a:pt x="359511" y="173749"/>
                  <a:pt x="347922" y="176214"/>
                  <a:pt x="335757" y="176214"/>
                </a:cubicBezTo>
                <a:cubicBezTo>
                  <a:pt x="323592" y="176214"/>
                  <a:pt x="312003" y="173749"/>
                  <a:pt x="301462" y="169290"/>
                </a:cubicBezTo>
                <a:close/>
                <a:moveTo>
                  <a:pt x="335757" y="0"/>
                </a:moveTo>
                <a:cubicBezTo>
                  <a:pt x="384417" y="0"/>
                  <a:pt x="423864" y="39447"/>
                  <a:pt x="423864" y="88107"/>
                </a:cubicBezTo>
                <a:lnTo>
                  <a:pt x="420253" y="105993"/>
                </a:lnTo>
                <a:lnTo>
                  <a:pt x="538728" y="194124"/>
                </a:lnTo>
                <a:lnTo>
                  <a:pt x="551493" y="185518"/>
                </a:lnTo>
                <a:cubicBezTo>
                  <a:pt x="562034" y="181059"/>
                  <a:pt x="573623" y="178594"/>
                  <a:pt x="585788" y="178594"/>
                </a:cubicBezTo>
                <a:cubicBezTo>
                  <a:pt x="634448" y="178594"/>
                  <a:pt x="673895" y="218041"/>
                  <a:pt x="673895" y="266701"/>
                </a:cubicBezTo>
                <a:cubicBezTo>
                  <a:pt x="673895" y="303196"/>
                  <a:pt x="651706" y="334509"/>
                  <a:pt x="620083" y="347884"/>
                </a:cubicBezTo>
                <a:lnTo>
                  <a:pt x="593016" y="353349"/>
                </a:lnTo>
                <a:lnTo>
                  <a:pt x="549222" y="490092"/>
                </a:lnTo>
                <a:lnTo>
                  <a:pt x="552839" y="492531"/>
                </a:lnTo>
                <a:cubicBezTo>
                  <a:pt x="568783" y="508475"/>
                  <a:pt x="578645" y="530502"/>
                  <a:pt x="578645" y="554832"/>
                </a:cubicBezTo>
                <a:cubicBezTo>
                  <a:pt x="578645" y="603492"/>
                  <a:pt x="539198" y="642939"/>
                  <a:pt x="490538" y="642939"/>
                </a:cubicBezTo>
                <a:cubicBezTo>
                  <a:pt x="454043" y="642939"/>
                  <a:pt x="422731" y="620750"/>
                  <a:pt x="409355" y="589127"/>
                </a:cubicBezTo>
                <a:lnTo>
                  <a:pt x="409084" y="587783"/>
                </a:lnTo>
                <a:lnTo>
                  <a:pt x="268154" y="587783"/>
                </a:lnTo>
                <a:lnTo>
                  <a:pt x="266921" y="593890"/>
                </a:lnTo>
                <a:cubicBezTo>
                  <a:pt x="253546" y="625513"/>
                  <a:pt x="222233" y="647702"/>
                  <a:pt x="185738" y="647702"/>
                </a:cubicBezTo>
                <a:cubicBezTo>
                  <a:pt x="137078" y="647702"/>
                  <a:pt x="97631" y="608255"/>
                  <a:pt x="97631" y="559595"/>
                </a:cubicBezTo>
                <a:cubicBezTo>
                  <a:pt x="97631" y="535265"/>
                  <a:pt x="107493" y="513238"/>
                  <a:pt x="123437" y="497294"/>
                </a:cubicBezTo>
                <a:lnTo>
                  <a:pt x="130921" y="492248"/>
                </a:lnTo>
                <a:lnTo>
                  <a:pt x="86036" y="356771"/>
                </a:lnTo>
                <a:lnTo>
                  <a:pt x="53812" y="350265"/>
                </a:lnTo>
                <a:cubicBezTo>
                  <a:pt x="22189" y="336890"/>
                  <a:pt x="0" y="305577"/>
                  <a:pt x="0" y="269082"/>
                </a:cubicBezTo>
                <a:cubicBezTo>
                  <a:pt x="0" y="220422"/>
                  <a:pt x="39447" y="180975"/>
                  <a:pt x="88107" y="180975"/>
                </a:cubicBezTo>
                <a:cubicBezTo>
                  <a:pt x="100272" y="180975"/>
                  <a:pt x="111861" y="183440"/>
                  <a:pt x="122402" y="187899"/>
                </a:cubicBezTo>
                <a:lnTo>
                  <a:pt x="129378" y="192602"/>
                </a:lnTo>
                <a:lnTo>
                  <a:pt x="250718" y="103300"/>
                </a:lnTo>
                <a:lnTo>
                  <a:pt x="247650" y="88107"/>
                </a:lnTo>
                <a:cubicBezTo>
                  <a:pt x="247650" y="39447"/>
                  <a:pt x="287097" y="0"/>
                  <a:pt x="335757" y="0"/>
                </a:cubicBezTo>
                <a:close/>
              </a:path>
            </a:pathLst>
          </a:custGeom>
          <a:solidFill>
            <a:srgbClr val="000000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776" tIns="146220" rIns="182776" bIns="1462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756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1434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100" grpId="0" animBg="1"/>
      <p:bldP spid="10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Area - Networking"/>
          <p:cNvSpPr/>
          <p:nvPr/>
        </p:nvSpPr>
        <p:spPr bwMode="auto">
          <a:xfrm>
            <a:off x="700" y="6177102"/>
            <a:ext cx="12434711" cy="824863"/>
          </a:xfrm>
          <a:prstGeom prst="rect">
            <a:avLst/>
          </a:prstGeom>
          <a:solidFill>
            <a:schemeClr val="accent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91427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rPr>
              <a:t>Networking</a:t>
            </a:r>
          </a:p>
        </p:txBody>
      </p:sp>
      <p:sp>
        <p:nvSpPr>
          <p:cNvPr id="51" name="Area - Hybrid Integration"/>
          <p:cNvSpPr/>
          <p:nvPr/>
        </p:nvSpPr>
        <p:spPr bwMode="auto">
          <a:xfrm>
            <a:off x="882" y="5307662"/>
            <a:ext cx="12434711" cy="824863"/>
          </a:xfrm>
          <a:prstGeom prst="rect">
            <a:avLst/>
          </a:prstGeom>
          <a:solidFill>
            <a:schemeClr val="accent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91427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rPr>
              <a:t>Hybrid Integration</a:t>
            </a:r>
          </a:p>
        </p:txBody>
      </p:sp>
      <p:sp>
        <p:nvSpPr>
          <p:cNvPr id="223" name="Area - Identity &amp; Access Management"/>
          <p:cNvSpPr/>
          <p:nvPr/>
        </p:nvSpPr>
        <p:spPr bwMode="auto">
          <a:xfrm>
            <a:off x="10728637" y="1729572"/>
            <a:ext cx="1737113" cy="3537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91427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399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rPr>
              <a:t>Identity &amp; Access Management</a:t>
            </a:r>
          </a:p>
        </p:txBody>
      </p:sp>
      <p:sp>
        <p:nvSpPr>
          <p:cNvPr id="196" name="Area - Media &amp; CDN"/>
          <p:cNvSpPr/>
          <p:nvPr/>
        </p:nvSpPr>
        <p:spPr bwMode="auto">
          <a:xfrm>
            <a:off x="8940678" y="1729572"/>
            <a:ext cx="1737113" cy="3537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91427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399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rPr>
              <a:t>Media &amp; CDN</a:t>
            </a:r>
          </a:p>
        </p:txBody>
      </p:sp>
      <p:sp>
        <p:nvSpPr>
          <p:cNvPr id="170" name="Area - IoT &amp; Intelligence"/>
          <p:cNvSpPr/>
          <p:nvPr/>
        </p:nvSpPr>
        <p:spPr bwMode="auto">
          <a:xfrm>
            <a:off x="7152719" y="1729572"/>
            <a:ext cx="1737113" cy="3537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91427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399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rPr>
              <a:t>IoT</a:t>
            </a:r>
            <a:r>
              <a:rPr lang="en-US" sz="1399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rPr>
              <a:t> &amp; Intelligence</a:t>
            </a:r>
          </a:p>
        </p:txBody>
      </p:sp>
      <p:sp>
        <p:nvSpPr>
          <p:cNvPr id="144" name="Area - Analytics"/>
          <p:cNvSpPr/>
          <p:nvPr/>
        </p:nvSpPr>
        <p:spPr bwMode="auto">
          <a:xfrm>
            <a:off x="5353622" y="1729572"/>
            <a:ext cx="1737113" cy="3537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91427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399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rPr>
              <a:t>Analytics</a:t>
            </a:r>
          </a:p>
        </p:txBody>
      </p:sp>
      <p:sp>
        <p:nvSpPr>
          <p:cNvPr id="118" name="Area - Data &amp; Storage"/>
          <p:cNvSpPr/>
          <p:nvPr/>
        </p:nvSpPr>
        <p:spPr bwMode="auto">
          <a:xfrm>
            <a:off x="3576800" y="1729572"/>
            <a:ext cx="1737113" cy="3537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91427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399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rPr>
              <a:t>Data &amp; Storage</a:t>
            </a:r>
          </a:p>
        </p:txBody>
      </p:sp>
      <p:sp>
        <p:nvSpPr>
          <p:cNvPr id="89" name="Area - Web &amp; Mobile"/>
          <p:cNvSpPr/>
          <p:nvPr/>
        </p:nvSpPr>
        <p:spPr bwMode="auto">
          <a:xfrm>
            <a:off x="1788840" y="1729572"/>
            <a:ext cx="1737113" cy="3537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91427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399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rPr>
              <a:t>Web &amp; Mobile</a:t>
            </a:r>
          </a:p>
        </p:txBody>
      </p:sp>
      <p:sp>
        <p:nvSpPr>
          <p:cNvPr id="23" name="Area - Compute"/>
          <p:cNvSpPr/>
          <p:nvPr/>
        </p:nvSpPr>
        <p:spPr bwMode="auto">
          <a:xfrm>
            <a:off x="881" y="1729572"/>
            <a:ext cx="1737113" cy="3537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91427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399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rPr>
              <a:t>Compute</a:t>
            </a:r>
          </a:p>
        </p:txBody>
      </p:sp>
      <p:sp>
        <p:nvSpPr>
          <p:cNvPr id="50" name="Area - Management &amp; Security"/>
          <p:cNvSpPr/>
          <p:nvPr/>
        </p:nvSpPr>
        <p:spPr bwMode="auto">
          <a:xfrm>
            <a:off x="-253" y="863203"/>
            <a:ext cx="12434711" cy="824863"/>
          </a:xfrm>
          <a:prstGeom prst="rect">
            <a:avLst/>
          </a:prstGeom>
          <a:solidFill>
            <a:schemeClr val="accent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91427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rPr>
              <a:t>Management &amp; Security</a:t>
            </a:r>
          </a:p>
        </p:txBody>
      </p:sp>
      <p:sp>
        <p:nvSpPr>
          <p:cNvPr id="6" name="Area - Developer Services"/>
          <p:cNvSpPr/>
          <p:nvPr/>
        </p:nvSpPr>
        <p:spPr bwMode="auto">
          <a:xfrm>
            <a:off x="883" y="497"/>
            <a:ext cx="12434711" cy="824863"/>
          </a:xfrm>
          <a:prstGeom prst="rect">
            <a:avLst/>
          </a:prstGeom>
          <a:solidFill>
            <a:schemeClr val="accent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91427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rPr>
              <a:t>Developer Services</a:t>
            </a:r>
          </a:p>
        </p:txBody>
      </p:sp>
      <p:grpSp>
        <p:nvGrpSpPr>
          <p:cNvPr id="7" name="Visual Studio"/>
          <p:cNvGrpSpPr/>
          <p:nvPr/>
        </p:nvGrpSpPr>
        <p:grpSpPr>
          <a:xfrm>
            <a:off x="207037" y="360802"/>
            <a:ext cx="1487003" cy="464800"/>
            <a:chOff x="1265237" y="1368970"/>
            <a:chExt cx="1487213" cy="46486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5237" y="1446213"/>
              <a:ext cx="220185" cy="221905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1485422" y="1368970"/>
              <a:ext cx="1267028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Visual Studio</a:t>
              </a:r>
            </a:p>
          </p:txBody>
        </p:sp>
      </p:grpSp>
      <p:grpSp>
        <p:nvGrpSpPr>
          <p:cNvPr id="10" name="DevTest Labs"/>
          <p:cNvGrpSpPr/>
          <p:nvPr/>
        </p:nvGrpSpPr>
        <p:grpSpPr>
          <a:xfrm>
            <a:off x="2678792" y="360801"/>
            <a:ext cx="1525464" cy="464800"/>
            <a:chOff x="1288723" y="3488325"/>
            <a:chExt cx="1525681" cy="464866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8723" y="3580512"/>
              <a:ext cx="259337" cy="259337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1539201" y="3488325"/>
              <a:ext cx="1275203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 err="1">
                  <a:solidFill>
                    <a:srgbClr val="FFFFFF"/>
                  </a:solidFill>
                  <a:latin typeface="Segoe UI"/>
                </a:rPr>
                <a:t>DevTest</a:t>
              </a: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 Labs</a:t>
              </a:r>
            </a:p>
          </p:txBody>
        </p:sp>
      </p:grpSp>
      <p:grpSp>
        <p:nvGrpSpPr>
          <p:cNvPr id="13" name="VS Application Insights"/>
          <p:cNvGrpSpPr/>
          <p:nvPr/>
        </p:nvGrpSpPr>
        <p:grpSpPr>
          <a:xfrm>
            <a:off x="5176345" y="360802"/>
            <a:ext cx="2048890" cy="461600"/>
            <a:chOff x="7179318" y="1471094"/>
            <a:chExt cx="2049181" cy="46166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9318" y="1613812"/>
              <a:ext cx="199288" cy="200845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7278962" y="1471094"/>
              <a:ext cx="1949537" cy="461665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VS Application Insights</a:t>
              </a:r>
            </a:p>
          </p:txBody>
        </p:sp>
      </p:grpSp>
      <p:grpSp>
        <p:nvGrpSpPr>
          <p:cNvPr id="16" name="HockeyApp"/>
          <p:cNvGrpSpPr/>
          <p:nvPr/>
        </p:nvGrpSpPr>
        <p:grpSpPr>
          <a:xfrm>
            <a:off x="8230962" y="360801"/>
            <a:ext cx="1416360" cy="464800"/>
            <a:chOff x="7638746" y="3701797"/>
            <a:chExt cx="1416561" cy="464866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8746" y="3822981"/>
              <a:ext cx="297843" cy="297843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7891294" y="3701797"/>
              <a:ext cx="1164013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 err="1">
                  <a:solidFill>
                    <a:srgbClr val="FFFFFF"/>
                  </a:solidFill>
                  <a:latin typeface="Segoe UI"/>
                </a:rPr>
                <a:t>HockeyApp</a:t>
              </a:r>
              <a:endParaRPr lang="en-US" sz="1199" dirty="0">
                <a:solidFill>
                  <a:srgbClr val="FFFFFF"/>
                </a:solidFill>
                <a:latin typeface="Segoe UI"/>
              </a:endParaRPr>
            </a:p>
          </p:txBody>
        </p:sp>
      </p:grpSp>
      <p:grpSp>
        <p:nvGrpSpPr>
          <p:cNvPr id="19" name="Developer Tools"/>
          <p:cNvGrpSpPr/>
          <p:nvPr/>
        </p:nvGrpSpPr>
        <p:grpSpPr>
          <a:xfrm>
            <a:off x="10634356" y="360801"/>
            <a:ext cx="1706587" cy="464800"/>
            <a:chOff x="5028347" y="5497431"/>
            <a:chExt cx="1706829" cy="464866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8347" y="5588917"/>
              <a:ext cx="235080" cy="235080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5249039" y="5497431"/>
              <a:ext cx="1486137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Developer Tools</a:t>
              </a:r>
            </a:p>
          </p:txBody>
        </p:sp>
      </p:grpSp>
      <p:grpSp>
        <p:nvGrpSpPr>
          <p:cNvPr id="77" name="Security Center"/>
          <p:cNvGrpSpPr/>
          <p:nvPr/>
        </p:nvGrpSpPr>
        <p:grpSpPr>
          <a:xfrm>
            <a:off x="10623916" y="1197339"/>
            <a:ext cx="1675246" cy="464800"/>
            <a:chOff x="5964882" y="1211262"/>
            <a:chExt cx="1675484" cy="464866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882" y="1212709"/>
              <a:ext cx="370485" cy="370485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6226175" y="1211262"/>
              <a:ext cx="1414191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Security Center</a:t>
              </a:r>
            </a:p>
          </p:txBody>
        </p:sp>
      </p:grpSp>
      <p:grpSp>
        <p:nvGrpSpPr>
          <p:cNvPr id="74" name="Key Vault"/>
          <p:cNvGrpSpPr/>
          <p:nvPr/>
        </p:nvGrpSpPr>
        <p:grpSpPr>
          <a:xfrm>
            <a:off x="8665718" y="1197339"/>
            <a:ext cx="1279596" cy="464800"/>
            <a:chOff x="5964882" y="1211262"/>
            <a:chExt cx="1279778" cy="464866"/>
          </a:xfrm>
        </p:grpSpPr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882" y="1307494"/>
              <a:ext cx="274998" cy="277147"/>
            </a:xfrm>
            <a:prstGeom prst="rect">
              <a:avLst/>
            </a:prstGeom>
          </p:spPr>
        </p:pic>
        <p:sp>
          <p:nvSpPr>
            <p:cNvPr id="76" name="TextBox 75"/>
            <p:cNvSpPr txBox="1"/>
            <p:nvPr/>
          </p:nvSpPr>
          <p:spPr>
            <a:xfrm>
              <a:off x="6226174" y="1211262"/>
              <a:ext cx="1018486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Key Vault</a:t>
              </a:r>
            </a:p>
          </p:txBody>
        </p:sp>
      </p:grpSp>
      <p:grpSp>
        <p:nvGrpSpPr>
          <p:cNvPr id="73" name="Log Analytics"/>
          <p:cNvGrpSpPr/>
          <p:nvPr/>
        </p:nvGrpSpPr>
        <p:grpSpPr>
          <a:xfrm>
            <a:off x="6434345" y="1197339"/>
            <a:ext cx="1542815" cy="464800"/>
            <a:chOff x="5964883" y="1211262"/>
            <a:chExt cx="1543034" cy="464866"/>
          </a:xfrm>
        </p:grpSpPr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883" y="1279099"/>
              <a:ext cx="303174" cy="305542"/>
            </a:xfrm>
            <a:prstGeom prst="rect">
              <a:avLst/>
            </a:prstGeom>
          </p:spPr>
        </p:pic>
        <p:sp>
          <p:nvSpPr>
            <p:cNvPr id="66" name="TextBox 65"/>
            <p:cNvSpPr txBox="1"/>
            <p:nvPr/>
          </p:nvSpPr>
          <p:spPr>
            <a:xfrm>
              <a:off x="6226173" y="1211262"/>
              <a:ext cx="1281744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Log Analytics</a:t>
              </a:r>
            </a:p>
          </p:txBody>
        </p:sp>
      </p:grpSp>
      <p:grpSp>
        <p:nvGrpSpPr>
          <p:cNvPr id="72" name="Automation"/>
          <p:cNvGrpSpPr/>
          <p:nvPr/>
        </p:nvGrpSpPr>
        <p:grpSpPr>
          <a:xfrm>
            <a:off x="4252512" y="1197339"/>
            <a:ext cx="1494773" cy="464800"/>
            <a:chOff x="3933863" y="1188439"/>
            <a:chExt cx="1494985" cy="464866"/>
          </a:xfrm>
        </p:grpSpPr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3863" y="1216716"/>
              <a:ext cx="370485" cy="373380"/>
            </a:xfrm>
            <a:prstGeom prst="rect">
              <a:avLst/>
            </a:prstGeom>
          </p:spPr>
        </p:pic>
        <p:sp>
          <p:nvSpPr>
            <p:cNvPr id="64" name="TextBox 63"/>
            <p:cNvSpPr txBox="1"/>
            <p:nvPr/>
          </p:nvSpPr>
          <p:spPr>
            <a:xfrm>
              <a:off x="4237037" y="1188439"/>
              <a:ext cx="1191811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Automation</a:t>
              </a:r>
            </a:p>
          </p:txBody>
        </p:sp>
      </p:grpSp>
      <p:grpSp>
        <p:nvGrpSpPr>
          <p:cNvPr id="71" name="Scheduler"/>
          <p:cNvGrpSpPr/>
          <p:nvPr/>
        </p:nvGrpSpPr>
        <p:grpSpPr>
          <a:xfrm>
            <a:off x="2283471" y="1197339"/>
            <a:ext cx="1276337" cy="464800"/>
            <a:chOff x="2179637" y="1167270"/>
            <a:chExt cx="1276518" cy="464866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9637" y="1216716"/>
              <a:ext cx="359963" cy="362775"/>
            </a:xfrm>
            <a:prstGeom prst="rect">
              <a:avLst/>
            </a:prstGeom>
          </p:spPr>
        </p:pic>
        <p:sp>
          <p:nvSpPr>
            <p:cNvPr id="62" name="TextBox 61"/>
            <p:cNvSpPr txBox="1"/>
            <p:nvPr/>
          </p:nvSpPr>
          <p:spPr>
            <a:xfrm>
              <a:off x="2408237" y="1167270"/>
              <a:ext cx="1047918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Scheduler</a:t>
              </a:r>
            </a:p>
          </p:txBody>
        </p:sp>
      </p:grpSp>
      <p:grpSp>
        <p:nvGrpSpPr>
          <p:cNvPr id="70" name="Azure Portal"/>
          <p:cNvGrpSpPr/>
          <p:nvPr/>
        </p:nvGrpSpPr>
        <p:grpSpPr>
          <a:xfrm>
            <a:off x="180772" y="1197339"/>
            <a:ext cx="1418175" cy="464800"/>
            <a:chOff x="179915" y="1142792"/>
            <a:chExt cx="1418377" cy="464866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915" y="1216716"/>
              <a:ext cx="308953" cy="311367"/>
            </a:xfrm>
            <a:prstGeom prst="rect">
              <a:avLst/>
            </a:prstGeom>
          </p:spPr>
        </p:pic>
        <p:sp>
          <p:nvSpPr>
            <p:cNvPr id="60" name="TextBox 59"/>
            <p:cNvSpPr txBox="1"/>
            <p:nvPr/>
          </p:nvSpPr>
          <p:spPr>
            <a:xfrm>
              <a:off x="385224" y="1142792"/>
              <a:ext cx="1213068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Azure Portal</a:t>
              </a:r>
            </a:p>
          </p:txBody>
        </p:sp>
      </p:grpSp>
      <p:grpSp>
        <p:nvGrpSpPr>
          <p:cNvPr id="80" name="Virtual Machines"/>
          <p:cNvGrpSpPr/>
          <p:nvPr/>
        </p:nvGrpSpPr>
        <p:grpSpPr>
          <a:xfrm>
            <a:off x="102976" y="2079187"/>
            <a:ext cx="1691075" cy="464800"/>
            <a:chOff x="72435" y="2078985"/>
            <a:chExt cx="1691315" cy="464866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35" y="2173422"/>
              <a:ext cx="231160" cy="232966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246545" y="2078985"/>
              <a:ext cx="1517205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Virtual Machines</a:t>
              </a:r>
            </a:p>
          </p:txBody>
        </p:sp>
      </p:grpSp>
      <p:grpSp>
        <p:nvGrpSpPr>
          <p:cNvPr id="81" name="Virtual Machine Scale Sets"/>
          <p:cNvGrpSpPr/>
          <p:nvPr/>
        </p:nvGrpSpPr>
        <p:grpSpPr>
          <a:xfrm>
            <a:off x="102974" y="2469758"/>
            <a:ext cx="1686376" cy="712654"/>
            <a:chOff x="77134" y="2372023"/>
            <a:chExt cx="1686616" cy="712755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34" y="2564338"/>
              <a:ext cx="257258" cy="259268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246545" y="2372023"/>
              <a:ext cx="1517205" cy="712755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Virtual Machines</a:t>
              </a:r>
            </a:p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Scale Sets</a:t>
              </a:r>
            </a:p>
          </p:txBody>
        </p:sp>
      </p:grpSp>
      <p:grpSp>
        <p:nvGrpSpPr>
          <p:cNvPr id="82" name="Cloud Services"/>
          <p:cNvGrpSpPr/>
          <p:nvPr/>
        </p:nvGrpSpPr>
        <p:grpSpPr>
          <a:xfrm>
            <a:off x="102975" y="3103438"/>
            <a:ext cx="1503458" cy="461600"/>
            <a:chOff x="101003" y="2954341"/>
            <a:chExt cx="1503671" cy="461665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003" y="3050172"/>
              <a:ext cx="218149" cy="219853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246545" y="2954341"/>
              <a:ext cx="1358129" cy="461665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Cloud Services</a:t>
              </a:r>
            </a:p>
          </p:txBody>
        </p:sp>
      </p:grpSp>
      <p:grpSp>
        <p:nvGrpSpPr>
          <p:cNvPr id="83" name="Batch"/>
          <p:cNvGrpSpPr/>
          <p:nvPr/>
        </p:nvGrpSpPr>
        <p:grpSpPr>
          <a:xfrm>
            <a:off x="102974" y="3494009"/>
            <a:ext cx="933136" cy="464800"/>
            <a:chOff x="66869" y="3367593"/>
            <a:chExt cx="933268" cy="464866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69" y="3458161"/>
              <a:ext cx="284262" cy="286483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246545" y="3367593"/>
              <a:ext cx="753592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Batch</a:t>
              </a:r>
            </a:p>
          </p:txBody>
        </p:sp>
      </p:grpSp>
      <p:grpSp>
        <p:nvGrpSpPr>
          <p:cNvPr id="84" name="Remote App"/>
          <p:cNvGrpSpPr/>
          <p:nvPr/>
        </p:nvGrpSpPr>
        <p:grpSpPr>
          <a:xfrm>
            <a:off x="102975" y="3884580"/>
            <a:ext cx="1379672" cy="464800"/>
            <a:chOff x="101003" y="3751348"/>
            <a:chExt cx="1379868" cy="464866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003" y="3875379"/>
              <a:ext cx="211949" cy="213604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246545" y="3751348"/>
              <a:ext cx="1234326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Remote App</a:t>
              </a:r>
            </a:p>
          </p:txBody>
        </p:sp>
      </p:grpSp>
      <p:grpSp>
        <p:nvGrpSpPr>
          <p:cNvPr id="85" name="Service Fabric"/>
          <p:cNvGrpSpPr/>
          <p:nvPr/>
        </p:nvGrpSpPr>
        <p:grpSpPr>
          <a:xfrm>
            <a:off x="102975" y="4275152"/>
            <a:ext cx="1476700" cy="464800"/>
            <a:chOff x="79176" y="4160541"/>
            <a:chExt cx="1476910" cy="464866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76" y="4254166"/>
              <a:ext cx="248128" cy="250066"/>
            </a:xfrm>
            <a:prstGeom prst="rect">
              <a:avLst/>
            </a:prstGeom>
          </p:spPr>
        </p:pic>
        <p:sp>
          <p:nvSpPr>
            <p:cNvPr id="43" name="TextBox 42"/>
            <p:cNvSpPr txBox="1"/>
            <p:nvPr/>
          </p:nvSpPr>
          <p:spPr>
            <a:xfrm>
              <a:off x="246545" y="4160541"/>
              <a:ext cx="1309541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Service Fabric</a:t>
              </a:r>
            </a:p>
          </p:txBody>
        </p:sp>
      </p:grpSp>
      <p:grpSp>
        <p:nvGrpSpPr>
          <p:cNvPr id="88" name="Container Service"/>
          <p:cNvGrpSpPr/>
          <p:nvPr/>
        </p:nvGrpSpPr>
        <p:grpSpPr>
          <a:xfrm>
            <a:off x="86753" y="4665724"/>
            <a:ext cx="1744492" cy="464800"/>
            <a:chOff x="9683" y="4665890"/>
            <a:chExt cx="1744740" cy="464866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3" y="4753213"/>
              <a:ext cx="283117" cy="285329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184893" y="4665890"/>
              <a:ext cx="1569530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Container Service</a:t>
              </a:r>
            </a:p>
          </p:txBody>
        </p:sp>
      </p:grpSp>
      <p:grpSp>
        <p:nvGrpSpPr>
          <p:cNvPr id="90" name="Web Apps"/>
          <p:cNvGrpSpPr/>
          <p:nvPr/>
        </p:nvGrpSpPr>
        <p:grpSpPr>
          <a:xfrm>
            <a:off x="1903523" y="2071501"/>
            <a:ext cx="1257822" cy="464800"/>
            <a:chOff x="72435" y="2078985"/>
            <a:chExt cx="1258001" cy="464866"/>
          </a:xfrm>
        </p:grpSpPr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35" y="2173422"/>
              <a:ext cx="231160" cy="232965"/>
            </a:xfrm>
            <a:prstGeom prst="rect">
              <a:avLst/>
            </a:prstGeom>
          </p:spPr>
        </p:pic>
        <p:sp>
          <p:nvSpPr>
            <p:cNvPr id="92" name="TextBox 91"/>
            <p:cNvSpPr txBox="1"/>
            <p:nvPr/>
          </p:nvSpPr>
          <p:spPr>
            <a:xfrm>
              <a:off x="246545" y="2078985"/>
              <a:ext cx="1083891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Web Apps</a:t>
              </a:r>
            </a:p>
          </p:txBody>
        </p:sp>
      </p:grpSp>
      <p:grpSp>
        <p:nvGrpSpPr>
          <p:cNvPr id="93" name="Mobile apps"/>
          <p:cNvGrpSpPr/>
          <p:nvPr/>
        </p:nvGrpSpPr>
        <p:grpSpPr>
          <a:xfrm>
            <a:off x="1903523" y="2418304"/>
            <a:ext cx="1422911" cy="464800"/>
            <a:chOff x="55694" y="2411938"/>
            <a:chExt cx="1423112" cy="464866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94" y="2488448"/>
              <a:ext cx="257258" cy="259267"/>
            </a:xfrm>
            <a:prstGeom prst="rect">
              <a:avLst/>
            </a:prstGeom>
          </p:spPr>
        </p:pic>
        <p:sp>
          <p:nvSpPr>
            <p:cNvPr id="95" name="TextBox 94"/>
            <p:cNvSpPr txBox="1"/>
            <p:nvPr/>
          </p:nvSpPr>
          <p:spPr>
            <a:xfrm>
              <a:off x="234670" y="2411938"/>
              <a:ext cx="1244136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Mobile Apps</a:t>
              </a:r>
            </a:p>
          </p:txBody>
        </p:sp>
      </p:grpSp>
      <p:grpSp>
        <p:nvGrpSpPr>
          <p:cNvPr id="96" name="Logic Apps"/>
          <p:cNvGrpSpPr/>
          <p:nvPr/>
        </p:nvGrpSpPr>
        <p:grpSpPr>
          <a:xfrm>
            <a:off x="1903522" y="2762946"/>
            <a:ext cx="1319342" cy="464800"/>
            <a:chOff x="101003" y="2954255"/>
            <a:chExt cx="1319529" cy="464866"/>
          </a:xfrm>
        </p:grpSpPr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003" y="3050172"/>
              <a:ext cx="218148" cy="219853"/>
            </a:xfrm>
            <a:prstGeom prst="rect">
              <a:avLst/>
            </a:prstGeom>
          </p:spPr>
        </p:pic>
        <p:sp>
          <p:nvSpPr>
            <p:cNvPr id="98" name="TextBox 97"/>
            <p:cNvSpPr txBox="1"/>
            <p:nvPr/>
          </p:nvSpPr>
          <p:spPr>
            <a:xfrm>
              <a:off x="290856" y="2954255"/>
              <a:ext cx="1129676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Logic Apps</a:t>
              </a:r>
            </a:p>
          </p:txBody>
        </p:sp>
      </p:grpSp>
      <p:grpSp>
        <p:nvGrpSpPr>
          <p:cNvPr id="99" name="API Apps"/>
          <p:cNvGrpSpPr/>
          <p:nvPr/>
        </p:nvGrpSpPr>
        <p:grpSpPr>
          <a:xfrm>
            <a:off x="1903522" y="3108798"/>
            <a:ext cx="1190501" cy="464800"/>
            <a:chOff x="66869" y="3367593"/>
            <a:chExt cx="1190670" cy="464866"/>
          </a:xfrm>
        </p:grpSpPr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69" y="3458161"/>
              <a:ext cx="284262" cy="286482"/>
            </a:xfrm>
            <a:prstGeom prst="rect">
              <a:avLst/>
            </a:prstGeom>
          </p:spPr>
        </p:pic>
        <p:sp>
          <p:nvSpPr>
            <p:cNvPr id="101" name="TextBox 100"/>
            <p:cNvSpPr txBox="1"/>
            <p:nvPr/>
          </p:nvSpPr>
          <p:spPr>
            <a:xfrm>
              <a:off x="261946" y="3367593"/>
              <a:ext cx="995593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API Apps</a:t>
              </a:r>
            </a:p>
          </p:txBody>
        </p:sp>
      </p:grpSp>
      <p:grpSp>
        <p:nvGrpSpPr>
          <p:cNvPr id="102" name="API Management"/>
          <p:cNvGrpSpPr/>
          <p:nvPr/>
        </p:nvGrpSpPr>
        <p:grpSpPr>
          <a:xfrm>
            <a:off x="1903522" y="3454477"/>
            <a:ext cx="1748481" cy="464800"/>
            <a:chOff x="101003" y="3751262"/>
            <a:chExt cx="1748729" cy="464866"/>
          </a:xfrm>
        </p:grpSpPr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003" y="3875379"/>
              <a:ext cx="211948" cy="213604"/>
            </a:xfrm>
            <a:prstGeom prst="rect">
              <a:avLst/>
            </a:prstGeom>
          </p:spPr>
        </p:pic>
        <p:sp>
          <p:nvSpPr>
            <p:cNvPr id="104" name="TextBox 103"/>
            <p:cNvSpPr txBox="1"/>
            <p:nvPr/>
          </p:nvSpPr>
          <p:spPr>
            <a:xfrm>
              <a:off x="283473" y="3751262"/>
              <a:ext cx="1566259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API Management</a:t>
              </a:r>
            </a:p>
          </p:txBody>
        </p:sp>
      </p:grpSp>
      <p:grpSp>
        <p:nvGrpSpPr>
          <p:cNvPr id="105" name="Notification Hubs"/>
          <p:cNvGrpSpPr/>
          <p:nvPr/>
        </p:nvGrpSpPr>
        <p:grpSpPr>
          <a:xfrm>
            <a:off x="1903523" y="3800330"/>
            <a:ext cx="1748097" cy="464800"/>
            <a:chOff x="79176" y="4160541"/>
            <a:chExt cx="1748345" cy="464866"/>
          </a:xfrm>
        </p:grpSpPr>
        <p:pic>
          <p:nvPicPr>
            <p:cNvPr id="106" name="Picture 105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76" y="4254166"/>
              <a:ext cx="248127" cy="250066"/>
            </a:xfrm>
            <a:prstGeom prst="rect">
              <a:avLst/>
            </a:prstGeom>
          </p:spPr>
        </p:pic>
        <p:sp>
          <p:nvSpPr>
            <p:cNvPr id="107" name="TextBox 106"/>
            <p:cNvSpPr txBox="1"/>
            <p:nvPr/>
          </p:nvSpPr>
          <p:spPr>
            <a:xfrm>
              <a:off x="246545" y="4160541"/>
              <a:ext cx="1580976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Notification Hubs</a:t>
              </a:r>
            </a:p>
          </p:txBody>
        </p:sp>
      </p:grpSp>
      <p:grpSp>
        <p:nvGrpSpPr>
          <p:cNvPr id="111" name="Mobile Engagements"/>
          <p:cNvGrpSpPr/>
          <p:nvPr/>
        </p:nvGrpSpPr>
        <p:grpSpPr>
          <a:xfrm>
            <a:off x="1903522" y="4128380"/>
            <a:ext cx="1590911" cy="634178"/>
            <a:chOff x="55694" y="2294810"/>
            <a:chExt cx="1591136" cy="634268"/>
          </a:xfrm>
        </p:grpSpPr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94" y="2488448"/>
              <a:ext cx="257257" cy="259267"/>
            </a:xfrm>
            <a:prstGeom prst="rect">
              <a:avLst/>
            </a:prstGeom>
          </p:spPr>
        </p:pic>
        <p:sp>
          <p:nvSpPr>
            <p:cNvPr id="113" name="TextBox 112"/>
            <p:cNvSpPr txBox="1"/>
            <p:nvPr/>
          </p:nvSpPr>
          <p:spPr>
            <a:xfrm>
              <a:off x="246021" y="2294810"/>
              <a:ext cx="1400809" cy="634268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Mobile Engagements</a:t>
              </a:r>
            </a:p>
          </p:txBody>
        </p:sp>
      </p:grpSp>
      <p:grpSp>
        <p:nvGrpSpPr>
          <p:cNvPr id="108" name="Functions"/>
          <p:cNvGrpSpPr/>
          <p:nvPr/>
        </p:nvGrpSpPr>
        <p:grpSpPr>
          <a:xfrm>
            <a:off x="1903523" y="4658038"/>
            <a:ext cx="1253661" cy="464800"/>
            <a:chOff x="25907" y="4665890"/>
            <a:chExt cx="1253839" cy="464866"/>
          </a:xfrm>
        </p:grpSpPr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07" y="4721389"/>
              <a:ext cx="354666" cy="331244"/>
            </a:xfrm>
            <a:prstGeom prst="rect">
              <a:avLst/>
            </a:prstGeom>
          </p:spPr>
        </p:pic>
        <p:sp>
          <p:nvSpPr>
            <p:cNvPr id="110" name="TextBox 109"/>
            <p:cNvSpPr txBox="1"/>
            <p:nvPr/>
          </p:nvSpPr>
          <p:spPr>
            <a:xfrm>
              <a:off x="246545" y="4665890"/>
              <a:ext cx="1033201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Functions</a:t>
              </a:r>
            </a:p>
          </p:txBody>
        </p:sp>
      </p:grpSp>
      <p:grpSp>
        <p:nvGrpSpPr>
          <p:cNvPr id="119" name="SQL Database"/>
          <p:cNvGrpSpPr/>
          <p:nvPr/>
        </p:nvGrpSpPr>
        <p:grpSpPr>
          <a:xfrm>
            <a:off x="3765529" y="2078949"/>
            <a:ext cx="1518692" cy="464800"/>
            <a:chOff x="69049" y="2087464"/>
            <a:chExt cx="1518908" cy="464866"/>
          </a:xfrm>
        </p:grpSpPr>
        <p:pic>
          <p:nvPicPr>
            <p:cNvPr id="141" name="Picture 140"/>
            <p:cNvPicPr>
              <a:picLocks noChangeAspect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49" y="2173422"/>
              <a:ext cx="231159" cy="232965"/>
            </a:xfrm>
            <a:prstGeom prst="rect">
              <a:avLst/>
            </a:prstGeom>
          </p:spPr>
        </p:pic>
        <p:sp>
          <p:nvSpPr>
            <p:cNvPr id="142" name="TextBox 141"/>
            <p:cNvSpPr txBox="1"/>
            <p:nvPr/>
          </p:nvSpPr>
          <p:spPr>
            <a:xfrm>
              <a:off x="257159" y="2087464"/>
              <a:ext cx="1330798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SQL Database</a:t>
              </a:r>
            </a:p>
          </p:txBody>
        </p:sp>
      </p:grpSp>
      <p:grpSp>
        <p:nvGrpSpPr>
          <p:cNvPr id="120" name="DocumentDB"/>
          <p:cNvGrpSpPr/>
          <p:nvPr/>
        </p:nvGrpSpPr>
        <p:grpSpPr>
          <a:xfrm>
            <a:off x="3765528" y="2384980"/>
            <a:ext cx="1469123" cy="464800"/>
            <a:chOff x="77748" y="2379635"/>
            <a:chExt cx="1469332" cy="464866"/>
          </a:xfrm>
        </p:grpSpPr>
        <p:pic>
          <p:nvPicPr>
            <p:cNvPr id="139" name="Picture 138"/>
            <p:cNvPicPr>
              <a:picLocks noChangeAspect="1"/>
            </p:cNvPicPr>
            <p:nvPr/>
          </p:nvPicPr>
          <p:blipFill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748" y="2470812"/>
              <a:ext cx="249610" cy="251560"/>
            </a:xfrm>
            <a:prstGeom prst="rect">
              <a:avLst/>
            </a:prstGeom>
          </p:spPr>
        </p:pic>
        <p:sp>
          <p:nvSpPr>
            <p:cNvPr id="140" name="TextBox 139"/>
            <p:cNvSpPr txBox="1"/>
            <p:nvPr/>
          </p:nvSpPr>
          <p:spPr>
            <a:xfrm>
              <a:off x="257159" y="2379635"/>
              <a:ext cx="1289921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 err="1">
                  <a:solidFill>
                    <a:srgbClr val="FFFFFF"/>
                  </a:solidFill>
                  <a:latin typeface="Segoe UI"/>
                </a:rPr>
                <a:t>DocumentDB</a:t>
              </a:r>
              <a:endParaRPr lang="en-US" sz="1199" dirty="0">
                <a:solidFill>
                  <a:srgbClr val="FFFFFF"/>
                </a:solidFill>
                <a:latin typeface="Segoe UI"/>
              </a:endParaRPr>
            </a:p>
          </p:txBody>
        </p:sp>
      </p:grpSp>
      <p:grpSp>
        <p:nvGrpSpPr>
          <p:cNvPr id="121" name="Redis Cache"/>
          <p:cNvGrpSpPr/>
          <p:nvPr/>
        </p:nvGrpSpPr>
        <p:grpSpPr>
          <a:xfrm>
            <a:off x="3765528" y="2699417"/>
            <a:ext cx="1377110" cy="464800"/>
            <a:chOff x="97301" y="2891745"/>
            <a:chExt cx="1377305" cy="464866"/>
          </a:xfrm>
        </p:grpSpPr>
        <p:pic>
          <p:nvPicPr>
            <p:cNvPr id="137" name="Picture 136"/>
            <p:cNvPicPr>
              <a:picLocks noChangeAspect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01" y="3012652"/>
              <a:ext cx="218148" cy="219852"/>
            </a:xfrm>
            <a:prstGeom prst="rect">
              <a:avLst/>
            </a:prstGeom>
          </p:spPr>
        </p:pic>
        <p:sp>
          <p:nvSpPr>
            <p:cNvPr id="138" name="TextBox 137"/>
            <p:cNvSpPr txBox="1"/>
            <p:nvPr/>
          </p:nvSpPr>
          <p:spPr>
            <a:xfrm>
              <a:off x="272984" y="2891745"/>
              <a:ext cx="1201622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 err="1">
                  <a:solidFill>
                    <a:srgbClr val="FFFFFF"/>
                  </a:solidFill>
                  <a:latin typeface="Segoe UI"/>
                </a:rPr>
                <a:t>Redis</a:t>
              </a: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 Cache</a:t>
              </a:r>
            </a:p>
          </p:txBody>
        </p:sp>
      </p:grpSp>
      <p:grpSp>
        <p:nvGrpSpPr>
          <p:cNvPr id="122" name="Storage - Blobs, Tables, Queues"/>
          <p:cNvGrpSpPr/>
          <p:nvPr/>
        </p:nvGrpSpPr>
        <p:grpSpPr>
          <a:xfrm>
            <a:off x="3765528" y="2997032"/>
            <a:ext cx="1517084" cy="803555"/>
            <a:chOff x="64245" y="3256840"/>
            <a:chExt cx="1517299" cy="803670"/>
          </a:xfrm>
        </p:grpSpPr>
        <p:pic>
          <p:nvPicPr>
            <p:cNvPr id="135" name="Picture 134"/>
            <p:cNvPicPr>
              <a:picLocks noChangeAspect="1"/>
            </p:cNvPicPr>
            <p:nvPr/>
          </p:nvPicPr>
          <p:blipFill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45" y="3528541"/>
              <a:ext cx="284261" cy="286482"/>
            </a:xfrm>
            <a:prstGeom prst="rect">
              <a:avLst/>
            </a:prstGeom>
          </p:spPr>
        </p:pic>
        <p:sp>
          <p:nvSpPr>
            <p:cNvPr id="136" name="TextBox 135"/>
            <p:cNvSpPr txBox="1"/>
            <p:nvPr/>
          </p:nvSpPr>
          <p:spPr>
            <a:xfrm>
              <a:off x="257159" y="3256840"/>
              <a:ext cx="1324385" cy="803670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Blobs, Tables, Queues, Files, Disks</a:t>
              </a:r>
            </a:p>
          </p:txBody>
        </p:sp>
      </p:grpSp>
      <p:grpSp>
        <p:nvGrpSpPr>
          <p:cNvPr id="123" name="StorSimple"/>
          <p:cNvGrpSpPr/>
          <p:nvPr/>
        </p:nvGrpSpPr>
        <p:grpSpPr>
          <a:xfrm>
            <a:off x="3765528" y="3626375"/>
            <a:ext cx="1307333" cy="464800"/>
            <a:chOff x="100401" y="3924213"/>
            <a:chExt cx="1307518" cy="464866"/>
          </a:xfrm>
        </p:grpSpPr>
        <p:pic>
          <p:nvPicPr>
            <p:cNvPr id="133" name="Picture 132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401" y="4038678"/>
              <a:ext cx="211948" cy="213603"/>
            </a:xfrm>
            <a:prstGeom prst="rect">
              <a:avLst/>
            </a:prstGeom>
          </p:spPr>
        </p:pic>
        <p:sp>
          <p:nvSpPr>
            <p:cNvPr id="134" name="TextBox 133"/>
            <p:cNvSpPr txBox="1"/>
            <p:nvPr/>
          </p:nvSpPr>
          <p:spPr>
            <a:xfrm>
              <a:off x="288054" y="3924213"/>
              <a:ext cx="1119865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 err="1">
                  <a:solidFill>
                    <a:srgbClr val="FFFFFF"/>
                  </a:solidFill>
                  <a:latin typeface="Segoe UI"/>
                </a:rPr>
                <a:t>StorSimple</a:t>
              </a:r>
              <a:endParaRPr lang="en-US" sz="1199" dirty="0">
                <a:solidFill>
                  <a:srgbClr val="FFFFFF"/>
                </a:solidFill>
                <a:latin typeface="Segoe UI"/>
              </a:endParaRPr>
            </a:p>
          </p:txBody>
        </p:sp>
      </p:grpSp>
      <p:grpSp>
        <p:nvGrpSpPr>
          <p:cNvPr id="124" name="Search"/>
          <p:cNvGrpSpPr/>
          <p:nvPr/>
        </p:nvGrpSpPr>
        <p:grpSpPr>
          <a:xfrm>
            <a:off x="3765528" y="3942065"/>
            <a:ext cx="1024284" cy="464800"/>
            <a:chOff x="82312" y="4303326"/>
            <a:chExt cx="1024429" cy="464866"/>
          </a:xfrm>
        </p:grpSpPr>
        <p:pic>
          <p:nvPicPr>
            <p:cNvPr id="131" name="Picture 130"/>
            <p:cNvPicPr>
              <a:picLocks noChangeAspect="1"/>
            </p:cNvPicPr>
            <p:nvPr/>
          </p:nvPicPr>
          <p:blipFill>
            <a:blip r:embed="rId3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12" y="4391859"/>
              <a:ext cx="248127" cy="250065"/>
            </a:xfrm>
            <a:prstGeom prst="rect">
              <a:avLst/>
            </a:prstGeom>
          </p:spPr>
        </p:pic>
        <p:sp>
          <p:nvSpPr>
            <p:cNvPr id="132" name="TextBox 131"/>
            <p:cNvSpPr txBox="1"/>
            <p:nvPr/>
          </p:nvSpPr>
          <p:spPr>
            <a:xfrm>
              <a:off x="277933" y="4303326"/>
              <a:ext cx="828808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Search</a:t>
              </a:r>
            </a:p>
          </p:txBody>
        </p:sp>
      </p:grpSp>
      <p:grpSp>
        <p:nvGrpSpPr>
          <p:cNvPr id="126" name="SQL Data Warehouse"/>
          <p:cNvGrpSpPr/>
          <p:nvPr/>
        </p:nvGrpSpPr>
        <p:grpSpPr>
          <a:xfrm>
            <a:off x="3765528" y="4246889"/>
            <a:ext cx="1593884" cy="634178"/>
            <a:chOff x="89748" y="2414365"/>
            <a:chExt cx="1594110" cy="634268"/>
          </a:xfrm>
        </p:grpSpPr>
        <p:pic>
          <p:nvPicPr>
            <p:cNvPr id="127" name="Picture 126"/>
            <p:cNvPicPr>
              <a:picLocks noChangeAspect="1"/>
            </p:cNvPicPr>
            <p:nvPr/>
          </p:nvPicPr>
          <p:blipFill>
            <a:blip r:embed="rId3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748" y="2598664"/>
              <a:ext cx="257257" cy="259266"/>
            </a:xfrm>
            <a:prstGeom prst="rect">
              <a:avLst/>
            </a:prstGeom>
          </p:spPr>
        </p:pic>
        <p:sp>
          <p:nvSpPr>
            <p:cNvPr id="128" name="TextBox 127"/>
            <p:cNvSpPr txBox="1"/>
            <p:nvPr/>
          </p:nvSpPr>
          <p:spPr>
            <a:xfrm>
              <a:off x="283049" y="2414365"/>
              <a:ext cx="1400809" cy="634268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SQL Data Warehouse</a:t>
              </a:r>
            </a:p>
          </p:txBody>
        </p:sp>
      </p:grpSp>
      <p:grpSp>
        <p:nvGrpSpPr>
          <p:cNvPr id="125" name="SQL Stretch Database"/>
          <p:cNvGrpSpPr/>
          <p:nvPr/>
        </p:nvGrpSpPr>
        <p:grpSpPr>
          <a:xfrm>
            <a:off x="3765529" y="4719670"/>
            <a:ext cx="1767006" cy="634178"/>
            <a:chOff x="42037" y="4728561"/>
            <a:chExt cx="1767257" cy="634268"/>
          </a:xfrm>
        </p:grpSpPr>
        <p:pic>
          <p:nvPicPr>
            <p:cNvPr id="129" name="Picture 128"/>
            <p:cNvPicPr>
              <a:picLocks noChangeAspect="1"/>
            </p:cNvPicPr>
            <p:nvPr/>
          </p:nvPicPr>
          <p:blipFill>
            <a:blip r:embed="rId3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37" y="4870600"/>
              <a:ext cx="257257" cy="259267"/>
            </a:xfrm>
            <a:prstGeom prst="rect">
              <a:avLst/>
            </a:prstGeom>
          </p:spPr>
        </p:pic>
        <p:sp>
          <p:nvSpPr>
            <p:cNvPr id="130" name="TextBox 129"/>
            <p:cNvSpPr txBox="1"/>
            <p:nvPr/>
          </p:nvSpPr>
          <p:spPr>
            <a:xfrm>
              <a:off x="257159" y="4728561"/>
              <a:ext cx="1552135" cy="634268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SQL Server Stretch Database</a:t>
              </a:r>
            </a:p>
          </p:txBody>
        </p:sp>
      </p:grpSp>
      <p:grpSp>
        <p:nvGrpSpPr>
          <p:cNvPr id="145" name="Data Lake Analytics"/>
          <p:cNvGrpSpPr/>
          <p:nvPr/>
        </p:nvGrpSpPr>
        <p:grpSpPr>
          <a:xfrm>
            <a:off x="5517879" y="1989956"/>
            <a:ext cx="1700307" cy="634178"/>
            <a:chOff x="99440" y="1986080"/>
            <a:chExt cx="1700548" cy="634268"/>
          </a:xfrm>
        </p:grpSpPr>
        <p:pic>
          <p:nvPicPr>
            <p:cNvPr id="167" name="Picture 166"/>
            <p:cNvPicPr>
              <a:picLocks noChangeAspect="1"/>
            </p:cNvPicPr>
            <p:nvPr/>
          </p:nvPicPr>
          <p:blipFill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440" y="2173422"/>
              <a:ext cx="170377" cy="232965"/>
            </a:xfrm>
            <a:prstGeom prst="rect">
              <a:avLst/>
            </a:prstGeom>
          </p:spPr>
        </p:pic>
        <p:sp>
          <p:nvSpPr>
            <p:cNvPr id="168" name="TextBox 167"/>
            <p:cNvSpPr txBox="1"/>
            <p:nvPr/>
          </p:nvSpPr>
          <p:spPr>
            <a:xfrm>
              <a:off x="287480" y="1986080"/>
              <a:ext cx="1512508" cy="634268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Data Lake Analytics</a:t>
              </a:r>
            </a:p>
          </p:txBody>
        </p:sp>
      </p:grpSp>
      <p:grpSp>
        <p:nvGrpSpPr>
          <p:cNvPr id="146" name="Data Lake Store"/>
          <p:cNvGrpSpPr/>
          <p:nvPr/>
        </p:nvGrpSpPr>
        <p:grpSpPr>
          <a:xfrm>
            <a:off x="5517880" y="2426501"/>
            <a:ext cx="1602066" cy="464800"/>
            <a:chOff x="111570" y="2379635"/>
            <a:chExt cx="1602294" cy="464866"/>
          </a:xfrm>
        </p:grpSpPr>
        <p:pic>
          <p:nvPicPr>
            <p:cNvPr id="165" name="Picture 164"/>
            <p:cNvPicPr>
              <a:picLocks noChangeAspect="1"/>
            </p:cNvPicPr>
            <p:nvPr/>
          </p:nvPicPr>
          <p:blipFill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570" y="2470811"/>
              <a:ext cx="164831" cy="225381"/>
            </a:xfrm>
            <a:prstGeom prst="rect">
              <a:avLst/>
            </a:prstGeom>
          </p:spPr>
        </p:pic>
        <p:sp>
          <p:nvSpPr>
            <p:cNvPr id="166" name="TextBox 165"/>
            <p:cNvSpPr txBox="1"/>
            <p:nvPr/>
          </p:nvSpPr>
          <p:spPr>
            <a:xfrm>
              <a:off x="257159" y="2379635"/>
              <a:ext cx="1456705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Data Lake Store</a:t>
              </a:r>
            </a:p>
          </p:txBody>
        </p:sp>
      </p:grpSp>
      <p:grpSp>
        <p:nvGrpSpPr>
          <p:cNvPr id="147" name="HDInsight"/>
          <p:cNvGrpSpPr/>
          <p:nvPr/>
        </p:nvGrpSpPr>
        <p:grpSpPr>
          <a:xfrm>
            <a:off x="5517881" y="2703383"/>
            <a:ext cx="1219049" cy="464800"/>
            <a:chOff x="97301" y="2883332"/>
            <a:chExt cx="1219222" cy="464866"/>
          </a:xfrm>
        </p:grpSpPr>
        <p:pic>
          <p:nvPicPr>
            <p:cNvPr id="163" name="Picture 162"/>
            <p:cNvPicPr>
              <a:picLocks noChangeAspect="1"/>
            </p:cNvPicPr>
            <p:nvPr/>
          </p:nvPicPr>
          <p:blipFill>
            <a:blip r:embed="rId3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01" y="3012652"/>
              <a:ext cx="218147" cy="219852"/>
            </a:xfrm>
            <a:prstGeom prst="rect">
              <a:avLst/>
            </a:prstGeom>
          </p:spPr>
        </p:pic>
        <p:sp>
          <p:nvSpPr>
            <p:cNvPr id="164" name="TextBox 163"/>
            <p:cNvSpPr txBox="1"/>
            <p:nvPr/>
          </p:nvSpPr>
          <p:spPr>
            <a:xfrm>
              <a:off x="257159" y="2883332"/>
              <a:ext cx="1059364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HDInsight</a:t>
              </a:r>
            </a:p>
          </p:txBody>
        </p:sp>
      </p:grpSp>
      <p:grpSp>
        <p:nvGrpSpPr>
          <p:cNvPr id="148" name="Machine Learning"/>
          <p:cNvGrpSpPr/>
          <p:nvPr/>
        </p:nvGrpSpPr>
        <p:grpSpPr>
          <a:xfrm>
            <a:off x="5517880" y="3109831"/>
            <a:ext cx="1485986" cy="634178"/>
            <a:chOff x="64245" y="3357277"/>
            <a:chExt cx="1486197" cy="634268"/>
          </a:xfrm>
        </p:grpSpPr>
        <p:pic>
          <p:nvPicPr>
            <p:cNvPr id="161" name="Picture 160"/>
            <p:cNvPicPr>
              <a:picLocks noChangeAspect="1"/>
            </p:cNvPicPr>
            <p:nvPr/>
          </p:nvPicPr>
          <p:blipFill>
            <a:blip r:embed="rId3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45" y="3560186"/>
              <a:ext cx="218976" cy="220686"/>
            </a:xfrm>
            <a:prstGeom prst="rect">
              <a:avLst/>
            </a:prstGeom>
          </p:spPr>
        </p:pic>
        <p:sp>
          <p:nvSpPr>
            <p:cNvPr id="162" name="TextBox 161"/>
            <p:cNvSpPr txBox="1"/>
            <p:nvPr/>
          </p:nvSpPr>
          <p:spPr>
            <a:xfrm>
              <a:off x="226057" y="3357277"/>
              <a:ext cx="1324385" cy="634268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Machine Learning</a:t>
              </a:r>
            </a:p>
          </p:txBody>
        </p:sp>
      </p:grpSp>
      <p:grpSp>
        <p:nvGrpSpPr>
          <p:cNvPr id="149" name="Stream Analytics"/>
          <p:cNvGrpSpPr/>
          <p:nvPr/>
        </p:nvGrpSpPr>
        <p:grpSpPr>
          <a:xfrm>
            <a:off x="5517880" y="3647788"/>
            <a:ext cx="1670456" cy="464800"/>
            <a:chOff x="100401" y="3933250"/>
            <a:chExt cx="1670693" cy="464866"/>
          </a:xfrm>
        </p:grpSpPr>
        <p:pic>
          <p:nvPicPr>
            <p:cNvPr id="159" name="Picture 158"/>
            <p:cNvPicPr>
              <a:picLocks noChangeAspect="1"/>
            </p:cNvPicPr>
            <p:nvPr/>
          </p:nvPicPr>
          <p:blipFill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401" y="4038678"/>
              <a:ext cx="211947" cy="213603"/>
            </a:xfrm>
            <a:prstGeom prst="rect">
              <a:avLst/>
            </a:prstGeom>
          </p:spPr>
        </p:pic>
        <p:sp>
          <p:nvSpPr>
            <p:cNvPr id="160" name="TextBox 159"/>
            <p:cNvSpPr txBox="1"/>
            <p:nvPr/>
          </p:nvSpPr>
          <p:spPr>
            <a:xfrm>
              <a:off x="257160" y="3933250"/>
              <a:ext cx="1513934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Stream Analytics</a:t>
              </a:r>
            </a:p>
          </p:txBody>
        </p:sp>
      </p:grpSp>
      <p:grpSp>
        <p:nvGrpSpPr>
          <p:cNvPr id="150" name="Data Factory"/>
          <p:cNvGrpSpPr/>
          <p:nvPr/>
        </p:nvGrpSpPr>
        <p:grpSpPr>
          <a:xfrm>
            <a:off x="5517880" y="3953816"/>
            <a:ext cx="1413876" cy="464800"/>
            <a:chOff x="82312" y="4302699"/>
            <a:chExt cx="1414076" cy="464866"/>
          </a:xfrm>
        </p:grpSpPr>
        <p:pic>
          <p:nvPicPr>
            <p:cNvPr id="157" name="Picture 156"/>
            <p:cNvPicPr>
              <a:picLocks noChangeAspect="1"/>
            </p:cNvPicPr>
            <p:nvPr/>
          </p:nvPicPr>
          <p:blipFill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12" y="4391859"/>
              <a:ext cx="248126" cy="250065"/>
            </a:xfrm>
            <a:prstGeom prst="rect">
              <a:avLst/>
            </a:prstGeom>
          </p:spPr>
        </p:pic>
        <p:sp>
          <p:nvSpPr>
            <p:cNvPr id="158" name="TextBox 157"/>
            <p:cNvSpPr txBox="1"/>
            <p:nvPr/>
          </p:nvSpPr>
          <p:spPr>
            <a:xfrm>
              <a:off x="257159" y="4302699"/>
              <a:ext cx="1239229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Data Factory</a:t>
              </a:r>
            </a:p>
          </p:txBody>
        </p:sp>
      </p:grpSp>
      <p:grpSp>
        <p:nvGrpSpPr>
          <p:cNvPr id="152" name="Data Catalog"/>
          <p:cNvGrpSpPr/>
          <p:nvPr/>
        </p:nvGrpSpPr>
        <p:grpSpPr>
          <a:xfrm>
            <a:off x="5517880" y="4259844"/>
            <a:ext cx="1579997" cy="461600"/>
            <a:chOff x="89748" y="2414943"/>
            <a:chExt cx="1580221" cy="461665"/>
          </a:xfrm>
        </p:grpSpPr>
        <p:pic>
          <p:nvPicPr>
            <p:cNvPr id="153" name="Picture 152"/>
            <p:cNvPicPr>
              <a:picLocks noChangeAspect="1"/>
            </p:cNvPicPr>
            <p:nvPr/>
          </p:nvPicPr>
          <p:blipFill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748" y="2598664"/>
              <a:ext cx="257256" cy="259266"/>
            </a:xfrm>
            <a:prstGeom prst="rect">
              <a:avLst/>
            </a:prstGeom>
          </p:spPr>
        </p:pic>
        <p:sp>
          <p:nvSpPr>
            <p:cNvPr id="154" name="TextBox 153"/>
            <p:cNvSpPr txBox="1"/>
            <p:nvPr/>
          </p:nvSpPr>
          <p:spPr>
            <a:xfrm>
              <a:off x="269160" y="2414943"/>
              <a:ext cx="1400809" cy="461665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Data Catalog</a:t>
              </a:r>
            </a:p>
          </p:txBody>
        </p:sp>
      </p:grpSp>
      <p:grpSp>
        <p:nvGrpSpPr>
          <p:cNvPr id="151" name="Power BI Embedded"/>
          <p:cNvGrpSpPr/>
          <p:nvPr/>
        </p:nvGrpSpPr>
        <p:grpSpPr>
          <a:xfrm>
            <a:off x="5517880" y="4732048"/>
            <a:ext cx="1767006" cy="634178"/>
            <a:chOff x="42037" y="4728561"/>
            <a:chExt cx="1767257" cy="634268"/>
          </a:xfrm>
        </p:grpSpPr>
        <p:pic>
          <p:nvPicPr>
            <p:cNvPr id="155" name="Picture 154"/>
            <p:cNvPicPr>
              <a:picLocks noChangeAspect="1"/>
            </p:cNvPicPr>
            <p:nvPr/>
          </p:nvPicPr>
          <p:blipFill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37" y="4871884"/>
              <a:ext cx="252008" cy="252008"/>
            </a:xfrm>
            <a:prstGeom prst="rect">
              <a:avLst/>
            </a:prstGeom>
          </p:spPr>
        </p:pic>
        <p:sp>
          <p:nvSpPr>
            <p:cNvPr id="156" name="TextBox 155"/>
            <p:cNvSpPr txBox="1"/>
            <p:nvPr/>
          </p:nvSpPr>
          <p:spPr>
            <a:xfrm>
              <a:off x="257159" y="4728561"/>
              <a:ext cx="1552135" cy="634268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Power BI Embedded</a:t>
              </a:r>
            </a:p>
          </p:txBody>
        </p:sp>
      </p:grpSp>
      <p:grpSp>
        <p:nvGrpSpPr>
          <p:cNvPr id="172" name="Azure IoT Suite"/>
          <p:cNvGrpSpPr/>
          <p:nvPr/>
        </p:nvGrpSpPr>
        <p:grpSpPr>
          <a:xfrm>
            <a:off x="7304863" y="2273771"/>
            <a:ext cx="1590107" cy="464800"/>
            <a:chOff x="77747" y="2379635"/>
            <a:chExt cx="1590333" cy="464866"/>
          </a:xfrm>
        </p:grpSpPr>
        <p:pic>
          <p:nvPicPr>
            <p:cNvPr id="191" name="Picture 190"/>
            <p:cNvPicPr>
              <a:picLocks noChangeAspect="1"/>
            </p:cNvPicPr>
            <p:nvPr/>
          </p:nvPicPr>
          <p:blipFill>
            <a:blip r:embed="rId4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747" y="2470811"/>
              <a:ext cx="257257" cy="259266"/>
            </a:xfrm>
            <a:prstGeom prst="rect">
              <a:avLst/>
            </a:prstGeom>
          </p:spPr>
        </p:pic>
        <p:sp>
          <p:nvSpPr>
            <p:cNvPr id="192" name="TextBox 191"/>
            <p:cNvSpPr txBox="1"/>
            <p:nvPr/>
          </p:nvSpPr>
          <p:spPr>
            <a:xfrm>
              <a:off x="257159" y="2379635"/>
              <a:ext cx="1410921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Azure </a:t>
              </a:r>
              <a:r>
                <a:rPr lang="en-US" sz="1199" dirty="0" err="1">
                  <a:solidFill>
                    <a:srgbClr val="FFFFFF"/>
                  </a:solidFill>
                  <a:latin typeface="Segoe UI"/>
                </a:rPr>
                <a:t>IoT</a:t>
              </a: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 Suite</a:t>
              </a:r>
            </a:p>
          </p:txBody>
        </p:sp>
      </p:grpSp>
      <p:grpSp>
        <p:nvGrpSpPr>
          <p:cNvPr id="173" name="Azure IoT Hub"/>
          <p:cNvGrpSpPr/>
          <p:nvPr/>
        </p:nvGrpSpPr>
        <p:grpSpPr>
          <a:xfrm>
            <a:off x="7304863" y="2646150"/>
            <a:ext cx="1545080" cy="464800"/>
            <a:chOff x="97301" y="2874764"/>
            <a:chExt cx="1545299" cy="464866"/>
          </a:xfrm>
        </p:grpSpPr>
        <p:pic>
          <p:nvPicPr>
            <p:cNvPr id="189" name="Picture 188"/>
            <p:cNvPicPr>
              <a:picLocks noChangeAspect="1"/>
            </p:cNvPicPr>
            <p:nvPr/>
          </p:nvPicPr>
          <p:blipFill>
            <a:blip r:embed="rId4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01" y="3012652"/>
              <a:ext cx="218147" cy="219852"/>
            </a:xfrm>
            <a:prstGeom prst="rect">
              <a:avLst/>
            </a:prstGeom>
          </p:spPr>
        </p:pic>
        <p:sp>
          <p:nvSpPr>
            <p:cNvPr id="190" name="TextBox 189"/>
            <p:cNvSpPr txBox="1"/>
            <p:nvPr/>
          </p:nvSpPr>
          <p:spPr>
            <a:xfrm>
              <a:off x="285640" y="2874764"/>
              <a:ext cx="1356960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Azure </a:t>
              </a:r>
              <a:r>
                <a:rPr lang="en-US" sz="1199" dirty="0" err="1">
                  <a:solidFill>
                    <a:srgbClr val="FFFFFF"/>
                  </a:solidFill>
                  <a:latin typeface="Segoe UI"/>
                </a:rPr>
                <a:t>IoT</a:t>
              </a: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 Hub</a:t>
              </a:r>
            </a:p>
          </p:txBody>
        </p:sp>
      </p:grpSp>
      <p:grpSp>
        <p:nvGrpSpPr>
          <p:cNvPr id="174" name="Event Hubs"/>
          <p:cNvGrpSpPr/>
          <p:nvPr/>
        </p:nvGrpSpPr>
        <p:grpSpPr>
          <a:xfrm>
            <a:off x="7304861" y="3040127"/>
            <a:ext cx="1520772" cy="461600"/>
            <a:chOff x="64245" y="3445434"/>
            <a:chExt cx="1520987" cy="461665"/>
          </a:xfrm>
        </p:grpSpPr>
        <p:pic>
          <p:nvPicPr>
            <p:cNvPr id="187" name="Picture 186"/>
            <p:cNvPicPr>
              <a:picLocks noChangeAspect="1"/>
            </p:cNvPicPr>
            <p:nvPr/>
          </p:nvPicPr>
          <p:blipFill>
            <a:blip r:embed="rId4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45" y="3528541"/>
              <a:ext cx="284261" cy="286481"/>
            </a:xfrm>
            <a:prstGeom prst="rect">
              <a:avLst/>
            </a:prstGeom>
          </p:spPr>
        </p:pic>
        <p:sp>
          <p:nvSpPr>
            <p:cNvPr id="188" name="TextBox 187"/>
            <p:cNvSpPr txBox="1"/>
            <p:nvPr/>
          </p:nvSpPr>
          <p:spPr>
            <a:xfrm>
              <a:off x="260847" y="3445434"/>
              <a:ext cx="1324385" cy="461665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Event Hubs</a:t>
              </a:r>
            </a:p>
          </p:txBody>
        </p:sp>
      </p:grpSp>
      <p:grpSp>
        <p:nvGrpSpPr>
          <p:cNvPr id="175" name="Cortana Intelligence Suite"/>
          <p:cNvGrpSpPr/>
          <p:nvPr/>
        </p:nvGrpSpPr>
        <p:grpSpPr>
          <a:xfrm>
            <a:off x="7304863" y="3334664"/>
            <a:ext cx="1586578" cy="803555"/>
            <a:chOff x="100331" y="3923029"/>
            <a:chExt cx="1586803" cy="803670"/>
          </a:xfrm>
        </p:grpSpPr>
        <p:pic>
          <p:nvPicPr>
            <p:cNvPr id="185" name="Picture 184"/>
            <p:cNvPicPr>
              <a:picLocks noChangeAspect="1"/>
            </p:cNvPicPr>
            <p:nvPr/>
          </p:nvPicPr>
          <p:blipFill>
            <a:blip r:embed="rId4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1" y="4170823"/>
              <a:ext cx="211948" cy="210304"/>
            </a:xfrm>
            <a:prstGeom prst="rect">
              <a:avLst/>
            </a:prstGeom>
          </p:spPr>
        </p:pic>
        <p:sp>
          <p:nvSpPr>
            <p:cNvPr id="186" name="TextBox 185"/>
            <p:cNvSpPr txBox="1"/>
            <p:nvPr/>
          </p:nvSpPr>
          <p:spPr>
            <a:xfrm>
              <a:off x="286325" y="3923029"/>
              <a:ext cx="1400809" cy="803670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Cortana Intelligence Suite</a:t>
              </a:r>
            </a:p>
          </p:txBody>
        </p:sp>
      </p:grpSp>
      <p:grpSp>
        <p:nvGrpSpPr>
          <p:cNvPr id="178" name="Cognitive Services"/>
          <p:cNvGrpSpPr/>
          <p:nvPr/>
        </p:nvGrpSpPr>
        <p:grpSpPr>
          <a:xfrm>
            <a:off x="7304863" y="3954397"/>
            <a:ext cx="1579997" cy="634178"/>
            <a:chOff x="89748" y="2414943"/>
            <a:chExt cx="1580221" cy="634268"/>
          </a:xfrm>
        </p:grpSpPr>
        <p:pic>
          <p:nvPicPr>
            <p:cNvPr id="179" name="Picture 178"/>
            <p:cNvPicPr>
              <a:picLocks noChangeAspect="1"/>
            </p:cNvPicPr>
            <p:nvPr/>
          </p:nvPicPr>
          <p:blipFill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748" y="2644889"/>
              <a:ext cx="257257" cy="166815"/>
            </a:xfrm>
            <a:prstGeom prst="rect">
              <a:avLst/>
            </a:prstGeom>
          </p:spPr>
        </p:pic>
        <p:sp>
          <p:nvSpPr>
            <p:cNvPr id="180" name="TextBox 179"/>
            <p:cNvSpPr txBox="1"/>
            <p:nvPr/>
          </p:nvSpPr>
          <p:spPr>
            <a:xfrm>
              <a:off x="269160" y="2414943"/>
              <a:ext cx="1400809" cy="634268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Cognitive Services</a:t>
              </a:r>
            </a:p>
          </p:txBody>
        </p:sp>
      </p:grpSp>
      <p:grpSp>
        <p:nvGrpSpPr>
          <p:cNvPr id="197" name="Media Services"/>
          <p:cNvGrpSpPr/>
          <p:nvPr/>
        </p:nvGrpSpPr>
        <p:grpSpPr>
          <a:xfrm>
            <a:off x="9050932" y="2125857"/>
            <a:ext cx="1571664" cy="461600"/>
            <a:chOff x="69049" y="2087464"/>
            <a:chExt cx="1571887" cy="461665"/>
          </a:xfrm>
        </p:grpSpPr>
        <p:pic>
          <p:nvPicPr>
            <p:cNvPr id="219" name="Picture 218"/>
            <p:cNvPicPr>
              <a:picLocks noChangeAspect="1"/>
            </p:cNvPicPr>
            <p:nvPr/>
          </p:nvPicPr>
          <p:blipFill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49" y="2173422"/>
              <a:ext cx="231159" cy="232964"/>
            </a:xfrm>
            <a:prstGeom prst="rect">
              <a:avLst/>
            </a:prstGeom>
          </p:spPr>
        </p:pic>
        <p:sp>
          <p:nvSpPr>
            <p:cNvPr id="220" name="TextBox 219"/>
            <p:cNvSpPr txBox="1"/>
            <p:nvPr/>
          </p:nvSpPr>
          <p:spPr>
            <a:xfrm>
              <a:off x="257159" y="2087464"/>
              <a:ext cx="1383777" cy="461665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Media Services</a:t>
              </a:r>
            </a:p>
          </p:txBody>
        </p:sp>
      </p:grpSp>
      <p:grpSp>
        <p:nvGrpSpPr>
          <p:cNvPr id="198" name="Content Delivery Network"/>
          <p:cNvGrpSpPr/>
          <p:nvPr/>
        </p:nvGrpSpPr>
        <p:grpSpPr>
          <a:xfrm>
            <a:off x="9059144" y="2532489"/>
            <a:ext cx="1730445" cy="634178"/>
            <a:chOff x="85960" y="2379635"/>
            <a:chExt cx="1730691" cy="634268"/>
          </a:xfrm>
        </p:grpSpPr>
        <p:pic>
          <p:nvPicPr>
            <p:cNvPr id="217" name="Picture 216"/>
            <p:cNvPicPr>
              <a:picLocks noChangeAspect="1"/>
            </p:cNvPicPr>
            <p:nvPr/>
          </p:nvPicPr>
          <p:blipFill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960" y="2524008"/>
              <a:ext cx="257257" cy="257257"/>
            </a:xfrm>
            <a:prstGeom prst="rect">
              <a:avLst/>
            </a:prstGeom>
          </p:spPr>
        </p:pic>
        <p:sp>
          <p:nvSpPr>
            <p:cNvPr id="218" name="TextBox 217"/>
            <p:cNvSpPr txBox="1"/>
            <p:nvPr/>
          </p:nvSpPr>
          <p:spPr>
            <a:xfrm>
              <a:off x="257159" y="2379635"/>
              <a:ext cx="1559492" cy="634268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Content Delivery Network</a:t>
              </a:r>
            </a:p>
          </p:txBody>
        </p:sp>
      </p:grpSp>
      <p:grpSp>
        <p:nvGrpSpPr>
          <p:cNvPr id="225" name="Azure Active Directory"/>
          <p:cNvGrpSpPr/>
          <p:nvPr/>
        </p:nvGrpSpPr>
        <p:grpSpPr>
          <a:xfrm>
            <a:off x="10865779" y="2278235"/>
            <a:ext cx="1671712" cy="634178"/>
            <a:chOff x="77747" y="2379635"/>
            <a:chExt cx="1671949" cy="634268"/>
          </a:xfrm>
        </p:grpSpPr>
        <p:pic>
          <p:nvPicPr>
            <p:cNvPr id="244" name="Picture 243"/>
            <p:cNvPicPr>
              <a:picLocks noChangeAspect="1"/>
            </p:cNvPicPr>
            <p:nvPr/>
          </p:nvPicPr>
          <p:blipFill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747" y="2567492"/>
              <a:ext cx="257257" cy="259266"/>
            </a:xfrm>
            <a:prstGeom prst="rect">
              <a:avLst/>
            </a:prstGeom>
          </p:spPr>
        </p:pic>
        <p:sp>
          <p:nvSpPr>
            <p:cNvPr id="245" name="TextBox 244"/>
            <p:cNvSpPr txBox="1"/>
            <p:nvPr/>
          </p:nvSpPr>
          <p:spPr>
            <a:xfrm>
              <a:off x="257159" y="2379635"/>
              <a:ext cx="1492537" cy="634268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Azure Active Directory</a:t>
              </a:r>
            </a:p>
          </p:txBody>
        </p:sp>
      </p:grpSp>
      <p:grpSp>
        <p:nvGrpSpPr>
          <p:cNvPr id="226" name="B2C"/>
          <p:cNvGrpSpPr/>
          <p:nvPr/>
        </p:nvGrpSpPr>
        <p:grpSpPr>
          <a:xfrm>
            <a:off x="10865778" y="2730906"/>
            <a:ext cx="795175" cy="461600"/>
            <a:chOff x="97301" y="2883332"/>
            <a:chExt cx="795288" cy="461665"/>
          </a:xfrm>
        </p:grpSpPr>
        <p:pic>
          <p:nvPicPr>
            <p:cNvPr id="242" name="Picture 241"/>
            <p:cNvPicPr>
              <a:picLocks noChangeAspect="1"/>
            </p:cNvPicPr>
            <p:nvPr/>
          </p:nvPicPr>
          <p:blipFill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01" y="2961402"/>
              <a:ext cx="269000" cy="271102"/>
            </a:xfrm>
            <a:prstGeom prst="rect">
              <a:avLst/>
            </a:prstGeom>
          </p:spPr>
        </p:pic>
        <p:sp>
          <p:nvSpPr>
            <p:cNvPr id="243" name="TextBox 242"/>
            <p:cNvSpPr txBox="1"/>
            <p:nvPr/>
          </p:nvSpPr>
          <p:spPr>
            <a:xfrm>
              <a:off x="257159" y="2883332"/>
              <a:ext cx="635430" cy="461665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B2C</a:t>
              </a:r>
            </a:p>
          </p:txBody>
        </p:sp>
      </p:grpSp>
      <p:grpSp>
        <p:nvGrpSpPr>
          <p:cNvPr id="228" name="Domain Services"/>
          <p:cNvGrpSpPr/>
          <p:nvPr/>
        </p:nvGrpSpPr>
        <p:grpSpPr>
          <a:xfrm>
            <a:off x="10865778" y="3116316"/>
            <a:ext cx="1663916" cy="464800"/>
            <a:chOff x="100401" y="3933250"/>
            <a:chExt cx="1664152" cy="464866"/>
          </a:xfrm>
        </p:grpSpPr>
        <p:pic>
          <p:nvPicPr>
            <p:cNvPr id="238" name="Picture 237"/>
            <p:cNvPicPr>
              <a:picLocks noChangeAspect="1"/>
            </p:cNvPicPr>
            <p:nvPr/>
          </p:nvPicPr>
          <p:blipFill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401" y="4016679"/>
              <a:ext cx="269000" cy="271102"/>
            </a:xfrm>
            <a:prstGeom prst="rect">
              <a:avLst/>
            </a:prstGeom>
          </p:spPr>
        </p:pic>
        <p:sp>
          <p:nvSpPr>
            <p:cNvPr id="239" name="TextBox 238"/>
            <p:cNvSpPr txBox="1"/>
            <p:nvPr/>
          </p:nvSpPr>
          <p:spPr>
            <a:xfrm>
              <a:off x="257159" y="3933250"/>
              <a:ext cx="1507394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Domain Services</a:t>
              </a:r>
            </a:p>
          </p:txBody>
        </p:sp>
      </p:grpSp>
      <p:grpSp>
        <p:nvGrpSpPr>
          <p:cNvPr id="229" name="Multi-Factor Authentication"/>
          <p:cNvGrpSpPr/>
          <p:nvPr/>
        </p:nvGrpSpPr>
        <p:grpSpPr>
          <a:xfrm>
            <a:off x="10865778" y="3497261"/>
            <a:ext cx="1737113" cy="634178"/>
            <a:chOff x="82312" y="4302699"/>
            <a:chExt cx="1737360" cy="634268"/>
          </a:xfrm>
        </p:grpSpPr>
        <p:pic>
          <p:nvPicPr>
            <p:cNvPr id="236" name="Picture 235"/>
            <p:cNvPicPr>
              <a:picLocks noChangeAspect="1"/>
            </p:cNvPicPr>
            <p:nvPr/>
          </p:nvPicPr>
          <p:blipFill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12" y="4479875"/>
              <a:ext cx="248126" cy="250065"/>
            </a:xfrm>
            <a:prstGeom prst="rect">
              <a:avLst/>
            </a:prstGeom>
          </p:spPr>
        </p:pic>
        <p:sp>
          <p:nvSpPr>
            <p:cNvPr id="237" name="TextBox 236"/>
            <p:cNvSpPr txBox="1"/>
            <p:nvPr/>
          </p:nvSpPr>
          <p:spPr>
            <a:xfrm>
              <a:off x="257159" y="4302699"/>
              <a:ext cx="1562513" cy="634268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Multi-Factor Authentication</a:t>
              </a:r>
            </a:p>
          </p:txBody>
        </p:sp>
      </p:grpSp>
      <p:grpSp>
        <p:nvGrpSpPr>
          <p:cNvPr id="248" name="BizTalk Services"/>
          <p:cNvGrpSpPr/>
          <p:nvPr/>
        </p:nvGrpSpPr>
        <p:grpSpPr>
          <a:xfrm>
            <a:off x="261938" y="5606260"/>
            <a:ext cx="1607494" cy="464800"/>
            <a:chOff x="79176" y="4160541"/>
            <a:chExt cx="1607722" cy="464866"/>
          </a:xfrm>
        </p:grpSpPr>
        <p:pic>
          <p:nvPicPr>
            <p:cNvPr id="249" name="Picture 248"/>
            <p:cNvPicPr>
              <a:picLocks noChangeAspect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76" y="4254166"/>
              <a:ext cx="248127" cy="250066"/>
            </a:xfrm>
            <a:prstGeom prst="rect">
              <a:avLst/>
            </a:prstGeom>
          </p:spPr>
        </p:pic>
        <p:sp>
          <p:nvSpPr>
            <p:cNvPr id="250" name="TextBox 249"/>
            <p:cNvSpPr txBox="1"/>
            <p:nvPr/>
          </p:nvSpPr>
          <p:spPr>
            <a:xfrm>
              <a:off x="246545" y="4160541"/>
              <a:ext cx="1440353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BizTalk Services</a:t>
              </a:r>
            </a:p>
          </p:txBody>
        </p:sp>
      </p:grpSp>
      <p:grpSp>
        <p:nvGrpSpPr>
          <p:cNvPr id="251" name="Service Bus"/>
          <p:cNvGrpSpPr/>
          <p:nvPr/>
        </p:nvGrpSpPr>
        <p:grpSpPr>
          <a:xfrm>
            <a:off x="2477867" y="5606260"/>
            <a:ext cx="1300893" cy="461600"/>
            <a:chOff x="79176" y="4160541"/>
            <a:chExt cx="1301077" cy="461665"/>
          </a:xfrm>
        </p:grpSpPr>
        <p:pic>
          <p:nvPicPr>
            <p:cNvPr id="252" name="Picture 251"/>
            <p:cNvPicPr>
              <a:picLocks noChangeAspect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76" y="4254166"/>
              <a:ext cx="248127" cy="250065"/>
            </a:xfrm>
            <a:prstGeom prst="rect">
              <a:avLst/>
            </a:prstGeom>
          </p:spPr>
        </p:pic>
        <p:sp>
          <p:nvSpPr>
            <p:cNvPr id="253" name="TextBox 252"/>
            <p:cNvSpPr txBox="1"/>
            <p:nvPr/>
          </p:nvSpPr>
          <p:spPr>
            <a:xfrm>
              <a:off x="246545" y="4160541"/>
              <a:ext cx="1133708" cy="461665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Service Bus</a:t>
              </a:r>
            </a:p>
          </p:txBody>
        </p:sp>
      </p:grpSp>
      <p:grpSp>
        <p:nvGrpSpPr>
          <p:cNvPr id="254" name="Backup"/>
          <p:cNvGrpSpPr/>
          <p:nvPr/>
        </p:nvGrpSpPr>
        <p:grpSpPr>
          <a:xfrm>
            <a:off x="4418373" y="5606259"/>
            <a:ext cx="1036909" cy="464800"/>
            <a:chOff x="79176" y="4160541"/>
            <a:chExt cx="1037056" cy="464866"/>
          </a:xfrm>
        </p:grpSpPr>
        <p:pic>
          <p:nvPicPr>
            <p:cNvPr id="255" name="Picture 254"/>
            <p:cNvPicPr>
              <a:picLocks noChangeAspect="1"/>
            </p:cNvPicPr>
            <p:nvPr/>
          </p:nvPicPr>
          <p:blipFill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76" y="4254166"/>
              <a:ext cx="248126" cy="250065"/>
            </a:xfrm>
            <a:prstGeom prst="rect">
              <a:avLst/>
            </a:prstGeom>
          </p:spPr>
        </p:pic>
        <p:sp>
          <p:nvSpPr>
            <p:cNvPr id="256" name="TextBox 255"/>
            <p:cNvSpPr txBox="1"/>
            <p:nvPr/>
          </p:nvSpPr>
          <p:spPr>
            <a:xfrm>
              <a:off x="246545" y="4160541"/>
              <a:ext cx="869687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Backup</a:t>
              </a:r>
            </a:p>
          </p:txBody>
        </p:sp>
      </p:grpSp>
      <p:grpSp>
        <p:nvGrpSpPr>
          <p:cNvPr id="257" name="Site Recovery"/>
          <p:cNvGrpSpPr/>
          <p:nvPr/>
        </p:nvGrpSpPr>
        <p:grpSpPr>
          <a:xfrm>
            <a:off x="6085060" y="5606259"/>
            <a:ext cx="1385146" cy="464800"/>
            <a:chOff x="79176" y="4160541"/>
            <a:chExt cx="1385343" cy="464866"/>
          </a:xfrm>
        </p:grpSpPr>
        <p:pic>
          <p:nvPicPr>
            <p:cNvPr id="258" name="Picture 257"/>
            <p:cNvPicPr>
              <a:picLocks noChangeAspect="1"/>
            </p:cNvPicPr>
            <p:nvPr/>
          </p:nvPicPr>
          <p:blipFill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76" y="4254166"/>
              <a:ext cx="248126" cy="250065"/>
            </a:xfrm>
            <a:prstGeom prst="rect">
              <a:avLst/>
            </a:prstGeom>
          </p:spPr>
        </p:pic>
        <p:sp>
          <p:nvSpPr>
            <p:cNvPr id="259" name="TextBox 258"/>
            <p:cNvSpPr txBox="1"/>
            <p:nvPr/>
          </p:nvSpPr>
          <p:spPr>
            <a:xfrm>
              <a:off x="246545" y="4160541"/>
              <a:ext cx="1217974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Site Recover</a:t>
              </a:r>
            </a:p>
          </p:txBody>
        </p:sp>
      </p:grpSp>
      <p:grpSp>
        <p:nvGrpSpPr>
          <p:cNvPr id="260" name="Virtual Network"/>
          <p:cNvGrpSpPr/>
          <p:nvPr/>
        </p:nvGrpSpPr>
        <p:grpSpPr>
          <a:xfrm>
            <a:off x="278137" y="6526932"/>
            <a:ext cx="1618939" cy="464800"/>
            <a:chOff x="79176" y="4160541"/>
            <a:chExt cx="1619168" cy="464866"/>
          </a:xfrm>
        </p:grpSpPr>
        <p:pic>
          <p:nvPicPr>
            <p:cNvPr id="261" name="Picture 260"/>
            <p:cNvPicPr>
              <a:picLocks noChangeAspect="1"/>
            </p:cNvPicPr>
            <p:nvPr/>
          </p:nvPicPr>
          <p:blipFill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76" y="4254166"/>
              <a:ext cx="248126" cy="250065"/>
            </a:xfrm>
            <a:prstGeom prst="rect">
              <a:avLst/>
            </a:prstGeom>
          </p:spPr>
        </p:pic>
        <p:sp>
          <p:nvSpPr>
            <p:cNvPr id="262" name="TextBox 261"/>
            <p:cNvSpPr txBox="1"/>
            <p:nvPr/>
          </p:nvSpPr>
          <p:spPr>
            <a:xfrm>
              <a:off x="246545" y="4160541"/>
              <a:ext cx="1451799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Virtual Network</a:t>
              </a:r>
            </a:p>
          </p:txBody>
        </p:sp>
      </p:grpSp>
      <p:grpSp>
        <p:nvGrpSpPr>
          <p:cNvPr id="263" name="Express Route"/>
          <p:cNvGrpSpPr/>
          <p:nvPr/>
        </p:nvGrpSpPr>
        <p:grpSpPr>
          <a:xfrm>
            <a:off x="2201380" y="6526932"/>
            <a:ext cx="1501224" cy="464800"/>
            <a:chOff x="79176" y="4160541"/>
            <a:chExt cx="1501437" cy="464866"/>
          </a:xfrm>
        </p:grpSpPr>
        <p:pic>
          <p:nvPicPr>
            <p:cNvPr id="264" name="Picture 263"/>
            <p:cNvPicPr>
              <a:picLocks noChangeAspect="1"/>
            </p:cNvPicPr>
            <p:nvPr/>
          </p:nvPicPr>
          <p:blipFill>
            <a:blip r:embed="rId5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76" y="4254166"/>
              <a:ext cx="248126" cy="250065"/>
            </a:xfrm>
            <a:prstGeom prst="rect">
              <a:avLst/>
            </a:prstGeom>
          </p:spPr>
        </p:pic>
        <p:sp>
          <p:nvSpPr>
            <p:cNvPr id="265" name="TextBox 264"/>
            <p:cNvSpPr txBox="1"/>
            <p:nvPr/>
          </p:nvSpPr>
          <p:spPr>
            <a:xfrm>
              <a:off x="246545" y="4160541"/>
              <a:ext cx="1334068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Express Route</a:t>
              </a:r>
            </a:p>
          </p:txBody>
        </p:sp>
      </p:grpSp>
      <p:grpSp>
        <p:nvGrpSpPr>
          <p:cNvPr id="266" name="Traffic Manager"/>
          <p:cNvGrpSpPr/>
          <p:nvPr/>
        </p:nvGrpSpPr>
        <p:grpSpPr>
          <a:xfrm>
            <a:off x="3997556" y="6526932"/>
            <a:ext cx="1618939" cy="464800"/>
            <a:chOff x="79176" y="4160541"/>
            <a:chExt cx="1619168" cy="464866"/>
          </a:xfrm>
        </p:grpSpPr>
        <p:pic>
          <p:nvPicPr>
            <p:cNvPr id="267" name="Picture 266"/>
            <p:cNvPicPr>
              <a:picLocks noChangeAspect="1"/>
            </p:cNvPicPr>
            <p:nvPr/>
          </p:nvPicPr>
          <p:blipFill>
            <a:blip r:embed="rId5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76" y="4254166"/>
              <a:ext cx="248126" cy="250065"/>
            </a:xfrm>
            <a:prstGeom prst="rect">
              <a:avLst/>
            </a:prstGeom>
          </p:spPr>
        </p:pic>
        <p:sp>
          <p:nvSpPr>
            <p:cNvPr id="268" name="TextBox 267"/>
            <p:cNvSpPr txBox="1"/>
            <p:nvPr/>
          </p:nvSpPr>
          <p:spPr>
            <a:xfrm>
              <a:off x="246545" y="4160541"/>
              <a:ext cx="1451799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Traffic Manager</a:t>
              </a:r>
            </a:p>
          </p:txBody>
        </p:sp>
      </p:grpSp>
      <p:grpSp>
        <p:nvGrpSpPr>
          <p:cNvPr id="272" name="Load Balancer"/>
          <p:cNvGrpSpPr/>
          <p:nvPr/>
        </p:nvGrpSpPr>
        <p:grpSpPr>
          <a:xfrm>
            <a:off x="5905027" y="6526932"/>
            <a:ext cx="1498636" cy="464800"/>
            <a:chOff x="80131" y="4160541"/>
            <a:chExt cx="1498848" cy="464866"/>
          </a:xfrm>
        </p:grpSpPr>
        <p:pic>
          <p:nvPicPr>
            <p:cNvPr id="273" name="Picture 272"/>
            <p:cNvPicPr>
              <a:picLocks noChangeAspect="1"/>
            </p:cNvPicPr>
            <p:nvPr/>
          </p:nvPicPr>
          <p:blipFill>
            <a:blip r:embed="rId5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131" y="4254166"/>
              <a:ext cx="246217" cy="250065"/>
            </a:xfrm>
            <a:prstGeom prst="rect">
              <a:avLst/>
            </a:prstGeom>
          </p:spPr>
        </p:pic>
        <p:sp>
          <p:nvSpPr>
            <p:cNvPr id="274" name="TextBox 273"/>
            <p:cNvSpPr txBox="1"/>
            <p:nvPr/>
          </p:nvSpPr>
          <p:spPr>
            <a:xfrm>
              <a:off x="246545" y="4160541"/>
              <a:ext cx="1332434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Load Balancer</a:t>
              </a:r>
            </a:p>
          </p:txBody>
        </p:sp>
      </p:grpSp>
      <p:grpSp>
        <p:nvGrpSpPr>
          <p:cNvPr id="275" name="Azure DNS"/>
          <p:cNvGrpSpPr/>
          <p:nvPr/>
        </p:nvGrpSpPr>
        <p:grpSpPr>
          <a:xfrm>
            <a:off x="7705891" y="6526932"/>
            <a:ext cx="1284460" cy="464800"/>
            <a:chOff x="80131" y="4160541"/>
            <a:chExt cx="1284643" cy="464866"/>
          </a:xfrm>
        </p:grpSpPr>
        <p:pic>
          <p:nvPicPr>
            <p:cNvPr id="276" name="Picture 275"/>
            <p:cNvPicPr>
              <a:picLocks noChangeAspect="1"/>
            </p:cNvPicPr>
            <p:nvPr/>
          </p:nvPicPr>
          <p:blipFill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131" y="4254166"/>
              <a:ext cx="246217" cy="250065"/>
            </a:xfrm>
            <a:prstGeom prst="rect">
              <a:avLst/>
            </a:prstGeom>
          </p:spPr>
        </p:pic>
        <p:sp>
          <p:nvSpPr>
            <p:cNvPr id="277" name="TextBox 276"/>
            <p:cNvSpPr txBox="1"/>
            <p:nvPr/>
          </p:nvSpPr>
          <p:spPr>
            <a:xfrm>
              <a:off x="246545" y="4160541"/>
              <a:ext cx="1118229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Azure DNS</a:t>
              </a:r>
            </a:p>
          </p:txBody>
        </p:sp>
      </p:grpSp>
      <p:grpSp>
        <p:nvGrpSpPr>
          <p:cNvPr id="278" name="VPN Gateway"/>
          <p:cNvGrpSpPr/>
          <p:nvPr/>
        </p:nvGrpSpPr>
        <p:grpSpPr>
          <a:xfrm>
            <a:off x="9295186" y="6526932"/>
            <a:ext cx="1474110" cy="464800"/>
            <a:chOff x="80131" y="4160541"/>
            <a:chExt cx="1474319" cy="464866"/>
          </a:xfrm>
        </p:grpSpPr>
        <p:pic>
          <p:nvPicPr>
            <p:cNvPr id="279" name="Picture 278"/>
            <p:cNvPicPr>
              <a:picLocks noChangeAspect="1"/>
            </p:cNvPicPr>
            <p:nvPr/>
          </p:nvPicPr>
          <p:blipFill>
            <a:blip r:embed="rId6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131" y="4254166"/>
              <a:ext cx="246217" cy="250065"/>
            </a:xfrm>
            <a:prstGeom prst="rect">
              <a:avLst/>
            </a:prstGeom>
          </p:spPr>
        </p:pic>
        <p:sp>
          <p:nvSpPr>
            <p:cNvPr id="280" name="TextBox 279"/>
            <p:cNvSpPr txBox="1"/>
            <p:nvPr/>
          </p:nvSpPr>
          <p:spPr>
            <a:xfrm>
              <a:off x="246545" y="4160541"/>
              <a:ext cx="1307905" cy="464866"/>
            </a:xfrm>
            <a:prstGeom prst="rect">
              <a:avLst/>
            </a:prstGeom>
            <a:noFill/>
          </p:spPr>
          <p:txBody>
            <a:bodyPr wrap="non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VPN Gateway</a:t>
              </a:r>
            </a:p>
          </p:txBody>
        </p:sp>
      </p:grpSp>
      <p:grpSp>
        <p:nvGrpSpPr>
          <p:cNvPr id="281" name="Application Gateway"/>
          <p:cNvGrpSpPr/>
          <p:nvPr/>
        </p:nvGrpSpPr>
        <p:grpSpPr>
          <a:xfrm>
            <a:off x="11071239" y="6443843"/>
            <a:ext cx="1421349" cy="634178"/>
            <a:chOff x="91813" y="4160541"/>
            <a:chExt cx="1421551" cy="634268"/>
          </a:xfrm>
        </p:grpSpPr>
        <p:pic>
          <p:nvPicPr>
            <p:cNvPr id="282" name="Picture 281"/>
            <p:cNvPicPr>
              <a:picLocks noChangeAspect="1"/>
            </p:cNvPicPr>
            <p:nvPr/>
          </p:nvPicPr>
          <p:blipFill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813" y="4349440"/>
              <a:ext cx="246217" cy="250065"/>
            </a:xfrm>
            <a:prstGeom prst="rect">
              <a:avLst/>
            </a:prstGeom>
          </p:spPr>
        </p:pic>
        <p:sp>
          <p:nvSpPr>
            <p:cNvPr id="283" name="TextBox 282"/>
            <p:cNvSpPr txBox="1"/>
            <p:nvPr/>
          </p:nvSpPr>
          <p:spPr>
            <a:xfrm>
              <a:off x="246546" y="4160541"/>
              <a:ext cx="1266818" cy="634268"/>
            </a:xfrm>
            <a:prstGeom prst="rect">
              <a:avLst/>
            </a:prstGeom>
            <a:noFill/>
          </p:spPr>
          <p:txBody>
            <a:bodyPr wrap="square" lIns="182854" tIns="146283" rIns="182854" bIns="146283" rtlCol="0">
              <a:spAutoFit/>
            </a:bodyPr>
            <a:lstStyle/>
            <a:p>
              <a:pPr defTabSz="951304">
                <a:lnSpc>
                  <a:spcPct val="90000"/>
                </a:lnSpc>
                <a:spcAft>
                  <a:spcPts val="600"/>
                </a:spcAft>
              </a:pPr>
              <a:r>
                <a:rPr lang="en-US" sz="1199" dirty="0">
                  <a:solidFill>
                    <a:srgbClr val="FFFFFF"/>
                  </a:solidFill>
                  <a:latin typeface="Segoe UI"/>
                </a:rPr>
                <a:t>Application Gateway</a:t>
              </a:r>
            </a:p>
          </p:txBody>
        </p:sp>
      </p:grpSp>
      <p:grpSp>
        <p:nvGrpSpPr>
          <p:cNvPr id="25" name="Mask"/>
          <p:cNvGrpSpPr/>
          <p:nvPr/>
        </p:nvGrpSpPr>
        <p:grpSpPr>
          <a:xfrm>
            <a:off x="28741" y="340706"/>
            <a:ext cx="12369063" cy="6598437"/>
            <a:chOff x="27862" y="340257"/>
            <a:chExt cx="12370817" cy="6599373"/>
          </a:xfrm>
        </p:grpSpPr>
        <p:sp>
          <p:nvSpPr>
            <p:cNvPr id="2" name="Web &amp; Mobile - Mask"/>
            <p:cNvSpPr/>
            <p:nvPr/>
          </p:nvSpPr>
          <p:spPr bwMode="auto">
            <a:xfrm>
              <a:off x="1837630" y="2078748"/>
              <a:ext cx="1663508" cy="3114380"/>
            </a:xfrm>
            <a:prstGeom prst="rect">
              <a:avLst/>
            </a:prstGeom>
            <a:solidFill>
              <a:srgbClr val="0078D7">
                <a:alpha val="70000"/>
              </a:srgb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29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06" name="Compute Mask"/>
            <p:cNvSpPr/>
            <p:nvPr/>
          </p:nvSpPr>
          <p:spPr bwMode="auto">
            <a:xfrm>
              <a:off x="27862" y="2131314"/>
              <a:ext cx="1663508" cy="2913632"/>
            </a:xfrm>
            <a:prstGeom prst="rect">
              <a:avLst/>
            </a:prstGeom>
            <a:solidFill>
              <a:srgbClr val="0078D7">
                <a:alpha val="70000"/>
              </a:srgb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29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08" name="Management &amp; Security Mask"/>
            <p:cNvSpPr/>
            <p:nvPr/>
          </p:nvSpPr>
          <p:spPr bwMode="auto">
            <a:xfrm>
              <a:off x="85883" y="1196744"/>
              <a:ext cx="12192383" cy="438463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29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" name="Developer Services - Mask"/>
            <p:cNvSpPr/>
            <p:nvPr/>
          </p:nvSpPr>
          <p:spPr bwMode="auto">
            <a:xfrm>
              <a:off x="179914" y="340257"/>
              <a:ext cx="12098351" cy="436223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29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0" name="Data &amp; Storage - Mask"/>
            <p:cNvSpPr/>
            <p:nvPr/>
          </p:nvSpPr>
          <p:spPr bwMode="auto">
            <a:xfrm>
              <a:off x="3640329" y="2135482"/>
              <a:ext cx="1663508" cy="3114380"/>
            </a:xfrm>
            <a:prstGeom prst="rect">
              <a:avLst/>
            </a:prstGeom>
            <a:solidFill>
              <a:srgbClr val="0078D7">
                <a:alpha val="70000"/>
              </a:srgb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29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1" name="Analytics - Mask"/>
            <p:cNvSpPr/>
            <p:nvPr/>
          </p:nvSpPr>
          <p:spPr bwMode="auto">
            <a:xfrm>
              <a:off x="5421281" y="2135482"/>
              <a:ext cx="1663508" cy="3114380"/>
            </a:xfrm>
            <a:prstGeom prst="rect">
              <a:avLst/>
            </a:prstGeom>
            <a:solidFill>
              <a:srgbClr val="0078D7">
                <a:alpha val="70000"/>
              </a:srgb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29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2" name="IoT - Mask"/>
            <p:cNvSpPr/>
            <p:nvPr/>
          </p:nvSpPr>
          <p:spPr bwMode="auto">
            <a:xfrm>
              <a:off x="7193154" y="2318166"/>
              <a:ext cx="1663508" cy="2550696"/>
            </a:xfrm>
            <a:prstGeom prst="rect">
              <a:avLst/>
            </a:prstGeom>
            <a:solidFill>
              <a:srgbClr val="0078D7">
                <a:alpha val="70000"/>
              </a:srgb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29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3" name="Media &amp; CDN - Mask"/>
            <p:cNvSpPr/>
            <p:nvPr/>
          </p:nvSpPr>
          <p:spPr bwMode="auto">
            <a:xfrm>
              <a:off x="8993822" y="2147577"/>
              <a:ext cx="1663508" cy="2890728"/>
            </a:xfrm>
            <a:prstGeom prst="rect">
              <a:avLst/>
            </a:prstGeom>
            <a:solidFill>
              <a:srgbClr val="0078D7">
                <a:alpha val="70000"/>
              </a:srgb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29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4" name="Idenitity &amp; Access Mgmt - Mask"/>
            <p:cNvSpPr/>
            <p:nvPr/>
          </p:nvSpPr>
          <p:spPr bwMode="auto">
            <a:xfrm>
              <a:off x="10735171" y="2289667"/>
              <a:ext cx="1663508" cy="2890728"/>
            </a:xfrm>
            <a:prstGeom prst="rect">
              <a:avLst/>
            </a:prstGeom>
            <a:solidFill>
              <a:srgbClr val="0078D7">
                <a:alpha val="70000"/>
              </a:srgb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29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5" name="Hybrid Integration - Mask"/>
            <p:cNvSpPr/>
            <p:nvPr/>
          </p:nvSpPr>
          <p:spPr bwMode="auto">
            <a:xfrm>
              <a:off x="120910" y="5653477"/>
              <a:ext cx="12192383" cy="419204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29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6" name="Networking - Mask"/>
            <p:cNvSpPr/>
            <p:nvPr/>
          </p:nvSpPr>
          <p:spPr bwMode="auto">
            <a:xfrm>
              <a:off x="55008" y="6520426"/>
              <a:ext cx="12192383" cy="419204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29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6" name="Highlight - Foundation Services"/>
          <p:cNvGrpSpPr/>
          <p:nvPr/>
        </p:nvGrpSpPr>
        <p:grpSpPr>
          <a:xfrm>
            <a:off x="103348" y="1197308"/>
            <a:ext cx="10665426" cy="5794393"/>
            <a:chOff x="102480" y="1196981"/>
            <a:chExt cx="10666939" cy="5795215"/>
          </a:xfrm>
        </p:grpSpPr>
        <p:grpSp>
          <p:nvGrpSpPr>
            <p:cNvPr id="241" name="Virtual Machines"/>
            <p:cNvGrpSpPr/>
            <p:nvPr/>
          </p:nvGrpSpPr>
          <p:grpSpPr>
            <a:xfrm>
              <a:off x="102480" y="2078748"/>
              <a:ext cx="1691315" cy="464866"/>
              <a:chOff x="72435" y="2078985"/>
              <a:chExt cx="1691315" cy="464866"/>
            </a:xfrm>
          </p:grpSpPr>
          <p:pic>
            <p:nvPicPr>
              <p:cNvPr id="246" name="Picture 245"/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35" y="2173422"/>
                <a:ext cx="231160" cy="232966"/>
              </a:xfrm>
              <a:prstGeom prst="rect">
                <a:avLst/>
              </a:prstGeom>
            </p:spPr>
          </p:pic>
          <p:sp>
            <p:nvSpPr>
              <p:cNvPr id="247" name="TextBox 246"/>
              <p:cNvSpPr txBox="1"/>
              <p:nvPr/>
            </p:nvSpPr>
            <p:spPr>
              <a:xfrm>
                <a:off x="246545" y="2078985"/>
                <a:ext cx="1517205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Virtual Machines</a:t>
                </a:r>
              </a:p>
            </p:txBody>
          </p:sp>
        </p:grpSp>
        <p:grpSp>
          <p:nvGrpSpPr>
            <p:cNvPr id="269" name="Virtual Machine Scale Sets"/>
            <p:cNvGrpSpPr/>
            <p:nvPr/>
          </p:nvGrpSpPr>
          <p:grpSpPr>
            <a:xfrm>
              <a:off x="102480" y="2469375"/>
              <a:ext cx="1686616" cy="712755"/>
              <a:chOff x="77134" y="2372023"/>
              <a:chExt cx="1686616" cy="712755"/>
            </a:xfrm>
          </p:grpSpPr>
          <p:pic>
            <p:nvPicPr>
              <p:cNvPr id="270" name="Picture 269"/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134" y="2564338"/>
                <a:ext cx="257258" cy="259268"/>
              </a:xfrm>
              <a:prstGeom prst="rect">
                <a:avLst/>
              </a:prstGeom>
            </p:spPr>
          </p:pic>
          <p:sp>
            <p:nvSpPr>
              <p:cNvPr id="271" name="TextBox 270"/>
              <p:cNvSpPr txBox="1"/>
              <p:nvPr/>
            </p:nvSpPr>
            <p:spPr>
              <a:xfrm>
                <a:off x="246545" y="2372023"/>
                <a:ext cx="1517205" cy="712755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Virtual Machines</a:t>
                </a:r>
              </a:p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Scale Sets</a:t>
                </a:r>
              </a:p>
            </p:txBody>
          </p:sp>
        </p:grpSp>
        <p:grpSp>
          <p:nvGrpSpPr>
            <p:cNvPr id="297" name="Key Vault"/>
            <p:cNvGrpSpPr/>
            <p:nvPr/>
          </p:nvGrpSpPr>
          <p:grpSpPr>
            <a:xfrm>
              <a:off x="8665543" y="1196981"/>
              <a:ext cx="1279778" cy="464866"/>
              <a:chOff x="5964882" y="1211262"/>
              <a:chExt cx="1279778" cy="464866"/>
            </a:xfrm>
          </p:grpSpPr>
          <p:pic>
            <p:nvPicPr>
              <p:cNvPr id="298" name="Picture 297"/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4882" y="1307494"/>
                <a:ext cx="274998" cy="277147"/>
              </a:xfrm>
              <a:prstGeom prst="rect">
                <a:avLst/>
              </a:prstGeom>
            </p:spPr>
          </p:pic>
          <p:sp>
            <p:nvSpPr>
              <p:cNvPr id="299" name="TextBox 298"/>
              <p:cNvSpPr txBox="1"/>
              <p:nvPr/>
            </p:nvSpPr>
            <p:spPr>
              <a:xfrm>
                <a:off x="6226174" y="1211262"/>
                <a:ext cx="1018486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Key Vault</a:t>
                </a:r>
              </a:p>
            </p:txBody>
          </p:sp>
        </p:grpSp>
        <p:grpSp>
          <p:nvGrpSpPr>
            <p:cNvPr id="300" name="Azure Portal"/>
            <p:cNvGrpSpPr/>
            <p:nvPr/>
          </p:nvGrpSpPr>
          <p:grpSpPr>
            <a:xfrm>
              <a:off x="179393" y="1196981"/>
              <a:ext cx="1418377" cy="464866"/>
              <a:chOff x="179915" y="1142792"/>
              <a:chExt cx="1418377" cy="464866"/>
            </a:xfrm>
          </p:grpSpPr>
          <p:pic>
            <p:nvPicPr>
              <p:cNvPr id="301" name="Picture 300"/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9915" y="1216716"/>
                <a:ext cx="308953" cy="311367"/>
              </a:xfrm>
              <a:prstGeom prst="rect">
                <a:avLst/>
              </a:prstGeom>
            </p:spPr>
          </p:pic>
          <p:sp>
            <p:nvSpPr>
              <p:cNvPr id="302" name="TextBox 301"/>
              <p:cNvSpPr txBox="1"/>
              <p:nvPr/>
            </p:nvSpPr>
            <p:spPr>
              <a:xfrm>
                <a:off x="385224" y="1142792"/>
                <a:ext cx="1213068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Azure Portal</a:t>
                </a:r>
              </a:p>
            </p:txBody>
          </p:sp>
        </p:grpSp>
        <p:grpSp>
          <p:nvGrpSpPr>
            <p:cNvPr id="303" name="Storage - Blobs, Tables, Queues"/>
            <p:cNvGrpSpPr/>
            <p:nvPr/>
          </p:nvGrpSpPr>
          <p:grpSpPr>
            <a:xfrm>
              <a:off x="3764658" y="2996929"/>
              <a:ext cx="1517299" cy="803670"/>
              <a:chOff x="64245" y="3256840"/>
              <a:chExt cx="1517299" cy="803670"/>
            </a:xfrm>
          </p:grpSpPr>
          <p:pic>
            <p:nvPicPr>
              <p:cNvPr id="304" name="Picture 303"/>
              <p:cNvPicPr>
                <a:picLocks noChangeAspect="1"/>
              </p:cNvPicPr>
              <p:nvPr/>
            </p:nvPicPr>
            <p:blipFill>
              <a:blip r:embed="rId32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245" y="3528541"/>
                <a:ext cx="284261" cy="286482"/>
              </a:xfrm>
              <a:prstGeom prst="rect">
                <a:avLst/>
              </a:prstGeom>
            </p:spPr>
          </p:pic>
          <p:sp>
            <p:nvSpPr>
              <p:cNvPr id="305" name="TextBox 304"/>
              <p:cNvSpPr txBox="1"/>
              <p:nvPr/>
            </p:nvSpPr>
            <p:spPr>
              <a:xfrm>
                <a:off x="257159" y="3256840"/>
                <a:ext cx="1324385" cy="803670"/>
              </a:xfrm>
              <a:prstGeom prst="rect">
                <a:avLst/>
              </a:prstGeom>
              <a:noFill/>
            </p:spPr>
            <p:txBody>
              <a:bodyPr wrap="squar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Blobs, Tables, Queues, Files, Disks</a:t>
                </a:r>
              </a:p>
            </p:txBody>
          </p:sp>
        </p:grpSp>
        <p:grpSp>
          <p:nvGrpSpPr>
            <p:cNvPr id="306" name="Virtual Network"/>
            <p:cNvGrpSpPr/>
            <p:nvPr/>
          </p:nvGrpSpPr>
          <p:grpSpPr>
            <a:xfrm>
              <a:off x="276772" y="6527330"/>
              <a:ext cx="1619168" cy="464866"/>
              <a:chOff x="79176" y="4160541"/>
              <a:chExt cx="1619168" cy="464866"/>
            </a:xfrm>
          </p:grpSpPr>
          <p:pic>
            <p:nvPicPr>
              <p:cNvPr id="307" name="Picture 306"/>
              <p:cNvPicPr>
                <a:picLocks noChangeAspect="1"/>
              </p:cNvPicPr>
              <p:nvPr/>
            </p:nvPicPr>
            <p:blipFill>
              <a:blip r:embed="rId56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176" y="4254166"/>
                <a:ext cx="248126" cy="250065"/>
              </a:xfrm>
              <a:prstGeom prst="rect">
                <a:avLst/>
              </a:prstGeom>
            </p:spPr>
          </p:pic>
          <p:sp>
            <p:nvSpPr>
              <p:cNvPr id="308" name="TextBox 307"/>
              <p:cNvSpPr txBox="1"/>
              <p:nvPr/>
            </p:nvSpPr>
            <p:spPr>
              <a:xfrm>
                <a:off x="246545" y="4160541"/>
                <a:ext cx="1451799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Virtual Network</a:t>
                </a:r>
              </a:p>
            </p:txBody>
          </p:sp>
        </p:grpSp>
        <p:grpSp>
          <p:nvGrpSpPr>
            <p:cNvPr id="309" name="Load Balancer"/>
            <p:cNvGrpSpPr/>
            <p:nvPr/>
          </p:nvGrpSpPr>
          <p:grpSpPr>
            <a:xfrm>
              <a:off x="5904461" y="6527330"/>
              <a:ext cx="1498848" cy="464866"/>
              <a:chOff x="80131" y="4160541"/>
              <a:chExt cx="1498848" cy="464866"/>
            </a:xfrm>
          </p:grpSpPr>
          <p:pic>
            <p:nvPicPr>
              <p:cNvPr id="310" name="Picture 309"/>
              <p:cNvPicPr>
                <a:picLocks noChangeAspect="1"/>
              </p:cNvPicPr>
              <p:nvPr/>
            </p:nvPicPr>
            <p:blipFill>
              <a:blip r:embed="rId59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131" y="4254166"/>
                <a:ext cx="246217" cy="250065"/>
              </a:xfrm>
              <a:prstGeom prst="rect">
                <a:avLst/>
              </a:prstGeom>
            </p:spPr>
          </p:pic>
          <p:sp>
            <p:nvSpPr>
              <p:cNvPr id="311" name="TextBox 310"/>
              <p:cNvSpPr txBox="1"/>
              <p:nvPr/>
            </p:nvSpPr>
            <p:spPr>
              <a:xfrm>
                <a:off x="246545" y="4160541"/>
                <a:ext cx="1332434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Load Balancer</a:t>
                </a:r>
              </a:p>
            </p:txBody>
          </p:sp>
        </p:grpSp>
        <p:grpSp>
          <p:nvGrpSpPr>
            <p:cNvPr id="312" name="VPN Gateway"/>
            <p:cNvGrpSpPr/>
            <p:nvPr/>
          </p:nvGrpSpPr>
          <p:grpSpPr>
            <a:xfrm>
              <a:off x="9295100" y="6527330"/>
              <a:ext cx="1474319" cy="464866"/>
              <a:chOff x="80131" y="4160541"/>
              <a:chExt cx="1474319" cy="464866"/>
            </a:xfrm>
          </p:grpSpPr>
          <p:pic>
            <p:nvPicPr>
              <p:cNvPr id="313" name="Picture 312"/>
              <p:cNvPicPr>
                <a:picLocks noChangeAspect="1"/>
              </p:cNvPicPr>
              <p:nvPr/>
            </p:nvPicPr>
            <p:blipFill>
              <a:blip r:embed="rId61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131" y="4254166"/>
                <a:ext cx="246217" cy="250065"/>
              </a:xfrm>
              <a:prstGeom prst="rect">
                <a:avLst/>
              </a:prstGeom>
            </p:spPr>
          </p:pic>
          <p:sp>
            <p:nvSpPr>
              <p:cNvPr id="314" name="TextBox 313"/>
              <p:cNvSpPr txBox="1"/>
              <p:nvPr/>
            </p:nvSpPr>
            <p:spPr>
              <a:xfrm>
                <a:off x="246545" y="4160541"/>
                <a:ext cx="1307905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VPN Gateway</a:t>
                </a:r>
              </a:p>
            </p:txBody>
          </p:sp>
        </p:grpSp>
      </p:grpSp>
      <p:grpSp>
        <p:nvGrpSpPr>
          <p:cNvPr id="44" name="Highlight - Mobile Preview"/>
          <p:cNvGrpSpPr/>
          <p:nvPr/>
        </p:nvGrpSpPr>
        <p:grpSpPr>
          <a:xfrm>
            <a:off x="1905929" y="2072524"/>
            <a:ext cx="1748481" cy="3051339"/>
            <a:chOff x="2055310" y="2223698"/>
            <a:chExt cx="1748729" cy="3051771"/>
          </a:xfrm>
        </p:grpSpPr>
        <p:grpSp>
          <p:nvGrpSpPr>
            <p:cNvPr id="336" name="Web Apps"/>
            <p:cNvGrpSpPr/>
            <p:nvPr/>
          </p:nvGrpSpPr>
          <p:grpSpPr>
            <a:xfrm>
              <a:off x="2055310" y="2223698"/>
              <a:ext cx="1258000" cy="464866"/>
              <a:chOff x="72435" y="2078985"/>
              <a:chExt cx="1258000" cy="464866"/>
            </a:xfrm>
          </p:grpSpPr>
          <p:pic>
            <p:nvPicPr>
              <p:cNvPr id="337" name="Picture 336"/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35" y="2173422"/>
                <a:ext cx="231160" cy="232965"/>
              </a:xfrm>
              <a:prstGeom prst="rect">
                <a:avLst/>
              </a:prstGeom>
            </p:spPr>
          </p:pic>
          <p:sp>
            <p:nvSpPr>
              <p:cNvPr id="338" name="TextBox 337"/>
              <p:cNvSpPr txBox="1"/>
              <p:nvPr/>
            </p:nvSpPr>
            <p:spPr>
              <a:xfrm>
                <a:off x="246545" y="2078985"/>
                <a:ext cx="1083890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Web Apps</a:t>
                </a:r>
              </a:p>
            </p:txBody>
          </p:sp>
        </p:grpSp>
        <p:grpSp>
          <p:nvGrpSpPr>
            <p:cNvPr id="339" name="Mobile apps"/>
            <p:cNvGrpSpPr/>
            <p:nvPr/>
          </p:nvGrpSpPr>
          <p:grpSpPr>
            <a:xfrm>
              <a:off x="2055310" y="2570551"/>
              <a:ext cx="1423112" cy="464866"/>
              <a:chOff x="55694" y="2411938"/>
              <a:chExt cx="1423112" cy="464866"/>
            </a:xfrm>
          </p:grpSpPr>
          <p:pic>
            <p:nvPicPr>
              <p:cNvPr id="340" name="Picture 339"/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694" y="2488448"/>
                <a:ext cx="257258" cy="259267"/>
              </a:xfrm>
              <a:prstGeom prst="rect">
                <a:avLst/>
              </a:prstGeom>
            </p:spPr>
          </p:pic>
          <p:sp>
            <p:nvSpPr>
              <p:cNvPr id="341" name="TextBox 340"/>
              <p:cNvSpPr txBox="1"/>
              <p:nvPr/>
            </p:nvSpPr>
            <p:spPr>
              <a:xfrm>
                <a:off x="234670" y="2411938"/>
                <a:ext cx="1244136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Mobile Apps</a:t>
                </a:r>
              </a:p>
            </p:txBody>
          </p:sp>
        </p:grpSp>
        <p:grpSp>
          <p:nvGrpSpPr>
            <p:cNvPr id="345" name="API Apps"/>
            <p:cNvGrpSpPr/>
            <p:nvPr/>
          </p:nvGrpSpPr>
          <p:grpSpPr>
            <a:xfrm>
              <a:off x="2055310" y="3261143"/>
              <a:ext cx="1190670" cy="464866"/>
              <a:chOff x="66869" y="3367593"/>
              <a:chExt cx="1190670" cy="464866"/>
            </a:xfrm>
          </p:grpSpPr>
          <p:pic>
            <p:nvPicPr>
              <p:cNvPr id="346" name="Picture 345"/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869" y="3458161"/>
                <a:ext cx="284262" cy="286482"/>
              </a:xfrm>
              <a:prstGeom prst="rect">
                <a:avLst/>
              </a:prstGeom>
            </p:spPr>
          </p:pic>
          <p:sp>
            <p:nvSpPr>
              <p:cNvPr id="347" name="TextBox 346"/>
              <p:cNvSpPr txBox="1"/>
              <p:nvPr/>
            </p:nvSpPr>
            <p:spPr>
              <a:xfrm>
                <a:off x="261946" y="3367593"/>
                <a:ext cx="995593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API Apps</a:t>
                </a:r>
              </a:p>
            </p:txBody>
          </p:sp>
        </p:grpSp>
        <p:grpSp>
          <p:nvGrpSpPr>
            <p:cNvPr id="348" name="API Management"/>
            <p:cNvGrpSpPr/>
            <p:nvPr/>
          </p:nvGrpSpPr>
          <p:grpSpPr>
            <a:xfrm>
              <a:off x="2055310" y="3606872"/>
              <a:ext cx="1748729" cy="464866"/>
              <a:chOff x="101003" y="3751262"/>
              <a:chExt cx="1748729" cy="464866"/>
            </a:xfrm>
          </p:grpSpPr>
          <p:pic>
            <p:nvPicPr>
              <p:cNvPr id="349" name="Picture 348"/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1003" y="3875379"/>
                <a:ext cx="211948" cy="213604"/>
              </a:xfrm>
              <a:prstGeom prst="rect">
                <a:avLst/>
              </a:prstGeom>
            </p:spPr>
          </p:pic>
          <p:sp>
            <p:nvSpPr>
              <p:cNvPr id="350" name="TextBox 349"/>
              <p:cNvSpPr txBox="1"/>
              <p:nvPr/>
            </p:nvSpPr>
            <p:spPr>
              <a:xfrm>
                <a:off x="283473" y="3751262"/>
                <a:ext cx="1566259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API Management</a:t>
                </a:r>
              </a:p>
            </p:txBody>
          </p:sp>
        </p:grpSp>
        <p:grpSp>
          <p:nvGrpSpPr>
            <p:cNvPr id="351" name="Notification Hubs"/>
            <p:cNvGrpSpPr/>
            <p:nvPr/>
          </p:nvGrpSpPr>
          <p:grpSpPr>
            <a:xfrm>
              <a:off x="2055310" y="3952773"/>
              <a:ext cx="1748344" cy="464866"/>
              <a:chOff x="79176" y="4160541"/>
              <a:chExt cx="1748344" cy="464866"/>
            </a:xfrm>
          </p:grpSpPr>
          <p:pic>
            <p:nvPicPr>
              <p:cNvPr id="352" name="Picture 351"/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176" y="4254166"/>
                <a:ext cx="248127" cy="250066"/>
              </a:xfrm>
              <a:prstGeom prst="rect">
                <a:avLst/>
              </a:prstGeom>
            </p:spPr>
          </p:pic>
          <p:sp>
            <p:nvSpPr>
              <p:cNvPr id="353" name="TextBox 352"/>
              <p:cNvSpPr txBox="1"/>
              <p:nvPr/>
            </p:nvSpPr>
            <p:spPr>
              <a:xfrm>
                <a:off x="246545" y="4160541"/>
                <a:ext cx="1580975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Notification Hubs</a:t>
                </a:r>
              </a:p>
            </p:txBody>
          </p:sp>
        </p:grpSp>
        <p:grpSp>
          <p:nvGrpSpPr>
            <p:cNvPr id="354" name="Mobile Engagements"/>
            <p:cNvGrpSpPr/>
            <p:nvPr/>
          </p:nvGrpSpPr>
          <p:grpSpPr>
            <a:xfrm>
              <a:off x="2055310" y="4280869"/>
              <a:ext cx="1591136" cy="634268"/>
              <a:chOff x="55694" y="2294810"/>
              <a:chExt cx="1591136" cy="634268"/>
            </a:xfrm>
          </p:grpSpPr>
          <p:pic>
            <p:nvPicPr>
              <p:cNvPr id="355" name="Picture 354"/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694" y="2488448"/>
                <a:ext cx="257257" cy="259267"/>
              </a:xfrm>
              <a:prstGeom prst="rect">
                <a:avLst/>
              </a:prstGeom>
            </p:spPr>
          </p:pic>
          <p:sp>
            <p:nvSpPr>
              <p:cNvPr id="356" name="TextBox 355"/>
              <p:cNvSpPr txBox="1"/>
              <p:nvPr/>
            </p:nvSpPr>
            <p:spPr>
              <a:xfrm>
                <a:off x="246021" y="2294810"/>
                <a:ext cx="1400809" cy="634268"/>
              </a:xfrm>
              <a:prstGeom prst="rect">
                <a:avLst/>
              </a:prstGeom>
              <a:noFill/>
            </p:spPr>
            <p:txBody>
              <a:bodyPr wrap="squar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Mobile Engagements</a:t>
                </a:r>
              </a:p>
            </p:txBody>
          </p:sp>
        </p:grpSp>
        <p:grpSp>
          <p:nvGrpSpPr>
            <p:cNvPr id="357" name="Functions"/>
            <p:cNvGrpSpPr/>
            <p:nvPr/>
          </p:nvGrpSpPr>
          <p:grpSpPr>
            <a:xfrm>
              <a:off x="2055310" y="4810603"/>
              <a:ext cx="1253839" cy="464866"/>
              <a:chOff x="25907" y="4665890"/>
              <a:chExt cx="1253839" cy="464866"/>
            </a:xfrm>
          </p:grpSpPr>
          <p:pic>
            <p:nvPicPr>
              <p:cNvPr id="358" name="Picture 357"/>
              <p:cNvPicPr>
                <a:picLocks noChangeAspect="1"/>
              </p:cNvPicPr>
              <p:nvPr/>
            </p:nvPicPr>
            <p:blipFill>
              <a:blip r:embed="rId28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907" y="4721389"/>
                <a:ext cx="354666" cy="331244"/>
              </a:xfrm>
              <a:prstGeom prst="rect">
                <a:avLst/>
              </a:prstGeom>
            </p:spPr>
          </p:pic>
          <p:sp>
            <p:nvSpPr>
              <p:cNvPr id="359" name="TextBox 358"/>
              <p:cNvSpPr txBox="1"/>
              <p:nvPr/>
            </p:nvSpPr>
            <p:spPr>
              <a:xfrm>
                <a:off x="246545" y="4665890"/>
                <a:ext cx="1033201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Functions</a:t>
                </a:r>
              </a:p>
            </p:txBody>
          </p:sp>
        </p:grpSp>
      </p:grpSp>
      <p:grpSp>
        <p:nvGrpSpPr>
          <p:cNvPr id="48" name="Highlight - Developer Services"/>
          <p:cNvGrpSpPr/>
          <p:nvPr/>
        </p:nvGrpSpPr>
        <p:grpSpPr>
          <a:xfrm>
            <a:off x="205452" y="362692"/>
            <a:ext cx="12133907" cy="464800"/>
            <a:chOff x="358585" y="512757"/>
            <a:chExt cx="12135628" cy="464866"/>
          </a:xfrm>
        </p:grpSpPr>
        <p:grpSp>
          <p:nvGrpSpPr>
            <p:cNvPr id="361" name="Visual Studio"/>
            <p:cNvGrpSpPr/>
            <p:nvPr/>
          </p:nvGrpSpPr>
          <p:grpSpPr>
            <a:xfrm>
              <a:off x="358585" y="512757"/>
              <a:ext cx="1487213" cy="464866"/>
              <a:chOff x="1265237" y="1368970"/>
              <a:chExt cx="1487213" cy="464866"/>
            </a:xfrm>
          </p:grpSpPr>
          <p:pic>
            <p:nvPicPr>
              <p:cNvPr id="362" name="Picture 361"/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65237" y="1446213"/>
                <a:ext cx="220185" cy="221905"/>
              </a:xfrm>
              <a:prstGeom prst="rect">
                <a:avLst/>
              </a:prstGeom>
            </p:spPr>
          </p:pic>
          <p:sp>
            <p:nvSpPr>
              <p:cNvPr id="363" name="TextBox 362"/>
              <p:cNvSpPr txBox="1"/>
              <p:nvPr/>
            </p:nvSpPr>
            <p:spPr>
              <a:xfrm>
                <a:off x="1485422" y="1368970"/>
                <a:ext cx="1267028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Visual Studio</a:t>
                </a:r>
              </a:p>
            </p:txBody>
          </p:sp>
        </p:grpSp>
        <p:grpSp>
          <p:nvGrpSpPr>
            <p:cNvPr id="364" name="DevTest Labs" hidden="1"/>
            <p:cNvGrpSpPr/>
            <p:nvPr/>
          </p:nvGrpSpPr>
          <p:grpSpPr>
            <a:xfrm>
              <a:off x="2830689" y="512757"/>
              <a:ext cx="1525681" cy="464866"/>
              <a:chOff x="1288723" y="3488325"/>
              <a:chExt cx="1525681" cy="464866"/>
            </a:xfrm>
          </p:grpSpPr>
          <p:pic>
            <p:nvPicPr>
              <p:cNvPr id="365" name="Picture 364"/>
              <p:cNvPicPr>
                <a:picLocks noChangeAspect="1"/>
              </p:cNvPicPr>
              <p:nvPr/>
            </p:nvPicPr>
            <p:blipFill>
              <a:blip r:embed="rId4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8723" y="3580512"/>
                <a:ext cx="259337" cy="259337"/>
              </a:xfrm>
              <a:prstGeom prst="rect">
                <a:avLst/>
              </a:prstGeom>
            </p:spPr>
          </p:pic>
          <p:sp>
            <p:nvSpPr>
              <p:cNvPr id="366" name="TextBox 365"/>
              <p:cNvSpPr txBox="1"/>
              <p:nvPr/>
            </p:nvSpPr>
            <p:spPr>
              <a:xfrm>
                <a:off x="1539201" y="3488325"/>
                <a:ext cx="1275203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 err="1">
                    <a:solidFill>
                      <a:srgbClr val="FFFF00"/>
                    </a:solidFill>
                    <a:latin typeface="Segoe UI"/>
                  </a:rPr>
                  <a:t>DevTest</a:t>
                </a: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 Labs</a:t>
                </a:r>
              </a:p>
            </p:txBody>
          </p:sp>
        </p:grpSp>
        <p:grpSp>
          <p:nvGrpSpPr>
            <p:cNvPr id="367" name="VS Application Insights" hidden="1"/>
            <p:cNvGrpSpPr/>
            <p:nvPr/>
          </p:nvGrpSpPr>
          <p:grpSpPr>
            <a:xfrm>
              <a:off x="5328597" y="512757"/>
              <a:ext cx="2049181" cy="461665"/>
              <a:chOff x="7179318" y="1471094"/>
              <a:chExt cx="2049181" cy="461665"/>
            </a:xfrm>
          </p:grpSpPr>
          <p:pic>
            <p:nvPicPr>
              <p:cNvPr id="368" name="Picture 367"/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79318" y="1613812"/>
                <a:ext cx="199288" cy="200845"/>
              </a:xfrm>
              <a:prstGeom prst="rect">
                <a:avLst/>
              </a:prstGeom>
            </p:spPr>
          </p:pic>
          <p:sp>
            <p:nvSpPr>
              <p:cNvPr id="369" name="TextBox 368"/>
              <p:cNvSpPr txBox="1"/>
              <p:nvPr/>
            </p:nvSpPr>
            <p:spPr>
              <a:xfrm>
                <a:off x="7278962" y="1471094"/>
                <a:ext cx="1949537" cy="461665"/>
              </a:xfrm>
              <a:prstGeom prst="rect">
                <a:avLst/>
              </a:prstGeom>
              <a:noFill/>
            </p:spPr>
            <p:txBody>
              <a:bodyPr wrap="squar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VS Application Insights</a:t>
                </a:r>
              </a:p>
            </p:txBody>
          </p:sp>
        </p:grpSp>
        <p:grpSp>
          <p:nvGrpSpPr>
            <p:cNvPr id="370" name="HockeyApp" hidden="1"/>
            <p:cNvGrpSpPr/>
            <p:nvPr/>
          </p:nvGrpSpPr>
          <p:grpSpPr>
            <a:xfrm>
              <a:off x="8383650" y="512757"/>
              <a:ext cx="1416561" cy="464866"/>
              <a:chOff x="7638746" y="3701797"/>
              <a:chExt cx="1416561" cy="464866"/>
            </a:xfrm>
          </p:grpSpPr>
          <p:pic>
            <p:nvPicPr>
              <p:cNvPr id="371" name="Picture 370"/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38746" y="3822981"/>
                <a:ext cx="297843" cy="297843"/>
              </a:xfrm>
              <a:prstGeom prst="rect">
                <a:avLst/>
              </a:prstGeom>
            </p:spPr>
          </p:pic>
          <p:sp>
            <p:nvSpPr>
              <p:cNvPr id="372" name="TextBox 371"/>
              <p:cNvSpPr txBox="1"/>
              <p:nvPr/>
            </p:nvSpPr>
            <p:spPr>
              <a:xfrm>
                <a:off x="7891294" y="3701797"/>
                <a:ext cx="1164013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 err="1">
                    <a:solidFill>
                      <a:srgbClr val="FFFF00"/>
                    </a:solidFill>
                    <a:latin typeface="Segoe UI"/>
                  </a:rPr>
                  <a:t>HockeyApp</a:t>
                </a:r>
                <a:endParaRPr lang="en-US" sz="1199" dirty="0">
                  <a:solidFill>
                    <a:srgbClr val="FFFF00"/>
                  </a:solidFill>
                  <a:latin typeface="Segoe UI"/>
                </a:endParaRPr>
              </a:p>
            </p:txBody>
          </p:sp>
        </p:grpSp>
        <p:grpSp>
          <p:nvGrpSpPr>
            <p:cNvPr id="373" name="Developer Tools"/>
            <p:cNvGrpSpPr/>
            <p:nvPr/>
          </p:nvGrpSpPr>
          <p:grpSpPr>
            <a:xfrm>
              <a:off x="10787384" y="512757"/>
              <a:ext cx="1706829" cy="464866"/>
              <a:chOff x="5028347" y="5497431"/>
              <a:chExt cx="1706829" cy="464866"/>
            </a:xfrm>
          </p:grpSpPr>
          <p:pic>
            <p:nvPicPr>
              <p:cNvPr id="374" name="Picture 373"/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28347" y="5588917"/>
                <a:ext cx="235080" cy="235080"/>
              </a:xfrm>
              <a:prstGeom prst="rect">
                <a:avLst/>
              </a:prstGeom>
            </p:spPr>
          </p:pic>
          <p:sp>
            <p:nvSpPr>
              <p:cNvPr id="375" name="TextBox 374"/>
              <p:cNvSpPr txBox="1"/>
              <p:nvPr/>
            </p:nvSpPr>
            <p:spPr>
              <a:xfrm>
                <a:off x="5249039" y="5497431"/>
                <a:ext cx="1486137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Developer Tools</a:t>
                </a:r>
              </a:p>
            </p:txBody>
          </p:sp>
        </p:grpSp>
      </p:grpSp>
      <p:grpSp>
        <p:nvGrpSpPr>
          <p:cNvPr id="53" name="Highlight - PaaS V2"/>
          <p:cNvGrpSpPr/>
          <p:nvPr/>
        </p:nvGrpSpPr>
        <p:grpSpPr>
          <a:xfrm>
            <a:off x="85007" y="4275026"/>
            <a:ext cx="1744492" cy="855372"/>
            <a:chOff x="84137" y="4275137"/>
            <a:chExt cx="1744740" cy="855493"/>
          </a:xfrm>
        </p:grpSpPr>
        <p:grpSp>
          <p:nvGrpSpPr>
            <p:cNvPr id="391" name="Service Fabric"/>
            <p:cNvGrpSpPr/>
            <p:nvPr/>
          </p:nvGrpSpPr>
          <p:grpSpPr>
            <a:xfrm>
              <a:off x="100361" y="4275137"/>
              <a:ext cx="1476910" cy="464866"/>
              <a:chOff x="79176" y="4160541"/>
              <a:chExt cx="1476910" cy="464866"/>
            </a:xfrm>
          </p:grpSpPr>
          <p:pic>
            <p:nvPicPr>
              <p:cNvPr id="392" name="Picture 391"/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176" y="4254166"/>
                <a:ext cx="248128" cy="250066"/>
              </a:xfrm>
              <a:prstGeom prst="rect">
                <a:avLst/>
              </a:prstGeom>
            </p:spPr>
          </p:pic>
          <p:sp>
            <p:nvSpPr>
              <p:cNvPr id="393" name="TextBox 392"/>
              <p:cNvSpPr txBox="1"/>
              <p:nvPr/>
            </p:nvSpPr>
            <p:spPr>
              <a:xfrm>
                <a:off x="246545" y="4160541"/>
                <a:ext cx="1309541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Service Fabric</a:t>
                </a:r>
              </a:p>
            </p:txBody>
          </p:sp>
        </p:grpSp>
        <p:grpSp>
          <p:nvGrpSpPr>
            <p:cNvPr id="394" name="Container Service"/>
            <p:cNvGrpSpPr/>
            <p:nvPr/>
          </p:nvGrpSpPr>
          <p:grpSpPr>
            <a:xfrm>
              <a:off x="84137" y="4665764"/>
              <a:ext cx="1744740" cy="464866"/>
              <a:chOff x="9683" y="4665890"/>
              <a:chExt cx="1744740" cy="464866"/>
            </a:xfrm>
          </p:grpSpPr>
          <p:pic>
            <p:nvPicPr>
              <p:cNvPr id="395" name="Picture 394"/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683" y="4753213"/>
                <a:ext cx="283117" cy="285329"/>
              </a:xfrm>
              <a:prstGeom prst="rect">
                <a:avLst/>
              </a:prstGeom>
            </p:spPr>
          </p:pic>
          <p:sp>
            <p:nvSpPr>
              <p:cNvPr id="396" name="TextBox 395"/>
              <p:cNvSpPr txBox="1"/>
              <p:nvPr/>
            </p:nvSpPr>
            <p:spPr>
              <a:xfrm>
                <a:off x="184893" y="4665890"/>
                <a:ext cx="1569530" cy="464866"/>
              </a:xfrm>
              <a:prstGeom prst="rect">
                <a:avLst/>
              </a:prstGeom>
              <a:noFill/>
            </p:spPr>
            <p:txBody>
              <a:bodyPr wrap="none" lIns="182854" tIns="146283" rIns="182854" bIns="146283" rtlCol="0">
                <a:spAutoFit/>
              </a:bodyPr>
              <a:lstStyle/>
              <a:p>
                <a:pPr defTabSz="951304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US" sz="1199" dirty="0">
                    <a:solidFill>
                      <a:srgbClr val="FFFF00"/>
                    </a:solidFill>
                    <a:latin typeface="Segoe UI"/>
                  </a:rPr>
                  <a:t>Container Service</a:t>
                </a:r>
              </a:p>
            </p:txBody>
          </p:sp>
        </p:grpSp>
      </p:grpSp>
      <p:grpSp>
        <p:nvGrpSpPr>
          <p:cNvPr id="30" name="Highlight - Works With"/>
          <p:cNvGrpSpPr/>
          <p:nvPr/>
        </p:nvGrpSpPr>
        <p:grpSpPr>
          <a:xfrm>
            <a:off x="2199260" y="1197111"/>
            <a:ext cx="10403632" cy="5793769"/>
            <a:chOff x="2198689" y="1196784"/>
            <a:chExt cx="10405108" cy="5794591"/>
          </a:xfrm>
        </p:grpSpPr>
        <p:grpSp>
          <p:nvGrpSpPr>
            <p:cNvPr id="411" name="Work With - Hybrid &amp; Networking"/>
            <p:cNvGrpSpPr/>
            <p:nvPr/>
          </p:nvGrpSpPr>
          <p:grpSpPr>
            <a:xfrm>
              <a:off x="2198689" y="5605705"/>
              <a:ext cx="6789934" cy="1385670"/>
              <a:chOff x="2353210" y="5758959"/>
              <a:chExt cx="6789934" cy="1385670"/>
            </a:xfrm>
          </p:grpSpPr>
          <p:grpSp>
            <p:nvGrpSpPr>
              <p:cNvPr id="422" name="Backup"/>
              <p:cNvGrpSpPr/>
              <p:nvPr/>
            </p:nvGrpSpPr>
            <p:grpSpPr>
              <a:xfrm>
                <a:off x="4570517" y="5758959"/>
                <a:ext cx="1037056" cy="464867"/>
                <a:chOff x="79176" y="4160541"/>
                <a:chExt cx="1037056" cy="464867"/>
              </a:xfrm>
            </p:grpSpPr>
            <p:pic>
              <p:nvPicPr>
                <p:cNvPr id="435" name="Picture 434"/>
                <p:cNvPicPr>
                  <a:picLocks noChangeAspect="1"/>
                </p:cNvPicPr>
                <p:nvPr/>
              </p:nvPicPr>
              <p:blipFill>
                <a:blip r:embed="rId54">
                  <a:duotone>
                    <a:prstClr val="black"/>
                    <a:srgbClr val="92D050">
                      <a:tint val="45000"/>
                      <a:satMod val="400000"/>
                    </a:srgb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176" y="4254166"/>
                  <a:ext cx="248126" cy="250065"/>
                </a:xfrm>
                <a:prstGeom prst="rect">
                  <a:avLst/>
                </a:prstGeom>
              </p:spPr>
            </p:pic>
            <p:sp>
              <p:nvSpPr>
                <p:cNvPr id="436" name="TextBox 435"/>
                <p:cNvSpPr txBox="1"/>
                <p:nvPr/>
              </p:nvSpPr>
              <p:spPr>
                <a:xfrm>
                  <a:off x="246545" y="4160541"/>
                  <a:ext cx="869687" cy="464867"/>
                </a:xfrm>
                <a:prstGeom prst="rect">
                  <a:avLst/>
                </a:prstGeom>
                <a:noFill/>
              </p:spPr>
              <p:txBody>
                <a:bodyPr wrap="none" lIns="182854" tIns="146283" rIns="182854" bIns="146283" rtlCol="0">
                  <a:spAutoFit/>
                </a:bodyPr>
                <a:lstStyle/>
                <a:p>
                  <a:pPr defTabSz="951304">
                    <a:lnSpc>
                      <a:spcPct val="90000"/>
                    </a:lnSpc>
                    <a:spcAft>
                      <a:spcPts val="600"/>
                    </a:spcAft>
                  </a:pPr>
                  <a:r>
                    <a:rPr lang="en-US" sz="1199" dirty="0">
                      <a:solidFill>
                        <a:srgbClr val="D83B01">
                          <a:lumMod val="20000"/>
                          <a:lumOff val="80000"/>
                        </a:srgbClr>
                      </a:solidFill>
                      <a:latin typeface="Segoe UI"/>
                    </a:rPr>
                    <a:t>Backup</a:t>
                  </a:r>
                </a:p>
              </p:txBody>
            </p:sp>
          </p:grpSp>
          <p:grpSp>
            <p:nvGrpSpPr>
              <p:cNvPr id="423" name="Site Recovery"/>
              <p:cNvGrpSpPr/>
              <p:nvPr/>
            </p:nvGrpSpPr>
            <p:grpSpPr>
              <a:xfrm>
                <a:off x="6237441" y="5758959"/>
                <a:ext cx="1385343" cy="464867"/>
                <a:chOff x="79176" y="4160541"/>
                <a:chExt cx="1385343" cy="464867"/>
              </a:xfrm>
            </p:grpSpPr>
            <p:pic>
              <p:nvPicPr>
                <p:cNvPr id="433" name="Picture 432"/>
                <p:cNvPicPr>
                  <a:picLocks noChangeAspect="1"/>
                </p:cNvPicPr>
                <p:nvPr/>
              </p:nvPicPr>
              <p:blipFill>
                <a:blip r:embed="rId55">
                  <a:duotone>
                    <a:prstClr val="black"/>
                    <a:srgbClr val="92D050">
                      <a:tint val="45000"/>
                      <a:satMod val="400000"/>
                    </a:srgb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176" y="4254166"/>
                  <a:ext cx="248126" cy="250065"/>
                </a:xfrm>
                <a:prstGeom prst="rect">
                  <a:avLst/>
                </a:prstGeom>
              </p:spPr>
            </p:pic>
            <p:sp>
              <p:nvSpPr>
                <p:cNvPr id="434" name="TextBox 433"/>
                <p:cNvSpPr txBox="1"/>
                <p:nvPr/>
              </p:nvSpPr>
              <p:spPr>
                <a:xfrm>
                  <a:off x="246545" y="4160541"/>
                  <a:ext cx="1217974" cy="464867"/>
                </a:xfrm>
                <a:prstGeom prst="rect">
                  <a:avLst/>
                </a:prstGeom>
                <a:noFill/>
              </p:spPr>
              <p:txBody>
                <a:bodyPr wrap="none" lIns="182854" tIns="146283" rIns="182854" bIns="146283" rtlCol="0">
                  <a:spAutoFit/>
                </a:bodyPr>
                <a:lstStyle/>
                <a:p>
                  <a:pPr defTabSz="951304">
                    <a:lnSpc>
                      <a:spcPct val="90000"/>
                    </a:lnSpc>
                    <a:spcAft>
                      <a:spcPts val="600"/>
                    </a:spcAft>
                  </a:pPr>
                  <a:r>
                    <a:rPr lang="en-US" sz="1199" dirty="0">
                      <a:solidFill>
                        <a:srgbClr val="D83B01">
                          <a:lumMod val="20000"/>
                          <a:lumOff val="80000"/>
                        </a:srgbClr>
                      </a:solidFill>
                      <a:latin typeface="Segoe UI"/>
                    </a:rPr>
                    <a:t>Site Recover</a:t>
                  </a:r>
                </a:p>
              </p:txBody>
            </p:sp>
          </p:grpSp>
          <p:grpSp>
            <p:nvGrpSpPr>
              <p:cNvPr id="424" name="Express Route"/>
              <p:cNvGrpSpPr/>
              <p:nvPr/>
            </p:nvGrpSpPr>
            <p:grpSpPr>
              <a:xfrm>
                <a:off x="2353210" y="6679762"/>
                <a:ext cx="1501437" cy="464867"/>
                <a:chOff x="79176" y="4160541"/>
                <a:chExt cx="1501437" cy="464867"/>
              </a:xfrm>
            </p:grpSpPr>
            <p:pic>
              <p:nvPicPr>
                <p:cNvPr id="431" name="Picture 430"/>
                <p:cNvPicPr>
                  <a:picLocks noChangeAspect="1"/>
                </p:cNvPicPr>
                <p:nvPr/>
              </p:nvPicPr>
              <p:blipFill>
                <a:blip r:embed="rId57">
                  <a:duotone>
                    <a:prstClr val="black"/>
                    <a:srgbClr val="92D050">
                      <a:tint val="45000"/>
                      <a:satMod val="400000"/>
                    </a:srgb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176" y="4254166"/>
                  <a:ext cx="248126" cy="250065"/>
                </a:xfrm>
                <a:prstGeom prst="rect">
                  <a:avLst/>
                </a:prstGeom>
              </p:spPr>
            </p:pic>
            <p:sp>
              <p:nvSpPr>
                <p:cNvPr id="432" name="TextBox 431"/>
                <p:cNvSpPr txBox="1"/>
                <p:nvPr/>
              </p:nvSpPr>
              <p:spPr>
                <a:xfrm>
                  <a:off x="246545" y="4160541"/>
                  <a:ext cx="1334068" cy="464867"/>
                </a:xfrm>
                <a:prstGeom prst="rect">
                  <a:avLst/>
                </a:prstGeom>
                <a:noFill/>
              </p:spPr>
              <p:txBody>
                <a:bodyPr wrap="none" lIns="182854" tIns="146283" rIns="182854" bIns="146283" rtlCol="0">
                  <a:spAutoFit/>
                </a:bodyPr>
                <a:lstStyle/>
                <a:p>
                  <a:pPr defTabSz="951304">
                    <a:lnSpc>
                      <a:spcPct val="90000"/>
                    </a:lnSpc>
                    <a:spcAft>
                      <a:spcPts val="600"/>
                    </a:spcAft>
                  </a:pPr>
                  <a:r>
                    <a:rPr lang="en-US" sz="1199" dirty="0">
                      <a:solidFill>
                        <a:srgbClr val="D83B01">
                          <a:lumMod val="20000"/>
                          <a:lumOff val="80000"/>
                        </a:srgbClr>
                      </a:solidFill>
                      <a:latin typeface="Segoe UI"/>
                    </a:rPr>
                    <a:t>Express Route</a:t>
                  </a:r>
                </a:p>
              </p:txBody>
            </p:sp>
          </p:grpSp>
          <p:grpSp>
            <p:nvGrpSpPr>
              <p:cNvPr id="425" name="Traffic Manager"/>
              <p:cNvGrpSpPr/>
              <p:nvPr/>
            </p:nvGrpSpPr>
            <p:grpSpPr>
              <a:xfrm>
                <a:off x="4149640" y="6679762"/>
                <a:ext cx="1619168" cy="464866"/>
                <a:chOff x="79176" y="4160541"/>
                <a:chExt cx="1619168" cy="464866"/>
              </a:xfrm>
            </p:grpSpPr>
            <p:pic>
              <p:nvPicPr>
                <p:cNvPr id="429" name="Picture 428"/>
                <p:cNvPicPr>
                  <a:picLocks noChangeAspect="1"/>
                </p:cNvPicPr>
                <p:nvPr/>
              </p:nvPicPr>
              <p:blipFill>
                <a:blip r:embed="rId58">
                  <a:duotone>
                    <a:prstClr val="black"/>
                    <a:srgbClr val="92D050">
                      <a:tint val="45000"/>
                      <a:satMod val="400000"/>
                    </a:srgb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176" y="4254166"/>
                  <a:ext cx="248126" cy="250065"/>
                </a:xfrm>
                <a:prstGeom prst="rect">
                  <a:avLst/>
                </a:prstGeom>
              </p:spPr>
            </p:pic>
            <p:sp>
              <p:nvSpPr>
                <p:cNvPr id="430" name="TextBox 429"/>
                <p:cNvSpPr txBox="1"/>
                <p:nvPr/>
              </p:nvSpPr>
              <p:spPr>
                <a:xfrm>
                  <a:off x="246545" y="4160541"/>
                  <a:ext cx="1451799" cy="464866"/>
                </a:xfrm>
                <a:prstGeom prst="rect">
                  <a:avLst/>
                </a:prstGeom>
                <a:noFill/>
              </p:spPr>
              <p:txBody>
                <a:bodyPr wrap="none" lIns="182854" tIns="146283" rIns="182854" bIns="146283" rtlCol="0">
                  <a:spAutoFit/>
                </a:bodyPr>
                <a:lstStyle/>
                <a:p>
                  <a:pPr defTabSz="951304">
                    <a:lnSpc>
                      <a:spcPct val="90000"/>
                    </a:lnSpc>
                    <a:spcAft>
                      <a:spcPts val="600"/>
                    </a:spcAft>
                  </a:pPr>
                  <a:r>
                    <a:rPr lang="en-US" sz="1199" dirty="0">
                      <a:solidFill>
                        <a:srgbClr val="D83B01">
                          <a:lumMod val="20000"/>
                          <a:lumOff val="80000"/>
                        </a:srgbClr>
                      </a:solidFill>
                      <a:latin typeface="Segoe UI"/>
                    </a:rPr>
                    <a:t>Traffic Manager</a:t>
                  </a:r>
                </a:p>
              </p:txBody>
            </p:sp>
          </p:grpSp>
          <p:grpSp>
            <p:nvGrpSpPr>
              <p:cNvPr id="426" name="Azure DNS"/>
              <p:cNvGrpSpPr/>
              <p:nvPr/>
            </p:nvGrpSpPr>
            <p:grpSpPr>
              <a:xfrm>
                <a:off x="7858501" y="6679762"/>
                <a:ext cx="1284643" cy="464866"/>
                <a:chOff x="80131" y="4160541"/>
                <a:chExt cx="1284643" cy="464866"/>
              </a:xfrm>
            </p:grpSpPr>
            <p:pic>
              <p:nvPicPr>
                <p:cNvPr id="427" name="Picture 426"/>
                <p:cNvPicPr>
                  <a:picLocks noChangeAspect="1"/>
                </p:cNvPicPr>
                <p:nvPr/>
              </p:nvPicPr>
              <p:blipFill>
                <a:blip r:embed="rId60">
                  <a:duotone>
                    <a:prstClr val="black"/>
                    <a:srgbClr val="92D050">
                      <a:tint val="45000"/>
                      <a:satMod val="400000"/>
                    </a:srgb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0131" y="4254166"/>
                  <a:ext cx="246217" cy="250065"/>
                </a:xfrm>
                <a:prstGeom prst="rect">
                  <a:avLst/>
                </a:prstGeom>
              </p:spPr>
            </p:pic>
            <p:sp>
              <p:nvSpPr>
                <p:cNvPr id="428" name="TextBox 427"/>
                <p:cNvSpPr txBox="1"/>
                <p:nvPr/>
              </p:nvSpPr>
              <p:spPr>
                <a:xfrm>
                  <a:off x="246545" y="4160541"/>
                  <a:ext cx="1118229" cy="464866"/>
                </a:xfrm>
                <a:prstGeom prst="rect">
                  <a:avLst/>
                </a:prstGeom>
                <a:noFill/>
              </p:spPr>
              <p:txBody>
                <a:bodyPr wrap="none" lIns="182854" tIns="146283" rIns="182854" bIns="146283" rtlCol="0">
                  <a:spAutoFit/>
                </a:bodyPr>
                <a:lstStyle/>
                <a:p>
                  <a:pPr defTabSz="951304">
                    <a:lnSpc>
                      <a:spcPct val="90000"/>
                    </a:lnSpc>
                    <a:spcAft>
                      <a:spcPts val="600"/>
                    </a:spcAft>
                  </a:pPr>
                  <a:r>
                    <a:rPr lang="en-US" sz="1199" dirty="0">
                      <a:solidFill>
                        <a:srgbClr val="D83B01">
                          <a:lumMod val="20000"/>
                          <a:lumOff val="80000"/>
                        </a:srgbClr>
                      </a:solidFill>
                      <a:latin typeface="Segoe UI"/>
                    </a:rPr>
                    <a:t>Azure DNS</a:t>
                  </a:r>
                </a:p>
              </p:txBody>
            </p:sp>
          </p:grpSp>
        </p:grpSp>
        <p:grpSp>
          <p:nvGrpSpPr>
            <p:cNvPr id="412" name="Works with - Identity"/>
            <p:cNvGrpSpPr/>
            <p:nvPr/>
          </p:nvGrpSpPr>
          <p:grpSpPr>
            <a:xfrm>
              <a:off x="10866437" y="2278062"/>
              <a:ext cx="1737360" cy="1853469"/>
              <a:chOff x="10866437" y="2278062"/>
              <a:chExt cx="1737360" cy="1853469"/>
            </a:xfrm>
          </p:grpSpPr>
          <p:grpSp>
            <p:nvGrpSpPr>
              <p:cNvPr id="416" name="Azure Active Directory"/>
              <p:cNvGrpSpPr/>
              <p:nvPr/>
            </p:nvGrpSpPr>
            <p:grpSpPr>
              <a:xfrm>
                <a:off x="10866437" y="2278062"/>
                <a:ext cx="1671949" cy="634269"/>
                <a:chOff x="77747" y="2379635"/>
                <a:chExt cx="1671949" cy="634269"/>
              </a:xfrm>
            </p:grpSpPr>
            <p:pic>
              <p:nvPicPr>
                <p:cNvPr id="420" name="Picture 419"/>
                <p:cNvPicPr>
                  <a:picLocks noChangeAspect="1"/>
                </p:cNvPicPr>
                <p:nvPr/>
              </p:nvPicPr>
              <p:blipFill>
                <a:blip r:embed="rId50">
                  <a:duotone>
                    <a:prstClr val="black"/>
                    <a:srgbClr val="92D050">
                      <a:tint val="45000"/>
                      <a:satMod val="400000"/>
                    </a:srgb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747" y="2567492"/>
                  <a:ext cx="257257" cy="259266"/>
                </a:xfrm>
                <a:prstGeom prst="rect">
                  <a:avLst/>
                </a:prstGeom>
              </p:spPr>
            </p:pic>
            <p:sp>
              <p:nvSpPr>
                <p:cNvPr id="421" name="TextBox 420"/>
                <p:cNvSpPr txBox="1"/>
                <p:nvPr/>
              </p:nvSpPr>
              <p:spPr>
                <a:xfrm>
                  <a:off x="257159" y="2379635"/>
                  <a:ext cx="1492537" cy="634269"/>
                </a:xfrm>
                <a:prstGeom prst="rect">
                  <a:avLst/>
                </a:prstGeom>
                <a:noFill/>
              </p:spPr>
              <p:txBody>
                <a:bodyPr wrap="square" lIns="182854" tIns="146283" rIns="182854" bIns="146283" rtlCol="0">
                  <a:spAutoFit/>
                </a:bodyPr>
                <a:lstStyle/>
                <a:p>
                  <a:pPr defTabSz="951304">
                    <a:lnSpc>
                      <a:spcPct val="90000"/>
                    </a:lnSpc>
                    <a:spcAft>
                      <a:spcPts val="600"/>
                    </a:spcAft>
                  </a:pPr>
                  <a:r>
                    <a:rPr lang="en-US" sz="1199" dirty="0">
                      <a:solidFill>
                        <a:srgbClr val="D83B01">
                          <a:lumMod val="20000"/>
                          <a:lumOff val="80000"/>
                        </a:srgbClr>
                      </a:solidFill>
                      <a:latin typeface="Segoe UI"/>
                    </a:rPr>
                    <a:t>Azure Active Directory</a:t>
                  </a:r>
                </a:p>
              </p:txBody>
            </p:sp>
          </p:grpSp>
          <p:grpSp>
            <p:nvGrpSpPr>
              <p:cNvPr id="417" name="Multi-Factor Authentication"/>
              <p:cNvGrpSpPr/>
              <p:nvPr/>
            </p:nvGrpSpPr>
            <p:grpSpPr>
              <a:xfrm>
                <a:off x="10866437" y="3497262"/>
                <a:ext cx="1737360" cy="634269"/>
                <a:chOff x="82312" y="4302699"/>
                <a:chExt cx="1737360" cy="634269"/>
              </a:xfrm>
            </p:grpSpPr>
            <p:pic>
              <p:nvPicPr>
                <p:cNvPr id="418" name="Picture 417"/>
                <p:cNvPicPr>
                  <a:picLocks noChangeAspect="1"/>
                </p:cNvPicPr>
                <p:nvPr/>
              </p:nvPicPr>
              <p:blipFill>
                <a:blip r:embed="rId51">
                  <a:duotone>
                    <a:prstClr val="black"/>
                    <a:srgbClr val="92D050">
                      <a:tint val="45000"/>
                      <a:satMod val="400000"/>
                    </a:srgb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2312" y="4479875"/>
                  <a:ext cx="248126" cy="250065"/>
                </a:xfrm>
                <a:prstGeom prst="rect">
                  <a:avLst/>
                </a:prstGeom>
              </p:spPr>
            </p:pic>
            <p:sp>
              <p:nvSpPr>
                <p:cNvPr id="419" name="TextBox 418"/>
                <p:cNvSpPr txBox="1"/>
                <p:nvPr/>
              </p:nvSpPr>
              <p:spPr>
                <a:xfrm>
                  <a:off x="257159" y="4302699"/>
                  <a:ext cx="1562513" cy="634269"/>
                </a:xfrm>
                <a:prstGeom prst="rect">
                  <a:avLst/>
                </a:prstGeom>
                <a:noFill/>
              </p:spPr>
              <p:txBody>
                <a:bodyPr wrap="square" lIns="182854" tIns="146283" rIns="182854" bIns="146283" rtlCol="0">
                  <a:spAutoFit/>
                </a:bodyPr>
                <a:lstStyle/>
                <a:p>
                  <a:pPr defTabSz="951304">
                    <a:lnSpc>
                      <a:spcPct val="90000"/>
                    </a:lnSpc>
                    <a:spcAft>
                      <a:spcPts val="600"/>
                    </a:spcAft>
                  </a:pPr>
                  <a:r>
                    <a:rPr lang="en-US" sz="1199" dirty="0">
                      <a:solidFill>
                        <a:srgbClr val="D83B01">
                          <a:lumMod val="20000"/>
                          <a:lumOff val="80000"/>
                        </a:srgbClr>
                      </a:solidFill>
                      <a:latin typeface="Segoe UI"/>
                    </a:rPr>
                    <a:t>Multi-Factor Authentication</a:t>
                  </a:r>
                </a:p>
              </p:txBody>
            </p:sp>
          </p:grpSp>
        </p:grpSp>
        <p:grpSp>
          <p:nvGrpSpPr>
            <p:cNvPr id="24" name="Works With - Management"/>
            <p:cNvGrpSpPr/>
            <p:nvPr/>
          </p:nvGrpSpPr>
          <p:grpSpPr>
            <a:xfrm>
              <a:off x="4253566" y="1196784"/>
              <a:ext cx="3723842" cy="465095"/>
              <a:chOff x="4253566" y="1196784"/>
              <a:chExt cx="3723842" cy="465095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4253566" y="1196784"/>
                <a:ext cx="1494986" cy="464866"/>
                <a:chOff x="4253566" y="1196784"/>
                <a:chExt cx="1494986" cy="464866"/>
              </a:xfrm>
            </p:grpSpPr>
            <p:pic>
              <p:nvPicPr>
                <p:cNvPr id="414" name="Picture 413"/>
                <p:cNvPicPr>
                  <a:picLocks noChangeAspect="1"/>
                </p:cNvPicPr>
                <p:nvPr/>
              </p:nvPicPr>
              <p:blipFill>
                <a:blip r:embed="rId11">
                  <a:duotone>
                    <a:prstClr val="black"/>
                    <a:schemeClr val="accent6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53566" y="1225061"/>
                  <a:ext cx="370485" cy="373380"/>
                </a:xfrm>
                <a:prstGeom prst="rect">
                  <a:avLst/>
                </a:prstGeom>
              </p:spPr>
            </p:pic>
            <p:sp>
              <p:nvSpPr>
                <p:cNvPr id="415" name="TextBox 414"/>
                <p:cNvSpPr txBox="1"/>
                <p:nvPr/>
              </p:nvSpPr>
              <p:spPr>
                <a:xfrm>
                  <a:off x="4556740" y="1196784"/>
                  <a:ext cx="1191812" cy="464866"/>
                </a:xfrm>
                <a:prstGeom prst="rect">
                  <a:avLst/>
                </a:prstGeom>
                <a:noFill/>
              </p:spPr>
              <p:txBody>
                <a:bodyPr wrap="none" lIns="182854" tIns="146283" rIns="182854" bIns="146283" rtlCol="0">
                  <a:spAutoFit/>
                </a:bodyPr>
                <a:lstStyle/>
                <a:p>
                  <a:pPr defTabSz="951304">
                    <a:lnSpc>
                      <a:spcPct val="90000"/>
                    </a:lnSpc>
                    <a:spcAft>
                      <a:spcPts val="600"/>
                    </a:spcAft>
                  </a:pPr>
                  <a:r>
                    <a:rPr lang="en-US" sz="1199" dirty="0">
                      <a:solidFill>
                        <a:srgbClr val="D83B01">
                          <a:lumMod val="20000"/>
                          <a:lumOff val="80000"/>
                        </a:srgbClr>
                      </a:solidFill>
                      <a:latin typeface="Segoe UI"/>
                    </a:rPr>
                    <a:t>Automation</a:t>
                  </a:r>
                </a:p>
              </p:txBody>
            </p:sp>
          </p:grpSp>
          <p:grpSp>
            <p:nvGrpSpPr>
              <p:cNvPr id="437" name="Log Analytics"/>
              <p:cNvGrpSpPr/>
              <p:nvPr/>
            </p:nvGrpSpPr>
            <p:grpSpPr>
              <a:xfrm>
                <a:off x="6434374" y="1197013"/>
                <a:ext cx="1543034" cy="464866"/>
                <a:chOff x="5964883" y="1211262"/>
                <a:chExt cx="1543034" cy="464866"/>
              </a:xfrm>
            </p:grpSpPr>
            <p:pic>
              <p:nvPicPr>
                <p:cNvPr id="438" name="Picture 437"/>
                <p:cNvPicPr>
                  <a:picLocks noChangeAspect="1"/>
                </p:cNvPicPr>
                <p:nvPr/>
              </p:nvPicPr>
              <p:blipFill>
                <a:blip r:embed="rId10">
                  <a:duotone>
                    <a:prstClr val="black"/>
                    <a:schemeClr val="accent6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964883" y="1279099"/>
                  <a:ext cx="303174" cy="305542"/>
                </a:xfrm>
                <a:prstGeom prst="rect">
                  <a:avLst/>
                </a:prstGeom>
              </p:spPr>
            </p:pic>
            <p:sp>
              <p:nvSpPr>
                <p:cNvPr id="439" name="TextBox 438"/>
                <p:cNvSpPr txBox="1"/>
                <p:nvPr/>
              </p:nvSpPr>
              <p:spPr>
                <a:xfrm>
                  <a:off x="6226173" y="1211262"/>
                  <a:ext cx="1281744" cy="464866"/>
                </a:xfrm>
                <a:prstGeom prst="rect">
                  <a:avLst/>
                </a:prstGeom>
                <a:noFill/>
              </p:spPr>
              <p:txBody>
                <a:bodyPr wrap="none" lIns="182854" tIns="146283" rIns="182854" bIns="146283" rtlCol="0">
                  <a:spAutoFit/>
                </a:bodyPr>
                <a:lstStyle/>
                <a:p>
                  <a:pPr defTabSz="951304">
                    <a:lnSpc>
                      <a:spcPct val="90000"/>
                    </a:lnSpc>
                    <a:spcAft>
                      <a:spcPts val="600"/>
                    </a:spcAft>
                  </a:pPr>
                  <a:r>
                    <a:rPr lang="en-US" sz="1199" dirty="0">
                      <a:solidFill>
                        <a:srgbClr val="D83B01">
                          <a:lumMod val="20000"/>
                          <a:lumOff val="80000"/>
                        </a:srgbClr>
                      </a:solidFill>
                      <a:latin typeface="Segoe UI"/>
                    </a:rPr>
                    <a:t>Log Analytics</a:t>
                  </a:r>
                </a:p>
              </p:txBody>
            </p:sp>
          </p:grpSp>
        </p:grpSp>
      </p:grpSp>
      <p:sp>
        <p:nvSpPr>
          <p:cNvPr id="28" name="ShoutOut - Foundation"/>
          <p:cNvSpPr/>
          <p:nvPr/>
        </p:nvSpPr>
        <p:spPr bwMode="auto">
          <a:xfrm>
            <a:off x="6749718" y="2494550"/>
            <a:ext cx="4247719" cy="1548414"/>
          </a:xfrm>
          <a:prstGeom prst="roundRect">
            <a:avLst/>
          </a:prstGeom>
          <a:ln>
            <a:solidFill>
              <a:schemeClr val="tx1"/>
            </a:solidFill>
            <a:headEnd type="none" w="med" len="med"/>
            <a:tailEnd type="none" w="med" len="med"/>
          </a:ln>
          <a:effectLst>
            <a:outerShdw blurRad="50800" dist="355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Foundational Services</a:t>
            </a:r>
            <a:br>
              <a:rPr lang="en-US" sz="2400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</a:br>
            <a:r>
              <a:rPr lang="en-US" sz="2400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basis for IaaS</a:t>
            </a:r>
            <a:br>
              <a:rPr lang="en-US" sz="2400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</a:br>
            <a:r>
              <a:rPr lang="en-US" sz="2400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Virtual Machines</a:t>
            </a:r>
          </a:p>
        </p:txBody>
      </p:sp>
      <p:sp>
        <p:nvSpPr>
          <p:cNvPr id="360" name="ShoutOut - Web &amp; Mobile Powers Marketplace"/>
          <p:cNvSpPr/>
          <p:nvPr/>
        </p:nvSpPr>
        <p:spPr bwMode="auto">
          <a:xfrm>
            <a:off x="6749718" y="2494549"/>
            <a:ext cx="4247719" cy="1812369"/>
          </a:xfrm>
          <a:prstGeom prst="roundRect">
            <a:avLst/>
          </a:prstGeom>
          <a:ln>
            <a:solidFill>
              <a:schemeClr val="tx1"/>
            </a:solidFill>
            <a:headEnd type="none" w="med" len="med"/>
            <a:tailEnd type="none" w="med" len="med"/>
          </a:ln>
          <a:effectLst>
            <a:outerShdw blurRad="50800" dist="355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Add Web &amp; Mobile </a:t>
            </a:r>
            <a:br>
              <a:rPr lang="en-US" sz="2400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</a:br>
            <a:r>
              <a:rPr lang="en-US" sz="2400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Platform Services</a:t>
            </a:r>
          </a:p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rgbClr val="505050"/>
              </a:solidFill>
              <a:latin typeface="Segoe UI"/>
              <a:ea typeface="Segoe UI" pitchFamily="34" charset="0"/>
              <a:cs typeface="Segoe UI" pitchFamily="34" charset="0"/>
            </a:endParaRPr>
          </a:p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i="1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“Preview at GA”</a:t>
            </a:r>
          </a:p>
        </p:txBody>
      </p:sp>
      <p:sp>
        <p:nvSpPr>
          <p:cNvPr id="397" name="ShoutOut - PaaS V2"/>
          <p:cNvSpPr/>
          <p:nvPr/>
        </p:nvSpPr>
        <p:spPr bwMode="auto">
          <a:xfrm>
            <a:off x="2256399" y="3651253"/>
            <a:ext cx="4247719" cy="1700827"/>
          </a:xfrm>
          <a:prstGeom prst="roundRect">
            <a:avLst/>
          </a:prstGeom>
          <a:ln>
            <a:solidFill>
              <a:schemeClr val="tx1"/>
            </a:solidFill>
            <a:headEnd type="none" w="med" len="med"/>
            <a:tailEnd type="none" w="med" len="med"/>
          </a:ln>
          <a:effectLst>
            <a:outerShdw blurRad="50800" dist="355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Add Container Services &amp; Service Fabric for PaaS v2</a:t>
            </a:r>
          </a:p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rgbClr val="505050"/>
              </a:solidFill>
              <a:latin typeface="Segoe UI"/>
              <a:ea typeface="Segoe UI" pitchFamily="34" charset="0"/>
              <a:cs typeface="Segoe UI" pitchFamily="34" charset="0"/>
            </a:endParaRPr>
          </a:p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i="1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“Preview at GA”</a:t>
            </a:r>
          </a:p>
        </p:txBody>
      </p:sp>
      <p:sp>
        <p:nvSpPr>
          <p:cNvPr id="404" name="ShoutOut - Developer Services"/>
          <p:cNvSpPr/>
          <p:nvPr/>
        </p:nvSpPr>
        <p:spPr bwMode="auto">
          <a:xfrm>
            <a:off x="4218266" y="788722"/>
            <a:ext cx="4247719" cy="1140122"/>
          </a:xfrm>
          <a:prstGeom prst="roundRect">
            <a:avLst/>
          </a:prstGeom>
          <a:ln>
            <a:solidFill>
              <a:schemeClr val="tx1"/>
            </a:solidFill>
            <a:headEnd type="none" w="med" len="med"/>
            <a:tailEnd type="none" w="med" len="med"/>
          </a:ln>
          <a:effectLst>
            <a:outerShdw blurRad="50800" dist="355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Add Developer Services that work with Azure Stack</a:t>
            </a:r>
          </a:p>
        </p:txBody>
      </p:sp>
      <p:sp>
        <p:nvSpPr>
          <p:cNvPr id="405" name="ShoutOut - Interoperate Services"/>
          <p:cNvSpPr/>
          <p:nvPr/>
        </p:nvSpPr>
        <p:spPr bwMode="auto">
          <a:xfrm>
            <a:off x="6522994" y="3725831"/>
            <a:ext cx="4247719" cy="1337985"/>
          </a:xfrm>
          <a:prstGeom prst="roundRect">
            <a:avLst/>
          </a:prstGeom>
          <a:ln>
            <a:solidFill>
              <a:schemeClr val="tx1"/>
            </a:solidFill>
            <a:headEnd type="none" w="med" len="med"/>
            <a:tailEnd type="none" w="med" len="med"/>
          </a:ln>
          <a:effectLst>
            <a:outerShdw blurRad="50800" dist="355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With Additional Azure Services that Interoperate with Azure Stack</a:t>
            </a:r>
          </a:p>
        </p:txBody>
      </p:sp>
      <p:sp>
        <p:nvSpPr>
          <p:cNvPr id="406" name="ShoutOut - Stack Lights UP"/>
          <p:cNvSpPr/>
          <p:nvPr/>
        </p:nvSpPr>
        <p:spPr bwMode="auto">
          <a:xfrm>
            <a:off x="5707101" y="2424896"/>
            <a:ext cx="3117091" cy="1266221"/>
          </a:xfrm>
          <a:prstGeom prst="roundRect">
            <a:avLst/>
          </a:prstGeom>
          <a:ln>
            <a:solidFill>
              <a:schemeClr val="tx1"/>
            </a:solidFill>
            <a:headEnd type="none" w="med" len="med"/>
            <a:tailEnd type="none" w="med" len="med"/>
          </a:ln>
          <a:effectLst>
            <a:outerShdw blurRad="50800" dist="355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Azure Stack </a:t>
            </a:r>
            <a:r>
              <a:rPr lang="en-US" sz="2400" dirty="0">
                <a:solidFill>
                  <a:srgbClr val="505050"/>
                </a:solidFill>
                <a:latin typeface="Segoe UI"/>
                <a:ea typeface="Segoe UI" pitchFamily="34" charset="0"/>
                <a:cs typeface="Segoe UI" pitchFamily="34" charset="0"/>
              </a:rPr>
              <a:t>starts lighting UP!</a:t>
            </a:r>
          </a:p>
        </p:txBody>
      </p:sp>
      <p:pic>
        <p:nvPicPr>
          <p:cNvPr id="29" name="Marketplace - Virtual Machines"/>
          <p:cNvPicPr>
            <a:picLocks noChangeAspect="1"/>
          </p:cNvPicPr>
          <p:nvPr/>
        </p:nvPicPr>
        <p:blipFill>
          <a:blip r:embed="rId63"/>
          <a:stretch>
            <a:fillRect/>
          </a:stretch>
        </p:blipFill>
        <p:spPr>
          <a:xfrm>
            <a:off x="5265591" y="1226043"/>
            <a:ext cx="6583317" cy="4534403"/>
          </a:xfrm>
          <a:prstGeom prst="rect">
            <a:avLst/>
          </a:prstGeom>
          <a:ln w="19050">
            <a:solidFill>
              <a:schemeClr val="bg1"/>
            </a:solidFill>
          </a:ln>
          <a:effectLst>
            <a:outerShdw blurRad="50800" dist="3556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Arrow - Virtual Machines"/>
          <p:cNvSpPr/>
          <p:nvPr/>
        </p:nvSpPr>
        <p:spPr bwMode="auto">
          <a:xfrm rot="3840941">
            <a:off x="7906550" y="1503216"/>
            <a:ext cx="367741" cy="1099371"/>
          </a:xfrm>
          <a:prstGeom prst="down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  <a:headEnd type="none" w="med" len="med"/>
            <a:tailEnd type="none" w="med" len="med"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46" name="Marketplace - Web &amp; Mobile"/>
          <p:cNvPicPr>
            <a:picLocks noChangeAspect="1"/>
          </p:cNvPicPr>
          <p:nvPr/>
        </p:nvPicPr>
        <p:blipFill rotWithShape="1">
          <a:blip r:embed="rId64"/>
          <a:srcRect b="2475"/>
          <a:stretch/>
        </p:blipFill>
        <p:spPr>
          <a:xfrm>
            <a:off x="4416629" y="949607"/>
            <a:ext cx="7416666" cy="4985710"/>
          </a:xfrm>
          <a:prstGeom prst="rect">
            <a:avLst/>
          </a:prstGeom>
          <a:ln w="19050">
            <a:solidFill>
              <a:schemeClr val="bg1"/>
            </a:solidFill>
          </a:ln>
          <a:effectLst>
            <a:outerShdw blurRad="50800" dist="3556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0" name="Arrow - Web &amp; Mobile"/>
          <p:cNvSpPr/>
          <p:nvPr/>
        </p:nvSpPr>
        <p:spPr bwMode="auto">
          <a:xfrm rot="19857678">
            <a:off x="5202746" y="1295060"/>
            <a:ext cx="367741" cy="1099371"/>
          </a:xfrm>
          <a:prstGeom prst="down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  <a:headEnd type="none" w="med" len="med"/>
            <a:tailEnd type="none" w="med" len="med"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31" name="Arrow - PaaS v2"/>
          <p:cNvSpPr/>
          <p:nvPr/>
        </p:nvSpPr>
        <p:spPr bwMode="auto">
          <a:xfrm rot="5400000">
            <a:off x="1989442" y="4127124"/>
            <a:ext cx="367741" cy="1099371"/>
          </a:xfrm>
          <a:prstGeom prst="down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  <a:headEnd type="none" w="med" len="med"/>
            <a:tailEnd type="none" w="med" len="med"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2" name="Arrow - VS"/>
          <p:cNvSpPr/>
          <p:nvPr/>
        </p:nvSpPr>
        <p:spPr bwMode="auto">
          <a:xfrm rot="16200000">
            <a:off x="2027559" y="-506480"/>
            <a:ext cx="767304" cy="3204816"/>
          </a:xfrm>
          <a:prstGeom prst="bent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  <a:headEnd type="none" w="med" len="med"/>
            <a:tailEnd type="none" w="med" len="med"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33" name="Arrow - Dev Tools"/>
          <p:cNvSpPr/>
          <p:nvPr/>
        </p:nvSpPr>
        <p:spPr bwMode="auto">
          <a:xfrm rot="5400000" flipH="1">
            <a:off x="9714478" y="-434252"/>
            <a:ext cx="829272" cy="3059445"/>
          </a:xfrm>
          <a:prstGeom prst="bent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  <a:headEnd type="none" w="med" len="med"/>
            <a:tailEnd type="none" w="med" len="med"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29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84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360" grpId="0" animBg="1"/>
      <p:bldP spid="360" grpId="1" animBg="1"/>
      <p:bldP spid="397" grpId="0" animBg="1"/>
      <p:bldP spid="397" grpId="1" animBg="1"/>
      <p:bldP spid="404" grpId="0" animBg="1"/>
      <p:bldP spid="404" grpId="1" animBg="1"/>
      <p:bldP spid="405" grpId="0" animBg="1"/>
      <p:bldP spid="405" grpId="1" animBg="1"/>
      <p:bldP spid="406" grpId="0" animBg="1"/>
      <p:bldP spid="5" grpId="0" animBg="1"/>
      <p:bldP spid="5" grpId="1" animBg="1"/>
      <p:bldP spid="330" grpId="0" animBg="1"/>
      <p:bldP spid="330" grpId="1" animBg="1"/>
      <p:bldP spid="331" grpId="0" animBg="1"/>
      <p:bldP spid="331" grpId="1" animBg="1"/>
      <p:bldP spid="22" grpId="0" animBg="1"/>
      <p:bldP spid="22" grpId="1" animBg="1"/>
      <p:bldP spid="333" grpId="0" animBg="1"/>
      <p:bldP spid="33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/>
                </a:solidFill>
              </a:rPr>
              <a:t>Azure Marketplace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313581" y="1212850"/>
            <a:ext cx="5943600" cy="467204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Azure Marketplace is an online store that contains </a:t>
            </a:r>
            <a:r>
              <a:rPr lang="en-US" b="1" i="1" dirty="0"/>
              <a:t>certified</a:t>
            </a:r>
            <a:r>
              <a:rPr lang="en-US" dirty="0"/>
              <a:t>, </a:t>
            </a:r>
            <a:r>
              <a:rPr lang="en-US" b="1" i="1" dirty="0"/>
              <a:t>open source</a:t>
            </a:r>
            <a:r>
              <a:rPr lang="en-US" dirty="0"/>
              <a:t>, and </a:t>
            </a:r>
            <a:r>
              <a:rPr lang="en-US" b="1" i="1" dirty="0"/>
              <a:t>community software applications</a:t>
            </a:r>
            <a:r>
              <a:rPr lang="en-US" dirty="0"/>
              <a:t>, </a:t>
            </a:r>
            <a:r>
              <a:rPr lang="en-US" b="1" i="1" dirty="0"/>
              <a:t>developer services</a:t>
            </a:r>
            <a:r>
              <a:rPr lang="en-US" dirty="0"/>
              <a:t>, and </a:t>
            </a:r>
            <a:r>
              <a:rPr lang="en-US" b="1" i="1" dirty="0"/>
              <a:t>data</a:t>
            </a:r>
            <a:r>
              <a:rPr lang="en-US" dirty="0"/>
              <a:t> which are </a:t>
            </a:r>
            <a:r>
              <a:rPr lang="en-US" u="sng" dirty="0"/>
              <a:t>pre-configured</a:t>
            </a:r>
            <a:r>
              <a:rPr lang="en-US" dirty="0"/>
              <a:t> to run in Microsoft Azure (and Azure Stack)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7613" y="1212849"/>
            <a:ext cx="5888134" cy="4084613"/>
          </a:xfrm>
          <a:prstGeom prst="rect">
            <a:avLst/>
          </a:prstGeom>
          <a:ln w="19050">
            <a:solidFill>
              <a:schemeClr val="bg1"/>
            </a:solidFill>
          </a:ln>
          <a:effectLst/>
        </p:spPr>
      </p:pic>
      <p:sp>
        <p:nvSpPr>
          <p:cNvPr id="5" name="Rectangle 4"/>
          <p:cNvSpPr/>
          <p:nvPr/>
        </p:nvSpPr>
        <p:spPr>
          <a:xfrm>
            <a:off x="457597" y="5873526"/>
            <a:ext cx="6096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https://azure.microsoft.com/en-us/marketplace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38782673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4638" y="2125677"/>
            <a:ext cx="10056812" cy="2179058"/>
          </a:xfrm>
        </p:spPr>
        <p:txBody>
          <a:bodyPr/>
          <a:lstStyle/>
          <a:p>
            <a:r>
              <a:rPr lang="en-US" dirty="0"/>
              <a:t>Demo</a:t>
            </a:r>
            <a:r>
              <a:rPr lang="sl-SI" dirty="0"/>
              <a:t> – Uvoz vsebine iz Azure </a:t>
            </a:r>
            <a:r>
              <a:rPr lang="sl-SI" dirty="0" err="1"/>
              <a:t>marketplace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74638" y="4486790"/>
            <a:ext cx="10058401" cy="738664"/>
          </a:xfrm>
        </p:spPr>
        <p:txBody>
          <a:bodyPr/>
          <a:lstStyle/>
          <a:p>
            <a:r>
              <a:rPr lang="sl-SI" dirty="0"/>
              <a:t>Andrej Kreuh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26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7200" dirty="0"/>
              <a:t>Priprava na Azure </a:t>
            </a:r>
            <a:r>
              <a:rPr lang="sl-SI" sz="7200" dirty="0" err="1"/>
              <a:t>stack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98413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Azure </a:t>
            </a:r>
            <a:r>
              <a:rPr lang="sl-SI" dirty="0" err="1"/>
              <a:t>Stack</a:t>
            </a:r>
            <a:r>
              <a:rPr lang="sl-SI" dirty="0"/>
              <a:t> </a:t>
            </a:r>
            <a:r>
              <a:rPr lang="en-US" dirty="0"/>
              <a:t>Development Kit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7905705" cy="4446215"/>
          </a:xfrm>
        </p:spPr>
        <p:txBody>
          <a:bodyPr/>
          <a:lstStyle/>
          <a:p>
            <a:r>
              <a:rPr lang="en-US" sz="3200" dirty="0"/>
              <a:t>Minimum Scale</a:t>
            </a:r>
          </a:p>
          <a:p>
            <a:pPr lvl="1"/>
            <a:r>
              <a:rPr lang="en-US" sz="2000" dirty="0"/>
              <a:t>Similarity to final production deployment</a:t>
            </a:r>
          </a:p>
          <a:p>
            <a:pPr lvl="1"/>
            <a:r>
              <a:rPr lang="en-US" sz="2000" dirty="0"/>
              <a:t>Repeatability of  development experience prior to or alongside Azure Stack production deployments</a:t>
            </a:r>
          </a:p>
          <a:p>
            <a:r>
              <a:rPr lang="en-US" sz="3200" dirty="0"/>
              <a:t>Simplicity</a:t>
            </a:r>
          </a:p>
          <a:p>
            <a:pPr lvl="1"/>
            <a:r>
              <a:rPr lang="en-US" sz="2000" dirty="0"/>
              <a:t>Ease and Speed of (re)Deployment, Management, Operations and the reuse of existing collateral</a:t>
            </a:r>
          </a:p>
          <a:p>
            <a:r>
              <a:rPr lang="en-US" sz="3200" dirty="0"/>
              <a:t>Flexibility, Low Cost, Low Overhead</a:t>
            </a:r>
          </a:p>
          <a:p>
            <a:pPr lvl="1"/>
            <a:r>
              <a:rPr lang="en-US" sz="2000" dirty="0"/>
              <a:t>Minimum requirements that can easily be procured and adopted </a:t>
            </a:r>
          </a:p>
          <a:p>
            <a:pPr lvl="1"/>
            <a:r>
              <a:rPr lang="en-US" sz="2000" dirty="0"/>
              <a:t>Multiple deployment options (from minimum requirements to large single host machines)</a:t>
            </a:r>
          </a:p>
        </p:txBody>
      </p:sp>
      <p:grpSp>
        <p:nvGrpSpPr>
          <p:cNvPr id="322" name="Group 321"/>
          <p:cNvGrpSpPr/>
          <p:nvPr/>
        </p:nvGrpSpPr>
        <p:grpSpPr>
          <a:xfrm>
            <a:off x="7514381" y="1478864"/>
            <a:ext cx="4809632" cy="4178638"/>
            <a:chOff x="7626843" y="1364540"/>
            <a:chExt cx="4809632" cy="4178638"/>
          </a:xfrm>
        </p:grpSpPr>
        <p:grpSp>
          <p:nvGrpSpPr>
            <p:cNvPr id="323" name="STACK CLOUD"/>
            <p:cNvGrpSpPr>
              <a:grpSpLocks noChangeAspect="1"/>
            </p:cNvGrpSpPr>
            <p:nvPr/>
          </p:nvGrpSpPr>
          <p:grpSpPr>
            <a:xfrm>
              <a:off x="7626843" y="1386244"/>
              <a:ext cx="4809632" cy="2574286"/>
              <a:chOff x="4436367" y="3732457"/>
              <a:chExt cx="4771410" cy="2553828"/>
            </a:xfrm>
          </p:grpSpPr>
          <p:sp>
            <p:nvSpPr>
              <p:cNvPr id="451" name="Freeform: Shape 450"/>
              <p:cNvSpPr/>
              <p:nvPr/>
            </p:nvSpPr>
            <p:spPr>
              <a:xfrm>
                <a:off x="4630628" y="5312662"/>
                <a:ext cx="4279766" cy="973623"/>
              </a:xfrm>
              <a:custGeom>
                <a:avLst/>
                <a:gdLst>
                  <a:gd name="connsiteX0" fmla="*/ 1648052 w 4279766"/>
                  <a:gd name="connsiteY0" fmla="*/ 0 h 973623"/>
                  <a:gd name="connsiteX1" fmla="*/ 1942418 w 4279766"/>
                  <a:gd name="connsiteY1" fmla="*/ 121930 h 973623"/>
                  <a:gd name="connsiteX2" fmla="*/ 1984468 w 4279766"/>
                  <a:gd name="connsiteY2" fmla="*/ 172895 h 973623"/>
                  <a:gd name="connsiteX3" fmla="*/ 2015493 w 4279766"/>
                  <a:gd name="connsiteY3" fmla="*/ 147297 h 973623"/>
                  <a:gd name="connsiteX4" fmla="*/ 2268064 w 4279766"/>
                  <a:gd name="connsiteY4" fmla="*/ 70147 h 973623"/>
                  <a:gd name="connsiteX5" fmla="*/ 2642653 w 4279766"/>
                  <a:gd name="connsiteY5" fmla="*/ 269314 h 973623"/>
                  <a:gd name="connsiteX6" fmla="*/ 2669934 w 4279766"/>
                  <a:gd name="connsiteY6" fmla="*/ 319577 h 973623"/>
                  <a:gd name="connsiteX7" fmla="*/ 2671151 w 4279766"/>
                  <a:gd name="connsiteY7" fmla="*/ 317386 h 973623"/>
                  <a:gd name="connsiteX8" fmla="*/ 2966302 w 4279766"/>
                  <a:gd name="connsiteY8" fmla="*/ 164038 h 973623"/>
                  <a:gd name="connsiteX9" fmla="*/ 3104850 w 4279766"/>
                  <a:gd name="connsiteY9" fmla="*/ 191371 h 973623"/>
                  <a:gd name="connsiteX10" fmla="*/ 3156647 w 4279766"/>
                  <a:gd name="connsiteY10" fmla="*/ 218844 h 973623"/>
                  <a:gd name="connsiteX11" fmla="*/ 3195764 w 4279766"/>
                  <a:gd name="connsiteY11" fmla="*/ 172515 h 973623"/>
                  <a:gd name="connsiteX12" fmla="*/ 3447452 w 4279766"/>
                  <a:gd name="connsiteY12" fmla="*/ 70642 h 973623"/>
                  <a:gd name="connsiteX13" fmla="*/ 3646461 w 4279766"/>
                  <a:gd name="connsiteY13" fmla="*/ 130043 h 973623"/>
                  <a:gd name="connsiteX14" fmla="*/ 3675019 w 4279766"/>
                  <a:gd name="connsiteY14" fmla="*/ 153067 h 973623"/>
                  <a:gd name="connsiteX15" fmla="*/ 3695318 w 4279766"/>
                  <a:gd name="connsiteY15" fmla="*/ 129589 h 973623"/>
                  <a:gd name="connsiteX16" fmla="*/ 3937404 w 4279766"/>
                  <a:gd name="connsiteY16" fmla="*/ 33896 h 973623"/>
                  <a:gd name="connsiteX17" fmla="*/ 4279766 w 4279766"/>
                  <a:gd name="connsiteY17" fmla="*/ 360612 h 973623"/>
                  <a:gd name="connsiteX18" fmla="*/ 3937404 w 4279766"/>
                  <a:gd name="connsiteY18" fmla="*/ 687328 h 973623"/>
                  <a:gd name="connsiteX19" fmla="*/ 3745986 w 4279766"/>
                  <a:gd name="connsiteY19" fmla="*/ 631530 h 973623"/>
                  <a:gd name="connsiteX20" fmla="*/ 3734517 w 4279766"/>
                  <a:gd name="connsiteY20" fmla="*/ 622500 h 973623"/>
                  <a:gd name="connsiteX21" fmla="*/ 3699140 w 4279766"/>
                  <a:gd name="connsiteY21" fmla="*/ 664400 h 973623"/>
                  <a:gd name="connsiteX22" fmla="*/ 3447452 w 4279766"/>
                  <a:gd name="connsiteY22" fmla="*/ 766272 h 973623"/>
                  <a:gd name="connsiteX23" fmla="*/ 3308904 w 4279766"/>
                  <a:gd name="connsiteY23" fmla="*/ 738939 h 973623"/>
                  <a:gd name="connsiteX24" fmla="*/ 3257107 w 4279766"/>
                  <a:gd name="connsiteY24" fmla="*/ 711467 h 973623"/>
                  <a:gd name="connsiteX25" fmla="*/ 3217990 w 4279766"/>
                  <a:gd name="connsiteY25" fmla="*/ 757796 h 973623"/>
                  <a:gd name="connsiteX26" fmla="*/ 2966302 w 4279766"/>
                  <a:gd name="connsiteY26" fmla="*/ 859668 h 973623"/>
                  <a:gd name="connsiteX27" fmla="*/ 2714615 w 4279766"/>
                  <a:gd name="connsiteY27" fmla="*/ 757796 h 973623"/>
                  <a:gd name="connsiteX28" fmla="*/ 2676316 w 4279766"/>
                  <a:gd name="connsiteY28" fmla="*/ 712436 h 973623"/>
                  <a:gd name="connsiteX29" fmla="*/ 2642653 w 4279766"/>
                  <a:gd name="connsiteY29" fmla="*/ 774456 h 973623"/>
                  <a:gd name="connsiteX30" fmla="*/ 2268064 w 4279766"/>
                  <a:gd name="connsiteY30" fmla="*/ 973623 h 973623"/>
                  <a:gd name="connsiteX31" fmla="*/ 1893476 w 4279766"/>
                  <a:gd name="connsiteY31" fmla="*/ 774456 h 973623"/>
                  <a:gd name="connsiteX32" fmla="*/ 1884699 w 4279766"/>
                  <a:gd name="connsiteY32" fmla="*/ 758285 h 973623"/>
                  <a:gd name="connsiteX33" fmla="*/ 1880807 w 4279766"/>
                  <a:gd name="connsiteY33" fmla="*/ 761495 h 973623"/>
                  <a:gd name="connsiteX34" fmla="*/ 1648052 w 4279766"/>
                  <a:gd name="connsiteY34" fmla="*/ 832592 h 973623"/>
                  <a:gd name="connsiteX35" fmla="*/ 1415297 w 4279766"/>
                  <a:gd name="connsiteY35" fmla="*/ 761495 h 973623"/>
                  <a:gd name="connsiteX36" fmla="*/ 1371316 w 4279766"/>
                  <a:gd name="connsiteY36" fmla="*/ 725208 h 973623"/>
                  <a:gd name="connsiteX37" fmla="*/ 1349541 w 4279766"/>
                  <a:gd name="connsiteY37" fmla="*/ 751599 h 973623"/>
                  <a:gd name="connsiteX38" fmla="*/ 1045162 w 4279766"/>
                  <a:gd name="connsiteY38" fmla="*/ 877677 h 973623"/>
                  <a:gd name="connsiteX39" fmla="*/ 688220 w 4279766"/>
                  <a:gd name="connsiteY39" fmla="*/ 687893 h 973623"/>
                  <a:gd name="connsiteX40" fmla="*/ 658389 w 4279766"/>
                  <a:gd name="connsiteY40" fmla="*/ 632933 h 973623"/>
                  <a:gd name="connsiteX41" fmla="*/ 636552 w 4279766"/>
                  <a:gd name="connsiteY41" fmla="*/ 644785 h 973623"/>
                  <a:gd name="connsiteX42" fmla="*/ 520141 w 4279766"/>
                  <a:gd name="connsiteY42" fmla="*/ 668287 h 973623"/>
                  <a:gd name="connsiteX43" fmla="*/ 308666 w 4279766"/>
                  <a:gd name="connsiteY43" fmla="*/ 580692 h 973623"/>
                  <a:gd name="connsiteX44" fmla="*/ 305632 w 4279766"/>
                  <a:gd name="connsiteY44" fmla="*/ 577014 h 973623"/>
                  <a:gd name="connsiteX45" fmla="*/ 265207 w 4279766"/>
                  <a:gd name="connsiteY45" fmla="*/ 589563 h 973623"/>
                  <a:gd name="connsiteX46" fmla="*/ 220724 w 4279766"/>
                  <a:gd name="connsiteY46" fmla="*/ 594047 h 973623"/>
                  <a:gd name="connsiteX47" fmla="*/ 0 w 4279766"/>
                  <a:gd name="connsiteY47" fmla="*/ 373323 h 973623"/>
                  <a:gd name="connsiteX48" fmla="*/ 220724 w 4279766"/>
                  <a:gd name="connsiteY48" fmla="*/ 152599 h 973623"/>
                  <a:gd name="connsiteX49" fmla="*/ 265207 w 4279766"/>
                  <a:gd name="connsiteY49" fmla="*/ 157083 h 973623"/>
                  <a:gd name="connsiteX50" fmla="*/ 300238 w 4279766"/>
                  <a:gd name="connsiteY50" fmla="*/ 167958 h 973623"/>
                  <a:gd name="connsiteX51" fmla="*/ 308666 w 4279766"/>
                  <a:gd name="connsiteY51" fmla="*/ 157743 h 973623"/>
                  <a:gd name="connsiteX52" fmla="*/ 520141 w 4279766"/>
                  <a:gd name="connsiteY52" fmla="*/ 70147 h 973623"/>
                  <a:gd name="connsiteX53" fmla="*/ 687354 w 4279766"/>
                  <a:gd name="connsiteY53" fmla="*/ 121224 h 973623"/>
                  <a:gd name="connsiteX54" fmla="*/ 729754 w 4279766"/>
                  <a:gd name="connsiteY54" fmla="*/ 156207 h 973623"/>
                  <a:gd name="connsiteX55" fmla="*/ 740783 w 4279766"/>
                  <a:gd name="connsiteY55" fmla="*/ 142841 h 973623"/>
                  <a:gd name="connsiteX56" fmla="*/ 1045162 w 4279766"/>
                  <a:gd name="connsiteY56" fmla="*/ 16763 h 973623"/>
                  <a:gd name="connsiteX57" fmla="*/ 1285834 w 4279766"/>
                  <a:gd name="connsiteY57" fmla="*/ 90278 h 973623"/>
                  <a:gd name="connsiteX58" fmla="*/ 1341742 w 4279766"/>
                  <a:gd name="connsiteY58" fmla="*/ 136406 h 973623"/>
                  <a:gd name="connsiteX59" fmla="*/ 1353686 w 4279766"/>
                  <a:gd name="connsiteY59" fmla="*/ 121930 h 973623"/>
                  <a:gd name="connsiteX60" fmla="*/ 1648052 w 4279766"/>
                  <a:gd name="connsiteY60" fmla="*/ 0 h 9736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4279766" h="973623">
                    <a:moveTo>
                      <a:pt x="1648052" y="0"/>
                    </a:moveTo>
                    <a:cubicBezTo>
                      <a:pt x="1763009" y="0"/>
                      <a:pt x="1867083" y="46596"/>
                      <a:pt x="1942418" y="121930"/>
                    </a:cubicBezTo>
                    <a:lnTo>
                      <a:pt x="1984468" y="172895"/>
                    </a:lnTo>
                    <a:lnTo>
                      <a:pt x="2015493" y="147297"/>
                    </a:lnTo>
                    <a:cubicBezTo>
                      <a:pt x="2087591" y="98589"/>
                      <a:pt x="2174506" y="70147"/>
                      <a:pt x="2268064" y="70147"/>
                    </a:cubicBezTo>
                    <a:cubicBezTo>
                      <a:pt x="2423994" y="70147"/>
                      <a:pt x="2561472" y="149151"/>
                      <a:pt x="2642653" y="269314"/>
                    </a:cubicBezTo>
                    <a:lnTo>
                      <a:pt x="2669934" y="319577"/>
                    </a:lnTo>
                    <a:lnTo>
                      <a:pt x="2671151" y="317386"/>
                    </a:lnTo>
                    <a:cubicBezTo>
                      <a:pt x="2735116" y="224867"/>
                      <a:pt x="2843440" y="164038"/>
                      <a:pt x="2966302" y="164038"/>
                    </a:cubicBezTo>
                    <a:cubicBezTo>
                      <a:pt x="3015447" y="164038"/>
                      <a:pt x="3062266" y="173771"/>
                      <a:pt x="3104850" y="191371"/>
                    </a:cubicBezTo>
                    <a:lnTo>
                      <a:pt x="3156647" y="218844"/>
                    </a:lnTo>
                    <a:lnTo>
                      <a:pt x="3195764" y="172515"/>
                    </a:lnTo>
                    <a:cubicBezTo>
                      <a:pt x="3260177" y="109573"/>
                      <a:pt x="3349162" y="70642"/>
                      <a:pt x="3447452" y="70642"/>
                    </a:cubicBezTo>
                    <a:cubicBezTo>
                      <a:pt x="3521170" y="70642"/>
                      <a:pt x="3589653" y="92541"/>
                      <a:pt x="3646461" y="130043"/>
                    </a:cubicBezTo>
                    <a:lnTo>
                      <a:pt x="3675019" y="153067"/>
                    </a:lnTo>
                    <a:lnTo>
                      <a:pt x="3695318" y="129589"/>
                    </a:lnTo>
                    <a:cubicBezTo>
                      <a:pt x="3757273" y="70465"/>
                      <a:pt x="3842864" y="33896"/>
                      <a:pt x="3937404" y="33896"/>
                    </a:cubicBezTo>
                    <a:cubicBezTo>
                      <a:pt x="4126485" y="33896"/>
                      <a:pt x="4279766" y="180172"/>
                      <a:pt x="4279766" y="360612"/>
                    </a:cubicBezTo>
                    <a:cubicBezTo>
                      <a:pt x="4279766" y="541052"/>
                      <a:pt x="4126485" y="687328"/>
                      <a:pt x="3937404" y="687328"/>
                    </a:cubicBezTo>
                    <a:cubicBezTo>
                      <a:pt x="3866499" y="687328"/>
                      <a:pt x="3800628" y="666758"/>
                      <a:pt x="3745986" y="631530"/>
                    </a:cubicBezTo>
                    <a:lnTo>
                      <a:pt x="3734517" y="622500"/>
                    </a:lnTo>
                    <a:lnTo>
                      <a:pt x="3699140" y="664400"/>
                    </a:lnTo>
                    <a:cubicBezTo>
                      <a:pt x="3634727" y="727342"/>
                      <a:pt x="3545742" y="766272"/>
                      <a:pt x="3447452" y="766272"/>
                    </a:cubicBezTo>
                    <a:cubicBezTo>
                      <a:pt x="3398307" y="766272"/>
                      <a:pt x="3351488" y="756540"/>
                      <a:pt x="3308904" y="738939"/>
                    </a:cubicBezTo>
                    <a:lnTo>
                      <a:pt x="3257107" y="711467"/>
                    </a:lnTo>
                    <a:lnTo>
                      <a:pt x="3217990" y="757796"/>
                    </a:lnTo>
                    <a:cubicBezTo>
                      <a:pt x="3153577" y="820738"/>
                      <a:pt x="3064592" y="859668"/>
                      <a:pt x="2966302" y="859668"/>
                    </a:cubicBezTo>
                    <a:cubicBezTo>
                      <a:pt x="2868012" y="859668"/>
                      <a:pt x="2779027" y="820738"/>
                      <a:pt x="2714615" y="757796"/>
                    </a:cubicBezTo>
                    <a:lnTo>
                      <a:pt x="2676316" y="712436"/>
                    </a:lnTo>
                    <a:lnTo>
                      <a:pt x="2642653" y="774456"/>
                    </a:lnTo>
                    <a:cubicBezTo>
                      <a:pt x="2561472" y="894619"/>
                      <a:pt x="2423994" y="973623"/>
                      <a:pt x="2268064" y="973623"/>
                    </a:cubicBezTo>
                    <a:cubicBezTo>
                      <a:pt x="2112134" y="973623"/>
                      <a:pt x="1974657" y="894619"/>
                      <a:pt x="1893476" y="774456"/>
                    </a:cubicBezTo>
                    <a:lnTo>
                      <a:pt x="1884699" y="758285"/>
                    </a:lnTo>
                    <a:lnTo>
                      <a:pt x="1880807" y="761495"/>
                    </a:lnTo>
                    <a:cubicBezTo>
                      <a:pt x="1814366" y="806382"/>
                      <a:pt x="1734270" y="832592"/>
                      <a:pt x="1648052" y="832592"/>
                    </a:cubicBezTo>
                    <a:cubicBezTo>
                      <a:pt x="1561834" y="832592"/>
                      <a:pt x="1481738" y="806382"/>
                      <a:pt x="1415297" y="761495"/>
                    </a:cubicBezTo>
                    <a:lnTo>
                      <a:pt x="1371316" y="725208"/>
                    </a:lnTo>
                    <a:lnTo>
                      <a:pt x="1349541" y="751599"/>
                    </a:lnTo>
                    <a:cubicBezTo>
                      <a:pt x="1271644" y="829497"/>
                      <a:pt x="1164029" y="877677"/>
                      <a:pt x="1045162" y="877677"/>
                    </a:cubicBezTo>
                    <a:cubicBezTo>
                      <a:pt x="896577" y="877677"/>
                      <a:pt x="765576" y="802395"/>
                      <a:pt x="688220" y="687893"/>
                    </a:cubicBezTo>
                    <a:lnTo>
                      <a:pt x="658389" y="632933"/>
                    </a:lnTo>
                    <a:lnTo>
                      <a:pt x="636552" y="644785"/>
                    </a:lnTo>
                    <a:cubicBezTo>
                      <a:pt x="600772" y="659919"/>
                      <a:pt x="561434" y="668287"/>
                      <a:pt x="520141" y="668287"/>
                    </a:cubicBezTo>
                    <a:cubicBezTo>
                      <a:pt x="437555" y="668287"/>
                      <a:pt x="362787" y="634813"/>
                      <a:pt x="308666" y="580692"/>
                    </a:cubicBezTo>
                    <a:lnTo>
                      <a:pt x="305632" y="577014"/>
                    </a:lnTo>
                    <a:lnTo>
                      <a:pt x="265207" y="589563"/>
                    </a:lnTo>
                    <a:cubicBezTo>
                      <a:pt x="250839" y="592503"/>
                      <a:pt x="235962" y="594047"/>
                      <a:pt x="220724" y="594047"/>
                    </a:cubicBezTo>
                    <a:cubicBezTo>
                      <a:pt x="98822" y="594047"/>
                      <a:pt x="0" y="495225"/>
                      <a:pt x="0" y="373323"/>
                    </a:cubicBezTo>
                    <a:cubicBezTo>
                      <a:pt x="0" y="251421"/>
                      <a:pt x="98822" y="152599"/>
                      <a:pt x="220724" y="152599"/>
                    </a:cubicBezTo>
                    <a:cubicBezTo>
                      <a:pt x="235962" y="152599"/>
                      <a:pt x="250839" y="154143"/>
                      <a:pt x="265207" y="157083"/>
                    </a:cubicBezTo>
                    <a:lnTo>
                      <a:pt x="300238" y="167958"/>
                    </a:lnTo>
                    <a:lnTo>
                      <a:pt x="308666" y="157743"/>
                    </a:lnTo>
                    <a:cubicBezTo>
                      <a:pt x="362787" y="103622"/>
                      <a:pt x="437555" y="70147"/>
                      <a:pt x="520141" y="70147"/>
                    </a:cubicBezTo>
                    <a:cubicBezTo>
                      <a:pt x="582080" y="70147"/>
                      <a:pt x="639622" y="88977"/>
                      <a:pt x="687354" y="121224"/>
                    </a:cubicBezTo>
                    <a:lnTo>
                      <a:pt x="729754" y="156207"/>
                    </a:lnTo>
                    <a:lnTo>
                      <a:pt x="740783" y="142841"/>
                    </a:lnTo>
                    <a:cubicBezTo>
                      <a:pt x="818680" y="64944"/>
                      <a:pt x="926294" y="16763"/>
                      <a:pt x="1045162" y="16763"/>
                    </a:cubicBezTo>
                    <a:cubicBezTo>
                      <a:pt x="1134312" y="16763"/>
                      <a:pt x="1217133" y="43865"/>
                      <a:pt x="1285834" y="90278"/>
                    </a:cubicBezTo>
                    <a:lnTo>
                      <a:pt x="1341742" y="136406"/>
                    </a:lnTo>
                    <a:lnTo>
                      <a:pt x="1353686" y="121930"/>
                    </a:lnTo>
                    <a:cubicBezTo>
                      <a:pt x="1429021" y="46596"/>
                      <a:pt x="1533095" y="0"/>
                      <a:pt x="1648052" y="0"/>
                    </a:cubicBezTo>
                    <a:close/>
                  </a:path>
                </a:pathLst>
              </a:custGeom>
              <a:solidFill>
                <a:srgbClr val="E7E6E9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3274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grpSp>
            <p:nvGrpSpPr>
              <p:cNvPr id="452" name="Group 451"/>
              <p:cNvGrpSpPr/>
              <p:nvPr/>
            </p:nvGrpSpPr>
            <p:grpSpPr>
              <a:xfrm>
                <a:off x="4436367" y="3732457"/>
                <a:ext cx="4771410" cy="2191840"/>
                <a:chOff x="4436367" y="3732457"/>
                <a:chExt cx="4771410" cy="2191840"/>
              </a:xfrm>
            </p:grpSpPr>
            <p:sp>
              <p:nvSpPr>
                <p:cNvPr id="453" name="Freeform: Shape 452"/>
                <p:cNvSpPr/>
                <p:nvPr/>
              </p:nvSpPr>
              <p:spPr>
                <a:xfrm>
                  <a:off x="4436367" y="3732457"/>
                  <a:ext cx="4771410" cy="2191840"/>
                </a:xfrm>
                <a:custGeom>
                  <a:avLst/>
                  <a:gdLst>
                    <a:gd name="connsiteX0" fmla="*/ 2205281 w 4771410"/>
                    <a:gd name="connsiteY0" fmla="*/ 0 h 2191840"/>
                    <a:gd name="connsiteX1" fmla="*/ 2724987 w 4771410"/>
                    <a:gd name="connsiteY1" fmla="*/ 250323 h 2191840"/>
                    <a:gd name="connsiteX2" fmla="*/ 2739556 w 4771410"/>
                    <a:gd name="connsiteY2" fmla="*/ 274640 h 2191840"/>
                    <a:gd name="connsiteX3" fmla="*/ 2754182 w 4771410"/>
                    <a:gd name="connsiteY3" fmla="*/ 270670 h 2191840"/>
                    <a:gd name="connsiteX4" fmla="*/ 2878849 w 4771410"/>
                    <a:gd name="connsiteY4" fmla="*/ 259680 h 2191840"/>
                    <a:gd name="connsiteX5" fmla="*/ 3497434 w 4771410"/>
                    <a:gd name="connsiteY5" fmla="*/ 800615 h 2191840"/>
                    <a:gd name="connsiteX6" fmla="*/ 3494910 w 4771410"/>
                    <a:gd name="connsiteY6" fmla="*/ 818137 h 2191840"/>
                    <a:gd name="connsiteX7" fmla="*/ 3526064 w 4771410"/>
                    <a:gd name="connsiteY7" fmla="*/ 808466 h 2191840"/>
                    <a:gd name="connsiteX8" fmla="*/ 3603959 w 4771410"/>
                    <a:gd name="connsiteY8" fmla="*/ 800614 h 2191840"/>
                    <a:gd name="connsiteX9" fmla="*/ 3924457 w 4771410"/>
                    <a:gd name="connsiteY9" fmla="*/ 971022 h 2191840"/>
                    <a:gd name="connsiteX10" fmla="*/ 3936281 w 4771410"/>
                    <a:gd name="connsiteY10" fmla="*/ 992805 h 2191840"/>
                    <a:gd name="connsiteX11" fmla="*/ 4014969 w 4771410"/>
                    <a:gd name="connsiteY11" fmla="*/ 985235 h 2191840"/>
                    <a:gd name="connsiteX12" fmla="*/ 4515289 w 4771410"/>
                    <a:gd name="connsiteY12" fmla="*/ 1374372 h 2191840"/>
                    <a:gd name="connsiteX13" fmla="*/ 4522464 w 4771410"/>
                    <a:gd name="connsiteY13" fmla="*/ 1442297 h 2191840"/>
                    <a:gd name="connsiteX14" fmla="*/ 4572090 w 4771410"/>
                    <a:gd name="connsiteY14" fmla="*/ 1457701 h 2191840"/>
                    <a:gd name="connsiteX15" fmla="*/ 4771410 w 4771410"/>
                    <a:gd name="connsiteY15" fmla="*/ 1758406 h 2191840"/>
                    <a:gd name="connsiteX16" fmla="*/ 4445059 w 4771410"/>
                    <a:gd name="connsiteY16" fmla="*/ 2084757 h 2191840"/>
                    <a:gd name="connsiteX17" fmla="*/ 4193231 w 4771410"/>
                    <a:gd name="connsiteY17" fmla="*/ 1965996 h 2191840"/>
                    <a:gd name="connsiteX18" fmla="*/ 4173550 w 4771410"/>
                    <a:gd name="connsiteY18" fmla="*/ 1933558 h 2191840"/>
                    <a:gd name="connsiteX19" fmla="*/ 4117892 w 4771410"/>
                    <a:gd name="connsiteY19" fmla="*/ 1950046 h 2191840"/>
                    <a:gd name="connsiteX20" fmla="*/ 4014969 w 4771410"/>
                    <a:gd name="connsiteY20" fmla="*/ 1959947 h 2191840"/>
                    <a:gd name="connsiteX21" fmla="*/ 3729435 w 4771410"/>
                    <a:gd name="connsiteY21" fmla="*/ 1876714 h 2191840"/>
                    <a:gd name="connsiteX22" fmla="*/ 3711564 w 4771410"/>
                    <a:gd name="connsiteY22" fmla="*/ 1862643 h 2191840"/>
                    <a:gd name="connsiteX23" fmla="*/ 3587720 w 4771410"/>
                    <a:gd name="connsiteY23" fmla="*/ 1862643 h 2191840"/>
                    <a:gd name="connsiteX24" fmla="*/ 3583908 w 4771410"/>
                    <a:gd name="connsiteY24" fmla="*/ 1874642 h 2191840"/>
                    <a:gd name="connsiteX25" fmla="*/ 3094188 w 4771410"/>
                    <a:gd name="connsiteY25" fmla="*/ 2191840 h 2191840"/>
                    <a:gd name="connsiteX26" fmla="*/ 2653470 w 4771410"/>
                    <a:gd name="connsiteY26" fmla="*/ 1962862 h 2191840"/>
                    <a:gd name="connsiteX27" fmla="*/ 2644196 w 4771410"/>
                    <a:gd name="connsiteY27" fmla="*/ 1946164 h 2191840"/>
                    <a:gd name="connsiteX28" fmla="*/ 2602035 w 4771410"/>
                    <a:gd name="connsiteY28" fmla="*/ 1997264 h 2191840"/>
                    <a:gd name="connsiteX29" fmla="*/ 2282608 w 4771410"/>
                    <a:gd name="connsiteY29" fmla="*/ 2129575 h 2191840"/>
                    <a:gd name="connsiteX30" fmla="*/ 1908020 w 4771410"/>
                    <a:gd name="connsiteY30" fmla="*/ 1930408 h 2191840"/>
                    <a:gd name="connsiteX31" fmla="*/ 1907071 w 4771410"/>
                    <a:gd name="connsiteY31" fmla="*/ 1928660 h 2191840"/>
                    <a:gd name="connsiteX32" fmla="*/ 1892808 w 4771410"/>
                    <a:gd name="connsiteY32" fmla="*/ 1940427 h 2191840"/>
                    <a:gd name="connsiteX33" fmla="*/ 1660053 w 4771410"/>
                    <a:gd name="connsiteY33" fmla="*/ 2011524 h 2191840"/>
                    <a:gd name="connsiteX34" fmla="*/ 1427298 w 4771410"/>
                    <a:gd name="connsiteY34" fmla="*/ 1940427 h 2191840"/>
                    <a:gd name="connsiteX35" fmla="*/ 1408428 w 4771410"/>
                    <a:gd name="connsiteY35" fmla="*/ 1924858 h 2191840"/>
                    <a:gd name="connsiteX36" fmla="*/ 1381898 w 4771410"/>
                    <a:gd name="connsiteY36" fmla="*/ 1946747 h 2191840"/>
                    <a:gd name="connsiteX37" fmla="*/ 1165798 w 4771410"/>
                    <a:gd name="connsiteY37" fmla="*/ 2012757 h 2191840"/>
                    <a:gd name="connsiteX38" fmla="*/ 867550 w 4771410"/>
                    <a:gd name="connsiteY38" fmla="*/ 1872104 h 2191840"/>
                    <a:gd name="connsiteX39" fmla="*/ 822349 w 4771410"/>
                    <a:gd name="connsiteY39" fmla="*/ 1797604 h 2191840"/>
                    <a:gd name="connsiteX40" fmla="*/ 814843 w 4771410"/>
                    <a:gd name="connsiteY40" fmla="*/ 1806702 h 2191840"/>
                    <a:gd name="connsiteX41" fmla="*/ 603369 w 4771410"/>
                    <a:gd name="connsiteY41" fmla="*/ 1894297 h 2191840"/>
                    <a:gd name="connsiteX42" fmla="*/ 564504 w 4771410"/>
                    <a:gd name="connsiteY42" fmla="*/ 1890379 h 2191840"/>
                    <a:gd name="connsiteX43" fmla="*/ 539441 w 4771410"/>
                    <a:gd name="connsiteY43" fmla="*/ 1913152 h 2191840"/>
                    <a:gd name="connsiteX44" fmla="*/ 345993 w 4771410"/>
                    <a:gd name="connsiteY44" fmla="*/ 1972242 h 2191840"/>
                    <a:gd name="connsiteX45" fmla="*/ 0 w 4771410"/>
                    <a:gd name="connsiteY45" fmla="*/ 1626249 h 2191840"/>
                    <a:gd name="connsiteX46" fmla="*/ 345993 w 4771410"/>
                    <a:gd name="connsiteY46" fmla="*/ 1280256 h 2191840"/>
                    <a:gd name="connsiteX47" fmla="*/ 448881 w 4771410"/>
                    <a:gd name="connsiteY47" fmla="*/ 1295811 h 2191840"/>
                    <a:gd name="connsiteX48" fmla="*/ 493964 w 4771410"/>
                    <a:gd name="connsiteY48" fmla="*/ 1317484 h 2191840"/>
                    <a:gd name="connsiteX49" fmla="*/ 543096 w 4771410"/>
                    <a:gd name="connsiteY49" fmla="*/ 1302233 h 2191840"/>
                    <a:gd name="connsiteX50" fmla="*/ 591588 w 4771410"/>
                    <a:gd name="connsiteY50" fmla="*/ 1297345 h 2191840"/>
                    <a:gd name="connsiteX51" fmla="*/ 601874 w 4771410"/>
                    <a:gd name="connsiteY51" fmla="*/ 1246397 h 2191840"/>
                    <a:gd name="connsiteX52" fmla="*/ 958008 w 4771410"/>
                    <a:gd name="connsiteY52" fmla="*/ 1010335 h 2191840"/>
                    <a:gd name="connsiteX53" fmla="*/ 1035903 w 4771410"/>
                    <a:gd name="connsiteY53" fmla="*/ 1018187 h 2191840"/>
                    <a:gd name="connsiteX54" fmla="*/ 1042591 w 4771410"/>
                    <a:gd name="connsiteY54" fmla="*/ 1020264 h 2191840"/>
                    <a:gd name="connsiteX55" fmla="*/ 1051534 w 4771410"/>
                    <a:gd name="connsiteY55" fmla="*/ 938654 h 2191840"/>
                    <a:gd name="connsiteX56" fmla="*/ 1524750 w 4771410"/>
                    <a:gd name="connsiteY56" fmla="*/ 583843 h 2191840"/>
                    <a:gd name="connsiteX57" fmla="*/ 1580905 w 4771410"/>
                    <a:gd name="connsiteY57" fmla="*/ 589051 h 2191840"/>
                    <a:gd name="connsiteX58" fmla="*/ 1578537 w 4771410"/>
                    <a:gd name="connsiteY58" fmla="*/ 567767 h 2191840"/>
                    <a:gd name="connsiteX59" fmla="*/ 2205281 w 4771410"/>
                    <a:gd name="connsiteY59" fmla="*/ 0 h 21918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</a:cxnLst>
                  <a:rect l="l" t="t" r="r" b="b"/>
                  <a:pathLst>
                    <a:path w="4771410" h="2191840">
                      <a:moveTo>
                        <a:pt x="2205281" y="0"/>
                      </a:moveTo>
                      <a:cubicBezTo>
                        <a:pt x="2421619" y="0"/>
                        <a:pt x="2612356" y="99296"/>
                        <a:pt x="2724987" y="250323"/>
                      </a:cubicBezTo>
                      <a:lnTo>
                        <a:pt x="2739556" y="274640"/>
                      </a:lnTo>
                      <a:lnTo>
                        <a:pt x="2754182" y="270670"/>
                      </a:lnTo>
                      <a:cubicBezTo>
                        <a:pt x="2794451" y="263464"/>
                        <a:pt x="2836145" y="259680"/>
                        <a:pt x="2878849" y="259680"/>
                      </a:cubicBezTo>
                      <a:cubicBezTo>
                        <a:pt x="3220484" y="259680"/>
                        <a:pt x="3497434" y="501865"/>
                        <a:pt x="3497434" y="800615"/>
                      </a:cubicBezTo>
                      <a:lnTo>
                        <a:pt x="3494910" y="818137"/>
                      </a:lnTo>
                      <a:lnTo>
                        <a:pt x="3526064" y="808466"/>
                      </a:lnTo>
                      <a:cubicBezTo>
                        <a:pt x="3551225" y="803318"/>
                        <a:pt x="3577276" y="800614"/>
                        <a:pt x="3603959" y="800614"/>
                      </a:cubicBezTo>
                      <a:cubicBezTo>
                        <a:pt x="3737373" y="800614"/>
                        <a:pt x="3854999" y="868210"/>
                        <a:pt x="3924457" y="971022"/>
                      </a:cubicBezTo>
                      <a:lnTo>
                        <a:pt x="3936281" y="992805"/>
                      </a:lnTo>
                      <a:lnTo>
                        <a:pt x="4014969" y="985235"/>
                      </a:lnTo>
                      <a:cubicBezTo>
                        <a:pt x="4261762" y="985235"/>
                        <a:pt x="4467668" y="1152292"/>
                        <a:pt x="4515289" y="1374372"/>
                      </a:cubicBezTo>
                      <a:lnTo>
                        <a:pt x="4522464" y="1442297"/>
                      </a:lnTo>
                      <a:lnTo>
                        <a:pt x="4572090" y="1457701"/>
                      </a:lnTo>
                      <a:cubicBezTo>
                        <a:pt x="4689222" y="1507244"/>
                        <a:pt x="4771410" y="1623227"/>
                        <a:pt x="4771410" y="1758406"/>
                      </a:cubicBezTo>
                      <a:cubicBezTo>
                        <a:pt x="4771410" y="1938645"/>
                        <a:pt x="4625298" y="2084757"/>
                        <a:pt x="4445059" y="2084757"/>
                      </a:cubicBezTo>
                      <a:cubicBezTo>
                        <a:pt x="4343675" y="2084757"/>
                        <a:pt x="4253088" y="2038527"/>
                        <a:pt x="4193231" y="1965996"/>
                      </a:cubicBezTo>
                      <a:lnTo>
                        <a:pt x="4173550" y="1933558"/>
                      </a:lnTo>
                      <a:lnTo>
                        <a:pt x="4117892" y="1950046"/>
                      </a:lnTo>
                      <a:cubicBezTo>
                        <a:pt x="4084647" y="1956538"/>
                        <a:pt x="4050225" y="1959947"/>
                        <a:pt x="4014969" y="1959947"/>
                      </a:cubicBezTo>
                      <a:cubicBezTo>
                        <a:pt x="3909201" y="1959947"/>
                        <a:pt x="3810942" y="1929263"/>
                        <a:pt x="3729435" y="1876714"/>
                      </a:cubicBezTo>
                      <a:lnTo>
                        <a:pt x="3711564" y="1862643"/>
                      </a:lnTo>
                      <a:lnTo>
                        <a:pt x="3587720" y="1862643"/>
                      </a:lnTo>
                      <a:lnTo>
                        <a:pt x="3583908" y="1874642"/>
                      </a:lnTo>
                      <a:cubicBezTo>
                        <a:pt x="3503224" y="2061046"/>
                        <a:pt x="3314337" y="2191840"/>
                        <a:pt x="3094188" y="2191840"/>
                      </a:cubicBezTo>
                      <a:cubicBezTo>
                        <a:pt x="2910731" y="2191840"/>
                        <a:pt x="2748982" y="2101011"/>
                        <a:pt x="2653470" y="1962862"/>
                      </a:cubicBezTo>
                      <a:lnTo>
                        <a:pt x="2644196" y="1946164"/>
                      </a:lnTo>
                      <a:lnTo>
                        <a:pt x="2602035" y="1997264"/>
                      </a:lnTo>
                      <a:cubicBezTo>
                        <a:pt x="2520286" y="2079013"/>
                        <a:pt x="2407352" y="2129575"/>
                        <a:pt x="2282608" y="2129575"/>
                      </a:cubicBezTo>
                      <a:cubicBezTo>
                        <a:pt x="2126678" y="2129575"/>
                        <a:pt x="1989200" y="2050571"/>
                        <a:pt x="1908020" y="1930408"/>
                      </a:cubicBezTo>
                      <a:lnTo>
                        <a:pt x="1907071" y="1928660"/>
                      </a:lnTo>
                      <a:lnTo>
                        <a:pt x="1892808" y="1940427"/>
                      </a:lnTo>
                      <a:cubicBezTo>
                        <a:pt x="1826367" y="1985314"/>
                        <a:pt x="1746271" y="2011524"/>
                        <a:pt x="1660053" y="2011524"/>
                      </a:cubicBezTo>
                      <a:cubicBezTo>
                        <a:pt x="1573835" y="2011524"/>
                        <a:pt x="1493739" y="1985314"/>
                        <a:pt x="1427298" y="1940427"/>
                      </a:cubicBezTo>
                      <a:lnTo>
                        <a:pt x="1408428" y="1924858"/>
                      </a:lnTo>
                      <a:lnTo>
                        <a:pt x="1381898" y="1946747"/>
                      </a:lnTo>
                      <a:cubicBezTo>
                        <a:pt x="1320211" y="1988423"/>
                        <a:pt x="1245846" y="2012757"/>
                        <a:pt x="1165798" y="2012757"/>
                      </a:cubicBezTo>
                      <a:cubicBezTo>
                        <a:pt x="1045725" y="2012757"/>
                        <a:pt x="938441" y="1958004"/>
                        <a:pt x="867550" y="1872104"/>
                      </a:cubicBezTo>
                      <a:lnTo>
                        <a:pt x="822349" y="1797604"/>
                      </a:lnTo>
                      <a:lnTo>
                        <a:pt x="814843" y="1806702"/>
                      </a:lnTo>
                      <a:cubicBezTo>
                        <a:pt x="760722" y="1860823"/>
                        <a:pt x="685955" y="1894297"/>
                        <a:pt x="603369" y="1894297"/>
                      </a:cubicBezTo>
                      <a:lnTo>
                        <a:pt x="564504" y="1890379"/>
                      </a:lnTo>
                      <a:lnTo>
                        <a:pt x="539441" y="1913152"/>
                      </a:lnTo>
                      <a:cubicBezTo>
                        <a:pt x="484220" y="1950458"/>
                        <a:pt x="417651" y="1972242"/>
                        <a:pt x="345993" y="1972242"/>
                      </a:cubicBezTo>
                      <a:cubicBezTo>
                        <a:pt x="154906" y="1972242"/>
                        <a:pt x="0" y="1817336"/>
                        <a:pt x="0" y="1626249"/>
                      </a:cubicBezTo>
                      <a:cubicBezTo>
                        <a:pt x="0" y="1435162"/>
                        <a:pt x="154906" y="1280256"/>
                        <a:pt x="345993" y="1280256"/>
                      </a:cubicBezTo>
                      <a:cubicBezTo>
                        <a:pt x="381822" y="1280256"/>
                        <a:pt x="416378" y="1285702"/>
                        <a:pt x="448881" y="1295811"/>
                      </a:cubicBezTo>
                      <a:lnTo>
                        <a:pt x="493964" y="1317484"/>
                      </a:lnTo>
                      <a:lnTo>
                        <a:pt x="543096" y="1302233"/>
                      </a:lnTo>
                      <a:lnTo>
                        <a:pt x="591588" y="1297345"/>
                      </a:lnTo>
                      <a:lnTo>
                        <a:pt x="601874" y="1246397"/>
                      </a:lnTo>
                      <a:cubicBezTo>
                        <a:pt x="660549" y="1107673"/>
                        <a:pt x="797911" y="1010335"/>
                        <a:pt x="958008" y="1010335"/>
                      </a:cubicBezTo>
                      <a:cubicBezTo>
                        <a:pt x="984691" y="1010335"/>
                        <a:pt x="1010742" y="1013039"/>
                        <a:pt x="1035903" y="1018187"/>
                      </a:cubicBezTo>
                      <a:lnTo>
                        <a:pt x="1042591" y="1020264"/>
                      </a:lnTo>
                      <a:lnTo>
                        <a:pt x="1051534" y="938654"/>
                      </a:lnTo>
                      <a:cubicBezTo>
                        <a:pt x="1096575" y="736163"/>
                        <a:pt x="1291326" y="583843"/>
                        <a:pt x="1524750" y="583843"/>
                      </a:cubicBezTo>
                      <a:lnTo>
                        <a:pt x="1580905" y="589051"/>
                      </a:lnTo>
                      <a:lnTo>
                        <a:pt x="1578537" y="567767"/>
                      </a:lnTo>
                      <a:cubicBezTo>
                        <a:pt x="1578537" y="254198"/>
                        <a:pt x="1859140" y="0"/>
                        <a:pt x="2205281" y="0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454" name="Freeform: Shape 453"/>
                <p:cNvSpPr/>
                <p:nvPr/>
              </p:nvSpPr>
              <p:spPr>
                <a:xfrm>
                  <a:off x="5628374" y="4942555"/>
                  <a:ext cx="315686" cy="214993"/>
                </a:xfrm>
                <a:custGeom>
                  <a:avLst/>
                  <a:gdLst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5686" h="214993">
                      <a:moveTo>
                        <a:pt x="0" y="0"/>
                      </a:moveTo>
                      <a:cubicBezTo>
                        <a:pt x="76200" y="37647"/>
                        <a:pt x="131989" y="118836"/>
                        <a:pt x="122464" y="178254"/>
                      </a:cubicBezTo>
                      <a:cubicBezTo>
                        <a:pt x="216807" y="117021"/>
                        <a:pt x="251279" y="202747"/>
                        <a:pt x="315686" y="214993"/>
                      </a:cubicBezTo>
                      <a:cubicBezTo>
                        <a:pt x="263072" y="186872"/>
                        <a:pt x="268967" y="93436"/>
                        <a:pt x="157843" y="130629"/>
                      </a:cubicBezTo>
                      <a:cubicBezTo>
                        <a:pt x="140608" y="14968"/>
                        <a:pt x="78468" y="14968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455" name="Freeform: Shape 454"/>
                <p:cNvSpPr/>
                <p:nvPr/>
              </p:nvSpPr>
              <p:spPr>
                <a:xfrm flipH="1">
                  <a:off x="7820485" y="4921010"/>
                  <a:ext cx="315686" cy="214993"/>
                </a:xfrm>
                <a:custGeom>
                  <a:avLst/>
                  <a:gdLst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  <a:gd name="connsiteX0" fmla="*/ 0 w 315686"/>
                    <a:gd name="connsiteY0" fmla="*/ 0 h 214993"/>
                    <a:gd name="connsiteX1" fmla="*/ 122464 w 315686"/>
                    <a:gd name="connsiteY1" fmla="*/ 178254 h 214993"/>
                    <a:gd name="connsiteX2" fmla="*/ 315686 w 315686"/>
                    <a:gd name="connsiteY2" fmla="*/ 214993 h 214993"/>
                    <a:gd name="connsiteX3" fmla="*/ 157843 w 315686"/>
                    <a:gd name="connsiteY3" fmla="*/ 130629 h 214993"/>
                    <a:gd name="connsiteX4" fmla="*/ 0 w 315686"/>
                    <a:gd name="connsiteY4" fmla="*/ 0 h 2149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5686" h="214993">
                      <a:moveTo>
                        <a:pt x="0" y="0"/>
                      </a:moveTo>
                      <a:cubicBezTo>
                        <a:pt x="76200" y="37647"/>
                        <a:pt x="131989" y="118836"/>
                        <a:pt x="122464" y="178254"/>
                      </a:cubicBezTo>
                      <a:cubicBezTo>
                        <a:pt x="216807" y="117021"/>
                        <a:pt x="251279" y="202747"/>
                        <a:pt x="315686" y="214993"/>
                      </a:cubicBezTo>
                      <a:cubicBezTo>
                        <a:pt x="263072" y="186872"/>
                        <a:pt x="268967" y="93436"/>
                        <a:pt x="157843" y="130629"/>
                      </a:cubicBezTo>
                      <a:cubicBezTo>
                        <a:pt x="140608" y="14968"/>
                        <a:pt x="78468" y="14968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324" name="AZURE SERVER"/>
            <p:cNvGrpSpPr>
              <a:grpSpLocks noChangeAspect="1"/>
            </p:cNvGrpSpPr>
            <p:nvPr/>
          </p:nvGrpSpPr>
          <p:grpSpPr>
            <a:xfrm>
              <a:off x="9255954" y="3327091"/>
              <a:ext cx="831460" cy="2216087"/>
              <a:chOff x="5505393" y="1701272"/>
              <a:chExt cx="1321403" cy="3521933"/>
            </a:xfrm>
          </p:grpSpPr>
          <p:sp>
            <p:nvSpPr>
              <p:cNvPr id="353" name="Rectangle 352"/>
              <p:cNvSpPr/>
              <p:nvPr/>
            </p:nvSpPr>
            <p:spPr>
              <a:xfrm>
                <a:off x="5505393" y="1701272"/>
                <a:ext cx="1321403" cy="3521933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3274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grpSp>
            <p:nvGrpSpPr>
              <p:cNvPr id="354" name="Group 353"/>
              <p:cNvGrpSpPr/>
              <p:nvPr/>
            </p:nvGrpSpPr>
            <p:grpSpPr>
              <a:xfrm>
                <a:off x="5594310" y="3041197"/>
                <a:ext cx="1143568" cy="456065"/>
                <a:chOff x="6064578" y="3553227"/>
                <a:chExt cx="1143568" cy="456065"/>
              </a:xfrm>
            </p:grpSpPr>
            <p:sp>
              <p:nvSpPr>
                <p:cNvPr id="448" name="Rectangle 447"/>
                <p:cNvSpPr/>
                <p:nvPr/>
              </p:nvSpPr>
              <p:spPr>
                <a:xfrm>
                  <a:off x="6064578" y="3553227"/>
                  <a:ext cx="1143568" cy="456065"/>
                </a:xfrm>
                <a:prstGeom prst="rect">
                  <a:avLst/>
                </a:prstGeom>
                <a:solidFill>
                  <a:srgbClr val="4F4F4F"/>
                </a:solidFill>
                <a:ln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63500" h="19050" prst="coolSlant"/>
                </a:sp3d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449" name="Rectangle 448"/>
                <p:cNvSpPr/>
                <p:nvPr/>
              </p:nvSpPr>
              <p:spPr>
                <a:xfrm>
                  <a:off x="6106589" y="3873490"/>
                  <a:ext cx="1059547" cy="108911"/>
                </a:xfrm>
                <a:prstGeom prst="rect">
                  <a:avLst/>
                </a:prstGeom>
                <a:solidFill>
                  <a:srgbClr val="313131"/>
                </a:solidFill>
                <a:ln>
                  <a:noFill/>
                </a:ln>
                <a:effectLst/>
                <a:scene3d>
                  <a:camera prst="orthographicFront"/>
                  <a:lightRig rig="morning" dir="t"/>
                </a:scene3d>
                <a:sp3d prstMaterial="plastic"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450" name="Freeform: Shape 449"/>
                <p:cNvSpPr/>
                <p:nvPr/>
              </p:nvSpPr>
              <p:spPr>
                <a:xfrm>
                  <a:off x="6162350" y="3603186"/>
                  <a:ext cx="948024" cy="338328"/>
                </a:xfrm>
                <a:custGeom>
                  <a:avLst/>
                  <a:gdLst>
                    <a:gd name="connsiteX0" fmla="*/ 891299 w 948024"/>
                    <a:gd name="connsiteY0" fmla="*/ 0 h 338328"/>
                    <a:gd name="connsiteX1" fmla="*/ 948024 w 948024"/>
                    <a:gd name="connsiteY1" fmla="*/ 0 h 338328"/>
                    <a:gd name="connsiteX2" fmla="*/ 948024 w 948024"/>
                    <a:gd name="connsiteY2" fmla="*/ 338328 h 338328"/>
                    <a:gd name="connsiteX3" fmla="*/ 891299 w 948024"/>
                    <a:gd name="connsiteY3" fmla="*/ 338328 h 338328"/>
                    <a:gd name="connsiteX4" fmla="*/ 763968 w 948024"/>
                    <a:gd name="connsiteY4" fmla="*/ 0 h 338328"/>
                    <a:gd name="connsiteX5" fmla="*/ 820693 w 948024"/>
                    <a:gd name="connsiteY5" fmla="*/ 0 h 338328"/>
                    <a:gd name="connsiteX6" fmla="*/ 820693 w 948024"/>
                    <a:gd name="connsiteY6" fmla="*/ 338328 h 338328"/>
                    <a:gd name="connsiteX7" fmla="*/ 763968 w 948024"/>
                    <a:gd name="connsiteY7" fmla="*/ 338328 h 338328"/>
                    <a:gd name="connsiteX8" fmla="*/ 636640 w 948024"/>
                    <a:gd name="connsiteY8" fmla="*/ 0 h 338328"/>
                    <a:gd name="connsiteX9" fmla="*/ 693365 w 948024"/>
                    <a:gd name="connsiteY9" fmla="*/ 0 h 338328"/>
                    <a:gd name="connsiteX10" fmla="*/ 693365 w 948024"/>
                    <a:gd name="connsiteY10" fmla="*/ 338328 h 338328"/>
                    <a:gd name="connsiteX11" fmla="*/ 636640 w 948024"/>
                    <a:gd name="connsiteY11" fmla="*/ 338328 h 338328"/>
                    <a:gd name="connsiteX12" fmla="*/ 509312 w 948024"/>
                    <a:gd name="connsiteY12" fmla="*/ 0 h 338328"/>
                    <a:gd name="connsiteX13" fmla="*/ 566037 w 948024"/>
                    <a:gd name="connsiteY13" fmla="*/ 0 h 338328"/>
                    <a:gd name="connsiteX14" fmla="*/ 566037 w 948024"/>
                    <a:gd name="connsiteY14" fmla="*/ 338328 h 338328"/>
                    <a:gd name="connsiteX15" fmla="*/ 509312 w 948024"/>
                    <a:gd name="connsiteY15" fmla="*/ 338328 h 338328"/>
                    <a:gd name="connsiteX16" fmla="*/ 381984 w 948024"/>
                    <a:gd name="connsiteY16" fmla="*/ 0 h 338328"/>
                    <a:gd name="connsiteX17" fmla="*/ 438709 w 948024"/>
                    <a:gd name="connsiteY17" fmla="*/ 0 h 338328"/>
                    <a:gd name="connsiteX18" fmla="*/ 438709 w 948024"/>
                    <a:gd name="connsiteY18" fmla="*/ 338328 h 338328"/>
                    <a:gd name="connsiteX19" fmla="*/ 381984 w 948024"/>
                    <a:gd name="connsiteY19" fmla="*/ 338328 h 338328"/>
                    <a:gd name="connsiteX20" fmla="*/ 254656 w 948024"/>
                    <a:gd name="connsiteY20" fmla="*/ 0 h 338328"/>
                    <a:gd name="connsiteX21" fmla="*/ 311381 w 948024"/>
                    <a:gd name="connsiteY21" fmla="*/ 0 h 338328"/>
                    <a:gd name="connsiteX22" fmla="*/ 311381 w 948024"/>
                    <a:gd name="connsiteY22" fmla="*/ 338328 h 338328"/>
                    <a:gd name="connsiteX23" fmla="*/ 254656 w 948024"/>
                    <a:gd name="connsiteY23" fmla="*/ 338328 h 338328"/>
                    <a:gd name="connsiteX24" fmla="*/ 127328 w 948024"/>
                    <a:gd name="connsiteY24" fmla="*/ 0 h 338328"/>
                    <a:gd name="connsiteX25" fmla="*/ 184053 w 948024"/>
                    <a:gd name="connsiteY25" fmla="*/ 0 h 338328"/>
                    <a:gd name="connsiteX26" fmla="*/ 184053 w 948024"/>
                    <a:gd name="connsiteY26" fmla="*/ 338328 h 338328"/>
                    <a:gd name="connsiteX27" fmla="*/ 127328 w 948024"/>
                    <a:gd name="connsiteY27" fmla="*/ 338328 h 338328"/>
                    <a:gd name="connsiteX28" fmla="*/ 0 w 948024"/>
                    <a:gd name="connsiteY28" fmla="*/ 0 h 338328"/>
                    <a:gd name="connsiteX29" fmla="*/ 56725 w 948024"/>
                    <a:gd name="connsiteY29" fmla="*/ 0 h 338328"/>
                    <a:gd name="connsiteX30" fmla="*/ 56725 w 948024"/>
                    <a:gd name="connsiteY30" fmla="*/ 338328 h 338328"/>
                    <a:gd name="connsiteX31" fmla="*/ 0 w 948024"/>
                    <a:gd name="connsiteY31" fmla="*/ 338328 h 338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948024" h="338328">
                      <a:moveTo>
                        <a:pt x="891299" y="0"/>
                      </a:moveTo>
                      <a:lnTo>
                        <a:pt x="948024" y="0"/>
                      </a:lnTo>
                      <a:lnTo>
                        <a:pt x="948024" y="338328"/>
                      </a:lnTo>
                      <a:lnTo>
                        <a:pt x="891299" y="338328"/>
                      </a:lnTo>
                      <a:close/>
                      <a:moveTo>
                        <a:pt x="763968" y="0"/>
                      </a:moveTo>
                      <a:lnTo>
                        <a:pt x="820693" y="0"/>
                      </a:lnTo>
                      <a:lnTo>
                        <a:pt x="820693" y="338328"/>
                      </a:lnTo>
                      <a:lnTo>
                        <a:pt x="763968" y="338328"/>
                      </a:lnTo>
                      <a:close/>
                      <a:moveTo>
                        <a:pt x="636640" y="0"/>
                      </a:moveTo>
                      <a:lnTo>
                        <a:pt x="693365" y="0"/>
                      </a:lnTo>
                      <a:lnTo>
                        <a:pt x="693365" y="338328"/>
                      </a:lnTo>
                      <a:lnTo>
                        <a:pt x="636640" y="338328"/>
                      </a:lnTo>
                      <a:close/>
                      <a:moveTo>
                        <a:pt x="509312" y="0"/>
                      </a:moveTo>
                      <a:lnTo>
                        <a:pt x="566037" y="0"/>
                      </a:lnTo>
                      <a:lnTo>
                        <a:pt x="566037" y="338328"/>
                      </a:lnTo>
                      <a:lnTo>
                        <a:pt x="509312" y="338328"/>
                      </a:lnTo>
                      <a:close/>
                      <a:moveTo>
                        <a:pt x="381984" y="0"/>
                      </a:moveTo>
                      <a:lnTo>
                        <a:pt x="438709" y="0"/>
                      </a:lnTo>
                      <a:lnTo>
                        <a:pt x="438709" y="338328"/>
                      </a:lnTo>
                      <a:lnTo>
                        <a:pt x="381984" y="338328"/>
                      </a:lnTo>
                      <a:close/>
                      <a:moveTo>
                        <a:pt x="254656" y="0"/>
                      </a:moveTo>
                      <a:lnTo>
                        <a:pt x="311381" y="0"/>
                      </a:lnTo>
                      <a:lnTo>
                        <a:pt x="311381" y="338328"/>
                      </a:lnTo>
                      <a:lnTo>
                        <a:pt x="254656" y="338328"/>
                      </a:lnTo>
                      <a:close/>
                      <a:moveTo>
                        <a:pt x="127328" y="0"/>
                      </a:moveTo>
                      <a:lnTo>
                        <a:pt x="184053" y="0"/>
                      </a:lnTo>
                      <a:lnTo>
                        <a:pt x="184053" y="338328"/>
                      </a:lnTo>
                      <a:lnTo>
                        <a:pt x="127328" y="338328"/>
                      </a:lnTo>
                      <a:close/>
                      <a:moveTo>
                        <a:pt x="0" y="0"/>
                      </a:moveTo>
                      <a:lnTo>
                        <a:pt x="56725" y="0"/>
                      </a:lnTo>
                      <a:lnTo>
                        <a:pt x="56725" y="338328"/>
                      </a:lnTo>
                      <a:lnTo>
                        <a:pt x="0" y="33832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55" name="Group 354"/>
              <p:cNvGrpSpPr/>
              <p:nvPr/>
            </p:nvGrpSpPr>
            <p:grpSpPr>
              <a:xfrm>
                <a:off x="5594310" y="2612237"/>
                <a:ext cx="1143568" cy="318788"/>
                <a:chOff x="5554064" y="2197265"/>
                <a:chExt cx="1143568" cy="318788"/>
              </a:xfrm>
            </p:grpSpPr>
            <p:sp>
              <p:nvSpPr>
                <p:cNvPr id="422" name="Rectangle 421"/>
                <p:cNvSpPr/>
                <p:nvPr/>
              </p:nvSpPr>
              <p:spPr>
                <a:xfrm>
                  <a:off x="5554064" y="2197265"/>
                  <a:ext cx="1143568" cy="318788"/>
                </a:xfrm>
                <a:prstGeom prst="rect">
                  <a:avLst/>
                </a:prstGeom>
                <a:solidFill>
                  <a:srgbClr val="4F4F4F"/>
                </a:solidFill>
                <a:ln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50800" h="19050" prst="coolSlant"/>
                </a:sp3d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423" name="Rectangle 422"/>
                <p:cNvSpPr/>
                <p:nvPr/>
              </p:nvSpPr>
              <p:spPr>
                <a:xfrm>
                  <a:off x="5576779" y="2217633"/>
                  <a:ext cx="1092450" cy="278053"/>
                </a:xfrm>
                <a:prstGeom prst="rect">
                  <a:avLst/>
                </a:prstGeom>
                <a:solidFill>
                  <a:srgbClr val="313131"/>
                </a:solidFill>
                <a:ln>
                  <a:noFill/>
                </a:ln>
                <a:effectLst/>
                <a:scene3d>
                  <a:camera prst="orthographicFront"/>
                  <a:lightRig rig="morning" dir="t"/>
                </a:scene3d>
                <a:sp3d prstMaterial="plastic"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grpSp>
              <p:nvGrpSpPr>
                <p:cNvPr id="424" name="Group 423"/>
                <p:cNvGrpSpPr/>
                <p:nvPr/>
              </p:nvGrpSpPr>
              <p:grpSpPr>
                <a:xfrm>
                  <a:off x="5616213" y="2264892"/>
                  <a:ext cx="1013582" cy="183535"/>
                  <a:chOff x="5645604" y="2685047"/>
                  <a:chExt cx="1013582" cy="183535"/>
                </a:xfrm>
              </p:grpSpPr>
              <p:sp>
                <p:nvSpPr>
                  <p:cNvPr id="425" name="Rectangle 424"/>
                  <p:cNvSpPr/>
                  <p:nvPr/>
                </p:nvSpPr>
                <p:spPr>
                  <a:xfrm>
                    <a:off x="5645604" y="2685047"/>
                    <a:ext cx="45719" cy="182880"/>
                  </a:xfrm>
                  <a:prstGeom prst="rect">
                    <a:avLst/>
                  </a:prstGeom>
                  <a:solidFill>
                    <a:srgbClr val="F4E43E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26" name="Rectangle 425"/>
                  <p:cNvSpPr/>
                  <p:nvPr/>
                </p:nvSpPr>
                <p:spPr>
                  <a:xfrm>
                    <a:off x="6613467" y="2685047"/>
                    <a:ext cx="45719" cy="182880"/>
                  </a:xfrm>
                  <a:prstGeom prst="rect">
                    <a:avLst/>
                  </a:prstGeom>
                  <a:solidFill>
                    <a:srgbClr val="F4E43E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27" name="Oval 426"/>
                  <p:cNvSpPr/>
                  <p:nvPr/>
                </p:nvSpPr>
                <p:spPr>
                  <a:xfrm>
                    <a:off x="5720715" y="2685047"/>
                    <a:ext cx="45720" cy="457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28" name="Oval 427"/>
                  <p:cNvSpPr/>
                  <p:nvPr/>
                </p:nvSpPr>
                <p:spPr>
                  <a:xfrm>
                    <a:off x="5795827" y="2685047"/>
                    <a:ext cx="45720" cy="457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29" name="Oval 428"/>
                  <p:cNvSpPr/>
                  <p:nvPr/>
                </p:nvSpPr>
                <p:spPr>
                  <a:xfrm>
                    <a:off x="5870939" y="2685047"/>
                    <a:ext cx="45720" cy="457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0" name="Rectangle 429"/>
                  <p:cNvSpPr/>
                  <p:nvPr/>
                </p:nvSpPr>
                <p:spPr>
                  <a:xfrm>
                    <a:off x="6167091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1" name="Rectangle 430"/>
                  <p:cNvSpPr/>
                  <p:nvPr/>
                </p:nvSpPr>
                <p:spPr>
                  <a:xfrm>
                    <a:off x="6241233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2" name="Rectangle 431"/>
                  <p:cNvSpPr/>
                  <p:nvPr/>
                </p:nvSpPr>
                <p:spPr>
                  <a:xfrm>
                    <a:off x="6315375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3" name="Rectangle 432"/>
                  <p:cNvSpPr/>
                  <p:nvPr/>
                </p:nvSpPr>
                <p:spPr>
                  <a:xfrm>
                    <a:off x="6389517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4" name="Rectangle 433"/>
                  <p:cNvSpPr/>
                  <p:nvPr/>
                </p:nvSpPr>
                <p:spPr>
                  <a:xfrm>
                    <a:off x="6167091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5" name="Rectangle 434"/>
                  <p:cNvSpPr/>
                  <p:nvPr/>
                </p:nvSpPr>
                <p:spPr>
                  <a:xfrm>
                    <a:off x="6241233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6" name="Rectangle 435"/>
                  <p:cNvSpPr/>
                  <p:nvPr/>
                </p:nvSpPr>
                <p:spPr>
                  <a:xfrm>
                    <a:off x="6315375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7" name="Rectangle 436"/>
                  <p:cNvSpPr/>
                  <p:nvPr/>
                </p:nvSpPr>
                <p:spPr>
                  <a:xfrm>
                    <a:off x="6167091" y="2753954"/>
                    <a:ext cx="45720" cy="4572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8" name="Rectangle 437"/>
                  <p:cNvSpPr/>
                  <p:nvPr/>
                </p:nvSpPr>
                <p:spPr>
                  <a:xfrm>
                    <a:off x="6241233" y="2753954"/>
                    <a:ext cx="45720" cy="4572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9" name="Rectangle 438"/>
                  <p:cNvSpPr/>
                  <p:nvPr/>
                </p:nvSpPr>
                <p:spPr>
                  <a:xfrm>
                    <a:off x="6315375" y="2753954"/>
                    <a:ext cx="45720" cy="4572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40" name="Rectangle 439"/>
                  <p:cNvSpPr/>
                  <p:nvPr/>
                </p:nvSpPr>
                <p:spPr>
                  <a:xfrm>
                    <a:off x="6463659" y="2685047"/>
                    <a:ext cx="45720" cy="4572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41" name="Rectangle 440"/>
                  <p:cNvSpPr/>
                  <p:nvPr/>
                </p:nvSpPr>
                <p:spPr>
                  <a:xfrm>
                    <a:off x="6537801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42" name="Rectangle 441"/>
                  <p:cNvSpPr/>
                  <p:nvPr/>
                </p:nvSpPr>
                <p:spPr>
                  <a:xfrm>
                    <a:off x="6389517" y="2753954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43" name="Rectangle 442"/>
                  <p:cNvSpPr/>
                  <p:nvPr/>
                </p:nvSpPr>
                <p:spPr>
                  <a:xfrm>
                    <a:off x="6463659" y="2753954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44" name="Rectangle 443"/>
                  <p:cNvSpPr/>
                  <p:nvPr/>
                </p:nvSpPr>
                <p:spPr>
                  <a:xfrm>
                    <a:off x="6537801" y="2753954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45" name="Rectangle 444"/>
                  <p:cNvSpPr/>
                  <p:nvPr/>
                </p:nvSpPr>
                <p:spPr>
                  <a:xfrm>
                    <a:off x="6389517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46" name="Rectangle 445"/>
                  <p:cNvSpPr/>
                  <p:nvPr/>
                </p:nvSpPr>
                <p:spPr>
                  <a:xfrm>
                    <a:off x="6463659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47" name="Rectangle 446"/>
                  <p:cNvSpPr/>
                  <p:nvPr/>
                </p:nvSpPr>
                <p:spPr>
                  <a:xfrm>
                    <a:off x="6537801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356" name="Group 355"/>
              <p:cNvGrpSpPr/>
              <p:nvPr/>
            </p:nvGrpSpPr>
            <p:grpSpPr>
              <a:xfrm>
                <a:off x="5594310" y="2239646"/>
                <a:ext cx="1143568" cy="318788"/>
                <a:chOff x="5554064" y="2197265"/>
                <a:chExt cx="1143568" cy="318788"/>
              </a:xfrm>
            </p:grpSpPr>
            <p:sp>
              <p:nvSpPr>
                <p:cNvPr id="396" name="Rectangle 395"/>
                <p:cNvSpPr/>
                <p:nvPr/>
              </p:nvSpPr>
              <p:spPr>
                <a:xfrm>
                  <a:off x="5554064" y="2197265"/>
                  <a:ext cx="1143568" cy="318788"/>
                </a:xfrm>
                <a:prstGeom prst="rect">
                  <a:avLst/>
                </a:prstGeom>
                <a:solidFill>
                  <a:srgbClr val="4F4F4F"/>
                </a:solidFill>
                <a:ln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50800" h="19050" prst="coolSlant"/>
                </a:sp3d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397" name="Rectangle 396"/>
                <p:cNvSpPr/>
                <p:nvPr/>
              </p:nvSpPr>
              <p:spPr>
                <a:xfrm>
                  <a:off x="5576779" y="2217633"/>
                  <a:ext cx="1092450" cy="278053"/>
                </a:xfrm>
                <a:prstGeom prst="rect">
                  <a:avLst/>
                </a:prstGeom>
                <a:solidFill>
                  <a:srgbClr val="313131"/>
                </a:solidFill>
                <a:ln>
                  <a:noFill/>
                </a:ln>
                <a:effectLst/>
                <a:scene3d>
                  <a:camera prst="orthographicFront"/>
                  <a:lightRig rig="morning" dir="t"/>
                </a:scene3d>
                <a:sp3d prstMaterial="plastic"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grpSp>
              <p:nvGrpSpPr>
                <p:cNvPr id="398" name="Group 397"/>
                <p:cNvGrpSpPr/>
                <p:nvPr/>
              </p:nvGrpSpPr>
              <p:grpSpPr>
                <a:xfrm>
                  <a:off x="5616213" y="2264892"/>
                  <a:ext cx="1013582" cy="183535"/>
                  <a:chOff x="5645604" y="2685047"/>
                  <a:chExt cx="1013582" cy="183535"/>
                </a:xfrm>
              </p:grpSpPr>
              <p:sp>
                <p:nvSpPr>
                  <p:cNvPr id="399" name="Rectangle 398"/>
                  <p:cNvSpPr/>
                  <p:nvPr/>
                </p:nvSpPr>
                <p:spPr>
                  <a:xfrm>
                    <a:off x="5645604" y="2685047"/>
                    <a:ext cx="45719" cy="182880"/>
                  </a:xfrm>
                  <a:prstGeom prst="rect">
                    <a:avLst/>
                  </a:prstGeom>
                  <a:solidFill>
                    <a:srgbClr val="F4E43E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0" name="Rectangle 399"/>
                  <p:cNvSpPr/>
                  <p:nvPr/>
                </p:nvSpPr>
                <p:spPr>
                  <a:xfrm>
                    <a:off x="6613467" y="2685047"/>
                    <a:ext cx="45719" cy="182880"/>
                  </a:xfrm>
                  <a:prstGeom prst="rect">
                    <a:avLst/>
                  </a:prstGeom>
                  <a:solidFill>
                    <a:srgbClr val="F4E43E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1" name="Oval 400"/>
                  <p:cNvSpPr/>
                  <p:nvPr/>
                </p:nvSpPr>
                <p:spPr>
                  <a:xfrm>
                    <a:off x="5720715" y="2685047"/>
                    <a:ext cx="45720" cy="457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2" name="Oval 401"/>
                  <p:cNvSpPr/>
                  <p:nvPr/>
                </p:nvSpPr>
                <p:spPr>
                  <a:xfrm>
                    <a:off x="5795827" y="2685047"/>
                    <a:ext cx="45720" cy="457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3" name="Oval 402"/>
                  <p:cNvSpPr/>
                  <p:nvPr/>
                </p:nvSpPr>
                <p:spPr>
                  <a:xfrm>
                    <a:off x="5870939" y="2685047"/>
                    <a:ext cx="45720" cy="457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4" name="Rectangle 403"/>
                  <p:cNvSpPr/>
                  <p:nvPr/>
                </p:nvSpPr>
                <p:spPr>
                  <a:xfrm>
                    <a:off x="6167091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5" name="Rectangle 404"/>
                  <p:cNvSpPr/>
                  <p:nvPr/>
                </p:nvSpPr>
                <p:spPr>
                  <a:xfrm>
                    <a:off x="6241233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6" name="Rectangle 405"/>
                  <p:cNvSpPr/>
                  <p:nvPr/>
                </p:nvSpPr>
                <p:spPr>
                  <a:xfrm>
                    <a:off x="6315375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7" name="Rectangle 406"/>
                  <p:cNvSpPr/>
                  <p:nvPr/>
                </p:nvSpPr>
                <p:spPr>
                  <a:xfrm>
                    <a:off x="6389517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8" name="Rectangle 407"/>
                  <p:cNvSpPr/>
                  <p:nvPr/>
                </p:nvSpPr>
                <p:spPr>
                  <a:xfrm>
                    <a:off x="6167091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9" name="Rectangle 408"/>
                  <p:cNvSpPr/>
                  <p:nvPr/>
                </p:nvSpPr>
                <p:spPr>
                  <a:xfrm>
                    <a:off x="6241233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10" name="Rectangle 409"/>
                  <p:cNvSpPr/>
                  <p:nvPr/>
                </p:nvSpPr>
                <p:spPr>
                  <a:xfrm>
                    <a:off x="6315375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11" name="Rectangle 410"/>
                  <p:cNvSpPr/>
                  <p:nvPr/>
                </p:nvSpPr>
                <p:spPr>
                  <a:xfrm>
                    <a:off x="6167091" y="2753954"/>
                    <a:ext cx="45720" cy="4572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12" name="Rectangle 411"/>
                  <p:cNvSpPr/>
                  <p:nvPr/>
                </p:nvSpPr>
                <p:spPr>
                  <a:xfrm>
                    <a:off x="6241233" y="2753954"/>
                    <a:ext cx="45720" cy="4572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13" name="Rectangle 412"/>
                  <p:cNvSpPr/>
                  <p:nvPr/>
                </p:nvSpPr>
                <p:spPr>
                  <a:xfrm>
                    <a:off x="6315375" y="2753954"/>
                    <a:ext cx="45720" cy="4572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14" name="Rectangle 413"/>
                  <p:cNvSpPr/>
                  <p:nvPr/>
                </p:nvSpPr>
                <p:spPr>
                  <a:xfrm>
                    <a:off x="6463659" y="2685047"/>
                    <a:ext cx="45720" cy="4572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15" name="Rectangle 414"/>
                  <p:cNvSpPr/>
                  <p:nvPr/>
                </p:nvSpPr>
                <p:spPr>
                  <a:xfrm>
                    <a:off x="6537801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16" name="Rectangle 415"/>
                  <p:cNvSpPr/>
                  <p:nvPr/>
                </p:nvSpPr>
                <p:spPr>
                  <a:xfrm>
                    <a:off x="6389517" y="2753954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17" name="Rectangle 416"/>
                  <p:cNvSpPr/>
                  <p:nvPr/>
                </p:nvSpPr>
                <p:spPr>
                  <a:xfrm>
                    <a:off x="6463659" y="2753954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18" name="Rectangle 417"/>
                  <p:cNvSpPr/>
                  <p:nvPr/>
                </p:nvSpPr>
                <p:spPr>
                  <a:xfrm>
                    <a:off x="6537801" y="2753954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19" name="Rectangle 418"/>
                  <p:cNvSpPr/>
                  <p:nvPr/>
                </p:nvSpPr>
                <p:spPr>
                  <a:xfrm>
                    <a:off x="6389517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20" name="Rectangle 419"/>
                  <p:cNvSpPr/>
                  <p:nvPr/>
                </p:nvSpPr>
                <p:spPr>
                  <a:xfrm>
                    <a:off x="6463659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21" name="Rectangle 420"/>
                  <p:cNvSpPr/>
                  <p:nvPr/>
                </p:nvSpPr>
                <p:spPr>
                  <a:xfrm>
                    <a:off x="6537801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357" name="Group 356"/>
              <p:cNvGrpSpPr/>
              <p:nvPr/>
            </p:nvGrpSpPr>
            <p:grpSpPr>
              <a:xfrm>
                <a:off x="5594310" y="1916734"/>
                <a:ext cx="1143568" cy="318788"/>
                <a:chOff x="5554064" y="2197265"/>
                <a:chExt cx="1143568" cy="318788"/>
              </a:xfrm>
            </p:grpSpPr>
            <p:sp>
              <p:nvSpPr>
                <p:cNvPr id="370" name="Rectangle 369"/>
                <p:cNvSpPr/>
                <p:nvPr/>
              </p:nvSpPr>
              <p:spPr>
                <a:xfrm>
                  <a:off x="5554064" y="2197265"/>
                  <a:ext cx="1143568" cy="318788"/>
                </a:xfrm>
                <a:prstGeom prst="rect">
                  <a:avLst/>
                </a:prstGeom>
                <a:solidFill>
                  <a:srgbClr val="4F4F4F"/>
                </a:solidFill>
                <a:ln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50800" h="19050" prst="coolSlant"/>
                </a:sp3d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371" name="Rectangle 370"/>
                <p:cNvSpPr/>
                <p:nvPr/>
              </p:nvSpPr>
              <p:spPr>
                <a:xfrm>
                  <a:off x="5576779" y="2217633"/>
                  <a:ext cx="1092450" cy="278053"/>
                </a:xfrm>
                <a:prstGeom prst="rect">
                  <a:avLst/>
                </a:prstGeom>
                <a:solidFill>
                  <a:srgbClr val="313131"/>
                </a:solidFill>
                <a:ln>
                  <a:noFill/>
                </a:ln>
                <a:effectLst/>
                <a:scene3d>
                  <a:camera prst="orthographicFront"/>
                  <a:lightRig rig="morning" dir="t"/>
                </a:scene3d>
                <a:sp3d prstMaterial="plastic"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grpSp>
              <p:nvGrpSpPr>
                <p:cNvPr id="372" name="Group 371"/>
                <p:cNvGrpSpPr/>
                <p:nvPr/>
              </p:nvGrpSpPr>
              <p:grpSpPr>
                <a:xfrm>
                  <a:off x="5616213" y="2264892"/>
                  <a:ext cx="1013582" cy="183535"/>
                  <a:chOff x="5645604" y="2685047"/>
                  <a:chExt cx="1013582" cy="183535"/>
                </a:xfrm>
              </p:grpSpPr>
              <p:sp>
                <p:nvSpPr>
                  <p:cNvPr id="373" name="Rectangle 372"/>
                  <p:cNvSpPr/>
                  <p:nvPr/>
                </p:nvSpPr>
                <p:spPr>
                  <a:xfrm>
                    <a:off x="5645604" y="2685047"/>
                    <a:ext cx="45719" cy="182880"/>
                  </a:xfrm>
                  <a:prstGeom prst="rect">
                    <a:avLst/>
                  </a:prstGeom>
                  <a:solidFill>
                    <a:srgbClr val="F4E43E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74" name="Rectangle 373"/>
                  <p:cNvSpPr/>
                  <p:nvPr/>
                </p:nvSpPr>
                <p:spPr>
                  <a:xfrm>
                    <a:off x="6613467" y="2685047"/>
                    <a:ext cx="45719" cy="182880"/>
                  </a:xfrm>
                  <a:prstGeom prst="rect">
                    <a:avLst/>
                  </a:prstGeom>
                  <a:solidFill>
                    <a:srgbClr val="F4E43E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75" name="Oval 374"/>
                  <p:cNvSpPr/>
                  <p:nvPr/>
                </p:nvSpPr>
                <p:spPr>
                  <a:xfrm>
                    <a:off x="5720715" y="2685047"/>
                    <a:ext cx="45720" cy="457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76" name="Oval 375"/>
                  <p:cNvSpPr/>
                  <p:nvPr/>
                </p:nvSpPr>
                <p:spPr>
                  <a:xfrm>
                    <a:off x="5795827" y="2685047"/>
                    <a:ext cx="45720" cy="457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77" name="Oval 376"/>
                  <p:cNvSpPr/>
                  <p:nvPr/>
                </p:nvSpPr>
                <p:spPr>
                  <a:xfrm>
                    <a:off x="5870939" y="2685047"/>
                    <a:ext cx="45720" cy="457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78" name="Rectangle 377"/>
                  <p:cNvSpPr/>
                  <p:nvPr/>
                </p:nvSpPr>
                <p:spPr>
                  <a:xfrm>
                    <a:off x="6167091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79" name="Rectangle 378"/>
                  <p:cNvSpPr/>
                  <p:nvPr/>
                </p:nvSpPr>
                <p:spPr>
                  <a:xfrm>
                    <a:off x="6241233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80" name="Rectangle 379"/>
                  <p:cNvSpPr/>
                  <p:nvPr/>
                </p:nvSpPr>
                <p:spPr>
                  <a:xfrm>
                    <a:off x="6315375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81" name="Rectangle 380"/>
                  <p:cNvSpPr/>
                  <p:nvPr/>
                </p:nvSpPr>
                <p:spPr>
                  <a:xfrm>
                    <a:off x="6389517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82" name="Rectangle 381"/>
                  <p:cNvSpPr/>
                  <p:nvPr/>
                </p:nvSpPr>
                <p:spPr>
                  <a:xfrm>
                    <a:off x="6167091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83" name="Rectangle 382"/>
                  <p:cNvSpPr/>
                  <p:nvPr/>
                </p:nvSpPr>
                <p:spPr>
                  <a:xfrm>
                    <a:off x="6241233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84" name="Rectangle 383"/>
                  <p:cNvSpPr/>
                  <p:nvPr/>
                </p:nvSpPr>
                <p:spPr>
                  <a:xfrm>
                    <a:off x="6315375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85" name="Rectangle 384"/>
                  <p:cNvSpPr/>
                  <p:nvPr/>
                </p:nvSpPr>
                <p:spPr>
                  <a:xfrm>
                    <a:off x="6167091" y="2753954"/>
                    <a:ext cx="45720" cy="4572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86" name="Rectangle 385"/>
                  <p:cNvSpPr/>
                  <p:nvPr/>
                </p:nvSpPr>
                <p:spPr>
                  <a:xfrm>
                    <a:off x="6241233" y="2753954"/>
                    <a:ext cx="45720" cy="4572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87" name="Rectangle 386"/>
                  <p:cNvSpPr/>
                  <p:nvPr/>
                </p:nvSpPr>
                <p:spPr>
                  <a:xfrm>
                    <a:off x="6315375" y="2753954"/>
                    <a:ext cx="45720" cy="4572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88" name="Rectangle 387"/>
                  <p:cNvSpPr/>
                  <p:nvPr/>
                </p:nvSpPr>
                <p:spPr>
                  <a:xfrm>
                    <a:off x="6463659" y="2685047"/>
                    <a:ext cx="45720" cy="4572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89" name="Rectangle 388"/>
                  <p:cNvSpPr/>
                  <p:nvPr/>
                </p:nvSpPr>
                <p:spPr>
                  <a:xfrm>
                    <a:off x="6537801" y="2685047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90" name="Rectangle 389"/>
                  <p:cNvSpPr/>
                  <p:nvPr/>
                </p:nvSpPr>
                <p:spPr>
                  <a:xfrm>
                    <a:off x="6389517" y="2753954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91" name="Rectangle 390"/>
                  <p:cNvSpPr/>
                  <p:nvPr/>
                </p:nvSpPr>
                <p:spPr>
                  <a:xfrm>
                    <a:off x="6463659" y="2753954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92" name="Rectangle 391"/>
                  <p:cNvSpPr/>
                  <p:nvPr/>
                </p:nvSpPr>
                <p:spPr>
                  <a:xfrm>
                    <a:off x="6537801" y="2753954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93" name="Rectangle 392"/>
                  <p:cNvSpPr/>
                  <p:nvPr/>
                </p:nvSpPr>
                <p:spPr>
                  <a:xfrm>
                    <a:off x="6389517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94" name="Rectangle 393"/>
                  <p:cNvSpPr/>
                  <p:nvPr/>
                </p:nvSpPr>
                <p:spPr>
                  <a:xfrm>
                    <a:off x="6463659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95" name="Rectangle 394"/>
                  <p:cNvSpPr/>
                  <p:nvPr/>
                </p:nvSpPr>
                <p:spPr>
                  <a:xfrm>
                    <a:off x="6537801" y="2822862"/>
                    <a:ext cx="45720" cy="4572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3274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358" name="Group 357"/>
              <p:cNvGrpSpPr/>
              <p:nvPr/>
            </p:nvGrpSpPr>
            <p:grpSpPr>
              <a:xfrm>
                <a:off x="5594310" y="3556734"/>
                <a:ext cx="1143568" cy="456065"/>
                <a:chOff x="6064578" y="3553227"/>
                <a:chExt cx="1143568" cy="456065"/>
              </a:xfrm>
            </p:grpSpPr>
            <p:sp>
              <p:nvSpPr>
                <p:cNvPr id="367" name="Rectangle 366"/>
                <p:cNvSpPr/>
                <p:nvPr/>
              </p:nvSpPr>
              <p:spPr>
                <a:xfrm>
                  <a:off x="6064578" y="3553227"/>
                  <a:ext cx="1143568" cy="456065"/>
                </a:xfrm>
                <a:prstGeom prst="rect">
                  <a:avLst/>
                </a:prstGeom>
                <a:solidFill>
                  <a:srgbClr val="4F4F4F"/>
                </a:solidFill>
                <a:ln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63500" h="19050" prst="coolSlant"/>
                </a:sp3d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368" name="Rectangle 367"/>
                <p:cNvSpPr/>
                <p:nvPr/>
              </p:nvSpPr>
              <p:spPr>
                <a:xfrm>
                  <a:off x="6106589" y="3873490"/>
                  <a:ext cx="1059547" cy="108911"/>
                </a:xfrm>
                <a:prstGeom prst="rect">
                  <a:avLst/>
                </a:prstGeom>
                <a:solidFill>
                  <a:srgbClr val="313131"/>
                </a:solidFill>
                <a:ln>
                  <a:noFill/>
                </a:ln>
                <a:effectLst/>
                <a:scene3d>
                  <a:camera prst="orthographicFront"/>
                  <a:lightRig rig="morning" dir="t"/>
                </a:scene3d>
                <a:sp3d prstMaterial="plastic"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369" name="Freeform: Shape 368"/>
                <p:cNvSpPr/>
                <p:nvPr/>
              </p:nvSpPr>
              <p:spPr>
                <a:xfrm>
                  <a:off x="6162350" y="3603186"/>
                  <a:ext cx="948024" cy="338328"/>
                </a:xfrm>
                <a:custGeom>
                  <a:avLst/>
                  <a:gdLst>
                    <a:gd name="connsiteX0" fmla="*/ 891299 w 948024"/>
                    <a:gd name="connsiteY0" fmla="*/ 0 h 338328"/>
                    <a:gd name="connsiteX1" fmla="*/ 948024 w 948024"/>
                    <a:gd name="connsiteY1" fmla="*/ 0 h 338328"/>
                    <a:gd name="connsiteX2" fmla="*/ 948024 w 948024"/>
                    <a:gd name="connsiteY2" fmla="*/ 338328 h 338328"/>
                    <a:gd name="connsiteX3" fmla="*/ 891299 w 948024"/>
                    <a:gd name="connsiteY3" fmla="*/ 338328 h 338328"/>
                    <a:gd name="connsiteX4" fmla="*/ 763968 w 948024"/>
                    <a:gd name="connsiteY4" fmla="*/ 0 h 338328"/>
                    <a:gd name="connsiteX5" fmla="*/ 820693 w 948024"/>
                    <a:gd name="connsiteY5" fmla="*/ 0 h 338328"/>
                    <a:gd name="connsiteX6" fmla="*/ 820693 w 948024"/>
                    <a:gd name="connsiteY6" fmla="*/ 338328 h 338328"/>
                    <a:gd name="connsiteX7" fmla="*/ 763968 w 948024"/>
                    <a:gd name="connsiteY7" fmla="*/ 338328 h 338328"/>
                    <a:gd name="connsiteX8" fmla="*/ 636640 w 948024"/>
                    <a:gd name="connsiteY8" fmla="*/ 0 h 338328"/>
                    <a:gd name="connsiteX9" fmla="*/ 693365 w 948024"/>
                    <a:gd name="connsiteY9" fmla="*/ 0 h 338328"/>
                    <a:gd name="connsiteX10" fmla="*/ 693365 w 948024"/>
                    <a:gd name="connsiteY10" fmla="*/ 338328 h 338328"/>
                    <a:gd name="connsiteX11" fmla="*/ 636640 w 948024"/>
                    <a:gd name="connsiteY11" fmla="*/ 338328 h 338328"/>
                    <a:gd name="connsiteX12" fmla="*/ 509312 w 948024"/>
                    <a:gd name="connsiteY12" fmla="*/ 0 h 338328"/>
                    <a:gd name="connsiteX13" fmla="*/ 566037 w 948024"/>
                    <a:gd name="connsiteY13" fmla="*/ 0 h 338328"/>
                    <a:gd name="connsiteX14" fmla="*/ 566037 w 948024"/>
                    <a:gd name="connsiteY14" fmla="*/ 338328 h 338328"/>
                    <a:gd name="connsiteX15" fmla="*/ 509312 w 948024"/>
                    <a:gd name="connsiteY15" fmla="*/ 338328 h 338328"/>
                    <a:gd name="connsiteX16" fmla="*/ 381984 w 948024"/>
                    <a:gd name="connsiteY16" fmla="*/ 0 h 338328"/>
                    <a:gd name="connsiteX17" fmla="*/ 438709 w 948024"/>
                    <a:gd name="connsiteY17" fmla="*/ 0 h 338328"/>
                    <a:gd name="connsiteX18" fmla="*/ 438709 w 948024"/>
                    <a:gd name="connsiteY18" fmla="*/ 338328 h 338328"/>
                    <a:gd name="connsiteX19" fmla="*/ 381984 w 948024"/>
                    <a:gd name="connsiteY19" fmla="*/ 338328 h 338328"/>
                    <a:gd name="connsiteX20" fmla="*/ 254656 w 948024"/>
                    <a:gd name="connsiteY20" fmla="*/ 0 h 338328"/>
                    <a:gd name="connsiteX21" fmla="*/ 311381 w 948024"/>
                    <a:gd name="connsiteY21" fmla="*/ 0 h 338328"/>
                    <a:gd name="connsiteX22" fmla="*/ 311381 w 948024"/>
                    <a:gd name="connsiteY22" fmla="*/ 338328 h 338328"/>
                    <a:gd name="connsiteX23" fmla="*/ 254656 w 948024"/>
                    <a:gd name="connsiteY23" fmla="*/ 338328 h 338328"/>
                    <a:gd name="connsiteX24" fmla="*/ 127328 w 948024"/>
                    <a:gd name="connsiteY24" fmla="*/ 0 h 338328"/>
                    <a:gd name="connsiteX25" fmla="*/ 184053 w 948024"/>
                    <a:gd name="connsiteY25" fmla="*/ 0 h 338328"/>
                    <a:gd name="connsiteX26" fmla="*/ 184053 w 948024"/>
                    <a:gd name="connsiteY26" fmla="*/ 338328 h 338328"/>
                    <a:gd name="connsiteX27" fmla="*/ 127328 w 948024"/>
                    <a:gd name="connsiteY27" fmla="*/ 338328 h 338328"/>
                    <a:gd name="connsiteX28" fmla="*/ 0 w 948024"/>
                    <a:gd name="connsiteY28" fmla="*/ 0 h 338328"/>
                    <a:gd name="connsiteX29" fmla="*/ 56725 w 948024"/>
                    <a:gd name="connsiteY29" fmla="*/ 0 h 338328"/>
                    <a:gd name="connsiteX30" fmla="*/ 56725 w 948024"/>
                    <a:gd name="connsiteY30" fmla="*/ 338328 h 338328"/>
                    <a:gd name="connsiteX31" fmla="*/ 0 w 948024"/>
                    <a:gd name="connsiteY31" fmla="*/ 338328 h 338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948024" h="338328">
                      <a:moveTo>
                        <a:pt x="891299" y="0"/>
                      </a:moveTo>
                      <a:lnTo>
                        <a:pt x="948024" y="0"/>
                      </a:lnTo>
                      <a:lnTo>
                        <a:pt x="948024" y="338328"/>
                      </a:lnTo>
                      <a:lnTo>
                        <a:pt x="891299" y="338328"/>
                      </a:lnTo>
                      <a:close/>
                      <a:moveTo>
                        <a:pt x="763968" y="0"/>
                      </a:moveTo>
                      <a:lnTo>
                        <a:pt x="820693" y="0"/>
                      </a:lnTo>
                      <a:lnTo>
                        <a:pt x="820693" y="338328"/>
                      </a:lnTo>
                      <a:lnTo>
                        <a:pt x="763968" y="338328"/>
                      </a:lnTo>
                      <a:close/>
                      <a:moveTo>
                        <a:pt x="636640" y="0"/>
                      </a:moveTo>
                      <a:lnTo>
                        <a:pt x="693365" y="0"/>
                      </a:lnTo>
                      <a:lnTo>
                        <a:pt x="693365" y="338328"/>
                      </a:lnTo>
                      <a:lnTo>
                        <a:pt x="636640" y="338328"/>
                      </a:lnTo>
                      <a:close/>
                      <a:moveTo>
                        <a:pt x="509312" y="0"/>
                      </a:moveTo>
                      <a:lnTo>
                        <a:pt x="566037" y="0"/>
                      </a:lnTo>
                      <a:lnTo>
                        <a:pt x="566037" y="338328"/>
                      </a:lnTo>
                      <a:lnTo>
                        <a:pt x="509312" y="338328"/>
                      </a:lnTo>
                      <a:close/>
                      <a:moveTo>
                        <a:pt x="381984" y="0"/>
                      </a:moveTo>
                      <a:lnTo>
                        <a:pt x="438709" y="0"/>
                      </a:lnTo>
                      <a:lnTo>
                        <a:pt x="438709" y="338328"/>
                      </a:lnTo>
                      <a:lnTo>
                        <a:pt x="381984" y="338328"/>
                      </a:lnTo>
                      <a:close/>
                      <a:moveTo>
                        <a:pt x="254656" y="0"/>
                      </a:moveTo>
                      <a:lnTo>
                        <a:pt x="311381" y="0"/>
                      </a:lnTo>
                      <a:lnTo>
                        <a:pt x="311381" y="338328"/>
                      </a:lnTo>
                      <a:lnTo>
                        <a:pt x="254656" y="338328"/>
                      </a:lnTo>
                      <a:close/>
                      <a:moveTo>
                        <a:pt x="127328" y="0"/>
                      </a:moveTo>
                      <a:lnTo>
                        <a:pt x="184053" y="0"/>
                      </a:lnTo>
                      <a:lnTo>
                        <a:pt x="184053" y="338328"/>
                      </a:lnTo>
                      <a:lnTo>
                        <a:pt x="127328" y="338328"/>
                      </a:lnTo>
                      <a:close/>
                      <a:moveTo>
                        <a:pt x="0" y="0"/>
                      </a:moveTo>
                      <a:lnTo>
                        <a:pt x="56725" y="0"/>
                      </a:lnTo>
                      <a:lnTo>
                        <a:pt x="56725" y="338328"/>
                      </a:lnTo>
                      <a:lnTo>
                        <a:pt x="0" y="33832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59" name="Group 358"/>
              <p:cNvGrpSpPr/>
              <p:nvPr/>
            </p:nvGrpSpPr>
            <p:grpSpPr>
              <a:xfrm>
                <a:off x="5594310" y="4061418"/>
                <a:ext cx="1143568" cy="456065"/>
                <a:chOff x="6064578" y="3553227"/>
                <a:chExt cx="1143568" cy="456065"/>
              </a:xfrm>
            </p:grpSpPr>
            <p:sp>
              <p:nvSpPr>
                <p:cNvPr id="364" name="Rectangle 363"/>
                <p:cNvSpPr/>
                <p:nvPr/>
              </p:nvSpPr>
              <p:spPr>
                <a:xfrm>
                  <a:off x="6064578" y="3553227"/>
                  <a:ext cx="1143568" cy="456065"/>
                </a:xfrm>
                <a:prstGeom prst="rect">
                  <a:avLst/>
                </a:prstGeom>
                <a:solidFill>
                  <a:srgbClr val="4F4F4F"/>
                </a:solidFill>
                <a:ln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63500" h="19050" prst="coolSlant"/>
                </a:sp3d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365" name="Rectangle 364"/>
                <p:cNvSpPr/>
                <p:nvPr/>
              </p:nvSpPr>
              <p:spPr>
                <a:xfrm>
                  <a:off x="6106589" y="3873490"/>
                  <a:ext cx="1059547" cy="108911"/>
                </a:xfrm>
                <a:prstGeom prst="rect">
                  <a:avLst/>
                </a:prstGeom>
                <a:solidFill>
                  <a:srgbClr val="313131"/>
                </a:solidFill>
                <a:ln>
                  <a:noFill/>
                </a:ln>
                <a:effectLst/>
                <a:scene3d>
                  <a:camera prst="orthographicFront"/>
                  <a:lightRig rig="morning" dir="t"/>
                </a:scene3d>
                <a:sp3d prstMaterial="plastic"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366" name="Freeform: Shape 365"/>
                <p:cNvSpPr/>
                <p:nvPr/>
              </p:nvSpPr>
              <p:spPr>
                <a:xfrm>
                  <a:off x="6162350" y="3603186"/>
                  <a:ext cx="948024" cy="338328"/>
                </a:xfrm>
                <a:custGeom>
                  <a:avLst/>
                  <a:gdLst>
                    <a:gd name="connsiteX0" fmla="*/ 891299 w 948024"/>
                    <a:gd name="connsiteY0" fmla="*/ 0 h 338328"/>
                    <a:gd name="connsiteX1" fmla="*/ 948024 w 948024"/>
                    <a:gd name="connsiteY1" fmla="*/ 0 h 338328"/>
                    <a:gd name="connsiteX2" fmla="*/ 948024 w 948024"/>
                    <a:gd name="connsiteY2" fmla="*/ 338328 h 338328"/>
                    <a:gd name="connsiteX3" fmla="*/ 891299 w 948024"/>
                    <a:gd name="connsiteY3" fmla="*/ 338328 h 338328"/>
                    <a:gd name="connsiteX4" fmla="*/ 763968 w 948024"/>
                    <a:gd name="connsiteY4" fmla="*/ 0 h 338328"/>
                    <a:gd name="connsiteX5" fmla="*/ 820693 w 948024"/>
                    <a:gd name="connsiteY5" fmla="*/ 0 h 338328"/>
                    <a:gd name="connsiteX6" fmla="*/ 820693 w 948024"/>
                    <a:gd name="connsiteY6" fmla="*/ 338328 h 338328"/>
                    <a:gd name="connsiteX7" fmla="*/ 763968 w 948024"/>
                    <a:gd name="connsiteY7" fmla="*/ 338328 h 338328"/>
                    <a:gd name="connsiteX8" fmla="*/ 636640 w 948024"/>
                    <a:gd name="connsiteY8" fmla="*/ 0 h 338328"/>
                    <a:gd name="connsiteX9" fmla="*/ 693365 w 948024"/>
                    <a:gd name="connsiteY9" fmla="*/ 0 h 338328"/>
                    <a:gd name="connsiteX10" fmla="*/ 693365 w 948024"/>
                    <a:gd name="connsiteY10" fmla="*/ 338328 h 338328"/>
                    <a:gd name="connsiteX11" fmla="*/ 636640 w 948024"/>
                    <a:gd name="connsiteY11" fmla="*/ 338328 h 338328"/>
                    <a:gd name="connsiteX12" fmla="*/ 509312 w 948024"/>
                    <a:gd name="connsiteY12" fmla="*/ 0 h 338328"/>
                    <a:gd name="connsiteX13" fmla="*/ 566037 w 948024"/>
                    <a:gd name="connsiteY13" fmla="*/ 0 h 338328"/>
                    <a:gd name="connsiteX14" fmla="*/ 566037 w 948024"/>
                    <a:gd name="connsiteY14" fmla="*/ 338328 h 338328"/>
                    <a:gd name="connsiteX15" fmla="*/ 509312 w 948024"/>
                    <a:gd name="connsiteY15" fmla="*/ 338328 h 338328"/>
                    <a:gd name="connsiteX16" fmla="*/ 381984 w 948024"/>
                    <a:gd name="connsiteY16" fmla="*/ 0 h 338328"/>
                    <a:gd name="connsiteX17" fmla="*/ 438709 w 948024"/>
                    <a:gd name="connsiteY17" fmla="*/ 0 h 338328"/>
                    <a:gd name="connsiteX18" fmla="*/ 438709 w 948024"/>
                    <a:gd name="connsiteY18" fmla="*/ 338328 h 338328"/>
                    <a:gd name="connsiteX19" fmla="*/ 381984 w 948024"/>
                    <a:gd name="connsiteY19" fmla="*/ 338328 h 338328"/>
                    <a:gd name="connsiteX20" fmla="*/ 254656 w 948024"/>
                    <a:gd name="connsiteY20" fmla="*/ 0 h 338328"/>
                    <a:gd name="connsiteX21" fmla="*/ 311381 w 948024"/>
                    <a:gd name="connsiteY21" fmla="*/ 0 h 338328"/>
                    <a:gd name="connsiteX22" fmla="*/ 311381 w 948024"/>
                    <a:gd name="connsiteY22" fmla="*/ 338328 h 338328"/>
                    <a:gd name="connsiteX23" fmla="*/ 254656 w 948024"/>
                    <a:gd name="connsiteY23" fmla="*/ 338328 h 338328"/>
                    <a:gd name="connsiteX24" fmla="*/ 127328 w 948024"/>
                    <a:gd name="connsiteY24" fmla="*/ 0 h 338328"/>
                    <a:gd name="connsiteX25" fmla="*/ 184053 w 948024"/>
                    <a:gd name="connsiteY25" fmla="*/ 0 h 338328"/>
                    <a:gd name="connsiteX26" fmla="*/ 184053 w 948024"/>
                    <a:gd name="connsiteY26" fmla="*/ 338328 h 338328"/>
                    <a:gd name="connsiteX27" fmla="*/ 127328 w 948024"/>
                    <a:gd name="connsiteY27" fmla="*/ 338328 h 338328"/>
                    <a:gd name="connsiteX28" fmla="*/ 0 w 948024"/>
                    <a:gd name="connsiteY28" fmla="*/ 0 h 338328"/>
                    <a:gd name="connsiteX29" fmla="*/ 56725 w 948024"/>
                    <a:gd name="connsiteY29" fmla="*/ 0 h 338328"/>
                    <a:gd name="connsiteX30" fmla="*/ 56725 w 948024"/>
                    <a:gd name="connsiteY30" fmla="*/ 338328 h 338328"/>
                    <a:gd name="connsiteX31" fmla="*/ 0 w 948024"/>
                    <a:gd name="connsiteY31" fmla="*/ 338328 h 338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948024" h="338328">
                      <a:moveTo>
                        <a:pt x="891299" y="0"/>
                      </a:moveTo>
                      <a:lnTo>
                        <a:pt x="948024" y="0"/>
                      </a:lnTo>
                      <a:lnTo>
                        <a:pt x="948024" y="338328"/>
                      </a:lnTo>
                      <a:lnTo>
                        <a:pt x="891299" y="338328"/>
                      </a:lnTo>
                      <a:close/>
                      <a:moveTo>
                        <a:pt x="763968" y="0"/>
                      </a:moveTo>
                      <a:lnTo>
                        <a:pt x="820693" y="0"/>
                      </a:lnTo>
                      <a:lnTo>
                        <a:pt x="820693" y="338328"/>
                      </a:lnTo>
                      <a:lnTo>
                        <a:pt x="763968" y="338328"/>
                      </a:lnTo>
                      <a:close/>
                      <a:moveTo>
                        <a:pt x="636640" y="0"/>
                      </a:moveTo>
                      <a:lnTo>
                        <a:pt x="693365" y="0"/>
                      </a:lnTo>
                      <a:lnTo>
                        <a:pt x="693365" y="338328"/>
                      </a:lnTo>
                      <a:lnTo>
                        <a:pt x="636640" y="338328"/>
                      </a:lnTo>
                      <a:close/>
                      <a:moveTo>
                        <a:pt x="509312" y="0"/>
                      </a:moveTo>
                      <a:lnTo>
                        <a:pt x="566037" y="0"/>
                      </a:lnTo>
                      <a:lnTo>
                        <a:pt x="566037" y="338328"/>
                      </a:lnTo>
                      <a:lnTo>
                        <a:pt x="509312" y="338328"/>
                      </a:lnTo>
                      <a:close/>
                      <a:moveTo>
                        <a:pt x="381984" y="0"/>
                      </a:moveTo>
                      <a:lnTo>
                        <a:pt x="438709" y="0"/>
                      </a:lnTo>
                      <a:lnTo>
                        <a:pt x="438709" y="338328"/>
                      </a:lnTo>
                      <a:lnTo>
                        <a:pt x="381984" y="338328"/>
                      </a:lnTo>
                      <a:close/>
                      <a:moveTo>
                        <a:pt x="254656" y="0"/>
                      </a:moveTo>
                      <a:lnTo>
                        <a:pt x="311381" y="0"/>
                      </a:lnTo>
                      <a:lnTo>
                        <a:pt x="311381" y="338328"/>
                      </a:lnTo>
                      <a:lnTo>
                        <a:pt x="254656" y="338328"/>
                      </a:lnTo>
                      <a:close/>
                      <a:moveTo>
                        <a:pt x="127328" y="0"/>
                      </a:moveTo>
                      <a:lnTo>
                        <a:pt x="184053" y="0"/>
                      </a:lnTo>
                      <a:lnTo>
                        <a:pt x="184053" y="338328"/>
                      </a:lnTo>
                      <a:lnTo>
                        <a:pt x="127328" y="338328"/>
                      </a:lnTo>
                      <a:close/>
                      <a:moveTo>
                        <a:pt x="0" y="0"/>
                      </a:moveTo>
                      <a:lnTo>
                        <a:pt x="56725" y="0"/>
                      </a:lnTo>
                      <a:lnTo>
                        <a:pt x="56725" y="338328"/>
                      </a:lnTo>
                      <a:lnTo>
                        <a:pt x="0" y="33832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60" name="Group 359"/>
              <p:cNvGrpSpPr/>
              <p:nvPr/>
            </p:nvGrpSpPr>
            <p:grpSpPr>
              <a:xfrm>
                <a:off x="5594310" y="4538968"/>
                <a:ext cx="1143568" cy="456065"/>
                <a:chOff x="6064578" y="3553227"/>
                <a:chExt cx="1143568" cy="456065"/>
              </a:xfrm>
            </p:grpSpPr>
            <p:sp>
              <p:nvSpPr>
                <p:cNvPr id="361" name="Rectangle 360"/>
                <p:cNvSpPr/>
                <p:nvPr/>
              </p:nvSpPr>
              <p:spPr>
                <a:xfrm>
                  <a:off x="6064578" y="3553227"/>
                  <a:ext cx="1143568" cy="456065"/>
                </a:xfrm>
                <a:prstGeom prst="rect">
                  <a:avLst/>
                </a:prstGeom>
                <a:solidFill>
                  <a:srgbClr val="4F4F4F"/>
                </a:solidFill>
                <a:ln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63500" h="19050" prst="coolSlant"/>
                </a:sp3d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362" name="Rectangle 361"/>
                <p:cNvSpPr/>
                <p:nvPr/>
              </p:nvSpPr>
              <p:spPr>
                <a:xfrm>
                  <a:off x="6106589" y="3873490"/>
                  <a:ext cx="1059547" cy="108911"/>
                </a:xfrm>
                <a:prstGeom prst="rect">
                  <a:avLst/>
                </a:prstGeom>
                <a:solidFill>
                  <a:srgbClr val="313131"/>
                </a:solidFill>
                <a:ln>
                  <a:noFill/>
                </a:ln>
                <a:effectLst/>
                <a:scene3d>
                  <a:camera prst="orthographicFront"/>
                  <a:lightRig rig="morning" dir="t"/>
                </a:scene3d>
                <a:sp3d prstMaterial="plastic"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363" name="Freeform: Shape 362"/>
                <p:cNvSpPr/>
                <p:nvPr/>
              </p:nvSpPr>
              <p:spPr>
                <a:xfrm>
                  <a:off x="6162350" y="3603186"/>
                  <a:ext cx="948024" cy="338328"/>
                </a:xfrm>
                <a:custGeom>
                  <a:avLst/>
                  <a:gdLst>
                    <a:gd name="connsiteX0" fmla="*/ 891299 w 948024"/>
                    <a:gd name="connsiteY0" fmla="*/ 0 h 338328"/>
                    <a:gd name="connsiteX1" fmla="*/ 948024 w 948024"/>
                    <a:gd name="connsiteY1" fmla="*/ 0 h 338328"/>
                    <a:gd name="connsiteX2" fmla="*/ 948024 w 948024"/>
                    <a:gd name="connsiteY2" fmla="*/ 338328 h 338328"/>
                    <a:gd name="connsiteX3" fmla="*/ 891299 w 948024"/>
                    <a:gd name="connsiteY3" fmla="*/ 338328 h 338328"/>
                    <a:gd name="connsiteX4" fmla="*/ 763968 w 948024"/>
                    <a:gd name="connsiteY4" fmla="*/ 0 h 338328"/>
                    <a:gd name="connsiteX5" fmla="*/ 820693 w 948024"/>
                    <a:gd name="connsiteY5" fmla="*/ 0 h 338328"/>
                    <a:gd name="connsiteX6" fmla="*/ 820693 w 948024"/>
                    <a:gd name="connsiteY6" fmla="*/ 338328 h 338328"/>
                    <a:gd name="connsiteX7" fmla="*/ 763968 w 948024"/>
                    <a:gd name="connsiteY7" fmla="*/ 338328 h 338328"/>
                    <a:gd name="connsiteX8" fmla="*/ 636640 w 948024"/>
                    <a:gd name="connsiteY8" fmla="*/ 0 h 338328"/>
                    <a:gd name="connsiteX9" fmla="*/ 693365 w 948024"/>
                    <a:gd name="connsiteY9" fmla="*/ 0 h 338328"/>
                    <a:gd name="connsiteX10" fmla="*/ 693365 w 948024"/>
                    <a:gd name="connsiteY10" fmla="*/ 338328 h 338328"/>
                    <a:gd name="connsiteX11" fmla="*/ 636640 w 948024"/>
                    <a:gd name="connsiteY11" fmla="*/ 338328 h 338328"/>
                    <a:gd name="connsiteX12" fmla="*/ 509312 w 948024"/>
                    <a:gd name="connsiteY12" fmla="*/ 0 h 338328"/>
                    <a:gd name="connsiteX13" fmla="*/ 566037 w 948024"/>
                    <a:gd name="connsiteY13" fmla="*/ 0 h 338328"/>
                    <a:gd name="connsiteX14" fmla="*/ 566037 w 948024"/>
                    <a:gd name="connsiteY14" fmla="*/ 338328 h 338328"/>
                    <a:gd name="connsiteX15" fmla="*/ 509312 w 948024"/>
                    <a:gd name="connsiteY15" fmla="*/ 338328 h 338328"/>
                    <a:gd name="connsiteX16" fmla="*/ 381984 w 948024"/>
                    <a:gd name="connsiteY16" fmla="*/ 0 h 338328"/>
                    <a:gd name="connsiteX17" fmla="*/ 438709 w 948024"/>
                    <a:gd name="connsiteY17" fmla="*/ 0 h 338328"/>
                    <a:gd name="connsiteX18" fmla="*/ 438709 w 948024"/>
                    <a:gd name="connsiteY18" fmla="*/ 338328 h 338328"/>
                    <a:gd name="connsiteX19" fmla="*/ 381984 w 948024"/>
                    <a:gd name="connsiteY19" fmla="*/ 338328 h 338328"/>
                    <a:gd name="connsiteX20" fmla="*/ 254656 w 948024"/>
                    <a:gd name="connsiteY20" fmla="*/ 0 h 338328"/>
                    <a:gd name="connsiteX21" fmla="*/ 311381 w 948024"/>
                    <a:gd name="connsiteY21" fmla="*/ 0 h 338328"/>
                    <a:gd name="connsiteX22" fmla="*/ 311381 w 948024"/>
                    <a:gd name="connsiteY22" fmla="*/ 338328 h 338328"/>
                    <a:gd name="connsiteX23" fmla="*/ 254656 w 948024"/>
                    <a:gd name="connsiteY23" fmla="*/ 338328 h 338328"/>
                    <a:gd name="connsiteX24" fmla="*/ 127328 w 948024"/>
                    <a:gd name="connsiteY24" fmla="*/ 0 h 338328"/>
                    <a:gd name="connsiteX25" fmla="*/ 184053 w 948024"/>
                    <a:gd name="connsiteY25" fmla="*/ 0 h 338328"/>
                    <a:gd name="connsiteX26" fmla="*/ 184053 w 948024"/>
                    <a:gd name="connsiteY26" fmla="*/ 338328 h 338328"/>
                    <a:gd name="connsiteX27" fmla="*/ 127328 w 948024"/>
                    <a:gd name="connsiteY27" fmla="*/ 338328 h 338328"/>
                    <a:gd name="connsiteX28" fmla="*/ 0 w 948024"/>
                    <a:gd name="connsiteY28" fmla="*/ 0 h 338328"/>
                    <a:gd name="connsiteX29" fmla="*/ 56725 w 948024"/>
                    <a:gd name="connsiteY29" fmla="*/ 0 h 338328"/>
                    <a:gd name="connsiteX30" fmla="*/ 56725 w 948024"/>
                    <a:gd name="connsiteY30" fmla="*/ 338328 h 338328"/>
                    <a:gd name="connsiteX31" fmla="*/ 0 w 948024"/>
                    <a:gd name="connsiteY31" fmla="*/ 338328 h 338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948024" h="338328">
                      <a:moveTo>
                        <a:pt x="891299" y="0"/>
                      </a:moveTo>
                      <a:lnTo>
                        <a:pt x="948024" y="0"/>
                      </a:lnTo>
                      <a:lnTo>
                        <a:pt x="948024" y="338328"/>
                      </a:lnTo>
                      <a:lnTo>
                        <a:pt x="891299" y="338328"/>
                      </a:lnTo>
                      <a:close/>
                      <a:moveTo>
                        <a:pt x="763968" y="0"/>
                      </a:moveTo>
                      <a:lnTo>
                        <a:pt x="820693" y="0"/>
                      </a:lnTo>
                      <a:lnTo>
                        <a:pt x="820693" y="338328"/>
                      </a:lnTo>
                      <a:lnTo>
                        <a:pt x="763968" y="338328"/>
                      </a:lnTo>
                      <a:close/>
                      <a:moveTo>
                        <a:pt x="636640" y="0"/>
                      </a:moveTo>
                      <a:lnTo>
                        <a:pt x="693365" y="0"/>
                      </a:lnTo>
                      <a:lnTo>
                        <a:pt x="693365" y="338328"/>
                      </a:lnTo>
                      <a:lnTo>
                        <a:pt x="636640" y="338328"/>
                      </a:lnTo>
                      <a:close/>
                      <a:moveTo>
                        <a:pt x="509312" y="0"/>
                      </a:moveTo>
                      <a:lnTo>
                        <a:pt x="566037" y="0"/>
                      </a:lnTo>
                      <a:lnTo>
                        <a:pt x="566037" y="338328"/>
                      </a:lnTo>
                      <a:lnTo>
                        <a:pt x="509312" y="338328"/>
                      </a:lnTo>
                      <a:close/>
                      <a:moveTo>
                        <a:pt x="381984" y="0"/>
                      </a:moveTo>
                      <a:lnTo>
                        <a:pt x="438709" y="0"/>
                      </a:lnTo>
                      <a:lnTo>
                        <a:pt x="438709" y="338328"/>
                      </a:lnTo>
                      <a:lnTo>
                        <a:pt x="381984" y="338328"/>
                      </a:lnTo>
                      <a:close/>
                      <a:moveTo>
                        <a:pt x="254656" y="0"/>
                      </a:moveTo>
                      <a:lnTo>
                        <a:pt x="311381" y="0"/>
                      </a:lnTo>
                      <a:lnTo>
                        <a:pt x="311381" y="338328"/>
                      </a:lnTo>
                      <a:lnTo>
                        <a:pt x="254656" y="338328"/>
                      </a:lnTo>
                      <a:close/>
                      <a:moveTo>
                        <a:pt x="127328" y="0"/>
                      </a:moveTo>
                      <a:lnTo>
                        <a:pt x="184053" y="0"/>
                      </a:lnTo>
                      <a:lnTo>
                        <a:pt x="184053" y="338328"/>
                      </a:lnTo>
                      <a:lnTo>
                        <a:pt x="127328" y="338328"/>
                      </a:lnTo>
                      <a:close/>
                      <a:moveTo>
                        <a:pt x="0" y="0"/>
                      </a:moveTo>
                      <a:lnTo>
                        <a:pt x="56725" y="0"/>
                      </a:lnTo>
                      <a:lnTo>
                        <a:pt x="56725" y="338328"/>
                      </a:lnTo>
                      <a:lnTo>
                        <a:pt x="0" y="33832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325" name="Freeform 96"/>
            <p:cNvSpPr/>
            <p:nvPr/>
          </p:nvSpPr>
          <p:spPr>
            <a:xfrm>
              <a:off x="11454525" y="1364540"/>
              <a:ext cx="882481" cy="544179"/>
            </a:xfrm>
            <a:custGeom>
              <a:avLst/>
              <a:gdLst>
                <a:gd name="connsiteX0" fmla="*/ 1250518 w 1888055"/>
                <a:gd name="connsiteY0" fmla="*/ 0 h 1164260"/>
                <a:gd name="connsiteX1" fmla="*/ 1589570 w 1888055"/>
                <a:gd name="connsiteY1" fmla="*/ 339052 h 1164260"/>
                <a:gd name="connsiteX2" fmla="*/ 1589570 w 1888055"/>
                <a:gd name="connsiteY2" fmla="*/ 377117 h 1164260"/>
                <a:gd name="connsiteX3" fmla="*/ 1583859 w 1888055"/>
                <a:gd name="connsiteY3" fmla="*/ 433775 h 1164260"/>
                <a:gd name="connsiteX4" fmla="*/ 1593835 w 1888055"/>
                <a:gd name="connsiteY4" fmla="*/ 434780 h 1164260"/>
                <a:gd name="connsiteX5" fmla="*/ 1888055 w 1888055"/>
                <a:gd name="connsiteY5" fmla="*/ 795777 h 1164260"/>
                <a:gd name="connsiteX6" fmla="*/ 1519572 w 1888055"/>
                <a:gd name="connsiteY6" fmla="*/ 1164260 h 1164260"/>
                <a:gd name="connsiteX7" fmla="*/ 368483 w 1888055"/>
                <a:gd name="connsiteY7" fmla="*/ 1164260 h 1164260"/>
                <a:gd name="connsiteX8" fmla="*/ 0 w 1888055"/>
                <a:gd name="connsiteY8" fmla="*/ 795777 h 1164260"/>
                <a:gd name="connsiteX9" fmla="*/ 368483 w 1888055"/>
                <a:gd name="connsiteY9" fmla="*/ 427294 h 1164260"/>
                <a:gd name="connsiteX10" fmla="*/ 394054 w 1888055"/>
                <a:gd name="connsiteY10" fmla="*/ 427294 h 1164260"/>
                <a:gd name="connsiteX11" fmla="*/ 403956 w 1888055"/>
                <a:gd name="connsiteY11" fmla="*/ 395393 h 1164260"/>
                <a:gd name="connsiteX12" fmla="*/ 733901 w 1888055"/>
                <a:gd name="connsiteY12" fmla="*/ 176691 h 1164260"/>
                <a:gd name="connsiteX13" fmla="*/ 746153 w 1888055"/>
                <a:gd name="connsiteY13" fmla="*/ 176691 h 1164260"/>
                <a:gd name="connsiteX14" fmla="*/ 852637 w 1888055"/>
                <a:gd name="connsiteY14" fmla="*/ 192790 h 1164260"/>
                <a:gd name="connsiteX15" fmla="*/ 930871 w 1888055"/>
                <a:gd name="connsiteY15" fmla="*/ 230399 h 1164260"/>
                <a:gd name="connsiteX16" fmla="*/ 938111 w 1888055"/>
                <a:gd name="connsiteY16" fmla="*/ 207078 h 1164260"/>
                <a:gd name="connsiteX17" fmla="*/ 1250518 w 1888055"/>
                <a:gd name="connsiteY17" fmla="*/ 0 h 116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88055" h="1164260">
                  <a:moveTo>
                    <a:pt x="1250518" y="0"/>
                  </a:moveTo>
                  <a:cubicBezTo>
                    <a:pt x="1437771" y="0"/>
                    <a:pt x="1589570" y="151799"/>
                    <a:pt x="1589570" y="339052"/>
                  </a:cubicBezTo>
                  <a:lnTo>
                    <a:pt x="1589570" y="377117"/>
                  </a:lnTo>
                  <a:lnTo>
                    <a:pt x="1583859" y="433775"/>
                  </a:lnTo>
                  <a:lnTo>
                    <a:pt x="1593835" y="434780"/>
                  </a:lnTo>
                  <a:cubicBezTo>
                    <a:pt x="1761746" y="469140"/>
                    <a:pt x="1888055" y="617708"/>
                    <a:pt x="1888055" y="795777"/>
                  </a:cubicBezTo>
                  <a:cubicBezTo>
                    <a:pt x="1888055" y="999285"/>
                    <a:pt x="1723080" y="1164260"/>
                    <a:pt x="1519572" y="1164260"/>
                  </a:cubicBezTo>
                  <a:lnTo>
                    <a:pt x="368483" y="1164260"/>
                  </a:lnTo>
                  <a:cubicBezTo>
                    <a:pt x="164975" y="1164260"/>
                    <a:pt x="0" y="999285"/>
                    <a:pt x="0" y="795777"/>
                  </a:cubicBezTo>
                  <a:cubicBezTo>
                    <a:pt x="0" y="592269"/>
                    <a:pt x="164975" y="427294"/>
                    <a:pt x="368483" y="427294"/>
                  </a:cubicBezTo>
                  <a:lnTo>
                    <a:pt x="394054" y="427294"/>
                  </a:lnTo>
                  <a:lnTo>
                    <a:pt x="403956" y="395393"/>
                  </a:lnTo>
                  <a:cubicBezTo>
                    <a:pt x="458316" y="266871"/>
                    <a:pt x="585578" y="176691"/>
                    <a:pt x="733901" y="176691"/>
                  </a:cubicBezTo>
                  <a:lnTo>
                    <a:pt x="746153" y="176691"/>
                  </a:lnTo>
                  <a:cubicBezTo>
                    <a:pt x="783234" y="176691"/>
                    <a:pt x="818999" y="182327"/>
                    <a:pt x="852637" y="192790"/>
                  </a:cubicBezTo>
                  <a:lnTo>
                    <a:pt x="930871" y="230399"/>
                  </a:lnTo>
                  <a:lnTo>
                    <a:pt x="938111" y="207078"/>
                  </a:lnTo>
                  <a:cubicBezTo>
                    <a:pt x="989582" y="85387"/>
                    <a:pt x="1110079" y="0"/>
                    <a:pt x="1250518" y="0"/>
                  </a:cubicBezTo>
                  <a:close/>
                </a:path>
              </a:pathLst>
            </a:custGeom>
            <a:solidFill>
              <a:srgbClr val="FFFFFF"/>
            </a:solidFill>
            <a:ln w="254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326" name="Freeform 96"/>
            <p:cNvSpPr/>
            <p:nvPr/>
          </p:nvSpPr>
          <p:spPr>
            <a:xfrm>
              <a:off x="10054083" y="3990100"/>
              <a:ext cx="1351016" cy="833100"/>
            </a:xfrm>
            <a:custGeom>
              <a:avLst/>
              <a:gdLst>
                <a:gd name="connsiteX0" fmla="*/ 1250518 w 1888055"/>
                <a:gd name="connsiteY0" fmla="*/ 0 h 1164260"/>
                <a:gd name="connsiteX1" fmla="*/ 1589570 w 1888055"/>
                <a:gd name="connsiteY1" fmla="*/ 339052 h 1164260"/>
                <a:gd name="connsiteX2" fmla="*/ 1589570 w 1888055"/>
                <a:gd name="connsiteY2" fmla="*/ 377117 h 1164260"/>
                <a:gd name="connsiteX3" fmla="*/ 1583859 w 1888055"/>
                <a:gd name="connsiteY3" fmla="*/ 433775 h 1164260"/>
                <a:gd name="connsiteX4" fmla="*/ 1593835 w 1888055"/>
                <a:gd name="connsiteY4" fmla="*/ 434780 h 1164260"/>
                <a:gd name="connsiteX5" fmla="*/ 1888055 w 1888055"/>
                <a:gd name="connsiteY5" fmla="*/ 795777 h 1164260"/>
                <a:gd name="connsiteX6" fmla="*/ 1519572 w 1888055"/>
                <a:gd name="connsiteY6" fmla="*/ 1164260 h 1164260"/>
                <a:gd name="connsiteX7" fmla="*/ 368483 w 1888055"/>
                <a:gd name="connsiteY7" fmla="*/ 1164260 h 1164260"/>
                <a:gd name="connsiteX8" fmla="*/ 0 w 1888055"/>
                <a:gd name="connsiteY8" fmla="*/ 795777 h 1164260"/>
                <a:gd name="connsiteX9" fmla="*/ 368483 w 1888055"/>
                <a:gd name="connsiteY9" fmla="*/ 427294 h 1164260"/>
                <a:gd name="connsiteX10" fmla="*/ 394054 w 1888055"/>
                <a:gd name="connsiteY10" fmla="*/ 427294 h 1164260"/>
                <a:gd name="connsiteX11" fmla="*/ 403956 w 1888055"/>
                <a:gd name="connsiteY11" fmla="*/ 395393 h 1164260"/>
                <a:gd name="connsiteX12" fmla="*/ 733901 w 1888055"/>
                <a:gd name="connsiteY12" fmla="*/ 176691 h 1164260"/>
                <a:gd name="connsiteX13" fmla="*/ 746153 w 1888055"/>
                <a:gd name="connsiteY13" fmla="*/ 176691 h 1164260"/>
                <a:gd name="connsiteX14" fmla="*/ 852637 w 1888055"/>
                <a:gd name="connsiteY14" fmla="*/ 192790 h 1164260"/>
                <a:gd name="connsiteX15" fmla="*/ 930871 w 1888055"/>
                <a:gd name="connsiteY15" fmla="*/ 230399 h 1164260"/>
                <a:gd name="connsiteX16" fmla="*/ 938111 w 1888055"/>
                <a:gd name="connsiteY16" fmla="*/ 207078 h 1164260"/>
                <a:gd name="connsiteX17" fmla="*/ 1250518 w 1888055"/>
                <a:gd name="connsiteY17" fmla="*/ 0 h 116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88055" h="1164260">
                  <a:moveTo>
                    <a:pt x="1250518" y="0"/>
                  </a:moveTo>
                  <a:cubicBezTo>
                    <a:pt x="1437771" y="0"/>
                    <a:pt x="1589570" y="151799"/>
                    <a:pt x="1589570" y="339052"/>
                  </a:cubicBezTo>
                  <a:lnTo>
                    <a:pt x="1589570" y="377117"/>
                  </a:lnTo>
                  <a:lnTo>
                    <a:pt x="1583859" y="433775"/>
                  </a:lnTo>
                  <a:lnTo>
                    <a:pt x="1593835" y="434780"/>
                  </a:lnTo>
                  <a:cubicBezTo>
                    <a:pt x="1761746" y="469140"/>
                    <a:pt x="1888055" y="617708"/>
                    <a:pt x="1888055" y="795777"/>
                  </a:cubicBezTo>
                  <a:cubicBezTo>
                    <a:pt x="1888055" y="999285"/>
                    <a:pt x="1723080" y="1164260"/>
                    <a:pt x="1519572" y="1164260"/>
                  </a:cubicBezTo>
                  <a:lnTo>
                    <a:pt x="368483" y="1164260"/>
                  </a:lnTo>
                  <a:cubicBezTo>
                    <a:pt x="164975" y="1164260"/>
                    <a:pt x="0" y="999285"/>
                    <a:pt x="0" y="795777"/>
                  </a:cubicBezTo>
                  <a:cubicBezTo>
                    <a:pt x="0" y="592269"/>
                    <a:pt x="164975" y="427294"/>
                    <a:pt x="368483" y="427294"/>
                  </a:cubicBezTo>
                  <a:lnTo>
                    <a:pt x="394054" y="427294"/>
                  </a:lnTo>
                  <a:lnTo>
                    <a:pt x="403956" y="395393"/>
                  </a:lnTo>
                  <a:cubicBezTo>
                    <a:pt x="458316" y="266871"/>
                    <a:pt x="585578" y="176691"/>
                    <a:pt x="733901" y="176691"/>
                  </a:cubicBezTo>
                  <a:lnTo>
                    <a:pt x="746153" y="176691"/>
                  </a:lnTo>
                  <a:cubicBezTo>
                    <a:pt x="783234" y="176691"/>
                    <a:pt x="818999" y="182327"/>
                    <a:pt x="852637" y="192790"/>
                  </a:cubicBezTo>
                  <a:lnTo>
                    <a:pt x="930871" y="230399"/>
                  </a:lnTo>
                  <a:lnTo>
                    <a:pt x="938111" y="207078"/>
                  </a:lnTo>
                  <a:cubicBezTo>
                    <a:pt x="989582" y="85387"/>
                    <a:pt x="1110079" y="0"/>
                    <a:pt x="1250518" y="0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327" name="Frame 326"/>
            <p:cNvSpPr/>
            <p:nvPr/>
          </p:nvSpPr>
          <p:spPr bwMode="auto">
            <a:xfrm>
              <a:off x="8388725" y="3220811"/>
              <a:ext cx="207730" cy="207730"/>
            </a:xfrm>
            <a:prstGeom prst="fram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28" name="Frame 327"/>
            <p:cNvSpPr/>
            <p:nvPr/>
          </p:nvSpPr>
          <p:spPr bwMode="auto">
            <a:xfrm>
              <a:off x="8506883" y="3317853"/>
              <a:ext cx="207730" cy="207730"/>
            </a:xfrm>
            <a:prstGeom prst="fram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29" name="Frame 328"/>
            <p:cNvSpPr/>
            <p:nvPr/>
          </p:nvSpPr>
          <p:spPr bwMode="auto">
            <a:xfrm>
              <a:off x="8705940" y="3749321"/>
              <a:ext cx="207730" cy="207730"/>
            </a:xfrm>
            <a:prstGeom prst="fram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0" name="Frame 329"/>
            <p:cNvSpPr/>
            <p:nvPr/>
          </p:nvSpPr>
          <p:spPr bwMode="auto">
            <a:xfrm>
              <a:off x="10309447" y="3488070"/>
              <a:ext cx="207730" cy="207730"/>
            </a:xfrm>
            <a:prstGeom prst="fram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1" name="Frame 330"/>
            <p:cNvSpPr/>
            <p:nvPr/>
          </p:nvSpPr>
          <p:spPr bwMode="auto">
            <a:xfrm>
              <a:off x="10241828" y="3720699"/>
              <a:ext cx="124711" cy="124711"/>
            </a:xfrm>
            <a:prstGeom prst="fram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2" name="Frame 331"/>
            <p:cNvSpPr/>
            <p:nvPr/>
          </p:nvSpPr>
          <p:spPr bwMode="auto">
            <a:xfrm>
              <a:off x="10241828" y="3153503"/>
              <a:ext cx="124711" cy="124711"/>
            </a:xfrm>
            <a:prstGeom prst="fram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3" name="Frame 332"/>
            <p:cNvSpPr/>
            <p:nvPr/>
          </p:nvSpPr>
          <p:spPr bwMode="auto">
            <a:xfrm>
              <a:off x="9326196" y="2896113"/>
              <a:ext cx="124711" cy="124711"/>
            </a:xfrm>
            <a:prstGeom prst="fram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4" name="Frame 333"/>
            <p:cNvSpPr/>
            <p:nvPr/>
          </p:nvSpPr>
          <p:spPr bwMode="auto">
            <a:xfrm>
              <a:off x="9021903" y="4718877"/>
              <a:ext cx="124711" cy="124711"/>
            </a:xfrm>
            <a:prstGeom prst="fram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5" name="Frame 334"/>
            <p:cNvSpPr/>
            <p:nvPr/>
          </p:nvSpPr>
          <p:spPr bwMode="auto">
            <a:xfrm>
              <a:off x="8933284" y="4474229"/>
              <a:ext cx="124711" cy="124711"/>
            </a:xfrm>
            <a:prstGeom prst="fram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6" name="Frame 335"/>
            <p:cNvSpPr/>
            <p:nvPr/>
          </p:nvSpPr>
          <p:spPr bwMode="auto">
            <a:xfrm>
              <a:off x="10305760" y="4148398"/>
              <a:ext cx="207730" cy="207730"/>
            </a:xfrm>
            <a:prstGeom prst="fram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337" name="Group 336"/>
            <p:cNvGrpSpPr/>
            <p:nvPr/>
          </p:nvGrpSpPr>
          <p:grpSpPr>
            <a:xfrm>
              <a:off x="9710524" y="4536584"/>
              <a:ext cx="798997" cy="798997"/>
              <a:chOff x="5652683" y="1636246"/>
              <a:chExt cx="3791758" cy="3791758"/>
            </a:xfrm>
          </p:grpSpPr>
          <p:sp>
            <p:nvSpPr>
              <p:cNvPr id="348" name="Oval 347"/>
              <p:cNvSpPr/>
              <p:nvPr/>
            </p:nvSpPr>
            <p:spPr>
              <a:xfrm>
                <a:off x="5652683" y="1636246"/>
                <a:ext cx="3791758" cy="3791758"/>
              </a:xfrm>
              <a:prstGeom prst="ellipse">
                <a:avLst/>
              </a:prstGeom>
              <a:solidFill>
                <a:srgbClr val="B3B4B5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3274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349" name="Oval 348"/>
              <p:cNvSpPr/>
              <p:nvPr/>
            </p:nvSpPr>
            <p:spPr>
              <a:xfrm>
                <a:off x="5974946" y="1932012"/>
                <a:ext cx="3147232" cy="314723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3274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350" name="Freeform 60"/>
              <p:cNvSpPr/>
              <p:nvPr/>
            </p:nvSpPr>
            <p:spPr>
              <a:xfrm>
                <a:off x="6295808" y="2256800"/>
                <a:ext cx="2505509" cy="2183437"/>
              </a:xfrm>
              <a:custGeom>
                <a:avLst/>
                <a:gdLst>
                  <a:gd name="connsiteX0" fmla="*/ 12973 w 2505509"/>
                  <a:gd name="connsiteY0" fmla="*/ 1439095 h 2183437"/>
                  <a:gd name="connsiteX1" fmla="*/ 575457 w 2505509"/>
                  <a:gd name="connsiteY1" fmla="*/ 1439095 h 2183437"/>
                  <a:gd name="connsiteX2" fmla="*/ 584862 w 2505509"/>
                  <a:gd name="connsiteY2" fmla="*/ 1479903 h 2183437"/>
                  <a:gd name="connsiteX3" fmla="*/ 674784 w 2505509"/>
                  <a:gd name="connsiteY3" fmla="*/ 1666956 h 2183437"/>
                  <a:gd name="connsiteX4" fmla="*/ 749976 w 2505509"/>
                  <a:gd name="connsiteY4" fmla="*/ 1758089 h 2183437"/>
                  <a:gd name="connsiteX5" fmla="*/ 393075 w 2505509"/>
                  <a:gd name="connsiteY5" fmla="*/ 2183437 h 2183437"/>
                  <a:gd name="connsiteX6" fmla="*/ 371209 w 2505509"/>
                  <a:gd name="connsiteY6" fmla="*/ 2163564 h 2183437"/>
                  <a:gd name="connsiteX7" fmla="*/ 25749 w 2505509"/>
                  <a:gd name="connsiteY7" fmla="*/ 1522809 h 2183437"/>
                  <a:gd name="connsiteX8" fmla="*/ 233325 w 2505509"/>
                  <a:gd name="connsiteY8" fmla="*/ 536212 h 2183437"/>
                  <a:gd name="connsiteX9" fmla="*/ 669094 w 2505509"/>
                  <a:gd name="connsiteY9" fmla="*/ 878298 h 2183437"/>
                  <a:gd name="connsiteX10" fmla="*/ 608893 w 2505509"/>
                  <a:gd name="connsiteY10" fmla="*/ 989210 h 2183437"/>
                  <a:gd name="connsiteX11" fmla="*/ 552732 w 2505509"/>
                  <a:gd name="connsiteY11" fmla="*/ 1267386 h 2183437"/>
                  <a:gd name="connsiteX12" fmla="*/ 556251 w 2505509"/>
                  <a:gd name="connsiteY12" fmla="*/ 1313894 h 2183437"/>
                  <a:gd name="connsiteX13" fmla="*/ 2349 w 2505509"/>
                  <a:gd name="connsiteY13" fmla="*/ 1313894 h 2183437"/>
                  <a:gd name="connsiteX14" fmla="*/ 0 w 2505509"/>
                  <a:gd name="connsiteY14" fmla="*/ 1267386 h 2183437"/>
                  <a:gd name="connsiteX15" fmla="*/ 216450 w 2505509"/>
                  <a:gd name="connsiteY15" fmla="*/ 558779 h 2183437"/>
                  <a:gd name="connsiteX16" fmla="*/ 2118406 w 2505509"/>
                  <a:gd name="connsiteY16" fmla="*/ 333069 h 2183437"/>
                  <a:gd name="connsiteX17" fmla="*/ 2174250 w 2505509"/>
                  <a:gd name="connsiteY17" fmla="*/ 382024 h 2183437"/>
                  <a:gd name="connsiteX18" fmla="*/ 2477793 w 2505509"/>
                  <a:gd name="connsiteY18" fmla="*/ 890504 h 2183437"/>
                  <a:gd name="connsiteX19" fmla="*/ 2505509 w 2505509"/>
                  <a:gd name="connsiteY19" fmla="*/ 998296 h 2183437"/>
                  <a:gd name="connsiteX20" fmla="*/ 1926602 w 2505509"/>
                  <a:gd name="connsiteY20" fmla="*/ 991538 h 2183437"/>
                  <a:gd name="connsiteX21" fmla="*/ 1925879 w 2505509"/>
                  <a:gd name="connsiteY21" fmla="*/ 989210 h 2183437"/>
                  <a:gd name="connsiteX22" fmla="*/ 1818848 w 2505509"/>
                  <a:gd name="connsiteY22" fmla="*/ 812800 h 2183437"/>
                  <a:gd name="connsiteX23" fmla="*/ 1752898 w 2505509"/>
                  <a:gd name="connsiteY23" fmla="*/ 743625 h 2183437"/>
                  <a:gd name="connsiteX24" fmla="*/ 1065347 w 2505509"/>
                  <a:gd name="connsiteY24" fmla="*/ 17602 h 2183437"/>
                  <a:gd name="connsiteX25" fmla="*/ 1065347 w 2505509"/>
                  <a:gd name="connsiteY25" fmla="*/ 585259 h 2183437"/>
                  <a:gd name="connsiteX26" fmla="*/ 989210 w 2505509"/>
                  <a:gd name="connsiteY26" fmla="*/ 608893 h 2183437"/>
                  <a:gd name="connsiteX27" fmla="*/ 762049 w 2505509"/>
                  <a:gd name="connsiteY27" fmla="*/ 762049 h 2183437"/>
                  <a:gd name="connsiteX28" fmla="*/ 747002 w 2505509"/>
                  <a:gd name="connsiteY28" fmla="*/ 780287 h 2183437"/>
                  <a:gd name="connsiteX29" fmla="*/ 310701 w 2505509"/>
                  <a:gd name="connsiteY29" fmla="*/ 437784 h 2183437"/>
                  <a:gd name="connsiteX30" fmla="*/ 371209 w 2505509"/>
                  <a:gd name="connsiteY30" fmla="*/ 371209 h 2183437"/>
                  <a:gd name="connsiteX31" fmla="*/ 1011964 w 2505509"/>
                  <a:gd name="connsiteY31" fmla="*/ 25749 h 2183437"/>
                  <a:gd name="connsiteX32" fmla="*/ 1267386 w 2505509"/>
                  <a:gd name="connsiteY32" fmla="*/ 0 h 2183437"/>
                  <a:gd name="connsiteX33" fmla="*/ 1857980 w 2505509"/>
                  <a:gd name="connsiteY33" fmla="*/ 145729 h 2183437"/>
                  <a:gd name="connsiteX34" fmla="*/ 2024058 w 2505509"/>
                  <a:gd name="connsiteY34" fmla="*/ 250757 h 2183437"/>
                  <a:gd name="connsiteX35" fmla="*/ 1653462 w 2505509"/>
                  <a:gd name="connsiteY35" fmla="*/ 667027 h 2183437"/>
                  <a:gd name="connsiteX36" fmla="*/ 1577219 w 2505509"/>
                  <a:gd name="connsiteY36" fmla="*/ 623205 h 2183437"/>
                  <a:gd name="connsiteX37" fmla="*/ 1267386 w 2505509"/>
                  <a:gd name="connsiteY37" fmla="*/ 552732 h 2183437"/>
                  <a:gd name="connsiteX38" fmla="*/ 1190548 w 2505509"/>
                  <a:gd name="connsiteY38" fmla="*/ 560478 h 2183437"/>
                  <a:gd name="connsiteX39" fmla="*/ 1190548 w 2505509"/>
                  <a:gd name="connsiteY39" fmla="*/ 3880 h 2183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2505509" h="2183437">
                    <a:moveTo>
                      <a:pt x="12973" y="1439095"/>
                    </a:moveTo>
                    <a:lnTo>
                      <a:pt x="575457" y="1439095"/>
                    </a:lnTo>
                    <a:lnTo>
                      <a:pt x="584862" y="1479903"/>
                    </a:lnTo>
                    <a:cubicBezTo>
                      <a:pt x="605743" y="1547037"/>
                      <a:pt x="636256" y="1609927"/>
                      <a:pt x="674784" y="1666956"/>
                    </a:cubicBezTo>
                    <a:lnTo>
                      <a:pt x="749976" y="1758089"/>
                    </a:lnTo>
                    <a:lnTo>
                      <a:pt x="393075" y="2183437"/>
                    </a:lnTo>
                    <a:lnTo>
                      <a:pt x="371209" y="2163564"/>
                    </a:lnTo>
                    <a:cubicBezTo>
                      <a:pt x="199195" y="1991550"/>
                      <a:pt x="76397" y="1770320"/>
                      <a:pt x="25749" y="1522809"/>
                    </a:cubicBezTo>
                    <a:close/>
                    <a:moveTo>
                      <a:pt x="233325" y="536212"/>
                    </a:moveTo>
                    <a:lnTo>
                      <a:pt x="669094" y="878298"/>
                    </a:lnTo>
                    <a:lnTo>
                      <a:pt x="608893" y="989210"/>
                    </a:lnTo>
                    <a:cubicBezTo>
                      <a:pt x="572730" y="1074710"/>
                      <a:pt x="552732" y="1168713"/>
                      <a:pt x="552732" y="1267386"/>
                    </a:cubicBezTo>
                    <a:lnTo>
                      <a:pt x="556251" y="1313894"/>
                    </a:lnTo>
                    <a:lnTo>
                      <a:pt x="2349" y="1313894"/>
                    </a:lnTo>
                    <a:lnTo>
                      <a:pt x="0" y="1267386"/>
                    </a:lnTo>
                    <a:cubicBezTo>
                      <a:pt x="0" y="1004902"/>
                      <a:pt x="79795" y="761055"/>
                      <a:pt x="216450" y="558779"/>
                    </a:cubicBezTo>
                    <a:close/>
                    <a:moveTo>
                      <a:pt x="2118406" y="333069"/>
                    </a:moveTo>
                    <a:lnTo>
                      <a:pt x="2174250" y="382024"/>
                    </a:lnTo>
                    <a:cubicBezTo>
                      <a:pt x="2312337" y="523443"/>
                      <a:pt x="2417618" y="697037"/>
                      <a:pt x="2477793" y="890504"/>
                    </a:cubicBezTo>
                    <a:lnTo>
                      <a:pt x="2505509" y="998296"/>
                    </a:lnTo>
                    <a:lnTo>
                      <a:pt x="1926602" y="991538"/>
                    </a:lnTo>
                    <a:lnTo>
                      <a:pt x="1925879" y="989210"/>
                    </a:lnTo>
                    <a:cubicBezTo>
                      <a:pt x="1898757" y="925085"/>
                      <a:pt x="1862541" y="865743"/>
                      <a:pt x="1818848" y="812800"/>
                    </a:cubicBezTo>
                    <a:lnTo>
                      <a:pt x="1752898" y="743625"/>
                    </a:lnTo>
                    <a:close/>
                    <a:moveTo>
                      <a:pt x="1065347" y="17602"/>
                    </a:moveTo>
                    <a:lnTo>
                      <a:pt x="1065347" y="585259"/>
                    </a:lnTo>
                    <a:lnTo>
                      <a:pt x="989210" y="608893"/>
                    </a:lnTo>
                    <a:cubicBezTo>
                      <a:pt x="903710" y="645057"/>
                      <a:pt x="826713" y="697386"/>
                      <a:pt x="762049" y="762049"/>
                    </a:cubicBezTo>
                    <a:lnTo>
                      <a:pt x="747002" y="780287"/>
                    </a:lnTo>
                    <a:lnTo>
                      <a:pt x="310701" y="437784"/>
                    </a:lnTo>
                    <a:lnTo>
                      <a:pt x="371209" y="371209"/>
                    </a:lnTo>
                    <a:cubicBezTo>
                      <a:pt x="543223" y="199195"/>
                      <a:pt x="764452" y="76397"/>
                      <a:pt x="1011964" y="25749"/>
                    </a:cubicBezTo>
                    <a:close/>
                    <a:moveTo>
                      <a:pt x="1267386" y="0"/>
                    </a:moveTo>
                    <a:cubicBezTo>
                      <a:pt x="1480655" y="0"/>
                      <a:pt x="1681620" y="52677"/>
                      <a:pt x="1857980" y="145729"/>
                    </a:cubicBezTo>
                    <a:lnTo>
                      <a:pt x="2024058" y="250757"/>
                    </a:lnTo>
                    <a:lnTo>
                      <a:pt x="1653462" y="667027"/>
                    </a:lnTo>
                    <a:lnTo>
                      <a:pt x="1577219" y="623205"/>
                    </a:lnTo>
                    <a:cubicBezTo>
                      <a:pt x="1483490" y="578042"/>
                      <a:pt x="1378394" y="552732"/>
                      <a:pt x="1267386" y="552732"/>
                    </a:cubicBezTo>
                    <a:lnTo>
                      <a:pt x="1190548" y="560478"/>
                    </a:lnTo>
                    <a:lnTo>
                      <a:pt x="1190548" y="388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80B940"/>
                  </a:gs>
                  <a:gs pos="100000">
                    <a:srgbClr val="CCD42A"/>
                  </a:gs>
                </a:gsLst>
                <a:lin ang="108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3274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351" name="Rounded Rectangle 61"/>
              <p:cNvSpPr/>
              <p:nvPr/>
            </p:nvSpPr>
            <p:spPr>
              <a:xfrm>
                <a:off x="7498946" y="3360193"/>
                <a:ext cx="1447800" cy="29087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3274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352" name="Oval 351"/>
              <p:cNvSpPr/>
              <p:nvPr/>
            </p:nvSpPr>
            <p:spPr>
              <a:xfrm>
                <a:off x="7294564" y="3236912"/>
                <a:ext cx="546099" cy="54609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3274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</p:grpSp>
        <p:grpSp>
          <p:nvGrpSpPr>
            <p:cNvPr id="338" name="Group 337"/>
            <p:cNvGrpSpPr/>
            <p:nvPr/>
          </p:nvGrpSpPr>
          <p:grpSpPr>
            <a:xfrm>
              <a:off x="9600475" y="2093104"/>
              <a:ext cx="933252" cy="837931"/>
              <a:chOff x="10327992" y="5794810"/>
              <a:chExt cx="824362" cy="740164"/>
            </a:xfrm>
          </p:grpSpPr>
          <p:grpSp>
            <p:nvGrpSpPr>
              <p:cNvPr id="339" name="Group 338"/>
              <p:cNvGrpSpPr/>
              <p:nvPr/>
            </p:nvGrpSpPr>
            <p:grpSpPr>
              <a:xfrm>
                <a:off x="10327992" y="5794810"/>
                <a:ext cx="824362" cy="740164"/>
                <a:chOff x="-2759706" y="1099471"/>
                <a:chExt cx="7926138" cy="6799720"/>
              </a:xfrm>
            </p:grpSpPr>
            <p:sp>
              <p:nvSpPr>
                <p:cNvPr id="344" name="Rectangle 317"/>
                <p:cNvSpPr/>
                <p:nvPr/>
              </p:nvSpPr>
              <p:spPr bwMode="auto">
                <a:xfrm>
                  <a:off x="-1103535" y="6493181"/>
                  <a:ext cx="4613796" cy="1133080"/>
                </a:xfrm>
                <a:custGeom>
                  <a:avLst/>
                  <a:gdLst>
                    <a:gd name="connsiteX0" fmla="*/ 0 w 4983252"/>
                    <a:gd name="connsiteY0" fmla="*/ 0 h 1835045"/>
                    <a:gd name="connsiteX1" fmla="*/ 4983252 w 4983252"/>
                    <a:gd name="connsiteY1" fmla="*/ 0 h 1835045"/>
                    <a:gd name="connsiteX2" fmla="*/ 4983252 w 4983252"/>
                    <a:gd name="connsiteY2" fmla="*/ 1835045 h 1835045"/>
                    <a:gd name="connsiteX3" fmla="*/ 0 w 4983252"/>
                    <a:gd name="connsiteY3" fmla="*/ 1835045 h 1835045"/>
                    <a:gd name="connsiteX4" fmla="*/ 0 w 4983252"/>
                    <a:gd name="connsiteY4" fmla="*/ 0 h 1835045"/>
                    <a:gd name="connsiteX0" fmla="*/ 1339273 w 4983252"/>
                    <a:gd name="connsiteY0" fmla="*/ 36945 h 1835045"/>
                    <a:gd name="connsiteX1" fmla="*/ 4983252 w 4983252"/>
                    <a:gd name="connsiteY1" fmla="*/ 0 h 1835045"/>
                    <a:gd name="connsiteX2" fmla="*/ 4983252 w 4983252"/>
                    <a:gd name="connsiteY2" fmla="*/ 1835045 h 1835045"/>
                    <a:gd name="connsiteX3" fmla="*/ 0 w 4983252"/>
                    <a:gd name="connsiteY3" fmla="*/ 1835045 h 1835045"/>
                    <a:gd name="connsiteX4" fmla="*/ 1339273 w 4983252"/>
                    <a:gd name="connsiteY4" fmla="*/ 36945 h 1835045"/>
                    <a:gd name="connsiteX0" fmla="*/ 1339273 w 4983252"/>
                    <a:gd name="connsiteY0" fmla="*/ 0 h 1798100"/>
                    <a:gd name="connsiteX1" fmla="*/ 3228343 w 4983252"/>
                    <a:gd name="connsiteY1" fmla="*/ 1 h 1798100"/>
                    <a:gd name="connsiteX2" fmla="*/ 4983252 w 4983252"/>
                    <a:gd name="connsiteY2" fmla="*/ 1798100 h 1798100"/>
                    <a:gd name="connsiteX3" fmla="*/ 0 w 4983252"/>
                    <a:gd name="connsiteY3" fmla="*/ 1798100 h 1798100"/>
                    <a:gd name="connsiteX4" fmla="*/ 1339273 w 4983252"/>
                    <a:gd name="connsiteY4" fmla="*/ 0 h 1798100"/>
                    <a:gd name="connsiteX0" fmla="*/ 1339273 w 4983252"/>
                    <a:gd name="connsiteY0" fmla="*/ 0 h 1798100"/>
                    <a:gd name="connsiteX1" fmla="*/ 3228343 w 4983252"/>
                    <a:gd name="connsiteY1" fmla="*/ 1 h 1798100"/>
                    <a:gd name="connsiteX2" fmla="*/ 4983252 w 4983252"/>
                    <a:gd name="connsiteY2" fmla="*/ 1798100 h 1798100"/>
                    <a:gd name="connsiteX3" fmla="*/ 0 w 4983252"/>
                    <a:gd name="connsiteY3" fmla="*/ 1798100 h 1798100"/>
                    <a:gd name="connsiteX4" fmla="*/ 1339273 w 4983252"/>
                    <a:gd name="connsiteY4" fmla="*/ 0 h 1798100"/>
                    <a:gd name="connsiteX0" fmla="*/ 1339273 w 4983252"/>
                    <a:gd name="connsiteY0" fmla="*/ 0 h 1798100"/>
                    <a:gd name="connsiteX1" fmla="*/ 3228343 w 4983252"/>
                    <a:gd name="connsiteY1" fmla="*/ 1 h 1798100"/>
                    <a:gd name="connsiteX2" fmla="*/ 4983252 w 4983252"/>
                    <a:gd name="connsiteY2" fmla="*/ 1798100 h 1798100"/>
                    <a:gd name="connsiteX3" fmla="*/ 0 w 4983252"/>
                    <a:gd name="connsiteY3" fmla="*/ 1798100 h 1798100"/>
                    <a:gd name="connsiteX4" fmla="*/ 1339273 w 4983252"/>
                    <a:gd name="connsiteY4" fmla="*/ 0 h 1798100"/>
                    <a:gd name="connsiteX0" fmla="*/ 1625600 w 4983252"/>
                    <a:gd name="connsiteY0" fmla="*/ 0 h 1798100"/>
                    <a:gd name="connsiteX1" fmla="*/ 3228343 w 4983252"/>
                    <a:gd name="connsiteY1" fmla="*/ 1 h 1798100"/>
                    <a:gd name="connsiteX2" fmla="*/ 4983252 w 4983252"/>
                    <a:gd name="connsiteY2" fmla="*/ 1798100 h 1798100"/>
                    <a:gd name="connsiteX3" fmla="*/ 0 w 4983252"/>
                    <a:gd name="connsiteY3" fmla="*/ 1798100 h 1798100"/>
                    <a:gd name="connsiteX4" fmla="*/ 1625600 w 4983252"/>
                    <a:gd name="connsiteY4" fmla="*/ 0 h 1798100"/>
                    <a:gd name="connsiteX0" fmla="*/ 1625600 w 4983252"/>
                    <a:gd name="connsiteY0" fmla="*/ 0 h 1798100"/>
                    <a:gd name="connsiteX1" fmla="*/ 2997434 w 4983252"/>
                    <a:gd name="connsiteY1" fmla="*/ 1 h 1798100"/>
                    <a:gd name="connsiteX2" fmla="*/ 4983252 w 4983252"/>
                    <a:gd name="connsiteY2" fmla="*/ 1798100 h 1798100"/>
                    <a:gd name="connsiteX3" fmla="*/ 0 w 4983252"/>
                    <a:gd name="connsiteY3" fmla="*/ 1798100 h 1798100"/>
                    <a:gd name="connsiteX4" fmla="*/ 1625600 w 4983252"/>
                    <a:gd name="connsiteY4" fmla="*/ 0 h 1798100"/>
                    <a:gd name="connsiteX0" fmla="*/ 1625600 w 4983252"/>
                    <a:gd name="connsiteY0" fmla="*/ 9235 h 1807335"/>
                    <a:gd name="connsiteX1" fmla="*/ 3209870 w 4983252"/>
                    <a:gd name="connsiteY1" fmla="*/ 0 h 1807335"/>
                    <a:gd name="connsiteX2" fmla="*/ 4983252 w 4983252"/>
                    <a:gd name="connsiteY2" fmla="*/ 1807335 h 1807335"/>
                    <a:gd name="connsiteX3" fmla="*/ 0 w 4983252"/>
                    <a:gd name="connsiteY3" fmla="*/ 1807335 h 1807335"/>
                    <a:gd name="connsiteX4" fmla="*/ 1625600 w 4983252"/>
                    <a:gd name="connsiteY4" fmla="*/ 9235 h 1807335"/>
                    <a:gd name="connsiteX0" fmla="*/ 1625600 w 4983252"/>
                    <a:gd name="connsiteY0" fmla="*/ 9235 h 1807335"/>
                    <a:gd name="connsiteX1" fmla="*/ 3209870 w 4983252"/>
                    <a:gd name="connsiteY1" fmla="*/ 0 h 1807335"/>
                    <a:gd name="connsiteX2" fmla="*/ 4983252 w 4983252"/>
                    <a:gd name="connsiteY2" fmla="*/ 1807335 h 1807335"/>
                    <a:gd name="connsiteX3" fmla="*/ 0 w 4983252"/>
                    <a:gd name="connsiteY3" fmla="*/ 1807335 h 1807335"/>
                    <a:gd name="connsiteX4" fmla="*/ 1625600 w 4983252"/>
                    <a:gd name="connsiteY4" fmla="*/ 9235 h 1807335"/>
                    <a:gd name="connsiteX0" fmla="*/ 1625600 w 4983252"/>
                    <a:gd name="connsiteY0" fmla="*/ 9235 h 1807335"/>
                    <a:gd name="connsiteX1" fmla="*/ 3209870 w 4983252"/>
                    <a:gd name="connsiteY1" fmla="*/ 0 h 1807335"/>
                    <a:gd name="connsiteX2" fmla="*/ 4983252 w 4983252"/>
                    <a:gd name="connsiteY2" fmla="*/ 1807335 h 1807335"/>
                    <a:gd name="connsiteX3" fmla="*/ 0 w 4983252"/>
                    <a:gd name="connsiteY3" fmla="*/ 1807335 h 1807335"/>
                    <a:gd name="connsiteX4" fmla="*/ 1625600 w 4983252"/>
                    <a:gd name="connsiteY4" fmla="*/ 9235 h 1807335"/>
                    <a:gd name="connsiteX0" fmla="*/ 1431636 w 4983252"/>
                    <a:gd name="connsiteY0" fmla="*/ 369454 h 1807335"/>
                    <a:gd name="connsiteX1" fmla="*/ 3209870 w 4983252"/>
                    <a:gd name="connsiteY1" fmla="*/ 0 h 1807335"/>
                    <a:gd name="connsiteX2" fmla="*/ 4983252 w 4983252"/>
                    <a:gd name="connsiteY2" fmla="*/ 1807335 h 1807335"/>
                    <a:gd name="connsiteX3" fmla="*/ 0 w 4983252"/>
                    <a:gd name="connsiteY3" fmla="*/ 1807335 h 1807335"/>
                    <a:gd name="connsiteX4" fmla="*/ 1431636 w 4983252"/>
                    <a:gd name="connsiteY4" fmla="*/ 369454 h 1807335"/>
                    <a:gd name="connsiteX0" fmla="*/ 1431636 w 4983252"/>
                    <a:gd name="connsiteY0" fmla="*/ 0 h 1437881"/>
                    <a:gd name="connsiteX1" fmla="*/ 3551615 w 4983252"/>
                    <a:gd name="connsiteY1" fmla="*/ 1 h 1437881"/>
                    <a:gd name="connsiteX2" fmla="*/ 4983252 w 4983252"/>
                    <a:gd name="connsiteY2" fmla="*/ 1437881 h 1437881"/>
                    <a:gd name="connsiteX3" fmla="*/ 0 w 4983252"/>
                    <a:gd name="connsiteY3" fmla="*/ 1437881 h 1437881"/>
                    <a:gd name="connsiteX4" fmla="*/ 1431636 w 4983252"/>
                    <a:gd name="connsiteY4" fmla="*/ 0 h 1437881"/>
                    <a:gd name="connsiteX0" fmla="*/ 1431636 w 4983252"/>
                    <a:gd name="connsiteY0" fmla="*/ 0 h 1437881"/>
                    <a:gd name="connsiteX1" fmla="*/ 3662452 w 4983252"/>
                    <a:gd name="connsiteY1" fmla="*/ 36947 h 1437881"/>
                    <a:gd name="connsiteX2" fmla="*/ 4983252 w 4983252"/>
                    <a:gd name="connsiteY2" fmla="*/ 1437881 h 1437881"/>
                    <a:gd name="connsiteX3" fmla="*/ 0 w 4983252"/>
                    <a:gd name="connsiteY3" fmla="*/ 1437881 h 1437881"/>
                    <a:gd name="connsiteX4" fmla="*/ 1431636 w 4983252"/>
                    <a:gd name="connsiteY4" fmla="*/ 0 h 1437881"/>
                    <a:gd name="connsiteX0" fmla="*/ 1219200 w 4770816"/>
                    <a:gd name="connsiteY0" fmla="*/ 0 h 1437881"/>
                    <a:gd name="connsiteX1" fmla="*/ 3450016 w 4770816"/>
                    <a:gd name="connsiteY1" fmla="*/ 36947 h 1437881"/>
                    <a:gd name="connsiteX2" fmla="*/ 4770816 w 4770816"/>
                    <a:gd name="connsiteY2" fmla="*/ 1437881 h 1437881"/>
                    <a:gd name="connsiteX3" fmla="*/ 0 w 4770816"/>
                    <a:gd name="connsiteY3" fmla="*/ 1133081 h 1437881"/>
                    <a:gd name="connsiteX4" fmla="*/ 1219200 w 4770816"/>
                    <a:gd name="connsiteY4" fmla="*/ 0 h 1437881"/>
                    <a:gd name="connsiteX0" fmla="*/ 1219200 w 4632270"/>
                    <a:gd name="connsiteY0" fmla="*/ 0 h 1133081"/>
                    <a:gd name="connsiteX1" fmla="*/ 3450016 w 4632270"/>
                    <a:gd name="connsiteY1" fmla="*/ 36947 h 1133081"/>
                    <a:gd name="connsiteX2" fmla="*/ 4632270 w 4632270"/>
                    <a:gd name="connsiteY2" fmla="*/ 1105372 h 1133081"/>
                    <a:gd name="connsiteX3" fmla="*/ 0 w 4632270"/>
                    <a:gd name="connsiteY3" fmla="*/ 1133081 h 1133081"/>
                    <a:gd name="connsiteX4" fmla="*/ 1219200 w 4632270"/>
                    <a:gd name="connsiteY4" fmla="*/ 0 h 1133081"/>
                    <a:gd name="connsiteX0" fmla="*/ 1219200 w 4623033"/>
                    <a:gd name="connsiteY0" fmla="*/ 0 h 1170027"/>
                    <a:gd name="connsiteX1" fmla="*/ 3450016 w 4623033"/>
                    <a:gd name="connsiteY1" fmla="*/ 36947 h 1170027"/>
                    <a:gd name="connsiteX2" fmla="*/ 4623033 w 4623033"/>
                    <a:gd name="connsiteY2" fmla="*/ 1170027 h 1170027"/>
                    <a:gd name="connsiteX3" fmla="*/ 0 w 4623033"/>
                    <a:gd name="connsiteY3" fmla="*/ 1133081 h 1170027"/>
                    <a:gd name="connsiteX4" fmla="*/ 1219200 w 4623033"/>
                    <a:gd name="connsiteY4" fmla="*/ 0 h 1170027"/>
                    <a:gd name="connsiteX0" fmla="*/ 1209964 w 4613797"/>
                    <a:gd name="connsiteY0" fmla="*/ 0 h 1188499"/>
                    <a:gd name="connsiteX1" fmla="*/ 3440780 w 4613797"/>
                    <a:gd name="connsiteY1" fmla="*/ 36947 h 1188499"/>
                    <a:gd name="connsiteX2" fmla="*/ 4613797 w 4613797"/>
                    <a:gd name="connsiteY2" fmla="*/ 1170027 h 1188499"/>
                    <a:gd name="connsiteX3" fmla="*/ 0 w 4613797"/>
                    <a:gd name="connsiteY3" fmla="*/ 1188499 h 1188499"/>
                    <a:gd name="connsiteX4" fmla="*/ 1209964 w 4613797"/>
                    <a:gd name="connsiteY4" fmla="*/ 0 h 1188499"/>
                    <a:gd name="connsiteX0" fmla="*/ 1209964 w 4613797"/>
                    <a:gd name="connsiteY0" fmla="*/ 0 h 1188499"/>
                    <a:gd name="connsiteX1" fmla="*/ 3440780 w 4613797"/>
                    <a:gd name="connsiteY1" fmla="*/ 36947 h 1188499"/>
                    <a:gd name="connsiteX2" fmla="*/ 4613797 w 4613797"/>
                    <a:gd name="connsiteY2" fmla="*/ 1170027 h 1188499"/>
                    <a:gd name="connsiteX3" fmla="*/ 0 w 4613797"/>
                    <a:gd name="connsiteY3" fmla="*/ 1188499 h 1188499"/>
                    <a:gd name="connsiteX4" fmla="*/ 1209964 w 4613797"/>
                    <a:gd name="connsiteY4" fmla="*/ 0 h 1188499"/>
                    <a:gd name="connsiteX0" fmla="*/ 1209964 w 4613797"/>
                    <a:gd name="connsiteY0" fmla="*/ 0 h 1188499"/>
                    <a:gd name="connsiteX1" fmla="*/ 3440780 w 4613797"/>
                    <a:gd name="connsiteY1" fmla="*/ 36947 h 1188499"/>
                    <a:gd name="connsiteX2" fmla="*/ 4613797 w 4613797"/>
                    <a:gd name="connsiteY2" fmla="*/ 1170027 h 1188499"/>
                    <a:gd name="connsiteX3" fmla="*/ 0 w 4613797"/>
                    <a:gd name="connsiteY3" fmla="*/ 1188499 h 1188499"/>
                    <a:gd name="connsiteX4" fmla="*/ 1209964 w 4613797"/>
                    <a:gd name="connsiteY4" fmla="*/ 0 h 1188499"/>
                    <a:gd name="connsiteX0" fmla="*/ 1209964 w 4613797"/>
                    <a:gd name="connsiteY0" fmla="*/ 0 h 1188499"/>
                    <a:gd name="connsiteX1" fmla="*/ 3440780 w 4613797"/>
                    <a:gd name="connsiteY1" fmla="*/ 36947 h 1188499"/>
                    <a:gd name="connsiteX2" fmla="*/ 4613797 w 4613797"/>
                    <a:gd name="connsiteY2" fmla="*/ 1170027 h 1188499"/>
                    <a:gd name="connsiteX3" fmla="*/ 0 w 4613797"/>
                    <a:gd name="connsiteY3" fmla="*/ 1188499 h 1188499"/>
                    <a:gd name="connsiteX4" fmla="*/ 1209964 w 4613797"/>
                    <a:gd name="connsiteY4" fmla="*/ 0 h 1188499"/>
                    <a:gd name="connsiteX0" fmla="*/ 1209964 w 4613797"/>
                    <a:gd name="connsiteY0" fmla="*/ 0 h 1188499"/>
                    <a:gd name="connsiteX1" fmla="*/ 3440780 w 4613797"/>
                    <a:gd name="connsiteY1" fmla="*/ 36947 h 1188499"/>
                    <a:gd name="connsiteX2" fmla="*/ 4613797 w 4613797"/>
                    <a:gd name="connsiteY2" fmla="*/ 1170027 h 1188499"/>
                    <a:gd name="connsiteX3" fmla="*/ 0 w 4613797"/>
                    <a:gd name="connsiteY3" fmla="*/ 1188499 h 1188499"/>
                    <a:gd name="connsiteX4" fmla="*/ 1209964 w 4613797"/>
                    <a:gd name="connsiteY4" fmla="*/ 0 h 1188499"/>
                    <a:gd name="connsiteX0" fmla="*/ 1209964 w 4613797"/>
                    <a:gd name="connsiteY0" fmla="*/ 0 h 1188499"/>
                    <a:gd name="connsiteX1" fmla="*/ 3450017 w 4613797"/>
                    <a:gd name="connsiteY1" fmla="*/ 55420 h 1188499"/>
                    <a:gd name="connsiteX2" fmla="*/ 4613797 w 4613797"/>
                    <a:gd name="connsiteY2" fmla="*/ 1170027 h 1188499"/>
                    <a:gd name="connsiteX3" fmla="*/ 0 w 4613797"/>
                    <a:gd name="connsiteY3" fmla="*/ 1188499 h 1188499"/>
                    <a:gd name="connsiteX4" fmla="*/ 1209964 w 4613797"/>
                    <a:gd name="connsiteY4" fmla="*/ 0 h 1188499"/>
                    <a:gd name="connsiteX0" fmla="*/ 1200728 w 4613797"/>
                    <a:gd name="connsiteY0" fmla="*/ 0 h 1133081"/>
                    <a:gd name="connsiteX1" fmla="*/ 3450017 w 4613797"/>
                    <a:gd name="connsiteY1" fmla="*/ 2 h 1133081"/>
                    <a:gd name="connsiteX2" fmla="*/ 4613797 w 4613797"/>
                    <a:gd name="connsiteY2" fmla="*/ 1114609 h 1133081"/>
                    <a:gd name="connsiteX3" fmla="*/ 0 w 4613797"/>
                    <a:gd name="connsiteY3" fmla="*/ 1133081 h 1133081"/>
                    <a:gd name="connsiteX4" fmla="*/ 1200728 w 4613797"/>
                    <a:gd name="connsiteY4" fmla="*/ 0 h 11330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613797" h="1133081">
                      <a:moveTo>
                        <a:pt x="1200728" y="0"/>
                      </a:moveTo>
                      <a:lnTo>
                        <a:pt x="3450017" y="2"/>
                      </a:lnTo>
                      <a:cubicBezTo>
                        <a:pt x="3268369" y="617841"/>
                        <a:pt x="2948172" y="1023243"/>
                        <a:pt x="4613797" y="1114609"/>
                      </a:cubicBezTo>
                      <a:lnTo>
                        <a:pt x="0" y="1133081"/>
                      </a:lnTo>
                      <a:cubicBezTo>
                        <a:pt x="1453187" y="1087896"/>
                        <a:pt x="1456267" y="654785"/>
                        <a:pt x="1200728" y="0"/>
                      </a:cubicBezTo>
                      <a:close/>
                    </a:path>
                  </a:pathLst>
                </a:custGeom>
                <a:solidFill>
                  <a:srgbClr val="7A7A7A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32472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345" name="Rounded Rectangle 1312"/>
                <p:cNvSpPr/>
                <p:nvPr/>
              </p:nvSpPr>
              <p:spPr bwMode="auto">
                <a:xfrm>
                  <a:off x="-2759706" y="1099471"/>
                  <a:ext cx="7926138" cy="5508724"/>
                </a:xfrm>
                <a:prstGeom prst="roundRect">
                  <a:avLst>
                    <a:gd name="adj" fmla="val 8482"/>
                  </a:avLst>
                </a:prstGeom>
                <a:solidFill>
                  <a:srgbClr val="A3B4BB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32472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346" name="Rectangle 345"/>
                <p:cNvSpPr/>
                <p:nvPr/>
              </p:nvSpPr>
              <p:spPr bwMode="auto">
                <a:xfrm>
                  <a:off x="-2133709" y="1626404"/>
                  <a:ext cx="6674143" cy="4361520"/>
                </a:xfrm>
                <a:prstGeom prst="rect">
                  <a:avLst/>
                </a:prstGeom>
                <a:solidFill>
                  <a:srgbClr val="59B4D9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32472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347" name="Rectangle 346"/>
                <p:cNvSpPr/>
                <p:nvPr/>
              </p:nvSpPr>
              <p:spPr bwMode="auto">
                <a:xfrm>
                  <a:off x="-1332157" y="7460658"/>
                  <a:ext cx="5071038" cy="438533"/>
                </a:xfrm>
                <a:prstGeom prst="rect">
                  <a:avLst/>
                </a:prstGeom>
                <a:solidFill>
                  <a:srgbClr val="A3B4BB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32472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  <p:grpSp>
            <p:nvGrpSpPr>
              <p:cNvPr id="340" name="Group 339"/>
              <p:cNvGrpSpPr/>
              <p:nvPr/>
            </p:nvGrpSpPr>
            <p:grpSpPr>
              <a:xfrm>
                <a:off x="10627414" y="5941057"/>
                <a:ext cx="225518" cy="270767"/>
                <a:chOff x="8055373" y="3635514"/>
                <a:chExt cx="1066706" cy="1315899"/>
              </a:xfrm>
            </p:grpSpPr>
            <p:sp>
              <p:nvSpPr>
                <p:cNvPr id="341" name="Freeform 1308"/>
                <p:cNvSpPr/>
                <p:nvPr/>
              </p:nvSpPr>
              <p:spPr>
                <a:xfrm>
                  <a:off x="8072535" y="3635514"/>
                  <a:ext cx="1049544" cy="562870"/>
                </a:xfrm>
                <a:custGeom>
                  <a:avLst/>
                  <a:gdLst>
                    <a:gd name="connsiteX0" fmla="*/ 268288 w 785813"/>
                    <a:gd name="connsiteY0" fmla="*/ 0 h 463550"/>
                    <a:gd name="connsiteX1" fmla="*/ 0 w 785813"/>
                    <a:gd name="connsiteY1" fmla="*/ 268288 h 463550"/>
                    <a:gd name="connsiteX2" fmla="*/ 220663 w 785813"/>
                    <a:gd name="connsiteY2" fmla="*/ 463550 h 463550"/>
                    <a:gd name="connsiteX3" fmla="*/ 228601 w 785813"/>
                    <a:gd name="connsiteY3" fmla="*/ 458788 h 463550"/>
                    <a:gd name="connsiteX4" fmla="*/ 785813 w 785813"/>
                    <a:gd name="connsiteY4" fmla="*/ 263525 h 463550"/>
                    <a:gd name="connsiteX5" fmla="*/ 268288 w 785813"/>
                    <a:gd name="connsiteY5" fmla="*/ 0 h 463550"/>
                    <a:gd name="connsiteX0" fmla="*/ 515938 w 1033463"/>
                    <a:gd name="connsiteY0" fmla="*/ 0 h 463550"/>
                    <a:gd name="connsiteX1" fmla="*/ 0 w 1033463"/>
                    <a:gd name="connsiteY1" fmla="*/ 257176 h 463550"/>
                    <a:gd name="connsiteX2" fmla="*/ 468313 w 1033463"/>
                    <a:gd name="connsiteY2" fmla="*/ 463550 h 463550"/>
                    <a:gd name="connsiteX3" fmla="*/ 476251 w 1033463"/>
                    <a:gd name="connsiteY3" fmla="*/ 458788 h 463550"/>
                    <a:gd name="connsiteX4" fmla="*/ 1033463 w 1033463"/>
                    <a:gd name="connsiteY4" fmla="*/ 263525 h 463550"/>
                    <a:gd name="connsiteX5" fmla="*/ 515938 w 1033463"/>
                    <a:gd name="connsiteY5" fmla="*/ 0 h 463550"/>
                    <a:gd name="connsiteX0" fmla="*/ 515938 w 1033463"/>
                    <a:gd name="connsiteY0" fmla="*/ 0 h 463550"/>
                    <a:gd name="connsiteX1" fmla="*/ 0 w 1033463"/>
                    <a:gd name="connsiteY1" fmla="*/ 257176 h 463550"/>
                    <a:gd name="connsiteX2" fmla="*/ 468313 w 1033463"/>
                    <a:gd name="connsiteY2" fmla="*/ 463550 h 463550"/>
                    <a:gd name="connsiteX3" fmla="*/ 1033463 w 1033463"/>
                    <a:gd name="connsiteY3" fmla="*/ 263525 h 463550"/>
                    <a:gd name="connsiteX4" fmla="*/ 515938 w 1033463"/>
                    <a:gd name="connsiteY4" fmla="*/ 0 h 463550"/>
                    <a:gd name="connsiteX0" fmla="*/ 515938 w 1033463"/>
                    <a:gd name="connsiteY0" fmla="*/ 0 h 527050"/>
                    <a:gd name="connsiteX1" fmla="*/ 0 w 1033463"/>
                    <a:gd name="connsiteY1" fmla="*/ 257176 h 527050"/>
                    <a:gd name="connsiteX2" fmla="*/ 509588 w 1033463"/>
                    <a:gd name="connsiteY2" fmla="*/ 527050 h 527050"/>
                    <a:gd name="connsiteX3" fmla="*/ 1033463 w 1033463"/>
                    <a:gd name="connsiteY3" fmla="*/ 263525 h 527050"/>
                    <a:gd name="connsiteX4" fmla="*/ 515938 w 1033463"/>
                    <a:gd name="connsiteY4" fmla="*/ 0 h 527050"/>
                    <a:gd name="connsiteX0" fmla="*/ 528638 w 1033463"/>
                    <a:gd name="connsiteY0" fmla="*/ 0 h 549275"/>
                    <a:gd name="connsiteX1" fmla="*/ 0 w 1033463"/>
                    <a:gd name="connsiteY1" fmla="*/ 279401 h 549275"/>
                    <a:gd name="connsiteX2" fmla="*/ 509588 w 1033463"/>
                    <a:gd name="connsiteY2" fmla="*/ 549275 h 549275"/>
                    <a:gd name="connsiteX3" fmla="*/ 1033463 w 1033463"/>
                    <a:gd name="connsiteY3" fmla="*/ 285750 h 549275"/>
                    <a:gd name="connsiteX4" fmla="*/ 528638 w 1033463"/>
                    <a:gd name="connsiteY4" fmla="*/ 0 h 549275"/>
                    <a:gd name="connsiteX0" fmla="*/ 528638 w 1044576"/>
                    <a:gd name="connsiteY0" fmla="*/ 0 h 549275"/>
                    <a:gd name="connsiteX1" fmla="*/ 0 w 1044576"/>
                    <a:gd name="connsiteY1" fmla="*/ 279401 h 549275"/>
                    <a:gd name="connsiteX2" fmla="*/ 509588 w 1044576"/>
                    <a:gd name="connsiteY2" fmla="*/ 549275 h 549275"/>
                    <a:gd name="connsiteX3" fmla="*/ 1044576 w 1044576"/>
                    <a:gd name="connsiteY3" fmla="*/ 285750 h 549275"/>
                    <a:gd name="connsiteX4" fmla="*/ 528638 w 1044576"/>
                    <a:gd name="connsiteY4" fmla="*/ 0 h 549275"/>
                    <a:gd name="connsiteX0" fmla="*/ 528638 w 1044576"/>
                    <a:gd name="connsiteY0" fmla="*/ 0 h 560388"/>
                    <a:gd name="connsiteX1" fmla="*/ 0 w 1044576"/>
                    <a:gd name="connsiteY1" fmla="*/ 290514 h 560388"/>
                    <a:gd name="connsiteX2" fmla="*/ 509588 w 1044576"/>
                    <a:gd name="connsiteY2" fmla="*/ 560388 h 560388"/>
                    <a:gd name="connsiteX3" fmla="*/ 1044576 w 1044576"/>
                    <a:gd name="connsiteY3" fmla="*/ 296863 h 560388"/>
                    <a:gd name="connsiteX4" fmla="*/ 528638 w 1044576"/>
                    <a:gd name="connsiteY4" fmla="*/ 0 h 560388"/>
                    <a:gd name="connsiteX0" fmla="*/ 543542 w 1059480"/>
                    <a:gd name="connsiteY0" fmla="*/ 0 h 560388"/>
                    <a:gd name="connsiteX1" fmla="*/ 0 w 1059480"/>
                    <a:gd name="connsiteY1" fmla="*/ 307903 h 560388"/>
                    <a:gd name="connsiteX2" fmla="*/ 524492 w 1059480"/>
                    <a:gd name="connsiteY2" fmla="*/ 560388 h 560388"/>
                    <a:gd name="connsiteX3" fmla="*/ 1059480 w 1059480"/>
                    <a:gd name="connsiteY3" fmla="*/ 296863 h 560388"/>
                    <a:gd name="connsiteX4" fmla="*/ 543542 w 1059480"/>
                    <a:gd name="connsiteY4" fmla="*/ 0 h 560388"/>
                    <a:gd name="connsiteX0" fmla="*/ 543542 w 1049544"/>
                    <a:gd name="connsiteY0" fmla="*/ 0 h 560388"/>
                    <a:gd name="connsiteX1" fmla="*/ 0 w 1049544"/>
                    <a:gd name="connsiteY1" fmla="*/ 307903 h 560388"/>
                    <a:gd name="connsiteX2" fmla="*/ 524492 w 1049544"/>
                    <a:gd name="connsiteY2" fmla="*/ 560388 h 560388"/>
                    <a:gd name="connsiteX3" fmla="*/ 1049544 w 1049544"/>
                    <a:gd name="connsiteY3" fmla="*/ 294380 h 560388"/>
                    <a:gd name="connsiteX4" fmla="*/ 543542 w 1049544"/>
                    <a:gd name="connsiteY4" fmla="*/ 0 h 560388"/>
                    <a:gd name="connsiteX0" fmla="*/ 543542 w 1049544"/>
                    <a:gd name="connsiteY0" fmla="*/ 0 h 562871"/>
                    <a:gd name="connsiteX1" fmla="*/ 0 w 1049544"/>
                    <a:gd name="connsiteY1" fmla="*/ 307903 h 562871"/>
                    <a:gd name="connsiteX2" fmla="*/ 507104 w 1049544"/>
                    <a:gd name="connsiteY2" fmla="*/ 562871 h 562871"/>
                    <a:gd name="connsiteX3" fmla="*/ 1049544 w 1049544"/>
                    <a:gd name="connsiteY3" fmla="*/ 294380 h 562871"/>
                    <a:gd name="connsiteX4" fmla="*/ 543542 w 1049544"/>
                    <a:gd name="connsiteY4" fmla="*/ 0 h 5628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49544" h="562871">
                      <a:moveTo>
                        <a:pt x="543542" y="0"/>
                      </a:moveTo>
                      <a:lnTo>
                        <a:pt x="0" y="307903"/>
                      </a:lnTo>
                      <a:lnTo>
                        <a:pt x="507104" y="562871"/>
                      </a:lnTo>
                      <a:lnTo>
                        <a:pt x="1049544" y="294380"/>
                      </a:lnTo>
                      <a:lnTo>
                        <a:pt x="543542" y="0"/>
                      </a:lnTo>
                      <a:close/>
                    </a:path>
                  </a:pathLst>
                </a:custGeom>
                <a:solidFill>
                  <a:schemeClr val="bg1">
                    <a:alpha val="85000"/>
                  </a:scheme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342" name="Freeform 1309"/>
                <p:cNvSpPr/>
                <p:nvPr/>
              </p:nvSpPr>
              <p:spPr>
                <a:xfrm>
                  <a:off x="8055373" y="3970338"/>
                  <a:ext cx="517525" cy="981075"/>
                </a:xfrm>
                <a:custGeom>
                  <a:avLst/>
                  <a:gdLst>
                    <a:gd name="connsiteX0" fmla="*/ 0 w 517525"/>
                    <a:gd name="connsiteY0" fmla="*/ 0 h 981075"/>
                    <a:gd name="connsiteX1" fmla="*/ 0 w 517525"/>
                    <a:gd name="connsiteY1" fmla="*/ 669925 h 981075"/>
                    <a:gd name="connsiteX2" fmla="*/ 517525 w 517525"/>
                    <a:gd name="connsiteY2" fmla="*/ 981075 h 981075"/>
                    <a:gd name="connsiteX3" fmla="*/ 517525 w 517525"/>
                    <a:gd name="connsiteY3" fmla="*/ 258762 h 981075"/>
                    <a:gd name="connsiteX4" fmla="*/ 0 w 517525"/>
                    <a:gd name="connsiteY4" fmla="*/ 0 h 981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17525" h="981075">
                      <a:moveTo>
                        <a:pt x="0" y="0"/>
                      </a:moveTo>
                      <a:lnTo>
                        <a:pt x="0" y="669925"/>
                      </a:lnTo>
                      <a:lnTo>
                        <a:pt x="517525" y="981075"/>
                      </a:lnTo>
                      <a:lnTo>
                        <a:pt x="517525" y="2587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alpha val="55000"/>
                  </a:scheme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343" name="Freeform 1310"/>
                <p:cNvSpPr/>
                <p:nvPr/>
              </p:nvSpPr>
              <p:spPr>
                <a:xfrm flipH="1">
                  <a:off x="8604226" y="3970338"/>
                  <a:ext cx="517525" cy="981075"/>
                </a:xfrm>
                <a:custGeom>
                  <a:avLst/>
                  <a:gdLst>
                    <a:gd name="connsiteX0" fmla="*/ 0 w 517525"/>
                    <a:gd name="connsiteY0" fmla="*/ 0 h 981075"/>
                    <a:gd name="connsiteX1" fmla="*/ 0 w 517525"/>
                    <a:gd name="connsiteY1" fmla="*/ 669925 h 981075"/>
                    <a:gd name="connsiteX2" fmla="*/ 517525 w 517525"/>
                    <a:gd name="connsiteY2" fmla="*/ 981075 h 981075"/>
                    <a:gd name="connsiteX3" fmla="*/ 517525 w 517525"/>
                    <a:gd name="connsiteY3" fmla="*/ 258762 h 981075"/>
                    <a:gd name="connsiteX4" fmla="*/ 0 w 517525"/>
                    <a:gd name="connsiteY4" fmla="*/ 0 h 981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17525" h="981075">
                      <a:moveTo>
                        <a:pt x="0" y="0"/>
                      </a:moveTo>
                      <a:lnTo>
                        <a:pt x="0" y="669925"/>
                      </a:lnTo>
                      <a:lnTo>
                        <a:pt x="517525" y="981075"/>
                      </a:lnTo>
                      <a:lnTo>
                        <a:pt x="517525" y="2587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alpha val="25000"/>
                  </a:scheme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32742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456" name="Rectangle 455"/>
          <p:cNvSpPr/>
          <p:nvPr/>
        </p:nvSpPr>
        <p:spPr>
          <a:xfrm>
            <a:off x="601613" y="5575623"/>
            <a:ext cx="79046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US" dirty="0">
                <a:solidFill>
                  <a:srgbClr val="505050"/>
                </a:solidFill>
                <a:hlinkClick r:id="rId3"/>
              </a:rPr>
              <a:t>https://docs.microsoft.com/en-us/azure/azure-stack/azure-stack-deploy</a:t>
            </a:r>
            <a:r>
              <a:rPr lang="en-US" dirty="0">
                <a:solidFill>
                  <a:srgbClr val="505050"/>
                </a:solidFill>
              </a:rPr>
              <a:t>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8738103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vert="horz" wrap="square" lIns="146304" tIns="91440" rIns="146304" bIns="91440" rtlCol="0" anchor="t">
            <a:noAutofit/>
          </a:bodyPr>
          <a:lstStyle/>
          <a:p>
            <a:r>
              <a:rPr lang="sl-SI" dirty="0"/>
              <a:t>Strojne zahteve za </a:t>
            </a:r>
            <a:r>
              <a:rPr lang="en-US" dirty="0"/>
              <a:t>Azure Stack Development</a:t>
            </a:r>
            <a:r>
              <a:rPr lang="sl-SI" dirty="0"/>
              <a:t> kit</a:t>
            </a:r>
            <a:r>
              <a:rPr lang="en-US" dirty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0992310"/>
              </p:ext>
            </p:extLst>
          </p:nvPr>
        </p:nvGraphicFramePr>
        <p:xfrm>
          <a:off x="274639" y="1342707"/>
          <a:ext cx="11560222" cy="3810740"/>
        </p:xfrm>
        <a:graphic>
          <a:graphicData uri="http://schemas.openxmlformats.org/drawingml/2006/table">
            <a:tbl>
              <a:tblPr/>
              <a:tblGrid>
                <a:gridCol w="4719462">
                  <a:extLst>
                    <a:ext uri="{9D8B030D-6E8A-4147-A177-3AD203B41FA5}">
                      <a16:colId xmlns:a16="http://schemas.microsoft.com/office/drawing/2014/main" val="391300122"/>
                    </a:ext>
                  </a:extLst>
                </a:gridCol>
                <a:gridCol w="6840760">
                  <a:extLst>
                    <a:ext uri="{9D8B030D-6E8A-4147-A177-3AD203B41FA5}">
                      <a16:colId xmlns:a16="http://schemas.microsoft.com/office/drawing/2014/main" val="2250362340"/>
                    </a:ext>
                  </a:extLst>
                </a:gridCol>
              </a:tblGrid>
              <a:tr h="341689">
                <a:tc>
                  <a:txBody>
                    <a:bodyPr/>
                    <a:lstStyle/>
                    <a:p>
                      <a:r>
                        <a:rPr lang="en-US" sz="1800" b="1">
                          <a:solidFill>
                            <a:schemeClr val="bg1"/>
                          </a:solidFill>
                        </a:rPr>
                        <a:t>Component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Recommended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09685"/>
                  </a:ext>
                </a:extLst>
              </a:tr>
              <a:tr h="640392">
                <a:tc>
                  <a:txBody>
                    <a:bodyPr/>
                    <a:lstStyle/>
                    <a:p>
                      <a:r>
                        <a:rPr lang="en-US" sz="1800" b="1" dirty="0"/>
                        <a:t>Disk drives: Operating System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1 OS disk with minimum of 200 GB available for system partition (SSD or HDD)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3847430"/>
                  </a:ext>
                </a:extLst>
              </a:tr>
              <a:tr h="706869">
                <a:tc>
                  <a:txBody>
                    <a:bodyPr/>
                    <a:lstStyle/>
                    <a:p>
                      <a:r>
                        <a:rPr lang="en-US" sz="1800" b="1"/>
                        <a:t>Disk drives: General Azure Stack POC Data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4 disks. Each disk provides a minimum of 250 GB of capacity (SSD or HDD). All available disks will be used. *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7766590"/>
                  </a:ext>
                </a:extLst>
              </a:tr>
              <a:tr h="379903">
                <a:tc>
                  <a:txBody>
                    <a:bodyPr/>
                    <a:lstStyle/>
                    <a:p>
                      <a:r>
                        <a:rPr lang="en-US" sz="1800" b="1"/>
                        <a:t>Compute: CPU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Dual-Socket: 16 Physical Cores (total)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5837379"/>
                  </a:ext>
                </a:extLst>
              </a:tr>
              <a:tr h="341689">
                <a:tc>
                  <a:txBody>
                    <a:bodyPr/>
                    <a:lstStyle/>
                    <a:p>
                      <a:r>
                        <a:rPr lang="en-US" sz="1800" b="1"/>
                        <a:t>Compute: Memory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128 GB RAM **</a:t>
                      </a:r>
                      <a:r>
                        <a:rPr lang="sl-SI" sz="1800" dirty="0"/>
                        <a:t> (192 GB++)</a:t>
                      </a:r>
                      <a:endParaRPr lang="en-US" sz="1800" dirty="0"/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1754554"/>
                  </a:ext>
                </a:extLst>
              </a:tr>
              <a:tr h="379903">
                <a:tc>
                  <a:txBody>
                    <a:bodyPr/>
                    <a:lstStyle/>
                    <a:p>
                      <a:r>
                        <a:rPr lang="en-US" sz="1800" b="1"/>
                        <a:t>Compute: BIOS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Hyper-V Enabled (with SLAT support)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7953408"/>
                  </a:ext>
                </a:extLst>
              </a:tr>
              <a:tr h="640392">
                <a:tc>
                  <a:txBody>
                    <a:bodyPr/>
                    <a:lstStyle/>
                    <a:p>
                      <a:r>
                        <a:rPr lang="en-US" sz="1800" b="1"/>
                        <a:t>Network: NIC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Windows Server 2012 R2 Certification required for NIC; no specialized features required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1044581"/>
                  </a:ext>
                </a:extLst>
              </a:tr>
              <a:tr h="379903">
                <a:tc>
                  <a:txBody>
                    <a:bodyPr/>
                    <a:lstStyle/>
                    <a:p>
                      <a:r>
                        <a:rPr lang="en-US" sz="1800" b="1"/>
                        <a:t>HW logo certification</a:t>
                      </a:r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hlinkClick r:id="rId3"/>
                        </a:rPr>
                        <a:t>Certified for Windows Server 2012 R2</a:t>
                      </a:r>
                      <a:endParaRPr lang="en-US" sz="1800" dirty="0"/>
                    </a:p>
                  </a:txBody>
                  <a:tcPr marL="39478" marR="39478" marT="19739" marB="197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3757633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213917" y="5297462"/>
            <a:ext cx="123284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*  You will need more than this recommended capacity if you plan on adding many of the </a:t>
            </a:r>
            <a:r>
              <a:rPr lang="en-US" dirty="0">
                <a:hlinkClick r:id="rId4"/>
              </a:rPr>
              <a:t>marketplace items</a:t>
            </a:r>
            <a:r>
              <a:rPr lang="en-US" dirty="0"/>
              <a:t> from Azure</a:t>
            </a:r>
          </a:p>
          <a:p>
            <a:r>
              <a:rPr lang="en-US" dirty="0"/>
              <a:t>** Minimum memory to support PaaS resource providers</a:t>
            </a:r>
          </a:p>
        </p:txBody>
      </p:sp>
    </p:spTree>
    <p:extLst>
      <p:ext uri="{BB962C8B-B14F-4D97-AF65-F5344CB8AC3E}">
        <p14:creationId xmlns:p14="http://schemas.microsoft.com/office/powerpoint/2010/main" val="1798718514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chemeClr val="accent3"/>
                </a:solidFill>
              </a:rPr>
              <a:t>Azure </a:t>
            </a:r>
            <a:r>
              <a:rPr lang="sl-SI" dirty="0" err="1">
                <a:solidFill>
                  <a:schemeClr val="accent3"/>
                </a:solidFill>
              </a:rPr>
              <a:t>templates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6303575" cy="5404556"/>
          </a:xfrm>
        </p:spPr>
        <p:txBody>
          <a:bodyPr/>
          <a:lstStyle/>
          <a:p>
            <a:pPr lvl="1"/>
            <a:r>
              <a:rPr lang="en-US" sz="3200" dirty="0">
                <a:solidFill>
                  <a:srgbClr val="505050"/>
                </a:solidFill>
                <a:latin typeface="Segoe UI Light"/>
              </a:rPr>
              <a:t>Azure </a:t>
            </a:r>
            <a:r>
              <a:rPr lang="en-US" sz="3200" dirty="0" err="1">
                <a:solidFill>
                  <a:srgbClr val="505050"/>
                </a:solidFill>
                <a:latin typeface="Segoe UI Light"/>
              </a:rPr>
              <a:t>Quickstart</a:t>
            </a:r>
            <a:r>
              <a:rPr lang="en-US" sz="3200" dirty="0">
                <a:solidFill>
                  <a:srgbClr val="505050"/>
                </a:solidFill>
                <a:latin typeface="Segoe UI Light"/>
              </a:rPr>
              <a:t> Templates</a:t>
            </a:r>
          </a:p>
          <a:p>
            <a:pPr marL="5143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Community contributed ARM templates to accelerate learning and deployment of Azure Services</a:t>
            </a:r>
          </a:p>
          <a:p>
            <a:pPr marL="5143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Contains a contribution guide and best practices. </a:t>
            </a:r>
            <a:endParaRPr lang="en-US" sz="2400" dirty="0">
              <a:solidFill>
                <a:srgbClr val="505050"/>
              </a:solidFill>
              <a:hlinkClick r:id="" action="ppaction://noaction"/>
            </a:endParaRPr>
          </a:p>
          <a:p>
            <a:pPr marL="514350" lvl="2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505050"/>
                </a:solidFill>
                <a:hlinkClick r:id="" action="ppaction://noaction"/>
              </a:rPr>
              <a:t>https://azure.microsoft.com/en-us/resources/templates/</a:t>
            </a:r>
            <a:endParaRPr lang="en-US" sz="2000" dirty="0">
              <a:solidFill>
                <a:srgbClr val="505050"/>
              </a:solidFill>
            </a:endParaRPr>
          </a:p>
          <a:p>
            <a:pPr lvl="1"/>
            <a:r>
              <a:rPr lang="en-US" sz="3200" dirty="0">
                <a:solidFill>
                  <a:srgbClr val="505050"/>
                </a:solidFill>
                <a:latin typeface="Segoe UI Light"/>
              </a:rPr>
              <a:t>Azure Stack support</a:t>
            </a:r>
          </a:p>
          <a:p>
            <a:pPr marL="5143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Contains deployment templates that have been tested on Microsoft Azure Stack Technical Preview</a:t>
            </a:r>
          </a:p>
          <a:p>
            <a:pPr marL="514350" lvl="2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505050"/>
                </a:solidFill>
                <a:hlinkClick r:id="rId3"/>
              </a:rPr>
              <a:t>https://github.com/Azure/AzureStack-QuickStart-Templates</a:t>
            </a:r>
            <a:endParaRPr lang="en-US" sz="2000" dirty="0">
              <a:solidFill>
                <a:srgbClr val="50505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48330" y="6637550"/>
            <a:ext cx="508814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lumMod val="40000"/>
                    <a:lumOff val="60000"/>
                  </a:srgbClr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Microsoft Confidential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5491" y="13034"/>
            <a:ext cx="5467452" cy="41005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t="10237"/>
          <a:stretch/>
        </p:blipFill>
        <p:spPr>
          <a:xfrm>
            <a:off x="6506269" y="2063328"/>
            <a:ext cx="5471424" cy="4020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981825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Pomembni viri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40" y="1212849"/>
            <a:ext cx="11889564" cy="4752070"/>
          </a:xfrm>
        </p:spPr>
        <p:txBody>
          <a:bodyPr/>
          <a:lstStyle/>
          <a:p>
            <a:pPr lvl="0"/>
            <a:r>
              <a:rPr lang="en-US" sz="2800" u="sng" dirty="0">
                <a:hlinkClick r:id="rId3"/>
              </a:rPr>
              <a:t>http://aka.ms/AzureStack</a:t>
            </a:r>
            <a:r>
              <a:rPr lang="en-US" sz="2800" dirty="0"/>
              <a:t> (Main Site)</a:t>
            </a:r>
          </a:p>
          <a:p>
            <a:pPr lvl="0"/>
            <a:r>
              <a:rPr lang="en-US" sz="2800" u="sng" dirty="0">
                <a:hlinkClick r:id="rId4"/>
              </a:rPr>
              <a:t>http://aka.ms/AzureStackDocs</a:t>
            </a:r>
            <a:r>
              <a:rPr lang="en-US" sz="2800" dirty="0"/>
              <a:t> (Documentation) </a:t>
            </a:r>
            <a:r>
              <a:rPr lang="en-US" sz="2800" u="sng" dirty="0">
                <a:latin typeface="+mj-lt"/>
                <a:hlinkClick r:id="rId5"/>
              </a:rPr>
              <a:t>http://aka.ms/azurestackwhatsnew</a:t>
            </a:r>
            <a:r>
              <a:rPr lang="en-US" sz="2800" dirty="0">
                <a:latin typeface="+mj-lt"/>
              </a:rPr>
              <a:t> </a:t>
            </a:r>
            <a:endParaRPr lang="sl-SI" sz="2800" dirty="0">
              <a:latin typeface="+mj-lt"/>
            </a:endParaRPr>
          </a:p>
          <a:p>
            <a:pPr lvl="0"/>
            <a:r>
              <a:rPr lang="en-US" sz="2800" u="sng" dirty="0">
                <a:latin typeface="+mj-lt"/>
                <a:hlinkClick r:id="rId6"/>
              </a:rPr>
              <a:t>http://aka.ms/azurestacktroubleshooting</a:t>
            </a:r>
            <a:r>
              <a:rPr lang="en-US" sz="2800" dirty="0">
                <a:latin typeface="+mj-lt"/>
              </a:rPr>
              <a:t> </a:t>
            </a:r>
          </a:p>
          <a:p>
            <a:pPr lvl="0"/>
            <a:r>
              <a:rPr lang="en-US" sz="2800" u="sng" dirty="0">
                <a:hlinkClick r:id="rId7"/>
              </a:rPr>
              <a:t>http://aka.ms/AzureStackakaGuide</a:t>
            </a:r>
            <a:r>
              <a:rPr lang="en-US" sz="2800" dirty="0"/>
              <a:t> (Blog with guide to other resources)</a:t>
            </a:r>
          </a:p>
          <a:p>
            <a:pPr lvl="0"/>
            <a:r>
              <a:rPr lang="en-US" sz="2800" u="sng" dirty="0">
                <a:hlinkClick r:id="rId8"/>
              </a:rPr>
              <a:t>https://channel9.msdn.com/Blogs/azurestack</a:t>
            </a:r>
            <a:r>
              <a:rPr lang="en-US" sz="2800" dirty="0"/>
              <a:t> (Azure Stack Channel)</a:t>
            </a:r>
          </a:p>
          <a:p>
            <a:pPr lvl="0"/>
            <a:r>
              <a:rPr lang="en-US" sz="2800" u="sng" dirty="0">
                <a:hlinkClick r:id="rId9"/>
              </a:rPr>
              <a:t>http://aka.ms/AzureStackForum</a:t>
            </a:r>
            <a:r>
              <a:rPr lang="en-US" sz="2800" dirty="0"/>
              <a:t> </a:t>
            </a:r>
          </a:p>
          <a:p>
            <a:pPr lvl="0"/>
            <a:r>
              <a:rPr lang="en-US" sz="2800" u="sng" dirty="0">
                <a:hlinkClick r:id="rId10"/>
              </a:rPr>
              <a:t>http://aka.ms/AzureStackUserVoice</a:t>
            </a:r>
            <a:r>
              <a:rPr lang="en-US" sz="2800" dirty="0"/>
              <a:t> </a:t>
            </a:r>
          </a:p>
          <a:p>
            <a:pPr lvl="0"/>
            <a:r>
              <a:rPr lang="en-US" sz="2800" u="sng" dirty="0">
                <a:hlinkClick r:id="rId11"/>
              </a:rPr>
              <a:t>https://github.com/Azure/AzureStack-Tools</a:t>
            </a:r>
            <a:r>
              <a:rPr lang="en-US" sz="2800" dirty="0"/>
              <a:t> </a:t>
            </a:r>
          </a:p>
          <a:p>
            <a:pPr lvl="0"/>
            <a:r>
              <a:rPr lang="en-US" sz="2800" u="sng" dirty="0">
                <a:hlinkClick r:id="rId12"/>
              </a:rPr>
              <a:t>#</a:t>
            </a:r>
            <a:r>
              <a:rPr lang="en-US" sz="2800" u="sng" dirty="0" err="1">
                <a:hlinkClick r:id="rId12"/>
              </a:rPr>
              <a:t>AzureStack</a:t>
            </a:r>
            <a:r>
              <a:rPr lang="en-US" sz="2800" u="sng" dirty="0">
                <a:hlinkClick r:id="rId12"/>
              </a:rPr>
              <a:t> on Twitter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54665469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302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TK_2017_Biz_ppt" id="{9FDCA7EF-1417-41E8-8763-100BAA52DB97}" vid="{82D97F85-C213-4157-AB73-F108064F431A}"/>
    </a:ext>
  </a:extLst>
</a:theme>
</file>

<file path=ppt/theme/theme2.xml><?xml version="1.0" encoding="utf-8"?>
<a:theme xmlns:a="http://schemas.openxmlformats.org/drawingml/2006/main" name="5_COLOR TEMPLATE">
  <a:themeElements>
    <a:clrScheme name="Custom 11">
      <a:dk1>
        <a:srgbClr val="505050"/>
      </a:dk1>
      <a:lt1>
        <a:srgbClr val="FFFFFF"/>
      </a:lt1>
      <a:dk2>
        <a:srgbClr val="5C2D91"/>
      </a:dk2>
      <a:lt2>
        <a:srgbClr val="FFFFFF"/>
      </a:lt2>
      <a:accent1>
        <a:srgbClr val="32145A"/>
      </a:accent1>
      <a:accent2>
        <a:srgbClr val="B4009E"/>
      </a:accent2>
      <a:accent3>
        <a:srgbClr val="107C10"/>
      </a:accent3>
      <a:accent4>
        <a:srgbClr val="0078D7"/>
      </a:accent4>
      <a:accent5>
        <a:srgbClr val="008272"/>
      </a:accent5>
      <a:accent6>
        <a:srgbClr val="D83B01"/>
      </a:accent6>
      <a:hlink>
        <a:srgbClr val="FFFFFF"/>
      </a:hlink>
      <a:folHlink>
        <a:srgbClr val="FFFFFF"/>
      </a:folHlink>
    </a:clrScheme>
    <a:fontScheme name="Custom 1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rg_ID_template_16-9_Business_PURPLE_1.potx" id="{EA1C931B-0CA8-4C29-AF2A-5CCE0B71BADB}" vid="{779B47EC-C2D9-42C6-B399-0FB5A6F745BF}"/>
    </a:ext>
  </a:extLst>
</a:theme>
</file>

<file path=ppt/theme/theme3.xml><?xml version="1.0" encoding="utf-8"?>
<a:theme xmlns:a="http://schemas.openxmlformats.org/drawingml/2006/main" name="6_COLOR TEMPLATE">
  <a:themeElements>
    <a:clrScheme name="Custom 11">
      <a:dk1>
        <a:srgbClr val="505050"/>
      </a:dk1>
      <a:lt1>
        <a:srgbClr val="FFFFFF"/>
      </a:lt1>
      <a:dk2>
        <a:srgbClr val="5C2D91"/>
      </a:dk2>
      <a:lt2>
        <a:srgbClr val="FFFFFF"/>
      </a:lt2>
      <a:accent1>
        <a:srgbClr val="32145A"/>
      </a:accent1>
      <a:accent2>
        <a:srgbClr val="B4009E"/>
      </a:accent2>
      <a:accent3>
        <a:srgbClr val="107C10"/>
      </a:accent3>
      <a:accent4>
        <a:srgbClr val="0078D7"/>
      </a:accent4>
      <a:accent5>
        <a:srgbClr val="008272"/>
      </a:accent5>
      <a:accent6>
        <a:srgbClr val="D83B01"/>
      </a:accent6>
      <a:hlink>
        <a:srgbClr val="FFFFFF"/>
      </a:hlink>
      <a:folHlink>
        <a:srgbClr val="FFFFFF"/>
      </a:folHlink>
    </a:clrScheme>
    <a:fontScheme name="Custom 1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rg_ID_template_16-9_Business_PURPLE_1.potx" id="{EA1C931B-0CA8-4C29-AF2A-5CCE0B71BADB}" vid="{779B47EC-C2D9-42C6-B399-0FB5A6F745BF}"/>
    </a:ext>
  </a:extLst>
</a:theme>
</file>

<file path=ppt/theme/theme4.xml><?xml version="1.0" encoding="utf-8"?>
<a:theme xmlns:a="http://schemas.openxmlformats.org/drawingml/2006/main" name="Azure_Tour_2015_TEMPLATE">
  <a:themeElements>
    <a:clrScheme name="MSVID Purple">
      <a:dk1>
        <a:srgbClr val="505050"/>
      </a:dk1>
      <a:lt1>
        <a:srgbClr val="FFFFFF"/>
      </a:lt1>
      <a:dk2>
        <a:srgbClr val="5C2D91"/>
      </a:dk2>
      <a:lt2>
        <a:srgbClr val="E7DCF4"/>
      </a:lt2>
      <a:accent1>
        <a:srgbClr val="32145A"/>
      </a:accent1>
      <a:accent2>
        <a:srgbClr val="B4009E"/>
      </a:accent2>
      <a:accent3>
        <a:srgbClr val="107C10"/>
      </a:accent3>
      <a:accent4>
        <a:srgbClr val="0078D7"/>
      </a:accent4>
      <a:accent5>
        <a:srgbClr val="008272"/>
      </a:accent5>
      <a:accent6>
        <a:srgbClr val="D83B01"/>
      </a:accent6>
      <a:hlink>
        <a:srgbClr val="E7DCF4"/>
      </a:hlink>
      <a:folHlink>
        <a:srgbClr val="E7DCF4"/>
      </a:folHlink>
    </a:clrScheme>
    <a:fontScheme name="Custom 1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C33DE3FA-4ADE-4533-AABA-2C70F8EE952B}" vid="{78FAE8E9-9DFD-4C39-B3B2-274A43131B09}"/>
    </a:ext>
  </a:extLst>
</a:theme>
</file>

<file path=ppt/theme/theme5.xml><?xml version="1.0" encoding="utf-8"?>
<a:theme xmlns:a="http://schemas.openxmlformats.org/drawingml/2006/main" name="5_WHITE TEMPLATE">
  <a:themeElements>
    <a:clrScheme name="BT - Blue">
      <a:dk1>
        <a:srgbClr val="505050"/>
      </a:dk1>
      <a:lt1>
        <a:srgbClr val="FFFFFF"/>
      </a:lt1>
      <a:dk2>
        <a:srgbClr val="0078D7"/>
      </a:dk2>
      <a:lt2>
        <a:srgbClr val="CDF4FF"/>
      </a:lt2>
      <a:accent1>
        <a:srgbClr val="0078D7"/>
      </a:accent1>
      <a:accent2>
        <a:srgbClr val="002050"/>
      </a:accent2>
      <a:accent3>
        <a:srgbClr val="B4009E"/>
      </a:accent3>
      <a:accent4>
        <a:srgbClr val="5C2D91"/>
      </a:accent4>
      <a:accent5>
        <a:srgbClr val="004B50"/>
      </a:accent5>
      <a:accent6>
        <a:srgbClr val="D83B01"/>
      </a:accent6>
      <a:hlink>
        <a:srgbClr val="0078D7"/>
      </a:hlink>
      <a:folHlink>
        <a:srgbClr val="0078D7"/>
      </a:folHlink>
    </a:clrScheme>
    <a:fontScheme name="Custom 1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Brand_template_16-9_Business_BLUE_2015_3.potx" id="{B6013B3B-8FDD-4682-B2A0-A40DA4D88E72}" vid="{104F0BBE-44F7-43B4-B685-3CBFA0666BAE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AzureStack</Template>
  <TotalTime>0</TotalTime>
  <Words>2361</Words>
  <Application>Microsoft Office PowerPoint</Application>
  <PresentationFormat>Custom</PresentationFormat>
  <Paragraphs>547</Paragraphs>
  <Slides>32</Slides>
  <Notes>24</Notes>
  <HiddenSlides>3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32</vt:i4>
      </vt:variant>
    </vt:vector>
  </HeadingPairs>
  <TitlesOfParts>
    <vt:vector size="48" baseType="lpstr">
      <vt:lpstr>MS PGothic</vt:lpstr>
      <vt:lpstr>Arial</vt:lpstr>
      <vt:lpstr>Calibri</vt:lpstr>
      <vt:lpstr>Consolas</vt:lpstr>
      <vt:lpstr>Intel Clear</vt:lpstr>
      <vt:lpstr>Segoe Pro Display Light</vt:lpstr>
      <vt:lpstr>Segoe Pro Light</vt:lpstr>
      <vt:lpstr>Segoe UI</vt:lpstr>
      <vt:lpstr>Segoe UI Light</vt:lpstr>
      <vt:lpstr>Segoe UI Semilight</vt:lpstr>
      <vt:lpstr>Wingdings</vt:lpstr>
      <vt:lpstr>MS_WinDays17_PPT_template</vt:lpstr>
      <vt:lpstr>5_COLOR TEMPLATE</vt:lpstr>
      <vt:lpstr>6_COLOR TEMPLATE</vt:lpstr>
      <vt:lpstr>Azure_Tour_2015_TEMPLATE</vt:lpstr>
      <vt:lpstr>5_WHITE TEMPLATE</vt:lpstr>
      <vt:lpstr>PowerPoint Presentation</vt:lpstr>
      <vt:lpstr>Azure Stack v enterprise okoljih, da ali ne?</vt:lpstr>
      <vt:lpstr>Kaj je Azure Stack?</vt:lpstr>
      <vt:lpstr>PowerPoint Presentation</vt:lpstr>
      <vt:lpstr>Azure Stack  integrated systems</vt:lpstr>
      <vt:lpstr>Azure Stack: scale architecture</vt:lpstr>
      <vt:lpstr>Azure Stack: security principles</vt:lpstr>
      <vt:lpstr>Azure Stack: compliance standards</vt:lpstr>
      <vt:lpstr>Licensing options: Consumption model</vt:lpstr>
      <vt:lpstr>Licensing options: Capacity model</vt:lpstr>
      <vt:lpstr>Demo – Provisioning VM to Azure Stack and Azure</vt:lpstr>
      <vt:lpstr>Azure stack v enterprise okoljih</vt:lpstr>
      <vt:lpstr>Cloud Operating Model and Roles</vt:lpstr>
      <vt:lpstr>Design your Plans, Offers, and Subscriptions</vt:lpstr>
      <vt:lpstr>Example: Base compute</vt:lpstr>
      <vt:lpstr>One directory</vt:lpstr>
      <vt:lpstr>Azure Stack with AAD – Single Tenanted</vt:lpstr>
      <vt:lpstr>Azure Stack with AD FS</vt:lpstr>
      <vt:lpstr>Azure Stack: backup and disaster recovery</vt:lpstr>
      <vt:lpstr>Azure Stack monitoring</vt:lpstr>
      <vt:lpstr>Demo – Priprava naročila, ponudbe in kvot</vt:lpstr>
      <vt:lpstr>Azure stack in vsebina</vt:lpstr>
      <vt:lpstr>Azure Stack Extensible Architecture</vt:lpstr>
      <vt:lpstr>PowerPoint Presentation</vt:lpstr>
      <vt:lpstr>Azure Marketplace</vt:lpstr>
      <vt:lpstr>Demo – Uvoz vsebine iz Azure marketplace</vt:lpstr>
      <vt:lpstr>Priprava na Azure stack</vt:lpstr>
      <vt:lpstr>Azure Stack Development Kit</vt:lpstr>
      <vt:lpstr>Strojne zahteve za Azure Stack Development kit </vt:lpstr>
      <vt:lpstr>Azure templates</vt:lpstr>
      <vt:lpstr>Pomembni viri</vt:lpstr>
      <vt:lpstr>PowerPoint Presentation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/>
  <cp:revision>1</cp:revision>
  <dcterms:created xsi:type="dcterms:W3CDTF">2017-05-17T22:13:05Z</dcterms:created>
  <dcterms:modified xsi:type="dcterms:W3CDTF">2017-05-17T22:13:38Z</dcterms:modified>
</cp:coreProperties>
</file>