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37"/>
  </p:notesMasterIdLst>
  <p:handoutMasterIdLst>
    <p:handoutMasterId r:id="rId38"/>
  </p:handoutMasterIdLst>
  <p:sldIdLst>
    <p:sldId id="1720" r:id="rId6"/>
    <p:sldId id="1842" r:id="rId7"/>
    <p:sldId id="1844" r:id="rId8"/>
    <p:sldId id="1592" r:id="rId9"/>
    <p:sldId id="260" r:id="rId10"/>
    <p:sldId id="1848" r:id="rId11"/>
    <p:sldId id="1845" r:id="rId12"/>
    <p:sldId id="1847" r:id="rId13"/>
    <p:sldId id="1851" r:id="rId14"/>
    <p:sldId id="1866" r:id="rId15"/>
    <p:sldId id="1849" r:id="rId16"/>
    <p:sldId id="1852" r:id="rId17"/>
    <p:sldId id="1864" r:id="rId18"/>
    <p:sldId id="1853" r:id="rId19"/>
    <p:sldId id="1856" r:id="rId20"/>
    <p:sldId id="281" r:id="rId21"/>
    <p:sldId id="1855" r:id="rId22"/>
    <p:sldId id="1860" r:id="rId23"/>
    <p:sldId id="1861" r:id="rId24"/>
    <p:sldId id="1863" r:id="rId25"/>
    <p:sldId id="1857" r:id="rId26"/>
    <p:sldId id="1858" r:id="rId27"/>
    <p:sldId id="1859" r:id="rId28"/>
    <p:sldId id="1539" r:id="rId29"/>
    <p:sldId id="1540" r:id="rId30"/>
    <p:sldId id="1535" r:id="rId31"/>
    <p:sldId id="1536" r:id="rId32"/>
    <p:sldId id="1537" r:id="rId33"/>
    <p:sldId id="1843" r:id="rId34"/>
    <p:sldId id="1854" r:id="rId35"/>
    <p:sldId id="1840" r:id="rId36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720"/>
            <p14:sldId id="1842"/>
            <p14:sldId id="1844"/>
            <p14:sldId id="1592"/>
            <p14:sldId id="260"/>
            <p14:sldId id="1848"/>
            <p14:sldId id="1845"/>
            <p14:sldId id="1847"/>
            <p14:sldId id="1851"/>
            <p14:sldId id="1866"/>
            <p14:sldId id="1849"/>
            <p14:sldId id="1852"/>
            <p14:sldId id="1864"/>
            <p14:sldId id="1853"/>
            <p14:sldId id="1856"/>
            <p14:sldId id="281"/>
            <p14:sldId id="1855"/>
            <p14:sldId id="1860"/>
            <p14:sldId id="1861"/>
            <p14:sldId id="1863"/>
            <p14:sldId id="1857"/>
            <p14:sldId id="1858"/>
            <p14:sldId id="1859"/>
            <p14:sldId id="1539"/>
            <p14:sldId id="1540"/>
            <p14:sldId id="1535"/>
            <p14:sldId id="1536"/>
            <p14:sldId id="1537"/>
            <p14:sldId id="1843"/>
            <p14:sldId id="1854"/>
            <p14:sldId id="184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10A058-1C6C-4A95-A0C7-B22DE2ECB5BE}" v="1" dt="2018-05-28T09:59:32.7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51" autoAdjust="0"/>
    <p:restoredTop sz="92109" autoAdjust="0"/>
  </p:normalViewPr>
  <p:slideViewPr>
    <p:cSldViewPr snapToGrid="0">
      <p:cViewPr varScale="1">
        <p:scale>
          <a:sx n="112" d="100"/>
          <a:sy n="112" d="100"/>
        </p:scale>
        <p:origin x="802" y="77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regor Suster" userId="b50f0a75-a674-4284-8a4f-9cdcee3030e4" providerId="ADAL" clId="{5710A058-1C6C-4A95-A0C7-B22DE2ECB5BE}"/>
    <pc:docChg chg="delSld modSection">
      <pc:chgData name="Gregor Suster" userId="b50f0a75-a674-4284-8a4f-9cdcee3030e4" providerId="ADAL" clId="{5710A058-1C6C-4A95-A0C7-B22DE2ECB5BE}" dt="2018-05-28T09:59:32.701" v="0" actId="2696"/>
      <pc:docMkLst>
        <pc:docMk/>
      </pc:docMkLst>
      <pc:sldChg chg="del">
        <pc:chgData name="Gregor Suster" userId="b50f0a75-a674-4284-8a4f-9cdcee3030e4" providerId="ADAL" clId="{5710A058-1C6C-4A95-A0C7-B22DE2ECB5BE}" dt="2018-05-28T09:59:32.701" v="0" actId="2696"/>
        <pc:sldMkLst>
          <pc:docMk/>
          <pc:sldMk cId="1983043104" sldId="1841"/>
        </pc:sldMkLst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5/28/2018 11:59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5/28/2018 11:59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5/28/2018 11:59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106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4D531F-42C9-4D67-9080-B14D75B0144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087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All rights reserved. MICROSOFT MAKES NO WARRANTIES, EXPRESS, IMPLIED OR STATUTORY, AS TO THE INFORMATION IN THIS PRESENTATION.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effectLst/>
              <a:uLnTx/>
              <a:uFillTx/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EEC551-8CDA-4EB6-89BB-2A86C9F091C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5/28/2018 11:59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405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https://docs.microsoft.com/en-us/azure/active-directory/connect/active-directory-aadconnectsync-implement-password-hash-synchronization#how-password-hash-synchronization-works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5/28/2018 11:59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2458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700" dirty="0"/>
              <a:t>https://docs.microsoft.com/en-us/azure/active-directory/connect/active-directory-aadconnect-pass-through-authentication-security-deep-dive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5/28/2018 11:59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52964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700" dirty="0"/>
              <a:t>https://docs.microsoft.com/en-us/azure/active-directory/connect/active-directory-aadconnect-pass-through-authentication-security-deep-dive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5/28/2018 11:59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11150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EEC551-8CDA-4EB6-89BB-2A86C9F091C8}" type="datetime8">
              <a:rPr lang="en-US" smtClean="0"/>
              <a:t>5/28/2018 11:59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95327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EEC551-8CDA-4EB6-89BB-2A86C9F091C8}" type="datetime8">
              <a:rPr lang="en-US" smtClean="0"/>
              <a:t>5/28/2018 11:59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0601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EEC551-8CDA-4EB6-89BB-2A86C9F091C8}" type="datetime8">
              <a:rPr lang="en-US" smtClean="0"/>
              <a:t>5/28/2018 11:59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32007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EEC551-8CDA-4EB6-89BB-2A86C9F091C8}" type="datetime8">
              <a:rPr lang="en-US" smtClean="0"/>
              <a:t>5/28/2018 11:59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09361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EEC551-8CDA-4EB6-89BB-2A86C9F091C8}" type="datetime8">
              <a:rPr lang="en-US" smtClean="0"/>
              <a:t>5/28/2018 11:59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6485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5/28/2018 11:59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1209038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403461"/>
          </a:xfrm>
        </p:spPr>
        <p:txBody>
          <a:bodyPr wrap="square">
            <a:spAutoFit/>
          </a:bodyPr>
          <a:lstStyle>
            <a:lvl1pPr marL="0" indent="0">
              <a:buNone/>
              <a:defRPr sz="2400"/>
            </a:lvl1pPr>
            <a:lvl2pPr marL="228600" indent="0">
              <a:buNone/>
              <a:defRPr sz="1800"/>
            </a:lvl2pPr>
            <a:lvl3pPr marL="457200" indent="0">
              <a:buNone/>
              <a:defRPr sz="1400"/>
            </a:lvl3pPr>
            <a:lvl4pPr marL="685800" indent="0">
              <a:buNone/>
              <a:defRPr sz="1200"/>
            </a:lvl4pPr>
            <a:lvl5pPr marL="914400" indent="0">
              <a:buNone/>
              <a:defRPr sz="1200"/>
            </a:lvl5pPr>
          </a:lstStyle>
          <a:p>
            <a:pPr lvl="0"/>
            <a:r>
              <a:rPr lang="sl-SI" dirty="0"/>
              <a:t>Uredite sloge besedila matrice</a:t>
            </a:r>
          </a:p>
          <a:p>
            <a:pPr lvl="1"/>
            <a:r>
              <a:rPr lang="sl-SI" dirty="0"/>
              <a:t>Druga raven</a:t>
            </a:r>
          </a:p>
          <a:p>
            <a:pPr lvl="2"/>
            <a:r>
              <a:rPr lang="sl-SI" dirty="0"/>
              <a:t>Tretja raven</a:t>
            </a:r>
          </a:p>
          <a:p>
            <a:pPr lvl="3"/>
            <a:r>
              <a:rPr lang="sl-SI" dirty="0"/>
              <a:t>Četrta raven</a:t>
            </a:r>
          </a:p>
          <a:p>
            <a:pPr lvl="4"/>
            <a:r>
              <a:rPr lang="sl-SI" dirty="0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03461"/>
          </a:xfrm>
        </p:spPr>
        <p:txBody>
          <a:bodyPr/>
          <a:lstStyle>
            <a:lvl1pPr>
              <a:defRPr sz="2400"/>
            </a:lvl1pPr>
            <a:lvl2pPr>
              <a:defRPr sz="18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sl-SI" dirty="0"/>
              <a:t>Uredite sloge besedila matrice</a:t>
            </a:r>
          </a:p>
          <a:p>
            <a:pPr lvl="1"/>
            <a:r>
              <a:rPr lang="sl-SI" dirty="0"/>
              <a:t>Druga raven</a:t>
            </a:r>
          </a:p>
          <a:p>
            <a:pPr lvl="2"/>
            <a:r>
              <a:rPr lang="sl-SI" dirty="0"/>
              <a:t>Tretja raven</a:t>
            </a:r>
          </a:p>
          <a:p>
            <a:pPr lvl="3"/>
            <a:r>
              <a:rPr lang="sl-SI" dirty="0"/>
              <a:t>Četrta raven</a:t>
            </a:r>
          </a:p>
          <a:p>
            <a:pPr lvl="4"/>
            <a:r>
              <a:rPr lang="sl-SI" dirty="0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223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18" Type="http://schemas.openxmlformats.org/officeDocument/2006/relationships/slideLayout" Target="../slideLayouts/slideLayout44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9.xml"/><Relationship Id="rId21" Type="http://schemas.openxmlformats.org/officeDocument/2006/relationships/slideLayout" Target="../slideLayouts/slideLayout47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slideLayout" Target="../slideLayouts/slideLayout43.xml"/><Relationship Id="rId25" Type="http://schemas.openxmlformats.org/officeDocument/2006/relationships/slideLayout" Target="../slideLayouts/slideLayout51.xml"/><Relationship Id="rId2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42.xml"/><Relationship Id="rId20" Type="http://schemas.openxmlformats.org/officeDocument/2006/relationships/slideLayout" Target="../slideLayouts/slideLayout46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24" Type="http://schemas.openxmlformats.org/officeDocument/2006/relationships/slideLayout" Target="../slideLayouts/slideLayout50.xml"/><Relationship Id="rId5" Type="http://schemas.openxmlformats.org/officeDocument/2006/relationships/slideLayout" Target="../slideLayouts/slideLayout31.xml"/><Relationship Id="rId15" Type="http://schemas.openxmlformats.org/officeDocument/2006/relationships/slideLayout" Target="../slideLayouts/slideLayout41.xml"/><Relationship Id="rId23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36.xml"/><Relationship Id="rId19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Relationship Id="rId22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  <p:sldLayoutId id="2147484671" r:id="rId26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13" Type="http://schemas.openxmlformats.org/officeDocument/2006/relationships/image" Target="../media/image20.emf"/><Relationship Id="rId3" Type="http://schemas.openxmlformats.org/officeDocument/2006/relationships/image" Target="../media/image11.jpeg"/><Relationship Id="rId7" Type="http://schemas.openxmlformats.org/officeDocument/2006/relationships/image" Target="../media/image14.emf"/><Relationship Id="rId12" Type="http://schemas.openxmlformats.org/officeDocument/2006/relationships/image" Target="../media/image19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emf"/><Relationship Id="rId11" Type="http://schemas.openxmlformats.org/officeDocument/2006/relationships/image" Target="../media/image18.emf"/><Relationship Id="rId5" Type="http://schemas.openxmlformats.org/officeDocument/2006/relationships/image" Target="../media/image12.emf"/><Relationship Id="rId10" Type="http://schemas.openxmlformats.org/officeDocument/2006/relationships/image" Target="../media/image17.emf"/><Relationship Id="rId4" Type="http://schemas.microsoft.com/office/2007/relationships/hdphoto" Target="../media/hdphoto1.wdp"/><Relationship Id="rId9" Type="http://schemas.openxmlformats.org/officeDocument/2006/relationships/image" Target="../media/image16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3" Type="http://schemas.openxmlformats.org/officeDocument/2006/relationships/image" Target="../media/image21.png"/><Relationship Id="rId21" Type="http://schemas.openxmlformats.org/officeDocument/2006/relationships/image" Target="../media/image39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34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19" Type="http://schemas.openxmlformats.org/officeDocument/2006/relationships/image" Target="../media/image37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6.emf"/><Relationship Id="rId5" Type="http://schemas.openxmlformats.org/officeDocument/2006/relationships/image" Target="../media/image45.png"/><Relationship Id="rId4" Type="http://schemas.openxmlformats.org/officeDocument/2006/relationships/image" Target="../media/image44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msdn.microsoft.com/library/System.Security.Cryptography.MD5CryptoServiceProvider.aspx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msdn.microsoft.com/library/system.security.cryptography.hmacsha256.aspx" TargetMode="External"/><Relationship Id="rId4" Type="http://schemas.openxmlformats.org/officeDocument/2006/relationships/hyperlink" Target="https://www.ietf.org/rfc/rfc2898.txt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9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4.emf"/><Relationship Id="rId4" Type="http://schemas.openxmlformats.org/officeDocument/2006/relationships/image" Target="../media/image4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8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azure/active-directory/connect/active-directory-aadconnect" TargetMode="External"/><Relationship Id="rId7" Type="http://schemas.openxmlformats.org/officeDocument/2006/relationships/hyperlink" Target="https://docs.microsoft.com/en-us/azure/active-directory/connect/active-directory-aadconnect-pass-through-authentication" TargetMode="External"/><Relationship Id="rId2" Type="http://schemas.openxmlformats.org/officeDocument/2006/relationships/hyperlink" Target="https://docs.microsoft.com/en-us/azure/active-directory/get-started-azure-ad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docs.microsoft.com/en-us/azure/active-directory/connect/active-directory-aadconnectsync-implement-password-hash-synchronization" TargetMode="External"/><Relationship Id="rId5" Type="http://schemas.openxmlformats.org/officeDocument/2006/relationships/hyperlink" Target="https://docs.microsoft.com/en-us/azure/active-directory/connect/active-directory-aadconnect-sso" TargetMode="External"/><Relationship Id="rId4" Type="http://schemas.openxmlformats.org/officeDocument/2006/relationships/hyperlink" Target="https://docs.microsoft.com/en-us/azure/active-directory/connect/active-directory-aadconnect-user-signin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4200" y="1317785"/>
            <a:ext cx="6622716" cy="2215991"/>
          </a:xfrm>
        </p:spPr>
        <p:txBody>
          <a:bodyPr/>
          <a:lstStyle/>
          <a:p>
            <a:r>
              <a:rPr lang="sl-SI" dirty="0"/>
              <a:t>Pregled scenarijev uporabe storitve Azure Active Directory pri integraciji in nadzoru identitete uporabnika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4200" y="3962400"/>
            <a:ext cx="9144000" cy="615553"/>
          </a:xfrm>
        </p:spPr>
        <p:txBody>
          <a:bodyPr/>
          <a:lstStyle/>
          <a:p>
            <a:r>
              <a:rPr lang="sl-SI" dirty="0"/>
              <a:t>Gregor Šuster</a:t>
            </a:r>
          </a:p>
          <a:p>
            <a:r>
              <a:rPr lang="sl-SI" dirty="0"/>
              <a:t>Microsoft Slovenija</a:t>
            </a:r>
          </a:p>
        </p:txBody>
      </p:sp>
    </p:spTree>
    <p:extLst>
      <p:ext uri="{BB962C8B-B14F-4D97-AF65-F5344CB8AC3E}">
        <p14:creationId xmlns:p14="http://schemas.microsoft.com/office/powerpoint/2010/main" val="3182288875"/>
      </p:ext>
    </p:extLst>
  </p:cSld>
  <p:clrMapOvr>
    <a:masterClrMapping/>
  </p:clrMapOvr>
  <p:transition spd="slow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4" descr="https://docs.microsoft.com/en-us/azure/active-directory/media/choose-hybrid-identity-solution/pass-through-authentication.png">
            <a:extLst>
              <a:ext uri="{FF2B5EF4-FFF2-40B4-BE49-F238E27FC236}">
                <a16:creationId xmlns:a16="http://schemas.microsoft.com/office/drawing/2014/main" id="{8801543F-247A-4B5C-8934-68259483F761}"/>
              </a:ext>
            </a:extLst>
          </p:cNvPr>
          <p:cNvSpPr>
            <a:spLocks noGrp="1" noChangeAspec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Session objectives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19442A8-C4B0-4E24-9E80-B4DC69E9F2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880789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What is Azure AD?</a:t>
            </a:r>
          </a:p>
          <a:p>
            <a:r>
              <a:rPr lang="en-US" dirty="0"/>
              <a:t>Why it is important in today‘s authentication scenarios?</a:t>
            </a:r>
          </a:p>
          <a:p>
            <a:r>
              <a:rPr lang="en-US" dirty="0"/>
              <a:t>Discuss about different Azure Active Directory authentication options – Federation, Password </a:t>
            </a:r>
            <a:r>
              <a:rPr lang="sl-SI" dirty="0" err="1"/>
              <a:t>Hash</a:t>
            </a:r>
            <a:r>
              <a:rPr lang="sl-SI" dirty="0"/>
              <a:t> </a:t>
            </a:r>
            <a:r>
              <a:rPr lang="en-US" dirty="0"/>
              <a:t>Sync, Pass-through Authentication (PTA), Seamless SSO, etc.</a:t>
            </a:r>
          </a:p>
          <a:p>
            <a:r>
              <a:rPr lang="en-US" dirty="0"/>
              <a:t>Best practices and considerations using different authentication options.</a:t>
            </a:r>
          </a:p>
        </p:txBody>
      </p:sp>
    </p:spTree>
    <p:extLst>
      <p:ext uri="{BB962C8B-B14F-4D97-AF65-F5344CB8AC3E}">
        <p14:creationId xmlns:p14="http://schemas.microsoft.com/office/powerpoint/2010/main" val="3551299910"/>
      </p:ext>
    </p:extLst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99A3F-5C29-4931-9B81-0D5D59038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</a:t>
            </a:r>
            <a:r>
              <a:rPr lang="sl-SI" dirty="0"/>
              <a:t> is Azure Active Directory?</a:t>
            </a:r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BC6B101-D2E8-4F50-827D-A12D462AEEA9}"/>
              </a:ext>
            </a:extLst>
          </p:cNvPr>
          <p:cNvGrpSpPr/>
          <p:nvPr/>
        </p:nvGrpSpPr>
        <p:grpSpPr>
          <a:xfrm>
            <a:off x="5283765" y="1410541"/>
            <a:ext cx="1753753" cy="2863600"/>
            <a:chOff x="5397275" y="1769985"/>
            <a:chExt cx="1753753" cy="2863600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51BF9214-D761-44D7-8A2A-739FD14E6988}"/>
                </a:ext>
              </a:extLst>
            </p:cNvPr>
            <p:cNvGrpSpPr/>
            <p:nvPr/>
          </p:nvGrpSpPr>
          <p:grpSpPr>
            <a:xfrm>
              <a:off x="5397275" y="1769985"/>
              <a:ext cx="1753753" cy="2863600"/>
              <a:chOff x="5397275" y="1769985"/>
              <a:chExt cx="1753753" cy="2863600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683A3858-3E25-4450-9E0A-2947F10D6AEC}"/>
                  </a:ext>
                </a:extLst>
              </p:cNvPr>
              <p:cNvSpPr/>
              <p:nvPr/>
            </p:nvSpPr>
            <p:spPr bwMode="auto">
              <a:xfrm>
                <a:off x="5397275" y="1769985"/>
                <a:ext cx="1753753" cy="28636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82845" tIns="182845" rIns="0" bIns="46627"/>
              <a:lstStyle/>
              <a:p>
                <a:pPr defTabSz="932205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2000" dirty="0">
                    <a:solidFill>
                      <a:srgbClr val="505050"/>
                    </a:solidFill>
                    <a:latin typeface="Segoe UI Light"/>
                  </a:rPr>
                  <a:t>Self-service</a:t>
                </a:r>
              </a:p>
            </p:txBody>
          </p: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DC6EE664-3027-4187-9015-917619370719}"/>
                  </a:ext>
                </a:extLst>
              </p:cNvPr>
              <p:cNvGrpSpPr/>
              <p:nvPr/>
            </p:nvGrpSpPr>
            <p:grpSpPr>
              <a:xfrm>
                <a:off x="5586313" y="2425556"/>
                <a:ext cx="1374099" cy="807315"/>
                <a:chOff x="5206395" y="-1116208"/>
                <a:chExt cx="1575473" cy="925627"/>
              </a:xfrm>
            </p:grpSpPr>
            <p:sp>
              <p:nvSpPr>
                <p:cNvPr id="13" name="Rectangle 12">
                  <a:extLst>
                    <a:ext uri="{FF2B5EF4-FFF2-40B4-BE49-F238E27FC236}">
                      <a16:creationId xmlns:a16="http://schemas.microsoft.com/office/drawing/2014/main" id="{2119BAB0-09DB-41C9-A4C7-AF0C27A62006}"/>
                    </a:ext>
                  </a:extLst>
                </p:cNvPr>
                <p:cNvSpPr/>
                <p:nvPr/>
              </p:nvSpPr>
              <p:spPr bwMode="auto">
                <a:xfrm>
                  <a:off x="6348324" y="-1093792"/>
                  <a:ext cx="393363" cy="77810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  <a:headEnd type="none" w="med" len="med"/>
                  <a:tailEnd type="none" w="med" len="me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defTabSz="914099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000" spc="-50" dirty="0">
                    <a:gradFill>
                      <a:gsLst>
                        <a:gs pos="1250">
                          <a:srgbClr val="EFEFEF"/>
                        </a:gs>
                        <a:gs pos="10417">
                          <a:srgbClr val="EFEFEF"/>
                        </a:gs>
                      </a:gsLst>
                      <a:lin ang="5400000" scaled="0"/>
                    </a:gradFill>
                  </a:endParaRPr>
                </a:p>
              </p:txBody>
            </p:sp>
            <p:grpSp>
              <p:nvGrpSpPr>
                <p:cNvPr id="14" name="Group 13">
                  <a:extLst>
                    <a:ext uri="{FF2B5EF4-FFF2-40B4-BE49-F238E27FC236}">
                      <a16:creationId xmlns:a16="http://schemas.microsoft.com/office/drawing/2014/main" id="{350A4DAC-CBC8-43E4-A8A1-54D7A28284F7}"/>
                    </a:ext>
                  </a:extLst>
                </p:cNvPr>
                <p:cNvGrpSpPr/>
                <p:nvPr/>
              </p:nvGrpSpPr>
              <p:grpSpPr>
                <a:xfrm>
                  <a:off x="5206395" y="-1116208"/>
                  <a:ext cx="1575473" cy="925627"/>
                  <a:chOff x="5206396" y="-1645228"/>
                  <a:chExt cx="2119013" cy="1244967"/>
                </a:xfrm>
              </p:grpSpPr>
              <p:sp>
                <p:nvSpPr>
                  <p:cNvPr id="15" name="Freeform 5">
                    <a:extLst>
                      <a:ext uri="{FF2B5EF4-FFF2-40B4-BE49-F238E27FC236}">
                        <a16:creationId xmlns:a16="http://schemas.microsoft.com/office/drawing/2014/main" id="{67FBCFAC-2861-4580-B91F-652A2347F8FC}"/>
                      </a:ext>
                    </a:extLst>
                  </p:cNvPr>
                  <p:cNvSpPr>
                    <a:spLocks noChangeAspect="1" noEditPoints="1"/>
                  </p:cNvSpPr>
                  <p:nvPr/>
                </p:nvSpPr>
                <p:spPr bwMode="auto">
                  <a:xfrm>
                    <a:off x="6690557" y="-1645228"/>
                    <a:ext cx="634852" cy="1220267"/>
                  </a:xfrm>
                  <a:custGeom>
                    <a:avLst/>
                    <a:gdLst>
                      <a:gd name="T0" fmla="*/ 179 w 192"/>
                      <a:gd name="T1" fmla="*/ 0 h 370"/>
                      <a:gd name="T2" fmla="*/ 12 w 192"/>
                      <a:gd name="T3" fmla="*/ 0 h 370"/>
                      <a:gd name="T4" fmla="*/ 0 w 192"/>
                      <a:gd name="T5" fmla="*/ 13 h 370"/>
                      <a:gd name="T6" fmla="*/ 0 w 192"/>
                      <a:gd name="T7" fmla="*/ 358 h 370"/>
                      <a:gd name="T8" fmla="*/ 12 w 192"/>
                      <a:gd name="T9" fmla="*/ 370 h 370"/>
                      <a:gd name="T10" fmla="*/ 179 w 192"/>
                      <a:gd name="T11" fmla="*/ 370 h 370"/>
                      <a:gd name="T12" fmla="*/ 192 w 192"/>
                      <a:gd name="T13" fmla="*/ 358 h 370"/>
                      <a:gd name="T14" fmla="*/ 192 w 192"/>
                      <a:gd name="T15" fmla="*/ 13 h 370"/>
                      <a:gd name="T16" fmla="*/ 179 w 192"/>
                      <a:gd name="T17" fmla="*/ 0 h 370"/>
                      <a:gd name="T18" fmla="*/ 94 w 192"/>
                      <a:gd name="T19" fmla="*/ 353 h 370"/>
                      <a:gd name="T20" fmla="*/ 86 w 192"/>
                      <a:gd name="T21" fmla="*/ 352 h 370"/>
                      <a:gd name="T22" fmla="*/ 86 w 192"/>
                      <a:gd name="T23" fmla="*/ 345 h 370"/>
                      <a:gd name="T24" fmla="*/ 94 w 192"/>
                      <a:gd name="T25" fmla="*/ 345 h 370"/>
                      <a:gd name="T26" fmla="*/ 94 w 192"/>
                      <a:gd name="T27" fmla="*/ 353 h 370"/>
                      <a:gd name="T28" fmla="*/ 94 w 192"/>
                      <a:gd name="T29" fmla="*/ 344 h 370"/>
                      <a:gd name="T30" fmla="*/ 86 w 192"/>
                      <a:gd name="T31" fmla="*/ 344 h 370"/>
                      <a:gd name="T32" fmla="*/ 86 w 192"/>
                      <a:gd name="T33" fmla="*/ 337 h 370"/>
                      <a:gd name="T34" fmla="*/ 94 w 192"/>
                      <a:gd name="T35" fmla="*/ 336 h 370"/>
                      <a:gd name="T36" fmla="*/ 94 w 192"/>
                      <a:gd name="T37" fmla="*/ 344 h 370"/>
                      <a:gd name="T38" fmla="*/ 106 w 192"/>
                      <a:gd name="T39" fmla="*/ 355 h 370"/>
                      <a:gd name="T40" fmla="*/ 95 w 192"/>
                      <a:gd name="T41" fmla="*/ 353 h 370"/>
                      <a:gd name="T42" fmla="*/ 95 w 192"/>
                      <a:gd name="T43" fmla="*/ 345 h 370"/>
                      <a:gd name="T44" fmla="*/ 106 w 192"/>
                      <a:gd name="T45" fmla="*/ 345 h 370"/>
                      <a:gd name="T46" fmla="*/ 106 w 192"/>
                      <a:gd name="T47" fmla="*/ 355 h 370"/>
                      <a:gd name="T48" fmla="*/ 106 w 192"/>
                      <a:gd name="T49" fmla="*/ 344 h 370"/>
                      <a:gd name="T50" fmla="*/ 95 w 192"/>
                      <a:gd name="T51" fmla="*/ 344 h 370"/>
                      <a:gd name="T52" fmla="*/ 95 w 192"/>
                      <a:gd name="T53" fmla="*/ 336 h 370"/>
                      <a:gd name="T54" fmla="*/ 106 w 192"/>
                      <a:gd name="T55" fmla="*/ 334 h 370"/>
                      <a:gd name="T56" fmla="*/ 106 w 192"/>
                      <a:gd name="T57" fmla="*/ 344 h 370"/>
                      <a:gd name="T58" fmla="*/ 175 w 192"/>
                      <a:gd name="T59" fmla="*/ 320 h 370"/>
                      <a:gd name="T60" fmla="*/ 18 w 192"/>
                      <a:gd name="T61" fmla="*/ 320 h 370"/>
                      <a:gd name="T62" fmla="*/ 18 w 192"/>
                      <a:gd name="T63" fmla="*/ 30 h 370"/>
                      <a:gd name="T64" fmla="*/ 175 w 192"/>
                      <a:gd name="T65" fmla="*/ 30 h 370"/>
                      <a:gd name="T66" fmla="*/ 175 w 192"/>
                      <a:gd name="T67" fmla="*/ 320 h 3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</a:cxnLst>
                    <a:rect l="0" t="0" r="r" b="b"/>
                    <a:pathLst>
                      <a:path w="192" h="370">
                        <a:moveTo>
                          <a:pt x="179" y="0"/>
                        </a:moveTo>
                        <a:cubicBezTo>
                          <a:pt x="12" y="0"/>
                          <a:pt x="12" y="0"/>
                          <a:pt x="12" y="0"/>
                        </a:cubicBezTo>
                        <a:cubicBezTo>
                          <a:pt x="5" y="0"/>
                          <a:pt x="0" y="6"/>
                          <a:pt x="0" y="13"/>
                        </a:cubicBezTo>
                        <a:cubicBezTo>
                          <a:pt x="0" y="358"/>
                          <a:pt x="0" y="358"/>
                          <a:pt x="0" y="358"/>
                        </a:cubicBezTo>
                        <a:cubicBezTo>
                          <a:pt x="0" y="364"/>
                          <a:pt x="5" y="370"/>
                          <a:pt x="12" y="370"/>
                        </a:cubicBezTo>
                        <a:cubicBezTo>
                          <a:pt x="179" y="370"/>
                          <a:pt x="179" y="370"/>
                          <a:pt x="179" y="370"/>
                        </a:cubicBezTo>
                        <a:cubicBezTo>
                          <a:pt x="187" y="370"/>
                          <a:pt x="192" y="364"/>
                          <a:pt x="192" y="358"/>
                        </a:cubicBezTo>
                        <a:cubicBezTo>
                          <a:pt x="192" y="13"/>
                          <a:pt x="192" y="13"/>
                          <a:pt x="192" y="13"/>
                        </a:cubicBezTo>
                        <a:cubicBezTo>
                          <a:pt x="192" y="6"/>
                          <a:pt x="187" y="0"/>
                          <a:pt x="179" y="0"/>
                        </a:cubicBezTo>
                        <a:close/>
                        <a:moveTo>
                          <a:pt x="94" y="353"/>
                        </a:moveTo>
                        <a:cubicBezTo>
                          <a:pt x="86" y="352"/>
                          <a:pt x="86" y="352"/>
                          <a:pt x="86" y="352"/>
                        </a:cubicBezTo>
                        <a:cubicBezTo>
                          <a:pt x="86" y="345"/>
                          <a:pt x="86" y="345"/>
                          <a:pt x="86" y="345"/>
                        </a:cubicBezTo>
                        <a:cubicBezTo>
                          <a:pt x="94" y="345"/>
                          <a:pt x="94" y="345"/>
                          <a:pt x="94" y="345"/>
                        </a:cubicBezTo>
                        <a:lnTo>
                          <a:pt x="94" y="353"/>
                        </a:lnTo>
                        <a:close/>
                        <a:moveTo>
                          <a:pt x="94" y="344"/>
                        </a:moveTo>
                        <a:cubicBezTo>
                          <a:pt x="86" y="344"/>
                          <a:pt x="86" y="344"/>
                          <a:pt x="86" y="344"/>
                        </a:cubicBezTo>
                        <a:cubicBezTo>
                          <a:pt x="86" y="337"/>
                          <a:pt x="86" y="337"/>
                          <a:pt x="86" y="337"/>
                        </a:cubicBezTo>
                        <a:cubicBezTo>
                          <a:pt x="94" y="336"/>
                          <a:pt x="94" y="336"/>
                          <a:pt x="94" y="336"/>
                        </a:cubicBezTo>
                        <a:lnTo>
                          <a:pt x="94" y="344"/>
                        </a:lnTo>
                        <a:close/>
                        <a:moveTo>
                          <a:pt x="106" y="355"/>
                        </a:moveTo>
                        <a:cubicBezTo>
                          <a:pt x="95" y="353"/>
                          <a:pt x="95" y="353"/>
                          <a:pt x="95" y="353"/>
                        </a:cubicBezTo>
                        <a:cubicBezTo>
                          <a:pt x="95" y="345"/>
                          <a:pt x="95" y="345"/>
                          <a:pt x="95" y="345"/>
                        </a:cubicBezTo>
                        <a:cubicBezTo>
                          <a:pt x="106" y="345"/>
                          <a:pt x="106" y="345"/>
                          <a:pt x="106" y="345"/>
                        </a:cubicBezTo>
                        <a:lnTo>
                          <a:pt x="106" y="355"/>
                        </a:lnTo>
                        <a:close/>
                        <a:moveTo>
                          <a:pt x="106" y="344"/>
                        </a:moveTo>
                        <a:cubicBezTo>
                          <a:pt x="95" y="344"/>
                          <a:pt x="95" y="344"/>
                          <a:pt x="95" y="344"/>
                        </a:cubicBezTo>
                        <a:cubicBezTo>
                          <a:pt x="95" y="336"/>
                          <a:pt x="95" y="336"/>
                          <a:pt x="95" y="336"/>
                        </a:cubicBezTo>
                        <a:cubicBezTo>
                          <a:pt x="106" y="334"/>
                          <a:pt x="106" y="334"/>
                          <a:pt x="106" y="334"/>
                        </a:cubicBezTo>
                        <a:lnTo>
                          <a:pt x="106" y="344"/>
                        </a:lnTo>
                        <a:close/>
                        <a:moveTo>
                          <a:pt x="175" y="320"/>
                        </a:moveTo>
                        <a:cubicBezTo>
                          <a:pt x="18" y="320"/>
                          <a:pt x="18" y="320"/>
                          <a:pt x="18" y="320"/>
                        </a:cubicBezTo>
                        <a:cubicBezTo>
                          <a:pt x="18" y="58"/>
                          <a:pt x="18" y="30"/>
                          <a:pt x="18" y="30"/>
                        </a:cubicBezTo>
                        <a:cubicBezTo>
                          <a:pt x="175" y="30"/>
                          <a:pt x="175" y="30"/>
                          <a:pt x="175" y="30"/>
                        </a:cubicBezTo>
                        <a:lnTo>
                          <a:pt x="175" y="320"/>
                        </a:lnTo>
                        <a:close/>
                      </a:path>
                    </a:pathLst>
                  </a:custGeom>
                  <a:solidFill>
                    <a:schemeClr val="bg2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/>
                  <a:lstStyle/>
                  <a:p>
                    <a:pPr defTabSz="932509">
                      <a:defRPr/>
                    </a:pPr>
                    <a:endParaRPr lang="en-US" sz="1836" dirty="0">
                      <a:solidFill>
                        <a:srgbClr val="505050"/>
                      </a:solidFill>
                      <a:ea typeface="ＭＳ Ｐゴシック" charset="0"/>
                    </a:endParaRPr>
                  </a:p>
                </p:txBody>
              </p:sp>
              <p:pic>
                <p:nvPicPr>
                  <p:cNvPr id="16" name="Picture 15">
                    <a:extLst>
                      <a:ext uri="{FF2B5EF4-FFF2-40B4-BE49-F238E27FC236}">
                        <a16:creationId xmlns:a16="http://schemas.microsoft.com/office/drawing/2014/main" id="{683CD6FE-B1F8-4B99-B8A9-0316488B1CA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2"/>
                  <a:stretch>
                    <a:fillRect/>
                  </a:stretch>
                </p:blipFill>
                <p:spPr>
                  <a:xfrm>
                    <a:off x="5206396" y="-1645228"/>
                    <a:ext cx="1460260" cy="1244967"/>
                  </a:xfrm>
                  <a:prstGeom prst="rect">
                    <a:avLst/>
                  </a:prstGeom>
                </p:spPr>
              </p:pic>
              <p:pic>
                <p:nvPicPr>
                  <p:cNvPr id="17" name="Picture 16">
                    <a:extLst>
                      <a:ext uri="{FF2B5EF4-FFF2-40B4-BE49-F238E27FC236}">
                        <a16:creationId xmlns:a16="http://schemas.microsoft.com/office/drawing/2014/main" id="{7D140D62-E396-4522-A267-2F0DC802236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 rotWithShape="1">
                  <a:blip r:embed="rId3">
                    <a:extLst>
                      <a:ext uri="{BEBA8EAE-BF5A-486C-A8C5-ECC9F3942E4B}">
                        <a14:imgProps xmlns:a14="http://schemas.microsoft.com/office/drawing/2010/main">
                          <a14:imgLayer r:embed="rId4">
                            <a14:imgEffect>
                              <a14:saturation sat="0"/>
                            </a14:imgEffect>
                          </a14:imgLayer>
                        </a14:imgProps>
                      </a:ext>
                    </a:extLst>
                  </a:blip>
                  <a:srcRect l="37930" t="24886" r="34042" b="21960"/>
                  <a:stretch/>
                </p:blipFill>
                <p:spPr>
                  <a:xfrm>
                    <a:off x="6842329" y="-1265818"/>
                    <a:ext cx="338493" cy="394914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  <p:pic>
                <p:nvPicPr>
                  <p:cNvPr id="18" name="Picture 17">
                    <a:extLst>
                      <a:ext uri="{FF2B5EF4-FFF2-40B4-BE49-F238E27FC236}">
                        <a16:creationId xmlns:a16="http://schemas.microsoft.com/office/drawing/2014/main" id="{C9DD5E77-9B33-4EC5-89F0-8A69F0C4615C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 rotWithShape="1">
                  <a:blip r:embed="rId3">
                    <a:extLst>
                      <a:ext uri="{BEBA8EAE-BF5A-486C-A8C5-ECC9F3942E4B}">
                        <a14:imgProps xmlns:a14="http://schemas.microsoft.com/office/drawing/2010/main">
                          <a14:imgLayer r:embed="rId4">
                            <a14:imgEffect>
                              <a14:saturation sat="0"/>
                            </a14:imgEffect>
                          </a14:imgLayer>
                        </a14:imgProps>
                      </a:ext>
                    </a:extLst>
                  </a:blip>
                  <a:srcRect l="37930" t="24886" r="34042" b="21960"/>
                  <a:stretch/>
                </p:blipFill>
                <p:spPr>
                  <a:xfrm>
                    <a:off x="6158969" y="-1265818"/>
                    <a:ext cx="338493" cy="394914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  <p:pic>
                <p:nvPicPr>
                  <p:cNvPr id="19" name="Picture 18">
                    <a:extLst>
                      <a:ext uri="{FF2B5EF4-FFF2-40B4-BE49-F238E27FC236}">
                        <a16:creationId xmlns:a16="http://schemas.microsoft.com/office/drawing/2014/main" id="{ACE1BE8C-0046-4D0A-96F8-530EDD491BF0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 rotWithShape="1">
                  <a:blip r:embed="rId3">
                    <a:extLst>
                      <a:ext uri="{BEBA8EAE-BF5A-486C-A8C5-ECC9F3942E4B}">
                        <a14:imgProps xmlns:a14="http://schemas.microsoft.com/office/drawing/2010/main">
                          <a14:imgLayer r:embed="rId4">
                            <a14:imgEffect>
                              <a14:saturation sat="0"/>
                            </a14:imgEffect>
                          </a14:imgLayer>
                        </a14:imgProps>
                      </a:ext>
                    </a:extLst>
                  </a:blip>
                  <a:srcRect l="37930" t="24886" r="34042" b="21960"/>
                  <a:stretch/>
                </p:blipFill>
                <p:spPr>
                  <a:xfrm>
                    <a:off x="5397275" y="-1265818"/>
                    <a:ext cx="338493" cy="394914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</p:grpSp>
          </p:grp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15AC83CB-F4D3-462B-9F60-80765ECFC96F}"/>
                </a:ext>
              </a:extLst>
            </p:cNvPr>
            <p:cNvGrpSpPr/>
            <p:nvPr/>
          </p:nvGrpSpPr>
          <p:grpSpPr>
            <a:xfrm>
              <a:off x="5457211" y="3478754"/>
              <a:ext cx="935062" cy="484847"/>
              <a:chOff x="5338516" y="3496630"/>
              <a:chExt cx="935062" cy="484847"/>
            </a:xfrm>
          </p:grpSpPr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45B62B9B-5E68-48DC-9A9E-C73402BE5D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338516" y="3496630"/>
                <a:ext cx="935062" cy="484847"/>
              </a:xfrm>
              <a:prstGeom prst="rect">
                <a:avLst/>
              </a:prstGeom>
            </p:spPr>
          </p:pic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A43FB6B6-D334-4EA9-9FD0-5933AA794F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 l="37930" t="24886" r="34042" b="21960"/>
              <a:stretch/>
            </p:blipFill>
            <p:spPr>
              <a:xfrm>
                <a:off x="5682480" y="3607222"/>
                <a:ext cx="219500" cy="25608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745A2B3B-5A07-408B-934E-E4F1EE4EBFE8}"/>
                </a:ext>
              </a:extLst>
            </p:cNvPr>
            <p:cNvGrpSpPr/>
            <p:nvPr/>
          </p:nvGrpSpPr>
          <p:grpSpPr>
            <a:xfrm>
              <a:off x="6407204" y="3301011"/>
              <a:ext cx="603142" cy="840333"/>
              <a:chOff x="6993567" y="2662187"/>
              <a:chExt cx="1001250" cy="1395000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8B16D16F-183E-4A87-8BD5-0CA1226148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993567" y="2662187"/>
                <a:ext cx="1001250" cy="1395000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4C95731A-59F4-432D-AB1C-DF333AF1DA7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 l="37930" t="24886" r="34042" b="21960"/>
              <a:stretch/>
            </p:blipFill>
            <p:spPr>
              <a:xfrm>
                <a:off x="7384442" y="3231644"/>
                <a:ext cx="219500" cy="25608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95A325D6-B031-4C34-8601-3DEC0A1BBCA1}"/>
              </a:ext>
            </a:extLst>
          </p:cNvPr>
          <p:cNvGrpSpPr/>
          <p:nvPr/>
        </p:nvGrpSpPr>
        <p:grpSpPr>
          <a:xfrm>
            <a:off x="7134418" y="1402486"/>
            <a:ext cx="1753753" cy="2891844"/>
            <a:chOff x="7248074" y="1761684"/>
            <a:chExt cx="1754002" cy="2892254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D4F818E-E96B-4021-A363-CC8D5B7FE17E}"/>
                </a:ext>
              </a:extLst>
            </p:cNvPr>
            <p:cNvSpPr/>
            <p:nvPr/>
          </p:nvSpPr>
          <p:spPr bwMode="auto">
            <a:xfrm>
              <a:off x="7248074" y="1761684"/>
              <a:ext cx="1754002" cy="289225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45" tIns="182845" rIns="0" bIns="46627"/>
            <a:lstStyle/>
            <a:p>
              <a:pPr defTabSz="932205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505050"/>
                  </a:solidFill>
                  <a:latin typeface="Segoe UI Light"/>
                </a:rPr>
                <a:t>Single</a:t>
              </a:r>
              <a:br>
                <a:rPr lang="en-US" sz="2000" dirty="0">
                  <a:solidFill>
                    <a:srgbClr val="505050"/>
                  </a:solidFill>
                  <a:latin typeface="Segoe UI Light"/>
                </a:rPr>
              </a:br>
              <a:r>
                <a:rPr lang="en-US" sz="2000" dirty="0">
                  <a:solidFill>
                    <a:srgbClr val="505050"/>
                  </a:solidFill>
                  <a:latin typeface="Segoe UI Light"/>
                </a:rPr>
                <a:t> sign on</a:t>
              </a:r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708BAB25-D1AB-4723-B14C-09D7EE933F41}"/>
                </a:ext>
              </a:extLst>
            </p:cNvPr>
            <p:cNvGrpSpPr/>
            <p:nvPr/>
          </p:nvGrpSpPr>
          <p:grpSpPr>
            <a:xfrm>
              <a:off x="7538811" y="3073333"/>
              <a:ext cx="1448018" cy="600423"/>
              <a:chOff x="2870280" y="3798066"/>
              <a:chExt cx="1318293" cy="499981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20525AA2-FF4A-47FF-AD8C-1D68935A20FD}"/>
                  </a:ext>
                </a:extLst>
              </p:cNvPr>
              <p:cNvSpPr/>
              <p:nvPr/>
            </p:nvSpPr>
            <p:spPr bwMode="auto">
              <a:xfrm>
                <a:off x="2870280" y="4093972"/>
                <a:ext cx="1070116" cy="199074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46630" rIns="0" bIns="46630" anchor="ctr"/>
              <a:lstStyle/>
              <a:p>
                <a:pPr defTabSz="932293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0392BA9C-2325-4552-A3D3-0CE21D1FBAF6}"/>
                  </a:ext>
                </a:extLst>
              </p:cNvPr>
              <p:cNvSpPr/>
              <p:nvPr/>
            </p:nvSpPr>
            <p:spPr bwMode="auto">
              <a:xfrm>
                <a:off x="2906688" y="4081732"/>
                <a:ext cx="1281885" cy="216315"/>
              </a:xfrm>
              <a:prstGeom prst="rect">
                <a:avLst/>
              </a:prstGeom>
              <a:noFill/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46630" rIns="0" bIns="46630" anchor="ctr"/>
              <a:lstStyle/>
              <a:p>
                <a:pPr defTabSz="932293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399" dirty="0">
                    <a:solidFill>
                      <a:srgbClr val="FFFFFF"/>
                    </a:solidFill>
                  </a:rPr>
                  <a:t> •••••••••••</a:t>
                </a:r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BBB8FD90-9BA0-41D8-9E41-227E78DB1B0A}"/>
                  </a:ext>
                </a:extLst>
              </p:cNvPr>
              <p:cNvSpPr/>
              <p:nvPr/>
            </p:nvSpPr>
            <p:spPr bwMode="auto">
              <a:xfrm>
                <a:off x="2870280" y="3798066"/>
                <a:ext cx="1070116" cy="199074"/>
              </a:xfrm>
              <a:prstGeom prst="rect">
                <a:avLst/>
              </a:prstGeom>
              <a:solidFill>
                <a:srgbClr val="7F7F7F"/>
              </a:solidFill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46630" rIns="0" bIns="46630" anchor="ctr"/>
              <a:lstStyle/>
              <a:p>
                <a:pPr marL="91423" defTabSz="932293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000" dirty="0">
                    <a:solidFill>
                      <a:srgbClr val="FFFFFF"/>
                    </a:solidFill>
                  </a:rPr>
                  <a:t>Username</a:t>
                </a:r>
              </a:p>
            </p:txBody>
          </p: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0B22D28-3E0D-490A-9F73-A5F45EF84EA8}"/>
              </a:ext>
            </a:extLst>
          </p:cNvPr>
          <p:cNvGrpSpPr/>
          <p:nvPr/>
        </p:nvGrpSpPr>
        <p:grpSpPr>
          <a:xfrm>
            <a:off x="9362787" y="2296848"/>
            <a:ext cx="2312721" cy="1596880"/>
            <a:chOff x="9521740" y="1887431"/>
            <a:chExt cx="2313049" cy="1597107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F14585EA-B352-4F53-9217-BBBF884F7C20}"/>
                </a:ext>
              </a:extLst>
            </p:cNvPr>
            <p:cNvGrpSpPr/>
            <p:nvPr/>
          </p:nvGrpSpPr>
          <p:grpSpPr>
            <a:xfrm>
              <a:off x="9521740" y="3041563"/>
              <a:ext cx="652316" cy="406532"/>
              <a:chOff x="5556947" y="2637516"/>
              <a:chExt cx="869608" cy="541950"/>
            </a:xfrm>
          </p:grpSpPr>
          <p:grpSp>
            <p:nvGrpSpPr>
              <p:cNvPr id="76" name="Group 115">
                <a:extLst>
                  <a:ext uri="{FF2B5EF4-FFF2-40B4-BE49-F238E27FC236}">
                    <a16:creationId xmlns:a16="http://schemas.microsoft.com/office/drawing/2014/main" id="{44FD5EA7-173E-4356-9B29-A78F692E757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556947" y="2637516"/>
                <a:ext cx="869608" cy="541950"/>
                <a:chOff x="5437366" y="1237061"/>
                <a:chExt cx="4432300" cy="2764080"/>
              </a:xfrm>
            </p:grpSpPr>
            <p:sp>
              <p:nvSpPr>
                <p:cNvPr id="78" name="Rectangle 77">
                  <a:extLst>
                    <a:ext uri="{FF2B5EF4-FFF2-40B4-BE49-F238E27FC236}">
                      <a16:creationId xmlns:a16="http://schemas.microsoft.com/office/drawing/2014/main" id="{76E73247-AC54-4266-9FCD-BD162BEA8D4E}"/>
                    </a:ext>
                  </a:extLst>
                </p:cNvPr>
                <p:cNvSpPr/>
                <p:nvPr/>
              </p:nvSpPr>
              <p:spPr bwMode="auto">
                <a:xfrm>
                  <a:off x="5437366" y="1237061"/>
                  <a:ext cx="4432300" cy="338459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  <a:headEnd type="none" w="med" len="med"/>
                  <a:tailEnd type="none" w="med" len="me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46630" rIns="0" bIns="46630" anchor="ctr"/>
                <a:lstStyle/>
                <a:p>
                  <a:pPr algn="ctr" defTabSz="932293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0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endParaRPr>
                </a:p>
              </p:txBody>
            </p:sp>
            <p:sp>
              <p:nvSpPr>
                <p:cNvPr id="79" name="Oval 78">
                  <a:extLst>
                    <a:ext uri="{FF2B5EF4-FFF2-40B4-BE49-F238E27FC236}">
                      <a16:creationId xmlns:a16="http://schemas.microsoft.com/office/drawing/2014/main" id="{7A11C906-D1D4-4B43-9579-5FCC009F5003}"/>
                    </a:ext>
                  </a:extLst>
                </p:cNvPr>
                <p:cNvSpPr/>
                <p:nvPr/>
              </p:nvSpPr>
              <p:spPr bwMode="auto">
                <a:xfrm>
                  <a:off x="5552459" y="1302872"/>
                  <a:ext cx="321795" cy="322005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  <a:headEnd type="none" w="med" len="med"/>
                  <a:tailEnd type="none" w="med" len="me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46630" rIns="0" bIns="46630" anchor="ctr"/>
                <a:lstStyle/>
                <a:p>
                  <a:pPr algn="ctr" defTabSz="932293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0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endParaRPr>
                </a:p>
              </p:txBody>
            </p:sp>
            <p:sp>
              <p:nvSpPr>
                <p:cNvPr id="80" name="Rectangle 79">
                  <a:extLst>
                    <a:ext uri="{FF2B5EF4-FFF2-40B4-BE49-F238E27FC236}">
                      <a16:creationId xmlns:a16="http://schemas.microsoft.com/office/drawing/2014/main" id="{38BD59F9-FF8B-435D-8A76-303E5FC1101F}"/>
                    </a:ext>
                  </a:extLst>
                </p:cNvPr>
                <p:cNvSpPr/>
                <p:nvPr/>
              </p:nvSpPr>
              <p:spPr bwMode="auto">
                <a:xfrm>
                  <a:off x="5437366" y="1575520"/>
                  <a:ext cx="4432300" cy="2425621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  <a:headEnd type="none" w="med" len="med"/>
                  <a:tailEnd type="none" w="med" len="me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46630" rIns="0" bIns="46630" anchor="ctr"/>
                <a:lstStyle/>
                <a:p>
                  <a:pPr algn="ctr" defTabSz="932293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0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endParaRPr>
                </a:p>
              </p:txBody>
            </p:sp>
            <p:sp>
              <p:nvSpPr>
                <p:cNvPr id="81" name="Oval 80">
                  <a:extLst>
                    <a:ext uri="{FF2B5EF4-FFF2-40B4-BE49-F238E27FC236}">
                      <a16:creationId xmlns:a16="http://schemas.microsoft.com/office/drawing/2014/main" id="{52EF7483-6945-4315-9E19-C085895F0A27}"/>
                    </a:ext>
                  </a:extLst>
                </p:cNvPr>
                <p:cNvSpPr/>
                <p:nvPr/>
              </p:nvSpPr>
              <p:spPr bwMode="auto">
                <a:xfrm>
                  <a:off x="5904789" y="1349881"/>
                  <a:ext cx="213747" cy="211537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  <a:headEnd type="none" w="med" len="med"/>
                  <a:tailEnd type="none" w="med" len="me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46630" rIns="0" bIns="46630" anchor="ctr"/>
                <a:lstStyle/>
                <a:p>
                  <a:pPr algn="ctr" defTabSz="932293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0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endParaRPr>
                </a:p>
              </p:txBody>
            </p:sp>
          </p:grpSp>
          <p:sp>
            <p:nvSpPr>
              <p:cNvPr id="77" name="icon GEARS">
                <a:extLst>
                  <a:ext uri="{FF2B5EF4-FFF2-40B4-BE49-F238E27FC236}">
                    <a16:creationId xmlns:a16="http://schemas.microsoft.com/office/drawing/2014/main" id="{763B1F3A-BE6C-470E-B131-10E59386A9F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738305" y="2740353"/>
                <a:ext cx="490556" cy="409570"/>
              </a:xfrm>
              <a:custGeom>
                <a:avLst/>
                <a:gdLst>
                  <a:gd name="T0" fmla="*/ 2147483647 w 315"/>
                  <a:gd name="T1" fmla="*/ 2147483647 h 262"/>
                  <a:gd name="T2" fmla="*/ 2147483647 w 315"/>
                  <a:gd name="T3" fmla="*/ 2147483647 h 262"/>
                  <a:gd name="T4" fmla="*/ 2147483647 w 315"/>
                  <a:gd name="T5" fmla="*/ 2147483647 h 262"/>
                  <a:gd name="T6" fmla="*/ 2147483647 w 315"/>
                  <a:gd name="T7" fmla="*/ 2147483647 h 262"/>
                  <a:gd name="T8" fmla="*/ 2147483647 w 315"/>
                  <a:gd name="T9" fmla="*/ 2147483647 h 262"/>
                  <a:gd name="T10" fmla="*/ 2147483647 w 315"/>
                  <a:gd name="T11" fmla="*/ 2147483647 h 262"/>
                  <a:gd name="T12" fmla="*/ 2147483647 w 315"/>
                  <a:gd name="T13" fmla="*/ 2147483647 h 262"/>
                  <a:gd name="T14" fmla="*/ 2147483647 w 315"/>
                  <a:gd name="T15" fmla="*/ 2147483647 h 262"/>
                  <a:gd name="T16" fmla="*/ 2147483647 w 315"/>
                  <a:gd name="T17" fmla="*/ 2147483647 h 262"/>
                  <a:gd name="T18" fmla="*/ 2147483647 w 315"/>
                  <a:gd name="T19" fmla="*/ 2147483647 h 262"/>
                  <a:gd name="T20" fmla="*/ 2147483647 w 315"/>
                  <a:gd name="T21" fmla="*/ 2147483647 h 262"/>
                  <a:gd name="T22" fmla="*/ 2147483647 w 315"/>
                  <a:gd name="T23" fmla="*/ 2147483647 h 262"/>
                  <a:gd name="T24" fmla="*/ 2147483647 w 315"/>
                  <a:gd name="T25" fmla="*/ 2147483647 h 262"/>
                  <a:gd name="T26" fmla="*/ 2147483647 w 315"/>
                  <a:gd name="T27" fmla="*/ 2147483647 h 262"/>
                  <a:gd name="T28" fmla="*/ 2147483647 w 315"/>
                  <a:gd name="T29" fmla="*/ 2147483647 h 262"/>
                  <a:gd name="T30" fmla="*/ 2147483647 w 315"/>
                  <a:gd name="T31" fmla="*/ 2147483647 h 262"/>
                  <a:gd name="T32" fmla="*/ 2147483647 w 315"/>
                  <a:gd name="T33" fmla="*/ 2147483647 h 262"/>
                  <a:gd name="T34" fmla="*/ 2147483647 w 315"/>
                  <a:gd name="T35" fmla="*/ 2147483647 h 262"/>
                  <a:gd name="T36" fmla="*/ 2147483647 w 315"/>
                  <a:gd name="T37" fmla="*/ 2147483647 h 262"/>
                  <a:gd name="T38" fmla="*/ 2147483647 w 315"/>
                  <a:gd name="T39" fmla="*/ 2147483647 h 262"/>
                  <a:gd name="T40" fmla="*/ 2147483647 w 315"/>
                  <a:gd name="T41" fmla="*/ 2147483647 h 262"/>
                  <a:gd name="T42" fmla="*/ 2147483647 w 315"/>
                  <a:gd name="T43" fmla="*/ 2147483647 h 262"/>
                  <a:gd name="T44" fmla="*/ 2147483647 w 315"/>
                  <a:gd name="T45" fmla="*/ 2147483647 h 262"/>
                  <a:gd name="T46" fmla="*/ 2147483647 w 315"/>
                  <a:gd name="T47" fmla="*/ 2147483647 h 262"/>
                  <a:gd name="T48" fmla="*/ 2147483647 w 315"/>
                  <a:gd name="T49" fmla="*/ 2147483647 h 262"/>
                  <a:gd name="T50" fmla="*/ 2147483647 w 315"/>
                  <a:gd name="T51" fmla="*/ 2147483647 h 262"/>
                  <a:gd name="T52" fmla="*/ 2147483647 w 315"/>
                  <a:gd name="T53" fmla="*/ 2147483647 h 262"/>
                  <a:gd name="T54" fmla="*/ 2147483647 w 315"/>
                  <a:gd name="T55" fmla="*/ 2147483647 h 262"/>
                  <a:gd name="T56" fmla="*/ 2147483647 w 315"/>
                  <a:gd name="T57" fmla="*/ 2147483647 h 262"/>
                  <a:gd name="T58" fmla="*/ 2147483647 w 315"/>
                  <a:gd name="T59" fmla="*/ 2147483647 h 262"/>
                  <a:gd name="T60" fmla="*/ 2147483647 w 315"/>
                  <a:gd name="T61" fmla="*/ 2147483647 h 262"/>
                  <a:gd name="T62" fmla="*/ 2147483647 w 315"/>
                  <a:gd name="T63" fmla="*/ 2147483647 h 262"/>
                  <a:gd name="T64" fmla="*/ 2147483647 w 315"/>
                  <a:gd name="T65" fmla="*/ 2147483647 h 262"/>
                  <a:gd name="T66" fmla="*/ 2147483647 w 315"/>
                  <a:gd name="T67" fmla="*/ 2147483647 h 262"/>
                  <a:gd name="T68" fmla="*/ 2147483647 w 315"/>
                  <a:gd name="T69" fmla="*/ 2147483647 h 262"/>
                  <a:gd name="T70" fmla="*/ 2147483647 w 315"/>
                  <a:gd name="T71" fmla="*/ 2147483647 h 262"/>
                  <a:gd name="T72" fmla="*/ 2147483647 w 315"/>
                  <a:gd name="T73" fmla="*/ 2147483647 h 262"/>
                  <a:gd name="T74" fmla="*/ 2147483647 w 315"/>
                  <a:gd name="T75" fmla="*/ 2147483647 h 262"/>
                  <a:gd name="T76" fmla="*/ 2147483647 w 315"/>
                  <a:gd name="T77" fmla="*/ 2147483647 h 262"/>
                  <a:gd name="T78" fmla="*/ 2147483647 w 315"/>
                  <a:gd name="T79" fmla="*/ 2147483647 h 262"/>
                  <a:gd name="T80" fmla="*/ 2147483647 w 315"/>
                  <a:gd name="T81" fmla="*/ 2147483647 h 262"/>
                  <a:gd name="T82" fmla="*/ 2147483647 w 315"/>
                  <a:gd name="T83" fmla="*/ 2147483647 h 262"/>
                  <a:gd name="T84" fmla="*/ 2147483647 w 315"/>
                  <a:gd name="T85" fmla="*/ 2147483647 h 262"/>
                  <a:gd name="T86" fmla="*/ 2147483647 w 315"/>
                  <a:gd name="T87" fmla="*/ 2147483647 h 262"/>
                  <a:gd name="T88" fmla="*/ 2147483647 w 315"/>
                  <a:gd name="T89" fmla="*/ 2147483647 h 262"/>
                  <a:gd name="T90" fmla="*/ 2147483647 w 315"/>
                  <a:gd name="T91" fmla="*/ 2147483647 h 262"/>
                  <a:gd name="T92" fmla="*/ 2147483647 w 315"/>
                  <a:gd name="T93" fmla="*/ 2147483647 h 262"/>
                  <a:gd name="T94" fmla="*/ 2147483647 w 315"/>
                  <a:gd name="T95" fmla="*/ 0 h 262"/>
                  <a:gd name="T96" fmla="*/ 2147483647 w 315"/>
                  <a:gd name="T97" fmla="*/ 2147483647 h 262"/>
                  <a:gd name="T98" fmla="*/ 2147483647 w 315"/>
                  <a:gd name="T99" fmla="*/ 2147483647 h 262"/>
                  <a:gd name="T100" fmla="*/ 2147483647 w 315"/>
                  <a:gd name="T101" fmla="*/ 2147483647 h 262"/>
                  <a:gd name="T102" fmla="*/ 2147483647 w 315"/>
                  <a:gd name="T103" fmla="*/ 2147483647 h 262"/>
                  <a:gd name="T104" fmla="*/ 2147483647 w 315"/>
                  <a:gd name="T105" fmla="*/ 2147483647 h 262"/>
                  <a:gd name="T106" fmla="*/ 2147483647 w 315"/>
                  <a:gd name="T107" fmla="*/ 2147483647 h 262"/>
                  <a:gd name="T108" fmla="*/ 2147483647 w 315"/>
                  <a:gd name="T109" fmla="*/ 2147483647 h 262"/>
                  <a:gd name="T110" fmla="*/ 2147483647 w 315"/>
                  <a:gd name="T111" fmla="*/ 2147483647 h 262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15" h="262">
                    <a:moveTo>
                      <a:pt x="132" y="150"/>
                    </a:moveTo>
                    <a:cubicBezTo>
                      <a:pt x="132" y="160"/>
                      <a:pt x="124" y="169"/>
                      <a:pt x="114" y="169"/>
                    </a:cubicBezTo>
                    <a:cubicBezTo>
                      <a:pt x="103" y="169"/>
                      <a:pt x="95" y="160"/>
                      <a:pt x="95" y="150"/>
                    </a:cubicBezTo>
                    <a:cubicBezTo>
                      <a:pt x="95" y="140"/>
                      <a:pt x="103" y="132"/>
                      <a:pt x="114" y="132"/>
                    </a:cubicBezTo>
                    <a:cubicBezTo>
                      <a:pt x="124" y="132"/>
                      <a:pt x="132" y="140"/>
                      <a:pt x="132" y="150"/>
                    </a:cubicBezTo>
                    <a:close/>
                    <a:moveTo>
                      <a:pt x="227" y="139"/>
                    </a:moveTo>
                    <a:cubicBezTo>
                      <a:pt x="227" y="143"/>
                      <a:pt x="225" y="147"/>
                      <a:pt x="222" y="148"/>
                    </a:cubicBezTo>
                    <a:cubicBezTo>
                      <a:pt x="195" y="159"/>
                      <a:pt x="195" y="159"/>
                      <a:pt x="195" y="159"/>
                    </a:cubicBezTo>
                    <a:cubicBezTo>
                      <a:pt x="194" y="162"/>
                      <a:pt x="194" y="165"/>
                      <a:pt x="193" y="168"/>
                    </a:cubicBezTo>
                    <a:cubicBezTo>
                      <a:pt x="216" y="187"/>
                      <a:pt x="216" y="187"/>
                      <a:pt x="216" y="187"/>
                    </a:cubicBezTo>
                    <a:cubicBezTo>
                      <a:pt x="218" y="189"/>
                      <a:pt x="219" y="193"/>
                      <a:pt x="217" y="196"/>
                    </a:cubicBezTo>
                    <a:cubicBezTo>
                      <a:pt x="208" y="214"/>
                      <a:pt x="208" y="214"/>
                      <a:pt x="208" y="214"/>
                    </a:cubicBezTo>
                    <a:cubicBezTo>
                      <a:pt x="206" y="217"/>
                      <a:pt x="202" y="219"/>
                      <a:pt x="198" y="218"/>
                    </a:cubicBezTo>
                    <a:cubicBezTo>
                      <a:pt x="170" y="209"/>
                      <a:pt x="170" y="209"/>
                      <a:pt x="170" y="209"/>
                    </a:cubicBezTo>
                    <a:cubicBezTo>
                      <a:pt x="169" y="210"/>
                      <a:pt x="168" y="211"/>
                      <a:pt x="166" y="213"/>
                    </a:cubicBezTo>
                    <a:cubicBezTo>
                      <a:pt x="172" y="242"/>
                      <a:pt x="172" y="242"/>
                      <a:pt x="172" y="242"/>
                    </a:cubicBezTo>
                    <a:cubicBezTo>
                      <a:pt x="173" y="245"/>
                      <a:pt x="171" y="249"/>
                      <a:pt x="168" y="250"/>
                    </a:cubicBezTo>
                    <a:cubicBezTo>
                      <a:pt x="149" y="258"/>
                      <a:pt x="149" y="258"/>
                      <a:pt x="149" y="258"/>
                    </a:cubicBezTo>
                    <a:cubicBezTo>
                      <a:pt x="146" y="260"/>
                      <a:pt x="142" y="258"/>
                      <a:pt x="140" y="256"/>
                    </a:cubicBezTo>
                    <a:cubicBezTo>
                      <a:pt x="123" y="231"/>
                      <a:pt x="123" y="231"/>
                      <a:pt x="123" y="231"/>
                    </a:cubicBezTo>
                    <a:cubicBezTo>
                      <a:pt x="120" y="232"/>
                      <a:pt x="117" y="232"/>
                      <a:pt x="114" y="232"/>
                    </a:cubicBezTo>
                    <a:cubicBezTo>
                      <a:pt x="113" y="232"/>
                      <a:pt x="113" y="232"/>
                      <a:pt x="113" y="232"/>
                    </a:cubicBezTo>
                    <a:cubicBezTo>
                      <a:pt x="99" y="258"/>
                      <a:pt x="99" y="258"/>
                      <a:pt x="99" y="258"/>
                    </a:cubicBezTo>
                    <a:cubicBezTo>
                      <a:pt x="97" y="261"/>
                      <a:pt x="93" y="262"/>
                      <a:pt x="90" y="261"/>
                    </a:cubicBezTo>
                    <a:cubicBezTo>
                      <a:pt x="70" y="255"/>
                      <a:pt x="70" y="255"/>
                      <a:pt x="70" y="255"/>
                    </a:cubicBezTo>
                    <a:cubicBezTo>
                      <a:pt x="67" y="254"/>
                      <a:pt x="65" y="251"/>
                      <a:pt x="65" y="247"/>
                    </a:cubicBezTo>
                    <a:cubicBezTo>
                      <a:pt x="68" y="218"/>
                      <a:pt x="68" y="218"/>
                      <a:pt x="68" y="218"/>
                    </a:cubicBezTo>
                    <a:cubicBezTo>
                      <a:pt x="65" y="216"/>
                      <a:pt x="63" y="214"/>
                      <a:pt x="60" y="212"/>
                    </a:cubicBezTo>
                    <a:cubicBezTo>
                      <a:pt x="32" y="222"/>
                      <a:pt x="32" y="222"/>
                      <a:pt x="32" y="222"/>
                    </a:cubicBezTo>
                    <a:cubicBezTo>
                      <a:pt x="29" y="223"/>
                      <a:pt x="25" y="222"/>
                      <a:pt x="23" y="219"/>
                    </a:cubicBezTo>
                    <a:cubicBezTo>
                      <a:pt x="12" y="202"/>
                      <a:pt x="12" y="202"/>
                      <a:pt x="12" y="202"/>
                    </a:cubicBezTo>
                    <a:cubicBezTo>
                      <a:pt x="11" y="199"/>
                      <a:pt x="11" y="195"/>
                      <a:pt x="14" y="192"/>
                    </a:cubicBezTo>
                    <a:cubicBezTo>
                      <a:pt x="35" y="172"/>
                      <a:pt x="35" y="172"/>
                      <a:pt x="35" y="172"/>
                    </a:cubicBezTo>
                    <a:cubicBezTo>
                      <a:pt x="34" y="168"/>
                      <a:pt x="33" y="163"/>
                      <a:pt x="33" y="159"/>
                    </a:cubicBezTo>
                    <a:cubicBezTo>
                      <a:pt x="5" y="148"/>
                      <a:pt x="5" y="148"/>
                      <a:pt x="5" y="148"/>
                    </a:cubicBezTo>
                    <a:cubicBezTo>
                      <a:pt x="2" y="147"/>
                      <a:pt x="0" y="143"/>
                      <a:pt x="1" y="140"/>
                    </a:cubicBezTo>
                    <a:cubicBezTo>
                      <a:pt x="4" y="120"/>
                      <a:pt x="4" y="120"/>
                      <a:pt x="4" y="120"/>
                    </a:cubicBezTo>
                    <a:cubicBezTo>
                      <a:pt x="5" y="116"/>
                      <a:pt x="8" y="113"/>
                      <a:pt x="12" y="113"/>
                    </a:cubicBezTo>
                    <a:cubicBezTo>
                      <a:pt x="41" y="113"/>
                      <a:pt x="41" y="113"/>
                      <a:pt x="41" y="113"/>
                    </a:cubicBezTo>
                    <a:cubicBezTo>
                      <a:pt x="42" y="110"/>
                      <a:pt x="44" y="108"/>
                      <a:pt x="45" y="106"/>
                    </a:cubicBezTo>
                    <a:cubicBezTo>
                      <a:pt x="31" y="80"/>
                      <a:pt x="31" y="80"/>
                      <a:pt x="31" y="80"/>
                    </a:cubicBezTo>
                    <a:cubicBezTo>
                      <a:pt x="29" y="77"/>
                      <a:pt x="30" y="73"/>
                      <a:pt x="33" y="70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51" y="55"/>
                      <a:pt x="55" y="55"/>
                      <a:pt x="58" y="57"/>
                    </a:cubicBezTo>
                    <a:cubicBezTo>
                      <a:pt x="81" y="75"/>
                      <a:pt x="81" y="75"/>
                      <a:pt x="81" y="75"/>
                    </a:cubicBezTo>
                    <a:cubicBezTo>
                      <a:pt x="84" y="74"/>
                      <a:pt x="87" y="73"/>
                      <a:pt x="90" y="72"/>
                    </a:cubicBezTo>
                    <a:cubicBezTo>
                      <a:pt x="96" y="43"/>
                      <a:pt x="96" y="43"/>
                      <a:pt x="96" y="43"/>
                    </a:cubicBezTo>
                    <a:cubicBezTo>
                      <a:pt x="97" y="40"/>
                      <a:pt x="100" y="37"/>
                      <a:pt x="103" y="37"/>
                    </a:cubicBezTo>
                    <a:cubicBezTo>
                      <a:pt x="124" y="37"/>
                      <a:pt x="124" y="37"/>
                      <a:pt x="124" y="37"/>
                    </a:cubicBezTo>
                    <a:cubicBezTo>
                      <a:pt x="127" y="37"/>
                      <a:pt x="131" y="40"/>
                      <a:pt x="131" y="43"/>
                    </a:cubicBezTo>
                    <a:cubicBezTo>
                      <a:pt x="137" y="72"/>
                      <a:pt x="137" y="72"/>
                      <a:pt x="137" y="72"/>
                    </a:cubicBezTo>
                    <a:cubicBezTo>
                      <a:pt x="140" y="73"/>
                      <a:pt x="143" y="74"/>
                      <a:pt x="146" y="75"/>
                    </a:cubicBezTo>
                    <a:cubicBezTo>
                      <a:pt x="169" y="57"/>
                      <a:pt x="169" y="57"/>
                      <a:pt x="169" y="57"/>
                    </a:cubicBezTo>
                    <a:cubicBezTo>
                      <a:pt x="171" y="55"/>
                      <a:pt x="176" y="55"/>
                      <a:pt x="179" y="57"/>
                    </a:cubicBezTo>
                    <a:cubicBezTo>
                      <a:pt x="194" y="70"/>
                      <a:pt x="194" y="70"/>
                      <a:pt x="194" y="70"/>
                    </a:cubicBezTo>
                    <a:cubicBezTo>
                      <a:pt x="197" y="72"/>
                      <a:pt x="198" y="77"/>
                      <a:pt x="196" y="80"/>
                    </a:cubicBezTo>
                    <a:cubicBezTo>
                      <a:pt x="182" y="106"/>
                      <a:pt x="182" y="106"/>
                      <a:pt x="182" y="106"/>
                    </a:cubicBezTo>
                    <a:cubicBezTo>
                      <a:pt x="183" y="108"/>
                      <a:pt x="185" y="110"/>
                      <a:pt x="186" y="113"/>
                    </a:cubicBezTo>
                    <a:cubicBezTo>
                      <a:pt x="216" y="113"/>
                      <a:pt x="216" y="113"/>
                      <a:pt x="216" y="113"/>
                    </a:cubicBezTo>
                    <a:cubicBezTo>
                      <a:pt x="219" y="113"/>
                      <a:pt x="222" y="116"/>
                      <a:pt x="223" y="120"/>
                    </a:cubicBezTo>
                    <a:lnTo>
                      <a:pt x="227" y="139"/>
                    </a:lnTo>
                    <a:close/>
                    <a:moveTo>
                      <a:pt x="157" y="150"/>
                    </a:moveTo>
                    <a:cubicBezTo>
                      <a:pt x="157" y="126"/>
                      <a:pt x="137" y="107"/>
                      <a:pt x="114" y="107"/>
                    </a:cubicBezTo>
                    <a:cubicBezTo>
                      <a:pt x="90" y="107"/>
                      <a:pt x="70" y="126"/>
                      <a:pt x="70" y="150"/>
                    </a:cubicBezTo>
                    <a:cubicBezTo>
                      <a:pt x="70" y="174"/>
                      <a:pt x="90" y="193"/>
                      <a:pt x="114" y="193"/>
                    </a:cubicBezTo>
                    <a:cubicBezTo>
                      <a:pt x="137" y="193"/>
                      <a:pt x="157" y="174"/>
                      <a:pt x="157" y="150"/>
                    </a:cubicBezTo>
                    <a:close/>
                    <a:moveTo>
                      <a:pt x="311" y="83"/>
                    </a:moveTo>
                    <a:cubicBezTo>
                      <a:pt x="313" y="85"/>
                      <a:pt x="314" y="90"/>
                      <a:pt x="312" y="93"/>
                    </a:cubicBezTo>
                    <a:cubicBezTo>
                      <a:pt x="310" y="96"/>
                      <a:pt x="310" y="96"/>
                      <a:pt x="310" y="96"/>
                    </a:cubicBezTo>
                    <a:cubicBezTo>
                      <a:pt x="308" y="99"/>
                      <a:pt x="304" y="100"/>
                      <a:pt x="300" y="98"/>
                    </a:cubicBezTo>
                    <a:cubicBezTo>
                      <a:pt x="289" y="93"/>
                      <a:pt x="289" y="93"/>
                      <a:pt x="289" y="93"/>
                    </a:cubicBezTo>
                    <a:cubicBezTo>
                      <a:pt x="285" y="97"/>
                      <a:pt x="279" y="100"/>
                      <a:pt x="273" y="102"/>
                    </a:cubicBezTo>
                    <a:cubicBezTo>
                      <a:pt x="271" y="114"/>
                      <a:pt x="271" y="114"/>
                      <a:pt x="271" y="114"/>
                    </a:cubicBezTo>
                    <a:cubicBezTo>
                      <a:pt x="270" y="118"/>
                      <a:pt x="267" y="120"/>
                      <a:pt x="263" y="120"/>
                    </a:cubicBezTo>
                    <a:cubicBezTo>
                      <a:pt x="259" y="120"/>
                      <a:pt x="259" y="120"/>
                      <a:pt x="259" y="120"/>
                    </a:cubicBezTo>
                    <a:cubicBezTo>
                      <a:pt x="256" y="120"/>
                      <a:pt x="253" y="118"/>
                      <a:pt x="252" y="114"/>
                    </a:cubicBezTo>
                    <a:cubicBezTo>
                      <a:pt x="250" y="102"/>
                      <a:pt x="250" y="102"/>
                      <a:pt x="250" y="102"/>
                    </a:cubicBezTo>
                    <a:cubicBezTo>
                      <a:pt x="244" y="100"/>
                      <a:pt x="238" y="97"/>
                      <a:pt x="233" y="93"/>
                    </a:cubicBezTo>
                    <a:cubicBezTo>
                      <a:pt x="222" y="98"/>
                      <a:pt x="222" y="98"/>
                      <a:pt x="222" y="98"/>
                    </a:cubicBezTo>
                    <a:cubicBezTo>
                      <a:pt x="219" y="100"/>
                      <a:pt x="215" y="99"/>
                      <a:pt x="213" y="96"/>
                    </a:cubicBezTo>
                    <a:cubicBezTo>
                      <a:pt x="210" y="93"/>
                      <a:pt x="210" y="93"/>
                      <a:pt x="210" y="93"/>
                    </a:cubicBezTo>
                    <a:cubicBezTo>
                      <a:pt x="208" y="90"/>
                      <a:pt x="209" y="85"/>
                      <a:pt x="211" y="83"/>
                    </a:cubicBezTo>
                    <a:cubicBezTo>
                      <a:pt x="220" y="74"/>
                      <a:pt x="220" y="74"/>
                      <a:pt x="220" y="74"/>
                    </a:cubicBezTo>
                    <a:cubicBezTo>
                      <a:pt x="219" y="70"/>
                      <a:pt x="218" y="65"/>
                      <a:pt x="218" y="61"/>
                    </a:cubicBezTo>
                    <a:cubicBezTo>
                      <a:pt x="218" y="56"/>
                      <a:pt x="219" y="52"/>
                      <a:pt x="220" y="48"/>
                    </a:cubicBezTo>
                    <a:cubicBezTo>
                      <a:pt x="220" y="48"/>
                      <a:pt x="220" y="48"/>
                      <a:pt x="220" y="48"/>
                    </a:cubicBezTo>
                    <a:cubicBezTo>
                      <a:pt x="211" y="39"/>
                      <a:pt x="211" y="39"/>
                      <a:pt x="211" y="39"/>
                    </a:cubicBezTo>
                    <a:cubicBezTo>
                      <a:pt x="208" y="37"/>
                      <a:pt x="208" y="32"/>
                      <a:pt x="210" y="29"/>
                    </a:cubicBezTo>
                    <a:cubicBezTo>
                      <a:pt x="212" y="26"/>
                      <a:pt x="212" y="26"/>
                      <a:pt x="212" y="26"/>
                    </a:cubicBezTo>
                    <a:cubicBezTo>
                      <a:pt x="214" y="23"/>
                      <a:pt x="218" y="22"/>
                      <a:pt x="221" y="23"/>
                    </a:cubicBezTo>
                    <a:cubicBezTo>
                      <a:pt x="233" y="28"/>
                      <a:pt x="233" y="28"/>
                      <a:pt x="233" y="28"/>
                    </a:cubicBezTo>
                    <a:cubicBezTo>
                      <a:pt x="233" y="28"/>
                      <a:pt x="233" y="28"/>
                      <a:pt x="233" y="28"/>
                    </a:cubicBezTo>
                    <a:cubicBezTo>
                      <a:pt x="238" y="24"/>
                      <a:pt x="243" y="21"/>
                      <a:pt x="249" y="19"/>
                    </a:cubicBezTo>
                    <a:cubicBezTo>
                      <a:pt x="252" y="7"/>
                      <a:pt x="252" y="7"/>
                      <a:pt x="252" y="7"/>
                    </a:cubicBezTo>
                    <a:cubicBezTo>
                      <a:pt x="253" y="3"/>
                      <a:pt x="256" y="0"/>
                      <a:pt x="259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67" y="0"/>
                      <a:pt x="270" y="3"/>
                      <a:pt x="271" y="7"/>
                    </a:cubicBezTo>
                    <a:cubicBezTo>
                      <a:pt x="273" y="19"/>
                      <a:pt x="273" y="19"/>
                      <a:pt x="273" y="19"/>
                    </a:cubicBezTo>
                    <a:cubicBezTo>
                      <a:pt x="279" y="21"/>
                      <a:pt x="285" y="24"/>
                      <a:pt x="290" y="28"/>
                    </a:cubicBezTo>
                    <a:cubicBezTo>
                      <a:pt x="301" y="23"/>
                      <a:pt x="301" y="23"/>
                      <a:pt x="301" y="23"/>
                    </a:cubicBezTo>
                    <a:cubicBezTo>
                      <a:pt x="305" y="22"/>
                      <a:pt x="309" y="23"/>
                      <a:pt x="311" y="26"/>
                    </a:cubicBezTo>
                    <a:cubicBezTo>
                      <a:pt x="313" y="29"/>
                      <a:pt x="313" y="29"/>
                      <a:pt x="313" y="29"/>
                    </a:cubicBezTo>
                    <a:cubicBezTo>
                      <a:pt x="315" y="32"/>
                      <a:pt x="314" y="37"/>
                      <a:pt x="312" y="39"/>
                    </a:cubicBezTo>
                    <a:cubicBezTo>
                      <a:pt x="303" y="48"/>
                      <a:pt x="303" y="48"/>
                      <a:pt x="303" y="48"/>
                    </a:cubicBezTo>
                    <a:cubicBezTo>
                      <a:pt x="304" y="52"/>
                      <a:pt x="304" y="56"/>
                      <a:pt x="304" y="61"/>
                    </a:cubicBezTo>
                    <a:cubicBezTo>
                      <a:pt x="304" y="65"/>
                      <a:pt x="304" y="70"/>
                      <a:pt x="302" y="74"/>
                    </a:cubicBezTo>
                    <a:lnTo>
                      <a:pt x="311" y="83"/>
                    </a:lnTo>
                    <a:close/>
                    <a:moveTo>
                      <a:pt x="276" y="61"/>
                    </a:moveTo>
                    <a:cubicBezTo>
                      <a:pt x="276" y="52"/>
                      <a:pt x="269" y="46"/>
                      <a:pt x="261" y="46"/>
                    </a:cubicBezTo>
                    <a:cubicBezTo>
                      <a:pt x="253" y="46"/>
                      <a:pt x="246" y="52"/>
                      <a:pt x="246" y="61"/>
                    </a:cubicBezTo>
                    <a:cubicBezTo>
                      <a:pt x="246" y="69"/>
                      <a:pt x="253" y="75"/>
                      <a:pt x="261" y="75"/>
                    </a:cubicBezTo>
                    <a:cubicBezTo>
                      <a:pt x="269" y="75"/>
                      <a:pt x="276" y="69"/>
                      <a:pt x="276" y="61"/>
                    </a:cubicBezTo>
                    <a:close/>
                  </a:path>
                </a:pathLst>
              </a:custGeom>
              <a:solidFill>
                <a:srgbClr val="007233"/>
              </a:solidFill>
              <a:ln>
                <a:noFill/>
              </a:ln>
              <a:extLst/>
            </p:spPr>
            <p:txBody>
              <a:bodyPr/>
              <a:lstStyle/>
              <a:p>
                <a:pPr defTabSz="931596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000">
                  <a:noFill/>
                  <a:ea typeface="ＭＳ Ｐゴシック" charset="0"/>
                </a:endParaRPr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CBA7C253-E8AB-4D33-80EC-1B29F85DB0B5}"/>
                </a:ext>
              </a:extLst>
            </p:cNvPr>
            <p:cNvGrpSpPr/>
            <p:nvPr/>
          </p:nvGrpSpPr>
          <p:grpSpPr>
            <a:xfrm>
              <a:off x="9871859" y="1887431"/>
              <a:ext cx="652316" cy="406532"/>
              <a:chOff x="5556947" y="2637516"/>
              <a:chExt cx="869608" cy="541950"/>
            </a:xfrm>
          </p:grpSpPr>
          <p:grpSp>
            <p:nvGrpSpPr>
              <p:cNvPr id="70" name="Group 115">
                <a:extLst>
                  <a:ext uri="{FF2B5EF4-FFF2-40B4-BE49-F238E27FC236}">
                    <a16:creationId xmlns:a16="http://schemas.microsoft.com/office/drawing/2014/main" id="{0BF4AB85-CDAA-4434-98AF-2213CA9C962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556947" y="2637516"/>
                <a:ext cx="869608" cy="541950"/>
                <a:chOff x="5437366" y="1237061"/>
                <a:chExt cx="4432300" cy="2764080"/>
              </a:xfrm>
            </p:grpSpPr>
            <p:sp>
              <p:nvSpPr>
                <p:cNvPr id="72" name="Rectangle 71">
                  <a:extLst>
                    <a:ext uri="{FF2B5EF4-FFF2-40B4-BE49-F238E27FC236}">
                      <a16:creationId xmlns:a16="http://schemas.microsoft.com/office/drawing/2014/main" id="{1CFAC451-93E1-4EAA-9914-A8201EC565BD}"/>
                    </a:ext>
                  </a:extLst>
                </p:cNvPr>
                <p:cNvSpPr/>
                <p:nvPr/>
              </p:nvSpPr>
              <p:spPr bwMode="auto">
                <a:xfrm>
                  <a:off x="5437366" y="1237061"/>
                  <a:ext cx="4432300" cy="338459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  <a:headEnd type="none" w="med" len="med"/>
                  <a:tailEnd type="none" w="med" len="me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46630" rIns="0" bIns="46630" anchor="ctr"/>
                <a:lstStyle/>
                <a:p>
                  <a:pPr algn="ctr" defTabSz="932293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0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endParaRPr>
                </a:p>
              </p:txBody>
            </p:sp>
            <p:sp>
              <p:nvSpPr>
                <p:cNvPr id="73" name="Oval 72">
                  <a:extLst>
                    <a:ext uri="{FF2B5EF4-FFF2-40B4-BE49-F238E27FC236}">
                      <a16:creationId xmlns:a16="http://schemas.microsoft.com/office/drawing/2014/main" id="{D986F2F9-915C-4525-94C6-D19D0EB8BFBF}"/>
                    </a:ext>
                  </a:extLst>
                </p:cNvPr>
                <p:cNvSpPr/>
                <p:nvPr/>
              </p:nvSpPr>
              <p:spPr bwMode="auto">
                <a:xfrm>
                  <a:off x="5552459" y="1302872"/>
                  <a:ext cx="321795" cy="322005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  <a:headEnd type="none" w="med" len="med"/>
                  <a:tailEnd type="none" w="med" len="me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46630" rIns="0" bIns="46630" anchor="ctr"/>
                <a:lstStyle/>
                <a:p>
                  <a:pPr algn="ctr" defTabSz="932293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0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endParaRPr>
                </a:p>
              </p:txBody>
            </p:sp>
            <p:sp>
              <p:nvSpPr>
                <p:cNvPr id="74" name="Rectangle 73">
                  <a:extLst>
                    <a:ext uri="{FF2B5EF4-FFF2-40B4-BE49-F238E27FC236}">
                      <a16:creationId xmlns:a16="http://schemas.microsoft.com/office/drawing/2014/main" id="{B73943E7-8F1C-4087-A482-04324C98FDF2}"/>
                    </a:ext>
                  </a:extLst>
                </p:cNvPr>
                <p:cNvSpPr/>
                <p:nvPr/>
              </p:nvSpPr>
              <p:spPr bwMode="auto">
                <a:xfrm>
                  <a:off x="5437366" y="1575520"/>
                  <a:ext cx="4432300" cy="2425621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  <a:headEnd type="none" w="med" len="med"/>
                  <a:tailEnd type="none" w="med" len="me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46630" rIns="0" bIns="46630" anchor="ctr"/>
                <a:lstStyle/>
                <a:p>
                  <a:pPr algn="ctr" defTabSz="932293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0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endParaRPr>
                </a:p>
              </p:txBody>
            </p:sp>
            <p:sp>
              <p:nvSpPr>
                <p:cNvPr id="75" name="Oval 74">
                  <a:extLst>
                    <a:ext uri="{FF2B5EF4-FFF2-40B4-BE49-F238E27FC236}">
                      <a16:creationId xmlns:a16="http://schemas.microsoft.com/office/drawing/2014/main" id="{7E636911-2475-4C76-80A2-5B9C9CFDCE34}"/>
                    </a:ext>
                  </a:extLst>
                </p:cNvPr>
                <p:cNvSpPr/>
                <p:nvPr/>
              </p:nvSpPr>
              <p:spPr bwMode="auto">
                <a:xfrm>
                  <a:off x="5904789" y="1349881"/>
                  <a:ext cx="213747" cy="211537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  <a:headEnd type="none" w="med" len="med"/>
                  <a:tailEnd type="none" w="med" len="me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46630" rIns="0" bIns="46630" anchor="ctr"/>
                <a:lstStyle/>
                <a:p>
                  <a:pPr algn="ctr" defTabSz="932293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0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endParaRPr>
                </a:p>
              </p:txBody>
            </p:sp>
          </p:grpSp>
          <p:sp>
            <p:nvSpPr>
              <p:cNvPr id="71" name="icon GEARS">
                <a:extLst>
                  <a:ext uri="{FF2B5EF4-FFF2-40B4-BE49-F238E27FC236}">
                    <a16:creationId xmlns:a16="http://schemas.microsoft.com/office/drawing/2014/main" id="{F496F375-C1E9-49DA-93EB-009C91B0092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738305" y="2740353"/>
                <a:ext cx="490556" cy="409570"/>
              </a:xfrm>
              <a:custGeom>
                <a:avLst/>
                <a:gdLst>
                  <a:gd name="T0" fmla="*/ 2147483647 w 315"/>
                  <a:gd name="T1" fmla="*/ 2147483647 h 262"/>
                  <a:gd name="T2" fmla="*/ 2147483647 w 315"/>
                  <a:gd name="T3" fmla="*/ 2147483647 h 262"/>
                  <a:gd name="T4" fmla="*/ 2147483647 w 315"/>
                  <a:gd name="T5" fmla="*/ 2147483647 h 262"/>
                  <a:gd name="T6" fmla="*/ 2147483647 w 315"/>
                  <a:gd name="T7" fmla="*/ 2147483647 h 262"/>
                  <a:gd name="T8" fmla="*/ 2147483647 w 315"/>
                  <a:gd name="T9" fmla="*/ 2147483647 h 262"/>
                  <a:gd name="T10" fmla="*/ 2147483647 w 315"/>
                  <a:gd name="T11" fmla="*/ 2147483647 h 262"/>
                  <a:gd name="T12" fmla="*/ 2147483647 w 315"/>
                  <a:gd name="T13" fmla="*/ 2147483647 h 262"/>
                  <a:gd name="T14" fmla="*/ 2147483647 w 315"/>
                  <a:gd name="T15" fmla="*/ 2147483647 h 262"/>
                  <a:gd name="T16" fmla="*/ 2147483647 w 315"/>
                  <a:gd name="T17" fmla="*/ 2147483647 h 262"/>
                  <a:gd name="T18" fmla="*/ 2147483647 w 315"/>
                  <a:gd name="T19" fmla="*/ 2147483647 h 262"/>
                  <a:gd name="T20" fmla="*/ 2147483647 w 315"/>
                  <a:gd name="T21" fmla="*/ 2147483647 h 262"/>
                  <a:gd name="T22" fmla="*/ 2147483647 w 315"/>
                  <a:gd name="T23" fmla="*/ 2147483647 h 262"/>
                  <a:gd name="T24" fmla="*/ 2147483647 w 315"/>
                  <a:gd name="T25" fmla="*/ 2147483647 h 262"/>
                  <a:gd name="T26" fmla="*/ 2147483647 w 315"/>
                  <a:gd name="T27" fmla="*/ 2147483647 h 262"/>
                  <a:gd name="T28" fmla="*/ 2147483647 w 315"/>
                  <a:gd name="T29" fmla="*/ 2147483647 h 262"/>
                  <a:gd name="T30" fmla="*/ 2147483647 w 315"/>
                  <a:gd name="T31" fmla="*/ 2147483647 h 262"/>
                  <a:gd name="T32" fmla="*/ 2147483647 w 315"/>
                  <a:gd name="T33" fmla="*/ 2147483647 h 262"/>
                  <a:gd name="T34" fmla="*/ 2147483647 w 315"/>
                  <a:gd name="T35" fmla="*/ 2147483647 h 262"/>
                  <a:gd name="T36" fmla="*/ 2147483647 w 315"/>
                  <a:gd name="T37" fmla="*/ 2147483647 h 262"/>
                  <a:gd name="T38" fmla="*/ 2147483647 w 315"/>
                  <a:gd name="T39" fmla="*/ 2147483647 h 262"/>
                  <a:gd name="T40" fmla="*/ 2147483647 w 315"/>
                  <a:gd name="T41" fmla="*/ 2147483647 h 262"/>
                  <a:gd name="T42" fmla="*/ 2147483647 w 315"/>
                  <a:gd name="T43" fmla="*/ 2147483647 h 262"/>
                  <a:gd name="T44" fmla="*/ 2147483647 w 315"/>
                  <a:gd name="T45" fmla="*/ 2147483647 h 262"/>
                  <a:gd name="T46" fmla="*/ 2147483647 w 315"/>
                  <a:gd name="T47" fmla="*/ 2147483647 h 262"/>
                  <a:gd name="T48" fmla="*/ 2147483647 w 315"/>
                  <a:gd name="T49" fmla="*/ 2147483647 h 262"/>
                  <a:gd name="T50" fmla="*/ 2147483647 w 315"/>
                  <a:gd name="T51" fmla="*/ 2147483647 h 262"/>
                  <a:gd name="T52" fmla="*/ 2147483647 w 315"/>
                  <a:gd name="T53" fmla="*/ 2147483647 h 262"/>
                  <a:gd name="T54" fmla="*/ 2147483647 w 315"/>
                  <a:gd name="T55" fmla="*/ 2147483647 h 262"/>
                  <a:gd name="T56" fmla="*/ 2147483647 w 315"/>
                  <a:gd name="T57" fmla="*/ 2147483647 h 262"/>
                  <a:gd name="T58" fmla="*/ 2147483647 w 315"/>
                  <a:gd name="T59" fmla="*/ 2147483647 h 262"/>
                  <a:gd name="T60" fmla="*/ 2147483647 w 315"/>
                  <a:gd name="T61" fmla="*/ 2147483647 h 262"/>
                  <a:gd name="T62" fmla="*/ 2147483647 w 315"/>
                  <a:gd name="T63" fmla="*/ 2147483647 h 262"/>
                  <a:gd name="T64" fmla="*/ 2147483647 w 315"/>
                  <a:gd name="T65" fmla="*/ 2147483647 h 262"/>
                  <a:gd name="T66" fmla="*/ 2147483647 w 315"/>
                  <a:gd name="T67" fmla="*/ 2147483647 h 262"/>
                  <a:gd name="T68" fmla="*/ 2147483647 w 315"/>
                  <a:gd name="T69" fmla="*/ 2147483647 h 262"/>
                  <a:gd name="T70" fmla="*/ 2147483647 w 315"/>
                  <a:gd name="T71" fmla="*/ 2147483647 h 262"/>
                  <a:gd name="T72" fmla="*/ 2147483647 w 315"/>
                  <a:gd name="T73" fmla="*/ 2147483647 h 262"/>
                  <a:gd name="T74" fmla="*/ 2147483647 w 315"/>
                  <a:gd name="T75" fmla="*/ 2147483647 h 262"/>
                  <a:gd name="T76" fmla="*/ 2147483647 w 315"/>
                  <a:gd name="T77" fmla="*/ 2147483647 h 262"/>
                  <a:gd name="T78" fmla="*/ 2147483647 w 315"/>
                  <a:gd name="T79" fmla="*/ 2147483647 h 262"/>
                  <a:gd name="T80" fmla="*/ 2147483647 w 315"/>
                  <a:gd name="T81" fmla="*/ 2147483647 h 262"/>
                  <a:gd name="T82" fmla="*/ 2147483647 w 315"/>
                  <a:gd name="T83" fmla="*/ 2147483647 h 262"/>
                  <a:gd name="T84" fmla="*/ 2147483647 w 315"/>
                  <a:gd name="T85" fmla="*/ 2147483647 h 262"/>
                  <a:gd name="T86" fmla="*/ 2147483647 w 315"/>
                  <a:gd name="T87" fmla="*/ 2147483647 h 262"/>
                  <a:gd name="T88" fmla="*/ 2147483647 w 315"/>
                  <a:gd name="T89" fmla="*/ 2147483647 h 262"/>
                  <a:gd name="T90" fmla="*/ 2147483647 w 315"/>
                  <a:gd name="T91" fmla="*/ 2147483647 h 262"/>
                  <a:gd name="T92" fmla="*/ 2147483647 w 315"/>
                  <a:gd name="T93" fmla="*/ 2147483647 h 262"/>
                  <a:gd name="T94" fmla="*/ 2147483647 w 315"/>
                  <a:gd name="T95" fmla="*/ 0 h 262"/>
                  <a:gd name="T96" fmla="*/ 2147483647 w 315"/>
                  <a:gd name="T97" fmla="*/ 2147483647 h 262"/>
                  <a:gd name="T98" fmla="*/ 2147483647 w 315"/>
                  <a:gd name="T99" fmla="*/ 2147483647 h 262"/>
                  <a:gd name="T100" fmla="*/ 2147483647 w 315"/>
                  <a:gd name="T101" fmla="*/ 2147483647 h 262"/>
                  <a:gd name="T102" fmla="*/ 2147483647 w 315"/>
                  <a:gd name="T103" fmla="*/ 2147483647 h 262"/>
                  <a:gd name="T104" fmla="*/ 2147483647 w 315"/>
                  <a:gd name="T105" fmla="*/ 2147483647 h 262"/>
                  <a:gd name="T106" fmla="*/ 2147483647 w 315"/>
                  <a:gd name="T107" fmla="*/ 2147483647 h 262"/>
                  <a:gd name="T108" fmla="*/ 2147483647 w 315"/>
                  <a:gd name="T109" fmla="*/ 2147483647 h 262"/>
                  <a:gd name="T110" fmla="*/ 2147483647 w 315"/>
                  <a:gd name="T111" fmla="*/ 2147483647 h 262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15" h="262">
                    <a:moveTo>
                      <a:pt x="132" y="150"/>
                    </a:moveTo>
                    <a:cubicBezTo>
                      <a:pt x="132" y="160"/>
                      <a:pt x="124" y="169"/>
                      <a:pt x="114" y="169"/>
                    </a:cubicBezTo>
                    <a:cubicBezTo>
                      <a:pt x="103" y="169"/>
                      <a:pt x="95" y="160"/>
                      <a:pt x="95" y="150"/>
                    </a:cubicBezTo>
                    <a:cubicBezTo>
                      <a:pt x="95" y="140"/>
                      <a:pt x="103" y="132"/>
                      <a:pt x="114" y="132"/>
                    </a:cubicBezTo>
                    <a:cubicBezTo>
                      <a:pt x="124" y="132"/>
                      <a:pt x="132" y="140"/>
                      <a:pt x="132" y="150"/>
                    </a:cubicBezTo>
                    <a:close/>
                    <a:moveTo>
                      <a:pt x="227" y="139"/>
                    </a:moveTo>
                    <a:cubicBezTo>
                      <a:pt x="227" y="143"/>
                      <a:pt x="225" y="147"/>
                      <a:pt x="222" y="148"/>
                    </a:cubicBezTo>
                    <a:cubicBezTo>
                      <a:pt x="195" y="159"/>
                      <a:pt x="195" y="159"/>
                      <a:pt x="195" y="159"/>
                    </a:cubicBezTo>
                    <a:cubicBezTo>
                      <a:pt x="194" y="162"/>
                      <a:pt x="194" y="165"/>
                      <a:pt x="193" y="168"/>
                    </a:cubicBezTo>
                    <a:cubicBezTo>
                      <a:pt x="216" y="187"/>
                      <a:pt x="216" y="187"/>
                      <a:pt x="216" y="187"/>
                    </a:cubicBezTo>
                    <a:cubicBezTo>
                      <a:pt x="218" y="189"/>
                      <a:pt x="219" y="193"/>
                      <a:pt x="217" y="196"/>
                    </a:cubicBezTo>
                    <a:cubicBezTo>
                      <a:pt x="208" y="214"/>
                      <a:pt x="208" y="214"/>
                      <a:pt x="208" y="214"/>
                    </a:cubicBezTo>
                    <a:cubicBezTo>
                      <a:pt x="206" y="217"/>
                      <a:pt x="202" y="219"/>
                      <a:pt x="198" y="218"/>
                    </a:cubicBezTo>
                    <a:cubicBezTo>
                      <a:pt x="170" y="209"/>
                      <a:pt x="170" y="209"/>
                      <a:pt x="170" y="209"/>
                    </a:cubicBezTo>
                    <a:cubicBezTo>
                      <a:pt x="169" y="210"/>
                      <a:pt x="168" y="211"/>
                      <a:pt x="166" y="213"/>
                    </a:cubicBezTo>
                    <a:cubicBezTo>
                      <a:pt x="172" y="242"/>
                      <a:pt x="172" y="242"/>
                      <a:pt x="172" y="242"/>
                    </a:cubicBezTo>
                    <a:cubicBezTo>
                      <a:pt x="173" y="245"/>
                      <a:pt x="171" y="249"/>
                      <a:pt x="168" y="250"/>
                    </a:cubicBezTo>
                    <a:cubicBezTo>
                      <a:pt x="149" y="258"/>
                      <a:pt x="149" y="258"/>
                      <a:pt x="149" y="258"/>
                    </a:cubicBezTo>
                    <a:cubicBezTo>
                      <a:pt x="146" y="260"/>
                      <a:pt x="142" y="258"/>
                      <a:pt x="140" y="256"/>
                    </a:cubicBezTo>
                    <a:cubicBezTo>
                      <a:pt x="123" y="231"/>
                      <a:pt x="123" y="231"/>
                      <a:pt x="123" y="231"/>
                    </a:cubicBezTo>
                    <a:cubicBezTo>
                      <a:pt x="120" y="232"/>
                      <a:pt x="117" y="232"/>
                      <a:pt x="114" y="232"/>
                    </a:cubicBezTo>
                    <a:cubicBezTo>
                      <a:pt x="113" y="232"/>
                      <a:pt x="113" y="232"/>
                      <a:pt x="113" y="232"/>
                    </a:cubicBezTo>
                    <a:cubicBezTo>
                      <a:pt x="99" y="258"/>
                      <a:pt x="99" y="258"/>
                      <a:pt x="99" y="258"/>
                    </a:cubicBezTo>
                    <a:cubicBezTo>
                      <a:pt x="97" y="261"/>
                      <a:pt x="93" y="262"/>
                      <a:pt x="90" y="261"/>
                    </a:cubicBezTo>
                    <a:cubicBezTo>
                      <a:pt x="70" y="255"/>
                      <a:pt x="70" y="255"/>
                      <a:pt x="70" y="255"/>
                    </a:cubicBezTo>
                    <a:cubicBezTo>
                      <a:pt x="67" y="254"/>
                      <a:pt x="65" y="251"/>
                      <a:pt x="65" y="247"/>
                    </a:cubicBezTo>
                    <a:cubicBezTo>
                      <a:pt x="68" y="218"/>
                      <a:pt x="68" y="218"/>
                      <a:pt x="68" y="218"/>
                    </a:cubicBezTo>
                    <a:cubicBezTo>
                      <a:pt x="65" y="216"/>
                      <a:pt x="63" y="214"/>
                      <a:pt x="60" y="212"/>
                    </a:cubicBezTo>
                    <a:cubicBezTo>
                      <a:pt x="32" y="222"/>
                      <a:pt x="32" y="222"/>
                      <a:pt x="32" y="222"/>
                    </a:cubicBezTo>
                    <a:cubicBezTo>
                      <a:pt x="29" y="223"/>
                      <a:pt x="25" y="222"/>
                      <a:pt x="23" y="219"/>
                    </a:cubicBezTo>
                    <a:cubicBezTo>
                      <a:pt x="12" y="202"/>
                      <a:pt x="12" y="202"/>
                      <a:pt x="12" y="202"/>
                    </a:cubicBezTo>
                    <a:cubicBezTo>
                      <a:pt x="11" y="199"/>
                      <a:pt x="11" y="195"/>
                      <a:pt x="14" y="192"/>
                    </a:cubicBezTo>
                    <a:cubicBezTo>
                      <a:pt x="35" y="172"/>
                      <a:pt x="35" y="172"/>
                      <a:pt x="35" y="172"/>
                    </a:cubicBezTo>
                    <a:cubicBezTo>
                      <a:pt x="34" y="168"/>
                      <a:pt x="33" y="163"/>
                      <a:pt x="33" y="159"/>
                    </a:cubicBezTo>
                    <a:cubicBezTo>
                      <a:pt x="5" y="148"/>
                      <a:pt x="5" y="148"/>
                      <a:pt x="5" y="148"/>
                    </a:cubicBezTo>
                    <a:cubicBezTo>
                      <a:pt x="2" y="147"/>
                      <a:pt x="0" y="143"/>
                      <a:pt x="1" y="140"/>
                    </a:cubicBezTo>
                    <a:cubicBezTo>
                      <a:pt x="4" y="120"/>
                      <a:pt x="4" y="120"/>
                      <a:pt x="4" y="120"/>
                    </a:cubicBezTo>
                    <a:cubicBezTo>
                      <a:pt x="5" y="116"/>
                      <a:pt x="8" y="113"/>
                      <a:pt x="12" y="113"/>
                    </a:cubicBezTo>
                    <a:cubicBezTo>
                      <a:pt x="41" y="113"/>
                      <a:pt x="41" y="113"/>
                      <a:pt x="41" y="113"/>
                    </a:cubicBezTo>
                    <a:cubicBezTo>
                      <a:pt x="42" y="110"/>
                      <a:pt x="44" y="108"/>
                      <a:pt x="45" y="106"/>
                    </a:cubicBezTo>
                    <a:cubicBezTo>
                      <a:pt x="31" y="80"/>
                      <a:pt x="31" y="80"/>
                      <a:pt x="31" y="80"/>
                    </a:cubicBezTo>
                    <a:cubicBezTo>
                      <a:pt x="29" y="77"/>
                      <a:pt x="30" y="73"/>
                      <a:pt x="33" y="70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51" y="55"/>
                      <a:pt x="55" y="55"/>
                      <a:pt x="58" y="57"/>
                    </a:cubicBezTo>
                    <a:cubicBezTo>
                      <a:pt x="81" y="75"/>
                      <a:pt x="81" y="75"/>
                      <a:pt x="81" y="75"/>
                    </a:cubicBezTo>
                    <a:cubicBezTo>
                      <a:pt x="84" y="74"/>
                      <a:pt x="87" y="73"/>
                      <a:pt x="90" y="72"/>
                    </a:cubicBezTo>
                    <a:cubicBezTo>
                      <a:pt x="96" y="43"/>
                      <a:pt x="96" y="43"/>
                      <a:pt x="96" y="43"/>
                    </a:cubicBezTo>
                    <a:cubicBezTo>
                      <a:pt x="97" y="40"/>
                      <a:pt x="100" y="37"/>
                      <a:pt x="103" y="37"/>
                    </a:cubicBezTo>
                    <a:cubicBezTo>
                      <a:pt x="124" y="37"/>
                      <a:pt x="124" y="37"/>
                      <a:pt x="124" y="37"/>
                    </a:cubicBezTo>
                    <a:cubicBezTo>
                      <a:pt x="127" y="37"/>
                      <a:pt x="131" y="40"/>
                      <a:pt x="131" y="43"/>
                    </a:cubicBezTo>
                    <a:cubicBezTo>
                      <a:pt x="137" y="72"/>
                      <a:pt x="137" y="72"/>
                      <a:pt x="137" y="72"/>
                    </a:cubicBezTo>
                    <a:cubicBezTo>
                      <a:pt x="140" y="73"/>
                      <a:pt x="143" y="74"/>
                      <a:pt x="146" y="75"/>
                    </a:cubicBezTo>
                    <a:cubicBezTo>
                      <a:pt x="169" y="57"/>
                      <a:pt x="169" y="57"/>
                      <a:pt x="169" y="57"/>
                    </a:cubicBezTo>
                    <a:cubicBezTo>
                      <a:pt x="171" y="55"/>
                      <a:pt x="176" y="55"/>
                      <a:pt x="179" y="57"/>
                    </a:cubicBezTo>
                    <a:cubicBezTo>
                      <a:pt x="194" y="70"/>
                      <a:pt x="194" y="70"/>
                      <a:pt x="194" y="70"/>
                    </a:cubicBezTo>
                    <a:cubicBezTo>
                      <a:pt x="197" y="72"/>
                      <a:pt x="198" y="77"/>
                      <a:pt x="196" y="80"/>
                    </a:cubicBezTo>
                    <a:cubicBezTo>
                      <a:pt x="182" y="106"/>
                      <a:pt x="182" y="106"/>
                      <a:pt x="182" y="106"/>
                    </a:cubicBezTo>
                    <a:cubicBezTo>
                      <a:pt x="183" y="108"/>
                      <a:pt x="185" y="110"/>
                      <a:pt x="186" y="113"/>
                    </a:cubicBezTo>
                    <a:cubicBezTo>
                      <a:pt x="216" y="113"/>
                      <a:pt x="216" y="113"/>
                      <a:pt x="216" y="113"/>
                    </a:cubicBezTo>
                    <a:cubicBezTo>
                      <a:pt x="219" y="113"/>
                      <a:pt x="222" y="116"/>
                      <a:pt x="223" y="120"/>
                    </a:cubicBezTo>
                    <a:lnTo>
                      <a:pt x="227" y="139"/>
                    </a:lnTo>
                    <a:close/>
                    <a:moveTo>
                      <a:pt x="157" y="150"/>
                    </a:moveTo>
                    <a:cubicBezTo>
                      <a:pt x="157" y="126"/>
                      <a:pt x="137" y="107"/>
                      <a:pt x="114" y="107"/>
                    </a:cubicBezTo>
                    <a:cubicBezTo>
                      <a:pt x="90" y="107"/>
                      <a:pt x="70" y="126"/>
                      <a:pt x="70" y="150"/>
                    </a:cubicBezTo>
                    <a:cubicBezTo>
                      <a:pt x="70" y="174"/>
                      <a:pt x="90" y="193"/>
                      <a:pt x="114" y="193"/>
                    </a:cubicBezTo>
                    <a:cubicBezTo>
                      <a:pt x="137" y="193"/>
                      <a:pt x="157" y="174"/>
                      <a:pt x="157" y="150"/>
                    </a:cubicBezTo>
                    <a:close/>
                    <a:moveTo>
                      <a:pt x="311" y="83"/>
                    </a:moveTo>
                    <a:cubicBezTo>
                      <a:pt x="313" y="85"/>
                      <a:pt x="314" y="90"/>
                      <a:pt x="312" y="93"/>
                    </a:cubicBezTo>
                    <a:cubicBezTo>
                      <a:pt x="310" y="96"/>
                      <a:pt x="310" y="96"/>
                      <a:pt x="310" y="96"/>
                    </a:cubicBezTo>
                    <a:cubicBezTo>
                      <a:pt x="308" y="99"/>
                      <a:pt x="304" y="100"/>
                      <a:pt x="300" y="98"/>
                    </a:cubicBezTo>
                    <a:cubicBezTo>
                      <a:pt x="289" y="93"/>
                      <a:pt x="289" y="93"/>
                      <a:pt x="289" y="93"/>
                    </a:cubicBezTo>
                    <a:cubicBezTo>
                      <a:pt x="285" y="97"/>
                      <a:pt x="279" y="100"/>
                      <a:pt x="273" y="102"/>
                    </a:cubicBezTo>
                    <a:cubicBezTo>
                      <a:pt x="271" y="114"/>
                      <a:pt x="271" y="114"/>
                      <a:pt x="271" y="114"/>
                    </a:cubicBezTo>
                    <a:cubicBezTo>
                      <a:pt x="270" y="118"/>
                      <a:pt x="267" y="120"/>
                      <a:pt x="263" y="120"/>
                    </a:cubicBezTo>
                    <a:cubicBezTo>
                      <a:pt x="259" y="120"/>
                      <a:pt x="259" y="120"/>
                      <a:pt x="259" y="120"/>
                    </a:cubicBezTo>
                    <a:cubicBezTo>
                      <a:pt x="256" y="120"/>
                      <a:pt x="253" y="118"/>
                      <a:pt x="252" y="114"/>
                    </a:cubicBezTo>
                    <a:cubicBezTo>
                      <a:pt x="250" y="102"/>
                      <a:pt x="250" y="102"/>
                      <a:pt x="250" y="102"/>
                    </a:cubicBezTo>
                    <a:cubicBezTo>
                      <a:pt x="244" y="100"/>
                      <a:pt x="238" y="97"/>
                      <a:pt x="233" y="93"/>
                    </a:cubicBezTo>
                    <a:cubicBezTo>
                      <a:pt x="222" y="98"/>
                      <a:pt x="222" y="98"/>
                      <a:pt x="222" y="98"/>
                    </a:cubicBezTo>
                    <a:cubicBezTo>
                      <a:pt x="219" y="100"/>
                      <a:pt x="215" y="99"/>
                      <a:pt x="213" y="96"/>
                    </a:cubicBezTo>
                    <a:cubicBezTo>
                      <a:pt x="210" y="93"/>
                      <a:pt x="210" y="93"/>
                      <a:pt x="210" y="93"/>
                    </a:cubicBezTo>
                    <a:cubicBezTo>
                      <a:pt x="208" y="90"/>
                      <a:pt x="209" y="85"/>
                      <a:pt x="211" y="83"/>
                    </a:cubicBezTo>
                    <a:cubicBezTo>
                      <a:pt x="220" y="74"/>
                      <a:pt x="220" y="74"/>
                      <a:pt x="220" y="74"/>
                    </a:cubicBezTo>
                    <a:cubicBezTo>
                      <a:pt x="219" y="70"/>
                      <a:pt x="218" y="65"/>
                      <a:pt x="218" y="61"/>
                    </a:cubicBezTo>
                    <a:cubicBezTo>
                      <a:pt x="218" y="56"/>
                      <a:pt x="219" y="52"/>
                      <a:pt x="220" y="48"/>
                    </a:cubicBezTo>
                    <a:cubicBezTo>
                      <a:pt x="220" y="48"/>
                      <a:pt x="220" y="48"/>
                      <a:pt x="220" y="48"/>
                    </a:cubicBezTo>
                    <a:cubicBezTo>
                      <a:pt x="211" y="39"/>
                      <a:pt x="211" y="39"/>
                      <a:pt x="211" y="39"/>
                    </a:cubicBezTo>
                    <a:cubicBezTo>
                      <a:pt x="208" y="37"/>
                      <a:pt x="208" y="32"/>
                      <a:pt x="210" y="29"/>
                    </a:cubicBezTo>
                    <a:cubicBezTo>
                      <a:pt x="212" y="26"/>
                      <a:pt x="212" y="26"/>
                      <a:pt x="212" y="26"/>
                    </a:cubicBezTo>
                    <a:cubicBezTo>
                      <a:pt x="214" y="23"/>
                      <a:pt x="218" y="22"/>
                      <a:pt x="221" y="23"/>
                    </a:cubicBezTo>
                    <a:cubicBezTo>
                      <a:pt x="233" y="28"/>
                      <a:pt x="233" y="28"/>
                      <a:pt x="233" y="28"/>
                    </a:cubicBezTo>
                    <a:cubicBezTo>
                      <a:pt x="233" y="28"/>
                      <a:pt x="233" y="28"/>
                      <a:pt x="233" y="28"/>
                    </a:cubicBezTo>
                    <a:cubicBezTo>
                      <a:pt x="238" y="24"/>
                      <a:pt x="243" y="21"/>
                      <a:pt x="249" y="19"/>
                    </a:cubicBezTo>
                    <a:cubicBezTo>
                      <a:pt x="252" y="7"/>
                      <a:pt x="252" y="7"/>
                      <a:pt x="252" y="7"/>
                    </a:cubicBezTo>
                    <a:cubicBezTo>
                      <a:pt x="253" y="3"/>
                      <a:pt x="256" y="0"/>
                      <a:pt x="259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67" y="0"/>
                      <a:pt x="270" y="3"/>
                      <a:pt x="271" y="7"/>
                    </a:cubicBezTo>
                    <a:cubicBezTo>
                      <a:pt x="273" y="19"/>
                      <a:pt x="273" y="19"/>
                      <a:pt x="273" y="19"/>
                    </a:cubicBezTo>
                    <a:cubicBezTo>
                      <a:pt x="279" y="21"/>
                      <a:pt x="285" y="24"/>
                      <a:pt x="290" y="28"/>
                    </a:cubicBezTo>
                    <a:cubicBezTo>
                      <a:pt x="301" y="23"/>
                      <a:pt x="301" y="23"/>
                      <a:pt x="301" y="23"/>
                    </a:cubicBezTo>
                    <a:cubicBezTo>
                      <a:pt x="305" y="22"/>
                      <a:pt x="309" y="23"/>
                      <a:pt x="311" y="26"/>
                    </a:cubicBezTo>
                    <a:cubicBezTo>
                      <a:pt x="313" y="29"/>
                      <a:pt x="313" y="29"/>
                      <a:pt x="313" y="29"/>
                    </a:cubicBezTo>
                    <a:cubicBezTo>
                      <a:pt x="315" y="32"/>
                      <a:pt x="314" y="37"/>
                      <a:pt x="312" y="39"/>
                    </a:cubicBezTo>
                    <a:cubicBezTo>
                      <a:pt x="303" y="48"/>
                      <a:pt x="303" y="48"/>
                      <a:pt x="303" y="48"/>
                    </a:cubicBezTo>
                    <a:cubicBezTo>
                      <a:pt x="304" y="52"/>
                      <a:pt x="304" y="56"/>
                      <a:pt x="304" y="61"/>
                    </a:cubicBezTo>
                    <a:cubicBezTo>
                      <a:pt x="304" y="65"/>
                      <a:pt x="304" y="70"/>
                      <a:pt x="302" y="74"/>
                    </a:cubicBezTo>
                    <a:lnTo>
                      <a:pt x="311" y="83"/>
                    </a:lnTo>
                    <a:close/>
                    <a:moveTo>
                      <a:pt x="276" y="61"/>
                    </a:moveTo>
                    <a:cubicBezTo>
                      <a:pt x="276" y="52"/>
                      <a:pt x="269" y="46"/>
                      <a:pt x="261" y="46"/>
                    </a:cubicBezTo>
                    <a:cubicBezTo>
                      <a:pt x="253" y="46"/>
                      <a:pt x="246" y="52"/>
                      <a:pt x="246" y="61"/>
                    </a:cubicBezTo>
                    <a:cubicBezTo>
                      <a:pt x="246" y="69"/>
                      <a:pt x="253" y="75"/>
                      <a:pt x="261" y="75"/>
                    </a:cubicBezTo>
                    <a:cubicBezTo>
                      <a:pt x="269" y="75"/>
                      <a:pt x="276" y="69"/>
                      <a:pt x="276" y="61"/>
                    </a:cubicBezTo>
                    <a:close/>
                  </a:path>
                </a:pathLst>
              </a:custGeom>
              <a:solidFill>
                <a:srgbClr val="442359"/>
              </a:solidFill>
              <a:ln>
                <a:noFill/>
              </a:ln>
              <a:extLst/>
            </p:spPr>
            <p:txBody>
              <a:bodyPr/>
              <a:lstStyle/>
              <a:p>
                <a:pPr defTabSz="931596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000">
                  <a:solidFill>
                    <a:srgbClr val="505050"/>
                  </a:solidFill>
                  <a:ea typeface="ＭＳ Ｐゴシック" charset="0"/>
                </a:endParaRP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B8AEEAD0-82EA-4116-A125-B1804047E1EB}"/>
                </a:ext>
              </a:extLst>
            </p:cNvPr>
            <p:cNvGrpSpPr/>
            <p:nvPr/>
          </p:nvGrpSpPr>
          <p:grpSpPr>
            <a:xfrm>
              <a:off x="11182473" y="2625949"/>
              <a:ext cx="652316" cy="406532"/>
              <a:chOff x="5556947" y="2637516"/>
              <a:chExt cx="869608" cy="541950"/>
            </a:xfrm>
          </p:grpSpPr>
          <p:grpSp>
            <p:nvGrpSpPr>
              <p:cNvPr id="64" name="Group 115">
                <a:extLst>
                  <a:ext uri="{FF2B5EF4-FFF2-40B4-BE49-F238E27FC236}">
                    <a16:creationId xmlns:a16="http://schemas.microsoft.com/office/drawing/2014/main" id="{E82E35FD-9589-470E-A128-2F63D3ED6F0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556947" y="2637516"/>
                <a:ext cx="869608" cy="541950"/>
                <a:chOff x="5437366" y="1237061"/>
                <a:chExt cx="4432300" cy="2764080"/>
              </a:xfrm>
            </p:grpSpPr>
            <p:sp>
              <p:nvSpPr>
                <p:cNvPr id="66" name="Rectangle 65">
                  <a:extLst>
                    <a:ext uri="{FF2B5EF4-FFF2-40B4-BE49-F238E27FC236}">
                      <a16:creationId xmlns:a16="http://schemas.microsoft.com/office/drawing/2014/main" id="{231BAF4F-6274-4150-95D6-CC5DFBA441BE}"/>
                    </a:ext>
                  </a:extLst>
                </p:cNvPr>
                <p:cNvSpPr/>
                <p:nvPr/>
              </p:nvSpPr>
              <p:spPr bwMode="auto">
                <a:xfrm>
                  <a:off x="5437366" y="1237061"/>
                  <a:ext cx="4432300" cy="338459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  <a:headEnd type="none" w="med" len="med"/>
                  <a:tailEnd type="none" w="med" len="me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46630" rIns="0" bIns="46630" anchor="ctr"/>
                <a:lstStyle/>
                <a:p>
                  <a:pPr algn="ctr" defTabSz="932293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0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endParaRPr>
                </a:p>
              </p:txBody>
            </p:sp>
            <p:sp>
              <p:nvSpPr>
                <p:cNvPr id="67" name="Oval 66">
                  <a:extLst>
                    <a:ext uri="{FF2B5EF4-FFF2-40B4-BE49-F238E27FC236}">
                      <a16:creationId xmlns:a16="http://schemas.microsoft.com/office/drawing/2014/main" id="{9DA38A20-EA88-45B2-A576-B0C0EF8EE2AE}"/>
                    </a:ext>
                  </a:extLst>
                </p:cNvPr>
                <p:cNvSpPr/>
                <p:nvPr/>
              </p:nvSpPr>
              <p:spPr bwMode="auto">
                <a:xfrm>
                  <a:off x="5552459" y="1302872"/>
                  <a:ext cx="321795" cy="322005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  <a:headEnd type="none" w="med" len="med"/>
                  <a:tailEnd type="none" w="med" len="me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46630" rIns="0" bIns="46630" anchor="ctr"/>
                <a:lstStyle/>
                <a:p>
                  <a:pPr algn="ctr" defTabSz="932293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0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endParaRPr>
                </a:p>
              </p:txBody>
            </p:sp>
            <p:sp>
              <p:nvSpPr>
                <p:cNvPr id="68" name="Rectangle 67">
                  <a:extLst>
                    <a:ext uri="{FF2B5EF4-FFF2-40B4-BE49-F238E27FC236}">
                      <a16:creationId xmlns:a16="http://schemas.microsoft.com/office/drawing/2014/main" id="{2E594F90-C33D-41F6-8F2E-36635E81BD97}"/>
                    </a:ext>
                  </a:extLst>
                </p:cNvPr>
                <p:cNvSpPr/>
                <p:nvPr/>
              </p:nvSpPr>
              <p:spPr bwMode="auto">
                <a:xfrm>
                  <a:off x="5437366" y="1575520"/>
                  <a:ext cx="4432300" cy="2425621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  <a:headEnd type="none" w="med" len="med"/>
                  <a:tailEnd type="none" w="med" len="me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46630" rIns="0" bIns="46630" anchor="ctr"/>
                <a:lstStyle/>
                <a:p>
                  <a:pPr algn="ctr" defTabSz="932293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0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endParaRPr>
                </a:p>
              </p:txBody>
            </p:sp>
            <p:sp>
              <p:nvSpPr>
                <p:cNvPr id="69" name="Oval 68">
                  <a:extLst>
                    <a:ext uri="{FF2B5EF4-FFF2-40B4-BE49-F238E27FC236}">
                      <a16:creationId xmlns:a16="http://schemas.microsoft.com/office/drawing/2014/main" id="{89F597B5-76C8-4428-BFD1-2DEA54F8036E}"/>
                    </a:ext>
                  </a:extLst>
                </p:cNvPr>
                <p:cNvSpPr/>
                <p:nvPr/>
              </p:nvSpPr>
              <p:spPr bwMode="auto">
                <a:xfrm>
                  <a:off x="5904789" y="1349881"/>
                  <a:ext cx="213747" cy="211537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  <a:headEnd type="none" w="med" len="med"/>
                  <a:tailEnd type="none" w="med" len="me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46630" rIns="0" bIns="46630" anchor="ctr"/>
                <a:lstStyle/>
                <a:p>
                  <a:pPr algn="ctr" defTabSz="932293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0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endParaRPr>
                </a:p>
              </p:txBody>
            </p:sp>
          </p:grpSp>
          <p:sp>
            <p:nvSpPr>
              <p:cNvPr id="65" name="icon GEARS">
                <a:extLst>
                  <a:ext uri="{FF2B5EF4-FFF2-40B4-BE49-F238E27FC236}">
                    <a16:creationId xmlns:a16="http://schemas.microsoft.com/office/drawing/2014/main" id="{AFD79E23-6FD7-473A-A29A-6432AAD1559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738305" y="2740353"/>
                <a:ext cx="490556" cy="409570"/>
              </a:xfrm>
              <a:custGeom>
                <a:avLst/>
                <a:gdLst>
                  <a:gd name="T0" fmla="*/ 2147483647 w 315"/>
                  <a:gd name="T1" fmla="*/ 2147483647 h 262"/>
                  <a:gd name="T2" fmla="*/ 2147483647 w 315"/>
                  <a:gd name="T3" fmla="*/ 2147483647 h 262"/>
                  <a:gd name="T4" fmla="*/ 2147483647 w 315"/>
                  <a:gd name="T5" fmla="*/ 2147483647 h 262"/>
                  <a:gd name="T6" fmla="*/ 2147483647 w 315"/>
                  <a:gd name="T7" fmla="*/ 2147483647 h 262"/>
                  <a:gd name="T8" fmla="*/ 2147483647 w 315"/>
                  <a:gd name="T9" fmla="*/ 2147483647 h 262"/>
                  <a:gd name="T10" fmla="*/ 2147483647 w 315"/>
                  <a:gd name="T11" fmla="*/ 2147483647 h 262"/>
                  <a:gd name="T12" fmla="*/ 2147483647 w 315"/>
                  <a:gd name="T13" fmla="*/ 2147483647 h 262"/>
                  <a:gd name="T14" fmla="*/ 2147483647 w 315"/>
                  <a:gd name="T15" fmla="*/ 2147483647 h 262"/>
                  <a:gd name="T16" fmla="*/ 2147483647 w 315"/>
                  <a:gd name="T17" fmla="*/ 2147483647 h 262"/>
                  <a:gd name="T18" fmla="*/ 2147483647 w 315"/>
                  <a:gd name="T19" fmla="*/ 2147483647 h 262"/>
                  <a:gd name="T20" fmla="*/ 2147483647 w 315"/>
                  <a:gd name="T21" fmla="*/ 2147483647 h 262"/>
                  <a:gd name="T22" fmla="*/ 2147483647 w 315"/>
                  <a:gd name="T23" fmla="*/ 2147483647 h 262"/>
                  <a:gd name="T24" fmla="*/ 2147483647 w 315"/>
                  <a:gd name="T25" fmla="*/ 2147483647 h 262"/>
                  <a:gd name="T26" fmla="*/ 2147483647 w 315"/>
                  <a:gd name="T27" fmla="*/ 2147483647 h 262"/>
                  <a:gd name="T28" fmla="*/ 2147483647 w 315"/>
                  <a:gd name="T29" fmla="*/ 2147483647 h 262"/>
                  <a:gd name="T30" fmla="*/ 2147483647 w 315"/>
                  <a:gd name="T31" fmla="*/ 2147483647 h 262"/>
                  <a:gd name="T32" fmla="*/ 2147483647 w 315"/>
                  <a:gd name="T33" fmla="*/ 2147483647 h 262"/>
                  <a:gd name="T34" fmla="*/ 2147483647 w 315"/>
                  <a:gd name="T35" fmla="*/ 2147483647 h 262"/>
                  <a:gd name="T36" fmla="*/ 2147483647 w 315"/>
                  <a:gd name="T37" fmla="*/ 2147483647 h 262"/>
                  <a:gd name="T38" fmla="*/ 2147483647 w 315"/>
                  <a:gd name="T39" fmla="*/ 2147483647 h 262"/>
                  <a:gd name="T40" fmla="*/ 2147483647 w 315"/>
                  <a:gd name="T41" fmla="*/ 2147483647 h 262"/>
                  <a:gd name="T42" fmla="*/ 2147483647 w 315"/>
                  <a:gd name="T43" fmla="*/ 2147483647 h 262"/>
                  <a:gd name="T44" fmla="*/ 2147483647 w 315"/>
                  <a:gd name="T45" fmla="*/ 2147483647 h 262"/>
                  <a:gd name="T46" fmla="*/ 2147483647 w 315"/>
                  <a:gd name="T47" fmla="*/ 2147483647 h 262"/>
                  <a:gd name="T48" fmla="*/ 2147483647 w 315"/>
                  <a:gd name="T49" fmla="*/ 2147483647 h 262"/>
                  <a:gd name="T50" fmla="*/ 2147483647 w 315"/>
                  <a:gd name="T51" fmla="*/ 2147483647 h 262"/>
                  <a:gd name="T52" fmla="*/ 2147483647 w 315"/>
                  <a:gd name="T53" fmla="*/ 2147483647 h 262"/>
                  <a:gd name="T54" fmla="*/ 2147483647 w 315"/>
                  <a:gd name="T55" fmla="*/ 2147483647 h 262"/>
                  <a:gd name="T56" fmla="*/ 2147483647 w 315"/>
                  <a:gd name="T57" fmla="*/ 2147483647 h 262"/>
                  <a:gd name="T58" fmla="*/ 2147483647 w 315"/>
                  <a:gd name="T59" fmla="*/ 2147483647 h 262"/>
                  <a:gd name="T60" fmla="*/ 2147483647 w 315"/>
                  <a:gd name="T61" fmla="*/ 2147483647 h 262"/>
                  <a:gd name="T62" fmla="*/ 2147483647 w 315"/>
                  <a:gd name="T63" fmla="*/ 2147483647 h 262"/>
                  <a:gd name="T64" fmla="*/ 2147483647 w 315"/>
                  <a:gd name="T65" fmla="*/ 2147483647 h 262"/>
                  <a:gd name="T66" fmla="*/ 2147483647 w 315"/>
                  <a:gd name="T67" fmla="*/ 2147483647 h 262"/>
                  <a:gd name="T68" fmla="*/ 2147483647 w 315"/>
                  <a:gd name="T69" fmla="*/ 2147483647 h 262"/>
                  <a:gd name="T70" fmla="*/ 2147483647 w 315"/>
                  <a:gd name="T71" fmla="*/ 2147483647 h 262"/>
                  <a:gd name="T72" fmla="*/ 2147483647 w 315"/>
                  <a:gd name="T73" fmla="*/ 2147483647 h 262"/>
                  <a:gd name="T74" fmla="*/ 2147483647 w 315"/>
                  <a:gd name="T75" fmla="*/ 2147483647 h 262"/>
                  <a:gd name="T76" fmla="*/ 2147483647 w 315"/>
                  <a:gd name="T77" fmla="*/ 2147483647 h 262"/>
                  <a:gd name="T78" fmla="*/ 2147483647 w 315"/>
                  <a:gd name="T79" fmla="*/ 2147483647 h 262"/>
                  <a:gd name="T80" fmla="*/ 2147483647 w 315"/>
                  <a:gd name="T81" fmla="*/ 2147483647 h 262"/>
                  <a:gd name="T82" fmla="*/ 2147483647 w 315"/>
                  <a:gd name="T83" fmla="*/ 2147483647 h 262"/>
                  <a:gd name="T84" fmla="*/ 2147483647 w 315"/>
                  <a:gd name="T85" fmla="*/ 2147483647 h 262"/>
                  <a:gd name="T86" fmla="*/ 2147483647 w 315"/>
                  <a:gd name="T87" fmla="*/ 2147483647 h 262"/>
                  <a:gd name="T88" fmla="*/ 2147483647 w 315"/>
                  <a:gd name="T89" fmla="*/ 2147483647 h 262"/>
                  <a:gd name="T90" fmla="*/ 2147483647 w 315"/>
                  <a:gd name="T91" fmla="*/ 2147483647 h 262"/>
                  <a:gd name="T92" fmla="*/ 2147483647 w 315"/>
                  <a:gd name="T93" fmla="*/ 2147483647 h 262"/>
                  <a:gd name="T94" fmla="*/ 2147483647 w 315"/>
                  <a:gd name="T95" fmla="*/ 0 h 262"/>
                  <a:gd name="T96" fmla="*/ 2147483647 w 315"/>
                  <a:gd name="T97" fmla="*/ 2147483647 h 262"/>
                  <a:gd name="T98" fmla="*/ 2147483647 w 315"/>
                  <a:gd name="T99" fmla="*/ 2147483647 h 262"/>
                  <a:gd name="T100" fmla="*/ 2147483647 w 315"/>
                  <a:gd name="T101" fmla="*/ 2147483647 h 262"/>
                  <a:gd name="T102" fmla="*/ 2147483647 w 315"/>
                  <a:gd name="T103" fmla="*/ 2147483647 h 262"/>
                  <a:gd name="T104" fmla="*/ 2147483647 w 315"/>
                  <a:gd name="T105" fmla="*/ 2147483647 h 262"/>
                  <a:gd name="T106" fmla="*/ 2147483647 w 315"/>
                  <a:gd name="T107" fmla="*/ 2147483647 h 262"/>
                  <a:gd name="T108" fmla="*/ 2147483647 w 315"/>
                  <a:gd name="T109" fmla="*/ 2147483647 h 262"/>
                  <a:gd name="T110" fmla="*/ 2147483647 w 315"/>
                  <a:gd name="T111" fmla="*/ 2147483647 h 262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15" h="262">
                    <a:moveTo>
                      <a:pt x="132" y="150"/>
                    </a:moveTo>
                    <a:cubicBezTo>
                      <a:pt x="132" y="160"/>
                      <a:pt x="124" y="169"/>
                      <a:pt x="114" y="169"/>
                    </a:cubicBezTo>
                    <a:cubicBezTo>
                      <a:pt x="103" y="169"/>
                      <a:pt x="95" y="160"/>
                      <a:pt x="95" y="150"/>
                    </a:cubicBezTo>
                    <a:cubicBezTo>
                      <a:pt x="95" y="140"/>
                      <a:pt x="103" y="132"/>
                      <a:pt x="114" y="132"/>
                    </a:cubicBezTo>
                    <a:cubicBezTo>
                      <a:pt x="124" y="132"/>
                      <a:pt x="132" y="140"/>
                      <a:pt x="132" y="150"/>
                    </a:cubicBezTo>
                    <a:close/>
                    <a:moveTo>
                      <a:pt x="227" y="139"/>
                    </a:moveTo>
                    <a:cubicBezTo>
                      <a:pt x="227" y="143"/>
                      <a:pt x="225" y="147"/>
                      <a:pt x="222" y="148"/>
                    </a:cubicBezTo>
                    <a:cubicBezTo>
                      <a:pt x="195" y="159"/>
                      <a:pt x="195" y="159"/>
                      <a:pt x="195" y="159"/>
                    </a:cubicBezTo>
                    <a:cubicBezTo>
                      <a:pt x="194" y="162"/>
                      <a:pt x="194" y="165"/>
                      <a:pt x="193" y="168"/>
                    </a:cubicBezTo>
                    <a:cubicBezTo>
                      <a:pt x="216" y="187"/>
                      <a:pt x="216" y="187"/>
                      <a:pt x="216" y="187"/>
                    </a:cubicBezTo>
                    <a:cubicBezTo>
                      <a:pt x="218" y="189"/>
                      <a:pt x="219" y="193"/>
                      <a:pt x="217" y="196"/>
                    </a:cubicBezTo>
                    <a:cubicBezTo>
                      <a:pt x="208" y="214"/>
                      <a:pt x="208" y="214"/>
                      <a:pt x="208" y="214"/>
                    </a:cubicBezTo>
                    <a:cubicBezTo>
                      <a:pt x="206" y="217"/>
                      <a:pt x="202" y="219"/>
                      <a:pt x="198" y="218"/>
                    </a:cubicBezTo>
                    <a:cubicBezTo>
                      <a:pt x="170" y="209"/>
                      <a:pt x="170" y="209"/>
                      <a:pt x="170" y="209"/>
                    </a:cubicBezTo>
                    <a:cubicBezTo>
                      <a:pt x="169" y="210"/>
                      <a:pt x="168" y="211"/>
                      <a:pt x="166" y="213"/>
                    </a:cubicBezTo>
                    <a:cubicBezTo>
                      <a:pt x="172" y="242"/>
                      <a:pt x="172" y="242"/>
                      <a:pt x="172" y="242"/>
                    </a:cubicBezTo>
                    <a:cubicBezTo>
                      <a:pt x="173" y="245"/>
                      <a:pt x="171" y="249"/>
                      <a:pt x="168" y="250"/>
                    </a:cubicBezTo>
                    <a:cubicBezTo>
                      <a:pt x="149" y="258"/>
                      <a:pt x="149" y="258"/>
                      <a:pt x="149" y="258"/>
                    </a:cubicBezTo>
                    <a:cubicBezTo>
                      <a:pt x="146" y="260"/>
                      <a:pt x="142" y="258"/>
                      <a:pt x="140" y="256"/>
                    </a:cubicBezTo>
                    <a:cubicBezTo>
                      <a:pt x="123" y="231"/>
                      <a:pt x="123" y="231"/>
                      <a:pt x="123" y="231"/>
                    </a:cubicBezTo>
                    <a:cubicBezTo>
                      <a:pt x="120" y="232"/>
                      <a:pt x="117" y="232"/>
                      <a:pt x="114" y="232"/>
                    </a:cubicBezTo>
                    <a:cubicBezTo>
                      <a:pt x="113" y="232"/>
                      <a:pt x="113" y="232"/>
                      <a:pt x="113" y="232"/>
                    </a:cubicBezTo>
                    <a:cubicBezTo>
                      <a:pt x="99" y="258"/>
                      <a:pt x="99" y="258"/>
                      <a:pt x="99" y="258"/>
                    </a:cubicBezTo>
                    <a:cubicBezTo>
                      <a:pt x="97" y="261"/>
                      <a:pt x="93" y="262"/>
                      <a:pt x="90" y="261"/>
                    </a:cubicBezTo>
                    <a:cubicBezTo>
                      <a:pt x="70" y="255"/>
                      <a:pt x="70" y="255"/>
                      <a:pt x="70" y="255"/>
                    </a:cubicBezTo>
                    <a:cubicBezTo>
                      <a:pt x="67" y="254"/>
                      <a:pt x="65" y="251"/>
                      <a:pt x="65" y="247"/>
                    </a:cubicBezTo>
                    <a:cubicBezTo>
                      <a:pt x="68" y="218"/>
                      <a:pt x="68" y="218"/>
                      <a:pt x="68" y="218"/>
                    </a:cubicBezTo>
                    <a:cubicBezTo>
                      <a:pt x="65" y="216"/>
                      <a:pt x="63" y="214"/>
                      <a:pt x="60" y="212"/>
                    </a:cubicBezTo>
                    <a:cubicBezTo>
                      <a:pt x="32" y="222"/>
                      <a:pt x="32" y="222"/>
                      <a:pt x="32" y="222"/>
                    </a:cubicBezTo>
                    <a:cubicBezTo>
                      <a:pt x="29" y="223"/>
                      <a:pt x="25" y="222"/>
                      <a:pt x="23" y="219"/>
                    </a:cubicBezTo>
                    <a:cubicBezTo>
                      <a:pt x="12" y="202"/>
                      <a:pt x="12" y="202"/>
                      <a:pt x="12" y="202"/>
                    </a:cubicBezTo>
                    <a:cubicBezTo>
                      <a:pt x="11" y="199"/>
                      <a:pt x="11" y="195"/>
                      <a:pt x="14" y="192"/>
                    </a:cubicBezTo>
                    <a:cubicBezTo>
                      <a:pt x="35" y="172"/>
                      <a:pt x="35" y="172"/>
                      <a:pt x="35" y="172"/>
                    </a:cubicBezTo>
                    <a:cubicBezTo>
                      <a:pt x="34" y="168"/>
                      <a:pt x="33" y="163"/>
                      <a:pt x="33" y="159"/>
                    </a:cubicBezTo>
                    <a:cubicBezTo>
                      <a:pt x="5" y="148"/>
                      <a:pt x="5" y="148"/>
                      <a:pt x="5" y="148"/>
                    </a:cubicBezTo>
                    <a:cubicBezTo>
                      <a:pt x="2" y="147"/>
                      <a:pt x="0" y="143"/>
                      <a:pt x="1" y="140"/>
                    </a:cubicBezTo>
                    <a:cubicBezTo>
                      <a:pt x="4" y="120"/>
                      <a:pt x="4" y="120"/>
                      <a:pt x="4" y="120"/>
                    </a:cubicBezTo>
                    <a:cubicBezTo>
                      <a:pt x="5" y="116"/>
                      <a:pt x="8" y="113"/>
                      <a:pt x="12" y="113"/>
                    </a:cubicBezTo>
                    <a:cubicBezTo>
                      <a:pt x="41" y="113"/>
                      <a:pt x="41" y="113"/>
                      <a:pt x="41" y="113"/>
                    </a:cubicBezTo>
                    <a:cubicBezTo>
                      <a:pt x="42" y="110"/>
                      <a:pt x="44" y="108"/>
                      <a:pt x="45" y="106"/>
                    </a:cubicBezTo>
                    <a:cubicBezTo>
                      <a:pt x="31" y="80"/>
                      <a:pt x="31" y="80"/>
                      <a:pt x="31" y="80"/>
                    </a:cubicBezTo>
                    <a:cubicBezTo>
                      <a:pt x="29" y="77"/>
                      <a:pt x="30" y="73"/>
                      <a:pt x="33" y="70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51" y="55"/>
                      <a:pt x="55" y="55"/>
                      <a:pt x="58" y="57"/>
                    </a:cubicBezTo>
                    <a:cubicBezTo>
                      <a:pt x="81" y="75"/>
                      <a:pt x="81" y="75"/>
                      <a:pt x="81" y="75"/>
                    </a:cubicBezTo>
                    <a:cubicBezTo>
                      <a:pt x="84" y="74"/>
                      <a:pt x="87" y="73"/>
                      <a:pt x="90" y="72"/>
                    </a:cubicBezTo>
                    <a:cubicBezTo>
                      <a:pt x="96" y="43"/>
                      <a:pt x="96" y="43"/>
                      <a:pt x="96" y="43"/>
                    </a:cubicBezTo>
                    <a:cubicBezTo>
                      <a:pt x="97" y="40"/>
                      <a:pt x="100" y="37"/>
                      <a:pt x="103" y="37"/>
                    </a:cubicBezTo>
                    <a:cubicBezTo>
                      <a:pt x="124" y="37"/>
                      <a:pt x="124" y="37"/>
                      <a:pt x="124" y="37"/>
                    </a:cubicBezTo>
                    <a:cubicBezTo>
                      <a:pt x="127" y="37"/>
                      <a:pt x="131" y="40"/>
                      <a:pt x="131" y="43"/>
                    </a:cubicBezTo>
                    <a:cubicBezTo>
                      <a:pt x="137" y="72"/>
                      <a:pt x="137" y="72"/>
                      <a:pt x="137" y="72"/>
                    </a:cubicBezTo>
                    <a:cubicBezTo>
                      <a:pt x="140" y="73"/>
                      <a:pt x="143" y="74"/>
                      <a:pt x="146" y="75"/>
                    </a:cubicBezTo>
                    <a:cubicBezTo>
                      <a:pt x="169" y="57"/>
                      <a:pt x="169" y="57"/>
                      <a:pt x="169" y="57"/>
                    </a:cubicBezTo>
                    <a:cubicBezTo>
                      <a:pt x="171" y="55"/>
                      <a:pt x="176" y="55"/>
                      <a:pt x="179" y="57"/>
                    </a:cubicBezTo>
                    <a:cubicBezTo>
                      <a:pt x="194" y="70"/>
                      <a:pt x="194" y="70"/>
                      <a:pt x="194" y="70"/>
                    </a:cubicBezTo>
                    <a:cubicBezTo>
                      <a:pt x="197" y="72"/>
                      <a:pt x="198" y="77"/>
                      <a:pt x="196" y="80"/>
                    </a:cubicBezTo>
                    <a:cubicBezTo>
                      <a:pt x="182" y="106"/>
                      <a:pt x="182" y="106"/>
                      <a:pt x="182" y="106"/>
                    </a:cubicBezTo>
                    <a:cubicBezTo>
                      <a:pt x="183" y="108"/>
                      <a:pt x="185" y="110"/>
                      <a:pt x="186" y="113"/>
                    </a:cubicBezTo>
                    <a:cubicBezTo>
                      <a:pt x="216" y="113"/>
                      <a:pt x="216" y="113"/>
                      <a:pt x="216" y="113"/>
                    </a:cubicBezTo>
                    <a:cubicBezTo>
                      <a:pt x="219" y="113"/>
                      <a:pt x="222" y="116"/>
                      <a:pt x="223" y="120"/>
                    </a:cubicBezTo>
                    <a:lnTo>
                      <a:pt x="227" y="139"/>
                    </a:lnTo>
                    <a:close/>
                    <a:moveTo>
                      <a:pt x="157" y="150"/>
                    </a:moveTo>
                    <a:cubicBezTo>
                      <a:pt x="157" y="126"/>
                      <a:pt x="137" y="107"/>
                      <a:pt x="114" y="107"/>
                    </a:cubicBezTo>
                    <a:cubicBezTo>
                      <a:pt x="90" y="107"/>
                      <a:pt x="70" y="126"/>
                      <a:pt x="70" y="150"/>
                    </a:cubicBezTo>
                    <a:cubicBezTo>
                      <a:pt x="70" y="174"/>
                      <a:pt x="90" y="193"/>
                      <a:pt x="114" y="193"/>
                    </a:cubicBezTo>
                    <a:cubicBezTo>
                      <a:pt x="137" y="193"/>
                      <a:pt x="157" y="174"/>
                      <a:pt x="157" y="150"/>
                    </a:cubicBezTo>
                    <a:close/>
                    <a:moveTo>
                      <a:pt x="311" y="83"/>
                    </a:moveTo>
                    <a:cubicBezTo>
                      <a:pt x="313" y="85"/>
                      <a:pt x="314" y="90"/>
                      <a:pt x="312" y="93"/>
                    </a:cubicBezTo>
                    <a:cubicBezTo>
                      <a:pt x="310" y="96"/>
                      <a:pt x="310" y="96"/>
                      <a:pt x="310" y="96"/>
                    </a:cubicBezTo>
                    <a:cubicBezTo>
                      <a:pt x="308" y="99"/>
                      <a:pt x="304" y="100"/>
                      <a:pt x="300" y="98"/>
                    </a:cubicBezTo>
                    <a:cubicBezTo>
                      <a:pt x="289" y="93"/>
                      <a:pt x="289" y="93"/>
                      <a:pt x="289" y="93"/>
                    </a:cubicBezTo>
                    <a:cubicBezTo>
                      <a:pt x="285" y="97"/>
                      <a:pt x="279" y="100"/>
                      <a:pt x="273" y="102"/>
                    </a:cubicBezTo>
                    <a:cubicBezTo>
                      <a:pt x="271" y="114"/>
                      <a:pt x="271" y="114"/>
                      <a:pt x="271" y="114"/>
                    </a:cubicBezTo>
                    <a:cubicBezTo>
                      <a:pt x="270" y="118"/>
                      <a:pt x="267" y="120"/>
                      <a:pt x="263" y="120"/>
                    </a:cubicBezTo>
                    <a:cubicBezTo>
                      <a:pt x="259" y="120"/>
                      <a:pt x="259" y="120"/>
                      <a:pt x="259" y="120"/>
                    </a:cubicBezTo>
                    <a:cubicBezTo>
                      <a:pt x="256" y="120"/>
                      <a:pt x="253" y="118"/>
                      <a:pt x="252" y="114"/>
                    </a:cubicBezTo>
                    <a:cubicBezTo>
                      <a:pt x="250" y="102"/>
                      <a:pt x="250" y="102"/>
                      <a:pt x="250" y="102"/>
                    </a:cubicBezTo>
                    <a:cubicBezTo>
                      <a:pt x="244" y="100"/>
                      <a:pt x="238" y="97"/>
                      <a:pt x="233" y="93"/>
                    </a:cubicBezTo>
                    <a:cubicBezTo>
                      <a:pt x="222" y="98"/>
                      <a:pt x="222" y="98"/>
                      <a:pt x="222" y="98"/>
                    </a:cubicBezTo>
                    <a:cubicBezTo>
                      <a:pt x="219" y="100"/>
                      <a:pt x="215" y="99"/>
                      <a:pt x="213" y="96"/>
                    </a:cubicBezTo>
                    <a:cubicBezTo>
                      <a:pt x="210" y="93"/>
                      <a:pt x="210" y="93"/>
                      <a:pt x="210" y="93"/>
                    </a:cubicBezTo>
                    <a:cubicBezTo>
                      <a:pt x="208" y="90"/>
                      <a:pt x="209" y="85"/>
                      <a:pt x="211" y="83"/>
                    </a:cubicBezTo>
                    <a:cubicBezTo>
                      <a:pt x="220" y="74"/>
                      <a:pt x="220" y="74"/>
                      <a:pt x="220" y="74"/>
                    </a:cubicBezTo>
                    <a:cubicBezTo>
                      <a:pt x="219" y="70"/>
                      <a:pt x="218" y="65"/>
                      <a:pt x="218" y="61"/>
                    </a:cubicBezTo>
                    <a:cubicBezTo>
                      <a:pt x="218" y="56"/>
                      <a:pt x="219" y="52"/>
                      <a:pt x="220" y="48"/>
                    </a:cubicBezTo>
                    <a:cubicBezTo>
                      <a:pt x="220" y="48"/>
                      <a:pt x="220" y="48"/>
                      <a:pt x="220" y="48"/>
                    </a:cubicBezTo>
                    <a:cubicBezTo>
                      <a:pt x="211" y="39"/>
                      <a:pt x="211" y="39"/>
                      <a:pt x="211" y="39"/>
                    </a:cubicBezTo>
                    <a:cubicBezTo>
                      <a:pt x="208" y="37"/>
                      <a:pt x="208" y="32"/>
                      <a:pt x="210" y="29"/>
                    </a:cubicBezTo>
                    <a:cubicBezTo>
                      <a:pt x="212" y="26"/>
                      <a:pt x="212" y="26"/>
                      <a:pt x="212" y="26"/>
                    </a:cubicBezTo>
                    <a:cubicBezTo>
                      <a:pt x="214" y="23"/>
                      <a:pt x="218" y="22"/>
                      <a:pt x="221" y="23"/>
                    </a:cubicBezTo>
                    <a:cubicBezTo>
                      <a:pt x="233" y="28"/>
                      <a:pt x="233" y="28"/>
                      <a:pt x="233" y="28"/>
                    </a:cubicBezTo>
                    <a:cubicBezTo>
                      <a:pt x="233" y="28"/>
                      <a:pt x="233" y="28"/>
                      <a:pt x="233" y="28"/>
                    </a:cubicBezTo>
                    <a:cubicBezTo>
                      <a:pt x="238" y="24"/>
                      <a:pt x="243" y="21"/>
                      <a:pt x="249" y="19"/>
                    </a:cubicBezTo>
                    <a:cubicBezTo>
                      <a:pt x="252" y="7"/>
                      <a:pt x="252" y="7"/>
                      <a:pt x="252" y="7"/>
                    </a:cubicBezTo>
                    <a:cubicBezTo>
                      <a:pt x="253" y="3"/>
                      <a:pt x="256" y="0"/>
                      <a:pt x="259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67" y="0"/>
                      <a:pt x="270" y="3"/>
                      <a:pt x="271" y="7"/>
                    </a:cubicBezTo>
                    <a:cubicBezTo>
                      <a:pt x="273" y="19"/>
                      <a:pt x="273" y="19"/>
                      <a:pt x="273" y="19"/>
                    </a:cubicBezTo>
                    <a:cubicBezTo>
                      <a:pt x="279" y="21"/>
                      <a:pt x="285" y="24"/>
                      <a:pt x="290" y="28"/>
                    </a:cubicBezTo>
                    <a:cubicBezTo>
                      <a:pt x="301" y="23"/>
                      <a:pt x="301" y="23"/>
                      <a:pt x="301" y="23"/>
                    </a:cubicBezTo>
                    <a:cubicBezTo>
                      <a:pt x="305" y="22"/>
                      <a:pt x="309" y="23"/>
                      <a:pt x="311" y="26"/>
                    </a:cubicBezTo>
                    <a:cubicBezTo>
                      <a:pt x="313" y="29"/>
                      <a:pt x="313" y="29"/>
                      <a:pt x="313" y="29"/>
                    </a:cubicBezTo>
                    <a:cubicBezTo>
                      <a:pt x="315" y="32"/>
                      <a:pt x="314" y="37"/>
                      <a:pt x="312" y="39"/>
                    </a:cubicBezTo>
                    <a:cubicBezTo>
                      <a:pt x="303" y="48"/>
                      <a:pt x="303" y="48"/>
                      <a:pt x="303" y="48"/>
                    </a:cubicBezTo>
                    <a:cubicBezTo>
                      <a:pt x="304" y="52"/>
                      <a:pt x="304" y="56"/>
                      <a:pt x="304" y="61"/>
                    </a:cubicBezTo>
                    <a:cubicBezTo>
                      <a:pt x="304" y="65"/>
                      <a:pt x="304" y="70"/>
                      <a:pt x="302" y="74"/>
                    </a:cubicBezTo>
                    <a:lnTo>
                      <a:pt x="311" y="83"/>
                    </a:lnTo>
                    <a:close/>
                    <a:moveTo>
                      <a:pt x="276" y="61"/>
                    </a:moveTo>
                    <a:cubicBezTo>
                      <a:pt x="276" y="52"/>
                      <a:pt x="269" y="46"/>
                      <a:pt x="261" y="46"/>
                    </a:cubicBezTo>
                    <a:cubicBezTo>
                      <a:pt x="253" y="46"/>
                      <a:pt x="246" y="52"/>
                      <a:pt x="246" y="61"/>
                    </a:cubicBezTo>
                    <a:cubicBezTo>
                      <a:pt x="246" y="69"/>
                      <a:pt x="253" y="75"/>
                      <a:pt x="261" y="75"/>
                    </a:cubicBezTo>
                    <a:cubicBezTo>
                      <a:pt x="269" y="75"/>
                      <a:pt x="276" y="69"/>
                      <a:pt x="276" y="61"/>
                    </a:cubicBezTo>
                    <a:close/>
                  </a:path>
                </a:pathLst>
              </a:custGeom>
              <a:solidFill>
                <a:srgbClr val="FF8C00"/>
              </a:solidFill>
              <a:ln>
                <a:noFill/>
              </a:ln>
              <a:extLst/>
            </p:spPr>
            <p:txBody>
              <a:bodyPr/>
              <a:lstStyle/>
              <a:p>
                <a:pPr defTabSz="931596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000">
                  <a:solidFill>
                    <a:srgbClr val="505050"/>
                  </a:solidFill>
                  <a:ea typeface="ＭＳ Ｐゴシック" charset="0"/>
                </a:endParaRPr>
              </a:p>
            </p:txBody>
          </p: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E55D8BFC-3D83-411E-B400-703E9A5A5FB2}"/>
                </a:ext>
              </a:extLst>
            </p:cNvPr>
            <p:cNvGrpSpPr/>
            <p:nvPr/>
          </p:nvGrpSpPr>
          <p:grpSpPr>
            <a:xfrm>
              <a:off x="9673563" y="1959773"/>
              <a:ext cx="1746705" cy="1524765"/>
              <a:chOff x="9673563" y="1959773"/>
              <a:chExt cx="1746705" cy="1524765"/>
            </a:xfrm>
          </p:grpSpPr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61298182-E0A2-4AD8-BEBF-12D6F04F959F}"/>
                  </a:ext>
                </a:extLst>
              </p:cNvPr>
              <p:cNvGrpSpPr/>
              <p:nvPr/>
            </p:nvGrpSpPr>
            <p:grpSpPr>
              <a:xfrm>
                <a:off x="10137646" y="2215552"/>
                <a:ext cx="420672" cy="419860"/>
                <a:chOff x="12908129" y="6174892"/>
                <a:chExt cx="456988" cy="456106"/>
              </a:xfrm>
            </p:grpSpPr>
            <p:sp>
              <p:nvSpPr>
                <p:cNvPr id="60" name="Oval 12">
                  <a:extLst>
                    <a:ext uri="{FF2B5EF4-FFF2-40B4-BE49-F238E27FC236}">
                      <a16:creationId xmlns:a16="http://schemas.microsoft.com/office/drawing/2014/main" id="{F10930F5-B06E-43AA-857B-C175F256885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908129" y="6174892"/>
                  <a:ext cx="456988" cy="456106"/>
                </a:xfrm>
                <a:prstGeom prst="ellipse">
                  <a:avLst/>
                </a:prstGeom>
                <a:solidFill>
                  <a:srgbClr val="00B294">
                    <a:alpha val="8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61" name="Freeform 13">
                  <a:extLst>
                    <a:ext uri="{FF2B5EF4-FFF2-40B4-BE49-F238E27FC236}">
                      <a16:creationId xmlns:a16="http://schemas.microsoft.com/office/drawing/2014/main" id="{49F54554-C271-4C5B-BB45-C7BB2261094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014672" y="6333385"/>
                  <a:ext cx="123272" cy="206921"/>
                </a:xfrm>
                <a:custGeom>
                  <a:avLst/>
                  <a:gdLst>
                    <a:gd name="T0" fmla="*/ 163 w 163"/>
                    <a:gd name="T1" fmla="*/ 90 h 275"/>
                    <a:gd name="T2" fmla="*/ 161 w 163"/>
                    <a:gd name="T3" fmla="*/ 275 h 275"/>
                    <a:gd name="T4" fmla="*/ 0 w 163"/>
                    <a:gd name="T5" fmla="*/ 183 h 275"/>
                    <a:gd name="T6" fmla="*/ 0 w 163"/>
                    <a:gd name="T7" fmla="*/ 0 h 275"/>
                    <a:gd name="T8" fmla="*/ 163 w 163"/>
                    <a:gd name="T9" fmla="*/ 90 h 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275">
                      <a:moveTo>
                        <a:pt x="163" y="90"/>
                      </a:moveTo>
                      <a:lnTo>
                        <a:pt x="161" y="275"/>
                      </a:lnTo>
                      <a:lnTo>
                        <a:pt x="0" y="183"/>
                      </a:lnTo>
                      <a:lnTo>
                        <a:pt x="0" y="0"/>
                      </a:lnTo>
                      <a:lnTo>
                        <a:pt x="163" y="90"/>
                      </a:lnTo>
                      <a:close/>
                    </a:path>
                  </a:pathLst>
                </a:custGeom>
                <a:solidFill>
                  <a:srgbClr val="009E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62" name="Freeform 14">
                  <a:extLst>
                    <a:ext uri="{FF2B5EF4-FFF2-40B4-BE49-F238E27FC236}">
                      <a16:creationId xmlns:a16="http://schemas.microsoft.com/office/drawing/2014/main" id="{6884D02E-77F0-4ED5-B67F-E5DFEFE022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137063" y="6333385"/>
                  <a:ext cx="121511" cy="206921"/>
                </a:xfrm>
                <a:custGeom>
                  <a:avLst/>
                  <a:gdLst>
                    <a:gd name="T0" fmla="*/ 2 w 161"/>
                    <a:gd name="T1" fmla="*/ 90 h 275"/>
                    <a:gd name="T2" fmla="*/ 0 w 161"/>
                    <a:gd name="T3" fmla="*/ 275 h 275"/>
                    <a:gd name="T4" fmla="*/ 161 w 161"/>
                    <a:gd name="T5" fmla="*/ 183 h 275"/>
                    <a:gd name="T6" fmla="*/ 161 w 161"/>
                    <a:gd name="T7" fmla="*/ 0 h 275"/>
                    <a:gd name="T8" fmla="*/ 2 w 161"/>
                    <a:gd name="T9" fmla="*/ 90 h 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1" h="275">
                      <a:moveTo>
                        <a:pt x="2" y="90"/>
                      </a:moveTo>
                      <a:lnTo>
                        <a:pt x="0" y="275"/>
                      </a:lnTo>
                      <a:lnTo>
                        <a:pt x="161" y="183"/>
                      </a:lnTo>
                      <a:lnTo>
                        <a:pt x="161" y="0"/>
                      </a:lnTo>
                      <a:lnTo>
                        <a:pt x="2" y="90"/>
                      </a:lnTo>
                      <a:close/>
                    </a:path>
                  </a:pathLst>
                </a:custGeom>
                <a:solidFill>
                  <a:srgbClr val="0072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63" name="Freeform 15">
                  <a:extLst>
                    <a:ext uri="{FF2B5EF4-FFF2-40B4-BE49-F238E27FC236}">
                      <a16:creationId xmlns:a16="http://schemas.microsoft.com/office/drawing/2014/main" id="{B3AF59DB-93EB-4F3A-9CA7-8C95CD57E5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014672" y="6263824"/>
                  <a:ext cx="243903" cy="139121"/>
                </a:xfrm>
                <a:custGeom>
                  <a:avLst/>
                  <a:gdLst>
                    <a:gd name="T0" fmla="*/ 163 w 322"/>
                    <a:gd name="T1" fmla="*/ 185 h 185"/>
                    <a:gd name="T2" fmla="*/ 0 w 322"/>
                    <a:gd name="T3" fmla="*/ 90 h 185"/>
                    <a:gd name="T4" fmla="*/ 161 w 322"/>
                    <a:gd name="T5" fmla="*/ 0 h 185"/>
                    <a:gd name="T6" fmla="*/ 322 w 322"/>
                    <a:gd name="T7" fmla="*/ 90 h 185"/>
                    <a:gd name="T8" fmla="*/ 163 w 322"/>
                    <a:gd name="T9" fmla="*/ 185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2" h="185">
                      <a:moveTo>
                        <a:pt x="163" y="185"/>
                      </a:moveTo>
                      <a:lnTo>
                        <a:pt x="0" y="90"/>
                      </a:lnTo>
                      <a:lnTo>
                        <a:pt x="161" y="0"/>
                      </a:lnTo>
                      <a:lnTo>
                        <a:pt x="322" y="90"/>
                      </a:lnTo>
                      <a:lnTo>
                        <a:pt x="163" y="185"/>
                      </a:lnTo>
                      <a:close/>
                    </a:path>
                  </a:pathLst>
                </a:custGeom>
                <a:solidFill>
                  <a:srgbClr val="55D4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</p:grpSp>
          <p:grpSp>
            <p:nvGrpSpPr>
              <p:cNvPr id="33" name="Group 32">
                <a:extLst>
                  <a:ext uri="{FF2B5EF4-FFF2-40B4-BE49-F238E27FC236}">
                    <a16:creationId xmlns:a16="http://schemas.microsoft.com/office/drawing/2014/main" id="{39C59CC6-B4FB-4959-AFA7-8CA5F489F30E}"/>
                  </a:ext>
                </a:extLst>
              </p:cNvPr>
              <p:cNvGrpSpPr/>
              <p:nvPr/>
            </p:nvGrpSpPr>
            <p:grpSpPr>
              <a:xfrm>
                <a:off x="10821785" y="2860779"/>
                <a:ext cx="511793" cy="510805"/>
                <a:chOff x="12997613" y="6264976"/>
                <a:chExt cx="456988" cy="456106"/>
              </a:xfrm>
            </p:grpSpPr>
            <p:sp>
              <p:nvSpPr>
                <p:cNvPr id="56" name="Oval 12">
                  <a:extLst>
                    <a:ext uri="{FF2B5EF4-FFF2-40B4-BE49-F238E27FC236}">
                      <a16:creationId xmlns:a16="http://schemas.microsoft.com/office/drawing/2014/main" id="{49D95262-BCFE-4649-AB8E-1DA53509743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997613" y="6264976"/>
                  <a:ext cx="456988" cy="456106"/>
                </a:xfrm>
                <a:prstGeom prst="ellipse">
                  <a:avLst/>
                </a:prstGeom>
                <a:solidFill>
                  <a:srgbClr val="00B294">
                    <a:alpha val="8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57" name="Freeform 13">
                  <a:extLst>
                    <a:ext uri="{FF2B5EF4-FFF2-40B4-BE49-F238E27FC236}">
                      <a16:creationId xmlns:a16="http://schemas.microsoft.com/office/drawing/2014/main" id="{FD43446B-41D0-4454-BB80-B58E1904CF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104157" y="6423474"/>
                  <a:ext cx="123272" cy="206921"/>
                </a:xfrm>
                <a:custGeom>
                  <a:avLst/>
                  <a:gdLst>
                    <a:gd name="T0" fmla="*/ 163 w 163"/>
                    <a:gd name="T1" fmla="*/ 90 h 275"/>
                    <a:gd name="T2" fmla="*/ 161 w 163"/>
                    <a:gd name="T3" fmla="*/ 275 h 275"/>
                    <a:gd name="T4" fmla="*/ 0 w 163"/>
                    <a:gd name="T5" fmla="*/ 183 h 275"/>
                    <a:gd name="T6" fmla="*/ 0 w 163"/>
                    <a:gd name="T7" fmla="*/ 0 h 275"/>
                    <a:gd name="T8" fmla="*/ 163 w 163"/>
                    <a:gd name="T9" fmla="*/ 90 h 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275">
                      <a:moveTo>
                        <a:pt x="163" y="90"/>
                      </a:moveTo>
                      <a:lnTo>
                        <a:pt x="161" y="275"/>
                      </a:lnTo>
                      <a:lnTo>
                        <a:pt x="0" y="183"/>
                      </a:lnTo>
                      <a:lnTo>
                        <a:pt x="0" y="0"/>
                      </a:lnTo>
                      <a:lnTo>
                        <a:pt x="163" y="90"/>
                      </a:lnTo>
                      <a:close/>
                    </a:path>
                  </a:pathLst>
                </a:custGeom>
                <a:solidFill>
                  <a:srgbClr val="009E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58" name="Freeform 14">
                  <a:extLst>
                    <a:ext uri="{FF2B5EF4-FFF2-40B4-BE49-F238E27FC236}">
                      <a16:creationId xmlns:a16="http://schemas.microsoft.com/office/drawing/2014/main" id="{96B142B4-7036-422D-8F2A-D7145120D2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226548" y="6423474"/>
                  <a:ext cx="121511" cy="206921"/>
                </a:xfrm>
                <a:custGeom>
                  <a:avLst/>
                  <a:gdLst>
                    <a:gd name="T0" fmla="*/ 2 w 161"/>
                    <a:gd name="T1" fmla="*/ 90 h 275"/>
                    <a:gd name="T2" fmla="*/ 0 w 161"/>
                    <a:gd name="T3" fmla="*/ 275 h 275"/>
                    <a:gd name="T4" fmla="*/ 161 w 161"/>
                    <a:gd name="T5" fmla="*/ 183 h 275"/>
                    <a:gd name="T6" fmla="*/ 161 w 161"/>
                    <a:gd name="T7" fmla="*/ 0 h 275"/>
                    <a:gd name="T8" fmla="*/ 2 w 161"/>
                    <a:gd name="T9" fmla="*/ 90 h 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1" h="275">
                      <a:moveTo>
                        <a:pt x="2" y="90"/>
                      </a:moveTo>
                      <a:lnTo>
                        <a:pt x="0" y="275"/>
                      </a:lnTo>
                      <a:lnTo>
                        <a:pt x="161" y="183"/>
                      </a:lnTo>
                      <a:lnTo>
                        <a:pt x="161" y="0"/>
                      </a:lnTo>
                      <a:lnTo>
                        <a:pt x="2" y="90"/>
                      </a:lnTo>
                      <a:close/>
                    </a:path>
                  </a:pathLst>
                </a:custGeom>
                <a:solidFill>
                  <a:srgbClr val="0072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59" name="Freeform 15">
                  <a:extLst>
                    <a:ext uri="{FF2B5EF4-FFF2-40B4-BE49-F238E27FC236}">
                      <a16:creationId xmlns:a16="http://schemas.microsoft.com/office/drawing/2014/main" id="{373B0D65-67C8-4B16-BBE4-6FEEDE0F59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104157" y="6353913"/>
                  <a:ext cx="243903" cy="139121"/>
                </a:xfrm>
                <a:custGeom>
                  <a:avLst/>
                  <a:gdLst>
                    <a:gd name="T0" fmla="*/ 163 w 322"/>
                    <a:gd name="T1" fmla="*/ 185 h 185"/>
                    <a:gd name="T2" fmla="*/ 0 w 322"/>
                    <a:gd name="T3" fmla="*/ 90 h 185"/>
                    <a:gd name="T4" fmla="*/ 161 w 322"/>
                    <a:gd name="T5" fmla="*/ 0 h 185"/>
                    <a:gd name="T6" fmla="*/ 322 w 322"/>
                    <a:gd name="T7" fmla="*/ 90 h 185"/>
                    <a:gd name="T8" fmla="*/ 163 w 322"/>
                    <a:gd name="T9" fmla="*/ 185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2" h="185">
                      <a:moveTo>
                        <a:pt x="163" y="185"/>
                      </a:moveTo>
                      <a:lnTo>
                        <a:pt x="0" y="90"/>
                      </a:lnTo>
                      <a:lnTo>
                        <a:pt x="161" y="0"/>
                      </a:lnTo>
                      <a:lnTo>
                        <a:pt x="322" y="90"/>
                      </a:lnTo>
                      <a:lnTo>
                        <a:pt x="163" y="185"/>
                      </a:lnTo>
                      <a:close/>
                    </a:path>
                  </a:pathLst>
                </a:custGeom>
                <a:solidFill>
                  <a:srgbClr val="55D4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</p:grpSp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id="{18350644-0EE6-4E72-9716-6B32A33F7946}"/>
                  </a:ext>
                </a:extLst>
              </p:cNvPr>
              <p:cNvGrpSpPr/>
              <p:nvPr/>
            </p:nvGrpSpPr>
            <p:grpSpPr>
              <a:xfrm>
                <a:off x="10454633" y="2215550"/>
                <a:ext cx="660034" cy="660031"/>
                <a:chOff x="13614635" y="6174652"/>
                <a:chExt cx="456987" cy="456987"/>
              </a:xfrm>
            </p:grpSpPr>
            <p:sp>
              <p:nvSpPr>
                <p:cNvPr id="51" name="Oval 7">
                  <a:extLst>
                    <a:ext uri="{FF2B5EF4-FFF2-40B4-BE49-F238E27FC236}">
                      <a16:creationId xmlns:a16="http://schemas.microsoft.com/office/drawing/2014/main" id="{1A854589-9283-488F-BDE3-C42F5548996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3614635" y="6174652"/>
                  <a:ext cx="456987" cy="456987"/>
                </a:xfrm>
                <a:prstGeom prst="ellipse">
                  <a:avLst/>
                </a:prstGeom>
                <a:solidFill>
                  <a:srgbClr val="FFB900">
                    <a:alpha val="8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52" name="Freeform 8">
                  <a:extLst>
                    <a:ext uri="{FF2B5EF4-FFF2-40B4-BE49-F238E27FC236}">
                      <a16:creationId xmlns:a16="http://schemas.microsoft.com/office/drawing/2014/main" id="{4BCBBC80-D58F-40F7-BEA8-7E3F3A3F6B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721177" y="6333144"/>
                  <a:ext cx="122392" cy="208682"/>
                </a:xfrm>
                <a:custGeom>
                  <a:avLst/>
                  <a:gdLst>
                    <a:gd name="T0" fmla="*/ 232 w 232"/>
                    <a:gd name="T1" fmla="*/ 132 h 395"/>
                    <a:gd name="T2" fmla="*/ 230 w 232"/>
                    <a:gd name="T3" fmla="*/ 395 h 395"/>
                    <a:gd name="T4" fmla="*/ 0 w 232"/>
                    <a:gd name="T5" fmla="*/ 262 h 395"/>
                    <a:gd name="T6" fmla="*/ 2 w 232"/>
                    <a:gd name="T7" fmla="*/ 0 h 395"/>
                    <a:gd name="T8" fmla="*/ 232 w 232"/>
                    <a:gd name="T9" fmla="*/ 132 h 3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2" h="395">
                      <a:moveTo>
                        <a:pt x="232" y="132"/>
                      </a:moveTo>
                      <a:lnTo>
                        <a:pt x="230" y="395"/>
                      </a:lnTo>
                      <a:lnTo>
                        <a:pt x="0" y="262"/>
                      </a:lnTo>
                      <a:lnTo>
                        <a:pt x="2" y="0"/>
                      </a:lnTo>
                      <a:lnTo>
                        <a:pt x="232" y="132"/>
                      </a:lnTo>
                      <a:close/>
                    </a:path>
                  </a:pathLst>
                </a:custGeom>
                <a:solidFill>
                  <a:srgbClr val="FF8C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53" name="Freeform 9">
                  <a:extLst>
                    <a:ext uri="{FF2B5EF4-FFF2-40B4-BE49-F238E27FC236}">
                      <a16:creationId xmlns:a16="http://schemas.microsoft.com/office/drawing/2014/main" id="{D82DA89B-21EB-4C3D-84DF-78B39B3215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721177" y="6333144"/>
                  <a:ext cx="122392" cy="208682"/>
                </a:xfrm>
                <a:custGeom>
                  <a:avLst/>
                  <a:gdLst>
                    <a:gd name="T0" fmla="*/ 232 w 232"/>
                    <a:gd name="T1" fmla="*/ 132 h 395"/>
                    <a:gd name="T2" fmla="*/ 230 w 232"/>
                    <a:gd name="T3" fmla="*/ 395 h 395"/>
                    <a:gd name="T4" fmla="*/ 0 w 232"/>
                    <a:gd name="T5" fmla="*/ 262 h 395"/>
                    <a:gd name="T6" fmla="*/ 2 w 232"/>
                    <a:gd name="T7" fmla="*/ 0 h 395"/>
                    <a:gd name="T8" fmla="*/ 232 w 232"/>
                    <a:gd name="T9" fmla="*/ 132 h 3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2" h="395">
                      <a:moveTo>
                        <a:pt x="232" y="132"/>
                      </a:moveTo>
                      <a:lnTo>
                        <a:pt x="230" y="395"/>
                      </a:lnTo>
                      <a:lnTo>
                        <a:pt x="0" y="262"/>
                      </a:lnTo>
                      <a:lnTo>
                        <a:pt x="2" y="0"/>
                      </a:lnTo>
                      <a:lnTo>
                        <a:pt x="232" y="132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54" name="Freeform 10">
                  <a:extLst>
                    <a:ext uri="{FF2B5EF4-FFF2-40B4-BE49-F238E27FC236}">
                      <a16:creationId xmlns:a16="http://schemas.microsoft.com/office/drawing/2014/main" id="{1CF14FD0-272A-4EA3-B10E-DD941AD703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43569" y="6333144"/>
                  <a:ext cx="121511" cy="208682"/>
                </a:xfrm>
                <a:custGeom>
                  <a:avLst/>
                  <a:gdLst>
                    <a:gd name="T0" fmla="*/ 0 w 230"/>
                    <a:gd name="T1" fmla="*/ 132 h 395"/>
                    <a:gd name="T2" fmla="*/ 0 w 230"/>
                    <a:gd name="T3" fmla="*/ 395 h 395"/>
                    <a:gd name="T4" fmla="*/ 230 w 230"/>
                    <a:gd name="T5" fmla="*/ 262 h 395"/>
                    <a:gd name="T6" fmla="*/ 230 w 230"/>
                    <a:gd name="T7" fmla="*/ 0 h 395"/>
                    <a:gd name="T8" fmla="*/ 0 w 230"/>
                    <a:gd name="T9" fmla="*/ 132 h 3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0" h="395">
                      <a:moveTo>
                        <a:pt x="0" y="132"/>
                      </a:moveTo>
                      <a:lnTo>
                        <a:pt x="0" y="395"/>
                      </a:lnTo>
                      <a:lnTo>
                        <a:pt x="230" y="262"/>
                      </a:lnTo>
                      <a:lnTo>
                        <a:pt x="230" y="0"/>
                      </a:lnTo>
                      <a:lnTo>
                        <a:pt x="0" y="132"/>
                      </a:lnTo>
                      <a:close/>
                    </a:path>
                  </a:pathLst>
                </a:custGeom>
                <a:solidFill>
                  <a:srgbClr val="EB3C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55" name="Freeform 11">
                  <a:extLst>
                    <a:ext uri="{FF2B5EF4-FFF2-40B4-BE49-F238E27FC236}">
                      <a16:creationId xmlns:a16="http://schemas.microsoft.com/office/drawing/2014/main" id="{E151A9BF-35A9-407E-AEA4-5B0D9367D4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722058" y="6263583"/>
                  <a:ext cx="243022" cy="140002"/>
                </a:xfrm>
                <a:custGeom>
                  <a:avLst/>
                  <a:gdLst>
                    <a:gd name="T0" fmla="*/ 230 w 460"/>
                    <a:gd name="T1" fmla="*/ 265 h 265"/>
                    <a:gd name="T2" fmla="*/ 0 w 460"/>
                    <a:gd name="T3" fmla="*/ 130 h 265"/>
                    <a:gd name="T4" fmla="*/ 228 w 460"/>
                    <a:gd name="T5" fmla="*/ 0 h 265"/>
                    <a:gd name="T6" fmla="*/ 460 w 460"/>
                    <a:gd name="T7" fmla="*/ 130 h 265"/>
                    <a:gd name="T8" fmla="*/ 230 w 460"/>
                    <a:gd name="T9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0" h="265">
                      <a:moveTo>
                        <a:pt x="230" y="265"/>
                      </a:moveTo>
                      <a:lnTo>
                        <a:pt x="0" y="130"/>
                      </a:lnTo>
                      <a:lnTo>
                        <a:pt x="228" y="0"/>
                      </a:lnTo>
                      <a:lnTo>
                        <a:pt x="460" y="130"/>
                      </a:lnTo>
                      <a:lnTo>
                        <a:pt x="230" y="265"/>
                      </a:lnTo>
                      <a:close/>
                    </a:path>
                  </a:pathLst>
                </a:custGeom>
                <a:solidFill>
                  <a:srgbClr val="FCD11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</p:grpSp>
          <p:grpSp>
            <p:nvGrpSpPr>
              <p:cNvPr id="35" name="Group 7">
                <a:extLst>
                  <a:ext uri="{FF2B5EF4-FFF2-40B4-BE49-F238E27FC236}">
                    <a16:creationId xmlns:a16="http://schemas.microsoft.com/office/drawing/2014/main" id="{7F734A58-B196-4644-A55D-0C37AEE83B6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0909468" y="1959773"/>
                <a:ext cx="510800" cy="510658"/>
                <a:chOff x="5873289" y="2477014"/>
                <a:chExt cx="1305953" cy="1315159"/>
              </a:xfrm>
            </p:grpSpPr>
            <p:sp>
              <p:nvSpPr>
                <p:cNvPr id="47" name="Freeform 16">
                  <a:extLst>
                    <a:ext uri="{FF2B5EF4-FFF2-40B4-BE49-F238E27FC236}">
                      <a16:creationId xmlns:a16="http://schemas.microsoft.com/office/drawing/2014/main" id="{59B62DB6-90A5-4891-BAED-D79CBE908C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74461" y="2477826"/>
                  <a:ext cx="1304514" cy="1314071"/>
                </a:xfrm>
                <a:prstGeom prst="ellipse">
                  <a:avLst/>
                </a:prstGeom>
                <a:solidFill>
                  <a:srgbClr val="5364B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48" name="Freeform 19">
                  <a:extLst>
                    <a:ext uri="{FF2B5EF4-FFF2-40B4-BE49-F238E27FC236}">
                      <a16:creationId xmlns:a16="http://schemas.microsoft.com/office/drawing/2014/main" id="{35C337A5-1BDE-4FD5-AD5E-AB1EC5617DA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79183" y="2934453"/>
                  <a:ext cx="350054" cy="598689"/>
                </a:xfrm>
                <a:custGeom>
                  <a:avLst/>
                  <a:gdLst>
                    <a:gd name="T0" fmla="*/ 304 w 304"/>
                    <a:gd name="T1" fmla="*/ 173 h 521"/>
                    <a:gd name="T2" fmla="*/ 304 w 304"/>
                    <a:gd name="T3" fmla="*/ 521 h 521"/>
                    <a:gd name="T4" fmla="*/ 0 w 304"/>
                    <a:gd name="T5" fmla="*/ 346 h 521"/>
                    <a:gd name="T6" fmla="*/ 0 w 304"/>
                    <a:gd name="T7" fmla="*/ 0 h 521"/>
                    <a:gd name="T8" fmla="*/ 304 w 304"/>
                    <a:gd name="T9" fmla="*/ 173 h 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04" h="521">
                      <a:moveTo>
                        <a:pt x="304" y="173"/>
                      </a:moveTo>
                      <a:lnTo>
                        <a:pt x="304" y="521"/>
                      </a:lnTo>
                      <a:lnTo>
                        <a:pt x="0" y="346"/>
                      </a:lnTo>
                      <a:lnTo>
                        <a:pt x="0" y="0"/>
                      </a:lnTo>
                      <a:lnTo>
                        <a:pt x="304" y="173"/>
                      </a:lnTo>
                      <a:close/>
                    </a:path>
                  </a:pathLst>
                </a:custGeom>
                <a:solidFill>
                  <a:srgbClr val="68217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49" name="Freeform 20">
                  <a:extLst>
                    <a:ext uri="{FF2B5EF4-FFF2-40B4-BE49-F238E27FC236}">
                      <a16:creationId xmlns:a16="http://schemas.microsoft.com/office/drawing/2014/main" id="{1647EEB1-9A9E-4DB1-84C6-E6E1015532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29237" y="2934453"/>
                  <a:ext cx="347535" cy="598689"/>
                </a:xfrm>
                <a:custGeom>
                  <a:avLst/>
                  <a:gdLst>
                    <a:gd name="T0" fmla="*/ 0 w 303"/>
                    <a:gd name="T1" fmla="*/ 173 h 521"/>
                    <a:gd name="T2" fmla="*/ 0 w 303"/>
                    <a:gd name="T3" fmla="*/ 521 h 521"/>
                    <a:gd name="T4" fmla="*/ 303 w 303"/>
                    <a:gd name="T5" fmla="*/ 346 h 521"/>
                    <a:gd name="T6" fmla="*/ 303 w 303"/>
                    <a:gd name="T7" fmla="*/ 0 h 521"/>
                    <a:gd name="T8" fmla="*/ 0 w 303"/>
                    <a:gd name="T9" fmla="*/ 173 h 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03" h="521">
                      <a:moveTo>
                        <a:pt x="0" y="173"/>
                      </a:moveTo>
                      <a:lnTo>
                        <a:pt x="0" y="521"/>
                      </a:lnTo>
                      <a:lnTo>
                        <a:pt x="303" y="346"/>
                      </a:lnTo>
                      <a:lnTo>
                        <a:pt x="303" y="0"/>
                      </a:lnTo>
                      <a:lnTo>
                        <a:pt x="0" y="173"/>
                      </a:lnTo>
                      <a:close/>
                    </a:path>
                  </a:pathLst>
                </a:custGeom>
                <a:solidFill>
                  <a:srgbClr val="4423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50" name="Freeform 21">
                  <a:extLst>
                    <a:ext uri="{FF2B5EF4-FFF2-40B4-BE49-F238E27FC236}">
                      <a16:creationId xmlns:a16="http://schemas.microsoft.com/office/drawing/2014/main" id="{01CADA98-F477-4860-87A3-225968E92B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79183" y="2734043"/>
                  <a:ext cx="697588" cy="398281"/>
                </a:xfrm>
                <a:custGeom>
                  <a:avLst/>
                  <a:gdLst>
                    <a:gd name="T0" fmla="*/ 304 w 607"/>
                    <a:gd name="T1" fmla="*/ 348 h 348"/>
                    <a:gd name="T2" fmla="*/ 0 w 607"/>
                    <a:gd name="T3" fmla="*/ 171 h 348"/>
                    <a:gd name="T4" fmla="*/ 304 w 607"/>
                    <a:gd name="T5" fmla="*/ 0 h 348"/>
                    <a:gd name="T6" fmla="*/ 607 w 607"/>
                    <a:gd name="T7" fmla="*/ 171 h 348"/>
                    <a:gd name="T8" fmla="*/ 304 w 607"/>
                    <a:gd name="T9" fmla="*/ 348 h 3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7" h="348">
                      <a:moveTo>
                        <a:pt x="304" y="348"/>
                      </a:moveTo>
                      <a:lnTo>
                        <a:pt x="0" y="171"/>
                      </a:lnTo>
                      <a:lnTo>
                        <a:pt x="304" y="0"/>
                      </a:lnTo>
                      <a:lnTo>
                        <a:pt x="607" y="171"/>
                      </a:lnTo>
                      <a:lnTo>
                        <a:pt x="304" y="348"/>
                      </a:lnTo>
                      <a:close/>
                    </a:path>
                  </a:pathLst>
                </a:custGeom>
                <a:solidFill>
                  <a:srgbClr val="9B4F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</p:grpSp>
          <p:grpSp>
            <p:nvGrpSpPr>
              <p:cNvPr id="36" name="Group 7">
                <a:extLst>
                  <a:ext uri="{FF2B5EF4-FFF2-40B4-BE49-F238E27FC236}">
                    <a16:creationId xmlns:a16="http://schemas.microsoft.com/office/drawing/2014/main" id="{9048AFDA-85D8-4FD1-83B4-82A07A25A72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0119414" y="2912481"/>
                <a:ext cx="572217" cy="572057"/>
                <a:chOff x="5873289" y="2477014"/>
                <a:chExt cx="1305953" cy="1315159"/>
              </a:xfrm>
            </p:grpSpPr>
            <p:sp>
              <p:nvSpPr>
                <p:cNvPr id="43" name="Freeform 16">
                  <a:extLst>
                    <a:ext uri="{FF2B5EF4-FFF2-40B4-BE49-F238E27FC236}">
                      <a16:creationId xmlns:a16="http://schemas.microsoft.com/office/drawing/2014/main" id="{6E24F285-293C-498D-B6B8-84D699E3A6F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74461" y="2477826"/>
                  <a:ext cx="1304514" cy="1314071"/>
                </a:xfrm>
                <a:prstGeom prst="ellipse">
                  <a:avLst/>
                </a:prstGeom>
                <a:solidFill>
                  <a:srgbClr val="5364B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44" name="Freeform 19">
                  <a:extLst>
                    <a:ext uri="{FF2B5EF4-FFF2-40B4-BE49-F238E27FC236}">
                      <a16:creationId xmlns:a16="http://schemas.microsoft.com/office/drawing/2014/main" id="{571FE3B3-A680-4E30-9FDB-BD279720C6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79183" y="2934453"/>
                  <a:ext cx="350054" cy="598689"/>
                </a:xfrm>
                <a:custGeom>
                  <a:avLst/>
                  <a:gdLst>
                    <a:gd name="T0" fmla="*/ 304 w 304"/>
                    <a:gd name="T1" fmla="*/ 173 h 521"/>
                    <a:gd name="T2" fmla="*/ 304 w 304"/>
                    <a:gd name="T3" fmla="*/ 521 h 521"/>
                    <a:gd name="T4" fmla="*/ 0 w 304"/>
                    <a:gd name="T5" fmla="*/ 346 h 521"/>
                    <a:gd name="T6" fmla="*/ 0 w 304"/>
                    <a:gd name="T7" fmla="*/ 0 h 521"/>
                    <a:gd name="T8" fmla="*/ 304 w 304"/>
                    <a:gd name="T9" fmla="*/ 173 h 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04" h="521">
                      <a:moveTo>
                        <a:pt x="304" y="173"/>
                      </a:moveTo>
                      <a:lnTo>
                        <a:pt x="304" y="521"/>
                      </a:lnTo>
                      <a:lnTo>
                        <a:pt x="0" y="346"/>
                      </a:lnTo>
                      <a:lnTo>
                        <a:pt x="0" y="0"/>
                      </a:lnTo>
                      <a:lnTo>
                        <a:pt x="304" y="173"/>
                      </a:lnTo>
                      <a:close/>
                    </a:path>
                  </a:pathLst>
                </a:custGeom>
                <a:solidFill>
                  <a:srgbClr val="68217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45" name="Freeform 20">
                  <a:extLst>
                    <a:ext uri="{FF2B5EF4-FFF2-40B4-BE49-F238E27FC236}">
                      <a16:creationId xmlns:a16="http://schemas.microsoft.com/office/drawing/2014/main" id="{9DFA96FC-0A23-4A72-8D58-A27BE161A4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29237" y="2934453"/>
                  <a:ext cx="347535" cy="598689"/>
                </a:xfrm>
                <a:custGeom>
                  <a:avLst/>
                  <a:gdLst>
                    <a:gd name="T0" fmla="*/ 0 w 303"/>
                    <a:gd name="T1" fmla="*/ 173 h 521"/>
                    <a:gd name="T2" fmla="*/ 0 w 303"/>
                    <a:gd name="T3" fmla="*/ 521 h 521"/>
                    <a:gd name="T4" fmla="*/ 303 w 303"/>
                    <a:gd name="T5" fmla="*/ 346 h 521"/>
                    <a:gd name="T6" fmla="*/ 303 w 303"/>
                    <a:gd name="T7" fmla="*/ 0 h 521"/>
                    <a:gd name="T8" fmla="*/ 0 w 303"/>
                    <a:gd name="T9" fmla="*/ 173 h 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03" h="521">
                      <a:moveTo>
                        <a:pt x="0" y="173"/>
                      </a:moveTo>
                      <a:lnTo>
                        <a:pt x="0" y="521"/>
                      </a:lnTo>
                      <a:lnTo>
                        <a:pt x="303" y="346"/>
                      </a:lnTo>
                      <a:lnTo>
                        <a:pt x="303" y="0"/>
                      </a:lnTo>
                      <a:lnTo>
                        <a:pt x="0" y="173"/>
                      </a:lnTo>
                      <a:close/>
                    </a:path>
                  </a:pathLst>
                </a:custGeom>
                <a:solidFill>
                  <a:srgbClr val="4423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46" name="Freeform 21">
                  <a:extLst>
                    <a:ext uri="{FF2B5EF4-FFF2-40B4-BE49-F238E27FC236}">
                      <a16:creationId xmlns:a16="http://schemas.microsoft.com/office/drawing/2014/main" id="{B35256F4-ADCA-4508-92D8-C528973533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79183" y="2734043"/>
                  <a:ext cx="697588" cy="398281"/>
                </a:xfrm>
                <a:custGeom>
                  <a:avLst/>
                  <a:gdLst>
                    <a:gd name="T0" fmla="*/ 304 w 607"/>
                    <a:gd name="T1" fmla="*/ 348 h 348"/>
                    <a:gd name="T2" fmla="*/ 0 w 607"/>
                    <a:gd name="T3" fmla="*/ 171 h 348"/>
                    <a:gd name="T4" fmla="*/ 304 w 607"/>
                    <a:gd name="T5" fmla="*/ 0 h 348"/>
                    <a:gd name="T6" fmla="*/ 607 w 607"/>
                    <a:gd name="T7" fmla="*/ 171 h 348"/>
                    <a:gd name="T8" fmla="*/ 304 w 607"/>
                    <a:gd name="T9" fmla="*/ 348 h 3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7" h="348">
                      <a:moveTo>
                        <a:pt x="304" y="348"/>
                      </a:moveTo>
                      <a:lnTo>
                        <a:pt x="0" y="171"/>
                      </a:lnTo>
                      <a:lnTo>
                        <a:pt x="304" y="0"/>
                      </a:lnTo>
                      <a:lnTo>
                        <a:pt x="607" y="171"/>
                      </a:lnTo>
                      <a:lnTo>
                        <a:pt x="304" y="348"/>
                      </a:lnTo>
                      <a:close/>
                    </a:path>
                  </a:pathLst>
                </a:custGeom>
                <a:solidFill>
                  <a:srgbClr val="9B4F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</p:grpSp>
          <p:grpSp>
            <p:nvGrpSpPr>
              <p:cNvPr id="37" name="Group 36">
                <a:extLst>
                  <a:ext uri="{FF2B5EF4-FFF2-40B4-BE49-F238E27FC236}">
                    <a16:creationId xmlns:a16="http://schemas.microsoft.com/office/drawing/2014/main" id="{A7B3A30D-9025-4737-AEBC-66A724FC5FBA}"/>
                  </a:ext>
                </a:extLst>
              </p:cNvPr>
              <p:cNvGrpSpPr/>
              <p:nvPr/>
            </p:nvGrpSpPr>
            <p:grpSpPr>
              <a:xfrm>
                <a:off x="9673563" y="2526268"/>
                <a:ext cx="441321" cy="441319"/>
                <a:chOff x="13614635" y="6174652"/>
                <a:chExt cx="456987" cy="456987"/>
              </a:xfrm>
            </p:grpSpPr>
            <p:sp>
              <p:nvSpPr>
                <p:cNvPr id="38" name="Oval 7">
                  <a:extLst>
                    <a:ext uri="{FF2B5EF4-FFF2-40B4-BE49-F238E27FC236}">
                      <a16:creationId xmlns:a16="http://schemas.microsoft.com/office/drawing/2014/main" id="{36ADA52E-33CE-4EB1-BC5A-407D1EA8173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3614635" y="6174652"/>
                  <a:ext cx="456987" cy="456987"/>
                </a:xfrm>
                <a:prstGeom prst="ellipse">
                  <a:avLst/>
                </a:prstGeom>
                <a:solidFill>
                  <a:srgbClr val="FFB900">
                    <a:alpha val="8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39" name="Freeform 8">
                  <a:extLst>
                    <a:ext uri="{FF2B5EF4-FFF2-40B4-BE49-F238E27FC236}">
                      <a16:creationId xmlns:a16="http://schemas.microsoft.com/office/drawing/2014/main" id="{F9FB1260-85E3-4D47-8F8A-936A23769C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721177" y="6333144"/>
                  <a:ext cx="122392" cy="208682"/>
                </a:xfrm>
                <a:custGeom>
                  <a:avLst/>
                  <a:gdLst>
                    <a:gd name="T0" fmla="*/ 232 w 232"/>
                    <a:gd name="T1" fmla="*/ 132 h 395"/>
                    <a:gd name="T2" fmla="*/ 230 w 232"/>
                    <a:gd name="T3" fmla="*/ 395 h 395"/>
                    <a:gd name="T4" fmla="*/ 0 w 232"/>
                    <a:gd name="T5" fmla="*/ 262 h 395"/>
                    <a:gd name="T6" fmla="*/ 2 w 232"/>
                    <a:gd name="T7" fmla="*/ 0 h 395"/>
                    <a:gd name="T8" fmla="*/ 232 w 232"/>
                    <a:gd name="T9" fmla="*/ 132 h 3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2" h="395">
                      <a:moveTo>
                        <a:pt x="232" y="132"/>
                      </a:moveTo>
                      <a:lnTo>
                        <a:pt x="230" y="395"/>
                      </a:lnTo>
                      <a:lnTo>
                        <a:pt x="0" y="262"/>
                      </a:lnTo>
                      <a:lnTo>
                        <a:pt x="2" y="0"/>
                      </a:lnTo>
                      <a:lnTo>
                        <a:pt x="232" y="132"/>
                      </a:lnTo>
                      <a:close/>
                    </a:path>
                  </a:pathLst>
                </a:custGeom>
                <a:solidFill>
                  <a:srgbClr val="FF8C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40" name="Freeform 9">
                  <a:extLst>
                    <a:ext uri="{FF2B5EF4-FFF2-40B4-BE49-F238E27FC236}">
                      <a16:creationId xmlns:a16="http://schemas.microsoft.com/office/drawing/2014/main" id="{0E6603E0-2CD8-445D-9012-9FECB696D9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721177" y="6333144"/>
                  <a:ext cx="122392" cy="208682"/>
                </a:xfrm>
                <a:custGeom>
                  <a:avLst/>
                  <a:gdLst>
                    <a:gd name="T0" fmla="*/ 232 w 232"/>
                    <a:gd name="T1" fmla="*/ 132 h 395"/>
                    <a:gd name="T2" fmla="*/ 230 w 232"/>
                    <a:gd name="T3" fmla="*/ 395 h 395"/>
                    <a:gd name="T4" fmla="*/ 0 w 232"/>
                    <a:gd name="T5" fmla="*/ 262 h 395"/>
                    <a:gd name="T6" fmla="*/ 2 w 232"/>
                    <a:gd name="T7" fmla="*/ 0 h 395"/>
                    <a:gd name="T8" fmla="*/ 232 w 232"/>
                    <a:gd name="T9" fmla="*/ 132 h 3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2" h="395">
                      <a:moveTo>
                        <a:pt x="232" y="132"/>
                      </a:moveTo>
                      <a:lnTo>
                        <a:pt x="230" y="395"/>
                      </a:lnTo>
                      <a:lnTo>
                        <a:pt x="0" y="262"/>
                      </a:lnTo>
                      <a:lnTo>
                        <a:pt x="2" y="0"/>
                      </a:lnTo>
                      <a:lnTo>
                        <a:pt x="232" y="132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41" name="Freeform 10">
                  <a:extLst>
                    <a:ext uri="{FF2B5EF4-FFF2-40B4-BE49-F238E27FC236}">
                      <a16:creationId xmlns:a16="http://schemas.microsoft.com/office/drawing/2014/main" id="{6017DAF6-DF69-4FFA-9C63-BA1D9AD5AF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43569" y="6333144"/>
                  <a:ext cx="121511" cy="208682"/>
                </a:xfrm>
                <a:custGeom>
                  <a:avLst/>
                  <a:gdLst>
                    <a:gd name="T0" fmla="*/ 0 w 230"/>
                    <a:gd name="T1" fmla="*/ 132 h 395"/>
                    <a:gd name="T2" fmla="*/ 0 w 230"/>
                    <a:gd name="T3" fmla="*/ 395 h 395"/>
                    <a:gd name="T4" fmla="*/ 230 w 230"/>
                    <a:gd name="T5" fmla="*/ 262 h 395"/>
                    <a:gd name="T6" fmla="*/ 230 w 230"/>
                    <a:gd name="T7" fmla="*/ 0 h 395"/>
                    <a:gd name="T8" fmla="*/ 0 w 230"/>
                    <a:gd name="T9" fmla="*/ 132 h 3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0" h="395">
                      <a:moveTo>
                        <a:pt x="0" y="132"/>
                      </a:moveTo>
                      <a:lnTo>
                        <a:pt x="0" y="395"/>
                      </a:lnTo>
                      <a:lnTo>
                        <a:pt x="230" y="262"/>
                      </a:lnTo>
                      <a:lnTo>
                        <a:pt x="230" y="0"/>
                      </a:lnTo>
                      <a:lnTo>
                        <a:pt x="0" y="132"/>
                      </a:lnTo>
                      <a:close/>
                    </a:path>
                  </a:pathLst>
                </a:custGeom>
                <a:solidFill>
                  <a:srgbClr val="EB3C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42" name="Freeform 11">
                  <a:extLst>
                    <a:ext uri="{FF2B5EF4-FFF2-40B4-BE49-F238E27FC236}">
                      <a16:creationId xmlns:a16="http://schemas.microsoft.com/office/drawing/2014/main" id="{F1427355-1C5A-40A1-B4B4-AF9290DDB3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722058" y="6263583"/>
                  <a:ext cx="243022" cy="140002"/>
                </a:xfrm>
                <a:custGeom>
                  <a:avLst/>
                  <a:gdLst>
                    <a:gd name="T0" fmla="*/ 230 w 460"/>
                    <a:gd name="T1" fmla="*/ 265 h 265"/>
                    <a:gd name="T2" fmla="*/ 0 w 460"/>
                    <a:gd name="T3" fmla="*/ 130 h 265"/>
                    <a:gd name="T4" fmla="*/ 228 w 460"/>
                    <a:gd name="T5" fmla="*/ 0 h 265"/>
                    <a:gd name="T6" fmla="*/ 460 w 460"/>
                    <a:gd name="T7" fmla="*/ 130 h 265"/>
                    <a:gd name="T8" fmla="*/ 230 w 460"/>
                    <a:gd name="T9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0" h="265">
                      <a:moveTo>
                        <a:pt x="230" y="265"/>
                      </a:moveTo>
                      <a:lnTo>
                        <a:pt x="0" y="130"/>
                      </a:lnTo>
                      <a:lnTo>
                        <a:pt x="228" y="0"/>
                      </a:lnTo>
                      <a:lnTo>
                        <a:pt x="460" y="130"/>
                      </a:lnTo>
                      <a:lnTo>
                        <a:pt x="230" y="265"/>
                      </a:lnTo>
                      <a:close/>
                    </a:path>
                  </a:pathLst>
                </a:custGeom>
                <a:solidFill>
                  <a:srgbClr val="FCD11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</p:grpSp>
        </p:grp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1A6566F2-0179-4DB9-90DC-9CD99BBAAF96}"/>
              </a:ext>
            </a:extLst>
          </p:cNvPr>
          <p:cNvGrpSpPr/>
          <p:nvPr/>
        </p:nvGrpSpPr>
        <p:grpSpPr>
          <a:xfrm>
            <a:off x="3433133" y="1410541"/>
            <a:ext cx="1753753" cy="2863600"/>
            <a:chOff x="3546264" y="1769740"/>
            <a:chExt cx="1754002" cy="2864006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FF666919-BDFB-45C7-BB08-60D9EEE26799}"/>
                </a:ext>
              </a:extLst>
            </p:cNvPr>
            <p:cNvSpPr/>
            <p:nvPr/>
          </p:nvSpPr>
          <p:spPr bwMode="auto">
            <a:xfrm>
              <a:off x="3546264" y="1769740"/>
              <a:ext cx="1754002" cy="286400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45" tIns="182845" rIns="0" bIns="46627"/>
            <a:lstStyle/>
            <a:p>
              <a:pPr defTabSz="932205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505050"/>
                  </a:solidFill>
                  <a:latin typeface="Segoe UI Light"/>
                </a:rPr>
                <a:t>Simple connection</a:t>
              </a:r>
            </a:p>
          </p:txBody>
        </p:sp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id="{FBA8E879-93F2-4607-B672-D71E9F349E67}"/>
                </a:ext>
              </a:extLst>
            </p:cNvPr>
            <p:cNvGrpSpPr/>
            <p:nvPr/>
          </p:nvGrpSpPr>
          <p:grpSpPr>
            <a:xfrm>
              <a:off x="3823347" y="3091711"/>
              <a:ext cx="1225479" cy="1281986"/>
              <a:chOff x="3823347" y="3091711"/>
              <a:chExt cx="1225479" cy="1281986"/>
            </a:xfrm>
          </p:grpSpPr>
          <p:sp>
            <p:nvSpPr>
              <p:cNvPr id="85" name="Freeform 31">
                <a:extLst>
                  <a:ext uri="{FF2B5EF4-FFF2-40B4-BE49-F238E27FC236}">
                    <a16:creationId xmlns:a16="http://schemas.microsoft.com/office/drawing/2014/main" id="{F8C235E7-C70F-4B35-B651-14C50B0F9A2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 rot="900000">
                <a:off x="4042038" y="3717351"/>
                <a:ext cx="788096" cy="656346"/>
              </a:xfrm>
              <a:custGeom>
                <a:avLst/>
                <a:gdLst>
                  <a:gd name="T0" fmla="*/ 1019 w 2056"/>
                  <a:gd name="T1" fmla="*/ 1507 h 1713"/>
                  <a:gd name="T2" fmla="*/ 943 w 2056"/>
                  <a:gd name="T3" fmla="*/ 1501 h 1713"/>
                  <a:gd name="T4" fmla="*/ 878 w 2056"/>
                  <a:gd name="T5" fmla="*/ 1489 h 1713"/>
                  <a:gd name="T6" fmla="*/ 819 w 2056"/>
                  <a:gd name="T7" fmla="*/ 1472 h 1713"/>
                  <a:gd name="T8" fmla="*/ 766 w 2056"/>
                  <a:gd name="T9" fmla="*/ 1454 h 1713"/>
                  <a:gd name="T10" fmla="*/ 713 w 2056"/>
                  <a:gd name="T11" fmla="*/ 1430 h 1713"/>
                  <a:gd name="T12" fmla="*/ 566 w 2056"/>
                  <a:gd name="T13" fmla="*/ 1313 h 1713"/>
                  <a:gd name="T14" fmla="*/ 518 w 2056"/>
                  <a:gd name="T15" fmla="*/ 1260 h 1713"/>
                  <a:gd name="T16" fmla="*/ 548 w 2056"/>
                  <a:gd name="T17" fmla="*/ 859 h 1713"/>
                  <a:gd name="T18" fmla="*/ 0 w 2056"/>
                  <a:gd name="T19" fmla="*/ 859 h 1713"/>
                  <a:gd name="T20" fmla="*/ 318 w 2056"/>
                  <a:gd name="T21" fmla="*/ 1342 h 1713"/>
                  <a:gd name="T22" fmla="*/ 353 w 2056"/>
                  <a:gd name="T23" fmla="*/ 1389 h 1713"/>
                  <a:gd name="T24" fmla="*/ 418 w 2056"/>
                  <a:gd name="T25" fmla="*/ 1460 h 1713"/>
                  <a:gd name="T26" fmla="*/ 613 w 2056"/>
                  <a:gd name="T27" fmla="*/ 1607 h 1713"/>
                  <a:gd name="T28" fmla="*/ 683 w 2056"/>
                  <a:gd name="T29" fmla="*/ 1642 h 1713"/>
                  <a:gd name="T30" fmla="*/ 754 w 2056"/>
                  <a:gd name="T31" fmla="*/ 1666 h 1713"/>
                  <a:gd name="T32" fmla="*/ 831 w 2056"/>
                  <a:gd name="T33" fmla="*/ 1690 h 1713"/>
                  <a:gd name="T34" fmla="*/ 878 w 2056"/>
                  <a:gd name="T35" fmla="*/ 1701 h 1713"/>
                  <a:gd name="T36" fmla="*/ 943 w 2056"/>
                  <a:gd name="T37" fmla="*/ 1707 h 1713"/>
                  <a:gd name="T38" fmla="*/ 1520 w 2056"/>
                  <a:gd name="T39" fmla="*/ 1560 h 1713"/>
                  <a:gd name="T40" fmla="*/ 1396 w 2056"/>
                  <a:gd name="T41" fmla="*/ 1389 h 1713"/>
                  <a:gd name="T42" fmla="*/ 1732 w 2056"/>
                  <a:gd name="T43" fmla="*/ 371 h 1713"/>
                  <a:gd name="T44" fmla="*/ 1691 w 2056"/>
                  <a:gd name="T45" fmla="*/ 318 h 1713"/>
                  <a:gd name="T46" fmla="*/ 1367 w 2056"/>
                  <a:gd name="T47" fmla="*/ 70 h 1713"/>
                  <a:gd name="T48" fmla="*/ 1296 w 2056"/>
                  <a:gd name="T49" fmla="*/ 47 h 1713"/>
                  <a:gd name="T50" fmla="*/ 1220 w 2056"/>
                  <a:gd name="T51" fmla="*/ 23 h 1713"/>
                  <a:gd name="T52" fmla="*/ 1172 w 2056"/>
                  <a:gd name="T53" fmla="*/ 11 h 1713"/>
                  <a:gd name="T54" fmla="*/ 1108 w 2056"/>
                  <a:gd name="T55" fmla="*/ 5 h 1713"/>
                  <a:gd name="T56" fmla="*/ 1025 w 2056"/>
                  <a:gd name="T57" fmla="*/ 0 h 1713"/>
                  <a:gd name="T58" fmla="*/ 536 w 2056"/>
                  <a:gd name="T59" fmla="*/ 159 h 1713"/>
                  <a:gd name="T60" fmla="*/ 654 w 2056"/>
                  <a:gd name="T61" fmla="*/ 323 h 1713"/>
                  <a:gd name="T62" fmla="*/ 1090 w 2056"/>
                  <a:gd name="T63" fmla="*/ 212 h 1713"/>
                  <a:gd name="T64" fmla="*/ 1149 w 2056"/>
                  <a:gd name="T65" fmla="*/ 217 h 1713"/>
                  <a:gd name="T66" fmla="*/ 1214 w 2056"/>
                  <a:gd name="T67" fmla="*/ 235 h 1713"/>
                  <a:gd name="T68" fmla="*/ 1278 w 2056"/>
                  <a:gd name="T69" fmla="*/ 259 h 1713"/>
                  <a:gd name="T70" fmla="*/ 1526 w 2056"/>
                  <a:gd name="T71" fmla="*/ 441 h 1713"/>
                  <a:gd name="T72" fmla="*/ 1679 w 2056"/>
                  <a:gd name="T73" fmla="*/ 859 h 1713"/>
                  <a:gd name="T74" fmla="*/ 1779 w 2056"/>
                  <a:gd name="T75" fmla="*/ 1266 h 1713"/>
                  <a:gd name="T76" fmla="*/ 1885 w 2056"/>
                  <a:gd name="T77" fmla="*/ 859 h 17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056" h="1713">
                    <a:moveTo>
                      <a:pt x="1396" y="1389"/>
                    </a:moveTo>
                    <a:cubicBezTo>
                      <a:pt x="1284" y="1472"/>
                      <a:pt x="1155" y="1507"/>
                      <a:pt x="1019" y="1507"/>
                    </a:cubicBezTo>
                    <a:cubicBezTo>
                      <a:pt x="1001" y="1507"/>
                      <a:pt x="984" y="1507"/>
                      <a:pt x="966" y="1507"/>
                    </a:cubicBezTo>
                    <a:cubicBezTo>
                      <a:pt x="960" y="1501"/>
                      <a:pt x="948" y="1501"/>
                      <a:pt x="943" y="1501"/>
                    </a:cubicBezTo>
                    <a:cubicBezTo>
                      <a:pt x="931" y="1501"/>
                      <a:pt x="913" y="1495"/>
                      <a:pt x="901" y="1495"/>
                    </a:cubicBezTo>
                    <a:cubicBezTo>
                      <a:pt x="895" y="1495"/>
                      <a:pt x="884" y="1489"/>
                      <a:pt x="878" y="1489"/>
                    </a:cubicBezTo>
                    <a:cubicBezTo>
                      <a:pt x="866" y="1489"/>
                      <a:pt x="848" y="1483"/>
                      <a:pt x="836" y="1478"/>
                    </a:cubicBezTo>
                    <a:cubicBezTo>
                      <a:pt x="831" y="1478"/>
                      <a:pt x="825" y="1478"/>
                      <a:pt x="819" y="1472"/>
                    </a:cubicBezTo>
                    <a:cubicBezTo>
                      <a:pt x="807" y="1466"/>
                      <a:pt x="789" y="1466"/>
                      <a:pt x="778" y="1460"/>
                    </a:cubicBezTo>
                    <a:cubicBezTo>
                      <a:pt x="772" y="1454"/>
                      <a:pt x="772" y="1454"/>
                      <a:pt x="766" y="1454"/>
                    </a:cubicBezTo>
                    <a:cubicBezTo>
                      <a:pt x="748" y="1448"/>
                      <a:pt x="730" y="1436"/>
                      <a:pt x="719" y="1430"/>
                    </a:cubicBezTo>
                    <a:cubicBezTo>
                      <a:pt x="713" y="1430"/>
                      <a:pt x="713" y="1430"/>
                      <a:pt x="713" y="1430"/>
                    </a:cubicBezTo>
                    <a:cubicBezTo>
                      <a:pt x="660" y="1395"/>
                      <a:pt x="607" y="1360"/>
                      <a:pt x="566" y="1319"/>
                    </a:cubicBezTo>
                    <a:cubicBezTo>
                      <a:pt x="566" y="1313"/>
                      <a:pt x="566" y="1313"/>
                      <a:pt x="566" y="1313"/>
                    </a:cubicBezTo>
                    <a:cubicBezTo>
                      <a:pt x="548" y="1301"/>
                      <a:pt x="536" y="1289"/>
                      <a:pt x="524" y="1271"/>
                    </a:cubicBezTo>
                    <a:cubicBezTo>
                      <a:pt x="524" y="1271"/>
                      <a:pt x="518" y="1266"/>
                      <a:pt x="518" y="1260"/>
                    </a:cubicBezTo>
                    <a:cubicBezTo>
                      <a:pt x="430" y="1154"/>
                      <a:pt x="377" y="1012"/>
                      <a:pt x="377" y="859"/>
                    </a:cubicBezTo>
                    <a:cubicBezTo>
                      <a:pt x="548" y="859"/>
                      <a:pt x="548" y="859"/>
                      <a:pt x="548" y="859"/>
                    </a:cubicBezTo>
                    <a:cubicBezTo>
                      <a:pt x="271" y="447"/>
                      <a:pt x="271" y="447"/>
                      <a:pt x="271" y="447"/>
                    </a:cubicBezTo>
                    <a:cubicBezTo>
                      <a:pt x="0" y="859"/>
                      <a:pt x="0" y="859"/>
                      <a:pt x="0" y="859"/>
                    </a:cubicBezTo>
                    <a:cubicBezTo>
                      <a:pt x="171" y="859"/>
                      <a:pt x="171" y="859"/>
                      <a:pt x="171" y="859"/>
                    </a:cubicBezTo>
                    <a:cubicBezTo>
                      <a:pt x="171" y="1036"/>
                      <a:pt x="224" y="1207"/>
                      <a:pt x="318" y="1342"/>
                    </a:cubicBezTo>
                    <a:cubicBezTo>
                      <a:pt x="324" y="1342"/>
                      <a:pt x="324" y="1348"/>
                      <a:pt x="324" y="1348"/>
                    </a:cubicBezTo>
                    <a:cubicBezTo>
                      <a:pt x="336" y="1360"/>
                      <a:pt x="348" y="1377"/>
                      <a:pt x="353" y="1389"/>
                    </a:cubicBezTo>
                    <a:cubicBezTo>
                      <a:pt x="359" y="1395"/>
                      <a:pt x="365" y="1401"/>
                      <a:pt x="365" y="1401"/>
                    </a:cubicBezTo>
                    <a:cubicBezTo>
                      <a:pt x="383" y="1425"/>
                      <a:pt x="400" y="1442"/>
                      <a:pt x="418" y="1460"/>
                    </a:cubicBezTo>
                    <a:cubicBezTo>
                      <a:pt x="418" y="1460"/>
                      <a:pt x="418" y="1460"/>
                      <a:pt x="424" y="1466"/>
                    </a:cubicBezTo>
                    <a:cubicBezTo>
                      <a:pt x="477" y="1519"/>
                      <a:pt x="542" y="1566"/>
                      <a:pt x="613" y="1607"/>
                    </a:cubicBezTo>
                    <a:cubicBezTo>
                      <a:pt x="613" y="1607"/>
                      <a:pt x="619" y="1607"/>
                      <a:pt x="619" y="1613"/>
                    </a:cubicBezTo>
                    <a:cubicBezTo>
                      <a:pt x="642" y="1619"/>
                      <a:pt x="660" y="1631"/>
                      <a:pt x="683" y="1642"/>
                    </a:cubicBezTo>
                    <a:cubicBezTo>
                      <a:pt x="689" y="1642"/>
                      <a:pt x="689" y="1642"/>
                      <a:pt x="695" y="1648"/>
                    </a:cubicBezTo>
                    <a:cubicBezTo>
                      <a:pt x="713" y="1654"/>
                      <a:pt x="736" y="1660"/>
                      <a:pt x="754" y="1666"/>
                    </a:cubicBezTo>
                    <a:cubicBezTo>
                      <a:pt x="760" y="1672"/>
                      <a:pt x="772" y="1672"/>
                      <a:pt x="778" y="1678"/>
                    </a:cubicBezTo>
                    <a:cubicBezTo>
                      <a:pt x="795" y="1684"/>
                      <a:pt x="813" y="1684"/>
                      <a:pt x="831" y="1690"/>
                    </a:cubicBezTo>
                    <a:cubicBezTo>
                      <a:pt x="842" y="1690"/>
                      <a:pt x="854" y="1695"/>
                      <a:pt x="860" y="1695"/>
                    </a:cubicBezTo>
                    <a:cubicBezTo>
                      <a:pt x="866" y="1695"/>
                      <a:pt x="872" y="1701"/>
                      <a:pt x="878" y="1701"/>
                    </a:cubicBezTo>
                    <a:cubicBezTo>
                      <a:pt x="895" y="1701"/>
                      <a:pt x="907" y="1707"/>
                      <a:pt x="925" y="1707"/>
                    </a:cubicBezTo>
                    <a:cubicBezTo>
                      <a:pt x="931" y="1707"/>
                      <a:pt x="937" y="1707"/>
                      <a:pt x="943" y="1707"/>
                    </a:cubicBezTo>
                    <a:cubicBezTo>
                      <a:pt x="972" y="1713"/>
                      <a:pt x="1001" y="1713"/>
                      <a:pt x="1025" y="1713"/>
                    </a:cubicBezTo>
                    <a:cubicBezTo>
                      <a:pt x="1202" y="1713"/>
                      <a:pt x="1373" y="1660"/>
                      <a:pt x="1520" y="1560"/>
                    </a:cubicBezTo>
                    <a:cubicBezTo>
                      <a:pt x="1561" y="1525"/>
                      <a:pt x="1573" y="1460"/>
                      <a:pt x="1544" y="1413"/>
                    </a:cubicBezTo>
                    <a:cubicBezTo>
                      <a:pt x="1508" y="1366"/>
                      <a:pt x="1443" y="1360"/>
                      <a:pt x="1396" y="1389"/>
                    </a:cubicBezTo>
                    <a:close/>
                    <a:moveTo>
                      <a:pt x="1885" y="859"/>
                    </a:moveTo>
                    <a:cubicBezTo>
                      <a:pt x="1879" y="677"/>
                      <a:pt x="1826" y="512"/>
                      <a:pt x="1732" y="371"/>
                    </a:cubicBezTo>
                    <a:cubicBezTo>
                      <a:pt x="1732" y="371"/>
                      <a:pt x="1726" y="371"/>
                      <a:pt x="1726" y="365"/>
                    </a:cubicBezTo>
                    <a:cubicBezTo>
                      <a:pt x="1714" y="347"/>
                      <a:pt x="1703" y="335"/>
                      <a:pt x="1691" y="318"/>
                    </a:cubicBezTo>
                    <a:cubicBezTo>
                      <a:pt x="1685" y="312"/>
                      <a:pt x="1685" y="312"/>
                      <a:pt x="1685" y="312"/>
                    </a:cubicBezTo>
                    <a:cubicBezTo>
                      <a:pt x="1597" y="206"/>
                      <a:pt x="1490" y="123"/>
                      <a:pt x="1367" y="70"/>
                    </a:cubicBezTo>
                    <a:cubicBezTo>
                      <a:pt x="1361" y="70"/>
                      <a:pt x="1361" y="70"/>
                      <a:pt x="1355" y="64"/>
                    </a:cubicBezTo>
                    <a:cubicBezTo>
                      <a:pt x="1337" y="59"/>
                      <a:pt x="1314" y="53"/>
                      <a:pt x="1296" y="47"/>
                    </a:cubicBezTo>
                    <a:cubicBezTo>
                      <a:pt x="1290" y="41"/>
                      <a:pt x="1278" y="41"/>
                      <a:pt x="1272" y="35"/>
                    </a:cubicBezTo>
                    <a:cubicBezTo>
                      <a:pt x="1255" y="35"/>
                      <a:pt x="1237" y="29"/>
                      <a:pt x="1220" y="23"/>
                    </a:cubicBezTo>
                    <a:cubicBezTo>
                      <a:pt x="1208" y="23"/>
                      <a:pt x="1202" y="17"/>
                      <a:pt x="1190" y="17"/>
                    </a:cubicBezTo>
                    <a:cubicBezTo>
                      <a:pt x="1184" y="17"/>
                      <a:pt x="1178" y="17"/>
                      <a:pt x="1172" y="11"/>
                    </a:cubicBezTo>
                    <a:cubicBezTo>
                      <a:pt x="1161" y="11"/>
                      <a:pt x="1149" y="11"/>
                      <a:pt x="1131" y="11"/>
                    </a:cubicBezTo>
                    <a:cubicBezTo>
                      <a:pt x="1125" y="5"/>
                      <a:pt x="1113" y="5"/>
                      <a:pt x="1108" y="5"/>
                    </a:cubicBezTo>
                    <a:cubicBezTo>
                      <a:pt x="1084" y="5"/>
                      <a:pt x="1060" y="0"/>
                      <a:pt x="1037" y="0"/>
                    </a:cubicBezTo>
                    <a:cubicBezTo>
                      <a:pt x="1031" y="0"/>
                      <a:pt x="1031" y="0"/>
                      <a:pt x="1025" y="0"/>
                    </a:cubicBezTo>
                    <a:cubicBezTo>
                      <a:pt x="1025" y="0"/>
                      <a:pt x="1025" y="0"/>
                      <a:pt x="1025" y="0"/>
                    </a:cubicBezTo>
                    <a:cubicBezTo>
                      <a:pt x="848" y="0"/>
                      <a:pt x="677" y="53"/>
                      <a:pt x="536" y="159"/>
                    </a:cubicBezTo>
                    <a:cubicBezTo>
                      <a:pt x="489" y="188"/>
                      <a:pt x="477" y="253"/>
                      <a:pt x="507" y="300"/>
                    </a:cubicBezTo>
                    <a:cubicBezTo>
                      <a:pt x="542" y="347"/>
                      <a:pt x="607" y="359"/>
                      <a:pt x="654" y="323"/>
                    </a:cubicBezTo>
                    <a:cubicBezTo>
                      <a:pt x="766" y="247"/>
                      <a:pt x="895" y="206"/>
                      <a:pt x="1031" y="206"/>
                    </a:cubicBezTo>
                    <a:cubicBezTo>
                      <a:pt x="1049" y="206"/>
                      <a:pt x="1066" y="206"/>
                      <a:pt x="1090" y="212"/>
                    </a:cubicBezTo>
                    <a:cubicBezTo>
                      <a:pt x="1096" y="212"/>
                      <a:pt x="1102" y="212"/>
                      <a:pt x="1108" y="212"/>
                    </a:cubicBezTo>
                    <a:cubicBezTo>
                      <a:pt x="1119" y="212"/>
                      <a:pt x="1137" y="217"/>
                      <a:pt x="1149" y="217"/>
                    </a:cubicBezTo>
                    <a:cubicBezTo>
                      <a:pt x="1155" y="217"/>
                      <a:pt x="1166" y="223"/>
                      <a:pt x="1172" y="223"/>
                    </a:cubicBezTo>
                    <a:cubicBezTo>
                      <a:pt x="1184" y="229"/>
                      <a:pt x="1202" y="229"/>
                      <a:pt x="1214" y="235"/>
                    </a:cubicBezTo>
                    <a:cubicBezTo>
                      <a:pt x="1220" y="235"/>
                      <a:pt x="1225" y="235"/>
                      <a:pt x="1231" y="241"/>
                    </a:cubicBezTo>
                    <a:cubicBezTo>
                      <a:pt x="1243" y="247"/>
                      <a:pt x="1261" y="253"/>
                      <a:pt x="1278" y="259"/>
                    </a:cubicBezTo>
                    <a:cubicBezTo>
                      <a:pt x="1278" y="259"/>
                      <a:pt x="1278" y="259"/>
                      <a:pt x="1284" y="259"/>
                    </a:cubicBezTo>
                    <a:cubicBezTo>
                      <a:pt x="1379" y="300"/>
                      <a:pt x="1461" y="365"/>
                      <a:pt x="1526" y="441"/>
                    </a:cubicBezTo>
                    <a:cubicBezTo>
                      <a:pt x="1526" y="447"/>
                      <a:pt x="1526" y="447"/>
                      <a:pt x="1526" y="447"/>
                    </a:cubicBezTo>
                    <a:cubicBezTo>
                      <a:pt x="1620" y="559"/>
                      <a:pt x="1679" y="700"/>
                      <a:pt x="1679" y="859"/>
                    </a:cubicBezTo>
                    <a:cubicBezTo>
                      <a:pt x="1502" y="859"/>
                      <a:pt x="1502" y="859"/>
                      <a:pt x="1502" y="859"/>
                    </a:cubicBezTo>
                    <a:cubicBezTo>
                      <a:pt x="1779" y="1266"/>
                      <a:pt x="1779" y="1266"/>
                      <a:pt x="1779" y="1266"/>
                    </a:cubicBezTo>
                    <a:cubicBezTo>
                      <a:pt x="2056" y="859"/>
                      <a:pt x="2056" y="859"/>
                      <a:pt x="2056" y="859"/>
                    </a:cubicBezTo>
                    <a:cubicBezTo>
                      <a:pt x="1885" y="859"/>
                      <a:pt x="1885" y="859"/>
                      <a:pt x="1885" y="859"/>
                    </a:cubicBezTo>
                    <a:cubicBezTo>
                      <a:pt x="1885" y="859"/>
                      <a:pt x="1885" y="859"/>
                      <a:pt x="1885" y="859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defTabSz="932324"/>
                <a:endParaRPr lang="en-US">
                  <a:solidFill>
                    <a:srgbClr val="505050"/>
                  </a:solidFill>
                  <a:ea typeface="ＭＳ Ｐゴシック" charset="0"/>
                </a:endParaRPr>
              </a:p>
            </p:txBody>
          </p:sp>
          <p:grpSp>
            <p:nvGrpSpPr>
              <p:cNvPr id="86" name="Group 85">
                <a:extLst>
                  <a:ext uri="{FF2B5EF4-FFF2-40B4-BE49-F238E27FC236}">
                    <a16:creationId xmlns:a16="http://schemas.microsoft.com/office/drawing/2014/main" id="{7306D5FC-EC76-4E9A-AEFA-6FEE4C72B169}"/>
                  </a:ext>
                </a:extLst>
              </p:cNvPr>
              <p:cNvGrpSpPr/>
              <p:nvPr/>
            </p:nvGrpSpPr>
            <p:grpSpPr>
              <a:xfrm>
                <a:off x="3823347" y="3091711"/>
                <a:ext cx="1225479" cy="378265"/>
                <a:chOff x="8854342" y="3656746"/>
                <a:chExt cx="665520" cy="205424"/>
              </a:xfrm>
              <a:solidFill>
                <a:srgbClr val="7F7F7F"/>
              </a:solidFill>
            </p:grpSpPr>
            <p:sp>
              <p:nvSpPr>
                <p:cNvPr id="87" name="Freeform 131">
                  <a:extLst>
                    <a:ext uri="{FF2B5EF4-FFF2-40B4-BE49-F238E27FC236}">
                      <a16:creationId xmlns:a16="http://schemas.microsoft.com/office/drawing/2014/main" id="{F7D98F8A-CA65-453C-AB46-950E044446D9}"/>
                    </a:ext>
                  </a:extLst>
                </p:cNvPr>
                <p:cNvSpPr>
                  <a:spLocks/>
                </p:cNvSpPr>
                <p:nvPr/>
              </p:nvSpPr>
              <p:spPr bwMode="black">
                <a:xfrm>
                  <a:off x="9220413" y="3660251"/>
                  <a:ext cx="299449" cy="192102"/>
                </a:xfrm>
                <a:custGeom>
                  <a:avLst/>
                  <a:gdLst>
                    <a:gd name="T0" fmla="*/ 427 w 427"/>
                    <a:gd name="T1" fmla="*/ 123 h 274"/>
                    <a:gd name="T2" fmla="*/ 312 w 427"/>
                    <a:gd name="T3" fmla="*/ 123 h 274"/>
                    <a:gd name="T4" fmla="*/ 312 w 427"/>
                    <a:gd name="T5" fmla="*/ 0 h 274"/>
                    <a:gd name="T6" fmla="*/ 253 w 427"/>
                    <a:gd name="T7" fmla="*/ 0 h 274"/>
                    <a:gd name="T8" fmla="*/ 253 w 427"/>
                    <a:gd name="T9" fmla="*/ 23 h 274"/>
                    <a:gd name="T10" fmla="*/ 118 w 427"/>
                    <a:gd name="T11" fmla="*/ 23 h 274"/>
                    <a:gd name="T12" fmla="*/ 118 w 427"/>
                    <a:gd name="T13" fmla="*/ 68 h 274"/>
                    <a:gd name="T14" fmla="*/ 0 w 427"/>
                    <a:gd name="T15" fmla="*/ 68 h 274"/>
                    <a:gd name="T16" fmla="*/ 0 w 427"/>
                    <a:gd name="T17" fmla="*/ 99 h 274"/>
                    <a:gd name="T18" fmla="*/ 118 w 427"/>
                    <a:gd name="T19" fmla="*/ 99 h 274"/>
                    <a:gd name="T20" fmla="*/ 118 w 427"/>
                    <a:gd name="T21" fmla="*/ 175 h 274"/>
                    <a:gd name="T22" fmla="*/ 0 w 427"/>
                    <a:gd name="T23" fmla="*/ 175 h 274"/>
                    <a:gd name="T24" fmla="*/ 0 w 427"/>
                    <a:gd name="T25" fmla="*/ 208 h 274"/>
                    <a:gd name="T26" fmla="*/ 118 w 427"/>
                    <a:gd name="T27" fmla="*/ 208 h 274"/>
                    <a:gd name="T28" fmla="*/ 118 w 427"/>
                    <a:gd name="T29" fmla="*/ 250 h 274"/>
                    <a:gd name="T30" fmla="*/ 253 w 427"/>
                    <a:gd name="T31" fmla="*/ 250 h 274"/>
                    <a:gd name="T32" fmla="*/ 253 w 427"/>
                    <a:gd name="T33" fmla="*/ 274 h 274"/>
                    <a:gd name="T34" fmla="*/ 312 w 427"/>
                    <a:gd name="T35" fmla="*/ 274 h 274"/>
                    <a:gd name="T36" fmla="*/ 312 w 427"/>
                    <a:gd name="T37" fmla="*/ 160 h 274"/>
                    <a:gd name="T38" fmla="*/ 427 w 427"/>
                    <a:gd name="T39" fmla="*/ 160 h 274"/>
                    <a:gd name="T40" fmla="*/ 427 w 427"/>
                    <a:gd name="T41" fmla="*/ 123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27" h="274">
                      <a:moveTo>
                        <a:pt x="427" y="123"/>
                      </a:moveTo>
                      <a:lnTo>
                        <a:pt x="312" y="123"/>
                      </a:lnTo>
                      <a:lnTo>
                        <a:pt x="312" y="0"/>
                      </a:lnTo>
                      <a:lnTo>
                        <a:pt x="253" y="0"/>
                      </a:lnTo>
                      <a:lnTo>
                        <a:pt x="253" y="23"/>
                      </a:lnTo>
                      <a:lnTo>
                        <a:pt x="118" y="23"/>
                      </a:lnTo>
                      <a:lnTo>
                        <a:pt x="118" y="68"/>
                      </a:lnTo>
                      <a:lnTo>
                        <a:pt x="0" y="68"/>
                      </a:lnTo>
                      <a:lnTo>
                        <a:pt x="0" y="99"/>
                      </a:lnTo>
                      <a:lnTo>
                        <a:pt x="118" y="99"/>
                      </a:lnTo>
                      <a:lnTo>
                        <a:pt x="118" y="175"/>
                      </a:lnTo>
                      <a:lnTo>
                        <a:pt x="0" y="175"/>
                      </a:lnTo>
                      <a:lnTo>
                        <a:pt x="0" y="208"/>
                      </a:lnTo>
                      <a:lnTo>
                        <a:pt x="118" y="208"/>
                      </a:lnTo>
                      <a:lnTo>
                        <a:pt x="118" y="250"/>
                      </a:lnTo>
                      <a:lnTo>
                        <a:pt x="253" y="250"/>
                      </a:lnTo>
                      <a:lnTo>
                        <a:pt x="253" y="274"/>
                      </a:lnTo>
                      <a:lnTo>
                        <a:pt x="312" y="274"/>
                      </a:lnTo>
                      <a:lnTo>
                        <a:pt x="312" y="160"/>
                      </a:lnTo>
                      <a:lnTo>
                        <a:pt x="427" y="160"/>
                      </a:lnTo>
                      <a:lnTo>
                        <a:pt x="427" y="123"/>
                      </a:ln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txBody>
                <a:bodyPr vert="horz" wrap="square" lIns="82293" tIns="41147" rIns="82293" bIns="41147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99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88" name="Freeform 132">
                  <a:extLst>
                    <a:ext uri="{FF2B5EF4-FFF2-40B4-BE49-F238E27FC236}">
                      <a16:creationId xmlns:a16="http://schemas.microsoft.com/office/drawing/2014/main" id="{A6DE81D6-808E-4CDE-93E0-2872E656394C}"/>
                    </a:ext>
                  </a:extLst>
                </p:cNvPr>
                <p:cNvSpPr>
                  <a:spLocks/>
                </p:cNvSpPr>
                <p:nvPr/>
              </p:nvSpPr>
              <p:spPr bwMode="black">
                <a:xfrm>
                  <a:off x="8854342" y="3656746"/>
                  <a:ext cx="307865" cy="205424"/>
                </a:xfrm>
                <a:custGeom>
                  <a:avLst/>
                  <a:gdLst>
                    <a:gd name="T0" fmla="*/ 156 w 439"/>
                    <a:gd name="T1" fmla="*/ 0 h 293"/>
                    <a:gd name="T2" fmla="*/ 113 w 439"/>
                    <a:gd name="T3" fmla="*/ 57 h 293"/>
                    <a:gd name="T4" fmla="*/ 111 w 439"/>
                    <a:gd name="T5" fmla="*/ 57 h 293"/>
                    <a:gd name="T6" fmla="*/ 111 w 439"/>
                    <a:gd name="T7" fmla="*/ 59 h 293"/>
                    <a:gd name="T8" fmla="*/ 111 w 439"/>
                    <a:gd name="T9" fmla="*/ 61 h 293"/>
                    <a:gd name="T10" fmla="*/ 111 w 439"/>
                    <a:gd name="T11" fmla="*/ 61 h 293"/>
                    <a:gd name="T12" fmla="*/ 111 w 439"/>
                    <a:gd name="T13" fmla="*/ 123 h 293"/>
                    <a:gd name="T14" fmla="*/ 0 w 439"/>
                    <a:gd name="T15" fmla="*/ 123 h 293"/>
                    <a:gd name="T16" fmla="*/ 0 w 439"/>
                    <a:gd name="T17" fmla="*/ 161 h 293"/>
                    <a:gd name="T18" fmla="*/ 111 w 439"/>
                    <a:gd name="T19" fmla="*/ 161 h 293"/>
                    <a:gd name="T20" fmla="*/ 111 w 439"/>
                    <a:gd name="T21" fmla="*/ 234 h 293"/>
                    <a:gd name="T22" fmla="*/ 111 w 439"/>
                    <a:gd name="T23" fmla="*/ 234 h 293"/>
                    <a:gd name="T24" fmla="*/ 111 w 439"/>
                    <a:gd name="T25" fmla="*/ 234 h 293"/>
                    <a:gd name="T26" fmla="*/ 111 w 439"/>
                    <a:gd name="T27" fmla="*/ 239 h 293"/>
                    <a:gd name="T28" fmla="*/ 115 w 439"/>
                    <a:gd name="T29" fmla="*/ 239 h 293"/>
                    <a:gd name="T30" fmla="*/ 156 w 439"/>
                    <a:gd name="T31" fmla="*/ 293 h 293"/>
                    <a:gd name="T32" fmla="*/ 439 w 439"/>
                    <a:gd name="T33" fmla="*/ 293 h 293"/>
                    <a:gd name="T34" fmla="*/ 437 w 439"/>
                    <a:gd name="T35" fmla="*/ 239 h 293"/>
                    <a:gd name="T36" fmla="*/ 437 w 439"/>
                    <a:gd name="T37" fmla="*/ 239 h 293"/>
                    <a:gd name="T38" fmla="*/ 437 w 439"/>
                    <a:gd name="T39" fmla="*/ 57 h 293"/>
                    <a:gd name="T40" fmla="*/ 437 w 439"/>
                    <a:gd name="T41" fmla="*/ 57 h 293"/>
                    <a:gd name="T42" fmla="*/ 439 w 439"/>
                    <a:gd name="T43" fmla="*/ 0 h 293"/>
                    <a:gd name="T44" fmla="*/ 156 w 439"/>
                    <a:gd name="T45" fmla="*/ 0 h 2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39" h="293">
                      <a:moveTo>
                        <a:pt x="156" y="0"/>
                      </a:moveTo>
                      <a:lnTo>
                        <a:pt x="113" y="57"/>
                      </a:lnTo>
                      <a:lnTo>
                        <a:pt x="111" y="57"/>
                      </a:lnTo>
                      <a:lnTo>
                        <a:pt x="111" y="59"/>
                      </a:lnTo>
                      <a:lnTo>
                        <a:pt x="111" y="61"/>
                      </a:lnTo>
                      <a:lnTo>
                        <a:pt x="111" y="61"/>
                      </a:lnTo>
                      <a:lnTo>
                        <a:pt x="111" y="123"/>
                      </a:lnTo>
                      <a:lnTo>
                        <a:pt x="0" y="123"/>
                      </a:lnTo>
                      <a:lnTo>
                        <a:pt x="0" y="161"/>
                      </a:lnTo>
                      <a:lnTo>
                        <a:pt x="111" y="161"/>
                      </a:lnTo>
                      <a:lnTo>
                        <a:pt x="111" y="234"/>
                      </a:lnTo>
                      <a:lnTo>
                        <a:pt x="111" y="234"/>
                      </a:lnTo>
                      <a:lnTo>
                        <a:pt x="111" y="234"/>
                      </a:lnTo>
                      <a:lnTo>
                        <a:pt x="111" y="239"/>
                      </a:lnTo>
                      <a:lnTo>
                        <a:pt x="115" y="239"/>
                      </a:lnTo>
                      <a:lnTo>
                        <a:pt x="156" y="293"/>
                      </a:lnTo>
                      <a:lnTo>
                        <a:pt x="439" y="293"/>
                      </a:lnTo>
                      <a:lnTo>
                        <a:pt x="437" y="239"/>
                      </a:lnTo>
                      <a:lnTo>
                        <a:pt x="437" y="239"/>
                      </a:lnTo>
                      <a:lnTo>
                        <a:pt x="437" y="57"/>
                      </a:lnTo>
                      <a:lnTo>
                        <a:pt x="437" y="57"/>
                      </a:lnTo>
                      <a:lnTo>
                        <a:pt x="439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82293" tIns="41147" rIns="82293" bIns="41147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99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</p:grpSp>
        </p:grp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13802D74-FF9A-406F-9E02-B0A37F2BBFED}"/>
              </a:ext>
            </a:extLst>
          </p:cNvPr>
          <p:cNvGrpSpPr/>
          <p:nvPr/>
        </p:nvGrpSpPr>
        <p:grpSpPr>
          <a:xfrm>
            <a:off x="8708905" y="3686002"/>
            <a:ext cx="3079337" cy="2459062"/>
            <a:chOff x="8822415" y="4045446"/>
            <a:chExt cx="3079337" cy="2459062"/>
          </a:xfrm>
        </p:grpSpPr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7D3134EF-DFB7-4EAA-A0C0-B377441E5CB4}"/>
                </a:ext>
              </a:extLst>
            </p:cNvPr>
            <p:cNvSpPr/>
            <p:nvPr/>
          </p:nvSpPr>
          <p:spPr bwMode="auto">
            <a:xfrm>
              <a:off x="8822416" y="5921686"/>
              <a:ext cx="3026266" cy="582822"/>
            </a:xfrm>
            <a:prstGeom prst="rect">
              <a:avLst/>
            </a:prstGeom>
            <a:noFill/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45" tIns="182845" rIns="0" bIns="46627"/>
            <a:lstStyle/>
            <a:p>
              <a:pPr algn="ctr" defTabSz="932205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505050"/>
                  </a:solidFill>
                  <a:latin typeface="Segoe UI Light"/>
                </a:rPr>
                <a:t>Cloud</a:t>
              </a:r>
            </a:p>
          </p:txBody>
        </p:sp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AD18C833-F573-406F-BDB4-BD93BA6D1CE9}"/>
                </a:ext>
              </a:extLst>
            </p:cNvPr>
            <p:cNvGrpSpPr/>
            <p:nvPr/>
          </p:nvGrpSpPr>
          <p:grpSpPr>
            <a:xfrm>
              <a:off x="8822415" y="4045446"/>
              <a:ext cx="3079337" cy="1985188"/>
              <a:chOff x="9300956" y="3223358"/>
              <a:chExt cx="2946190" cy="1899351"/>
            </a:xfrm>
          </p:grpSpPr>
          <p:grpSp>
            <p:nvGrpSpPr>
              <p:cNvPr id="92" name="Group 91">
                <a:extLst>
                  <a:ext uri="{FF2B5EF4-FFF2-40B4-BE49-F238E27FC236}">
                    <a16:creationId xmlns:a16="http://schemas.microsoft.com/office/drawing/2014/main" id="{320A9B45-DDFD-43BD-AD0E-808FAA2B5090}"/>
                  </a:ext>
                </a:extLst>
              </p:cNvPr>
              <p:cNvGrpSpPr/>
              <p:nvPr/>
            </p:nvGrpSpPr>
            <p:grpSpPr>
              <a:xfrm>
                <a:off x="10788656" y="3223358"/>
                <a:ext cx="1458490" cy="980587"/>
                <a:chOff x="10628955" y="3238085"/>
                <a:chExt cx="1458490" cy="980587"/>
              </a:xfrm>
            </p:grpSpPr>
            <p:pic>
              <p:nvPicPr>
                <p:cNvPr id="102" name="Picture 101">
                  <a:extLst>
                    <a:ext uri="{FF2B5EF4-FFF2-40B4-BE49-F238E27FC236}">
                      <a16:creationId xmlns:a16="http://schemas.microsoft.com/office/drawing/2014/main" id="{6BFBE76D-44F6-4A43-B865-446765DDF46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0628955" y="3238085"/>
                  <a:ext cx="1458490" cy="980587"/>
                </a:xfrm>
                <a:prstGeom prst="rect">
                  <a:avLst/>
                </a:prstGeom>
              </p:spPr>
            </p:pic>
            <p:sp>
              <p:nvSpPr>
                <p:cNvPr id="103" name="TextBox 102">
                  <a:extLst>
                    <a:ext uri="{FF2B5EF4-FFF2-40B4-BE49-F238E27FC236}">
                      <a16:creationId xmlns:a16="http://schemas.microsoft.com/office/drawing/2014/main" id="{528FC6E5-A4ED-45F0-A012-212A0304DBA7}"/>
                    </a:ext>
                  </a:extLst>
                </p:cNvPr>
                <p:cNvSpPr txBox="1"/>
                <p:nvPr/>
              </p:nvSpPr>
              <p:spPr>
                <a:xfrm>
                  <a:off x="10691609" y="3647935"/>
                  <a:ext cx="1333920" cy="238520"/>
                </a:xfrm>
                <a:prstGeom prst="rect">
                  <a:avLst/>
                </a:prstGeom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 defTabSz="913923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SzPct val="80000"/>
                  </a:pPr>
                  <a:r>
                    <a:rPr lang="en-US" dirty="0">
                      <a:solidFill>
                        <a:srgbClr val="FFFFFF"/>
                      </a:solidFill>
                      <a:latin typeface="Segoe UI Light"/>
                      <a:ea typeface="ＭＳ Ｐゴシック" charset="0"/>
                      <a:cs typeface="Segoe UI Light"/>
                    </a:rPr>
                    <a:t>SaaS</a:t>
                  </a:r>
                </a:p>
              </p:txBody>
            </p:sp>
          </p:grpSp>
          <p:grpSp>
            <p:nvGrpSpPr>
              <p:cNvPr id="93" name="Group 92">
                <a:extLst>
                  <a:ext uri="{FF2B5EF4-FFF2-40B4-BE49-F238E27FC236}">
                    <a16:creationId xmlns:a16="http://schemas.microsoft.com/office/drawing/2014/main" id="{DABD49E4-6771-41F6-B71A-4BDAE6DAA8EC}"/>
                  </a:ext>
                </a:extLst>
              </p:cNvPr>
              <p:cNvGrpSpPr/>
              <p:nvPr/>
            </p:nvGrpSpPr>
            <p:grpSpPr>
              <a:xfrm>
                <a:off x="9418029" y="3373118"/>
                <a:ext cx="1641567" cy="1112793"/>
                <a:chOff x="9408112" y="3317093"/>
                <a:chExt cx="1292341" cy="876058"/>
              </a:xfrm>
            </p:grpSpPr>
            <p:pic>
              <p:nvPicPr>
                <p:cNvPr id="100" name="Picture 99">
                  <a:extLst>
                    <a:ext uri="{FF2B5EF4-FFF2-40B4-BE49-F238E27FC236}">
                      <a16:creationId xmlns:a16="http://schemas.microsoft.com/office/drawing/2014/main" id="{51C3D869-FEE0-4E97-A425-966F49B192D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9408112" y="3317093"/>
                  <a:ext cx="1292341" cy="876058"/>
                </a:xfrm>
                <a:prstGeom prst="rect">
                  <a:avLst/>
                </a:prstGeom>
              </p:spPr>
            </p:pic>
            <p:sp>
              <p:nvSpPr>
                <p:cNvPr id="101" name="TextBox 100">
                  <a:extLst>
                    <a:ext uri="{FF2B5EF4-FFF2-40B4-BE49-F238E27FC236}">
                      <a16:creationId xmlns:a16="http://schemas.microsoft.com/office/drawing/2014/main" id="{64F7A434-26C8-4DC1-9BBB-A8597AEBB505}"/>
                    </a:ext>
                  </a:extLst>
                </p:cNvPr>
                <p:cNvSpPr txBox="1"/>
                <p:nvPr/>
              </p:nvSpPr>
              <p:spPr>
                <a:xfrm>
                  <a:off x="9442526" y="3700547"/>
                  <a:ext cx="1185112" cy="187777"/>
                </a:xfrm>
                <a:prstGeom prst="rect">
                  <a:avLst/>
                </a:prstGeom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 defTabSz="913923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SzPct val="80000"/>
                  </a:pPr>
                  <a:r>
                    <a:rPr lang="en-US" dirty="0">
                      <a:solidFill>
                        <a:srgbClr val="FFFFFF"/>
                      </a:solidFill>
                      <a:latin typeface="Segoe UI Light"/>
                      <a:ea typeface="ＭＳ Ｐゴシック" charset="0"/>
                      <a:cs typeface="Segoe UI Light"/>
                    </a:rPr>
                    <a:t>Azure</a:t>
                  </a:r>
                </a:p>
              </p:txBody>
            </p:sp>
          </p:grpSp>
          <p:grpSp>
            <p:nvGrpSpPr>
              <p:cNvPr id="94" name="Group 93">
                <a:extLst>
                  <a:ext uri="{FF2B5EF4-FFF2-40B4-BE49-F238E27FC236}">
                    <a16:creationId xmlns:a16="http://schemas.microsoft.com/office/drawing/2014/main" id="{39CF21CA-B115-496D-AA49-BC23E3E6C407}"/>
                  </a:ext>
                </a:extLst>
              </p:cNvPr>
              <p:cNvGrpSpPr/>
              <p:nvPr/>
            </p:nvGrpSpPr>
            <p:grpSpPr>
              <a:xfrm>
                <a:off x="10474084" y="3905483"/>
                <a:ext cx="1740922" cy="1174699"/>
                <a:chOff x="10266385" y="3762279"/>
                <a:chExt cx="1740922" cy="1174699"/>
              </a:xfrm>
            </p:grpSpPr>
            <p:pic>
              <p:nvPicPr>
                <p:cNvPr id="98" name="Picture 97">
                  <a:extLst>
                    <a:ext uri="{FF2B5EF4-FFF2-40B4-BE49-F238E27FC236}">
                      <a16:creationId xmlns:a16="http://schemas.microsoft.com/office/drawing/2014/main" id="{2CAC84BA-7A34-4C2B-AF18-EF614D8284C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10266385" y="3762279"/>
                  <a:ext cx="1740922" cy="1174699"/>
                </a:xfrm>
                <a:prstGeom prst="rect">
                  <a:avLst/>
                </a:prstGeom>
              </p:spPr>
            </p:pic>
            <p:sp>
              <p:nvSpPr>
                <p:cNvPr id="99" name="TextBox 98">
                  <a:extLst>
                    <a:ext uri="{FF2B5EF4-FFF2-40B4-BE49-F238E27FC236}">
                      <a16:creationId xmlns:a16="http://schemas.microsoft.com/office/drawing/2014/main" id="{44AD8773-EE8C-4CAD-A76C-319843DF0A63}"/>
                    </a:ext>
                  </a:extLst>
                </p:cNvPr>
                <p:cNvSpPr txBox="1"/>
                <p:nvPr/>
              </p:nvSpPr>
              <p:spPr>
                <a:xfrm>
                  <a:off x="10405117" y="4325388"/>
                  <a:ext cx="1489586" cy="238520"/>
                </a:xfrm>
                <a:prstGeom prst="rect">
                  <a:avLst/>
                </a:prstGeom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 defTabSz="913923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SzPct val="80000"/>
                  </a:pPr>
                  <a:r>
                    <a:rPr lang="en-US" dirty="0">
                      <a:solidFill>
                        <a:srgbClr val="FFFFFF"/>
                      </a:solidFill>
                      <a:latin typeface="Segoe UI Light"/>
                      <a:ea typeface="ＭＳ Ｐゴシック" charset="0"/>
                      <a:cs typeface="Segoe UI Light"/>
                    </a:rPr>
                    <a:t>Office 365</a:t>
                  </a:r>
                </a:p>
              </p:txBody>
            </p:sp>
          </p:grpSp>
          <p:grpSp>
            <p:nvGrpSpPr>
              <p:cNvPr id="95" name="Group 94">
                <a:extLst>
                  <a:ext uri="{FF2B5EF4-FFF2-40B4-BE49-F238E27FC236}">
                    <a16:creationId xmlns:a16="http://schemas.microsoft.com/office/drawing/2014/main" id="{6F95E6C4-71E3-45ED-88B0-E635F3849506}"/>
                  </a:ext>
                </a:extLst>
              </p:cNvPr>
              <p:cNvGrpSpPr/>
              <p:nvPr/>
            </p:nvGrpSpPr>
            <p:grpSpPr>
              <a:xfrm>
                <a:off x="9300956" y="4146061"/>
                <a:ext cx="1452632" cy="976648"/>
                <a:chOff x="9301960" y="4339948"/>
                <a:chExt cx="1452632" cy="976648"/>
              </a:xfrm>
            </p:grpSpPr>
            <p:pic>
              <p:nvPicPr>
                <p:cNvPr id="96" name="Picture 95">
                  <a:extLst>
                    <a:ext uri="{FF2B5EF4-FFF2-40B4-BE49-F238E27FC236}">
                      <a16:creationId xmlns:a16="http://schemas.microsoft.com/office/drawing/2014/main" id="{E5C40022-B8D9-40EF-B687-697A18390FF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9301960" y="4339948"/>
                  <a:ext cx="1452632" cy="976648"/>
                </a:xfrm>
                <a:prstGeom prst="rect">
                  <a:avLst/>
                </a:prstGeom>
              </p:spPr>
            </p:pic>
            <p:sp>
              <p:nvSpPr>
                <p:cNvPr id="97" name="TextBox 96">
                  <a:extLst>
                    <a:ext uri="{FF2B5EF4-FFF2-40B4-BE49-F238E27FC236}">
                      <a16:creationId xmlns:a16="http://schemas.microsoft.com/office/drawing/2014/main" id="{BF0C89D7-A22E-423A-ADC2-D060C90C3DD7}"/>
                    </a:ext>
                  </a:extLst>
                </p:cNvPr>
                <p:cNvSpPr txBox="1"/>
                <p:nvPr/>
              </p:nvSpPr>
              <p:spPr>
                <a:xfrm>
                  <a:off x="9637156" y="4658664"/>
                  <a:ext cx="836500" cy="477039"/>
                </a:xfrm>
                <a:prstGeom prst="rect">
                  <a:avLst/>
                </a:prstGeom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 defTabSz="913923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SzPct val="80000"/>
                  </a:pPr>
                  <a:r>
                    <a:rPr lang="en-US" dirty="0">
                      <a:solidFill>
                        <a:srgbClr val="FFFFFF"/>
                      </a:solidFill>
                      <a:latin typeface="Segoe UI Light"/>
                      <a:ea typeface="ＭＳ Ｐゴシック" charset="0"/>
                      <a:cs typeface="Segoe UI Light"/>
                    </a:rPr>
                    <a:t>Public</a:t>
                  </a:r>
                </a:p>
                <a:p>
                  <a:pPr algn="ctr" defTabSz="913923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SzPct val="80000"/>
                  </a:pPr>
                  <a:r>
                    <a:rPr lang="en-US" dirty="0">
                      <a:solidFill>
                        <a:srgbClr val="FFFFFF"/>
                      </a:solidFill>
                      <a:latin typeface="Segoe UI Light"/>
                      <a:ea typeface="ＭＳ Ｐゴシック" charset="0"/>
                      <a:cs typeface="Segoe UI Light"/>
                    </a:rPr>
                    <a:t>cloud</a:t>
                  </a:r>
                </a:p>
              </p:txBody>
            </p:sp>
          </p:grpSp>
        </p:grp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98AA2837-FD57-4049-8AC9-71B65494BE57}"/>
              </a:ext>
            </a:extLst>
          </p:cNvPr>
          <p:cNvGrpSpPr/>
          <p:nvPr/>
        </p:nvGrpSpPr>
        <p:grpSpPr>
          <a:xfrm>
            <a:off x="338637" y="2550758"/>
            <a:ext cx="3019924" cy="4013157"/>
            <a:chOff x="452147" y="2891636"/>
            <a:chExt cx="3019924" cy="4013157"/>
          </a:xfrm>
        </p:grpSpPr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7321A42C-2768-461D-99C9-6235E28DC0A5}"/>
                </a:ext>
              </a:extLst>
            </p:cNvPr>
            <p:cNvGrpSpPr/>
            <p:nvPr/>
          </p:nvGrpSpPr>
          <p:grpSpPr>
            <a:xfrm>
              <a:off x="657780" y="4081871"/>
              <a:ext cx="1446550" cy="1323565"/>
              <a:chOff x="2501656" y="3425981"/>
              <a:chExt cx="1199283" cy="1097328"/>
            </a:xfrm>
          </p:grpSpPr>
          <p:grpSp>
            <p:nvGrpSpPr>
              <p:cNvPr id="150" name="Group 149">
                <a:extLst>
                  <a:ext uri="{FF2B5EF4-FFF2-40B4-BE49-F238E27FC236}">
                    <a16:creationId xmlns:a16="http://schemas.microsoft.com/office/drawing/2014/main" id="{25C912AC-F808-4F13-A82F-13D2760C900A}"/>
                  </a:ext>
                </a:extLst>
              </p:cNvPr>
              <p:cNvGrpSpPr/>
              <p:nvPr/>
            </p:nvGrpSpPr>
            <p:grpSpPr>
              <a:xfrm>
                <a:off x="2501656" y="3425981"/>
                <a:ext cx="1098104" cy="1097328"/>
                <a:chOff x="13721177" y="6333144"/>
                <a:chExt cx="776180" cy="775633"/>
              </a:xfrm>
            </p:grpSpPr>
            <p:sp>
              <p:nvSpPr>
                <p:cNvPr id="161" name="Oval 7">
                  <a:extLst>
                    <a:ext uri="{FF2B5EF4-FFF2-40B4-BE49-F238E27FC236}">
                      <a16:creationId xmlns:a16="http://schemas.microsoft.com/office/drawing/2014/main" id="{0CDB76AD-F358-4AEF-92FA-1B1F8869EBC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040370" y="6651788"/>
                  <a:ext cx="456987" cy="456989"/>
                </a:xfrm>
                <a:prstGeom prst="ellipse">
                  <a:avLst/>
                </a:prstGeom>
                <a:solidFill>
                  <a:srgbClr val="FFB900">
                    <a:alpha val="8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62" name="Freeform 8">
                  <a:extLst>
                    <a:ext uri="{FF2B5EF4-FFF2-40B4-BE49-F238E27FC236}">
                      <a16:creationId xmlns:a16="http://schemas.microsoft.com/office/drawing/2014/main" id="{00802B24-E721-4EE8-8947-69D8E07036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139586" y="6788254"/>
                  <a:ext cx="122392" cy="208682"/>
                </a:xfrm>
                <a:custGeom>
                  <a:avLst/>
                  <a:gdLst>
                    <a:gd name="T0" fmla="*/ 232 w 232"/>
                    <a:gd name="T1" fmla="*/ 132 h 395"/>
                    <a:gd name="T2" fmla="*/ 230 w 232"/>
                    <a:gd name="T3" fmla="*/ 395 h 395"/>
                    <a:gd name="T4" fmla="*/ 0 w 232"/>
                    <a:gd name="T5" fmla="*/ 262 h 395"/>
                    <a:gd name="T6" fmla="*/ 2 w 232"/>
                    <a:gd name="T7" fmla="*/ 0 h 395"/>
                    <a:gd name="T8" fmla="*/ 232 w 232"/>
                    <a:gd name="T9" fmla="*/ 132 h 3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2" h="395">
                      <a:moveTo>
                        <a:pt x="232" y="132"/>
                      </a:moveTo>
                      <a:lnTo>
                        <a:pt x="230" y="395"/>
                      </a:lnTo>
                      <a:lnTo>
                        <a:pt x="0" y="262"/>
                      </a:lnTo>
                      <a:lnTo>
                        <a:pt x="2" y="0"/>
                      </a:lnTo>
                      <a:lnTo>
                        <a:pt x="232" y="132"/>
                      </a:lnTo>
                      <a:close/>
                    </a:path>
                  </a:pathLst>
                </a:custGeom>
                <a:solidFill>
                  <a:srgbClr val="FF8C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63" name="Freeform 9">
                  <a:extLst>
                    <a:ext uri="{FF2B5EF4-FFF2-40B4-BE49-F238E27FC236}">
                      <a16:creationId xmlns:a16="http://schemas.microsoft.com/office/drawing/2014/main" id="{E8DF936B-7EA3-45BF-95B8-9142A671B1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721177" y="6333144"/>
                  <a:ext cx="122392" cy="208682"/>
                </a:xfrm>
                <a:custGeom>
                  <a:avLst/>
                  <a:gdLst>
                    <a:gd name="T0" fmla="*/ 232 w 232"/>
                    <a:gd name="T1" fmla="*/ 132 h 395"/>
                    <a:gd name="T2" fmla="*/ 230 w 232"/>
                    <a:gd name="T3" fmla="*/ 395 h 395"/>
                    <a:gd name="T4" fmla="*/ 0 w 232"/>
                    <a:gd name="T5" fmla="*/ 262 h 395"/>
                    <a:gd name="T6" fmla="*/ 2 w 232"/>
                    <a:gd name="T7" fmla="*/ 0 h 395"/>
                    <a:gd name="T8" fmla="*/ 232 w 232"/>
                    <a:gd name="T9" fmla="*/ 132 h 3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2" h="395">
                      <a:moveTo>
                        <a:pt x="232" y="132"/>
                      </a:moveTo>
                      <a:lnTo>
                        <a:pt x="230" y="395"/>
                      </a:lnTo>
                      <a:lnTo>
                        <a:pt x="0" y="262"/>
                      </a:lnTo>
                      <a:lnTo>
                        <a:pt x="2" y="0"/>
                      </a:lnTo>
                      <a:lnTo>
                        <a:pt x="232" y="132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64" name="Freeform 10">
                  <a:extLst>
                    <a:ext uri="{FF2B5EF4-FFF2-40B4-BE49-F238E27FC236}">
                      <a16:creationId xmlns:a16="http://schemas.microsoft.com/office/drawing/2014/main" id="{AEAA291D-2E49-4683-947F-94D4885161F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261979" y="6788254"/>
                  <a:ext cx="121511" cy="208682"/>
                </a:xfrm>
                <a:custGeom>
                  <a:avLst/>
                  <a:gdLst>
                    <a:gd name="T0" fmla="*/ 0 w 230"/>
                    <a:gd name="T1" fmla="*/ 132 h 395"/>
                    <a:gd name="T2" fmla="*/ 0 w 230"/>
                    <a:gd name="T3" fmla="*/ 395 h 395"/>
                    <a:gd name="T4" fmla="*/ 230 w 230"/>
                    <a:gd name="T5" fmla="*/ 262 h 395"/>
                    <a:gd name="T6" fmla="*/ 230 w 230"/>
                    <a:gd name="T7" fmla="*/ 0 h 395"/>
                    <a:gd name="T8" fmla="*/ 0 w 230"/>
                    <a:gd name="T9" fmla="*/ 132 h 3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0" h="395">
                      <a:moveTo>
                        <a:pt x="0" y="132"/>
                      </a:moveTo>
                      <a:lnTo>
                        <a:pt x="0" y="395"/>
                      </a:lnTo>
                      <a:lnTo>
                        <a:pt x="230" y="262"/>
                      </a:lnTo>
                      <a:lnTo>
                        <a:pt x="230" y="0"/>
                      </a:lnTo>
                      <a:lnTo>
                        <a:pt x="0" y="132"/>
                      </a:lnTo>
                      <a:close/>
                    </a:path>
                  </a:pathLst>
                </a:custGeom>
                <a:solidFill>
                  <a:srgbClr val="EB3C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65" name="Freeform 11">
                  <a:extLst>
                    <a:ext uri="{FF2B5EF4-FFF2-40B4-BE49-F238E27FC236}">
                      <a16:creationId xmlns:a16="http://schemas.microsoft.com/office/drawing/2014/main" id="{EF7CD979-36B0-4357-8F22-C5A27C43AD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140465" y="6718695"/>
                  <a:ext cx="243022" cy="140002"/>
                </a:xfrm>
                <a:custGeom>
                  <a:avLst/>
                  <a:gdLst>
                    <a:gd name="T0" fmla="*/ 230 w 460"/>
                    <a:gd name="T1" fmla="*/ 265 h 265"/>
                    <a:gd name="T2" fmla="*/ 0 w 460"/>
                    <a:gd name="T3" fmla="*/ 130 h 265"/>
                    <a:gd name="T4" fmla="*/ 228 w 460"/>
                    <a:gd name="T5" fmla="*/ 0 h 265"/>
                    <a:gd name="T6" fmla="*/ 460 w 460"/>
                    <a:gd name="T7" fmla="*/ 130 h 265"/>
                    <a:gd name="T8" fmla="*/ 230 w 460"/>
                    <a:gd name="T9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0" h="265">
                      <a:moveTo>
                        <a:pt x="230" y="265"/>
                      </a:moveTo>
                      <a:lnTo>
                        <a:pt x="0" y="130"/>
                      </a:lnTo>
                      <a:lnTo>
                        <a:pt x="228" y="0"/>
                      </a:lnTo>
                      <a:lnTo>
                        <a:pt x="460" y="130"/>
                      </a:lnTo>
                      <a:lnTo>
                        <a:pt x="230" y="265"/>
                      </a:lnTo>
                      <a:close/>
                    </a:path>
                  </a:pathLst>
                </a:custGeom>
                <a:solidFill>
                  <a:srgbClr val="FCD11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</p:grpSp>
          <p:grpSp>
            <p:nvGrpSpPr>
              <p:cNvPr id="151" name="Group 150">
                <a:extLst>
                  <a:ext uri="{FF2B5EF4-FFF2-40B4-BE49-F238E27FC236}">
                    <a16:creationId xmlns:a16="http://schemas.microsoft.com/office/drawing/2014/main" id="{B4539357-46E4-4005-8026-7BBAD55E7227}"/>
                  </a:ext>
                </a:extLst>
              </p:cNvPr>
              <p:cNvGrpSpPr/>
              <p:nvPr/>
            </p:nvGrpSpPr>
            <p:grpSpPr>
              <a:xfrm>
                <a:off x="2933524" y="3467810"/>
                <a:ext cx="511794" cy="510807"/>
                <a:chOff x="13445955" y="6796212"/>
                <a:chExt cx="456988" cy="456109"/>
              </a:xfrm>
            </p:grpSpPr>
            <p:sp>
              <p:nvSpPr>
                <p:cNvPr id="157" name="Oval 12">
                  <a:extLst>
                    <a:ext uri="{FF2B5EF4-FFF2-40B4-BE49-F238E27FC236}">
                      <a16:creationId xmlns:a16="http://schemas.microsoft.com/office/drawing/2014/main" id="{3273E5E5-CB5C-4213-A00C-D23EFC5189F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3445955" y="6796212"/>
                  <a:ext cx="456988" cy="456109"/>
                </a:xfrm>
                <a:prstGeom prst="ellipse">
                  <a:avLst/>
                </a:prstGeom>
                <a:solidFill>
                  <a:srgbClr val="00B294">
                    <a:alpha val="8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58" name="Freeform 13">
                  <a:extLst>
                    <a:ext uri="{FF2B5EF4-FFF2-40B4-BE49-F238E27FC236}">
                      <a16:creationId xmlns:a16="http://schemas.microsoft.com/office/drawing/2014/main" id="{528F0109-AA21-4479-B0A3-D0BDE7DD58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533952" y="6963973"/>
                  <a:ext cx="123272" cy="206923"/>
                </a:xfrm>
                <a:custGeom>
                  <a:avLst/>
                  <a:gdLst>
                    <a:gd name="T0" fmla="*/ 163 w 163"/>
                    <a:gd name="T1" fmla="*/ 90 h 275"/>
                    <a:gd name="T2" fmla="*/ 161 w 163"/>
                    <a:gd name="T3" fmla="*/ 275 h 275"/>
                    <a:gd name="T4" fmla="*/ 0 w 163"/>
                    <a:gd name="T5" fmla="*/ 183 h 275"/>
                    <a:gd name="T6" fmla="*/ 0 w 163"/>
                    <a:gd name="T7" fmla="*/ 0 h 275"/>
                    <a:gd name="T8" fmla="*/ 163 w 163"/>
                    <a:gd name="T9" fmla="*/ 90 h 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275">
                      <a:moveTo>
                        <a:pt x="163" y="90"/>
                      </a:moveTo>
                      <a:lnTo>
                        <a:pt x="161" y="275"/>
                      </a:lnTo>
                      <a:lnTo>
                        <a:pt x="0" y="183"/>
                      </a:lnTo>
                      <a:lnTo>
                        <a:pt x="0" y="0"/>
                      </a:lnTo>
                      <a:lnTo>
                        <a:pt x="163" y="90"/>
                      </a:lnTo>
                      <a:close/>
                    </a:path>
                  </a:pathLst>
                </a:custGeom>
                <a:solidFill>
                  <a:srgbClr val="009E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59" name="Freeform 14">
                  <a:extLst>
                    <a:ext uri="{FF2B5EF4-FFF2-40B4-BE49-F238E27FC236}">
                      <a16:creationId xmlns:a16="http://schemas.microsoft.com/office/drawing/2014/main" id="{68D5D541-985B-4D60-B9B2-D21638D34A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656342" y="6945399"/>
                  <a:ext cx="121511" cy="206921"/>
                </a:xfrm>
                <a:custGeom>
                  <a:avLst/>
                  <a:gdLst>
                    <a:gd name="T0" fmla="*/ 2 w 161"/>
                    <a:gd name="T1" fmla="*/ 90 h 275"/>
                    <a:gd name="T2" fmla="*/ 0 w 161"/>
                    <a:gd name="T3" fmla="*/ 275 h 275"/>
                    <a:gd name="T4" fmla="*/ 161 w 161"/>
                    <a:gd name="T5" fmla="*/ 183 h 275"/>
                    <a:gd name="T6" fmla="*/ 161 w 161"/>
                    <a:gd name="T7" fmla="*/ 0 h 275"/>
                    <a:gd name="T8" fmla="*/ 2 w 161"/>
                    <a:gd name="T9" fmla="*/ 90 h 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1" h="275">
                      <a:moveTo>
                        <a:pt x="2" y="90"/>
                      </a:moveTo>
                      <a:lnTo>
                        <a:pt x="0" y="275"/>
                      </a:lnTo>
                      <a:lnTo>
                        <a:pt x="161" y="183"/>
                      </a:lnTo>
                      <a:lnTo>
                        <a:pt x="161" y="0"/>
                      </a:lnTo>
                      <a:lnTo>
                        <a:pt x="2" y="90"/>
                      </a:lnTo>
                      <a:close/>
                    </a:path>
                  </a:pathLst>
                </a:custGeom>
                <a:solidFill>
                  <a:srgbClr val="0072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60" name="Freeform 15">
                  <a:extLst>
                    <a:ext uri="{FF2B5EF4-FFF2-40B4-BE49-F238E27FC236}">
                      <a16:creationId xmlns:a16="http://schemas.microsoft.com/office/drawing/2014/main" id="{F4685347-2554-496B-BE01-52D00E298C7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524680" y="6875836"/>
                  <a:ext cx="243903" cy="139121"/>
                </a:xfrm>
                <a:custGeom>
                  <a:avLst/>
                  <a:gdLst>
                    <a:gd name="T0" fmla="*/ 163 w 322"/>
                    <a:gd name="T1" fmla="*/ 185 h 185"/>
                    <a:gd name="T2" fmla="*/ 0 w 322"/>
                    <a:gd name="T3" fmla="*/ 90 h 185"/>
                    <a:gd name="T4" fmla="*/ 161 w 322"/>
                    <a:gd name="T5" fmla="*/ 0 h 185"/>
                    <a:gd name="T6" fmla="*/ 322 w 322"/>
                    <a:gd name="T7" fmla="*/ 90 h 185"/>
                    <a:gd name="T8" fmla="*/ 163 w 322"/>
                    <a:gd name="T9" fmla="*/ 185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2" h="185">
                      <a:moveTo>
                        <a:pt x="163" y="185"/>
                      </a:moveTo>
                      <a:lnTo>
                        <a:pt x="0" y="90"/>
                      </a:lnTo>
                      <a:lnTo>
                        <a:pt x="161" y="0"/>
                      </a:lnTo>
                      <a:lnTo>
                        <a:pt x="322" y="90"/>
                      </a:lnTo>
                      <a:lnTo>
                        <a:pt x="163" y="185"/>
                      </a:lnTo>
                      <a:close/>
                    </a:path>
                  </a:pathLst>
                </a:custGeom>
                <a:solidFill>
                  <a:srgbClr val="55D4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</p:grpSp>
          <p:grpSp>
            <p:nvGrpSpPr>
              <p:cNvPr id="152" name="Group 7">
                <a:extLst>
                  <a:ext uri="{FF2B5EF4-FFF2-40B4-BE49-F238E27FC236}">
                    <a16:creationId xmlns:a16="http://schemas.microsoft.com/office/drawing/2014/main" id="{FA40E376-6E33-429D-9F45-077AAA873E7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04795" y="3695801"/>
                <a:ext cx="396144" cy="396143"/>
                <a:chOff x="7857929" y="4717012"/>
                <a:chExt cx="1304516" cy="1314073"/>
              </a:xfrm>
            </p:grpSpPr>
            <p:sp>
              <p:nvSpPr>
                <p:cNvPr id="153" name="Freeform 16">
                  <a:extLst>
                    <a:ext uri="{FF2B5EF4-FFF2-40B4-BE49-F238E27FC236}">
                      <a16:creationId xmlns:a16="http://schemas.microsoft.com/office/drawing/2014/main" id="{BC885407-365F-4D5A-A4E1-56DA7FEC96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57929" y="4717012"/>
                  <a:ext cx="1304516" cy="1314073"/>
                </a:xfrm>
                <a:prstGeom prst="ellipse">
                  <a:avLst/>
                </a:prstGeom>
                <a:solidFill>
                  <a:srgbClr val="5364B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54" name="Freeform 19">
                  <a:extLst>
                    <a:ext uri="{FF2B5EF4-FFF2-40B4-BE49-F238E27FC236}">
                      <a16:creationId xmlns:a16="http://schemas.microsoft.com/office/drawing/2014/main" id="{D8A83F5D-9C97-4E02-8012-A30F2A713B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2648" y="5104697"/>
                  <a:ext cx="350056" cy="598689"/>
                </a:xfrm>
                <a:custGeom>
                  <a:avLst/>
                  <a:gdLst>
                    <a:gd name="T0" fmla="*/ 304 w 304"/>
                    <a:gd name="T1" fmla="*/ 173 h 521"/>
                    <a:gd name="T2" fmla="*/ 304 w 304"/>
                    <a:gd name="T3" fmla="*/ 521 h 521"/>
                    <a:gd name="T4" fmla="*/ 0 w 304"/>
                    <a:gd name="T5" fmla="*/ 346 h 521"/>
                    <a:gd name="T6" fmla="*/ 0 w 304"/>
                    <a:gd name="T7" fmla="*/ 0 h 521"/>
                    <a:gd name="T8" fmla="*/ 304 w 304"/>
                    <a:gd name="T9" fmla="*/ 173 h 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04" h="521">
                      <a:moveTo>
                        <a:pt x="304" y="173"/>
                      </a:moveTo>
                      <a:lnTo>
                        <a:pt x="304" y="521"/>
                      </a:lnTo>
                      <a:lnTo>
                        <a:pt x="0" y="346"/>
                      </a:lnTo>
                      <a:lnTo>
                        <a:pt x="0" y="0"/>
                      </a:lnTo>
                      <a:lnTo>
                        <a:pt x="304" y="173"/>
                      </a:lnTo>
                      <a:close/>
                    </a:path>
                  </a:pathLst>
                </a:custGeom>
                <a:solidFill>
                  <a:srgbClr val="68217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55" name="Freeform 20">
                  <a:extLst>
                    <a:ext uri="{FF2B5EF4-FFF2-40B4-BE49-F238E27FC236}">
                      <a16:creationId xmlns:a16="http://schemas.microsoft.com/office/drawing/2014/main" id="{83BEF0AC-B2B5-4A70-988C-23FAA619EB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12704" y="5104697"/>
                  <a:ext cx="347536" cy="598689"/>
                </a:xfrm>
                <a:custGeom>
                  <a:avLst/>
                  <a:gdLst>
                    <a:gd name="T0" fmla="*/ 0 w 303"/>
                    <a:gd name="T1" fmla="*/ 173 h 521"/>
                    <a:gd name="T2" fmla="*/ 0 w 303"/>
                    <a:gd name="T3" fmla="*/ 521 h 521"/>
                    <a:gd name="T4" fmla="*/ 303 w 303"/>
                    <a:gd name="T5" fmla="*/ 346 h 521"/>
                    <a:gd name="T6" fmla="*/ 303 w 303"/>
                    <a:gd name="T7" fmla="*/ 0 h 521"/>
                    <a:gd name="T8" fmla="*/ 0 w 303"/>
                    <a:gd name="T9" fmla="*/ 173 h 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03" h="521">
                      <a:moveTo>
                        <a:pt x="0" y="173"/>
                      </a:moveTo>
                      <a:lnTo>
                        <a:pt x="0" y="521"/>
                      </a:lnTo>
                      <a:lnTo>
                        <a:pt x="303" y="346"/>
                      </a:lnTo>
                      <a:lnTo>
                        <a:pt x="303" y="0"/>
                      </a:lnTo>
                      <a:lnTo>
                        <a:pt x="0" y="173"/>
                      </a:lnTo>
                      <a:close/>
                    </a:path>
                  </a:pathLst>
                </a:custGeom>
                <a:solidFill>
                  <a:srgbClr val="4423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56" name="Freeform 21">
                  <a:extLst>
                    <a:ext uri="{FF2B5EF4-FFF2-40B4-BE49-F238E27FC236}">
                      <a16:creationId xmlns:a16="http://schemas.microsoft.com/office/drawing/2014/main" id="{ABC1CEB3-25D4-4239-8FA6-729F40E630D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28450" y="4800955"/>
                  <a:ext cx="697589" cy="398284"/>
                </a:xfrm>
                <a:custGeom>
                  <a:avLst/>
                  <a:gdLst>
                    <a:gd name="T0" fmla="*/ 304 w 607"/>
                    <a:gd name="T1" fmla="*/ 348 h 348"/>
                    <a:gd name="T2" fmla="*/ 0 w 607"/>
                    <a:gd name="T3" fmla="*/ 171 h 348"/>
                    <a:gd name="T4" fmla="*/ 304 w 607"/>
                    <a:gd name="T5" fmla="*/ 0 h 348"/>
                    <a:gd name="T6" fmla="*/ 607 w 607"/>
                    <a:gd name="T7" fmla="*/ 171 h 348"/>
                    <a:gd name="T8" fmla="*/ 304 w 607"/>
                    <a:gd name="T9" fmla="*/ 348 h 3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7" h="348">
                      <a:moveTo>
                        <a:pt x="304" y="348"/>
                      </a:moveTo>
                      <a:lnTo>
                        <a:pt x="0" y="171"/>
                      </a:lnTo>
                      <a:lnTo>
                        <a:pt x="304" y="0"/>
                      </a:lnTo>
                      <a:lnTo>
                        <a:pt x="607" y="171"/>
                      </a:lnTo>
                      <a:lnTo>
                        <a:pt x="304" y="348"/>
                      </a:lnTo>
                      <a:close/>
                    </a:path>
                  </a:pathLst>
                </a:custGeom>
                <a:solidFill>
                  <a:srgbClr val="9B4F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</p:grpSp>
        </p:grpSp>
        <p:grpSp>
          <p:nvGrpSpPr>
            <p:cNvPr id="106" name="Group 105">
              <a:extLst>
                <a:ext uri="{FF2B5EF4-FFF2-40B4-BE49-F238E27FC236}">
                  <a16:creationId xmlns:a16="http://schemas.microsoft.com/office/drawing/2014/main" id="{9FC366F8-4CBD-4325-AA56-B3070947E1B5}"/>
                </a:ext>
              </a:extLst>
            </p:cNvPr>
            <p:cNvGrpSpPr/>
            <p:nvPr/>
          </p:nvGrpSpPr>
          <p:grpSpPr>
            <a:xfrm>
              <a:off x="452147" y="2891636"/>
              <a:ext cx="3019924" cy="1258353"/>
              <a:chOff x="452147" y="2891636"/>
              <a:chExt cx="3019924" cy="1258353"/>
            </a:xfrm>
          </p:grpSpPr>
          <p:grpSp>
            <p:nvGrpSpPr>
              <p:cNvPr id="145" name="Group 144">
                <a:extLst>
                  <a:ext uri="{FF2B5EF4-FFF2-40B4-BE49-F238E27FC236}">
                    <a16:creationId xmlns:a16="http://schemas.microsoft.com/office/drawing/2014/main" id="{F5AC1A70-036F-4B62-8F47-ECB5244BE30F}"/>
                  </a:ext>
                </a:extLst>
              </p:cNvPr>
              <p:cNvGrpSpPr/>
              <p:nvPr/>
            </p:nvGrpSpPr>
            <p:grpSpPr>
              <a:xfrm>
                <a:off x="1027539" y="2964450"/>
                <a:ext cx="2444532" cy="1185539"/>
                <a:chOff x="1026802" y="2964358"/>
                <a:chExt cx="2444879" cy="1185707"/>
              </a:xfrm>
            </p:grpSpPr>
            <p:sp>
              <p:nvSpPr>
                <p:cNvPr id="148" name="Rectangle 147">
                  <a:extLst>
                    <a:ext uri="{FF2B5EF4-FFF2-40B4-BE49-F238E27FC236}">
                      <a16:creationId xmlns:a16="http://schemas.microsoft.com/office/drawing/2014/main" id="{A2F2A378-31C8-43FD-B5C6-2FEE43A4EB0A}"/>
                    </a:ext>
                  </a:extLst>
                </p:cNvPr>
                <p:cNvSpPr/>
                <p:nvPr/>
              </p:nvSpPr>
              <p:spPr bwMode="auto">
                <a:xfrm>
                  <a:off x="1026802" y="3691328"/>
                  <a:ext cx="2444879" cy="458737"/>
                </a:xfrm>
                <a:prstGeom prst="rect">
                  <a:avLst/>
                </a:prstGeom>
                <a:noFill/>
                <a:ln w="19050">
                  <a:noFill/>
                  <a:prstDash val="dash"/>
                  <a:headEnd type="none" w="med" len="med"/>
                  <a:tailEnd type="none" w="med" len="me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82854" tIns="146283" rIns="182854" bIns="146283" numCol="1" spcCol="0" rtlCol="0" fromWordArt="0" anchor="b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913923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000" dirty="0">
                    <a:solidFill>
                      <a:srgbClr val="002050"/>
                    </a:solidFill>
                  </a:endParaRPr>
                </a:p>
                <a:p>
                  <a:pPr defTabSz="913923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000" dirty="0">
                    <a:solidFill>
                      <a:srgbClr val="002050"/>
                    </a:solidFill>
                  </a:endParaRPr>
                </a:p>
                <a:p>
                  <a:pPr defTabSz="913923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SzPct val="80000"/>
                  </a:pPr>
                  <a:r>
                    <a:rPr lang="en-US" sz="1399" dirty="0">
                      <a:solidFill>
                        <a:srgbClr val="002050"/>
                      </a:solidFill>
                    </a:rPr>
                    <a:t>Other </a:t>
                  </a:r>
                  <a:br>
                    <a:rPr lang="en-US" sz="1399" dirty="0">
                      <a:solidFill>
                        <a:srgbClr val="002050"/>
                      </a:solidFill>
                    </a:rPr>
                  </a:br>
                  <a:r>
                    <a:rPr lang="en-US" sz="1399" dirty="0">
                      <a:solidFill>
                        <a:srgbClr val="002050"/>
                      </a:solidFill>
                    </a:rPr>
                    <a:t>Directories</a:t>
                  </a:r>
                </a:p>
              </p:txBody>
            </p:sp>
            <p:sp>
              <p:nvSpPr>
                <p:cNvPr id="149" name="Rectangle 148">
                  <a:extLst>
                    <a:ext uri="{FF2B5EF4-FFF2-40B4-BE49-F238E27FC236}">
                      <a16:creationId xmlns:a16="http://schemas.microsoft.com/office/drawing/2014/main" id="{D62A9372-EEEA-48A4-B346-82A2E0C03CCB}"/>
                    </a:ext>
                  </a:extLst>
                </p:cNvPr>
                <p:cNvSpPr/>
                <p:nvPr/>
              </p:nvSpPr>
              <p:spPr>
                <a:xfrm>
                  <a:off x="1194501" y="2964358"/>
                  <a:ext cx="1698924" cy="395313"/>
                </a:xfrm>
                <a:prstGeom prst="rect">
                  <a:avLst/>
                </a:prstGeom>
                <a:ln>
                  <a:noFill/>
                </a:ln>
              </p:spPr>
              <p:txBody>
                <a:bodyPr wrap="square" lIns="0" tIns="0" rIns="0" bIns="0" anchor="ctr">
                  <a:spAutoFit/>
                </a:bodyPr>
                <a:lstStyle/>
                <a:p>
                  <a:pPr defTabSz="913923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SzPct val="80000"/>
                  </a:pPr>
                  <a:r>
                    <a:rPr lang="en-US" sz="1399" dirty="0">
                      <a:solidFill>
                        <a:srgbClr val="002050"/>
                      </a:solidFill>
                      <a:ea typeface="ＭＳ Ｐゴシック" charset="0"/>
                    </a:rPr>
                    <a:t>Windows Server</a:t>
                  </a:r>
                </a:p>
                <a:p>
                  <a:pPr defTabSz="913923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SzPct val="80000"/>
                  </a:pPr>
                  <a:r>
                    <a:rPr lang="en-US" sz="1399" dirty="0">
                      <a:solidFill>
                        <a:srgbClr val="002050"/>
                      </a:solidFill>
                      <a:ea typeface="ＭＳ Ｐゴシック" charset="0"/>
                    </a:rPr>
                    <a:t>Active Directory</a:t>
                  </a:r>
                </a:p>
              </p:txBody>
            </p:sp>
          </p:grpSp>
          <p:pic>
            <p:nvPicPr>
              <p:cNvPr id="146" name="Picture 145">
                <a:extLst>
                  <a:ext uri="{FF2B5EF4-FFF2-40B4-BE49-F238E27FC236}">
                    <a16:creationId xmlns:a16="http://schemas.microsoft.com/office/drawing/2014/main" id="{41F563DD-A3CE-4AA8-908B-FE5D846F55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52147" y="2891636"/>
                <a:ext cx="690146" cy="456857"/>
              </a:xfrm>
              <a:prstGeom prst="rect">
                <a:avLst/>
              </a:prstGeom>
            </p:spPr>
          </p:pic>
          <p:pic>
            <p:nvPicPr>
              <p:cNvPr id="147" name="Picture 146">
                <a:extLst>
                  <a:ext uri="{FF2B5EF4-FFF2-40B4-BE49-F238E27FC236}">
                    <a16:creationId xmlns:a16="http://schemas.microsoft.com/office/drawing/2014/main" id="{B7E62366-3472-4C9A-B343-3E3E4B276D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06183" y="3581552"/>
                <a:ext cx="366507" cy="513929"/>
              </a:xfrm>
              <a:prstGeom prst="rect">
                <a:avLst/>
              </a:prstGeom>
            </p:spPr>
          </p:pic>
        </p:grpSp>
        <p:grpSp>
          <p:nvGrpSpPr>
            <p:cNvPr id="107" name="Group 106">
              <a:extLst>
                <a:ext uri="{FF2B5EF4-FFF2-40B4-BE49-F238E27FC236}">
                  <a16:creationId xmlns:a16="http://schemas.microsoft.com/office/drawing/2014/main" id="{301AA9E7-0BB8-4956-BB94-67BB609B6873}"/>
                </a:ext>
              </a:extLst>
            </p:cNvPr>
            <p:cNvGrpSpPr/>
            <p:nvPr/>
          </p:nvGrpSpPr>
          <p:grpSpPr>
            <a:xfrm>
              <a:off x="1341864" y="4194317"/>
              <a:ext cx="1701865" cy="2710476"/>
              <a:chOff x="1341864" y="4194317"/>
              <a:chExt cx="1701865" cy="2710476"/>
            </a:xfrm>
          </p:grpSpPr>
          <p:grpSp>
            <p:nvGrpSpPr>
              <p:cNvPr id="108" name="Group 107">
                <a:extLst>
                  <a:ext uri="{FF2B5EF4-FFF2-40B4-BE49-F238E27FC236}">
                    <a16:creationId xmlns:a16="http://schemas.microsoft.com/office/drawing/2014/main" id="{B7C5A647-E06A-49AF-A7A4-CEB3A516AFD0}"/>
                  </a:ext>
                </a:extLst>
              </p:cNvPr>
              <p:cNvGrpSpPr/>
              <p:nvPr/>
            </p:nvGrpSpPr>
            <p:grpSpPr>
              <a:xfrm>
                <a:off x="1638076" y="4194317"/>
                <a:ext cx="1286469" cy="1827789"/>
                <a:chOff x="4410437" y="5171160"/>
                <a:chExt cx="871461" cy="1238332"/>
              </a:xfrm>
            </p:grpSpPr>
            <p:sp>
              <p:nvSpPr>
                <p:cNvPr id="110" name="Freeform 12">
                  <a:extLst>
                    <a:ext uri="{FF2B5EF4-FFF2-40B4-BE49-F238E27FC236}">
                      <a16:creationId xmlns:a16="http://schemas.microsoft.com/office/drawing/2014/main" id="{5E726F27-70D7-4166-BC62-4987F498597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942457" y="5171160"/>
                  <a:ext cx="26858" cy="68574"/>
                </a:xfrm>
                <a:custGeom>
                  <a:avLst/>
                  <a:gdLst>
                    <a:gd name="T0" fmla="*/ 20 w 20"/>
                    <a:gd name="T1" fmla="*/ 0 h 51"/>
                    <a:gd name="T2" fmla="*/ 0 w 20"/>
                    <a:gd name="T3" fmla="*/ 51 h 51"/>
                    <a:gd name="T4" fmla="*/ 0 w 20"/>
                    <a:gd name="T5" fmla="*/ 51 h 51"/>
                    <a:gd name="T6" fmla="*/ 1 w 20"/>
                    <a:gd name="T7" fmla="*/ 46 h 51"/>
                    <a:gd name="T8" fmla="*/ 2 w 20"/>
                    <a:gd name="T9" fmla="*/ 43 h 51"/>
                    <a:gd name="T10" fmla="*/ 4 w 20"/>
                    <a:gd name="T11" fmla="*/ 36 h 51"/>
                    <a:gd name="T12" fmla="*/ 4 w 20"/>
                    <a:gd name="T13" fmla="*/ 34 h 51"/>
                    <a:gd name="T14" fmla="*/ 7 w 20"/>
                    <a:gd name="T15" fmla="*/ 27 h 51"/>
                    <a:gd name="T16" fmla="*/ 7 w 20"/>
                    <a:gd name="T17" fmla="*/ 25 h 51"/>
                    <a:gd name="T18" fmla="*/ 11 w 20"/>
                    <a:gd name="T19" fmla="*/ 18 h 51"/>
                    <a:gd name="T20" fmla="*/ 11 w 20"/>
                    <a:gd name="T21" fmla="*/ 17 h 51"/>
                    <a:gd name="T22" fmla="*/ 15 w 20"/>
                    <a:gd name="T23" fmla="*/ 8 h 51"/>
                    <a:gd name="T24" fmla="*/ 15 w 20"/>
                    <a:gd name="T25" fmla="*/ 8 h 51"/>
                    <a:gd name="T26" fmla="*/ 20 w 20"/>
                    <a:gd name="T27" fmla="*/ 0 h 51"/>
                    <a:gd name="T28" fmla="*/ 20 w 20"/>
                    <a:gd name="T29" fmla="*/ 0 h 51"/>
                    <a:gd name="T30" fmla="*/ 20 w 20"/>
                    <a:gd name="T31" fmla="*/ 0 h 51"/>
                    <a:gd name="T32" fmla="*/ 20 w 20"/>
                    <a:gd name="T33" fmla="*/ 0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51">
                      <a:moveTo>
                        <a:pt x="20" y="0"/>
                      </a:moveTo>
                      <a:cubicBezTo>
                        <a:pt x="10" y="16"/>
                        <a:pt x="4" y="33"/>
                        <a:pt x="0" y="51"/>
                      </a:cubicBezTo>
                      <a:cubicBezTo>
                        <a:pt x="0" y="51"/>
                        <a:pt x="0" y="51"/>
                        <a:pt x="0" y="51"/>
                      </a:cubicBezTo>
                      <a:cubicBezTo>
                        <a:pt x="1" y="49"/>
                        <a:pt x="1" y="48"/>
                        <a:pt x="1" y="46"/>
                      </a:cubicBezTo>
                      <a:cubicBezTo>
                        <a:pt x="2" y="45"/>
                        <a:pt x="2" y="44"/>
                        <a:pt x="2" y="43"/>
                      </a:cubicBezTo>
                      <a:cubicBezTo>
                        <a:pt x="3" y="41"/>
                        <a:pt x="3" y="39"/>
                        <a:pt x="4" y="36"/>
                      </a:cubicBezTo>
                      <a:cubicBezTo>
                        <a:pt x="4" y="36"/>
                        <a:pt x="4" y="35"/>
                        <a:pt x="4" y="34"/>
                      </a:cubicBezTo>
                      <a:cubicBezTo>
                        <a:pt x="5" y="32"/>
                        <a:pt x="6" y="29"/>
                        <a:pt x="7" y="27"/>
                      </a:cubicBezTo>
                      <a:cubicBezTo>
                        <a:pt x="7" y="26"/>
                        <a:pt x="7" y="26"/>
                        <a:pt x="7" y="25"/>
                      </a:cubicBezTo>
                      <a:cubicBezTo>
                        <a:pt x="8" y="23"/>
                        <a:pt x="9" y="20"/>
                        <a:pt x="11" y="18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2" y="14"/>
                        <a:pt x="14" y="11"/>
                        <a:pt x="15" y="8"/>
                      </a:cubicBezTo>
                      <a:cubicBezTo>
                        <a:pt x="15" y="8"/>
                        <a:pt x="15" y="8"/>
                        <a:pt x="15" y="8"/>
                      </a:cubicBezTo>
                      <a:cubicBezTo>
                        <a:pt x="17" y="5"/>
                        <a:pt x="18" y="3"/>
                        <a:pt x="20" y="0"/>
                      </a:cubicBezTo>
                      <a:moveTo>
                        <a:pt x="20" y="0"/>
                      </a:move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20" y="0"/>
                        <a:pt x="20" y="0"/>
                        <a:pt x="20" y="0"/>
                      </a:cubicBezTo>
                    </a:path>
                  </a:pathLst>
                </a:custGeom>
                <a:solidFill>
                  <a:srgbClr val="7F8FA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11" name="Rectangle 14">
                  <a:extLst>
                    <a:ext uri="{FF2B5EF4-FFF2-40B4-BE49-F238E27FC236}">
                      <a16:creationId xmlns:a16="http://schemas.microsoft.com/office/drawing/2014/main" id="{F7F5A400-B0D8-4536-98AA-B91E06D6904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41878" y="5239734"/>
                  <a:ext cx="540020" cy="1169758"/>
                </a:xfrm>
                <a:prstGeom prst="rect">
                  <a:avLst/>
                </a:prstGeom>
                <a:solidFill>
                  <a:srgbClr val="0072C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12" name="Rectangle 15">
                  <a:extLst>
                    <a:ext uri="{FF2B5EF4-FFF2-40B4-BE49-F238E27FC236}">
                      <a16:creationId xmlns:a16="http://schemas.microsoft.com/office/drawing/2014/main" id="{4DD365F0-9A9C-4DF0-9788-728661DF8C1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41878" y="5239734"/>
                  <a:ext cx="540020" cy="116975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13" name="Rectangle 16">
                  <a:extLst>
                    <a:ext uri="{FF2B5EF4-FFF2-40B4-BE49-F238E27FC236}">
                      <a16:creationId xmlns:a16="http://schemas.microsoft.com/office/drawing/2014/main" id="{6F20FF43-E07C-46C2-97D8-478053712C3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5796326"/>
                  <a:ext cx="434302" cy="70289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14" name="Rectangle 17">
                  <a:extLst>
                    <a:ext uri="{FF2B5EF4-FFF2-40B4-BE49-F238E27FC236}">
                      <a16:creationId xmlns:a16="http://schemas.microsoft.com/office/drawing/2014/main" id="{D406BF52-BAAE-47D1-B028-028BA10A669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5796326"/>
                  <a:ext cx="434302" cy="7028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15" name="Rectangle 18">
                  <a:extLst>
                    <a:ext uri="{FF2B5EF4-FFF2-40B4-BE49-F238E27FC236}">
                      <a16:creationId xmlns:a16="http://schemas.microsoft.com/office/drawing/2014/main" id="{F3215378-888D-4DF2-899B-83CEEB284A7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5918045"/>
                  <a:ext cx="434302" cy="69146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16" name="Rectangle 19">
                  <a:extLst>
                    <a:ext uri="{FF2B5EF4-FFF2-40B4-BE49-F238E27FC236}">
                      <a16:creationId xmlns:a16="http://schemas.microsoft.com/office/drawing/2014/main" id="{6AC0F142-C0D6-4A29-A384-ED21C19DF48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5918045"/>
                  <a:ext cx="434302" cy="691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17" name="Rectangle 20">
                  <a:extLst>
                    <a:ext uri="{FF2B5EF4-FFF2-40B4-BE49-F238E27FC236}">
                      <a16:creationId xmlns:a16="http://schemas.microsoft.com/office/drawing/2014/main" id="{1D519C47-973C-4B32-93F2-1EB3F7E20BD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6038621"/>
                  <a:ext cx="434302" cy="70289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18" name="Rectangle 21">
                  <a:extLst>
                    <a:ext uri="{FF2B5EF4-FFF2-40B4-BE49-F238E27FC236}">
                      <a16:creationId xmlns:a16="http://schemas.microsoft.com/office/drawing/2014/main" id="{C9436036-417E-47C0-BA8C-BE56D216FF0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6038621"/>
                  <a:ext cx="434302" cy="7028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19" name="Rectangle 22">
                  <a:extLst>
                    <a:ext uri="{FF2B5EF4-FFF2-40B4-BE49-F238E27FC236}">
                      <a16:creationId xmlns:a16="http://schemas.microsoft.com/office/drawing/2014/main" id="{BFE5210F-D93C-4E83-A657-FA1A6A008B5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6158625"/>
                  <a:ext cx="434302" cy="70860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20" name="Rectangle 23">
                  <a:extLst>
                    <a:ext uri="{FF2B5EF4-FFF2-40B4-BE49-F238E27FC236}">
                      <a16:creationId xmlns:a16="http://schemas.microsoft.com/office/drawing/2014/main" id="{EFE3A30E-0E18-4E1F-823C-FF02892CE97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6158625"/>
                  <a:ext cx="434302" cy="7086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21" name="Rectangle 24">
                  <a:extLst>
                    <a:ext uri="{FF2B5EF4-FFF2-40B4-BE49-F238E27FC236}">
                      <a16:creationId xmlns:a16="http://schemas.microsoft.com/office/drawing/2014/main" id="{19CA45A0-A99A-4B89-B3D0-031BC2F7D67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5433455"/>
                  <a:ext cx="434302" cy="70289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22" name="Rectangle 25">
                  <a:extLst>
                    <a:ext uri="{FF2B5EF4-FFF2-40B4-BE49-F238E27FC236}">
                      <a16:creationId xmlns:a16="http://schemas.microsoft.com/office/drawing/2014/main" id="{1A4725CD-A478-47E7-AE13-FEAC4988904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5554031"/>
                  <a:ext cx="434302" cy="70289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23" name="Rectangle 26">
                  <a:extLst>
                    <a:ext uri="{FF2B5EF4-FFF2-40B4-BE49-F238E27FC236}">
                      <a16:creationId xmlns:a16="http://schemas.microsoft.com/office/drawing/2014/main" id="{2C48B0F3-4E64-4416-97EC-6141825DC57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5675750"/>
                  <a:ext cx="434302" cy="69146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24" name="Rectangle 27">
                  <a:extLst>
                    <a:ext uri="{FF2B5EF4-FFF2-40B4-BE49-F238E27FC236}">
                      <a16:creationId xmlns:a16="http://schemas.microsoft.com/office/drawing/2014/main" id="{F17D578B-D6BD-4364-9AE7-EA2F09FE5D4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5675750"/>
                  <a:ext cx="434302" cy="691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25" name="Rectangle 28">
                  <a:extLst>
                    <a:ext uri="{FF2B5EF4-FFF2-40B4-BE49-F238E27FC236}">
                      <a16:creationId xmlns:a16="http://schemas.microsoft.com/office/drawing/2014/main" id="{5FEE36C0-BAEF-4452-BA78-3AF0088216D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5312880"/>
                  <a:ext cx="434302" cy="69146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26" name="Freeform 29">
                  <a:extLst>
                    <a:ext uri="{FF2B5EF4-FFF2-40B4-BE49-F238E27FC236}">
                      <a16:creationId xmlns:a16="http://schemas.microsoft.com/office/drawing/2014/main" id="{924F0425-9D0F-4DEC-9D71-E81760AD25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1878" y="5675750"/>
                  <a:ext cx="296583" cy="733742"/>
                </a:xfrm>
                <a:custGeom>
                  <a:avLst/>
                  <a:gdLst>
                    <a:gd name="T0" fmla="*/ 519 w 519"/>
                    <a:gd name="T1" fmla="*/ 0 h 1284"/>
                    <a:gd name="T2" fmla="*/ 0 w 519"/>
                    <a:gd name="T3" fmla="*/ 0 h 1284"/>
                    <a:gd name="T4" fmla="*/ 0 w 519"/>
                    <a:gd name="T5" fmla="*/ 1284 h 1284"/>
                    <a:gd name="T6" fmla="*/ 519 w 519"/>
                    <a:gd name="T7" fmla="*/ 1284 h 1284"/>
                    <a:gd name="T8" fmla="*/ 519 w 519"/>
                    <a:gd name="T9" fmla="*/ 969 h 1284"/>
                    <a:gd name="T10" fmla="*/ 95 w 519"/>
                    <a:gd name="T11" fmla="*/ 969 h 1284"/>
                    <a:gd name="T12" fmla="*/ 95 w 519"/>
                    <a:gd name="T13" fmla="*/ 845 h 1284"/>
                    <a:gd name="T14" fmla="*/ 519 w 519"/>
                    <a:gd name="T15" fmla="*/ 845 h 1284"/>
                    <a:gd name="T16" fmla="*/ 519 w 519"/>
                    <a:gd name="T17" fmla="*/ 758 h 1284"/>
                    <a:gd name="T18" fmla="*/ 95 w 519"/>
                    <a:gd name="T19" fmla="*/ 758 h 1284"/>
                    <a:gd name="T20" fmla="*/ 95 w 519"/>
                    <a:gd name="T21" fmla="*/ 635 h 1284"/>
                    <a:gd name="T22" fmla="*/ 519 w 519"/>
                    <a:gd name="T23" fmla="*/ 635 h 1284"/>
                    <a:gd name="T24" fmla="*/ 519 w 519"/>
                    <a:gd name="T25" fmla="*/ 545 h 1284"/>
                    <a:gd name="T26" fmla="*/ 95 w 519"/>
                    <a:gd name="T27" fmla="*/ 545 h 1284"/>
                    <a:gd name="T28" fmla="*/ 95 w 519"/>
                    <a:gd name="T29" fmla="*/ 424 h 1284"/>
                    <a:gd name="T30" fmla="*/ 519 w 519"/>
                    <a:gd name="T31" fmla="*/ 424 h 1284"/>
                    <a:gd name="T32" fmla="*/ 519 w 519"/>
                    <a:gd name="T33" fmla="*/ 334 h 1284"/>
                    <a:gd name="T34" fmla="*/ 95 w 519"/>
                    <a:gd name="T35" fmla="*/ 334 h 1284"/>
                    <a:gd name="T36" fmla="*/ 95 w 519"/>
                    <a:gd name="T37" fmla="*/ 211 h 1284"/>
                    <a:gd name="T38" fmla="*/ 519 w 519"/>
                    <a:gd name="T39" fmla="*/ 211 h 1284"/>
                    <a:gd name="T40" fmla="*/ 519 w 519"/>
                    <a:gd name="T41" fmla="*/ 121 h 1284"/>
                    <a:gd name="T42" fmla="*/ 95 w 519"/>
                    <a:gd name="T43" fmla="*/ 121 h 1284"/>
                    <a:gd name="T44" fmla="*/ 95 w 519"/>
                    <a:gd name="T45" fmla="*/ 0 h 1284"/>
                    <a:gd name="T46" fmla="*/ 519 w 519"/>
                    <a:gd name="T47" fmla="*/ 0 h 1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19" h="1284">
                      <a:moveTo>
                        <a:pt x="519" y="0"/>
                      </a:moveTo>
                      <a:lnTo>
                        <a:pt x="0" y="0"/>
                      </a:lnTo>
                      <a:lnTo>
                        <a:pt x="0" y="1284"/>
                      </a:lnTo>
                      <a:lnTo>
                        <a:pt x="519" y="1284"/>
                      </a:lnTo>
                      <a:lnTo>
                        <a:pt x="519" y="969"/>
                      </a:lnTo>
                      <a:lnTo>
                        <a:pt x="95" y="969"/>
                      </a:lnTo>
                      <a:lnTo>
                        <a:pt x="95" y="845"/>
                      </a:lnTo>
                      <a:lnTo>
                        <a:pt x="519" y="845"/>
                      </a:lnTo>
                      <a:lnTo>
                        <a:pt x="519" y="758"/>
                      </a:lnTo>
                      <a:lnTo>
                        <a:pt x="95" y="758"/>
                      </a:lnTo>
                      <a:lnTo>
                        <a:pt x="95" y="635"/>
                      </a:lnTo>
                      <a:lnTo>
                        <a:pt x="519" y="635"/>
                      </a:lnTo>
                      <a:lnTo>
                        <a:pt x="519" y="545"/>
                      </a:lnTo>
                      <a:lnTo>
                        <a:pt x="95" y="545"/>
                      </a:lnTo>
                      <a:lnTo>
                        <a:pt x="95" y="424"/>
                      </a:lnTo>
                      <a:lnTo>
                        <a:pt x="519" y="424"/>
                      </a:lnTo>
                      <a:lnTo>
                        <a:pt x="519" y="334"/>
                      </a:lnTo>
                      <a:lnTo>
                        <a:pt x="95" y="334"/>
                      </a:lnTo>
                      <a:lnTo>
                        <a:pt x="95" y="211"/>
                      </a:lnTo>
                      <a:lnTo>
                        <a:pt x="519" y="211"/>
                      </a:lnTo>
                      <a:lnTo>
                        <a:pt x="519" y="121"/>
                      </a:lnTo>
                      <a:lnTo>
                        <a:pt x="95" y="121"/>
                      </a:lnTo>
                      <a:lnTo>
                        <a:pt x="95" y="0"/>
                      </a:lnTo>
                      <a:lnTo>
                        <a:pt x="519" y="0"/>
                      </a:lnTo>
                      <a:close/>
                    </a:path>
                  </a:pathLst>
                </a:custGeom>
                <a:solidFill>
                  <a:srgbClr val="00498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27" name="Freeform 30">
                  <a:extLst>
                    <a:ext uri="{FF2B5EF4-FFF2-40B4-BE49-F238E27FC236}">
                      <a16:creationId xmlns:a16="http://schemas.microsoft.com/office/drawing/2014/main" id="{03341E5B-C49A-43E9-9A0F-1797A3E54D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1878" y="5675750"/>
                  <a:ext cx="296583" cy="733742"/>
                </a:xfrm>
                <a:custGeom>
                  <a:avLst/>
                  <a:gdLst>
                    <a:gd name="T0" fmla="*/ 519 w 519"/>
                    <a:gd name="T1" fmla="*/ 0 h 1284"/>
                    <a:gd name="T2" fmla="*/ 0 w 519"/>
                    <a:gd name="T3" fmla="*/ 0 h 1284"/>
                    <a:gd name="T4" fmla="*/ 0 w 519"/>
                    <a:gd name="T5" fmla="*/ 1284 h 1284"/>
                    <a:gd name="T6" fmla="*/ 519 w 519"/>
                    <a:gd name="T7" fmla="*/ 1284 h 1284"/>
                    <a:gd name="T8" fmla="*/ 519 w 519"/>
                    <a:gd name="T9" fmla="*/ 969 h 1284"/>
                    <a:gd name="T10" fmla="*/ 95 w 519"/>
                    <a:gd name="T11" fmla="*/ 969 h 1284"/>
                    <a:gd name="T12" fmla="*/ 95 w 519"/>
                    <a:gd name="T13" fmla="*/ 845 h 1284"/>
                    <a:gd name="T14" fmla="*/ 519 w 519"/>
                    <a:gd name="T15" fmla="*/ 845 h 1284"/>
                    <a:gd name="T16" fmla="*/ 519 w 519"/>
                    <a:gd name="T17" fmla="*/ 758 h 1284"/>
                    <a:gd name="T18" fmla="*/ 95 w 519"/>
                    <a:gd name="T19" fmla="*/ 758 h 1284"/>
                    <a:gd name="T20" fmla="*/ 95 w 519"/>
                    <a:gd name="T21" fmla="*/ 635 h 1284"/>
                    <a:gd name="T22" fmla="*/ 519 w 519"/>
                    <a:gd name="T23" fmla="*/ 635 h 1284"/>
                    <a:gd name="T24" fmla="*/ 519 w 519"/>
                    <a:gd name="T25" fmla="*/ 545 h 1284"/>
                    <a:gd name="T26" fmla="*/ 95 w 519"/>
                    <a:gd name="T27" fmla="*/ 545 h 1284"/>
                    <a:gd name="T28" fmla="*/ 95 w 519"/>
                    <a:gd name="T29" fmla="*/ 424 h 1284"/>
                    <a:gd name="T30" fmla="*/ 519 w 519"/>
                    <a:gd name="T31" fmla="*/ 424 h 1284"/>
                    <a:gd name="T32" fmla="*/ 519 w 519"/>
                    <a:gd name="T33" fmla="*/ 334 h 1284"/>
                    <a:gd name="T34" fmla="*/ 95 w 519"/>
                    <a:gd name="T35" fmla="*/ 334 h 1284"/>
                    <a:gd name="T36" fmla="*/ 95 w 519"/>
                    <a:gd name="T37" fmla="*/ 211 h 1284"/>
                    <a:gd name="T38" fmla="*/ 519 w 519"/>
                    <a:gd name="T39" fmla="*/ 211 h 1284"/>
                    <a:gd name="T40" fmla="*/ 519 w 519"/>
                    <a:gd name="T41" fmla="*/ 121 h 1284"/>
                    <a:gd name="T42" fmla="*/ 95 w 519"/>
                    <a:gd name="T43" fmla="*/ 121 h 1284"/>
                    <a:gd name="T44" fmla="*/ 95 w 519"/>
                    <a:gd name="T45" fmla="*/ 0 h 1284"/>
                    <a:gd name="T46" fmla="*/ 519 w 519"/>
                    <a:gd name="T47" fmla="*/ 0 h 1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19" h="1284">
                      <a:moveTo>
                        <a:pt x="519" y="0"/>
                      </a:moveTo>
                      <a:lnTo>
                        <a:pt x="0" y="0"/>
                      </a:lnTo>
                      <a:lnTo>
                        <a:pt x="0" y="1284"/>
                      </a:lnTo>
                      <a:lnTo>
                        <a:pt x="519" y="1284"/>
                      </a:lnTo>
                      <a:lnTo>
                        <a:pt x="519" y="969"/>
                      </a:lnTo>
                      <a:lnTo>
                        <a:pt x="95" y="969"/>
                      </a:lnTo>
                      <a:lnTo>
                        <a:pt x="95" y="845"/>
                      </a:lnTo>
                      <a:lnTo>
                        <a:pt x="519" y="845"/>
                      </a:lnTo>
                      <a:lnTo>
                        <a:pt x="519" y="758"/>
                      </a:lnTo>
                      <a:lnTo>
                        <a:pt x="95" y="758"/>
                      </a:lnTo>
                      <a:lnTo>
                        <a:pt x="95" y="635"/>
                      </a:lnTo>
                      <a:lnTo>
                        <a:pt x="519" y="635"/>
                      </a:lnTo>
                      <a:lnTo>
                        <a:pt x="519" y="545"/>
                      </a:lnTo>
                      <a:lnTo>
                        <a:pt x="95" y="545"/>
                      </a:lnTo>
                      <a:lnTo>
                        <a:pt x="95" y="424"/>
                      </a:lnTo>
                      <a:lnTo>
                        <a:pt x="519" y="424"/>
                      </a:lnTo>
                      <a:lnTo>
                        <a:pt x="519" y="334"/>
                      </a:lnTo>
                      <a:lnTo>
                        <a:pt x="95" y="334"/>
                      </a:lnTo>
                      <a:lnTo>
                        <a:pt x="95" y="211"/>
                      </a:lnTo>
                      <a:lnTo>
                        <a:pt x="519" y="211"/>
                      </a:lnTo>
                      <a:lnTo>
                        <a:pt x="519" y="121"/>
                      </a:lnTo>
                      <a:lnTo>
                        <a:pt x="95" y="121"/>
                      </a:lnTo>
                      <a:lnTo>
                        <a:pt x="95" y="0"/>
                      </a:lnTo>
                      <a:lnTo>
                        <a:pt x="519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28" name="Rectangle 31">
                  <a:extLst>
                    <a:ext uri="{FF2B5EF4-FFF2-40B4-BE49-F238E27FC236}">
                      <a16:creationId xmlns:a16="http://schemas.microsoft.com/office/drawing/2014/main" id="{F914C14C-96DD-456B-856F-4632518F9DF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5796326"/>
                  <a:ext cx="242295" cy="70289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29" name="Rectangle 32">
                  <a:extLst>
                    <a:ext uri="{FF2B5EF4-FFF2-40B4-BE49-F238E27FC236}">
                      <a16:creationId xmlns:a16="http://schemas.microsoft.com/office/drawing/2014/main" id="{781689D4-726C-4C86-BB35-F1340F2FC73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5796326"/>
                  <a:ext cx="242295" cy="7028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30" name="Rectangle 33">
                  <a:extLst>
                    <a:ext uri="{FF2B5EF4-FFF2-40B4-BE49-F238E27FC236}">
                      <a16:creationId xmlns:a16="http://schemas.microsoft.com/office/drawing/2014/main" id="{C50ED3F8-8A76-4913-8B97-68DF0B1BB6C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5918045"/>
                  <a:ext cx="242295" cy="69146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31" name="Rectangle 34">
                  <a:extLst>
                    <a:ext uri="{FF2B5EF4-FFF2-40B4-BE49-F238E27FC236}">
                      <a16:creationId xmlns:a16="http://schemas.microsoft.com/office/drawing/2014/main" id="{1BF3C3BD-6EC7-4B4C-B411-7170C26BC96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5918045"/>
                  <a:ext cx="242295" cy="691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32" name="Rectangle 35">
                  <a:extLst>
                    <a:ext uri="{FF2B5EF4-FFF2-40B4-BE49-F238E27FC236}">
                      <a16:creationId xmlns:a16="http://schemas.microsoft.com/office/drawing/2014/main" id="{CF07967A-B21B-4008-AC30-378E47117C4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6038621"/>
                  <a:ext cx="242295" cy="70289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33" name="Rectangle 36">
                  <a:extLst>
                    <a:ext uri="{FF2B5EF4-FFF2-40B4-BE49-F238E27FC236}">
                      <a16:creationId xmlns:a16="http://schemas.microsoft.com/office/drawing/2014/main" id="{DDEBF2C5-EE34-4761-8C87-B029146061B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6038621"/>
                  <a:ext cx="242295" cy="7028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34" name="Rectangle 37">
                  <a:extLst>
                    <a:ext uri="{FF2B5EF4-FFF2-40B4-BE49-F238E27FC236}">
                      <a16:creationId xmlns:a16="http://schemas.microsoft.com/office/drawing/2014/main" id="{0E393492-BA6A-4CC0-AEEF-57E26407995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6158625"/>
                  <a:ext cx="242295" cy="70860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35" name="Rectangle 38">
                  <a:extLst>
                    <a:ext uri="{FF2B5EF4-FFF2-40B4-BE49-F238E27FC236}">
                      <a16:creationId xmlns:a16="http://schemas.microsoft.com/office/drawing/2014/main" id="{5CB77A27-969D-46CD-A98C-CE216410A28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6158625"/>
                  <a:ext cx="242295" cy="7086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36" name="Rectangle 39">
                  <a:extLst>
                    <a:ext uri="{FF2B5EF4-FFF2-40B4-BE49-F238E27FC236}">
                      <a16:creationId xmlns:a16="http://schemas.microsoft.com/office/drawing/2014/main" id="{5A46F0A5-86D5-4A97-A415-BAEC5BBCB81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5675750"/>
                  <a:ext cx="242295" cy="69146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37" name="Rectangle 40">
                  <a:extLst>
                    <a:ext uri="{FF2B5EF4-FFF2-40B4-BE49-F238E27FC236}">
                      <a16:creationId xmlns:a16="http://schemas.microsoft.com/office/drawing/2014/main" id="{1357EF69-B539-440A-9B5E-CB987ED5D2E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96166" y="5675750"/>
                  <a:ext cx="242295" cy="691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38" name="Rectangle 41">
                  <a:extLst>
                    <a:ext uri="{FF2B5EF4-FFF2-40B4-BE49-F238E27FC236}">
                      <a16:creationId xmlns:a16="http://schemas.microsoft.com/office/drawing/2014/main" id="{D91EAD30-F4B1-483A-8342-932712814FC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10437" y="5735181"/>
                  <a:ext cx="540020" cy="674311"/>
                </a:xfrm>
                <a:prstGeom prst="rect">
                  <a:avLst/>
                </a:prstGeom>
                <a:solidFill>
                  <a:srgbClr val="0072C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39" name="Rectangle 42">
                  <a:extLst>
                    <a:ext uri="{FF2B5EF4-FFF2-40B4-BE49-F238E27FC236}">
                      <a16:creationId xmlns:a16="http://schemas.microsoft.com/office/drawing/2014/main" id="{CB1CBC1E-A7E3-4379-9756-DFC25DBDA5B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07020" y="6272344"/>
                  <a:ext cx="70289" cy="137148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40" name="Rectangle 43">
                  <a:extLst>
                    <a:ext uri="{FF2B5EF4-FFF2-40B4-BE49-F238E27FC236}">
                      <a16:creationId xmlns:a16="http://schemas.microsoft.com/office/drawing/2014/main" id="{CE44BA6E-E8D2-40FE-9C15-84CC2FC3D5B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586444" y="6272344"/>
                  <a:ext cx="68574" cy="137148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41" name="Rectangle 44">
                  <a:extLst>
                    <a:ext uri="{FF2B5EF4-FFF2-40B4-BE49-F238E27FC236}">
                      <a16:creationId xmlns:a16="http://schemas.microsoft.com/office/drawing/2014/main" id="{974C59F1-67A9-4313-A680-6B5D06D4602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64153" y="5796326"/>
                  <a:ext cx="434873" cy="70289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42" name="Rectangle 45">
                  <a:extLst>
                    <a:ext uri="{FF2B5EF4-FFF2-40B4-BE49-F238E27FC236}">
                      <a16:creationId xmlns:a16="http://schemas.microsoft.com/office/drawing/2014/main" id="{D384DA27-C532-4381-ABF3-1018314F580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64153" y="5918045"/>
                  <a:ext cx="434873" cy="69146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43" name="Rectangle 46">
                  <a:extLst>
                    <a:ext uri="{FF2B5EF4-FFF2-40B4-BE49-F238E27FC236}">
                      <a16:creationId xmlns:a16="http://schemas.microsoft.com/office/drawing/2014/main" id="{F4F29C84-AD56-42C8-9E18-C6FF67C0A6E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64153" y="6038621"/>
                  <a:ext cx="434873" cy="70289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  <p:sp>
              <p:nvSpPr>
                <p:cNvPr id="144" name="Rectangle 47">
                  <a:extLst>
                    <a:ext uri="{FF2B5EF4-FFF2-40B4-BE49-F238E27FC236}">
                      <a16:creationId xmlns:a16="http://schemas.microsoft.com/office/drawing/2014/main" id="{30B7597A-0B8C-4F5E-8169-083236D5E48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64153" y="6158625"/>
                  <a:ext cx="434873" cy="70860"/>
                </a:xfrm>
                <a:prstGeom prst="rect">
                  <a:avLst/>
                </a:prstGeom>
                <a:solidFill>
                  <a:srgbClr val="002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1596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</p:grp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7FB9B3F5-D59A-46F7-A647-582D5E918270}"/>
                  </a:ext>
                </a:extLst>
              </p:cNvPr>
              <p:cNvSpPr/>
              <p:nvPr/>
            </p:nvSpPr>
            <p:spPr bwMode="auto">
              <a:xfrm>
                <a:off x="1341864" y="5915020"/>
                <a:ext cx="1701865" cy="989773"/>
              </a:xfrm>
              <a:prstGeom prst="rect">
                <a:avLst/>
              </a:prstGeom>
              <a:noFill/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82845" tIns="182845" rIns="0" bIns="46627"/>
              <a:lstStyle/>
              <a:p>
                <a:pPr algn="ctr" defTabSz="932205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2000" dirty="0">
                    <a:solidFill>
                      <a:srgbClr val="505050"/>
                    </a:solidFill>
                    <a:latin typeface="Segoe UI Light"/>
                  </a:rPr>
                  <a:t>On-premises</a:t>
                </a:r>
              </a:p>
            </p:txBody>
          </p:sp>
        </p:grp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53D2E335-2EC5-428E-AA6B-A4F447B18070}"/>
              </a:ext>
            </a:extLst>
          </p:cNvPr>
          <p:cNvGrpSpPr/>
          <p:nvPr/>
        </p:nvGrpSpPr>
        <p:grpSpPr>
          <a:xfrm>
            <a:off x="3867197" y="3864630"/>
            <a:ext cx="4570497" cy="2141224"/>
            <a:chOff x="3980707" y="4224074"/>
            <a:chExt cx="4570497" cy="2141224"/>
          </a:xfrm>
        </p:grpSpPr>
        <p:grpSp>
          <p:nvGrpSpPr>
            <p:cNvPr id="167" name="Group 166">
              <a:extLst>
                <a:ext uri="{FF2B5EF4-FFF2-40B4-BE49-F238E27FC236}">
                  <a16:creationId xmlns:a16="http://schemas.microsoft.com/office/drawing/2014/main" id="{02F86807-A978-43A3-82D1-71C05362C0F0}"/>
                </a:ext>
              </a:extLst>
            </p:cNvPr>
            <p:cNvGrpSpPr/>
            <p:nvPr/>
          </p:nvGrpSpPr>
          <p:grpSpPr>
            <a:xfrm>
              <a:off x="5079169" y="4224074"/>
              <a:ext cx="2338242" cy="1671108"/>
              <a:chOff x="5084066" y="4224074"/>
              <a:chExt cx="2338242" cy="1671108"/>
            </a:xfrm>
          </p:grpSpPr>
          <p:grpSp>
            <p:nvGrpSpPr>
              <p:cNvPr id="169" name="Group 168">
                <a:extLst>
                  <a:ext uri="{FF2B5EF4-FFF2-40B4-BE49-F238E27FC236}">
                    <a16:creationId xmlns:a16="http://schemas.microsoft.com/office/drawing/2014/main" id="{C2C873BB-392C-41E7-B755-B7CA143EF24C}"/>
                  </a:ext>
                </a:extLst>
              </p:cNvPr>
              <p:cNvGrpSpPr/>
              <p:nvPr/>
            </p:nvGrpSpPr>
            <p:grpSpPr>
              <a:xfrm>
                <a:off x="5084066" y="4224074"/>
                <a:ext cx="2338242" cy="1671108"/>
                <a:chOff x="2658482" y="4224074"/>
                <a:chExt cx="2338242" cy="1671108"/>
              </a:xfrm>
            </p:grpSpPr>
            <p:grpSp>
              <p:nvGrpSpPr>
                <p:cNvPr id="171" name="Group 170">
                  <a:extLst>
                    <a:ext uri="{FF2B5EF4-FFF2-40B4-BE49-F238E27FC236}">
                      <a16:creationId xmlns:a16="http://schemas.microsoft.com/office/drawing/2014/main" id="{1AA519DA-3156-499C-BE38-D27E5406269B}"/>
                    </a:ext>
                  </a:extLst>
                </p:cNvPr>
                <p:cNvGrpSpPr/>
                <p:nvPr/>
              </p:nvGrpSpPr>
              <p:grpSpPr>
                <a:xfrm>
                  <a:off x="2658482" y="4224074"/>
                  <a:ext cx="2338242" cy="1671108"/>
                  <a:chOff x="2658482" y="4224074"/>
                  <a:chExt cx="2338242" cy="1671108"/>
                </a:xfrm>
              </p:grpSpPr>
              <p:pic>
                <p:nvPicPr>
                  <p:cNvPr id="173" name="Picture 172">
                    <a:extLst>
                      <a:ext uri="{FF2B5EF4-FFF2-40B4-BE49-F238E27FC236}">
                        <a16:creationId xmlns:a16="http://schemas.microsoft.com/office/drawing/2014/main" id="{82F5B0EC-AF51-48B2-99D7-44BB7FE58F4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2"/>
                  <a:stretch>
                    <a:fillRect/>
                  </a:stretch>
                </p:blipFill>
                <p:spPr>
                  <a:xfrm>
                    <a:off x="2658482" y="4315745"/>
                    <a:ext cx="2338242" cy="1579437"/>
                  </a:xfrm>
                  <a:prstGeom prst="rect">
                    <a:avLst/>
                  </a:prstGeom>
                </p:spPr>
              </p:pic>
              <p:sp>
                <p:nvSpPr>
                  <p:cNvPr id="174" name="Oval 173">
                    <a:extLst>
                      <a:ext uri="{FF2B5EF4-FFF2-40B4-BE49-F238E27FC236}">
                        <a16:creationId xmlns:a16="http://schemas.microsoft.com/office/drawing/2014/main" id="{B2938C5E-2419-428B-A1E4-C8C9D7878A0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215886" y="4224074"/>
                    <a:ext cx="734386" cy="734384"/>
                  </a:xfrm>
                  <a:prstGeom prst="ellipse">
                    <a:avLst/>
                  </a:prstGeom>
                  <a:solidFill>
                    <a:srgbClr val="0072C6"/>
                  </a:solidFill>
                  <a:ln>
                    <a:noFill/>
                    <a:headEnd type="none" w="med" len="med"/>
                    <a:tailEnd type="none" w="med" len="med"/>
                  </a:ln>
                  <a:effectLst>
                    <a:outerShdw dist="38100" dir="2700000" algn="tl" rotWithShape="0">
                      <a:prstClr val="black">
                        <a:alpha val="2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46630" rIns="0" bIns="46630" anchor="ctr"/>
                  <a:lstStyle/>
                  <a:p>
                    <a:pPr algn="ctr" defTabSz="932293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n-US" sz="2000" dirty="0">
                      <a:gradFill>
                        <a:gsLst>
                          <a:gs pos="0">
                            <a:srgbClr val="FFFFFF"/>
                          </a:gs>
                          <a:gs pos="100000">
                            <a:srgbClr val="FFFFFF"/>
                          </a:gs>
                        </a:gsLst>
                        <a:lin ang="5400000" scaled="0"/>
                      </a:gradFill>
                    </a:endParaRPr>
                  </a:p>
                </p:txBody>
              </p:sp>
            </p:grpSp>
            <p:sp>
              <p:nvSpPr>
                <p:cNvPr id="172" name="Freeform 208">
                  <a:extLst>
                    <a:ext uri="{FF2B5EF4-FFF2-40B4-BE49-F238E27FC236}">
                      <a16:creationId xmlns:a16="http://schemas.microsoft.com/office/drawing/2014/main" id="{6A458BAE-30AB-4C1F-9985-410FA332E96A}"/>
                    </a:ext>
                  </a:extLst>
                </p:cNvPr>
                <p:cNvSpPr>
                  <a:spLocks noEditPoints="1"/>
                </p:cNvSpPr>
                <p:nvPr/>
              </p:nvSpPr>
              <p:spPr bwMode="black">
                <a:xfrm>
                  <a:off x="4436768" y="4388319"/>
                  <a:ext cx="292621" cy="405895"/>
                </a:xfrm>
                <a:custGeom>
                  <a:avLst/>
                  <a:gdLst>
                    <a:gd name="T0" fmla="*/ 221 w 288"/>
                    <a:gd name="T1" fmla="*/ 373 h 399"/>
                    <a:gd name="T2" fmla="*/ 194 w 288"/>
                    <a:gd name="T3" fmla="*/ 350 h 399"/>
                    <a:gd name="T4" fmla="*/ 137 w 288"/>
                    <a:gd name="T5" fmla="*/ 150 h 399"/>
                    <a:gd name="T6" fmla="*/ 165 w 288"/>
                    <a:gd name="T7" fmla="*/ 398 h 399"/>
                    <a:gd name="T8" fmla="*/ 94 w 288"/>
                    <a:gd name="T9" fmla="*/ 325 h 399"/>
                    <a:gd name="T10" fmla="*/ 192 w 288"/>
                    <a:gd name="T11" fmla="*/ 269 h 399"/>
                    <a:gd name="T12" fmla="*/ 223 w 288"/>
                    <a:gd name="T13" fmla="*/ 371 h 399"/>
                    <a:gd name="T14" fmla="*/ 135 w 288"/>
                    <a:gd name="T15" fmla="*/ 170 h 399"/>
                    <a:gd name="T16" fmla="*/ 179 w 288"/>
                    <a:gd name="T17" fmla="*/ 395 h 399"/>
                    <a:gd name="T18" fmla="*/ 135 w 288"/>
                    <a:gd name="T19" fmla="*/ 324 h 399"/>
                    <a:gd name="T20" fmla="*/ 154 w 288"/>
                    <a:gd name="T21" fmla="*/ 308 h 399"/>
                    <a:gd name="T22" fmla="*/ 208 w 288"/>
                    <a:gd name="T23" fmla="*/ 382 h 399"/>
                    <a:gd name="T24" fmla="*/ 85 w 288"/>
                    <a:gd name="T25" fmla="*/ 380 h 399"/>
                    <a:gd name="T26" fmla="*/ 143 w 288"/>
                    <a:gd name="T27" fmla="*/ 82 h 399"/>
                    <a:gd name="T28" fmla="*/ 228 w 288"/>
                    <a:gd name="T29" fmla="*/ 288 h 399"/>
                    <a:gd name="T30" fmla="*/ 253 w 288"/>
                    <a:gd name="T31" fmla="*/ 340 h 399"/>
                    <a:gd name="T32" fmla="*/ 247 w 288"/>
                    <a:gd name="T33" fmla="*/ 233 h 399"/>
                    <a:gd name="T34" fmla="*/ 20 w 288"/>
                    <a:gd name="T35" fmla="*/ 263 h 399"/>
                    <a:gd name="T36" fmla="*/ 85 w 288"/>
                    <a:gd name="T37" fmla="*/ 380 h 399"/>
                    <a:gd name="T38" fmla="*/ 219 w 288"/>
                    <a:gd name="T39" fmla="*/ 242 h 399"/>
                    <a:gd name="T40" fmla="*/ 56 w 288"/>
                    <a:gd name="T41" fmla="*/ 305 h 399"/>
                    <a:gd name="T42" fmla="*/ 129 w 288"/>
                    <a:gd name="T43" fmla="*/ 397 h 399"/>
                    <a:gd name="T44" fmla="*/ 137 w 288"/>
                    <a:gd name="T45" fmla="*/ 115 h 399"/>
                    <a:gd name="T46" fmla="*/ 210 w 288"/>
                    <a:gd name="T47" fmla="*/ 334 h 399"/>
                    <a:gd name="T48" fmla="*/ 239 w 288"/>
                    <a:gd name="T49" fmla="*/ 357 h 399"/>
                    <a:gd name="T50" fmla="*/ 0 w 288"/>
                    <a:gd name="T51" fmla="*/ 202 h 399"/>
                    <a:gd name="T52" fmla="*/ 144 w 288"/>
                    <a:gd name="T53" fmla="*/ 51 h 399"/>
                    <a:gd name="T54" fmla="*/ 252 w 288"/>
                    <a:gd name="T55" fmla="*/ 298 h 399"/>
                    <a:gd name="T56" fmla="*/ 266 w 288"/>
                    <a:gd name="T57" fmla="*/ 320 h 399"/>
                    <a:gd name="T58" fmla="*/ 277 w 288"/>
                    <a:gd name="T59" fmla="*/ 221 h 399"/>
                    <a:gd name="T60" fmla="*/ 3 w 288"/>
                    <a:gd name="T61" fmla="*/ 162 h 399"/>
                    <a:gd name="T62" fmla="*/ 0 w 288"/>
                    <a:gd name="T63" fmla="*/ 202 h 399"/>
                    <a:gd name="T64" fmla="*/ 145 w 288"/>
                    <a:gd name="T65" fmla="*/ 0 h 399"/>
                    <a:gd name="T66" fmla="*/ 144 w 288"/>
                    <a:gd name="T67" fmla="*/ 18 h 399"/>
                    <a:gd name="T68" fmla="*/ 142 w 288"/>
                    <a:gd name="T69" fmla="*/ 308 h 399"/>
                    <a:gd name="T70" fmla="*/ 137 w 288"/>
                    <a:gd name="T71" fmla="*/ 201 h 399"/>
                    <a:gd name="T72" fmla="*/ 130 w 288"/>
                    <a:gd name="T73" fmla="*/ 208 h 399"/>
                    <a:gd name="T74" fmla="*/ 142 w 288"/>
                    <a:gd name="T75" fmla="*/ 308 h 3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88" h="399">
                      <a:moveTo>
                        <a:pt x="223" y="371"/>
                      </a:moveTo>
                      <a:cubicBezTo>
                        <a:pt x="221" y="373"/>
                        <a:pt x="221" y="373"/>
                        <a:pt x="221" y="373"/>
                      </a:cubicBezTo>
                      <a:cubicBezTo>
                        <a:pt x="220" y="374"/>
                        <a:pt x="218" y="375"/>
                        <a:pt x="217" y="376"/>
                      </a:cubicBezTo>
                      <a:cubicBezTo>
                        <a:pt x="215" y="374"/>
                        <a:pt x="205" y="366"/>
                        <a:pt x="194" y="350"/>
                      </a:cubicBezTo>
                      <a:cubicBezTo>
                        <a:pt x="181" y="332"/>
                        <a:pt x="177" y="299"/>
                        <a:pt x="180" y="268"/>
                      </a:cubicBezTo>
                      <a:cubicBezTo>
                        <a:pt x="186" y="212"/>
                        <a:pt x="180" y="148"/>
                        <a:pt x="137" y="150"/>
                      </a:cubicBezTo>
                      <a:cubicBezTo>
                        <a:pt x="90" y="152"/>
                        <a:pt x="69" y="245"/>
                        <a:pt x="106" y="319"/>
                      </a:cubicBezTo>
                      <a:cubicBezTo>
                        <a:pt x="125" y="357"/>
                        <a:pt x="150" y="384"/>
                        <a:pt x="165" y="398"/>
                      </a:cubicBezTo>
                      <a:cubicBezTo>
                        <a:pt x="161" y="398"/>
                        <a:pt x="157" y="399"/>
                        <a:pt x="153" y="399"/>
                      </a:cubicBezTo>
                      <a:cubicBezTo>
                        <a:pt x="137" y="384"/>
                        <a:pt x="115" y="364"/>
                        <a:pt x="94" y="325"/>
                      </a:cubicBezTo>
                      <a:cubicBezTo>
                        <a:pt x="46" y="236"/>
                        <a:pt x="82" y="134"/>
                        <a:pt x="137" y="134"/>
                      </a:cubicBezTo>
                      <a:cubicBezTo>
                        <a:pt x="195" y="134"/>
                        <a:pt x="201" y="201"/>
                        <a:pt x="192" y="269"/>
                      </a:cubicBezTo>
                      <a:cubicBezTo>
                        <a:pt x="188" y="301"/>
                        <a:pt x="191" y="329"/>
                        <a:pt x="202" y="346"/>
                      </a:cubicBezTo>
                      <a:cubicBezTo>
                        <a:pt x="213" y="363"/>
                        <a:pt x="224" y="370"/>
                        <a:pt x="223" y="371"/>
                      </a:cubicBezTo>
                      <a:close/>
                      <a:moveTo>
                        <a:pt x="166" y="306"/>
                      </a:moveTo>
                      <a:cubicBezTo>
                        <a:pt x="163" y="275"/>
                        <a:pt x="185" y="172"/>
                        <a:pt x="135" y="170"/>
                      </a:cubicBezTo>
                      <a:cubicBezTo>
                        <a:pt x="104" y="169"/>
                        <a:pt x="77" y="248"/>
                        <a:pt x="125" y="329"/>
                      </a:cubicBezTo>
                      <a:cubicBezTo>
                        <a:pt x="143" y="361"/>
                        <a:pt x="166" y="383"/>
                        <a:pt x="179" y="395"/>
                      </a:cubicBezTo>
                      <a:cubicBezTo>
                        <a:pt x="182" y="394"/>
                        <a:pt x="185" y="393"/>
                        <a:pt x="188" y="392"/>
                      </a:cubicBezTo>
                      <a:cubicBezTo>
                        <a:pt x="177" y="381"/>
                        <a:pt x="153" y="358"/>
                        <a:pt x="135" y="324"/>
                      </a:cubicBezTo>
                      <a:cubicBezTo>
                        <a:pt x="101" y="266"/>
                        <a:pt x="110" y="186"/>
                        <a:pt x="135" y="186"/>
                      </a:cubicBezTo>
                      <a:cubicBezTo>
                        <a:pt x="168" y="186"/>
                        <a:pt x="149" y="268"/>
                        <a:pt x="154" y="308"/>
                      </a:cubicBezTo>
                      <a:cubicBezTo>
                        <a:pt x="160" y="352"/>
                        <a:pt x="187" y="377"/>
                        <a:pt x="200" y="386"/>
                      </a:cubicBezTo>
                      <a:cubicBezTo>
                        <a:pt x="203" y="385"/>
                        <a:pt x="205" y="384"/>
                        <a:pt x="208" y="382"/>
                      </a:cubicBezTo>
                      <a:cubicBezTo>
                        <a:pt x="199" y="375"/>
                        <a:pt x="170" y="350"/>
                        <a:pt x="166" y="306"/>
                      </a:cubicBezTo>
                      <a:close/>
                      <a:moveTo>
                        <a:pt x="85" y="380"/>
                      </a:moveTo>
                      <a:cubicBezTo>
                        <a:pt x="65" y="357"/>
                        <a:pt x="36" y="313"/>
                        <a:pt x="31" y="261"/>
                      </a:cubicBezTo>
                      <a:cubicBezTo>
                        <a:pt x="25" y="164"/>
                        <a:pt x="66" y="82"/>
                        <a:pt x="143" y="82"/>
                      </a:cubicBezTo>
                      <a:cubicBezTo>
                        <a:pt x="213" y="82"/>
                        <a:pt x="241" y="157"/>
                        <a:pt x="235" y="231"/>
                      </a:cubicBezTo>
                      <a:cubicBezTo>
                        <a:pt x="234" y="251"/>
                        <a:pt x="228" y="269"/>
                        <a:pt x="228" y="288"/>
                      </a:cubicBezTo>
                      <a:cubicBezTo>
                        <a:pt x="227" y="320"/>
                        <a:pt x="236" y="334"/>
                        <a:pt x="248" y="347"/>
                      </a:cubicBezTo>
                      <a:cubicBezTo>
                        <a:pt x="250" y="345"/>
                        <a:pt x="251" y="343"/>
                        <a:pt x="253" y="340"/>
                      </a:cubicBezTo>
                      <a:cubicBezTo>
                        <a:pt x="246" y="330"/>
                        <a:pt x="237" y="313"/>
                        <a:pt x="238" y="289"/>
                      </a:cubicBezTo>
                      <a:cubicBezTo>
                        <a:pt x="239" y="273"/>
                        <a:pt x="243" y="254"/>
                        <a:pt x="247" y="233"/>
                      </a:cubicBezTo>
                      <a:cubicBezTo>
                        <a:pt x="257" y="169"/>
                        <a:pt x="233" y="66"/>
                        <a:pt x="143" y="65"/>
                      </a:cubicBezTo>
                      <a:cubicBezTo>
                        <a:pt x="77" y="64"/>
                        <a:pt x="7" y="129"/>
                        <a:pt x="20" y="263"/>
                      </a:cubicBezTo>
                      <a:cubicBezTo>
                        <a:pt x="24" y="299"/>
                        <a:pt x="39" y="330"/>
                        <a:pt x="54" y="354"/>
                      </a:cubicBezTo>
                      <a:cubicBezTo>
                        <a:pt x="64" y="365"/>
                        <a:pt x="74" y="373"/>
                        <a:pt x="85" y="380"/>
                      </a:cubicBezTo>
                      <a:close/>
                      <a:moveTo>
                        <a:pt x="219" y="331"/>
                      </a:moveTo>
                      <a:cubicBezTo>
                        <a:pt x="211" y="309"/>
                        <a:pt x="212" y="277"/>
                        <a:pt x="219" y="242"/>
                      </a:cubicBezTo>
                      <a:cubicBezTo>
                        <a:pt x="228" y="183"/>
                        <a:pt x="216" y="99"/>
                        <a:pt x="137" y="99"/>
                      </a:cubicBezTo>
                      <a:cubicBezTo>
                        <a:pt x="73" y="99"/>
                        <a:pt x="16" y="198"/>
                        <a:pt x="56" y="305"/>
                      </a:cubicBezTo>
                      <a:cubicBezTo>
                        <a:pt x="72" y="346"/>
                        <a:pt x="96" y="376"/>
                        <a:pt x="113" y="393"/>
                      </a:cubicBezTo>
                      <a:cubicBezTo>
                        <a:pt x="118" y="395"/>
                        <a:pt x="123" y="396"/>
                        <a:pt x="129" y="397"/>
                      </a:cubicBezTo>
                      <a:cubicBezTo>
                        <a:pt x="113" y="382"/>
                        <a:pt x="84" y="348"/>
                        <a:pt x="67" y="300"/>
                      </a:cubicBezTo>
                      <a:cubicBezTo>
                        <a:pt x="37" y="213"/>
                        <a:pt x="79" y="116"/>
                        <a:pt x="137" y="115"/>
                      </a:cubicBezTo>
                      <a:cubicBezTo>
                        <a:pt x="189" y="114"/>
                        <a:pt x="216" y="168"/>
                        <a:pt x="208" y="239"/>
                      </a:cubicBezTo>
                      <a:cubicBezTo>
                        <a:pt x="201" y="274"/>
                        <a:pt x="200" y="310"/>
                        <a:pt x="210" y="334"/>
                      </a:cubicBezTo>
                      <a:cubicBezTo>
                        <a:pt x="217" y="351"/>
                        <a:pt x="228" y="359"/>
                        <a:pt x="233" y="363"/>
                      </a:cubicBezTo>
                      <a:cubicBezTo>
                        <a:pt x="235" y="361"/>
                        <a:pt x="237" y="359"/>
                        <a:pt x="239" y="357"/>
                      </a:cubicBezTo>
                      <a:cubicBezTo>
                        <a:pt x="235" y="354"/>
                        <a:pt x="225" y="347"/>
                        <a:pt x="219" y="331"/>
                      </a:cubicBezTo>
                      <a:close/>
                      <a:moveTo>
                        <a:pt x="0" y="202"/>
                      </a:moveTo>
                      <a:cubicBezTo>
                        <a:pt x="0" y="217"/>
                        <a:pt x="1" y="231"/>
                        <a:pt x="4" y="245"/>
                      </a:cubicBezTo>
                      <a:cubicBezTo>
                        <a:pt x="6" y="146"/>
                        <a:pt x="40" y="49"/>
                        <a:pt x="144" y="51"/>
                      </a:cubicBezTo>
                      <a:cubicBezTo>
                        <a:pt x="230" y="51"/>
                        <a:pt x="271" y="143"/>
                        <a:pt x="262" y="219"/>
                      </a:cubicBezTo>
                      <a:cubicBezTo>
                        <a:pt x="259" y="248"/>
                        <a:pt x="252" y="276"/>
                        <a:pt x="252" y="298"/>
                      </a:cubicBezTo>
                      <a:cubicBezTo>
                        <a:pt x="252" y="315"/>
                        <a:pt x="258" y="326"/>
                        <a:pt x="260" y="330"/>
                      </a:cubicBezTo>
                      <a:cubicBezTo>
                        <a:pt x="262" y="327"/>
                        <a:pt x="264" y="323"/>
                        <a:pt x="266" y="320"/>
                      </a:cubicBezTo>
                      <a:cubicBezTo>
                        <a:pt x="263" y="314"/>
                        <a:pt x="261" y="308"/>
                        <a:pt x="262" y="298"/>
                      </a:cubicBezTo>
                      <a:cubicBezTo>
                        <a:pt x="262" y="279"/>
                        <a:pt x="272" y="252"/>
                        <a:pt x="277" y="221"/>
                      </a:cubicBezTo>
                      <a:cubicBezTo>
                        <a:pt x="288" y="144"/>
                        <a:pt x="247" y="31"/>
                        <a:pt x="144" y="31"/>
                      </a:cubicBezTo>
                      <a:cubicBezTo>
                        <a:pt x="62" y="32"/>
                        <a:pt x="18" y="92"/>
                        <a:pt x="3" y="162"/>
                      </a:cubicBezTo>
                      <a:cubicBezTo>
                        <a:pt x="1" y="175"/>
                        <a:pt x="0" y="188"/>
                        <a:pt x="0" y="201"/>
                      </a:cubicBezTo>
                      <a:cubicBezTo>
                        <a:pt x="0" y="201"/>
                        <a:pt x="0" y="202"/>
                        <a:pt x="0" y="202"/>
                      </a:cubicBezTo>
                      <a:close/>
                      <a:moveTo>
                        <a:pt x="262" y="75"/>
                      </a:moveTo>
                      <a:cubicBezTo>
                        <a:pt x="244" y="44"/>
                        <a:pt x="206" y="0"/>
                        <a:pt x="145" y="0"/>
                      </a:cubicBezTo>
                      <a:cubicBezTo>
                        <a:pt x="108" y="0"/>
                        <a:pt x="80" y="18"/>
                        <a:pt x="58" y="40"/>
                      </a:cubicBezTo>
                      <a:cubicBezTo>
                        <a:pt x="60" y="39"/>
                        <a:pt x="91" y="18"/>
                        <a:pt x="144" y="18"/>
                      </a:cubicBezTo>
                      <a:cubicBezTo>
                        <a:pt x="220" y="18"/>
                        <a:pt x="262" y="75"/>
                        <a:pt x="262" y="75"/>
                      </a:cubicBezTo>
                      <a:close/>
                      <a:moveTo>
                        <a:pt x="142" y="308"/>
                      </a:moveTo>
                      <a:cubicBezTo>
                        <a:pt x="140" y="294"/>
                        <a:pt x="141" y="277"/>
                        <a:pt x="142" y="260"/>
                      </a:cubicBezTo>
                      <a:cubicBezTo>
                        <a:pt x="143" y="238"/>
                        <a:pt x="144" y="209"/>
                        <a:pt x="137" y="201"/>
                      </a:cubicBezTo>
                      <a:cubicBezTo>
                        <a:pt x="137" y="201"/>
                        <a:pt x="137" y="201"/>
                        <a:pt x="135" y="201"/>
                      </a:cubicBezTo>
                      <a:cubicBezTo>
                        <a:pt x="135" y="201"/>
                        <a:pt x="132" y="202"/>
                        <a:pt x="130" y="208"/>
                      </a:cubicBezTo>
                      <a:cubicBezTo>
                        <a:pt x="122" y="227"/>
                        <a:pt x="122" y="271"/>
                        <a:pt x="141" y="308"/>
                      </a:cubicBezTo>
                      <a:cubicBezTo>
                        <a:pt x="141" y="309"/>
                        <a:pt x="142" y="309"/>
                        <a:pt x="142" y="30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/>
                <a:lstStyle/>
                <a:p>
                  <a:pPr defTabSz="932509">
                    <a:defRPr/>
                  </a:pPr>
                  <a:endParaRPr lang="en-US" sz="1836" dirty="0">
                    <a:solidFill>
                      <a:srgbClr val="505050"/>
                    </a:solidFill>
                    <a:ea typeface="ＭＳ Ｐゴシック" charset="0"/>
                  </a:endParaRPr>
                </a:p>
              </p:txBody>
            </p:sp>
          </p:grpSp>
          <p:pic>
            <p:nvPicPr>
              <p:cNvPr id="170" name="Picture 169">
                <a:extLst>
                  <a:ext uri="{FF2B5EF4-FFF2-40B4-BE49-F238E27FC236}">
                    <a16:creationId xmlns:a16="http://schemas.microsoft.com/office/drawing/2014/main" id="{AC1E28F4-A018-4E04-87FA-396C95403E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770966" y="4797567"/>
                <a:ext cx="869145" cy="869145"/>
              </a:xfrm>
              <a:prstGeom prst="rect">
                <a:avLst/>
              </a:prstGeom>
            </p:spPr>
          </p:pic>
        </p:grpSp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7839A468-921F-4FDE-BC70-AFA0AB04BC9B}"/>
                </a:ext>
              </a:extLst>
            </p:cNvPr>
            <p:cNvSpPr txBox="1"/>
            <p:nvPr/>
          </p:nvSpPr>
          <p:spPr>
            <a:xfrm>
              <a:off x="3980707" y="6088299"/>
              <a:ext cx="4570497" cy="276999"/>
            </a:xfrm>
            <a:prstGeom prst="rect">
              <a:avLst/>
            </a:prstGeom>
          </p:spPr>
          <p:txBody>
            <a:bodyPr wrap="square" lIns="0" tIns="0" rIns="0" bIns="0" rtlCol="0">
              <a:spAutoFit/>
            </a:bodyPr>
            <a:lstStyle/>
            <a:p>
              <a:pPr algn="ctr" defTabSz="913923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SzPct val="80000"/>
              </a:pPr>
              <a:r>
                <a:rPr lang="en-US" sz="2000" dirty="0">
                  <a:solidFill>
                    <a:srgbClr val="505050"/>
                  </a:solidFill>
                  <a:latin typeface="Segoe UI Light"/>
                  <a:ea typeface="ＭＳ Ｐゴシック" charset="0"/>
                  <a:cs typeface="Segoe UI Semibold" panose="020B0702040204020203" pitchFamily="34" charset="0"/>
                </a:rPr>
                <a:t>Microsoft Azure Active Directory</a:t>
              </a:r>
            </a:p>
          </p:txBody>
        </p:sp>
      </p:grpSp>
      <p:cxnSp>
        <p:nvCxnSpPr>
          <p:cNvPr id="175" name="Straight Arrow Connector 174">
            <a:extLst>
              <a:ext uri="{FF2B5EF4-FFF2-40B4-BE49-F238E27FC236}">
                <a16:creationId xmlns:a16="http://schemas.microsoft.com/office/drawing/2014/main" id="{983DF512-5DB6-4B3C-874F-050409650034}"/>
              </a:ext>
            </a:extLst>
          </p:cNvPr>
          <p:cNvCxnSpPr/>
          <p:nvPr/>
        </p:nvCxnSpPr>
        <p:spPr>
          <a:xfrm flipH="1">
            <a:off x="2930219" y="4863395"/>
            <a:ext cx="2005264" cy="0"/>
          </a:xfrm>
          <a:prstGeom prst="straightConnector1">
            <a:avLst/>
          </a:prstGeom>
          <a:ln w="31750" cap="rnd">
            <a:solidFill>
              <a:schemeClr val="tx1"/>
            </a:solidFill>
            <a:prstDash val="sysDot"/>
            <a:headEnd type="triangle" w="sm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Arrow Connector 175">
            <a:extLst>
              <a:ext uri="{FF2B5EF4-FFF2-40B4-BE49-F238E27FC236}">
                <a16:creationId xmlns:a16="http://schemas.microsoft.com/office/drawing/2014/main" id="{DD56DFF1-4E42-4A21-9C35-8EFFEF6E47A5}"/>
              </a:ext>
            </a:extLst>
          </p:cNvPr>
          <p:cNvCxnSpPr/>
          <p:nvPr/>
        </p:nvCxnSpPr>
        <p:spPr>
          <a:xfrm flipH="1">
            <a:off x="7411511" y="4967491"/>
            <a:ext cx="1390447" cy="0"/>
          </a:xfrm>
          <a:prstGeom prst="straightConnector1">
            <a:avLst/>
          </a:prstGeom>
          <a:ln w="31750" cap="rnd">
            <a:solidFill>
              <a:schemeClr val="tx1"/>
            </a:solidFill>
            <a:prstDash val="sysDot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Arrow Connector 176">
            <a:extLst>
              <a:ext uri="{FF2B5EF4-FFF2-40B4-BE49-F238E27FC236}">
                <a16:creationId xmlns:a16="http://schemas.microsoft.com/office/drawing/2014/main" id="{A37F5237-6C19-4A67-845F-B05E1806F7FC}"/>
              </a:ext>
            </a:extLst>
          </p:cNvPr>
          <p:cNvCxnSpPr/>
          <p:nvPr/>
        </p:nvCxnSpPr>
        <p:spPr>
          <a:xfrm>
            <a:off x="7377386" y="4732738"/>
            <a:ext cx="1319401" cy="0"/>
          </a:xfrm>
          <a:prstGeom prst="straightConnector1">
            <a:avLst/>
          </a:prstGeom>
          <a:ln w="31750" cap="rnd">
            <a:solidFill>
              <a:schemeClr val="tx1"/>
            </a:solidFill>
            <a:prstDash val="sysDot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Arrow Connector 177">
            <a:extLst>
              <a:ext uri="{FF2B5EF4-FFF2-40B4-BE49-F238E27FC236}">
                <a16:creationId xmlns:a16="http://schemas.microsoft.com/office/drawing/2014/main" id="{F39C9C9B-36A3-4CFF-B555-0BAC7B4634E2}"/>
              </a:ext>
            </a:extLst>
          </p:cNvPr>
          <p:cNvCxnSpPr/>
          <p:nvPr/>
        </p:nvCxnSpPr>
        <p:spPr>
          <a:xfrm>
            <a:off x="6079649" y="3676052"/>
            <a:ext cx="7121" cy="679684"/>
          </a:xfrm>
          <a:prstGeom prst="straightConnector1">
            <a:avLst/>
          </a:prstGeom>
          <a:ln w="31750" cap="rnd">
            <a:solidFill>
              <a:schemeClr val="tx1"/>
            </a:solidFill>
            <a:prstDash val="sysDot"/>
            <a:headEnd type="triangle" w="sm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655952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665DF-4791-4804-AEF8-CCF3FE652D7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76727" y="3933348"/>
            <a:ext cx="2745905" cy="405735"/>
          </a:xfrm>
        </p:spPr>
        <p:txBody>
          <a:bodyPr/>
          <a:lstStyle/>
          <a:p>
            <a:pPr algn="ctr"/>
            <a:r>
              <a:rPr lang="en-US" sz="3200" dirty="0"/>
              <a:t>Azure Active Directory</a:t>
            </a: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4FA43E20-423D-4BF4-81EA-1DC276A2D297}"/>
              </a:ext>
            </a:extLst>
          </p:cNvPr>
          <p:cNvSpPr>
            <a:spLocks noChangeAspect="1"/>
          </p:cNvSpPr>
          <p:nvPr/>
        </p:nvSpPr>
        <p:spPr bwMode="auto">
          <a:xfrm flipV="1">
            <a:off x="1224563" y="1747223"/>
            <a:ext cx="1850234" cy="1838267"/>
          </a:xfrm>
          <a:custGeom>
            <a:avLst/>
            <a:gdLst>
              <a:gd name="connsiteX0" fmla="*/ 3669750 w 7802051"/>
              <a:gd name="connsiteY0" fmla="*/ 4921020 h 7751588"/>
              <a:gd name="connsiteX1" fmla="*/ 3676808 w 7802051"/>
              <a:gd name="connsiteY1" fmla="*/ 4917189 h 7751588"/>
              <a:gd name="connsiteX2" fmla="*/ 3726054 w 7802051"/>
              <a:gd name="connsiteY2" fmla="*/ 4901903 h 7751588"/>
              <a:gd name="connsiteX3" fmla="*/ 3726054 w 7802051"/>
              <a:gd name="connsiteY3" fmla="*/ 2529358 h 7751588"/>
              <a:gd name="connsiteX4" fmla="*/ 2407723 w 7802051"/>
              <a:gd name="connsiteY4" fmla="*/ 3310455 h 7751588"/>
              <a:gd name="connsiteX5" fmla="*/ 2418532 w 7802051"/>
              <a:gd name="connsiteY5" fmla="*/ 3417678 h 7751588"/>
              <a:gd name="connsiteX6" fmla="*/ 2369399 w 7802051"/>
              <a:gd name="connsiteY6" fmla="*/ 3661045 h 7751588"/>
              <a:gd name="connsiteX7" fmla="*/ 2362622 w 7802051"/>
              <a:gd name="connsiteY7" fmla="*/ 3673532 h 7751588"/>
              <a:gd name="connsiteX8" fmla="*/ 4279965 w 7802051"/>
              <a:gd name="connsiteY8" fmla="*/ 4958071 h 7751588"/>
              <a:gd name="connsiteX9" fmla="*/ 5406368 w 7802051"/>
              <a:gd name="connsiteY9" fmla="*/ 3581135 h 7751588"/>
              <a:gd name="connsiteX10" fmla="*/ 5396221 w 7802051"/>
              <a:gd name="connsiteY10" fmla="*/ 3548447 h 7751588"/>
              <a:gd name="connsiteX11" fmla="*/ 5383519 w 7802051"/>
              <a:gd name="connsiteY11" fmla="*/ 3422441 h 7751588"/>
              <a:gd name="connsiteX12" fmla="*/ 5392133 w 7802051"/>
              <a:gd name="connsiteY12" fmla="*/ 3336986 h 7751588"/>
              <a:gd name="connsiteX13" fmla="*/ 4117986 w 7802051"/>
              <a:gd name="connsiteY13" fmla="*/ 2509174 h 7751588"/>
              <a:gd name="connsiteX14" fmla="*/ 4066733 w 7802051"/>
              <a:gd name="connsiteY14" fmla="*/ 2525083 h 7751588"/>
              <a:gd name="connsiteX15" fmla="*/ 4044164 w 7802051"/>
              <a:gd name="connsiteY15" fmla="*/ 2527359 h 7751588"/>
              <a:gd name="connsiteX16" fmla="*/ 4044164 w 7802051"/>
              <a:gd name="connsiteY16" fmla="*/ 4874334 h 7751588"/>
              <a:gd name="connsiteX17" fmla="*/ 4077374 w 7802051"/>
              <a:gd name="connsiteY17" fmla="*/ 4877682 h 7751588"/>
              <a:gd name="connsiteX18" fmla="*/ 4204647 w 7802051"/>
              <a:gd name="connsiteY18" fmla="*/ 4917190 h 7751588"/>
              <a:gd name="connsiteX19" fmla="*/ 3940727 w 7802051"/>
              <a:gd name="connsiteY19" fmla="*/ 6219967 h 7751588"/>
              <a:gd name="connsiteX20" fmla="*/ 3262698 w 7802051"/>
              <a:gd name="connsiteY20" fmla="*/ 5541937 h 7751588"/>
              <a:gd name="connsiteX21" fmla="*/ 3378494 w 7802051"/>
              <a:gd name="connsiteY21" fmla="*/ 5162844 h 7751588"/>
              <a:gd name="connsiteX22" fmla="*/ 3384198 w 7802051"/>
              <a:gd name="connsiteY22" fmla="*/ 5155931 h 7751588"/>
              <a:gd name="connsiteX23" fmla="*/ 2119419 w 7802051"/>
              <a:gd name="connsiteY23" fmla="*/ 3948859 h 7751588"/>
              <a:gd name="connsiteX24" fmla="*/ 2036672 w 7802051"/>
              <a:gd name="connsiteY24" fmla="*/ 3993772 h 7751588"/>
              <a:gd name="connsiteX25" fmla="*/ 1793305 w 7802051"/>
              <a:gd name="connsiteY25" fmla="*/ 4042906 h 7751588"/>
              <a:gd name="connsiteX26" fmla="*/ 1168076 w 7802051"/>
              <a:gd name="connsiteY26" fmla="*/ 3417678 h 7751588"/>
              <a:gd name="connsiteX27" fmla="*/ 1793304 w 7802051"/>
              <a:gd name="connsiteY27" fmla="*/ 2792451 h 7751588"/>
              <a:gd name="connsiteX28" fmla="*/ 2235408 w 7802051"/>
              <a:gd name="connsiteY28" fmla="*/ 2975575 h 7751588"/>
              <a:gd name="connsiteX29" fmla="*/ 2241113 w 7802051"/>
              <a:gd name="connsiteY29" fmla="*/ 2982489 h 7751588"/>
              <a:gd name="connsiteX30" fmla="*/ 3433657 w 7802051"/>
              <a:gd name="connsiteY30" fmla="*/ 2275919 h 7751588"/>
              <a:gd name="connsiteX31" fmla="*/ 3422279 w 7802051"/>
              <a:gd name="connsiteY31" fmla="*/ 2262129 h 7751588"/>
              <a:gd name="connsiteX32" fmla="*/ 3315500 w 7802051"/>
              <a:gd name="connsiteY32" fmla="*/ 1912558 h 7751588"/>
              <a:gd name="connsiteX33" fmla="*/ 3940728 w 7802051"/>
              <a:gd name="connsiteY33" fmla="*/ 1287330 h 7751588"/>
              <a:gd name="connsiteX34" fmla="*/ 4565956 w 7802051"/>
              <a:gd name="connsiteY34" fmla="*/ 1912558 h 7751588"/>
              <a:gd name="connsiteX35" fmla="*/ 4459177 w 7802051"/>
              <a:gd name="connsiteY35" fmla="*/ 2262129 h 7751588"/>
              <a:gd name="connsiteX36" fmla="*/ 4442548 w 7802051"/>
              <a:gd name="connsiteY36" fmla="*/ 2282283 h 7751588"/>
              <a:gd name="connsiteX37" fmla="*/ 5549310 w 7802051"/>
              <a:gd name="connsiteY37" fmla="*/ 3001346 h 7751588"/>
              <a:gd name="connsiteX38" fmla="*/ 5566644 w 7802051"/>
              <a:gd name="connsiteY38" fmla="*/ 2980338 h 7751588"/>
              <a:gd name="connsiteX39" fmla="*/ 6008747 w 7802051"/>
              <a:gd name="connsiteY39" fmla="*/ 2797213 h 7751588"/>
              <a:gd name="connsiteX40" fmla="*/ 6633974 w 7802051"/>
              <a:gd name="connsiteY40" fmla="*/ 3422441 h 7751588"/>
              <a:gd name="connsiteX41" fmla="*/ 6008747 w 7802051"/>
              <a:gd name="connsiteY41" fmla="*/ 4047670 h 7751588"/>
              <a:gd name="connsiteX42" fmla="*/ 5659175 w 7802051"/>
              <a:gd name="connsiteY42" fmla="*/ 3940890 h 7751588"/>
              <a:gd name="connsiteX43" fmla="*/ 5615689 w 7802051"/>
              <a:gd name="connsiteY43" fmla="*/ 3905011 h 7751588"/>
              <a:gd name="connsiteX44" fmla="*/ 4536367 w 7802051"/>
              <a:gd name="connsiteY44" fmla="*/ 5224392 h 7751588"/>
              <a:gd name="connsiteX45" fmla="*/ 4565475 w 7802051"/>
              <a:gd name="connsiteY45" fmla="*/ 5278017 h 7751588"/>
              <a:gd name="connsiteX46" fmla="*/ 4618758 w 7802051"/>
              <a:gd name="connsiteY46" fmla="*/ 5541937 h 7751588"/>
              <a:gd name="connsiteX47" fmla="*/ 3940727 w 7802051"/>
              <a:gd name="connsiteY47" fmla="*/ 6219967 h 7751588"/>
              <a:gd name="connsiteX48" fmla="*/ 3898615 w 7802051"/>
              <a:gd name="connsiteY48" fmla="*/ 7751588 h 7751588"/>
              <a:gd name="connsiteX49" fmla="*/ 7797230 w 7802051"/>
              <a:gd name="connsiteY49" fmla="*/ 3181174 h 7751588"/>
              <a:gd name="connsiteX50" fmla="*/ 7802051 w 7802051"/>
              <a:gd name="connsiteY50" fmla="*/ 3181174 h 7751588"/>
              <a:gd name="connsiteX51" fmla="*/ 3903436 w 7802051"/>
              <a:gd name="connsiteY51" fmla="*/ 0 h 7751588"/>
              <a:gd name="connsiteX52" fmla="*/ 4821 w 7802051"/>
              <a:gd name="connsiteY52" fmla="*/ 3181174 h 7751588"/>
              <a:gd name="connsiteX53" fmla="*/ 0 w 7802051"/>
              <a:gd name="connsiteY53" fmla="*/ 3181174 h 7751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7802051" h="7751588">
                <a:moveTo>
                  <a:pt x="3669750" y="4921020"/>
                </a:moveTo>
                <a:lnTo>
                  <a:pt x="3676808" y="4917189"/>
                </a:lnTo>
                <a:lnTo>
                  <a:pt x="3726054" y="4901903"/>
                </a:lnTo>
                <a:lnTo>
                  <a:pt x="3726054" y="2529358"/>
                </a:lnTo>
                <a:lnTo>
                  <a:pt x="2407723" y="3310455"/>
                </a:lnTo>
                <a:lnTo>
                  <a:pt x="2418532" y="3417678"/>
                </a:lnTo>
                <a:cubicBezTo>
                  <a:pt x="2418532" y="3504005"/>
                  <a:pt x="2401037" y="3586244"/>
                  <a:pt x="2369399" y="3661045"/>
                </a:cubicBezTo>
                <a:lnTo>
                  <a:pt x="2362622" y="3673532"/>
                </a:lnTo>
                <a:close/>
                <a:moveTo>
                  <a:pt x="4279965" y="4958071"/>
                </a:moveTo>
                <a:lnTo>
                  <a:pt x="5406368" y="3581135"/>
                </a:lnTo>
                <a:lnTo>
                  <a:pt x="5396221" y="3548447"/>
                </a:lnTo>
                <a:cubicBezTo>
                  <a:pt x="5387893" y="3507746"/>
                  <a:pt x="5383519" y="3465605"/>
                  <a:pt x="5383519" y="3422441"/>
                </a:cubicBezTo>
                <a:lnTo>
                  <a:pt x="5392133" y="3336986"/>
                </a:lnTo>
                <a:lnTo>
                  <a:pt x="4117986" y="2509174"/>
                </a:lnTo>
                <a:lnTo>
                  <a:pt x="4066733" y="2525083"/>
                </a:lnTo>
                <a:lnTo>
                  <a:pt x="4044164" y="2527359"/>
                </a:lnTo>
                <a:lnTo>
                  <a:pt x="4044164" y="4874334"/>
                </a:lnTo>
                <a:lnTo>
                  <a:pt x="4077374" y="4877682"/>
                </a:lnTo>
                <a:cubicBezTo>
                  <a:pt x="4121512" y="4886714"/>
                  <a:pt x="4164089" y="4900035"/>
                  <a:pt x="4204647" y="4917190"/>
                </a:cubicBezTo>
                <a:close/>
                <a:moveTo>
                  <a:pt x="3940727" y="6219967"/>
                </a:moveTo>
                <a:cubicBezTo>
                  <a:pt x="3566261" y="6219967"/>
                  <a:pt x="3262698" y="5916403"/>
                  <a:pt x="3262698" y="5541937"/>
                </a:cubicBezTo>
                <a:cubicBezTo>
                  <a:pt x="3262698" y="5401512"/>
                  <a:pt x="3305387" y="5271058"/>
                  <a:pt x="3378494" y="5162844"/>
                </a:cubicBezTo>
                <a:lnTo>
                  <a:pt x="3384198" y="5155931"/>
                </a:lnTo>
                <a:lnTo>
                  <a:pt x="2119419" y="3948859"/>
                </a:lnTo>
                <a:lnTo>
                  <a:pt x="2036672" y="3993772"/>
                </a:lnTo>
                <a:cubicBezTo>
                  <a:pt x="1961870" y="4025410"/>
                  <a:pt x="1879630" y="4042906"/>
                  <a:pt x="1793305" y="4042906"/>
                </a:cubicBezTo>
                <a:cubicBezTo>
                  <a:pt x="1448001" y="4042906"/>
                  <a:pt x="1168077" y="3762982"/>
                  <a:pt x="1168076" y="3417678"/>
                </a:cubicBezTo>
                <a:cubicBezTo>
                  <a:pt x="1168077" y="3072374"/>
                  <a:pt x="1448000" y="2792450"/>
                  <a:pt x="1793304" y="2792451"/>
                </a:cubicBezTo>
                <a:cubicBezTo>
                  <a:pt x="1965957" y="2792450"/>
                  <a:pt x="2122264" y="2862431"/>
                  <a:pt x="2235408" y="2975575"/>
                </a:cubicBezTo>
                <a:lnTo>
                  <a:pt x="2241113" y="2982489"/>
                </a:lnTo>
                <a:lnTo>
                  <a:pt x="3433657" y="2275919"/>
                </a:lnTo>
                <a:lnTo>
                  <a:pt x="3422279" y="2262129"/>
                </a:lnTo>
                <a:cubicBezTo>
                  <a:pt x="3354864" y="2162342"/>
                  <a:pt x="3315500" y="2042047"/>
                  <a:pt x="3315500" y="1912558"/>
                </a:cubicBezTo>
                <a:cubicBezTo>
                  <a:pt x="3315500" y="1567254"/>
                  <a:pt x="3595424" y="1287330"/>
                  <a:pt x="3940728" y="1287330"/>
                </a:cubicBezTo>
                <a:cubicBezTo>
                  <a:pt x="4286032" y="1287330"/>
                  <a:pt x="4565956" y="1567254"/>
                  <a:pt x="4565956" y="1912558"/>
                </a:cubicBezTo>
                <a:cubicBezTo>
                  <a:pt x="4565956" y="2042047"/>
                  <a:pt x="4526592" y="2162342"/>
                  <a:pt x="4459177" y="2262129"/>
                </a:cubicBezTo>
                <a:lnTo>
                  <a:pt x="4442548" y="2282283"/>
                </a:lnTo>
                <a:lnTo>
                  <a:pt x="5549310" y="3001346"/>
                </a:lnTo>
                <a:lnTo>
                  <a:pt x="5566644" y="2980338"/>
                </a:lnTo>
                <a:cubicBezTo>
                  <a:pt x="5679788" y="2867194"/>
                  <a:pt x="5836095" y="2797213"/>
                  <a:pt x="6008747" y="2797213"/>
                </a:cubicBezTo>
                <a:cubicBezTo>
                  <a:pt x="6354050" y="2797213"/>
                  <a:pt x="6633975" y="3077137"/>
                  <a:pt x="6633974" y="3422441"/>
                </a:cubicBezTo>
                <a:cubicBezTo>
                  <a:pt x="6633975" y="3767745"/>
                  <a:pt x="6354050" y="4047669"/>
                  <a:pt x="6008747" y="4047670"/>
                </a:cubicBezTo>
                <a:cubicBezTo>
                  <a:pt x="5879257" y="4047669"/>
                  <a:pt x="5758963" y="4008305"/>
                  <a:pt x="5659175" y="3940890"/>
                </a:cubicBezTo>
                <a:lnTo>
                  <a:pt x="5615689" y="3905011"/>
                </a:lnTo>
                <a:lnTo>
                  <a:pt x="4536367" y="5224392"/>
                </a:lnTo>
                <a:lnTo>
                  <a:pt x="4565475" y="5278017"/>
                </a:lnTo>
                <a:cubicBezTo>
                  <a:pt x="4599785" y="5359135"/>
                  <a:pt x="4618758" y="5448320"/>
                  <a:pt x="4618758" y="5541937"/>
                </a:cubicBezTo>
                <a:cubicBezTo>
                  <a:pt x="4618758" y="5916403"/>
                  <a:pt x="4315194" y="6219967"/>
                  <a:pt x="3940727" y="6219967"/>
                </a:cubicBezTo>
                <a:close/>
                <a:moveTo>
                  <a:pt x="3898615" y="7751588"/>
                </a:moveTo>
                <a:lnTo>
                  <a:pt x="7797230" y="3181174"/>
                </a:lnTo>
                <a:lnTo>
                  <a:pt x="7802051" y="3181174"/>
                </a:lnTo>
                <a:lnTo>
                  <a:pt x="3903436" y="0"/>
                </a:lnTo>
                <a:lnTo>
                  <a:pt x="4821" y="3181174"/>
                </a:lnTo>
                <a:lnTo>
                  <a:pt x="0" y="3181174"/>
                </a:lnTo>
                <a:close/>
              </a:path>
            </a:pathLst>
          </a:custGeom>
          <a:solidFill>
            <a:srgbClr val="0078D7">
              <a:alpha val="95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4" rIns="182854" bIns="14628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kern="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0C575F7-F77B-4E9A-95A1-E7BC8096F229}"/>
              </a:ext>
            </a:extLst>
          </p:cNvPr>
          <p:cNvGrpSpPr/>
          <p:nvPr/>
        </p:nvGrpSpPr>
        <p:grpSpPr>
          <a:xfrm>
            <a:off x="10206114" y="264768"/>
            <a:ext cx="1737113" cy="1005698"/>
            <a:chOff x="10206697" y="264320"/>
            <a:chExt cx="1737360" cy="1005840"/>
          </a:xfrm>
        </p:grpSpPr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DC4AF871-0B17-4822-B598-666985C55AF5}"/>
                </a:ext>
              </a:extLst>
            </p:cNvPr>
            <p:cNvSpPr/>
            <p:nvPr/>
          </p:nvSpPr>
          <p:spPr bwMode="auto">
            <a:xfrm>
              <a:off x="10206697" y="264320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fontAlgn="t"/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Conditional Access</a:t>
              </a: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E3517E17-B290-47B6-8854-68FE1CE2DF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56620" y="538640"/>
              <a:ext cx="457200" cy="457200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44D289E7-15BC-483A-903A-943448CE3A0A}"/>
              </a:ext>
            </a:extLst>
          </p:cNvPr>
          <p:cNvGrpSpPr/>
          <p:nvPr/>
        </p:nvGrpSpPr>
        <p:grpSpPr>
          <a:xfrm>
            <a:off x="10206114" y="1328423"/>
            <a:ext cx="1737113" cy="1005698"/>
            <a:chOff x="10206697" y="1328125"/>
            <a:chExt cx="1737360" cy="1005840"/>
          </a:xfrm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57B71EFC-F168-46AD-8E0D-847DCC656C3D}"/>
                </a:ext>
              </a:extLst>
            </p:cNvPr>
            <p:cNvSpPr/>
            <p:nvPr/>
          </p:nvSpPr>
          <p:spPr bwMode="auto">
            <a:xfrm>
              <a:off x="10206697" y="1328125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fontAlgn="t"/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Multi-Factor Authentication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4DB28BD-6612-44E1-BC6E-F7D1A6A9E5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56620" y="1602445"/>
              <a:ext cx="457200" cy="457200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5D6AC47A-C9E9-45FB-9B8C-F6657F64712E}"/>
              </a:ext>
            </a:extLst>
          </p:cNvPr>
          <p:cNvGrpSpPr/>
          <p:nvPr/>
        </p:nvGrpSpPr>
        <p:grpSpPr>
          <a:xfrm>
            <a:off x="4808170" y="2392076"/>
            <a:ext cx="1737113" cy="1005698"/>
            <a:chOff x="4807987" y="2391930"/>
            <a:chExt cx="1737360" cy="1005840"/>
          </a:xfrm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978CD808-755F-46B2-B126-46659EA51457}"/>
                </a:ext>
              </a:extLst>
            </p:cNvPr>
            <p:cNvSpPr/>
            <p:nvPr/>
          </p:nvSpPr>
          <p:spPr bwMode="auto">
            <a:xfrm>
              <a:off x="4807987" y="2391930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fontAlgn="t"/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Addition of custom cloud apps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7EA88FC-299A-402F-9D0F-D9357AB1C5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1122" y="2666250"/>
              <a:ext cx="457200" cy="457200"/>
            </a:xfrm>
            <a:prstGeom prst="rect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9A0EAC9-F73E-444D-8797-2EB294747DA9}"/>
              </a:ext>
            </a:extLst>
          </p:cNvPr>
          <p:cNvGrpSpPr/>
          <p:nvPr/>
        </p:nvGrpSpPr>
        <p:grpSpPr>
          <a:xfrm>
            <a:off x="4808170" y="3455729"/>
            <a:ext cx="1737113" cy="1005698"/>
            <a:chOff x="4807987" y="3455733"/>
            <a:chExt cx="1737360" cy="1005840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F9BA3E00-06DF-4248-AF87-730769FFD5A8}"/>
                </a:ext>
              </a:extLst>
            </p:cNvPr>
            <p:cNvSpPr/>
            <p:nvPr/>
          </p:nvSpPr>
          <p:spPr bwMode="auto">
            <a:xfrm>
              <a:off x="4807987" y="3455733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fontAlgn="t"/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Remote Access to on-premises apps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2DF87E7-6A77-474F-A592-2D024F81A0E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1122" y="3730053"/>
              <a:ext cx="457200" cy="457200"/>
            </a:xfrm>
            <a:prstGeom prst="rect">
              <a:avLst/>
            </a:prstGeom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8D567BD-9DCF-4B81-8A98-E3B08CACC271}"/>
              </a:ext>
            </a:extLst>
          </p:cNvPr>
          <p:cNvGrpSpPr/>
          <p:nvPr/>
        </p:nvGrpSpPr>
        <p:grpSpPr>
          <a:xfrm>
            <a:off x="10206114" y="3455729"/>
            <a:ext cx="1737113" cy="1005698"/>
            <a:chOff x="10206697" y="3455733"/>
            <a:chExt cx="1737360" cy="1005840"/>
          </a:xfrm>
        </p:grpSpPr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CBA5E6C3-A660-4CEC-86FB-2CA7A0596436}"/>
                </a:ext>
              </a:extLst>
            </p:cNvPr>
            <p:cNvSpPr/>
            <p:nvPr/>
          </p:nvSpPr>
          <p:spPr bwMode="auto">
            <a:xfrm>
              <a:off x="10206697" y="3455733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defTabSz="914225">
                <a:defRPr/>
              </a:pPr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Privileged Identity Management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C5F6E7AE-4C53-4ED8-9CC7-18F0C5A554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56620" y="3730053"/>
              <a:ext cx="457200" cy="457200"/>
            </a:xfrm>
            <a:prstGeom prst="rect">
              <a:avLst/>
            </a:prstGeom>
          </p:spPr>
        </p:pic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51AC590B-6639-4DFB-A323-2FCA2D362671}"/>
              </a:ext>
            </a:extLst>
          </p:cNvPr>
          <p:cNvGrpSpPr/>
          <p:nvPr/>
        </p:nvGrpSpPr>
        <p:grpSpPr>
          <a:xfrm>
            <a:off x="8406800" y="2392076"/>
            <a:ext cx="1737113" cy="1005698"/>
            <a:chOff x="8407127" y="2391930"/>
            <a:chExt cx="1737360" cy="1005840"/>
          </a:xfrm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F58E2BCB-A9D8-4723-A8CF-4B55C1AE6E51}"/>
                </a:ext>
              </a:extLst>
            </p:cNvPr>
            <p:cNvSpPr/>
            <p:nvPr/>
          </p:nvSpPr>
          <p:spPr bwMode="auto">
            <a:xfrm>
              <a:off x="8407127" y="2391930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defTabSz="914192">
                <a:defRPr/>
              </a:pPr>
              <a:r>
                <a:rPr lang="en-US" sz="1050" spc="-30" dirty="0">
                  <a:solidFill>
                    <a:srgbClr val="505050"/>
                  </a:solidFill>
                  <a:latin typeface="Segoe UI"/>
                  <a:ea typeface="Segoe UI" pitchFamily="34" charset="0"/>
                  <a:cs typeface="Arial" panose="020B0604020202020204" pitchFamily="34" charset="0"/>
                </a:rPr>
                <a:t>Dynamic Groups</a:t>
              </a:r>
            </a:p>
          </p:txBody>
        </p:sp>
        <p:sp>
          <p:nvSpPr>
            <p:cNvPr id="62" name="Freeform 24">
              <a:extLst>
                <a:ext uri="{FF2B5EF4-FFF2-40B4-BE49-F238E27FC236}">
                  <a16:creationId xmlns:a16="http://schemas.microsoft.com/office/drawing/2014/main" id="{ED5B8E3D-6218-4A80-BD6D-705EFE7DDEF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42380" y="2708640"/>
              <a:ext cx="457200" cy="372421"/>
            </a:xfrm>
            <a:custGeom>
              <a:avLst/>
              <a:gdLst>
                <a:gd name="T0" fmla="*/ 0 w 128"/>
                <a:gd name="T1" fmla="*/ 56 h 104"/>
                <a:gd name="T2" fmla="*/ 8 w 128"/>
                <a:gd name="T3" fmla="*/ 56 h 104"/>
                <a:gd name="T4" fmla="*/ 24 w 128"/>
                <a:gd name="T5" fmla="*/ 40 h 104"/>
                <a:gd name="T6" fmla="*/ 40 w 128"/>
                <a:gd name="T7" fmla="*/ 56 h 104"/>
                <a:gd name="T8" fmla="*/ 50 w 128"/>
                <a:gd name="T9" fmla="*/ 75 h 104"/>
                <a:gd name="T10" fmla="*/ 32 w 128"/>
                <a:gd name="T11" fmla="*/ 104 h 104"/>
                <a:gd name="T12" fmla="*/ 40 w 128"/>
                <a:gd name="T13" fmla="*/ 104 h 104"/>
                <a:gd name="T14" fmla="*/ 64 w 128"/>
                <a:gd name="T15" fmla="*/ 80 h 104"/>
                <a:gd name="T16" fmla="*/ 88 w 128"/>
                <a:gd name="T17" fmla="*/ 104 h 104"/>
                <a:gd name="T18" fmla="*/ 96 w 128"/>
                <a:gd name="T19" fmla="*/ 104 h 104"/>
                <a:gd name="T20" fmla="*/ 78 w 128"/>
                <a:gd name="T21" fmla="*/ 75 h 104"/>
                <a:gd name="T22" fmla="*/ 88 w 128"/>
                <a:gd name="T23" fmla="*/ 56 h 104"/>
                <a:gd name="T24" fmla="*/ 104 w 128"/>
                <a:gd name="T25" fmla="*/ 40 h 104"/>
                <a:gd name="T26" fmla="*/ 120 w 128"/>
                <a:gd name="T27" fmla="*/ 56 h 104"/>
                <a:gd name="T28" fmla="*/ 128 w 128"/>
                <a:gd name="T29" fmla="*/ 56 h 104"/>
                <a:gd name="T30" fmla="*/ 117 w 128"/>
                <a:gd name="T31" fmla="*/ 36 h 104"/>
                <a:gd name="T32" fmla="*/ 124 w 128"/>
                <a:gd name="T33" fmla="*/ 20 h 104"/>
                <a:gd name="T34" fmla="*/ 104 w 128"/>
                <a:gd name="T35" fmla="*/ 0 h 104"/>
                <a:gd name="T36" fmla="*/ 84 w 128"/>
                <a:gd name="T37" fmla="*/ 20 h 104"/>
                <a:gd name="T38" fmla="*/ 92 w 128"/>
                <a:gd name="T39" fmla="*/ 36 h 104"/>
                <a:gd name="T40" fmla="*/ 84 w 128"/>
                <a:gd name="T41" fmla="*/ 43 h 104"/>
                <a:gd name="T42" fmla="*/ 64 w 128"/>
                <a:gd name="T43" fmla="*/ 32 h 104"/>
                <a:gd name="T44" fmla="*/ 44 w 128"/>
                <a:gd name="T45" fmla="*/ 43 h 104"/>
                <a:gd name="T46" fmla="*/ 37 w 128"/>
                <a:gd name="T47" fmla="*/ 36 h 104"/>
                <a:gd name="T48" fmla="*/ 44 w 128"/>
                <a:gd name="T49" fmla="*/ 20 h 104"/>
                <a:gd name="T50" fmla="*/ 24 w 128"/>
                <a:gd name="T51" fmla="*/ 0 h 104"/>
                <a:gd name="T52" fmla="*/ 4 w 128"/>
                <a:gd name="T53" fmla="*/ 20 h 104"/>
                <a:gd name="T54" fmla="*/ 12 w 128"/>
                <a:gd name="T55" fmla="*/ 36 h 104"/>
                <a:gd name="T56" fmla="*/ 0 w 128"/>
                <a:gd name="T57" fmla="*/ 56 h 104"/>
                <a:gd name="T58" fmla="*/ 104 w 128"/>
                <a:gd name="T59" fmla="*/ 8 h 104"/>
                <a:gd name="T60" fmla="*/ 116 w 128"/>
                <a:gd name="T61" fmla="*/ 20 h 104"/>
                <a:gd name="T62" fmla="*/ 104 w 128"/>
                <a:gd name="T63" fmla="*/ 32 h 104"/>
                <a:gd name="T64" fmla="*/ 92 w 128"/>
                <a:gd name="T65" fmla="*/ 20 h 104"/>
                <a:gd name="T66" fmla="*/ 104 w 128"/>
                <a:gd name="T67" fmla="*/ 8 h 104"/>
                <a:gd name="T68" fmla="*/ 64 w 128"/>
                <a:gd name="T69" fmla="*/ 40 h 104"/>
                <a:gd name="T70" fmla="*/ 80 w 128"/>
                <a:gd name="T71" fmla="*/ 56 h 104"/>
                <a:gd name="T72" fmla="*/ 64 w 128"/>
                <a:gd name="T73" fmla="*/ 72 h 104"/>
                <a:gd name="T74" fmla="*/ 48 w 128"/>
                <a:gd name="T75" fmla="*/ 56 h 104"/>
                <a:gd name="T76" fmla="*/ 64 w 128"/>
                <a:gd name="T77" fmla="*/ 40 h 104"/>
                <a:gd name="T78" fmla="*/ 24 w 128"/>
                <a:gd name="T79" fmla="*/ 8 h 104"/>
                <a:gd name="T80" fmla="*/ 36 w 128"/>
                <a:gd name="T81" fmla="*/ 20 h 104"/>
                <a:gd name="T82" fmla="*/ 24 w 128"/>
                <a:gd name="T83" fmla="*/ 32 h 104"/>
                <a:gd name="T84" fmla="*/ 12 w 128"/>
                <a:gd name="T85" fmla="*/ 20 h 104"/>
                <a:gd name="T86" fmla="*/ 24 w 128"/>
                <a:gd name="T87" fmla="*/ 8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28" h="104">
                  <a:moveTo>
                    <a:pt x="0" y="56"/>
                  </a:moveTo>
                  <a:cubicBezTo>
                    <a:pt x="8" y="56"/>
                    <a:pt x="8" y="56"/>
                    <a:pt x="8" y="56"/>
                  </a:cubicBezTo>
                  <a:cubicBezTo>
                    <a:pt x="8" y="47"/>
                    <a:pt x="15" y="40"/>
                    <a:pt x="24" y="40"/>
                  </a:cubicBezTo>
                  <a:cubicBezTo>
                    <a:pt x="33" y="40"/>
                    <a:pt x="40" y="47"/>
                    <a:pt x="40" y="56"/>
                  </a:cubicBezTo>
                  <a:cubicBezTo>
                    <a:pt x="40" y="64"/>
                    <a:pt x="44" y="71"/>
                    <a:pt x="50" y="75"/>
                  </a:cubicBezTo>
                  <a:cubicBezTo>
                    <a:pt x="40" y="81"/>
                    <a:pt x="32" y="91"/>
                    <a:pt x="32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40" y="91"/>
                    <a:pt x="51" y="80"/>
                    <a:pt x="64" y="80"/>
                  </a:cubicBezTo>
                  <a:cubicBezTo>
                    <a:pt x="77" y="80"/>
                    <a:pt x="88" y="91"/>
                    <a:pt x="88" y="104"/>
                  </a:cubicBezTo>
                  <a:cubicBezTo>
                    <a:pt x="96" y="104"/>
                    <a:pt x="96" y="104"/>
                    <a:pt x="96" y="104"/>
                  </a:cubicBezTo>
                  <a:cubicBezTo>
                    <a:pt x="96" y="91"/>
                    <a:pt x="89" y="81"/>
                    <a:pt x="78" y="75"/>
                  </a:cubicBezTo>
                  <a:cubicBezTo>
                    <a:pt x="84" y="71"/>
                    <a:pt x="88" y="64"/>
                    <a:pt x="88" y="56"/>
                  </a:cubicBezTo>
                  <a:cubicBezTo>
                    <a:pt x="88" y="47"/>
                    <a:pt x="95" y="40"/>
                    <a:pt x="104" y="40"/>
                  </a:cubicBezTo>
                  <a:cubicBezTo>
                    <a:pt x="113" y="40"/>
                    <a:pt x="120" y="47"/>
                    <a:pt x="120" y="56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28" y="47"/>
                    <a:pt x="124" y="40"/>
                    <a:pt x="117" y="36"/>
                  </a:cubicBezTo>
                  <a:cubicBezTo>
                    <a:pt x="121" y="32"/>
                    <a:pt x="124" y="26"/>
                    <a:pt x="124" y="20"/>
                  </a:cubicBezTo>
                  <a:cubicBezTo>
                    <a:pt x="124" y="9"/>
                    <a:pt x="115" y="0"/>
                    <a:pt x="104" y="0"/>
                  </a:cubicBezTo>
                  <a:cubicBezTo>
                    <a:pt x="93" y="0"/>
                    <a:pt x="84" y="9"/>
                    <a:pt x="84" y="20"/>
                  </a:cubicBezTo>
                  <a:cubicBezTo>
                    <a:pt x="84" y="26"/>
                    <a:pt x="87" y="32"/>
                    <a:pt x="92" y="36"/>
                  </a:cubicBezTo>
                  <a:cubicBezTo>
                    <a:pt x="89" y="37"/>
                    <a:pt x="86" y="40"/>
                    <a:pt x="84" y="43"/>
                  </a:cubicBezTo>
                  <a:cubicBezTo>
                    <a:pt x="80" y="36"/>
                    <a:pt x="73" y="32"/>
                    <a:pt x="64" y="32"/>
                  </a:cubicBezTo>
                  <a:cubicBezTo>
                    <a:pt x="56" y="32"/>
                    <a:pt x="49" y="36"/>
                    <a:pt x="44" y="43"/>
                  </a:cubicBezTo>
                  <a:cubicBezTo>
                    <a:pt x="42" y="40"/>
                    <a:pt x="40" y="37"/>
                    <a:pt x="37" y="36"/>
                  </a:cubicBezTo>
                  <a:cubicBezTo>
                    <a:pt x="41" y="32"/>
                    <a:pt x="44" y="26"/>
                    <a:pt x="44" y="20"/>
                  </a:cubicBezTo>
                  <a:cubicBezTo>
                    <a:pt x="44" y="9"/>
                    <a:pt x="35" y="0"/>
                    <a:pt x="24" y="0"/>
                  </a:cubicBezTo>
                  <a:cubicBezTo>
                    <a:pt x="13" y="0"/>
                    <a:pt x="4" y="9"/>
                    <a:pt x="4" y="20"/>
                  </a:cubicBezTo>
                  <a:cubicBezTo>
                    <a:pt x="4" y="26"/>
                    <a:pt x="7" y="32"/>
                    <a:pt x="12" y="36"/>
                  </a:cubicBezTo>
                  <a:cubicBezTo>
                    <a:pt x="5" y="40"/>
                    <a:pt x="0" y="47"/>
                    <a:pt x="0" y="56"/>
                  </a:cubicBezTo>
                  <a:close/>
                  <a:moveTo>
                    <a:pt x="104" y="8"/>
                  </a:moveTo>
                  <a:cubicBezTo>
                    <a:pt x="111" y="8"/>
                    <a:pt x="116" y="13"/>
                    <a:pt x="116" y="20"/>
                  </a:cubicBezTo>
                  <a:cubicBezTo>
                    <a:pt x="116" y="27"/>
                    <a:pt x="111" y="32"/>
                    <a:pt x="104" y="32"/>
                  </a:cubicBezTo>
                  <a:cubicBezTo>
                    <a:pt x="98" y="32"/>
                    <a:pt x="92" y="27"/>
                    <a:pt x="92" y="20"/>
                  </a:cubicBezTo>
                  <a:cubicBezTo>
                    <a:pt x="92" y="13"/>
                    <a:pt x="98" y="8"/>
                    <a:pt x="104" y="8"/>
                  </a:cubicBezTo>
                  <a:close/>
                  <a:moveTo>
                    <a:pt x="64" y="40"/>
                  </a:moveTo>
                  <a:cubicBezTo>
                    <a:pt x="73" y="40"/>
                    <a:pt x="80" y="47"/>
                    <a:pt x="80" y="56"/>
                  </a:cubicBezTo>
                  <a:cubicBezTo>
                    <a:pt x="80" y="65"/>
                    <a:pt x="73" y="72"/>
                    <a:pt x="64" y="72"/>
                  </a:cubicBezTo>
                  <a:cubicBezTo>
                    <a:pt x="55" y="72"/>
                    <a:pt x="48" y="65"/>
                    <a:pt x="48" y="56"/>
                  </a:cubicBezTo>
                  <a:cubicBezTo>
                    <a:pt x="48" y="47"/>
                    <a:pt x="55" y="40"/>
                    <a:pt x="64" y="40"/>
                  </a:cubicBezTo>
                  <a:close/>
                  <a:moveTo>
                    <a:pt x="24" y="8"/>
                  </a:moveTo>
                  <a:cubicBezTo>
                    <a:pt x="31" y="8"/>
                    <a:pt x="36" y="13"/>
                    <a:pt x="36" y="20"/>
                  </a:cubicBezTo>
                  <a:cubicBezTo>
                    <a:pt x="36" y="27"/>
                    <a:pt x="31" y="32"/>
                    <a:pt x="24" y="32"/>
                  </a:cubicBezTo>
                  <a:cubicBezTo>
                    <a:pt x="18" y="32"/>
                    <a:pt x="12" y="27"/>
                    <a:pt x="12" y="20"/>
                  </a:cubicBezTo>
                  <a:cubicBezTo>
                    <a:pt x="12" y="13"/>
                    <a:pt x="18" y="8"/>
                    <a:pt x="24" y="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27" tIns="45713" rIns="91427" bIns="45713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C9485D82-E668-4F6A-8C9A-4AEF98C9AA1E}"/>
              </a:ext>
            </a:extLst>
          </p:cNvPr>
          <p:cNvGrpSpPr/>
          <p:nvPr/>
        </p:nvGrpSpPr>
        <p:grpSpPr>
          <a:xfrm>
            <a:off x="10206114" y="2392076"/>
            <a:ext cx="1737113" cy="1005698"/>
            <a:chOff x="10206697" y="2391930"/>
            <a:chExt cx="1737360" cy="1005840"/>
          </a:xfrm>
        </p:grpSpPr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2DC2C985-506E-419B-838E-C17960778287}"/>
                </a:ext>
              </a:extLst>
            </p:cNvPr>
            <p:cNvSpPr/>
            <p:nvPr/>
          </p:nvSpPr>
          <p:spPr bwMode="auto">
            <a:xfrm>
              <a:off x="10206697" y="2391930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defTabSz="914225">
                <a:defRPr/>
              </a:pPr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Identity Protection</a:t>
              </a:r>
            </a:p>
          </p:txBody>
        </p:sp>
        <p:pic>
          <p:nvPicPr>
            <p:cNvPr id="25" name="Picture 24" descr="A close up of a building&#10;&#10;Description generated with high confidence">
              <a:extLst>
                <a:ext uri="{FF2B5EF4-FFF2-40B4-BE49-F238E27FC236}">
                  <a16:creationId xmlns:a16="http://schemas.microsoft.com/office/drawing/2014/main" id="{BBD3BE0A-580E-469A-A203-AF5C3161040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56620" y="2666250"/>
              <a:ext cx="457200" cy="457200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EAADBE1-B661-476A-8C9E-9C5CCC75745F}"/>
              </a:ext>
            </a:extLst>
          </p:cNvPr>
          <p:cNvGrpSpPr/>
          <p:nvPr/>
        </p:nvGrpSpPr>
        <p:grpSpPr>
          <a:xfrm>
            <a:off x="4808170" y="5583037"/>
            <a:ext cx="1737113" cy="1005698"/>
            <a:chOff x="4807987" y="5583343"/>
            <a:chExt cx="1737360" cy="1005840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507E48C5-D9BD-4631-9759-5B4AC003D7C4}"/>
                </a:ext>
              </a:extLst>
            </p:cNvPr>
            <p:cNvSpPr/>
            <p:nvPr/>
          </p:nvSpPr>
          <p:spPr bwMode="auto">
            <a:xfrm>
              <a:off x="4807987" y="5583343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fontAlgn="t"/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Azure AD DS</a:t>
              </a:r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9DF652F7-43AB-48A1-AEB5-F7165C50FBB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1122" y="5857663"/>
              <a:ext cx="457200" cy="4572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2AE4259-E793-4BA0-A445-514CF1D2A747}"/>
              </a:ext>
            </a:extLst>
          </p:cNvPr>
          <p:cNvGrpSpPr/>
          <p:nvPr/>
        </p:nvGrpSpPr>
        <p:grpSpPr>
          <a:xfrm>
            <a:off x="6607485" y="5583037"/>
            <a:ext cx="1737113" cy="1005698"/>
            <a:chOff x="6607557" y="5583343"/>
            <a:chExt cx="1737360" cy="1005840"/>
          </a:xfrm>
        </p:grpSpPr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95AA0478-4E52-40A5-BAC0-A1241379B550}"/>
                </a:ext>
              </a:extLst>
            </p:cNvPr>
            <p:cNvSpPr/>
            <p:nvPr/>
          </p:nvSpPr>
          <p:spPr bwMode="auto">
            <a:xfrm>
              <a:off x="6607557" y="5583343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fontAlgn="t"/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Office 365 App Launcher</a:t>
              </a: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43D29D4A-51C1-4F56-AC29-9EED05D1C89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35299" y="5903383"/>
              <a:ext cx="365760" cy="365760"/>
            </a:xfrm>
            <a:custGeom>
              <a:avLst/>
              <a:gdLst>
                <a:gd name="connsiteX0" fmla="*/ 640080 w 914400"/>
                <a:gd name="connsiteY0" fmla="*/ 640080 h 914400"/>
                <a:gd name="connsiteX1" fmla="*/ 914400 w 914400"/>
                <a:gd name="connsiteY1" fmla="*/ 640080 h 914400"/>
                <a:gd name="connsiteX2" fmla="*/ 914400 w 914400"/>
                <a:gd name="connsiteY2" fmla="*/ 914400 h 914400"/>
                <a:gd name="connsiteX3" fmla="*/ 640080 w 914400"/>
                <a:gd name="connsiteY3" fmla="*/ 914400 h 914400"/>
                <a:gd name="connsiteX4" fmla="*/ 320040 w 914400"/>
                <a:gd name="connsiteY4" fmla="*/ 640080 h 914400"/>
                <a:gd name="connsiteX5" fmla="*/ 594360 w 914400"/>
                <a:gd name="connsiteY5" fmla="*/ 640080 h 914400"/>
                <a:gd name="connsiteX6" fmla="*/ 594360 w 914400"/>
                <a:gd name="connsiteY6" fmla="*/ 914400 h 914400"/>
                <a:gd name="connsiteX7" fmla="*/ 320040 w 914400"/>
                <a:gd name="connsiteY7" fmla="*/ 914400 h 914400"/>
                <a:gd name="connsiteX8" fmla="*/ 0 w 914400"/>
                <a:gd name="connsiteY8" fmla="*/ 640080 h 914400"/>
                <a:gd name="connsiteX9" fmla="*/ 274320 w 914400"/>
                <a:gd name="connsiteY9" fmla="*/ 640080 h 914400"/>
                <a:gd name="connsiteX10" fmla="*/ 274320 w 914400"/>
                <a:gd name="connsiteY10" fmla="*/ 914400 h 914400"/>
                <a:gd name="connsiteX11" fmla="*/ 0 w 914400"/>
                <a:gd name="connsiteY11" fmla="*/ 914400 h 914400"/>
                <a:gd name="connsiteX12" fmla="*/ 640080 w 914400"/>
                <a:gd name="connsiteY12" fmla="*/ 320040 h 914400"/>
                <a:gd name="connsiteX13" fmla="*/ 914400 w 914400"/>
                <a:gd name="connsiteY13" fmla="*/ 320040 h 914400"/>
                <a:gd name="connsiteX14" fmla="*/ 914400 w 914400"/>
                <a:gd name="connsiteY14" fmla="*/ 594360 h 914400"/>
                <a:gd name="connsiteX15" fmla="*/ 640080 w 914400"/>
                <a:gd name="connsiteY15" fmla="*/ 594360 h 914400"/>
                <a:gd name="connsiteX16" fmla="*/ 320040 w 914400"/>
                <a:gd name="connsiteY16" fmla="*/ 320040 h 914400"/>
                <a:gd name="connsiteX17" fmla="*/ 594360 w 914400"/>
                <a:gd name="connsiteY17" fmla="*/ 320040 h 914400"/>
                <a:gd name="connsiteX18" fmla="*/ 594360 w 914400"/>
                <a:gd name="connsiteY18" fmla="*/ 594360 h 914400"/>
                <a:gd name="connsiteX19" fmla="*/ 320040 w 914400"/>
                <a:gd name="connsiteY19" fmla="*/ 594360 h 914400"/>
                <a:gd name="connsiteX20" fmla="*/ 0 w 914400"/>
                <a:gd name="connsiteY20" fmla="*/ 320040 h 914400"/>
                <a:gd name="connsiteX21" fmla="*/ 274320 w 914400"/>
                <a:gd name="connsiteY21" fmla="*/ 320040 h 914400"/>
                <a:gd name="connsiteX22" fmla="*/ 274320 w 914400"/>
                <a:gd name="connsiteY22" fmla="*/ 594360 h 914400"/>
                <a:gd name="connsiteX23" fmla="*/ 0 w 914400"/>
                <a:gd name="connsiteY23" fmla="*/ 594360 h 914400"/>
                <a:gd name="connsiteX24" fmla="*/ 640080 w 914400"/>
                <a:gd name="connsiteY24" fmla="*/ 0 h 914400"/>
                <a:gd name="connsiteX25" fmla="*/ 914400 w 914400"/>
                <a:gd name="connsiteY25" fmla="*/ 0 h 914400"/>
                <a:gd name="connsiteX26" fmla="*/ 914400 w 914400"/>
                <a:gd name="connsiteY26" fmla="*/ 274320 h 914400"/>
                <a:gd name="connsiteX27" fmla="*/ 640080 w 914400"/>
                <a:gd name="connsiteY27" fmla="*/ 274320 h 914400"/>
                <a:gd name="connsiteX28" fmla="*/ 320040 w 914400"/>
                <a:gd name="connsiteY28" fmla="*/ 0 h 914400"/>
                <a:gd name="connsiteX29" fmla="*/ 594360 w 914400"/>
                <a:gd name="connsiteY29" fmla="*/ 0 h 914400"/>
                <a:gd name="connsiteX30" fmla="*/ 594360 w 914400"/>
                <a:gd name="connsiteY30" fmla="*/ 274320 h 914400"/>
                <a:gd name="connsiteX31" fmla="*/ 320040 w 914400"/>
                <a:gd name="connsiteY31" fmla="*/ 274320 h 914400"/>
                <a:gd name="connsiteX32" fmla="*/ 0 w 914400"/>
                <a:gd name="connsiteY32" fmla="*/ 0 h 914400"/>
                <a:gd name="connsiteX33" fmla="*/ 274320 w 914400"/>
                <a:gd name="connsiteY33" fmla="*/ 0 h 914400"/>
                <a:gd name="connsiteX34" fmla="*/ 274320 w 914400"/>
                <a:gd name="connsiteY34" fmla="*/ 274320 h 914400"/>
                <a:gd name="connsiteX35" fmla="*/ 0 w 914400"/>
                <a:gd name="connsiteY35" fmla="*/ 27432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914400" h="914400">
                  <a:moveTo>
                    <a:pt x="640080" y="640080"/>
                  </a:moveTo>
                  <a:lnTo>
                    <a:pt x="914400" y="640080"/>
                  </a:lnTo>
                  <a:lnTo>
                    <a:pt x="914400" y="914400"/>
                  </a:lnTo>
                  <a:lnTo>
                    <a:pt x="640080" y="914400"/>
                  </a:lnTo>
                  <a:close/>
                  <a:moveTo>
                    <a:pt x="320040" y="640080"/>
                  </a:moveTo>
                  <a:lnTo>
                    <a:pt x="594360" y="640080"/>
                  </a:lnTo>
                  <a:lnTo>
                    <a:pt x="594360" y="914400"/>
                  </a:lnTo>
                  <a:lnTo>
                    <a:pt x="320040" y="914400"/>
                  </a:lnTo>
                  <a:close/>
                  <a:moveTo>
                    <a:pt x="0" y="640080"/>
                  </a:moveTo>
                  <a:lnTo>
                    <a:pt x="274320" y="640080"/>
                  </a:lnTo>
                  <a:lnTo>
                    <a:pt x="274320" y="914400"/>
                  </a:lnTo>
                  <a:lnTo>
                    <a:pt x="0" y="914400"/>
                  </a:lnTo>
                  <a:close/>
                  <a:moveTo>
                    <a:pt x="640080" y="320040"/>
                  </a:moveTo>
                  <a:lnTo>
                    <a:pt x="914400" y="320040"/>
                  </a:lnTo>
                  <a:lnTo>
                    <a:pt x="914400" y="594360"/>
                  </a:lnTo>
                  <a:lnTo>
                    <a:pt x="640080" y="594360"/>
                  </a:lnTo>
                  <a:close/>
                  <a:moveTo>
                    <a:pt x="320040" y="320040"/>
                  </a:moveTo>
                  <a:lnTo>
                    <a:pt x="594360" y="320040"/>
                  </a:lnTo>
                  <a:lnTo>
                    <a:pt x="594360" y="594360"/>
                  </a:lnTo>
                  <a:lnTo>
                    <a:pt x="320040" y="594360"/>
                  </a:lnTo>
                  <a:close/>
                  <a:moveTo>
                    <a:pt x="0" y="320040"/>
                  </a:moveTo>
                  <a:lnTo>
                    <a:pt x="274320" y="320040"/>
                  </a:lnTo>
                  <a:lnTo>
                    <a:pt x="274320" y="594360"/>
                  </a:lnTo>
                  <a:lnTo>
                    <a:pt x="0" y="594360"/>
                  </a:lnTo>
                  <a:close/>
                  <a:moveTo>
                    <a:pt x="640080" y="0"/>
                  </a:moveTo>
                  <a:lnTo>
                    <a:pt x="914400" y="0"/>
                  </a:lnTo>
                  <a:lnTo>
                    <a:pt x="914400" y="274320"/>
                  </a:lnTo>
                  <a:lnTo>
                    <a:pt x="640080" y="274320"/>
                  </a:lnTo>
                  <a:close/>
                  <a:moveTo>
                    <a:pt x="320040" y="0"/>
                  </a:moveTo>
                  <a:lnTo>
                    <a:pt x="594360" y="0"/>
                  </a:lnTo>
                  <a:lnTo>
                    <a:pt x="594360" y="274320"/>
                  </a:lnTo>
                  <a:lnTo>
                    <a:pt x="320040" y="274320"/>
                  </a:lnTo>
                  <a:close/>
                  <a:moveTo>
                    <a:pt x="0" y="0"/>
                  </a:moveTo>
                  <a:lnTo>
                    <a:pt x="274320" y="0"/>
                  </a:lnTo>
                  <a:lnTo>
                    <a:pt x="274320" y="274320"/>
                  </a:lnTo>
                  <a:lnTo>
                    <a:pt x="0" y="27432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46630" rIns="0" bIns="4663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32293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3E4AC795-C10D-4878-8070-B16FBBE22709}"/>
              </a:ext>
            </a:extLst>
          </p:cNvPr>
          <p:cNvGrpSpPr/>
          <p:nvPr/>
        </p:nvGrpSpPr>
        <p:grpSpPr>
          <a:xfrm>
            <a:off x="8406800" y="3455729"/>
            <a:ext cx="1737113" cy="1005698"/>
            <a:chOff x="8407127" y="3455733"/>
            <a:chExt cx="1737360" cy="1005840"/>
          </a:xfrm>
        </p:grpSpPr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60C81F0B-E314-4301-94B0-0A0552394B9A}"/>
                </a:ext>
              </a:extLst>
            </p:cNvPr>
            <p:cNvSpPr/>
            <p:nvPr/>
          </p:nvSpPr>
          <p:spPr bwMode="auto">
            <a:xfrm>
              <a:off x="8407127" y="3455733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defTabSz="914192">
                <a:defRPr/>
              </a:pPr>
              <a:r>
                <a:rPr lang="en-US" sz="1050" spc="-30" dirty="0">
                  <a:solidFill>
                    <a:srgbClr val="505050"/>
                  </a:solidFill>
                  <a:latin typeface="Segoe UI"/>
                  <a:ea typeface="Segoe UI" pitchFamily="34" charset="0"/>
                  <a:cs typeface="Arial" panose="020B0604020202020204" pitchFamily="34" charset="0"/>
                </a:rPr>
                <a:t>Group-Based Licensing</a:t>
              </a:r>
            </a:p>
          </p:txBody>
        </p:sp>
        <p:pic>
          <p:nvPicPr>
            <p:cNvPr id="75" name="Picture 74" descr="A close up of a logo&#10;&#10;Description generated with very high confidence">
              <a:extLst>
                <a:ext uri="{FF2B5EF4-FFF2-40B4-BE49-F238E27FC236}">
                  <a16:creationId xmlns:a16="http://schemas.microsoft.com/office/drawing/2014/main" id="{C56253E1-6643-43E6-814C-7B0325D2882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2380" y="3730053"/>
              <a:ext cx="457200" cy="457200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B3CA279-D6EF-45BA-A067-C1FF9F391C0F}"/>
              </a:ext>
            </a:extLst>
          </p:cNvPr>
          <p:cNvGrpSpPr/>
          <p:nvPr/>
        </p:nvGrpSpPr>
        <p:grpSpPr>
          <a:xfrm>
            <a:off x="6607485" y="2392076"/>
            <a:ext cx="1737113" cy="1005698"/>
            <a:chOff x="6607557" y="2391930"/>
            <a:chExt cx="1737360" cy="1005840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1619CF2F-C2C7-4162-BC6B-434AB356A6F6}"/>
                </a:ext>
              </a:extLst>
            </p:cNvPr>
            <p:cNvSpPr/>
            <p:nvPr/>
          </p:nvSpPr>
          <p:spPr bwMode="auto">
            <a:xfrm>
              <a:off x="6607557" y="2391930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fontAlgn="t"/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Access Panel/MyApps</a:t>
              </a:r>
            </a:p>
          </p:txBody>
        </p:sp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57D08587-36E0-4D75-AAEB-57B554E8A97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35299" y="2666250"/>
              <a:ext cx="457200" cy="457200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2A3840C8-61C5-4230-9AB8-16A7FFD7B103}"/>
              </a:ext>
            </a:extLst>
          </p:cNvPr>
          <p:cNvGrpSpPr/>
          <p:nvPr/>
        </p:nvGrpSpPr>
        <p:grpSpPr>
          <a:xfrm>
            <a:off x="4808170" y="264768"/>
            <a:ext cx="1737113" cy="1005698"/>
            <a:chOff x="4807987" y="264320"/>
            <a:chExt cx="1737360" cy="1005840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A59B8C3-77E2-4967-9CF7-C327E2D8F99D}"/>
                </a:ext>
              </a:extLst>
            </p:cNvPr>
            <p:cNvSpPr/>
            <p:nvPr/>
          </p:nvSpPr>
          <p:spPr bwMode="auto">
            <a:xfrm>
              <a:off x="4807987" y="264320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fontAlgn="t"/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Azure AD Connect</a:t>
              </a:r>
            </a:p>
          </p:txBody>
        </p:sp>
        <p:pic>
          <p:nvPicPr>
            <p:cNvPr id="81" name="Picture 80" descr="A close up of a logo&#10;&#10;Description generated with very high confidence">
              <a:extLst>
                <a:ext uri="{FF2B5EF4-FFF2-40B4-BE49-F238E27FC236}">
                  <a16:creationId xmlns:a16="http://schemas.microsoft.com/office/drawing/2014/main" id="{C85D0E9E-8DB0-4887-9F06-24BDE3B12D5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1122" y="538640"/>
              <a:ext cx="457200" cy="457200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187F03E-BA49-4F26-9827-EB73127EED7F}"/>
              </a:ext>
            </a:extLst>
          </p:cNvPr>
          <p:cNvGrpSpPr/>
          <p:nvPr/>
        </p:nvGrpSpPr>
        <p:grpSpPr>
          <a:xfrm>
            <a:off x="8406800" y="1328423"/>
            <a:ext cx="1737113" cy="1005698"/>
            <a:chOff x="8407127" y="1328125"/>
            <a:chExt cx="1737360" cy="1005840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5C69B431-AAAF-4E0E-AD02-8F089EC27D0D}"/>
                </a:ext>
              </a:extLst>
            </p:cNvPr>
            <p:cNvSpPr/>
            <p:nvPr/>
          </p:nvSpPr>
          <p:spPr bwMode="auto">
            <a:xfrm>
              <a:off x="8407127" y="1328125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defTabSz="914192">
                <a:defRPr/>
              </a:pPr>
              <a:r>
                <a:rPr lang="en-US" sz="1050" spc="-30" dirty="0">
                  <a:solidFill>
                    <a:srgbClr val="505050"/>
                  </a:solidFill>
                  <a:latin typeface="Segoe UI"/>
                  <a:ea typeface="Segoe UI" pitchFamily="34" charset="0"/>
                  <a:cs typeface="Arial" panose="020B0604020202020204" pitchFamily="34" charset="0"/>
                </a:rPr>
                <a:t>Connect Health</a:t>
              </a:r>
            </a:p>
          </p:txBody>
        </p:sp>
        <p:pic>
          <p:nvPicPr>
            <p:cNvPr id="83" name="Picture 82" descr="A picture containing thing&#10;&#10;Description generated with high confidence">
              <a:extLst>
                <a:ext uri="{FF2B5EF4-FFF2-40B4-BE49-F238E27FC236}">
                  <a16:creationId xmlns:a16="http://schemas.microsoft.com/office/drawing/2014/main" id="{B9C560CA-59B7-4123-9954-72CF4FF4AC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2380" y="1602445"/>
              <a:ext cx="457200" cy="457200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A02A6648-FD65-4180-9CCD-EEE62F0BA6A9}"/>
              </a:ext>
            </a:extLst>
          </p:cNvPr>
          <p:cNvGrpSpPr/>
          <p:nvPr/>
        </p:nvGrpSpPr>
        <p:grpSpPr>
          <a:xfrm>
            <a:off x="8406800" y="264768"/>
            <a:ext cx="1737113" cy="1005698"/>
            <a:chOff x="8407127" y="264320"/>
            <a:chExt cx="1737360" cy="1005840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D03B32B9-2D9D-4B6D-B670-AF1B42C4C376}"/>
                </a:ext>
              </a:extLst>
            </p:cNvPr>
            <p:cNvSpPr/>
            <p:nvPr/>
          </p:nvSpPr>
          <p:spPr bwMode="auto">
            <a:xfrm>
              <a:off x="8407127" y="264320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defTabSz="914192">
                <a:defRPr/>
              </a:pPr>
              <a:r>
                <a:rPr lang="en-US" sz="1050" spc="-30" dirty="0">
                  <a:solidFill>
                    <a:srgbClr val="505050"/>
                  </a:solidFill>
                  <a:latin typeface="Segoe UI"/>
                  <a:ea typeface="Segoe UI" pitchFamily="34" charset="0"/>
                  <a:cs typeface="Arial" panose="020B0604020202020204" pitchFamily="34" charset="0"/>
                </a:rPr>
                <a:t>Provisioning-Deprovisioning</a:t>
              </a:r>
            </a:p>
          </p:txBody>
        </p:sp>
        <p:pic>
          <p:nvPicPr>
            <p:cNvPr id="85" name="Picture 84" descr="A close up of a logo&#10;&#10;Description generated with very high confidence">
              <a:extLst>
                <a:ext uri="{FF2B5EF4-FFF2-40B4-BE49-F238E27FC236}">
                  <a16:creationId xmlns:a16="http://schemas.microsoft.com/office/drawing/2014/main" id="{A0052663-8705-478F-A251-A1425E90EB78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2380" y="538640"/>
              <a:ext cx="457200" cy="457200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B5E70D2-6C43-4AB8-BFD4-3B9F087A5CD0}"/>
              </a:ext>
            </a:extLst>
          </p:cNvPr>
          <p:cNvGrpSpPr/>
          <p:nvPr/>
        </p:nvGrpSpPr>
        <p:grpSpPr>
          <a:xfrm>
            <a:off x="6607485" y="4519385"/>
            <a:ext cx="1737113" cy="1005698"/>
            <a:chOff x="6607557" y="4519540"/>
            <a:chExt cx="1737360" cy="1005840"/>
          </a:xfrm>
        </p:grpSpPr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042AC3CC-6307-4392-9533-004F3ABF3473}"/>
                </a:ext>
              </a:extLst>
            </p:cNvPr>
            <p:cNvSpPr/>
            <p:nvPr/>
          </p:nvSpPr>
          <p:spPr bwMode="auto">
            <a:xfrm>
              <a:off x="6607557" y="4519540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defTabSz="914225" fontAlgn="t">
                <a:defRPr/>
              </a:pPr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Azure AD Join</a:t>
              </a:r>
            </a:p>
          </p:txBody>
        </p:sp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50737157-D81D-4709-A872-805E7B8BE2A3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5680" y="4755189"/>
              <a:ext cx="534542" cy="534542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40A69DD-5B54-495A-BC89-3C8206FB0A50}"/>
              </a:ext>
            </a:extLst>
          </p:cNvPr>
          <p:cNvGrpSpPr/>
          <p:nvPr/>
        </p:nvGrpSpPr>
        <p:grpSpPr>
          <a:xfrm>
            <a:off x="6607485" y="1328423"/>
            <a:ext cx="1737113" cy="1005698"/>
            <a:chOff x="6607557" y="1328125"/>
            <a:chExt cx="1737360" cy="1005840"/>
          </a:xfrm>
        </p:grpSpPr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1948F816-8E7F-40B1-A392-78E74192969F}"/>
                </a:ext>
              </a:extLst>
            </p:cNvPr>
            <p:cNvSpPr/>
            <p:nvPr/>
          </p:nvSpPr>
          <p:spPr bwMode="auto">
            <a:xfrm>
              <a:off x="6607557" y="1328125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fontAlgn="t"/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Self-Service capabilities</a:t>
              </a:r>
            </a:p>
          </p:txBody>
        </p:sp>
        <p:pic>
          <p:nvPicPr>
            <p:cNvPr id="89" name="Picture 88" descr="A close up of a logo&#10;&#10;Description generated with very high confidence">
              <a:extLst>
                <a:ext uri="{FF2B5EF4-FFF2-40B4-BE49-F238E27FC236}">
                  <a16:creationId xmlns:a16="http://schemas.microsoft.com/office/drawing/2014/main" id="{B20BBF2B-644C-41EA-AA2B-D679571B7DCC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35299" y="1602445"/>
              <a:ext cx="457200" cy="457200"/>
            </a:xfrm>
            <a:prstGeom prst="rect">
              <a:avLst/>
            </a:prstGeom>
          </p:spPr>
        </p:pic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527E4611-9CE2-4153-9EC5-78407373318E}"/>
              </a:ext>
            </a:extLst>
          </p:cNvPr>
          <p:cNvGrpSpPr/>
          <p:nvPr/>
        </p:nvGrpSpPr>
        <p:grpSpPr>
          <a:xfrm>
            <a:off x="8406800" y="4519385"/>
            <a:ext cx="1737113" cy="1005698"/>
            <a:chOff x="8407127" y="4519540"/>
            <a:chExt cx="1737360" cy="1005840"/>
          </a:xfrm>
        </p:grpSpPr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67D30906-8A47-4944-8034-DAF914DDAC5E}"/>
                </a:ext>
              </a:extLst>
            </p:cNvPr>
            <p:cNvSpPr/>
            <p:nvPr/>
          </p:nvSpPr>
          <p:spPr bwMode="auto">
            <a:xfrm>
              <a:off x="8407127" y="4519540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defTabSz="914192">
                <a:defRPr/>
              </a:pPr>
              <a:r>
                <a:rPr lang="en-US" sz="1050" spc="-30" dirty="0">
                  <a:solidFill>
                    <a:srgbClr val="505050"/>
                  </a:solidFill>
                  <a:latin typeface="Segoe UI"/>
                  <a:ea typeface="Segoe UI" pitchFamily="34" charset="0"/>
                  <a:cs typeface="Arial" panose="020B0604020202020204" pitchFamily="34" charset="0"/>
                </a:rPr>
                <a:t>MDM-auto enrollment /</a:t>
              </a:r>
            </a:p>
            <a:p>
              <a:pPr defTabSz="914192">
                <a:defRPr/>
              </a:pPr>
              <a:r>
                <a:rPr lang="en-US" sz="1050" spc="-30" dirty="0">
                  <a:solidFill>
                    <a:srgbClr val="505050"/>
                  </a:solidFill>
                  <a:latin typeface="Segoe UI"/>
                  <a:ea typeface="Segoe UI" pitchFamily="34" charset="0"/>
                  <a:cs typeface="Arial" panose="020B0604020202020204" pitchFamily="34" charset="0"/>
                </a:rPr>
                <a:t>Enterprise State Roaming</a:t>
              </a:r>
            </a:p>
          </p:txBody>
        </p:sp>
        <p:pic>
          <p:nvPicPr>
            <p:cNvPr id="95" name="Picture 94" descr="A picture containing thing, object&#10;&#10;Description generated with high confidence">
              <a:extLst>
                <a:ext uri="{FF2B5EF4-FFF2-40B4-BE49-F238E27FC236}">
                  <a16:creationId xmlns:a16="http://schemas.microsoft.com/office/drawing/2014/main" id="{94831F92-C1FA-40DD-9BC6-379245431272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0403" y="4824745"/>
              <a:ext cx="533566" cy="395430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E8DC5C3-985A-4026-9907-3CD13BEDA126}"/>
              </a:ext>
            </a:extLst>
          </p:cNvPr>
          <p:cNvGrpSpPr/>
          <p:nvPr/>
        </p:nvGrpSpPr>
        <p:grpSpPr>
          <a:xfrm>
            <a:off x="10206114" y="4519385"/>
            <a:ext cx="1737113" cy="1005698"/>
            <a:chOff x="10206697" y="4519540"/>
            <a:chExt cx="1737360" cy="1005840"/>
          </a:xfrm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D6A07DBE-6700-4401-9402-91B14CAD7F63}"/>
                </a:ext>
              </a:extLst>
            </p:cNvPr>
            <p:cNvSpPr/>
            <p:nvPr/>
          </p:nvSpPr>
          <p:spPr bwMode="auto">
            <a:xfrm>
              <a:off x="10206697" y="4519540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defTabSz="914225">
                <a:defRPr/>
              </a:pPr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Security Reporting</a:t>
              </a:r>
            </a:p>
          </p:txBody>
        </p:sp>
        <p:pic>
          <p:nvPicPr>
            <p:cNvPr id="99" name="Picture 98">
              <a:extLst>
                <a:ext uri="{FF2B5EF4-FFF2-40B4-BE49-F238E27FC236}">
                  <a16:creationId xmlns:a16="http://schemas.microsoft.com/office/drawing/2014/main" id="{83DCD7ED-40D4-4611-B742-B0E1E21D79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02340" y="4839580"/>
              <a:ext cx="365760" cy="365760"/>
            </a:xfrm>
            <a:prstGeom prst="rect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6131DFE-43C5-4A8D-8293-7514E154ABA7}"/>
              </a:ext>
            </a:extLst>
          </p:cNvPr>
          <p:cNvGrpSpPr/>
          <p:nvPr/>
        </p:nvGrpSpPr>
        <p:grpSpPr>
          <a:xfrm>
            <a:off x="10206114" y="5583037"/>
            <a:ext cx="1737113" cy="1005698"/>
            <a:chOff x="10206697" y="5583343"/>
            <a:chExt cx="1737360" cy="1005840"/>
          </a:xfrm>
        </p:grpSpPr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27397AAB-8F56-49E8-B95F-DAC5528B0B36}"/>
                </a:ext>
              </a:extLst>
            </p:cNvPr>
            <p:cNvSpPr/>
            <p:nvPr/>
          </p:nvSpPr>
          <p:spPr bwMode="auto">
            <a:xfrm>
              <a:off x="10206697" y="5583343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defTabSz="914225">
                <a:defRPr/>
              </a:pPr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Access Reviews</a:t>
              </a:r>
            </a:p>
          </p:txBody>
        </p:sp>
        <p:pic>
          <p:nvPicPr>
            <p:cNvPr id="103" name="Picture 102">
              <a:extLst>
                <a:ext uri="{FF2B5EF4-FFF2-40B4-BE49-F238E27FC236}">
                  <a16:creationId xmlns:a16="http://schemas.microsoft.com/office/drawing/2014/main" id="{5D71095E-CC06-49F7-B804-CE1AE772B9B6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56620" y="5940386"/>
              <a:ext cx="457200" cy="291755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9A3C1C0D-B14D-4F22-A30B-789FECB34B37}"/>
              </a:ext>
            </a:extLst>
          </p:cNvPr>
          <p:cNvGrpSpPr/>
          <p:nvPr/>
        </p:nvGrpSpPr>
        <p:grpSpPr>
          <a:xfrm>
            <a:off x="8406800" y="5583037"/>
            <a:ext cx="1737113" cy="1005698"/>
            <a:chOff x="8407127" y="5583343"/>
            <a:chExt cx="1737360" cy="1005840"/>
          </a:xfrm>
        </p:grpSpPr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8FD79EB9-2023-4856-A69E-29EE7587B4B5}"/>
                </a:ext>
              </a:extLst>
            </p:cNvPr>
            <p:cNvSpPr/>
            <p:nvPr/>
          </p:nvSpPr>
          <p:spPr bwMode="auto">
            <a:xfrm>
              <a:off x="8407127" y="5583343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defTabSz="914192">
                <a:defRPr/>
              </a:pPr>
              <a:r>
                <a:rPr lang="en-US" sz="1050" spc="-30" dirty="0">
                  <a:solidFill>
                    <a:srgbClr val="505050"/>
                  </a:solidFill>
                  <a:latin typeface="Segoe UI"/>
                  <a:ea typeface="Segoe UI" pitchFamily="34" charset="0"/>
                  <a:cs typeface="Arial" panose="020B0604020202020204" pitchFamily="34" charset="0"/>
                </a:rPr>
                <a:t>HR App Integration</a:t>
              </a:r>
            </a:p>
          </p:txBody>
        </p:sp>
        <p:pic>
          <p:nvPicPr>
            <p:cNvPr id="105" name="Picture 104">
              <a:extLst>
                <a:ext uri="{FF2B5EF4-FFF2-40B4-BE49-F238E27FC236}">
                  <a16:creationId xmlns:a16="http://schemas.microsoft.com/office/drawing/2014/main" id="{E4556D03-A101-42EE-BA13-AEDC84C8F0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2380" y="5857216"/>
              <a:ext cx="457200" cy="458095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36C48F1-91A0-4F75-8D4F-D932166CC08B}"/>
              </a:ext>
            </a:extLst>
          </p:cNvPr>
          <p:cNvGrpSpPr/>
          <p:nvPr/>
        </p:nvGrpSpPr>
        <p:grpSpPr>
          <a:xfrm>
            <a:off x="6607485" y="264768"/>
            <a:ext cx="1737113" cy="1005698"/>
            <a:chOff x="6607557" y="264320"/>
            <a:chExt cx="1737360" cy="1005840"/>
          </a:xfrm>
          <a:solidFill>
            <a:schemeClr val="accent4"/>
          </a:solidFill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EC98BBA-3609-4E75-879F-25FBB0B4CCBD}"/>
                </a:ext>
              </a:extLst>
            </p:cNvPr>
            <p:cNvSpPr/>
            <p:nvPr/>
          </p:nvSpPr>
          <p:spPr bwMode="auto">
            <a:xfrm>
              <a:off x="6607557" y="264320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defTabSz="914225">
                <a:defRPr/>
              </a:pPr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B2B collaboration</a:t>
              </a:r>
            </a:p>
          </p:txBody>
        </p: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968C5237-8260-4A6F-A631-D2C37493CAD9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35299" y="630080"/>
              <a:ext cx="516326" cy="274320"/>
              <a:chOff x="10110340" y="2541110"/>
              <a:chExt cx="992606" cy="527364"/>
            </a:xfrm>
            <a:grpFill/>
          </p:grpSpPr>
          <p:grpSp>
            <p:nvGrpSpPr>
              <p:cNvPr id="65" name="Group 64">
                <a:extLst>
                  <a:ext uri="{FF2B5EF4-FFF2-40B4-BE49-F238E27FC236}">
                    <a16:creationId xmlns:a16="http://schemas.microsoft.com/office/drawing/2014/main" id="{B2DAF223-02AE-4386-A0A3-6778C4C904E9}"/>
                  </a:ext>
                </a:extLst>
              </p:cNvPr>
              <p:cNvGrpSpPr/>
              <p:nvPr/>
            </p:nvGrpSpPr>
            <p:grpSpPr>
              <a:xfrm>
                <a:off x="10110340" y="2541110"/>
                <a:ext cx="697761" cy="527364"/>
                <a:chOff x="10110340" y="2541110"/>
                <a:chExt cx="697761" cy="527364"/>
              </a:xfrm>
              <a:grpFill/>
            </p:grpSpPr>
            <p:sp>
              <p:nvSpPr>
                <p:cNvPr id="67" name="Freeform 143">
                  <a:extLst>
                    <a:ext uri="{FF2B5EF4-FFF2-40B4-BE49-F238E27FC236}">
                      <a16:creationId xmlns:a16="http://schemas.microsoft.com/office/drawing/2014/main" id="{9CDA12EF-2EDD-43CB-917C-5E4EA0CAFC6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110340" y="2541110"/>
                  <a:ext cx="255540" cy="527364"/>
                </a:xfrm>
                <a:custGeom>
                  <a:avLst/>
                  <a:gdLst>
                    <a:gd name="T0" fmla="*/ 11 w 86"/>
                    <a:gd name="T1" fmla="*/ 15 h 178"/>
                    <a:gd name="T2" fmla="*/ 0 w 86"/>
                    <a:gd name="T3" fmla="*/ 178 h 178"/>
                    <a:gd name="T4" fmla="*/ 86 w 86"/>
                    <a:gd name="T5" fmla="*/ 15 h 178"/>
                    <a:gd name="T6" fmla="*/ 41 w 86"/>
                    <a:gd name="T7" fmla="*/ 0 h 178"/>
                    <a:gd name="T8" fmla="*/ 19 w 86"/>
                    <a:gd name="T9" fmla="*/ 8 h 178"/>
                    <a:gd name="T10" fmla="*/ 33 w 86"/>
                    <a:gd name="T11" fmla="*/ 15 h 178"/>
                    <a:gd name="T12" fmla="*/ 19 w 86"/>
                    <a:gd name="T13" fmla="*/ 8 h 178"/>
                    <a:gd name="T14" fmla="*/ 37 w 86"/>
                    <a:gd name="T15" fmla="*/ 170 h 178"/>
                    <a:gd name="T16" fmla="*/ 43 w 86"/>
                    <a:gd name="T17" fmla="*/ 150 h 178"/>
                    <a:gd name="T18" fmla="*/ 49 w 86"/>
                    <a:gd name="T19" fmla="*/ 170 h 178"/>
                    <a:gd name="T20" fmla="*/ 78 w 86"/>
                    <a:gd name="T21" fmla="*/ 170 h 178"/>
                    <a:gd name="T22" fmla="*/ 57 w 86"/>
                    <a:gd name="T23" fmla="*/ 156 h 178"/>
                    <a:gd name="T24" fmla="*/ 29 w 86"/>
                    <a:gd name="T25" fmla="*/ 156 h 178"/>
                    <a:gd name="T26" fmla="*/ 8 w 86"/>
                    <a:gd name="T27" fmla="*/ 170 h 178"/>
                    <a:gd name="T28" fmla="*/ 11 w 86"/>
                    <a:gd name="T29" fmla="*/ 23 h 178"/>
                    <a:gd name="T30" fmla="*/ 78 w 86"/>
                    <a:gd name="T31" fmla="*/ 23 h 178"/>
                    <a:gd name="T32" fmla="*/ 36 w 86"/>
                    <a:gd name="T33" fmla="*/ 124 h 178"/>
                    <a:gd name="T34" fmla="*/ 16 w 86"/>
                    <a:gd name="T35" fmla="*/ 104 h 178"/>
                    <a:gd name="T36" fmla="*/ 24 w 86"/>
                    <a:gd name="T37" fmla="*/ 112 h 178"/>
                    <a:gd name="T38" fmla="*/ 28 w 86"/>
                    <a:gd name="T39" fmla="*/ 116 h 178"/>
                    <a:gd name="T40" fmla="*/ 24 w 86"/>
                    <a:gd name="T41" fmla="*/ 112 h 178"/>
                    <a:gd name="T42" fmla="*/ 51 w 86"/>
                    <a:gd name="T43" fmla="*/ 104 h 178"/>
                    <a:gd name="T44" fmla="*/ 70 w 86"/>
                    <a:gd name="T45" fmla="*/ 124 h 178"/>
                    <a:gd name="T46" fmla="*/ 62 w 86"/>
                    <a:gd name="T47" fmla="*/ 116 h 178"/>
                    <a:gd name="T48" fmla="*/ 59 w 86"/>
                    <a:gd name="T49" fmla="*/ 112 h 178"/>
                    <a:gd name="T50" fmla="*/ 62 w 86"/>
                    <a:gd name="T51" fmla="*/ 116 h 178"/>
                    <a:gd name="T52" fmla="*/ 36 w 86"/>
                    <a:gd name="T53" fmla="*/ 92 h 178"/>
                    <a:gd name="T54" fmla="*/ 16 w 86"/>
                    <a:gd name="T55" fmla="*/ 72 h 178"/>
                    <a:gd name="T56" fmla="*/ 24 w 86"/>
                    <a:gd name="T57" fmla="*/ 80 h 178"/>
                    <a:gd name="T58" fmla="*/ 28 w 86"/>
                    <a:gd name="T59" fmla="*/ 84 h 178"/>
                    <a:gd name="T60" fmla="*/ 24 w 86"/>
                    <a:gd name="T61" fmla="*/ 80 h 178"/>
                    <a:gd name="T62" fmla="*/ 51 w 86"/>
                    <a:gd name="T63" fmla="*/ 72 h 178"/>
                    <a:gd name="T64" fmla="*/ 70 w 86"/>
                    <a:gd name="T65" fmla="*/ 92 h 178"/>
                    <a:gd name="T66" fmla="*/ 62 w 86"/>
                    <a:gd name="T67" fmla="*/ 84 h 178"/>
                    <a:gd name="T68" fmla="*/ 59 w 86"/>
                    <a:gd name="T69" fmla="*/ 80 h 178"/>
                    <a:gd name="T70" fmla="*/ 62 w 86"/>
                    <a:gd name="T71" fmla="*/ 84 h 178"/>
                    <a:gd name="T72" fmla="*/ 36 w 86"/>
                    <a:gd name="T73" fmla="*/ 60 h 178"/>
                    <a:gd name="T74" fmla="*/ 16 w 86"/>
                    <a:gd name="T75" fmla="*/ 40 h 178"/>
                    <a:gd name="T76" fmla="*/ 24 w 86"/>
                    <a:gd name="T77" fmla="*/ 48 h 178"/>
                    <a:gd name="T78" fmla="*/ 28 w 86"/>
                    <a:gd name="T79" fmla="*/ 52 h 178"/>
                    <a:gd name="T80" fmla="*/ 24 w 86"/>
                    <a:gd name="T81" fmla="*/ 48 h 178"/>
                    <a:gd name="T82" fmla="*/ 51 w 86"/>
                    <a:gd name="T83" fmla="*/ 40 h 178"/>
                    <a:gd name="T84" fmla="*/ 70 w 86"/>
                    <a:gd name="T85" fmla="*/ 60 h 178"/>
                    <a:gd name="T86" fmla="*/ 62 w 86"/>
                    <a:gd name="T87" fmla="*/ 52 h 178"/>
                    <a:gd name="T88" fmla="*/ 59 w 86"/>
                    <a:gd name="T89" fmla="*/ 48 h 178"/>
                    <a:gd name="T90" fmla="*/ 62 w 86"/>
                    <a:gd name="T91" fmla="*/ 52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86" h="178">
                      <a:moveTo>
                        <a:pt x="11" y="0"/>
                      </a:move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78"/>
                        <a:pt x="0" y="178"/>
                        <a:pt x="0" y="178"/>
                      </a:cubicBezTo>
                      <a:cubicBezTo>
                        <a:pt x="86" y="178"/>
                        <a:pt x="86" y="178"/>
                        <a:pt x="86" y="178"/>
                      </a:cubicBezTo>
                      <a:cubicBezTo>
                        <a:pt x="86" y="15"/>
                        <a:pt x="86" y="15"/>
                        <a:pt x="86" y="15"/>
                      </a:cubicBezTo>
                      <a:cubicBezTo>
                        <a:pt x="41" y="15"/>
                        <a:pt x="41" y="15"/>
                        <a:pt x="41" y="15"/>
                      </a:cubicBezTo>
                      <a:cubicBezTo>
                        <a:pt x="41" y="0"/>
                        <a:pt x="41" y="0"/>
                        <a:pt x="41" y="0"/>
                      </a:cubicBezTo>
                      <a:lnTo>
                        <a:pt x="11" y="0"/>
                      </a:lnTo>
                      <a:close/>
                      <a:moveTo>
                        <a:pt x="19" y="8"/>
                      </a:moveTo>
                      <a:cubicBezTo>
                        <a:pt x="33" y="8"/>
                        <a:pt x="33" y="8"/>
                        <a:pt x="33" y="8"/>
                      </a:cubicBezTo>
                      <a:cubicBezTo>
                        <a:pt x="33" y="15"/>
                        <a:pt x="33" y="15"/>
                        <a:pt x="33" y="15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lnTo>
                        <a:pt x="19" y="8"/>
                      </a:lnTo>
                      <a:close/>
                      <a:moveTo>
                        <a:pt x="49" y="170"/>
                      </a:moveTo>
                      <a:cubicBezTo>
                        <a:pt x="37" y="170"/>
                        <a:pt x="37" y="170"/>
                        <a:pt x="37" y="170"/>
                      </a:cubicBezTo>
                      <a:cubicBezTo>
                        <a:pt x="37" y="156"/>
                        <a:pt x="37" y="156"/>
                        <a:pt x="37" y="156"/>
                      </a:cubicBezTo>
                      <a:cubicBezTo>
                        <a:pt x="37" y="152"/>
                        <a:pt x="40" y="150"/>
                        <a:pt x="43" y="150"/>
                      </a:cubicBezTo>
                      <a:cubicBezTo>
                        <a:pt x="46" y="150"/>
                        <a:pt x="49" y="152"/>
                        <a:pt x="49" y="156"/>
                      </a:cubicBezTo>
                      <a:lnTo>
                        <a:pt x="49" y="170"/>
                      </a:lnTo>
                      <a:close/>
                      <a:moveTo>
                        <a:pt x="78" y="23"/>
                      </a:moveTo>
                      <a:cubicBezTo>
                        <a:pt x="78" y="170"/>
                        <a:pt x="78" y="170"/>
                        <a:pt x="78" y="170"/>
                      </a:cubicBezTo>
                      <a:cubicBezTo>
                        <a:pt x="57" y="170"/>
                        <a:pt x="57" y="170"/>
                        <a:pt x="57" y="170"/>
                      </a:cubicBezTo>
                      <a:cubicBezTo>
                        <a:pt x="57" y="156"/>
                        <a:pt x="57" y="156"/>
                        <a:pt x="57" y="156"/>
                      </a:cubicBezTo>
                      <a:cubicBezTo>
                        <a:pt x="57" y="148"/>
                        <a:pt x="51" y="142"/>
                        <a:pt x="43" y="142"/>
                      </a:cubicBezTo>
                      <a:cubicBezTo>
                        <a:pt x="35" y="142"/>
                        <a:pt x="29" y="148"/>
                        <a:pt x="29" y="156"/>
                      </a:cubicBezTo>
                      <a:cubicBezTo>
                        <a:pt x="29" y="170"/>
                        <a:pt x="29" y="170"/>
                        <a:pt x="29" y="170"/>
                      </a:cubicBezTo>
                      <a:cubicBezTo>
                        <a:pt x="8" y="170"/>
                        <a:pt x="8" y="170"/>
                        <a:pt x="8" y="170"/>
                      </a:cubicBezTo>
                      <a:cubicBezTo>
                        <a:pt x="8" y="23"/>
                        <a:pt x="8" y="23"/>
                        <a:pt x="8" y="23"/>
                      </a:cubicBezTo>
                      <a:cubicBezTo>
                        <a:pt x="11" y="23"/>
                        <a:pt x="11" y="23"/>
                        <a:pt x="11" y="23"/>
                      </a:cubicBezTo>
                      <a:cubicBezTo>
                        <a:pt x="41" y="23"/>
                        <a:pt x="41" y="23"/>
                        <a:pt x="41" y="23"/>
                      </a:cubicBezTo>
                      <a:lnTo>
                        <a:pt x="78" y="23"/>
                      </a:lnTo>
                      <a:close/>
                      <a:moveTo>
                        <a:pt x="16" y="124"/>
                      </a:moveTo>
                      <a:cubicBezTo>
                        <a:pt x="36" y="124"/>
                        <a:pt x="36" y="124"/>
                        <a:pt x="36" y="124"/>
                      </a:cubicBezTo>
                      <a:cubicBezTo>
                        <a:pt x="36" y="104"/>
                        <a:pt x="36" y="104"/>
                        <a:pt x="36" y="104"/>
                      </a:cubicBezTo>
                      <a:cubicBezTo>
                        <a:pt x="16" y="104"/>
                        <a:pt x="16" y="104"/>
                        <a:pt x="16" y="104"/>
                      </a:cubicBezTo>
                      <a:lnTo>
                        <a:pt x="16" y="124"/>
                      </a:lnTo>
                      <a:close/>
                      <a:moveTo>
                        <a:pt x="24" y="112"/>
                      </a:moveTo>
                      <a:cubicBezTo>
                        <a:pt x="28" y="112"/>
                        <a:pt x="28" y="112"/>
                        <a:pt x="28" y="112"/>
                      </a:cubicBezTo>
                      <a:cubicBezTo>
                        <a:pt x="28" y="116"/>
                        <a:pt x="28" y="116"/>
                        <a:pt x="28" y="116"/>
                      </a:cubicBezTo>
                      <a:cubicBezTo>
                        <a:pt x="24" y="116"/>
                        <a:pt x="24" y="116"/>
                        <a:pt x="24" y="116"/>
                      </a:cubicBezTo>
                      <a:lnTo>
                        <a:pt x="24" y="112"/>
                      </a:lnTo>
                      <a:close/>
                      <a:moveTo>
                        <a:pt x="70" y="104"/>
                      </a:moveTo>
                      <a:cubicBezTo>
                        <a:pt x="51" y="104"/>
                        <a:pt x="51" y="104"/>
                        <a:pt x="51" y="104"/>
                      </a:cubicBezTo>
                      <a:cubicBezTo>
                        <a:pt x="51" y="124"/>
                        <a:pt x="51" y="124"/>
                        <a:pt x="51" y="124"/>
                      </a:cubicBezTo>
                      <a:cubicBezTo>
                        <a:pt x="70" y="124"/>
                        <a:pt x="70" y="124"/>
                        <a:pt x="70" y="124"/>
                      </a:cubicBezTo>
                      <a:lnTo>
                        <a:pt x="70" y="104"/>
                      </a:lnTo>
                      <a:close/>
                      <a:moveTo>
                        <a:pt x="62" y="116"/>
                      </a:moveTo>
                      <a:cubicBezTo>
                        <a:pt x="59" y="116"/>
                        <a:pt x="59" y="116"/>
                        <a:pt x="59" y="116"/>
                      </a:cubicBezTo>
                      <a:cubicBezTo>
                        <a:pt x="59" y="112"/>
                        <a:pt x="59" y="112"/>
                        <a:pt x="59" y="112"/>
                      </a:cubicBezTo>
                      <a:cubicBezTo>
                        <a:pt x="62" y="112"/>
                        <a:pt x="62" y="112"/>
                        <a:pt x="62" y="112"/>
                      </a:cubicBezTo>
                      <a:lnTo>
                        <a:pt x="62" y="116"/>
                      </a:lnTo>
                      <a:close/>
                      <a:moveTo>
                        <a:pt x="16" y="92"/>
                      </a:moveTo>
                      <a:cubicBezTo>
                        <a:pt x="36" y="92"/>
                        <a:pt x="36" y="92"/>
                        <a:pt x="36" y="92"/>
                      </a:cubicBezTo>
                      <a:cubicBezTo>
                        <a:pt x="36" y="72"/>
                        <a:pt x="36" y="72"/>
                        <a:pt x="36" y="72"/>
                      </a:cubicBezTo>
                      <a:cubicBezTo>
                        <a:pt x="16" y="72"/>
                        <a:pt x="16" y="72"/>
                        <a:pt x="16" y="72"/>
                      </a:cubicBezTo>
                      <a:lnTo>
                        <a:pt x="16" y="92"/>
                      </a:lnTo>
                      <a:close/>
                      <a:moveTo>
                        <a:pt x="24" y="80"/>
                      </a:moveTo>
                      <a:cubicBezTo>
                        <a:pt x="28" y="80"/>
                        <a:pt x="28" y="80"/>
                        <a:pt x="28" y="80"/>
                      </a:cubicBezTo>
                      <a:cubicBezTo>
                        <a:pt x="28" y="84"/>
                        <a:pt x="28" y="84"/>
                        <a:pt x="28" y="84"/>
                      </a:cubicBezTo>
                      <a:cubicBezTo>
                        <a:pt x="24" y="84"/>
                        <a:pt x="24" y="84"/>
                        <a:pt x="24" y="84"/>
                      </a:cubicBezTo>
                      <a:lnTo>
                        <a:pt x="24" y="80"/>
                      </a:lnTo>
                      <a:close/>
                      <a:moveTo>
                        <a:pt x="70" y="72"/>
                      </a:moveTo>
                      <a:cubicBezTo>
                        <a:pt x="51" y="72"/>
                        <a:pt x="51" y="72"/>
                        <a:pt x="51" y="72"/>
                      </a:cubicBezTo>
                      <a:cubicBezTo>
                        <a:pt x="51" y="92"/>
                        <a:pt x="51" y="92"/>
                        <a:pt x="51" y="92"/>
                      </a:cubicBezTo>
                      <a:cubicBezTo>
                        <a:pt x="70" y="92"/>
                        <a:pt x="70" y="92"/>
                        <a:pt x="70" y="92"/>
                      </a:cubicBezTo>
                      <a:lnTo>
                        <a:pt x="70" y="72"/>
                      </a:lnTo>
                      <a:close/>
                      <a:moveTo>
                        <a:pt x="62" y="84"/>
                      </a:moveTo>
                      <a:cubicBezTo>
                        <a:pt x="59" y="84"/>
                        <a:pt x="59" y="84"/>
                        <a:pt x="59" y="84"/>
                      </a:cubicBezTo>
                      <a:cubicBezTo>
                        <a:pt x="59" y="80"/>
                        <a:pt x="59" y="80"/>
                        <a:pt x="59" y="80"/>
                      </a:cubicBezTo>
                      <a:cubicBezTo>
                        <a:pt x="62" y="80"/>
                        <a:pt x="62" y="80"/>
                        <a:pt x="62" y="80"/>
                      </a:cubicBezTo>
                      <a:lnTo>
                        <a:pt x="62" y="84"/>
                      </a:lnTo>
                      <a:close/>
                      <a:moveTo>
                        <a:pt x="16" y="60"/>
                      </a:moveTo>
                      <a:cubicBezTo>
                        <a:pt x="36" y="60"/>
                        <a:pt x="36" y="60"/>
                        <a:pt x="36" y="60"/>
                      </a:cubicBezTo>
                      <a:cubicBezTo>
                        <a:pt x="36" y="40"/>
                        <a:pt x="36" y="40"/>
                        <a:pt x="36" y="40"/>
                      </a:cubicBezTo>
                      <a:cubicBezTo>
                        <a:pt x="16" y="40"/>
                        <a:pt x="16" y="40"/>
                        <a:pt x="16" y="40"/>
                      </a:cubicBezTo>
                      <a:lnTo>
                        <a:pt x="16" y="60"/>
                      </a:lnTo>
                      <a:close/>
                      <a:moveTo>
                        <a:pt x="24" y="48"/>
                      </a:moveTo>
                      <a:cubicBezTo>
                        <a:pt x="28" y="48"/>
                        <a:pt x="28" y="48"/>
                        <a:pt x="28" y="48"/>
                      </a:cubicBezTo>
                      <a:cubicBezTo>
                        <a:pt x="28" y="52"/>
                        <a:pt x="28" y="52"/>
                        <a:pt x="28" y="52"/>
                      </a:cubicBezTo>
                      <a:cubicBezTo>
                        <a:pt x="24" y="52"/>
                        <a:pt x="24" y="52"/>
                        <a:pt x="24" y="52"/>
                      </a:cubicBezTo>
                      <a:lnTo>
                        <a:pt x="24" y="48"/>
                      </a:lnTo>
                      <a:close/>
                      <a:moveTo>
                        <a:pt x="70" y="40"/>
                      </a:moveTo>
                      <a:cubicBezTo>
                        <a:pt x="51" y="40"/>
                        <a:pt x="51" y="40"/>
                        <a:pt x="51" y="40"/>
                      </a:cubicBezTo>
                      <a:cubicBezTo>
                        <a:pt x="51" y="60"/>
                        <a:pt x="51" y="60"/>
                        <a:pt x="51" y="60"/>
                      </a:cubicBezTo>
                      <a:cubicBezTo>
                        <a:pt x="70" y="60"/>
                        <a:pt x="70" y="60"/>
                        <a:pt x="70" y="60"/>
                      </a:cubicBezTo>
                      <a:lnTo>
                        <a:pt x="70" y="40"/>
                      </a:lnTo>
                      <a:close/>
                      <a:moveTo>
                        <a:pt x="62" y="52"/>
                      </a:moveTo>
                      <a:cubicBezTo>
                        <a:pt x="59" y="52"/>
                        <a:pt x="59" y="52"/>
                        <a:pt x="59" y="52"/>
                      </a:cubicBezTo>
                      <a:cubicBezTo>
                        <a:pt x="59" y="48"/>
                        <a:pt x="59" y="48"/>
                        <a:pt x="59" y="48"/>
                      </a:cubicBezTo>
                      <a:cubicBezTo>
                        <a:pt x="62" y="48"/>
                        <a:pt x="62" y="48"/>
                        <a:pt x="62" y="48"/>
                      </a:cubicBezTo>
                      <a:lnTo>
                        <a:pt x="62" y="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800" dirty="0"/>
                </a:p>
              </p:txBody>
            </p:sp>
            <p:grpSp>
              <p:nvGrpSpPr>
                <p:cNvPr id="68" name="Group 67">
                  <a:extLst>
                    <a:ext uri="{FF2B5EF4-FFF2-40B4-BE49-F238E27FC236}">
                      <a16:creationId xmlns:a16="http://schemas.microsoft.com/office/drawing/2014/main" id="{D9701430-7EF0-4A10-A454-4F240B8B3905}"/>
                    </a:ext>
                  </a:extLst>
                </p:cNvPr>
                <p:cNvGrpSpPr/>
                <p:nvPr/>
              </p:nvGrpSpPr>
              <p:grpSpPr>
                <a:xfrm>
                  <a:off x="10396736" y="2613879"/>
                  <a:ext cx="411365" cy="381827"/>
                  <a:chOff x="9675960" y="2523905"/>
                  <a:chExt cx="411365" cy="381827"/>
                </a:xfrm>
                <a:grpFill/>
              </p:grpSpPr>
              <p:sp>
                <p:nvSpPr>
                  <p:cNvPr id="69" name="Freeform 44">
                    <a:extLst>
                      <a:ext uri="{FF2B5EF4-FFF2-40B4-BE49-F238E27FC236}">
                        <a16:creationId xmlns:a16="http://schemas.microsoft.com/office/drawing/2014/main" id="{549FA7EF-B94E-435B-A4B2-A28504F185B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9698365" y="2523905"/>
                    <a:ext cx="388960" cy="228600"/>
                  </a:xfrm>
                  <a:custGeom>
                    <a:avLst/>
                    <a:gdLst>
                      <a:gd name="T0" fmla="*/ 225 w 298"/>
                      <a:gd name="T1" fmla="*/ 0 h 144"/>
                      <a:gd name="T2" fmla="*/ 211 w 298"/>
                      <a:gd name="T3" fmla="*/ 11 h 144"/>
                      <a:gd name="T4" fmla="*/ 260 w 298"/>
                      <a:gd name="T5" fmla="*/ 63 h 144"/>
                      <a:gd name="T6" fmla="*/ 0 w 298"/>
                      <a:gd name="T7" fmla="*/ 63 h 144"/>
                      <a:gd name="T8" fmla="*/ 0 w 298"/>
                      <a:gd name="T9" fmla="*/ 82 h 144"/>
                      <a:gd name="T10" fmla="*/ 260 w 298"/>
                      <a:gd name="T11" fmla="*/ 82 h 144"/>
                      <a:gd name="T12" fmla="*/ 211 w 298"/>
                      <a:gd name="T13" fmla="*/ 132 h 144"/>
                      <a:gd name="T14" fmla="*/ 225 w 298"/>
                      <a:gd name="T15" fmla="*/ 144 h 144"/>
                      <a:gd name="T16" fmla="*/ 298 w 298"/>
                      <a:gd name="T17" fmla="*/ 73 h 144"/>
                      <a:gd name="T18" fmla="*/ 225 w 298"/>
                      <a:gd name="T19" fmla="*/ 0 h 1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98" h="144">
                        <a:moveTo>
                          <a:pt x="225" y="0"/>
                        </a:moveTo>
                        <a:lnTo>
                          <a:pt x="211" y="11"/>
                        </a:lnTo>
                        <a:lnTo>
                          <a:pt x="260" y="63"/>
                        </a:lnTo>
                        <a:lnTo>
                          <a:pt x="0" y="63"/>
                        </a:lnTo>
                        <a:lnTo>
                          <a:pt x="0" y="82"/>
                        </a:lnTo>
                        <a:lnTo>
                          <a:pt x="260" y="82"/>
                        </a:lnTo>
                        <a:lnTo>
                          <a:pt x="211" y="132"/>
                        </a:lnTo>
                        <a:lnTo>
                          <a:pt x="225" y="144"/>
                        </a:lnTo>
                        <a:lnTo>
                          <a:pt x="298" y="73"/>
                        </a:lnTo>
                        <a:lnTo>
                          <a:pt x="225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27" tIns="45713" rIns="91427" bIns="45713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1800" dirty="0"/>
                  </a:p>
                </p:txBody>
              </p:sp>
              <p:sp>
                <p:nvSpPr>
                  <p:cNvPr id="70" name="Freeform 44">
                    <a:extLst>
                      <a:ext uri="{FF2B5EF4-FFF2-40B4-BE49-F238E27FC236}">
                        <a16:creationId xmlns:a16="http://schemas.microsoft.com/office/drawing/2014/main" id="{11A031D8-8420-4763-A265-52C2856C073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rot="10800000">
                    <a:off x="9675960" y="2677132"/>
                    <a:ext cx="388960" cy="228600"/>
                  </a:xfrm>
                  <a:custGeom>
                    <a:avLst/>
                    <a:gdLst>
                      <a:gd name="T0" fmla="*/ 225 w 298"/>
                      <a:gd name="T1" fmla="*/ 0 h 144"/>
                      <a:gd name="T2" fmla="*/ 211 w 298"/>
                      <a:gd name="T3" fmla="*/ 11 h 144"/>
                      <a:gd name="T4" fmla="*/ 260 w 298"/>
                      <a:gd name="T5" fmla="*/ 63 h 144"/>
                      <a:gd name="T6" fmla="*/ 0 w 298"/>
                      <a:gd name="T7" fmla="*/ 63 h 144"/>
                      <a:gd name="T8" fmla="*/ 0 w 298"/>
                      <a:gd name="T9" fmla="*/ 82 h 144"/>
                      <a:gd name="T10" fmla="*/ 260 w 298"/>
                      <a:gd name="T11" fmla="*/ 82 h 144"/>
                      <a:gd name="T12" fmla="*/ 211 w 298"/>
                      <a:gd name="T13" fmla="*/ 132 h 144"/>
                      <a:gd name="T14" fmla="*/ 225 w 298"/>
                      <a:gd name="T15" fmla="*/ 144 h 144"/>
                      <a:gd name="T16" fmla="*/ 298 w 298"/>
                      <a:gd name="T17" fmla="*/ 73 h 144"/>
                      <a:gd name="T18" fmla="*/ 225 w 298"/>
                      <a:gd name="T19" fmla="*/ 0 h 1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98" h="144">
                        <a:moveTo>
                          <a:pt x="225" y="0"/>
                        </a:moveTo>
                        <a:lnTo>
                          <a:pt x="211" y="11"/>
                        </a:lnTo>
                        <a:lnTo>
                          <a:pt x="260" y="63"/>
                        </a:lnTo>
                        <a:lnTo>
                          <a:pt x="0" y="63"/>
                        </a:lnTo>
                        <a:lnTo>
                          <a:pt x="0" y="82"/>
                        </a:lnTo>
                        <a:lnTo>
                          <a:pt x="260" y="82"/>
                        </a:lnTo>
                        <a:lnTo>
                          <a:pt x="211" y="132"/>
                        </a:lnTo>
                        <a:lnTo>
                          <a:pt x="225" y="144"/>
                        </a:lnTo>
                        <a:lnTo>
                          <a:pt x="298" y="73"/>
                        </a:lnTo>
                        <a:lnTo>
                          <a:pt x="225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27" tIns="45713" rIns="91427" bIns="45713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1800" dirty="0"/>
                  </a:p>
                </p:txBody>
              </p:sp>
            </p:grpSp>
          </p:grpSp>
          <p:sp>
            <p:nvSpPr>
              <p:cNvPr id="66" name="Freeform 143">
                <a:extLst>
                  <a:ext uri="{FF2B5EF4-FFF2-40B4-BE49-F238E27FC236}">
                    <a16:creationId xmlns:a16="http://schemas.microsoft.com/office/drawing/2014/main" id="{42B215B8-33E0-40AA-BD5E-39FB893822A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847406" y="2541110"/>
                <a:ext cx="255540" cy="527364"/>
              </a:xfrm>
              <a:custGeom>
                <a:avLst/>
                <a:gdLst>
                  <a:gd name="T0" fmla="*/ 11 w 86"/>
                  <a:gd name="T1" fmla="*/ 15 h 178"/>
                  <a:gd name="T2" fmla="*/ 0 w 86"/>
                  <a:gd name="T3" fmla="*/ 178 h 178"/>
                  <a:gd name="T4" fmla="*/ 86 w 86"/>
                  <a:gd name="T5" fmla="*/ 15 h 178"/>
                  <a:gd name="T6" fmla="*/ 41 w 86"/>
                  <a:gd name="T7" fmla="*/ 0 h 178"/>
                  <a:gd name="T8" fmla="*/ 19 w 86"/>
                  <a:gd name="T9" fmla="*/ 8 h 178"/>
                  <a:gd name="T10" fmla="*/ 33 w 86"/>
                  <a:gd name="T11" fmla="*/ 15 h 178"/>
                  <a:gd name="T12" fmla="*/ 19 w 86"/>
                  <a:gd name="T13" fmla="*/ 8 h 178"/>
                  <a:gd name="T14" fmla="*/ 37 w 86"/>
                  <a:gd name="T15" fmla="*/ 170 h 178"/>
                  <a:gd name="T16" fmla="*/ 43 w 86"/>
                  <a:gd name="T17" fmla="*/ 150 h 178"/>
                  <a:gd name="T18" fmla="*/ 49 w 86"/>
                  <a:gd name="T19" fmla="*/ 170 h 178"/>
                  <a:gd name="T20" fmla="*/ 78 w 86"/>
                  <a:gd name="T21" fmla="*/ 170 h 178"/>
                  <a:gd name="T22" fmla="*/ 57 w 86"/>
                  <a:gd name="T23" fmla="*/ 156 h 178"/>
                  <a:gd name="T24" fmla="*/ 29 w 86"/>
                  <a:gd name="T25" fmla="*/ 156 h 178"/>
                  <a:gd name="T26" fmla="*/ 8 w 86"/>
                  <a:gd name="T27" fmla="*/ 170 h 178"/>
                  <a:gd name="T28" fmla="*/ 11 w 86"/>
                  <a:gd name="T29" fmla="*/ 23 h 178"/>
                  <a:gd name="T30" fmla="*/ 78 w 86"/>
                  <a:gd name="T31" fmla="*/ 23 h 178"/>
                  <a:gd name="T32" fmla="*/ 36 w 86"/>
                  <a:gd name="T33" fmla="*/ 124 h 178"/>
                  <a:gd name="T34" fmla="*/ 16 w 86"/>
                  <a:gd name="T35" fmla="*/ 104 h 178"/>
                  <a:gd name="T36" fmla="*/ 24 w 86"/>
                  <a:gd name="T37" fmla="*/ 112 h 178"/>
                  <a:gd name="T38" fmla="*/ 28 w 86"/>
                  <a:gd name="T39" fmla="*/ 116 h 178"/>
                  <a:gd name="T40" fmla="*/ 24 w 86"/>
                  <a:gd name="T41" fmla="*/ 112 h 178"/>
                  <a:gd name="T42" fmla="*/ 51 w 86"/>
                  <a:gd name="T43" fmla="*/ 104 h 178"/>
                  <a:gd name="T44" fmla="*/ 70 w 86"/>
                  <a:gd name="T45" fmla="*/ 124 h 178"/>
                  <a:gd name="T46" fmla="*/ 62 w 86"/>
                  <a:gd name="T47" fmla="*/ 116 h 178"/>
                  <a:gd name="T48" fmla="*/ 59 w 86"/>
                  <a:gd name="T49" fmla="*/ 112 h 178"/>
                  <a:gd name="T50" fmla="*/ 62 w 86"/>
                  <a:gd name="T51" fmla="*/ 116 h 178"/>
                  <a:gd name="T52" fmla="*/ 36 w 86"/>
                  <a:gd name="T53" fmla="*/ 92 h 178"/>
                  <a:gd name="T54" fmla="*/ 16 w 86"/>
                  <a:gd name="T55" fmla="*/ 72 h 178"/>
                  <a:gd name="T56" fmla="*/ 24 w 86"/>
                  <a:gd name="T57" fmla="*/ 80 h 178"/>
                  <a:gd name="T58" fmla="*/ 28 w 86"/>
                  <a:gd name="T59" fmla="*/ 84 h 178"/>
                  <a:gd name="T60" fmla="*/ 24 w 86"/>
                  <a:gd name="T61" fmla="*/ 80 h 178"/>
                  <a:gd name="T62" fmla="*/ 51 w 86"/>
                  <a:gd name="T63" fmla="*/ 72 h 178"/>
                  <a:gd name="T64" fmla="*/ 70 w 86"/>
                  <a:gd name="T65" fmla="*/ 92 h 178"/>
                  <a:gd name="T66" fmla="*/ 62 w 86"/>
                  <a:gd name="T67" fmla="*/ 84 h 178"/>
                  <a:gd name="T68" fmla="*/ 59 w 86"/>
                  <a:gd name="T69" fmla="*/ 80 h 178"/>
                  <a:gd name="T70" fmla="*/ 62 w 86"/>
                  <a:gd name="T71" fmla="*/ 84 h 178"/>
                  <a:gd name="T72" fmla="*/ 36 w 86"/>
                  <a:gd name="T73" fmla="*/ 60 h 178"/>
                  <a:gd name="T74" fmla="*/ 16 w 86"/>
                  <a:gd name="T75" fmla="*/ 40 h 178"/>
                  <a:gd name="T76" fmla="*/ 24 w 86"/>
                  <a:gd name="T77" fmla="*/ 48 h 178"/>
                  <a:gd name="T78" fmla="*/ 28 w 86"/>
                  <a:gd name="T79" fmla="*/ 52 h 178"/>
                  <a:gd name="T80" fmla="*/ 24 w 86"/>
                  <a:gd name="T81" fmla="*/ 48 h 178"/>
                  <a:gd name="T82" fmla="*/ 51 w 86"/>
                  <a:gd name="T83" fmla="*/ 40 h 178"/>
                  <a:gd name="T84" fmla="*/ 70 w 86"/>
                  <a:gd name="T85" fmla="*/ 60 h 178"/>
                  <a:gd name="T86" fmla="*/ 62 w 86"/>
                  <a:gd name="T87" fmla="*/ 52 h 178"/>
                  <a:gd name="T88" fmla="*/ 59 w 86"/>
                  <a:gd name="T89" fmla="*/ 48 h 178"/>
                  <a:gd name="T90" fmla="*/ 62 w 86"/>
                  <a:gd name="T91" fmla="*/ 5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6" h="178">
                    <a:moveTo>
                      <a:pt x="11" y="0"/>
                    </a:moveTo>
                    <a:cubicBezTo>
                      <a:pt x="11" y="15"/>
                      <a:pt x="11" y="15"/>
                      <a:pt x="11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86" y="178"/>
                      <a:pt x="86" y="178"/>
                      <a:pt x="86" y="178"/>
                    </a:cubicBezTo>
                    <a:cubicBezTo>
                      <a:pt x="86" y="15"/>
                      <a:pt x="86" y="15"/>
                      <a:pt x="86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0"/>
                      <a:pt x="41" y="0"/>
                      <a:pt x="41" y="0"/>
                    </a:cubicBezTo>
                    <a:lnTo>
                      <a:pt x="11" y="0"/>
                    </a:lnTo>
                    <a:close/>
                    <a:moveTo>
                      <a:pt x="19" y="8"/>
                    </a:moveTo>
                    <a:cubicBezTo>
                      <a:pt x="33" y="8"/>
                      <a:pt x="33" y="8"/>
                      <a:pt x="33" y="8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19" y="15"/>
                      <a:pt x="19" y="15"/>
                      <a:pt x="19" y="15"/>
                    </a:cubicBezTo>
                    <a:lnTo>
                      <a:pt x="19" y="8"/>
                    </a:lnTo>
                    <a:close/>
                    <a:moveTo>
                      <a:pt x="49" y="170"/>
                    </a:moveTo>
                    <a:cubicBezTo>
                      <a:pt x="37" y="170"/>
                      <a:pt x="37" y="170"/>
                      <a:pt x="37" y="170"/>
                    </a:cubicBezTo>
                    <a:cubicBezTo>
                      <a:pt x="37" y="156"/>
                      <a:pt x="37" y="156"/>
                      <a:pt x="37" y="156"/>
                    </a:cubicBezTo>
                    <a:cubicBezTo>
                      <a:pt x="37" y="152"/>
                      <a:pt x="40" y="150"/>
                      <a:pt x="43" y="150"/>
                    </a:cubicBezTo>
                    <a:cubicBezTo>
                      <a:pt x="46" y="150"/>
                      <a:pt x="49" y="152"/>
                      <a:pt x="49" y="156"/>
                    </a:cubicBezTo>
                    <a:lnTo>
                      <a:pt x="49" y="170"/>
                    </a:lnTo>
                    <a:close/>
                    <a:moveTo>
                      <a:pt x="78" y="23"/>
                    </a:moveTo>
                    <a:cubicBezTo>
                      <a:pt x="78" y="170"/>
                      <a:pt x="78" y="170"/>
                      <a:pt x="78" y="170"/>
                    </a:cubicBezTo>
                    <a:cubicBezTo>
                      <a:pt x="57" y="170"/>
                      <a:pt x="57" y="170"/>
                      <a:pt x="57" y="170"/>
                    </a:cubicBezTo>
                    <a:cubicBezTo>
                      <a:pt x="57" y="156"/>
                      <a:pt x="57" y="156"/>
                      <a:pt x="57" y="156"/>
                    </a:cubicBezTo>
                    <a:cubicBezTo>
                      <a:pt x="57" y="148"/>
                      <a:pt x="51" y="142"/>
                      <a:pt x="43" y="142"/>
                    </a:cubicBezTo>
                    <a:cubicBezTo>
                      <a:pt x="35" y="142"/>
                      <a:pt x="29" y="148"/>
                      <a:pt x="29" y="156"/>
                    </a:cubicBezTo>
                    <a:cubicBezTo>
                      <a:pt x="29" y="170"/>
                      <a:pt x="29" y="170"/>
                      <a:pt x="29" y="170"/>
                    </a:cubicBezTo>
                    <a:cubicBezTo>
                      <a:pt x="8" y="170"/>
                      <a:pt x="8" y="170"/>
                      <a:pt x="8" y="170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41" y="23"/>
                      <a:pt x="41" y="23"/>
                      <a:pt x="41" y="23"/>
                    </a:cubicBezTo>
                    <a:lnTo>
                      <a:pt x="78" y="23"/>
                    </a:lnTo>
                    <a:close/>
                    <a:moveTo>
                      <a:pt x="16" y="124"/>
                    </a:moveTo>
                    <a:cubicBezTo>
                      <a:pt x="36" y="124"/>
                      <a:pt x="36" y="124"/>
                      <a:pt x="36" y="124"/>
                    </a:cubicBezTo>
                    <a:cubicBezTo>
                      <a:pt x="36" y="104"/>
                      <a:pt x="36" y="104"/>
                      <a:pt x="36" y="104"/>
                    </a:cubicBezTo>
                    <a:cubicBezTo>
                      <a:pt x="16" y="104"/>
                      <a:pt x="16" y="104"/>
                      <a:pt x="16" y="104"/>
                    </a:cubicBezTo>
                    <a:lnTo>
                      <a:pt x="16" y="124"/>
                    </a:lnTo>
                    <a:close/>
                    <a:moveTo>
                      <a:pt x="24" y="112"/>
                    </a:moveTo>
                    <a:cubicBezTo>
                      <a:pt x="28" y="112"/>
                      <a:pt x="28" y="112"/>
                      <a:pt x="28" y="112"/>
                    </a:cubicBezTo>
                    <a:cubicBezTo>
                      <a:pt x="28" y="116"/>
                      <a:pt x="28" y="116"/>
                      <a:pt x="28" y="116"/>
                    </a:cubicBezTo>
                    <a:cubicBezTo>
                      <a:pt x="24" y="116"/>
                      <a:pt x="24" y="116"/>
                      <a:pt x="24" y="116"/>
                    </a:cubicBezTo>
                    <a:lnTo>
                      <a:pt x="24" y="112"/>
                    </a:lnTo>
                    <a:close/>
                    <a:moveTo>
                      <a:pt x="70" y="104"/>
                    </a:moveTo>
                    <a:cubicBezTo>
                      <a:pt x="51" y="104"/>
                      <a:pt x="51" y="104"/>
                      <a:pt x="51" y="104"/>
                    </a:cubicBezTo>
                    <a:cubicBezTo>
                      <a:pt x="51" y="124"/>
                      <a:pt x="51" y="124"/>
                      <a:pt x="51" y="124"/>
                    </a:cubicBezTo>
                    <a:cubicBezTo>
                      <a:pt x="70" y="124"/>
                      <a:pt x="70" y="124"/>
                      <a:pt x="70" y="124"/>
                    </a:cubicBezTo>
                    <a:lnTo>
                      <a:pt x="70" y="104"/>
                    </a:lnTo>
                    <a:close/>
                    <a:moveTo>
                      <a:pt x="62" y="116"/>
                    </a:moveTo>
                    <a:cubicBezTo>
                      <a:pt x="59" y="116"/>
                      <a:pt x="59" y="116"/>
                      <a:pt x="59" y="116"/>
                    </a:cubicBezTo>
                    <a:cubicBezTo>
                      <a:pt x="59" y="112"/>
                      <a:pt x="59" y="112"/>
                      <a:pt x="59" y="112"/>
                    </a:cubicBezTo>
                    <a:cubicBezTo>
                      <a:pt x="62" y="112"/>
                      <a:pt x="62" y="112"/>
                      <a:pt x="62" y="112"/>
                    </a:cubicBezTo>
                    <a:lnTo>
                      <a:pt x="62" y="116"/>
                    </a:lnTo>
                    <a:close/>
                    <a:moveTo>
                      <a:pt x="16" y="92"/>
                    </a:moveTo>
                    <a:cubicBezTo>
                      <a:pt x="36" y="92"/>
                      <a:pt x="36" y="92"/>
                      <a:pt x="36" y="92"/>
                    </a:cubicBezTo>
                    <a:cubicBezTo>
                      <a:pt x="36" y="72"/>
                      <a:pt x="36" y="72"/>
                      <a:pt x="36" y="72"/>
                    </a:cubicBezTo>
                    <a:cubicBezTo>
                      <a:pt x="16" y="72"/>
                      <a:pt x="16" y="72"/>
                      <a:pt x="16" y="72"/>
                    </a:cubicBezTo>
                    <a:lnTo>
                      <a:pt x="16" y="92"/>
                    </a:lnTo>
                    <a:close/>
                    <a:moveTo>
                      <a:pt x="24" y="80"/>
                    </a:moveTo>
                    <a:cubicBezTo>
                      <a:pt x="28" y="80"/>
                      <a:pt x="28" y="80"/>
                      <a:pt x="28" y="80"/>
                    </a:cubicBezTo>
                    <a:cubicBezTo>
                      <a:pt x="28" y="84"/>
                      <a:pt x="28" y="84"/>
                      <a:pt x="28" y="84"/>
                    </a:cubicBezTo>
                    <a:cubicBezTo>
                      <a:pt x="24" y="84"/>
                      <a:pt x="24" y="84"/>
                      <a:pt x="24" y="84"/>
                    </a:cubicBezTo>
                    <a:lnTo>
                      <a:pt x="24" y="80"/>
                    </a:lnTo>
                    <a:close/>
                    <a:moveTo>
                      <a:pt x="70" y="72"/>
                    </a:moveTo>
                    <a:cubicBezTo>
                      <a:pt x="51" y="72"/>
                      <a:pt x="51" y="72"/>
                      <a:pt x="51" y="72"/>
                    </a:cubicBezTo>
                    <a:cubicBezTo>
                      <a:pt x="51" y="92"/>
                      <a:pt x="51" y="92"/>
                      <a:pt x="51" y="92"/>
                    </a:cubicBezTo>
                    <a:cubicBezTo>
                      <a:pt x="70" y="92"/>
                      <a:pt x="70" y="92"/>
                      <a:pt x="70" y="92"/>
                    </a:cubicBezTo>
                    <a:lnTo>
                      <a:pt x="70" y="72"/>
                    </a:lnTo>
                    <a:close/>
                    <a:moveTo>
                      <a:pt x="62" y="84"/>
                    </a:moveTo>
                    <a:cubicBezTo>
                      <a:pt x="59" y="84"/>
                      <a:pt x="59" y="84"/>
                      <a:pt x="59" y="84"/>
                    </a:cubicBezTo>
                    <a:cubicBezTo>
                      <a:pt x="59" y="80"/>
                      <a:pt x="59" y="80"/>
                      <a:pt x="59" y="80"/>
                    </a:cubicBezTo>
                    <a:cubicBezTo>
                      <a:pt x="62" y="80"/>
                      <a:pt x="62" y="80"/>
                      <a:pt x="62" y="80"/>
                    </a:cubicBezTo>
                    <a:lnTo>
                      <a:pt x="62" y="84"/>
                    </a:lnTo>
                    <a:close/>
                    <a:moveTo>
                      <a:pt x="16" y="60"/>
                    </a:moveTo>
                    <a:cubicBezTo>
                      <a:pt x="36" y="60"/>
                      <a:pt x="36" y="60"/>
                      <a:pt x="36" y="60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16" y="40"/>
                      <a:pt x="16" y="40"/>
                      <a:pt x="16" y="40"/>
                    </a:cubicBezTo>
                    <a:lnTo>
                      <a:pt x="16" y="60"/>
                    </a:lnTo>
                    <a:close/>
                    <a:moveTo>
                      <a:pt x="24" y="48"/>
                    </a:move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52"/>
                      <a:pt x="28" y="52"/>
                      <a:pt x="28" y="52"/>
                    </a:cubicBezTo>
                    <a:cubicBezTo>
                      <a:pt x="24" y="52"/>
                      <a:pt x="24" y="52"/>
                      <a:pt x="24" y="52"/>
                    </a:cubicBezTo>
                    <a:lnTo>
                      <a:pt x="24" y="48"/>
                    </a:lnTo>
                    <a:close/>
                    <a:moveTo>
                      <a:pt x="70" y="40"/>
                    </a:moveTo>
                    <a:cubicBezTo>
                      <a:pt x="51" y="40"/>
                      <a:pt x="51" y="40"/>
                      <a:pt x="51" y="4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70" y="60"/>
                      <a:pt x="70" y="60"/>
                      <a:pt x="70" y="60"/>
                    </a:cubicBezTo>
                    <a:lnTo>
                      <a:pt x="70" y="40"/>
                    </a:lnTo>
                    <a:close/>
                    <a:moveTo>
                      <a:pt x="62" y="52"/>
                    </a:moveTo>
                    <a:cubicBezTo>
                      <a:pt x="59" y="52"/>
                      <a:pt x="59" y="52"/>
                      <a:pt x="59" y="52"/>
                    </a:cubicBezTo>
                    <a:cubicBezTo>
                      <a:pt x="59" y="48"/>
                      <a:pt x="59" y="48"/>
                      <a:pt x="59" y="48"/>
                    </a:cubicBezTo>
                    <a:cubicBezTo>
                      <a:pt x="62" y="48"/>
                      <a:pt x="62" y="48"/>
                      <a:pt x="62" y="48"/>
                    </a:cubicBezTo>
                    <a:lnTo>
                      <a:pt x="62" y="5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 dirty="0"/>
              </a:p>
            </p:txBody>
          </p:sp>
        </p:grp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9760974-CDAA-4951-9F1C-DB906B3469AE}"/>
              </a:ext>
            </a:extLst>
          </p:cNvPr>
          <p:cNvGrpSpPr/>
          <p:nvPr/>
        </p:nvGrpSpPr>
        <p:grpSpPr>
          <a:xfrm>
            <a:off x="6607485" y="3455729"/>
            <a:ext cx="1737113" cy="1005698"/>
            <a:chOff x="6607557" y="3455733"/>
            <a:chExt cx="1737360" cy="1005840"/>
          </a:xfrm>
          <a:solidFill>
            <a:schemeClr val="accent4"/>
          </a:solidFill>
        </p:grpSpPr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B502BE2-80AE-4295-AA8E-A27D6124C0A5}"/>
                </a:ext>
              </a:extLst>
            </p:cNvPr>
            <p:cNvSpPr/>
            <p:nvPr/>
          </p:nvSpPr>
          <p:spPr bwMode="auto">
            <a:xfrm>
              <a:off x="6607557" y="3455733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defTabSz="914225">
                <a:defRPr/>
              </a:pPr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Azure AD</a:t>
              </a:r>
              <a:b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</a:br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B2C</a:t>
              </a:r>
            </a:p>
          </p:txBody>
        </p:sp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E2173E22-4533-4897-88FD-05EA75CF97A4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687669" y="3821493"/>
              <a:ext cx="568103" cy="274320"/>
              <a:chOff x="7521353" y="3579354"/>
              <a:chExt cx="695006" cy="335598"/>
            </a:xfrm>
            <a:grpFill/>
          </p:grpSpPr>
          <p:grpSp>
            <p:nvGrpSpPr>
              <p:cNvPr id="72" name="Group 71">
                <a:extLst>
                  <a:ext uri="{FF2B5EF4-FFF2-40B4-BE49-F238E27FC236}">
                    <a16:creationId xmlns:a16="http://schemas.microsoft.com/office/drawing/2014/main" id="{F7E16A8B-41C9-497A-B6F5-BAEE25E9ADB8}"/>
                  </a:ext>
                </a:extLst>
              </p:cNvPr>
              <p:cNvGrpSpPr/>
              <p:nvPr/>
            </p:nvGrpSpPr>
            <p:grpSpPr>
              <a:xfrm>
                <a:off x="7521353" y="3579354"/>
                <a:ext cx="444034" cy="335598"/>
                <a:chOff x="10110340" y="2541110"/>
                <a:chExt cx="697761" cy="527364"/>
              </a:xfrm>
              <a:grpFill/>
            </p:grpSpPr>
            <p:sp>
              <p:nvSpPr>
                <p:cNvPr id="76" name="Freeform 143">
                  <a:extLst>
                    <a:ext uri="{FF2B5EF4-FFF2-40B4-BE49-F238E27FC236}">
                      <a16:creationId xmlns:a16="http://schemas.microsoft.com/office/drawing/2014/main" id="{AB77AD97-BA91-462B-9A77-C59B6F53CC4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110340" y="2541110"/>
                  <a:ext cx="255540" cy="527364"/>
                </a:xfrm>
                <a:custGeom>
                  <a:avLst/>
                  <a:gdLst>
                    <a:gd name="T0" fmla="*/ 11 w 86"/>
                    <a:gd name="T1" fmla="*/ 15 h 178"/>
                    <a:gd name="T2" fmla="*/ 0 w 86"/>
                    <a:gd name="T3" fmla="*/ 178 h 178"/>
                    <a:gd name="T4" fmla="*/ 86 w 86"/>
                    <a:gd name="T5" fmla="*/ 15 h 178"/>
                    <a:gd name="T6" fmla="*/ 41 w 86"/>
                    <a:gd name="T7" fmla="*/ 0 h 178"/>
                    <a:gd name="T8" fmla="*/ 19 w 86"/>
                    <a:gd name="T9" fmla="*/ 8 h 178"/>
                    <a:gd name="T10" fmla="*/ 33 w 86"/>
                    <a:gd name="T11" fmla="*/ 15 h 178"/>
                    <a:gd name="T12" fmla="*/ 19 w 86"/>
                    <a:gd name="T13" fmla="*/ 8 h 178"/>
                    <a:gd name="T14" fmla="*/ 37 w 86"/>
                    <a:gd name="T15" fmla="*/ 170 h 178"/>
                    <a:gd name="T16" fmla="*/ 43 w 86"/>
                    <a:gd name="T17" fmla="*/ 150 h 178"/>
                    <a:gd name="T18" fmla="*/ 49 w 86"/>
                    <a:gd name="T19" fmla="*/ 170 h 178"/>
                    <a:gd name="T20" fmla="*/ 78 w 86"/>
                    <a:gd name="T21" fmla="*/ 170 h 178"/>
                    <a:gd name="T22" fmla="*/ 57 w 86"/>
                    <a:gd name="T23" fmla="*/ 156 h 178"/>
                    <a:gd name="T24" fmla="*/ 29 w 86"/>
                    <a:gd name="T25" fmla="*/ 156 h 178"/>
                    <a:gd name="T26" fmla="*/ 8 w 86"/>
                    <a:gd name="T27" fmla="*/ 170 h 178"/>
                    <a:gd name="T28" fmla="*/ 11 w 86"/>
                    <a:gd name="T29" fmla="*/ 23 h 178"/>
                    <a:gd name="T30" fmla="*/ 78 w 86"/>
                    <a:gd name="T31" fmla="*/ 23 h 178"/>
                    <a:gd name="T32" fmla="*/ 36 w 86"/>
                    <a:gd name="T33" fmla="*/ 124 h 178"/>
                    <a:gd name="T34" fmla="*/ 16 w 86"/>
                    <a:gd name="T35" fmla="*/ 104 h 178"/>
                    <a:gd name="T36" fmla="*/ 24 w 86"/>
                    <a:gd name="T37" fmla="*/ 112 h 178"/>
                    <a:gd name="T38" fmla="*/ 28 w 86"/>
                    <a:gd name="T39" fmla="*/ 116 h 178"/>
                    <a:gd name="T40" fmla="*/ 24 w 86"/>
                    <a:gd name="T41" fmla="*/ 112 h 178"/>
                    <a:gd name="T42" fmla="*/ 51 w 86"/>
                    <a:gd name="T43" fmla="*/ 104 h 178"/>
                    <a:gd name="T44" fmla="*/ 70 w 86"/>
                    <a:gd name="T45" fmla="*/ 124 h 178"/>
                    <a:gd name="T46" fmla="*/ 62 w 86"/>
                    <a:gd name="T47" fmla="*/ 116 h 178"/>
                    <a:gd name="T48" fmla="*/ 59 w 86"/>
                    <a:gd name="T49" fmla="*/ 112 h 178"/>
                    <a:gd name="T50" fmla="*/ 62 w 86"/>
                    <a:gd name="T51" fmla="*/ 116 h 178"/>
                    <a:gd name="T52" fmla="*/ 36 w 86"/>
                    <a:gd name="T53" fmla="*/ 92 h 178"/>
                    <a:gd name="T54" fmla="*/ 16 w 86"/>
                    <a:gd name="T55" fmla="*/ 72 h 178"/>
                    <a:gd name="T56" fmla="*/ 24 w 86"/>
                    <a:gd name="T57" fmla="*/ 80 h 178"/>
                    <a:gd name="T58" fmla="*/ 28 w 86"/>
                    <a:gd name="T59" fmla="*/ 84 h 178"/>
                    <a:gd name="T60" fmla="*/ 24 w 86"/>
                    <a:gd name="T61" fmla="*/ 80 h 178"/>
                    <a:gd name="T62" fmla="*/ 51 w 86"/>
                    <a:gd name="T63" fmla="*/ 72 h 178"/>
                    <a:gd name="T64" fmla="*/ 70 w 86"/>
                    <a:gd name="T65" fmla="*/ 92 h 178"/>
                    <a:gd name="T66" fmla="*/ 62 w 86"/>
                    <a:gd name="T67" fmla="*/ 84 h 178"/>
                    <a:gd name="T68" fmla="*/ 59 w 86"/>
                    <a:gd name="T69" fmla="*/ 80 h 178"/>
                    <a:gd name="T70" fmla="*/ 62 w 86"/>
                    <a:gd name="T71" fmla="*/ 84 h 178"/>
                    <a:gd name="T72" fmla="*/ 36 w 86"/>
                    <a:gd name="T73" fmla="*/ 60 h 178"/>
                    <a:gd name="T74" fmla="*/ 16 w 86"/>
                    <a:gd name="T75" fmla="*/ 40 h 178"/>
                    <a:gd name="T76" fmla="*/ 24 w 86"/>
                    <a:gd name="T77" fmla="*/ 48 h 178"/>
                    <a:gd name="T78" fmla="*/ 28 w 86"/>
                    <a:gd name="T79" fmla="*/ 52 h 178"/>
                    <a:gd name="T80" fmla="*/ 24 w 86"/>
                    <a:gd name="T81" fmla="*/ 48 h 178"/>
                    <a:gd name="T82" fmla="*/ 51 w 86"/>
                    <a:gd name="T83" fmla="*/ 40 h 178"/>
                    <a:gd name="T84" fmla="*/ 70 w 86"/>
                    <a:gd name="T85" fmla="*/ 60 h 178"/>
                    <a:gd name="T86" fmla="*/ 62 w 86"/>
                    <a:gd name="T87" fmla="*/ 52 h 178"/>
                    <a:gd name="T88" fmla="*/ 59 w 86"/>
                    <a:gd name="T89" fmla="*/ 48 h 178"/>
                    <a:gd name="T90" fmla="*/ 62 w 86"/>
                    <a:gd name="T91" fmla="*/ 52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86" h="178">
                      <a:moveTo>
                        <a:pt x="11" y="0"/>
                      </a:move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78"/>
                        <a:pt x="0" y="178"/>
                        <a:pt x="0" y="178"/>
                      </a:cubicBezTo>
                      <a:cubicBezTo>
                        <a:pt x="86" y="178"/>
                        <a:pt x="86" y="178"/>
                        <a:pt x="86" y="178"/>
                      </a:cubicBezTo>
                      <a:cubicBezTo>
                        <a:pt x="86" y="15"/>
                        <a:pt x="86" y="15"/>
                        <a:pt x="86" y="15"/>
                      </a:cubicBezTo>
                      <a:cubicBezTo>
                        <a:pt x="41" y="15"/>
                        <a:pt x="41" y="15"/>
                        <a:pt x="41" y="15"/>
                      </a:cubicBezTo>
                      <a:cubicBezTo>
                        <a:pt x="41" y="0"/>
                        <a:pt x="41" y="0"/>
                        <a:pt x="41" y="0"/>
                      </a:cubicBezTo>
                      <a:lnTo>
                        <a:pt x="11" y="0"/>
                      </a:lnTo>
                      <a:close/>
                      <a:moveTo>
                        <a:pt x="19" y="8"/>
                      </a:moveTo>
                      <a:cubicBezTo>
                        <a:pt x="33" y="8"/>
                        <a:pt x="33" y="8"/>
                        <a:pt x="33" y="8"/>
                      </a:cubicBezTo>
                      <a:cubicBezTo>
                        <a:pt x="33" y="15"/>
                        <a:pt x="33" y="15"/>
                        <a:pt x="33" y="15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lnTo>
                        <a:pt x="19" y="8"/>
                      </a:lnTo>
                      <a:close/>
                      <a:moveTo>
                        <a:pt x="49" y="170"/>
                      </a:moveTo>
                      <a:cubicBezTo>
                        <a:pt x="37" y="170"/>
                        <a:pt x="37" y="170"/>
                        <a:pt x="37" y="170"/>
                      </a:cubicBezTo>
                      <a:cubicBezTo>
                        <a:pt x="37" y="156"/>
                        <a:pt x="37" y="156"/>
                        <a:pt x="37" y="156"/>
                      </a:cubicBezTo>
                      <a:cubicBezTo>
                        <a:pt x="37" y="152"/>
                        <a:pt x="40" y="150"/>
                        <a:pt x="43" y="150"/>
                      </a:cubicBezTo>
                      <a:cubicBezTo>
                        <a:pt x="46" y="150"/>
                        <a:pt x="49" y="152"/>
                        <a:pt x="49" y="156"/>
                      </a:cubicBezTo>
                      <a:lnTo>
                        <a:pt x="49" y="170"/>
                      </a:lnTo>
                      <a:close/>
                      <a:moveTo>
                        <a:pt x="78" y="23"/>
                      </a:moveTo>
                      <a:cubicBezTo>
                        <a:pt x="78" y="170"/>
                        <a:pt x="78" y="170"/>
                        <a:pt x="78" y="170"/>
                      </a:cubicBezTo>
                      <a:cubicBezTo>
                        <a:pt x="57" y="170"/>
                        <a:pt x="57" y="170"/>
                        <a:pt x="57" y="170"/>
                      </a:cubicBezTo>
                      <a:cubicBezTo>
                        <a:pt x="57" y="156"/>
                        <a:pt x="57" y="156"/>
                        <a:pt x="57" y="156"/>
                      </a:cubicBezTo>
                      <a:cubicBezTo>
                        <a:pt x="57" y="148"/>
                        <a:pt x="51" y="142"/>
                        <a:pt x="43" y="142"/>
                      </a:cubicBezTo>
                      <a:cubicBezTo>
                        <a:pt x="35" y="142"/>
                        <a:pt x="29" y="148"/>
                        <a:pt x="29" y="156"/>
                      </a:cubicBezTo>
                      <a:cubicBezTo>
                        <a:pt x="29" y="170"/>
                        <a:pt x="29" y="170"/>
                        <a:pt x="29" y="170"/>
                      </a:cubicBezTo>
                      <a:cubicBezTo>
                        <a:pt x="8" y="170"/>
                        <a:pt x="8" y="170"/>
                        <a:pt x="8" y="170"/>
                      </a:cubicBezTo>
                      <a:cubicBezTo>
                        <a:pt x="8" y="23"/>
                        <a:pt x="8" y="23"/>
                        <a:pt x="8" y="23"/>
                      </a:cubicBezTo>
                      <a:cubicBezTo>
                        <a:pt x="11" y="23"/>
                        <a:pt x="11" y="23"/>
                        <a:pt x="11" y="23"/>
                      </a:cubicBezTo>
                      <a:cubicBezTo>
                        <a:pt x="41" y="23"/>
                        <a:pt x="41" y="23"/>
                        <a:pt x="41" y="23"/>
                      </a:cubicBezTo>
                      <a:lnTo>
                        <a:pt x="78" y="23"/>
                      </a:lnTo>
                      <a:close/>
                      <a:moveTo>
                        <a:pt x="16" y="124"/>
                      </a:moveTo>
                      <a:cubicBezTo>
                        <a:pt x="36" y="124"/>
                        <a:pt x="36" y="124"/>
                        <a:pt x="36" y="124"/>
                      </a:cubicBezTo>
                      <a:cubicBezTo>
                        <a:pt x="36" y="104"/>
                        <a:pt x="36" y="104"/>
                        <a:pt x="36" y="104"/>
                      </a:cubicBezTo>
                      <a:cubicBezTo>
                        <a:pt x="16" y="104"/>
                        <a:pt x="16" y="104"/>
                        <a:pt x="16" y="104"/>
                      </a:cubicBezTo>
                      <a:lnTo>
                        <a:pt x="16" y="124"/>
                      </a:lnTo>
                      <a:close/>
                      <a:moveTo>
                        <a:pt x="24" y="112"/>
                      </a:moveTo>
                      <a:cubicBezTo>
                        <a:pt x="28" y="112"/>
                        <a:pt x="28" y="112"/>
                        <a:pt x="28" y="112"/>
                      </a:cubicBezTo>
                      <a:cubicBezTo>
                        <a:pt x="28" y="116"/>
                        <a:pt x="28" y="116"/>
                        <a:pt x="28" y="116"/>
                      </a:cubicBezTo>
                      <a:cubicBezTo>
                        <a:pt x="24" y="116"/>
                        <a:pt x="24" y="116"/>
                        <a:pt x="24" y="116"/>
                      </a:cubicBezTo>
                      <a:lnTo>
                        <a:pt x="24" y="112"/>
                      </a:lnTo>
                      <a:close/>
                      <a:moveTo>
                        <a:pt x="70" y="104"/>
                      </a:moveTo>
                      <a:cubicBezTo>
                        <a:pt x="51" y="104"/>
                        <a:pt x="51" y="104"/>
                        <a:pt x="51" y="104"/>
                      </a:cubicBezTo>
                      <a:cubicBezTo>
                        <a:pt x="51" y="124"/>
                        <a:pt x="51" y="124"/>
                        <a:pt x="51" y="124"/>
                      </a:cubicBezTo>
                      <a:cubicBezTo>
                        <a:pt x="70" y="124"/>
                        <a:pt x="70" y="124"/>
                        <a:pt x="70" y="124"/>
                      </a:cubicBezTo>
                      <a:lnTo>
                        <a:pt x="70" y="104"/>
                      </a:lnTo>
                      <a:close/>
                      <a:moveTo>
                        <a:pt x="62" y="116"/>
                      </a:moveTo>
                      <a:cubicBezTo>
                        <a:pt x="59" y="116"/>
                        <a:pt x="59" y="116"/>
                        <a:pt x="59" y="116"/>
                      </a:cubicBezTo>
                      <a:cubicBezTo>
                        <a:pt x="59" y="112"/>
                        <a:pt x="59" y="112"/>
                        <a:pt x="59" y="112"/>
                      </a:cubicBezTo>
                      <a:cubicBezTo>
                        <a:pt x="62" y="112"/>
                        <a:pt x="62" y="112"/>
                        <a:pt x="62" y="112"/>
                      </a:cubicBezTo>
                      <a:lnTo>
                        <a:pt x="62" y="116"/>
                      </a:lnTo>
                      <a:close/>
                      <a:moveTo>
                        <a:pt x="16" y="92"/>
                      </a:moveTo>
                      <a:cubicBezTo>
                        <a:pt x="36" y="92"/>
                        <a:pt x="36" y="92"/>
                        <a:pt x="36" y="92"/>
                      </a:cubicBezTo>
                      <a:cubicBezTo>
                        <a:pt x="36" y="72"/>
                        <a:pt x="36" y="72"/>
                        <a:pt x="36" y="72"/>
                      </a:cubicBezTo>
                      <a:cubicBezTo>
                        <a:pt x="16" y="72"/>
                        <a:pt x="16" y="72"/>
                        <a:pt x="16" y="72"/>
                      </a:cubicBezTo>
                      <a:lnTo>
                        <a:pt x="16" y="92"/>
                      </a:lnTo>
                      <a:close/>
                      <a:moveTo>
                        <a:pt x="24" y="80"/>
                      </a:moveTo>
                      <a:cubicBezTo>
                        <a:pt x="28" y="80"/>
                        <a:pt x="28" y="80"/>
                        <a:pt x="28" y="80"/>
                      </a:cubicBezTo>
                      <a:cubicBezTo>
                        <a:pt x="28" y="84"/>
                        <a:pt x="28" y="84"/>
                        <a:pt x="28" y="84"/>
                      </a:cubicBezTo>
                      <a:cubicBezTo>
                        <a:pt x="24" y="84"/>
                        <a:pt x="24" y="84"/>
                        <a:pt x="24" y="84"/>
                      </a:cubicBezTo>
                      <a:lnTo>
                        <a:pt x="24" y="80"/>
                      </a:lnTo>
                      <a:close/>
                      <a:moveTo>
                        <a:pt x="70" y="72"/>
                      </a:moveTo>
                      <a:cubicBezTo>
                        <a:pt x="51" y="72"/>
                        <a:pt x="51" y="72"/>
                        <a:pt x="51" y="72"/>
                      </a:cubicBezTo>
                      <a:cubicBezTo>
                        <a:pt x="51" y="92"/>
                        <a:pt x="51" y="92"/>
                        <a:pt x="51" y="92"/>
                      </a:cubicBezTo>
                      <a:cubicBezTo>
                        <a:pt x="70" y="92"/>
                        <a:pt x="70" y="92"/>
                        <a:pt x="70" y="92"/>
                      </a:cubicBezTo>
                      <a:lnTo>
                        <a:pt x="70" y="72"/>
                      </a:lnTo>
                      <a:close/>
                      <a:moveTo>
                        <a:pt x="62" y="84"/>
                      </a:moveTo>
                      <a:cubicBezTo>
                        <a:pt x="59" y="84"/>
                        <a:pt x="59" y="84"/>
                        <a:pt x="59" y="84"/>
                      </a:cubicBezTo>
                      <a:cubicBezTo>
                        <a:pt x="59" y="80"/>
                        <a:pt x="59" y="80"/>
                        <a:pt x="59" y="80"/>
                      </a:cubicBezTo>
                      <a:cubicBezTo>
                        <a:pt x="62" y="80"/>
                        <a:pt x="62" y="80"/>
                        <a:pt x="62" y="80"/>
                      </a:cubicBezTo>
                      <a:lnTo>
                        <a:pt x="62" y="84"/>
                      </a:lnTo>
                      <a:close/>
                      <a:moveTo>
                        <a:pt x="16" y="60"/>
                      </a:moveTo>
                      <a:cubicBezTo>
                        <a:pt x="36" y="60"/>
                        <a:pt x="36" y="60"/>
                        <a:pt x="36" y="60"/>
                      </a:cubicBezTo>
                      <a:cubicBezTo>
                        <a:pt x="36" y="40"/>
                        <a:pt x="36" y="40"/>
                        <a:pt x="36" y="40"/>
                      </a:cubicBezTo>
                      <a:cubicBezTo>
                        <a:pt x="16" y="40"/>
                        <a:pt x="16" y="40"/>
                        <a:pt x="16" y="40"/>
                      </a:cubicBezTo>
                      <a:lnTo>
                        <a:pt x="16" y="60"/>
                      </a:lnTo>
                      <a:close/>
                      <a:moveTo>
                        <a:pt x="24" y="48"/>
                      </a:moveTo>
                      <a:cubicBezTo>
                        <a:pt x="28" y="48"/>
                        <a:pt x="28" y="48"/>
                        <a:pt x="28" y="48"/>
                      </a:cubicBezTo>
                      <a:cubicBezTo>
                        <a:pt x="28" y="52"/>
                        <a:pt x="28" y="52"/>
                        <a:pt x="28" y="52"/>
                      </a:cubicBezTo>
                      <a:cubicBezTo>
                        <a:pt x="24" y="52"/>
                        <a:pt x="24" y="52"/>
                        <a:pt x="24" y="52"/>
                      </a:cubicBezTo>
                      <a:lnTo>
                        <a:pt x="24" y="48"/>
                      </a:lnTo>
                      <a:close/>
                      <a:moveTo>
                        <a:pt x="70" y="40"/>
                      </a:moveTo>
                      <a:cubicBezTo>
                        <a:pt x="51" y="40"/>
                        <a:pt x="51" y="40"/>
                        <a:pt x="51" y="40"/>
                      </a:cubicBezTo>
                      <a:cubicBezTo>
                        <a:pt x="51" y="60"/>
                        <a:pt x="51" y="60"/>
                        <a:pt x="51" y="60"/>
                      </a:cubicBezTo>
                      <a:cubicBezTo>
                        <a:pt x="70" y="60"/>
                        <a:pt x="70" y="60"/>
                        <a:pt x="70" y="60"/>
                      </a:cubicBezTo>
                      <a:lnTo>
                        <a:pt x="70" y="40"/>
                      </a:lnTo>
                      <a:close/>
                      <a:moveTo>
                        <a:pt x="62" y="52"/>
                      </a:moveTo>
                      <a:cubicBezTo>
                        <a:pt x="59" y="52"/>
                        <a:pt x="59" y="52"/>
                        <a:pt x="59" y="52"/>
                      </a:cubicBezTo>
                      <a:cubicBezTo>
                        <a:pt x="59" y="48"/>
                        <a:pt x="59" y="48"/>
                        <a:pt x="59" y="48"/>
                      </a:cubicBezTo>
                      <a:cubicBezTo>
                        <a:pt x="62" y="48"/>
                        <a:pt x="62" y="48"/>
                        <a:pt x="62" y="48"/>
                      </a:cubicBezTo>
                      <a:lnTo>
                        <a:pt x="62" y="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800" dirty="0"/>
                </a:p>
              </p:txBody>
            </p:sp>
            <p:grpSp>
              <p:nvGrpSpPr>
                <p:cNvPr id="78" name="Group 77">
                  <a:extLst>
                    <a:ext uri="{FF2B5EF4-FFF2-40B4-BE49-F238E27FC236}">
                      <a16:creationId xmlns:a16="http://schemas.microsoft.com/office/drawing/2014/main" id="{45BBD6F8-D919-493B-986C-C21D38DD0898}"/>
                    </a:ext>
                  </a:extLst>
                </p:cNvPr>
                <p:cNvGrpSpPr/>
                <p:nvPr/>
              </p:nvGrpSpPr>
              <p:grpSpPr>
                <a:xfrm>
                  <a:off x="10396736" y="2613879"/>
                  <a:ext cx="411365" cy="381827"/>
                  <a:chOff x="9675960" y="2523905"/>
                  <a:chExt cx="411365" cy="381827"/>
                </a:xfrm>
                <a:grpFill/>
              </p:grpSpPr>
              <p:sp>
                <p:nvSpPr>
                  <p:cNvPr id="79" name="Freeform 44">
                    <a:extLst>
                      <a:ext uri="{FF2B5EF4-FFF2-40B4-BE49-F238E27FC236}">
                        <a16:creationId xmlns:a16="http://schemas.microsoft.com/office/drawing/2014/main" id="{B71860F7-BFAD-4892-AB54-151CD3AE95A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9698365" y="2523905"/>
                    <a:ext cx="388960" cy="228600"/>
                  </a:xfrm>
                  <a:custGeom>
                    <a:avLst/>
                    <a:gdLst>
                      <a:gd name="T0" fmla="*/ 225 w 298"/>
                      <a:gd name="T1" fmla="*/ 0 h 144"/>
                      <a:gd name="T2" fmla="*/ 211 w 298"/>
                      <a:gd name="T3" fmla="*/ 11 h 144"/>
                      <a:gd name="T4" fmla="*/ 260 w 298"/>
                      <a:gd name="T5" fmla="*/ 63 h 144"/>
                      <a:gd name="T6" fmla="*/ 0 w 298"/>
                      <a:gd name="T7" fmla="*/ 63 h 144"/>
                      <a:gd name="T8" fmla="*/ 0 w 298"/>
                      <a:gd name="T9" fmla="*/ 82 h 144"/>
                      <a:gd name="T10" fmla="*/ 260 w 298"/>
                      <a:gd name="T11" fmla="*/ 82 h 144"/>
                      <a:gd name="T12" fmla="*/ 211 w 298"/>
                      <a:gd name="T13" fmla="*/ 132 h 144"/>
                      <a:gd name="T14" fmla="*/ 225 w 298"/>
                      <a:gd name="T15" fmla="*/ 144 h 144"/>
                      <a:gd name="T16" fmla="*/ 298 w 298"/>
                      <a:gd name="T17" fmla="*/ 73 h 144"/>
                      <a:gd name="T18" fmla="*/ 225 w 298"/>
                      <a:gd name="T19" fmla="*/ 0 h 1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98" h="144">
                        <a:moveTo>
                          <a:pt x="225" y="0"/>
                        </a:moveTo>
                        <a:lnTo>
                          <a:pt x="211" y="11"/>
                        </a:lnTo>
                        <a:lnTo>
                          <a:pt x="260" y="63"/>
                        </a:lnTo>
                        <a:lnTo>
                          <a:pt x="0" y="63"/>
                        </a:lnTo>
                        <a:lnTo>
                          <a:pt x="0" y="82"/>
                        </a:lnTo>
                        <a:lnTo>
                          <a:pt x="260" y="82"/>
                        </a:lnTo>
                        <a:lnTo>
                          <a:pt x="211" y="132"/>
                        </a:lnTo>
                        <a:lnTo>
                          <a:pt x="225" y="144"/>
                        </a:lnTo>
                        <a:lnTo>
                          <a:pt x="298" y="73"/>
                        </a:lnTo>
                        <a:lnTo>
                          <a:pt x="225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27" tIns="45713" rIns="91427" bIns="45713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1800" dirty="0"/>
                  </a:p>
                </p:txBody>
              </p:sp>
              <p:sp>
                <p:nvSpPr>
                  <p:cNvPr id="80" name="Freeform 44">
                    <a:extLst>
                      <a:ext uri="{FF2B5EF4-FFF2-40B4-BE49-F238E27FC236}">
                        <a16:creationId xmlns:a16="http://schemas.microsoft.com/office/drawing/2014/main" id="{5E888696-D4D4-4C02-B738-8C2B813793E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rot="10800000">
                    <a:off x="9675960" y="2677132"/>
                    <a:ext cx="388960" cy="228600"/>
                  </a:xfrm>
                  <a:custGeom>
                    <a:avLst/>
                    <a:gdLst>
                      <a:gd name="T0" fmla="*/ 225 w 298"/>
                      <a:gd name="T1" fmla="*/ 0 h 144"/>
                      <a:gd name="T2" fmla="*/ 211 w 298"/>
                      <a:gd name="T3" fmla="*/ 11 h 144"/>
                      <a:gd name="T4" fmla="*/ 260 w 298"/>
                      <a:gd name="T5" fmla="*/ 63 h 144"/>
                      <a:gd name="T6" fmla="*/ 0 w 298"/>
                      <a:gd name="T7" fmla="*/ 63 h 144"/>
                      <a:gd name="T8" fmla="*/ 0 w 298"/>
                      <a:gd name="T9" fmla="*/ 82 h 144"/>
                      <a:gd name="T10" fmla="*/ 260 w 298"/>
                      <a:gd name="T11" fmla="*/ 82 h 144"/>
                      <a:gd name="T12" fmla="*/ 211 w 298"/>
                      <a:gd name="T13" fmla="*/ 132 h 144"/>
                      <a:gd name="T14" fmla="*/ 225 w 298"/>
                      <a:gd name="T15" fmla="*/ 144 h 144"/>
                      <a:gd name="T16" fmla="*/ 298 w 298"/>
                      <a:gd name="T17" fmla="*/ 73 h 144"/>
                      <a:gd name="T18" fmla="*/ 225 w 298"/>
                      <a:gd name="T19" fmla="*/ 0 h 1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98" h="144">
                        <a:moveTo>
                          <a:pt x="225" y="0"/>
                        </a:moveTo>
                        <a:lnTo>
                          <a:pt x="211" y="11"/>
                        </a:lnTo>
                        <a:lnTo>
                          <a:pt x="260" y="63"/>
                        </a:lnTo>
                        <a:lnTo>
                          <a:pt x="0" y="63"/>
                        </a:lnTo>
                        <a:lnTo>
                          <a:pt x="0" y="82"/>
                        </a:lnTo>
                        <a:lnTo>
                          <a:pt x="260" y="82"/>
                        </a:lnTo>
                        <a:lnTo>
                          <a:pt x="211" y="132"/>
                        </a:lnTo>
                        <a:lnTo>
                          <a:pt x="225" y="144"/>
                        </a:lnTo>
                        <a:lnTo>
                          <a:pt x="298" y="73"/>
                        </a:lnTo>
                        <a:lnTo>
                          <a:pt x="225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27" tIns="45713" rIns="91427" bIns="45713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1800" dirty="0"/>
                  </a:p>
                </p:txBody>
              </p:sp>
            </p:grpSp>
          </p:grpSp>
          <p:sp>
            <p:nvSpPr>
              <p:cNvPr id="73" name="Freeform 12">
                <a:extLst>
                  <a:ext uri="{FF2B5EF4-FFF2-40B4-BE49-F238E27FC236}">
                    <a16:creationId xmlns:a16="http://schemas.microsoft.com/office/drawing/2014/main" id="{5BFE37B1-0864-4F9A-8A92-B6C21689E90F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7949590" y="3603664"/>
                <a:ext cx="266769" cy="286979"/>
              </a:xfrm>
              <a:custGeom>
                <a:avLst/>
                <a:gdLst>
                  <a:gd name="T0" fmla="*/ 0 w 112"/>
                  <a:gd name="T1" fmla="*/ 120 h 120"/>
                  <a:gd name="T2" fmla="*/ 8 w 112"/>
                  <a:gd name="T3" fmla="*/ 120 h 120"/>
                  <a:gd name="T4" fmla="*/ 32 w 112"/>
                  <a:gd name="T5" fmla="*/ 96 h 120"/>
                  <a:gd name="T6" fmla="*/ 56 w 112"/>
                  <a:gd name="T7" fmla="*/ 120 h 120"/>
                  <a:gd name="T8" fmla="*/ 64 w 112"/>
                  <a:gd name="T9" fmla="*/ 120 h 120"/>
                  <a:gd name="T10" fmla="*/ 46 w 112"/>
                  <a:gd name="T11" fmla="*/ 91 h 120"/>
                  <a:gd name="T12" fmla="*/ 56 w 112"/>
                  <a:gd name="T13" fmla="*/ 72 h 120"/>
                  <a:gd name="T14" fmla="*/ 80 w 112"/>
                  <a:gd name="T15" fmla="*/ 48 h 120"/>
                  <a:gd name="T16" fmla="*/ 104 w 112"/>
                  <a:gd name="T17" fmla="*/ 72 h 120"/>
                  <a:gd name="T18" fmla="*/ 112 w 112"/>
                  <a:gd name="T19" fmla="*/ 72 h 120"/>
                  <a:gd name="T20" fmla="*/ 94 w 112"/>
                  <a:gd name="T21" fmla="*/ 43 h 120"/>
                  <a:gd name="T22" fmla="*/ 104 w 112"/>
                  <a:gd name="T23" fmla="*/ 24 h 120"/>
                  <a:gd name="T24" fmla="*/ 80 w 112"/>
                  <a:gd name="T25" fmla="*/ 0 h 120"/>
                  <a:gd name="T26" fmla="*/ 56 w 112"/>
                  <a:gd name="T27" fmla="*/ 24 h 120"/>
                  <a:gd name="T28" fmla="*/ 65 w 112"/>
                  <a:gd name="T29" fmla="*/ 43 h 120"/>
                  <a:gd name="T30" fmla="*/ 51 w 112"/>
                  <a:gd name="T31" fmla="*/ 58 h 120"/>
                  <a:gd name="T32" fmla="*/ 32 w 112"/>
                  <a:gd name="T33" fmla="*/ 48 h 120"/>
                  <a:gd name="T34" fmla="*/ 8 w 112"/>
                  <a:gd name="T35" fmla="*/ 72 h 120"/>
                  <a:gd name="T36" fmla="*/ 17 w 112"/>
                  <a:gd name="T37" fmla="*/ 91 h 120"/>
                  <a:gd name="T38" fmla="*/ 0 w 112"/>
                  <a:gd name="T39" fmla="*/ 120 h 120"/>
                  <a:gd name="T40" fmla="*/ 64 w 112"/>
                  <a:gd name="T41" fmla="*/ 24 h 120"/>
                  <a:gd name="T42" fmla="*/ 80 w 112"/>
                  <a:gd name="T43" fmla="*/ 8 h 120"/>
                  <a:gd name="T44" fmla="*/ 96 w 112"/>
                  <a:gd name="T45" fmla="*/ 24 h 120"/>
                  <a:gd name="T46" fmla="*/ 80 w 112"/>
                  <a:gd name="T47" fmla="*/ 40 h 120"/>
                  <a:gd name="T48" fmla="*/ 64 w 112"/>
                  <a:gd name="T49" fmla="*/ 24 h 120"/>
                  <a:gd name="T50" fmla="*/ 16 w 112"/>
                  <a:gd name="T51" fmla="*/ 72 h 120"/>
                  <a:gd name="T52" fmla="*/ 32 w 112"/>
                  <a:gd name="T53" fmla="*/ 56 h 120"/>
                  <a:gd name="T54" fmla="*/ 48 w 112"/>
                  <a:gd name="T55" fmla="*/ 72 h 120"/>
                  <a:gd name="T56" fmla="*/ 32 w 112"/>
                  <a:gd name="T57" fmla="*/ 88 h 120"/>
                  <a:gd name="T58" fmla="*/ 16 w 112"/>
                  <a:gd name="T59" fmla="*/ 7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120">
                    <a:moveTo>
                      <a:pt x="0" y="120"/>
                    </a:moveTo>
                    <a:cubicBezTo>
                      <a:pt x="8" y="120"/>
                      <a:pt x="8" y="120"/>
                      <a:pt x="8" y="120"/>
                    </a:cubicBezTo>
                    <a:cubicBezTo>
                      <a:pt x="8" y="107"/>
                      <a:pt x="18" y="96"/>
                      <a:pt x="32" y="96"/>
                    </a:cubicBezTo>
                    <a:cubicBezTo>
                      <a:pt x="45" y="96"/>
                      <a:pt x="56" y="107"/>
                      <a:pt x="56" y="120"/>
                    </a:cubicBezTo>
                    <a:cubicBezTo>
                      <a:pt x="64" y="120"/>
                      <a:pt x="64" y="120"/>
                      <a:pt x="64" y="120"/>
                    </a:cubicBezTo>
                    <a:cubicBezTo>
                      <a:pt x="64" y="107"/>
                      <a:pt x="56" y="97"/>
                      <a:pt x="46" y="91"/>
                    </a:cubicBezTo>
                    <a:cubicBezTo>
                      <a:pt x="52" y="87"/>
                      <a:pt x="56" y="80"/>
                      <a:pt x="56" y="72"/>
                    </a:cubicBezTo>
                    <a:cubicBezTo>
                      <a:pt x="56" y="59"/>
                      <a:pt x="66" y="48"/>
                      <a:pt x="80" y="48"/>
                    </a:cubicBezTo>
                    <a:cubicBezTo>
                      <a:pt x="93" y="48"/>
                      <a:pt x="104" y="59"/>
                      <a:pt x="104" y="72"/>
                    </a:cubicBezTo>
                    <a:cubicBezTo>
                      <a:pt x="112" y="72"/>
                      <a:pt x="112" y="72"/>
                      <a:pt x="112" y="72"/>
                    </a:cubicBezTo>
                    <a:cubicBezTo>
                      <a:pt x="112" y="59"/>
                      <a:pt x="104" y="49"/>
                      <a:pt x="94" y="43"/>
                    </a:cubicBezTo>
                    <a:cubicBezTo>
                      <a:pt x="100" y="39"/>
                      <a:pt x="104" y="32"/>
                      <a:pt x="104" y="24"/>
                    </a:cubicBezTo>
                    <a:cubicBezTo>
                      <a:pt x="104" y="11"/>
                      <a:pt x="93" y="0"/>
                      <a:pt x="80" y="0"/>
                    </a:cubicBezTo>
                    <a:cubicBezTo>
                      <a:pt x="66" y="0"/>
                      <a:pt x="56" y="11"/>
                      <a:pt x="56" y="24"/>
                    </a:cubicBezTo>
                    <a:cubicBezTo>
                      <a:pt x="56" y="32"/>
                      <a:pt x="60" y="39"/>
                      <a:pt x="65" y="43"/>
                    </a:cubicBezTo>
                    <a:cubicBezTo>
                      <a:pt x="59" y="46"/>
                      <a:pt x="54" y="52"/>
                      <a:pt x="51" y="58"/>
                    </a:cubicBezTo>
                    <a:cubicBezTo>
                      <a:pt x="47" y="52"/>
                      <a:pt x="40" y="48"/>
                      <a:pt x="32" y="48"/>
                    </a:cubicBezTo>
                    <a:cubicBezTo>
                      <a:pt x="18" y="48"/>
                      <a:pt x="8" y="59"/>
                      <a:pt x="8" y="72"/>
                    </a:cubicBezTo>
                    <a:cubicBezTo>
                      <a:pt x="8" y="80"/>
                      <a:pt x="12" y="87"/>
                      <a:pt x="17" y="91"/>
                    </a:cubicBezTo>
                    <a:cubicBezTo>
                      <a:pt x="7" y="97"/>
                      <a:pt x="0" y="107"/>
                      <a:pt x="0" y="120"/>
                    </a:cubicBezTo>
                    <a:close/>
                    <a:moveTo>
                      <a:pt x="64" y="24"/>
                    </a:moveTo>
                    <a:cubicBezTo>
                      <a:pt x="64" y="15"/>
                      <a:pt x="71" y="8"/>
                      <a:pt x="80" y="8"/>
                    </a:cubicBezTo>
                    <a:cubicBezTo>
                      <a:pt x="88" y="8"/>
                      <a:pt x="96" y="15"/>
                      <a:pt x="96" y="24"/>
                    </a:cubicBezTo>
                    <a:cubicBezTo>
                      <a:pt x="96" y="33"/>
                      <a:pt x="88" y="40"/>
                      <a:pt x="80" y="40"/>
                    </a:cubicBezTo>
                    <a:cubicBezTo>
                      <a:pt x="71" y="40"/>
                      <a:pt x="64" y="33"/>
                      <a:pt x="64" y="24"/>
                    </a:cubicBezTo>
                    <a:close/>
                    <a:moveTo>
                      <a:pt x="16" y="72"/>
                    </a:moveTo>
                    <a:cubicBezTo>
                      <a:pt x="16" y="63"/>
                      <a:pt x="23" y="56"/>
                      <a:pt x="32" y="56"/>
                    </a:cubicBezTo>
                    <a:cubicBezTo>
                      <a:pt x="40" y="56"/>
                      <a:pt x="48" y="63"/>
                      <a:pt x="48" y="72"/>
                    </a:cubicBezTo>
                    <a:cubicBezTo>
                      <a:pt x="48" y="81"/>
                      <a:pt x="40" y="88"/>
                      <a:pt x="32" y="88"/>
                    </a:cubicBezTo>
                    <a:cubicBezTo>
                      <a:pt x="23" y="88"/>
                      <a:pt x="16" y="81"/>
                      <a:pt x="16" y="7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 dirty="0"/>
              </a:p>
            </p:txBody>
          </p:sp>
        </p:grp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3A3E3CA8-9367-45E2-8767-B24CFFAD21C3}"/>
              </a:ext>
            </a:extLst>
          </p:cNvPr>
          <p:cNvGrpSpPr/>
          <p:nvPr/>
        </p:nvGrpSpPr>
        <p:grpSpPr>
          <a:xfrm>
            <a:off x="4808170" y="1328423"/>
            <a:ext cx="1737113" cy="1005698"/>
            <a:chOff x="4807987" y="1328125"/>
            <a:chExt cx="1737360" cy="1005840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914664C-DA51-4DD8-9034-D9C5B17CFDE5}"/>
                </a:ext>
              </a:extLst>
            </p:cNvPr>
            <p:cNvSpPr/>
            <p:nvPr/>
          </p:nvSpPr>
          <p:spPr bwMode="auto">
            <a:xfrm>
              <a:off x="4807987" y="1328125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fontAlgn="t"/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SSO to SaaS</a:t>
              </a:r>
            </a:p>
          </p:txBody>
        </p:sp>
        <p:pic>
          <p:nvPicPr>
            <p:cNvPr id="5" name="Picture 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29623E3-13E7-4C15-99F6-929300F4C2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5470" y="1670140"/>
              <a:ext cx="468504" cy="321810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FC7B18F-2CB9-462E-81BF-F45A68E63A64}"/>
              </a:ext>
            </a:extLst>
          </p:cNvPr>
          <p:cNvGrpSpPr/>
          <p:nvPr/>
        </p:nvGrpSpPr>
        <p:grpSpPr>
          <a:xfrm>
            <a:off x="4808170" y="4519385"/>
            <a:ext cx="1737113" cy="1005698"/>
            <a:chOff x="4807987" y="4519540"/>
            <a:chExt cx="1737360" cy="1005840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7730C322-EB25-488C-8248-FB3C3F7688BC}"/>
                </a:ext>
              </a:extLst>
            </p:cNvPr>
            <p:cNvSpPr/>
            <p:nvPr/>
          </p:nvSpPr>
          <p:spPr bwMode="auto">
            <a:xfrm>
              <a:off x="4807987" y="4519540"/>
              <a:ext cx="1737360" cy="1005840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31417" tIns="46630" rIns="45713" bIns="46630" numCol="1" rtlCol="0" anchor="ctr" anchorCtr="0" compatLnSpc="1">
              <a:prstTxWarp prst="textNoShape">
                <a:avLst/>
              </a:prstTxWarp>
            </a:bodyPr>
            <a:lstStyle/>
            <a:p>
              <a:pPr fontAlgn="t"/>
              <a:r>
                <a:rPr lang="en-US" sz="1050" spc="-30" dirty="0">
                  <a:solidFill>
                    <a:srgbClr val="505050"/>
                  </a:solidFill>
                  <a:latin typeface="Segoe UI"/>
                  <a:cs typeface="Arial" panose="020B0604020202020204" pitchFamily="34" charset="0"/>
                </a:rPr>
                <a:t>Microsoft Authenticator  - Password-less Access</a:t>
              </a: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0425C2AA-642F-4F4F-804A-064CEC55C1D7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050459" y="4797980"/>
              <a:ext cx="238526" cy="448955"/>
              <a:chOff x="7368827" y="4988149"/>
              <a:chExt cx="456145" cy="858558"/>
            </a:xfrm>
          </p:grpSpPr>
          <p:grpSp>
            <p:nvGrpSpPr>
              <p:cNvPr id="92" name="Group 91">
                <a:extLst>
                  <a:ext uri="{FF2B5EF4-FFF2-40B4-BE49-F238E27FC236}">
                    <a16:creationId xmlns:a16="http://schemas.microsoft.com/office/drawing/2014/main" id="{168BF342-0CCA-491D-B81F-F2C78EC76731}"/>
                  </a:ext>
                </a:extLst>
              </p:cNvPr>
              <p:cNvGrpSpPr/>
              <p:nvPr/>
            </p:nvGrpSpPr>
            <p:grpSpPr>
              <a:xfrm>
                <a:off x="7368827" y="4988149"/>
                <a:ext cx="456145" cy="858558"/>
                <a:chOff x="9273976" y="4198321"/>
                <a:chExt cx="406409" cy="764944"/>
              </a:xfrm>
            </p:grpSpPr>
            <p:sp>
              <p:nvSpPr>
                <p:cNvPr id="93" name="Freeform 8">
                  <a:extLst>
                    <a:ext uri="{FF2B5EF4-FFF2-40B4-BE49-F238E27FC236}">
                      <a16:creationId xmlns:a16="http://schemas.microsoft.com/office/drawing/2014/main" id="{F81FA1F0-C6EA-4542-BBE5-99D183264D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273976" y="4198321"/>
                  <a:ext cx="406409" cy="764944"/>
                </a:xfrm>
                <a:custGeom>
                  <a:avLst/>
                  <a:gdLst>
                    <a:gd name="T0" fmla="*/ 69 w 69"/>
                    <a:gd name="T1" fmla="*/ 118 h 131"/>
                    <a:gd name="T2" fmla="*/ 56 w 69"/>
                    <a:gd name="T3" fmla="*/ 131 h 131"/>
                    <a:gd name="T4" fmla="*/ 12 w 69"/>
                    <a:gd name="T5" fmla="*/ 131 h 131"/>
                    <a:gd name="T6" fmla="*/ 0 w 69"/>
                    <a:gd name="T7" fmla="*/ 118 h 131"/>
                    <a:gd name="T8" fmla="*/ 0 w 69"/>
                    <a:gd name="T9" fmla="*/ 13 h 131"/>
                    <a:gd name="T10" fmla="*/ 12 w 69"/>
                    <a:gd name="T11" fmla="*/ 0 h 131"/>
                    <a:gd name="T12" fmla="*/ 56 w 69"/>
                    <a:gd name="T13" fmla="*/ 0 h 131"/>
                    <a:gd name="T14" fmla="*/ 69 w 69"/>
                    <a:gd name="T15" fmla="*/ 13 h 131"/>
                    <a:gd name="T16" fmla="*/ 69 w 69"/>
                    <a:gd name="T17" fmla="*/ 118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9" h="131">
                      <a:moveTo>
                        <a:pt x="69" y="118"/>
                      </a:moveTo>
                      <a:cubicBezTo>
                        <a:pt x="69" y="126"/>
                        <a:pt x="64" y="131"/>
                        <a:pt x="56" y="131"/>
                      </a:cubicBezTo>
                      <a:cubicBezTo>
                        <a:pt x="12" y="131"/>
                        <a:pt x="12" y="131"/>
                        <a:pt x="12" y="131"/>
                      </a:cubicBezTo>
                      <a:cubicBezTo>
                        <a:pt x="4" y="131"/>
                        <a:pt x="0" y="126"/>
                        <a:pt x="0" y="118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4"/>
                        <a:pt x="4" y="0"/>
                        <a:pt x="12" y="0"/>
                      </a:cubicBezTo>
                      <a:cubicBezTo>
                        <a:pt x="56" y="0"/>
                        <a:pt x="56" y="0"/>
                        <a:pt x="56" y="0"/>
                      </a:cubicBezTo>
                      <a:cubicBezTo>
                        <a:pt x="64" y="0"/>
                        <a:pt x="69" y="4"/>
                        <a:pt x="69" y="13"/>
                      </a:cubicBezTo>
                      <a:lnTo>
                        <a:pt x="69" y="118"/>
                      </a:lnTo>
                      <a:close/>
                    </a:path>
                  </a:pathLst>
                </a:custGeom>
                <a:noFill/>
                <a:ln w="12700" cap="flat">
                  <a:solidFill>
                    <a:srgbClr val="0078D7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3247" tIns="46623" rIns="93247" bIns="4662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2563">
                    <a:defRPr/>
                  </a:pPr>
                  <a:endParaRPr lang="en-US" sz="1836" kern="0" dirty="0">
                    <a:solidFill>
                      <a:srgbClr val="353535"/>
                    </a:solidFill>
                    <a:latin typeface="Segoe UI Semilight"/>
                  </a:endParaRPr>
                </a:p>
              </p:txBody>
            </p:sp>
            <p:sp>
              <p:nvSpPr>
                <p:cNvPr id="94" name="Line 9">
                  <a:extLst>
                    <a:ext uri="{FF2B5EF4-FFF2-40B4-BE49-F238E27FC236}">
                      <a16:creationId xmlns:a16="http://schemas.microsoft.com/office/drawing/2014/main" id="{D87A2C07-971E-4304-B10B-4407CC55D24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9273976" y="4854288"/>
                  <a:ext cx="406409" cy="0"/>
                </a:xfrm>
                <a:prstGeom prst="line">
                  <a:avLst/>
                </a:prstGeom>
                <a:noFill/>
                <a:ln w="12700" cap="flat">
                  <a:solidFill>
                    <a:srgbClr val="0078D7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3247" tIns="46623" rIns="93247" bIns="4662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2563">
                    <a:defRPr/>
                  </a:pPr>
                  <a:endParaRPr lang="en-US" sz="1836" kern="0" dirty="0">
                    <a:solidFill>
                      <a:srgbClr val="353535"/>
                    </a:solidFill>
                    <a:latin typeface="Segoe UI Semilight"/>
                  </a:endParaRPr>
                </a:p>
              </p:txBody>
            </p:sp>
            <p:sp>
              <p:nvSpPr>
                <p:cNvPr id="96" name="Line 10">
                  <a:extLst>
                    <a:ext uri="{FF2B5EF4-FFF2-40B4-BE49-F238E27FC236}">
                      <a16:creationId xmlns:a16="http://schemas.microsoft.com/office/drawing/2014/main" id="{D3D97733-E9CA-40ED-9E14-E3AFE7BA27E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9273976" y="4298916"/>
                  <a:ext cx="402623" cy="2548"/>
                </a:xfrm>
                <a:prstGeom prst="line">
                  <a:avLst/>
                </a:prstGeom>
                <a:noFill/>
                <a:ln w="12700" cap="flat">
                  <a:solidFill>
                    <a:srgbClr val="0078D7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3247" tIns="46623" rIns="93247" bIns="46623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2563">
                    <a:defRPr/>
                  </a:pPr>
                  <a:endParaRPr lang="en-US" sz="1836" kern="0" dirty="0">
                    <a:solidFill>
                      <a:srgbClr val="353535"/>
                    </a:solidFill>
                    <a:latin typeface="Segoe UI Semilight"/>
                  </a:endParaRPr>
                </a:p>
              </p:txBody>
            </p:sp>
          </p:grpSp>
          <p:sp>
            <p:nvSpPr>
              <p:cNvPr id="97" name="Freeform 172">
                <a:extLst>
                  <a:ext uri="{FF2B5EF4-FFF2-40B4-BE49-F238E27FC236}">
                    <a16:creationId xmlns:a16="http://schemas.microsoft.com/office/drawing/2014/main" id="{2D8E4F98-8B5F-467E-A246-59D52DFDF2BC}"/>
                  </a:ext>
                </a:extLst>
              </p:cNvPr>
              <p:cNvSpPr>
                <a:spLocks noChangeAspect="1"/>
              </p:cNvSpPr>
              <p:nvPr/>
            </p:nvSpPr>
            <p:spPr bwMode="black">
              <a:xfrm>
                <a:off x="7436763" y="5243735"/>
                <a:ext cx="324656" cy="368647"/>
              </a:xfrm>
              <a:custGeom>
                <a:avLst/>
                <a:gdLst>
                  <a:gd name="connsiteX0" fmla="*/ 671962 w 1342613"/>
                  <a:gd name="connsiteY0" fmla="*/ 451283 h 1524532"/>
                  <a:gd name="connsiteX1" fmla="*/ 485615 w 1342613"/>
                  <a:gd name="connsiteY1" fmla="*/ 637630 h 1524532"/>
                  <a:gd name="connsiteX2" fmla="*/ 540195 w 1342613"/>
                  <a:gd name="connsiteY2" fmla="*/ 769397 h 1524532"/>
                  <a:gd name="connsiteX3" fmla="*/ 580648 w 1342613"/>
                  <a:gd name="connsiteY3" fmla="*/ 796671 h 1524532"/>
                  <a:gd name="connsiteX4" fmla="*/ 525619 w 1342613"/>
                  <a:gd name="connsiteY4" fmla="*/ 1087555 h 1524532"/>
                  <a:gd name="connsiteX5" fmla="*/ 818303 w 1342613"/>
                  <a:gd name="connsiteY5" fmla="*/ 1087555 h 1524532"/>
                  <a:gd name="connsiteX6" fmla="*/ 763275 w 1342613"/>
                  <a:gd name="connsiteY6" fmla="*/ 796673 h 1524532"/>
                  <a:gd name="connsiteX7" fmla="*/ 803729 w 1342613"/>
                  <a:gd name="connsiteY7" fmla="*/ 769397 h 1524532"/>
                  <a:gd name="connsiteX8" fmla="*/ 858309 w 1342613"/>
                  <a:gd name="connsiteY8" fmla="*/ 637630 h 1524532"/>
                  <a:gd name="connsiteX9" fmla="*/ 671962 w 1342613"/>
                  <a:gd name="connsiteY9" fmla="*/ 451283 h 1524532"/>
                  <a:gd name="connsiteX10" fmla="*/ 665941 w 1342613"/>
                  <a:gd name="connsiteY10" fmla="*/ 0 h 1524532"/>
                  <a:gd name="connsiteX11" fmla="*/ 677983 w 1342613"/>
                  <a:gd name="connsiteY11" fmla="*/ 12004 h 1524532"/>
                  <a:gd name="connsiteX12" fmla="*/ 1015160 w 1342613"/>
                  <a:gd name="connsiteY12" fmla="*/ 156055 h 1524532"/>
                  <a:gd name="connsiteX13" fmla="*/ 1292127 w 1342613"/>
                  <a:gd name="connsiteY13" fmla="*/ 84029 h 1524532"/>
                  <a:gd name="connsiteX14" fmla="*/ 665941 w 1342613"/>
                  <a:gd name="connsiteY14" fmla="*/ 1524532 h 1524532"/>
                  <a:gd name="connsiteX15" fmla="*/ 51797 w 1342613"/>
                  <a:gd name="connsiteY15" fmla="*/ 84029 h 1524532"/>
                  <a:gd name="connsiteX16" fmla="*/ 328763 w 1342613"/>
                  <a:gd name="connsiteY16" fmla="*/ 156055 h 1524532"/>
                  <a:gd name="connsiteX17" fmla="*/ 665941 w 1342613"/>
                  <a:gd name="connsiteY17" fmla="*/ 12004 h 1524532"/>
                  <a:gd name="connsiteX18" fmla="*/ 665941 w 1342613"/>
                  <a:gd name="connsiteY18" fmla="*/ 0 h 15245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342613" h="1524532">
                    <a:moveTo>
                      <a:pt x="671962" y="451283"/>
                    </a:moveTo>
                    <a:cubicBezTo>
                      <a:pt x="569045" y="451283"/>
                      <a:pt x="485615" y="534713"/>
                      <a:pt x="485615" y="637630"/>
                    </a:cubicBezTo>
                    <a:cubicBezTo>
                      <a:pt x="485615" y="689089"/>
                      <a:pt x="506472" y="735675"/>
                      <a:pt x="540195" y="769397"/>
                    </a:cubicBezTo>
                    <a:lnTo>
                      <a:pt x="580648" y="796671"/>
                    </a:lnTo>
                    <a:lnTo>
                      <a:pt x="525619" y="1087555"/>
                    </a:lnTo>
                    <a:lnTo>
                      <a:pt x="818303" y="1087555"/>
                    </a:lnTo>
                    <a:lnTo>
                      <a:pt x="763275" y="796673"/>
                    </a:lnTo>
                    <a:lnTo>
                      <a:pt x="803729" y="769397"/>
                    </a:lnTo>
                    <a:cubicBezTo>
                      <a:pt x="837452" y="735675"/>
                      <a:pt x="858309" y="689089"/>
                      <a:pt x="858309" y="637630"/>
                    </a:cubicBezTo>
                    <a:cubicBezTo>
                      <a:pt x="858309" y="534713"/>
                      <a:pt x="774879" y="451283"/>
                      <a:pt x="671962" y="451283"/>
                    </a:cubicBezTo>
                    <a:close/>
                    <a:moveTo>
                      <a:pt x="665941" y="0"/>
                    </a:moveTo>
                    <a:cubicBezTo>
                      <a:pt x="677983" y="0"/>
                      <a:pt x="677983" y="0"/>
                      <a:pt x="677983" y="12004"/>
                    </a:cubicBezTo>
                    <a:cubicBezTo>
                      <a:pt x="750235" y="72025"/>
                      <a:pt x="858613" y="156055"/>
                      <a:pt x="1015160" y="156055"/>
                    </a:cubicBezTo>
                    <a:cubicBezTo>
                      <a:pt x="1099454" y="156055"/>
                      <a:pt x="1195790" y="132046"/>
                      <a:pt x="1292127" y="84029"/>
                    </a:cubicBezTo>
                    <a:cubicBezTo>
                      <a:pt x="1460715" y="624218"/>
                      <a:pt x="1195790" y="1248436"/>
                      <a:pt x="665941" y="1524532"/>
                    </a:cubicBezTo>
                    <a:cubicBezTo>
                      <a:pt x="136091" y="1248436"/>
                      <a:pt x="-116792" y="624218"/>
                      <a:pt x="51797" y="84029"/>
                    </a:cubicBezTo>
                    <a:cubicBezTo>
                      <a:pt x="148133" y="132046"/>
                      <a:pt x="244469" y="156055"/>
                      <a:pt x="328763" y="156055"/>
                    </a:cubicBezTo>
                    <a:cubicBezTo>
                      <a:pt x="485310" y="156055"/>
                      <a:pt x="593688" y="72025"/>
                      <a:pt x="665941" y="12004"/>
                    </a:cubicBezTo>
                    <a:cubicBezTo>
                      <a:pt x="665941" y="0"/>
                      <a:pt x="665941" y="0"/>
                      <a:pt x="665941" y="0"/>
                    </a:cubicBezTo>
                    <a:close/>
                  </a:path>
                </a:pathLst>
              </a:custGeom>
              <a:solidFill>
                <a:srgbClr val="0078D7"/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94897" tIns="75919" rIns="94897" bIns="75919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483831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246" kern="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 Semilight"/>
                  <a:ea typeface="Segoe UI" pitchFamily="34" charset="0"/>
                  <a:cs typeface="Segoe UI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86574373"/>
      </p:ext>
    </p:extLst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Azure AD Connect?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259376" y="1435497"/>
            <a:ext cx="6343343" cy="3619452"/>
          </a:xfrm>
        </p:spPr>
        <p:txBody>
          <a:bodyPr/>
          <a:lstStyle/>
          <a:p>
            <a:r>
              <a:rPr lang="en-US" dirty="0"/>
              <a:t>Tool which simplifies connecting on-premises identity infrastructure with Azure AD</a:t>
            </a:r>
          </a:p>
          <a:p>
            <a:r>
              <a:rPr lang="en-US" dirty="0"/>
              <a:t>Beyond synchronizing users from AD to Azure AD, provides various features for simplifying hybrid identity management</a:t>
            </a:r>
          </a:p>
          <a:p>
            <a:r>
              <a:rPr lang="en-US" dirty="0"/>
              <a:t>All future investments will only be available with AAD Connect</a:t>
            </a:r>
          </a:p>
        </p:txBody>
      </p:sp>
      <p:sp>
        <p:nvSpPr>
          <p:cNvPr id="4" name="Rounded Rectangle 3"/>
          <p:cNvSpPr/>
          <p:nvPr/>
        </p:nvSpPr>
        <p:spPr bwMode="auto">
          <a:xfrm>
            <a:off x="558794" y="1365985"/>
            <a:ext cx="2113407" cy="4528183"/>
          </a:xfrm>
          <a:prstGeom prst="roundRect">
            <a:avLst/>
          </a:prstGeom>
          <a:solidFill>
            <a:schemeClr val="accent6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33616" rIns="0" bIns="33616" numCol="1" rtlCol="0" anchor="ctr" anchorCtr="0" compatLnSpc="1">
            <a:prstTxWarp prst="textNoShape">
              <a:avLst/>
            </a:prstTxWarp>
          </a:bodyPr>
          <a:lstStyle/>
          <a:p>
            <a:pPr algn="ctr" defTabSz="672086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42" kern="0" dirty="0">
              <a:solidFill>
                <a:schemeClr val="tx1"/>
              </a:solidFill>
              <a:latin typeface="Segoe UI Semilight"/>
            </a:endParaRPr>
          </a:p>
        </p:txBody>
      </p:sp>
      <p:sp>
        <p:nvSpPr>
          <p:cNvPr id="5" name="Rounded Rectangle 4"/>
          <p:cNvSpPr/>
          <p:nvPr/>
        </p:nvSpPr>
        <p:spPr bwMode="auto">
          <a:xfrm>
            <a:off x="2803271" y="1365985"/>
            <a:ext cx="2113407" cy="4528183"/>
          </a:xfrm>
          <a:prstGeom prst="roundRect">
            <a:avLst/>
          </a:prstGeom>
          <a:solidFill>
            <a:schemeClr val="accent6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33616" rIns="0" bIns="33616" numCol="1" rtlCol="0" anchor="ctr" anchorCtr="0" compatLnSpc="1">
            <a:prstTxWarp prst="textNoShape">
              <a:avLst/>
            </a:prstTxWarp>
          </a:bodyPr>
          <a:lstStyle/>
          <a:p>
            <a:pPr algn="ctr" defTabSz="672086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42" kern="0" dirty="0">
              <a:gradFill>
                <a:gsLst>
                  <a:gs pos="16814">
                    <a:srgbClr val="FFFFFF"/>
                  </a:gs>
                  <a:gs pos="46000">
                    <a:srgbClr val="FFFFFF"/>
                  </a:gs>
                </a:gsLst>
                <a:lin ang="5400000" scaled="0"/>
              </a:gradFill>
              <a:latin typeface="Segoe UI Semiligh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1768" y="1930427"/>
            <a:ext cx="1780112" cy="3801915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785016" y="2259968"/>
            <a:ext cx="3691908" cy="1938222"/>
            <a:chOff x="2205359" y="4252417"/>
            <a:chExt cx="4872787" cy="2472108"/>
          </a:xfrm>
          <a:solidFill>
            <a:schemeClr val="accent3"/>
          </a:solidFill>
        </p:grpSpPr>
        <p:grpSp>
          <p:nvGrpSpPr>
            <p:cNvPr id="8" name="Group 7"/>
            <p:cNvGrpSpPr/>
            <p:nvPr/>
          </p:nvGrpSpPr>
          <p:grpSpPr>
            <a:xfrm>
              <a:off x="2205359" y="4252417"/>
              <a:ext cx="4872787" cy="2472108"/>
              <a:chOff x="1332164" y="2481484"/>
              <a:chExt cx="4872787" cy="2472108"/>
            </a:xfrm>
            <a:grpFill/>
          </p:grpSpPr>
          <p:sp>
            <p:nvSpPr>
              <p:cNvPr id="10" name="Rounded Rectangle 9"/>
              <p:cNvSpPr/>
              <p:nvPr/>
            </p:nvSpPr>
            <p:spPr bwMode="auto">
              <a:xfrm>
                <a:off x="1332164" y="2481484"/>
                <a:ext cx="2340499" cy="2463577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33616" rIns="0" bIns="33616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7208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442" kern="0" dirty="0">
                  <a:gradFill>
                    <a:gsLst>
                      <a:gs pos="16814">
                        <a:srgbClr val="FFFFFF"/>
                      </a:gs>
                      <a:gs pos="46000">
                        <a:srgbClr val="FFFFFF"/>
                      </a:gs>
                    </a:gsLst>
                    <a:lin ang="5400000" scaled="0"/>
                  </a:gradFill>
                  <a:latin typeface="Segoe UI Semilight"/>
                </a:endParaRPr>
              </a:p>
            </p:txBody>
          </p:sp>
          <p:sp>
            <p:nvSpPr>
              <p:cNvPr id="11" name="Rounded Rectangle 10"/>
              <p:cNvSpPr/>
              <p:nvPr/>
            </p:nvSpPr>
            <p:spPr bwMode="auto">
              <a:xfrm>
                <a:off x="4447353" y="3269038"/>
                <a:ext cx="1757598" cy="901527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33616" rIns="0" bIns="33616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7208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442" kern="0" dirty="0">
                  <a:gradFill>
                    <a:gsLst>
                      <a:gs pos="16814">
                        <a:srgbClr val="FFFFFF"/>
                      </a:gs>
                      <a:gs pos="46000">
                        <a:srgbClr val="FFFFFF"/>
                      </a:gs>
                    </a:gsLst>
                    <a:lin ang="5400000" scaled="0"/>
                  </a:gradFill>
                  <a:latin typeface="Segoe UI Semilight"/>
                </a:endParaRPr>
              </a:p>
            </p:txBody>
          </p:sp>
          <p:sp>
            <p:nvSpPr>
              <p:cNvPr id="12" name="Trapezoid 11"/>
              <p:cNvSpPr/>
              <p:nvPr/>
            </p:nvSpPr>
            <p:spPr bwMode="auto">
              <a:xfrm rot="5400000">
                <a:off x="2969922" y="2912640"/>
                <a:ext cx="2463580" cy="1618324"/>
              </a:xfrm>
              <a:prstGeom prst="trapezoid">
                <a:avLst>
                  <a:gd name="adj" fmla="val 51444"/>
                </a:avLst>
              </a:prstGeom>
              <a:solidFill>
                <a:srgbClr val="FFC000"/>
              </a:solidFill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33616" rIns="0" bIns="33616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7208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442" kern="0" dirty="0">
                  <a:gradFill>
                    <a:gsLst>
                      <a:gs pos="16814">
                        <a:srgbClr val="FFFFFF"/>
                      </a:gs>
                      <a:gs pos="46000">
                        <a:srgbClr val="FFFFFF"/>
                      </a:gs>
                    </a:gsLst>
                    <a:lin ang="5400000" scaled="0"/>
                  </a:gradFill>
                  <a:latin typeface="Segoe UI Semilight"/>
                </a:endParaRPr>
              </a:p>
            </p:txBody>
          </p:sp>
        </p:grpSp>
        <p:sp>
          <p:nvSpPr>
            <p:cNvPr id="9" name="Rectangle 8"/>
            <p:cNvSpPr/>
            <p:nvPr/>
          </p:nvSpPr>
          <p:spPr bwMode="auto">
            <a:xfrm>
              <a:off x="3639697" y="4252417"/>
              <a:ext cx="224638" cy="2463578"/>
            </a:xfrm>
            <a:prstGeom prst="rect">
              <a:avLst/>
            </a:prstGeom>
            <a:solidFill>
              <a:srgbClr val="FFC000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33616" rIns="0" bIns="33616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672086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442" kern="0" dirty="0"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latin typeface="Segoe UI Semilight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754390" y="2031955"/>
            <a:ext cx="2113407" cy="412678"/>
          </a:xfrm>
          <a:prstGeom prst="rect">
            <a:avLst/>
          </a:prstGeom>
          <a:noFill/>
        </p:spPr>
        <p:txBody>
          <a:bodyPr wrap="square" lIns="131821" tIns="105456" rIns="131821" bIns="105456" rtlCol="0">
            <a:spAutoFit/>
          </a:bodyPr>
          <a:lstStyle/>
          <a:p>
            <a:pPr algn="ctr" defTabSz="659113">
              <a:lnSpc>
                <a:spcPct val="90000"/>
              </a:lnSpc>
              <a:spcAft>
                <a:spcPts val="432"/>
              </a:spcAft>
              <a:defRPr/>
            </a:pPr>
            <a:r>
              <a:rPr lang="en-US" sz="1442" kern="0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Semilight"/>
              </a:rPr>
              <a:t>Azure AD Connect</a:t>
            </a:r>
          </a:p>
        </p:txBody>
      </p:sp>
      <p:sp>
        <p:nvSpPr>
          <p:cNvPr id="14" name="Rounded Rectangle 13"/>
          <p:cNvSpPr/>
          <p:nvPr/>
        </p:nvSpPr>
        <p:spPr bwMode="auto">
          <a:xfrm>
            <a:off x="3222774" y="3001141"/>
            <a:ext cx="1157012" cy="452061"/>
          </a:xfrm>
          <a:prstGeom prst="roundRect">
            <a:avLst/>
          </a:prstGeom>
          <a:solidFill>
            <a:schemeClr val="accent5"/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33616" rIns="0" bIns="33616" numCol="1" rtlCol="0" anchor="ctr" anchorCtr="0" compatLnSpc="1">
            <a:prstTxWarp prst="textNoShape">
              <a:avLst/>
            </a:prstTxWarp>
          </a:bodyPr>
          <a:lstStyle/>
          <a:p>
            <a:pPr algn="ctr" defTabSz="67208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53" kern="0" dirty="0"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latin typeface="Segoe UI Semilight"/>
              </a:rPr>
              <a:t>Sync</a:t>
            </a:r>
          </a:p>
        </p:txBody>
      </p:sp>
      <p:sp>
        <p:nvSpPr>
          <p:cNvPr id="15" name="Rounded Rectangle 14"/>
          <p:cNvSpPr/>
          <p:nvPr/>
        </p:nvSpPr>
        <p:spPr bwMode="auto">
          <a:xfrm>
            <a:off x="978334" y="2437020"/>
            <a:ext cx="1157012" cy="452061"/>
          </a:xfrm>
          <a:prstGeom prst="roundRect">
            <a:avLst/>
          </a:prstGeom>
          <a:solidFill>
            <a:schemeClr val="accent5"/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33616" rIns="0" bIns="33616" numCol="1" rtlCol="0" anchor="ctr" anchorCtr="0" compatLnSpc="1">
            <a:prstTxWarp prst="textNoShape">
              <a:avLst/>
            </a:prstTxWarp>
          </a:bodyPr>
          <a:lstStyle/>
          <a:p>
            <a:pPr algn="ctr" defTabSz="67208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53" kern="0" dirty="0"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latin typeface="Segoe UI Semilight"/>
              </a:rPr>
              <a:t>DirSync</a:t>
            </a:r>
          </a:p>
        </p:txBody>
      </p:sp>
      <p:sp>
        <p:nvSpPr>
          <p:cNvPr id="16" name="Rounded Rectangle 15"/>
          <p:cNvSpPr/>
          <p:nvPr/>
        </p:nvSpPr>
        <p:spPr bwMode="auto">
          <a:xfrm>
            <a:off x="978334" y="2983941"/>
            <a:ext cx="1157012" cy="452061"/>
          </a:xfrm>
          <a:prstGeom prst="roundRect">
            <a:avLst/>
          </a:prstGeom>
          <a:solidFill>
            <a:schemeClr val="accent5"/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33616" rIns="0" bIns="33616" numCol="1" rtlCol="0" anchor="ctr" anchorCtr="0" compatLnSpc="1">
            <a:prstTxWarp prst="textNoShape">
              <a:avLst/>
            </a:prstTxWarp>
          </a:bodyPr>
          <a:lstStyle/>
          <a:p>
            <a:pPr algn="ctr" defTabSz="67208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53" kern="0" dirty="0"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latin typeface="Segoe UI Semilight"/>
              </a:rPr>
              <a:t>Azure AD Sync</a:t>
            </a:r>
          </a:p>
        </p:txBody>
      </p:sp>
      <p:sp>
        <p:nvSpPr>
          <p:cNvPr id="17" name="Rounded Rectangle 16"/>
          <p:cNvSpPr/>
          <p:nvPr/>
        </p:nvSpPr>
        <p:spPr bwMode="auto">
          <a:xfrm>
            <a:off x="966490" y="3531944"/>
            <a:ext cx="1157012" cy="452061"/>
          </a:xfrm>
          <a:prstGeom prst="roundRect">
            <a:avLst/>
          </a:prstGeom>
          <a:solidFill>
            <a:schemeClr val="accent5"/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33616" rIns="0" bIns="33616" numCol="1" rtlCol="0" anchor="ctr" anchorCtr="0" compatLnSpc="1">
            <a:prstTxWarp prst="textNoShape">
              <a:avLst/>
            </a:prstTxWarp>
          </a:bodyPr>
          <a:lstStyle/>
          <a:p>
            <a:pPr algn="ctr" defTabSz="67208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53" kern="0" dirty="0"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latin typeface="Segoe UI Semilight"/>
              </a:rPr>
              <a:t>FIM + Azure AD Connector</a:t>
            </a:r>
          </a:p>
        </p:txBody>
      </p:sp>
      <p:sp>
        <p:nvSpPr>
          <p:cNvPr id="18" name="Rounded Rectangle 17"/>
          <p:cNvSpPr/>
          <p:nvPr/>
        </p:nvSpPr>
        <p:spPr bwMode="auto">
          <a:xfrm>
            <a:off x="3235386" y="3880958"/>
            <a:ext cx="1157012" cy="452061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33616" rIns="0" bIns="33616" numCol="1" rtlCol="0" anchor="ctr" anchorCtr="0" compatLnSpc="1">
            <a:prstTxWarp prst="textNoShape">
              <a:avLst/>
            </a:prstTxWarp>
          </a:bodyPr>
          <a:lstStyle/>
          <a:p>
            <a:pPr algn="ctr" defTabSz="672086" fontAlgn="base">
              <a:spcBef>
                <a:spcPct val="0"/>
              </a:spcBef>
              <a:spcAft>
                <a:spcPct val="0"/>
              </a:spcAft>
            </a:pPr>
            <a:r>
              <a:rPr lang="en-US" sz="1298" kern="0" dirty="0"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latin typeface="Segoe UI Semilight"/>
              </a:rPr>
              <a:t>ADFS</a:t>
            </a:r>
          </a:p>
        </p:txBody>
      </p:sp>
      <p:sp>
        <p:nvSpPr>
          <p:cNvPr id="19" name="Rounded Rectangle 18"/>
          <p:cNvSpPr/>
          <p:nvPr/>
        </p:nvSpPr>
        <p:spPr bwMode="auto">
          <a:xfrm>
            <a:off x="946126" y="4385025"/>
            <a:ext cx="1157012" cy="452061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33616" rIns="0" bIns="33616" numCol="1" rtlCol="0" anchor="ctr" anchorCtr="0" compatLnSpc="1">
            <a:prstTxWarp prst="textNoShape">
              <a:avLst/>
            </a:prstTxWarp>
          </a:bodyPr>
          <a:lstStyle/>
          <a:p>
            <a:pPr algn="ctr" defTabSz="67208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98" kern="0" dirty="0"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latin typeface="Segoe UI Semilight"/>
              </a:rPr>
              <a:t>ADFS</a:t>
            </a:r>
          </a:p>
        </p:txBody>
      </p:sp>
      <p:sp>
        <p:nvSpPr>
          <p:cNvPr id="20" name="Rounded Rectangle 19"/>
          <p:cNvSpPr/>
          <p:nvPr/>
        </p:nvSpPr>
        <p:spPr bwMode="auto">
          <a:xfrm>
            <a:off x="3235386" y="4485135"/>
            <a:ext cx="1157012" cy="452061"/>
          </a:xfrm>
          <a:prstGeom prst="roundRect">
            <a:avLst/>
          </a:prstGeom>
          <a:solidFill>
            <a:schemeClr val="accent5"/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33616" rIns="0" bIns="33616" numCol="1" rtlCol="0" anchor="ctr" anchorCtr="0" compatLnSpc="1">
            <a:prstTxWarp prst="textNoShape">
              <a:avLst/>
            </a:prstTxWarp>
          </a:bodyPr>
          <a:lstStyle/>
          <a:p>
            <a:pPr algn="ctr" defTabSz="672086" fontAlgn="base">
              <a:spcBef>
                <a:spcPct val="0"/>
              </a:spcBef>
              <a:spcAft>
                <a:spcPct val="0"/>
              </a:spcAft>
            </a:pPr>
            <a:r>
              <a:rPr lang="en-US" sz="1153" kern="0" dirty="0"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latin typeface="Segoe UI Semilight"/>
              </a:rPr>
              <a:t>PTA/DSSO</a:t>
            </a:r>
          </a:p>
        </p:txBody>
      </p:sp>
      <p:sp>
        <p:nvSpPr>
          <p:cNvPr id="21" name="Rounded Rectangle 19"/>
          <p:cNvSpPr/>
          <p:nvPr/>
        </p:nvSpPr>
        <p:spPr bwMode="auto">
          <a:xfrm>
            <a:off x="3245200" y="5082755"/>
            <a:ext cx="1157012" cy="452061"/>
          </a:xfrm>
          <a:prstGeom prst="roundRect">
            <a:avLst/>
          </a:prstGeom>
          <a:solidFill>
            <a:schemeClr val="accent5"/>
          </a:solidFill>
          <a:ln w="1905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33616" rIns="0" bIns="33616" numCol="1" rtlCol="0" anchor="ctr" anchorCtr="0" compatLnSpc="1">
            <a:prstTxWarp prst="textNoShape">
              <a:avLst/>
            </a:prstTxWarp>
          </a:bodyPr>
          <a:lstStyle/>
          <a:p>
            <a:pPr algn="ctr" defTabSz="672086" fontAlgn="base">
              <a:spcBef>
                <a:spcPct val="0"/>
              </a:spcBef>
              <a:spcAft>
                <a:spcPct val="0"/>
              </a:spcAft>
            </a:pPr>
            <a:r>
              <a:rPr lang="en-US" sz="1153" kern="0" dirty="0"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latin typeface="Segoe UI Semilight"/>
              </a:rPr>
              <a:t>Health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81557" y="1367599"/>
            <a:ext cx="2113407" cy="412678"/>
          </a:xfrm>
          <a:prstGeom prst="rect">
            <a:avLst/>
          </a:prstGeom>
          <a:noFill/>
        </p:spPr>
        <p:txBody>
          <a:bodyPr wrap="square" lIns="131821" tIns="105456" rIns="131821" bIns="105456" rtlCol="0">
            <a:spAutoFit/>
          </a:bodyPr>
          <a:lstStyle/>
          <a:p>
            <a:pPr algn="ctr" defTabSz="659113">
              <a:lnSpc>
                <a:spcPct val="90000"/>
              </a:lnSpc>
              <a:spcAft>
                <a:spcPts val="432"/>
              </a:spcAft>
              <a:defRPr/>
            </a:pPr>
            <a:r>
              <a:rPr lang="en-US" sz="1442" kern="0" dirty="0">
                <a:latin typeface="Segoe UI Semilight"/>
              </a:rPr>
              <a:t>In the past…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803271" y="1353622"/>
            <a:ext cx="2113407" cy="412678"/>
          </a:xfrm>
          <a:prstGeom prst="rect">
            <a:avLst/>
          </a:prstGeom>
          <a:noFill/>
        </p:spPr>
        <p:txBody>
          <a:bodyPr wrap="square" lIns="131821" tIns="105456" rIns="131821" bIns="105456" rtlCol="0">
            <a:spAutoFit/>
          </a:bodyPr>
          <a:lstStyle/>
          <a:p>
            <a:pPr algn="ctr" defTabSz="659113">
              <a:lnSpc>
                <a:spcPct val="90000"/>
              </a:lnSpc>
              <a:spcAft>
                <a:spcPts val="432"/>
              </a:spcAft>
              <a:defRPr/>
            </a:pPr>
            <a:r>
              <a:rPr lang="en-US" sz="1442" kern="0" dirty="0">
                <a:latin typeface="Segoe UI Semilight"/>
              </a:rPr>
              <a:t>Now we have…</a:t>
            </a:r>
          </a:p>
        </p:txBody>
      </p:sp>
    </p:spTree>
    <p:extLst>
      <p:ext uri="{BB962C8B-B14F-4D97-AF65-F5344CB8AC3E}">
        <p14:creationId xmlns:p14="http://schemas.microsoft.com/office/powerpoint/2010/main" val="972991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DDDCD-7CD4-44AF-950A-41F049FAB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User sign-in options</a:t>
            </a:r>
          </a:p>
        </p:txBody>
      </p:sp>
      <p:pic>
        <p:nvPicPr>
          <p:cNvPr id="4" name="Picture 3" descr="Machine generated alternative text:&#10;Microsoft Azure Active Directory Connect &#10;Express Settings &#10;user Sign-ln &#10;Connect to Azure AD &#10;Connect Directories &#10;Azure AD sign-in &#10;Domain/OU Filtering &#10;Identiiying users &#10;Filtering &#10;Optional Features &#10;Configure &#10;User sign-in &#10;Select the Sign On method. &#10;@ Password Synchronization &#10;O Pass-through authentication &#10;Federation with AD FS O &#10;o &#10;O Do not configure &#10;Select this option to enable single sign-on for your corporate desktop users: &#10;D Enable single sign-on O &#10;Previous &#10;Next ">
            <a:extLst>
              <a:ext uri="{FF2B5EF4-FFF2-40B4-BE49-F238E27FC236}">
                <a16:creationId xmlns:a16="http://schemas.microsoft.com/office/drawing/2014/main" id="{278B44EE-9140-41E6-8062-AB72119DED4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283" y="2137227"/>
            <a:ext cx="4645317" cy="32867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4" descr="Machine generated alternative text:&#10;Microsoft Azure Active Directory Connect &#10;Express Settings &#10;User Sign-ln &#10;Connect to Azure AD &#10;Connect Directories &#10;Azure AD sign-in &#10;Domain/OU Filtering &#10;Identiiying users &#10;Filtering &#10;Optional Features &#10;Configure &#10;Optional features &#10;Select enhanced functionality f required by your organization. &#10;C] Exchange Mail Public Folders (Preview) &#10;C] Azure AD app and attribute filtering &#10;Password synchronization &#10;C] Password writeback &#10;C] Group writeback (Preview) &#10;Deice writeback &#10;C] Directory extension attribute sync O &#10;Learn n-u)re about optional features. &#10;Previous &#10;Next ">
            <a:extLst>
              <a:ext uri="{FF2B5EF4-FFF2-40B4-BE49-F238E27FC236}">
                <a16:creationId xmlns:a16="http://schemas.microsoft.com/office/drawing/2014/main" id="{69183A85-245D-4056-A423-78B98439170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3460" y="2137227"/>
            <a:ext cx="4645317" cy="33299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B83B89A-BBAF-4A97-8E22-9C3257CD1F9B}"/>
              </a:ext>
            </a:extLst>
          </p:cNvPr>
          <p:cNvSpPr/>
          <p:nvPr/>
        </p:nvSpPr>
        <p:spPr bwMode="auto">
          <a:xfrm>
            <a:off x="2104697" y="2719552"/>
            <a:ext cx="1355834" cy="756745"/>
          </a:xfrm>
          <a:prstGeom prst="rect">
            <a:avLst/>
          </a:prstGeom>
          <a:noFill/>
          <a:ln w="3810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15834CB-6E51-4535-9235-2CFE7330BF2B}"/>
              </a:ext>
            </a:extLst>
          </p:cNvPr>
          <p:cNvSpPr/>
          <p:nvPr/>
        </p:nvSpPr>
        <p:spPr bwMode="auto">
          <a:xfrm>
            <a:off x="7175937" y="2927131"/>
            <a:ext cx="1621221" cy="1250731"/>
          </a:xfrm>
          <a:prstGeom prst="rect">
            <a:avLst/>
          </a:prstGeom>
          <a:noFill/>
          <a:ln w="3810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186571"/>
      </p:ext>
    </p:extLst>
  </p:cSld>
  <p:clrMapOvr>
    <a:masterClrMapping/>
  </p:clrMapOvr>
  <p:transition spd="slow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Authentication options for Hybrid customers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591024" y="1435497"/>
            <a:ext cx="11018520" cy="4431983"/>
          </a:xfrm>
        </p:spPr>
        <p:txBody>
          <a:bodyPr/>
          <a:lstStyle/>
          <a:p>
            <a:r>
              <a:rPr lang="en-US" sz="2400" dirty="0"/>
              <a:t>Same Sign-on (Sync only)</a:t>
            </a:r>
          </a:p>
          <a:p>
            <a:pPr lvl="1"/>
            <a:r>
              <a:rPr lang="en-US" sz="1800" dirty="0"/>
              <a:t>Passwords in Azure AD are different then in AD on premise</a:t>
            </a:r>
          </a:p>
          <a:p>
            <a:pPr lvl="1"/>
            <a:endParaRPr lang="en-US" sz="1800" dirty="0"/>
          </a:p>
          <a:p>
            <a:r>
              <a:rPr lang="en-US" sz="2400" dirty="0"/>
              <a:t>Authenticate with </a:t>
            </a:r>
            <a:r>
              <a:rPr lang="en-US" sz="2400" dirty="0">
                <a:highlight>
                  <a:srgbClr val="FF00FF"/>
                </a:highlight>
              </a:rPr>
              <a:t>ADFS</a:t>
            </a:r>
          </a:p>
          <a:p>
            <a:pPr lvl="1"/>
            <a:r>
              <a:rPr lang="en-US" sz="1800" dirty="0"/>
              <a:t>Keeps passwords on premise and the identity provider under the organization’s control</a:t>
            </a:r>
          </a:p>
          <a:p>
            <a:pPr lvl="1"/>
            <a:r>
              <a:rPr lang="en-US" sz="1800" dirty="0"/>
              <a:t>Flexibility and third party interoperability</a:t>
            </a:r>
          </a:p>
          <a:p>
            <a:r>
              <a:rPr lang="en-US" sz="2400" dirty="0"/>
              <a:t>Authenticate with Azure AD by synchronizing password hashes to Azure AD (</a:t>
            </a:r>
            <a:r>
              <a:rPr lang="en-US" sz="2400" dirty="0">
                <a:highlight>
                  <a:srgbClr val="00FF00"/>
                </a:highlight>
              </a:rPr>
              <a:t>referred as PHS (Password Hash Sync)</a:t>
            </a:r>
            <a:r>
              <a:rPr lang="en-US" sz="2400" dirty="0"/>
              <a:t>)</a:t>
            </a:r>
          </a:p>
          <a:p>
            <a:pPr lvl="1"/>
            <a:r>
              <a:rPr lang="en-US" sz="1800" dirty="0"/>
              <a:t>Recommended option for organizations who do not want any on-premises footprint</a:t>
            </a:r>
          </a:p>
          <a:p>
            <a:r>
              <a:rPr lang="en-US" sz="2400" dirty="0"/>
              <a:t>Authenticate with AD using Pass-through Authentication agent (</a:t>
            </a:r>
            <a:r>
              <a:rPr lang="en-US" sz="2400" dirty="0">
                <a:highlight>
                  <a:srgbClr val="FFFF00"/>
                </a:highlight>
              </a:rPr>
              <a:t>referred to as PTA (Pass-through Authentication)</a:t>
            </a:r>
            <a:r>
              <a:rPr lang="en-US" sz="2400" dirty="0"/>
              <a:t>) </a:t>
            </a:r>
          </a:p>
          <a:p>
            <a:pPr lvl="1"/>
            <a:r>
              <a:rPr lang="en-US" sz="1800" dirty="0"/>
              <a:t>Keeps passwords on premise, but with very little on-premises footprint (lightweight agent)</a:t>
            </a:r>
          </a:p>
        </p:txBody>
      </p:sp>
    </p:spTree>
    <p:extLst>
      <p:ext uri="{BB962C8B-B14F-4D97-AF65-F5344CB8AC3E}">
        <p14:creationId xmlns:p14="http://schemas.microsoft.com/office/powerpoint/2010/main" val="136074113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79288-3F45-4E2F-949D-B4E6A4166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Same Sign-on (Sync only)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3A3988-EC97-4EDE-9145-93F87C30C9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03461"/>
          </a:xfrm>
        </p:spPr>
        <p:txBody>
          <a:bodyPr/>
          <a:lstStyle/>
          <a:p>
            <a:r>
              <a:rPr lang="en-US" dirty="0"/>
              <a:t>AD objects </a:t>
            </a:r>
            <a:r>
              <a:rPr lang="sl-SI" dirty="0"/>
              <a:t>on premise </a:t>
            </a:r>
            <a:r>
              <a:rPr lang="en-US" dirty="0"/>
              <a:t>are synced to Azure AD, but the password in Azure AD is different then in AD</a:t>
            </a:r>
            <a:r>
              <a:rPr lang="sl-SI" dirty="0"/>
              <a:t> on premise</a:t>
            </a:r>
            <a:endParaRPr lang="en-US" dirty="0"/>
          </a:p>
          <a:p>
            <a:pPr lvl="1"/>
            <a:r>
              <a:rPr lang="en-US" dirty="0"/>
              <a:t>Password management for Azure AD users is done in Azure AD and not synced back to AD on premise.</a:t>
            </a:r>
          </a:p>
          <a:p>
            <a:pPr lvl="1"/>
            <a:r>
              <a:rPr lang="en-US" dirty="0"/>
              <a:t>Basically we have user objects that look the same (user name) but are different!</a:t>
            </a:r>
          </a:p>
        </p:txBody>
      </p:sp>
    </p:spTree>
    <p:extLst>
      <p:ext uri="{BB962C8B-B14F-4D97-AF65-F5344CB8AC3E}">
        <p14:creationId xmlns:p14="http://schemas.microsoft.com/office/powerpoint/2010/main" val="92593957"/>
      </p:ext>
    </p:extLst>
  </p:cSld>
  <p:clrMapOvr>
    <a:masterClrMapping/>
  </p:clrMapOvr>
  <p:transition spd="slow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9202A-1528-4ABD-96A5-C5F1E312D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Authentication </a:t>
            </a:r>
            <a:r>
              <a:rPr lang="sl-SI" dirty="0" err="1"/>
              <a:t>with</a:t>
            </a:r>
            <a:r>
              <a:rPr lang="sl-SI" dirty="0"/>
              <a:t> </a:t>
            </a:r>
            <a:r>
              <a:rPr lang="sl-SI" dirty="0">
                <a:highlight>
                  <a:srgbClr val="FF00FF"/>
                </a:highlight>
              </a:rPr>
              <a:t>ADFS</a:t>
            </a:r>
            <a:endParaRPr lang="en-US" dirty="0">
              <a:highlight>
                <a:srgbClr val="FF00FF"/>
              </a:highlight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503E88-9383-4074-AACB-D0956B3745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083921"/>
          </a:xfrm>
        </p:spPr>
        <p:txBody>
          <a:bodyPr/>
          <a:lstStyle/>
          <a:p>
            <a:r>
              <a:rPr lang="en-US" dirty="0"/>
              <a:t>Pros:</a:t>
            </a:r>
          </a:p>
          <a:p>
            <a:pPr lvl="1"/>
            <a:r>
              <a:rPr lang="en-US" dirty="0"/>
              <a:t>Keeps passwords on premise and the identity provider under the organization’s control.</a:t>
            </a:r>
          </a:p>
          <a:p>
            <a:pPr lvl="1"/>
            <a:r>
              <a:rPr lang="en-US" dirty="0"/>
              <a:t>Numerous possibilities to connect/federate with different service/identity providers.</a:t>
            </a:r>
          </a:p>
          <a:p>
            <a:pPr lvl="1"/>
            <a:r>
              <a:rPr lang="en-US" dirty="0"/>
              <a:t>Audit trail on premise.</a:t>
            </a:r>
          </a:p>
          <a:p>
            <a:pPr lvl="1"/>
            <a:r>
              <a:rPr lang="en-US" dirty="0"/>
              <a:t>Third party interoperability (MFA </a:t>
            </a:r>
            <a:r>
              <a:rPr lang="en-US" dirty="0" err="1"/>
              <a:t>etc</a:t>
            </a:r>
            <a:r>
              <a:rPr lang="en-US" dirty="0"/>
              <a:t>).</a:t>
            </a:r>
          </a:p>
          <a:p>
            <a:pPr lvl="1"/>
            <a:endParaRPr lang="en-US" dirty="0"/>
          </a:p>
          <a:p>
            <a:r>
              <a:rPr lang="en-US" dirty="0"/>
              <a:t>Cons:</a:t>
            </a:r>
          </a:p>
          <a:p>
            <a:pPr lvl="1"/>
            <a:r>
              <a:rPr lang="en-US" dirty="0"/>
              <a:t>ADFS environment could be complex (ADFS servers, WAP servers, firewall configuration, certificate management, etc.)</a:t>
            </a:r>
          </a:p>
        </p:txBody>
      </p:sp>
    </p:spTree>
    <p:extLst>
      <p:ext uri="{BB962C8B-B14F-4D97-AF65-F5344CB8AC3E}">
        <p14:creationId xmlns:p14="http://schemas.microsoft.com/office/powerpoint/2010/main" val="3602005450"/>
      </p:ext>
    </p:extLst>
  </p:cSld>
  <p:clrMapOvr>
    <a:masterClrMapping/>
  </p:clrMapOvr>
  <p:transition spd="slow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9202A-1528-4ABD-96A5-C5F1E312D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Authentication </a:t>
            </a:r>
            <a:r>
              <a:rPr lang="sl-SI" dirty="0" err="1"/>
              <a:t>with</a:t>
            </a:r>
            <a:r>
              <a:rPr lang="sl-SI" dirty="0"/>
              <a:t> </a:t>
            </a:r>
            <a:r>
              <a:rPr lang="sl-SI" dirty="0">
                <a:highlight>
                  <a:srgbClr val="FF00FF"/>
                </a:highlight>
              </a:rPr>
              <a:t>ADFS</a:t>
            </a:r>
            <a:endParaRPr lang="en-US" dirty="0">
              <a:highlight>
                <a:srgbClr val="FF00FF"/>
              </a:highligh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DCDF169-1350-46CB-B839-BC222BA14B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545" y="1566383"/>
            <a:ext cx="9990910" cy="372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872827"/>
      </p:ext>
    </p:extLst>
  </p:cSld>
  <p:clrMapOvr>
    <a:masterClrMapping/>
  </p:clrMapOvr>
  <p:transition spd="slow">
    <p:pu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71893CC-4EDB-44A6-8EFB-6EF5CDFE1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Authentication </a:t>
            </a:r>
            <a:r>
              <a:rPr lang="sl-SI" dirty="0" err="1"/>
              <a:t>with</a:t>
            </a:r>
            <a:r>
              <a:rPr lang="sl-SI" dirty="0"/>
              <a:t> </a:t>
            </a:r>
            <a:r>
              <a:rPr lang="sl-SI" dirty="0">
                <a:highlight>
                  <a:srgbClr val="FF00FF"/>
                </a:highlight>
              </a:rPr>
              <a:t>ADFS</a:t>
            </a:r>
            <a:endParaRPr lang="en-US" dirty="0">
              <a:highlight>
                <a:srgbClr val="FF00FF"/>
              </a:highligh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11CCBE-A10D-44CF-A04D-119873D8EEE2}"/>
              </a:ext>
            </a:extLst>
          </p:cNvPr>
          <p:cNvSpPr txBox="1"/>
          <p:nvPr/>
        </p:nvSpPr>
        <p:spPr>
          <a:xfrm>
            <a:off x="6200177" y="1078011"/>
            <a:ext cx="905633" cy="307777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sl-SI" sz="1400" dirty="0">
                <a:latin typeface="Segoe UI Light" panose="020B0502040204020203" pitchFamily="34" charset="0"/>
                <a:cs typeface="Segoe UI Light" panose="020B0502040204020203" pitchFamily="34" charset="0"/>
              </a:rPr>
              <a:t>Azure AD</a:t>
            </a:r>
            <a:endParaRPr lang="en-GB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FBF158FE-39E7-4F03-8FF7-0BED3580849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5955848"/>
              </p:ext>
            </p:extLst>
          </p:nvPr>
        </p:nvGraphicFramePr>
        <p:xfrm>
          <a:off x="4439585" y="1426675"/>
          <a:ext cx="681228" cy="9555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Visio" r:id="rId3" imgW="681228" imgH="955548" progId="Visio.Drawing.11">
                  <p:embed/>
                </p:oleObj>
              </mc:Choice>
              <mc:Fallback>
                <p:oleObj name="Visio" r:id="rId3" imgW="681228" imgH="955548" progId="Visio.Drawing.11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FBF158FE-39E7-4F03-8FF7-0BED3580849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9585" y="1426675"/>
                        <a:ext cx="681228" cy="9555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0677949-9D22-48DD-A3ED-29E517EB1FA6}"/>
              </a:ext>
            </a:extLst>
          </p:cNvPr>
          <p:cNvSpPr txBox="1"/>
          <p:nvPr/>
        </p:nvSpPr>
        <p:spPr>
          <a:xfrm>
            <a:off x="4281162" y="1091278"/>
            <a:ext cx="1027845" cy="307777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sl-SI" sz="1400" dirty="0">
                <a:latin typeface="Segoe UI Light" panose="020B0502040204020203" pitchFamily="34" charset="0"/>
                <a:cs typeface="Segoe UI Light" panose="020B0502040204020203" pitchFamily="34" charset="0"/>
              </a:rPr>
              <a:t>Application</a:t>
            </a:r>
            <a:endParaRPr lang="en-GB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5701199F-5358-4236-8F12-AFEF801B60C0}"/>
              </a:ext>
            </a:extLst>
          </p:cNvPr>
          <p:cNvSpPr>
            <a:spLocks/>
          </p:cNvSpPr>
          <p:nvPr/>
        </p:nvSpPr>
        <p:spPr>
          <a:xfrm>
            <a:off x="9515653" y="1578681"/>
            <a:ext cx="721035" cy="517493"/>
          </a:xfrm>
          <a:prstGeom prst="triangl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2D3B36-47C3-49ED-9DA7-C9D7E4AABFB4}"/>
              </a:ext>
            </a:extLst>
          </p:cNvPr>
          <p:cNvSpPr txBox="1"/>
          <p:nvPr/>
        </p:nvSpPr>
        <p:spPr>
          <a:xfrm>
            <a:off x="9434883" y="943231"/>
            <a:ext cx="874920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en-GB" sz="1400" dirty="0">
                <a:latin typeface="Segoe UI Light" panose="020B0502040204020203" pitchFamily="34" charset="0"/>
                <a:cs typeface="Segoe UI Light" panose="020B0502040204020203" pitchFamily="34" charset="0"/>
              </a:rPr>
              <a:t>Active</a:t>
            </a:r>
            <a:endParaRPr lang="sl-SI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algn="ctr"/>
            <a:r>
              <a:rPr lang="en-GB" sz="1400" dirty="0">
                <a:latin typeface="Segoe UI Light" panose="020B0502040204020203" pitchFamily="34" charset="0"/>
                <a:cs typeface="Segoe UI Light" panose="020B0502040204020203" pitchFamily="34" charset="0"/>
              </a:rPr>
              <a:t>Directory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EFE007E-9393-4DC0-A9F4-FF01BA0E315B}"/>
              </a:ext>
            </a:extLst>
          </p:cNvPr>
          <p:cNvCxnSpPr/>
          <p:nvPr/>
        </p:nvCxnSpPr>
        <p:spPr>
          <a:xfrm>
            <a:off x="2508534" y="2693916"/>
            <a:ext cx="2254559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3274B1B8-71EF-436C-A2F8-5F170A815A64}"/>
              </a:ext>
            </a:extLst>
          </p:cNvPr>
          <p:cNvSpPr txBox="1"/>
          <p:nvPr/>
        </p:nvSpPr>
        <p:spPr>
          <a:xfrm>
            <a:off x="2556098" y="2378434"/>
            <a:ext cx="614271" cy="27699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sl-SI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Access</a:t>
            </a:r>
            <a:endParaRPr lang="en-GB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441755B-F044-4575-BF1C-FECBA3178490}"/>
              </a:ext>
            </a:extLst>
          </p:cNvPr>
          <p:cNvCxnSpPr/>
          <p:nvPr/>
        </p:nvCxnSpPr>
        <p:spPr>
          <a:xfrm flipH="1">
            <a:off x="2527628" y="3121980"/>
            <a:ext cx="223546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78F2EEDC-FDD8-4112-B75D-F61650BE0B1D}"/>
              </a:ext>
            </a:extLst>
          </p:cNvPr>
          <p:cNvSpPr txBox="1"/>
          <p:nvPr/>
        </p:nvSpPr>
        <p:spPr>
          <a:xfrm>
            <a:off x="3586264" y="2811137"/>
            <a:ext cx="1148071" cy="27699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sl-SI" sz="12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Authenticated</a:t>
            </a:r>
            <a:r>
              <a:rPr lang="sl-SI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?</a:t>
            </a:r>
            <a:endParaRPr lang="en-GB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A823D19-67FA-4CE9-B800-F17DD4748D55}"/>
              </a:ext>
            </a:extLst>
          </p:cNvPr>
          <p:cNvCxnSpPr/>
          <p:nvPr/>
        </p:nvCxnSpPr>
        <p:spPr>
          <a:xfrm>
            <a:off x="2508534" y="3576296"/>
            <a:ext cx="413229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2886EBEA-5BBD-444E-9EB5-1700D69D579F}"/>
              </a:ext>
            </a:extLst>
          </p:cNvPr>
          <p:cNvSpPr txBox="1"/>
          <p:nvPr/>
        </p:nvSpPr>
        <p:spPr>
          <a:xfrm>
            <a:off x="2552786" y="3249927"/>
            <a:ext cx="1154611" cy="27699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sl-SI" sz="12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Redirect</a:t>
            </a:r>
            <a:r>
              <a:rPr lang="sl-SI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to STS</a:t>
            </a:r>
            <a:endParaRPr lang="en-GB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8A2BC78-FF1F-4658-A2F4-6187A036E12D}"/>
              </a:ext>
            </a:extLst>
          </p:cNvPr>
          <p:cNvSpPr txBox="1"/>
          <p:nvPr/>
        </p:nvSpPr>
        <p:spPr>
          <a:xfrm>
            <a:off x="8631678" y="4319810"/>
            <a:ext cx="1119217" cy="276999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sl-SI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Authentication</a:t>
            </a:r>
            <a:endParaRPr lang="en-GB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45D801F1-6D7A-42BD-A7D5-F58227723108}"/>
              </a:ext>
            </a:extLst>
          </p:cNvPr>
          <p:cNvCxnSpPr/>
          <p:nvPr/>
        </p:nvCxnSpPr>
        <p:spPr>
          <a:xfrm>
            <a:off x="8508919" y="4608250"/>
            <a:ext cx="1363424" cy="0"/>
          </a:xfrm>
          <a:prstGeom prst="straightConnector1">
            <a:avLst/>
          </a:prstGeom>
          <a:ln>
            <a:headEnd type="none" w="med" len="med"/>
            <a:tailEnd type="triangl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D29205DB-C9A6-4108-90EC-7832935CB32E}"/>
              </a:ext>
            </a:extLst>
          </p:cNvPr>
          <p:cNvSpPr txBox="1"/>
          <p:nvPr/>
        </p:nvSpPr>
        <p:spPr>
          <a:xfrm>
            <a:off x="8622020" y="4590389"/>
            <a:ext cx="1067445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sl-SI" sz="12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Users</a:t>
            </a:r>
            <a:r>
              <a:rPr lang="sl-SI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sl-SI" sz="12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Attributes</a:t>
            </a:r>
            <a:endParaRPr lang="en-GB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E96D569-5734-41FF-8835-612C37F69944}"/>
              </a:ext>
            </a:extLst>
          </p:cNvPr>
          <p:cNvCxnSpPr/>
          <p:nvPr/>
        </p:nvCxnSpPr>
        <p:spPr>
          <a:xfrm>
            <a:off x="2513029" y="4844992"/>
            <a:ext cx="5991430" cy="0"/>
          </a:xfrm>
          <a:prstGeom prst="straightConnector1">
            <a:avLst/>
          </a:prstGeom>
          <a:ln>
            <a:headEnd type="arrow" w="med" len="med"/>
            <a:tailEnd type="non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BC605FA3-0255-4A15-8F13-058CF9BA33A1}"/>
              </a:ext>
            </a:extLst>
          </p:cNvPr>
          <p:cNvCxnSpPr/>
          <p:nvPr/>
        </p:nvCxnSpPr>
        <p:spPr>
          <a:xfrm>
            <a:off x="2508534" y="6178797"/>
            <a:ext cx="227166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E04EEE7A-3308-4B89-B3B8-54C946BB1BF2}"/>
              </a:ext>
            </a:extLst>
          </p:cNvPr>
          <p:cNvCxnSpPr/>
          <p:nvPr/>
        </p:nvCxnSpPr>
        <p:spPr>
          <a:xfrm flipH="1">
            <a:off x="2508535" y="6632379"/>
            <a:ext cx="225455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3" name="Right Arrow 29">
            <a:extLst>
              <a:ext uri="{FF2B5EF4-FFF2-40B4-BE49-F238E27FC236}">
                <a16:creationId xmlns:a16="http://schemas.microsoft.com/office/drawing/2014/main" id="{E2956A12-4A60-4AB9-B16F-D6235F263C8B}"/>
              </a:ext>
            </a:extLst>
          </p:cNvPr>
          <p:cNvSpPr/>
          <p:nvPr/>
        </p:nvSpPr>
        <p:spPr>
          <a:xfrm>
            <a:off x="5175776" y="1821689"/>
            <a:ext cx="1108147" cy="156924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9EADDD4-8341-49DF-B334-DBCE3C203A04}"/>
              </a:ext>
            </a:extLst>
          </p:cNvPr>
          <p:cNvSpPr txBox="1"/>
          <p:nvPr/>
        </p:nvSpPr>
        <p:spPr>
          <a:xfrm>
            <a:off x="5268719" y="1889363"/>
            <a:ext cx="905633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sl-SI" sz="14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Trust</a:t>
            </a:r>
            <a:r>
              <a:rPr lang="sl-SI" sz="14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sl-SI" sz="14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with</a:t>
            </a:r>
            <a:br>
              <a:rPr lang="sl-SI" sz="1400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sl-SI" sz="1400" dirty="0">
                <a:latin typeface="Segoe UI Light" panose="020B0502040204020203" pitchFamily="34" charset="0"/>
                <a:cs typeface="Segoe UI Light" panose="020B0502040204020203" pitchFamily="34" charset="0"/>
              </a:rPr>
              <a:t>Azure AD</a:t>
            </a:r>
            <a:endParaRPr lang="en-GB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FE390809-4C53-4FEA-A85D-0A61F5D468A4}"/>
              </a:ext>
            </a:extLst>
          </p:cNvPr>
          <p:cNvCxnSpPr/>
          <p:nvPr/>
        </p:nvCxnSpPr>
        <p:spPr>
          <a:xfrm>
            <a:off x="4763093" y="2441945"/>
            <a:ext cx="0" cy="4247285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BFB472E-ADFF-4E70-ADD4-46B9C9EAE53E}"/>
              </a:ext>
            </a:extLst>
          </p:cNvPr>
          <p:cNvCxnSpPr/>
          <p:nvPr/>
        </p:nvCxnSpPr>
        <p:spPr>
          <a:xfrm>
            <a:off x="9872344" y="2441945"/>
            <a:ext cx="0" cy="4247285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DCB0877-B80C-4A5F-A159-6DE9BEFB7145}"/>
              </a:ext>
            </a:extLst>
          </p:cNvPr>
          <p:cNvCxnSpPr/>
          <p:nvPr/>
        </p:nvCxnSpPr>
        <p:spPr>
          <a:xfrm>
            <a:off x="2508534" y="2441945"/>
            <a:ext cx="0" cy="4247285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281BB06-BEF4-4C00-8557-D18DCC4350B7}"/>
              </a:ext>
            </a:extLst>
          </p:cNvPr>
          <p:cNvCxnSpPr/>
          <p:nvPr/>
        </p:nvCxnSpPr>
        <p:spPr>
          <a:xfrm>
            <a:off x="6641733" y="2441945"/>
            <a:ext cx="0" cy="4247285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29" name="Group 28">
            <a:extLst>
              <a:ext uri="{FF2B5EF4-FFF2-40B4-BE49-F238E27FC236}">
                <a16:creationId xmlns:a16="http://schemas.microsoft.com/office/drawing/2014/main" id="{5552B307-79FA-490A-B066-53F8AF41F22A}"/>
              </a:ext>
            </a:extLst>
          </p:cNvPr>
          <p:cNvGrpSpPr/>
          <p:nvPr/>
        </p:nvGrpSpPr>
        <p:grpSpPr>
          <a:xfrm>
            <a:off x="1980329" y="1363317"/>
            <a:ext cx="1296145" cy="936603"/>
            <a:chOff x="323527" y="1111967"/>
            <a:chExt cx="1296145" cy="936603"/>
          </a:xfrm>
        </p:grpSpPr>
        <p:pic>
          <p:nvPicPr>
            <p:cNvPr id="30" name="Picture 29" descr="laptop">
              <a:extLst>
                <a:ext uri="{FF2B5EF4-FFF2-40B4-BE49-F238E27FC236}">
                  <a16:creationId xmlns:a16="http://schemas.microsoft.com/office/drawing/2014/main" id="{9DE73E56-C194-445F-99C9-3693616B15C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834081" y="1411078"/>
              <a:ext cx="785591" cy="5777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A2D57277-FD49-4FEE-A5E4-BD344085BA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flipH="1">
              <a:off x="323527" y="1111967"/>
              <a:ext cx="924279" cy="936603"/>
            </a:xfrm>
            <a:prstGeom prst="rect">
              <a:avLst/>
            </a:prstGeom>
          </p:spPr>
        </p:pic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F6A401BF-2D3E-43B3-ADE5-C51E4024272F}"/>
              </a:ext>
            </a:extLst>
          </p:cNvPr>
          <p:cNvSpPr txBox="1"/>
          <p:nvPr/>
        </p:nvSpPr>
        <p:spPr>
          <a:xfrm>
            <a:off x="2556203" y="5878501"/>
            <a:ext cx="1649682" cy="27699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sl-SI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Authentication Token 2</a:t>
            </a:r>
            <a:endParaRPr lang="en-GB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9EB40E2-35FF-4F87-BBE2-CCFF0188AB79}"/>
              </a:ext>
            </a:extLst>
          </p:cNvPr>
          <p:cNvSpPr txBox="1"/>
          <p:nvPr/>
        </p:nvSpPr>
        <p:spPr>
          <a:xfrm>
            <a:off x="3311340" y="6322327"/>
            <a:ext cx="1388522" cy="27699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sl-SI" sz="12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Cookie</a:t>
            </a:r>
            <a:r>
              <a:rPr lang="sl-SI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sl-SI" sz="12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and</a:t>
            </a:r>
            <a:r>
              <a:rPr lang="sl-SI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Access</a:t>
            </a:r>
            <a:endParaRPr lang="en-GB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aphicFrame>
        <p:nvGraphicFramePr>
          <p:cNvPr id="34" name="Object 33">
            <a:extLst>
              <a:ext uri="{FF2B5EF4-FFF2-40B4-BE49-F238E27FC236}">
                <a16:creationId xmlns:a16="http://schemas.microsoft.com/office/drawing/2014/main" id="{7E96B10F-90F9-4D1D-B651-AB31228E1FA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3441212"/>
              </p:ext>
            </p:extLst>
          </p:nvPr>
        </p:nvGraphicFramePr>
        <p:xfrm>
          <a:off x="8163845" y="1413274"/>
          <a:ext cx="681228" cy="9555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Visio" r:id="rId7" imgW="681228" imgH="955548" progId="Visio.Drawing.11">
                  <p:embed/>
                </p:oleObj>
              </mc:Choice>
              <mc:Fallback>
                <p:oleObj name="Visio" r:id="rId7" imgW="681228" imgH="955548" progId="Visio.Drawing.11">
                  <p:embed/>
                  <p:pic>
                    <p:nvPicPr>
                      <p:cNvPr id="34" name="Object 33">
                        <a:extLst>
                          <a:ext uri="{FF2B5EF4-FFF2-40B4-BE49-F238E27FC236}">
                            <a16:creationId xmlns:a16="http://schemas.microsoft.com/office/drawing/2014/main" id="{7E96B10F-90F9-4D1D-B651-AB31228E1FA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63845" y="1413274"/>
                        <a:ext cx="681228" cy="9555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5880EF4F-1210-48EA-911C-CFC6C181DDAD}"/>
              </a:ext>
            </a:extLst>
          </p:cNvPr>
          <p:cNvSpPr txBox="1"/>
          <p:nvPr/>
        </p:nvSpPr>
        <p:spPr>
          <a:xfrm>
            <a:off x="8211141" y="1051979"/>
            <a:ext cx="586635" cy="307777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sl-SI" sz="1400" dirty="0">
                <a:latin typeface="Segoe UI Light" panose="020B0502040204020203" pitchFamily="34" charset="0"/>
                <a:cs typeface="Segoe UI Light" panose="020B0502040204020203" pitchFamily="34" charset="0"/>
              </a:rPr>
              <a:t>ADFS</a:t>
            </a:r>
            <a:endParaRPr lang="en-GB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4234AB6-4101-43CA-AD43-301337437661}"/>
              </a:ext>
            </a:extLst>
          </p:cNvPr>
          <p:cNvGrpSpPr/>
          <p:nvPr/>
        </p:nvGrpSpPr>
        <p:grpSpPr>
          <a:xfrm>
            <a:off x="7824319" y="4517640"/>
            <a:ext cx="628049" cy="578795"/>
            <a:chOff x="589448" y="4012780"/>
            <a:chExt cx="675993" cy="624602"/>
          </a:xfrm>
        </p:grpSpPr>
        <p:sp>
          <p:nvSpPr>
            <p:cNvPr id="37" name="Regular Pentagon 42">
              <a:extLst>
                <a:ext uri="{FF2B5EF4-FFF2-40B4-BE49-F238E27FC236}">
                  <a16:creationId xmlns:a16="http://schemas.microsoft.com/office/drawing/2014/main" id="{304AC5BB-3446-470F-8F64-6B4325845842}"/>
                </a:ext>
              </a:extLst>
            </p:cNvPr>
            <p:cNvSpPr/>
            <p:nvPr/>
          </p:nvSpPr>
          <p:spPr bwMode="auto">
            <a:xfrm>
              <a:off x="589448" y="4012780"/>
              <a:ext cx="675993" cy="607075"/>
            </a:xfrm>
            <a:prstGeom prst="pentagon">
              <a:avLst/>
            </a:prstGeom>
            <a:solidFill>
              <a:schemeClr val="accent2">
                <a:lumMod val="50000"/>
                <a:lumOff val="50000"/>
              </a:schemeClr>
            </a:solidFill>
            <a:ln>
              <a:headEnd type="none" w="med" len="med"/>
              <a:tailEnd type="none" w="med" len="med"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vert="horz" wrap="square" lIns="91436" tIns="45718" rIns="91436" bIns="45718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099"/>
              <a:r>
                <a:rPr lang="en-GB" sz="1200" dirty="0">
                  <a:solidFill>
                    <a:schemeClr val="bg1">
                      <a:alpha val="99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ST</a:t>
              </a:r>
            </a:p>
          </p:txBody>
        </p:sp>
        <p:sp>
          <p:nvSpPr>
            <p:cNvPr id="38" name="Rounded Rectangle 43">
              <a:extLst>
                <a:ext uri="{FF2B5EF4-FFF2-40B4-BE49-F238E27FC236}">
                  <a16:creationId xmlns:a16="http://schemas.microsoft.com/office/drawing/2014/main" id="{2F97A881-457E-47E5-8062-66DAD28C096A}"/>
                </a:ext>
              </a:extLst>
            </p:cNvPr>
            <p:cNvSpPr/>
            <p:nvPr/>
          </p:nvSpPr>
          <p:spPr>
            <a:xfrm>
              <a:off x="948405" y="4551784"/>
              <a:ext cx="207819" cy="85598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</p:grp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2B002E26-63FF-437C-A011-49AFC2141A1D}"/>
              </a:ext>
            </a:extLst>
          </p:cNvPr>
          <p:cNvCxnSpPr/>
          <p:nvPr/>
        </p:nvCxnSpPr>
        <p:spPr>
          <a:xfrm>
            <a:off x="8504459" y="2430248"/>
            <a:ext cx="0" cy="425898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0" name="Right Arrow 45">
            <a:extLst>
              <a:ext uri="{FF2B5EF4-FFF2-40B4-BE49-F238E27FC236}">
                <a16:creationId xmlns:a16="http://schemas.microsoft.com/office/drawing/2014/main" id="{BD0B48B2-AF90-4DFF-AF4E-C1C707904ABD}"/>
              </a:ext>
            </a:extLst>
          </p:cNvPr>
          <p:cNvSpPr/>
          <p:nvPr/>
        </p:nvSpPr>
        <p:spPr>
          <a:xfrm>
            <a:off x="7012573" y="1821689"/>
            <a:ext cx="1108147" cy="156924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4E783AA-3DBA-4C37-B095-5540CE44A0D6}"/>
              </a:ext>
            </a:extLst>
          </p:cNvPr>
          <p:cNvSpPr txBox="1"/>
          <p:nvPr/>
        </p:nvSpPr>
        <p:spPr>
          <a:xfrm>
            <a:off x="7080951" y="1912221"/>
            <a:ext cx="986168" cy="307777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sl-SI" sz="1400" dirty="0">
                <a:latin typeface="Segoe UI Light" panose="020B0502040204020203" pitchFamily="34" charset="0"/>
                <a:cs typeface="Segoe UI Light" panose="020B0502040204020203" pitchFamily="34" charset="0"/>
              </a:rPr>
              <a:t>Federation</a:t>
            </a:r>
            <a:endParaRPr lang="en-GB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9A532512-884A-45D2-BE31-BB835693C922}"/>
              </a:ext>
            </a:extLst>
          </p:cNvPr>
          <p:cNvCxnSpPr/>
          <p:nvPr/>
        </p:nvCxnSpPr>
        <p:spPr>
          <a:xfrm flipH="1">
            <a:off x="2516742" y="3996846"/>
            <a:ext cx="413229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979FEF66-DCC0-4FE7-B430-384BEF422710}"/>
              </a:ext>
            </a:extLst>
          </p:cNvPr>
          <p:cNvSpPr txBox="1"/>
          <p:nvPr/>
        </p:nvSpPr>
        <p:spPr>
          <a:xfrm>
            <a:off x="5354228" y="3685360"/>
            <a:ext cx="1252009" cy="27699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sl-SI" sz="12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Realm</a:t>
            </a:r>
            <a:r>
              <a:rPr lang="sl-SI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sl-SI" sz="12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Discovery</a:t>
            </a:r>
            <a:endParaRPr lang="en-GB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C15BDBE9-69C1-4342-B537-B7C20498442D}"/>
              </a:ext>
            </a:extLst>
          </p:cNvPr>
          <p:cNvCxnSpPr/>
          <p:nvPr/>
        </p:nvCxnSpPr>
        <p:spPr>
          <a:xfrm>
            <a:off x="2527628" y="4410789"/>
            <a:ext cx="5976831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4DBDEEC7-1755-485C-A5D7-8EC5DD6B7E2E}"/>
              </a:ext>
            </a:extLst>
          </p:cNvPr>
          <p:cNvSpPr txBox="1"/>
          <p:nvPr/>
        </p:nvSpPr>
        <p:spPr>
          <a:xfrm flipH="1">
            <a:off x="2555955" y="4099121"/>
            <a:ext cx="2386518" cy="27699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l-SI" sz="12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Redirect</a:t>
            </a:r>
            <a:r>
              <a:rPr lang="sl-SI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to „home“ AD FS</a:t>
            </a:r>
            <a:endParaRPr lang="en-GB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E6CA8E1-249E-4558-82CE-17A74C4B2D5D}"/>
              </a:ext>
            </a:extLst>
          </p:cNvPr>
          <p:cNvSpPr txBox="1"/>
          <p:nvPr/>
        </p:nvSpPr>
        <p:spPr>
          <a:xfrm>
            <a:off x="6551531" y="4522850"/>
            <a:ext cx="1144737" cy="27699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sl-SI"/>
            </a:defPPr>
            <a:lvl1pPr>
              <a:defRPr sz="1600"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sl-SI" sz="1200" dirty="0" err="1"/>
              <a:t>Secuity</a:t>
            </a:r>
            <a:r>
              <a:rPr lang="sl-SI" sz="1200" dirty="0"/>
              <a:t> Token 1</a:t>
            </a:r>
            <a:endParaRPr lang="en-GB" sz="1200" dirty="0"/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8A4FE09C-DA52-4123-B170-40A189E73082}"/>
              </a:ext>
            </a:extLst>
          </p:cNvPr>
          <p:cNvCxnSpPr/>
          <p:nvPr/>
        </p:nvCxnSpPr>
        <p:spPr>
          <a:xfrm flipH="1">
            <a:off x="2527628" y="5260742"/>
            <a:ext cx="4113198" cy="0"/>
          </a:xfrm>
          <a:prstGeom prst="straightConnector1">
            <a:avLst/>
          </a:prstGeom>
          <a:ln>
            <a:headEnd type="arrow" w="med" len="med"/>
            <a:tailEnd type="non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88C1A0FB-53BD-4483-95A9-C3717A89B03C}"/>
              </a:ext>
            </a:extLst>
          </p:cNvPr>
          <p:cNvSpPr txBox="1"/>
          <p:nvPr/>
        </p:nvSpPr>
        <p:spPr>
          <a:xfrm>
            <a:off x="3617450" y="4937210"/>
            <a:ext cx="1154611" cy="27699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sl-SI"/>
            </a:defPPr>
            <a:lvl1pPr>
              <a:defRPr sz="1600"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sl-SI" sz="1200" dirty="0" err="1"/>
              <a:t>Redirect</a:t>
            </a:r>
            <a:r>
              <a:rPr lang="sl-SI" sz="1200" dirty="0"/>
              <a:t> to STS</a:t>
            </a:r>
            <a:endParaRPr lang="en-GB" sz="1200" dirty="0"/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7C442635-9FF6-4592-8CA8-46CF4AC72E32}"/>
              </a:ext>
            </a:extLst>
          </p:cNvPr>
          <p:cNvGrpSpPr/>
          <p:nvPr/>
        </p:nvGrpSpPr>
        <p:grpSpPr>
          <a:xfrm>
            <a:off x="2632802" y="4930734"/>
            <a:ext cx="628049" cy="578795"/>
            <a:chOff x="589448" y="4012780"/>
            <a:chExt cx="675993" cy="624602"/>
          </a:xfrm>
        </p:grpSpPr>
        <p:sp>
          <p:nvSpPr>
            <p:cNvPr id="50" name="Regular Pentagon 67">
              <a:extLst>
                <a:ext uri="{FF2B5EF4-FFF2-40B4-BE49-F238E27FC236}">
                  <a16:creationId xmlns:a16="http://schemas.microsoft.com/office/drawing/2014/main" id="{6A706E1E-05D8-4986-892F-519368055687}"/>
                </a:ext>
              </a:extLst>
            </p:cNvPr>
            <p:cNvSpPr/>
            <p:nvPr/>
          </p:nvSpPr>
          <p:spPr bwMode="auto">
            <a:xfrm>
              <a:off x="589448" y="4012780"/>
              <a:ext cx="675993" cy="607075"/>
            </a:xfrm>
            <a:prstGeom prst="pentagon">
              <a:avLst/>
            </a:prstGeom>
            <a:solidFill>
              <a:schemeClr val="accent2">
                <a:lumMod val="50000"/>
                <a:lumOff val="50000"/>
              </a:schemeClr>
            </a:solidFill>
            <a:ln>
              <a:headEnd type="none" w="med" len="med"/>
              <a:tailEnd type="none" w="med" len="med"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vert="horz" wrap="square" lIns="91436" tIns="45718" rIns="91436" bIns="45718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099"/>
              <a:r>
                <a:rPr lang="en-GB" sz="1200" dirty="0">
                  <a:solidFill>
                    <a:schemeClr val="bg1">
                      <a:alpha val="99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ST</a:t>
              </a:r>
            </a:p>
          </p:txBody>
        </p:sp>
        <p:sp>
          <p:nvSpPr>
            <p:cNvPr id="51" name="Rounded Rectangle 68">
              <a:extLst>
                <a:ext uri="{FF2B5EF4-FFF2-40B4-BE49-F238E27FC236}">
                  <a16:creationId xmlns:a16="http://schemas.microsoft.com/office/drawing/2014/main" id="{10BE94B6-7E9A-4976-9437-15B82BA5174D}"/>
                </a:ext>
              </a:extLst>
            </p:cNvPr>
            <p:cNvSpPr/>
            <p:nvPr/>
          </p:nvSpPr>
          <p:spPr>
            <a:xfrm>
              <a:off x="948405" y="4551784"/>
              <a:ext cx="207819" cy="85598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</p:grp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DAF099D5-B0E8-470D-956D-CBE8D39ECA48}"/>
              </a:ext>
            </a:extLst>
          </p:cNvPr>
          <p:cNvCxnSpPr/>
          <p:nvPr/>
        </p:nvCxnSpPr>
        <p:spPr>
          <a:xfrm>
            <a:off x="2527628" y="5716982"/>
            <a:ext cx="4113198" cy="0"/>
          </a:xfrm>
          <a:prstGeom prst="straightConnector1">
            <a:avLst/>
          </a:prstGeom>
          <a:ln>
            <a:headEnd type="arrow" w="med" len="med"/>
            <a:tailEnd type="non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5424C9E8-1346-454E-8385-412AF175B465}"/>
              </a:ext>
            </a:extLst>
          </p:cNvPr>
          <p:cNvSpPr txBox="1"/>
          <p:nvPr/>
        </p:nvSpPr>
        <p:spPr>
          <a:xfrm>
            <a:off x="3443274" y="5393450"/>
            <a:ext cx="2056973" cy="27699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sl-SI"/>
            </a:defPPr>
            <a:lvl1pPr>
              <a:defRPr sz="1600"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sl-SI" sz="1200" dirty="0" err="1"/>
              <a:t>Transformed</a:t>
            </a:r>
            <a:r>
              <a:rPr lang="sl-SI" sz="1200" dirty="0"/>
              <a:t> Security Token 2</a:t>
            </a:r>
            <a:endParaRPr lang="en-GB" sz="1200" dirty="0"/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E138FFA1-4C89-442C-9D0A-0460C040A782}"/>
              </a:ext>
            </a:extLst>
          </p:cNvPr>
          <p:cNvGrpSpPr/>
          <p:nvPr/>
        </p:nvGrpSpPr>
        <p:grpSpPr>
          <a:xfrm>
            <a:off x="5827175" y="5433265"/>
            <a:ext cx="675993" cy="624602"/>
            <a:chOff x="589448" y="4012780"/>
            <a:chExt cx="675993" cy="624602"/>
          </a:xfrm>
        </p:grpSpPr>
        <p:sp>
          <p:nvSpPr>
            <p:cNvPr id="55" name="Regular Pentagon 61">
              <a:extLst>
                <a:ext uri="{FF2B5EF4-FFF2-40B4-BE49-F238E27FC236}">
                  <a16:creationId xmlns:a16="http://schemas.microsoft.com/office/drawing/2014/main" id="{82F7BD2C-90A4-4BDE-8D1C-53F3E75B8476}"/>
                </a:ext>
              </a:extLst>
            </p:cNvPr>
            <p:cNvSpPr/>
            <p:nvPr/>
          </p:nvSpPr>
          <p:spPr bwMode="auto">
            <a:xfrm>
              <a:off x="589448" y="4012780"/>
              <a:ext cx="675993" cy="607075"/>
            </a:xfrm>
            <a:prstGeom prst="pentagon">
              <a:avLst/>
            </a:prstGeom>
            <a:solidFill>
              <a:srgbClr val="92D050"/>
            </a:solidFill>
            <a:ln>
              <a:headEnd type="none" w="med" len="med"/>
              <a:tailEnd type="none" w="med" len="med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36" tIns="45718" rIns="91436" bIns="45718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099"/>
              <a:r>
                <a:rPr lang="en-GB" sz="1400" dirty="0">
                  <a:solidFill>
                    <a:schemeClr val="bg1">
                      <a:alpha val="99000"/>
                    </a:schemeClr>
                  </a:solidFill>
                </a:rPr>
                <a:t>ST</a:t>
              </a:r>
            </a:p>
          </p:txBody>
        </p:sp>
        <p:sp>
          <p:nvSpPr>
            <p:cNvPr id="56" name="Rounded Rectangle 62">
              <a:extLst>
                <a:ext uri="{FF2B5EF4-FFF2-40B4-BE49-F238E27FC236}">
                  <a16:creationId xmlns:a16="http://schemas.microsoft.com/office/drawing/2014/main" id="{D7B60B81-50AE-4F7E-996D-7C7610C01333}"/>
                </a:ext>
              </a:extLst>
            </p:cNvPr>
            <p:cNvSpPr/>
            <p:nvPr/>
          </p:nvSpPr>
          <p:spPr>
            <a:xfrm>
              <a:off x="948405" y="4551784"/>
              <a:ext cx="207819" cy="85598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</p:grp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87365F1E-CF7F-40D4-BBE9-670625D88F7E}"/>
              </a:ext>
            </a:extLst>
          </p:cNvPr>
          <p:cNvSpPr>
            <a:spLocks noChangeAspect="1"/>
          </p:cNvSpPr>
          <p:nvPr/>
        </p:nvSpPr>
        <p:spPr bwMode="auto">
          <a:xfrm flipV="1">
            <a:off x="6142581" y="1343824"/>
            <a:ext cx="978287" cy="971959"/>
          </a:xfrm>
          <a:custGeom>
            <a:avLst/>
            <a:gdLst>
              <a:gd name="connsiteX0" fmla="*/ 3669750 w 7802051"/>
              <a:gd name="connsiteY0" fmla="*/ 4921020 h 7751588"/>
              <a:gd name="connsiteX1" fmla="*/ 3676808 w 7802051"/>
              <a:gd name="connsiteY1" fmla="*/ 4917189 h 7751588"/>
              <a:gd name="connsiteX2" fmla="*/ 3726054 w 7802051"/>
              <a:gd name="connsiteY2" fmla="*/ 4901903 h 7751588"/>
              <a:gd name="connsiteX3" fmla="*/ 3726054 w 7802051"/>
              <a:gd name="connsiteY3" fmla="*/ 2529358 h 7751588"/>
              <a:gd name="connsiteX4" fmla="*/ 2407723 w 7802051"/>
              <a:gd name="connsiteY4" fmla="*/ 3310455 h 7751588"/>
              <a:gd name="connsiteX5" fmla="*/ 2418532 w 7802051"/>
              <a:gd name="connsiteY5" fmla="*/ 3417678 h 7751588"/>
              <a:gd name="connsiteX6" fmla="*/ 2369399 w 7802051"/>
              <a:gd name="connsiteY6" fmla="*/ 3661045 h 7751588"/>
              <a:gd name="connsiteX7" fmla="*/ 2362622 w 7802051"/>
              <a:gd name="connsiteY7" fmla="*/ 3673532 h 7751588"/>
              <a:gd name="connsiteX8" fmla="*/ 4279965 w 7802051"/>
              <a:gd name="connsiteY8" fmla="*/ 4958071 h 7751588"/>
              <a:gd name="connsiteX9" fmla="*/ 5406368 w 7802051"/>
              <a:gd name="connsiteY9" fmla="*/ 3581135 h 7751588"/>
              <a:gd name="connsiteX10" fmla="*/ 5396221 w 7802051"/>
              <a:gd name="connsiteY10" fmla="*/ 3548447 h 7751588"/>
              <a:gd name="connsiteX11" fmla="*/ 5383519 w 7802051"/>
              <a:gd name="connsiteY11" fmla="*/ 3422441 h 7751588"/>
              <a:gd name="connsiteX12" fmla="*/ 5392133 w 7802051"/>
              <a:gd name="connsiteY12" fmla="*/ 3336986 h 7751588"/>
              <a:gd name="connsiteX13" fmla="*/ 4117986 w 7802051"/>
              <a:gd name="connsiteY13" fmla="*/ 2509174 h 7751588"/>
              <a:gd name="connsiteX14" fmla="*/ 4066733 w 7802051"/>
              <a:gd name="connsiteY14" fmla="*/ 2525083 h 7751588"/>
              <a:gd name="connsiteX15" fmla="*/ 4044164 w 7802051"/>
              <a:gd name="connsiteY15" fmla="*/ 2527359 h 7751588"/>
              <a:gd name="connsiteX16" fmla="*/ 4044164 w 7802051"/>
              <a:gd name="connsiteY16" fmla="*/ 4874334 h 7751588"/>
              <a:gd name="connsiteX17" fmla="*/ 4077374 w 7802051"/>
              <a:gd name="connsiteY17" fmla="*/ 4877682 h 7751588"/>
              <a:gd name="connsiteX18" fmla="*/ 4204647 w 7802051"/>
              <a:gd name="connsiteY18" fmla="*/ 4917190 h 7751588"/>
              <a:gd name="connsiteX19" fmla="*/ 3940727 w 7802051"/>
              <a:gd name="connsiteY19" fmla="*/ 6219967 h 7751588"/>
              <a:gd name="connsiteX20" fmla="*/ 3262698 w 7802051"/>
              <a:gd name="connsiteY20" fmla="*/ 5541937 h 7751588"/>
              <a:gd name="connsiteX21" fmla="*/ 3378494 w 7802051"/>
              <a:gd name="connsiteY21" fmla="*/ 5162844 h 7751588"/>
              <a:gd name="connsiteX22" fmla="*/ 3384198 w 7802051"/>
              <a:gd name="connsiteY22" fmla="*/ 5155931 h 7751588"/>
              <a:gd name="connsiteX23" fmla="*/ 2119419 w 7802051"/>
              <a:gd name="connsiteY23" fmla="*/ 3948859 h 7751588"/>
              <a:gd name="connsiteX24" fmla="*/ 2036672 w 7802051"/>
              <a:gd name="connsiteY24" fmla="*/ 3993772 h 7751588"/>
              <a:gd name="connsiteX25" fmla="*/ 1793305 w 7802051"/>
              <a:gd name="connsiteY25" fmla="*/ 4042906 h 7751588"/>
              <a:gd name="connsiteX26" fmla="*/ 1168076 w 7802051"/>
              <a:gd name="connsiteY26" fmla="*/ 3417678 h 7751588"/>
              <a:gd name="connsiteX27" fmla="*/ 1793304 w 7802051"/>
              <a:gd name="connsiteY27" fmla="*/ 2792451 h 7751588"/>
              <a:gd name="connsiteX28" fmla="*/ 2235408 w 7802051"/>
              <a:gd name="connsiteY28" fmla="*/ 2975575 h 7751588"/>
              <a:gd name="connsiteX29" fmla="*/ 2241113 w 7802051"/>
              <a:gd name="connsiteY29" fmla="*/ 2982489 h 7751588"/>
              <a:gd name="connsiteX30" fmla="*/ 3433657 w 7802051"/>
              <a:gd name="connsiteY30" fmla="*/ 2275919 h 7751588"/>
              <a:gd name="connsiteX31" fmla="*/ 3422279 w 7802051"/>
              <a:gd name="connsiteY31" fmla="*/ 2262129 h 7751588"/>
              <a:gd name="connsiteX32" fmla="*/ 3315500 w 7802051"/>
              <a:gd name="connsiteY32" fmla="*/ 1912558 h 7751588"/>
              <a:gd name="connsiteX33" fmla="*/ 3940728 w 7802051"/>
              <a:gd name="connsiteY33" fmla="*/ 1287330 h 7751588"/>
              <a:gd name="connsiteX34" fmla="*/ 4565956 w 7802051"/>
              <a:gd name="connsiteY34" fmla="*/ 1912558 h 7751588"/>
              <a:gd name="connsiteX35" fmla="*/ 4459177 w 7802051"/>
              <a:gd name="connsiteY35" fmla="*/ 2262129 h 7751588"/>
              <a:gd name="connsiteX36" fmla="*/ 4442548 w 7802051"/>
              <a:gd name="connsiteY36" fmla="*/ 2282283 h 7751588"/>
              <a:gd name="connsiteX37" fmla="*/ 5549310 w 7802051"/>
              <a:gd name="connsiteY37" fmla="*/ 3001346 h 7751588"/>
              <a:gd name="connsiteX38" fmla="*/ 5566644 w 7802051"/>
              <a:gd name="connsiteY38" fmla="*/ 2980338 h 7751588"/>
              <a:gd name="connsiteX39" fmla="*/ 6008747 w 7802051"/>
              <a:gd name="connsiteY39" fmla="*/ 2797213 h 7751588"/>
              <a:gd name="connsiteX40" fmla="*/ 6633974 w 7802051"/>
              <a:gd name="connsiteY40" fmla="*/ 3422441 h 7751588"/>
              <a:gd name="connsiteX41" fmla="*/ 6008747 w 7802051"/>
              <a:gd name="connsiteY41" fmla="*/ 4047670 h 7751588"/>
              <a:gd name="connsiteX42" fmla="*/ 5659175 w 7802051"/>
              <a:gd name="connsiteY42" fmla="*/ 3940890 h 7751588"/>
              <a:gd name="connsiteX43" fmla="*/ 5615689 w 7802051"/>
              <a:gd name="connsiteY43" fmla="*/ 3905011 h 7751588"/>
              <a:gd name="connsiteX44" fmla="*/ 4536367 w 7802051"/>
              <a:gd name="connsiteY44" fmla="*/ 5224392 h 7751588"/>
              <a:gd name="connsiteX45" fmla="*/ 4565475 w 7802051"/>
              <a:gd name="connsiteY45" fmla="*/ 5278017 h 7751588"/>
              <a:gd name="connsiteX46" fmla="*/ 4618758 w 7802051"/>
              <a:gd name="connsiteY46" fmla="*/ 5541937 h 7751588"/>
              <a:gd name="connsiteX47" fmla="*/ 3940727 w 7802051"/>
              <a:gd name="connsiteY47" fmla="*/ 6219967 h 7751588"/>
              <a:gd name="connsiteX48" fmla="*/ 3898615 w 7802051"/>
              <a:gd name="connsiteY48" fmla="*/ 7751588 h 7751588"/>
              <a:gd name="connsiteX49" fmla="*/ 7797230 w 7802051"/>
              <a:gd name="connsiteY49" fmla="*/ 3181174 h 7751588"/>
              <a:gd name="connsiteX50" fmla="*/ 7802051 w 7802051"/>
              <a:gd name="connsiteY50" fmla="*/ 3181174 h 7751588"/>
              <a:gd name="connsiteX51" fmla="*/ 3903436 w 7802051"/>
              <a:gd name="connsiteY51" fmla="*/ 0 h 7751588"/>
              <a:gd name="connsiteX52" fmla="*/ 4821 w 7802051"/>
              <a:gd name="connsiteY52" fmla="*/ 3181174 h 7751588"/>
              <a:gd name="connsiteX53" fmla="*/ 0 w 7802051"/>
              <a:gd name="connsiteY53" fmla="*/ 3181174 h 7751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7802051" h="7751588">
                <a:moveTo>
                  <a:pt x="3669750" y="4921020"/>
                </a:moveTo>
                <a:lnTo>
                  <a:pt x="3676808" y="4917189"/>
                </a:lnTo>
                <a:lnTo>
                  <a:pt x="3726054" y="4901903"/>
                </a:lnTo>
                <a:lnTo>
                  <a:pt x="3726054" y="2529358"/>
                </a:lnTo>
                <a:lnTo>
                  <a:pt x="2407723" y="3310455"/>
                </a:lnTo>
                <a:lnTo>
                  <a:pt x="2418532" y="3417678"/>
                </a:lnTo>
                <a:cubicBezTo>
                  <a:pt x="2418532" y="3504005"/>
                  <a:pt x="2401037" y="3586244"/>
                  <a:pt x="2369399" y="3661045"/>
                </a:cubicBezTo>
                <a:lnTo>
                  <a:pt x="2362622" y="3673532"/>
                </a:lnTo>
                <a:close/>
                <a:moveTo>
                  <a:pt x="4279965" y="4958071"/>
                </a:moveTo>
                <a:lnTo>
                  <a:pt x="5406368" y="3581135"/>
                </a:lnTo>
                <a:lnTo>
                  <a:pt x="5396221" y="3548447"/>
                </a:lnTo>
                <a:cubicBezTo>
                  <a:pt x="5387893" y="3507746"/>
                  <a:pt x="5383519" y="3465605"/>
                  <a:pt x="5383519" y="3422441"/>
                </a:cubicBezTo>
                <a:lnTo>
                  <a:pt x="5392133" y="3336986"/>
                </a:lnTo>
                <a:lnTo>
                  <a:pt x="4117986" y="2509174"/>
                </a:lnTo>
                <a:lnTo>
                  <a:pt x="4066733" y="2525083"/>
                </a:lnTo>
                <a:lnTo>
                  <a:pt x="4044164" y="2527359"/>
                </a:lnTo>
                <a:lnTo>
                  <a:pt x="4044164" y="4874334"/>
                </a:lnTo>
                <a:lnTo>
                  <a:pt x="4077374" y="4877682"/>
                </a:lnTo>
                <a:cubicBezTo>
                  <a:pt x="4121512" y="4886714"/>
                  <a:pt x="4164089" y="4900035"/>
                  <a:pt x="4204647" y="4917190"/>
                </a:cubicBezTo>
                <a:close/>
                <a:moveTo>
                  <a:pt x="3940727" y="6219967"/>
                </a:moveTo>
                <a:cubicBezTo>
                  <a:pt x="3566261" y="6219967"/>
                  <a:pt x="3262698" y="5916403"/>
                  <a:pt x="3262698" y="5541937"/>
                </a:cubicBezTo>
                <a:cubicBezTo>
                  <a:pt x="3262698" y="5401512"/>
                  <a:pt x="3305387" y="5271058"/>
                  <a:pt x="3378494" y="5162844"/>
                </a:cubicBezTo>
                <a:lnTo>
                  <a:pt x="3384198" y="5155931"/>
                </a:lnTo>
                <a:lnTo>
                  <a:pt x="2119419" y="3948859"/>
                </a:lnTo>
                <a:lnTo>
                  <a:pt x="2036672" y="3993772"/>
                </a:lnTo>
                <a:cubicBezTo>
                  <a:pt x="1961870" y="4025410"/>
                  <a:pt x="1879630" y="4042906"/>
                  <a:pt x="1793305" y="4042906"/>
                </a:cubicBezTo>
                <a:cubicBezTo>
                  <a:pt x="1448001" y="4042906"/>
                  <a:pt x="1168077" y="3762982"/>
                  <a:pt x="1168076" y="3417678"/>
                </a:cubicBezTo>
                <a:cubicBezTo>
                  <a:pt x="1168077" y="3072374"/>
                  <a:pt x="1448000" y="2792450"/>
                  <a:pt x="1793304" y="2792451"/>
                </a:cubicBezTo>
                <a:cubicBezTo>
                  <a:pt x="1965957" y="2792450"/>
                  <a:pt x="2122264" y="2862431"/>
                  <a:pt x="2235408" y="2975575"/>
                </a:cubicBezTo>
                <a:lnTo>
                  <a:pt x="2241113" y="2982489"/>
                </a:lnTo>
                <a:lnTo>
                  <a:pt x="3433657" y="2275919"/>
                </a:lnTo>
                <a:lnTo>
                  <a:pt x="3422279" y="2262129"/>
                </a:lnTo>
                <a:cubicBezTo>
                  <a:pt x="3354864" y="2162342"/>
                  <a:pt x="3315500" y="2042047"/>
                  <a:pt x="3315500" y="1912558"/>
                </a:cubicBezTo>
                <a:cubicBezTo>
                  <a:pt x="3315500" y="1567254"/>
                  <a:pt x="3595424" y="1287330"/>
                  <a:pt x="3940728" y="1287330"/>
                </a:cubicBezTo>
                <a:cubicBezTo>
                  <a:pt x="4286032" y="1287330"/>
                  <a:pt x="4565956" y="1567254"/>
                  <a:pt x="4565956" y="1912558"/>
                </a:cubicBezTo>
                <a:cubicBezTo>
                  <a:pt x="4565956" y="2042047"/>
                  <a:pt x="4526592" y="2162342"/>
                  <a:pt x="4459177" y="2262129"/>
                </a:cubicBezTo>
                <a:lnTo>
                  <a:pt x="4442548" y="2282283"/>
                </a:lnTo>
                <a:lnTo>
                  <a:pt x="5549310" y="3001346"/>
                </a:lnTo>
                <a:lnTo>
                  <a:pt x="5566644" y="2980338"/>
                </a:lnTo>
                <a:cubicBezTo>
                  <a:pt x="5679788" y="2867194"/>
                  <a:pt x="5836095" y="2797213"/>
                  <a:pt x="6008747" y="2797213"/>
                </a:cubicBezTo>
                <a:cubicBezTo>
                  <a:pt x="6354050" y="2797213"/>
                  <a:pt x="6633975" y="3077137"/>
                  <a:pt x="6633974" y="3422441"/>
                </a:cubicBezTo>
                <a:cubicBezTo>
                  <a:pt x="6633975" y="3767745"/>
                  <a:pt x="6354050" y="4047669"/>
                  <a:pt x="6008747" y="4047670"/>
                </a:cubicBezTo>
                <a:cubicBezTo>
                  <a:pt x="5879257" y="4047669"/>
                  <a:pt x="5758963" y="4008305"/>
                  <a:pt x="5659175" y="3940890"/>
                </a:cubicBezTo>
                <a:lnTo>
                  <a:pt x="5615689" y="3905011"/>
                </a:lnTo>
                <a:lnTo>
                  <a:pt x="4536367" y="5224392"/>
                </a:lnTo>
                <a:lnTo>
                  <a:pt x="4565475" y="5278017"/>
                </a:lnTo>
                <a:cubicBezTo>
                  <a:pt x="4599785" y="5359135"/>
                  <a:pt x="4618758" y="5448320"/>
                  <a:pt x="4618758" y="5541937"/>
                </a:cubicBezTo>
                <a:cubicBezTo>
                  <a:pt x="4618758" y="5916403"/>
                  <a:pt x="4315194" y="6219967"/>
                  <a:pt x="3940727" y="6219967"/>
                </a:cubicBezTo>
                <a:close/>
                <a:moveTo>
                  <a:pt x="3898615" y="7751588"/>
                </a:moveTo>
                <a:lnTo>
                  <a:pt x="7797230" y="3181174"/>
                </a:lnTo>
                <a:lnTo>
                  <a:pt x="7802051" y="3181174"/>
                </a:lnTo>
                <a:lnTo>
                  <a:pt x="3903436" y="0"/>
                </a:lnTo>
                <a:lnTo>
                  <a:pt x="4821" y="3181174"/>
                </a:lnTo>
                <a:lnTo>
                  <a:pt x="0" y="3181174"/>
                </a:lnTo>
                <a:close/>
              </a:path>
            </a:pathLst>
          </a:custGeom>
          <a:solidFill>
            <a:srgbClr val="0078D7">
              <a:alpha val="95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4" rIns="182854" bIns="14628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kern="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601706"/>
      </p:ext>
    </p:extLst>
  </p:cSld>
  <p:clrMapOvr>
    <a:masterClrMapping/>
  </p:clrMapOvr>
  <p:transition spd="slow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9202A-1528-4ABD-96A5-C5F1E312D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Authentication </a:t>
            </a:r>
            <a:r>
              <a:rPr lang="sl-SI" dirty="0" err="1"/>
              <a:t>with</a:t>
            </a:r>
            <a:r>
              <a:rPr lang="sl-SI" dirty="0"/>
              <a:t> Azure AD </a:t>
            </a:r>
            <a:r>
              <a:rPr lang="sl-SI" dirty="0" err="1"/>
              <a:t>using</a:t>
            </a:r>
            <a:r>
              <a:rPr lang="sl-SI" dirty="0"/>
              <a:t> </a:t>
            </a:r>
            <a:r>
              <a:rPr lang="sl-SI" dirty="0">
                <a:highlight>
                  <a:srgbClr val="00FF00"/>
                </a:highlight>
              </a:rPr>
              <a:t>PHS</a:t>
            </a:r>
            <a:endParaRPr lang="en-US" dirty="0">
              <a:highlight>
                <a:srgbClr val="00FF00"/>
              </a:highlight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503E88-9383-4074-AACB-D0956B3745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738664"/>
          </a:xfrm>
        </p:spPr>
        <p:txBody>
          <a:bodyPr/>
          <a:lstStyle/>
          <a:p>
            <a:r>
              <a:rPr lang="en-US" dirty="0"/>
              <a:t>With password hash synchronization, </a:t>
            </a:r>
            <a:r>
              <a:rPr lang="en-US" b="1" dirty="0">
                <a:solidFill>
                  <a:srgbClr val="FF0000"/>
                </a:solidFill>
              </a:rPr>
              <a:t>hashes</a:t>
            </a:r>
            <a:r>
              <a:rPr lang="en-US" dirty="0"/>
              <a:t> of user passwords are synchronized from on-premises Active Directory to Azure AD. </a:t>
            </a:r>
            <a:endParaRPr lang="sl-SI" dirty="0"/>
          </a:p>
        </p:txBody>
      </p:sp>
      <p:pic>
        <p:nvPicPr>
          <p:cNvPr id="5" name="Picture 4" descr="Machine generated alternative text:&#10;Microsoft Azure Active Directory Connect &#10;Express Settings &#10;user Sign-ln &#10;Connect to Azure AD &#10;Connect Directories &#10;Azure AD sign-in &#10;Domain/OU Filtering &#10;Identiiying users &#10;Filtering &#10;Optional Features &#10;Configure &#10;User sign-in &#10;Select the Sign On method. &#10;@ Password Synchronization &#10;O Pass-through authentication &#10;Federation with AD FS O &#10;o &#10;O Do not configure &#10;Select this option to enable single sign-on for your corporate desktop users: &#10;D Enable single sign-on O &#10;Previous &#10;Next ">
            <a:extLst>
              <a:ext uri="{FF2B5EF4-FFF2-40B4-BE49-F238E27FC236}">
                <a16:creationId xmlns:a16="http://schemas.microsoft.com/office/drawing/2014/main" id="{F6B2EEE4-2728-4F2C-83AB-5C1D5247B49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341" y="2598460"/>
            <a:ext cx="4645317" cy="32867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494DBB1-9BE4-49D9-B60A-065ED5E0097B}"/>
              </a:ext>
            </a:extLst>
          </p:cNvPr>
          <p:cNvSpPr/>
          <p:nvPr/>
        </p:nvSpPr>
        <p:spPr bwMode="auto">
          <a:xfrm>
            <a:off x="4849755" y="3375030"/>
            <a:ext cx="1355834" cy="170598"/>
          </a:xfrm>
          <a:prstGeom prst="rect">
            <a:avLst/>
          </a:prstGeom>
          <a:noFill/>
          <a:ln w="3810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545555"/>
      </p:ext>
    </p:extLst>
  </p:cSld>
  <p:clrMapOvr>
    <a:masterClrMapping/>
  </p:clrMapOvr>
  <p:transition spd="slow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9202A-1528-4ABD-96A5-C5F1E312D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highlight>
                  <a:srgbClr val="00FF00"/>
                </a:highlight>
              </a:rPr>
              <a:t>PHS</a:t>
            </a:r>
            <a:r>
              <a:rPr lang="sl-SI" dirty="0"/>
              <a:t> – Security </a:t>
            </a:r>
            <a:r>
              <a:rPr lang="sl-SI" dirty="0" err="1"/>
              <a:t>Considerations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503E88-9383-4074-AACB-D0956B3745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5059847"/>
          </a:xfrm>
        </p:spPr>
        <p:txBody>
          <a:bodyPr/>
          <a:lstStyle/>
          <a:p>
            <a:r>
              <a:rPr lang="sl-SI" sz="2000" dirty="0"/>
              <a:t>How </a:t>
            </a:r>
            <a:r>
              <a:rPr lang="sl-SI" sz="2000" dirty="0" err="1"/>
              <a:t>secure</a:t>
            </a:r>
            <a:r>
              <a:rPr lang="sl-SI" sz="2000" dirty="0"/>
              <a:t> is it? </a:t>
            </a:r>
          </a:p>
          <a:p>
            <a:pPr lvl="1"/>
            <a:endParaRPr lang="sl-SI" sz="1600" dirty="0"/>
          </a:p>
          <a:p>
            <a:pPr marL="571500" lvl="1" indent="-342900">
              <a:buFont typeface="+mj-lt"/>
              <a:buAutoNum type="arabicPeriod"/>
            </a:pPr>
            <a:r>
              <a:rPr lang="en-US" sz="1600" dirty="0"/>
              <a:t>Every two minutes, the password hash synchronization agent on the AD Connect server </a:t>
            </a:r>
            <a:r>
              <a:rPr lang="en-US" sz="1600" b="1" dirty="0"/>
              <a:t>requests stored password hashes</a:t>
            </a:r>
            <a:r>
              <a:rPr lang="en-US" sz="1600" dirty="0"/>
              <a:t> (the </a:t>
            </a:r>
            <a:r>
              <a:rPr lang="en-US" sz="1600" dirty="0" err="1"/>
              <a:t>unicodePwd</a:t>
            </a:r>
            <a:r>
              <a:rPr lang="en-US" sz="1600" dirty="0"/>
              <a:t> attribute) from a DC</a:t>
            </a:r>
            <a:r>
              <a:rPr lang="sl-SI" sz="1600" dirty="0"/>
              <a:t>.</a:t>
            </a:r>
          </a:p>
          <a:p>
            <a:pPr marL="571500" lvl="1" indent="-342900">
              <a:buFont typeface="+mj-lt"/>
              <a:buAutoNum type="arabicPeriod"/>
            </a:pPr>
            <a:r>
              <a:rPr lang="en-US" sz="1600" b="1" dirty="0"/>
              <a:t>DC encrypts the MD4 password hash </a:t>
            </a:r>
            <a:r>
              <a:rPr lang="sl-SI" sz="1600" b="1" dirty="0"/>
              <a:t>(</a:t>
            </a:r>
            <a:r>
              <a:rPr lang="sl-SI" sz="1600" b="1" dirty="0" err="1"/>
              <a:t>again</a:t>
            </a:r>
            <a:r>
              <a:rPr lang="sl-SI" sz="1600" b="1" dirty="0"/>
              <a:t>!) </a:t>
            </a:r>
            <a:r>
              <a:rPr lang="en-US" sz="1600" dirty="0"/>
              <a:t>by using a key that is a MD5 hash of the RPC session key and a salt.</a:t>
            </a:r>
            <a:r>
              <a:rPr lang="sl-SI" sz="1600" dirty="0"/>
              <a:t> </a:t>
            </a:r>
            <a:r>
              <a:rPr lang="en-US" sz="1600" dirty="0"/>
              <a:t>DC also passes the salt to the synchronization agent</a:t>
            </a:r>
            <a:r>
              <a:rPr lang="sl-SI" sz="1600" dirty="0"/>
              <a:t>. </a:t>
            </a:r>
            <a:r>
              <a:rPr lang="en-US" sz="1600" dirty="0"/>
              <a:t>DC also passes the salt to the synchronization agent</a:t>
            </a:r>
            <a:r>
              <a:rPr lang="sl-SI" sz="1600" dirty="0"/>
              <a:t>.</a:t>
            </a:r>
          </a:p>
          <a:p>
            <a:pPr marL="571500" lvl="1" indent="-342900">
              <a:buFont typeface="+mj-lt"/>
              <a:buAutoNum type="arabicPeriod"/>
            </a:pPr>
            <a:r>
              <a:rPr lang="sl-SI" sz="1600" dirty="0"/>
              <a:t>S</a:t>
            </a:r>
            <a:r>
              <a:rPr lang="en-US" sz="1600" dirty="0" err="1"/>
              <a:t>ynchronization</a:t>
            </a:r>
            <a:r>
              <a:rPr lang="en-US" sz="1600" dirty="0"/>
              <a:t> agent uses </a:t>
            </a:r>
            <a:r>
              <a:rPr lang="en-US" sz="1600" dirty="0">
                <a:hlinkClick r:id="rId3"/>
              </a:rPr>
              <a:t>MD5CryptoServiceProvider</a:t>
            </a:r>
            <a:r>
              <a:rPr lang="en-US" sz="1600" dirty="0"/>
              <a:t> and the salt to generate a key to decrypt the received data back to its </a:t>
            </a:r>
            <a:r>
              <a:rPr lang="en-US" sz="1600" b="1" dirty="0"/>
              <a:t>original MD4 format</a:t>
            </a:r>
            <a:r>
              <a:rPr lang="en-US" sz="1600" dirty="0"/>
              <a:t>.</a:t>
            </a:r>
            <a:endParaRPr lang="sl-SI" sz="1600" dirty="0"/>
          </a:p>
          <a:p>
            <a:pPr marL="571500" lvl="1" indent="-342900">
              <a:buFont typeface="+mj-lt"/>
              <a:buAutoNum type="arabicPeriod"/>
            </a:pPr>
            <a:r>
              <a:rPr lang="en-US" sz="1600" dirty="0"/>
              <a:t>The password hash synchronization agent expands the 16-byte binary password hash to </a:t>
            </a:r>
            <a:r>
              <a:rPr lang="en-US" sz="1600" b="1" dirty="0"/>
              <a:t>64 bytes</a:t>
            </a:r>
            <a:r>
              <a:rPr lang="sl-SI" sz="1600" b="1" dirty="0"/>
              <a:t> </a:t>
            </a:r>
            <a:r>
              <a:rPr lang="sl-SI" sz="1600" b="1" dirty="0" err="1"/>
              <a:t>and</a:t>
            </a:r>
            <a:r>
              <a:rPr lang="sl-SI" sz="1600" b="1" dirty="0"/>
              <a:t> </a:t>
            </a:r>
            <a:r>
              <a:rPr lang="en-US" sz="1600" b="1" dirty="0"/>
              <a:t>adds a salt, consisting of a 10-byte length salt</a:t>
            </a:r>
            <a:r>
              <a:rPr lang="en-US" sz="1600" dirty="0"/>
              <a:t> to the 64-byte binary to further protect the original hash</a:t>
            </a:r>
            <a:r>
              <a:rPr lang="sl-SI" sz="1600" dirty="0"/>
              <a:t>.</a:t>
            </a:r>
          </a:p>
          <a:p>
            <a:pPr marL="571500" lvl="1" indent="-342900">
              <a:buFont typeface="+mj-lt"/>
              <a:buAutoNum type="arabicPeriod"/>
            </a:pPr>
            <a:r>
              <a:rPr lang="en-US" sz="1600" dirty="0"/>
              <a:t>The password hash synchronization agent then combines the MD4 hash plus salt and inputs it into the </a:t>
            </a:r>
            <a:r>
              <a:rPr lang="en-US" sz="1600" dirty="0">
                <a:hlinkClick r:id="rId4"/>
              </a:rPr>
              <a:t>PBKDF2</a:t>
            </a:r>
            <a:r>
              <a:rPr lang="en-US" sz="1600" dirty="0"/>
              <a:t> function. </a:t>
            </a:r>
            <a:r>
              <a:rPr lang="en-US" sz="1600" b="1" dirty="0"/>
              <a:t>1000 iterations of the </a:t>
            </a:r>
            <a:r>
              <a:rPr lang="en-US" sz="1600" b="1" dirty="0">
                <a:hlinkClick r:id="rId5"/>
              </a:rPr>
              <a:t>HMAC-SHA256</a:t>
            </a:r>
            <a:r>
              <a:rPr lang="en-US" sz="1600" b="1" dirty="0"/>
              <a:t> keyed hashing algorithm is used.</a:t>
            </a:r>
            <a:endParaRPr lang="sl-SI" sz="1600" b="1" dirty="0"/>
          </a:p>
          <a:p>
            <a:pPr marL="571500" lvl="1" indent="-342900">
              <a:buFont typeface="+mj-lt"/>
              <a:buAutoNum type="arabicPeriod"/>
            </a:pPr>
            <a:r>
              <a:rPr lang="en-US" sz="1600" dirty="0"/>
              <a:t>The password hash synchronization agent takes the resulting 32-byte hash, concatenates both the salt and the number of SHA256 iterations to it (for use by Azure AD), then </a:t>
            </a:r>
            <a:r>
              <a:rPr lang="en-US" sz="1600" b="1" dirty="0"/>
              <a:t>transmits the string from Azure AD Connect to Azure AD over SSL</a:t>
            </a:r>
            <a:r>
              <a:rPr lang="sl-SI" sz="1600" b="1" dirty="0"/>
              <a:t>.</a:t>
            </a:r>
            <a:endParaRPr lang="en-US" sz="1600" b="1" dirty="0"/>
          </a:p>
          <a:p>
            <a:pPr marL="571500" lvl="1" indent="-342900">
              <a:buFont typeface="+mj-lt"/>
              <a:buAutoNum type="arabicPeriod"/>
            </a:pPr>
            <a:endParaRPr lang="sl-SI" sz="1600" dirty="0"/>
          </a:p>
          <a:p>
            <a:pPr marL="571500" lvl="1" indent="-342900">
              <a:buFont typeface="+mj-lt"/>
              <a:buAutoNum type="arabicPeriod"/>
            </a:pPr>
            <a:endParaRPr lang="sl-SI" sz="1600" b="1" dirty="0"/>
          </a:p>
          <a:p>
            <a:pPr marL="571500" lvl="1" indent="-342900">
              <a:buFont typeface="+mj-lt"/>
              <a:buAutoNum type="arabicPeriod"/>
            </a:pPr>
            <a:endParaRPr lang="sl-SI" sz="1600" dirty="0"/>
          </a:p>
        </p:txBody>
      </p:sp>
    </p:spTree>
    <p:extLst>
      <p:ext uri="{BB962C8B-B14F-4D97-AF65-F5344CB8AC3E}">
        <p14:creationId xmlns:p14="http://schemas.microsoft.com/office/powerpoint/2010/main" val="4239707397"/>
      </p:ext>
    </p:extLst>
  </p:cSld>
  <p:clrMapOvr>
    <a:masterClrMapping/>
  </p:clrMapOvr>
  <p:transition spd="slow">
    <p:pu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9202A-1528-4ABD-96A5-C5F1E312D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Authentication </a:t>
            </a:r>
            <a:r>
              <a:rPr lang="sl-SI" dirty="0" err="1"/>
              <a:t>with</a:t>
            </a:r>
            <a:r>
              <a:rPr lang="sl-SI" dirty="0"/>
              <a:t> Azure AD </a:t>
            </a:r>
            <a:r>
              <a:rPr lang="sl-SI" dirty="0" err="1"/>
              <a:t>using</a:t>
            </a:r>
            <a:r>
              <a:rPr lang="sl-SI" dirty="0"/>
              <a:t> </a:t>
            </a:r>
            <a:r>
              <a:rPr lang="sl-SI" dirty="0">
                <a:highlight>
                  <a:srgbClr val="FFFF00"/>
                </a:highlight>
              </a:rPr>
              <a:t>PTA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503E88-9383-4074-AACB-D0956B3745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302716"/>
          </a:xfrm>
        </p:spPr>
        <p:txBody>
          <a:bodyPr/>
          <a:lstStyle/>
          <a:p>
            <a:r>
              <a:rPr lang="en-US" dirty="0"/>
              <a:t>Enables customers to validate password on-premises without the need for ADFS</a:t>
            </a:r>
          </a:p>
          <a:p>
            <a:pPr lvl="1"/>
            <a:r>
              <a:rPr lang="en-US" dirty="0"/>
              <a:t>Allows for on-premises policies to be evaluated such as account disabled, login hours restrictions etc.</a:t>
            </a:r>
          </a:p>
          <a:p>
            <a:pPr lvl="1"/>
            <a:r>
              <a:rPr lang="en-US" dirty="0"/>
              <a:t>Simple deployment via AAD Connect, no complex DMZ requirements</a:t>
            </a:r>
          </a:p>
          <a:p>
            <a:pPr lvl="1"/>
            <a:r>
              <a:rPr lang="en-US" dirty="0"/>
              <a:t>Works for single or multi-forest customers</a:t>
            </a:r>
          </a:p>
          <a:p>
            <a:r>
              <a:rPr lang="en-US" dirty="0"/>
              <a:t>Lightweight agent that is installed on premise	</a:t>
            </a:r>
          </a:p>
          <a:p>
            <a:pPr lvl="1"/>
            <a:r>
              <a:rPr lang="en-US" dirty="0"/>
              <a:t>Securely validates the user’s password against on-premises AD</a:t>
            </a:r>
          </a:p>
          <a:p>
            <a:pPr lvl="1"/>
            <a:r>
              <a:rPr lang="en-US" dirty="0"/>
              <a:t>On-premises passwords are never stored in the cloud in any form</a:t>
            </a:r>
          </a:p>
          <a:p>
            <a:pPr lvl="1"/>
            <a:r>
              <a:rPr lang="en-US" dirty="0"/>
              <a:t>The agent only makes outbound connections from within your network. Therefore, there is no requirement to install the agent in a perimeter network</a:t>
            </a:r>
          </a:p>
          <a:p>
            <a:pPr lvl="1"/>
            <a:r>
              <a:rPr lang="en-US" dirty="0"/>
              <a:t>Customer can deploy multiple agents for HA</a:t>
            </a:r>
          </a:p>
          <a:p>
            <a:r>
              <a:rPr lang="en-US" dirty="0"/>
              <a:t>Bottom line – Similar benefits to federation without the deployment cost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324527"/>
      </p:ext>
    </p:extLst>
  </p:cSld>
  <p:clrMapOvr>
    <a:masterClrMapping/>
  </p:clrMapOvr>
  <p:transition spd="slow">
    <p:pu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9202A-1528-4ABD-96A5-C5F1E312D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>
                <a:highlight>
                  <a:srgbClr val="FFFF00"/>
                </a:highlight>
              </a:rPr>
              <a:t>PTA</a:t>
            </a:r>
            <a:r>
              <a:rPr lang="sl-SI"/>
              <a:t> – Additional features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503E88-9383-4074-AACB-D0956B3745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358116"/>
          </a:xfrm>
        </p:spPr>
        <p:txBody>
          <a:bodyPr/>
          <a:lstStyle/>
          <a:p>
            <a:r>
              <a:rPr lang="en-US" dirty="0"/>
              <a:t>Sign-in usernames can be</a:t>
            </a:r>
            <a:r>
              <a:rPr lang="sl-SI" dirty="0"/>
              <a:t> </a:t>
            </a:r>
            <a:r>
              <a:rPr lang="en-US" dirty="0"/>
              <a:t>either the on-premises default username</a:t>
            </a:r>
            <a:r>
              <a:rPr lang="sl-SI" dirty="0"/>
              <a:t> </a:t>
            </a:r>
            <a:r>
              <a:rPr lang="en-US" dirty="0"/>
              <a:t>(</a:t>
            </a:r>
            <a:r>
              <a:rPr lang="en-US" dirty="0" err="1"/>
              <a:t>userPrincipalName</a:t>
            </a:r>
            <a:r>
              <a:rPr lang="en-US" dirty="0"/>
              <a:t>) or another attribute configured in Azure AD Connect (known as Alternate ID).</a:t>
            </a:r>
            <a:endParaRPr lang="sl-SI" dirty="0"/>
          </a:p>
          <a:p>
            <a:r>
              <a:rPr lang="en-US" dirty="0"/>
              <a:t>The</a:t>
            </a:r>
            <a:r>
              <a:rPr lang="sl-SI" dirty="0"/>
              <a:t> </a:t>
            </a:r>
            <a:r>
              <a:rPr lang="en-US" dirty="0"/>
              <a:t>feature works seamlessly with conditional access features such as Multi-Factor Authentication (MFA)</a:t>
            </a:r>
            <a:endParaRPr lang="sl-SI" dirty="0"/>
          </a:p>
          <a:p>
            <a:r>
              <a:rPr lang="en-US" dirty="0"/>
              <a:t>Integrated with cloud-based </a:t>
            </a:r>
            <a:r>
              <a:rPr lang="en-US" b="1" dirty="0"/>
              <a:t>self-service password management</a:t>
            </a:r>
            <a:r>
              <a:rPr lang="en-US" dirty="0"/>
              <a:t>, including </a:t>
            </a:r>
            <a:r>
              <a:rPr lang="en-US" b="1" dirty="0"/>
              <a:t>password writeback</a:t>
            </a:r>
            <a:r>
              <a:rPr lang="en-US" dirty="0"/>
              <a:t> to on-premises Active Directory and password protection by banning commonly used passwords.</a:t>
            </a:r>
            <a:endParaRPr lang="sl-SI" dirty="0"/>
          </a:p>
          <a:p>
            <a:r>
              <a:rPr lang="en-US" b="1" dirty="0"/>
              <a:t>Multi-forest</a:t>
            </a:r>
            <a:r>
              <a:rPr lang="sl-SI" b="1" dirty="0"/>
              <a:t> </a:t>
            </a:r>
            <a:r>
              <a:rPr lang="en-US" b="1" dirty="0"/>
              <a:t>environments are</a:t>
            </a:r>
            <a:r>
              <a:rPr lang="sl-SI" b="1" dirty="0"/>
              <a:t> </a:t>
            </a:r>
            <a:r>
              <a:rPr lang="en-US" b="1" dirty="0"/>
              <a:t>supported</a:t>
            </a:r>
            <a:r>
              <a:rPr lang="en-US" dirty="0"/>
              <a:t> if there</a:t>
            </a:r>
            <a:r>
              <a:rPr lang="sl-SI" dirty="0"/>
              <a:t> </a:t>
            </a:r>
            <a:r>
              <a:rPr lang="en-US" dirty="0"/>
              <a:t>are</a:t>
            </a:r>
            <a:r>
              <a:rPr lang="sl-SI" dirty="0"/>
              <a:t> </a:t>
            </a:r>
            <a:r>
              <a:rPr lang="en-US" dirty="0"/>
              <a:t>forest trusts between your AD forests and if name</a:t>
            </a:r>
            <a:r>
              <a:rPr lang="sl-SI" dirty="0"/>
              <a:t> </a:t>
            </a:r>
            <a:r>
              <a:rPr lang="en-US" dirty="0"/>
              <a:t>suffix routing is correctly configured</a:t>
            </a:r>
            <a:endParaRPr lang="sl-SI" dirty="0"/>
          </a:p>
          <a:p>
            <a:r>
              <a:rPr lang="en-US" dirty="0"/>
              <a:t>It is a </a:t>
            </a:r>
            <a:r>
              <a:rPr lang="en-US" b="1" dirty="0"/>
              <a:t>free</a:t>
            </a:r>
            <a:r>
              <a:rPr lang="sl-SI" b="1" dirty="0"/>
              <a:t> </a:t>
            </a:r>
            <a:r>
              <a:rPr lang="en-US" b="1" dirty="0"/>
              <a:t>feature</a:t>
            </a:r>
            <a:r>
              <a:rPr lang="sl-SI" dirty="0"/>
              <a:t> </a:t>
            </a:r>
            <a:r>
              <a:rPr lang="en-US" dirty="0"/>
              <a:t>and you don't need any paid editions of Azure AD to use</a:t>
            </a:r>
            <a:r>
              <a:rPr lang="sl-SI" dirty="0"/>
              <a:t> </a:t>
            </a:r>
            <a:r>
              <a:rPr lang="en-US" dirty="0"/>
              <a:t>it</a:t>
            </a:r>
            <a:r>
              <a:rPr lang="sl-SI" dirty="0"/>
              <a:t>.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7429317"/>
      </p:ext>
    </p:extLst>
  </p:cSld>
  <p:clrMapOvr>
    <a:masterClrMapping/>
  </p:clrMapOvr>
  <p:transition spd="slow">
    <p:pu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</a:t>
            </a:r>
            <a:r>
              <a:rPr lang="sl-SI" dirty="0">
                <a:highlight>
                  <a:srgbClr val="FFFF00"/>
                </a:highlight>
              </a:rPr>
              <a:t>PTA</a:t>
            </a:r>
            <a:r>
              <a:rPr lang="en-US" dirty="0"/>
              <a:t> work?</a:t>
            </a:r>
          </a:p>
        </p:txBody>
      </p:sp>
      <p:sp>
        <p:nvSpPr>
          <p:cNvPr id="4" name="Freeform 3"/>
          <p:cNvSpPr>
            <a:spLocks noChangeAspect="1"/>
          </p:cNvSpPr>
          <p:nvPr/>
        </p:nvSpPr>
        <p:spPr bwMode="auto">
          <a:xfrm>
            <a:off x="3010885" y="1532548"/>
            <a:ext cx="4954031" cy="2830128"/>
          </a:xfrm>
          <a:custGeom>
            <a:avLst/>
            <a:gdLst>
              <a:gd name="T0" fmla="*/ 743 w 959"/>
              <a:gd name="T1" fmla="*/ 528 h 534"/>
              <a:gd name="T2" fmla="*/ 607 w 959"/>
              <a:gd name="T3" fmla="*/ 531 h 534"/>
              <a:gd name="T4" fmla="*/ 187 w 959"/>
              <a:gd name="T5" fmla="*/ 531 h 534"/>
              <a:gd name="T6" fmla="*/ 121 w 959"/>
              <a:gd name="T7" fmla="*/ 526 h 534"/>
              <a:gd name="T8" fmla="*/ 13 w 959"/>
              <a:gd name="T9" fmla="*/ 419 h 534"/>
              <a:gd name="T10" fmla="*/ 23 w 959"/>
              <a:gd name="T11" fmla="*/ 297 h 534"/>
              <a:gd name="T12" fmla="*/ 96 w 959"/>
              <a:gd name="T13" fmla="*/ 227 h 534"/>
              <a:gd name="T14" fmla="*/ 212 w 959"/>
              <a:gd name="T15" fmla="*/ 224 h 534"/>
              <a:gd name="T16" fmla="*/ 320 w 959"/>
              <a:gd name="T17" fmla="*/ 123 h 534"/>
              <a:gd name="T18" fmla="*/ 487 w 959"/>
              <a:gd name="T19" fmla="*/ 133 h 534"/>
              <a:gd name="T20" fmla="*/ 687 w 959"/>
              <a:gd name="T21" fmla="*/ 3 h 534"/>
              <a:gd name="T22" fmla="*/ 805 w 959"/>
              <a:gd name="T23" fmla="*/ 26 h 534"/>
              <a:gd name="T24" fmla="*/ 940 w 959"/>
              <a:gd name="T25" fmla="*/ 178 h 534"/>
              <a:gd name="T26" fmla="*/ 952 w 959"/>
              <a:gd name="T27" fmla="*/ 307 h 534"/>
              <a:gd name="T28" fmla="*/ 843 w 959"/>
              <a:gd name="T29" fmla="*/ 486 h 534"/>
              <a:gd name="T30" fmla="*/ 743 w 959"/>
              <a:gd name="T31" fmla="*/ 528 h 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59" h="534">
                <a:moveTo>
                  <a:pt x="743" y="528"/>
                </a:moveTo>
                <a:cubicBezTo>
                  <a:pt x="703" y="534"/>
                  <a:pt x="657" y="531"/>
                  <a:pt x="607" y="531"/>
                </a:cubicBezTo>
                <a:cubicBezTo>
                  <a:pt x="468" y="531"/>
                  <a:pt x="327" y="531"/>
                  <a:pt x="187" y="531"/>
                </a:cubicBezTo>
                <a:cubicBezTo>
                  <a:pt x="162" y="531"/>
                  <a:pt x="140" y="531"/>
                  <a:pt x="121" y="526"/>
                </a:cubicBezTo>
                <a:cubicBezTo>
                  <a:pt x="68" y="513"/>
                  <a:pt x="29" y="473"/>
                  <a:pt x="13" y="419"/>
                </a:cubicBezTo>
                <a:cubicBezTo>
                  <a:pt x="0" y="377"/>
                  <a:pt x="7" y="330"/>
                  <a:pt x="23" y="297"/>
                </a:cubicBezTo>
                <a:cubicBezTo>
                  <a:pt x="38" y="268"/>
                  <a:pt x="64" y="241"/>
                  <a:pt x="96" y="227"/>
                </a:cubicBezTo>
                <a:cubicBezTo>
                  <a:pt x="126" y="213"/>
                  <a:pt x="174" y="207"/>
                  <a:pt x="212" y="224"/>
                </a:cubicBezTo>
                <a:cubicBezTo>
                  <a:pt x="236" y="179"/>
                  <a:pt x="271" y="143"/>
                  <a:pt x="320" y="123"/>
                </a:cubicBezTo>
                <a:cubicBezTo>
                  <a:pt x="371" y="101"/>
                  <a:pt x="445" y="105"/>
                  <a:pt x="487" y="133"/>
                </a:cubicBezTo>
                <a:cubicBezTo>
                  <a:pt x="528" y="66"/>
                  <a:pt x="590" y="10"/>
                  <a:pt x="687" y="3"/>
                </a:cubicBezTo>
                <a:cubicBezTo>
                  <a:pt x="734" y="0"/>
                  <a:pt x="772" y="10"/>
                  <a:pt x="805" y="26"/>
                </a:cubicBezTo>
                <a:cubicBezTo>
                  <a:pt x="868" y="55"/>
                  <a:pt x="917" y="106"/>
                  <a:pt x="940" y="178"/>
                </a:cubicBezTo>
                <a:cubicBezTo>
                  <a:pt x="952" y="213"/>
                  <a:pt x="959" y="259"/>
                  <a:pt x="952" y="307"/>
                </a:cubicBezTo>
                <a:cubicBezTo>
                  <a:pt x="941" y="389"/>
                  <a:pt x="897" y="448"/>
                  <a:pt x="843" y="486"/>
                </a:cubicBezTo>
                <a:cubicBezTo>
                  <a:pt x="815" y="505"/>
                  <a:pt x="782" y="521"/>
                  <a:pt x="743" y="528"/>
                </a:cubicBezTo>
                <a:close/>
              </a:path>
            </a:pathLst>
          </a:custGeom>
          <a:noFill/>
          <a:ln w="38100" cap="flat" cmpd="sng" algn="ctr">
            <a:solidFill>
              <a:srgbClr val="FFFFFF">
                <a:lumMod val="65000"/>
              </a:srgbClr>
            </a:solidFill>
            <a:prstDash val="solid"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square" lIns="179234" tIns="719796" rIns="179234" bIns="14338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751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1599" kern="0" dirty="0">
              <a:solidFill>
                <a:srgbClr val="000000">
                  <a:lumMod val="65000"/>
                </a:srgbClr>
              </a:solidFill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Freeform 42"/>
          <p:cNvSpPr/>
          <p:nvPr/>
        </p:nvSpPr>
        <p:spPr bwMode="auto">
          <a:xfrm>
            <a:off x="6603249" y="4294417"/>
            <a:ext cx="5141391" cy="2243092"/>
          </a:xfrm>
          <a:custGeom>
            <a:avLst/>
            <a:gdLst>
              <a:gd name="connsiteX0" fmla="*/ 0 w 5590095"/>
              <a:gd name="connsiteY0" fmla="*/ 2288396 h 2288396"/>
              <a:gd name="connsiteX1" fmla="*/ 810705 w 5590095"/>
              <a:gd name="connsiteY1" fmla="*/ 440742 h 2288396"/>
              <a:gd name="connsiteX2" fmla="*/ 1885361 w 5590095"/>
              <a:gd name="connsiteY2" fmla="*/ 44816 h 2288396"/>
              <a:gd name="connsiteX3" fmla="*/ 5590095 w 5590095"/>
              <a:gd name="connsiteY3" fmla="*/ 25963 h 2288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90095" h="2288396">
                <a:moveTo>
                  <a:pt x="0" y="2288396"/>
                </a:moveTo>
                <a:cubicBezTo>
                  <a:pt x="248239" y="1551534"/>
                  <a:pt x="496478" y="814672"/>
                  <a:pt x="810705" y="440742"/>
                </a:cubicBezTo>
                <a:cubicBezTo>
                  <a:pt x="1124932" y="66812"/>
                  <a:pt x="1088796" y="113946"/>
                  <a:pt x="1885361" y="44816"/>
                </a:cubicBezTo>
                <a:cubicBezTo>
                  <a:pt x="2681926" y="-24314"/>
                  <a:pt x="4136010" y="824"/>
                  <a:pt x="5590095" y="25963"/>
                </a:cubicBezTo>
              </a:path>
            </a:pathLst>
          </a:custGeom>
          <a:noFill/>
          <a:ln w="38100">
            <a:solidFill>
              <a:schemeClr val="tx1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Segoe UI Semiligh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58545">
            <a:off x="7130597" y="3867676"/>
            <a:ext cx="1255806" cy="8410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762" y="3202373"/>
            <a:ext cx="656124" cy="720122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9034458" y="5599197"/>
            <a:ext cx="749855" cy="926619"/>
            <a:chOff x="9494837" y="4899407"/>
            <a:chExt cx="765000" cy="94533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>
              <a:grayscl/>
            </a:blip>
            <a:stretch>
              <a:fillRect/>
            </a:stretch>
          </p:blipFill>
          <p:spPr>
            <a:xfrm>
              <a:off x="9494837" y="4899407"/>
              <a:ext cx="765000" cy="696000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9494837" y="5595407"/>
              <a:ext cx="765000" cy="2493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588"/>
                </a:spcAft>
                <a:defRPr/>
              </a:pPr>
              <a:r>
                <a:rPr lang="en-US" dirty="0">
                  <a:gradFill>
                    <a:gsLst>
                      <a:gs pos="2917">
                        <a:srgbClr val="353535"/>
                      </a:gs>
                      <a:gs pos="30000">
                        <a:srgbClr val="353535"/>
                      </a:gs>
                    </a:gsLst>
                    <a:lin ang="5400000" scaled="0"/>
                  </a:gradFill>
                  <a:latin typeface="Segoe UI Semilight"/>
                </a:rPr>
                <a:t>DC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9319983" y="4357078"/>
            <a:ext cx="2509945" cy="3258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2353" dirty="0">
                <a:solidFill>
                  <a:srgbClr val="000000"/>
                </a:solidFill>
                <a:latin typeface="Segoe UI Semilight"/>
              </a:rPr>
              <a:t>Contoso Corpnet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71357" y="2969220"/>
            <a:ext cx="1174569" cy="2172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568" dirty="0">
                <a:solidFill>
                  <a:srgbClr val="000000"/>
                </a:solidFill>
                <a:latin typeface="Segoe UI Semilight"/>
              </a:rPr>
              <a:t>Azure AD STS</a:t>
            </a:r>
            <a:endParaRPr lang="en-US" sz="2353" dirty="0">
              <a:solidFill>
                <a:srgbClr val="000000"/>
              </a:solidFill>
              <a:latin typeface="Segoe UI Semiligh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42517" y="2799358"/>
            <a:ext cx="1382232" cy="21724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  <a:defRPr/>
            </a:pPr>
            <a:endParaRPr lang="en-US" sz="1568" dirty="0">
              <a:solidFill>
                <a:srgbClr val="000000"/>
              </a:solidFill>
              <a:latin typeface="Segoe UI Semilight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1884691" y="3444003"/>
            <a:ext cx="1619006" cy="0"/>
          </a:xfrm>
          <a:prstGeom prst="straightConnector1">
            <a:avLst/>
          </a:prstGeom>
          <a:ln w="25400">
            <a:solidFill>
              <a:srgbClr val="D83B0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4698601" y="3415617"/>
            <a:ext cx="1711762" cy="0"/>
          </a:xfrm>
          <a:prstGeom prst="straightConnector1">
            <a:avLst/>
          </a:prstGeom>
          <a:ln w="25400">
            <a:solidFill>
              <a:srgbClr val="D83B0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587305" y="3728248"/>
            <a:ext cx="835388" cy="767544"/>
          </a:xfrm>
          <a:prstGeom prst="straightConnector1">
            <a:avLst/>
          </a:prstGeom>
          <a:ln w="25400">
            <a:solidFill>
              <a:srgbClr val="D83B0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8845334" y="5192920"/>
            <a:ext cx="426344" cy="512525"/>
          </a:xfrm>
          <a:prstGeom prst="straightConnector1">
            <a:avLst/>
          </a:prstGeom>
          <a:ln w="25400">
            <a:solidFill>
              <a:srgbClr val="D83B0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8539314" y="5294706"/>
            <a:ext cx="566126" cy="573439"/>
          </a:xfrm>
          <a:prstGeom prst="straightConnector1">
            <a:avLst/>
          </a:prstGeom>
          <a:ln w="25400">
            <a:solidFill>
              <a:srgbClr val="002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 flipV="1">
            <a:off x="7061043" y="4039491"/>
            <a:ext cx="892430" cy="832462"/>
          </a:xfrm>
          <a:prstGeom prst="straightConnector1">
            <a:avLst/>
          </a:prstGeom>
          <a:ln w="25400">
            <a:solidFill>
              <a:srgbClr val="002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4684740" y="3683826"/>
            <a:ext cx="1725623" cy="0"/>
          </a:xfrm>
          <a:prstGeom prst="straightConnector1">
            <a:avLst/>
          </a:prstGeom>
          <a:ln w="25400">
            <a:solidFill>
              <a:srgbClr val="002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1871074" y="3718964"/>
            <a:ext cx="1562899" cy="21520"/>
          </a:xfrm>
          <a:prstGeom prst="straightConnector1">
            <a:avLst/>
          </a:prstGeom>
          <a:ln w="25400">
            <a:solidFill>
              <a:srgbClr val="002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712717" y="2950145"/>
            <a:ext cx="1534725" cy="3801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372" dirty="0"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latin typeface="Segoe UI Semilight"/>
              </a:rPr>
              <a:t>User Name and password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61595" y="2558971"/>
            <a:ext cx="1580921" cy="5702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372" dirty="0"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latin typeface="Segoe UI Semilight"/>
              </a:rPr>
              <a:t>Username and password sent to the connector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034077" y="3585117"/>
            <a:ext cx="1269755" cy="5702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372" dirty="0"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latin typeface="Segoe UI Semilight"/>
              </a:rPr>
              <a:t>Connector notified of request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070557" y="4911983"/>
            <a:ext cx="1543386" cy="5701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372" dirty="0"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latin typeface="Segoe UI Semilight"/>
              </a:rPr>
              <a:t>Connector validates the credentials against AD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657962" y="3823195"/>
            <a:ext cx="1808117" cy="3801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372" dirty="0"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latin typeface="Segoe UI Semilight"/>
              </a:rPr>
              <a:t>Result returned back to AAD STS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467517" y="3971129"/>
            <a:ext cx="1723663" cy="5702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372" dirty="0"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latin typeface="Segoe UI Semilight"/>
              </a:rPr>
              <a:t>Token returned to use or further proofs (MFA)  are initiated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2409698" y="3338360"/>
            <a:ext cx="224075" cy="224075"/>
            <a:chOff x="2507304" y="3472581"/>
            <a:chExt cx="233151" cy="233151"/>
          </a:xfrm>
          <a:solidFill>
            <a:srgbClr val="0078D7"/>
          </a:solidFill>
        </p:grpSpPr>
        <p:sp>
          <p:nvSpPr>
            <p:cNvPr id="29" name="Oval 28"/>
            <p:cNvSpPr/>
            <p:nvPr/>
          </p:nvSpPr>
          <p:spPr bwMode="auto">
            <a:xfrm>
              <a:off x="2507304" y="3472581"/>
              <a:ext cx="233151" cy="233151"/>
            </a:xfrm>
            <a:prstGeom prst="ellipse">
              <a:avLst/>
            </a:prstGeom>
            <a:grpFill/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372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585458" y="3511467"/>
              <a:ext cx="53374" cy="155318"/>
            </a:xfrm>
            <a:prstGeom prst="rect">
              <a:avLst/>
            </a:prstGeom>
            <a:grp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588"/>
                </a:spcAft>
                <a:defRPr/>
              </a:pPr>
              <a:r>
                <a:rPr lang="en-US" sz="1078" dirty="0">
                  <a:solidFill>
                    <a:srgbClr val="FFFFFF"/>
                  </a:solidFill>
                  <a:latin typeface="Segoe UI Semilight"/>
                </a:rPr>
                <a:t>1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394593" y="3310415"/>
            <a:ext cx="224075" cy="224075"/>
            <a:chOff x="5505275" y="3443504"/>
            <a:chExt cx="233151" cy="233151"/>
          </a:xfrm>
          <a:solidFill>
            <a:srgbClr val="0078D7"/>
          </a:solidFill>
        </p:grpSpPr>
        <p:sp>
          <p:nvSpPr>
            <p:cNvPr id="32" name="Oval 31"/>
            <p:cNvSpPr/>
            <p:nvPr/>
          </p:nvSpPr>
          <p:spPr bwMode="auto">
            <a:xfrm>
              <a:off x="5505275" y="3443504"/>
              <a:ext cx="233151" cy="233151"/>
            </a:xfrm>
            <a:prstGeom prst="ellipse">
              <a:avLst/>
            </a:prstGeom>
            <a:grpFill/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372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583429" y="3482389"/>
              <a:ext cx="75058" cy="155318"/>
            </a:xfrm>
            <a:prstGeom prst="rect">
              <a:avLst/>
            </a:prstGeom>
            <a:grp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588"/>
                </a:spcAft>
                <a:defRPr/>
              </a:pPr>
              <a:r>
                <a:rPr lang="en-US" sz="1078" dirty="0">
                  <a:solidFill>
                    <a:srgbClr val="FFFFFF"/>
                  </a:solidFill>
                  <a:latin typeface="Segoe UI Semilight"/>
                </a:rPr>
                <a:t>2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7860953" y="3968556"/>
            <a:ext cx="224075" cy="224075"/>
            <a:chOff x="7985569" y="4128304"/>
            <a:chExt cx="233151" cy="233151"/>
          </a:xfrm>
          <a:solidFill>
            <a:srgbClr val="0078D7"/>
          </a:solidFill>
        </p:grpSpPr>
        <p:sp>
          <p:nvSpPr>
            <p:cNvPr id="35" name="Oval 34"/>
            <p:cNvSpPr/>
            <p:nvPr/>
          </p:nvSpPr>
          <p:spPr bwMode="auto">
            <a:xfrm>
              <a:off x="7985569" y="4128304"/>
              <a:ext cx="233151" cy="233151"/>
            </a:xfrm>
            <a:prstGeom prst="ellipse">
              <a:avLst/>
            </a:prstGeom>
            <a:grpFill/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372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8063724" y="4167190"/>
              <a:ext cx="75058" cy="155318"/>
            </a:xfrm>
            <a:prstGeom prst="rect">
              <a:avLst/>
            </a:prstGeom>
            <a:grp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588"/>
                </a:spcAft>
                <a:defRPr/>
              </a:pPr>
              <a:r>
                <a:rPr lang="en-US" sz="1078" dirty="0">
                  <a:solidFill>
                    <a:srgbClr val="FFFFFF"/>
                  </a:solidFill>
                  <a:latin typeface="Segoe UI Semilight"/>
                </a:rPr>
                <a:t>3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8920024" y="5308967"/>
            <a:ext cx="224075" cy="224075"/>
            <a:chOff x="9066702" y="5405180"/>
            <a:chExt cx="233151" cy="233151"/>
          </a:xfrm>
          <a:solidFill>
            <a:srgbClr val="0078D7"/>
          </a:solidFill>
        </p:grpSpPr>
        <p:sp>
          <p:nvSpPr>
            <p:cNvPr id="38" name="Oval 37"/>
            <p:cNvSpPr/>
            <p:nvPr/>
          </p:nvSpPr>
          <p:spPr bwMode="auto">
            <a:xfrm>
              <a:off x="9066702" y="5405180"/>
              <a:ext cx="233151" cy="233151"/>
            </a:xfrm>
            <a:prstGeom prst="ellipse">
              <a:avLst/>
            </a:prstGeom>
            <a:grpFill/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372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9144856" y="5444066"/>
              <a:ext cx="78394" cy="155318"/>
            </a:xfrm>
            <a:prstGeom prst="rect">
              <a:avLst/>
            </a:prstGeom>
            <a:grp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588"/>
                </a:spcAft>
                <a:defRPr/>
              </a:pPr>
              <a:r>
                <a:rPr lang="en-US" sz="1078" dirty="0">
                  <a:solidFill>
                    <a:srgbClr val="FFFFFF"/>
                  </a:solidFill>
                  <a:latin typeface="Segoe UI Semilight"/>
                </a:rPr>
                <a:t>4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8749769" y="5527511"/>
            <a:ext cx="224075" cy="224075"/>
            <a:chOff x="8889550" y="5632577"/>
            <a:chExt cx="233151" cy="233151"/>
          </a:xfrm>
          <a:solidFill>
            <a:srgbClr val="0078D7"/>
          </a:solidFill>
        </p:grpSpPr>
        <p:sp>
          <p:nvSpPr>
            <p:cNvPr id="41" name="Oval 40"/>
            <p:cNvSpPr/>
            <p:nvPr/>
          </p:nvSpPr>
          <p:spPr bwMode="auto">
            <a:xfrm>
              <a:off x="8889550" y="5632577"/>
              <a:ext cx="233151" cy="233151"/>
            </a:xfrm>
            <a:prstGeom prst="ellipse">
              <a:avLst/>
            </a:prstGeom>
            <a:grpFill/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372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967704" y="5671462"/>
              <a:ext cx="75058" cy="155318"/>
            </a:xfrm>
            <a:prstGeom prst="rect">
              <a:avLst/>
            </a:prstGeom>
            <a:grp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588"/>
                </a:spcAft>
                <a:defRPr/>
              </a:pPr>
              <a:r>
                <a:rPr lang="en-US" sz="1078" dirty="0">
                  <a:solidFill>
                    <a:srgbClr val="FFFFFF"/>
                  </a:solidFill>
                  <a:latin typeface="Segoe UI Semilight"/>
                </a:rPr>
                <a:t>5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7309414" y="4285136"/>
            <a:ext cx="224075" cy="224075"/>
            <a:chOff x="7343047" y="4486875"/>
            <a:chExt cx="233151" cy="233151"/>
          </a:xfrm>
          <a:solidFill>
            <a:srgbClr val="0078D7"/>
          </a:solidFill>
        </p:grpSpPr>
        <p:sp>
          <p:nvSpPr>
            <p:cNvPr id="44" name="Oval 43"/>
            <p:cNvSpPr/>
            <p:nvPr/>
          </p:nvSpPr>
          <p:spPr bwMode="auto">
            <a:xfrm>
              <a:off x="7343047" y="4486875"/>
              <a:ext cx="233151" cy="233151"/>
            </a:xfrm>
            <a:prstGeom prst="ellipse">
              <a:avLst/>
            </a:prstGeom>
            <a:grpFill/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372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7421201" y="4525761"/>
              <a:ext cx="75058" cy="155318"/>
            </a:xfrm>
            <a:prstGeom prst="rect">
              <a:avLst/>
            </a:prstGeom>
            <a:grp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588"/>
                </a:spcAft>
                <a:defRPr/>
              </a:pPr>
              <a:r>
                <a:rPr lang="en-US" sz="1078" dirty="0">
                  <a:solidFill>
                    <a:srgbClr val="FFFFFF"/>
                  </a:solidFill>
                  <a:latin typeface="Segoe UI Semilight"/>
                </a:rPr>
                <a:t>6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5400826" y="3575363"/>
            <a:ext cx="224075" cy="224075"/>
            <a:chOff x="5511761" y="3719184"/>
            <a:chExt cx="233151" cy="233151"/>
          </a:xfrm>
          <a:solidFill>
            <a:srgbClr val="0078D7"/>
          </a:solidFill>
        </p:grpSpPr>
        <p:sp>
          <p:nvSpPr>
            <p:cNvPr id="47" name="Oval 46"/>
            <p:cNvSpPr/>
            <p:nvPr/>
          </p:nvSpPr>
          <p:spPr bwMode="auto">
            <a:xfrm>
              <a:off x="5511761" y="3719184"/>
              <a:ext cx="233151" cy="233151"/>
            </a:xfrm>
            <a:prstGeom prst="ellipse">
              <a:avLst/>
            </a:prstGeom>
            <a:grpFill/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372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5589916" y="3758069"/>
              <a:ext cx="73582" cy="155404"/>
            </a:xfrm>
            <a:prstGeom prst="rect">
              <a:avLst/>
            </a:prstGeom>
            <a:grp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588"/>
                </a:spcAft>
                <a:defRPr/>
              </a:pPr>
              <a:r>
                <a:rPr lang="en-US" sz="1078" dirty="0">
                  <a:solidFill>
                    <a:srgbClr val="FFFFFF"/>
                  </a:solidFill>
                  <a:latin typeface="Segoe UI Semilight"/>
                </a:rPr>
                <a:t>7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480639" y="3628147"/>
            <a:ext cx="224075" cy="224075"/>
            <a:chOff x="2581120" y="3774106"/>
            <a:chExt cx="233151" cy="233151"/>
          </a:xfrm>
          <a:solidFill>
            <a:srgbClr val="0078D7"/>
          </a:solidFill>
        </p:grpSpPr>
        <p:sp>
          <p:nvSpPr>
            <p:cNvPr id="50" name="Oval 49"/>
            <p:cNvSpPr/>
            <p:nvPr/>
          </p:nvSpPr>
          <p:spPr bwMode="auto">
            <a:xfrm>
              <a:off x="2581120" y="3774106"/>
              <a:ext cx="233151" cy="233151"/>
            </a:xfrm>
            <a:prstGeom prst="ellipse">
              <a:avLst/>
            </a:prstGeom>
            <a:grpFill/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372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2659274" y="3812991"/>
              <a:ext cx="75058" cy="155318"/>
            </a:xfrm>
            <a:prstGeom prst="rect">
              <a:avLst/>
            </a:prstGeom>
            <a:grp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588"/>
                </a:spcAft>
                <a:defRPr/>
              </a:pPr>
              <a:r>
                <a:rPr lang="en-US" sz="1078" dirty="0">
                  <a:solidFill>
                    <a:srgbClr val="FFFFFF"/>
                  </a:solidFill>
                  <a:latin typeface="Segoe UI Semilight"/>
                </a:rPr>
                <a:t>8</a:t>
              </a:r>
            </a:p>
          </p:txBody>
        </p:sp>
      </p:grpSp>
      <p:sp>
        <p:nvSpPr>
          <p:cNvPr id="52" name="Freeform 41"/>
          <p:cNvSpPr/>
          <p:nvPr/>
        </p:nvSpPr>
        <p:spPr bwMode="auto">
          <a:xfrm>
            <a:off x="7380715" y="4578591"/>
            <a:ext cx="554412" cy="1894238"/>
          </a:xfrm>
          <a:custGeom>
            <a:avLst/>
            <a:gdLst>
              <a:gd name="connsiteX0" fmla="*/ 0 w 565609"/>
              <a:gd name="connsiteY0" fmla="*/ 1932495 h 1932495"/>
              <a:gd name="connsiteX1" fmla="*/ 565609 w 565609"/>
              <a:gd name="connsiteY1" fmla="*/ 0 h 19324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65609" h="1932495">
                <a:moveTo>
                  <a:pt x="0" y="1932495"/>
                </a:moveTo>
                <a:cubicBezTo>
                  <a:pt x="249810" y="1022808"/>
                  <a:pt x="499621" y="113122"/>
                  <a:pt x="565609" y="0"/>
                </a:cubicBezTo>
              </a:path>
            </a:pathLst>
          </a:custGeom>
          <a:noFill/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Segoe UI Semilight"/>
            </a:endParaRPr>
          </a:p>
        </p:txBody>
      </p:sp>
      <p:grpSp>
        <p:nvGrpSpPr>
          <p:cNvPr id="53" name="Group 63"/>
          <p:cNvGrpSpPr/>
          <p:nvPr/>
        </p:nvGrpSpPr>
        <p:grpSpPr>
          <a:xfrm>
            <a:off x="8173174" y="4867732"/>
            <a:ext cx="579266" cy="342022"/>
            <a:chOff x="5738009" y="5275265"/>
            <a:chExt cx="436060" cy="238580"/>
          </a:xfrm>
        </p:grpSpPr>
        <p:sp>
          <p:nvSpPr>
            <p:cNvPr id="54" name="Freeform 64"/>
            <p:cNvSpPr>
              <a:spLocks noEditPoints="1"/>
            </p:cNvSpPr>
            <p:nvPr/>
          </p:nvSpPr>
          <p:spPr bwMode="auto">
            <a:xfrm>
              <a:off x="5749131" y="5275265"/>
              <a:ext cx="401638" cy="130175"/>
            </a:xfrm>
            <a:custGeom>
              <a:avLst/>
              <a:gdLst>
                <a:gd name="T0" fmla="*/ 639 w 666"/>
                <a:gd name="T1" fmla="*/ 0 h 209"/>
                <a:gd name="T2" fmla="*/ 26 w 666"/>
                <a:gd name="T3" fmla="*/ 0 h 209"/>
                <a:gd name="T4" fmla="*/ 0 w 666"/>
                <a:gd name="T5" fmla="*/ 27 h 209"/>
                <a:gd name="T6" fmla="*/ 0 w 666"/>
                <a:gd name="T7" fmla="*/ 183 h 209"/>
                <a:gd name="T8" fmla="*/ 26 w 666"/>
                <a:gd name="T9" fmla="*/ 209 h 209"/>
                <a:gd name="T10" fmla="*/ 639 w 666"/>
                <a:gd name="T11" fmla="*/ 209 h 209"/>
                <a:gd name="T12" fmla="*/ 666 w 666"/>
                <a:gd name="T13" fmla="*/ 183 h 209"/>
                <a:gd name="T14" fmla="*/ 666 w 666"/>
                <a:gd name="T15" fmla="*/ 27 h 209"/>
                <a:gd name="T16" fmla="*/ 639 w 666"/>
                <a:gd name="T17" fmla="*/ 0 h 209"/>
                <a:gd name="T18" fmla="*/ 56 w 666"/>
                <a:gd name="T19" fmla="*/ 182 h 209"/>
                <a:gd name="T20" fmla="*/ 33 w 666"/>
                <a:gd name="T21" fmla="*/ 158 h 209"/>
                <a:gd name="T22" fmla="*/ 56 w 666"/>
                <a:gd name="T23" fmla="*/ 135 h 209"/>
                <a:gd name="T24" fmla="*/ 80 w 666"/>
                <a:gd name="T25" fmla="*/ 158 h 209"/>
                <a:gd name="T26" fmla="*/ 56 w 666"/>
                <a:gd name="T27" fmla="*/ 182 h 209"/>
                <a:gd name="T28" fmla="*/ 616 w 666"/>
                <a:gd name="T29" fmla="*/ 172 h 209"/>
                <a:gd name="T30" fmla="*/ 482 w 666"/>
                <a:gd name="T31" fmla="*/ 172 h 209"/>
                <a:gd name="T32" fmla="*/ 475 w 666"/>
                <a:gd name="T33" fmla="*/ 165 h 209"/>
                <a:gd name="T34" fmla="*/ 482 w 666"/>
                <a:gd name="T35" fmla="*/ 158 h 209"/>
                <a:gd name="T36" fmla="*/ 616 w 666"/>
                <a:gd name="T37" fmla="*/ 158 h 209"/>
                <a:gd name="T38" fmla="*/ 624 w 666"/>
                <a:gd name="T39" fmla="*/ 165 h 209"/>
                <a:gd name="T40" fmla="*/ 616 w 666"/>
                <a:gd name="T41" fmla="*/ 172 h 209"/>
                <a:gd name="T42" fmla="*/ 616 w 666"/>
                <a:gd name="T43" fmla="*/ 146 h 209"/>
                <a:gd name="T44" fmla="*/ 482 w 666"/>
                <a:gd name="T45" fmla="*/ 146 h 209"/>
                <a:gd name="T46" fmla="*/ 475 w 666"/>
                <a:gd name="T47" fmla="*/ 139 h 209"/>
                <a:gd name="T48" fmla="*/ 482 w 666"/>
                <a:gd name="T49" fmla="*/ 132 h 209"/>
                <a:gd name="T50" fmla="*/ 616 w 666"/>
                <a:gd name="T51" fmla="*/ 132 h 209"/>
                <a:gd name="T52" fmla="*/ 624 w 666"/>
                <a:gd name="T53" fmla="*/ 139 h 209"/>
                <a:gd name="T54" fmla="*/ 616 w 666"/>
                <a:gd name="T55" fmla="*/ 146 h 209"/>
                <a:gd name="T56" fmla="*/ 616 w 666"/>
                <a:gd name="T57" fmla="*/ 120 h 209"/>
                <a:gd name="T58" fmla="*/ 482 w 666"/>
                <a:gd name="T59" fmla="*/ 120 h 209"/>
                <a:gd name="T60" fmla="*/ 475 w 666"/>
                <a:gd name="T61" fmla="*/ 113 h 209"/>
                <a:gd name="T62" fmla="*/ 482 w 666"/>
                <a:gd name="T63" fmla="*/ 106 h 209"/>
                <a:gd name="T64" fmla="*/ 616 w 666"/>
                <a:gd name="T65" fmla="*/ 106 h 209"/>
                <a:gd name="T66" fmla="*/ 624 w 666"/>
                <a:gd name="T67" fmla="*/ 113 h 209"/>
                <a:gd name="T68" fmla="*/ 616 w 666"/>
                <a:gd name="T69" fmla="*/ 12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66" h="209">
                  <a:moveTo>
                    <a:pt x="639" y="0"/>
                  </a:moveTo>
                  <a:lnTo>
                    <a:pt x="26" y="0"/>
                  </a:lnTo>
                  <a:cubicBezTo>
                    <a:pt x="11" y="0"/>
                    <a:pt x="0" y="12"/>
                    <a:pt x="0" y="27"/>
                  </a:cubicBezTo>
                  <a:lnTo>
                    <a:pt x="0" y="183"/>
                  </a:lnTo>
                  <a:cubicBezTo>
                    <a:pt x="0" y="197"/>
                    <a:pt x="11" y="209"/>
                    <a:pt x="26" y="209"/>
                  </a:cubicBezTo>
                  <a:lnTo>
                    <a:pt x="639" y="209"/>
                  </a:lnTo>
                  <a:cubicBezTo>
                    <a:pt x="654" y="209"/>
                    <a:pt x="666" y="197"/>
                    <a:pt x="666" y="183"/>
                  </a:cubicBezTo>
                  <a:lnTo>
                    <a:pt x="666" y="27"/>
                  </a:lnTo>
                  <a:cubicBezTo>
                    <a:pt x="666" y="12"/>
                    <a:pt x="654" y="0"/>
                    <a:pt x="639" y="0"/>
                  </a:cubicBezTo>
                  <a:close/>
                  <a:moveTo>
                    <a:pt x="56" y="182"/>
                  </a:moveTo>
                  <a:cubicBezTo>
                    <a:pt x="43" y="182"/>
                    <a:pt x="33" y="171"/>
                    <a:pt x="33" y="158"/>
                  </a:cubicBezTo>
                  <a:cubicBezTo>
                    <a:pt x="33" y="145"/>
                    <a:pt x="43" y="135"/>
                    <a:pt x="56" y="135"/>
                  </a:cubicBezTo>
                  <a:cubicBezTo>
                    <a:pt x="69" y="135"/>
                    <a:pt x="80" y="145"/>
                    <a:pt x="80" y="158"/>
                  </a:cubicBezTo>
                  <a:cubicBezTo>
                    <a:pt x="80" y="171"/>
                    <a:pt x="69" y="182"/>
                    <a:pt x="56" y="182"/>
                  </a:cubicBezTo>
                  <a:close/>
                  <a:moveTo>
                    <a:pt x="616" y="172"/>
                  </a:moveTo>
                  <a:lnTo>
                    <a:pt x="482" y="172"/>
                  </a:lnTo>
                  <a:cubicBezTo>
                    <a:pt x="478" y="172"/>
                    <a:pt x="475" y="169"/>
                    <a:pt x="475" y="165"/>
                  </a:cubicBezTo>
                  <a:cubicBezTo>
                    <a:pt x="475" y="161"/>
                    <a:pt x="478" y="158"/>
                    <a:pt x="482" y="158"/>
                  </a:cubicBezTo>
                  <a:lnTo>
                    <a:pt x="616" y="158"/>
                  </a:lnTo>
                  <a:cubicBezTo>
                    <a:pt x="620" y="158"/>
                    <a:pt x="624" y="161"/>
                    <a:pt x="624" y="165"/>
                  </a:cubicBezTo>
                  <a:cubicBezTo>
                    <a:pt x="624" y="169"/>
                    <a:pt x="620" y="172"/>
                    <a:pt x="616" y="172"/>
                  </a:cubicBezTo>
                  <a:close/>
                  <a:moveTo>
                    <a:pt x="616" y="146"/>
                  </a:moveTo>
                  <a:lnTo>
                    <a:pt x="482" y="146"/>
                  </a:lnTo>
                  <a:cubicBezTo>
                    <a:pt x="478" y="146"/>
                    <a:pt x="475" y="143"/>
                    <a:pt x="475" y="139"/>
                  </a:cubicBezTo>
                  <a:cubicBezTo>
                    <a:pt x="475" y="135"/>
                    <a:pt x="478" y="132"/>
                    <a:pt x="482" y="132"/>
                  </a:cubicBezTo>
                  <a:lnTo>
                    <a:pt x="616" y="132"/>
                  </a:lnTo>
                  <a:cubicBezTo>
                    <a:pt x="620" y="132"/>
                    <a:pt x="624" y="135"/>
                    <a:pt x="624" y="139"/>
                  </a:cubicBezTo>
                  <a:cubicBezTo>
                    <a:pt x="624" y="143"/>
                    <a:pt x="620" y="146"/>
                    <a:pt x="616" y="146"/>
                  </a:cubicBezTo>
                  <a:close/>
                  <a:moveTo>
                    <a:pt x="616" y="120"/>
                  </a:moveTo>
                  <a:lnTo>
                    <a:pt x="482" y="120"/>
                  </a:lnTo>
                  <a:cubicBezTo>
                    <a:pt x="478" y="120"/>
                    <a:pt x="475" y="117"/>
                    <a:pt x="475" y="113"/>
                  </a:cubicBezTo>
                  <a:cubicBezTo>
                    <a:pt x="475" y="109"/>
                    <a:pt x="478" y="106"/>
                    <a:pt x="482" y="106"/>
                  </a:cubicBezTo>
                  <a:lnTo>
                    <a:pt x="616" y="106"/>
                  </a:lnTo>
                  <a:cubicBezTo>
                    <a:pt x="620" y="106"/>
                    <a:pt x="624" y="109"/>
                    <a:pt x="624" y="113"/>
                  </a:cubicBezTo>
                  <a:cubicBezTo>
                    <a:pt x="624" y="117"/>
                    <a:pt x="620" y="120"/>
                    <a:pt x="616" y="120"/>
                  </a:cubicBezTo>
                  <a:close/>
                </a:path>
              </a:pathLst>
            </a:custGeom>
            <a:solidFill>
              <a:schemeClr val="tx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89630" tIns="44814" rIns="89630" bIns="44814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>
                <a:solidFill>
                  <a:srgbClr val="353535"/>
                </a:solidFill>
                <a:latin typeface="Segoe UI Semilight"/>
              </a:endParaRPr>
            </a:p>
          </p:txBody>
        </p:sp>
        <p:sp>
          <p:nvSpPr>
            <p:cNvPr id="55" name="Rectangle 65"/>
            <p:cNvSpPr>
              <a:spLocks noChangeArrowheads="1"/>
            </p:cNvSpPr>
            <p:nvPr/>
          </p:nvSpPr>
          <p:spPr bwMode="auto">
            <a:xfrm>
              <a:off x="5738009" y="5408615"/>
              <a:ext cx="436060" cy="105230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286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743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200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657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defTabSz="896215">
                <a:defRPr/>
              </a:pPr>
              <a:r>
                <a:rPr lang="en-US" altLang="en-US" sz="980" dirty="0">
                  <a:solidFill>
                    <a:srgbClr val="353535"/>
                  </a:solidFill>
                  <a:latin typeface="Segoe UI" panose="020B0502040204020203" pitchFamily="34" charset="0"/>
                </a:rPr>
                <a:t>Connector</a:t>
              </a:r>
              <a:endParaRPr lang="en-US" altLang="en-US" dirty="0">
                <a:solidFill>
                  <a:srgbClr val="353535"/>
                </a:solidFill>
              </a:endParaRPr>
            </a:p>
          </p:txBody>
        </p:sp>
      </p:grpSp>
      <p:sp>
        <p:nvSpPr>
          <p:cNvPr id="56" name="Freeform 9"/>
          <p:cNvSpPr>
            <a:spLocks noChangeAspect="1" noEditPoints="1"/>
          </p:cNvSpPr>
          <p:nvPr/>
        </p:nvSpPr>
        <p:spPr bwMode="black">
          <a:xfrm>
            <a:off x="3664123" y="3227902"/>
            <a:ext cx="770419" cy="624681"/>
          </a:xfrm>
          <a:custGeom>
            <a:avLst/>
            <a:gdLst>
              <a:gd name="T0" fmla="*/ 600 w 1107"/>
              <a:gd name="T1" fmla="*/ 625 h 897"/>
              <a:gd name="T2" fmla="*/ 649 w 1107"/>
              <a:gd name="T3" fmla="*/ 567 h 897"/>
              <a:gd name="T4" fmla="*/ 727 w 1107"/>
              <a:gd name="T5" fmla="*/ 482 h 897"/>
              <a:gd name="T6" fmla="*/ 601 w 1107"/>
              <a:gd name="T7" fmla="*/ 434 h 897"/>
              <a:gd name="T8" fmla="*/ 628 w 1107"/>
              <a:gd name="T9" fmla="*/ 305 h 897"/>
              <a:gd name="T10" fmla="*/ 547 w 1107"/>
              <a:gd name="T11" fmla="*/ 240 h 897"/>
              <a:gd name="T12" fmla="*/ 427 w 1107"/>
              <a:gd name="T13" fmla="*/ 287 h 897"/>
              <a:gd name="T14" fmla="*/ 368 w 1107"/>
              <a:gd name="T15" fmla="*/ 170 h 897"/>
              <a:gd name="T16" fmla="*/ 285 w 1107"/>
              <a:gd name="T17" fmla="*/ 263 h 897"/>
              <a:gd name="T18" fmla="*/ 241 w 1107"/>
              <a:gd name="T19" fmla="*/ 313 h 897"/>
              <a:gd name="T20" fmla="*/ 139 w 1107"/>
              <a:gd name="T21" fmla="*/ 281 h 897"/>
              <a:gd name="T22" fmla="*/ 79 w 1107"/>
              <a:gd name="T23" fmla="*/ 355 h 897"/>
              <a:gd name="T24" fmla="*/ 132 w 1107"/>
              <a:gd name="T25" fmla="*/ 446 h 897"/>
              <a:gd name="T26" fmla="*/ 83 w 1107"/>
              <a:gd name="T27" fmla="*/ 505 h 897"/>
              <a:gd name="T28" fmla="*/ 5 w 1107"/>
              <a:gd name="T29" fmla="*/ 590 h 897"/>
              <a:gd name="T30" fmla="*/ 132 w 1107"/>
              <a:gd name="T31" fmla="*/ 638 h 897"/>
              <a:gd name="T32" fmla="*/ 145 w 1107"/>
              <a:gd name="T33" fmla="*/ 669 h 897"/>
              <a:gd name="T34" fmla="*/ 110 w 1107"/>
              <a:gd name="T35" fmla="*/ 793 h 897"/>
              <a:gd name="T36" fmla="*/ 230 w 1107"/>
              <a:gd name="T37" fmla="*/ 781 h 897"/>
              <a:gd name="T38" fmla="*/ 306 w 1107"/>
              <a:gd name="T39" fmla="*/ 785 h 897"/>
              <a:gd name="T40" fmla="*/ 346 w 1107"/>
              <a:gd name="T41" fmla="*/ 878 h 897"/>
              <a:gd name="T42" fmla="*/ 440 w 1107"/>
              <a:gd name="T43" fmla="*/ 872 h 897"/>
              <a:gd name="T44" fmla="*/ 466 w 1107"/>
              <a:gd name="T45" fmla="*/ 764 h 897"/>
              <a:gd name="T46" fmla="*/ 539 w 1107"/>
              <a:gd name="T47" fmla="*/ 755 h 897"/>
              <a:gd name="T48" fmla="*/ 659 w 1107"/>
              <a:gd name="T49" fmla="*/ 743 h 897"/>
              <a:gd name="T50" fmla="*/ 263 w 1107"/>
              <a:gd name="T51" fmla="*/ 452 h 897"/>
              <a:gd name="T52" fmla="*/ 281 w 1107"/>
              <a:gd name="T53" fmla="*/ 633 h 897"/>
              <a:gd name="T54" fmla="*/ 1002 w 1107"/>
              <a:gd name="T55" fmla="*/ 332 h 897"/>
              <a:gd name="T56" fmla="*/ 1043 w 1107"/>
              <a:gd name="T57" fmla="*/ 304 h 897"/>
              <a:gd name="T58" fmla="*/ 1107 w 1107"/>
              <a:gd name="T59" fmla="*/ 266 h 897"/>
              <a:gd name="T60" fmla="*/ 1037 w 1107"/>
              <a:gd name="T61" fmla="*/ 213 h 897"/>
              <a:gd name="T62" fmla="*/ 1077 w 1107"/>
              <a:gd name="T63" fmla="*/ 138 h 897"/>
              <a:gd name="T64" fmla="*/ 1038 w 1107"/>
              <a:gd name="T65" fmla="*/ 83 h 897"/>
              <a:gd name="T66" fmla="*/ 956 w 1107"/>
              <a:gd name="T67" fmla="*/ 91 h 897"/>
              <a:gd name="T68" fmla="*/ 940 w 1107"/>
              <a:gd name="T69" fmla="*/ 7 h 897"/>
              <a:gd name="T70" fmla="*/ 872 w 1107"/>
              <a:gd name="T71" fmla="*/ 50 h 897"/>
              <a:gd name="T72" fmla="*/ 836 w 1107"/>
              <a:gd name="T73" fmla="*/ 74 h 897"/>
              <a:gd name="T74" fmla="*/ 778 w 1107"/>
              <a:gd name="T75" fmla="*/ 35 h 897"/>
              <a:gd name="T76" fmla="*/ 728 w 1107"/>
              <a:gd name="T77" fmla="*/ 70 h 897"/>
              <a:gd name="T78" fmla="*/ 744 w 1107"/>
              <a:gd name="T79" fmla="*/ 136 h 897"/>
              <a:gd name="T80" fmla="*/ 703 w 1107"/>
              <a:gd name="T81" fmla="*/ 164 h 897"/>
              <a:gd name="T82" fmla="*/ 640 w 1107"/>
              <a:gd name="T83" fmla="*/ 203 h 897"/>
              <a:gd name="T84" fmla="*/ 710 w 1107"/>
              <a:gd name="T85" fmla="*/ 255 h 897"/>
              <a:gd name="T86" fmla="*/ 712 w 1107"/>
              <a:gd name="T87" fmla="*/ 277 h 897"/>
              <a:gd name="T88" fmla="*/ 668 w 1107"/>
              <a:gd name="T89" fmla="*/ 347 h 897"/>
              <a:gd name="T90" fmla="*/ 745 w 1107"/>
              <a:gd name="T91" fmla="*/ 361 h 897"/>
              <a:gd name="T92" fmla="*/ 791 w 1107"/>
              <a:gd name="T93" fmla="*/ 377 h 897"/>
              <a:gd name="T94" fmla="*/ 799 w 1107"/>
              <a:gd name="T95" fmla="*/ 443 h 897"/>
              <a:gd name="T96" fmla="*/ 859 w 1107"/>
              <a:gd name="T97" fmla="*/ 456 h 897"/>
              <a:gd name="T98" fmla="*/ 894 w 1107"/>
              <a:gd name="T99" fmla="*/ 393 h 897"/>
              <a:gd name="T100" fmla="*/ 941 w 1107"/>
              <a:gd name="T101" fmla="*/ 401 h 897"/>
              <a:gd name="T102" fmla="*/ 1018 w 1107"/>
              <a:gd name="T103" fmla="*/ 415 h 897"/>
              <a:gd name="T104" fmla="*/ 825 w 1107"/>
              <a:gd name="T105" fmla="*/ 164 h 897"/>
              <a:gd name="T106" fmla="*/ 803 w 1107"/>
              <a:gd name="T107" fmla="*/ 279 h 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07" h="897">
                <a:moveTo>
                  <a:pt x="654" y="716"/>
                </a:moveTo>
                <a:cubicBezTo>
                  <a:pt x="616" y="670"/>
                  <a:pt x="616" y="670"/>
                  <a:pt x="616" y="670"/>
                </a:cubicBezTo>
                <a:cubicBezTo>
                  <a:pt x="593" y="654"/>
                  <a:pt x="603" y="638"/>
                  <a:pt x="600" y="625"/>
                </a:cubicBezTo>
                <a:cubicBezTo>
                  <a:pt x="600" y="625"/>
                  <a:pt x="600" y="625"/>
                  <a:pt x="600" y="625"/>
                </a:cubicBezTo>
                <a:cubicBezTo>
                  <a:pt x="605" y="617"/>
                  <a:pt x="611" y="609"/>
                  <a:pt x="608" y="596"/>
                </a:cubicBezTo>
                <a:cubicBezTo>
                  <a:pt x="618" y="580"/>
                  <a:pt x="623" y="572"/>
                  <a:pt x="649" y="567"/>
                </a:cubicBezTo>
                <a:cubicBezTo>
                  <a:pt x="715" y="553"/>
                  <a:pt x="715" y="553"/>
                  <a:pt x="715" y="553"/>
                </a:cubicBezTo>
                <a:cubicBezTo>
                  <a:pt x="728" y="550"/>
                  <a:pt x="733" y="542"/>
                  <a:pt x="730" y="529"/>
                </a:cubicBezTo>
                <a:cubicBezTo>
                  <a:pt x="727" y="482"/>
                  <a:pt x="727" y="482"/>
                  <a:pt x="727" y="482"/>
                </a:cubicBezTo>
                <a:cubicBezTo>
                  <a:pt x="724" y="469"/>
                  <a:pt x="717" y="463"/>
                  <a:pt x="701" y="453"/>
                </a:cubicBezTo>
                <a:cubicBezTo>
                  <a:pt x="641" y="459"/>
                  <a:pt x="641" y="459"/>
                  <a:pt x="641" y="459"/>
                </a:cubicBezTo>
                <a:cubicBezTo>
                  <a:pt x="620" y="457"/>
                  <a:pt x="604" y="447"/>
                  <a:pt x="601" y="434"/>
                </a:cubicBezTo>
                <a:cubicBezTo>
                  <a:pt x="598" y="421"/>
                  <a:pt x="590" y="416"/>
                  <a:pt x="580" y="397"/>
                </a:cubicBezTo>
                <a:cubicBezTo>
                  <a:pt x="577" y="384"/>
                  <a:pt x="574" y="371"/>
                  <a:pt x="584" y="355"/>
                </a:cubicBezTo>
                <a:cubicBezTo>
                  <a:pt x="628" y="305"/>
                  <a:pt x="628" y="305"/>
                  <a:pt x="628" y="305"/>
                </a:cubicBezTo>
                <a:cubicBezTo>
                  <a:pt x="634" y="297"/>
                  <a:pt x="631" y="284"/>
                  <a:pt x="623" y="279"/>
                </a:cubicBezTo>
                <a:cubicBezTo>
                  <a:pt x="581" y="240"/>
                  <a:pt x="581" y="240"/>
                  <a:pt x="581" y="240"/>
                </a:cubicBezTo>
                <a:cubicBezTo>
                  <a:pt x="573" y="235"/>
                  <a:pt x="560" y="238"/>
                  <a:pt x="547" y="240"/>
                </a:cubicBezTo>
                <a:cubicBezTo>
                  <a:pt x="503" y="291"/>
                  <a:pt x="503" y="291"/>
                  <a:pt x="503" y="291"/>
                </a:cubicBezTo>
                <a:cubicBezTo>
                  <a:pt x="484" y="302"/>
                  <a:pt x="471" y="304"/>
                  <a:pt x="463" y="299"/>
                </a:cubicBezTo>
                <a:cubicBezTo>
                  <a:pt x="456" y="294"/>
                  <a:pt x="435" y="292"/>
                  <a:pt x="427" y="287"/>
                </a:cubicBezTo>
                <a:cubicBezTo>
                  <a:pt x="419" y="282"/>
                  <a:pt x="403" y="271"/>
                  <a:pt x="400" y="258"/>
                </a:cubicBezTo>
                <a:cubicBezTo>
                  <a:pt x="386" y="193"/>
                  <a:pt x="386" y="193"/>
                  <a:pt x="386" y="193"/>
                </a:cubicBezTo>
                <a:cubicBezTo>
                  <a:pt x="384" y="180"/>
                  <a:pt x="368" y="170"/>
                  <a:pt x="368" y="170"/>
                </a:cubicBezTo>
                <a:cubicBezTo>
                  <a:pt x="308" y="176"/>
                  <a:pt x="308" y="176"/>
                  <a:pt x="308" y="176"/>
                </a:cubicBezTo>
                <a:cubicBezTo>
                  <a:pt x="308" y="176"/>
                  <a:pt x="289" y="187"/>
                  <a:pt x="292" y="200"/>
                </a:cubicBezTo>
                <a:cubicBezTo>
                  <a:pt x="285" y="263"/>
                  <a:pt x="285" y="263"/>
                  <a:pt x="285" y="263"/>
                </a:cubicBezTo>
                <a:cubicBezTo>
                  <a:pt x="291" y="289"/>
                  <a:pt x="277" y="292"/>
                  <a:pt x="272" y="300"/>
                </a:cubicBezTo>
                <a:cubicBezTo>
                  <a:pt x="272" y="300"/>
                  <a:pt x="272" y="300"/>
                  <a:pt x="267" y="308"/>
                </a:cubicBezTo>
                <a:cubicBezTo>
                  <a:pt x="259" y="302"/>
                  <a:pt x="246" y="305"/>
                  <a:pt x="241" y="313"/>
                </a:cubicBezTo>
                <a:cubicBezTo>
                  <a:pt x="236" y="321"/>
                  <a:pt x="236" y="321"/>
                  <a:pt x="236" y="321"/>
                </a:cubicBezTo>
                <a:cubicBezTo>
                  <a:pt x="223" y="324"/>
                  <a:pt x="210" y="327"/>
                  <a:pt x="194" y="317"/>
                </a:cubicBezTo>
                <a:cubicBezTo>
                  <a:pt x="139" y="281"/>
                  <a:pt x="139" y="281"/>
                  <a:pt x="139" y="281"/>
                </a:cubicBezTo>
                <a:cubicBezTo>
                  <a:pt x="131" y="276"/>
                  <a:pt x="110" y="273"/>
                  <a:pt x="104" y="281"/>
                </a:cubicBezTo>
                <a:cubicBezTo>
                  <a:pt x="79" y="321"/>
                  <a:pt x="79" y="321"/>
                  <a:pt x="79" y="321"/>
                </a:cubicBezTo>
                <a:cubicBezTo>
                  <a:pt x="66" y="324"/>
                  <a:pt x="68" y="337"/>
                  <a:pt x="79" y="355"/>
                </a:cubicBezTo>
                <a:cubicBezTo>
                  <a:pt x="121" y="394"/>
                  <a:pt x="121" y="394"/>
                  <a:pt x="121" y="394"/>
                </a:cubicBezTo>
                <a:cubicBezTo>
                  <a:pt x="140" y="417"/>
                  <a:pt x="135" y="425"/>
                  <a:pt x="132" y="446"/>
                </a:cubicBezTo>
                <a:cubicBezTo>
                  <a:pt x="132" y="446"/>
                  <a:pt x="132" y="446"/>
                  <a:pt x="132" y="446"/>
                </a:cubicBezTo>
                <a:cubicBezTo>
                  <a:pt x="127" y="454"/>
                  <a:pt x="122" y="462"/>
                  <a:pt x="117" y="470"/>
                </a:cubicBezTo>
                <a:cubicBezTo>
                  <a:pt x="117" y="470"/>
                  <a:pt x="117" y="470"/>
                  <a:pt x="117" y="470"/>
                </a:cubicBezTo>
                <a:cubicBezTo>
                  <a:pt x="120" y="483"/>
                  <a:pt x="109" y="499"/>
                  <a:pt x="83" y="505"/>
                </a:cubicBezTo>
                <a:cubicBezTo>
                  <a:pt x="23" y="511"/>
                  <a:pt x="23" y="511"/>
                  <a:pt x="23" y="511"/>
                </a:cubicBezTo>
                <a:cubicBezTo>
                  <a:pt x="10" y="514"/>
                  <a:pt x="0" y="529"/>
                  <a:pt x="2" y="543"/>
                </a:cubicBezTo>
                <a:cubicBezTo>
                  <a:pt x="5" y="590"/>
                  <a:pt x="5" y="590"/>
                  <a:pt x="5" y="590"/>
                </a:cubicBezTo>
                <a:cubicBezTo>
                  <a:pt x="8" y="603"/>
                  <a:pt x="16" y="608"/>
                  <a:pt x="37" y="610"/>
                </a:cubicBezTo>
                <a:cubicBezTo>
                  <a:pt x="92" y="612"/>
                  <a:pt x="92" y="612"/>
                  <a:pt x="92" y="612"/>
                </a:cubicBezTo>
                <a:cubicBezTo>
                  <a:pt x="113" y="614"/>
                  <a:pt x="129" y="625"/>
                  <a:pt x="132" y="638"/>
                </a:cubicBezTo>
                <a:cubicBezTo>
                  <a:pt x="132" y="638"/>
                  <a:pt x="132" y="638"/>
                  <a:pt x="132" y="638"/>
                </a:cubicBezTo>
                <a:cubicBezTo>
                  <a:pt x="140" y="643"/>
                  <a:pt x="142" y="656"/>
                  <a:pt x="150" y="661"/>
                </a:cubicBezTo>
                <a:cubicBezTo>
                  <a:pt x="145" y="669"/>
                  <a:pt x="145" y="669"/>
                  <a:pt x="145" y="669"/>
                </a:cubicBezTo>
                <a:cubicBezTo>
                  <a:pt x="153" y="674"/>
                  <a:pt x="156" y="687"/>
                  <a:pt x="140" y="711"/>
                </a:cubicBezTo>
                <a:cubicBezTo>
                  <a:pt x="109" y="759"/>
                  <a:pt x="109" y="759"/>
                  <a:pt x="109" y="759"/>
                </a:cubicBezTo>
                <a:cubicBezTo>
                  <a:pt x="99" y="775"/>
                  <a:pt x="102" y="788"/>
                  <a:pt x="110" y="793"/>
                </a:cubicBezTo>
                <a:cubicBezTo>
                  <a:pt x="152" y="832"/>
                  <a:pt x="152" y="832"/>
                  <a:pt x="152" y="832"/>
                </a:cubicBezTo>
                <a:cubicBezTo>
                  <a:pt x="160" y="837"/>
                  <a:pt x="173" y="834"/>
                  <a:pt x="178" y="826"/>
                </a:cubicBezTo>
                <a:cubicBezTo>
                  <a:pt x="230" y="781"/>
                  <a:pt x="230" y="781"/>
                  <a:pt x="230" y="781"/>
                </a:cubicBezTo>
                <a:cubicBezTo>
                  <a:pt x="248" y="770"/>
                  <a:pt x="261" y="767"/>
                  <a:pt x="269" y="772"/>
                </a:cubicBezTo>
                <a:cubicBezTo>
                  <a:pt x="269" y="772"/>
                  <a:pt x="269" y="772"/>
                  <a:pt x="269" y="772"/>
                </a:cubicBezTo>
                <a:cubicBezTo>
                  <a:pt x="282" y="769"/>
                  <a:pt x="298" y="779"/>
                  <a:pt x="306" y="785"/>
                </a:cubicBezTo>
                <a:cubicBezTo>
                  <a:pt x="306" y="785"/>
                  <a:pt x="306" y="785"/>
                  <a:pt x="306" y="785"/>
                </a:cubicBezTo>
                <a:cubicBezTo>
                  <a:pt x="319" y="782"/>
                  <a:pt x="327" y="787"/>
                  <a:pt x="332" y="813"/>
                </a:cubicBezTo>
                <a:cubicBezTo>
                  <a:pt x="346" y="878"/>
                  <a:pt x="346" y="878"/>
                  <a:pt x="346" y="878"/>
                </a:cubicBezTo>
                <a:cubicBezTo>
                  <a:pt x="349" y="892"/>
                  <a:pt x="357" y="897"/>
                  <a:pt x="370" y="894"/>
                </a:cubicBezTo>
                <a:cubicBezTo>
                  <a:pt x="425" y="896"/>
                  <a:pt x="425" y="896"/>
                  <a:pt x="425" y="896"/>
                </a:cubicBezTo>
                <a:cubicBezTo>
                  <a:pt x="430" y="888"/>
                  <a:pt x="443" y="885"/>
                  <a:pt x="440" y="872"/>
                </a:cubicBezTo>
                <a:cubicBezTo>
                  <a:pt x="440" y="804"/>
                  <a:pt x="440" y="804"/>
                  <a:pt x="440" y="804"/>
                </a:cubicBezTo>
                <a:cubicBezTo>
                  <a:pt x="442" y="783"/>
                  <a:pt x="460" y="772"/>
                  <a:pt x="466" y="764"/>
                </a:cubicBezTo>
                <a:cubicBezTo>
                  <a:pt x="466" y="764"/>
                  <a:pt x="466" y="764"/>
                  <a:pt x="466" y="764"/>
                </a:cubicBezTo>
                <a:cubicBezTo>
                  <a:pt x="479" y="761"/>
                  <a:pt x="492" y="758"/>
                  <a:pt x="497" y="750"/>
                </a:cubicBezTo>
                <a:cubicBezTo>
                  <a:pt x="497" y="750"/>
                  <a:pt x="497" y="750"/>
                  <a:pt x="497" y="750"/>
                </a:cubicBezTo>
                <a:cubicBezTo>
                  <a:pt x="510" y="747"/>
                  <a:pt x="523" y="745"/>
                  <a:pt x="539" y="755"/>
                </a:cubicBezTo>
                <a:cubicBezTo>
                  <a:pt x="594" y="791"/>
                  <a:pt x="594" y="791"/>
                  <a:pt x="594" y="791"/>
                </a:cubicBezTo>
                <a:cubicBezTo>
                  <a:pt x="602" y="796"/>
                  <a:pt x="623" y="798"/>
                  <a:pt x="628" y="790"/>
                </a:cubicBezTo>
                <a:cubicBezTo>
                  <a:pt x="659" y="743"/>
                  <a:pt x="659" y="743"/>
                  <a:pt x="659" y="743"/>
                </a:cubicBezTo>
                <a:cubicBezTo>
                  <a:pt x="659" y="743"/>
                  <a:pt x="669" y="727"/>
                  <a:pt x="654" y="716"/>
                </a:cubicBezTo>
                <a:close/>
                <a:moveTo>
                  <a:pt x="281" y="633"/>
                </a:moveTo>
                <a:cubicBezTo>
                  <a:pt x="223" y="584"/>
                  <a:pt x="219" y="502"/>
                  <a:pt x="263" y="452"/>
                </a:cubicBezTo>
                <a:cubicBezTo>
                  <a:pt x="313" y="393"/>
                  <a:pt x="399" y="382"/>
                  <a:pt x="457" y="431"/>
                </a:cubicBezTo>
                <a:cubicBezTo>
                  <a:pt x="507" y="475"/>
                  <a:pt x="518" y="561"/>
                  <a:pt x="469" y="619"/>
                </a:cubicBezTo>
                <a:cubicBezTo>
                  <a:pt x="420" y="678"/>
                  <a:pt x="339" y="682"/>
                  <a:pt x="281" y="633"/>
                </a:cubicBezTo>
                <a:close/>
                <a:moveTo>
                  <a:pt x="1019" y="398"/>
                </a:moveTo>
                <a:cubicBezTo>
                  <a:pt x="1004" y="362"/>
                  <a:pt x="1004" y="362"/>
                  <a:pt x="1004" y="362"/>
                </a:cubicBezTo>
                <a:cubicBezTo>
                  <a:pt x="992" y="348"/>
                  <a:pt x="1002" y="340"/>
                  <a:pt x="1002" y="332"/>
                </a:cubicBezTo>
                <a:cubicBezTo>
                  <a:pt x="1002" y="332"/>
                  <a:pt x="1002" y="332"/>
                  <a:pt x="1002" y="332"/>
                </a:cubicBezTo>
                <a:cubicBezTo>
                  <a:pt x="1007" y="328"/>
                  <a:pt x="1011" y="324"/>
                  <a:pt x="1012" y="315"/>
                </a:cubicBezTo>
                <a:cubicBezTo>
                  <a:pt x="1021" y="307"/>
                  <a:pt x="1026" y="303"/>
                  <a:pt x="1043" y="304"/>
                </a:cubicBezTo>
                <a:cubicBezTo>
                  <a:pt x="1086" y="307"/>
                  <a:pt x="1086" y="307"/>
                  <a:pt x="1086" y="307"/>
                </a:cubicBezTo>
                <a:cubicBezTo>
                  <a:pt x="1095" y="308"/>
                  <a:pt x="1099" y="304"/>
                  <a:pt x="1100" y="295"/>
                </a:cubicBezTo>
                <a:cubicBezTo>
                  <a:pt x="1107" y="266"/>
                  <a:pt x="1107" y="266"/>
                  <a:pt x="1107" y="266"/>
                </a:cubicBezTo>
                <a:cubicBezTo>
                  <a:pt x="1107" y="257"/>
                  <a:pt x="1103" y="252"/>
                  <a:pt x="1095" y="243"/>
                </a:cubicBezTo>
                <a:cubicBezTo>
                  <a:pt x="1057" y="236"/>
                  <a:pt x="1057" y="236"/>
                  <a:pt x="1057" y="236"/>
                </a:cubicBezTo>
                <a:cubicBezTo>
                  <a:pt x="1044" y="231"/>
                  <a:pt x="1036" y="222"/>
                  <a:pt x="1037" y="213"/>
                </a:cubicBezTo>
                <a:cubicBezTo>
                  <a:pt x="1038" y="205"/>
                  <a:pt x="1034" y="200"/>
                  <a:pt x="1030" y="187"/>
                </a:cubicBezTo>
                <a:cubicBezTo>
                  <a:pt x="1031" y="178"/>
                  <a:pt x="1032" y="170"/>
                  <a:pt x="1041" y="162"/>
                </a:cubicBezTo>
                <a:cubicBezTo>
                  <a:pt x="1077" y="138"/>
                  <a:pt x="1077" y="138"/>
                  <a:pt x="1077" y="138"/>
                </a:cubicBezTo>
                <a:cubicBezTo>
                  <a:pt x="1082" y="134"/>
                  <a:pt x="1083" y="126"/>
                  <a:pt x="1079" y="121"/>
                </a:cubicBezTo>
                <a:cubicBezTo>
                  <a:pt x="1059" y="89"/>
                  <a:pt x="1059" y="89"/>
                  <a:pt x="1059" y="89"/>
                </a:cubicBezTo>
                <a:cubicBezTo>
                  <a:pt x="1055" y="85"/>
                  <a:pt x="1047" y="84"/>
                  <a:pt x="1038" y="83"/>
                </a:cubicBezTo>
                <a:cubicBezTo>
                  <a:pt x="1002" y="107"/>
                  <a:pt x="1002" y="107"/>
                  <a:pt x="1002" y="107"/>
                </a:cubicBezTo>
                <a:cubicBezTo>
                  <a:pt x="989" y="110"/>
                  <a:pt x="980" y="110"/>
                  <a:pt x="976" y="105"/>
                </a:cubicBezTo>
                <a:cubicBezTo>
                  <a:pt x="972" y="100"/>
                  <a:pt x="960" y="95"/>
                  <a:pt x="956" y="91"/>
                </a:cubicBezTo>
                <a:cubicBezTo>
                  <a:pt x="952" y="86"/>
                  <a:pt x="944" y="77"/>
                  <a:pt x="944" y="68"/>
                </a:cubicBezTo>
                <a:cubicBezTo>
                  <a:pt x="948" y="25"/>
                  <a:pt x="948" y="25"/>
                  <a:pt x="948" y="25"/>
                </a:cubicBezTo>
                <a:cubicBezTo>
                  <a:pt x="948" y="17"/>
                  <a:pt x="940" y="7"/>
                  <a:pt x="940" y="7"/>
                </a:cubicBezTo>
                <a:cubicBezTo>
                  <a:pt x="902" y="0"/>
                  <a:pt x="902" y="0"/>
                  <a:pt x="902" y="0"/>
                </a:cubicBezTo>
                <a:cubicBezTo>
                  <a:pt x="902" y="0"/>
                  <a:pt x="889" y="4"/>
                  <a:pt x="888" y="12"/>
                </a:cubicBezTo>
                <a:cubicBezTo>
                  <a:pt x="872" y="50"/>
                  <a:pt x="872" y="50"/>
                  <a:pt x="872" y="50"/>
                </a:cubicBezTo>
                <a:cubicBezTo>
                  <a:pt x="871" y="67"/>
                  <a:pt x="862" y="67"/>
                  <a:pt x="858" y="71"/>
                </a:cubicBezTo>
                <a:cubicBezTo>
                  <a:pt x="858" y="71"/>
                  <a:pt x="858" y="71"/>
                  <a:pt x="853" y="75"/>
                </a:cubicBezTo>
                <a:cubicBezTo>
                  <a:pt x="849" y="70"/>
                  <a:pt x="840" y="70"/>
                  <a:pt x="836" y="74"/>
                </a:cubicBezTo>
                <a:cubicBezTo>
                  <a:pt x="831" y="78"/>
                  <a:pt x="831" y="78"/>
                  <a:pt x="831" y="78"/>
                </a:cubicBezTo>
                <a:cubicBezTo>
                  <a:pt x="822" y="77"/>
                  <a:pt x="814" y="76"/>
                  <a:pt x="806" y="67"/>
                </a:cubicBezTo>
                <a:cubicBezTo>
                  <a:pt x="778" y="35"/>
                  <a:pt x="778" y="35"/>
                  <a:pt x="778" y="35"/>
                </a:cubicBezTo>
                <a:cubicBezTo>
                  <a:pt x="774" y="30"/>
                  <a:pt x="762" y="25"/>
                  <a:pt x="757" y="29"/>
                </a:cubicBezTo>
                <a:cubicBezTo>
                  <a:pt x="734" y="49"/>
                  <a:pt x="734" y="49"/>
                  <a:pt x="734" y="49"/>
                </a:cubicBezTo>
                <a:cubicBezTo>
                  <a:pt x="725" y="49"/>
                  <a:pt x="725" y="57"/>
                  <a:pt x="728" y="70"/>
                </a:cubicBezTo>
                <a:cubicBezTo>
                  <a:pt x="747" y="102"/>
                  <a:pt x="747" y="102"/>
                  <a:pt x="747" y="102"/>
                </a:cubicBezTo>
                <a:cubicBezTo>
                  <a:pt x="754" y="120"/>
                  <a:pt x="750" y="124"/>
                  <a:pt x="744" y="136"/>
                </a:cubicBezTo>
                <a:cubicBezTo>
                  <a:pt x="744" y="136"/>
                  <a:pt x="744" y="136"/>
                  <a:pt x="744" y="136"/>
                </a:cubicBezTo>
                <a:cubicBezTo>
                  <a:pt x="740" y="140"/>
                  <a:pt x="735" y="144"/>
                  <a:pt x="731" y="148"/>
                </a:cubicBezTo>
                <a:cubicBezTo>
                  <a:pt x="731" y="148"/>
                  <a:pt x="731" y="148"/>
                  <a:pt x="731" y="148"/>
                </a:cubicBezTo>
                <a:cubicBezTo>
                  <a:pt x="730" y="157"/>
                  <a:pt x="721" y="165"/>
                  <a:pt x="703" y="164"/>
                </a:cubicBezTo>
                <a:cubicBezTo>
                  <a:pt x="665" y="157"/>
                  <a:pt x="665" y="157"/>
                  <a:pt x="665" y="157"/>
                </a:cubicBezTo>
                <a:cubicBezTo>
                  <a:pt x="656" y="156"/>
                  <a:pt x="647" y="164"/>
                  <a:pt x="647" y="173"/>
                </a:cubicBezTo>
                <a:cubicBezTo>
                  <a:pt x="640" y="203"/>
                  <a:pt x="640" y="203"/>
                  <a:pt x="640" y="203"/>
                </a:cubicBezTo>
                <a:cubicBezTo>
                  <a:pt x="639" y="211"/>
                  <a:pt x="643" y="216"/>
                  <a:pt x="656" y="221"/>
                </a:cubicBezTo>
                <a:cubicBezTo>
                  <a:pt x="690" y="232"/>
                  <a:pt x="690" y="232"/>
                  <a:pt x="690" y="232"/>
                </a:cubicBezTo>
                <a:cubicBezTo>
                  <a:pt x="702" y="237"/>
                  <a:pt x="710" y="246"/>
                  <a:pt x="710" y="255"/>
                </a:cubicBezTo>
                <a:cubicBezTo>
                  <a:pt x="710" y="255"/>
                  <a:pt x="710" y="255"/>
                  <a:pt x="710" y="255"/>
                </a:cubicBezTo>
                <a:cubicBezTo>
                  <a:pt x="714" y="260"/>
                  <a:pt x="713" y="268"/>
                  <a:pt x="717" y="273"/>
                </a:cubicBezTo>
                <a:cubicBezTo>
                  <a:pt x="712" y="277"/>
                  <a:pt x="712" y="277"/>
                  <a:pt x="712" y="277"/>
                </a:cubicBezTo>
                <a:cubicBezTo>
                  <a:pt x="716" y="281"/>
                  <a:pt x="716" y="290"/>
                  <a:pt x="702" y="302"/>
                </a:cubicBezTo>
                <a:cubicBezTo>
                  <a:pt x="674" y="326"/>
                  <a:pt x="674" y="326"/>
                  <a:pt x="674" y="326"/>
                </a:cubicBezTo>
                <a:cubicBezTo>
                  <a:pt x="665" y="334"/>
                  <a:pt x="664" y="343"/>
                  <a:pt x="668" y="347"/>
                </a:cubicBezTo>
                <a:cubicBezTo>
                  <a:pt x="687" y="379"/>
                  <a:pt x="687" y="379"/>
                  <a:pt x="687" y="379"/>
                </a:cubicBezTo>
                <a:cubicBezTo>
                  <a:pt x="691" y="383"/>
                  <a:pt x="700" y="384"/>
                  <a:pt x="704" y="380"/>
                </a:cubicBezTo>
                <a:cubicBezTo>
                  <a:pt x="745" y="361"/>
                  <a:pt x="745" y="361"/>
                  <a:pt x="745" y="361"/>
                </a:cubicBezTo>
                <a:cubicBezTo>
                  <a:pt x="758" y="358"/>
                  <a:pt x="767" y="358"/>
                  <a:pt x="771" y="363"/>
                </a:cubicBezTo>
                <a:cubicBezTo>
                  <a:pt x="771" y="363"/>
                  <a:pt x="771" y="363"/>
                  <a:pt x="771" y="363"/>
                </a:cubicBezTo>
                <a:cubicBezTo>
                  <a:pt x="779" y="364"/>
                  <a:pt x="787" y="373"/>
                  <a:pt x="791" y="377"/>
                </a:cubicBezTo>
                <a:cubicBezTo>
                  <a:pt x="791" y="377"/>
                  <a:pt x="791" y="377"/>
                  <a:pt x="791" y="377"/>
                </a:cubicBezTo>
                <a:cubicBezTo>
                  <a:pt x="800" y="378"/>
                  <a:pt x="804" y="383"/>
                  <a:pt x="802" y="400"/>
                </a:cubicBezTo>
                <a:cubicBezTo>
                  <a:pt x="799" y="443"/>
                  <a:pt x="799" y="443"/>
                  <a:pt x="799" y="443"/>
                </a:cubicBezTo>
                <a:cubicBezTo>
                  <a:pt x="798" y="451"/>
                  <a:pt x="802" y="456"/>
                  <a:pt x="811" y="457"/>
                </a:cubicBezTo>
                <a:cubicBezTo>
                  <a:pt x="845" y="468"/>
                  <a:pt x="845" y="468"/>
                  <a:pt x="845" y="468"/>
                </a:cubicBezTo>
                <a:cubicBezTo>
                  <a:pt x="849" y="464"/>
                  <a:pt x="858" y="464"/>
                  <a:pt x="859" y="456"/>
                </a:cubicBezTo>
                <a:cubicBezTo>
                  <a:pt x="871" y="413"/>
                  <a:pt x="871" y="413"/>
                  <a:pt x="871" y="413"/>
                </a:cubicBezTo>
                <a:cubicBezTo>
                  <a:pt x="876" y="401"/>
                  <a:pt x="889" y="397"/>
                  <a:pt x="894" y="393"/>
                </a:cubicBezTo>
                <a:cubicBezTo>
                  <a:pt x="894" y="393"/>
                  <a:pt x="894" y="393"/>
                  <a:pt x="894" y="393"/>
                </a:cubicBezTo>
                <a:cubicBezTo>
                  <a:pt x="902" y="394"/>
                  <a:pt x="911" y="395"/>
                  <a:pt x="916" y="391"/>
                </a:cubicBezTo>
                <a:cubicBezTo>
                  <a:pt x="916" y="391"/>
                  <a:pt x="916" y="391"/>
                  <a:pt x="916" y="391"/>
                </a:cubicBezTo>
                <a:cubicBezTo>
                  <a:pt x="924" y="391"/>
                  <a:pt x="933" y="392"/>
                  <a:pt x="941" y="401"/>
                </a:cubicBezTo>
                <a:cubicBezTo>
                  <a:pt x="969" y="433"/>
                  <a:pt x="969" y="433"/>
                  <a:pt x="969" y="433"/>
                </a:cubicBezTo>
                <a:cubicBezTo>
                  <a:pt x="973" y="438"/>
                  <a:pt x="985" y="443"/>
                  <a:pt x="990" y="439"/>
                </a:cubicBezTo>
                <a:cubicBezTo>
                  <a:pt x="1018" y="415"/>
                  <a:pt x="1018" y="415"/>
                  <a:pt x="1018" y="415"/>
                </a:cubicBezTo>
                <a:cubicBezTo>
                  <a:pt x="1018" y="415"/>
                  <a:pt x="1027" y="407"/>
                  <a:pt x="1019" y="398"/>
                </a:cubicBezTo>
                <a:close/>
                <a:moveTo>
                  <a:pt x="803" y="279"/>
                </a:moveTo>
                <a:cubicBezTo>
                  <a:pt x="776" y="238"/>
                  <a:pt x="788" y="187"/>
                  <a:pt x="825" y="164"/>
                </a:cubicBezTo>
                <a:cubicBezTo>
                  <a:pt x="866" y="136"/>
                  <a:pt x="921" y="144"/>
                  <a:pt x="948" y="185"/>
                </a:cubicBezTo>
                <a:cubicBezTo>
                  <a:pt x="972" y="221"/>
                  <a:pt x="963" y="277"/>
                  <a:pt x="922" y="304"/>
                </a:cubicBezTo>
                <a:cubicBezTo>
                  <a:pt x="881" y="332"/>
                  <a:pt x="830" y="320"/>
                  <a:pt x="803" y="279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dirty="0">
              <a:solidFill>
                <a:srgbClr val="353535"/>
              </a:solidFill>
              <a:latin typeface="Segoe UI Semilight"/>
            </a:endParaRPr>
          </a:p>
        </p:txBody>
      </p:sp>
      <p:sp>
        <p:nvSpPr>
          <p:cNvPr id="57" name="Freeform 9"/>
          <p:cNvSpPr>
            <a:spLocks noChangeAspect="1" noEditPoints="1"/>
          </p:cNvSpPr>
          <p:nvPr/>
        </p:nvSpPr>
        <p:spPr bwMode="black">
          <a:xfrm>
            <a:off x="6619828" y="3227902"/>
            <a:ext cx="770419" cy="624681"/>
          </a:xfrm>
          <a:custGeom>
            <a:avLst/>
            <a:gdLst>
              <a:gd name="T0" fmla="*/ 600 w 1107"/>
              <a:gd name="T1" fmla="*/ 625 h 897"/>
              <a:gd name="T2" fmla="*/ 649 w 1107"/>
              <a:gd name="T3" fmla="*/ 567 h 897"/>
              <a:gd name="T4" fmla="*/ 727 w 1107"/>
              <a:gd name="T5" fmla="*/ 482 h 897"/>
              <a:gd name="T6" fmla="*/ 601 w 1107"/>
              <a:gd name="T7" fmla="*/ 434 h 897"/>
              <a:gd name="T8" fmla="*/ 628 w 1107"/>
              <a:gd name="T9" fmla="*/ 305 h 897"/>
              <a:gd name="T10" fmla="*/ 547 w 1107"/>
              <a:gd name="T11" fmla="*/ 240 h 897"/>
              <a:gd name="T12" fmla="*/ 427 w 1107"/>
              <a:gd name="T13" fmla="*/ 287 h 897"/>
              <a:gd name="T14" fmla="*/ 368 w 1107"/>
              <a:gd name="T15" fmla="*/ 170 h 897"/>
              <a:gd name="T16" fmla="*/ 285 w 1107"/>
              <a:gd name="T17" fmla="*/ 263 h 897"/>
              <a:gd name="T18" fmla="*/ 241 w 1107"/>
              <a:gd name="T19" fmla="*/ 313 h 897"/>
              <a:gd name="T20" fmla="*/ 139 w 1107"/>
              <a:gd name="T21" fmla="*/ 281 h 897"/>
              <a:gd name="T22" fmla="*/ 79 w 1107"/>
              <a:gd name="T23" fmla="*/ 355 h 897"/>
              <a:gd name="T24" fmla="*/ 132 w 1107"/>
              <a:gd name="T25" fmla="*/ 446 h 897"/>
              <a:gd name="T26" fmla="*/ 83 w 1107"/>
              <a:gd name="T27" fmla="*/ 505 h 897"/>
              <a:gd name="T28" fmla="*/ 5 w 1107"/>
              <a:gd name="T29" fmla="*/ 590 h 897"/>
              <a:gd name="T30" fmla="*/ 132 w 1107"/>
              <a:gd name="T31" fmla="*/ 638 h 897"/>
              <a:gd name="T32" fmla="*/ 145 w 1107"/>
              <a:gd name="T33" fmla="*/ 669 h 897"/>
              <a:gd name="T34" fmla="*/ 110 w 1107"/>
              <a:gd name="T35" fmla="*/ 793 h 897"/>
              <a:gd name="T36" fmla="*/ 230 w 1107"/>
              <a:gd name="T37" fmla="*/ 781 h 897"/>
              <a:gd name="T38" fmla="*/ 306 w 1107"/>
              <a:gd name="T39" fmla="*/ 785 h 897"/>
              <a:gd name="T40" fmla="*/ 346 w 1107"/>
              <a:gd name="T41" fmla="*/ 878 h 897"/>
              <a:gd name="T42" fmla="*/ 440 w 1107"/>
              <a:gd name="T43" fmla="*/ 872 h 897"/>
              <a:gd name="T44" fmla="*/ 466 w 1107"/>
              <a:gd name="T45" fmla="*/ 764 h 897"/>
              <a:gd name="T46" fmla="*/ 539 w 1107"/>
              <a:gd name="T47" fmla="*/ 755 h 897"/>
              <a:gd name="T48" fmla="*/ 659 w 1107"/>
              <a:gd name="T49" fmla="*/ 743 h 897"/>
              <a:gd name="T50" fmla="*/ 263 w 1107"/>
              <a:gd name="T51" fmla="*/ 452 h 897"/>
              <a:gd name="T52" fmla="*/ 281 w 1107"/>
              <a:gd name="T53" fmla="*/ 633 h 897"/>
              <a:gd name="T54" fmla="*/ 1002 w 1107"/>
              <a:gd name="T55" fmla="*/ 332 h 897"/>
              <a:gd name="T56" fmla="*/ 1043 w 1107"/>
              <a:gd name="T57" fmla="*/ 304 h 897"/>
              <a:gd name="T58" fmla="*/ 1107 w 1107"/>
              <a:gd name="T59" fmla="*/ 266 h 897"/>
              <a:gd name="T60" fmla="*/ 1037 w 1107"/>
              <a:gd name="T61" fmla="*/ 213 h 897"/>
              <a:gd name="T62" fmla="*/ 1077 w 1107"/>
              <a:gd name="T63" fmla="*/ 138 h 897"/>
              <a:gd name="T64" fmla="*/ 1038 w 1107"/>
              <a:gd name="T65" fmla="*/ 83 h 897"/>
              <a:gd name="T66" fmla="*/ 956 w 1107"/>
              <a:gd name="T67" fmla="*/ 91 h 897"/>
              <a:gd name="T68" fmla="*/ 940 w 1107"/>
              <a:gd name="T69" fmla="*/ 7 h 897"/>
              <a:gd name="T70" fmla="*/ 872 w 1107"/>
              <a:gd name="T71" fmla="*/ 50 h 897"/>
              <a:gd name="T72" fmla="*/ 836 w 1107"/>
              <a:gd name="T73" fmla="*/ 74 h 897"/>
              <a:gd name="T74" fmla="*/ 778 w 1107"/>
              <a:gd name="T75" fmla="*/ 35 h 897"/>
              <a:gd name="T76" fmla="*/ 728 w 1107"/>
              <a:gd name="T77" fmla="*/ 70 h 897"/>
              <a:gd name="T78" fmla="*/ 744 w 1107"/>
              <a:gd name="T79" fmla="*/ 136 h 897"/>
              <a:gd name="T80" fmla="*/ 703 w 1107"/>
              <a:gd name="T81" fmla="*/ 164 h 897"/>
              <a:gd name="T82" fmla="*/ 640 w 1107"/>
              <a:gd name="T83" fmla="*/ 203 h 897"/>
              <a:gd name="T84" fmla="*/ 710 w 1107"/>
              <a:gd name="T85" fmla="*/ 255 h 897"/>
              <a:gd name="T86" fmla="*/ 712 w 1107"/>
              <a:gd name="T87" fmla="*/ 277 h 897"/>
              <a:gd name="T88" fmla="*/ 668 w 1107"/>
              <a:gd name="T89" fmla="*/ 347 h 897"/>
              <a:gd name="T90" fmla="*/ 745 w 1107"/>
              <a:gd name="T91" fmla="*/ 361 h 897"/>
              <a:gd name="T92" fmla="*/ 791 w 1107"/>
              <a:gd name="T93" fmla="*/ 377 h 897"/>
              <a:gd name="T94" fmla="*/ 799 w 1107"/>
              <a:gd name="T95" fmla="*/ 443 h 897"/>
              <a:gd name="T96" fmla="*/ 859 w 1107"/>
              <a:gd name="T97" fmla="*/ 456 h 897"/>
              <a:gd name="T98" fmla="*/ 894 w 1107"/>
              <a:gd name="T99" fmla="*/ 393 h 897"/>
              <a:gd name="T100" fmla="*/ 941 w 1107"/>
              <a:gd name="T101" fmla="*/ 401 h 897"/>
              <a:gd name="T102" fmla="*/ 1018 w 1107"/>
              <a:gd name="T103" fmla="*/ 415 h 897"/>
              <a:gd name="T104" fmla="*/ 825 w 1107"/>
              <a:gd name="T105" fmla="*/ 164 h 897"/>
              <a:gd name="T106" fmla="*/ 803 w 1107"/>
              <a:gd name="T107" fmla="*/ 279 h 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07" h="897">
                <a:moveTo>
                  <a:pt x="654" y="716"/>
                </a:moveTo>
                <a:cubicBezTo>
                  <a:pt x="616" y="670"/>
                  <a:pt x="616" y="670"/>
                  <a:pt x="616" y="670"/>
                </a:cubicBezTo>
                <a:cubicBezTo>
                  <a:pt x="593" y="654"/>
                  <a:pt x="603" y="638"/>
                  <a:pt x="600" y="625"/>
                </a:cubicBezTo>
                <a:cubicBezTo>
                  <a:pt x="600" y="625"/>
                  <a:pt x="600" y="625"/>
                  <a:pt x="600" y="625"/>
                </a:cubicBezTo>
                <a:cubicBezTo>
                  <a:pt x="605" y="617"/>
                  <a:pt x="611" y="609"/>
                  <a:pt x="608" y="596"/>
                </a:cubicBezTo>
                <a:cubicBezTo>
                  <a:pt x="618" y="580"/>
                  <a:pt x="623" y="572"/>
                  <a:pt x="649" y="567"/>
                </a:cubicBezTo>
                <a:cubicBezTo>
                  <a:pt x="715" y="553"/>
                  <a:pt x="715" y="553"/>
                  <a:pt x="715" y="553"/>
                </a:cubicBezTo>
                <a:cubicBezTo>
                  <a:pt x="728" y="550"/>
                  <a:pt x="733" y="542"/>
                  <a:pt x="730" y="529"/>
                </a:cubicBezTo>
                <a:cubicBezTo>
                  <a:pt x="727" y="482"/>
                  <a:pt x="727" y="482"/>
                  <a:pt x="727" y="482"/>
                </a:cubicBezTo>
                <a:cubicBezTo>
                  <a:pt x="724" y="469"/>
                  <a:pt x="717" y="463"/>
                  <a:pt x="701" y="453"/>
                </a:cubicBezTo>
                <a:cubicBezTo>
                  <a:pt x="641" y="459"/>
                  <a:pt x="641" y="459"/>
                  <a:pt x="641" y="459"/>
                </a:cubicBezTo>
                <a:cubicBezTo>
                  <a:pt x="620" y="457"/>
                  <a:pt x="604" y="447"/>
                  <a:pt x="601" y="434"/>
                </a:cubicBezTo>
                <a:cubicBezTo>
                  <a:pt x="598" y="421"/>
                  <a:pt x="590" y="416"/>
                  <a:pt x="580" y="397"/>
                </a:cubicBezTo>
                <a:cubicBezTo>
                  <a:pt x="577" y="384"/>
                  <a:pt x="574" y="371"/>
                  <a:pt x="584" y="355"/>
                </a:cubicBezTo>
                <a:cubicBezTo>
                  <a:pt x="628" y="305"/>
                  <a:pt x="628" y="305"/>
                  <a:pt x="628" y="305"/>
                </a:cubicBezTo>
                <a:cubicBezTo>
                  <a:pt x="634" y="297"/>
                  <a:pt x="631" y="284"/>
                  <a:pt x="623" y="279"/>
                </a:cubicBezTo>
                <a:cubicBezTo>
                  <a:pt x="581" y="240"/>
                  <a:pt x="581" y="240"/>
                  <a:pt x="581" y="240"/>
                </a:cubicBezTo>
                <a:cubicBezTo>
                  <a:pt x="573" y="235"/>
                  <a:pt x="560" y="238"/>
                  <a:pt x="547" y="240"/>
                </a:cubicBezTo>
                <a:cubicBezTo>
                  <a:pt x="503" y="291"/>
                  <a:pt x="503" y="291"/>
                  <a:pt x="503" y="291"/>
                </a:cubicBezTo>
                <a:cubicBezTo>
                  <a:pt x="484" y="302"/>
                  <a:pt x="471" y="304"/>
                  <a:pt x="463" y="299"/>
                </a:cubicBezTo>
                <a:cubicBezTo>
                  <a:pt x="456" y="294"/>
                  <a:pt x="435" y="292"/>
                  <a:pt x="427" y="287"/>
                </a:cubicBezTo>
                <a:cubicBezTo>
                  <a:pt x="419" y="282"/>
                  <a:pt x="403" y="271"/>
                  <a:pt x="400" y="258"/>
                </a:cubicBezTo>
                <a:cubicBezTo>
                  <a:pt x="386" y="193"/>
                  <a:pt x="386" y="193"/>
                  <a:pt x="386" y="193"/>
                </a:cubicBezTo>
                <a:cubicBezTo>
                  <a:pt x="384" y="180"/>
                  <a:pt x="368" y="170"/>
                  <a:pt x="368" y="170"/>
                </a:cubicBezTo>
                <a:cubicBezTo>
                  <a:pt x="308" y="176"/>
                  <a:pt x="308" y="176"/>
                  <a:pt x="308" y="176"/>
                </a:cubicBezTo>
                <a:cubicBezTo>
                  <a:pt x="308" y="176"/>
                  <a:pt x="289" y="187"/>
                  <a:pt x="292" y="200"/>
                </a:cubicBezTo>
                <a:cubicBezTo>
                  <a:pt x="285" y="263"/>
                  <a:pt x="285" y="263"/>
                  <a:pt x="285" y="263"/>
                </a:cubicBezTo>
                <a:cubicBezTo>
                  <a:pt x="291" y="289"/>
                  <a:pt x="277" y="292"/>
                  <a:pt x="272" y="300"/>
                </a:cubicBezTo>
                <a:cubicBezTo>
                  <a:pt x="272" y="300"/>
                  <a:pt x="272" y="300"/>
                  <a:pt x="267" y="308"/>
                </a:cubicBezTo>
                <a:cubicBezTo>
                  <a:pt x="259" y="302"/>
                  <a:pt x="246" y="305"/>
                  <a:pt x="241" y="313"/>
                </a:cubicBezTo>
                <a:cubicBezTo>
                  <a:pt x="236" y="321"/>
                  <a:pt x="236" y="321"/>
                  <a:pt x="236" y="321"/>
                </a:cubicBezTo>
                <a:cubicBezTo>
                  <a:pt x="223" y="324"/>
                  <a:pt x="210" y="327"/>
                  <a:pt x="194" y="317"/>
                </a:cubicBezTo>
                <a:cubicBezTo>
                  <a:pt x="139" y="281"/>
                  <a:pt x="139" y="281"/>
                  <a:pt x="139" y="281"/>
                </a:cubicBezTo>
                <a:cubicBezTo>
                  <a:pt x="131" y="276"/>
                  <a:pt x="110" y="273"/>
                  <a:pt x="104" y="281"/>
                </a:cubicBezTo>
                <a:cubicBezTo>
                  <a:pt x="79" y="321"/>
                  <a:pt x="79" y="321"/>
                  <a:pt x="79" y="321"/>
                </a:cubicBezTo>
                <a:cubicBezTo>
                  <a:pt x="66" y="324"/>
                  <a:pt x="68" y="337"/>
                  <a:pt x="79" y="355"/>
                </a:cubicBezTo>
                <a:cubicBezTo>
                  <a:pt x="121" y="394"/>
                  <a:pt x="121" y="394"/>
                  <a:pt x="121" y="394"/>
                </a:cubicBezTo>
                <a:cubicBezTo>
                  <a:pt x="140" y="417"/>
                  <a:pt x="135" y="425"/>
                  <a:pt x="132" y="446"/>
                </a:cubicBezTo>
                <a:cubicBezTo>
                  <a:pt x="132" y="446"/>
                  <a:pt x="132" y="446"/>
                  <a:pt x="132" y="446"/>
                </a:cubicBezTo>
                <a:cubicBezTo>
                  <a:pt x="127" y="454"/>
                  <a:pt x="122" y="462"/>
                  <a:pt x="117" y="470"/>
                </a:cubicBezTo>
                <a:cubicBezTo>
                  <a:pt x="117" y="470"/>
                  <a:pt x="117" y="470"/>
                  <a:pt x="117" y="470"/>
                </a:cubicBezTo>
                <a:cubicBezTo>
                  <a:pt x="120" y="483"/>
                  <a:pt x="109" y="499"/>
                  <a:pt x="83" y="505"/>
                </a:cubicBezTo>
                <a:cubicBezTo>
                  <a:pt x="23" y="511"/>
                  <a:pt x="23" y="511"/>
                  <a:pt x="23" y="511"/>
                </a:cubicBezTo>
                <a:cubicBezTo>
                  <a:pt x="10" y="514"/>
                  <a:pt x="0" y="529"/>
                  <a:pt x="2" y="543"/>
                </a:cubicBezTo>
                <a:cubicBezTo>
                  <a:pt x="5" y="590"/>
                  <a:pt x="5" y="590"/>
                  <a:pt x="5" y="590"/>
                </a:cubicBezTo>
                <a:cubicBezTo>
                  <a:pt x="8" y="603"/>
                  <a:pt x="16" y="608"/>
                  <a:pt x="37" y="610"/>
                </a:cubicBezTo>
                <a:cubicBezTo>
                  <a:pt x="92" y="612"/>
                  <a:pt x="92" y="612"/>
                  <a:pt x="92" y="612"/>
                </a:cubicBezTo>
                <a:cubicBezTo>
                  <a:pt x="113" y="614"/>
                  <a:pt x="129" y="625"/>
                  <a:pt x="132" y="638"/>
                </a:cubicBezTo>
                <a:cubicBezTo>
                  <a:pt x="132" y="638"/>
                  <a:pt x="132" y="638"/>
                  <a:pt x="132" y="638"/>
                </a:cubicBezTo>
                <a:cubicBezTo>
                  <a:pt x="140" y="643"/>
                  <a:pt x="142" y="656"/>
                  <a:pt x="150" y="661"/>
                </a:cubicBezTo>
                <a:cubicBezTo>
                  <a:pt x="145" y="669"/>
                  <a:pt x="145" y="669"/>
                  <a:pt x="145" y="669"/>
                </a:cubicBezTo>
                <a:cubicBezTo>
                  <a:pt x="153" y="674"/>
                  <a:pt x="156" y="687"/>
                  <a:pt x="140" y="711"/>
                </a:cubicBezTo>
                <a:cubicBezTo>
                  <a:pt x="109" y="759"/>
                  <a:pt x="109" y="759"/>
                  <a:pt x="109" y="759"/>
                </a:cubicBezTo>
                <a:cubicBezTo>
                  <a:pt x="99" y="775"/>
                  <a:pt x="102" y="788"/>
                  <a:pt x="110" y="793"/>
                </a:cubicBezTo>
                <a:cubicBezTo>
                  <a:pt x="152" y="832"/>
                  <a:pt x="152" y="832"/>
                  <a:pt x="152" y="832"/>
                </a:cubicBezTo>
                <a:cubicBezTo>
                  <a:pt x="160" y="837"/>
                  <a:pt x="173" y="834"/>
                  <a:pt x="178" y="826"/>
                </a:cubicBezTo>
                <a:cubicBezTo>
                  <a:pt x="230" y="781"/>
                  <a:pt x="230" y="781"/>
                  <a:pt x="230" y="781"/>
                </a:cubicBezTo>
                <a:cubicBezTo>
                  <a:pt x="248" y="770"/>
                  <a:pt x="261" y="767"/>
                  <a:pt x="269" y="772"/>
                </a:cubicBezTo>
                <a:cubicBezTo>
                  <a:pt x="269" y="772"/>
                  <a:pt x="269" y="772"/>
                  <a:pt x="269" y="772"/>
                </a:cubicBezTo>
                <a:cubicBezTo>
                  <a:pt x="282" y="769"/>
                  <a:pt x="298" y="779"/>
                  <a:pt x="306" y="785"/>
                </a:cubicBezTo>
                <a:cubicBezTo>
                  <a:pt x="306" y="785"/>
                  <a:pt x="306" y="785"/>
                  <a:pt x="306" y="785"/>
                </a:cubicBezTo>
                <a:cubicBezTo>
                  <a:pt x="319" y="782"/>
                  <a:pt x="327" y="787"/>
                  <a:pt x="332" y="813"/>
                </a:cubicBezTo>
                <a:cubicBezTo>
                  <a:pt x="346" y="878"/>
                  <a:pt x="346" y="878"/>
                  <a:pt x="346" y="878"/>
                </a:cubicBezTo>
                <a:cubicBezTo>
                  <a:pt x="349" y="892"/>
                  <a:pt x="357" y="897"/>
                  <a:pt x="370" y="894"/>
                </a:cubicBezTo>
                <a:cubicBezTo>
                  <a:pt x="425" y="896"/>
                  <a:pt x="425" y="896"/>
                  <a:pt x="425" y="896"/>
                </a:cubicBezTo>
                <a:cubicBezTo>
                  <a:pt x="430" y="888"/>
                  <a:pt x="443" y="885"/>
                  <a:pt x="440" y="872"/>
                </a:cubicBezTo>
                <a:cubicBezTo>
                  <a:pt x="440" y="804"/>
                  <a:pt x="440" y="804"/>
                  <a:pt x="440" y="804"/>
                </a:cubicBezTo>
                <a:cubicBezTo>
                  <a:pt x="442" y="783"/>
                  <a:pt x="460" y="772"/>
                  <a:pt x="466" y="764"/>
                </a:cubicBezTo>
                <a:cubicBezTo>
                  <a:pt x="466" y="764"/>
                  <a:pt x="466" y="764"/>
                  <a:pt x="466" y="764"/>
                </a:cubicBezTo>
                <a:cubicBezTo>
                  <a:pt x="479" y="761"/>
                  <a:pt x="492" y="758"/>
                  <a:pt x="497" y="750"/>
                </a:cubicBezTo>
                <a:cubicBezTo>
                  <a:pt x="497" y="750"/>
                  <a:pt x="497" y="750"/>
                  <a:pt x="497" y="750"/>
                </a:cubicBezTo>
                <a:cubicBezTo>
                  <a:pt x="510" y="747"/>
                  <a:pt x="523" y="745"/>
                  <a:pt x="539" y="755"/>
                </a:cubicBezTo>
                <a:cubicBezTo>
                  <a:pt x="594" y="791"/>
                  <a:pt x="594" y="791"/>
                  <a:pt x="594" y="791"/>
                </a:cubicBezTo>
                <a:cubicBezTo>
                  <a:pt x="602" y="796"/>
                  <a:pt x="623" y="798"/>
                  <a:pt x="628" y="790"/>
                </a:cubicBezTo>
                <a:cubicBezTo>
                  <a:pt x="659" y="743"/>
                  <a:pt x="659" y="743"/>
                  <a:pt x="659" y="743"/>
                </a:cubicBezTo>
                <a:cubicBezTo>
                  <a:pt x="659" y="743"/>
                  <a:pt x="669" y="727"/>
                  <a:pt x="654" y="716"/>
                </a:cubicBezTo>
                <a:close/>
                <a:moveTo>
                  <a:pt x="281" y="633"/>
                </a:moveTo>
                <a:cubicBezTo>
                  <a:pt x="223" y="584"/>
                  <a:pt x="219" y="502"/>
                  <a:pt x="263" y="452"/>
                </a:cubicBezTo>
                <a:cubicBezTo>
                  <a:pt x="313" y="393"/>
                  <a:pt x="399" y="382"/>
                  <a:pt x="457" y="431"/>
                </a:cubicBezTo>
                <a:cubicBezTo>
                  <a:pt x="507" y="475"/>
                  <a:pt x="518" y="561"/>
                  <a:pt x="469" y="619"/>
                </a:cubicBezTo>
                <a:cubicBezTo>
                  <a:pt x="420" y="678"/>
                  <a:pt x="339" y="682"/>
                  <a:pt x="281" y="633"/>
                </a:cubicBezTo>
                <a:close/>
                <a:moveTo>
                  <a:pt x="1019" y="398"/>
                </a:moveTo>
                <a:cubicBezTo>
                  <a:pt x="1004" y="362"/>
                  <a:pt x="1004" y="362"/>
                  <a:pt x="1004" y="362"/>
                </a:cubicBezTo>
                <a:cubicBezTo>
                  <a:pt x="992" y="348"/>
                  <a:pt x="1002" y="340"/>
                  <a:pt x="1002" y="332"/>
                </a:cubicBezTo>
                <a:cubicBezTo>
                  <a:pt x="1002" y="332"/>
                  <a:pt x="1002" y="332"/>
                  <a:pt x="1002" y="332"/>
                </a:cubicBezTo>
                <a:cubicBezTo>
                  <a:pt x="1007" y="328"/>
                  <a:pt x="1011" y="324"/>
                  <a:pt x="1012" y="315"/>
                </a:cubicBezTo>
                <a:cubicBezTo>
                  <a:pt x="1021" y="307"/>
                  <a:pt x="1026" y="303"/>
                  <a:pt x="1043" y="304"/>
                </a:cubicBezTo>
                <a:cubicBezTo>
                  <a:pt x="1086" y="307"/>
                  <a:pt x="1086" y="307"/>
                  <a:pt x="1086" y="307"/>
                </a:cubicBezTo>
                <a:cubicBezTo>
                  <a:pt x="1095" y="308"/>
                  <a:pt x="1099" y="304"/>
                  <a:pt x="1100" y="295"/>
                </a:cubicBezTo>
                <a:cubicBezTo>
                  <a:pt x="1107" y="266"/>
                  <a:pt x="1107" y="266"/>
                  <a:pt x="1107" y="266"/>
                </a:cubicBezTo>
                <a:cubicBezTo>
                  <a:pt x="1107" y="257"/>
                  <a:pt x="1103" y="252"/>
                  <a:pt x="1095" y="243"/>
                </a:cubicBezTo>
                <a:cubicBezTo>
                  <a:pt x="1057" y="236"/>
                  <a:pt x="1057" y="236"/>
                  <a:pt x="1057" y="236"/>
                </a:cubicBezTo>
                <a:cubicBezTo>
                  <a:pt x="1044" y="231"/>
                  <a:pt x="1036" y="222"/>
                  <a:pt x="1037" y="213"/>
                </a:cubicBezTo>
                <a:cubicBezTo>
                  <a:pt x="1038" y="205"/>
                  <a:pt x="1034" y="200"/>
                  <a:pt x="1030" y="187"/>
                </a:cubicBezTo>
                <a:cubicBezTo>
                  <a:pt x="1031" y="178"/>
                  <a:pt x="1032" y="170"/>
                  <a:pt x="1041" y="162"/>
                </a:cubicBezTo>
                <a:cubicBezTo>
                  <a:pt x="1077" y="138"/>
                  <a:pt x="1077" y="138"/>
                  <a:pt x="1077" y="138"/>
                </a:cubicBezTo>
                <a:cubicBezTo>
                  <a:pt x="1082" y="134"/>
                  <a:pt x="1083" y="126"/>
                  <a:pt x="1079" y="121"/>
                </a:cubicBezTo>
                <a:cubicBezTo>
                  <a:pt x="1059" y="89"/>
                  <a:pt x="1059" y="89"/>
                  <a:pt x="1059" y="89"/>
                </a:cubicBezTo>
                <a:cubicBezTo>
                  <a:pt x="1055" y="85"/>
                  <a:pt x="1047" y="84"/>
                  <a:pt x="1038" y="83"/>
                </a:cubicBezTo>
                <a:cubicBezTo>
                  <a:pt x="1002" y="107"/>
                  <a:pt x="1002" y="107"/>
                  <a:pt x="1002" y="107"/>
                </a:cubicBezTo>
                <a:cubicBezTo>
                  <a:pt x="989" y="110"/>
                  <a:pt x="980" y="110"/>
                  <a:pt x="976" y="105"/>
                </a:cubicBezTo>
                <a:cubicBezTo>
                  <a:pt x="972" y="100"/>
                  <a:pt x="960" y="95"/>
                  <a:pt x="956" y="91"/>
                </a:cubicBezTo>
                <a:cubicBezTo>
                  <a:pt x="952" y="86"/>
                  <a:pt x="944" y="77"/>
                  <a:pt x="944" y="68"/>
                </a:cubicBezTo>
                <a:cubicBezTo>
                  <a:pt x="948" y="25"/>
                  <a:pt x="948" y="25"/>
                  <a:pt x="948" y="25"/>
                </a:cubicBezTo>
                <a:cubicBezTo>
                  <a:pt x="948" y="17"/>
                  <a:pt x="940" y="7"/>
                  <a:pt x="940" y="7"/>
                </a:cubicBezTo>
                <a:cubicBezTo>
                  <a:pt x="902" y="0"/>
                  <a:pt x="902" y="0"/>
                  <a:pt x="902" y="0"/>
                </a:cubicBezTo>
                <a:cubicBezTo>
                  <a:pt x="902" y="0"/>
                  <a:pt x="889" y="4"/>
                  <a:pt x="888" y="12"/>
                </a:cubicBezTo>
                <a:cubicBezTo>
                  <a:pt x="872" y="50"/>
                  <a:pt x="872" y="50"/>
                  <a:pt x="872" y="50"/>
                </a:cubicBezTo>
                <a:cubicBezTo>
                  <a:pt x="871" y="67"/>
                  <a:pt x="862" y="67"/>
                  <a:pt x="858" y="71"/>
                </a:cubicBezTo>
                <a:cubicBezTo>
                  <a:pt x="858" y="71"/>
                  <a:pt x="858" y="71"/>
                  <a:pt x="853" y="75"/>
                </a:cubicBezTo>
                <a:cubicBezTo>
                  <a:pt x="849" y="70"/>
                  <a:pt x="840" y="70"/>
                  <a:pt x="836" y="74"/>
                </a:cubicBezTo>
                <a:cubicBezTo>
                  <a:pt x="831" y="78"/>
                  <a:pt x="831" y="78"/>
                  <a:pt x="831" y="78"/>
                </a:cubicBezTo>
                <a:cubicBezTo>
                  <a:pt x="822" y="77"/>
                  <a:pt x="814" y="76"/>
                  <a:pt x="806" y="67"/>
                </a:cubicBezTo>
                <a:cubicBezTo>
                  <a:pt x="778" y="35"/>
                  <a:pt x="778" y="35"/>
                  <a:pt x="778" y="35"/>
                </a:cubicBezTo>
                <a:cubicBezTo>
                  <a:pt x="774" y="30"/>
                  <a:pt x="762" y="25"/>
                  <a:pt x="757" y="29"/>
                </a:cubicBezTo>
                <a:cubicBezTo>
                  <a:pt x="734" y="49"/>
                  <a:pt x="734" y="49"/>
                  <a:pt x="734" y="49"/>
                </a:cubicBezTo>
                <a:cubicBezTo>
                  <a:pt x="725" y="49"/>
                  <a:pt x="725" y="57"/>
                  <a:pt x="728" y="70"/>
                </a:cubicBezTo>
                <a:cubicBezTo>
                  <a:pt x="747" y="102"/>
                  <a:pt x="747" y="102"/>
                  <a:pt x="747" y="102"/>
                </a:cubicBezTo>
                <a:cubicBezTo>
                  <a:pt x="754" y="120"/>
                  <a:pt x="750" y="124"/>
                  <a:pt x="744" y="136"/>
                </a:cubicBezTo>
                <a:cubicBezTo>
                  <a:pt x="744" y="136"/>
                  <a:pt x="744" y="136"/>
                  <a:pt x="744" y="136"/>
                </a:cubicBezTo>
                <a:cubicBezTo>
                  <a:pt x="740" y="140"/>
                  <a:pt x="735" y="144"/>
                  <a:pt x="731" y="148"/>
                </a:cubicBezTo>
                <a:cubicBezTo>
                  <a:pt x="731" y="148"/>
                  <a:pt x="731" y="148"/>
                  <a:pt x="731" y="148"/>
                </a:cubicBezTo>
                <a:cubicBezTo>
                  <a:pt x="730" y="157"/>
                  <a:pt x="721" y="165"/>
                  <a:pt x="703" y="164"/>
                </a:cubicBezTo>
                <a:cubicBezTo>
                  <a:pt x="665" y="157"/>
                  <a:pt x="665" y="157"/>
                  <a:pt x="665" y="157"/>
                </a:cubicBezTo>
                <a:cubicBezTo>
                  <a:pt x="656" y="156"/>
                  <a:pt x="647" y="164"/>
                  <a:pt x="647" y="173"/>
                </a:cubicBezTo>
                <a:cubicBezTo>
                  <a:pt x="640" y="203"/>
                  <a:pt x="640" y="203"/>
                  <a:pt x="640" y="203"/>
                </a:cubicBezTo>
                <a:cubicBezTo>
                  <a:pt x="639" y="211"/>
                  <a:pt x="643" y="216"/>
                  <a:pt x="656" y="221"/>
                </a:cubicBezTo>
                <a:cubicBezTo>
                  <a:pt x="690" y="232"/>
                  <a:pt x="690" y="232"/>
                  <a:pt x="690" y="232"/>
                </a:cubicBezTo>
                <a:cubicBezTo>
                  <a:pt x="702" y="237"/>
                  <a:pt x="710" y="246"/>
                  <a:pt x="710" y="255"/>
                </a:cubicBezTo>
                <a:cubicBezTo>
                  <a:pt x="710" y="255"/>
                  <a:pt x="710" y="255"/>
                  <a:pt x="710" y="255"/>
                </a:cubicBezTo>
                <a:cubicBezTo>
                  <a:pt x="714" y="260"/>
                  <a:pt x="713" y="268"/>
                  <a:pt x="717" y="273"/>
                </a:cubicBezTo>
                <a:cubicBezTo>
                  <a:pt x="712" y="277"/>
                  <a:pt x="712" y="277"/>
                  <a:pt x="712" y="277"/>
                </a:cubicBezTo>
                <a:cubicBezTo>
                  <a:pt x="716" y="281"/>
                  <a:pt x="716" y="290"/>
                  <a:pt x="702" y="302"/>
                </a:cubicBezTo>
                <a:cubicBezTo>
                  <a:pt x="674" y="326"/>
                  <a:pt x="674" y="326"/>
                  <a:pt x="674" y="326"/>
                </a:cubicBezTo>
                <a:cubicBezTo>
                  <a:pt x="665" y="334"/>
                  <a:pt x="664" y="343"/>
                  <a:pt x="668" y="347"/>
                </a:cubicBezTo>
                <a:cubicBezTo>
                  <a:pt x="687" y="379"/>
                  <a:pt x="687" y="379"/>
                  <a:pt x="687" y="379"/>
                </a:cubicBezTo>
                <a:cubicBezTo>
                  <a:pt x="691" y="383"/>
                  <a:pt x="700" y="384"/>
                  <a:pt x="704" y="380"/>
                </a:cubicBezTo>
                <a:cubicBezTo>
                  <a:pt x="745" y="361"/>
                  <a:pt x="745" y="361"/>
                  <a:pt x="745" y="361"/>
                </a:cubicBezTo>
                <a:cubicBezTo>
                  <a:pt x="758" y="358"/>
                  <a:pt x="767" y="358"/>
                  <a:pt x="771" y="363"/>
                </a:cubicBezTo>
                <a:cubicBezTo>
                  <a:pt x="771" y="363"/>
                  <a:pt x="771" y="363"/>
                  <a:pt x="771" y="363"/>
                </a:cubicBezTo>
                <a:cubicBezTo>
                  <a:pt x="779" y="364"/>
                  <a:pt x="787" y="373"/>
                  <a:pt x="791" y="377"/>
                </a:cubicBezTo>
                <a:cubicBezTo>
                  <a:pt x="791" y="377"/>
                  <a:pt x="791" y="377"/>
                  <a:pt x="791" y="377"/>
                </a:cubicBezTo>
                <a:cubicBezTo>
                  <a:pt x="800" y="378"/>
                  <a:pt x="804" y="383"/>
                  <a:pt x="802" y="400"/>
                </a:cubicBezTo>
                <a:cubicBezTo>
                  <a:pt x="799" y="443"/>
                  <a:pt x="799" y="443"/>
                  <a:pt x="799" y="443"/>
                </a:cubicBezTo>
                <a:cubicBezTo>
                  <a:pt x="798" y="451"/>
                  <a:pt x="802" y="456"/>
                  <a:pt x="811" y="457"/>
                </a:cubicBezTo>
                <a:cubicBezTo>
                  <a:pt x="845" y="468"/>
                  <a:pt x="845" y="468"/>
                  <a:pt x="845" y="468"/>
                </a:cubicBezTo>
                <a:cubicBezTo>
                  <a:pt x="849" y="464"/>
                  <a:pt x="858" y="464"/>
                  <a:pt x="859" y="456"/>
                </a:cubicBezTo>
                <a:cubicBezTo>
                  <a:pt x="871" y="413"/>
                  <a:pt x="871" y="413"/>
                  <a:pt x="871" y="413"/>
                </a:cubicBezTo>
                <a:cubicBezTo>
                  <a:pt x="876" y="401"/>
                  <a:pt x="889" y="397"/>
                  <a:pt x="894" y="393"/>
                </a:cubicBezTo>
                <a:cubicBezTo>
                  <a:pt x="894" y="393"/>
                  <a:pt x="894" y="393"/>
                  <a:pt x="894" y="393"/>
                </a:cubicBezTo>
                <a:cubicBezTo>
                  <a:pt x="902" y="394"/>
                  <a:pt x="911" y="395"/>
                  <a:pt x="916" y="391"/>
                </a:cubicBezTo>
                <a:cubicBezTo>
                  <a:pt x="916" y="391"/>
                  <a:pt x="916" y="391"/>
                  <a:pt x="916" y="391"/>
                </a:cubicBezTo>
                <a:cubicBezTo>
                  <a:pt x="924" y="391"/>
                  <a:pt x="933" y="392"/>
                  <a:pt x="941" y="401"/>
                </a:cubicBezTo>
                <a:cubicBezTo>
                  <a:pt x="969" y="433"/>
                  <a:pt x="969" y="433"/>
                  <a:pt x="969" y="433"/>
                </a:cubicBezTo>
                <a:cubicBezTo>
                  <a:pt x="973" y="438"/>
                  <a:pt x="985" y="443"/>
                  <a:pt x="990" y="439"/>
                </a:cubicBezTo>
                <a:cubicBezTo>
                  <a:pt x="1018" y="415"/>
                  <a:pt x="1018" y="415"/>
                  <a:pt x="1018" y="415"/>
                </a:cubicBezTo>
                <a:cubicBezTo>
                  <a:pt x="1018" y="415"/>
                  <a:pt x="1027" y="407"/>
                  <a:pt x="1019" y="398"/>
                </a:cubicBezTo>
                <a:close/>
                <a:moveTo>
                  <a:pt x="803" y="279"/>
                </a:moveTo>
                <a:cubicBezTo>
                  <a:pt x="776" y="238"/>
                  <a:pt x="788" y="187"/>
                  <a:pt x="825" y="164"/>
                </a:cubicBezTo>
                <a:cubicBezTo>
                  <a:pt x="866" y="136"/>
                  <a:pt x="921" y="144"/>
                  <a:pt x="948" y="185"/>
                </a:cubicBezTo>
                <a:cubicBezTo>
                  <a:pt x="972" y="221"/>
                  <a:pt x="963" y="277"/>
                  <a:pt x="922" y="304"/>
                </a:cubicBezTo>
                <a:cubicBezTo>
                  <a:pt x="881" y="332"/>
                  <a:pt x="830" y="320"/>
                  <a:pt x="803" y="279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dirty="0">
              <a:solidFill>
                <a:srgbClr val="353535"/>
              </a:solidFill>
              <a:latin typeface="Segoe UI Semilight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709862" y="5689343"/>
            <a:ext cx="1160012" cy="3800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372" dirty="0"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latin typeface="Segoe UI Semilight"/>
              </a:rPr>
              <a:t>DC returns result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084050" y="4412931"/>
            <a:ext cx="1269755" cy="3801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372" dirty="0"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latin typeface="Segoe UI Semilight"/>
              </a:rPr>
              <a:t>Connector returns result</a:t>
            </a:r>
          </a:p>
        </p:txBody>
      </p:sp>
      <p:sp>
        <p:nvSpPr>
          <p:cNvPr id="60" name="Rectangle 59"/>
          <p:cNvSpPr/>
          <p:nvPr/>
        </p:nvSpPr>
        <p:spPr>
          <a:xfrm>
            <a:off x="1801042" y="2865377"/>
            <a:ext cx="140066" cy="1038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Segoe UI Semilight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3646556" y="2893601"/>
            <a:ext cx="140066" cy="1038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Segoe UI Semilight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1871074" y="2534829"/>
            <a:ext cx="1845515" cy="358773"/>
            <a:chOff x="1908592" y="2585161"/>
            <a:chExt cx="1882521" cy="365967"/>
          </a:xfrm>
        </p:grpSpPr>
        <p:cxnSp>
          <p:nvCxnSpPr>
            <p:cNvPr id="63" name="Connector: Curved 62"/>
            <p:cNvCxnSpPr>
              <a:cxnSpLocks/>
              <a:stCxn id="60" idx="0"/>
              <a:endCxn id="61" idx="0"/>
            </p:cNvCxnSpPr>
            <p:nvPr/>
          </p:nvCxnSpPr>
          <p:spPr>
            <a:xfrm rot="16200000" flipH="1">
              <a:off x="2835458" y="1995472"/>
              <a:ext cx="28790" cy="1882521"/>
            </a:xfrm>
            <a:prstGeom prst="curvedConnector3">
              <a:avLst>
                <a:gd name="adj1" fmla="val -794026"/>
              </a:avLst>
            </a:prstGeom>
            <a:ln w="28575">
              <a:solidFill>
                <a:srgbClr val="C0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4" name="Group 63"/>
            <p:cNvGrpSpPr/>
            <p:nvPr/>
          </p:nvGrpSpPr>
          <p:grpSpPr>
            <a:xfrm>
              <a:off x="2769928" y="2585161"/>
              <a:ext cx="228568" cy="228568"/>
              <a:chOff x="5505275" y="3443504"/>
              <a:chExt cx="233151" cy="233151"/>
            </a:xfrm>
            <a:solidFill>
              <a:srgbClr val="0078D7"/>
            </a:solidFill>
          </p:grpSpPr>
          <p:sp>
            <p:nvSpPr>
              <p:cNvPr id="65" name="Oval 64"/>
              <p:cNvSpPr/>
              <p:nvPr/>
            </p:nvSpPr>
            <p:spPr bwMode="auto">
              <a:xfrm>
                <a:off x="5505275" y="3443504"/>
                <a:ext cx="233151" cy="233151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927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372" dirty="0">
                  <a:solidFill>
                    <a:srgbClr val="FFFFFF"/>
                  </a:solidFill>
                  <a:latin typeface="Segoe UI Semilight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5583429" y="3482389"/>
                <a:ext cx="75058" cy="155318"/>
              </a:xfrm>
              <a:prstGeom prst="rect">
                <a:avLst/>
              </a:prstGeom>
              <a:grpFill/>
            </p:spPr>
            <p:txBody>
              <a:bodyPr wrap="none" lIns="0" tIns="0" rIns="0" bIns="0" rtlCol="0">
                <a:spAutoFit/>
              </a:bodyPr>
              <a:lstStyle/>
              <a:p>
                <a:pPr>
                  <a:lnSpc>
                    <a:spcPct val="90000"/>
                  </a:lnSpc>
                  <a:spcAft>
                    <a:spcPts val="588"/>
                  </a:spcAft>
                  <a:defRPr/>
                </a:pPr>
                <a:r>
                  <a:rPr lang="en-US" sz="1078" dirty="0">
                    <a:solidFill>
                      <a:srgbClr val="FFFFFF"/>
                    </a:solidFill>
                    <a:latin typeface="Segoe UI Semilight"/>
                  </a:rPr>
                  <a:t>2</a:t>
                </a:r>
              </a:p>
            </p:txBody>
          </p:sp>
        </p:grpSp>
      </p:grpSp>
      <p:sp>
        <p:nvSpPr>
          <p:cNvPr id="67" name="TextBox 66"/>
          <p:cNvSpPr txBox="1"/>
          <p:nvPr/>
        </p:nvSpPr>
        <p:spPr>
          <a:xfrm>
            <a:off x="2090438" y="2286646"/>
            <a:ext cx="1534725" cy="1900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372" dirty="0"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latin typeface="Segoe UI Semilight"/>
              </a:rPr>
              <a:t>Polling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473758" y="2907979"/>
            <a:ext cx="1174569" cy="2172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568" dirty="0">
                <a:solidFill>
                  <a:srgbClr val="000000"/>
                </a:solidFill>
                <a:latin typeface="Segoe UI Semilight"/>
              </a:rPr>
              <a:t>Azure AD STS</a:t>
            </a:r>
            <a:endParaRPr lang="en-US" sz="2353" dirty="0">
              <a:solidFill>
                <a:srgbClr val="000000"/>
              </a:solidFill>
              <a:latin typeface="Segoe UI Semilight"/>
            </a:endParaRPr>
          </a:p>
        </p:txBody>
      </p:sp>
    </p:spTree>
    <p:extLst>
      <p:ext uri="{BB962C8B-B14F-4D97-AF65-F5344CB8AC3E}">
        <p14:creationId xmlns:p14="http://schemas.microsoft.com/office/powerpoint/2010/main" val="340696587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  <p:bldP spid="58" grpId="0"/>
      <p:bldP spid="59" grpId="0"/>
      <p:bldP spid="6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ECF5C-041A-497E-A69B-2EA8C0BAE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PTA</a:t>
            </a:r>
            <a:r>
              <a:rPr lang="en-US" dirty="0"/>
              <a:t> prerequisites	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16C00-A744-4B24-8A2D-55EA2F30A0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5497"/>
            <a:ext cx="11018520" cy="2991588"/>
          </a:xfrm>
        </p:spPr>
        <p:txBody>
          <a:bodyPr/>
          <a:lstStyle/>
          <a:p>
            <a:r>
              <a:rPr lang="en-US" dirty="0"/>
              <a:t>For PTA to work you need following:</a:t>
            </a:r>
          </a:p>
          <a:p>
            <a:pPr lvl="1"/>
            <a:r>
              <a:rPr lang="en-US" dirty="0"/>
              <a:t>Server running Windows Server 2012 R2 or later to run Azure AD Connect. Needs to be domain joined.</a:t>
            </a:r>
          </a:p>
          <a:p>
            <a:pPr lvl="1"/>
            <a:r>
              <a:rPr lang="en-US" dirty="0"/>
              <a:t>Latest Azure AD Connect build (at least 1.1.644.0 or later)</a:t>
            </a:r>
          </a:p>
          <a:p>
            <a:pPr lvl="1"/>
            <a:r>
              <a:rPr lang="en-US" dirty="0"/>
              <a:t>Proxy and firewall configuration</a:t>
            </a:r>
          </a:p>
          <a:p>
            <a:pPr lvl="2"/>
            <a:r>
              <a:rPr lang="en-US" dirty="0"/>
              <a:t>80/</a:t>
            </a:r>
            <a:r>
              <a:rPr lang="en-US" dirty="0" err="1"/>
              <a:t>tcp</a:t>
            </a:r>
            <a:r>
              <a:rPr lang="en-US" dirty="0"/>
              <a:t> outbound from Authentication Agent to check CRLs for SSL,  </a:t>
            </a:r>
          </a:p>
          <a:p>
            <a:pPr lvl="2"/>
            <a:r>
              <a:rPr lang="en-US" dirty="0"/>
              <a:t>443/</a:t>
            </a:r>
            <a:r>
              <a:rPr lang="en-US" dirty="0" err="1"/>
              <a:t>tcp</a:t>
            </a:r>
            <a:r>
              <a:rPr lang="en-US" dirty="0"/>
              <a:t> outbound from Authentication Agent to process the service Authentication queue</a:t>
            </a:r>
          </a:p>
          <a:p>
            <a:pPr lvl="2"/>
            <a:r>
              <a:rPr lang="en-US" dirty="0"/>
              <a:t>Whitelist *.msappproxy.net and *.servicebus.windows.net on Proxy</a:t>
            </a:r>
          </a:p>
          <a:p>
            <a:pPr lvl="2"/>
            <a:r>
              <a:rPr lang="en-US" dirty="0"/>
              <a:t>Whitelist login.windows.net and login.microsoftonline.com on Proxy for initial configuration.	</a:t>
            </a:r>
          </a:p>
          <a:p>
            <a:pPr lvl="1"/>
            <a:r>
              <a:rPr lang="en-US" dirty="0"/>
              <a:t>Prerequisites for high availability</a:t>
            </a:r>
          </a:p>
          <a:p>
            <a:pPr lvl="2"/>
            <a:r>
              <a:rPr lang="en-US" dirty="0"/>
              <a:t>Additional Windows Servers 2012 R2 or later to run Authentication Agent. This agent is used for HA only.</a:t>
            </a:r>
          </a:p>
        </p:txBody>
      </p:sp>
    </p:spTree>
    <p:extLst>
      <p:ext uri="{BB962C8B-B14F-4D97-AF65-F5344CB8AC3E}">
        <p14:creationId xmlns:p14="http://schemas.microsoft.com/office/powerpoint/2010/main" val="2043411484"/>
      </p:ext>
    </p:extLst>
  </p:cSld>
  <p:clrMapOvr>
    <a:masterClrMapping/>
  </p:clrMapOvr>
  <p:transition spd="slow">
    <p:pu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ECF5C-041A-497E-A69B-2EA8C0BAE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PTA</a:t>
            </a:r>
            <a:r>
              <a:rPr lang="en-US" dirty="0"/>
              <a:t> prerequisites	</a:t>
            </a:r>
          </a:p>
        </p:txBody>
      </p:sp>
      <p:pic>
        <p:nvPicPr>
          <p:cNvPr id="4" name="Picture 2" descr="Azure Active Directory admin center - Azure AD Connect blade">
            <a:extLst>
              <a:ext uri="{FF2B5EF4-FFF2-40B4-BE49-F238E27FC236}">
                <a16:creationId xmlns:a16="http://schemas.microsoft.com/office/drawing/2014/main" id="{AB50AEFE-0793-44EB-934A-31AC4BC191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44"/>
          <a:stretch/>
        </p:blipFill>
        <p:spPr bwMode="auto">
          <a:xfrm>
            <a:off x="2212775" y="1428837"/>
            <a:ext cx="7766450" cy="43141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zure Active Directory admin center - Pass-through Authentication blade">
            <a:extLst>
              <a:ext uri="{FF2B5EF4-FFF2-40B4-BE49-F238E27FC236}">
                <a16:creationId xmlns:a16="http://schemas.microsoft.com/office/drawing/2014/main" id="{387425FC-A8FB-4181-AC3E-C952F4C4BE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69"/>
          <a:stretch/>
        </p:blipFill>
        <p:spPr bwMode="auto">
          <a:xfrm>
            <a:off x="896419" y="1976810"/>
            <a:ext cx="10399162" cy="32990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802883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42B8B-4114-4F1D-925D-DBF0D596C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highlight>
                  <a:srgbClr val="FFFF00"/>
                </a:highlight>
              </a:rPr>
              <a:t>PTA</a:t>
            </a:r>
            <a:r>
              <a:rPr lang="sl-SI" dirty="0"/>
              <a:t> - </a:t>
            </a:r>
            <a:r>
              <a:rPr lang="sl-SI" b="0" dirty="0"/>
              <a:t>Authentication Agent </a:t>
            </a:r>
            <a:r>
              <a:rPr lang="sl-SI" b="0" dirty="0" err="1"/>
              <a:t>registration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96C117-9FC3-44F8-9D28-0E12B2502A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628" y="1706354"/>
            <a:ext cx="9900745" cy="4643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49965"/>
      </p:ext>
    </p:extLst>
  </p:cSld>
  <p:clrMapOvr>
    <a:masterClrMapping/>
  </p:clrMapOvr>
  <p:transition spd="slow">
    <p:pu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42B8B-4114-4F1D-925D-DBF0D596C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>
                <a:highlight>
                  <a:srgbClr val="FFFF00"/>
                </a:highlight>
              </a:rPr>
              <a:t>PTA</a:t>
            </a:r>
            <a:r>
              <a:rPr lang="sl-SI" dirty="0"/>
              <a:t> - </a:t>
            </a:r>
            <a:r>
              <a:rPr lang="sl-SI" b="0" dirty="0"/>
              <a:t>Process </a:t>
            </a:r>
            <a:r>
              <a:rPr lang="sl-SI" b="0" dirty="0" err="1"/>
              <a:t>sign</a:t>
            </a:r>
            <a:r>
              <a:rPr lang="sl-SI" b="0" dirty="0"/>
              <a:t>-in </a:t>
            </a:r>
            <a:r>
              <a:rPr lang="sl-SI" b="0" dirty="0" err="1"/>
              <a:t>requests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2020DF3-A774-48E0-B505-A1834359C4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4663" y="1211857"/>
            <a:ext cx="10346240" cy="536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502056"/>
      </p:ext>
    </p:extLst>
  </p:cSld>
  <p:clrMapOvr>
    <a:masterClrMapping/>
  </p:clrMapOvr>
  <p:transition spd="slow">
    <p:pu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ECF5C-041A-497E-A69B-2EA8C0BAE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highlight>
                  <a:srgbClr val="FFFF00"/>
                </a:highlight>
              </a:rPr>
              <a:t>PTA</a:t>
            </a:r>
            <a:r>
              <a:rPr lang="sl-SI" dirty="0"/>
              <a:t> – </a:t>
            </a:r>
            <a:r>
              <a:rPr lang="sl-SI" dirty="0" err="1"/>
              <a:t>supported</a:t>
            </a:r>
            <a:r>
              <a:rPr lang="sl-SI" dirty="0"/>
              <a:t> </a:t>
            </a:r>
            <a:r>
              <a:rPr lang="sl-SI" dirty="0" err="1"/>
              <a:t>scenarios</a:t>
            </a:r>
            <a:r>
              <a:rPr lang="sl-SI" dirty="0"/>
              <a:t>	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16C00-A744-4B24-8A2D-55EA2F30A0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5497"/>
            <a:ext cx="11018520" cy="3730252"/>
          </a:xfrm>
        </p:spPr>
        <p:txBody>
          <a:bodyPr/>
          <a:lstStyle/>
          <a:p>
            <a:r>
              <a:rPr lang="en-US" dirty="0"/>
              <a:t>User sign-ins to all web browser-based applications. </a:t>
            </a:r>
          </a:p>
          <a:p>
            <a:r>
              <a:rPr lang="en-US" dirty="0"/>
              <a:t>User sign-ins to Office applications that support modern authentication (ADAL): </a:t>
            </a:r>
          </a:p>
          <a:p>
            <a:pPr lvl="1"/>
            <a:r>
              <a:rPr lang="en-US" dirty="0"/>
              <a:t>Office 2016 and Office 2013 with modern authentication</a:t>
            </a:r>
          </a:p>
          <a:p>
            <a:r>
              <a:rPr lang="en-US" dirty="0"/>
              <a:t>User sign-ins to Skype for Business that support modern authentication</a:t>
            </a:r>
          </a:p>
          <a:p>
            <a:r>
              <a:rPr lang="en-US" dirty="0"/>
              <a:t>User sign-ins to Outlook clients using legacy protocols such as Exchange ActiveSync, SMTP, POP and IMAP.</a:t>
            </a:r>
          </a:p>
          <a:p>
            <a:r>
              <a:rPr lang="en-US" dirty="0"/>
              <a:t>Azure AD domain joins for Windows 10 devices.</a:t>
            </a:r>
          </a:p>
          <a:p>
            <a:endParaRPr lang="en-US" dirty="0"/>
          </a:p>
          <a:p>
            <a:r>
              <a:rPr lang="en-US" dirty="0"/>
              <a:t>What about unsupported scenarios?</a:t>
            </a:r>
          </a:p>
        </p:txBody>
      </p:sp>
    </p:spTree>
    <p:extLst>
      <p:ext uri="{BB962C8B-B14F-4D97-AF65-F5344CB8AC3E}">
        <p14:creationId xmlns:p14="http://schemas.microsoft.com/office/powerpoint/2010/main" val="631313178"/>
      </p:ext>
    </p:extLst>
  </p:cSld>
  <p:clrMapOvr>
    <a:masterClrMapping/>
  </p:clrMapOvr>
  <p:transition spd="slow">
    <p:pu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ECF5C-041A-497E-A69B-2EA8C0BAE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highlight>
                  <a:srgbClr val="FFFF00"/>
                </a:highlight>
              </a:rPr>
              <a:t>PTA</a:t>
            </a:r>
            <a:r>
              <a:rPr lang="en-US"/>
              <a:t> – Additional HA option	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16C00-A744-4B24-8A2D-55EA2F30A0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5497"/>
            <a:ext cx="11018520" cy="1551194"/>
          </a:xfrm>
        </p:spPr>
        <p:txBody>
          <a:bodyPr/>
          <a:lstStyle/>
          <a:p>
            <a:r>
              <a:rPr lang="en-US"/>
              <a:t>Enabling password hash synchronization gives you the option to failover authentication if your on-premises infrastructureis disrupted.</a:t>
            </a:r>
          </a:p>
          <a:p>
            <a:r>
              <a:rPr lang="en-US"/>
              <a:t>This is not automatic failover! You'll need to switch the sign-in method manually using Azure AD Connect. </a:t>
            </a:r>
          </a:p>
        </p:txBody>
      </p:sp>
    </p:spTree>
    <p:extLst>
      <p:ext uri="{BB962C8B-B14F-4D97-AF65-F5344CB8AC3E}">
        <p14:creationId xmlns:p14="http://schemas.microsoft.com/office/powerpoint/2010/main" val="1538941520"/>
      </p:ext>
    </p:extLst>
  </p:cSld>
  <p:clrMapOvr>
    <a:masterClrMapping/>
  </p:clrMapOvr>
  <p:transition spd="slow">
    <p:pu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ECF5C-041A-497E-A69B-2EA8C0BAE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highlight>
                  <a:srgbClr val="FFFF00"/>
                </a:highlight>
              </a:rPr>
              <a:t>PTA</a:t>
            </a:r>
            <a:r>
              <a:rPr lang="sl-SI" dirty="0"/>
              <a:t> – Smart </a:t>
            </a:r>
            <a:r>
              <a:rPr lang="sl-SI" dirty="0" err="1"/>
              <a:t>Lockout</a:t>
            </a:r>
            <a:r>
              <a:rPr lang="sl-SI" dirty="0"/>
              <a:t>	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16C00-A744-4B24-8A2D-55EA2F30A0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5497"/>
            <a:ext cx="11018520" cy="4358116"/>
          </a:xfrm>
        </p:spPr>
        <p:txBody>
          <a:bodyPr/>
          <a:lstStyle/>
          <a:p>
            <a:r>
              <a:rPr lang="en-US" dirty="0"/>
              <a:t>What is Smart Lockout? </a:t>
            </a:r>
          </a:p>
          <a:p>
            <a:pPr lvl="1"/>
            <a:r>
              <a:rPr lang="en-US" dirty="0"/>
              <a:t>Protects against brute-force password attacks and prevents genuine users from being locked out of their Office 365 and SaaS applications.</a:t>
            </a:r>
          </a:p>
          <a:p>
            <a:r>
              <a:rPr lang="en-US" dirty="0"/>
              <a:t>What does it do?</a:t>
            </a:r>
          </a:p>
          <a:p>
            <a:pPr lvl="1"/>
            <a:r>
              <a:rPr lang="en-US" dirty="0"/>
              <a:t>After a certain lockout threshold, it starts a lockout duration. </a:t>
            </a:r>
          </a:p>
          <a:p>
            <a:pPr lvl="1"/>
            <a:r>
              <a:rPr lang="en-US" dirty="0"/>
              <a:t>By default account </a:t>
            </a:r>
            <a:r>
              <a:rPr lang="en-US" dirty="0" err="1"/>
              <a:t>treshold</a:t>
            </a:r>
            <a:r>
              <a:rPr lang="en-US" dirty="0"/>
              <a:t> is set to 10 and lockout duration is 60 seconds. This could be changed in Azure AD Premium P2 subscription. </a:t>
            </a:r>
          </a:p>
          <a:p>
            <a:pPr lvl="1"/>
            <a:endParaRPr lang="en-US" dirty="0"/>
          </a:p>
          <a:p>
            <a:r>
              <a:rPr lang="en-US" dirty="0"/>
              <a:t>Additional customization:</a:t>
            </a:r>
          </a:p>
          <a:p>
            <a:pPr lvl="1"/>
            <a:r>
              <a:rPr lang="en-US" dirty="0"/>
              <a:t>Set the values so that the Active Directory account lockout threshold is at least two or three times longer than the Azure AD lockout threshold.</a:t>
            </a:r>
          </a:p>
          <a:p>
            <a:pPr lvl="1"/>
            <a:r>
              <a:rPr lang="en-US" dirty="0"/>
              <a:t>The Azure AD lockout duration (represented in seconds) is longer than the Active Directory reset account lockout counter after duration (represented in minutes).</a:t>
            </a:r>
          </a:p>
        </p:txBody>
      </p:sp>
    </p:spTree>
    <p:extLst>
      <p:ext uri="{BB962C8B-B14F-4D97-AF65-F5344CB8AC3E}">
        <p14:creationId xmlns:p14="http://schemas.microsoft.com/office/powerpoint/2010/main" val="1511232258"/>
      </p:ext>
    </p:extLst>
  </p:cSld>
  <p:clrMapOvr>
    <a:masterClrMapping/>
  </p:clrMapOvr>
  <p:transition spd="slow">
    <p:push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Considerations for choosing auth</a:t>
            </a:r>
            <a:r>
              <a:rPr lang="sl-SI"/>
              <a:t>entication</a:t>
            </a:r>
            <a:r>
              <a:rPr lang="en-US"/>
              <a:t> options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1980792"/>
              </p:ext>
            </p:extLst>
          </p:nvPr>
        </p:nvGraphicFramePr>
        <p:xfrm>
          <a:off x="524876" y="1297560"/>
          <a:ext cx="10981204" cy="4536704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614572">
                  <a:extLst>
                    <a:ext uri="{9D8B030D-6E8A-4147-A177-3AD203B41FA5}">
                      <a16:colId xmlns:a16="http://schemas.microsoft.com/office/drawing/2014/main" val="130187436"/>
                    </a:ext>
                  </a:extLst>
                </a:gridCol>
                <a:gridCol w="2985058">
                  <a:extLst>
                    <a:ext uri="{9D8B030D-6E8A-4147-A177-3AD203B41FA5}">
                      <a16:colId xmlns:a16="http://schemas.microsoft.com/office/drawing/2014/main" val="4208659317"/>
                    </a:ext>
                  </a:extLst>
                </a:gridCol>
                <a:gridCol w="2393491">
                  <a:extLst>
                    <a:ext uri="{9D8B030D-6E8A-4147-A177-3AD203B41FA5}">
                      <a16:colId xmlns:a16="http://schemas.microsoft.com/office/drawing/2014/main" val="3855469232"/>
                    </a:ext>
                  </a:extLst>
                </a:gridCol>
                <a:gridCol w="2988083">
                  <a:extLst>
                    <a:ext uri="{9D8B030D-6E8A-4147-A177-3AD203B41FA5}">
                      <a16:colId xmlns:a16="http://schemas.microsoft.com/office/drawing/2014/main" val="2991457976"/>
                    </a:ext>
                  </a:extLst>
                </a:gridCol>
              </a:tblGrid>
              <a:tr h="821326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Consideration</a:t>
                      </a:r>
                    </a:p>
                  </a:txBody>
                  <a:tcPr marL="89642" marR="89642" marT="44821" marB="448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Password Hash Synchronization (with SSO</a:t>
                      </a:r>
                      <a:r>
                        <a:rPr lang="sl-SI" sz="16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) - </a:t>
                      </a:r>
                      <a:r>
                        <a:rPr lang="sl-SI" sz="1600" dirty="0">
                          <a:solidFill>
                            <a:schemeClr val="tx1"/>
                          </a:solidFill>
                          <a:highlight>
                            <a:srgbClr val="00FFFF"/>
                          </a:highlight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PHS</a:t>
                      </a:r>
                      <a:endParaRPr lang="en-US" sz="1600" dirty="0">
                        <a:solidFill>
                          <a:schemeClr val="tx1"/>
                        </a:solidFill>
                        <a:highlight>
                          <a:srgbClr val="00FFFF"/>
                        </a:highlight>
                        <a:latin typeface="Segoe UI Semilight" panose="020B0402040204020203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highlight>
                            <a:srgbClr val="FF00FF"/>
                          </a:highlight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ADFS</a:t>
                      </a:r>
                    </a:p>
                  </a:txBody>
                  <a:tcPr marL="89642" marR="89642" marT="44821" marB="448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Pass-through Authentication with SSO</a:t>
                      </a:r>
                      <a:r>
                        <a:rPr lang="sl-SI" sz="16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 - </a:t>
                      </a:r>
                      <a:r>
                        <a:rPr lang="sl-SI" sz="16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PTA</a:t>
                      </a:r>
                      <a:endParaRPr lang="en-US" sz="1600" baseline="3000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Segoe UI Semilight" panose="020B0402040204020203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8643070"/>
                  </a:ext>
                </a:extLst>
              </a:tr>
              <a:tr h="565383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Where does the authentication happen?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In the cloud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On-premises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On-premises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0519314"/>
                  </a:ext>
                </a:extLst>
              </a:tr>
              <a:tr h="565383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Where does the user enter the credentials?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In the cloud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On-premises (through proxy in DMZ)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In the cloud (transmitted securely to on-premises agent)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2858121"/>
                  </a:ext>
                </a:extLst>
              </a:tr>
              <a:tr h="1292306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Is there any on-premises infrastructure needed beyond Azure AD Connect? 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No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Yes – At least 2 ADFS servers and 2 proxies in DMZ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Yes – 1 or more lightweight agents that can be installed on any existing servers (including DCs) with no DMZ requirements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8182148"/>
                  </a:ext>
                </a:extLst>
              </a:tr>
              <a:tr h="1292306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Do my users get single sign-on to cloud resources from domain-joined devices within company network?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Yes</a:t>
                      </a:r>
                      <a:r>
                        <a:rPr lang="sl-SI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, </a:t>
                      </a:r>
                      <a:r>
                        <a:rPr lang="sl-SI" sz="1400" kern="1200" dirty="0" err="1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with</a:t>
                      </a:r>
                      <a:r>
                        <a:rPr lang="sl-SI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 </a:t>
                      </a:r>
                      <a:r>
                        <a:rPr lang="en-US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SSO feature or with AAD-join</a:t>
                      </a:r>
                      <a:r>
                        <a:rPr lang="sl-SI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*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Yes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Yes</a:t>
                      </a:r>
                      <a:r>
                        <a:rPr lang="sl-SI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, </a:t>
                      </a:r>
                      <a:r>
                        <a:rPr lang="en-US" sz="1400" kern="12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with SSO feature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132404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883982" y="5834264"/>
            <a:ext cx="3845335" cy="506833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>
              <a:lnSpc>
                <a:spcPct val="90000"/>
              </a:lnSpc>
              <a:spcAft>
                <a:spcPts val="588"/>
              </a:spcAft>
            </a:pPr>
            <a:r>
              <a:rPr lang="en-US" sz="1568" dirty="0">
                <a:solidFill>
                  <a:srgbClr val="FF0000"/>
                </a:solidFill>
              </a:rPr>
              <a:t>*</a:t>
            </a:r>
            <a:r>
              <a:rPr lang="en-US" sz="1372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AAD-join is only supported on Windows 10</a:t>
            </a:r>
            <a:endParaRPr lang="en-US" sz="2353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164261747"/>
      </p:ext>
    </p:extLst>
  </p:cSld>
  <p:clrMapOvr>
    <a:masterClrMapping/>
  </p:clrMapOvr>
  <p:transition spd="slow">
    <p:push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Considerations for choosing auth</a:t>
            </a:r>
            <a:r>
              <a:rPr lang="sl-SI"/>
              <a:t>entication</a:t>
            </a:r>
            <a:r>
              <a:rPr lang="en-US"/>
              <a:t> options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930843"/>
              </p:ext>
            </p:extLst>
          </p:nvPr>
        </p:nvGraphicFramePr>
        <p:xfrm>
          <a:off x="605398" y="1124139"/>
          <a:ext cx="10981203" cy="4843109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689274">
                  <a:extLst>
                    <a:ext uri="{9D8B030D-6E8A-4147-A177-3AD203B41FA5}">
                      <a16:colId xmlns:a16="http://schemas.microsoft.com/office/drawing/2014/main" val="130187436"/>
                    </a:ext>
                  </a:extLst>
                </a:gridCol>
                <a:gridCol w="3011535">
                  <a:extLst>
                    <a:ext uri="{9D8B030D-6E8A-4147-A177-3AD203B41FA5}">
                      <a16:colId xmlns:a16="http://schemas.microsoft.com/office/drawing/2014/main" val="4208659317"/>
                    </a:ext>
                  </a:extLst>
                </a:gridCol>
                <a:gridCol w="2563591">
                  <a:extLst>
                    <a:ext uri="{9D8B030D-6E8A-4147-A177-3AD203B41FA5}">
                      <a16:colId xmlns:a16="http://schemas.microsoft.com/office/drawing/2014/main" val="3855469232"/>
                    </a:ext>
                  </a:extLst>
                </a:gridCol>
                <a:gridCol w="2716803">
                  <a:extLst>
                    <a:ext uri="{9D8B030D-6E8A-4147-A177-3AD203B41FA5}">
                      <a16:colId xmlns:a16="http://schemas.microsoft.com/office/drawing/2014/main" val="2991457976"/>
                    </a:ext>
                  </a:extLst>
                </a:gridCol>
              </a:tblGrid>
              <a:tr h="896425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Consideration</a:t>
                      </a:r>
                    </a:p>
                  </a:txBody>
                  <a:tcPr marL="89642" marR="89642" marT="44821" marB="448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Password Hash Synchronization (with SSO</a:t>
                      </a:r>
                      <a:r>
                        <a:rPr lang="sl-SI" sz="1600" b="1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) - </a:t>
                      </a:r>
                      <a:r>
                        <a:rPr lang="sl-SI" sz="1600" b="1" dirty="0">
                          <a:solidFill>
                            <a:schemeClr val="tx1"/>
                          </a:solidFill>
                          <a:highlight>
                            <a:srgbClr val="00FFFF"/>
                          </a:highlight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PHS</a:t>
                      </a:r>
                      <a:endParaRPr lang="en-US" sz="1600" b="1" dirty="0">
                        <a:solidFill>
                          <a:schemeClr val="tx1"/>
                        </a:solidFill>
                        <a:highlight>
                          <a:srgbClr val="00FFFF"/>
                        </a:highlight>
                        <a:latin typeface="Segoe UI Semilight" panose="020B0402040204020203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  <a:highlight>
                            <a:srgbClr val="FF00FF"/>
                          </a:highlight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ADFS</a:t>
                      </a:r>
                    </a:p>
                  </a:txBody>
                  <a:tcPr marL="89642" marR="89642" marT="44821" marB="448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Pass-through Authentication with SSO</a:t>
                      </a:r>
                      <a:r>
                        <a:rPr lang="sl-SI" sz="1600" b="1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 - </a:t>
                      </a:r>
                      <a:r>
                        <a:rPr lang="sl-SI" sz="16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PTA</a:t>
                      </a:r>
                      <a:endParaRPr lang="en-US" sz="1600" b="1" baseline="3000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Segoe UI Semilight" panose="020B0402040204020203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8643070"/>
                  </a:ext>
                </a:extLst>
              </a:tr>
              <a:tr h="62749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What login types does it support?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U/P, Win10/Hello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U/P, WIA, Cert-based auth, SmartCard, 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U/P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0132409"/>
                  </a:ext>
                </a:extLst>
              </a:tr>
              <a:tr h="1165352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What MFA options do I have?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Azure MFA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Azure MFA, Azure On-premises MFA, 3</a:t>
                      </a:r>
                      <a:r>
                        <a:rPr lang="en-US" sz="1400" baseline="300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rd</a:t>
                      </a:r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 party MFA (RSA, Safenet, HID Global, Symantec,…)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Azure MFA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918113"/>
                  </a:ext>
                </a:extLst>
              </a:tr>
              <a:tr h="896425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What Conditional Access options do I have?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Azure AD Conditional Access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Azure AD Conditional Access as well as additional on-premises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274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Azure AD Conditional Access</a:t>
                      </a:r>
                    </a:p>
                    <a:p>
                      <a:endParaRPr lang="en-US" sz="1400" dirty="0">
                        <a:latin typeface="Segoe UI Semilight" panose="020B0402040204020203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5082742"/>
                  </a:ext>
                </a:extLst>
              </a:tr>
              <a:tr h="62749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Does it support alternate login ID?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Yes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Yes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l-SI" sz="1400" dirty="0" err="1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Yes</a:t>
                      </a:r>
                      <a:endParaRPr lang="en-US" sz="1400" dirty="0">
                        <a:latin typeface="Segoe UI Semilight" panose="020B0402040204020203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8360583"/>
                  </a:ext>
                </a:extLst>
              </a:tr>
              <a:tr h="629913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Does it support legacy application &amp; EAS clients?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Yes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Yes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No</a:t>
                      </a:r>
                    </a:p>
                  </a:txBody>
                  <a:tcPr marL="89642" marR="89642" marT="44821" marB="44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5774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9209199"/>
      </p:ext>
    </p:extLst>
  </p:cSld>
  <p:clrMapOvr>
    <a:masterClrMapping/>
  </p:clrMapOvr>
  <p:transition spd="slow">
    <p:push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Desktop SSO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693319"/>
          </a:xfrm>
        </p:spPr>
        <p:txBody>
          <a:bodyPr/>
          <a:lstStyle/>
          <a:p>
            <a:r>
              <a:rPr lang="en-US" dirty="0"/>
              <a:t>Single sign on without the cost of AD FS</a:t>
            </a:r>
            <a:endParaRPr lang="en-US" dirty="0">
              <a:solidFill>
                <a:srgbClr val="FF0000"/>
              </a:solidFill>
            </a:endParaRPr>
          </a:p>
          <a:p>
            <a:pPr lvl="1"/>
            <a:r>
              <a:rPr lang="en-US" dirty="0"/>
              <a:t>No additional servers or infrastructure required on premises</a:t>
            </a:r>
          </a:p>
          <a:p>
            <a:pPr lvl="1"/>
            <a:r>
              <a:rPr lang="en-US" dirty="0"/>
              <a:t>Accelerated deployment</a:t>
            </a:r>
          </a:p>
          <a:p>
            <a:r>
              <a:rPr lang="en-US" dirty="0"/>
              <a:t>Utilizes existing AD infrastructure</a:t>
            </a:r>
          </a:p>
          <a:p>
            <a:pPr lvl="1"/>
            <a:r>
              <a:rPr lang="en-US" dirty="0"/>
              <a:t>Support for multiple regions</a:t>
            </a:r>
          </a:p>
          <a:p>
            <a:pPr lvl="1"/>
            <a:r>
              <a:rPr lang="en-US" dirty="0"/>
              <a:t>Support for finding the closest DC</a:t>
            </a:r>
          </a:p>
          <a:p>
            <a:pPr lvl="1"/>
            <a:r>
              <a:rPr lang="en-US" dirty="0"/>
              <a:t>Based on Kerberos</a:t>
            </a:r>
          </a:p>
          <a:p>
            <a:r>
              <a:rPr lang="en-US" dirty="0"/>
              <a:t>Support for both PTA and PHS customers</a:t>
            </a:r>
          </a:p>
          <a:p>
            <a:pPr lvl="1"/>
            <a:r>
              <a:rPr lang="en-US" dirty="0"/>
              <a:t>SSO is provide for all domain joined corporate machines with line of sight to a DC</a:t>
            </a:r>
          </a:p>
          <a:p>
            <a:r>
              <a:rPr lang="en-US" dirty="0"/>
              <a:t>Supports Alternate Login ID</a:t>
            </a:r>
          </a:p>
        </p:txBody>
      </p:sp>
    </p:spTree>
    <p:extLst>
      <p:ext uri="{BB962C8B-B14F-4D97-AF65-F5344CB8AC3E}">
        <p14:creationId xmlns:p14="http://schemas.microsoft.com/office/powerpoint/2010/main" val="906999429"/>
      </p:ext>
    </p:extLst>
  </p:cSld>
  <p:clrMapOvr>
    <a:masterClrMapping/>
  </p:clrMapOvr>
  <p:transition spd="slow">
    <p:push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Desktop SSO - </a:t>
            </a:r>
            <a:r>
              <a:rPr lang="en-US" dirty="0"/>
              <a:t>How does it work - Setup</a:t>
            </a:r>
          </a:p>
        </p:txBody>
      </p:sp>
      <p:sp>
        <p:nvSpPr>
          <p:cNvPr id="4" name="Freeform 3"/>
          <p:cNvSpPr>
            <a:spLocks noChangeAspect="1"/>
          </p:cNvSpPr>
          <p:nvPr/>
        </p:nvSpPr>
        <p:spPr bwMode="auto">
          <a:xfrm>
            <a:off x="836656" y="1211125"/>
            <a:ext cx="4954031" cy="2830128"/>
          </a:xfrm>
          <a:custGeom>
            <a:avLst/>
            <a:gdLst>
              <a:gd name="T0" fmla="*/ 743 w 959"/>
              <a:gd name="T1" fmla="*/ 528 h 534"/>
              <a:gd name="T2" fmla="*/ 607 w 959"/>
              <a:gd name="T3" fmla="*/ 531 h 534"/>
              <a:gd name="T4" fmla="*/ 187 w 959"/>
              <a:gd name="T5" fmla="*/ 531 h 534"/>
              <a:gd name="T6" fmla="*/ 121 w 959"/>
              <a:gd name="T7" fmla="*/ 526 h 534"/>
              <a:gd name="T8" fmla="*/ 13 w 959"/>
              <a:gd name="T9" fmla="*/ 419 h 534"/>
              <a:gd name="T10" fmla="*/ 23 w 959"/>
              <a:gd name="T11" fmla="*/ 297 h 534"/>
              <a:gd name="T12" fmla="*/ 96 w 959"/>
              <a:gd name="T13" fmla="*/ 227 h 534"/>
              <a:gd name="T14" fmla="*/ 212 w 959"/>
              <a:gd name="T15" fmla="*/ 224 h 534"/>
              <a:gd name="T16" fmla="*/ 320 w 959"/>
              <a:gd name="T17" fmla="*/ 123 h 534"/>
              <a:gd name="T18" fmla="*/ 487 w 959"/>
              <a:gd name="T19" fmla="*/ 133 h 534"/>
              <a:gd name="T20" fmla="*/ 687 w 959"/>
              <a:gd name="T21" fmla="*/ 3 h 534"/>
              <a:gd name="T22" fmla="*/ 805 w 959"/>
              <a:gd name="T23" fmla="*/ 26 h 534"/>
              <a:gd name="T24" fmla="*/ 940 w 959"/>
              <a:gd name="T25" fmla="*/ 178 h 534"/>
              <a:gd name="T26" fmla="*/ 952 w 959"/>
              <a:gd name="T27" fmla="*/ 307 h 534"/>
              <a:gd name="T28" fmla="*/ 843 w 959"/>
              <a:gd name="T29" fmla="*/ 486 h 534"/>
              <a:gd name="T30" fmla="*/ 743 w 959"/>
              <a:gd name="T31" fmla="*/ 528 h 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59" h="534">
                <a:moveTo>
                  <a:pt x="743" y="528"/>
                </a:moveTo>
                <a:cubicBezTo>
                  <a:pt x="703" y="534"/>
                  <a:pt x="657" y="531"/>
                  <a:pt x="607" y="531"/>
                </a:cubicBezTo>
                <a:cubicBezTo>
                  <a:pt x="468" y="531"/>
                  <a:pt x="327" y="531"/>
                  <a:pt x="187" y="531"/>
                </a:cubicBezTo>
                <a:cubicBezTo>
                  <a:pt x="162" y="531"/>
                  <a:pt x="140" y="531"/>
                  <a:pt x="121" y="526"/>
                </a:cubicBezTo>
                <a:cubicBezTo>
                  <a:pt x="68" y="513"/>
                  <a:pt x="29" y="473"/>
                  <a:pt x="13" y="419"/>
                </a:cubicBezTo>
                <a:cubicBezTo>
                  <a:pt x="0" y="377"/>
                  <a:pt x="7" y="330"/>
                  <a:pt x="23" y="297"/>
                </a:cubicBezTo>
                <a:cubicBezTo>
                  <a:pt x="38" y="268"/>
                  <a:pt x="64" y="241"/>
                  <a:pt x="96" y="227"/>
                </a:cubicBezTo>
                <a:cubicBezTo>
                  <a:pt x="126" y="213"/>
                  <a:pt x="174" y="207"/>
                  <a:pt x="212" y="224"/>
                </a:cubicBezTo>
                <a:cubicBezTo>
                  <a:pt x="236" y="179"/>
                  <a:pt x="271" y="143"/>
                  <a:pt x="320" y="123"/>
                </a:cubicBezTo>
                <a:cubicBezTo>
                  <a:pt x="371" y="101"/>
                  <a:pt x="445" y="105"/>
                  <a:pt x="487" y="133"/>
                </a:cubicBezTo>
                <a:cubicBezTo>
                  <a:pt x="528" y="66"/>
                  <a:pt x="590" y="10"/>
                  <a:pt x="687" y="3"/>
                </a:cubicBezTo>
                <a:cubicBezTo>
                  <a:pt x="734" y="0"/>
                  <a:pt x="772" y="10"/>
                  <a:pt x="805" y="26"/>
                </a:cubicBezTo>
                <a:cubicBezTo>
                  <a:pt x="868" y="55"/>
                  <a:pt x="917" y="106"/>
                  <a:pt x="940" y="178"/>
                </a:cubicBezTo>
                <a:cubicBezTo>
                  <a:pt x="952" y="213"/>
                  <a:pt x="959" y="259"/>
                  <a:pt x="952" y="307"/>
                </a:cubicBezTo>
                <a:cubicBezTo>
                  <a:pt x="941" y="389"/>
                  <a:pt x="897" y="448"/>
                  <a:pt x="843" y="486"/>
                </a:cubicBezTo>
                <a:cubicBezTo>
                  <a:pt x="815" y="505"/>
                  <a:pt x="782" y="521"/>
                  <a:pt x="743" y="528"/>
                </a:cubicBezTo>
                <a:close/>
              </a:path>
            </a:pathLst>
          </a:custGeom>
          <a:noFill/>
          <a:ln w="38100" cap="flat" cmpd="sng" algn="ctr">
            <a:solidFill>
              <a:srgbClr val="FFFFFF">
                <a:lumMod val="65000"/>
              </a:srgbClr>
            </a:solidFill>
            <a:prstDash val="solid"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square" lIns="179234" tIns="719796" rIns="179234" bIns="14338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751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599" kern="0" dirty="0">
              <a:solidFill>
                <a:srgbClr val="000000">
                  <a:lumMod val="65000"/>
                </a:srgbClr>
              </a:solidFill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7412" y="4424542"/>
            <a:ext cx="656124" cy="720122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6860229" y="5277773"/>
            <a:ext cx="749855" cy="921838"/>
            <a:chOff x="9494837" y="4899407"/>
            <a:chExt cx="765000" cy="940456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>
              <a:grayscl/>
            </a:blip>
            <a:stretch>
              <a:fillRect/>
            </a:stretch>
          </p:blipFill>
          <p:spPr>
            <a:xfrm>
              <a:off x="9494837" y="4899407"/>
              <a:ext cx="765000" cy="696000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9494837" y="5595407"/>
              <a:ext cx="765000" cy="24445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588"/>
                </a:spcAft>
              </a:pPr>
              <a:r>
                <a:rPr lang="en-US" sz="173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DC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3510214" y="2099100"/>
            <a:ext cx="1382232" cy="32586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</a:pPr>
            <a:r>
              <a:rPr lang="en-US" sz="2353" dirty="0">
                <a:solidFill>
                  <a:srgbClr val="000000"/>
                </a:solidFill>
              </a:rPr>
              <a:t>Azure AD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69696" y="5846939"/>
            <a:ext cx="1534725" cy="5701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</a:pPr>
            <a:r>
              <a:rPr lang="en-US" sz="1372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Machine Account created in on-</a:t>
            </a:r>
            <a:r>
              <a:rPr lang="en-US" sz="1372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prem</a:t>
            </a:r>
            <a:r>
              <a:rPr lang="en-US" sz="1372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AD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88774" y="2851527"/>
            <a:ext cx="1580921" cy="3801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</a:pPr>
            <a:r>
              <a:rPr lang="en-US" sz="1372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Kerberos key stored securely in Azure AD 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7610082" y="5144673"/>
            <a:ext cx="1435388" cy="633186"/>
            <a:chOff x="7918336" y="5352052"/>
            <a:chExt cx="1493533" cy="658833"/>
          </a:xfrm>
        </p:grpSpPr>
        <p:cxnSp>
          <p:nvCxnSpPr>
            <p:cNvPr id="13" name="Straight Arrow Connector 12"/>
            <p:cNvCxnSpPr>
              <a:cxnSpLocks/>
              <a:endCxn id="5" idx="2"/>
            </p:cNvCxnSpPr>
            <p:nvPr/>
          </p:nvCxnSpPr>
          <p:spPr>
            <a:xfrm flipV="1">
              <a:off x="7918336" y="5352052"/>
              <a:ext cx="1493533" cy="658833"/>
            </a:xfrm>
            <a:prstGeom prst="straightConnector1">
              <a:avLst/>
            </a:prstGeom>
            <a:ln w="25400">
              <a:solidFill>
                <a:srgbClr val="D83B01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13"/>
            <p:cNvGrpSpPr/>
            <p:nvPr/>
          </p:nvGrpSpPr>
          <p:grpSpPr>
            <a:xfrm>
              <a:off x="8519309" y="5587811"/>
              <a:ext cx="233151" cy="233151"/>
              <a:chOff x="422324" y="3014054"/>
              <a:chExt cx="233151" cy="233151"/>
            </a:xfrm>
            <a:solidFill>
              <a:srgbClr val="0078D7"/>
            </a:solidFill>
          </p:grpSpPr>
          <p:sp>
            <p:nvSpPr>
              <p:cNvPr id="15" name="Oval 14"/>
              <p:cNvSpPr/>
              <p:nvPr/>
            </p:nvSpPr>
            <p:spPr bwMode="auto">
              <a:xfrm>
                <a:off x="422324" y="3014054"/>
                <a:ext cx="233151" cy="233151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927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372" dirty="0">
                  <a:solidFill>
                    <a:schemeClr val="bg1"/>
                  </a:solidFill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500480" y="3091834"/>
                <a:ext cx="76725" cy="155318"/>
              </a:xfrm>
              <a:prstGeom prst="rect">
                <a:avLst/>
              </a:prstGeom>
              <a:grpFill/>
            </p:spPr>
            <p:txBody>
              <a:bodyPr wrap="none" lIns="0" tIns="0" rIns="0" bIns="0" rtlCol="0">
                <a:spAutoFit/>
              </a:bodyPr>
              <a:lstStyle/>
              <a:p>
                <a:pPr>
                  <a:lnSpc>
                    <a:spcPct val="90000"/>
                  </a:lnSpc>
                  <a:spcAft>
                    <a:spcPts val="588"/>
                  </a:spcAft>
                </a:pPr>
                <a:r>
                  <a:rPr lang="en-US" sz="1078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</p:grpSp>
      <p:grpSp>
        <p:nvGrpSpPr>
          <p:cNvPr id="17" name="Group 16"/>
          <p:cNvGrpSpPr/>
          <p:nvPr/>
        </p:nvGrpSpPr>
        <p:grpSpPr>
          <a:xfrm>
            <a:off x="4823355" y="3117514"/>
            <a:ext cx="3894056" cy="1667089"/>
            <a:chOff x="7281029" y="3577234"/>
            <a:chExt cx="4051790" cy="1734617"/>
          </a:xfrm>
        </p:grpSpPr>
        <p:cxnSp>
          <p:nvCxnSpPr>
            <p:cNvPr id="18" name="Straight Arrow Connector 17"/>
            <p:cNvCxnSpPr>
              <a:cxnSpLocks/>
              <a:stCxn id="5" idx="1"/>
              <a:endCxn id="23" idx="3"/>
            </p:cNvCxnSpPr>
            <p:nvPr/>
          </p:nvCxnSpPr>
          <p:spPr>
            <a:xfrm flipH="1" flipV="1">
              <a:off x="7281029" y="3577234"/>
              <a:ext cx="4051790" cy="1734617"/>
            </a:xfrm>
            <a:prstGeom prst="straightConnector1">
              <a:avLst/>
            </a:prstGeom>
            <a:ln w="25400">
              <a:solidFill>
                <a:srgbClr val="D83B0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" name="Group 18"/>
            <p:cNvGrpSpPr/>
            <p:nvPr/>
          </p:nvGrpSpPr>
          <p:grpSpPr>
            <a:xfrm>
              <a:off x="8875946" y="4187358"/>
              <a:ext cx="233151" cy="233151"/>
              <a:chOff x="5520774" y="3041966"/>
              <a:chExt cx="233151" cy="233151"/>
            </a:xfrm>
            <a:solidFill>
              <a:srgbClr val="0078D7"/>
            </a:solidFill>
          </p:grpSpPr>
          <p:sp>
            <p:nvSpPr>
              <p:cNvPr id="20" name="Oval 19"/>
              <p:cNvSpPr/>
              <p:nvPr/>
            </p:nvSpPr>
            <p:spPr bwMode="auto">
              <a:xfrm>
                <a:off x="5520774" y="3041966"/>
                <a:ext cx="233151" cy="233151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927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372" dirty="0">
                  <a:solidFill>
                    <a:schemeClr val="bg1"/>
                  </a:solidFill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5598928" y="3080851"/>
                <a:ext cx="76725" cy="155318"/>
              </a:xfrm>
              <a:prstGeom prst="rect">
                <a:avLst/>
              </a:prstGeom>
              <a:grpFill/>
            </p:spPr>
            <p:txBody>
              <a:bodyPr wrap="none" lIns="0" tIns="0" rIns="0" bIns="0" rtlCol="0">
                <a:spAutoFit/>
              </a:bodyPr>
              <a:lstStyle/>
              <a:p>
                <a:pPr>
                  <a:lnSpc>
                    <a:spcPct val="90000"/>
                  </a:lnSpc>
                  <a:spcAft>
                    <a:spcPts val="588"/>
                  </a:spcAft>
                </a:pPr>
                <a:r>
                  <a:rPr lang="en-US" sz="1078" dirty="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</p:grpSp>
      <p:sp>
        <p:nvSpPr>
          <p:cNvPr id="22" name="Freeform 41"/>
          <p:cNvSpPr/>
          <p:nvPr/>
        </p:nvSpPr>
        <p:spPr bwMode="auto">
          <a:xfrm>
            <a:off x="5206486" y="4257168"/>
            <a:ext cx="554412" cy="1894238"/>
          </a:xfrm>
          <a:custGeom>
            <a:avLst/>
            <a:gdLst>
              <a:gd name="connsiteX0" fmla="*/ 0 w 565609"/>
              <a:gd name="connsiteY0" fmla="*/ 1932495 h 1932495"/>
              <a:gd name="connsiteX1" fmla="*/ 565609 w 565609"/>
              <a:gd name="connsiteY1" fmla="*/ 0 h 19324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65609" h="1932495">
                <a:moveTo>
                  <a:pt x="0" y="1932495"/>
                </a:moveTo>
                <a:cubicBezTo>
                  <a:pt x="249810" y="1022808"/>
                  <a:pt x="499621" y="113122"/>
                  <a:pt x="565609" y="0"/>
                </a:cubicBezTo>
              </a:path>
            </a:pathLst>
          </a:custGeom>
          <a:noFill/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3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9305" y="2495489"/>
            <a:ext cx="1244050" cy="1244050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7436063" y="4961437"/>
            <a:ext cx="1281349" cy="532275"/>
            <a:chOff x="10759387" y="6220575"/>
            <a:chExt cx="1333252" cy="553835"/>
          </a:xfrm>
        </p:grpSpPr>
        <p:cxnSp>
          <p:nvCxnSpPr>
            <p:cNvPr id="25" name="Straight Arrow Connector 24"/>
            <p:cNvCxnSpPr>
              <a:cxnSpLocks/>
            </p:cNvCxnSpPr>
            <p:nvPr/>
          </p:nvCxnSpPr>
          <p:spPr>
            <a:xfrm flipV="1">
              <a:off x="10759387" y="6220575"/>
              <a:ext cx="1333252" cy="553835"/>
            </a:xfrm>
            <a:prstGeom prst="straightConnector1">
              <a:avLst/>
            </a:prstGeom>
            <a:ln w="25400">
              <a:solidFill>
                <a:srgbClr val="D83B01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" name="Group 25"/>
            <p:cNvGrpSpPr/>
            <p:nvPr/>
          </p:nvGrpSpPr>
          <p:grpSpPr>
            <a:xfrm>
              <a:off x="11192862" y="6402087"/>
              <a:ext cx="233151" cy="233151"/>
              <a:chOff x="3095877" y="3828330"/>
              <a:chExt cx="233151" cy="233151"/>
            </a:xfrm>
            <a:solidFill>
              <a:srgbClr val="0078D7"/>
            </a:solidFill>
          </p:grpSpPr>
          <p:sp>
            <p:nvSpPr>
              <p:cNvPr id="27" name="Oval 26"/>
              <p:cNvSpPr/>
              <p:nvPr/>
            </p:nvSpPr>
            <p:spPr bwMode="auto">
              <a:xfrm>
                <a:off x="3095877" y="3828330"/>
                <a:ext cx="233151" cy="233151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927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372" dirty="0">
                  <a:solidFill>
                    <a:schemeClr val="bg1"/>
                  </a:solidFill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174031" y="3867216"/>
                <a:ext cx="76725" cy="155318"/>
              </a:xfrm>
              <a:prstGeom prst="rect">
                <a:avLst/>
              </a:prstGeom>
              <a:grpFill/>
            </p:spPr>
            <p:txBody>
              <a:bodyPr wrap="none" lIns="0" tIns="0" rIns="0" bIns="0" rtlCol="0">
                <a:spAutoFit/>
              </a:bodyPr>
              <a:lstStyle/>
              <a:p>
                <a:pPr>
                  <a:lnSpc>
                    <a:spcPct val="90000"/>
                  </a:lnSpc>
                  <a:spcAft>
                    <a:spcPts val="588"/>
                  </a:spcAft>
                </a:pPr>
                <a:r>
                  <a:rPr lang="en-US" sz="1078" dirty="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</p:grpSp>
      <p:sp>
        <p:nvSpPr>
          <p:cNvPr id="29" name="TextBox 28"/>
          <p:cNvSpPr txBox="1"/>
          <p:nvPr/>
        </p:nvSpPr>
        <p:spPr>
          <a:xfrm>
            <a:off x="7068145" y="4755787"/>
            <a:ext cx="1212228" cy="3800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</a:pPr>
            <a:r>
              <a:rPr lang="en-US" sz="1372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GPO to set Intranet zone</a:t>
            </a:r>
          </a:p>
        </p:txBody>
      </p:sp>
      <p:sp>
        <p:nvSpPr>
          <p:cNvPr id="30" name="Freeform 42"/>
          <p:cNvSpPr/>
          <p:nvPr/>
        </p:nvSpPr>
        <p:spPr bwMode="auto">
          <a:xfrm>
            <a:off x="4429018" y="3592531"/>
            <a:ext cx="5349084" cy="2623556"/>
          </a:xfrm>
          <a:custGeom>
            <a:avLst/>
            <a:gdLst>
              <a:gd name="connsiteX0" fmla="*/ 0 w 5590095"/>
              <a:gd name="connsiteY0" fmla="*/ 2288396 h 2288396"/>
              <a:gd name="connsiteX1" fmla="*/ 810705 w 5590095"/>
              <a:gd name="connsiteY1" fmla="*/ 440742 h 2288396"/>
              <a:gd name="connsiteX2" fmla="*/ 1885361 w 5590095"/>
              <a:gd name="connsiteY2" fmla="*/ 44816 h 2288396"/>
              <a:gd name="connsiteX3" fmla="*/ 5590095 w 5590095"/>
              <a:gd name="connsiteY3" fmla="*/ 25963 h 2288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90095" h="2288396">
                <a:moveTo>
                  <a:pt x="0" y="2288396"/>
                </a:moveTo>
                <a:cubicBezTo>
                  <a:pt x="248239" y="1551534"/>
                  <a:pt x="496478" y="814672"/>
                  <a:pt x="810705" y="440742"/>
                </a:cubicBezTo>
                <a:cubicBezTo>
                  <a:pt x="1124932" y="66812"/>
                  <a:pt x="1088796" y="113946"/>
                  <a:pt x="1885361" y="44816"/>
                </a:cubicBezTo>
                <a:cubicBezTo>
                  <a:pt x="2681926" y="-24314"/>
                  <a:pt x="4136010" y="824"/>
                  <a:pt x="5590095" y="25963"/>
                </a:cubicBezTo>
              </a:path>
            </a:pathLst>
          </a:custGeom>
          <a:noFill/>
          <a:ln w="38100">
            <a:solidFill>
              <a:schemeClr val="tx1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30"/>
          </a:p>
        </p:txBody>
      </p:sp>
      <p:sp>
        <p:nvSpPr>
          <p:cNvPr id="31" name="TextBox 30"/>
          <p:cNvSpPr txBox="1"/>
          <p:nvPr/>
        </p:nvSpPr>
        <p:spPr>
          <a:xfrm>
            <a:off x="4445455" y="6043023"/>
            <a:ext cx="2509945" cy="6517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</a:pPr>
            <a:r>
              <a:rPr lang="sl-SI" sz="2353" dirty="0" err="1">
                <a:solidFill>
                  <a:srgbClr val="000000"/>
                </a:solidFill>
              </a:rPr>
              <a:t>Company‘s</a:t>
            </a:r>
            <a:r>
              <a:rPr lang="en-US" sz="2353" dirty="0">
                <a:solidFill>
                  <a:srgbClr val="000000"/>
                </a:solidFill>
              </a:rPr>
              <a:t> Corpnet</a:t>
            </a:r>
          </a:p>
        </p:txBody>
      </p:sp>
    </p:spTree>
    <p:extLst>
      <p:ext uri="{BB962C8B-B14F-4D97-AF65-F5344CB8AC3E}">
        <p14:creationId xmlns:p14="http://schemas.microsoft.com/office/powerpoint/2010/main" val="178304681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2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Desktop SSO - </a:t>
            </a:r>
            <a:r>
              <a:rPr lang="en-US" dirty="0"/>
              <a:t>How does it work - Runtime</a:t>
            </a:r>
          </a:p>
        </p:txBody>
      </p:sp>
      <p:sp>
        <p:nvSpPr>
          <p:cNvPr id="4" name="Freeform 42"/>
          <p:cNvSpPr/>
          <p:nvPr/>
        </p:nvSpPr>
        <p:spPr bwMode="auto">
          <a:xfrm>
            <a:off x="5206238" y="3569344"/>
            <a:ext cx="5349084" cy="2623556"/>
          </a:xfrm>
          <a:custGeom>
            <a:avLst/>
            <a:gdLst>
              <a:gd name="connsiteX0" fmla="*/ 0 w 5590095"/>
              <a:gd name="connsiteY0" fmla="*/ 2288396 h 2288396"/>
              <a:gd name="connsiteX1" fmla="*/ 810705 w 5590095"/>
              <a:gd name="connsiteY1" fmla="*/ 440742 h 2288396"/>
              <a:gd name="connsiteX2" fmla="*/ 1885361 w 5590095"/>
              <a:gd name="connsiteY2" fmla="*/ 44816 h 2288396"/>
              <a:gd name="connsiteX3" fmla="*/ 5590095 w 5590095"/>
              <a:gd name="connsiteY3" fmla="*/ 25963 h 2288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90095" h="2288396">
                <a:moveTo>
                  <a:pt x="0" y="2288396"/>
                </a:moveTo>
                <a:cubicBezTo>
                  <a:pt x="248239" y="1551534"/>
                  <a:pt x="496478" y="814672"/>
                  <a:pt x="810705" y="440742"/>
                </a:cubicBezTo>
                <a:cubicBezTo>
                  <a:pt x="1124932" y="66812"/>
                  <a:pt x="1088796" y="113946"/>
                  <a:pt x="1885361" y="44816"/>
                </a:cubicBezTo>
                <a:cubicBezTo>
                  <a:pt x="2681926" y="-24314"/>
                  <a:pt x="4136010" y="824"/>
                  <a:pt x="5590095" y="25963"/>
                </a:cubicBezTo>
              </a:path>
            </a:pathLst>
          </a:custGeom>
          <a:noFill/>
          <a:ln w="38100">
            <a:solidFill>
              <a:schemeClr val="tx1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30"/>
          </a:p>
        </p:txBody>
      </p:sp>
      <p:sp>
        <p:nvSpPr>
          <p:cNvPr id="5" name="Freeform 3"/>
          <p:cNvSpPr>
            <a:spLocks noChangeAspect="1"/>
          </p:cNvSpPr>
          <p:nvPr/>
        </p:nvSpPr>
        <p:spPr bwMode="auto">
          <a:xfrm>
            <a:off x="1613876" y="1187938"/>
            <a:ext cx="4954031" cy="2830128"/>
          </a:xfrm>
          <a:custGeom>
            <a:avLst/>
            <a:gdLst>
              <a:gd name="T0" fmla="*/ 743 w 959"/>
              <a:gd name="T1" fmla="*/ 528 h 534"/>
              <a:gd name="T2" fmla="*/ 607 w 959"/>
              <a:gd name="T3" fmla="*/ 531 h 534"/>
              <a:gd name="T4" fmla="*/ 187 w 959"/>
              <a:gd name="T5" fmla="*/ 531 h 534"/>
              <a:gd name="T6" fmla="*/ 121 w 959"/>
              <a:gd name="T7" fmla="*/ 526 h 534"/>
              <a:gd name="T8" fmla="*/ 13 w 959"/>
              <a:gd name="T9" fmla="*/ 419 h 534"/>
              <a:gd name="T10" fmla="*/ 23 w 959"/>
              <a:gd name="T11" fmla="*/ 297 h 534"/>
              <a:gd name="T12" fmla="*/ 96 w 959"/>
              <a:gd name="T13" fmla="*/ 227 h 534"/>
              <a:gd name="T14" fmla="*/ 212 w 959"/>
              <a:gd name="T15" fmla="*/ 224 h 534"/>
              <a:gd name="T16" fmla="*/ 320 w 959"/>
              <a:gd name="T17" fmla="*/ 123 h 534"/>
              <a:gd name="T18" fmla="*/ 487 w 959"/>
              <a:gd name="T19" fmla="*/ 133 h 534"/>
              <a:gd name="T20" fmla="*/ 687 w 959"/>
              <a:gd name="T21" fmla="*/ 3 h 534"/>
              <a:gd name="T22" fmla="*/ 805 w 959"/>
              <a:gd name="T23" fmla="*/ 26 h 534"/>
              <a:gd name="T24" fmla="*/ 940 w 959"/>
              <a:gd name="T25" fmla="*/ 178 h 534"/>
              <a:gd name="T26" fmla="*/ 952 w 959"/>
              <a:gd name="T27" fmla="*/ 307 h 534"/>
              <a:gd name="T28" fmla="*/ 843 w 959"/>
              <a:gd name="T29" fmla="*/ 486 h 534"/>
              <a:gd name="T30" fmla="*/ 743 w 959"/>
              <a:gd name="T31" fmla="*/ 528 h 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59" h="534">
                <a:moveTo>
                  <a:pt x="743" y="528"/>
                </a:moveTo>
                <a:cubicBezTo>
                  <a:pt x="703" y="534"/>
                  <a:pt x="657" y="531"/>
                  <a:pt x="607" y="531"/>
                </a:cubicBezTo>
                <a:cubicBezTo>
                  <a:pt x="468" y="531"/>
                  <a:pt x="327" y="531"/>
                  <a:pt x="187" y="531"/>
                </a:cubicBezTo>
                <a:cubicBezTo>
                  <a:pt x="162" y="531"/>
                  <a:pt x="140" y="531"/>
                  <a:pt x="121" y="526"/>
                </a:cubicBezTo>
                <a:cubicBezTo>
                  <a:pt x="68" y="513"/>
                  <a:pt x="29" y="473"/>
                  <a:pt x="13" y="419"/>
                </a:cubicBezTo>
                <a:cubicBezTo>
                  <a:pt x="0" y="377"/>
                  <a:pt x="7" y="330"/>
                  <a:pt x="23" y="297"/>
                </a:cubicBezTo>
                <a:cubicBezTo>
                  <a:pt x="38" y="268"/>
                  <a:pt x="64" y="241"/>
                  <a:pt x="96" y="227"/>
                </a:cubicBezTo>
                <a:cubicBezTo>
                  <a:pt x="126" y="213"/>
                  <a:pt x="174" y="207"/>
                  <a:pt x="212" y="224"/>
                </a:cubicBezTo>
                <a:cubicBezTo>
                  <a:pt x="236" y="179"/>
                  <a:pt x="271" y="143"/>
                  <a:pt x="320" y="123"/>
                </a:cubicBezTo>
                <a:cubicBezTo>
                  <a:pt x="371" y="101"/>
                  <a:pt x="445" y="105"/>
                  <a:pt x="487" y="133"/>
                </a:cubicBezTo>
                <a:cubicBezTo>
                  <a:pt x="528" y="66"/>
                  <a:pt x="590" y="10"/>
                  <a:pt x="687" y="3"/>
                </a:cubicBezTo>
                <a:cubicBezTo>
                  <a:pt x="734" y="0"/>
                  <a:pt x="772" y="10"/>
                  <a:pt x="805" y="26"/>
                </a:cubicBezTo>
                <a:cubicBezTo>
                  <a:pt x="868" y="55"/>
                  <a:pt x="917" y="106"/>
                  <a:pt x="940" y="178"/>
                </a:cubicBezTo>
                <a:cubicBezTo>
                  <a:pt x="952" y="213"/>
                  <a:pt x="959" y="259"/>
                  <a:pt x="952" y="307"/>
                </a:cubicBezTo>
                <a:cubicBezTo>
                  <a:pt x="941" y="389"/>
                  <a:pt x="897" y="448"/>
                  <a:pt x="843" y="486"/>
                </a:cubicBezTo>
                <a:cubicBezTo>
                  <a:pt x="815" y="505"/>
                  <a:pt x="782" y="521"/>
                  <a:pt x="743" y="528"/>
                </a:cubicBezTo>
                <a:close/>
              </a:path>
            </a:pathLst>
          </a:custGeom>
          <a:noFill/>
          <a:ln w="38100" cap="flat" cmpd="sng" algn="ctr">
            <a:solidFill>
              <a:srgbClr val="FFFFFF">
                <a:lumMod val="65000"/>
              </a:srgbClr>
            </a:solidFill>
            <a:prstDash val="solid"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square" lIns="179234" tIns="719796" rIns="179234" bIns="14338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751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599" kern="0" dirty="0">
              <a:solidFill>
                <a:srgbClr val="000000">
                  <a:lumMod val="65000"/>
                </a:srgbClr>
              </a:solidFill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370071" y="2603002"/>
            <a:ext cx="4124560" cy="2019613"/>
            <a:chOff x="7041189" y="3066005"/>
            <a:chExt cx="4291630" cy="2101420"/>
          </a:xfrm>
        </p:grpSpPr>
        <p:cxnSp>
          <p:nvCxnSpPr>
            <p:cNvPr id="7" name="Straight Arrow Connector 6"/>
            <p:cNvCxnSpPr>
              <a:cxnSpLocks/>
            </p:cNvCxnSpPr>
            <p:nvPr/>
          </p:nvCxnSpPr>
          <p:spPr>
            <a:xfrm flipH="1" flipV="1">
              <a:off x="7041189" y="3066005"/>
              <a:ext cx="4291630" cy="2101420"/>
            </a:xfrm>
            <a:prstGeom prst="straightConnector1">
              <a:avLst/>
            </a:prstGeom>
            <a:ln w="25400">
              <a:solidFill>
                <a:srgbClr val="D83B0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Group 7"/>
            <p:cNvGrpSpPr/>
            <p:nvPr/>
          </p:nvGrpSpPr>
          <p:grpSpPr>
            <a:xfrm>
              <a:off x="9388617" y="4171620"/>
              <a:ext cx="233151" cy="233151"/>
              <a:chOff x="9170420" y="5655297"/>
              <a:chExt cx="233151" cy="233151"/>
            </a:xfrm>
            <a:solidFill>
              <a:srgbClr val="0078D7"/>
            </a:solidFill>
          </p:grpSpPr>
          <p:sp>
            <p:nvSpPr>
              <p:cNvPr id="10" name="Oval 9"/>
              <p:cNvSpPr/>
              <p:nvPr/>
            </p:nvSpPr>
            <p:spPr bwMode="auto">
              <a:xfrm>
                <a:off x="9170420" y="5655297"/>
                <a:ext cx="233151" cy="233151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927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372" dirty="0">
                  <a:solidFill>
                    <a:srgbClr val="000000"/>
                  </a:solidFill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9248574" y="5694182"/>
                <a:ext cx="76725" cy="155318"/>
              </a:xfrm>
              <a:prstGeom prst="rect">
                <a:avLst/>
              </a:prstGeom>
              <a:grpFill/>
            </p:spPr>
            <p:txBody>
              <a:bodyPr wrap="none" lIns="0" tIns="0" rIns="0" bIns="0" rtlCol="0">
                <a:spAutoFit/>
              </a:bodyPr>
              <a:lstStyle/>
              <a:p>
                <a:pPr>
                  <a:lnSpc>
                    <a:spcPct val="90000"/>
                  </a:lnSpc>
                  <a:spcAft>
                    <a:spcPts val="588"/>
                  </a:spcAft>
                </a:pPr>
                <a:r>
                  <a:rPr lang="en-US" sz="1078" dirty="0">
                    <a:solidFill>
                      <a:srgbClr val="000000"/>
                    </a:solidFill>
                  </a:rPr>
                  <a:t>5</a:t>
                </a:r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8087271" y="4185442"/>
              <a:ext cx="1207000" cy="59323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588"/>
                </a:spcAft>
              </a:pPr>
              <a:r>
                <a:rPr lang="en-US" sz="1372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User sends ticket to AAD STS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637449" y="5254586"/>
            <a:ext cx="749855" cy="921838"/>
            <a:chOff x="9494837" y="4899407"/>
            <a:chExt cx="765000" cy="940456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>
              <a:grayscl/>
            </a:blip>
            <a:stretch>
              <a:fillRect/>
            </a:stretch>
          </p:blipFill>
          <p:spPr>
            <a:xfrm>
              <a:off x="9494837" y="4899407"/>
              <a:ext cx="765000" cy="696000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9494837" y="5595407"/>
              <a:ext cx="765000" cy="24445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588"/>
                </a:spcAft>
              </a:pPr>
              <a:r>
                <a:rPr lang="en-US" sz="173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DC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222675" y="6019836"/>
            <a:ext cx="2509945" cy="6517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</a:pPr>
            <a:r>
              <a:rPr lang="sl-SI" sz="2353" dirty="0" err="1">
                <a:solidFill>
                  <a:srgbClr val="000000"/>
                </a:solidFill>
              </a:rPr>
              <a:t>Company‘s</a:t>
            </a:r>
            <a:r>
              <a:rPr lang="sl-SI" sz="2353" dirty="0">
                <a:solidFill>
                  <a:srgbClr val="000000"/>
                </a:solidFill>
              </a:rPr>
              <a:t> </a:t>
            </a:r>
            <a:r>
              <a:rPr lang="en-US" sz="2353" dirty="0">
                <a:solidFill>
                  <a:srgbClr val="000000"/>
                </a:solidFill>
              </a:rPr>
              <a:t>Corpnet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93748" y="2436825"/>
            <a:ext cx="1174569" cy="3258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Aft>
                <a:spcPts val="588"/>
              </a:spcAft>
            </a:pPr>
            <a:r>
              <a:rPr lang="en-US" sz="2353" dirty="0">
                <a:solidFill>
                  <a:srgbClr val="000000"/>
                </a:solidFill>
              </a:rPr>
              <a:t>AAD STS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5362750" y="2604512"/>
            <a:ext cx="4124561" cy="2008352"/>
            <a:chOff x="7041188" y="3068168"/>
            <a:chExt cx="4291631" cy="2089703"/>
          </a:xfrm>
        </p:grpSpPr>
        <p:cxnSp>
          <p:nvCxnSpPr>
            <p:cNvPr id="18" name="Straight Arrow Connector 17"/>
            <p:cNvCxnSpPr>
              <a:cxnSpLocks/>
            </p:cNvCxnSpPr>
            <p:nvPr/>
          </p:nvCxnSpPr>
          <p:spPr>
            <a:xfrm flipH="1" flipV="1">
              <a:off x="7041188" y="3068168"/>
              <a:ext cx="4291631" cy="2089703"/>
            </a:xfrm>
            <a:prstGeom prst="straightConnector1">
              <a:avLst/>
            </a:prstGeom>
            <a:ln w="25400">
              <a:solidFill>
                <a:srgbClr val="D83B0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9523633" y="4125074"/>
              <a:ext cx="1596891" cy="3954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588"/>
                </a:spcAft>
              </a:pPr>
              <a:r>
                <a:rPr lang="en-US" sz="1372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User enters their username</a:t>
              </a:r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9384321" y="4171614"/>
              <a:ext cx="233151" cy="233151"/>
              <a:chOff x="2233278" y="3801993"/>
              <a:chExt cx="233151" cy="233151"/>
            </a:xfrm>
            <a:solidFill>
              <a:srgbClr val="0078D7"/>
            </a:solidFill>
          </p:grpSpPr>
          <p:sp>
            <p:nvSpPr>
              <p:cNvPr id="21" name="Oval 20"/>
              <p:cNvSpPr/>
              <p:nvPr/>
            </p:nvSpPr>
            <p:spPr bwMode="auto">
              <a:xfrm>
                <a:off x="2233278" y="3801993"/>
                <a:ext cx="233151" cy="233151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927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372" dirty="0">
                  <a:solidFill>
                    <a:srgbClr val="000000"/>
                  </a:solidFill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2311432" y="3840879"/>
                <a:ext cx="76725" cy="155318"/>
              </a:xfrm>
              <a:prstGeom prst="rect">
                <a:avLst/>
              </a:prstGeom>
              <a:grpFill/>
            </p:spPr>
            <p:txBody>
              <a:bodyPr wrap="none" lIns="0" tIns="0" rIns="0" bIns="0" rtlCol="0">
                <a:spAutoFit/>
              </a:bodyPr>
              <a:lstStyle/>
              <a:p>
                <a:pPr>
                  <a:lnSpc>
                    <a:spcPct val="90000"/>
                  </a:lnSpc>
                  <a:spcAft>
                    <a:spcPts val="588"/>
                  </a:spcAft>
                </a:pPr>
                <a:r>
                  <a:rPr lang="en-US" sz="1078" dirty="0">
                    <a:solidFill>
                      <a:srgbClr val="000000"/>
                    </a:solidFill>
                  </a:rPr>
                  <a:t>1</a:t>
                </a:r>
              </a:p>
            </p:txBody>
          </p:sp>
        </p:grpSp>
      </p:grpSp>
      <p:grpSp>
        <p:nvGrpSpPr>
          <p:cNvPr id="23" name="Group 22"/>
          <p:cNvGrpSpPr/>
          <p:nvPr/>
        </p:nvGrpSpPr>
        <p:grpSpPr>
          <a:xfrm>
            <a:off x="5386411" y="2624618"/>
            <a:ext cx="4091881" cy="2005007"/>
            <a:chOff x="7041188" y="3071648"/>
            <a:chExt cx="4257628" cy="2086223"/>
          </a:xfrm>
        </p:grpSpPr>
        <p:cxnSp>
          <p:nvCxnSpPr>
            <p:cNvPr id="24" name="Straight Arrow Connector 23"/>
            <p:cNvCxnSpPr>
              <a:cxnSpLocks/>
            </p:cNvCxnSpPr>
            <p:nvPr/>
          </p:nvCxnSpPr>
          <p:spPr>
            <a:xfrm>
              <a:off x="7041188" y="3071648"/>
              <a:ext cx="4257628" cy="2086223"/>
            </a:xfrm>
            <a:prstGeom prst="straightConnector1">
              <a:avLst/>
            </a:prstGeom>
            <a:ln w="25400">
              <a:solidFill>
                <a:srgbClr val="D83B0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8046855" y="4398970"/>
              <a:ext cx="1644958" cy="3954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588"/>
                </a:spcAft>
              </a:pPr>
              <a:r>
                <a:rPr lang="en-US" sz="1372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401 response to get a Kerberos ticket</a:t>
              </a:r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9391991" y="4164449"/>
              <a:ext cx="233151" cy="233151"/>
              <a:chOff x="5540580" y="3633883"/>
              <a:chExt cx="233151" cy="233151"/>
            </a:xfrm>
            <a:solidFill>
              <a:srgbClr val="0078D7"/>
            </a:solidFill>
          </p:grpSpPr>
          <p:sp>
            <p:nvSpPr>
              <p:cNvPr id="27" name="Oval 26"/>
              <p:cNvSpPr/>
              <p:nvPr/>
            </p:nvSpPr>
            <p:spPr bwMode="auto">
              <a:xfrm>
                <a:off x="5540580" y="3633883"/>
                <a:ext cx="233151" cy="233151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927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372" dirty="0">
                  <a:solidFill>
                    <a:srgbClr val="000000"/>
                  </a:solidFill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5618734" y="3672768"/>
                <a:ext cx="76725" cy="155318"/>
              </a:xfrm>
              <a:prstGeom prst="rect">
                <a:avLst/>
              </a:prstGeom>
              <a:grpFill/>
            </p:spPr>
            <p:txBody>
              <a:bodyPr wrap="none" lIns="0" tIns="0" rIns="0" bIns="0" rtlCol="0">
                <a:spAutoFit/>
              </a:bodyPr>
              <a:lstStyle/>
              <a:p>
                <a:pPr>
                  <a:lnSpc>
                    <a:spcPct val="90000"/>
                  </a:lnSpc>
                  <a:spcAft>
                    <a:spcPts val="588"/>
                  </a:spcAft>
                </a:pPr>
                <a:r>
                  <a:rPr lang="en-US" sz="1078" dirty="0">
                    <a:solidFill>
                      <a:srgbClr val="000000"/>
                    </a:solidFill>
                  </a:rPr>
                  <a:t>2</a:t>
                </a:r>
              </a:p>
            </p:txBody>
          </p:sp>
        </p:grpSp>
      </p:grpSp>
      <p:grpSp>
        <p:nvGrpSpPr>
          <p:cNvPr id="29" name="Group 28"/>
          <p:cNvGrpSpPr/>
          <p:nvPr/>
        </p:nvGrpSpPr>
        <p:grpSpPr>
          <a:xfrm>
            <a:off x="8462026" y="5104230"/>
            <a:ext cx="1634804" cy="802620"/>
            <a:chOff x="10258386" y="5668548"/>
            <a:chExt cx="1701024" cy="835131"/>
          </a:xfrm>
        </p:grpSpPr>
        <p:cxnSp>
          <p:nvCxnSpPr>
            <p:cNvPr id="30" name="Straight Arrow Connector 29"/>
            <p:cNvCxnSpPr>
              <a:cxnSpLocks/>
            </p:cNvCxnSpPr>
            <p:nvPr/>
          </p:nvCxnSpPr>
          <p:spPr>
            <a:xfrm flipH="1">
              <a:off x="10258386" y="5668548"/>
              <a:ext cx="1074432" cy="645738"/>
            </a:xfrm>
            <a:prstGeom prst="straightConnector1">
              <a:avLst/>
            </a:prstGeom>
            <a:ln w="25400">
              <a:solidFill>
                <a:srgbClr val="D83B0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10638222" y="6108186"/>
              <a:ext cx="1321188" cy="3954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588"/>
                </a:spcAft>
              </a:pPr>
              <a:r>
                <a:rPr lang="en-US" sz="1372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User requests a Kerberos ticket</a:t>
              </a: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0786828" y="5835861"/>
              <a:ext cx="233151" cy="233151"/>
              <a:chOff x="8015200" y="4045372"/>
              <a:chExt cx="233151" cy="233151"/>
            </a:xfrm>
            <a:solidFill>
              <a:srgbClr val="0078D7"/>
            </a:solidFill>
          </p:grpSpPr>
          <p:sp>
            <p:nvSpPr>
              <p:cNvPr id="33" name="Oval 32"/>
              <p:cNvSpPr/>
              <p:nvPr/>
            </p:nvSpPr>
            <p:spPr bwMode="auto">
              <a:xfrm>
                <a:off x="8015200" y="4045372"/>
                <a:ext cx="233151" cy="233151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927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372" dirty="0">
                  <a:solidFill>
                    <a:srgbClr val="000000"/>
                  </a:solidFill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8093355" y="4084258"/>
                <a:ext cx="78476" cy="155404"/>
              </a:xfrm>
              <a:prstGeom prst="rect">
                <a:avLst/>
              </a:prstGeom>
              <a:grpFill/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lnSpc>
                    <a:spcPct val="90000"/>
                  </a:lnSpc>
                  <a:spcAft>
                    <a:spcPts val="588"/>
                  </a:spcAft>
                </a:pPr>
                <a:r>
                  <a:rPr lang="en-US" sz="1078" dirty="0">
                    <a:solidFill>
                      <a:srgbClr val="000000"/>
                    </a:solidFill>
                  </a:rPr>
                  <a:t>3</a:t>
                </a:r>
              </a:p>
            </p:txBody>
          </p:sp>
        </p:grpSp>
      </p:grpSp>
      <p:sp>
        <p:nvSpPr>
          <p:cNvPr id="35" name="Freeform 41"/>
          <p:cNvSpPr/>
          <p:nvPr/>
        </p:nvSpPr>
        <p:spPr bwMode="auto">
          <a:xfrm>
            <a:off x="5983706" y="4233981"/>
            <a:ext cx="554412" cy="1894238"/>
          </a:xfrm>
          <a:custGeom>
            <a:avLst/>
            <a:gdLst>
              <a:gd name="connsiteX0" fmla="*/ 0 w 565609"/>
              <a:gd name="connsiteY0" fmla="*/ 1932495 h 1932495"/>
              <a:gd name="connsiteX1" fmla="*/ 565609 w 565609"/>
              <a:gd name="connsiteY1" fmla="*/ 0 h 19324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65609" h="1932495">
                <a:moveTo>
                  <a:pt x="0" y="1932495"/>
                </a:moveTo>
                <a:cubicBezTo>
                  <a:pt x="249810" y="1022808"/>
                  <a:pt x="499621" y="113122"/>
                  <a:pt x="565609" y="0"/>
                </a:cubicBezTo>
              </a:path>
            </a:pathLst>
          </a:custGeom>
          <a:noFill/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30"/>
          </a:p>
        </p:txBody>
      </p:sp>
      <p:grpSp>
        <p:nvGrpSpPr>
          <p:cNvPr id="36" name="Group 35"/>
          <p:cNvGrpSpPr/>
          <p:nvPr/>
        </p:nvGrpSpPr>
        <p:grpSpPr>
          <a:xfrm>
            <a:off x="5377394" y="2620511"/>
            <a:ext cx="4124561" cy="2003354"/>
            <a:chOff x="6848158" y="3168045"/>
            <a:chExt cx="4291631" cy="2084502"/>
          </a:xfrm>
        </p:grpSpPr>
        <p:cxnSp>
          <p:nvCxnSpPr>
            <p:cNvPr id="37" name="Straight Arrow Connector 36"/>
            <p:cNvCxnSpPr>
              <a:cxnSpLocks/>
            </p:cNvCxnSpPr>
            <p:nvPr/>
          </p:nvCxnSpPr>
          <p:spPr>
            <a:xfrm>
              <a:off x="6848158" y="3168045"/>
              <a:ext cx="4291631" cy="2084502"/>
            </a:xfrm>
            <a:prstGeom prst="straightConnector1">
              <a:avLst/>
            </a:prstGeom>
            <a:ln w="25400">
              <a:solidFill>
                <a:srgbClr val="D83B0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" name="Group 37"/>
            <p:cNvGrpSpPr/>
            <p:nvPr/>
          </p:nvGrpSpPr>
          <p:grpSpPr>
            <a:xfrm>
              <a:off x="9194980" y="4254369"/>
              <a:ext cx="233151" cy="233151"/>
              <a:chOff x="7677254" y="4311126"/>
              <a:chExt cx="233151" cy="233151"/>
            </a:xfrm>
            <a:solidFill>
              <a:srgbClr val="0078D7"/>
            </a:solidFill>
          </p:grpSpPr>
          <p:sp>
            <p:nvSpPr>
              <p:cNvPr id="40" name="Oval 39"/>
              <p:cNvSpPr/>
              <p:nvPr/>
            </p:nvSpPr>
            <p:spPr bwMode="auto">
              <a:xfrm>
                <a:off x="7677254" y="4311126"/>
                <a:ext cx="233151" cy="233151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927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372" dirty="0">
                  <a:solidFill>
                    <a:srgbClr val="000000"/>
                  </a:solidFill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7755408" y="4350012"/>
                <a:ext cx="76725" cy="155318"/>
              </a:xfrm>
              <a:prstGeom prst="rect">
                <a:avLst/>
              </a:prstGeom>
              <a:grpFill/>
            </p:spPr>
            <p:txBody>
              <a:bodyPr wrap="none" lIns="0" tIns="0" rIns="0" bIns="0" rtlCol="0">
                <a:spAutoFit/>
              </a:bodyPr>
              <a:lstStyle/>
              <a:p>
                <a:pPr>
                  <a:lnSpc>
                    <a:spcPct val="90000"/>
                  </a:lnSpc>
                  <a:spcAft>
                    <a:spcPts val="588"/>
                  </a:spcAft>
                </a:pPr>
                <a:r>
                  <a:rPr lang="en-US" sz="1078" dirty="0">
                    <a:solidFill>
                      <a:srgbClr val="000000"/>
                    </a:solidFill>
                  </a:rPr>
                  <a:t>6</a:t>
                </a:r>
              </a:p>
            </p:txBody>
          </p:sp>
        </p:grpSp>
        <p:sp>
          <p:nvSpPr>
            <p:cNvPr id="39" name="TextBox 38"/>
            <p:cNvSpPr txBox="1"/>
            <p:nvPr/>
          </p:nvSpPr>
          <p:spPr>
            <a:xfrm>
              <a:off x="9781722" y="4202425"/>
              <a:ext cx="1321188" cy="59325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588"/>
                </a:spcAft>
              </a:pPr>
              <a:r>
                <a:rPr lang="en-US" sz="1372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AAD STS returns token to the user</a:t>
              </a:r>
            </a:p>
          </p:txBody>
        </p:sp>
      </p:grpSp>
      <p:pic>
        <p:nvPicPr>
          <p:cNvPr id="42" name="Picture 4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4632" y="4401355"/>
            <a:ext cx="656124" cy="720122"/>
          </a:xfrm>
          <a:prstGeom prst="rect">
            <a:avLst/>
          </a:prstGeom>
        </p:spPr>
      </p:pic>
      <p:grpSp>
        <p:nvGrpSpPr>
          <p:cNvPr id="43" name="Group 42"/>
          <p:cNvGrpSpPr/>
          <p:nvPr/>
        </p:nvGrpSpPr>
        <p:grpSpPr>
          <a:xfrm>
            <a:off x="8120344" y="4839203"/>
            <a:ext cx="1374287" cy="864542"/>
            <a:chOff x="9902864" y="5392786"/>
            <a:chExt cx="1429954" cy="899561"/>
          </a:xfrm>
        </p:grpSpPr>
        <p:cxnSp>
          <p:nvCxnSpPr>
            <p:cNvPr id="44" name="Straight Arrow Connector 43"/>
            <p:cNvCxnSpPr>
              <a:cxnSpLocks/>
            </p:cNvCxnSpPr>
            <p:nvPr/>
          </p:nvCxnSpPr>
          <p:spPr>
            <a:xfrm flipV="1">
              <a:off x="10258385" y="5668548"/>
              <a:ext cx="1074433" cy="623799"/>
            </a:xfrm>
            <a:prstGeom prst="straightConnector1">
              <a:avLst/>
            </a:prstGeom>
            <a:ln w="25400">
              <a:solidFill>
                <a:srgbClr val="D83B0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5" name="Group 44"/>
            <p:cNvGrpSpPr/>
            <p:nvPr/>
          </p:nvGrpSpPr>
          <p:grpSpPr>
            <a:xfrm>
              <a:off x="10786829" y="5835861"/>
              <a:ext cx="233151" cy="233151"/>
              <a:chOff x="9111243" y="5611379"/>
              <a:chExt cx="233151" cy="233151"/>
            </a:xfrm>
            <a:solidFill>
              <a:srgbClr val="0078D7"/>
            </a:solidFill>
          </p:grpSpPr>
          <p:sp>
            <p:nvSpPr>
              <p:cNvPr id="47" name="Oval 46"/>
              <p:cNvSpPr/>
              <p:nvPr/>
            </p:nvSpPr>
            <p:spPr bwMode="auto">
              <a:xfrm>
                <a:off x="9111243" y="5611379"/>
                <a:ext cx="233151" cy="233151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927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372" dirty="0">
                  <a:solidFill>
                    <a:srgbClr val="000000"/>
                  </a:solidFill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9189397" y="5650265"/>
                <a:ext cx="76725" cy="155318"/>
              </a:xfrm>
              <a:prstGeom prst="rect">
                <a:avLst/>
              </a:prstGeom>
              <a:grpFill/>
            </p:spPr>
            <p:txBody>
              <a:bodyPr wrap="none" lIns="0" tIns="0" rIns="0" bIns="0" rtlCol="0">
                <a:spAutoFit/>
              </a:bodyPr>
              <a:lstStyle/>
              <a:p>
                <a:pPr>
                  <a:lnSpc>
                    <a:spcPct val="90000"/>
                  </a:lnSpc>
                  <a:spcAft>
                    <a:spcPts val="588"/>
                  </a:spcAft>
                </a:pPr>
                <a:r>
                  <a:rPr lang="en-US" sz="1078" dirty="0">
                    <a:solidFill>
                      <a:srgbClr val="000000"/>
                    </a:solidFill>
                  </a:rPr>
                  <a:t>4</a:t>
                </a: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9902864" y="5392786"/>
              <a:ext cx="1321188" cy="3954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588"/>
                </a:spcAft>
              </a:pPr>
              <a:r>
                <a:rPr lang="en-US" sz="1372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AD returns Kerberos ticket</a:t>
              </a:r>
            </a:p>
          </p:txBody>
        </p:sp>
      </p:grpSp>
      <p:sp>
        <p:nvSpPr>
          <p:cNvPr id="49" name="Freeform 9"/>
          <p:cNvSpPr>
            <a:spLocks noChangeAspect="1" noEditPoints="1"/>
          </p:cNvSpPr>
          <p:nvPr/>
        </p:nvSpPr>
        <p:spPr bwMode="black">
          <a:xfrm>
            <a:off x="4721270" y="2190464"/>
            <a:ext cx="770419" cy="624681"/>
          </a:xfrm>
          <a:custGeom>
            <a:avLst/>
            <a:gdLst>
              <a:gd name="T0" fmla="*/ 600 w 1107"/>
              <a:gd name="T1" fmla="*/ 625 h 897"/>
              <a:gd name="T2" fmla="*/ 649 w 1107"/>
              <a:gd name="T3" fmla="*/ 567 h 897"/>
              <a:gd name="T4" fmla="*/ 727 w 1107"/>
              <a:gd name="T5" fmla="*/ 482 h 897"/>
              <a:gd name="T6" fmla="*/ 601 w 1107"/>
              <a:gd name="T7" fmla="*/ 434 h 897"/>
              <a:gd name="T8" fmla="*/ 628 w 1107"/>
              <a:gd name="T9" fmla="*/ 305 h 897"/>
              <a:gd name="T10" fmla="*/ 547 w 1107"/>
              <a:gd name="T11" fmla="*/ 240 h 897"/>
              <a:gd name="T12" fmla="*/ 427 w 1107"/>
              <a:gd name="T13" fmla="*/ 287 h 897"/>
              <a:gd name="T14" fmla="*/ 368 w 1107"/>
              <a:gd name="T15" fmla="*/ 170 h 897"/>
              <a:gd name="T16" fmla="*/ 285 w 1107"/>
              <a:gd name="T17" fmla="*/ 263 h 897"/>
              <a:gd name="T18" fmla="*/ 241 w 1107"/>
              <a:gd name="T19" fmla="*/ 313 h 897"/>
              <a:gd name="T20" fmla="*/ 139 w 1107"/>
              <a:gd name="T21" fmla="*/ 281 h 897"/>
              <a:gd name="T22" fmla="*/ 79 w 1107"/>
              <a:gd name="T23" fmla="*/ 355 h 897"/>
              <a:gd name="T24" fmla="*/ 132 w 1107"/>
              <a:gd name="T25" fmla="*/ 446 h 897"/>
              <a:gd name="T26" fmla="*/ 83 w 1107"/>
              <a:gd name="T27" fmla="*/ 505 h 897"/>
              <a:gd name="T28" fmla="*/ 5 w 1107"/>
              <a:gd name="T29" fmla="*/ 590 h 897"/>
              <a:gd name="T30" fmla="*/ 132 w 1107"/>
              <a:gd name="T31" fmla="*/ 638 h 897"/>
              <a:gd name="T32" fmla="*/ 145 w 1107"/>
              <a:gd name="T33" fmla="*/ 669 h 897"/>
              <a:gd name="T34" fmla="*/ 110 w 1107"/>
              <a:gd name="T35" fmla="*/ 793 h 897"/>
              <a:gd name="T36" fmla="*/ 230 w 1107"/>
              <a:gd name="T37" fmla="*/ 781 h 897"/>
              <a:gd name="T38" fmla="*/ 306 w 1107"/>
              <a:gd name="T39" fmla="*/ 785 h 897"/>
              <a:gd name="T40" fmla="*/ 346 w 1107"/>
              <a:gd name="T41" fmla="*/ 878 h 897"/>
              <a:gd name="T42" fmla="*/ 440 w 1107"/>
              <a:gd name="T43" fmla="*/ 872 h 897"/>
              <a:gd name="T44" fmla="*/ 466 w 1107"/>
              <a:gd name="T45" fmla="*/ 764 h 897"/>
              <a:gd name="T46" fmla="*/ 539 w 1107"/>
              <a:gd name="T47" fmla="*/ 755 h 897"/>
              <a:gd name="T48" fmla="*/ 659 w 1107"/>
              <a:gd name="T49" fmla="*/ 743 h 897"/>
              <a:gd name="T50" fmla="*/ 263 w 1107"/>
              <a:gd name="T51" fmla="*/ 452 h 897"/>
              <a:gd name="T52" fmla="*/ 281 w 1107"/>
              <a:gd name="T53" fmla="*/ 633 h 897"/>
              <a:gd name="T54" fmla="*/ 1002 w 1107"/>
              <a:gd name="T55" fmla="*/ 332 h 897"/>
              <a:gd name="T56" fmla="*/ 1043 w 1107"/>
              <a:gd name="T57" fmla="*/ 304 h 897"/>
              <a:gd name="T58" fmla="*/ 1107 w 1107"/>
              <a:gd name="T59" fmla="*/ 266 h 897"/>
              <a:gd name="T60" fmla="*/ 1037 w 1107"/>
              <a:gd name="T61" fmla="*/ 213 h 897"/>
              <a:gd name="T62" fmla="*/ 1077 w 1107"/>
              <a:gd name="T63" fmla="*/ 138 h 897"/>
              <a:gd name="T64" fmla="*/ 1038 w 1107"/>
              <a:gd name="T65" fmla="*/ 83 h 897"/>
              <a:gd name="T66" fmla="*/ 956 w 1107"/>
              <a:gd name="T67" fmla="*/ 91 h 897"/>
              <a:gd name="T68" fmla="*/ 940 w 1107"/>
              <a:gd name="T69" fmla="*/ 7 h 897"/>
              <a:gd name="T70" fmla="*/ 872 w 1107"/>
              <a:gd name="T71" fmla="*/ 50 h 897"/>
              <a:gd name="T72" fmla="*/ 836 w 1107"/>
              <a:gd name="T73" fmla="*/ 74 h 897"/>
              <a:gd name="T74" fmla="*/ 778 w 1107"/>
              <a:gd name="T75" fmla="*/ 35 h 897"/>
              <a:gd name="T76" fmla="*/ 728 w 1107"/>
              <a:gd name="T77" fmla="*/ 70 h 897"/>
              <a:gd name="T78" fmla="*/ 744 w 1107"/>
              <a:gd name="T79" fmla="*/ 136 h 897"/>
              <a:gd name="T80" fmla="*/ 703 w 1107"/>
              <a:gd name="T81" fmla="*/ 164 h 897"/>
              <a:gd name="T82" fmla="*/ 640 w 1107"/>
              <a:gd name="T83" fmla="*/ 203 h 897"/>
              <a:gd name="T84" fmla="*/ 710 w 1107"/>
              <a:gd name="T85" fmla="*/ 255 h 897"/>
              <a:gd name="T86" fmla="*/ 712 w 1107"/>
              <a:gd name="T87" fmla="*/ 277 h 897"/>
              <a:gd name="T88" fmla="*/ 668 w 1107"/>
              <a:gd name="T89" fmla="*/ 347 h 897"/>
              <a:gd name="T90" fmla="*/ 745 w 1107"/>
              <a:gd name="T91" fmla="*/ 361 h 897"/>
              <a:gd name="T92" fmla="*/ 791 w 1107"/>
              <a:gd name="T93" fmla="*/ 377 h 897"/>
              <a:gd name="T94" fmla="*/ 799 w 1107"/>
              <a:gd name="T95" fmla="*/ 443 h 897"/>
              <a:gd name="T96" fmla="*/ 859 w 1107"/>
              <a:gd name="T97" fmla="*/ 456 h 897"/>
              <a:gd name="T98" fmla="*/ 894 w 1107"/>
              <a:gd name="T99" fmla="*/ 393 h 897"/>
              <a:gd name="T100" fmla="*/ 941 w 1107"/>
              <a:gd name="T101" fmla="*/ 401 h 897"/>
              <a:gd name="T102" fmla="*/ 1018 w 1107"/>
              <a:gd name="T103" fmla="*/ 415 h 897"/>
              <a:gd name="T104" fmla="*/ 825 w 1107"/>
              <a:gd name="T105" fmla="*/ 164 h 897"/>
              <a:gd name="T106" fmla="*/ 803 w 1107"/>
              <a:gd name="T107" fmla="*/ 279 h 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07" h="897">
                <a:moveTo>
                  <a:pt x="654" y="716"/>
                </a:moveTo>
                <a:cubicBezTo>
                  <a:pt x="616" y="670"/>
                  <a:pt x="616" y="670"/>
                  <a:pt x="616" y="670"/>
                </a:cubicBezTo>
                <a:cubicBezTo>
                  <a:pt x="593" y="654"/>
                  <a:pt x="603" y="638"/>
                  <a:pt x="600" y="625"/>
                </a:cubicBezTo>
                <a:cubicBezTo>
                  <a:pt x="600" y="625"/>
                  <a:pt x="600" y="625"/>
                  <a:pt x="600" y="625"/>
                </a:cubicBezTo>
                <a:cubicBezTo>
                  <a:pt x="605" y="617"/>
                  <a:pt x="611" y="609"/>
                  <a:pt x="608" y="596"/>
                </a:cubicBezTo>
                <a:cubicBezTo>
                  <a:pt x="618" y="580"/>
                  <a:pt x="623" y="572"/>
                  <a:pt x="649" y="567"/>
                </a:cubicBezTo>
                <a:cubicBezTo>
                  <a:pt x="715" y="553"/>
                  <a:pt x="715" y="553"/>
                  <a:pt x="715" y="553"/>
                </a:cubicBezTo>
                <a:cubicBezTo>
                  <a:pt x="728" y="550"/>
                  <a:pt x="733" y="542"/>
                  <a:pt x="730" y="529"/>
                </a:cubicBezTo>
                <a:cubicBezTo>
                  <a:pt x="727" y="482"/>
                  <a:pt x="727" y="482"/>
                  <a:pt x="727" y="482"/>
                </a:cubicBezTo>
                <a:cubicBezTo>
                  <a:pt x="724" y="469"/>
                  <a:pt x="717" y="463"/>
                  <a:pt x="701" y="453"/>
                </a:cubicBezTo>
                <a:cubicBezTo>
                  <a:pt x="641" y="459"/>
                  <a:pt x="641" y="459"/>
                  <a:pt x="641" y="459"/>
                </a:cubicBezTo>
                <a:cubicBezTo>
                  <a:pt x="620" y="457"/>
                  <a:pt x="604" y="447"/>
                  <a:pt x="601" y="434"/>
                </a:cubicBezTo>
                <a:cubicBezTo>
                  <a:pt x="598" y="421"/>
                  <a:pt x="590" y="416"/>
                  <a:pt x="580" y="397"/>
                </a:cubicBezTo>
                <a:cubicBezTo>
                  <a:pt x="577" y="384"/>
                  <a:pt x="574" y="371"/>
                  <a:pt x="584" y="355"/>
                </a:cubicBezTo>
                <a:cubicBezTo>
                  <a:pt x="628" y="305"/>
                  <a:pt x="628" y="305"/>
                  <a:pt x="628" y="305"/>
                </a:cubicBezTo>
                <a:cubicBezTo>
                  <a:pt x="634" y="297"/>
                  <a:pt x="631" y="284"/>
                  <a:pt x="623" y="279"/>
                </a:cubicBezTo>
                <a:cubicBezTo>
                  <a:pt x="581" y="240"/>
                  <a:pt x="581" y="240"/>
                  <a:pt x="581" y="240"/>
                </a:cubicBezTo>
                <a:cubicBezTo>
                  <a:pt x="573" y="235"/>
                  <a:pt x="560" y="238"/>
                  <a:pt x="547" y="240"/>
                </a:cubicBezTo>
                <a:cubicBezTo>
                  <a:pt x="503" y="291"/>
                  <a:pt x="503" y="291"/>
                  <a:pt x="503" y="291"/>
                </a:cubicBezTo>
                <a:cubicBezTo>
                  <a:pt x="484" y="302"/>
                  <a:pt x="471" y="304"/>
                  <a:pt x="463" y="299"/>
                </a:cubicBezTo>
                <a:cubicBezTo>
                  <a:pt x="456" y="294"/>
                  <a:pt x="435" y="292"/>
                  <a:pt x="427" y="287"/>
                </a:cubicBezTo>
                <a:cubicBezTo>
                  <a:pt x="419" y="282"/>
                  <a:pt x="403" y="271"/>
                  <a:pt x="400" y="258"/>
                </a:cubicBezTo>
                <a:cubicBezTo>
                  <a:pt x="386" y="193"/>
                  <a:pt x="386" y="193"/>
                  <a:pt x="386" y="193"/>
                </a:cubicBezTo>
                <a:cubicBezTo>
                  <a:pt x="384" y="180"/>
                  <a:pt x="368" y="170"/>
                  <a:pt x="368" y="170"/>
                </a:cubicBezTo>
                <a:cubicBezTo>
                  <a:pt x="308" y="176"/>
                  <a:pt x="308" y="176"/>
                  <a:pt x="308" y="176"/>
                </a:cubicBezTo>
                <a:cubicBezTo>
                  <a:pt x="308" y="176"/>
                  <a:pt x="289" y="187"/>
                  <a:pt x="292" y="200"/>
                </a:cubicBezTo>
                <a:cubicBezTo>
                  <a:pt x="285" y="263"/>
                  <a:pt x="285" y="263"/>
                  <a:pt x="285" y="263"/>
                </a:cubicBezTo>
                <a:cubicBezTo>
                  <a:pt x="291" y="289"/>
                  <a:pt x="277" y="292"/>
                  <a:pt x="272" y="300"/>
                </a:cubicBezTo>
                <a:cubicBezTo>
                  <a:pt x="272" y="300"/>
                  <a:pt x="272" y="300"/>
                  <a:pt x="267" y="308"/>
                </a:cubicBezTo>
                <a:cubicBezTo>
                  <a:pt x="259" y="302"/>
                  <a:pt x="246" y="305"/>
                  <a:pt x="241" y="313"/>
                </a:cubicBezTo>
                <a:cubicBezTo>
                  <a:pt x="236" y="321"/>
                  <a:pt x="236" y="321"/>
                  <a:pt x="236" y="321"/>
                </a:cubicBezTo>
                <a:cubicBezTo>
                  <a:pt x="223" y="324"/>
                  <a:pt x="210" y="327"/>
                  <a:pt x="194" y="317"/>
                </a:cubicBezTo>
                <a:cubicBezTo>
                  <a:pt x="139" y="281"/>
                  <a:pt x="139" y="281"/>
                  <a:pt x="139" y="281"/>
                </a:cubicBezTo>
                <a:cubicBezTo>
                  <a:pt x="131" y="276"/>
                  <a:pt x="110" y="273"/>
                  <a:pt x="104" y="281"/>
                </a:cubicBezTo>
                <a:cubicBezTo>
                  <a:pt x="79" y="321"/>
                  <a:pt x="79" y="321"/>
                  <a:pt x="79" y="321"/>
                </a:cubicBezTo>
                <a:cubicBezTo>
                  <a:pt x="66" y="324"/>
                  <a:pt x="68" y="337"/>
                  <a:pt x="79" y="355"/>
                </a:cubicBezTo>
                <a:cubicBezTo>
                  <a:pt x="121" y="394"/>
                  <a:pt x="121" y="394"/>
                  <a:pt x="121" y="394"/>
                </a:cubicBezTo>
                <a:cubicBezTo>
                  <a:pt x="140" y="417"/>
                  <a:pt x="135" y="425"/>
                  <a:pt x="132" y="446"/>
                </a:cubicBezTo>
                <a:cubicBezTo>
                  <a:pt x="132" y="446"/>
                  <a:pt x="132" y="446"/>
                  <a:pt x="132" y="446"/>
                </a:cubicBezTo>
                <a:cubicBezTo>
                  <a:pt x="127" y="454"/>
                  <a:pt x="122" y="462"/>
                  <a:pt x="117" y="470"/>
                </a:cubicBezTo>
                <a:cubicBezTo>
                  <a:pt x="117" y="470"/>
                  <a:pt x="117" y="470"/>
                  <a:pt x="117" y="470"/>
                </a:cubicBezTo>
                <a:cubicBezTo>
                  <a:pt x="120" y="483"/>
                  <a:pt x="109" y="499"/>
                  <a:pt x="83" y="505"/>
                </a:cubicBezTo>
                <a:cubicBezTo>
                  <a:pt x="23" y="511"/>
                  <a:pt x="23" y="511"/>
                  <a:pt x="23" y="511"/>
                </a:cubicBezTo>
                <a:cubicBezTo>
                  <a:pt x="10" y="514"/>
                  <a:pt x="0" y="529"/>
                  <a:pt x="2" y="543"/>
                </a:cubicBezTo>
                <a:cubicBezTo>
                  <a:pt x="5" y="590"/>
                  <a:pt x="5" y="590"/>
                  <a:pt x="5" y="590"/>
                </a:cubicBezTo>
                <a:cubicBezTo>
                  <a:pt x="8" y="603"/>
                  <a:pt x="16" y="608"/>
                  <a:pt x="37" y="610"/>
                </a:cubicBezTo>
                <a:cubicBezTo>
                  <a:pt x="92" y="612"/>
                  <a:pt x="92" y="612"/>
                  <a:pt x="92" y="612"/>
                </a:cubicBezTo>
                <a:cubicBezTo>
                  <a:pt x="113" y="614"/>
                  <a:pt x="129" y="625"/>
                  <a:pt x="132" y="638"/>
                </a:cubicBezTo>
                <a:cubicBezTo>
                  <a:pt x="132" y="638"/>
                  <a:pt x="132" y="638"/>
                  <a:pt x="132" y="638"/>
                </a:cubicBezTo>
                <a:cubicBezTo>
                  <a:pt x="140" y="643"/>
                  <a:pt x="142" y="656"/>
                  <a:pt x="150" y="661"/>
                </a:cubicBezTo>
                <a:cubicBezTo>
                  <a:pt x="145" y="669"/>
                  <a:pt x="145" y="669"/>
                  <a:pt x="145" y="669"/>
                </a:cubicBezTo>
                <a:cubicBezTo>
                  <a:pt x="153" y="674"/>
                  <a:pt x="156" y="687"/>
                  <a:pt x="140" y="711"/>
                </a:cubicBezTo>
                <a:cubicBezTo>
                  <a:pt x="109" y="759"/>
                  <a:pt x="109" y="759"/>
                  <a:pt x="109" y="759"/>
                </a:cubicBezTo>
                <a:cubicBezTo>
                  <a:pt x="99" y="775"/>
                  <a:pt x="102" y="788"/>
                  <a:pt x="110" y="793"/>
                </a:cubicBezTo>
                <a:cubicBezTo>
                  <a:pt x="152" y="832"/>
                  <a:pt x="152" y="832"/>
                  <a:pt x="152" y="832"/>
                </a:cubicBezTo>
                <a:cubicBezTo>
                  <a:pt x="160" y="837"/>
                  <a:pt x="173" y="834"/>
                  <a:pt x="178" y="826"/>
                </a:cubicBezTo>
                <a:cubicBezTo>
                  <a:pt x="230" y="781"/>
                  <a:pt x="230" y="781"/>
                  <a:pt x="230" y="781"/>
                </a:cubicBezTo>
                <a:cubicBezTo>
                  <a:pt x="248" y="770"/>
                  <a:pt x="261" y="767"/>
                  <a:pt x="269" y="772"/>
                </a:cubicBezTo>
                <a:cubicBezTo>
                  <a:pt x="269" y="772"/>
                  <a:pt x="269" y="772"/>
                  <a:pt x="269" y="772"/>
                </a:cubicBezTo>
                <a:cubicBezTo>
                  <a:pt x="282" y="769"/>
                  <a:pt x="298" y="779"/>
                  <a:pt x="306" y="785"/>
                </a:cubicBezTo>
                <a:cubicBezTo>
                  <a:pt x="306" y="785"/>
                  <a:pt x="306" y="785"/>
                  <a:pt x="306" y="785"/>
                </a:cubicBezTo>
                <a:cubicBezTo>
                  <a:pt x="319" y="782"/>
                  <a:pt x="327" y="787"/>
                  <a:pt x="332" y="813"/>
                </a:cubicBezTo>
                <a:cubicBezTo>
                  <a:pt x="346" y="878"/>
                  <a:pt x="346" y="878"/>
                  <a:pt x="346" y="878"/>
                </a:cubicBezTo>
                <a:cubicBezTo>
                  <a:pt x="349" y="892"/>
                  <a:pt x="357" y="897"/>
                  <a:pt x="370" y="894"/>
                </a:cubicBezTo>
                <a:cubicBezTo>
                  <a:pt x="425" y="896"/>
                  <a:pt x="425" y="896"/>
                  <a:pt x="425" y="896"/>
                </a:cubicBezTo>
                <a:cubicBezTo>
                  <a:pt x="430" y="888"/>
                  <a:pt x="443" y="885"/>
                  <a:pt x="440" y="872"/>
                </a:cubicBezTo>
                <a:cubicBezTo>
                  <a:pt x="440" y="804"/>
                  <a:pt x="440" y="804"/>
                  <a:pt x="440" y="804"/>
                </a:cubicBezTo>
                <a:cubicBezTo>
                  <a:pt x="442" y="783"/>
                  <a:pt x="460" y="772"/>
                  <a:pt x="466" y="764"/>
                </a:cubicBezTo>
                <a:cubicBezTo>
                  <a:pt x="466" y="764"/>
                  <a:pt x="466" y="764"/>
                  <a:pt x="466" y="764"/>
                </a:cubicBezTo>
                <a:cubicBezTo>
                  <a:pt x="479" y="761"/>
                  <a:pt x="492" y="758"/>
                  <a:pt x="497" y="750"/>
                </a:cubicBezTo>
                <a:cubicBezTo>
                  <a:pt x="497" y="750"/>
                  <a:pt x="497" y="750"/>
                  <a:pt x="497" y="750"/>
                </a:cubicBezTo>
                <a:cubicBezTo>
                  <a:pt x="510" y="747"/>
                  <a:pt x="523" y="745"/>
                  <a:pt x="539" y="755"/>
                </a:cubicBezTo>
                <a:cubicBezTo>
                  <a:pt x="594" y="791"/>
                  <a:pt x="594" y="791"/>
                  <a:pt x="594" y="791"/>
                </a:cubicBezTo>
                <a:cubicBezTo>
                  <a:pt x="602" y="796"/>
                  <a:pt x="623" y="798"/>
                  <a:pt x="628" y="790"/>
                </a:cubicBezTo>
                <a:cubicBezTo>
                  <a:pt x="659" y="743"/>
                  <a:pt x="659" y="743"/>
                  <a:pt x="659" y="743"/>
                </a:cubicBezTo>
                <a:cubicBezTo>
                  <a:pt x="659" y="743"/>
                  <a:pt x="669" y="727"/>
                  <a:pt x="654" y="716"/>
                </a:cubicBezTo>
                <a:close/>
                <a:moveTo>
                  <a:pt x="281" y="633"/>
                </a:moveTo>
                <a:cubicBezTo>
                  <a:pt x="223" y="584"/>
                  <a:pt x="219" y="502"/>
                  <a:pt x="263" y="452"/>
                </a:cubicBezTo>
                <a:cubicBezTo>
                  <a:pt x="313" y="393"/>
                  <a:pt x="399" y="382"/>
                  <a:pt x="457" y="431"/>
                </a:cubicBezTo>
                <a:cubicBezTo>
                  <a:pt x="507" y="475"/>
                  <a:pt x="518" y="561"/>
                  <a:pt x="469" y="619"/>
                </a:cubicBezTo>
                <a:cubicBezTo>
                  <a:pt x="420" y="678"/>
                  <a:pt x="339" y="682"/>
                  <a:pt x="281" y="633"/>
                </a:cubicBezTo>
                <a:close/>
                <a:moveTo>
                  <a:pt x="1019" y="398"/>
                </a:moveTo>
                <a:cubicBezTo>
                  <a:pt x="1004" y="362"/>
                  <a:pt x="1004" y="362"/>
                  <a:pt x="1004" y="362"/>
                </a:cubicBezTo>
                <a:cubicBezTo>
                  <a:pt x="992" y="348"/>
                  <a:pt x="1002" y="340"/>
                  <a:pt x="1002" y="332"/>
                </a:cubicBezTo>
                <a:cubicBezTo>
                  <a:pt x="1002" y="332"/>
                  <a:pt x="1002" y="332"/>
                  <a:pt x="1002" y="332"/>
                </a:cubicBezTo>
                <a:cubicBezTo>
                  <a:pt x="1007" y="328"/>
                  <a:pt x="1011" y="324"/>
                  <a:pt x="1012" y="315"/>
                </a:cubicBezTo>
                <a:cubicBezTo>
                  <a:pt x="1021" y="307"/>
                  <a:pt x="1026" y="303"/>
                  <a:pt x="1043" y="304"/>
                </a:cubicBezTo>
                <a:cubicBezTo>
                  <a:pt x="1086" y="307"/>
                  <a:pt x="1086" y="307"/>
                  <a:pt x="1086" y="307"/>
                </a:cubicBezTo>
                <a:cubicBezTo>
                  <a:pt x="1095" y="308"/>
                  <a:pt x="1099" y="304"/>
                  <a:pt x="1100" y="295"/>
                </a:cubicBezTo>
                <a:cubicBezTo>
                  <a:pt x="1107" y="266"/>
                  <a:pt x="1107" y="266"/>
                  <a:pt x="1107" y="266"/>
                </a:cubicBezTo>
                <a:cubicBezTo>
                  <a:pt x="1107" y="257"/>
                  <a:pt x="1103" y="252"/>
                  <a:pt x="1095" y="243"/>
                </a:cubicBezTo>
                <a:cubicBezTo>
                  <a:pt x="1057" y="236"/>
                  <a:pt x="1057" y="236"/>
                  <a:pt x="1057" y="236"/>
                </a:cubicBezTo>
                <a:cubicBezTo>
                  <a:pt x="1044" y="231"/>
                  <a:pt x="1036" y="222"/>
                  <a:pt x="1037" y="213"/>
                </a:cubicBezTo>
                <a:cubicBezTo>
                  <a:pt x="1038" y="205"/>
                  <a:pt x="1034" y="200"/>
                  <a:pt x="1030" y="187"/>
                </a:cubicBezTo>
                <a:cubicBezTo>
                  <a:pt x="1031" y="178"/>
                  <a:pt x="1032" y="170"/>
                  <a:pt x="1041" y="162"/>
                </a:cubicBezTo>
                <a:cubicBezTo>
                  <a:pt x="1077" y="138"/>
                  <a:pt x="1077" y="138"/>
                  <a:pt x="1077" y="138"/>
                </a:cubicBezTo>
                <a:cubicBezTo>
                  <a:pt x="1082" y="134"/>
                  <a:pt x="1083" y="126"/>
                  <a:pt x="1079" y="121"/>
                </a:cubicBezTo>
                <a:cubicBezTo>
                  <a:pt x="1059" y="89"/>
                  <a:pt x="1059" y="89"/>
                  <a:pt x="1059" y="89"/>
                </a:cubicBezTo>
                <a:cubicBezTo>
                  <a:pt x="1055" y="85"/>
                  <a:pt x="1047" y="84"/>
                  <a:pt x="1038" y="83"/>
                </a:cubicBezTo>
                <a:cubicBezTo>
                  <a:pt x="1002" y="107"/>
                  <a:pt x="1002" y="107"/>
                  <a:pt x="1002" y="107"/>
                </a:cubicBezTo>
                <a:cubicBezTo>
                  <a:pt x="989" y="110"/>
                  <a:pt x="980" y="110"/>
                  <a:pt x="976" y="105"/>
                </a:cubicBezTo>
                <a:cubicBezTo>
                  <a:pt x="972" y="100"/>
                  <a:pt x="960" y="95"/>
                  <a:pt x="956" y="91"/>
                </a:cubicBezTo>
                <a:cubicBezTo>
                  <a:pt x="952" y="86"/>
                  <a:pt x="944" y="77"/>
                  <a:pt x="944" y="68"/>
                </a:cubicBezTo>
                <a:cubicBezTo>
                  <a:pt x="948" y="25"/>
                  <a:pt x="948" y="25"/>
                  <a:pt x="948" y="25"/>
                </a:cubicBezTo>
                <a:cubicBezTo>
                  <a:pt x="948" y="17"/>
                  <a:pt x="940" y="7"/>
                  <a:pt x="940" y="7"/>
                </a:cubicBezTo>
                <a:cubicBezTo>
                  <a:pt x="902" y="0"/>
                  <a:pt x="902" y="0"/>
                  <a:pt x="902" y="0"/>
                </a:cubicBezTo>
                <a:cubicBezTo>
                  <a:pt x="902" y="0"/>
                  <a:pt x="889" y="4"/>
                  <a:pt x="888" y="12"/>
                </a:cubicBezTo>
                <a:cubicBezTo>
                  <a:pt x="872" y="50"/>
                  <a:pt x="872" y="50"/>
                  <a:pt x="872" y="50"/>
                </a:cubicBezTo>
                <a:cubicBezTo>
                  <a:pt x="871" y="67"/>
                  <a:pt x="862" y="67"/>
                  <a:pt x="858" y="71"/>
                </a:cubicBezTo>
                <a:cubicBezTo>
                  <a:pt x="858" y="71"/>
                  <a:pt x="858" y="71"/>
                  <a:pt x="853" y="75"/>
                </a:cubicBezTo>
                <a:cubicBezTo>
                  <a:pt x="849" y="70"/>
                  <a:pt x="840" y="70"/>
                  <a:pt x="836" y="74"/>
                </a:cubicBezTo>
                <a:cubicBezTo>
                  <a:pt x="831" y="78"/>
                  <a:pt x="831" y="78"/>
                  <a:pt x="831" y="78"/>
                </a:cubicBezTo>
                <a:cubicBezTo>
                  <a:pt x="822" y="77"/>
                  <a:pt x="814" y="76"/>
                  <a:pt x="806" y="67"/>
                </a:cubicBezTo>
                <a:cubicBezTo>
                  <a:pt x="778" y="35"/>
                  <a:pt x="778" y="35"/>
                  <a:pt x="778" y="35"/>
                </a:cubicBezTo>
                <a:cubicBezTo>
                  <a:pt x="774" y="30"/>
                  <a:pt x="762" y="25"/>
                  <a:pt x="757" y="29"/>
                </a:cubicBezTo>
                <a:cubicBezTo>
                  <a:pt x="734" y="49"/>
                  <a:pt x="734" y="49"/>
                  <a:pt x="734" y="49"/>
                </a:cubicBezTo>
                <a:cubicBezTo>
                  <a:pt x="725" y="49"/>
                  <a:pt x="725" y="57"/>
                  <a:pt x="728" y="70"/>
                </a:cubicBezTo>
                <a:cubicBezTo>
                  <a:pt x="747" y="102"/>
                  <a:pt x="747" y="102"/>
                  <a:pt x="747" y="102"/>
                </a:cubicBezTo>
                <a:cubicBezTo>
                  <a:pt x="754" y="120"/>
                  <a:pt x="750" y="124"/>
                  <a:pt x="744" y="136"/>
                </a:cubicBezTo>
                <a:cubicBezTo>
                  <a:pt x="744" y="136"/>
                  <a:pt x="744" y="136"/>
                  <a:pt x="744" y="136"/>
                </a:cubicBezTo>
                <a:cubicBezTo>
                  <a:pt x="740" y="140"/>
                  <a:pt x="735" y="144"/>
                  <a:pt x="731" y="148"/>
                </a:cubicBezTo>
                <a:cubicBezTo>
                  <a:pt x="731" y="148"/>
                  <a:pt x="731" y="148"/>
                  <a:pt x="731" y="148"/>
                </a:cubicBezTo>
                <a:cubicBezTo>
                  <a:pt x="730" y="157"/>
                  <a:pt x="721" y="165"/>
                  <a:pt x="703" y="164"/>
                </a:cubicBezTo>
                <a:cubicBezTo>
                  <a:pt x="665" y="157"/>
                  <a:pt x="665" y="157"/>
                  <a:pt x="665" y="157"/>
                </a:cubicBezTo>
                <a:cubicBezTo>
                  <a:pt x="656" y="156"/>
                  <a:pt x="647" y="164"/>
                  <a:pt x="647" y="173"/>
                </a:cubicBezTo>
                <a:cubicBezTo>
                  <a:pt x="640" y="203"/>
                  <a:pt x="640" y="203"/>
                  <a:pt x="640" y="203"/>
                </a:cubicBezTo>
                <a:cubicBezTo>
                  <a:pt x="639" y="211"/>
                  <a:pt x="643" y="216"/>
                  <a:pt x="656" y="221"/>
                </a:cubicBezTo>
                <a:cubicBezTo>
                  <a:pt x="690" y="232"/>
                  <a:pt x="690" y="232"/>
                  <a:pt x="690" y="232"/>
                </a:cubicBezTo>
                <a:cubicBezTo>
                  <a:pt x="702" y="237"/>
                  <a:pt x="710" y="246"/>
                  <a:pt x="710" y="255"/>
                </a:cubicBezTo>
                <a:cubicBezTo>
                  <a:pt x="710" y="255"/>
                  <a:pt x="710" y="255"/>
                  <a:pt x="710" y="255"/>
                </a:cubicBezTo>
                <a:cubicBezTo>
                  <a:pt x="714" y="260"/>
                  <a:pt x="713" y="268"/>
                  <a:pt x="717" y="273"/>
                </a:cubicBezTo>
                <a:cubicBezTo>
                  <a:pt x="712" y="277"/>
                  <a:pt x="712" y="277"/>
                  <a:pt x="712" y="277"/>
                </a:cubicBezTo>
                <a:cubicBezTo>
                  <a:pt x="716" y="281"/>
                  <a:pt x="716" y="290"/>
                  <a:pt x="702" y="302"/>
                </a:cubicBezTo>
                <a:cubicBezTo>
                  <a:pt x="674" y="326"/>
                  <a:pt x="674" y="326"/>
                  <a:pt x="674" y="326"/>
                </a:cubicBezTo>
                <a:cubicBezTo>
                  <a:pt x="665" y="334"/>
                  <a:pt x="664" y="343"/>
                  <a:pt x="668" y="347"/>
                </a:cubicBezTo>
                <a:cubicBezTo>
                  <a:pt x="687" y="379"/>
                  <a:pt x="687" y="379"/>
                  <a:pt x="687" y="379"/>
                </a:cubicBezTo>
                <a:cubicBezTo>
                  <a:pt x="691" y="383"/>
                  <a:pt x="700" y="384"/>
                  <a:pt x="704" y="380"/>
                </a:cubicBezTo>
                <a:cubicBezTo>
                  <a:pt x="745" y="361"/>
                  <a:pt x="745" y="361"/>
                  <a:pt x="745" y="361"/>
                </a:cubicBezTo>
                <a:cubicBezTo>
                  <a:pt x="758" y="358"/>
                  <a:pt x="767" y="358"/>
                  <a:pt x="771" y="363"/>
                </a:cubicBezTo>
                <a:cubicBezTo>
                  <a:pt x="771" y="363"/>
                  <a:pt x="771" y="363"/>
                  <a:pt x="771" y="363"/>
                </a:cubicBezTo>
                <a:cubicBezTo>
                  <a:pt x="779" y="364"/>
                  <a:pt x="787" y="373"/>
                  <a:pt x="791" y="377"/>
                </a:cubicBezTo>
                <a:cubicBezTo>
                  <a:pt x="791" y="377"/>
                  <a:pt x="791" y="377"/>
                  <a:pt x="791" y="377"/>
                </a:cubicBezTo>
                <a:cubicBezTo>
                  <a:pt x="800" y="378"/>
                  <a:pt x="804" y="383"/>
                  <a:pt x="802" y="400"/>
                </a:cubicBezTo>
                <a:cubicBezTo>
                  <a:pt x="799" y="443"/>
                  <a:pt x="799" y="443"/>
                  <a:pt x="799" y="443"/>
                </a:cubicBezTo>
                <a:cubicBezTo>
                  <a:pt x="798" y="451"/>
                  <a:pt x="802" y="456"/>
                  <a:pt x="811" y="457"/>
                </a:cubicBezTo>
                <a:cubicBezTo>
                  <a:pt x="845" y="468"/>
                  <a:pt x="845" y="468"/>
                  <a:pt x="845" y="468"/>
                </a:cubicBezTo>
                <a:cubicBezTo>
                  <a:pt x="849" y="464"/>
                  <a:pt x="858" y="464"/>
                  <a:pt x="859" y="456"/>
                </a:cubicBezTo>
                <a:cubicBezTo>
                  <a:pt x="871" y="413"/>
                  <a:pt x="871" y="413"/>
                  <a:pt x="871" y="413"/>
                </a:cubicBezTo>
                <a:cubicBezTo>
                  <a:pt x="876" y="401"/>
                  <a:pt x="889" y="397"/>
                  <a:pt x="894" y="393"/>
                </a:cubicBezTo>
                <a:cubicBezTo>
                  <a:pt x="894" y="393"/>
                  <a:pt x="894" y="393"/>
                  <a:pt x="894" y="393"/>
                </a:cubicBezTo>
                <a:cubicBezTo>
                  <a:pt x="902" y="394"/>
                  <a:pt x="911" y="395"/>
                  <a:pt x="916" y="391"/>
                </a:cubicBezTo>
                <a:cubicBezTo>
                  <a:pt x="916" y="391"/>
                  <a:pt x="916" y="391"/>
                  <a:pt x="916" y="391"/>
                </a:cubicBezTo>
                <a:cubicBezTo>
                  <a:pt x="924" y="391"/>
                  <a:pt x="933" y="392"/>
                  <a:pt x="941" y="401"/>
                </a:cubicBezTo>
                <a:cubicBezTo>
                  <a:pt x="969" y="433"/>
                  <a:pt x="969" y="433"/>
                  <a:pt x="969" y="433"/>
                </a:cubicBezTo>
                <a:cubicBezTo>
                  <a:pt x="973" y="438"/>
                  <a:pt x="985" y="443"/>
                  <a:pt x="990" y="439"/>
                </a:cubicBezTo>
                <a:cubicBezTo>
                  <a:pt x="1018" y="415"/>
                  <a:pt x="1018" y="415"/>
                  <a:pt x="1018" y="415"/>
                </a:cubicBezTo>
                <a:cubicBezTo>
                  <a:pt x="1018" y="415"/>
                  <a:pt x="1027" y="407"/>
                  <a:pt x="1019" y="398"/>
                </a:cubicBezTo>
                <a:close/>
                <a:moveTo>
                  <a:pt x="803" y="279"/>
                </a:moveTo>
                <a:cubicBezTo>
                  <a:pt x="776" y="238"/>
                  <a:pt x="788" y="187"/>
                  <a:pt x="825" y="164"/>
                </a:cubicBezTo>
                <a:cubicBezTo>
                  <a:pt x="866" y="136"/>
                  <a:pt x="921" y="144"/>
                  <a:pt x="948" y="185"/>
                </a:cubicBezTo>
                <a:cubicBezTo>
                  <a:pt x="972" y="221"/>
                  <a:pt x="963" y="277"/>
                  <a:pt x="922" y="304"/>
                </a:cubicBezTo>
                <a:cubicBezTo>
                  <a:pt x="881" y="332"/>
                  <a:pt x="830" y="320"/>
                  <a:pt x="803" y="279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endParaRPr lang="en-US" sz="1730" dirty="0"/>
          </a:p>
        </p:txBody>
      </p:sp>
    </p:spTree>
    <p:extLst>
      <p:ext uri="{BB962C8B-B14F-4D97-AF65-F5344CB8AC3E}">
        <p14:creationId xmlns:p14="http://schemas.microsoft.com/office/powerpoint/2010/main" val="32755121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9EC9E-CD4D-49E7-88BC-D91E70AB7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 summarize -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3D9309-F49E-409E-9A8F-8904598720B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083921"/>
          </a:xfrm>
        </p:spPr>
        <p:txBody>
          <a:bodyPr/>
          <a:lstStyle/>
          <a:p>
            <a:r>
              <a:rPr lang="en-US" dirty="0"/>
              <a:t>There are multiple sign-in options to Azure AD in Hybrid scenarios</a:t>
            </a:r>
          </a:p>
          <a:p>
            <a:pPr lvl="1"/>
            <a:r>
              <a:rPr lang="en-US" dirty="0"/>
              <a:t>Federated authentication (with ADFS on premise)</a:t>
            </a:r>
          </a:p>
          <a:p>
            <a:pPr lvl="1"/>
            <a:r>
              <a:rPr lang="en-US" dirty="0"/>
              <a:t>Authentication to Azure AD with synced password (hashes) </a:t>
            </a:r>
          </a:p>
          <a:p>
            <a:pPr lvl="1"/>
            <a:r>
              <a:rPr lang="en-US" dirty="0"/>
              <a:t>Pass-through Authentication (with passwords still stored on premise)</a:t>
            </a:r>
          </a:p>
          <a:p>
            <a:pPr lvl="1"/>
            <a:endParaRPr lang="en-US" dirty="0"/>
          </a:p>
          <a:p>
            <a:r>
              <a:rPr lang="en-US" dirty="0"/>
              <a:t>All scenarios have their Pros and Cons, but</a:t>
            </a:r>
          </a:p>
          <a:p>
            <a:pPr lvl="1"/>
            <a:r>
              <a:rPr lang="en-US" dirty="0"/>
              <a:t>PTA or PHS are easy to implement and to manage. Security considerations should not be a problem. </a:t>
            </a:r>
          </a:p>
          <a:p>
            <a:pPr lvl="1"/>
            <a:r>
              <a:rPr lang="en-US" dirty="0"/>
              <a:t>ADFS – sometimes required if additional 3rd party security solutions are used or specific integration with 3rd service/identity providers is established.</a:t>
            </a:r>
          </a:p>
        </p:txBody>
      </p:sp>
    </p:spTree>
    <p:extLst>
      <p:ext uri="{BB962C8B-B14F-4D97-AF65-F5344CB8AC3E}">
        <p14:creationId xmlns:p14="http://schemas.microsoft.com/office/powerpoint/2010/main" val="482652868"/>
      </p:ext>
    </p:extLst>
  </p:cSld>
  <p:clrMapOvr>
    <a:masterClrMapping/>
  </p:clrMapOvr>
  <p:transition spd="slow">
    <p:push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7CAF8-F95E-4F68-8FAC-115565BE5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Resources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additional</a:t>
            </a:r>
            <a:r>
              <a:rPr lang="sl-SI" dirty="0"/>
              <a:t> </a:t>
            </a:r>
            <a:r>
              <a:rPr lang="sl-SI" dirty="0" err="1"/>
              <a:t>information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50122F-17D7-400F-A3D1-B4D16686AB3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545586"/>
          </a:xfrm>
        </p:spPr>
        <p:txBody>
          <a:bodyPr/>
          <a:lstStyle/>
          <a:p>
            <a:r>
              <a:rPr lang="sl-SI" sz="1600" dirty="0" err="1"/>
              <a:t>Getting</a:t>
            </a:r>
            <a:r>
              <a:rPr lang="sl-SI" sz="1600" dirty="0"/>
              <a:t> </a:t>
            </a:r>
            <a:r>
              <a:rPr lang="sl-SI" sz="1600" dirty="0" err="1"/>
              <a:t>started</a:t>
            </a:r>
            <a:r>
              <a:rPr lang="sl-SI" sz="1600" dirty="0"/>
              <a:t> </a:t>
            </a:r>
            <a:r>
              <a:rPr lang="sl-SI" sz="1600" dirty="0" err="1"/>
              <a:t>with</a:t>
            </a:r>
            <a:r>
              <a:rPr lang="sl-SI" sz="1600" dirty="0"/>
              <a:t> Azure AD - </a:t>
            </a:r>
            <a:r>
              <a:rPr lang="sl-SI" sz="1600" dirty="0">
                <a:hlinkClick r:id="rId2"/>
              </a:rPr>
              <a:t>https://docs.microsoft.com/en-us/azure/active-directory/get-started-azure-ad</a:t>
            </a:r>
            <a:r>
              <a:rPr lang="sl-SI" sz="1600" dirty="0"/>
              <a:t> </a:t>
            </a:r>
          </a:p>
          <a:p>
            <a:r>
              <a:rPr lang="en-US" sz="1600" dirty="0"/>
              <a:t>Integrate your on-premises directories with Azure Active Directory</a:t>
            </a:r>
            <a:r>
              <a:rPr lang="sl-SI" sz="1600" dirty="0"/>
              <a:t> - </a:t>
            </a:r>
            <a:r>
              <a:rPr lang="sl-SI" sz="1600" dirty="0">
                <a:hlinkClick r:id="rId3"/>
              </a:rPr>
              <a:t>https://docs.microsoft.com/en-us/azure/active-directory/connect/active-directory-aadconnect</a:t>
            </a:r>
            <a:r>
              <a:rPr lang="sl-SI" sz="1600" dirty="0"/>
              <a:t> </a:t>
            </a:r>
          </a:p>
          <a:p>
            <a:r>
              <a:rPr lang="en-US" sz="1600" dirty="0"/>
              <a:t>Azure AD Connect user sign-in options</a:t>
            </a:r>
            <a:r>
              <a:rPr lang="sl-SI" sz="1600" dirty="0"/>
              <a:t> - </a:t>
            </a:r>
            <a:r>
              <a:rPr lang="sl-SI" sz="1600" dirty="0">
                <a:hlinkClick r:id="rId4"/>
              </a:rPr>
              <a:t>https://docs.microsoft.com/en-us/azure/active-directory/connect/active-directory-aadconnect-user-signin</a:t>
            </a:r>
            <a:endParaRPr lang="sl-SI" sz="1600" dirty="0"/>
          </a:p>
          <a:p>
            <a:r>
              <a:rPr lang="en-US" sz="1600" dirty="0"/>
              <a:t>Azure Active Directory Seamless Single Sign-On</a:t>
            </a:r>
            <a:r>
              <a:rPr lang="sl-SI" sz="1600" dirty="0"/>
              <a:t> - </a:t>
            </a:r>
            <a:r>
              <a:rPr lang="sl-SI" sz="1600" dirty="0">
                <a:hlinkClick r:id="rId5"/>
              </a:rPr>
              <a:t>https://docs.microsoft.com/en-us/azure/active-directory/connect/active-directory-aadconnect-sso</a:t>
            </a:r>
            <a:r>
              <a:rPr lang="sl-SI" sz="1600" dirty="0"/>
              <a:t> </a:t>
            </a:r>
          </a:p>
          <a:p>
            <a:r>
              <a:rPr lang="en-US" sz="1600" dirty="0"/>
              <a:t>Implement password hash synchronization with Azure AD Connect sync</a:t>
            </a:r>
            <a:r>
              <a:rPr lang="sl-SI" sz="1600" dirty="0"/>
              <a:t> - </a:t>
            </a:r>
            <a:r>
              <a:rPr lang="sl-SI" sz="1600" dirty="0">
                <a:hlinkClick r:id="rId6"/>
              </a:rPr>
              <a:t>https://docs.microsoft.com/en-us/azure/active-directory/connect/active-directory-aadconnectsync-implement-password-hash-synchronization</a:t>
            </a:r>
            <a:r>
              <a:rPr lang="sl-SI" sz="1600" dirty="0"/>
              <a:t> </a:t>
            </a:r>
          </a:p>
          <a:p>
            <a:r>
              <a:rPr lang="en-US" sz="1600" dirty="0"/>
              <a:t>User sign-in with Azure Active Directory Pass-through Authentication</a:t>
            </a:r>
            <a:r>
              <a:rPr lang="sl-SI" sz="1600" dirty="0"/>
              <a:t> -  </a:t>
            </a:r>
            <a:br>
              <a:rPr lang="sl-SI" sz="1600" dirty="0"/>
            </a:br>
            <a:r>
              <a:rPr lang="en-US" sz="1600" dirty="0">
                <a:hlinkClick r:id="rId7"/>
              </a:rPr>
              <a:t>https://docs.microsoft.com/en-us/azure/active-directory/connect/active-directory-aadconnect-pass-through-authentication</a:t>
            </a:r>
            <a:endParaRPr lang="sl-SI" sz="1600" dirty="0"/>
          </a:p>
          <a:p>
            <a:endParaRPr lang="sl-SI" sz="1600" dirty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1434956"/>
      </p:ext>
    </p:extLst>
  </p:cSld>
  <p:clrMapOvr>
    <a:masterClrMapping/>
  </p:clrMapOvr>
  <p:transition spd="slow">
    <p:push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5535077"/>
      </p:ext>
    </p:extLst>
  </p:cSld>
  <p:clrMapOvr>
    <a:masterClrMapping/>
  </p:clrMapOvr>
  <p:transition spd="slow">
    <p:push/>
  </p:transition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630a2e83-186a-4a0f-ab27-bee8a8096abc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2977</TotalTime>
  <Words>2282</Words>
  <Application>Microsoft Office PowerPoint</Application>
  <PresentationFormat>Widescreen</PresentationFormat>
  <Paragraphs>344</Paragraphs>
  <Slides>31</Slides>
  <Notes>12</Notes>
  <HiddenSlides>5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2" baseType="lpstr">
      <vt:lpstr>ＭＳ Ｐゴシック</vt:lpstr>
      <vt:lpstr>Arial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Visio</vt:lpstr>
      <vt:lpstr>Pregled scenarijev uporabe storitve Azure Active Directory pri integraciji in nadzoru identitete uporabnika</vt:lpstr>
      <vt:lpstr>Session objectives</vt:lpstr>
      <vt:lpstr>What is Azure Active Directory?</vt:lpstr>
      <vt:lpstr>Azure Active Directory</vt:lpstr>
      <vt:lpstr>What is Azure AD Connect?</vt:lpstr>
      <vt:lpstr>User sign-in options</vt:lpstr>
      <vt:lpstr>Authentication options for Hybrid customers</vt:lpstr>
      <vt:lpstr>Same Sign-on (Sync only)</vt:lpstr>
      <vt:lpstr>Authentication with ADFS</vt:lpstr>
      <vt:lpstr>Authentication with ADFS</vt:lpstr>
      <vt:lpstr>Authentication with ADFS</vt:lpstr>
      <vt:lpstr>Authentication with Azure AD using PHS</vt:lpstr>
      <vt:lpstr>PHS – Security Considerations</vt:lpstr>
      <vt:lpstr>Authentication with Azure AD using PTA</vt:lpstr>
      <vt:lpstr>PTA – Additional features</vt:lpstr>
      <vt:lpstr>How does PTA work?</vt:lpstr>
      <vt:lpstr>PTA prerequisites </vt:lpstr>
      <vt:lpstr>PTA prerequisites </vt:lpstr>
      <vt:lpstr>PTA - Authentication Agent registration</vt:lpstr>
      <vt:lpstr>PTA - Process sign-in requests</vt:lpstr>
      <vt:lpstr>PTA – supported scenarios </vt:lpstr>
      <vt:lpstr>PTA – Additional HA option </vt:lpstr>
      <vt:lpstr>PTA – Smart Lockout </vt:lpstr>
      <vt:lpstr>Considerations for choosing authentication options</vt:lpstr>
      <vt:lpstr>Considerations for choosing authentication options</vt:lpstr>
      <vt:lpstr>Desktop SSO</vt:lpstr>
      <vt:lpstr>Desktop SSO - How does it work - Setup</vt:lpstr>
      <vt:lpstr>Desktop SSO - How does it work - Runtime</vt:lpstr>
      <vt:lpstr>To summarize - </vt:lpstr>
      <vt:lpstr>Resources and additional information</vt:lpstr>
      <vt:lpstr>PowerPoint Presentation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Gregor Suster</cp:lastModifiedBy>
  <cp:revision>52</cp:revision>
  <dcterms:created xsi:type="dcterms:W3CDTF">2018-03-14T10:09:21Z</dcterms:created>
  <dcterms:modified xsi:type="dcterms:W3CDTF">2018-05-28T09:59:41Z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