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23"/>
  </p:notesMasterIdLst>
  <p:handoutMasterIdLst>
    <p:handoutMasterId r:id="rId24"/>
  </p:handoutMasterIdLst>
  <p:sldIdLst>
    <p:sldId id="1554" r:id="rId5"/>
    <p:sldId id="1555" r:id="rId6"/>
    <p:sldId id="1594" r:id="rId7"/>
    <p:sldId id="1595" r:id="rId8"/>
    <p:sldId id="1627" r:id="rId9"/>
    <p:sldId id="1596" r:id="rId10"/>
    <p:sldId id="1597" r:id="rId11"/>
    <p:sldId id="1628" r:id="rId12"/>
    <p:sldId id="1632" r:id="rId13"/>
    <p:sldId id="1635" r:id="rId14"/>
    <p:sldId id="1636" r:id="rId15"/>
    <p:sldId id="1637" r:id="rId16"/>
    <p:sldId id="1638" r:id="rId17"/>
    <p:sldId id="1639" r:id="rId18"/>
    <p:sldId id="1605" r:id="rId19"/>
    <p:sldId id="1598" r:id="rId20"/>
    <p:sldId id="1606" r:id="rId21"/>
    <p:sldId id="1567" r:id="rId22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" id="{7C387404-1192-41C0-B597-22CE4160B4E1}">
          <p14:sldIdLst>
            <p14:sldId id="1554"/>
          </p14:sldIdLst>
        </p14:section>
        <p14:section name="NT Konferenca" id="{E5F0C148-FA8E-490A-9216-4B388E11F81F}">
          <p14:sldIdLst>
            <p14:sldId id="1555"/>
            <p14:sldId id="1594"/>
            <p14:sldId id="1595"/>
            <p14:sldId id="1627"/>
            <p14:sldId id="1596"/>
            <p14:sldId id="1597"/>
            <p14:sldId id="1628"/>
            <p14:sldId id="1632"/>
            <p14:sldId id="1635"/>
            <p14:sldId id="1636"/>
            <p14:sldId id="1637"/>
            <p14:sldId id="1638"/>
            <p14:sldId id="1639"/>
            <p14:sldId id="1605"/>
            <p14:sldId id="1598"/>
            <p14:sldId id="1606"/>
            <p14:sldId id="15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2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E16B"/>
    <a:srgbClr val="E4491C"/>
    <a:srgbClr val="F26522"/>
    <a:srgbClr val="F2F240"/>
    <a:srgbClr val="00AEEF"/>
    <a:srgbClr val="00254A"/>
    <a:srgbClr val="00BCF2"/>
    <a:srgbClr val="F08400"/>
    <a:srgbClr val="002050"/>
    <a:srgbClr val="3C5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2136" autoAdjust="0"/>
  </p:normalViewPr>
  <p:slideViewPr>
    <p:cSldViewPr>
      <p:cViewPr varScale="1">
        <p:scale>
          <a:sx n="89" d="100"/>
          <a:sy n="89" d="100"/>
        </p:scale>
        <p:origin x="498" y="90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-26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411"/>
    </p:cViewPr>
  </p:sorterViewPr>
  <p:notesViewPr>
    <p:cSldViewPr showGuides="1">
      <p:cViewPr varScale="1">
        <p:scale>
          <a:sx n="97" d="100"/>
          <a:sy n="97" d="100"/>
        </p:scale>
        <p:origin x="-478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5/30/2017 12:41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5/30/2017 12:41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5/30/2017 12:41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824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9489B14-6501-4CD1-A820-B9AC2BB636AD}" type="datetime8">
              <a:rPr lang="en-US" smtClean="0"/>
              <a:t>5/30/2017 12:41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75694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C0740-2900-4EFA-9B8C-16F6B35D92F1}" type="slidenum">
              <a:rPr lang="sl-SI" smtClean="0"/>
              <a:t>8</a:t>
            </a:fld>
            <a:endParaRPr lang="sl-SI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FFF6C71F-1E22-4838-A717-9E3B34B043C8}" type="datetime1">
              <a:rPr lang="sl-SI" smtClean="0"/>
              <a:t>30. 05. 2017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Header Placeholder 6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36162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2F5416D-752F-4A27-A7A5-0CB5FC0CFE2E}" type="datetime8">
              <a:rPr lang="en-US" smtClean="0">
                <a:solidFill>
                  <a:prstClr val="black"/>
                </a:solidFill>
              </a:rPr>
              <a:t>5/30/2017 12:41 PM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12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31131"/>
            <a:ext cx="12436475" cy="70256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57597" y="5081716"/>
            <a:ext cx="5949380" cy="188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076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Edit Master text styles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Second level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Third level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Fourth level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8517" y="5779161"/>
            <a:ext cx="1368152" cy="121536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Edit Master text styles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Second level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Third level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Fourth level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solidFill>
                  <a:srgbClr val="E4491C"/>
                </a:soli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solidFill>
                  <a:srgbClr val="E4491C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solidFill>
                  <a:srgbClr val="E4491C"/>
                </a:solidFill>
              </a:defRPr>
            </a:lvl1pPr>
          </a:lstStyle>
          <a:p>
            <a:r>
              <a:rPr lang="hr-HR" dirty="0"/>
              <a:t>Video title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9172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solidFill>
                  <a:srgbClr val="E4491C"/>
                </a:solidFill>
              </a:defRPr>
            </a:lvl1pPr>
          </a:lstStyle>
          <a:p>
            <a:r>
              <a:rPr lang="hr-HR" dirty="0"/>
              <a:t>Section title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551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am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342083" y="1073693"/>
            <a:ext cx="11848925" cy="2209516"/>
          </a:xfrm>
        </p:spPr>
        <p:txBody>
          <a:bodyPr/>
          <a:lstStyle>
            <a:lvl1pPr marL="349724" indent="-349724">
              <a:buFont typeface="Arial" pitchFamily="34" charset="0"/>
              <a:buChar char="•"/>
              <a:defRPr sz="2040"/>
            </a:lvl1pPr>
            <a:lvl2pPr marL="369153" indent="0">
              <a:buFont typeface="Arial" pitchFamily="34" charset="0"/>
              <a:buNone/>
              <a:defRPr sz="2040"/>
            </a:lvl2pPr>
            <a:lvl3pPr marL="1010313" indent="-281722">
              <a:buFont typeface="Arial" pitchFamily="34" charset="0"/>
              <a:buChar char="•"/>
              <a:defRPr sz="1836"/>
            </a:lvl3pPr>
            <a:lvl4pPr marL="1010313" indent="0" defTabSz="553729">
              <a:buFont typeface="Arial" pitchFamily="34" charset="0"/>
              <a:buNone/>
              <a:tabLst/>
              <a:defRPr sz="1836"/>
            </a:lvl4pPr>
            <a:lvl5pPr marL="1651473" marR="0" indent="-281722" algn="l" defTabSz="93259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lvl5pPr>
            <a:lvl6pPr marL="1651473" indent="0">
              <a:buNone/>
              <a:defRPr baseline="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sl-SI" dirty="0" smtClean="0"/>
          </a:p>
          <a:p>
            <a:pPr lvl="5"/>
            <a:r>
              <a:rPr lang="sl-SI" dirty="0" smtClean="0"/>
              <a:t>Sixth level</a:t>
            </a:r>
            <a:endParaRPr lang="sl-SI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42085" y="192395"/>
            <a:ext cx="11848925" cy="881298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729753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56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559" r:id="rId8"/>
    <p:sldLayoutId id="2147484562" r:id="rId9"/>
    <p:sldLayoutId id="2147484563" r:id="rId10"/>
    <p:sldLayoutId id="2147484463" r:id="rId11"/>
    <p:sldLayoutId id="2147484256" r:id="rId12"/>
    <p:sldLayoutId id="2147484260" r:id="rId13"/>
    <p:sldLayoutId id="2147484299" r:id="rId14"/>
    <p:sldLayoutId id="2147484564" r:id="rId15"/>
  </p:sldLayoutIdLst>
  <p:transition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jpeg"/><Relationship Id="rId3" Type="http://schemas.openxmlformats.org/officeDocument/2006/relationships/image" Target="../media/image21.emf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20.emf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19" Type="http://schemas.openxmlformats.org/officeDocument/2006/relationships/image" Target="../media/image37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azure/expressroute/expressroute-introduction" TargetMode="External"/><Relationship Id="rId2" Type="http://schemas.openxmlformats.org/officeDocument/2006/relationships/hyperlink" Target="https://azure.microsoft.com/en-us/services/expressroute/" TargetMode="Externa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5.png"/><Relationship Id="rId4" Type="http://schemas.openxmlformats.org/officeDocument/2006/relationships/hyperlink" Target="https://docs.microsoft.com/en-us/azure/expressroute/expressroute-workflows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4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79">
        <p14:reveal/>
      </p:transition>
    </mc:Choice>
    <mc:Fallback xmlns="">
      <p:transition spd="slow" advTm="1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5567" y="2345134"/>
            <a:ext cx="8751847" cy="1835285"/>
          </a:xfrm>
        </p:spPr>
        <p:txBody>
          <a:bodyPr/>
          <a:lstStyle/>
          <a:p>
            <a:r>
              <a:rPr lang="sl-SI" dirty="0" err="1" smtClean="0"/>
              <a:t>ExpressRoute</a:t>
            </a:r>
            <a:r>
              <a:rPr lang="sl-SI" dirty="0" smtClean="0"/>
              <a:t> Telekoma Slovenije</a:t>
            </a:r>
            <a:br>
              <a:rPr lang="sl-SI" dirty="0" smtClean="0"/>
            </a:br>
            <a:r>
              <a:rPr lang="sl-SI" sz="3200" dirty="0" smtClean="0"/>
              <a:t>Hitra zasebna povezava do </a:t>
            </a:r>
            <a:r>
              <a:rPr lang="sl-SI" sz="3200" dirty="0" err="1" smtClean="0"/>
              <a:t>Azure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280812" y="3713286"/>
            <a:ext cx="4937760" cy="731528"/>
          </a:xfrm>
        </p:spPr>
        <p:txBody>
          <a:bodyPr/>
          <a:lstStyle/>
          <a:p>
            <a:endParaRPr lang="sl-SI" dirty="0" smtClean="0">
              <a:solidFill>
                <a:srgbClr val="FFFFFF"/>
              </a:solidFill>
            </a:endParaRPr>
          </a:p>
          <a:p>
            <a:r>
              <a:rPr lang="sl-SI" dirty="0" smtClean="0">
                <a:solidFill>
                  <a:srgbClr val="FFFFFF"/>
                </a:solidFill>
              </a:rPr>
              <a:t>Mitja Jenček, Tomaž Šmid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92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32064">
        <p14:reveal/>
      </p:transition>
    </mc:Choice>
    <mc:Fallback xmlns="">
      <p:transition spd="slow" advTm="3206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Telekom Slovenije kot celovit IT ponudnik</a:t>
            </a:r>
            <a:endParaRPr lang="sl-SI" dirty="0"/>
          </a:p>
        </p:txBody>
      </p:sp>
      <p:grpSp>
        <p:nvGrpSpPr>
          <p:cNvPr id="5" name="Group 4"/>
          <p:cNvGrpSpPr/>
          <p:nvPr/>
        </p:nvGrpSpPr>
        <p:grpSpPr>
          <a:xfrm>
            <a:off x="1969765" y="1212849"/>
            <a:ext cx="7560839" cy="5084280"/>
            <a:chOff x="323528" y="1397386"/>
            <a:chExt cx="7560839" cy="508428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1484784"/>
              <a:ext cx="6624735" cy="4725400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323528" y="1397386"/>
              <a:ext cx="32047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16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AFE6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Nova poslovna področja, novi izzivi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AFE6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004048" y="1412776"/>
              <a:ext cx="109837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16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Smart future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851920" y="6204667"/>
              <a:ext cx="97174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16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Smart </a:t>
              </a:r>
              <a:r>
                <a:rPr kumimoji="0" lang="sl-SI" sz="12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now</a:t>
              </a:r>
              <a:endParaRPr kumimoji="0" lang="sl-SI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516216" y="4149080"/>
              <a:ext cx="8851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16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Smart </a:t>
              </a:r>
              <a:r>
                <a:rPr kumimoji="0" lang="sl-SI" sz="12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life</a:t>
              </a:r>
              <a:endParaRPr kumimoji="0" lang="sl-SI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000268" y="3501008"/>
              <a:ext cx="91082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16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Operaterji</a:t>
              </a:r>
            </a:p>
          </p:txBody>
        </p:sp>
        <p:sp>
          <p:nvSpPr>
            <p:cNvPr id="12" name="TextBox 9"/>
            <p:cNvSpPr txBox="1"/>
            <p:nvPr/>
          </p:nvSpPr>
          <p:spPr>
            <a:xfrm>
              <a:off x="1864251" y="5744289"/>
              <a:ext cx="10134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16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Bančništvo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76788" y="5179815"/>
              <a:ext cx="654519" cy="105228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33243" y="4135696"/>
              <a:ext cx="365733" cy="1518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25186963"/>
      </p:ext>
    </p:extLst>
  </p:cSld>
  <p:clrMapOvr>
    <a:masterClrMapping/>
  </p:clrMapOvr>
  <p:transition advTm="24619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Microsoft partnerski statusi, kompetence</a:t>
            </a:r>
            <a:endParaRPr lang="sl-SI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70412" y="1409030"/>
            <a:ext cx="10528300" cy="4682132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6725" lvl="1" indent="-285750">
              <a:buFont typeface="Arial" panose="020B0604020202020204" pitchFamily="34" charset="0"/>
              <a:buChar char="•"/>
            </a:pPr>
            <a:r>
              <a:rPr lang="sl-SI" sz="2000" dirty="0">
                <a:solidFill>
                  <a:schemeClr val="tx1"/>
                </a:solidFill>
              </a:rPr>
              <a:t>Microsoft Partner </a:t>
            </a:r>
            <a:r>
              <a:rPr lang="sl-SI" sz="2000" dirty="0" err="1">
                <a:solidFill>
                  <a:schemeClr val="tx1"/>
                </a:solidFill>
              </a:rPr>
              <a:t>Of</a:t>
            </a:r>
            <a:r>
              <a:rPr lang="sl-SI" sz="2000" dirty="0">
                <a:solidFill>
                  <a:schemeClr val="tx1"/>
                </a:solidFill>
              </a:rPr>
              <a:t> </a:t>
            </a:r>
            <a:r>
              <a:rPr lang="sl-SI" sz="2000" dirty="0" err="1">
                <a:solidFill>
                  <a:schemeClr val="tx1"/>
                </a:solidFill>
              </a:rPr>
              <a:t>The</a:t>
            </a:r>
            <a:r>
              <a:rPr lang="sl-SI" sz="2000" dirty="0">
                <a:solidFill>
                  <a:schemeClr val="tx1"/>
                </a:solidFill>
              </a:rPr>
              <a:t> </a:t>
            </a:r>
            <a:r>
              <a:rPr lang="sl-SI" sz="2000" dirty="0" err="1">
                <a:solidFill>
                  <a:schemeClr val="tx1"/>
                </a:solidFill>
              </a:rPr>
              <a:t>Year</a:t>
            </a:r>
            <a:r>
              <a:rPr lang="sl-SI" sz="2000" dirty="0">
                <a:solidFill>
                  <a:schemeClr val="tx1"/>
                </a:solidFill>
              </a:rPr>
              <a:t> </a:t>
            </a:r>
            <a:r>
              <a:rPr lang="sl-SI" sz="2000" dirty="0" smtClean="0">
                <a:solidFill>
                  <a:schemeClr val="tx1"/>
                </a:solidFill>
              </a:rPr>
              <a:t>2014</a:t>
            </a:r>
          </a:p>
          <a:p>
            <a:pPr marL="466725" lvl="1" indent="-285750">
              <a:buFont typeface="Arial" panose="020B0604020202020204" pitchFamily="34" charset="0"/>
              <a:buChar char="•"/>
            </a:pPr>
            <a:r>
              <a:rPr lang="sl-SI" sz="2000" dirty="0" smtClean="0">
                <a:solidFill>
                  <a:schemeClr val="tx1"/>
                </a:solidFill>
              </a:rPr>
              <a:t>Microsoft Large </a:t>
            </a:r>
            <a:r>
              <a:rPr lang="sl-SI" sz="2000" dirty="0" err="1" smtClean="0">
                <a:solidFill>
                  <a:schemeClr val="tx1"/>
                </a:solidFill>
              </a:rPr>
              <a:t>Account</a:t>
            </a:r>
            <a:r>
              <a:rPr lang="sl-SI" sz="2000" dirty="0" smtClean="0">
                <a:solidFill>
                  <a:schemeClr val="tx1"/>
                </a:solidFill>
              </a:rPr>
              <a:t> </a:t>
            </a:r>
            <a:r>
              <a:rPr lang="sl-SI" sz="2000" dirty="0" err="1" smtClean="0">
                <a:solidFill>
                  <a:schemeClr val="tx1"/>
                </a:solidFill>
              </a:rPr>
              <a:t>Reseller</a:t>
            </a:r>
            <a:r>
              <a:rPr lang="sl-SI" sz="2000" dirty="0" smtClean="0">
                <a:solidFill>
                  <a:schemeClr val="tx1"/>
                </a:solidFill>
              </a:rPr>
              <a:t> (LAR)</a:t>
            </a:r>
          </a:p>
          <a:p>
            <a:pPr marL="466725" lvl="1" indent="-285750">
              <a:buFont typeface="Arial" panose="020B0604020202020204" pitchFamily="34" charset="0"/>
              <a:buChar char="•"/>
            </a:pPr>
            <a:r>
              <a:rPr lang="sl-SI" sz="2000" dirty="0" smtClean="0">
                <a:solidFill>
                  <a:schemeClr val="tx1"/>
                </a:solidFill>
              </a:rPr>
              <a:t>Microsoft </a:t>
            </a:r>
            <a:r>
              <a:rPr lang="sl-SI" sz="2000" dirty="0" err="1" smtClean="0">
                <a:solidFill>
                  <a:schemeClr val="tx1"/>
                </a:solidFill>
              </a:rPr>
              <a:t>Cloud</a:t>
            </a:r>
            <a:r>
              <a:rPr lang="sl-SI" sz="2000" dirty="0" smtClean="0">
                <a:solidFill>
                  <a:schemeClr val="tx1"/>
                </a:solidFill>
              </a:rPr>
              <a:t> </a:t>
            </a:r>
            <a:r>
              <a:rPr lang="sl-SI" sz="2000" dirty="0" err="1" smtClean="0">
                <a:solidFill>
                  <a:schemeClr val="tx1"/>
                </a:solidFill>
              </a:rPr>
              <a:t>Solutions</a:t>
            </a:r>
            <a:r>
              <a:rPr lang="sl-SI" sz="2000" dirty="0" smtClean="0">
                <a:solidFill>
                  <a:schemeClr val="tx1"/>
                </a:solidFill>
              </a:rPr>
              <a:t> </a:t>
            </a:r>
            <a:r>
              <a:rPr lang="sl-SI" sz="2000" dirty="0" err="1">
                <a:solidFill>
                  <a:schemeClr val="tx1"/>
                </a:solidFill>
              </a:rPr>
              <a:t>P</a:t>
            </a:r>
            <a:r>
              <a:rPr lang="sl-SI" sz="2000" dirty="0" err="1" smtClean="0">
                <a:solidFill>
                  <a:schemeClr val="tx1"/>
                </a:solidFill>
              </a:rPr>
              <a:t>rovider</a:t>
            </a:r>
            <a:r>
              <a:rPr lang="sl-SI" sz="2000" dirty="0" smtClean="0">
                <a:solidFill>
                  <a:schemeClr val="tx1"/>
                </a:solidFill>
              </a:rPr>
              <a:t> (CSP)</a:t>
            </a:r>
          </a:p>
          <a:p>
            <a:pPr marL="466725" lvl="1" indent="-285750">
              <a:buFont typeface="Arial" panose="020B0604020202020204" pitchFamily="34" charset="0"/>
              <a:buChar char="•"/>
            </a:pPr>
            <a:r>
              <a:rPr lang="sl-SI" sz="2000" dirty="0" smtClean="0">
                <a:solidFill>
                  <a:schemeClr val="tx1"/>
                </a:solidFill>
              </a:rPr>
              <a:t>Microsoft Premier </a:t>
            </a:r>
            <a:r>
              <a:rPr lang="sl-SI" sz="2000" dirty="0" err="1" smtClean="0">
                <a:solidFill>
                  <a:schemeClr val="tx1"/>
                </a:solidFill>
              </a:rPr>
              <a:t>Support</a:t>
            </a:r>
            <a:r>
              <a:rPr lang="sl-SI" sz="2000" dirty="0" smtClean="0">
                <a:solidFill>
                  <a:schemeClr val="tx1"/>
                </a:solidFill>
              </a:rPr>
              <a:t> partner</a:t>
            </a:r>
          </a:p>
          <a:p>
            <a:pPr marL="466725" lvl="1" indent="-285750">
              <a:buFont typeface="Arial" panose="020B0604020202020204" pitchFamily="34" charset="0"/>
              <a:buChar char="•"/>
            </a:pPr>
            <a:r>
              <a:rPr lang="sl-SI" sz="2000" dirty="0" smtClean="0">
                <a:solidFill>
                  <a:schemeClr val="tx1"/>
                </a:solidFill>
              </a:rPr>
              <a:t>Microsoft GOLD partnerski status</a:t>
            </a: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Datacenter</a:t>
            </a:r>
            <a:endParaRPr lang="sl-SI" sz="1200" dirty="0" smtClean="0">
              <a:solidFill>
                <a:schemeClr val="tx1"/>
              </a:solidFill>
            </a:endParaRP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Devices and Deployment</a:t>
            </a:r>
            <a:endParaRPr lang="sl-SI" sz="1200" dirty="0" smtClean="0">
              <a:solidFill>
                <a:schemeClr val="tx1"/>
              </a:solidFill>
            </a:endParaRP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Midmarket Solution Provider</a:t>
            </a:r>
            <a:endParaRPr lang="sl-SI" sz="1200" dirty="0" smtClean="0">
              <a:solidFill>
                <a:schemeClr val="tx1"/>
              </a:solidFill>
            </a:endParaRP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Volume Licensing</a:t>
            </a:r>
            <a:endParaRPr lang="sl-SI" sz="1200" dirty="0" smtClean="0">
              <a:solidFill>
                <a:schemeClr val="tx1"/>
              </a:solidFill>
            </a:endParaRPr>
          </a:p>
          <a:p>
            <a:pPr marL="466725" lvl="1" indent="-285750">
              <a:buFont typeface="Arial" panose="020B0604020202020204" pitchFamily="34" charset="0"/>
              <a:buChar char="•"/>
            </a:pPr>
            <a:r>
              <a:rPr lang="sl-SI" sz="2000" dirty="0">
                <a:solidFill>
                  <a:schemeClr val="tx1"/>
                </a:solidFill>
              </a:rPr>
              <a:t>Microsoft SILVER partnerski status</a:t>
            </a: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Datacenter</a:t>
            </a:r>
            <a:endParaRPr lang="sl-SI" sz="1200" dirty="0" smtClean="0">
              <a:solidFill>
                <a:schemeClr val="tx1"/>
              </a:solidFill>
            </a:endParaRP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Devices and Deployment</a:t>
            </a:r>
            <a:endParaRPr lang="sl-SI" sz="1200" dirty="0" smtClean="0">
              <a:solidFill>
                <a:schemeClr val="tx1"/>
              </a:solidFill>
            </a:endParaRP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Midmarket Solution Provider</a:t>
            </a:r>
            <a:endParaRPr lang="sl-SI" sz="1200" dirty="0" smtClean="0">
              <a:solidFill>
                <a:schemeClr val="tx1"/>
              </a:solidFill>
            </a:endParaRP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Volume Licensing</a:t>
            </a:r>
            <a:endParaRPr lang="sl-SI" sz="1200" dirty="0" smtClean="0">
              <a:solidFill>
                <a:schemeClr val="tx1"/>
              </a:solidFill>
            </a:endParaRP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sl-SI" sz="1200" dirty="0" smtClean="0">
                <a:solidFill>
                  <a:schemeClr val="tx1"/>
                </a:solidFill>
              </a:rPr>
              <a:t>Software </a:t>
            </a:r>
            <a:r>
              <a:rPr lang="sl-SI" sz="1200" dirty="0" err="1" smtClean="0">
                <a:solidFill>
                  <a:schemeClr val="tx1"/>
                </a:solidFill>
              </a:rPr>
              <a:t>Asset</a:t>
            </a:r>
            <a:r>
              <a:rPr lang="sl-SI" sz="1200" dirty="0" smtClean="0">
                <a:solidFill>
                  <a:schemeClr val="tx1"/>
                </a:solidFill>
              </a:rPr>
              <a:t> Manager</a:t>
            </a: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sl-SI" sz="1200" dirty="0" err="1" smtClean="0">
                <a:solidFill>
                  <a:schemeClr val="tx1"/>
                </a:solidFill>
              </a:rPr>
              <a:t>Messaging</a:t>
            </a:r>
            <a:endParaRPr lang="sl-SI" sz="1200" dirty="0" smtClean="0">
              <a:solidFill>
                <a:schemeClr val="tx1"/>
              </a:solidFill>
            </a:endParaRP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sl-SI" sz="1200" dirty="0" err="1" smtClean="0">
                <a:solidFill>
                  <a:schemeClr val="tx1"/>
                </a:solidFill>
              </a:rPr>
              <a:t>Hosting</a:t>
            </a:r>
            <a:endParaRPr lang="sl-SI" sz="1200" dirty="0" smtClean="0">
              <a:solidFill>
                <a:schemeClr val="tx1"/>
              </a:solidFill>
            </a:endParaRP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sl-SI" sz="1200" dirty="0" err="1" smtClean="0">
                <a:solidFill>
                  <a:schemeClr val="tx1"/>
                </a:solidFill>
              </a:rPr>
              <a:t>Learning</a:t>
            </a:r>
            <a:endParaRPr lang="sl-SI" sz="1200" dirty="0" smtClean="0">
              <a:solidFill>
                <a:schemeClr val="tx1"/>
              </a:solidFill>
            </a:endParaRP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sl-SI" sz="1200" dirty="0" smtClean="0">
                <a:solidFill>
                  <a:schemeClr val="tx1"/>
                </a:solidFill>
              </a:rPr>
              <a:t>Data Platform</a:t>
            </a:r>
          </a:p>
          <a:p>
            <a:pPr marL="636588" lvl="2" indent="-285750">
              <a:buFont typeface="Arial" panose="020B0604020202020204" pitchFamily="34" charset="0"/>
              <a:buChar char="•"/>
            </a:pPr>
            <a:r>
              <a:rPr lang="sl-SI" sz="1200" dirty="0" err="1" smtClean="0">
                <a:solidFill>
                  <a:schemeClr val="tx1"/>
                </a:solidFill>
              </a:rPr>
              <a:t>Midmarket</a:t>
            </a:r>
            <a:r>
              <a:rPr lang="sl-SI" sz="1200" dirty="0" smtClean="0">
                <a:solidFill>
                  <a:schemeClr val="tx1"/>
                </a:solidFill>
              </a:rPr>
              <a:t> </a:t>
            </a:r>
            <a:r>
              <a:rPr lang="sl-SI" sz="1200" dirty="0" err="1" smtClean="0">
                <a:solidFill>
                  <a:schemeClr val="tx1"/>
                </a:solidFill>
              </a:rPr>
              <a:t>Solution</a:t>
            </a:r>
            <a:r>
              <a:rPr lang="sl-SI" sz="1200" dirty="0" smtClean="0">
                <a:solidFill>
                  <a:schemeClr val="tx1"/>
                </a:solidFill>
              </a:rPr>
              <a:t> </a:t>
            </a:r>
            <a:r>
              <a:rPr lang="sl-SI" sz="1200" dirty="0" err="1" smtClean="0">
                <a:solidFill>
                  <a:schemeClr val="tx1"/>
                </a:solidFill>
              </a:rPr>
              <a:t>Provider</a:t>
            </a:r>
            <a:endParaRPr lang="sl-SI" sz="2000" dirty="0" smtClean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6389" y="1355260"/>
            <a:ext cx="1728192" cy="12135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4381" y="5459411"/>
            <a:ext cx="2211127" cy="12635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6389" y="2292603"/>
            <a:ext cx="2314286" cy="12285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389" y="3570153"/>
            <a:ext cx="2789169" cy="205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257423"/>
      </p:ext>
    </p:extLst>
  </p:cSld>
  <p:clrMapOvr>
    <a:masterClrMapping/>
  </p:clrMapOvr>
  <p:transition advTm="8961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4400" dirty="0" smtClean="0"/>
              <a:t>Običajna povezljivost do Microsoft spletnih storitev</a:t>
            </a:r>
            <a:endParaRPr lang="sl-SI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9" y="1226792"/>
            <a:ext cx="11888787" cy="5767733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 smtClean="0"/>
              <a:t>Običajne povezave podjetij do Microsoft spletnih storitev (Site-to-Site VPN)</a:t>
            </a:r>
          </a:p>
          <a:p>
            <a:pPr marL="1143000" lvl="3" indent="-457200">
              <a:buFont typeface="Arial" panose="020B0604020202020204" pitchFamily="34" charset="0"/>
              <a:buChar char="•"/>
            </a:pPr>
            <a:r>
              <a:rPr lang="sl-SI" dirty="0"/>
              <a:t>h</a:t>
            </a:r>
            <a:r>
              <a:rPr lang="sl-SI" dirty="0" smtClean="0"/>
              <a:t>itrost?</a:t>
            </a:r>
          </a:p>
          <a:p>
            <a:pPr marL="1143000" lvl="3" indent="-457200">
              <a:buFont typeface="Arial" panose="020B0604020202020204" pitchFamily="34" charset="0"/>
              <a:buChar char="•"/>
            </a:pPr>
            <a:r>
              <a:rPr lang="sl-SI" dirty="0" smtClean="0"/>
              <a:t>Zakasnitve podatkovnih paketov, latenca?</a:t>
            </a:r>
          </a:p>
          <a:p>
            <a:pPr marL="1143000" lvl="3" indent="-457200">
              <a:buFont typeface="Arial" panose="020B0604020202020204" pitchFamily="34" charset="0"/>
              <a:buChar char="•"/>
            </a:pPr>
            <a:r>
              <a:rPr lang="sl-SI" dirty="0"/>
              <a:t>š</a:t>
            </a:r>
            <a:r>
              <a:rPr lang="sl-SI" dirty="0" smtClean="0"/>
              <a:t>tevilo uporabnikov (ki istočasno uporablja…)?</a:t>
            </a:r>
          </a:p>
          <a:p>
            <a:pPr marL="1143000" lvl="3" indent="-457200">
              <a:buFont typeface="Arial" panose="020B0604020202020204" pitchFamily="34" charset="0"/>
              <a:buChar char="•"/>
            </a:pPr>
            <a:r>
              <a:rPr lang="sl-SI" dirty="0" smtClean="0"/>
              <a:t>„zahtevnost“ storitev glede pasovne širine (npr. Skype </a:t>
            </a:r>
            <a:r>
              <a:rPr lang="sl-SI" dirty="0" err="1" smtClean="0"/>
              <a:t>for</a:t>
            </a:r>
            <a:r>
              <a:rPr lang="sl-SI" dirty="0" smtClean="0"/>
              <a:t> Business video-konference, telefonija, ERP rešitve…)?</a:t>
            </a:r>
          </a:p>
          <a:p>
            <a:pPr marL="1143000" lvl="3" indent="-457200">
              <a:buFont typeface="Arial" panose="020B0604020202020204" pitchFamily="34" charset="0"/>
              <a:buChar char="•"/>
            </a:pPr>
            <a:r>
              <a:rPr lang="sl-SI" dirty="0" smtClean="0"/>
              <a:t>…</a:t>
            </a:r>
          </a:p>
          <a:p>
            <a:pPr lvl="1" algn="ctr"/>
            <a:endParaRPr lang="sl-SI" b="1" dirty="0" smtClean="0">
              <a:solidFill>
                <a:srgbClr val="0070C0"/>
              </a:solidFill>
            </a:endParaRPr>
          </a:p>
          <a:p>
            <a:pPr lvl="1" algn="ctr"/>
            <a:r>
              <a:rPr lang="sl-SI" b="1" dirty="0" smtClean="0">
                <a:solidFill>
                  <a:srgbClr val="0070C0"/>
                </a:solidFill>
              </a:rPr>
              <a:t>Razpoložljivost</a:t>
            </a:r>
            <a:r>
              <a:rPr lang="sl-SI" dirty="0" smtClean="0">
                <a:solidFill>
                  <a:srgbClr val="0070C0"/>
                </a:solidFill>
              </a:rPr>
              <a:t> in </a:t>
            </a:r>
            <a:r>
              <a:rPr lang="sl-SI" b="1" dirty="0" smtClean="0">
                <a:solidFill>
                  <a:srgbClr val="0070C0"/>
                </a:solidFill>
              </a:rPr>
              <a:t>hitrost </a:t>
            </a:r>
            <a:r>
              <a:rPr lang="sl-SI" dirty="0" smtClean="0">
                <a:solidFill>
                  <a:srgbClr val="0070C0"/>
                </a:solidFill>
              </a:rPr>
              <a:t>sta definirani </a:t>
            </a:r>
            <a:r>
              <a:rPr lang="sl-SI" u="sng" dirty="0" smtClean="0">
                <a:solidFill>
                  <a:srgbClr val="0070C0"/>
                </a:solidFill>
              </a:rPr>
              <a:t>s percepcijo uporabnika</a:t>
            </a:r>
            <a:r>
              <a:rPr lang="sl-SI" dirty="0" smtClean="0">
                <a:solidFill>
                  <a:srgbClr val="0070C0"/>
                </a:solidFill>
              </a:rPr>
              <a:t>, ki uporablja storitev !!!</a:t>
            </a:r>
          </a:p>
          <a:p>
            <a:pPr lvl="1"/>
            <a:endParaRPr lang="sl-SI" dirty="0" smtClean="0"/>
          </a:p>
          <a:p>
            <a:pPr marL="571500" indent="-571500">
              <a:buFontTx/>
              <a:buChar char="-"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132108124"/>
      </p:ext>
    </p:extLst>
  </p:cSld>
  <p:clrMapOvr>
    <a:masterClrMapping/>
  </p:clrMapOvr>
  <p:transition advTm="232469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vert="horz" wrap="square" lIns="109712" tIns="68570" rIns="109712" bIns="68570" numCol="1" rtlCol="0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US" dirty="0" smtClean="0"/>
              <a:t>ExpressRoute</a:t>
            </a:r>
            <a:r>
              <a:rPr lang="sl-SI" dirty="0" smtClean="0"/>
              <a:t>- Kaj?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9805" y="2273126"/>
            <a:ext cx="8192682" cy="4202013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569645" y="1168285"/>
            <a:ext cx="6681632" cy="1323801"/>
          </a:xfrm>
          <a:prstGeom prst="rect">
            <a:avLst/>
          </a:prstGeom>
          <a:noFill/>
        </p:spPr>
        <p:txBody>
          <a:bodyPr wrap="square" lIns="137123" tIns="109698" rIns="137123" bIns="109698" rtlCol="0">
            <a:noAutofit/>
          </a:bodyPr>
          <a:lstStyle/>
          <a:p>
            <a:pPr marL="0" lvl="1" defTabSz="685738">
              <a:lnSpc>
                <a:spcPct val="90000"/>
              </a:lnSpc>
              <a:spcBef>
                <a:spcPts val="900"/>
              </a:spcBef>
              <a:buSzPct val="90000"/>
              <a:defRPr/>
            </a:pPr>
            <a:r>
              <a:rPr lang="en-US" kern="0" dirty="0">
                <a:solidFill>
                  <a:sysClr val="windowText" lastClr="00000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✔  </a:t>
            </a:r>
            <a:r>
              <a:rPr lang="sl-SI" kern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hitra, privatna povezljivost do </a:t>
            </a:r>
            <a:r>
              <a:rPr lang="en-US" kern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Microsoft </a:t>
            </a:r>
            <a:r>
              <a:rPr lang="sl-SI" kern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oblačnih storitev</a:t>
            </a:r>
            <a:endParaRPr lang="en-US" kern="0" dirty="0">
              <a:gradFill>
                <a:gsLst>
                  <a:gs pos="125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lvl="1" defTabSz="685738">
              <a:lnSpc>
                <a:spcPct val="90000"/>
              </a:lnSpc>
              <a:spcBef>
                <a:spcPts val="900"/>
              </a:spcBef>
              <a:buSzPct val="90000"/>
              <a:defRPr/>
            </a:pPr>
            <a:r>
              <a:rPr lang="en-US" kern="0" dirty="0">
                <a:solidFill>
                  <a:sysClr val="windowText" lastClr="00000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✔  </a:t>
            </a:r>
            <a:r>
              <a:rPr lang="sl-SI" kern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visoke hitrosti in </a:t>
            </a:r>
            <a:r>
              <a:rPr lang="sl-SI" kern="0" dirty="0" smtClean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zanesljivost</a:t>
            </a:r>
          </a:p>
          <a:p>
            <a:pPr marL="0" lvl="1" defTabSz="685738">
              <a:lnSpc>
                <a:spcPct val="90000"/>
              </a:lnSpc>
              <a:spcBef>
                <a:spcPts val="900"/>
              </a:spcBef>
              <a:buSzPct val="90000"/>
              <a:defRPr/>
            </a:pPr>
            <a:r>
              <a:rPr lang="en-US" kern="0" dirty="0">
                <a:solidFill>
                  <a:sysClr val="windowText" lastClr="00000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✔  </a:t>
            </a:r>
            <a:r>
              <a:rPr lang="sl-SI" kern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nizke </a:t>
            </a:r>
            <a:r>
              <a:rPr lang="sl-SI" kern="0" dirty="0" smtClean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zakasnitve</a:t>
            </a:r>
            <a:endParaRPr lang="en-US" kern="0" dirty="0">
              <a:gradFill>
                <a:gsLst>
                  <a:gs pos="125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lvl="1" defTabSz="685738">
              <a:lnSpc>
                <a:spcPct val="90000"/>
              </a:lnSpc>
              <a:spcBef>
                <a:spcPts val="900"/>
              </a:spcBef>
              <a:buSzPct val="90000"/>
              <a:defRPr/>
            </a:pPr>
            <a:r>
              <a:rPr lang="en-US" kern="0" dirty="0">
                <a:solidFill>
                  <a:sysClr val="windowText" lastClr="000000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✔  </a:t>
            </a:r>
            <a:r>
              <a:rPr lang="sl-SI" kern="0" dirty="0" smtClean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stroškovno učinkoviti scenariji hibridnih oblakov</a:t>
            </a:r>
            <a:endParaRPr lang="en-US" kern="0" dirty="0">
              <a:gradFill>
                <a:gsLst>
                  <a:gs pos="125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246171"/>
      </p:ext>
    </p:extLst>
  </p:cSld>
  <p:clrMapOvr>
    <a:masterClrMapping/>
  </p:clrMapOvr>
  <p:transition advTm="188112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„Tuneli“ do Microsoft oblačnih storitev</a:t>
            </a:r>
            <a:endParaRPr lang="sl-SI" dirty="0"/>
          </a:p>
        </p:txBody>
      </p:sp>
      <p:sp>
        <p:nvSpPr>
          <p:cNvPr id="3" name="Rounded Rectangle 2"/>
          <p:cNvSpPr/>
          <p:nvPr/>
        </p:nvSpPr>
        <p:spPr bwMode="auto">
          <a:xfrm>
            <a:off x="8297819" y="1814122"/>
            <a:ext cx="2146840" cy="3980262"/>
          </a:xfrm>
          <a:prstGeom prst="roundRect">
            <a:avLst>
              <a:gd name="adj" fmla="val 1161"/>
            </a:avLst>
          </a:prstGeom>
          <a:solidFill>
            <a:schemeClr val="bg2">
              <a:lumMod val="5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464" tIns="107571" rIns="134464" bIns="10757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685647">
              <a:lnSpc>
                <a:spcPct val="90000"/>
              </a:lnSpc>
              <a:defRPr/>
            </a:pPr>
            <a:endParaRPr lang="en-US" sz="1765" kern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" name="Rounded Rectangle 7"/>
          <p:cNvSpPr/>
          <p:nvPr/>
        </p:nvSpPr>
        <p:spPr bwMode="auto">
          <a:xfrm>
            <a:off x="8592134" y="1959516"/>
            <a:ext cx="1748543" cy="1238229"/>
          </a:xfrm>
          <a:prstGeom prst="roundRect">
            <a:avLst>
              <a:gd name="adj" fmla="val 3605"/>
            </a:avLst>
          </a:prstGeom>
          <a:solidFill>
            <a:schemeClr val="tx1"/>
          </a:solidFill>
          <a:ln w="57150"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411" tIns="107528" rIns="134411" bIns="1075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671959">
              <a:lnSpc>
                <a:spcPct val="90000"/>
              </a:lnSpc>
              <a:defRPr/>
            </a:pPr>
            <a:endParaRPr lang="en-US" sz="1765" kern="0" spc="-37">
              <a:solidFill>
                <a:srgbClr val="FFFFFF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624067" y="4362506"/>
            <a:ext cx="1945909" cy="1121966"/>
            <a:chOff x="4248046" y="490888"/>
            <a:chExt cx="8361830" cy="4821237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248046" y="490888"/>
              <a:ext cx="8361830" cy="4789139"/>
            </a:xfrm>
            <a:custGeom>
              <a:avLst/>
              <a:gdLst>
                <a:gd name="T0" fmla="*/ 187 w 224"/>
                <a:gd name="T1" fmla="*/ 53 h 127"/>
                <a:gd name="T2" fmla="*/ 184 w 224"/>
                <a:gd name="T3" fmla="*/ 54 h 127"/>
                <a:gd name="T4" fmla="*/ 187 w 224"/>
                <a:gd name="T5" fmla="*/ 37 h 127"/>
                <a:gd name="T6" fmla="*/ 151 w 224"/>
                <a:gd name="T7" fmla="*/ 0 h 127"/>
                <a:gd name="T8" fmla="*/ 114 w 224"/>
                <a:gd name="T9" fmla="*/ 33 h 127"/>
                <a:gd name="T10" fmla="*/ 87 w 224"/>
                <a:gd name="T11" fmla="*/ 21 h 127"/>
                <a:gd name="T12" fmla="*/ 50 w 224"/>
                <a:gd name="T13" fmla="*/ 56 h 127"/>
                <a:gd name="T14" fmla="*/ 37 w 224"/>
                <a:gd name="T15" fmla="*/ 53 h 127"/>
                <a:gd name="T16" fmla="*/ 0 w 224"/>
                <a:gd name="T17" fmla="*/ 90 h 127"/>
                <a:gd name="T18" fmla="*/ 37 w 224"/>
                <a:gd name="T19" fmla="*/ 127 h 127"/>
                <a:gd name="T20" fmla="*/ 187 w 224"/>
                <a:gd name="T21" fmla="*/ 127 h 127"/>
                <a:gd name="T22" fmla="*/ 224 w 224"/>
                <a:gd name="T23" fmla="*/ 90 h 127"/>
                <a:gd name="T24" fmla="*/ 187 w 224"/>
                <a:gd name="T25" fmla="*/ 5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4" h="127">
                  <a:moveTo>
                    <a:pt x="187" y="53"/>
                  </a:moveTo>
                  <a:cubicBezTo>
                    <a:pt x="186" y="53"/>
                    <a:pt x="185" y="53"/>
                    <a:pt x="184" y="54"/>
                  </a:cubicBezTo>
                  <a:cubicBezTo>
                    <a:pt x="186" y="49"/>
                    <a:pt x="187" y="43"/>
                    <a:pt x="187" y="37"/>
                  </a:cubicBezTo>
                  <a:cubicBezTo>
                    <a:pt x="187" y="17"/>
                    <a:pt x="171" y="0"/>
                    <a:pt x="151" y="0"/>
                  </a:cubicBezTo>
                  <a:cubicBezTo>
                    <a:pt x="132" y="0"/>
                    <a:pt x="116" y="15"/>
                    <a:pt x="114" y="33"/>
                  </a:cubicBezTo>
                  <a:cubicBezTo>
                    <a:pt x="107" y="25"/>
                    <a:pt x="98" y="21"/>
                    <a:pt x="87" y="21"/>
                  </a:cubicBezTo>
                  <a:cubicBezTo>
                    <a:pt x="67" y="21"/>
                    <a:pt x="51" y="36"/>
                    <a:pt x="50" y="56"/>
                  </a:cubicBezTo>
                  <a:cubicBezTo>
                    <a:pt x="46" y="54"/>
                    <a:pt x="42" y="53"/>
                    <a:pt x="37" y="53"/>
                  </a:cubicBezTo>
                  <a:cubicBezTo>
                    <a:pt x="17" y="53"/>
                    <a:pt x="0" y="70"/>
                    <a:pt x="0" y="90"/>
                  </a:cubicBezTo>
                  <a:cubicBezTo>
                    <a:pt x="0" y="110"/>
                    <a:pt x="17" y="127"/>
                    <a:pt x="37" y="127"/>
                  </a:cubicBezTo>
                  <a:cubicBezTo>
                    <a:pt x="187" y="127"/>
                    <a:pt x="187" y="127"/>
                    <a:pt x="187" y="127"/>
                  </a:cubicBezTo>
                  <a:cubicBezTo>
                    <a:pt x="208" y="127"/>
                    <a:pt x="224" y="110"/>
                    <a:pt x="224" y="90"/>
                  </a:cubicBezTo>
                  <a:cubicBezTo>
                    <a:pt x="224" y="70"/>
                    <a:pt x="208" y="53"/>
                    <a:pt x="187" y="53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4446872" y="755858"/>
              <a:ext cx="8070516" cy="4548506"/>
            </a:xfrm>
            <a:custGeom>
              <a:avLst/>
              <a:gdLst>
                <a:gd name="T0" fmla="*/ 187 w 224"/>
                <a:gd name="T1" fmla="*/ 53 h 127"/>
                <a:gd name="T2" fmla="*/ 184 w 224"/>
                <a:gd name="T3" fmla="*/ 54 h 127"/>
                <a:gd name="T4" fmla="*/ 187 w 224"/>
                <a:gd name="T5" fmla="*/ 37 h 127"/>
                <a:gd name="T6" fmla="*/ 151 w 224"/>
                <a:gd name="T7" fmla="*/ 0 h 127"/>
                <a:gd name="T8" fmla="*/ 114 w 224"/>
                <a:gd name="T9" fmla="*/ 33 h 127"/>
                <a:gd name="T10" fmla="*/ 87 w 224"/>
                <a:gd name="T11" fmla="*/ 21 h 127"/>
                <a:gd name="T12" fmla="*/ 50 w 224"/>
                <a:gd name="T13" fmla="*/ 56 h 127"/>
                <a:gd name="T14" fmla="*/ 37 w 224"/>
                <a:gd name="T15" fmla="*/ 53 h 127"/>
                <a:gd name="T16" fmla="*/ 0 w 224"/>
                <a:gd name="T17" fmla="*/ 90 h 127"/>
                <a:gd name="T18" fmla="*/ 37 w 224"/>
                <a:gd name="T19" fmla="*/ 127 h 127"/>
                <a:gd name="T20" fmla="*/ 187 w 224"/>
                <a:gd name="T21" fmla="*/ 127 h 127"/>
                <a:gd name="T22" fmla="*/ 224 w 224"/>
                <a:gd name="T23" fmla="*/ 90 h 127"/>
                <a:gd name="T24" fmla="*/ 187 w 224"/>
                <a:gd name="T25" fmla="*/ 5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4" h="127">
                  <a:moveTo>
                    <a:pt x="187" y="53"/>
                  </a:moveTo>
                  <a:cubicBezTo>
                    <a:pt x="186" y="53"/>
                    <a:pt x="185" y="53"/>
                    <a:pt x="184" y="54"/>
                  </a:cubicBezTo>
                  <a:cubicBezTo>
                    <a:pt x="186" y="49"/>
                    <a:pt x="187" y="43"/>
                    <a:pt x="187" y="37"/>
                  </a:cubicBezTo>
                  <a:cubicBezTo>
                    <a:pt x="187" y="17"/>
                    <a:pt x="171" y="0"/>
                    <a:pt x="151" y="0"/>
                  </a:cubicBezTo>
                  <a:cubicBezTo>
                    <a:pt x="132" y="0"/>
                    <a:pt x="116" y="15"/>
                    <a:pt x="114" y="33"/>
                  </a:cubicBezTo>
                  <a:cubicBezTo>
                    <a:pt x="107" y="25"/>
                    <a:pt x="98" y="21"/>
                    <a:pt x="87" y="21"/>
                  </a:cubicBezTo>
                  <a:cubicBezTo>
                    <a:pt x="67" y="21"/>
                    <a:pt x="51" y="36"/>
                    <a:pt x="50" y="56"/>
                  </a:cubicBezTo>
                  <a:cubicBezTo>
                    <a:pt x="46" y="54"/>
                    <a:pt x="42" y="53"/>
                    <a:pt x="37" y="53"/>
                  </a:cubicBezTo>
                  <a:cubicBezTo>
                    <a:pt x="17" y="53"/>
                    <a:pt x="0" y="70"/>
                    <a:pt x="0" y="90"/>
                  </a:cubicBezTo>
                  <a:cubicBezTo>
                    <a:pt x="0" y="110"/>
                    <a:pt x="17" y="127"/>
                    <a:pt x="37" y="127"/>
                  </a:cubicBezTo>
                  <a:cubicBezTo>
                    <a:pt x="187" y="127"/>
                    <a:pt x="187" y="127"/>
                    <a:pt x="187" y="127"/>
                  </a:cubicBezTo>
                  <a:cubicBezTo>
                    <a:pt x="208" y="127"/>
                    <a:pt x="224" y="110"/>
                    <a:pt x="224" y="90"/>
                  </a:cubicBezTo>
                  <a:cubicBezTo>
                    <a:pt x="224" y="70"/>
                    <a:pt x="208" y="53"/>
                    <a:pt x="187" y="53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4803005" y="736609"/>
              <a:ext cx="7286665" cy="4575516"/>
            </a:xfrm>
            <a:custGeom>
              <a:avLst/>
              <a:gdLst>
                <a:gd name="T0" fmla="*/ 187 w 224"/>
                <a:gd name="T1" fmla="*/ 53 h 127"/>
                <a:gd name="T2" fmla="*/ 184 w 224"/>
                <a:gd name="T3" fmla="*/ 54 h 127"/>
                <a:gd name="T4" fmla="*/ 187 w 224"/>
                <a:gd name="T5" fmla="*/ 37 h 127"/>
                <a:gd name="T6" fmla="*/ 151 w 224"/>
                <a:gd name="T7" fmla="*/ 0 h 127"/>
                <a:gd name="T8" fmla="*/ 114 w 224"/>
                <a:gd name="T9" fmla="*/ 33 h 127"/>
                <a:gd name="T10" fmla="*/ 87 w 224"/>
                <a:gd name="T11" fmla="*/ 21 h 127"/>
                <a:gd name="T12" fmla="*/ 50 w 224"/>
                <a:gd name="T13" fmla="*/ 56 h 127"/>
                <a:gd name="T14" fmla="*/ 37 w 224"/>
                <a:gd name="T15" fmla="*/ 53 h 127"/>
                <a:gd name="T16" fmla="*/ 0 w 224"/>
                <a:gd name="T17" fmla="*/ 90 h 127"/>
                <a:gd name="T18" fmla="*/ 37 w 224"/>
                <a:gd name="T19" fmla="*/ 127 h 127"/>
                <a:gd name="T20" fmla="*/ 187 w 224"/>
                <a:gd name="T21" fmla="*/ 127 h 127"/>
                <a:gd name="T22" fmla="*/ 224 w 224"/>
                <a:gd name="T23" fmla="*/ 90 h 127"/>
                <a:gd name="T24" fmla="*/ 187 w 224"/>
                <a:gd name="T25" fmla="*/ 5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4" h="127">
                  <a:moveTo>
                    <a:pt x="187" y="53"/>
                  </a:moveTo>
                  <a:cubicBezTo>
                    <a:pt x="186" y="53"/>
                    <a:pt x="185" y="53"/>
                    <a:pt x="184" y="54"/>
                  </a:cubicBezTo>
                  <a:cubicBezTo>
                    <a:pt x="186" y="49"/>
                    <a:pt x="187" y="43"/>
                    <a:pt x="187" y="37"/>
                  </a:cubicBezTo>
                  <a:cubicBezTo>
                    <a:pt x="187" y="17"/>
                    <a:pt x="171" y="0"/>
                    <a:pt x="151" y="0"/>
                  </a:cubicBezTo>
                  <a:cubicBezTo>
                    <a:pt x="132" y="0"/>
                    <a:pt x="116" y="15"/>
                    <a:pt x="114" y="33"/>
                  </a:cubicBezTo>
                  <a:cubicBezTo>
                    <a:pt x="107" y="25"/>
                    <a:pt x="98" y="21"/>
                    <a:pt x="87" y="21"/>
                  </a:cubicBezTo>
                  <a:cubicBezTo>
                    <a:pt x="67" y="21"/>
                    <a:pt x="51" y="36"/>
                    <a:pt x="50" y="56"/>
                  </a:cubicBezTo>
                  <a:cubicBezTo>
                    <a:pt x="46" y="54"/>
                    <a:pt x="42" y="53"/>
                    <a:pt x="37" y="53"/>
                  </a:cubicBezTo>
                  <a:cubicBezTo>
                    <a:pt x="17" y="53"/>
                    <a:pt x="0" y="70"/>
                    <a:pt x="0" y="90"/>
                  </a:cubicBezTo>
                  <a:cubicBezTo>
                    <a:pt x="0" y="110"/>
                    <a:pt x="17" y="127"/>
                    <a:pt x="37" y="127"/>
                  </a:cubicBezTo>
                  <a:cubicBezTo>
                    <a:pt x="187" y="127"/>
                    <a:pt x="187" y="127"/>
                    <a:pt x="187" y="127"/>
                  </a:cubicBezTo>
                  <a:cubicBezTo>
                    <a:pt x="208" y="127"/>
                    <a:pt x="224" y="110"/>
                    <a:pt x="224" y="90"/>
                  </a:cubicBezTo>
                  <a:cubicBezTo>
                    <a:pt x="224" y="70"/>
                    <a:pt x="208" y="53"/>
                    <a:pt x="187" y="53"/>
                  </a:cubicBezTo>
                  <a:close/>
                </a:path>
              </a:pathLst>
            </a:custGeom>
            <a:solidFill>
              <a:schemeClr val="accent2">
                <a:alpha val="45000"/>
              </a:schemeClr>
            </a:solidFill>
            <a:ln>
              <a:noFill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5066109" y="1697062"/>
            <a:ext cx="2447276" cy="1484437"/>
            <a:chOff x="4248046" y="490888"/>
            <a:chExt cx="8361830" cy="5072012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4248046" y="490888"/>
              <a:ext cx="8361830" cy="4789139"/>
            </a:xfrm>
            <a:custGeom>
              <a:avLst/>
              <a:gdLst>
                <a:gd name="T0" fmla="*/ 187 w 224"/>
                <a:gd name="T1" fmla="*/ 53 h 127"/>
                <a:gd name="T2" fmla="*/ 184 w 224"/>
                <a:gd name="T3" fmla="*/ 54 h 127"/>
                <a:gd name="T4" fmla="*/ 187 w 224"/>
                <a:gd name="T5" fmla="*/ 37 h 127"/>
                <a:gd name="T6" fmla="*/ 151 w 224"/>
                <a:gd name="T7" fmla="*/ 0 h 127"/>
                <a:gd name="T8" fmla="*/ 114 w 224"/>
                <a:gd name="T9" fmla="*/ 33 h 127"/>
                <a:gd name="T10" fmla="*/ 87 w 224"/>
                <a:gd name="T11" fmla="*/ 21 h 127"/>
                <a:gd name="T12" fmla="*/ 50 w 224"/>
                <a:gd name="T13" fmla="*/ 56 h 127"/>
                <a:gd name="T14" fmla="*/ 37 w 224"/>
                <a:gd name="T15" fmla="*/ 53 h 127"/>
                <a:gd name="T16" fmla="*/ 0 w 224"/>
                <a:gd name="T17" fmla="*/ 90 h 127"/>
                <a:gd name="T18" fmla="*/ 37 w 224"/>
                <a:gd name="T19" fmla="*/ 127 h 127"/>
                <a:gd name="T20" fmla="*/ 187 w 224"/>
                <a:gd name="T21" fmla="*/ 127 h 127"/>
                <a:gd name="T22" fmla="*/ 224 w 224"/>
                <a:gd name="T23" fmla="*/ 90 h 127"/>
                <a:gd name="T24" fmla="*/ 187 w 224"/>
                <a:gd name="T25" fmla="*/ 5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4" h="127">
                  <a:moveTo>
                    <a:pt x="187" y="53"/>
                  </a:moveTo>
                  <a:cubicBezTo>
                    <a:pt x="186" y="53"/>
                    <a:pt x="185" y="53"/>
                    <a:pt x="184" y="54"/>
                  </a:cubicBezTo>
                  <a:cubicBezTo>
                    <a:pt x="186" y="49"/>
                    <a:pt x="187" y="43"/>
                    <a:pt x="187" y="37"/>
                  </a:cubicBezTo>
                  <a:cubicBezTo>
                    <a:pt x="187" y="17"/>
                    <a:pt x="171" y="0"/>
                    <a:pt x="151" y="0"/>
                  </a:cubicBezTo>
                  <a:cubicBezTo>
                    <a:pt x="132" y="0"/>
                    <a:pt x="116" y="15"/>
                    <a:pt x="114" y="33"/>
                  </a:cubicBezTo>
                  <a:cubicBezTo>
                    <a:pt x="107" y="25"/>
                    <a:pt x="98" y="21"/>
                    <a:pt x="87" y="21"/>
                  </a:cubicBezTo>
                  <a:cubicBezTo>
                    <a:pt x="67" y="21"/>
                    <a:pt x="51" y="36"/>
                    <a:pt x="50" y="56"/>
                  </a:cubicBezTo>
                  <a:cubicBezTo>
                    <a:pt x="46" y="54"/>
                    <a:pt x="42" y="53"/>
                    <a:pt x="37" y="53"/>
                  </a:cubicBezTo>
                  <a:cubicBezTo>
                    <a:pt x="17" y="53"/>
                    <a:pt x="0" y="70"/>
                    <a:pt x="0" y="90"/>
                  </a:cubicBezTo>
                  <a:cubicBezTo>
                    <a:pt x="0" y="110"/>
                    <a:pt x="17" y="127"/>
                    <a:pt x="37" y="127"/>
                  </a:cubicBezTo>
                  <a:cubicBezTo>
                    <a:pt x="187" y="127"/>
                    <a:pt x="187" y="127"/>
                    <a:pt x="187" y="127"/>
                  </a:cubicBezTo>
                  <a:cubicBezTo>
                    <a:pt x="208" y="127"/>
                    <a:pt x="224" y="110"/>
                    <a:pt x="224" y="90"/>
                  </a:cubicBezTo>
                  <a:cubicBezTo>
                    <a:pt x="224" y="70"/>
                    <a:pt x="208" y="53"/>
                    <a:pt x="187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4446872" y="755858"/>
              <a:ext cx="8070516" cy="4548506"/>
            </a:xfrm>
            <a:custGeom>
              <a:avLst/>
              <a:gdLst>
                <a:gd name="T0" fmla="*/ 187 w 224"/>
                <a:gd name="T1" fmla="*/ 53 h 127"/>
                <a:gd name="T2" fmla="*/ 184 w 224"/>
                <a:gd name="T3" fmla="*/ 54 h 127"/>
                <a:gd name="T4" fmla="*/ 187 w 224"/>
                <a:gd name="T5" fmla="*/ 37 h 127"/>
                <a:gd name="T6" fmla="*/ 151 w 224"/>
                <a:gd name="T7" fmla="*/ 0 h 127"/>
                <a:gd name="T8" fmla="*/ 114 w 224"/>
                <a:gd name="T9" fmla="*/ 33 h 127"/>
                <a:gd name="T10" fmla="*/ 87 w 224"/>
                <a:gd name="T11" fmla="*/ 21 h 127"/>
                <a:gd name="T12" fmla="*/ 50 w 224"/>
                <a:gd name="T13" fmla="*/ 56 h 127"/>
                <a:gd name="T14" fmla="*/ 37 w 224"/>
                <a:gd name="T15" fmla="*/ 53 h 127"/>
                <a:gd name="T16" fmla="*/ 0 w 224"/>
                <a:gd name="T17" fmla="*/ 90 h 127"/>
                <a:gd name="T18" fmla="*/ 37 w 224"/>
                <a:gd name="T19" fmla="*/ 127 h 127"/>
                <a:gd name="T20" fmla="*/ 187 w 224"/>
                <a:gd name="T21" fmla="*/ 127 h 127"/>
                <a:gd name="T22" fmla="*/ 224 w 224"/>
                <a:gd name="T23" fmla="*/ 90 h 127"/>
                <a:gd name="T24" fmla="*/ 187 w 224"/>
                <a:gd name="T25" fmla="*/ 5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4" h="127">
                  <a:moveTo>
                    <a:pt x="187" y="53"/>
                  </a:moveTo>
                  <a:cubicBezTo>
                    <a:pt x="186" y="53"/>
                    <a:pt x="185" y="53"/>
                    <a:pt x="184" y="54"/>
                  </a:cubicBezTo>
                  <a:cubicBezTo>
                    <a:pt x="186" y="49"/>
                    <a:pt x="187" y="43"/>
                    <a:pt x="187" y="37"/>
                  </a:cubicBezTo>
                  <a:cubicBezTo>
                    <a:pt x="187" y="17"/>
                    <a:pt x="171" y="0"/>
                    <a:pt x="151" y="0"/>
                  </a:cubicBezTo>
                  <a:cubicBezTo>
                    <a:pt x="132" y="0"/>
                    <a:pt x="116" y="15"/>
                    <a:pt x="114" y="33"/>
                  </a:cubicBezTo>
                  <a:cubicBezTo>
                    <a:pt x="107" y="25"/>
                    <a:pt x="98" y="21"/>
                    <a:pt x="87" y="21"/>
                  </a:cubicBezTo>
                  <a:cubicBezTo>
                    <a:pt x="67" y="21"/>
                    <a:pt x="51" y="36"/>
                    <a:pt x="50" y="56"/>
                  </a:cubicBezTo>
                  <a:cubicBezTo>
                    <a:pt x="46" y="54"/>
                    <a:pt x="42" y="53"/>
                    <a:pt x="37" y="53"/>
                  </a:cubicBezTo>
                  <a:cubicBezTo>
                    <a:pt x="17" y="53"/>
                    <a:pt x="0" y="70"/>
                    <a:pt x="0" y="90"/>
                  </a:cubicBezTo>
                  <a:cubicBezTo>
                    <a:pt x="0" y="110"/>
                    <a:pt x="17" y="127"/>
                    <a:pt x="37" y="127"/>
                  </a:cubicBezTo>
                  <a:cubicBezTo>
                    <a:pt x="187" y="127"/>
                    <a:pt x="187" y="127"/>
                    <a:pt x="187" y="127"/>
                  </a:cubicBezTo>
                  <a:cubicBezTo>
                    <a:pt x="208" y="127"/>
                    <a:pt x="224" y="110"/>
                    <a:pt x="224" y="90"/>
                  </a:cubicBezTo>
                  <a:cubicBezTo>
                    <a:pt x="224" y="70"/>
                    <a:pt x="208" y="53"/>
                    <a:pt x="187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749595" y="987383"/>
              <a:ext cx="7286665" cy="4575517"/>
            </a:xfrm>
            <a:custGeom>
              <a:avLst/>
              <a:gdLst>
                <a:gd name="T0" fmla="*/ 187 w 224"/>
                <a:gd name="T1" fmla="*/ 53 h 127"/>
                <a:gd name="T2" fmla="*/ 184 w 224"/>
                <a:gd name="T3" fmla="*/ 54 h 127"/>
                <a:gd name="T4" fmla="*/ 187 w 224"/>
                <a:gd name="T5" fmla="*/ 37 h 127"/>
                <a:gd name="T6" fmla="*/ 151 w 224"/>
                <a:gd name="T7" fmla="*/ 0 h 127"/>
                <a:gd name="T8" fmla="*/ 114 w 224"/>
                <a:gd name="T9" fmla="*/ 33 h 127"/>
                <a:gd name="T10" fmla="*/ 87 w 224"/>
                <a:gd name="T11" fmla="*/ 21 h 127"/>
                <a:gd name="T12" fmla="*/ 50 w 224"/>
                <a:gd name="T13" fmla="*/ 56 h 127"/>
                <a:gd name="T14" fmla="*/ 37 w 224"/>
                <a:gd name="T15" fmla="*/ 53 h 127"/>
                <a:gd name="T16" fmla="*/ 0 w 224"/>
                <a:gd name="T17" fmla="*/ 90 h 127"/>
                <a:gd name="T18" fmla="*/ 37 w 224"/>
                <a:gd name="T19" fmla="*/ 127 h 127"/>
                <a:gd name="T20" fmla="*/ 187 w 224"/>
                <a:gd name="T21" fmla="*/ 127 h 127"/>
                <a:gd name="T22" fmla="*/ 224 w 224"/>
                <a:gd name="T23" fmla="*/ 90 h 127"/>
                <a:gd name="T24" fmla="*/ 187 w 224"/>
                <a:gd name="T25" fmla="*/ 5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4" h="127">
                  <a:moveTo>
                    <a:pt x="187" y="53"/>
                  </a:moveTo>
                  <a:cubicBezTo>
                    <a:pt x="186" y="53"/>
                    <a:pt x="185" y="53"/>
                    <a:pt x="184" y="54"/>
                  </a:cubicBezTo>
                  <a:cubicBezTo>
                    <a:pt x="186" y="49"/>
                    <a:pt x="187" y="43"/>
                    <a:pt x="187" y="37"/>
                  </a:cubicBezTo>
                  <a:cubicBezTo>
                    <a:pt x="187" y="17"/>
                    <a:pt x="171" y="0"/>
                    <a:pt x="151" y="0"/>
                  </a:cubicBezTo>
                  <a:cubicBezTo>
                    <a:pt x="132" y="0"/>
                    <a:pt x="116" y="15"/>
                    <a:pt x="114" y="33"/>
                  </a:cubicBezTo>
                  <a:cubicBezTo>
                    <a:pt x="107" y="25"/>
                    <a:pt x="98" y="21"/>
                    <a:pt x="87" y="21"/>
                  </a:cubicBezTo>
                  <a:cubicBezTo>
                    <a:pt x="67" y="21"/>
                    <a:pt x="51" y="36"/>
                    <a:pt x="50" y="56"/>
                  </a:cubicBezTo>
                  <a:cubicBezTo>
                    <a:pt x="46" y="54"/>
                    <a:pt x="42" y="53"/>
                    <a:pt x="37" y="53"/>
                  </a:cubicBezTo>
                  <a:cubicBezTo>
                    <a:pt x="17" y="53"/>
                    <a:pt x="0" y="70"/>
                    <a:pt x="0" y="90"/>
                  </a:cubicBezTo>
                  <a:cubicBezTo>
                    <a:pt x="0" y="110"/>
                    <a:pt x="17" y="127"/>
                    <a:pt x="37" y="127"/>
                  </a:cubicBezTo>
                  <a:cubicBezTo>
                    <a:pt x="187" y="127"/>
                    <a:pt x="187" y="127"/>
                    <a:pt x="187" y="127"/>
                  </a:cubicBezTo>
                  <a:cubicBezTo>
                    <a:pt x="208" y="127"/>
                    <a:pt x="224" y="110"/>
                    <a:pt x="224" y="90"/>
                  </a:cubicBezTo>
                  <a:cubicBezTo>
                    <a:pt x="224" y="70"/>
                    <a:pt x="208" y="53"/>
                    <a:pt x="187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4805" y="2309610"/>
            <a:ext cx="431743" cy="432076"/>
          </a:xfrm>
          <a:prstGeom prst="rect">
            <a:avLst/>
          </a:prstGeom>
          <a:ln>
            <a:noFill/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1458" y="1814122"/>
            <a:ext cx="578436" cy="37877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</a:schemeClr>
            </a:solidFill>
          </a:ln>
        </p:spPr>
      </p:pic>
      <p:cxnSp>
        <p:nvCxnSpPr>
          <p:cNvPr id="15" name="Straight Arrow Connector 20"/>
          <p:cNvCxnSpPr>
            <a:stCxn id="49" idx="5"/>
          </p:cNvCxnSpPr>
          <p:nvPr/>
        </p:nvCxnSpPr>
        <p:spPr>
          <a:xfrm flipV="1">
            <a:off x="4775537" y="2362642"/>
            <a:ext cx="3348096" cy="992429"/>
          </a:xfrm>
          <a:prstGeom prst="bentConnector3">
            <a:avLst>
              <a:gd name="adj1" fmla="val 21797"/>
            </a:avLst>
          </a:prstGeom>
          <a:ln w="25400">
            <a:solidFill>
              <a:schemeClr val="accent5"/>
            </a:solidFill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28"/>
          <p:cNvCxnSpPr>
            <a:stCxn id="14" idx="3"/>
            <a:endCxn id="64" idx="5"/>
          </p:cNvCxnSpPr>
          <p:nvPr/>
        </p:nvCxnSpPr>
        <p:spPr>
          <a:xfrm>
            <a:off x="2329894" y="2003510"/>
            <a:ext cx="5840511" cy="347479"/>
          </a:xfrm>
          <a:prstGeom prst="bentConnector3">
            <a:avLst>
              <a:gd name="adj1" fmla="val 54437"/>
            </a:avLst>
          </a:prstGeom>
          <a:ln w="25400">
            <a:solidFill>
              <a:schemeClr val="accent5"/>
            </a:solidFill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29"/>
          <p:cNvCxnSpPr>
            <a:stCxn id="13" idx="3"/>
            <a:endCxn id="64" idx="5"/>
          </p:cNvCxnSpPr>
          <p:nvPr/>
        </p:nvCxnSpPr>
        <p:spPr>
          <a:xfrm flipV="1">
            <a:off x="2256548" y="2350989"/>
            <a:ext cx="5913858" cy="174659"/>
          </a:xfrm>
          <a:prstGeom prst="bentConnector5">
            <a:avLst>
              <a:gd name="adj1" fmla="val 50000"/>
              <a:gd name="adj2" fmla="val -1396"/>
              <a:gd name="adj3" fmla="val 55008"/>
            </a:avLst>
          </a:prstGeom>
          <a:ln w="25400">
            <a:solidFill>
              <a:schemeClr val="accent5"/>
            </a:solidFill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48"/>
          <p:cNvCxnSpPr>
            <a:stCxn id="52" idx="5"/>
            <a:endCxn id="64" idx="5"/>
          </p:cNvCxnSpPr>
          <p:nvPr/>
        </p:nvCxnSpPr>
        <p:spPr>
          <a:xfrm flipV="1">
            <a:off x="4790801" y="2350989"/>
            <a:ext cx="3379605" cy="1714116"/>
          </a:xfrm>
          <a:prstGeom prst="bentConnector3">
            <a:avLst>
              <a:gd name="adj1" fmla="val 21072"/>
            </a:avLst>
          </a:prstGeom>
          <a:ln w="25400">
            <a:solidFill>
              <a:schemeClr val="accent5"/>
            </a:solidFill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660051" y="3480520"/>
            <a:ext cx="3110299" cy="380108"/>
          </a:xfrm>
          <a:prstGeom prst="rect">
            <a:avLst/>
          </a:prstGeom>
          <a:noFill/>
        </p:spPr>
        <p:txBody>
          <a:bodyPr wrap="square" lIns="134464" tIns="107571" rIns="134464" bIns="107571" rtlCol="0">
            <a:spAutoFit/>
          </a:bodyPr>
          <a:lstStyle/>
          <a:p>
            <a:pPr algn="ctr" defTabSz="672358" fontAlgn="auto">
              <a:lnSpc>
                <a:spcPct val="90000"/>
              </a:lnSpc>
              <a:spcBef>
                <a:spcPts val="0"/>
              </a:spcBef>
              <a:spcAft>
                <a:spcPts val="441"/>
              </a:spcAft>
              <a:defRPr/>
            </a:pPr>
            <a:r>
              <a:rPr lang="en-US" sz="1176" kern="0" dirty="0"/>
              <a:t>S2S tunnels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246064" y="2065979"/>
            <a:ext cx="1937279" cy="380108"/>
          </a:xfrm>
          <a:prstGeom prst="rect">
            <a:avLst/>
          </a:prstGeom>
          <a:noFill/>
        </p:spPr>
        <p:txBody>
          <a:bodyPr wrap="square" lIns="134464" tIns="107571" rIns="134464" bIns="107571" rtlCol="0">
            <a:spAutoFit/>
          </a:bodyPr>
          <a:lstStyle/>
          <a:p>
            <a:pPr algn="ctr" defTabSz="672358" fontAlgn="auto">
              <a:lnSpc>
                <a:spcPct val="90000"/>
              </a:lnSpc>
              <a:spcBef>
                <a:spcPts val="0"/>
              </a:spcBef>
              <a:spcAft>
                <a:spcPts val="441"/>
              </a:spcAft>
              <a:defRPr/>
            </a:pPr>
            <a:r>
              <a:rPr lang="en-US" sz="1176" kern="0" dirty="0"/>
              <a:t>P2S tunnels</a:t>
            </a:r>
          </a:p>
        </p:txBody>
      </p:sp>
      <p:cxnSp>
        <p:nvCxnSpPr>
          <p:cNvPr id="21" name="Straight Arrow Connector 48"/>
          <p:cNvCxnSpPr/>
          <p:nvPr/>
        </p:nvCxnSpPr>
        <p:spPr>
          <a:xfrm>
            <a:off x="2971382" y="4919754"/>
            <a:ext cx="672319" cy="6679"/>
          </a:xfrm>
          <a:prstGeom prst="straightConnector1">
            <a:avLst/>
          </a:prstGeom>
          <a:ln w="38100">
            <a:solidFill>
              <a:schemeClr val="tx1">
                <a:lumMod val="60000"/>
                <a:lumOff val="40000"/>
              </a:schemeClr>
            </a:solidFill>
            <a:headEnd type="triangle" w="lg" len="med"/>
            <a:tailEnd type="triangle" w="lg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009468" y="5113883"/>
            <a:ext cx="1565178" cy="461669"/>
          </a:xfrm>
          <a:prstGeom prst="rect">
            <a:avLst/>
          </a:prstGeom>
          <a:noFill/>
        </p:spPr>
        <p:txBody>
          <a:bodyPr wrap="none" lIns="134464" tIns="107571" rIns="134464" bIns="107571" rtlCol="0">
            <a:spAutoFit/>
          </a:bodyPr>
          <a:lstStyle/>
          <a:p>
            <a:pPr algn="ctr" defTabSz="672358" fontAlgn="auto">
              <a:lnSpc>
                <a:spcPct val="90000"/>
              </a:lnSpc>
              <a:spcBef>
                <a:spcPts val="0"/>
              </a:spcBef>
              <a:spcAft>
                <a:spcPts val="441"/>
              </a:spcAft>
              <a:defRPr/>
            </a:pPr>
            <a:r>
              <a:rPr lang="en-US" sz="1765" kern="0">
                <a:latin typeface="Segoe UI Semilight" panose="020B0402040204020203" pitchFamily="34" charset="0"/>
                <a:cs typeface="Segoe UI Semilight" panose="020B0402040204020203" pitchFamily="34" charset="0"/>
              </a:rPr>
              <a:t>ExpressRoute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587855" y="2001481"/>
            <a:ext cx="1752823" cy="23487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 defTabSz="672358" fontAlgn="auto">
              <a:lnSpc>
                <a:spcPct val="90000"/>
              </a:lnSpc>
              <a:spcBef>
                <a:spcPts val="0"/>
              </a:spcBef>
              <a:spcAft>
                <a:spcPts val="1765"/>
              </a:spcAft>
              <a:defRPr/>
            </a:pPr>
            <a:r>
              <a:rPr lang="en-US" sz="1029" kern="0">
                <a:gradFill>
                  <a:gsLst>
                    <a:gs pos="125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Segoe UI" panose="020B0502040204020203" pitchFamily="34" charset="0"/>
                <a:cs typeface="Segoe UI" panose="020B0502040204020203" pitchFamily="34" charset="0"/>
              </a:rPr>
              <a:t>Virtual Network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8425197" y="3334462"/>
            <a:ext cx="1926607" cy="1110837"/>
            <a:chOff x="9415230" y="5164786"/>
            <a:chExt cx="2620319" cy="1510816"/>
          </a:xfrm>
        </p:grpSpPr>
        <p:grpSp>
          <p:nvGrpSpPr>
            <p:cNvPr id="25" name="Group 24"/>
            <p:cNvGrpSpPr/>
            <p:nvPr/>
          </p:nvGrpSpPr>
          <p:grpSpPr>
            <a:xfrm>
              <a:off x="9415230" y="5164786"/>
              <a:ext cx="2620319" cy="1510816"/>
              <a:chOff x="4248046" y="490888"/>
              <a:chExt cx="8361830" cy="4821237"/>
            </a:xfrm>
          </p:grpSpPr>
          <p:sp>
            <p:nvSpPr>
              <p:cNvPr id="37" name="Freeform 5"/>
              <p:cNvSpPr>
                <a:spLocks/>
              </p:cNvSpPr>
              <p:nvPr/>
            </p:nvSpPr>
            <p:spPr bwMode="auto">
              <a:xfrm>
                <a:off x="4248046" y="490888"/>
                <a:ext cx="8361830" cy="4789139"/>
              </a:xfrm>
              <a:custGeom>
                <a:avLst/>
                <a:gdLst>
                  <a:gd name="T0" fmla="*/ 187 w 224"/>
                  <a:gd name="T1" fmla="*/ 53 h 127"/>
                  <a:gd name="T2" fmla="*/ 184 w 224"/>
                  <a:gd name="T3" fmla="*/ 54 h 127"/>
                  <a:gd name="T4" fmla="*/ 187 w 224"/>
                  <a:gd name="T5" fmla="*/ 37 h 127"/>
                  <a:gd name="T6" fmla="*/ 151 w 224"/>
                  <a:gd name="T7" fmla="*/ 0 h 127"/>
                  <a:gd name="T8" fmla="*/ 114 w 224"/>
                  <a:gd name="T9" fmla="*/ 33 h 127"/>
                  <a:gd name="T10" fmla="*/ 87 w 224"/>
                  <a:gd name="T11" fmla="*/ 21 h 127"/>
                  <a:gd name="T12" fmla="*/ 50 w 224"/>
                  <a:gd name="T13" fmla="*/ 56 h 127"/>
                  <a:gd name="T14" fmla="*/ 37 w 224"/>
                  <a:gd name="T15" fmla="*/ 53 h 127"/>
                  <a:gd name="T16" fmla="*/ 0 w 224"/>
                  <a:gd name="T17" fmla="*/ 90 h 127"/>
                  <a:gd name="T18" fmla="*/ 37 w 224"/>
                  <a:gd name="T19" fmla="*/ 127 h 127"/>
                  <a:gd name="T20" fmla="*/ 187 w 224"/>
                  <a:gd name="T21" fmla="*/ 127 h 127"/>
                  <a:gd name="T22" fmla="*/ 224 w 224"/>
                  <a:gd name="T23" fmla="*/ 90 h 127"/>
                  <a:gd name="T24" fmla="*/ 187 w 224"/>
                  <a:gd name="T25" fmla="*/ 5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4" h="127">
                    <a:moveTo>
                      <a:pt x="187" y="53"/>
                    </a:moveTo>
                    <a:cubicBezTo>
                      <a:pt x="186" y="53"/>
                      <a:pt x="185" y="53"/>
                      <a:pt x="184" y="54"/>
                    </a:cubicBezTo>
                    <a:cubicBezTo>
                      <a:pt x="186" y="49"/>
                      <a:pt x="187" y="43"/>
                      <a:pt x="187" y="37"/>
                    </a:cubicBezTo>
                    <a:cubicBezTo>
                      <a:pt x="187" y="17"/>
                      <a:pt x="171" y="0"/>
                      <a:pt x="151" y="0"/>
                    </a:cubicBezTo>
                    <a:cubicBezTo>
                      <a:pt x="132" y="0"/>
                      <a:pt x="116" y="15"/>
                      <a:pt x="114" y="33"/>
                    </a:cubicBezTo>
                    <a:cubicBezTo>
                      <a:pt x="107" y="25"/>
                      <a:pt x="98" y="21"/>
                      <a:pt x="87" y="21"/>
                    </a:cubicBezTo>
                    <a:cubicBezTo>
                      <a:pt x="67" y="21"/>
                      <a:pt x="51" y="36"/>
                      <a:pt x="50" y="56"/>
                    </a:cubicBezTo>
                    <a:cubicBezTo>
                      <a:pt x="46" y="54"/>
                      <a:pt x="42" y="53"/>
                      <a:pt x="37" y="53"/>
                    </a:cubicBezTo>
                    <a:cubicBezTo>
                      <a:pt x="17" y="53"/>
                      <a:pt x="0" y="70"/>
                      <a:pt x="0" y="90"/>
                    </a:cubicBezTo>
                    <a:cubicBezTo>
                      <a:pt x="0" y="110"/>
                      <a:pt x="17" y="127"/>
                      <a:pt x="37" y="127"/>
                    </a:cubicBezTo>
                    <a:cubicBezTo>
                      <a:pt x="187" y="127"/>
                      <a:pt x="187" y="127"/>
                      <a:pt x="187" y="127"/>
                    </a:cubicBezTo>
                    <a:cubicBezTo>
                      <a:pt x="208" y="127"/>
                      <a:pt x="224" y="110"/>
                      <a:pt x="224" y="90"/>
                    </a:cubicBezTo>
                    <a:cubicBezTo>
                      <a:pt x="224" y="70"/>
                      <a:pt x="208" y="53"/>
                      <a:pt x="187" y="53"/>
                    </a:cubicBez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</p:spPr>
            <p:txBody>
              <a:bodyPr vert="horz" wrap="square" lIns="67232" tIns="33616" rIns="67232" bIns="33616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" name="Freeform 5"/>
              <p:cNvSpPr>
                <a:spLocks/>
              </p:cNvSpPr>
              <p:nvPr/>
            </p:nvSpPr>
            <p:spPr bwMode="auto">
              <a:xfrm>
                <a:off x="4446872" y="755858"/>
                <a:ext cx="8070516" cy="4548506"/>
              </a:xfrm>
              <a:custGeom>
                <a:avLst/>
                <a:gdLst>
                  <a:gd name="T0" fmla="*/ 187 w 224"/>
                  <a:gd name="T1" fmla="*/ 53 h 127"/>
                  <a:gd name="T2" fmla="*/ 184 w 224"/>
                  <a:gd name="T3" fmla="*/ 54 h 127"/>
                  <a:gd name="T4" fmla="*/ 187 w 224"/>
                  <a:gd name="T5" fmla="*/ 37 h 127"/>
                  <a:gd name="T6" fmla="*/ 151 w 224"/>
                  <a:gd name="T7" fmla="*/ 0 h 127"/>
                  <a:gd name="T8" fmla="*/ 114 w 224"/>
                  <a:gd name="T9" fmla="*/ 33 h 127"/>
                  <a:gd name="T10" fmla="*/ 87 w 224"/>
                  <a:gd name="T11" fmla="*/ 21 h 127"/>
                  <a:gd name="T12" fmla="*/ 50 w 224"/>
                  <a:gd name="T13" fmla="*/ 56 h 127"/>
                  <a:gd name="T14" fmla="*/ 37 w 224"/>
                  <a:gd name="T15" fmla="*/ 53 h 127"/>
                  <a:gd name="T16" fmla="*/ 0 w 224"/>
                  <a:gd name="T17" fmla="*/ 90 h 127"/>
                  <a:gd name="T18" fmla="*/ 37 w 224"/>
                  <a:gd name="T19" fmla="*/ 127 h 127"/>
                  <a:gd name="T20" fmla="*/ 187 w 224"/>
                  <a:gd name="T21" fmla="*/ 127 h 127"/>
                  <a:gd name="T22" fmla="*/ 224 w 224"/>
                  <a:gd name="T23" fmla="*/ 90 h 127"/>
                  <a:gd name="T24" fmla="*/ 187 w 224"/>
                  <a:gd name="T25" fmla="*/ 5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4" h="127">
                    <a:moveTo>
                      <a:pt x="187" y="53"/>
                    </a:moveTo>
                    <a:cubicBezTo>
                      <a:pt x="186" y="53"/>
                      <a:pt x="185" y="53"/>
                      <a:pt x="184" y="54"/>
                    </a:cubicBezTo>
                    <a:cubicBezTo>
                      <a:pt x="186" y="49"/>
                      <a:pt x="187" y="43"/>
                      <a:pt x="187" y="37"/>
                    </a:cubicBezTo>
                    <a:cubicBezTo>
                      <a:pt x="187" y="17"/>
                      <a:pt x="171" y="0"/>
                      <a:pt x="151" y="0"/>
                    </a:cubicBezTo>
                    <a:cubicBezTo>
                      <a:pt x="132" y="0"/>
                      <a:pt x="116" y="15"/>
                      <a:pt x="114" y="33"/>
                    </a:cubicBezTo>
                    <a:cubicBezTo>
                      <a:pt x="107" y="25"/>
                      <a:pt x="98" y="21"/>
                      <a:pt x="87" y="21"/>
                    </a:cubicBezTo>
                    <a:cubicBezTo>
                      <a:pt x="67" y="21"/>
                      <a:pt x="51" y="36"/>
                      <a:pt x="50" y="56"/>
                    </a:cubicBezTo>
                    <a:cubicBezTo>
                      <a:pt x="46" y="54"/>
                      <a:pt x="42" y="53"/>
                      <a:pt x="37" y="53"/>
                    </a:cubicBezTo>
                    <a:cubicBezTo>
                      <a:pt x="17" y="53"/>
                      <a:pt x="0" y="70"/>
                      <a:pt x="0" y="90"/>
                    </a:cubicBezTo>
                    <a:cubicBezTo>
                      <a:pt x="0" y="110"/>
                      <a:pt x="17" y="127"/>
                      <a:pt x="37" y="127"/>
                    </a:cubicBezTo>
                    <a:cubicBezTo>
                      <a:pt x="187" y="127"/>
                      <a:pt x="187" y="127"/>
                      <a:pt x="187" y="127"/>
                    </a:cubicBezTo>
                    <a:cubicBezTo>
                      <a:pt x="208" y="127"/>
                      <a:pt x="224" y="110"/>
                      <a:pt x="224" y="90"/>
                    </a:cubicBezTo>
                    <a:cubicBezTo>
                      <a:pt x="224" y="70"/>
                      <a:pt x="208" y="53"/>
                      <a:pt x="187" y="5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67232" tIns="33616" rIns="67232" bIns="33616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" name="Freeform 5"/>
              <p:cNvSpPr>
                <a:spLocks/>
              </p:cNvSpPr>
              <p:nvPr/>
            </p:nvSpPr>
            <p:spPr bwMode="auto">
              <a:xfrm>
                <a:off x="4803005" y="736609"/>
                <a:ext cx="7286665" cy="4575516"/>
              </a:xfrm>
              <a:custGeom>
                <a:avLst/>
                <a:gdLst>
                  <a:gd name="T0" fmla="*/ 187 w 224"/>
                  <a:gd name="T1" fmla="*/ 53 h 127"/>
                  <a:gd name="T2" fmla="*/ 184 w 224"/>
                  <a:gd name="T3" fmla="*/ 54 h 127"/>
                  <a:gd name="T4" fmla="*/ 187 w 224"/>
                  <a:gd name="T5" fmla="*/ 37 h 127"/>
                  <a:gd name="T6" fmla="*/ 151 w 224"/>
                  <a:gd name="T7" fmla="*/ 0 h 127"/>
                  <a:gd name="T8" fmla="*/ 114 w 224"/>
                  <a:gd name="T9" fmla="*/ 33 h 127"/>
                  <a:gd name="T10" fmla="*/ 87 w 224"/>
                  <a:gd name="T11" fmla="*/ 21 h 127"/>
                  <a:gd name="T12" fmla="*/ 50 w 224"/>
                  <a:gd name="T13" fmla="*/ 56 h 127"/>
                  <a:gd name="T14" fmla="*/ 37 w 224"/>
                  <a:gd name="T15" fmla="*/ 53 h 127"/>
                  <a:gd name="T16" fmla="*/ 0 w 224"/>
                  <a:gd name="T17" fmla="*/ 90 h 127"/>
                  <a:gd name="T18" fmla="*/ 37 w 224"/>
                  <a:gd name="T19" fmla="*/ 127 h 127"/>
                  <a:gd name="T20" fmla="*/ 187 w 224"/>
                  <a:gd name="T21" fmla="*/ 127 h 127"/>
                  <a:gd name="T22" fmla="*/ 224 w 224"/>
                  <a:gd name="T23" fmla="*/ 90 h 127"/>
                  <a:gd name="T24" fmla="*/ 187 w 224"/>
                  <a:gd name="T25" fmla="*/ 5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4" h="127">
                    <a:moveTo>
                      <a:pt x="187" y="53"/>
                    </a:moveTo>
                    <a:cubicBezTo>
                      <a:pt x="186" y="53"/>
                      <a:pt x="185" y="53"/>
                      <a:pt x="184" y="54"/>
                    </a:cubicBezTo>
                    <a:cubicBezTo>
                      <a:pt x="186" y="49"/>
                      <a:pt x="187" y="43"/>
                      <a:pt x="187" y="37"/>
                    </a:cubicBezTo>
                    <a:cubicBezTo>
                      <a:pt x="187" y="17"/>
                      <a:pt x="171" y="0"/>
                      <a:pt x="151" y="0"/>
                    </a:cubicBezTo>
                    <a:cubicBezTo>
                      <a:pt x="132" y="0"/>
                      <a:pt x="116" y="15"/>
                      <a:pt x="114" y="33"/>
                    </a:cubicBezTo>
                    <a:cubicBezTo>
                      <a:pt x="107" y="25"/>
                      <a:pt x="98" y="21"/>
                      <a:pt x="87" y="21"/>
                    </a:cubicBezTo>
                    <a:cubicBezTo>
                      <a:pt x="67" y="21"/>
                      <a:pt x="51" y="36"/>
                      <a:pt x="50" y="56"/>
                    </a:cubicBezTo>
                    <a:cubicBezTo>
                      <a:pt x="46" y="54"/>
                      <a:pt x="42" y="53"/>
                      <a:pt x="37" y="53"/>
                    </a:cubicBezTo>
                    <a:cubicBezTo>
                      <a:pt x="17" y="53"/>
                      <a:pt x="0" y="70"/>
                      <a:pt x="0" y="90"/>
                    </a:cubicBezTo>
                    <a:cubicBezTo>
                      <a:pt x="0" y="110"/>
                      <a:pt x="17" y="127"/>
                      <a:pt x="37" y="127"/>
                    </a:cubicBezTo>
                    <a:cubicBezTo>
                      <a:pt x="187" y="127"/>
                      <a:pt x="187" y="127"/>
                      <a:pt x="187" y="127"/>
                    </a:cubicBezTo>
                    <a:cubicBezTo>
                      <a:pt x="208" y="127"/>
                      <a:pt x="224" y="110"/>
                      <a:pt x="224" y="90"/>
                    </a:cubicBezTo>
                    <a:cubicBezTo>
                      <a:pt x="224" y="70"/>
                      <a:pt x="208" y="53"/>
                      <a:pt x="187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7232" tIns="33616" rIns="67232" bIns="33616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ysClr val="windowText" lastClr="000000"/>
                  </a:solidFill>
                </a:endParaRPr>
              </a:p>
            </p:txBody>
          </p:sp>
        </p:grp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94260" y="5446023"/>
              <a:ext cx="672326" cy="674709"/>
            </a:xfrm>
            <a:prstGeom prst="rect">
              <a:avLst/>
            </a:prstGeom>
          </p:spPr>
        </p:pic>
        <p:grpSp>
          <p:nvGrpSpPr>
            <p:cNvPr id="27" name="Group 26"/>
            <p:cNvGrpSpPr/>
            <p:nvPr/>
          </p:nvGrpSpPr>
          <p:grpSpPr>
            <a:xfrm>
              <a:off x="9854472" y="6049671"/>
              <a:ext cx="1816954" cy="565480"/>
              <a:chOff x="9853353" y="5922741"/>
              <a:chExt cx="1816954" cy="565480"/>
            </a:xfrm>
          </p:grpSpPr>
          <p:pic>
            <p:nvPicPr>
              <p:cNvPr id="28" name="Picture 2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35108" y="5922741"/>
                <a:ext cx="235199" cy="236033"/>
              </a:xfrm>
              <a:prstGeom prst="rect">
                <a:avLst/>
              </a:prstGeom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088445" y="5922741"/>
                <a:ext cx="235199" cy="236033"/>
              </a:xfrm>
              <a:prstGeom prst="rect">
                <a:avLst/>
              </a:prstGeom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106825" y="6252188"/>
                <a:ext cx="235199" cy="236033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741784" y="5922741"/>
                <a:ext cx="235199" cy="236033"/>
              </a:xfrm>
              <a:prstGeom prst="rect">
                <a:avLst/>
              </a:prstGeom>
            </p:spPr>
          </p:pic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395122" y="5922741"/>
                <a:ext cx="235199" cy="236033"/>
              </a:xfrm>
              <a:prstGeom prst="rect">
                <a:avLst/>
              </a:prstGeom>
            </p:spPr>
          </p:pic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853353" y="6252188"/>
                <a:ext cx="235199" cy="236033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271177" y="6252188"/>
                <a:ext cx="235199" cy="236033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689001" y="6252188"/>
                <a:ext cx="235199" cy="236033"/>
              </a:xfrm>
              <a:prstGeom prst="rect">
                <a:avLst/>
              </a:prstGeom>
            </p:spPr>
          </p:pic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48460" y="5922741"/>
                <a:ext cx="235199" cy="236033"/>
              </a:xfrm>
              <a:prstGeom prst="rect">
                <a:avLst/>
              </a:prstGeom>
            </p:spPr>
          </p:pic>
        </p:grpSp>
      </p:grpSp>
      <p:sp>
        <p:nvSpPr>
          <p:cNvPr id="40" name="TextBox 39"/>
          <p:cNvSpPr txBox="1"/>
          <p:nvPr/>
        </p:nvSpPr>
        <p:spPr>
          <a:xfrm>
            <a:off x="8494023" y="1485292"/>
            <a:ext cx="600170" cy="359783"/>
          </a:xfrm>
          <a:prstGeom prst="rect">
            <a:avLst/>
          </a:prstGeom>
          <a:noFill/>
        </p:spPr>
        <p:txBody>
          <a:bodyPr wrap="none" lIns="134464" tIns="107571" rIns="134464" bIns="107571" rtlCol="0">
            <a:spAutoFit/>
          </a:bodyPr>
          <a:lstStyle/>
          <a:p>
            <a:pPr algn="ctr" defTabSz="672358" fontAlgn="auto">
              <a:lnSpc>
                <a:spcPct val="90000"/>
              </a:lnSpc>
              <a:spcBef>
                <a:spcPts val="0"/>
              </a:spcBef>
              <a:spcAft>
                <a:spcPts val="1765"/>
              </a:spcAft>
              <a:defRPr/>
            </a:pPr>
            <a:r>
              <a:rPr lang="en-US" sz="1029" kern="0">
                <a:gradFill>
                  <a:gsLst>
                    <a:gs pos="125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Azure</a:t>
            </a:r>
          </a:p>
        </p:txBody>
      </p:sp>
      <p:cxnSp>
        <p:nvCxnSpPr>
          <p:cNvPr id="41" name="Straight Arrow Connector 48"/>
          <p:cNvCxnSpPr>
            <a:endCxn id="61" idx="2"/>
          </p:cNvCxnSpPr>
          <p:nvPr/>
        </p:nvCxnSpPr>
        <p:spPr>
          <a:xfrm>
            <a:off x="5548452" y="4969437"/>
            <a:ext cx="606851" cy="1"/>
          </a:xfrm>
          <a:prstGeom prst="straightConnector1">
            <a:avLst/>
          </a:prstGeom>
          <a:ln w="38100">
            <a:solidFill>
              <a:schemeClr val="tx1">
                <a:lumMod val="60000"/>
                <a:lumOff val="40000"/>
              </a:schemeClr>
            </a:solidFill>
            <a:headEnd type="triangle" w="lg" len="med"/>
            <a:tailEnd type="triangle" w="lg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pSp>
        <p:nvGrpSpPr>
          <p:cNvPr id="42" name="Group 41"/>
          <p:cNvGrpSpPr/>
          <p:nvPr/>
        </p:nvGrpSpPr>
        <p:grpSpPr>
          <a:xfrm>
            <a:off x="3727881" y="1938468"/>
            <a:ext cx="909265" cy="147070"/>
            <a:chOff x="3713163" y="1598613"/>
            <a:chExt cx="1236663" cy="200025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878263" y="1598613"/>
              <a:ext cx="1071563" cy="200025"/>
            </a:xfrm>
            <a:custGeom>
              <a:avLst/>
              <a:gdLst>
                <a:gd name="T0" fmla="*/ 1052 w 1147"/>
                <a:gd name="T1" fmla="*/ 0 h 202"/>
                <a:gd name="T2" fmla="*/ 0 w 1147"/>
                <a:gd name="T3" fmla="*/ 0 h 202"/>
                <a:gd name="T4" fmla="*/ 48 w 1147"/>
                <a:gd name="T5" fmla="*/ 101 h 202"/>
                <a:gd name="T6" fmla="*/ 0 w 1147"/>
                <a:gd name="T7" fmla="*/ 202 h 202"/>
                <a:gd name="T8" fmla="*/ 1052 w 1147"/>
                <a:gd name="T9" fmla="*/ 202 h 202"/>
                <a:gd name="T10" fmla="*/ 1147 w 1147"/>
                <a:gd name="T11" fmla="*/ 101 h 202"/>
                <a:gd name="T12" fmla="*/ 1052 w 1147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7" h="202">
                  <a:moveTo>
                    <a:pt x="1052" y="0"/>
                  </a:moveTo>
                  <a:lnTo>
                    <a:pt x="0" y="0"/>
                  </a:lnTo>
                  <a:cubicBezTo>
                    <a:pt x="29" y="24"/>
                    <a:pt x="48" y="61"/>
                    <a:pt x="48" y="101"/>
                  </a:cubicBezTo>
                  <a:cubicBezTo>
                    <a:pt x="48" y="142"/>
                    <a:pt x="29" y="178"/>
                    <a:pt x="0" y="202"/>
                  </a:cubicBezTo>
                  <a:lnTo>
                    <a:pt x="1052" y="202"/>
                  </a:lnTo>
                  <a:cubicBezTo>
                    <a:pt x="1105" y="202"/>
                    <a:pt x="1147" y="157"/>
                    <a:pt x="1147" y="101"/>
                  </a:cubicBezTo>
                  <a:cubicBezTo>
                    <a:pt x="1147" y="46"/>
                    <a:pt x="1105" y="0"/>
                    <a:pt x="1052" y="0"/>
                  </a:cubicBez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44" name="Oval 6"/>
            <p:cNvSpPr>
              <a:spLocks noChangeArrowheads="1"/>
            </p:cNvSpPr>
            <p:nvPr/>
          </p:nvSpPr>
          <p:spPr bwMode="auto">
            <a:xfrm>
              <a:off x="3713163" y="1598613"/>
              <a:ext cx="177800" cy="200025"/>
            </a:xfrm>
            <a:prstGeom prst="ellipse">
              <a:avLst/>
            </a:pr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727881" y="2452113"/>
            <a:ext cx="909265" cy="147070"/>
            <a:chOff x="3713163" y="1598613"/>
            <a:chExt cx="1236663" cy="200025"/>
          </a:xfrm>
        </p:grpSpPr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3878263" y="1598613"/>
              <a:ext cx="1071563" cy="200025"/>
            </a:xfrm>
            <a:custGeom>
              <a:avLst/>
              <a:gdLst>
                <a:gd name="T0" fmla="*/ 1052 w 1147"/>
                <a:gd name="T1" fmla="*/ 0 h 202"/>
                <a:gd name="T2" fmla="*/ 0 w 1147"/>
                <a:gd name="T3" fmla="*/ 0 h 202"/>
                <a:gd name="T4" fmla="*/ 48 w 1147"/>
                <a:gd name="T5" fmla="*/ 101 h 202"/>
                <a:gd name="T6" fmla="*/ 0 w 1147"/>
                <a:gd name="T7" fmla="*/ 202 h 202"/>
                <a:gd name="T8" fmla="*/ 1052 w 1147"/>
                <a:gd name="T9" fmla="*/ 202 h 202"/>
                <a:gd name="T10" fmla="*/ 1147 w 1147"/>
                <a:gd name="T11" fmla="*/ 101 h 202"/>
                <a:gd name="T12" fmla="*/ 1052 w 1147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7" h="202">
                  <a:moveTo>
                    <a:pt x="1052" y="0"/>
                  </a:moveTo>
                  <a:lnTo>
                    <a:pt x="0" y="0"/>
                  </a:lnTo>
                  <a:cubicBezTo>
                    <a:pt x="29" y="24"/>
                    <a:pt x="48" y="61"/>
                    <a:pt x="48" y="101"/>
                  </a:cubicBezTo>
                  <a:cubicBezTo>
                    <a:pt x="48" y="142"/>
                    <a:pt x="29" y="178"/>
                    <a:pt x="0" y="202"/>
                  </a:cubicBezTo>
                  <a:lnTo>
                    <a:pt x="1052" y="202"/>
                  </a:lnTo>
                  <a:cubicBezTo>
                    <a:pt x="1105" y="202"/>
                    <a:pt x="1147" y="157"/>
                    <a:pt x="1147" y="101"/>
                  </a:cubicBezTo>
                  <a:cubicBezTo>
                    <a:pt x="1147" y="46"/>
                    <a:pt x="1105" y="0"/>
                    <a:pt x="1052" y="0"/>
                  </a:cubicBez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47" name="Oval 6"/>
            <p:cNvSpPr>
              <a:spLocks noChangeArrowheads="1"/>
            </p:cNvSpPr>
            <p:nvPr/>
          </p:nvSpPr>
          <p:spPr bwMode="auto">
            <a:xfrm>
              <a:off x="3713163" y="1598613"/>
              <a:ext cx="177800" cy="200025"/>
            </a:xfrm>
            <a:prstGeom prst="ellipse">
              <a:avLst/>
            </a:pr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558961" y="3256683"/>
            <a:ext cx="1216576" cy="196776"/>
            <a:chOff x="3713163" y="1598613"/>
            <a:chExt cx="1236663" cy="200025"/>
          </a:xfrm>
        </p:grpSpPr>
        <p:sp>
          <p:nvSpPr>
            <p:cNvPr id="49" name="Freeform 5"/>
            <p:cNvSpPr>
              <a:spLocks/>
            </p:cNvSpPr>
            <p:nvPr/>
          </p:nvSpPr>
          <p:spPr bwMode="auto">
            <a:xfrm>
              <a:off x="3878263" y="1598613"/>
              <a:ext cx="1071563" cy="200025"/>
            </a:xfrm>
            <a:custGeom>
              <a:avLst/>
              <a:gdLst>
                <a:gd name="T0" fmla="*/ 1052 w 1147"/>
                <a:gd name="T1" fmla="*/ 0 h 202"/>
                <a:gd name="T2" fmla="*/ 0 w 1147"/>
                <a:gd name="T3" fmla="*/ 0 h 202"/>
                <a:gd name="T4" fmla="*/ 48 w 1147"/>
                <a:gd name="T5" fmla="*/ 101 h 202"/>
                <a:gd name="T6" fmla="*/ 0 w 1147"/>
                <a:gd name="T7" fmla="*/ 202 h 202"/>
                <a:gd name="T8" fmla="*/ 1052 w 1147"/>
                <a:gd name="T9" fmla="*/ 202 h 202"/>
                <a:gd name="T10" fmla="*/ 1147 w 1147"/>
                <a:gd name="T11" fmla="*/ 101 h 202"/>
                <a:gd name="T12" fmla="*/ 1052 w 1147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7" h="202">
                  <a:moveTo>
                    <a:pt x="1052" y="0"/>
                  </a:moveTo>
                  <a:lnTo>
                    <a:pt x="0" y="0"/>
                  </a:lnTo>
                  <a:cubicBezTo>
                    <a:pt x="29" y="24"/>
                    <a:pt x="48" y="61"/>
                    <a:pt x="48" y="101"/>
                  </a:cubicBezTo>
                  <a:cubicBezTo>
                    <a:pt x="48" y="142"/>
                    <a:pt x="29" y="178"/>
                    <a:pt x="0" y="202"/>
                  </a:cubicBezTo>
                  <a:lnTo>
                    <a:pt x="1052" y="202"/>
                  </a:lnTo>
                  <a:cubicBezTo>
                    <a:pt x="1105" y="202"/>
                    <a:pt x="1147" y="157"/>
                    <a:pt x="1147" y="101"/>
                  </a:cubicBezTo>
                  <a:cubicBezTo>
                    <a:pt x="1147" y="46"/>
                    <a:pt x="1105" y="0"/>
                    <a:pt x="1052" y="0"/>
                  </a:cubicBez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0" name="Oval 6"/>
            <p:cNvSpPr>
              <a:spLocks noChangeArrowheads="1"/>
            </p:cNvSpPr>
            <p:nvPr/>
          </p:nvSpPr>
          <p:spPr bwMode="auto">
            <a:xfrm>
              <a:off x="3713163" y="1598613"/>
              <a:ext cx="177800" cy="200025"/>
            </a:xfrm>
            <a:prstGeom prst="ellipse">
              <a:avLst/>
            </a:pr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3574224" y="3966717"/>
            <a:ext cx="1216576" cy="196776"/>
            <a:chOff x="3713163" y="1598613"/>
            <a:chExt cx="1236663" cy="200025"/>
          </a:xfrm>
        </p:grpSpPr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3878263" y="1598613"/>
              <a:ext cx="1071563" cy="200025"/>
            </a:xfrm>
            <a:custGeom>
              <a:avLst/>
              <a:gdLst>
                <a:gd name="T0" fmla="*/ 1052 w 1147"/>
                <a:gd name="T1" fmla="*/ 0 h 202"/>
                <a:gd name="T2" fmla="*/ 0 w 1147"/>
                <a:gd name="T3" fmla="*/ 0 h 202"/>
                <a:gd name="T4" fmla="*/ 48 w 1147"/>
                <a:gd name="T5" fmla="*/ 101 h 202"/>
                <a:gd name="T6" fmla="*/ 0 w 1147"/>
                <a:gd name="T7" fmla="*/ 202 h 202"/>
                <a:gd name="T8" fmla="*/ 1052 w 1147"/>
                <a:gd name="T9" fmla="*/ 202 h 202"/>
                <a:gd name="T10" fmla="*/ 1147 w 1147"/>
                <a:gd name="T11" fmla="*/ 101 h 202"/>
                <a:gd name="T12" fmla="*/ 1052 w 1147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7" h="202">
                  <a:moveTo>
                    <a:pt x="1052" y="0"/>
                  </a:moveTo>
                  <a:lnTo>
                    <a:pt x="0" y="0"/>
                  </a:lnTo>
                  <a:cubicBezTo>
                    <a:pt x="29" y="24"/>
                    <a:pt x="48" y="61"/>
                    <a:pt x="48" y="101"/>
                  </a:cubicBezTo>
                  <a:cubicBezTo>
                    <a:pt x="48" y="142"/>
                    <a:pt x="29" y="178"/>
                    <a:pt x="0" y="202"/>
                  </a:cubicBezTo>
                  <a:lnTo>
                    <a:pt x="1052" y="202"/>
                  </a:lnTo>
                  <a:cubicBezTo>
                    <a:pt x="1105" y="202"/>
                    <a:pt x="1147" y="157"/>
                    <a:pt x="1147" y="101"/>
                  </a:cubicBezTo>
                  <a:cubicBezTo>
                    <a:pt x="1147" y="46"/>
                    <a:pt x="1105" y="0"/>
                    <a:pt x="1052" y="0"/>
                  </a:cubicBez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3" name="Oval 6"/>
            <p:cNvSpPr>
              <a:spLocks noChangeArrowheads="1"/>
            </p:cNvSpPr>
            <p:nvPr/>
          </p:nvSpPr>
          <p:spPr bwMode="auto">
            <a:xfrm>
              <a:off x="3713163" y="1598613"/>
              <a:ext cx="177800" cy="200025"/>
            </a:xfrm>
            <a:prstGeom prst="ellipse">
              <a:avLst/>
            </a:pr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432862" y="3113911"/>
            <a:ext cx="500684" cy="500684"/>
            <a:chOff x="2287588" y="3095625"/>
            <a:chExt cx="333375" cy="333375"/>
          </a:xfrm>
        </p:grpSpPr>
        <p:sp>
          <p:nvSpPr>
            <p:cNvPr id="55" name="Rectangle 54"/>
            <p:cNvSpPr/>
            <p:nvPr/>
          </p:nvSpPr>
          <p:spPr bwMode="auto">
            <a:xfrm rot="2658552">
              <a:off x="2345053" y="3153300"/>
              <a:ext cx="221397" cy="214105"/>
            </a:xfrm>
            <a:prstGeom prst="rect">
              <a:avLst/>
            </a:prstGeom>
            <a:solidFill>
              <a:schemeClr val="accent5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34290" rIns="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685647">
                <a:defRPr/>
              </a:pPr>
              <a:endParaRPr lang="en-US" sz="1471" kern="0"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56" name="Freeform 76"/>
            <p:cNvSpPr>
              <a:spLocks noEditPoints="1"/>
            </p:cNvSpPr>
            <p:nvPr/>
          </p:nvSpPr>
          <p:spPr bwMode="auto">
            <a:xfrm>
              <a:off x="2287588" y="3095625"/>
              <a:ext cx="333375" cy="333375"/>
            </a:xfrm>
            <a:custGeom>
              <a:avLst/>
              <a:gdLst>
                <a:gd name="T0" fmla="*/ 803 w 826"/>
                <a:gd name="T1" fmla="*/ 360 h 825"/>
                <a:gd name="T2" fmla="*/ 467 w 826"/>
                <a:gd name="T3" fmla="*/ 24 h 825"/>
                <a:gd name="T4" fmla="*/ 413 w 826"/>
                <a:gd name="T5" fmla="*/ 0 h 825"/>
                <a:gd name="T6" fmla="*/ 358 w 826"/>
                <a:gd name="T7" fmla="*/ 24 h 825"/>
                <a:gd name="T8" fmla="*/ 24 w 826"/>
                <a:gd name="T9" fmla="*/ 358 h 825"/>
                <a:gd name="T10" fmla="*/ 0 w 826"/>
                <a:gd name="T11" fmla="*/ 413 h 825"/>
                <a:gd name="T12" fmla="*/ 24 w 826"/>
                <a:gd name="T13" fmla="*/ 467 h 825"/>
                <a:gd name="T14" fmla="*/ 358 w 826"/>
                <a:gd name="T15" fmla="*/ 802 h 825"/>
                <a:gd name="T16" fmla="*/ 413 w 826"/>
                <a:gd name="T17" fmla="*/ 825 h 825"/>
                <a:gd name="T18" fmla="*/ 467 w 826"/>
                <a:gd name="T19" fmla="*/ 802 h 825"/>
                <a:gd name="T20" fmla="*/ 803 w 826"/>
                <a:gd name="T21" fmla="*/ 469 h 825"/>
                <a:gd name="T22" fmla="*/ 826 w 826"/>
                <a:gd name="T23" fmla="*/ 414 h 825"/>
                <a:gd name="T24" fmla="*/ 803 w 826"/>
                <a:gd name="T25" fmla="*/ 360 h 825"/>
                <a:gd name="T26" fmla="*/ 413 w 826"/>
                <a:gd name="T27" fmla="*/ 73 h 825"/>
                <a:gd name="T28" fmla="*/ 521 w 826"/>
                <a:gd name="T29" fmla="*/ 182 h 825"/>
                <a:gd name="T30" fmla="*/ 446 w 826"/>
                <a:gd name="T31" fmla="*/ 182 h 825"/>
                <a:gd name="T32" fmla="*/ 446 w 826"/>
                <a:gd name="T33" fmla="*/ 340 h 825"/>
                <a:gd name="T34" fmla="*/ 381 w 826"/>
                <a:gd name="T35" fmla="*/ 340 h 825"/>
                <a:gd name="T36" fmla="*/ 381 w 826"/>
                <a:gd name="T37" fmla="*/ 182 h 825"/>
                <a:gd name="T38" fmla="*/ 304 w 826"/>
                <a:gd name="T39" fmla="*/ 182 h 825"/>
                <a:gd name="T40" fmla="*/ 413 w 826"/>
                <a:gd name="T41" fmla="*/ 73 h 825"/>
                <a:gd name="T42" fmla="*/ 106 w 826"/>
                <a:gd name="T43" fmla="*/ 446 h 825"/>
                <a:gd name="T44" fmla="*/ 106 w 826"/>
                <a:gd name="T45" fmla="*/ 380 h 825"/>
                <a:gd name="T46" fmla="*/ 254 w 826"/>
                <a:gd name="T47" fmla="*/ 380 h 825"/>
                <a:gd name="T48" fmla="*/ 254 w 826"/>
                <a:gd name="T49" fmla="*/ 304 h 825"/>
                <a:gd name="T50" fmla="*/ 363 w 826"/>
                <a:gd name="T51" fmla="*/ 413 h 825"/>
                <a:gd name="T52" fmla="*/ 254 w 826"/>
                <a:gd name="T53" fmla="*/ 521 h 825"/>
                <a:gd name="T54" fmla="*/ 254 w 826"/>
                <a:gd name="T55" fmla="*/ 446 h 825"/>
                <a:gd name="T56" fmla="*/ 106 w 826"/>
                <a:gd name="T57" fmla="*/ 446 h 825"/>
                <a:gd name="T58" fmla="*/ 413 w 826"/>
                <a:gd name="T59" fmla="*/ 752 h 825"/>
                <a:gd name="T60" fmla="*/ 304 w 826"/>
                <a:gd name="T61" fmla="*/ 643 h 825"/>
                <a:gd name="T62" fmla="*/ 380 w 826"/>
                <a:gd name="T63" fmla="*/ 643 h 825"/>
                <a:gd name="T64" fmla="*/ 380 w 826"/>
                <a:gd name="T65" fmla="*/ 488 h 825"/>
                <a:gd name="T66" fmla="*/ 444 w 826"/>
                <a:gd name="T67" fmla="*/ 488 h 825"/>
                <a:gd name="T68" fmla="*/ 444 w 826"/>
                <a:gd name="T69" fmla="*/ 643 h 825"/>
                <a:gd name="T70" fmla="*/ 521 w 826"/>
                <a:gd name="T71" fmla="*/ 643 h 825"/>
                <a:gd name="T72" fmla="*/ 413 w 826"/>
                <a:gd name="T73" fmla="*/ 752 h 825"/>
                <a:gd name="T74" fmla="*/ 719 w 826"/>
                <a:gd name="T75" fmla="*/ 446 h 825"/>
                <a:gd name="T76" fmla="*/ 572 w 826"/>
                <a:gd name="T77" fmla="*/ 446 h 825"/>
                <a:gd name="T78" fmla="*/ 572 w 826"/>
                <a:gd name="T79" fmla="*/ 521 h 825"/>
                <a:gd name="T80" fmla="*/ 464 w 826"/>
                <a:gd name="T81" fmla="*/ 413 h 825"/>
                <a:gd name="T82" fmla="*/ 572 w 826"/>
                <a:gd name="T83" fmla="*/ 304 h 825"/>
                <a:gd name="T84" fmla="*/ 572 w 826"/>
                <a:gd name="T85" fmla="*/ 380 h 825"/>
                <a:gd name="T86" fmla="*/ 719 w 826"/>
                <a:gd name="T87" fmla="*/ 380 h 825"/>
                <a:gd name="T88" fmla="*/ 719 w 826"/>
                <a:gd name="T89" fmla="*/ 446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26" h="825">
                  <a:moveTo>
                    <a:pt x="803" y="360"/>
                  </a:moveTo>
                  <a:lnTo>
                    <a:pt x="467" y="24"/>
                  </a:lnTo>
                  <a:cubicBezTo>
                    <a:pt x="452" y="9"/>
                    <a:pt x="432" y="0"/>
                    <a:pt x="413" y="0"/>
                  </a:cubicBezTo>
                  <a:cubicBezTo>
                    <a:pt x="393" y="0"/>
                    <a:pt x="373" y="9"/>
                    <a:pt x="358" y="24"/>
                  </a:cubicBezTo>
                  <a:lnTo>
                    <a:pt x="24" y="358"/>
                  </a:lnTo>
                  <a:cubicBezTo>
                    <a:pt x="9" y="373"/>
                    <a:pt x="0" y="393"/>
                    <a:pt x="0" y="413"/>
                  </a:cubicBezTo>
                  <a:cubicBezTo>
                    <a:pt x="0" y="432"/>
                    <a:pt x="9" y="452"/>
                    <a:pt x="24" y="467"/>
                  </a:cubicBezTo>
                  <a:lnTo>
                    <a:pt x="358" y="802"/>
                  </a:lnTo>
                  <a:cubicBezTo>
                    <a:pt x="373" y="816"/>
                    <a:pt x="393" y="825"/>
                    <a:pt x="413" y="825"/>
                  </a:cubicBezTo>
                  <a:cubicBezTo>
                    <a:pt x="432" y="825"/>
                    <a:pt x="452" y="816"/>
                    <a:pt x="467" y="802"/>
                  </a:cubicBezTo>
                  <a:lnTo>
                    <a:pt x="803" y="469"/>
                  </a:lnTo>
                  <a:cubicBezTo>
                    <a:pt x="818" y="454"/>
                    <a:pt x="826" y="434"/>
                    <a:pt x="826" y="414"/>
                  </a:cubicBezTo>
                  <a:cubicBezTo>
                    <a:pt x="826" y="393"/>
                    <a:pt x="818" y="375"/>
                    <a:pt x="803" y="360"/>
                  </a:cubicBezTo>
                  <a:close/>
                  <a:moveTo>
                    <a:pt x="413" y="73"/>
                  </a:moveTo>
                  <a:lnTo>
                    <a:pt x="521" y="182"/>
                  </a:lnTo>
                  <a:lnTo>
                    <a:pt x="446" y="182"/>
                  </a:lnTo>
                  <a:lnTo>
                    <a:pt x="446" y="340"/>
                  </a:lnTo>
                  <a:lnTo>
                    <a:pt x="381" y="340"/>
                  </a:lnTo>
                  <a:lnTo>
                    <a:pt x="381" y="182"/>
                  </a:lnTo>
                  <a:lnTo>
                    <a:pt x="304" y="182"/>
                  </a:lnTo>
                  <a:lnTo>
                    <a:pt x="413" y="73"/>
                  </a:lnTo>
                  <a:close/>
                  <a:moveTo>
                    <a:pt x="106" y="446"/>
                  </a:moveTo>
                  <a:lnTo>
                    <a:pt x="106" y="380"/>
                  </a:lnTo>
                  <a:lnTo>
                    <a:pt x="254" y="380"/>
                  </a:lnTo>
                  <a:lnTo>
                    <a:pt x="254" y="304"/>
                  </a:lnTo>
                  <a:lnTo>
                    <a:pt x="363" y="413"/>
                  </a:lnTo>
                  <a:lnTo>
                    <a:pt x="254" y="521"/>
                  </a:lnTo>
                  <a:lnTo>
                    <a:pt x="254" y="446"/>
                  </a:lnTo>
                  <a:lnTo>
                    <a:pt x="106" y="446"/>
                  </a:lnTo>
                  <a:close/>
                  <a:moveTo>
                    <a:pt x="413" y="752"/>
                  </a:moveTo>
                  <a:lnTo>
                    <a:pt x="304" y="643"/>
                  </a:lnTo>
                  <a:lnTo>
                    <a:pt x="380" y="643"/>
                  </a:lnTo>
                  <a:lnTo>
                    <a:pt x="380" y="488"/>
                  </a:lnTo>
                  <a:lnTo>
                    <a:pt x="444" y="488"/>
                  </a:lnTo>
                  <a:lnTo>
                    <a:pt x="444" y="643"/>
                  </a:lnTo>
                  <a:lnTo>
                    <a:pt x="521" y="643"/>
                  </a:lnTo>
                  <a:lnTo>
                    <a:pt x="413" y="752"/>
                  </a:lnTo>
                  <a:close/>
                  <a:moveTo>
                    <a:pt x="719" y="446"/>
                  </a:moveTo>
                  <a:lnTo>
                    <a:pt x="572" y="446"/>
                  </a:lnTo>
                  <a:lnTo>
                    <a:pt x="572" y="521"/>
                  </a:lnTo>
                  <a:lnTo>
                    <a:pt x="464" y="413"/>
                  </a:lnTo>
                  <a:lnTo>
                    <a:pt x="572" y="304"/>
                  </a:lnTo>
                  <a:lnTo>
                    <a:pt x="572" y="380"/>
                  </a:lnTo>
                  <a:lnTo>
                    <a:pt x="719" y="380"/>
                  </a:lnTo>
                  <a:lnTo>
                    <a:pt x="719" y="446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57" name="TextBox 56"/>
          <p:cNvSpPr txBox="1">
            <a:spLocks noChangeAspect="1"/>
          </p:cNvSpPr>
          <p:nvPr/>
        </p:nvSpPr>
        <p:spPr>
          <a:xfrm>
            <a:off x="5265236" y="2505383"/>
            <a:ext cx="1735337" cy="461669"/>
          </a:xfrm>
          <a:prstGeom prst="rect">
            <a:avLst/>
          </a:prstGeom>
          <a:noFill/>
        </p:spPr>
        <p:txBody>
          <a:bodyPr wrap="square" lIns="134464" tIns="107571" rIns="134464" bIns="107571" rtlCol="0">
            <a:spAutoFit/>
          </a:bodyPr>
          <a:lstStyle/>
          <a:p>
            <a:pPr algn="ctr" defTabSz="672358" fontAlgn="auto">
              <a:lnSpc>
                <a:spcPct val="90000"/>
              </a:lnSpc>
              <a:spcBef>
                <a:spcPts val="0"/>
              </a:spcBef>
              <a:spcAft>
                <a:spcPts val="1765"/>
              </a:spcAft>
              <a:defRPr/>
            </a:pPr>
            <a:r>
              <a:rPr lang="en-US" sz="1765" kern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Internet</a:t>
            </a:r>
          </a:p>
        </p:txBody>
      </p:sp>
      <p:sp>
        <p:nvSpPr>
          <p:cNvPr id="58" name="Rectangle 57"/>
          <p:cNvSpPr/>
          <p:nvPr/>
        </p:nvSpPr>
        <p:spPr>
          <a:xfrm>
            <a:off x="3903572" y="4756903"/>
            <a:ext cx="1427387" cy="798941"/>
          </a:xfrm>
          <a:prstGeom prst="rect">
            <a:avLst/>
          </a:prstGeom>
          <a:noFill/>
        </p:spPr>
        <p:txBody>
          <a:bodyPr wrap="square" lIns="134464" tIns="107571" rIns="134464" bIns="107571" rtlCol="0">
            <a:spAutoFit/>
          </a:bodyPr>
          <a:lstStyle/>
          <a:p>
            <a:pPr algn="ctr" defTabSz="672358" fontAlgn="auto">
              <a:lnSpc>
                <a:spcPct val="90000"/>
              </a:lnSpc>
              <a:spcBef>
                <a:spcPts val="0"/>
              </a:spcBef>
              <a:spcAft>
                <a:spcPts val="441"/>
              </a:spcAft>
              <a:defRPr/>
            </a:pPr>
            <a:r>
              <a:rPr lang="sl-SI" sz="1400" kern="0" dirty="0" smtClean="0">
                <a:gradFill>
                  <a:gsLst>
                    <a:gs pos="125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MPLS VPN</a:t>
            </a:r>
            <a:r>
              <a:rPr lang="en-US" sz="1400" kern="0" dirty="0" smtClean="0">
                <a:gradFill>
                  <a:gsLst>
                    <a:gs pos="125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sl-SI" sz="1400" kern="0" dirty="0" smtClean="0">
                <a:gradFill>
                  <a:gsLst>
                    <a:gs pos="125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Telekom Slovenije</a:t>
            </a:r>
            <a:endParaRPr lang="en-US" sz="1400" kern="0" dirty="0">
              <a:gradFill>
                <a:gsLst>
                  <a:gs pos="125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6155303" y="4871049"/>
            <a:ext cx="1216576" cy="196776"/>
            <a:chOff x="3713163" y="1598613"/>
            <a:chExt cx="1236663" cy="200025"/>
          </a:xfrm>
          <a:solidFill>
            <a:schemeClr val="accent2"/>
          </a:solidFill>
        </p:grpSpPr>
        <p:sp>
          <p:nvSpPr>
            <p:cNvPr id="60" name="Freeform 5"/>
            <p:cNvSpPr>
              <a:spLocks/>
            </p:cNvSpPr>
            <p:nvPr/>
          </p:nvSpPr>
          <p:spPr bwMode="auto">
            <a:xfrm>
              <a:off x="3878263" y="1598613"/>
              <a:ext cx="1071563" cy="200025"/>
            </a:xfrm>
            <a:custGeom>
              <a:avLst/>
              <a:gdLst>
                <a:gd name="T0" fmla="*/ 1052 w 1147"/>
                <a:gd name="T1" fmla="*/ 0 h 202"/>
                <a:gd name="T2" fmla="*/ 0 w 1147"/>
                <a:gd name="T3" fmla="*/ 0 h 202"/>
                <a:gd name="T4" fmla="*/ 48 w 1147"/>
                <a:gd name="T5" fmla="*/ 101 h 202"/>
                <a:gd name="T6" fmla="*/ 0 w 1147"/>
                <a:gd name="T7" fmla="*/ 202 h 202"/>
                <a:gd name="T8" fmla="*/ 1052 w 1147"/>
                <a:gd name="T9" fmla="*/ 202 h 202"/>
                <a:gd name="T10" fmla="*/ 1147 w 1147"/>
                <a:gd name="T11" fmla="*/ 101 h 202"/>
                <a:gd name="T12" fmla="*/ 1052 w 1147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7" h="202">
                  <a:moveTo>
                    <a:pt x="1052" y="0"/>
                  </a:moveTo>
                  <a:lnTo>
                    <a:pt x="0" y="0"/>
                  </a:lnTo>
                  <a:cubicBezTo>
                    <a:pt x="29" y="24"/>
                    <a:pt x="48" y="61"/>
                    <a:pt x="48" y="101"/>
                  </a:cubicBezTo>
                  <a:cubicBezTo>
                    <a:pt x="48" y="142"/>
                    <a:pt x="29" y="178"/>
                    <a:pt x="0" y="202"/>
                  </a:cubicBezTo>
                  <a:lnTo>
                    <a:pt x="1052" y="202"/>
                  </a:lnTo>
                  <a:cubicBezTo>
                    <a:pt x="1105" y="202"/>
                    <a:pt x="1147" y="157"/>
                    <a:pt x="1147" y="101"/>
                  </a:cubicBezTo>
                  <a:cubicBezTo>
                    <a:pt x="1147" y="46"/>
                    <a:pt x="1105" y="0"/>
                    <a:pt x="105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1" name="Oval 6"/>
            <p:cNvSpPr>
              <a:spLocks noChangeArrowheads="1"/>
            </p:cNvSpPr>
            <p:nvPr/>
          </p:nvSpPr>
          <p:spPr bwMode="auto">
            <a:xfrm>
              <a:off x="3713163" y="1598613"/>
              <a:ext cx="177800" cy="200025"/>
            </a:xfrm>
            <a:prstGeom prst="ellipse">
              <a:avLst/>
            </a:pr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8170405" y="2100344"/>
            <a:ext cx="500684" cy="500684"/>
            <a:chOff x="2287588" y="3095625"/>
            <a:chExt cx="333375" cy="333375"/>
          </a:xfrm>
        </p:grpSpPr>
        <p:sp>
          <p:nvSpPr>
            <p:cNvPr id="63" name="Rectangle 62"/>
            <p:cNvSpPr/>
            <p:nvPr/>
          </p:nvSpPr>
          <p:spPr bwMode="auto">
            <a:xfrm rot="2658552">
              <a:off x="2345053" y="3153300"/>
              <a:ext cx="221397" cy="214105"/>
            </a:xfrm>
            <a:prstGeom prst="rect">
              <a:avLst/>
            </a:prstGeom>
            <a:solidFill>
              <a:schemeClr val="accent5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34290" rIns="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685647">
                <a:defRPr/>
              </a:pPr>
              <a:endParaRPr lang="en-US" sz="1471" kern="0"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64" name="Freeform 76"/>
            <p:cNvSpPr>
              <a:spLocks noEditPoints="1"/>
            </p:cNvSpPr>
            <p:nvPr/>
          </p:nvSpPr>
          <p:spPr bwMode="auto">
            <a:xfrm>
              <a:off x="2287588" y="3095625"/>
              <a:ext cx="333375" cy="333375"/>
            </a:xfrm>
            <a:custGeom>
              <a:avLst/>
              <a:gdLst>
                <a:gd name="T0" fmla="*/ 803 w 826"/>
                <a:gd name="T1" fmla="*/ 360 h 825"/>
                <a:gd name="T2" fmla="*/ 467 w 826"/>
                <a:gd name="T3" fmla="*/ 24 h 825"/>
                <a:gd name="T4" fmla="*/ 413 w 826"/>
                <a:gd name="T5" fmla="*/ 0 h 825"/>
                <a:gd name="T6" fmla="*/ 358 w 826"/>
                <a:gd name="T7" fmla="*/ 24 h 825"/>
                <a:gd name="T8" fmla="*/ 24 w 826"/>
                <a:gd name="T9" fmla="*/ 358 h 825"/>
                <a:gd name="T10" fmla="*/ 0 w 826"/>
                <a:gd name="T11" fmla="*/ 413 h 825"/>
                <a:gd name="T12" fmla="*/ 24 w 826"/>
                <a:gd name="T13" fmla="*/ 467 h 825"/>
                <a:gd name="T14" fmla="*/ 358 w 826"/>
                <a:gd name="T15" fmla="*/ 802 h 825"/>
                <a:gd name="T16" fmla="*/ 413 w 826"/>
                <a:gd name="T17" fmla="*/ 825 h 825"/>
                <a:gd name="T18" fmla="*/ 467 w 826"/>
                <a:gd name="T19" fmla="*/ 802 h 825"/>
                <a:gd name="T20" fmla="*/ 803 w 826"/>
                <a:gd name="T21" fmla="*/ 469 h 825"/>
                <a:gd name="T22" fmla="*/ 826 w 826"/>
                <a:gd name="T23" fmla="*/ 414 h 825"/>
                <a:gd name="T24" fmla="*/ 803 w 826"/>
                <a:gd name="T25" fmla="*/ 360 h 825"/>
                <a:gd name="T26" fmla="*/ 413 w 826"/>
                <a:gd name="T27" fmla="*/ 73 h 825"/>
                <a:gd name="T28" fmla="*/ 521 w 826"/>
                <a:gd name="T29" fmla="*/ 182 h 825"/>
                <a:gd name="T30" fmla="*/ 446 w 826"/>
                <a:gd name="T31" fmla="*/ 182 h 825"/>
                <a:gd name="T32" fmla="*/ 446 w 826"/>
                <a:gd name="T33" fmla="*/ 340 h 825"/>
                <a:gd name="T34" fmla="*/ 381 w 826"/>
                <a:gd name="T35" fmla="*/ 340 h 825"/>
                <a:gd name="T36" fmla="*/ 381 w 826"/>
                <a:gd name="T37" fmla="*/ 182 h 825"/>
                <a:gd name="T38" fmla="*/ 304 w 826"/>
                <a:gd name="T39" fmla="*/ 182 h 825"/>
                <a:gd name="T40" fmla="*/ 413 w 826"/>
                <a:gd name="T41" fmla="*/ 73 h 825"/>
                <a:gd name="T42" fmla="*/ 106 w 826"/>
                <a:gd name="T43" fmla="*/ 446 h 825"/>
                <a:gd name="T44" fmla="*/ 106 w 826"/>
                <a:gd name="T45" fmla="*/ 380 h 825"/>
                <a:gd name="T46" fmla="*/ 254 w 826"/>
                <a:gd name="T47" fmla="*/ 380 h 825"/>
                <a:gd name="T48" fmla="*/ 254 w 826"/>
                <a:gd name="T49" fmla="*/ 304 h 825"/>
                <a:gd name="T50" fmla="*/ 363 w 826"/>
                <a:gd name="T51" fmla="*/ 413 h 825"/>
                <a:gd name="T52" fmla="*/ 254 w 826"/>
                <a:gd name="T53" fmla="*/ 521 h 825"/>
                <a:gd name="T54" fmla="*/ 254 w 826"/>
                <a:gd name="T55" fmla="*/ 446 h 825"/>
                <a:gd name="T56" fmla="*/ 106 w 826"/>
                <a:gd name="T57" fmla="*/ 446 h 825"/>
                <a:gd name="T58" fmla="*/ 413 w 826"/>
                <a:gd name="T59" fmla="*/ 752 h 825"/>
                <a:gd name="T60" fmla="*/ 304 w 826"/>
                <a:gd name="T61" fmla="*/ 643 h 825"/>
                <a:gd name="T62" fmla="*/ 380 w 826"/>
                <a:gd name="T63" fmla="*/ 643 h 825"/>
                <a:gd name="T64" fmla="*/ 380 w 826"/>
                <a:gd name="T65" fmla="*/ 488 h 825"/>
                <a:gd name="T66" fmla="*/ 444 w 826"/>
                <a:gd name="T67" fmla="*/ 488 h 825"/>
                <a:gd name="T68" fmla="*/ 444 w 826"/>
                <a:gd name="T69" fmla="*/ 643 h 825"/>
                <a:gd name="T70" fmla="*/ 521 w 826"/>
                <a:gd name="T71" fmla="*/ 643 h 825"/>
                <a:gd name="T72" fmla="*/ 413 w 826"/>
                <a:gd name="T73" fmla="*/ 752 h 825"/>
                <a:gd name="T74" fmla="*/ 719 w 826"/>
                <a:gd name="T75" fmla="*/ 446 h 825"/>
                <a:gd name="T76" fmla="*/ 572 w 826"/>
                <a:gd name="T77" fmla="*/ 446 h 825"/>
                <a:gd name="T78" fmla="*/ 572 w 826"/>
                <a:gd name="T79" fmla="*/ 521 h 825"/>
                <a:gd name="T80" fmla="*/ 464 w 826"/>
                <a:gd name="T81" fmla="*/ 413 h 825"/>
                <a:gd name="T82" fmla="*/ 572 w 826"/>
                <a:gd name="T83" fmla="*/ 304 h 825"/>
                <a:gd name="T84" fmla="*/ 572 w 826"/>
                <a:gd name="T85" fmla="*/ 380 h 825"/>
                <a:gd name="T86" fmla="*/ 719 w 826"/>
                <a:gd name="T87" fmla="*/ 380 h 825"/>
                <a:gd name="T88" fmla="*/ 719 w 826"/>
                <a:gd name="T89" fmla="*/ 446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26" h="825">
                  <a:moveTo>
                    <a:pt x="803" y="360"/>
                  </a:moveTo>
                  <a:lnTo>
                    <a:pt x="467" y="24"/>
                  </a:lnTo>
                  <a:cubicBezTo>
                    <a:pt x="452" y="9"/>
                    <a:pt x="432" y="0"/>
                    <a:pt x="413" y="0"/>
                  </a:cubicBezTo>
                  <a:cubicBezTo>
                    <a:pt x="393" y="0"/>
                    <a:pt x="373" y="9"/>
                    <a:pt x="358" y="24"/>
                  </a:cubicBezTo>
                  <a:lnTo>
                    <a:pt x="24" y="358"/>
                  </a:lnTo>
                  <a:cubicBezTo>
                    <a:pt x="9" y="373"/>
                    <a:pt x="0" y="393"/>
                    <a:pt x="0" y="413"/>
                  </a:cubicBezTo>
                  <a:cubicBezTo>
                    <a:pt x="0" y="432"/>
                    <a:pt x="9" y="452"/>
                    <a:pt x="24" y="467"/>
                  </a:cubicBezTo>
                  <a:lnTo>
                    <a:pt x="358" y="802"/>
                  </a:lnTo>
                  <a:cubicBezTo>
                    <a:pt x="373" y="816"/>
                    <a:pt x="393" y="825"/>
                    <a:pt x="413" y="825"/>
                  </a:cubicBezTo>
                  <a:cubicBezTo>
                    <a:pt x="432" y="825"/>
                    <a:pt x="452" y="816"/>
                    <a:pt x="467" y="802"/>
                  </a:cubicBezTo>
                  <a:lnTo>
                    <a:pt x="803" y="469"/>
                  </a:lnTo>
                  <a:cubicBezTo>
                    <a:pt x="818" y="454"/>
                    <a:pt x="826" y="434"/>
                    <a:pt x="826" y="414"/>
                  </a:cubicBezTo>
                  <a:cubicBezTo>
                    <a:pt x="826" y="393"/>
                    <a:pt x="818" y="375"/>
                    <a:pt x="803" y="360"/>
                  </a:cubicBezTo>
                  <a:close/>
                  <a:moveTo>
                    <a:pt x="413" y="73"/>
                  </a:moveTo>
                  <a:lnTo>
                    <a:pt x="521" y="182"/>
                  </a:lnTo>
                  <a:lnTo>
                    <a:pt x="446" y="182"/>
                  </a:lnTo>
                  <a:lnTo>
                    <a:pt x="446" y="340"/>
                  </a:lnTo>
                  <a:lnTo>
                    <a:pt x="381" y="340"/>
                  </a:lnTo>
                  <a:lnTo>
                    <a:pt x="381" y="182"/>
                  </a:lnTo>
                  <a:lnTo>
                    <a:pt x="304" y="182"/>
                  </a:lnTo>
                  <a:lnTo>
                    <a:pt x="413" y="73"/>
                  </a:lnTo>
                  <a:close/>
                  <a:moveTo>
                    <a:pt x="106" y="446"/>
                  </a:moveTo>
                  <a:lnTo>
                    <a:pt x="106" y="380"/>
                  </a:lnTo>
                  <a:lnTo>
                    <a:pt x="254" y="380"/>
                  </a:lnTo>
                  <a:lnTo>
                    <a:pt x="254" y="304"/>
                  </a:lnTo>
                  <a:lnTo>
                    <a:pt x="363" y="413"/>
                  </a:lnTo>
                  <a:lnTo>
                    <a:pt x="254" y="521"/>
                  </a:lnTo>
                  <a:lnTo>
                    <a:pt x="254" y="446"/>
                  </a:lnTo>
                  <a:lnTo>
                    <a:pt x="106" y="446"/>
                  </a:lnTo>
                  <a:close/>
                  <a:moveTo>
                    <a:pt x="413" y="752"/>
                  </a:moveTo>
                  <a:lnTo>
                    <a:pt x="304" y="643"/>
                  </a:lnTo>
                  <a:lnTo>
                    <a:pt x="380" y="643"/>
                  </a:lnTo>
                  <a:lnTo>
                    <a:pt x="380" y="488"/>
                  </a:lnTo>
                  <a:lnTo>
                    <a:pt x="444" y="488"/>
                  </a:lnTo>
                  <a:lnTo>
                    <a:pt x="444" y="643"/>
                  </a:lnTo>
                  <a:lnTo>
                    <a:pt x="521" y="643"/>
                  </a:lnTo>
                  <a:lnTo>
                    <a:pt x="413" y="752"/>
                  </a:lnTo>
                  <a:close/>
                  <a:moveTo>
                    <a:pt x="719" y="446"/>
                  </a:moveTo>
                  <a:lnTo>
                    <a:pt x="572" y="446"/>
                  </a:lnTo>
                  <a:lnTo>
                    <a:pt x="572" y="521"/>
                  </a:lnTo>
                  <a:lnTo>
                    <a:pt x="464" y="413"/>
                  </a:lnTo>
                  <a:lnTo>
                    <a:pt x="572" y="304"/>
                  </a:lnTo>
                  <a:lnTo>
                    <a:pt x="572" y="380"/>
                  </a:lnTo>
                  <a:lnTo>
                    <a:pt x="719" y="380"/>
                  </a:lnTo>
                  <a:lnTo>
                    <a:pt x="719" y="446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8170405" y="2737910"/>
            <a:ext cx="500684" cy="500684"/>
            <a:chOff x="2287588" y="3095625"/>
            <a:chExt cx="333375" cy="333375"/>
          </a:xfrm>
        </p:grpSpPr>
        <p:sp>
          <p:nvSpPr>
            <p:cNvPr id="66" name="Rectangle 65"/>
            <p:cNvSpPr/>
            <p:nvPr/>
          </p:nvSpPr>
          <p:spPr bwMode="auto">
            <a:xfrm rot="2658552">
              <a:off x="2345053" y="3153300"/>
              <a:ext cx="221397" cy="214105"/>
            </a:xfrm>
            <a:prstGeom prst="rect">
              <a:avLst/>
            </a:prstGeom>
            <a:solidFill>
              <a:schemeClr val="accent5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34290" rIns="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685647">
                <a:defRPr/>
              </a:pPr>
              <a:endParaRPr lang="en-US" sz="1471" kern="0"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67" name="Freeform 76"/>
            <p:cNvSpPr>
              <a:spLocks noEditPoints="1"/>
            </p:cNvSpPr>
            <p:nvPr/>
          </p:nvSpPr>
          <p:spPr bwMode="auto">
            <a:xfrm>
              <a:off x="2287588" y="3095625"/>
              <a:ext cx="333375" cy="333375"/>
            </a:xfrm>
            <a:custGeom>
              <a:avLst/>
              <a:gdLst>
                <a:gd name="T0" fmla="*/ 803 w 826"/>
                <a:gd name="T1" fmla="*/ 360 h 825"/>
                <a:gd name="T2" fmla="*/ 467 w 826"/>
                <a:gd name="T3" fmla="*/ 24 h 825"/>
                <a:gd name="T4" fmla="*/ 413 w 826"/>
                <a:gd name="T5" fmla="*/ 0 h 825"/>
                <a:gd name="T6" fmla="*/ 358 w 826"/>
                <a:gd name="T7" fmla="*/ 24 h 825"/>
                <a:gd name="T8" fmla="*/ 24 w 826"/>
                <a:gd name="T9" fmla="*/ 358 h 825"/>
                <a:gd name="T10" fmla="*/ 0 w 826"/>
                <a:gd name="T11" fmla="*/ 413 h 825"/>
                <a:gd name="T12" fmla="*/ 24 w 826"/>
                <a:gd name="T13" fmla="*/ 467 h 825"/>
                <a:gd name="T14" fmla="*/ 358 w 826"/>
                <a:gd name="T15" fmla="*/ 802 h 825"/>
                <a:gd name="T16" fmla="*/ 413 w 826"/>
                <a:gd name="T17" fmla="*/ 825 h 825"/>
                <a:gd name="T18" fmla="*/ 467 w 826"/>
                <a:gd name="T19" fmla="*/ 802 h 825"/>
                <a:gd name="T20" fmla="*/ 803 w 826"/>
                <a:gd name="T21" fmla="*/ 469 h 825"/>
                <a:gd name="T22" fmla="*/ 826 w 826"/>
                <a:gd name="T23" fmla="*/ 414 h 825"/>
                <a:gd name="T24" fmla="*/ 803 w 826"/>
                <a:gd name="T25" fmla="*/ 360 h 825"/>
                <a:gd name="T26" fmla="*/ 413 w 826"/>
                <a:gd name="T27" fmla="*/ 73 h 825"/>
                <a:gd name="T28" fmla="*/ 521 w 826"/>
                <a:gd name="T29" fmla="*/ 182 h 825"/>
                <a:gd name="T30" fmla="*/ 446 w 826"/>
                <a:gd name="T31" fmla="*/ 182 h 825"/>
                <a:gd name="T32" fmla="*/ 446 w 826"/>
                <a:gd name="T33" fmla="*/ 340 h 825"/>
                <a:gd name="T34" fmla="*/ 381 w 826"/>
                <a:gd name="T35" fmla="*/ 340 h 825"/>
                <a:gd name="T36" fmla="*/ 381 w 826"/>
                <a:gd name="T37" fmla="*/ 182 h 825"/>
                <a:gd name="T38" fmla="*/ 304 w 826"/>
                <a:gd name="T39" fmla="*/ 182 h 825"/>
                <a:gd name="T40" fmla="*/ 413 w 826"/>
                <a:gd name="T41" fmla="*/ 73 h 825"/>
                <a:gd name="T42" fmla="*/ 106 w 826"/>
                <a:gd name="T43" fmla="*/ 446 h 825"/>
                <a:gd name="T44" fmla="*/ 106 w 826"/>
                <a:gd name="T45" fmla="*/ 380 h 825"/>
                <a:gd name="T46" fmla="*/ 254 w 826"/>
                <a:gd name="T47" fmla="*/ 380 h 825"/>
                <a:gd name="T48" fmla="*/ 254 w 826"/>
                <a:gd name="T49" fmla="*/ 304 h 825"/>
                <a:gd name="T50" fmla="*/ 363 w 826"/>
                <a:gd name="T51" fmla="*/ 413 h 825"/>
                <a:gd name="T52" fmla="*/ 254 w 826"/>
                <a:gd name="T53" fmla="*/ 521 h 825"/>
                <a:gd name="T54" fmla="*/ 254 w 826"/>
                <a:gd name="T55" fmla="*/ 446 h 825"/>
                <a:gd name="T56" fmla="*/ 106 w 826"/>
                <a:gd name="T57" fmla="*/ 446 h 825"/>
                <a:gd name="T58" fmla="*/ 413 w 826"/>
                <a:gd name="T59" fmla="*/ 752 h 825"/>
                <a:gd name="T60" fmla="*/ 304 w 826"/>
                <a:gd name="T61" fmla="*/ 643 h 825"/>
                <a:gd name="T62" fmla="*/ 380 w 826"/>
                <a:gd name="T63" fmla="*/ 643 h 825"/>
                <a:gd name="T64" fmla="*/ 380 w 826"/>
                <a:gd name="T65" fmla="*/ 488 h 825"/>
                <a:gd name="T66" fmla="*/ 444 w 826"/>
                <a:gd name="T67" fmla="*/ 488 h 825"/>
                <a:gd name="T68" fmla="*/ 444 w 826"/>
                <a:gd name="T69" fmla="*/ 643 h 825"/>
                <a:gd name="T70" fmla="*/ 521 w 826"/>
                <a:gd name="T71" fmla="*/ 643 h 825"/>
                <a:gd name="T72" fmla="*/ 413 w 826"/>
                <a:gd name="T73" fmla="*/ 752 h 825"/>
                <a:gd name="T74" fmla="*/ 719 w 826"/>
                <a:gd name="T75" fmla="*/ 446 h 825"/>
                <a:gd name="T76" fmla="*/ 572 w 826"/>
                <a:gd name="T77" fmla="*/ 446 h 825"/>
                <a:gd name="T78" fmla="*/ 572 w 826"/>
                <a:gd name="T79" fmla="*/ 521 h 825"/>
                <a:gd name="T80" fmla="*/ 464 w 826"/>
                <a:gd name="T81" fmla="*/ 413 h 825"/>
                <a:gd name="T82" fmla="*/ 572 w 826"/>
                <a:gd name="T83" fmla="*/ 304 h 825"/>
                <a:gd name="T84" fmla="*/ 572 w 826"/>
                <a:gd name="T85" fmla="*/ 380 h 825"/>
                <a:gd name="T86" fmla="*/ 719 w 826"/>
                <a:gd name="T87" fmla="*/ 380 h 825"/>
                <a:gd name="T88" fmla="*/ 719 w 826"/>
                <a:gd name="T89" fmla="*/ 446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26" h="825">
                  <a:moveTo>
                    <a:pt x="803" y="360"/>
                  </a:moveTo>
                  <a:lnTo>
                    <a:pt x="467" y="24"/>
                  </a:lnTo>
                  <a:cubicBezTo>
                    <a:pt x="452" y="9"/>
                    <a:pt x="432" y="0"/>
                    <a:pt x="413" y="0"/>
                  </a:cubicBezTo>
                  <a:cubicBezTo>
                    <a:pt x="393" y="0"/>
                    <a:pt x="373" y="9"/>
                    <a:pt x="358" y="24"/>
                  </a:cubicBezTo>
                  <a:lnTo>
                    <a:pt x="24" y="358"/>
                  </a:lnTo>
                  <a:cubicBezTo>
                    <a:pt x="9" y="373"/>
                    <a:pt x="0" y="393"/>
                    <a:pt x="0" y="413"/>
                  </a:cubicBezTo>
                  <a:cubicBezTo>
                    <a:pt x="0" y="432"/>
                    <a:pt x="9" y="452"/>
                    <a:pt x="24" y="467"/>
                  </a:cubicBezTo>
                  <a:lnTo>
                    <a:pt x="358" y="802"/>
                  </a:lnTo>
                  <a:cubicBezTo>
                    <a:pt x="373" y="816"/>
                    <a:pt x="393" y="825"/>
                    <a:pt x="413" y="825"/>
                  </a:cubicBezTo>
                  <a:cubicBezTo>
                    <a:pt x="432" y="825"/>
                    <a:pt x="452" y="816"/>
                    <a:pt x="467" y="802"/>
                  </a:cubicBezTo>
                  <a:lnTo>
                    <a:pt x="803" y="469"/>
                  </a:lnTo>
                  <a:cubicBezTo>
                    <a:pt x="818" y="454"/>
                    <a:pt x="826" y="434"/>
                    <a:pt x="826" y="414"/>
                  </a:cubicBezTo>
                  <a:cubicBezTo>
                    <a:pt x="826" y="393"/>
                    <a:pt x="818" y="375"/>
                    <a:pt x="803" y="360"/>
                  </a:cubicBezTo>
                  <a:close/>
                  <a:moveTo>
                    <a:pt x="413" y="73"/>
                  </a:moveTo>
                  <a:lnTo>
                    <a:pt x="521" y="182"/>
                  </a:lnTo>
                  <a:lnTo>
                    <a:pt x="446" y="182"/>
                  </a:lnTo>
                  <a:lnTo>
                    <a:pt x="446" y="340"/>
                  </a:lnTo>
                  <a:lnTo>
                    <a:pt x="381" y="340"/>
                  </a:lnTo>
                  <a:lnTo>
                    <a:pt x="381" y="182"/>
                  </a:lnTo>
                  <a:lnTo>
                    <a:pt x="304" y="182"/>
                  </a:lnTo>
                  <a:lnTo>
                    <a:pt x="413" y="73"/>
                  </a:lnTo>
                  <a:close/>
                  <a:moveTo>
                    <a:pt x="106" y="446"/>
                  </a:moveTo>
                  <a:lnTo>
                    <a:pt x="106" y="380"/>
                  </a:lnTo>
                  <a:lnTo>
                    <a:pt x="254" y="380"/>
                  </a:lnTo>
                  <a:lnTo>
                    <a:pt x="254" y="304"/>
                  </a:lnTo>
                  <a:lnTo>
                    <a:pt x="363" y="413"/>
                  </a:lnTo>
                  <a:lnTo>
                    <a:pt x="254" y="521"/>
                  </a:lnTo>
                  <a:lnTo>
                    <a:pt x="254" y="446"/>
                  </a:lnTo>
                  <a:lnTo>
                    <a:pt x="106" y="446"/>
                  </a:lnTo>
                  <a:close/>
                  <a:moveTo>
                    <a:pt x="413" y="752"/>
                  </a:moveTo>
                  <a:lnTo>
                    <a:pt x="304" y="643"/>
                  </a:lnTo>
                  <a:lnTo>
                    <a:pt x="380" y="643"/>
                  </a:lnTo>
                  <a:lnTo>
                    <a:pt x="380" y="488"/>
                  </a:lnTo>
                  <a:lnTo>
                    <a:pt x="444" y="488"/>
                  </a:lnTo>
                  <a:lnTo>
                    <a:pt x="444" y="643"/>
                  </a:lnTo>
                  <a:lnTo>
                    <a:pt x="521" y="643"/>
                  </a:lnTo>
                  <a:lnTo>
                    <a:pt x="413" y="752"/>
                  </a:lnTo>
                  <a:close/>
                  <a:moveTo>
                    <a:pt x="719" y="446"/>
                  </a:moveTo>
                  <a:lnTo>
                    <a:pt x="572" y="446"/>
                  </a:lnTo>
                  <a:lnTo>
                    <a:pt x="572" y="521"/>
                  </a:lnTo>
                  <a:lnTo>
                    <a:pt x="464" y="413"/>
                  </a:lnTo>
                  <a:lnTo>
                    <a:pt x="572" y="304"/>
                  </a:lnTo>
                  <a:lnTo>
                    <a:pt x="572" y="380"/>
                  </a:lnTo>
                  <a:lnTo>
                    <a:pt x="719" y="380"/>
                  </a:lnTo>
                  <a:lnTo>
                    <a:pt x="719" y="446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8682892" y="2232385"/>
            <a:ext cx="1563736" cy="772046"/>
            <a:chOff x="9765713" y="1879294"/>
            <a:chExt cx="2126789" cy="1050036"/>
          </a:xfrm>
        </p:grpSpPr>
        <p:sp>
          <p:nvSpPr>
            <p:cNvPr id="69" name="TextBox 68"/>
            <p:cNvSpPr txBox="1"/>
            <p:nvPr/>
          </p:nvSpPr>
          <p:spPr>
            <a:xfrm>
              <a:off x="11274200" y="2763199"/>
              <a:ext cx="618302" cy="166131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algn="ctr" defTabSz="672358" fontAlgn="auto">
                <a:lnSpc>
                  <a:spcPct val="90000"/>
                </a:lnSpc>
                <a:spcBef>
                  <a:spcPts val="0"/>
                </a:spcBef>
                <a:spcAft>
                  <a:spcPts val="1765"/>
                </a:spcAft>
                <a:defRPr/>
              </a:pPr>
              <a:r>
                <a:rPr lang="en-US" sz="882" kern="0">
                  <a:gradFill>
                    <a:gsLst>
                      <a:gs pos="125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Segoe UI" panose="020B0502040204020203" pitchFamily="34" charset="0"/>
                  <a:cs typeface="Segoe UI" panose="020B0502040204020203" pitchFamily="34" charset="0"/>
                </a:rPr>
                <a:t>Frontend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0522995" y="2763199"/>
              <a:ext cx="618302" cy="166131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algn="ctr" defTabSz="672358" fontAlgn="auto">
                <a:lnSpc>
                  <a:spcPct val="90000"/>
                </a:lnSpc>
                <a:spcBef>
                  <a:spcPts val="0"/>
                </a:spcBef>
                <a:spcAft>
                  <a:spcPts val="1765"/>
                </a:spcAft>
                <a:defRPr/>
              </a:pPr>
              <a:r>
                <a:rPr lang="en-US" sz="882" kern="0">
                  <a:gradFill>
                    <a:gsLst>
                      <a:gs pos="125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Segoe UI" panose="020B0502040204020203" pitchFamily="34" charset="0"/>
                  <a:cs typeface="Segoe UI" panose="020B0502040204020203" pitchFamily="34" charset="0"/>
                </a:rPr>
                <a:t>Mid-tier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9765713" y="2763199"/>
              <a:ext cx="624382" cy="166131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algn="ctr" defTabSz="672358" fontAlgn="auto">
                <a:lnSpc>
                  <a:spcPct val="90000"/>
                </a:lnSpc>
                <a:spcBef>
                  <a:spcPts val="0"/>
                </a:spcBef>
                <a:spcAft>
                  <a:spcPts val="1765"/>
                </a:spcAft>
                <a:defRPr/>
              </a:pPr>
              <a:r>
                <a:rPr lang="en-US" sz="882" kern="0">
                  <a:gradFill>
                    <a:gsLst>
                      <a:gs pos="125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Segoe UI" panose="020B0502040204020203" pitchFamily="34" charset="0"/>
                  <a:cs typeface="Segoe UI" panose="020B0502040204020203" pitchFamily="34" charset="0"/>
                </a:rPr>
                <a:t>Backend</a:t>
              </a:r>
            </a:p>
          </p:txBody>
        </p:sp>
        <p:grpSp>
          <p:nvGrpSpPr>
            <p:cNvPr id="72" name="Group 71"/>
            <p:cNvGrpSpPr/>
            <p:nvPr/>
          </p:nvGrpSpPr>
          <p:grpSpPr>
            <a:xfrm>
              <a:off x="9771792" y="1879294"/>
              <a:ext cx="618302" cy="863582"/>
              <a:chOff x="9771792" y="1879294"/>
              <a:chExt cx="618302" cy="863582"/>
            </a:xfrm>
          </p:grpSpPr>
          <p:sp>
            <p:nvSpPr>
              <p:cNvPr id="81" name="Freeform 5"/>
              <p:cNvSpPr>
                <a:spLocks noEditPoints="1"/>
              </p:cNvSpPr>
              <p:nvPr/>
            </p:nvSpPr>
            <p:spPr bwMode="auto">
              <a:xfrm>
                <a:off x="9771792" y="1879294"/>
                <a:ext cx="618302" cy="249247"/>
              </a:xfrm>
              <a:custGeom>
                <a:avLst/>
                <a:gdLst>
                  <a:gd name="T0" fmla="*/ 18 w 304"/>
                  <a:gd name="T1" fmla="*/ 0 h 131"/>
                  <a:gd name="T2" fmla="*/ 0 w 304"/>
                  <a:gd name="T3" fmla="*/ 114 h 131"/>
                  <a:gd name="T4" fmla="*/ 286 w 304"/>
                  <a:gd name="T5" fmla="*/ 131 h 131"/>
                  <a:gd name="T6" fmla="*/ 304 w 304"/>
                  <a:gd name="T7" fmla="*/ 18 h 131"/>
                  <a:gd name="T8" fmla="*/ 30 w 304"/>
                  <a:gd name="T9" fmla="*/ 97 h 131"/>
                  <a:gd name="T10" fmla="*/ 30 w 304"/>
                  <a:gd name="T11" fmla="*/ 82 h 131"/>
                  <a:gd name="T12" fmla="*/ 30 w 304"/>
                  <a:gd name="T13" fmla="*/ 97 h 131"/>
                  <a:gd name="T14" fmla="*/ 22 w 304"/>
                  <a:gd name="T15" fmla="*/ 67 h 131"/>
                  <a:gd name="T16" fmla="*/ 37 w 304"/>
                  <a:gd name="T17" fmla="*/ 67 h 131"/>
                  <a:gd name="T18" fmla="*/ 30 w 304"/>
                  <a:gd name="T19" fmla="*/ 53 h 131"/>
                  <a:gd name="T20" fmla="*/ 30 w 304"/>
                  <a:gd name="T21" fmla="*/ 38 h 131"/>
                  <a:gd name="T22" fmla="*/ 30 w 304"/>
                  <a:gd name="T23" fmla="*/ 53 h 131"/>
                  <a:gd name="T24" fmla="*/ 44 w 304"/>
                  <a:gd name="T25" fmla="*/ 90 h 131"/>
                  <a:gd name="T26" fmla="*/ 59 w 304"/>
                  <a:gd name="T27" fmla="*/ 90 h 131"/>
                  <a:gd name="T28" fmla="*/ 52 w 304"/>
                  <a:gd name="T29" fmla="*/ 74 h 131"/>
                  <a:gd name="T30" fmla="*/ 52 w 304"/>
                  <a:gd name="T31" fmla="*/ 60 h 131"/>
                  <a:gd name="T32" fmla="*/ 52 w 304"/>
                  <a:gd name="T33" fmla="*/ 74 h 131"/>
                  <a:gd name="T34" fmla="*/ 44 w 304"/>
                  <a:gd name="T35" fmla="*/ 45 h 131"/>
                  <a:gd name="T36" fmla="*/ 59 w 304"/>
                  <a:gd name="T37" fmla="*/ 45 h 131"/>
                  <a:gd name="T38" fmla="*/ 255 w 304"/>
                  <a:gd name="T39" fmla="*/ 119 h 131"/>
                  <a:gd name="T40" fmla="*/ 255 w 304"/>
                  <a:gd name="T41" fmla="*/ 104 h 131"/>
                  <a:gd name="T42" fmla="*/ 255 w 304"/>
                  <a:gd name="T43" fmla="*/ 119 h 131"/>
                  <a:gd name="T44" fmla="*/ 269 w 304"/>
                  <a:gd name="T45" fmla="*/ 112 h 131"/>
                  <a:gd name="T46" fmla="*/ 283 w 304"/>
                  <a:gd name="T47" fmla="*/ 112 h 131"/>
                  <a:gd name="T48" fmla="*/ 284 w 304"/>
                  <a:gd name="T49" fmla="*/ 87 h 131"/>
                  <a:gd name="T50" fmla="*/ 116 w 304"/>
                  <a:gd name="T51" fmla="*/ 97 h 131"/>
                  <a:gd name="T52" fmla="*/ 106 w 304"/>
                  <a:gd name="T53" fmla="*/ 82 h 131"/>
                  <a:gd name="T54" fmla="*/ 284 w 304"/>
                  <a:gd name="T55" fmla="*/ 87 h 131"/>
                  <a:gd name="T56" fmla="*/ 106 w 304"/>
                  <a:gd name="T57" fmla="*/ 76 h 131"/>
                  <a:gd name="T58" fmla="*/ 284 w 304"/>
                  <a:gd name="T59" fmla="*/ 61 h 131"/>
                  <a:gd name="T60" fmla="*/ 284 w 304"/>
                  <a:gd name="T61" fmla="*/ 55 h 131"/>
                  <a:gd name="T62" fmla="*/ 106 w 304"/>
                  <a:gd name="T63" fmla="*/ 40 h 131"/>
                  <a:gd name="T64" fmla="*/ 284 w 304"/>
                  <a:gd name="T65" fmla="*/ 55 h 131"/>
                  <a:gd name="T66" fmla="*/ 106 w 304"/>
                  <a:gd name="T67" fmla="*/ 34 h 131"/>
                  <a:gd name="T68" fmla="*/ 116 w 304"/>
                  <a:gd name="T69" fmla="*/ 20 h 131"/>
                  <a:gd name="T70" fmla="*/ 284 w 304"/>
                  <a:gd name="T7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04" h="131">
                    <a:moveTo>
                      <a:pt x="28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4"/>
                      <a:pt x="8" y="131"/>
                      <a:pt x="18" y="131"/>
                    </a:cubicBezTo>
                    <a:cubicBezTo>
                      <a:pt x="286" y="131"/>
                      <a:pt x="286" y="131"/>
                      <a:pt x="286" y="131"/>
                    </a:cubicBezTo>
                    <a:cubicBezTo>
                      <a:pt x="296" y="131"/>
                      <a:pt x="304" y="124"/>
                      <a:pt x="304" y="114"/>
                    </a:cubicBezTo>
                    <a:cubicBezTo>
                      <a:pt x="304" y="18"/>
                      <a:pt x="304" y="18"/>
                      <a:pt x="304" y="18"/>
                    </a:cubicBezTo>
                    <a:cubicBezTo>
                      <a:pt x="304" y="8"/>
                      <a:pt x="296" y="0"/>
                      <a:pt x="286" y="0"/>
                    </a:cubicBezTo>
                    <a:close/>
                    <a:moveTo>
                      <a:pt x="30" y="97"/>
                    </a:moveTo>
                    <a:cubicBezTo>
                      <a:pt x="26" y="97"/>
                      <a:pt x="22" y="94"/>
                      <a:pt x="22" y="90"/>
                    </a:cubicBezTo>
                    <a:cubicBezTo>
                      <a:pt x="22" y="86"/>
                      <a:pt x="26" y="82"/>
                      <a:pt x="30" y="82"/>
                    </a:cubicBezTo>
                    <a:cubicBezTo>
                      <a:pt x="34" y="82"/>
                      <a:pt x="37" y="86"/>
                      <a:pt x="37" y="90"/>
                    </a:cubicBezTo>
                    <a:cubicBezTo>
                      <a:pt x="37" y="94"/>
                      <a:pt x="34" y="97"/>
                      <a:pt x="30" y="97"/>
                    </a:cubicBezTo>
                    <a:close/>
                    <a:moveTo>
                      <a:pt x="30" y="74"/>
                    </a:moveTo>
                    <a:cubicBezTo>
                      <a:pt x="26" y="74"/>
                      <a:pt x="22" y="71"/>
                      <a:pt x="22" y="67"/>
                    </a:cubicBezTo>
                    <a:cubicBezTo>
                      <a:pt x="22" y="63"/>
                      <a:pt x="26" y="60"/>
                      <a:pt x="30" y="60"/>
                    </a:cubicBezTo>
                    <a:cubicBezTo>
                      <a:pt x="34" y="60"/>
                      <a:pt x="37" y="63"/>
                      <a:pt x="37" y="67"/>
                    </a:cubicBezTo>
                    <a:cubicBezTo>
                      <a:pt x="37" y="71"/>
                      <a:pt x="34" y="74"/>
                      <a:pt x="30" y="74"/>
                    </a:cubicBezTo>
                    <a:close/>
                    <a:moveTo>
                      <a:pt x="30" y="53"/>
                    </a:moveTo>
                    <a:cubicBezTo>
                      <a:pt x="26" y="53"/>
                      <a:pt x="22" y="49"/>
                      <a:pt x="22" y="45"/>
                    </a:cubicBezTo>
                    <a:cubicBezTo>
                      <a:pt x="22" y="41"/>
                      <a:pt x="26" y="38"/>
                      <a:pt x="30" y="38"/>
                    </a:cubicBezTo>
                    <a:cubicBezTo>
                      <a:pt x="34" y="38"/>
                      <a:pt x="37" y="41"/>
                      <a:pt x="37" y="45"/>
                    </a:cubicBezTo>
                    <a:cubicBezTo>
                      <a:pt x="37" y="49"/>
                      <a:pt x="34" y="53"/>
                      <a:pt x="30" y="53"/>
                    </a:cubicBezTo>
                    <a:close/>
                    <a:moveTo>
                      <a:pt x="52" y="97"/>
                    </a:moveTo>
                    <a:cubicBezTo>
                      <a:pt x="48" y="97"/>
                      <a:pt x="44" y="94"/>
                      <a:pt x="44" y="90"/>
                    </a:cubicBezTo>
                    <a:cubicBezTo>
                      <a:pt x="44" y="86"/>
                      <a:pt x="48" y="82"/>
                      <a:pt x="52" y="82"/>
                    </a:cubicBezTo>
                    <a:cubicBezTo>
                      <a:pt x="56" y="82"/>
                      <a:pt x="59" y="86"/>
                      <a:pt x="59" y="90"/>
                    </a:cubicBezTo>
                    <a:cubicBezTo>
                      <a:pt x="59" y="94"/>
                      <a:pt x="56" y="97"/>
                      <a:pt x="52" y="97"/>
                    </a:cubicBezTo>
                    <a:close/>
                    <a:moveTo>
                      <a:pt x="52" y="74"/>
                    </a:moveTo>
                    <a:cubicBezTo>
                      <a:pt x="48" y="74"/>
                      <a:pt x="44" y="71"/>
                      <a:pt x="44" y="67"/>
                    </a:cubicBezTo>
                    <a:cubicBezTo>
                      <a:pt x="44" y="63"/>
                      <a:pt x="48" y="60"/>
                      <a:pt x="52" y="60"/>
                    </a:cubicBezTo>
                    <a:cubicBezTo>
                      <a:pt x="56" y="60"/>
                      <a:pt x="59" y="63"/>
                      <a:pt x="59" y="67"/>
                    </a:cubicBezTo>
                    <a:cubicBezTo>
                      <a:pt x="59" y="71"/>
                      <a:pt x="56" y="74"/>
                      <a:pt x="52" y="74"/>
                    </a:cubicBezTo>
                    <a:close/>
                    <a:moveTo>
                      <a:pt x="52" y="53"/>
                    </a:moveTo>
                    <a:cubicBezTo>
                      <a:pt x="48" y="53"/>
                      <a:pt x="44" y="49"/>
                      <a:pt x="44" y="45"/>
                    </a:cubicBezTo>
                    <a:cubicBezTo>
                      <a:pt x="44" y="41"/>
                      <a:pt x="48" y="38"/>
                      <a:pt x="52" y="38"/>
                    </a:cubicBezTo>
                    <a:cubicBezTo>
                      <a:pt x="56" y="38"/>
                      <a:pt x="59" y="41"/>
                      <a:pt x="59" y="45"/>
                    </a:cubicBezTo>
                    <a:cubicBezTo>
                      <a:pt x="59" y="49"/>
                      <a:pt x="56" y="53"/>
                      <a:pt x="52" y="53"/>
                    </a:cubicBezTo>
                    <a:close/>
                    <a:moveTo>
                      <a:pt x="255" y="119"/>
                    </a:moveTo>
                    <a:cubicBezTo>
                      <a:pt x="251" y="119"/>
                      <a:pt x="248" y="116"/>
                      <a:pt x="248" y="112"/>
                    </a:cubicBezTo>
                    <a:cubicBezTo>
                      <a:pt x="248" y="108"/>
                      <a:pt x="251" y="104"/>
                      <a:pt x="255" y="104"/>
                    </a:cubicBezTo>
                    <a:cubicBezTo>
                      <a:pt x="259" y="104"/>
                      <a:pt x="262" y="108"/>
                      <a:pt x="262" y="112"/>
                    </a:cubicBezTo>
                    <a:cubicBezTo>
                      <a:pt x="262" y="116"/>
                      <a:pt x="259" y="119"/>
                      <a:pt x="255" y="119"/>
                    </a:cubicBezTo>
                    <a:close/>
                    <a:moveTo>
                      <a:pt x="276" y="119"/>
                    </a:moveTo>
                    <a:cubicBezTo>
                      <a:pt x="272" y="119"/>
                      <a:pt x="269" y="116"/>
                      <a:pt x="269" y="112"/>
                    </a:cubicBezTo>
                    <a:cubicBezTo>
                      <a:pt x="269" y="108"/>
                      <a:pt x="272" y="104"/>
                      <a:pt x="276" y="104"/>
                    </a:cubicBezTo>
                    <a:cubicBezTo>
                      <a:pt x="280" y="104"/>
                      <a:pt x="283" y="108"/>
                      <a:pt x="283" y="112"/>
                    </a:cubicBezTo>
                    <a:cubicBezTo>
                      <a:pt x="283" y="116"/>
                      <a:pt x="280" y="119"/>
                      <a:pt x="276" y="119"/>
                    </a:cubicBezTo>
                    <a:close/>
                    <a:moveTo>
                      <a:pt x="284" y="87"/>
                    </a:moveTo>
                    <a:cubicBezTo>
                      <a:pt x="284" y="92"/>
                      <a:pt x="279" y="97"/>
                      <a:pt x="273" y="97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10" y="97"/>
                      <a:pt x="106" y="92"/>
                      <a:pt x="106" y="87"/>
                    </a:cubicBezTo>
                    <a:cubicBezTo>
                      <a:pt x="106" y="82"/>
                      <a:pt x="106" y="82"/>
                      <a:pt x="106" y="82"/>
                    </a:cubicBezTo>
                    <a:cubicBezTo>
                      <a:pt x="284" y="82"/>
                      <a:pt x="284" y="82"/>
                      <a:pt x="284" y="82"/>
                    </a:cubicBezTo>
                    <a:lnTo>
                      <a:pt x="284" y="87"/>
                    </a:lnTo>
                    <a:close/>
                    <a:moveTo>
                      <a:pt x="284" y="76"/>
                    </a:moveTo>
                    <a:cubicBezTo>
                      <a:pt x="106" y="76"/>
                      <a:pt x="106" y="76"/>
                      <a:pt x="106" y="76"/>
                    </a:cubicBezTo>
                    <a:cubicBezTo>
                      <a:pt x="106" y="61"/>
                      <a:pt x="106" y="61"/>
                      <a:pt x="106" y="61"/>
                    </a:cubicBezTo>
                    <a:cubicBezTo>
                      <a:pt x="284" y="61"/>
                      <a:pt x="284" y="61"/>
                      <a:pt x="284" y="61"/>
                    </a:cubicBezTo>
                    <a:lnTo>
                      <a:pt x="284" y="76"/>
                    </a:lnTo>
                    <a:close/>
                    <a:moveTo>
                      <a:pt x="284" y="55"/>
                    </a:move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284" y="40"/>
                      <a:pt x="284" y="40"/>
                      <a:pt x="284" y="40"/>
                    </a:cubicBezTo>
                    <a:lnTo>
                      <a:pt x="284" y="55"/>
                    </a:lnTo>
                    <a:close/>
                    <a:moveTo>
                      <a:pt x="284" y="34"/>
                    </a:move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0"/>
                      <a:pt x="106" y="30"/>
                      <a:pt x="106" y="30"/>
                    </a:cubicBezTo>
                    <a:cubicBezTo>
                      <a:pt x="106" y="25"/>
                      <a:pt x="110" y="20"/>
                      <a:pt x="116" y="20"/>
                    </a:cubicBezTo>
                    <a:cubicBezTo>
                      <a:pt x="273" y="20"/>
                      <a:pt x="273" y="20"/>
                      <a:pt x="273" y="20"/>
                    </a:cubicBezTo>
                    <a:cubicBezTo>
                      <a:pt x="279" y="20"/>
                      <a:pt x="284" y="25"/>
                      <a:pt x="284" y="30"/>
                    </a:cubicBezTo>
                    <a:lnTo>
                      <a:pt x="284" y="34"/>
                    </a:lnTo>
                    <a:close/>
                  </a:path>
                </a:pathLst>
              </a:custGeom>
              <a:solidFill>
                <a:srgbClr val="00BCF2"/>
              </a:solidFill>
              <a:ln>
                <a:noFill/>
              </a:ln>
              <a:extLst/>
            </p:spPr>
            <p:txBody>
              <a:bodyPr vert="horz" wrap="square" lIns="67205" tIns="33603" rIns="67205" bIns="33603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Freeform 5"/>
              <p:cNvSpPr>
                <a:spLocks noEditPoints="1"/>
              </p:cNvSpPr>
              <p:nvPr/>
            </p:nvSpPr>
            <p:spPr bwMode="auto">
              <a:xfrm>
                <a:off x="9771792" y="2186461"/>
                <a:ext cx="618302" cy="249247"/>
              </a:xfrm>
              <a:custGeom>
                <a:avLst/>
                <a:gdLst>
                  <a:gd name="T0" fmla="*/ 18 w 304"/>
                  <a:gd name="T1" fmla="*/ 0 h 131"/>
                  <a:gd name="T2" fmla="*/ 0 w 304"/>
                  <a:gd name="T3" fmla="*/ 114 h 131"/>
                  <a:gd name="T4" fmla="*/ 286 w 304"/>
                  <a:gd name="T5" fmla="*/ 131 h 131"/>
                  <a:gd name="T6" fmla="*/ 304 w 304"/>
                  <a:gd name="T7" fmla="*/ 18 h 131"/>
                  <a:gd name="T8" fmla="*/ 30 w 304"/>
                  <a:gd name="T9" fmla="*/ 97 h 131"/>
                  <a:gd name="T10" fmla="*/ 30 w 304"/>
                  <a:gd name="T11" fmla="*/ 82 h 131"/>
                  <a:gd name="T12" fmla="*/ 30 w 304"/>
                  <a:gd name="T13" fmla="*/ 97 h 131"/>
                  <a:gd name="T14" fmla="*/ 22 w 304"/>
                  <a:gd name="T15" fmla="*/ 67 h 131"/>
                  <a:gd name="T16" fmla="*/ 37 w 304"/>
                  <a:gd name="T17" fmla="*/ 67 h 131"/>
                  <a:gd name="T18" fmla="*/ 30 w 304"/>
                  <a:gd name="T19" fmla="*/ 53 h 131"/>
                  <a:gd name="T20" fmla="*/ 30 w 304"/>
                  <a:gd name="T21" fmla="*/ 38 h 131"/>
                  <a:gd name="T22" fmla="*/ 30 w 304"/>
                  <a:gd name="T23" fmla="*/ 53 h 131"/>
                  <a:gd name="T24" fmla="*/ 44 w 304"/>
                  <a:gd name="T25" fmla="*/ 90 h 131"/>
                  <a:gd name="T26" fmla="*/ 59 w 304"/>
                  <a:gd name="T27" fmla="*/ 90 h 131"/>
                  <a:gd name="T28" fmla="*/ 52 w 304"/>
                  <a:gd name="T29" fmla="*/ 74 h 131"/>
                  <a:gd name="T30" fmla="*/ 52 w 304"/>
                  <a:gd name="T31" fmla="*/ 60 h 131"/>
                  <a:gd name="T32" fmla="*/ 52 w 304"/>
                  <a:gd name="T33" fmla="*/ 74 h 131"/>
                  <a:gd name="T34" fmla="*/ 44 w 304"/>
                  <a:gd name="T35" fmla="*/ 45 h 131"/>
                  <a:gd name="T36" fmla="*/ 59 w 304"/>
                  <a:gd name="T37" fmla="*/ 45 h 131"/>
                  <a:gd name="T38" fmla="*/ 255 w 304"/>
                  <a:gd name="T39" fmla="*/ 119 h 131"/>
                  <a:gd name="T40" fmla="*/ 255 w 304"/>
                  <a:gd name="T41" fmla="*/ 104 h 131"/>
                  <a:gd name="T42" fmla="*/ 255 w 304"/>
                  <a:gd name="T43" fmla="*/ 119 h 131"/>
                  <a:gd name="T44" fmla="*/ 269 w 304"/>
                  <a:gd name="T45" fmla="*/ 112 h 131"/>
                  <a:gd name="T46" fmla="*/ 283 w 304"/>
                  <a:gd name="T47" fmla="*/ 112 h 131"/>
                  <a:gd name="T48" fmla="*/ 284 w 304"/>
                  <a:gd name="T49" fmla="*/ 87 h 131"/>
                  <a:gd name="T50" fmla="*/ 116 w 304"/>
                  <a:gd name="T51" fmla="*/ 97 h 131"/>
                  <a:gd name="T52" fmla="*/ 106 w 304"/>
                  <a:gd name="T53" fmla="*/ 82 h 131"/>
                  <a:gd name="T54" fmla="*/ 284 w 304"/>
                  <a:gd name="T55" fmla="*/ 87 h 131"/>
                  <a:gd name="T56" fmla="*/ 106 w 304"/>
                  <a:gd name="T57" fmla="*/ 76 h 131"/>
                  <a:gd name="T58" fmla="*/ 284 w 304"/>
                  <a:gd name="T59" fmla="*/ 61 h 131"/>
                  <a:gd name="T60" fmla="*/ 284 w 304"/>
                  <a:gd name="T61" fmla="*/ 55 h 131"/>
                  <a:gd name="T62" fmla="*/ 106 w 304"/>
                  <a:gd name="T63" fmla="*/ 40 h 131"/>
                  <a:gd name="T64" fmla="*/ 284 w 304"/>
                  <a:gd name="T65" fmla="*/ 55 h 131"/>
                  <a:gd name="T66" fmla="*/ 106 w 304"/>
                  <a:gd name="T67" fmla="*/ 34 h 131"/>
                  <a:gd name="T68" fmla="*/ 116 w 304"/>
                  <a:gd name="T69" fmla="*/ 20 h 131"/>
                  <a:gd name="T70" fmla="*/ 284 w 304"/>
                  <a:gd name="T7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04" h="131">
                    <a:moveTo>
                      <a:pt x="28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4"/>
                      <a:pt x="8" y="131"/>
                      <a:pt x="18" y="131"/>
                    </a:cubicBezTo>
                    <a:cubicBezTo>
                      <a:pt x="286" y="131"/>
                      <a:pt x="286" y="131"/>
                      <a:pt x="286" y="131"/>
                    </a:cubicBezTo>
                    <a:cubicBezTo>
                      <a:pt x="296" y="131"/>
                      <a:pt x="304" y="124"/>
                      <a:pt x="304" y="114"/>
                    </a:cubicBezTo>
                    <a:cubicBezTo>
                      <a:pt x="304" y="18"/>
                      <a:pt x="304" y="18"/>
                      <a:pt x="304" y="18"/>
                    </a:cubicBezTo>
                    <a:cubicBezTo>
                      <a:pt x="304" y="8"/>
                      <a:pt x="296" y="0"/>
                      <a:pt x="286" y="0"/>
                    </a:cubicBezTo>
                    <a:close/>
                    <a:moveTo>
                      <a:pt x="30" y="97"/>
                    </a:moveTo>
                    <a:cubicBezTo>
                      <a:pt x="26" y="97"/>
                      <a:pt x="22" y="94"/>
                      <a:pt x="22" y="90"/>
                    </a:cubicBezTo>
                    <a:cubicBezTo>
                      <a:pt x="22" y="86"/>
                      <a:pt x="26" y="82"/>
                      <a:pt x="30" y="82"/>
                    </a:cubicBezTo>
                    <a:cubicBezTo>
                      <a:pt x="34" y="82"/>
                      <a:pt x="37" y="86"/>
                      <a:pt x="37" y="90"/>
                    </a:cubicBezTo>
                    <a:cubicBezTo>
                      <a:pt x="37" y="94"/>
                      <a:pt x="34" y="97"/>
                      <a:pt x="30" y="97"/>
                    </a:cubicBezTo>
                    <a:close/>
                    <a:moveTo>
                      <a:pt x="30" y="74"/>
                    </a:moveTo>
                    <a:cubicBezTo>
                      <a:pt x="26" y="74"/>
                      <a:pt x="22" y="71"/>
                      <a:pt x="22" y="67"/>
                    </a:cubicBezTo>
                    <a:cubicBezTo>
                      <a:pt x="22" y="63"/>
                      <a:pt x="26" y="60"/>
                      <a:pt x="30" y="60"/>
                    </a:cubicBezTo>
                    <a:cubicBezTo>
                      <a:pt x="34" y="60"/>
                      <a:pt x="37" y="63"/>
                      <a:pt x="37" y="67"/>
                    </a:cubicBezTo>
                    <a:cubicBezTo>
                      <a:pt x="37" y="71"/>
                      <a:pt x="34" y="74"/>
                      <a:pt x="30" y="74"/>
                    </a:cubicBezTo>
                    <a:close/>
                    <a:moveTo>
                      <a:pt x="30" y="53"/>
                    </a:moveTo>
                    <a:cubicBezTo>
                      <a:pt x="26" y="53"/>
                      <a:pt x="22" y="49"/>
                      <a:pt x="22" y="45"/>
                    </a:cubicBezTo>
                    <a:cubicBezTo>
                      <a:pt x="22" y="41"/>
                      <a:pt x="26" y="38"/>
                      <a:pt x="30" y="38"/>
                    </a:cubicBezTo>
                    <a:cubicBezTo>
                      <a:pt x="34" y="38"/>
                      <a:pt x="37" y="41"/>
                      <a:pt x="37" y="45"/>
                    </a:cubicBezTo>
                    <a:cubicBezTo>
                      <a:pt x="37" y="49"/>
                      <a:pt x="34" y="53"/>
                      <a:pt x="30" y="53"/>
                    </a:cubicBezTo>
                    <a:close/>
                    <a:moveTo>
                      <a:pt x="52" y="97"/>
                    </a:moveTo>
                    <a:cubicBezTo>
                      <a:pt x="48" y="97"/>
                      <a:pt x="44" y="94"/>
                      <a:pt x="44" y="90"/>
                    </a:cubicBezTo>
                    <a:cubicBezTo>
                      <a:pt x="44" y="86"/>
                      <a:pt x="48" y="82"/>
                      <a:pt x="52" y="82"/>
                    </a:cubicBezTo>
                    <a:cubicBezTo>
                      <a:pt x="56" y="82"/>
                      <a:pt x="59" y="86"/>
                      <a:pt x="59" y="90"/>
                    </a:cubicBezTo>
                    <a:cubicBezTo>
                      <a:pt x="59" y="94"/>
                      <a:pt x="56" y="97"/>
                      <a:pt x="52" y="97"/>
                    </a:cubicBezTo>
                    <a:close/>
                    <a:moveTo>
                      <a:pt x="52" y="74"/>
                    </a:moveTo>
                    <a:cubicBezTo>
                      <a:pt x="48" y="74"/>
                      <a:pt x="44" y="71"/>
                      <a:pt x="44" y="67"/>
                    </a:cubicBezTo>
                    <a:cubicBezTo>
                      <a:pt x="44" y="63"/>
                      <a:pt x="48" y="60"/>
                      <a:pt x="52" y="60"/>
                    </a:cubicBezTo>
                    <a:cubicBezTo>
                      <a:pt x="56" y="60"/>
                      <a:pt x="59" y="63"/>
                      <a:pt x="59" y="67"/>
                    </a:cubicBezTo>
                    <a:cubicBezTo>
                      <a:pt x="59" y="71"/>
                      <a:pt x="56" y="74"/>
                      <a:pt x="52" y="74"/>
                    </a:cubicBezTo>
                    <a:close/>
                    <a:moveTo>
                      <a:pt x="52" y="53"/>
                    </a:moveTo>
                    <a:cubicBezTo>
                      <a:pt x="48" y="53"/>
                      <a:pt x="44" y="49"/>
                      <a:pt x="44" y="45"/>
                    </a:cubicBezTo>
                    <a:cubicBezTo>
                      <a:pt x="44" y="41"/>
                      <a:pt x="48" y="38"/>
                      <a:pt x="52" y="38"/>
                    </a:cubicBezTo>
                    <a:cubicBezTo>
                      <a:pt x="56" y="38"/>
                      <a:pt x="59" y="41"/>
                      <a:pt x="59" y="45"/>
                    </a:cubicBezTo>
                    <a:cubicBezTo>
                      <a:pt x="59" y="49"/>
                      <a:pt x="56" y="53"/>
                      <a:pt x="52" y="53"/>
                    </a:cubicBezTo>
                    <a:close/>
                    <a:moveTo>
                      <a:pt x="255" y="119"/>
                    </a:moveTo>
                    <a:cubicBezTo>
                      <a:pt x="251" y="119"/>
                      <a:pt x="248" y="116"/>
                      <a:pt x="248" y="112"/>
                    </a:cubicBezTo>
                    <a:cubicBezTo>
                      <a:pt x="248" y="108"/>
                      <a:pt x="251" y="104"/>
                      <a:pt x="255" y="104"/>
                    </a:cubicBezTo>
                    <a:cubicBezTo>
                      <a:pt x="259" y="104"/>
                      <a:pt x="262" y="108"/>
                      <a:pt x="262" y="112"/>
                    </a:cubicBezTo>
                    <a:cubicBezTo>
                      <a:pt x="262" y="116"/>
                      <a:pt x="259" y="119"/>
                      <a:pt x="255" y="119"/>
                    </a:cubicBezTo>
                    <a:close/>
                    <a:moveTo>
                      <a:pt x="276" y="119"/>
                    </a:moveTo>
                    <a:cubicBezTo>
                      <a:pt x="272" y="119"/>
                      <a:pt x="269" y="116"/>
                      <a:pt x="269" y="112"/>
                    </a:cubicBezTo>
                    <a:cubicBezTo>
                      <a:pt x="269" y="108"/>
                      <a:pt x="272" y="104"/>
                      <a:pt x="276" y="104"/>
                    </a:cubicBezTo>
                    <a:cubicBezTo>
                      <a:pt x="280" y="104"/>
                      <a:pt x="283" y="108"/>
                      <a:pt x="283" y="112"/>
                    </a:cubicBezTo>
                    <a:cubicBezTo>
                      <a:pt x="283" y="116"/>
                      <a:pt x="280" y="119"/>
                      <a:pt x="276" y="119"/>
                    </a:cubicBezTo>
                    <a:close/>
                    <a:moveTo>
                      <a:pt x="284" y="87"/>
                    </a:moveTo>
                    <a:cubicBezTo>
                      <a:pt x="284" y="92"/>
                      <a:pt x="279" y="97"/>
                      <a:pt x="273" y="97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10" y="97"/>
                      <a:pt x="106" y="92"/>
                      <a:pt x="106" y="87"/>
                    </a:cubicBezTo>
                    <a:cubicBezTo>
                      <a:pt x="106" y="82"/>
                      <a:pt x="106" y="82"/>
                      <a:pt x="106" y="82"/>
                    </a:cubicBezTo>
                    <a:cubicBezTo>
                      <a:pt x="284" y="82"/>
                      <a:pt x="284" y="82"/>
                      <a:pt x="284" y="82"/>
                    </a:cubicBezTo>
                    <a:lnTo>
                      <a:pt x="284" y="87"/>
                    </a:lnTo>
                    <a:close/>
                    <a:moveTo>
                      <a:pt x="284" y="76"/>
                    </a:moveTo>
                    <a:cubicBezTo>
                      <a:pt x="106" y="76"/>
                      <a:pt x="106" y="76"/>
                      <a:pt x="106" y="76"/>
                    </a:cubicBezTo>
                    <a:cubicBezTo>
                      <a:pt x="106" y="61"/>
                      <a:pt x="106" y="61"/>
                      <a:pt x="106" y="61"/>
                    </a:cubicBezTo>
                    <a:cubicBezTo>
                      <a:pt x="284" y="61"/>
                      <a:pt x="284" y="61"/>
                      <a:pt x="284" y="61"/>
                    </a:cubicBezTo>
                    <a:lnTo>
                      <a:pt x="284" y="76"/>
                    </a:lnTo>
                    <a:close/>
                    <a:moveTo>
                      <a:pt x="284" y="55"/>
                    </a:move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284" y="40"/>
                      <a:pt x="284" y="40"/>
                      <a:pt x="284" y="40"/>
                    </a:cubicBezTo>
                    <a:lnTo>
                      <a:pt x="284" y="55"/>
                    </a:lnTo>
                    <a:close/>
                    <a:moveTo>
                      <a:pt x="284" y="34"/>
                    </a:move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0"/>
                      <a:pt x="106" y="30"/>
                      <a:pt x="106" y="30"/>
                    </a:cubicBezTo>
                    <a:cubicBezTo>
                      <a:pt x="106" y="25"/>
                      <a:pt x="110" y="20"/>
                      <a:pt x="116" y="20"/>
                    </a:cubicBezTo>
                    <a:cubicBezTo>
                      <a:pt x="273" y="20"/>
                      <a:pt x="273" y="20"/>
                      <a:pt x="273" y="20"/>
                    </a:cubicBezTo>
                    <a:cubicBezTo>
                      <a:pt x="279" y="20"/>
                      <a:pt x="284" y="25"/>
                      <a:pt x="284" y="30"/>
                    </a:cubicBezTo>
                    <a:lnTo>
                      <a:pt x="284" y="34"/>
                    </a:lnTo>
                    <a:close/>
                  </a:path>
                </a:pathLst>
              </a:custGeom>
              <a:solidFill>
                <a:srgbClr val="00BCF2"/>
              </a:solidFill>
              <a:ln>
                <a:noFill/>
              </a:ln>
              <a:extLst/>
            </p:spPr>
            <p:txBody>
              <a:bodyPr vert="horz" wrap="square" lIns="67205" tIns="33603" rIns="67205" bIns="33603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3" name="Freeform 5"/>
              <p:cNvSpPr>
                <a:spLocks noEditPoints="1"/>
              </p:cNvSpPr>
              <p:nvPr/>
            </p:nvSpPr>
            <p:spPr bwMode="auto">
              <a:xfrm>
                <a:off x="9771792" y="2493629"/>
                <a:ext cx="618302" cy="249247"/>
              </a:xfrm>
              <a:custGeom>
                <a:avLst/>
                <a:gdLst>
                  <a:gd name="T0" fmla="*/ 18 w 304"/>
                  <a:gd name="T1" fmla="*/ 0 h 131"/>
                  <a:gd name="T2" fmla="*/ 0 w 304"/>
                  <a:gd name="T3" fmla="*/ 114 h 131"/>
                  <a:gd name="T4" fmla="*/ 286 w 304"/>
                  <a:gd name="T5" fmla="*/ 131 h 131"/>
                  <a:gd name="T6" fmla="*/ 304 w 304"/>
                  <a:gd name="T7" fmla="*/ 18 h 131"/>
                  <a:gd name="T8" fmla="*/ 30 w 304"/>
                  <a:gd name="T9" fmla="*/ 97 h 131"/>
                  <a:gd name="T10" fmla="*/ 30 w 304"/>
                  <a:gd name="T11" fmla="*/ 82 h 131"/>
                  <a:gd name="T12" fmla="*/ 30 w 304"/>
                  <a:gd name="T13" fmla="*/ 97 h 131"/>
                  <a:gd name="T14" fmla="*/ 22 w 304"/>
                  <a:gd name="T15" fmla="*/ 67 h 131"/>
                  <a:gd name="T16" fmla="*/ 37 w 304"/>
                  <a:gd name="T17" fmla="*/ 67 h 131"/>
                  <a:gd name="T18" fmla="*/ 30 w 304"/>
                  <a:gd name="T19" fmla="*/ 53 h 131"/>
                  <a:gd name="T20" fmla="*/ 30 w 304"/>
                  <a:gd name="T21" fmla="*/ 38 h 131"/>
                  <a:gd name="T22" fmla="*/ 30 w 304"/>
                  <a:gd name="T23" fmla="*/ 53 h 131"/>
                  <a:gd name="T24" fmla="*/ 44 w 304"/>
                  <a:gd name="T25" fmla="*/ 90 h 131"/>
                  <a:gd name="T26" fmla="*/ 59 w 304"/>
                  <a:gd name="T27" fmla="*/ 90 h 131"/>
                  <a:gd name="T28" fmla="*/ 52 w 304"/>
                  <a:gd name="T29" fmla="*/ 74 h 131"/>
                  <a:gd name="T30" fmla="*/ 52 w 304"/>
                  <a:gd name="T31" fmla="*/ 60 h 131"/>
                  <a:gd name="T32" fmla="*/ 52 w 304"/>
                  <a:gd name="T33" fmla="*/ 74 h 131"/>
                  <a:gd name="T34" fmla="*/ 44 w 304"/>
                  <a:gd name="T35" fmla="*/ 45 h 131"/>
                  <a:gd name="T36" fmla="*/ 59 w 304"/>
                  <a:gd name="T37" fmla="*/ 45 h 131"/>
                  <a:gd name="T38" fmla="*/ 255 w 304"/>
                  <a:gd name="T39" fmla="*/ 119 h 131"/>
                  <a:gd name="T40" fmla="*/ 255 w 304"/>
                  <a:gd name="T41" fmla="*/ 104 h 131"/>
                  <a:gd name="T42" fmla="*/ 255 w 304"/>
                  <a:gd name="T43" fmla="*/ 119 h 131"/>
                  <a:gd name="T44" fmla="*/ 269 w 304"/>
                  <a:gd name="T45" fmla="*/ 112 h 131"/>
                  <a:gd name="T46" fmla="*/ 283 w 304"/>
                  <a:gd name="T47" fmla="*/ 112 h 131"/>
                  <a:gd name="T48" fmla="*/ 284 w 304"/>
                  <a:gd name="T49" fmla="*/ 87 h 131"/>
                  <a:gd name="T50" fmla="*/ 116 w 304"/>
                  <a:gd name="T51" fmla="*/ 97 h 131"/>
                  <a:gd name="T52" fmla="*/ 106 w 304"/>
                  <a:gd name="T53" fmla="*/ 82 h 131"/>
                  <a:gd name="T54" fmla="*/ 284 w 304"/>
                  <a:gd name="T55" fmla="*/ 87 h 131"/>
                  <a:gd name="T56" fmla="*/ 106 w 304"/>
                  <a:gd name="T57" fmla="*/ 76 h 131"/>
                  <a:gd name="T58" fmla="*/ 284 w 304"/>
                  <a:gd name="T59" fmla="*/ 61 h 131"/>
                  <a:gd name="T60" fmla="*/ 284 w 304"/>
                  <a:gd name="T61" fmla="*/ 55 h 131"/>
                  <a:gd name="T62" fmla="*/ 106 w 304"/>
                  <a:gd name="T63" fmla="*/ 40 h 131"/>
                  <a:gd name="T64" fmla="*/ 284 w 304"/>
                  <a:gd name="T65" fmla="*/ 55 h 131"/>
                  <a:gd name="T66" fmla="*/ 106 w 304"/>
                  <a:gd name="T67" fmla="*/ 34 h 131"/>
                  <a:gd name="T68" fmla="*/ 116 w 304"/>
                  <a:gd name="T69" fmla="*/ 20 h 131"/>
                  <a:gd name="T70" fmla="*/ 284 w 304"/>
                  <a:gd name="T7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04" h="131">
                    <a:moveTo>
                      <a:pt x="28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4"/>
                      <a:pt x="8" y="131"/>
                      <a:pt x="18" y="131"/>
                    </a:cubicBezTo>
                    <a:cubicBezTo>
                      <a:pt x="286" y="131"/>
                      <a:pt x="286" y="131"/>
                      <a:pt x="286" y="131"/>
                    </a:cubicBezTo>
                    <a:cubicBezTo>
                      <a:pt x="296" y="131"/>
                      <a:pt x="304" y="124"/>
                      <a:pt x="304" y="114"/>
                    </a:cubicBezTo>
                    <a:cubicBezTo>
                      <a:pt x="304" y="18"/>
                      <a:pt x="304" y="18"/>
                      <a:pt x="304" y="18"/>
                    </a:cubicBezTo>
                    <a:cubicBezTo>
                      <a:pt x="304" y="8"/>
                      <a:pt x="296" y="0"/>
                      <a:pt x="286" y="0"/>
                    </a:cubicBezTo>
                    <a:close/>
                    <a:moveTo>
                      <a:pt x="30" y="97"/>
                    </a:moveTo>
                    <a:cubicBezTo>
                      <a:pt x="26" y="97"/>
                      <a:pt x="22" y="94"/>
                      <a:pt x="22" y="90"/>
                    </a:cubicBezTo>
                    <a:cubicBezTo>
                      <a:pt x="22" y="86"/>
                      <a:pt x="26" y="82"/>
                      <a:pt x="30" y="82"/>
                    </a:cubicBezTo>
                    <a:cubicBezTo>
                      <a:pt x="34" y="82"/>
                      <a:pt x="37" y="86"/>
                      <a:pt x="37" y="90"/>
                    </a:cubicBezTo>
                    <a:cubicBezTo>
                      <a:pt x="37" y="94"/>
                      <a:pt x="34" y="97"/>
                      <a:pt x="30" y="97"/>
                    </a:cubicBezTo>
                    <a:close/>
                    <a:moveTo>
                      <a:pt x="30" y="74"/>
                    </a:moveTo>
                    <a:cubicBezTo>
                      <a:pt x="26" y="74"/>
                      <a:pt x="22" y="71"/>
                      <a:pt x="22" y="67"/>
                    </a:cubicBezTo>
                    <a:cubicBezTo>
                      <a:pt x="22" y="63"/>
                      <a:pt x="26" y="60"/>
                      <a:pt x="30" y="60"/>
                    </a:cubicBezTo>
                    <a:cubicBezTo>
                      <a:pt x="34" y="60"/>
                      <a:pt x="37" y="63"/>
                      <a:pt x="37" y="67"/>
                    </a:cubicBezTo>
                    <a:cubicBezTo>
                      <a:pt x="37" y="71"/>
                      <a:pt x="34" y="74"/>
                      <a:pt x="30" y="74"/>
                    </a:cubicBezTo>
                    <a:close/>
                    <a:moveTo>
                      <a:pt x="30" y="53"/>
                    </a:moveTo>
                    <a:cubicBezTo>
                      <a:pt x="26" y="53"/>
                      <a:pt x="22" y="49"/>
                      <a:pt x="22" y="45"/>
                    </a:cubicBezTo>
                    <a:cubicBezTo>
                      <a:pt x="22" y="41"/>
                      <a:pt x="26" y="38"/>
                      <a:pt x="30" y="38"/>
                    </a:cubicBezTo>
                    <a:cubicBezTo>
                      <a:pt x="34" y="38"/>
                      <a:pt x="37" y="41"/>
                      <a:pt x="37" y="45"/>
                    </a:cubicBezTo>
                    <a:cubicBezTo>
                      <a:pt x="37" y="49"/>
                      <a:pt x="34" y="53"/>
                      <a:pt x="30" y="53"/>
                    </a:cubicBezTo>
                    <a:close/>
                    <a:moveTo>
                      <a:pt x="52" y="97"/>
                    </a:moveTo>
                    <a:cubicBezTo>
                      <a:pt x="48" y="97"/>
                      <a:pt x="44" y="94"/>
                      <a:pt x="44" y="90"/>
                    </a:cubicBezTo>
                    <a:cubicBezTo>
                      <a:pt x="44" y="86"/>
                      <a:pt x="48" y="82"/>
                      <a:pt x="52" y="82"/>
                    </a:cubicBezTo>
                    <a:cubicBezTo>
                      <a:pt x="56" y="82"/>
                      <a:pt x="59" y="86"/>
                      <a:pt x="59" y="90"/>
                    </a:cubicBezTo>
                    <a:cubicBezTo>
                      <a:pt x="59" y="94"/>
                      <a:pt x="56" y="97"/>
                      <a:pt x="52" y="97"/>
                    </a:cubicBezTo>
                    <a:close/>
                    <a:moveTo>
                      <a:pt x="52" y="74"/>
                    </a:moveTo>
                    <a:cubicBezTo>
                      <a:pt x="48" y="74"/>
                      <a:pt x="44" y="71"/>
                      <a:pt x="44" y="67"/>
                    </a:cubicBezTo>
                    <a:cubicBezTo>
                      <a:pt x="44" y="63"/>
                      <a:pt x="48" y="60"/>
                      <a:pt x="52" y="60"/>
                    </a:cubicBezTo>
                    <a:cubicBezTo>
                      <a:pt x="56" y="60"/>
                      <a:pt x="59" y="63"/>
                      <a:pt x="59" y="67"/>
                    </a:cubicBezTo>
                    <a:cubicBezTo>
                      <a:pt x="59" y="71"/>
                      <a:pt x="56" y="74"/>
                      <a:pt x="52" y="74"/>
                    </a:cubicBezTo>
                    <a:close/>
                    <a:moveTo>
                      <a:pt x="52" y="53"/>
                    </a:moveTo>
                    <a:cubicBezTo>
                      <a:pt x="48" y="53"/>
                      <a:pt x="44" y="49"/>
                      <a:pt x="44" y="45"/>
                    </a:cubicBezTo>
                    <a:cubicBezTo>
                      <a:pt x="44" y="41"/>
                      <a:pt x="48" y="38"/>
                      <a:pt x="52" y="38"/>
                    </a:cubicBezTo>
                    <a:cubicBezTo>
                      <a:pt x="56" y="38"/>
                      <a:pt x="59" y="41"/>
                      <a:pt x="59" y="45"/>
                    </a:cubicBezTo>
                    <a:cubicBezTo>
                      <a:pt x="59" y="49"/>
                      <a:pt x="56" y="53"/>
                      <a:pt x="52" y="53"/>
                    </a:cubicBezTo>
                    <a:close/>
                    <a:moveTo>
                      <a:pt x="255" y="119"/>
                    </a:moveTo>
                    <a:cubicBezTo>
                      <a:pt x="251" y="119"/>
                      <a:pt x="248" y="116"/>
                      <a:pt x="248" y="112"/>
                    </a:cubicBezTo>
                    <a:cubicBezTo>
                      <a:pt x="248" y="108"/>
                      <a:pt x="251" y="104"/>
                      <a:pt x="255" y="104"/>
                    </a:cubicBezTo>
                    <a:cubicBezTo>
                      <a:pt x="259" y="104"/>
                      <a:pt x="262" y="108"/>
                      <a:pt x="262" y="112"/>
                    </a:cubicBezTo>
                    <a:cubicBezTo>
                      <a:pt x="262" y="116"/>
                      <a:pt x="259" y="119"/>
                      <a:pt x="255" y="119"/>
                    </a:cubicBezTo>
                    <a:close/>
                    <a:moveTo>
                      <a:pt x="276" y="119"/>
                    </a:moveTo>
                    <a:cubicBezTo>
                      <a:pt x="272" y="119"/>
                      <a:pt x="269" y="116"/>
                      <a:pt x="269" y="112"/>
                    </a:cubicBezTo>
                    <a:cubicBezTo>
                      <a:pt x="269" y="108"/>
                      <a:pt x="272" y="104"/>
                      <a:pt x="276" y="104"/>
                    </a:cubicBezTo>
                    <a:cubicBezTo>
                      <a:pt x="280" y="104"/>
                      <a:pt x="283" y="108"/>
                      <a:pt x="283" y="112"/>
                    </a:cubicBezTo>
                    <a:cubicBezTo>
                      <a:pt x="283" y="116"/>
                      <a:pt x="280" y="119"/>
                      <a:pt x="276" y="119"/>
                    </a:cubicBezTo>
                    <a:close/>
                    <a:moveTo>
                      <a:pt x="284" y="87"/>
                    </a:moveTo>
                    <a:cubicBezTo>
                      <a:pt x="284" y="92"/>
                      <a:pt x="279" y="97"/>
                      <a:pt x="273" y="97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10" y="97"/>
                      <a:pt x="106" y="92"/>
                      <a:pt x="106" y="87"/>
                    </a:cubicBezTo>
                    <a:cubicBezTo>
                      <a:pt x="106" y="82"/>
                      <a:pt x="106" y="82"/>
                      <a:pt x="106" y="82"/>
                    </a:cubicBezTo>
                    <a:cubicBezTo>
                      <a:pt x="284" y="82"/>
                      <a:pt x="284" y="82"/>
                      <a:pt x="284" y="82"/>
                    </a:cubicBezTo>
                    <a:lnTo>
                      <a:pt x="284" y="87"/>
                    </a:lnTo>
                    <a:close/>
                    <a:moveTo>
                      <a:pt x="284" y="76"/>
                    </a:moveTo>
                    <a:cubicBezTo>
                      <a:pt x="106" y="76"/>
                      <a:pt x="106" y="76"/>
                      <a:pt x="106" y="76"/>
                    </a:cubicBezTo>
                    <a:cubicBezTo>
                      <a:pt x="106" y="61"/>
                      <a:pt x="106" y="61"/>
                      <a:pt x="106" y="61"/>
                    </a:cubicBezTo>
                    <a:cubicBezTo>
                      <a:pt x="284" y="61"/>
                      <a:pt x="284" y="61"/>
                      <a:pt x="284" y="61"/>
                    </a:cubicBezTo>
                    <a:lnTo>
                      <a:pt x="284" y="76"/>
                    </a:lnTo>
                    <a:close/>
                    <a:moveTo>
                      <a:pt x="284" y="55"/>
                    </a:move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284" y="40"/>
                      <a:pt x="284" y="40"/>
                      <a:pt x="284" y="40"/>
                    </a:cubicBezTo>
                    <a:lnTo>
                      <a:pt x="284" y="55"/>
                    </a:lnTo>
                    <a:close/>
                    <a:moveTo>
                      <a:pt x="284" y="34"/>
                    </a:move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0"/>
                      <a:pt x="106" y="30"/>
                      <a:pt x="106" y="30"/>
                    </a:cubicBezTo>
                    <a:cubicBezTo>
                      <a:pt x="106" y="25"/>
                      <a:pt x="110" y="20"/>
                      <a:pt x="116" y="20"/>
                    </a:cubicBezTo>
                    <a:cubicBezTo>
                      <a:pt x="273" y="20"/>
                      <a:pt x="273" y="20"/>
                      <a:pt x="273" y="20"/>
                    </a:cubicBezTo>
                    <a:cubicBezTo>
                      <a:pt x="279" y="20"/>
                      <a:pt x="284" y="25"/>
                      <a:pt x="284" y="30"/>
                    </a:cubicBezTo>
                    <a:lnTo>
                      <a:pt x="284" y="34"/>
                    </a:lnTo>
                    <a:close/>
                  </a:path>
                </a:pathLst>
              </a:custGeom>
              <a:solidFill>
                <a:srgbClr val="00BCF2"/>
              </a:solidFill>
              <a:ln>
                <a:noFill/>
              </a:ln>
              <a:extLst/>
            </p:spPr>
            <p:txBody>
              <a:bodyPr vert="horz" wrap="square" lIns="67205" tIns="33603" rIns="67205" bIns="33603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73" name="Group 72"/>
            <p:cNvGrpSpPr/>
            <p:nvPr/>
          </p:nvGrpSpPr>
          <p:grpSpPr>
            <a:xfrm>
              <a:off x="10522996" y="1879294"/>
              <a:ext cx="618302" cy="863582"/>
              <a:chOff x="10533735" y="1879294"/>
              <a:chExt cx="618302" cy="863582"/>
            </a:xfrm>
          </p:grpSpPr>
          <p:sp>
            <p:nvSpPr>
              <p:cNvPr id="78" name="Freeform 10"/>
              <p:cNvSpPr>
                <a:spLocks noEditPoints="1"/>
              </p:cNvSpPr>
              <p:nvPr/>
            </p:nvSpPr>
            <p:spPr bwMode="auto">
              <a:xfrm>
                <a:off x="10533735" y="1879294"/>
                <a:ext cx="618302" cy="249247"/>
              </a:xfrm>
              <a:custGeom>
                <a:avLst/>
                <a:gdLst>
                  <a:gd name="T0" fmla="*/ 18 w 304"/>
                  <a:gd name="T1" fmla="*/ 0 h 131"/>
                  <a:gd name="T2" fmla="*/ 0 w 304"/>
                  <a:gd name="T3" fmla="*/ 114 h 131"/>
                  <a:gd name="T4" fmla="*/ 286 w 304"/>
                  <a:gd name="T5" fmla="*/ 131 h 131"/>
                  <a:gd name="T6" fmla="*/ 304 w 304"/>
                  <a:gd name="T7" fmla="*/ 18 h 131"/>
                  <a:gd name="T8" fmla="*/ 30 w 304"/>
                  <a:gd name="T9" fmla="*/ 97 h 131"/>
                  <a:gd name="T10" fmla="*/ 30 w 304"/>
                  <a:gd name="T11" fmla="*/ 82 h 131"/>
                  <a:gd name="T12" fmla="*/ 30 w 304"/>
                  <a:gd name="T13" fmla="*/ 97 h 131"/>
                  <a:gd name="T14" fmla="*/ 22 w 304"/>
                  <a:gd name="T15" fmla="*/ 67 h 131"/>
                  <a:gd name="T16" fmla="*/ 37 w 304"/>
                  <a:gd name="T17" fmla="*/ 67 h 131"/>
                  <a:gd name="T18" fmla="*/ 30 w 304"/>
                  <a:gd name="T19" fmla="*/ 53 h 131"/>
                  <a:gd name="T20" fmla="*/ 30 w 304"/>
                  <a:gd name="T21" fmla="*/ 38 h 131"/>
                  <a:gd name="T22" fmla="*/ 30 w 304"/>
                  <a:gd name="T23" fmla="*/ 53 h 131"/>
                  <a:gd name="T24" fmla="*/ 44 w 304"/>
                  <a:gd name="T25" fmla="*/ 90 h 131"/>
                  <a:gd name="T26" fmla="*/ 59 w 304"/>
                  <a:gd name="T27" fmla="*/ 90 h 131"/>
                  <a:gd name="T28" fmla="*/ 52 w 304"/>
                  <a:gd name="T29" fmla="*/ 74 h 131"/>
                  <a:gd name="T30" fmla="*/ 52 w 304"/>
                  <a:gd name="T31" fmla="*/ 60 h 131"/>
                  <a:gd name="T32" fmla="*/ 52 w 304"/>
                  <a:gd name="T33" fmla="*/ 74 h 131"/>
                  <a:gd name="T34" fmla="*/ 44 w 304"/>
                  <a:gd name="T35" fmla="*/ 45 h 131"/>
                  <a:gd name="T36" fmla="*/ 59 w 304"/>
                  <a:gd name="T37" fmla="*/ 45 h 131"/>
                  <a:gd name="T38" fmla="*/ 255 w 304"/>
                  <a:gd name="T39" fmla="*/ 119 h 131"/>
                  <a:gd name="T40" fmla="*/ 255 w 304"/>
                  <a:gd name="T41" fmla="*/ 104 h 131"/>
                  <a:gd name="T42" fmla="*/ 255 w 304"/>
                  <a:gd name="T43" fmla="*/ 119 h 131"/>
                  <a:gd name="T44" fmla="*/ 269 w 304"/>
                  <a:gd name="T45" fmla="*/ 112 h 131"/>
                  <a:gd name="T46" fmla="*/ 283 w 304"/>
                  <a:gd name="T47" fmla="*/ 112 h 131"/>
                  <a:gd name="T48" fmla="*/ 284 w 304"/>
                  <a:gd name="T49" fmla="*/ 87 h 131"/>
                  <a:gd name="T50" fmla="*/ 116 w 304"/>
                  <a:gd name="T51" fmla="*/ 97 h 131"/>
                  <a:gd name="T52" fmla="*/ 106 w 304"/>
                  <a:gd name="T53" fmla="*/ 82 h 131"/>
                  <a:gd name="T54" fmla="*/ 284 w 304"/>
                  <a:gd name="T55" fmla="*/ 87 h 131"/>
                  <a:gd name="T56" fmla="*/ 106 w 304"/>
                  <a:gd name="T57" fmla="*/ 76 h 131"/>
                  <a:gd name="T58" fmla="*/ 284 w 304"/>
                  <a:gd name="T59" fmla="*/ 61 h 131"/>
                  <a:gd name="T60" fmla="*/ 284 w 304"/>
                  <a:gd name="T61" fmla="*/ 55 h 131"/>
                  <a:gd name="T62" fmla="*/ 106 w 304"/>
                  <a:gd name="T63" fmla="*/ 40 h 131"/>
                  <a:gd name="T64" fmla="*/ 284 w 304"/>
                  <a:gd name="T65" fmla="*/ 55 h 131"/>
                  <a:gd name="T66" fmla="*/ 106 w 304"/>
                  <a:gd name="T67" fmla="*/ 34 h 131"/>
                  <a:gd name="T68" fmla="*/ 116 w 304"/>
                  <a:gd name="T69" fmla="*/ 20 h 131"/>
                  <a:gd name="T70" fmla="*/ 284 w 304"/>
                  <a:gd name="T7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04" h="131">
                    <a:moveTo>
                      <a:pt x="28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4"/>
                      <a:pt x="8" y="131"/>
                      <a:pt x="18" y="131"/>
                    </a:cubicBezTo>
                    <a:cubicBezTo>
                      <a:pt x="286" y="131"/>
                      <a:pt x="286" y="131"/>
                      <a:pt x="286" y="131"/>
                    </a:cubicBezTo>
                    <a:cubicBezTo>
                      <a:pt x="296" y="131"/>
                      <a:pt x="304" y="124"/>
                      <a:pt x="304" y="114"/>
                    </a:cubicBezTo>
                    <a:cubicBezTo>
                      <a:pt x="304" y="18"/>
                      <a:pt x="304" y="18"/>
                      <a:pt x="304" y="18"/>
                    </a:cubicBezTo>
                    <a:cubicBezTo>
                      <a:pt x="304" y="8"/>
                      <a:pt x="296" y="0"/>
                      <a:pt x="286" y="0"/>
                    </a:cubicBezTo>
                    <a:close/>
                    <a:moveTo>
                      <a:pt x="30" y="97"/>
                    </a:moveTo>
                    <a:cubicBezTo>
                      <a:pt x="26" y="97"/>
                      <a:pt x="22" y="94"/>
                      <a:pt x="22" y="90"/>
                    </a:cubicBezTo>
                    <a:cubicBezTo>
                      <a:pt x="22" y="86"/>
                      <a:pt x="26" y="82"/>
                      <a:pt x="30" y="82"/>
                    </a:cubicBezTo>
                    <a:cubicBezTo>
                      <a:pt x="34" y="82"/>
                      <a:pt x="37" y="86"/>
                      <a:pt x="37" y="90"/>
                    </a:cubicBezTo>
                    <a:cubicBezTo>
                      <a:pt x="37" y="94"/>
                      <a:pt x="34" y="97"/>
                      <a:pt x="30" y="97"/>
                    </a:cubicBezTo>
                    <a:close/>
                    <a:moveTo>
                      <a:pt x="30" y="74"/>
                    </a:moveTo>
                    <a:cubicBezTo>
                      <a:pt x="26" y="74"/>
                      <a:pt x="22" y="71"/>
                      <a:pt x="22" y="67"/>
                    </a:cubicBezTo>
                    <a:cubicBezTo>
                      <a:pt x="22" y="63"/>
                      <a:pt x="26" y="60"/>
                      <a:pt x="30" y="60"/>
                    </a:cubicBezTo>
                    <a:cubicBezTo>
                      <a:pt x="34" y="60"/>
                      <a:pt x="37" y="63"/>
                      <a:pt x="37" y="67"/>
                    </a:cubicBezTo>
                    <a:cubicBezTo>
                      <a:pt x="37" y="71"/>
                      <a:pt x="34" y="74"/>
                      <a:pt x="30" y="74"/>
                    </a:cubicBezTo>
                    <a:close/>
                    <a:moveTo>
                      <a:pt x="30" y="53"/>
                    </a:moveTo>
                    <a:cubicBezTo>
                      <a:pt x="26" y="53"/>
                      <a:pt x="22" y="49"/>
                      <a:pt x="22" y="45"/>
                    </a:cubicBezTo>
                    <a:cubicBezTo>
                      <a:pt x="22" y="41"/>
                      <a:pt x="26" y="38"/>
                      <a:pt x="30" y="38"/>
                    </a:cubicBezTo>
                    <a:cubicBezTo>
                      <a:pt x="34" y="38"/>
                      <a:pt x="37" y="41"/>
                      <a:pt x="37" y="45"/>
                    </a:cubicBezTo>
                    <a:cubicBezTo>
                      <a:pt x="37" y="49"/>
                      <a:pt x="34" y="53"/>
                      <a:pt x="30" y="53"/>
                    </a:cubicBezTo>
                    <a:close/>
                    <a:moveTo>
                      <a:pt x="52" y="97"/>
                    </a:moveTo>
                    <a:cubicBezTo>
                      <a:pt x="48" y="97"/>
                      <a:pt x="44" y="94"/>
                      <a:pt x="44" y="90"/>
                    </a:cubicBezTo>
                    <a:cubicBezTo>
                      <a:pt x="44" y="86"/>
                      <a:pt x="48" y="82"/>
                      <a:pt x="52" y="82"/>
                    </a:cubicBezTo>
                    <a:cubicBezTo>
                      <a:pt x="56" y="82"/>
                      <a:pt x="59" y="86"/>
                      <a:pt x="59" y="90"/>
                    </a:cubicBezTo>
                    <a:cubicBezTo>
                      <a:pt x="59" y="94"/>
                      <a:pt x="56" y="97"/>
                      <a:pt x="52" y="97"/>
                    </a:cubicBezTo>
                    <a:close/>
                    <a:moveTo>
                      <a:pt x="52" y="74"/>
                    </a:moveTo>
                    <a:cubicBezTo>
                      <a:pt x="48" y="74"/>
                      <a:pt x="44" y="71"/>
                      <a:pt x="44" y="67"/>
                    </a:cubicBezTo>
                    <a:cubicBezTo>
                      <a:pt x="44" y="63"/>
                      <a:pt x="48" y="60"/>
                      <a:pt x="52" y="60"/>
                    </a:cubicBezTo>
                    <a:cubicBezTo>
                      <a:pt x="56" y="60"/>
                      <a:pt x="59" y="63"/>
                      <a:pt x="59" y="67"/>
                    </a:cubicBezTo>
                    <a:cubicBezTo>
                      <a:pt x="59" y="71"/>
                      <a:pt x="56" y="74"/>
                      <a:pt x="52" y="74"/>
                    </a:cubicBezTo>
                    <a:close/>
                    <a:moveTo>
                      <a:pt x="52" y="53"/>
                    </a:moveTo>
                    <a:cubicBezTo>
                      <a:pt x="48" y="53"/>
                      <a:pt x="44" y="49"/>
                      <a:pt x="44" y="45"/>
                    </a:cubicBezTo>
                    <a:cubicBezTo>
                      <a:pt x="44" y="41"/>
                      <a:pt x="48" y="38"/>
                      <a:pt x="52" y="38"/>
                    </a:cubicBezTo>
                    <a:cubicBezTo>
                      <a:pt x="56" y="38"/>
                      <a:pt x="59" y="41"/>
                      <a:pt x="59" y="45"/>
                    </a:cubicBezTo>
                    <a:cubicBezTo>
                      <a:pt x="59" y="49"/>
                      <a:pt x="56" y="53"/>
                      <a:pt x="52" y="53"/>
                    </a:cubicBezTo>
                    <a:close/>
                    <a:moveTo>
                      <a:pt x="255" y="119"/>
                    </a:moveTo>
                    <a:cubicBezTo>
                      <a:pt x="251" y="119"/>
                      <a:pt x="248" y="116"/>
                      <a:pt x="248" y="112"/>
                    </a:cubicBezTo>
                    <a:cubicBezTo>
                      <a:pt x="248" y="108"/>
                      <a:pt x="251" y="104"/>
                      <a:pt x="255" y="104"/>
                    </a:cubicBezTo>
                    <a:cubicBezTo>
                      <a:pt x="259" y="104"/>
                      <a:pt x="262" y="108"/>
                      <a:pt x="262" y="112"/>
                    </a:cubicBezTo>
                    <a:cubicBezTo>
                      <a:pt x="262" y="116"/>
                      <a:pt x="259" y="119"/>
                      <a:pt x="255" y="119"/>
                    </a:cubicBezTo>
                    <a:close/>
                    <a:moveTo>
                      <a:pt x="276" y="119"/>
                    </a:moveTo>
                    <a:cubicBezTo>
                      <a:pt x="272" y="119"/>
                      <a:pt x="269" y="116"/>
                      <a:pt x="269" y="112"/>
                    </a:cubicBezTo>
                    <a:cubicBezTo>
                      <a:pt x="269" y="108"/>
                      <a:pt x="272" y="104"/>
                      <a:pt x="276" y="104"/>
                    </a:cubicBezTo>
                    <a:cubicBezTo>
                      <a:pt x="280" y="104"/>
                      <a:pt x="283" y="108"/>
                      <a:pt x="283" y="112"/>
                    </a:cubicBezTo>
                    <a:cubicBezTo>
                      <a:pt x="283" y="116"/>
                      <a:pt x="280" y="119"/>
                      <a:pt x="276" y="119"/>
                    </a:cubicBezTo>
                    <a:close/>
                    <a:moveTo>
                      <a:pt x="284" y="87"/>
                    </a:moveTo>
                    <a:cubicBezTo>
                      <a:pt x="284" y="92"/>
                      <a:pt x="279" y="97"/>
                      <a:pt x="273" y="97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10" y="97"/>
                      <a:pt x="106" y="92"/>
                      <a:pt x="106" y="87"/>
                    </a:cubicBezTo>
                    <a:cubicBezTo>
                      <a:pt x="106" y="82"/>
                      <a:pt x="106" y="82"/>
                      <a:pt x="106" y="82"/>
                    </a:cubicBezTo>
                    <a:cubicBezTo>
                      <a:pt x="284" y="82"/>
                      <a:pt x="284" y="82"/>
                      <a:pt x="284" y="82"/>
                    </a:cubicBezTo>
                    <a:lnTo>
                      <a:pt x="284" y="87"/>
                    </a:lnTo>
                    <a:close/>
                    <a:moveTo>
                      <a:pt x="284" y="76"/>
                    </a:moveTo>
                    <a:cubicBezTo>
                      <a:pt x="106" y="76"/>
                      <a:pt x="106" y="76"/>
                      <a:pt x="106" y="76"/>
                    </a:cubicBezTo>
                    <a:cubicBezTo>
                      <a:pt x="106" y="61"/>
                      <a:pt x="106" y="61"/>
                      <a:pt x="106" y="61"/>
                    </a:cubicBezTo>
                    <a:cubicBezTo>
                      <a:pt x="284" y="61"/>
                      <a:pt x="284" y="61"/>
                      <a:pt x="284" y="61"/>
                    </a:cubicBezTo>
                    <a:lnTo>
                      <a:pt x="284" y="76"/>
                    </a:lnTo>
                    <a:close/>
                    <a:moveTo>
                      <a:pt x="284" y="55"/>
                    </a:move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284" y="40"/>
                      <a:pt x="284" y="40"/>
                      <a:pt x="284" y="40"/>
                    </a:cubicBezTo>
                    <a:lnTo>
                      <a:pt x="284" y="55"/>
                    </a:lnTo>
                    <a:close/>
                    <a:moveTo>
                      <a:pt x="284" y="34"/>
                    </a:move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0"/>
                      <a:pt x="106" y="30"/>
                      <a:pt x="106" y="30"/>
                    </a:cubicBezTo>
                    <a:cubicBezTo>
                      <a:pt x="106" y="25"/>
                      <a:pt x="110" y="20"/>
                      <a:pt x="116" y="20"/>
                    </a:cubicBezTo>
                    <a:cubicBezTo>
                      <a:pt x="273" y="20"/>
                      <a:pt x="273" y="20"/>
                      <a:pt x="273" y="20"/>
                    </a:cubicBezTo>
                    <a:cubicBezTo>
                      <a:pt x="279" y="20"/>
                      <a:pt x="284" y="25"/>
                      <a:pt x="284" y="30"/>
                    </a:cubicBezTo>
                    <a:lnTo>
                      <a:pt x="284" y="34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 vert="horz" wrap="square" lIns="67205" tIns="33603" rIns="67205" bIns="33603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9" name="Freeform 13"/>
              <p:cNvSpPr>
                <a:spLocks noEditPoints="1"/>
              </p:cNvSpPr>
              <p:nvPr/>
            </p:nvSpPr>
            <p:spPr bwMode="auto">
              <a:xfrm>
                <a:off x="10533735" y="2186461"/>
                <a:ext cx="618302" cy="249247"/>
              </a:xfrm>
              <a:custGeom>
                <a:avLst/>
                <a:gdLst>
                  <a:gd name="T0" fmla="*/ 18 w 304"/>
                  <a:gd name="T1" fmla="*/ 0 h 131"/>
                  <a:gd name="T2" fmla="*/ 0 w 304"/>
                  <a:gd name="T3" fmla="*/ 114 h 131"/>
                  <a:gd name="T4" fmla="*/ 286 w 304"/>
                  <a:gd name="T5" fmla="*/ 131 h 131"/>
                  <a:gd name="T6" fmla="*/ 304 w 304"/>
                  <a:gd name="T7" fmla="*/ 18 h 131"/>
                  <a:gd name="T8" fmla="*/ 30 w 304"/>
                  <a:gd name="T9" fmla="*/ 97 h 131"/>
                  <a:gd name="T10" fmla="*/ 30 w 304"/>
                  <a:gd name="T11" fmla="*/ 82 h 131"/>
                  <a:gd name="T12" fmla="*/ 30 w 304"/>
                  <a:gd name="T13" fmla="*/ 97 h 131"/>
                  <a:gd name="T14" fmla="*/ 22 w 304"/>
                  <a:gd name="T15" fmla="*/ 67 h 131"/>
                  <a:gd name="T16" fmla="*/ 37 w 304"/>
                  <a:gd name="T17" fmla="*/ 67 h 131"/>
                  <a:gd name="T18" fmla="*/ 30 w 304"/>
                  <a:gd name="T19" fmla="*/ 53 h 131"/>
                  <a:gd name="T20" fmla="*/ 30 w 304"/>
                  <a:gd name="T21" fmla="*/ 38 h 131"/>
                  <a:gd name="T22" fmla="*/ 30 w 304"/>
                  <a:gd name="T23" fmla="*/ 53 h 131"/>
                  <a:gd name="T24" fmla="*/ 44 w 304"/>
                  <a:gd name="T25" fmla="*/ 90 h 131"/>
                  <a:gd name="T26" fmla="*/ 59 w 304"/>
                  <a:gd name="T27" fmla="*/ 90 h 131"/>
                  <a:gd name="T28" fmla="*/ 52 w 304"/>
                  <a:gd name="T29" fmla="*/ 74 h 131"/>
                  <a:gd name="T30" fmla="*/ 52 w 304"/>
                  <a:gd name="T31" fmla="*/ 60 h 131"/>
                  <a:gd name="T32" fmla="*/ 52 w 304"/>
                  <a:gd name="T33" fmla="*/ 74 h 131"/>
                  <a:gd name="T34" fmla="*/ 44 w 304"/>
                  <a:gd name="T35" fmla="*/ 45 h 131"/>
                  <a:gd name="T36" fmla="*/ 59 w 304"/>
                  <a:gd name="T37" fmla="*/ 45 h 131"/>
                  <a:gd name="T38" fmla="*/ 255 w 304"/>
                  <a:gd name="T39" fmla="*/ 119 h 131"/>
                  <a:gd name="T40" fmla="*/ 255 w 304"/>
                  <a:gd name="T41" fmla="*/ 104 h 131"/>
                  <a:gd name="T42" fmla="*/ 255 w 304"/>
                  <a:gd name="T43" fmla="*/ 119 h 131"/>
                  <a:gd name="T44" fmla="*/ 269 w 304"/>
                  <a:gd name="T45" fmla="*/ 112 h 131"/>
                  <a:gd name="T46" fmla="*/ 283 w 304"/>
                  <a:gd name="T47" fmla="*/ 112 h 131"/>
                  <a:gd name="T48" fmla="*/ 284 w 304"/>
                  <a:gd name="T49" fmla="*/ 87 h 131"/>
                  <a:gd name="T50" fmla="*/ 116 w 304"/>
                  <a:gd name="T51" fmla="*/ 97 h 131"/>
                  <a:gd name="T52" fmla="*/ 106 w 304"/>
                  <a:gd name="T53" fmla="*/ 82 h 131"/>
                  <a:gd name="T54" fmla="*/ 284 w 304"/>
                  <a:gd name="T55" fmla="*/ 87 h 131"/>
                  <a:gd name="T56" fmla="*/ 106 w 304"/>
                  <a:gd name="T57" fmla="*/ 76 h 131"/>
                  <a:gd name="T58" fmla="*/ 284 w 304"/>
                  <a:gd name="T59" fmla="*/ 61 h 131"/>
                  <a:gd name="T60" fmla="*/ 284 w 304"/>
                  <a:gd name="T61" fmla="*/ 55 h 131"/>
                  <a:gd name="T62" fmla="*/ 106 w 304"/>
                  <a:gd name="T63" fmla="*/ 40 h 131"/>
                  <a:gd name="T64" fmla="*/ 284 w 304"/>
                  <a:gd name="T65" fmla="*/ 55 h 131"/>
                  <a:gd name="T66" fmla="*/ 106 w 304"/>
                  <a:gd name="T67" fmla="*/ 34 h 131"/>
                  <a:gd name="T68" fmla="*/ 116 w 304"/>
                  <a:gd name="T69" fmla="*/ 20 h 131"/>
                  <a:gd name="T70" fmla="*/ 284 w 304"/>
                  <a:gd name="T7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04" h="131">
                    <a:moveTo>
                      <a:pt x="28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4"/>
                      <a:pt x="8" y="131"/>
                      <a:pt x="18" y="131"/>
                    </a:cubicBezTo>
                    <a:cubicBezTo>
                      <a:pt x="286" y="131"/>
                      <a:pt x="286" y="131"/>
                      <a:pt x="286" y="131"/>
                    </a:cubicBezTo>
                    <a:cubicBezTo>
                      <a:pt x="296" y="131"/>
                      <a:pt x="304" y="124"/>
                      <a:pt x="304" y="114"/>
                    </a:cubicBezTo>
                    <a:cubicBezTo>
                      <a:pt x="304" y="18"/>
                      <a:pt x="304" y="18"/>
                      <a:pt x="304" y="18"/>
                    </a:cubicBezTo>
                    <a:cubicBezTo>
                      <a:pt x="304" y="8"/>
                      <a:pt x="296" y="0"/>
                      <a:pt x="286" y="0"/>
                    </a:cubicBezTo>
                    <a:close/>
                    <a:moveTo>
                      <a:pt x="30" y="97"/>
                    </a:moveTo>
                    <a:cubicBezTo>
                      <a:pt x="26" y="97"/>
                      <a:pt x="22" y="94"/>
                      <a:pt x="22" y="90"/>
                    </a:cubicBezTo>
                    <a:cubicBezTo>
                      <a:pt x="22" y="86"/>
                      <a:pt x="26" y="82"/>
                      <a:pt x="30" y="82"/>
                    </a:cubicBezTo>
                    <a:cubicBezTo>
                      <a:pt x="34" y="82"/>
                      <a:pt x="37" y="86"/>
                      <a:pt x="37" y="90"/>
                    </a:cubicBezTo>
                    <a:cubicBezTo>
                      <a:pt x="37" y="94"/>
                      <a:pt x="34" y="97"/>
                      <a:pt x="30" y="97"/>
                    </a:cubicBezTo>
                    <a:close/>
                    <a:moveTo>
                      <a:pt x="30" y="74"/>
                    </a:moveTo>
                    <a:cubicBezTo>
                      <a:pt x="26" y="74"/>
                      <a:pt x="22" y="71"/>
                      <a:pt x="22" y="67"/>
                    </a:cubicBezTo>
                    <a:cubicBezTo>
                      <a:pt x="22" y="63"/>
                      <a:pt x="26" y="60"/>
                      <a:pt x="30" y="60"/>
                    </a:cubicBezTo>
                    <a:cubicBezTo>
                      <a:pt x="34" y="60"/>
                      <a:pt x="37" y="63"/>
                      <a:pt x="37" y="67"/>
                    </a:cubicBezTo>
                    <a:cubicBezTo>
                      <a:pt x="37" y="71"/>
                      <a:pt x="34" y="74"/>
                      <a:pt x="30" y="74"/>
                    </a:cubicBezTo>
                    <a:close/>
                    <a:moveTo>
                      <a:pt x="30" y="53"/>
                    </a:moveTo>
                    <a:cubicBezTo>
                      <a:pt x="26" y="53"/>
                      <a:pt x="22" y="49"/>
                      <a:pt x="22" y="45"/>
                    </a:cubicBezTo>
                    <a:cubicBezTo>
                      <a:pt x="22" y="41"/>
                      <a:pt x="26" y="38"/>
                      <a:pt x="30" y="38"/>
                    </a:cubicBezTo>
                    <a:cubicBezTo>
                      <a:pt x="34" y="38"/>
                      <a:pt x="37" y="41"/>
                      <a:pt x="37" y="45"/>
                    </a:cubicBezTo>
                    <a:cubicBezTo>
                      <a:pt x="37" y="49"/>
                      <a:pt x="34" y="53"/>
                      <a:pt x="30" y="53"/>
                    </a:cubicBezTo>
                    <a:close/>
                    <a:moveTo>
                      <a:pt x="52" y="97"/>
                    </a:moveTo>
                    <a:cubicBezTo>
                      <a:pt x="48" y="97"/>
                      <a:pt x="44" y="94"/>
                      <a:pt x="44" y="90"/>
                    </a:cubicBezTo>
                    <a:cubicBezTo>
                      <a:pt x="44" y="86"/>
                      <a:pt x="48" y="82"/>
                      <a:pt x="52" y="82"/>
                    </a:cubicBezTo>
                    <a:cubicBezTo>
                      <a:pt x="56" y="82"/>
                      <a:pt x="59" y="86"/>
                      <a:pt x="59" y="90"/>
                    </a:cubicBezTo>
                    <a:cubicBezTo>
                      <a:pt x="59" y="94"/>
                      <a:pt x="56" y="97"/>
                      <a:pt x="52" y="97"/>
                    </a:cubicBezTo>
                    <a:close/>
                    <a:moveTo>
                      <a:pt x="52" y="74"/>
                    </a:moveTo>
                    <a:cubicBezTo>
                      <a:pt x="48" y="74"/>
                      <a:pt x="44" y="71"/>
                      <a:pt x="44" y="67"/>
                    </a:cubicBezTo>
                    <a:cubicBezTo>
                      <a:pt x="44" y="63"/>
                      <a:pt x="48" y="60"/>
                      <a:pt x="52" y="60"/>
                    </a:cubicBezTo>
                    <a:cubicBezTo>
                      <a:pt x="56" y="60"/>
                      <a:pt x="59" y="63"/>
                      <a:pt x="59" y="67"/>
                    </a:cubicBezTo>
                    <a:cubicBezTo>
                      <a:pt x="59" y="71"/>
                      <a:pt x="56" y="74"/>
                      <a:pt x="52" y="74"/>
                    </a:cubicBezTo>
                    <a:close/>
                    <a:moveTo>
                      <a:pt x="52" y="53"/>
                    </a:moveTo>
                    <a:cubicBezTo>
                      <a:pt x="48" y="53"/>
                      <a:pt x="44" y="49"/>
                      <a:pt x="44" y="45"/>
                    </a:cubicBezTo>
                    <a:cubicBezTo>
                      <a:pt x="44" y="41"/>
                      <a:pt x="48" y="38"/>
                      <a:pt x="52" y="38"/>
                    </a:cubicBezTo>
                    <a:cubicBezTo>
                      <a:pt x="56" y="38"/>
                      <a:pt x="59" y="41"/>
                      <a:pt x="59" y="45"/>
                    </a:cubicBezTo>
                    <a:cubicBezTo>
                      <a:pt x="59" y="49"/>
                      <a:pt x="56" y="53"/>
                      <a:pt x="52" y="53"/>
                    </a:cubicBezTo>
                    <a:close/>
                    <a:moveTo>
                      <a:pt x="255" y="119"/>
                    </a:moveTo>
                    <a:cubicBezTo>
                      <a:pt x="251" y="119"/>
                      <a:pt x="248" y="116"/>
                      <a:pt x="248" y="112"/>
                    </a:cubicBezTo>
                    <a:cubicBezTo>
                      <a:pt x="248" y="108"/>
                      <a:pt x="251" y="104"/>
                      <a:pt x="255" y="104"/>
                    </a:cubicBezTo>
                    <a:cubicBezTo>
                      <a:pt x="259" y="104"/>
                      <a:pt x="262" y="108"/>
                      <a:pt x="262" y="112"/>
                    </a:cubicBezTo>
                    <a:cubicBezTo>
                      <a:pt x="262" y="116"/>
                      <a:pt x="259" y="119"/>
                      <a:pt x="255" y="119"/>
                    </a:cubicBezTo>
                    <a:close/>
                    <a:moveTo>
                      <a:pt x="276" y="119"/>
                    </a:moveTo>
                    <a:cubicBezTo>
                      <a:pt x="272" y="119"/>
                      <a:pt x="269" y="116"/>
                      <a:pt x="269" y="112"/>
                    </a:cubicBezTo>
                    <a:cubicBezTo>
                      <a:pt x="269" y="108"/>
                      <a:pt x="272" y="104"/>
                      <a:pt x="276" y="104"/>
                    </a:cubicBezTo>
                    <a:cubicBezTo>
                      <a:pt x="280" y="104"/>
                      <a:pt x="283" y="108"/>
                      <a:pt x="283" y="112"/>
                    </a:cubicBezTo>
                    <a:cubicBezTo>
                      <a:pt x="283" y="116"/>
                      <a:pt x="280" y="119"/>
                      <a:pt x="276" y="119"/>
                    </a:cubicBezTo>
                    <a:close/>
                    <a:moveTo>
                      <a:pt x="284" y="87"/>
                    </a:moveTo>
                    <a:cubicBezTo>
                      <a:pt x="284" y="92"/>
                      <a:pt x="279" y="97"/>
                      <a:pt x="273" y="97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10" y="97"/>
                      <a:pt x="106" y="92"/>
                      <a:pt x="106" y="87"/>
                    </a:cubicBezTo>
                    <a:cubicBezTo>
                      <a:pt x="106" y="82"/>
                      <a:pt x="106" y="82"/>
                      <a:pt x="106" y="82"/>
                    </a:cubicBezTo>
                    <a:cubicBezTo>
                      <a:pt x="284" y="82"/>
                      <a:pt x="284" y="82"/>
                      <a:pt x="284" y="82"/>
                    </a:cubicBezTo>
                    <a:lnTo>
                      <a:pt x="284" y="87"/>
                    </a:lnTo>
                    <a:close/>
                    <a:moveTo>
                      <a:pt x="284" y="76"/>
                    </a:moveTo>
                    <a:cubicBezTo>
                      <a:pt x="106" y="76"/>
                      <a:pt x="106" y="76"/>
                      <a:pt x="106" y="76"/>
                    </a:cubicBezTo>
                    <a:cubicBezTo>
                      <a:pt x="106" y="61"/>
                      <a:pt x="106" y="61"/>
                      <a:pt x="106" y="61"/>
                    </a:cubicBezTo>
                    <a:cubicBezTo>
                      <a:pt x="284" y="61"/>
                      <a:pt x="284" y="61"/>
                      <a:pt x="284" y="61"/>
                    </a:cubicBezTo>
                    <a:lnTo>
                      <a:pt x="284" y="76"/>
                    </a:lnTo>
                    <a:close/>
                    <a:moveTo>
                      <a:pt x="284" y="55"/>
                    </a:move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284" y="40"/>
                      <a:pt x="284" y="40"/>
                      <a:pt x="284" y="40"/>
                    </a:cubicBezTo>
                    <a:lnTo>
                      <a:pt x="284" y="55"/>
                    </a:lnTo>
                    <a:close/>
                    <a:moveTo>
                      <a:pt x="284" y="34"/>
                    </a:move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0"/>
                      <a:pt x="106" y="30"/>
                      <a:pt x="106" y="30"/>
                    </a:cubicBezTo>
                    <a:cubicBezTo>
                      <a:pt x="106" y="25"/>
                      <a:pt x="110" y="20"/>
                      <a:pt x="116" y="20"/>
                    </a:cubicBezTo>
                    <a:cubicBezTo>
                      <a:pt x="273" y="20"/>
                      <a:pt x="273" y="20"/>
                      <a:pt x="273" y="20"/>
                    </a:cubicBezTo>
                    <a:cubicBezTo>
                      <a:pt x="279" y="20"/>
                      <a:pt x="284" y="25"/>
                      <a:pt x="284" y="30"/>
                    </a:cubicBezTo>
                    <a:lnTo>
                      <a:pt x="284" y="34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 vert="horz" wrap="square" lIns="67205" tIns="33603" rIns="67205" bIns="33603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0" name="Freeform 16"/>
              <p:cNvSpPr>
                <a:spLocks noEditPoints="1"/>
              </p:cNvSpPr>
              <p:nvPr/>
            </p:nvSpPr>
            <p:spPr bwMode="auto">
              <a:xfrm>
                <a:off x="10533735" y="2493629"/>
                <a:ext cx="618302" cy="249247"/>
              </a:xfrm>
              <a:custGeom>
                <a:avLst/>
                <a:gdLst>
                  <a:gd name="T0" fmla="*/ 18 w 304"/>
                  <a:gd name="T1" fmla="*/ 0 h 131"/>
                  <a:gd name="T2" fmla="*/ 0 w 304"/>
                  <a:gd name="T3" fmla="*/ 114 h 131"/>
                  <a:gd name="T4" fmla="*/ 286 w 304"/>
                  <a:gd name="T5" fmla="*/ 131 h 131"/>
                  <a:gd name="T6" fmla="*/ 304 w 304"/>
                  <a:gd name="T7" fmla="*/ 18 h 131"/>
                  <a:gd name="T8" fmla="*/ 30 w 304"/>
                  <a:gd name="T9" fmla="*/ 97 h 131"/>
                  <a:gd name="T10" fmla="*/ 30 w 304"/>
                  <a:gd name="T11" fmla="*/ 82 h 131"/>
                  <a:gd name="T12" fmla="*/ 30 w 304"/>
                  <a:gd name="T13" fmla="*/ 97 h 131"/>
                  <a:gd name="T14" fmla="*/ 22 w 304"/>
                  <a:gd name="T15" fmla="*/ 67 h 131"/>
                  <a:gd name="T16" fmla="*/ 37 w 304"/>
                  <a:gd name="T17" fmla="*/ 67 h 131"/>
                  <a:gd name="T18" fmla="*/ 30 w 304"/>
                  <a:gd name="T19" fmla="*/ 53 h 131"/>
                  <a:gd name="T20" fmla="*/ 30 w 304"/>
                  <a:gd name="T21" fmla="*/ 38 h 131"/>
                  <a:gd name="T22" fmla="*/ 30 w 304"/>
                  <a:gd name="T23" fmla="*/ 53 h 131"/>
                  <a:gd name="T24" fmla="*/ 44 w 304"/>
                  <a:gd name="T25" fmla="*/ 90 h 131"/>
                  <a:gd name="T26" fmla="*/ 59 w 304"/>
                  <a:gd name="T27" fmla="*/ 90 h 131"/>
                  <a:gd name="T28" fmla="*/ 52 w 304"/>
                  <a:gd name="T29" fmla="*/ 74 h 131"/>
                  <a:gd name="T30" fmla="*/ 52 w 304"/>
                  <a:gd name="T31" fmla="*/ 60 h 131"/>
                  <a:gd name="T32" fmla="*/ 52 w 304"/>
                  <a:gd name="T33" fmla="*/ 74 h 131"/>
                  <a:gd name="T34" fmla="*/ 44 w 304"/>
                  <a:gd name="T35" fmla="*/ 45 h 131"/>
                  <a:gd name="T36" fmla="*/ 59 w 304"/>
                  <a:gd name="T37" fmla="*/ 45 h 131"/>
                  <a:gd name="T38" fmla="*/ 255 w 304"/>
                  <a:gd name="T39" fmla="*/ 119 h 131"/>
                  <a:gd name="T40" fmla="*/ 255 w 304"/>
                  <a:gd name="T41" fmla="*/ 104 h 131"/>
                  <a:gd name="T42" fmla="*/ 255 w 304"/>
                  <a:gd name="T43" fmla="*/ 119 h 131"/>
                  <a:gd name="T44" fmla="*/ 269 w 304"/>
                  <a:gd name="T45" fmla="*/ 112 h 131"/>
                  <a:gd name="T46" fmla="*/ 283 w 304"/>
                  <a:gd name="T47" fmla="*/ 112 h 131"/>
                  <a:gd name="T48" fmla="*/ 284 w 304"/>
                  <a:gd name="T49" fmla="*/ 87 h 131"/>
                  <a:gd name="T50" fmla="*/ 116 w 304"/>
                  <a:gd name="T51" fmla="*/ 97 h 131"/>
                  <a:gd name="T52" fmla="*/ 106 w 304"/>
                  <a:gd name="T53" fmla="*/ 82 h 131"/>
                  <a:gd name="T54" fmla="*/ 284 w 304"/>
                  <a:gd name="T55" fmla="*/ 87 h 131"/>
                  <a:gd name="T56" fmla="*/ 106 w 304"/>
                  <a:gd name="T57" fmla="*/ 76 h 131"/>
                  <a:gd name="T58" fmla="*/ 284 w 304"/>
                  <a:gd name="T59" fmla="*/ 61 h 131"/>
                  <a:gd name="T60" fmla="*/ 284 w 304"/>
                  <a:gd name="T61" fmla="*/ 55 h 131"/>
                  <a:gd name="T62" fmla="*/ 106 w 304"/>
                  <a:gd name="T63" fmla="*/ 40 h 131"/>
                  <a:gd name="T64" fmla="*/ 284 w 304"/>
                  <a:gd name="T65" fmla="*/ 55 h 131"/>
                  <a:gd name="T66" fmla="*/ 106 w 304"/>
                  <a:gd name="T67" fmla="*/ 34 h 131"/>
                  <a:gd name="T68" fmla="*/ 116 w 304"/>
                  <a:gd name="T69" fmla="*/ 20 h 131"/>
                  <a:gd name="T70" fmla="*/ 284 w 304"/>
                  <a:gd name="T7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04" h="131">
                    <a:moveTo>
                      <a:pt x="28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4"/>
                      <a:pt x="8" y="131"/>
                      <a:pt x="18" y="131"/>
                    </a:cubicBezTo>
                    <a:cubicBezTo>
                      <a:pt x="286" y="131"/>
                      <a:pt x="286" y="131"/>
                      <a:pt x="286" y="131"/>
                    </a:cubicBezTo>
                    <a:cubicBezTo>
                      <a:pt x="296" y="131"/>
                      <a:pt x="304" y="124"/>
                      <a:pt x="304" y="114"/>
                    </a:cubicBezTo>
                    <a:cubicBezTo>
                      <a:pt x="304" y="18"/>
                      <a:pt x="304" y="18"/>
                      <a:pt x="304" y="18"/>
                    </a:cubicBezTo>
                    <a:cubicBezTo>
                      <a:pt x="304" y="8"/>
                      <a:pt x="296" y="0"/>
                      <a:pt x="286" y="0"/>
                    </a:cubicBezTo>
                    <a:close/>
                    <a:moveTo>
                      <a:pt x="30" y="97"/>
                    </a:moveTo>
                    <a:cubicBezTo>
                      <a:pt x="26" y="97"/>
                      <a:pt x="22" y="94"/>
                      <a:pt x="22" y="90"/>
                    </a:cubicBezTo>
                    <a:cubicBezTo>
                      <a:pt x="22" y="86"/>
                      <a:pt x="26" y="82"/>
                      <a:pt x="30" y="82"/>
                    </a:cubicBezTo>
                    <a:cubicBezTo>
                      <a:pt x="34" y="82"/>
                      <a:pt x="37" y="86"/>
                      <a:pt x="37" y="90"/>
                    </a:cubicBezTo>
                    <a:cubicBezTo>
                      <a:pt x="37" y="94"/>
                      <a:pt x="34" y="97"/>
                      <a:pt x="30" y="97"/>
                    </a:cubicBezTo>
                    <a:close/>
                    <a:moveTo>
                      <a:pt x="30" y="74"/>
                    </a:moveTo>
                    <a:cubicBezTo>
                      <a:pt x="26" y="74"/>
                      <a:pt x="22" y="71"/>
                      <a:pt x="22" y="67"/>
                    </a:cubicBezTo>
                    <a:cubicBezTo>
                      <a:pt x="22" y="63"/>
                      <a:pt x="26" y="60"/>
                      <a:pt x="30" y="60"/>
                    </a:cubicBezTo>
                    <a:cubicBezTo>
                      <a:pt x="34" y="60"/>
                      <a:pt x="37" y="63"/>
                      <a:pt x="37" y="67"/>
                    </a:cubicBezTo>
                    <a:cubicBezTo>
                      <a:pt x="37" y="71"/>
                      <a:pt x="34" y="74"/>
                      <a:pt x="30" y="74"/>
                    </a:cubicBezTo>
                    <a:close/>
                    <a:moveTo>
                      <a:pt x="30" y="53"/>
                    </a:moveTo>
                    <a:cubicBezTo>
                      <a:pt x="26" y="53"/>
                      <a:pt x="22" y="49"/>
                      <a:pt x="22" y="45"/>
                    </a:cubicBezTo>
                    <a:cubicBezTo>
                      <a:pt x="22" y="41"/>
                      <a:pt x="26" y="38"/>
                      <a:pt x="30" y="38"/>
                    </a:cubicBezTo>
                    <a:cubicBezTo>
                      <a:pt x="34" y="38"/>
                      <a:pt x="37" y="41"/>
                      <a:pt x="37" y="45"/>
                    </a:cubicBezTo>
                    <a:cubicBezTo>
                      <a:pt x="37" y="49"/>
                      <a:pt x="34" y="53"/>
                      <a:pt x="30" y="53"/>
                    </a:cubicBezTo>
                    <a:close/>
                    <a:moveTo>
                      <a:pt x="52" y="97"/>
                    </a:moveTo>
                    <a:cubicBezTo>
                      <a:pt x="48" y="97"/>
                      <a:pt x="44" y="94"/>
                      <a:pt x="44" y="90"/>
                    </a:cubicBezTo>
                    <a:cubicBezTo>
                      <a:pt x="44" y="86"/>
                      <a:pt x="48" y="82"/>
                      <a:pt x="52" y="82"/>
                    </a:cubicBezTo>
                    <a:cubicBezTo>
                      <a:pt x="56" y="82"/>
                      <a:pt x="59" y="86"/>
                      <a:pt x="59" y="90"/>
                    </a:cubicBezTo>
                    <a:cubicBezTo>
                      <a:pt x="59" y="94"/>
                      <a:pt x="56" y="97"/>
                      <a:pt x="52" y="97"/>
                    </a:cubicBezTo>
                    <a:close/>
                    <a:moveTo>
                      <a:pt x="52" y="74"/>
                    </a:moveTo>
                    <a:cubicBezTo>
                      <a:pt x="48" y="74"/>
                      <a:pt x="44" y="71"/>
                      <a:pt x="44" y="67"/>
                    </a:cubicBezTo>
                    <a:cubicBezTo>
                      <a:pt x="44" y="63"/>
                      <a:pt x="48" y="60"/>
                      <a:pt x="52" y="60"/>
                    </a:cubicBezTo>
                    <a:cubicBezTo>
                      <a:pt x="56" y="60"/>
                      <a:pt x="59" y="63"/>
                      <a:pt x="59" y="67"/>
                    </a:cubicBezTo>
                    <a:cubicBezTo>
                      <a:pt x="59" y="71"/>
                      <a:pt x="56" y="74"/>
                      <a:pt x="52" y="74"/>
                    </a:cubicBezTo>
                    <a:close/>
                    <a:moveTo>
                      <a:pt x="52" y="53"/>
                    </a:moveTo>
                    <a:cubicBezTo>
                      <a:pt x="48" y="53"/>
                      <a:pt x="44" y="49"/>
                      <a:pt x="44" y="45"/>
                    </a:cubicBezTo>
                    <a:cubicBezTo>
                      <a:pt x="44" y="41"/>
                      <a:pt x="48" y="38"/>
                      <a:pt x="52" y="38"/>
                    </a:cubicBezTo>
                    <a:cubicBezTo>
                      <a:pt x="56" y="38"/>
                      <a:pt x="59" y="41"/>
                      <a:pt x="59" y="45"/>
                    </a:cubicBezTo>
                    <a:cubicBezTo>
                      <a:pt x="59" y="49"/>
                      <a:pt x="56" y="53"/>
                      <a:pt x="52" y="53"/>
                    </a:cubicBezTo>
                    <a:close/>
                    <a:moveTo>
                      <a:pt x="255" y="119"/>
                    </a:moveTo>
                    <a:cubicBezTo>
                      <a:pt x="251" y="119"/>
                      <a:pt x="248" y="116"/>
                      <a:pt x="248" y="112"/>
                    </a:cubicBezTo>
                    <a:cubicBezTo>
                      <a:pt x="248" y="108"/>
                      <a:pt x="251" y="104"/>
                      <a:pt x="255" y="104"/>
                    </a:cubicBezTo>
                    <a:cubicBezTo>
                      <a:pt x="259" y="104"/>
                      <a:pt x="262" y="108"/>
                      <a:pt x="262" y="112"/>
                    </a:cubicBezTo>
                    <a:cubicBezTo>
                      <a:pt x="262" y="116"/>
                      <a:pt x="259" y="119"/>
                      <a:pt x="255" y="119"/>
                    </a:cubicBezTo>
                    <a:close/>
                    <a:moveTo>
                      <a:pt x="276" y="119"/>
                    </a:moveTo>
                    <a:cubicBezTo>
                      <a:pt x="272" y="119"/>
                      <a:pt x="269" y="116"/>
                      <a:pt x="269" y="112"/>
                    </a:cubicBezTo>
                    <a:cubicBezTo>
                      <a:pt x="269" y="108"/>
                      <a:pt x="272" y="104"/>
                      <a:pt x="276" y="104"/>
                    </a:cubicBezTo>
                    <a:cubicBezTo>
                      <a:pt x="280" y="104"/>
                      <a:pt x="283" y="108"/>
                      <a:pt x="283" y="112"/>
                    </a:cubicBezTo>
                    <a:cubicBezTo>
                      <a:pt x="283" y="116"/>
                      <a:pt x="280" y="119"/>
                      <a:pt x="276" y="119"/>
                    </a:cubicBezTo>
                    <a:close/>
                    <a:moveTo>
                      <a:pt x="284" y="87"/>
                    </a:moveTo>
                    <a:cubicBezTo>
                      <a:pt x="284" y="92"/>
                      <a:pt x="279" y="97"/>
                      <a:pt x="273" y="97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10" y="97"/>
                      <a:pt x="106" y="92"/>
                      <a:pt x="106" y="87"/>
                    </a:cubicBezTo>
                    <a:cubicBezTo>
                      <a:pt x="106" y="82"/>
                      <a:pt x="106" y="82"/>
                      <a:pt x="106" y="82"/>
                    </a:cubicBezTo>
                    <a:cubicBezTo>
                      <a:pt x="284" y="82"/>
                      <a:pt x="284" y="82"/>
                      <a:pt x="284" y="82"/>
                    </a:cubicBezTo>
                    <a:lnTo>
                      <a:pt x="284" y="87"/>
                    </a:lnTo>
                    <a:close/>
                    <a:moveTo>
                      <a:pt x="284" y="76"/>
                    </a:moveTo>
                    <a:cubicBezTo>
                      <a:pt x="106" y="76"/>
                      <a:pt x="106" y="76"/>
                      <a:pt x="106" y="76"/>
                    </a:cubicBezTo>
                    <a:cubicBezTo>
                      <a:pt x="106" y="61"/>
                      <a:pt x="106" y="61"/>
                      <a:pt x="106" y="61"/>
                    </a:cubicBezTo>
                    <a:cubicBezTo>
                      <a:pt x="284" y="61"/>
                      <a:pt x="284" y="61"/>
                      <a:pt x="284" y="61"/>
                    </a:cubicBezTo>
                    <a:lnTo>
                      <a:pt x="284" y="76"/>
                    </a:lnTo>
                    <a:close/>
                    <a:moveTo>
                      <a:pt x="284" y="55"/>
                    </a:move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284" y="40"/>
                      <a:pt x="284" y="40"/>
                      <a:pt x="284" y="40"/>
                    </a:cubicBezTo>
                    <a:lnTo>
                      <a:pt x="284" y="55"/>
                    </a:lnTo>
                    <a:close/>
                    <a:moveTo>
                      <a:pt x="284" y="34"/>
                    </a:move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0"/>
                      <a:pt x="106" y="30"/>
                      <a:pt x="106" y="30"/>
                    </a:cubicBezTo>
                    <a:cubicBezTo>
                      <a:pt x="106" y="25"/>
                      <a:pt x="110" y="20"/>
                      <a:pt x="116" y="20"/>
                    </a:cubicBezTo>
                    <a:cubicBezTo>
                      <a:pt x="273" y="20"/>
                      <a:pt x="273" y="20"/>
                      <a:pt x="273" y="20"/>
                    </a:cubicBezTo>
                    <a:cubicBezTo>
                      <a:pt x="279" y="20"/>
                      <a:pt x="284" y="25"/>
                      <a:pt x="284" y="30"/>
                    </a:cubicBezTo>
                    <a:lnTo>
                      <a:pt x="284" y="34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 vert="horz" wrap="square" lIns="67205" tIns="33603" rIns="67205" bIns="33603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74" name="Group 73"/>
            <p:cNvGrpSpPr/>
            <p:nvPr/>
          </p:nvGrpSpPr>
          <p:grpSpPr>
            <a:xfrm>
              <a:off x="11274200" y="1879294"/>
              <a:ext cx="618302" cy="863582"/>
              <a:chOff x="11274200" y="1879294"/>
              <a:chExt cx="618302" cy="863582"/>
            </a:xfrm>
          </p:grpSpPr>
          <p:sp>
            <p:nvSpPr>
              <p:cNvPr id="75" name="Freeform 11"/>
              <p:cNvSpPr>
                <a:spLocks noEditPoints="1"/>
              </p:cNvSpPr>
              <p:nvPr/>
            </p:nvSpPr>
            <p:spPr bwMode="auto">
              <a:xfrm>
                <a:off x="11274200" y="1879294"/>
                <a:ext cx="618302" cy="249247"/>
              </a:xfrm>
              <a:custGeom>
                <a:avLst/>
                <a:gdLst>
                  <a:gd name="T0" fmla="*/ 18 w 304"/>
                  <a:gd name="T1" fmla="*/ 0 h 131"/>
                  <a:gd name="T2" fmla="*/ 0 w 304"/>
                  <a:gd name="T3" fmla="*/ 114 h 131"/>
                  <a:gd name="T4" fmla="*/ 286 w 304"/>
                  <a:gd name="T5" fmla="*/ 131 h 131"/>
                  <a:gd name="T6" fmla="*/ 304 w 304"/>
                  <a:gd name="T7" fmla="*/ 18 h 131"/>
                  <a:gd name="T8" fmla="*/ 30 w 304"/>
                  <a:gd name="T9" fmla="*/ 97 h 131"/>
                  <a:gd name="T10" fmla="*/ 30 w 304"/>
                  <a:gd name="T11" fmla="*/ 82 h 131"/>
                  <a:gd name="T12" fmla="*/ 30 w 304"/>
                  <a:gd name="T13" fmla="*/ 97 h 131"/>
                  <a:gd name="T14" fmla="*/ 22 w 304"/>
                  <a:gd name="T15" fmla="*/ 67 h 131"/>
                  <a:gd name="T16" fmla="*/ 37 w 304"/>
                  <a:gd name="T17" fmla="*/ 67 h 131"/>
                  <a:gd name="T18" fmla="*/ 30 w 304"/>
                  <a:gd name="T19" fmla="*/ 53 h 131"/>
                  <a:gd name="T20" fmla="*/ 30 w 304"/>
                  <a:gd name="T21" fmla="*/ 38 h 131"/>
                  <a:gd name="T22" fmla="*/ 30 w 304"/>
                  <a:gd name="T23" fmla="*/ 53 h 131"/>
                  <a:gd name="T24" fmla="*/ 44 w 304"/>
                  <a:gd name="T25" fmla="*/ 90 h 131"/>
                  <a:gd name="T26" fmla="*/ 59 w 304"/>
                  <a:gd name="T27" fmla="*/ 90 h 131"/>
                  <a:gd name="T28" fmla="*/ 52 w 304"/>
                  <a:gd name="T29" fmla="*/ 74 h 131"/>
                  <a:gd name="T30" fmla="*/ 52 w 304"/>
                  <a:gd name="T31" fmla="*/ 60 h 131"/>
                  <a:gd name="T32" fmla="*/ 52 w 304"/>
                  <a:gd name="T33" fmla="*/ 74 h 131"/>
                  <a:gd name="T34" fmla="*/ 44 w 304"/>
                  <a:gd name="T35" fmla="*/ 45 h 131"/>
                  <a:gd name="T36" fmla="*/ 59 w 304"/>
                  <a:gd name="T37" fmla="*/ 45 h 131"/>
                  <a:gd name="T38" fmla="*/ 255 w 304"/>
                  <a:gd name="T39" fmla="*/ 119 h 131"/>
                  <a:gd name="T40" fmla="*/ 255 w 304"/>
                  <a:gd name="T41" fmla="*/ 104 h 131"/>
                  <a:gd name="T42" fmla="*/ 255 w 304"/>
                  <a:gd name="T43" fmla="*/ 119 h 131"/>
                  <a:gd name="T44" fmla="*/ 269 w 304"/>
                  <a:gd name="T45" fmla="*/ 112 h 131"/>
                  <a:gd name="T46" fmla="*/ 283 w 304"/>
                  <a:gd name="T47" fmla="*/ 112 h 131"/>
                  <a:gd name="T48" fmla="*/ 284 w 304"/>
                  <a:gd name="T49" fmla="*/ 87 h 131"/>
                  <a:gd name="T50" fmla="*/ 116 w 304"/>
                  <a:gd name="T51" fmla="*/ 97 h 131"/>
                  <a:gd name="T52" fmla="*/ 106 w 304"/>
                  <a:gd name="T53" fmla="*/ 82 h 131"/>
                  <a:gd name="T54" fmla="*/ 284 w 304"/>
                  <a:gd name="T55" fmla="*/ 87 h 131"/>
                  <a:gd name="T56" fmla="*/ 106 w 304"/>
                  <a:gd name="T57" fmla="*/ 76 h 131"/>
                  <a:gd name="T58" fmla="*/ 284 w 304"/>
                  <a:gd name="T59" fmla="*/ 61 h 131"/>
                  <a:gd name="T60" fmla="*/ 284 w 304"/>
                  <a:gd name="T61" fmla="*/ 55 h 131"/>
                  <a:gd name="T62" fmla="*/ 106 w 304"/>
                  <a:gd name="T63" fmla="*/ 40 h 131"/>
                  <a:gd name="T64" fmla="*/ 284 w 304"/>
                  <a:gd name="T65" fmla="*/ 55 h 131"/>
                  <a:gd name="T66" fmla="*/ 106 w 304"/>
                  <a:gd name="T67" fmla="*/ 34 h 131"/>
                  <a:gd name="T68" fmla="*/ 116 w 304"/>
                  <a:gd name="T69" fmla="*/ 20 h 131"/>
                  <a:gd name="T70" fmla="*/ 284 w 304"/>
                  <a:gd name="T7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04" h="131">
                    <a:moveTo>
                      <a:pt x="28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4"/>
                      <a:pt x="8" y="131"/>
                      <a:pt x="18" y="131"/>
                    </a:cubicBezTo>
                    <a:cubicBezTo>
                      <a:pt x="286" y="131"/>
                      <a:pt x="286" y="131"/>
                      <a:pt x="286" y="131"/>
                    </a:cubicBezTo>
                    <a:cubicBezTo>
                      <a:pt x="296" y="131"/>
                      <a:pt x="304" y="124"/>
                      <a:pt x="304" y="114"/>
                    </a:cubicBezTo>
                    <a:cubicBezTo>
                      <a:pt x="304" y="18"/>
                      <a:pt x="304" y="18"/>
                      <a:pt x="304" y="18"/>
                    </a:cubicBezTo>
                    <a:cubicBezTo>
                      <a:pt x="304" y="8"/>
                      <a:pt x="296" y="0"/>
                      <a:pt x="286" y="0"/>
                    </a:cubicBezTo>
                    <a:close/>
                    <a:moveTo>
                      <a:pt x="30" y="97"/>
                    </a:moveTo>
                    <a:cubicBezTo>
                      <a:pt x="26" y="97"/>
                      <a:pt x="22" y="94"/>
                      <a:pt x="22" y="90"/>
                    </a:cubicBezTo>
                    <a:cubicBezTo>
                      <a:pt x="22" y="86"/>
                      <a:pt x="26" y="82"/>
                      <a:pt x="30" y="82"/>
                    </a:cubicBezTo>
                    <a:cubicBezTo>
                      <a:pt x="34" y="82"/>
                      <a:pt x="37" y="86"/>
                      <a:pt x="37" y="90"/>
                    </a:cubicBezTo>
                    <a:cubicBezTo>
                      <a:pt x="37" y="94"/>
                      <a:pt x="34" y="97"/>
                      <a:pt x="30" y="97"/>
                    </a:cubicBezTo>
                    <a:close/>
                    <a:moveTo>
                      <a:pt x="30" y="74"/>
                    </a:moveTo>
                    <a:cubicBezTo>
                      <a:pt x="26" y="74"/>
                      <a:pt x="22" y="71"/>
                      <a:pt x="22" y="67"/>
                    </a:cubicBezTo>
                    <a:cubicBezTo>
                      <a:pt x="22" y="63"/>
                      <a:pt x="26" y="60"/>
                      <a:pt x="30" y="60"/>
                    </a:cubicBezTo>
                    <a:cubicBezTo>
                      <a:pt x="34" y="60"/>
                      <a:pt x="37" y="63"/>
                      <a:pt x="37" y="67"/>
                    </a:cubicBezTo>
                    <a:cubicBezTo>
                      <a:pt x="37" y="71"/>
                      <a:pt x="34" y="74"/>
                      <a:pt x="30" y="74"/>
                    </a:cubicBezTo>
                    <a:close/>
                    <a:moveTo>
                      <a:pt x="30" y="53"/>
                    </a:moveTo>
                    <a:cubicBezTo>
                      <a:pt x="26" y="53"/>
                      <a:pt x="22" y="49"/>
                      <a:pt x="22" y="45"/>
                    </a:cubicBezTo>
                    <a:cubicBezTo>
                      <a:pt x="22" y="41"/>
                      <a:pt x="26" y="38"/>
                      <a:pt x="30" y="38"/>
                    </a:cubicBezTo>
                    <a:cubicBezTo>
                      <a:pt x="34" y="38"/>
                      <a:pt x="37" y="41"/>
                      <a:pt x="37" y="45"/>
                    </a:cubicBezTo>
                    <a:cubicBezTo>
                      <a:pt x="37" y="49"/>
                      <a:pt x="34" y="53"/>
                      <a:pt x="30" y="53"/>
                    </a:cubicBezTo>
                    <a:close/>
                    <a:moveTo>
                      <a:pt x="52" y="97"/>
                    </a:moveTo>
                    <a:cubicBezTo>
                      <a:pt x="48" y="97"/>
                      <a:pt x="44" y="94"/>
                      <a:pt x="44" y="90"/>
                    </a:cubicBezTo>
                    <a:cubicBezTo>
                      <a:pt x="44" y="86"/>
                      <a:pt x="48" y="82"/>
                      <a:pt x="52" y="82"/>
                    </a:cubicBezTo>
                    <a:cubicBezTo>
                      <a:pt x="56" y="82"/>
                      <a:pt x="59" y="86"/>
                      <a:pt x="59" y="90"/>
                    </a:cubicBezTo>
                    <a:cubicBezTo>
                      <a:pt x="59" y="94"/>
                      <a:pt x="56" y="97"/>
                      <a:pt x="52" y="97"/>
                    </a:cubicBezTo>
                    <a:close/>
                    <a:moveTo>
                      <a:pt x="52" y="74"/>
                    </a:moveTo>
                    <a:cubicBezTo>
                      <a:pt x="48" y="74"/>
                      <a:pt x="44" y="71"/>
                      <a:pt x="44" y="67"/>
                    </a:cubicBezTo>
                    <a:cubicBezTo>
                      <a:pt x="44" y="63"/>
                      <a:pt x="48" y="60"/>
                      <a:pt x="52" y="60"/>
                    </a:cubicBezTo>
                    <a:cubicBezTo>
                      <a:pt x="56" y="60"/>
                      <a:pt x="59" y="63"/>
                      <a:pt x="59" y="67"/>
                    </a:cubicBezTo>
                    <a:cubicBezTo>
                      <a:pt x="59" y="71"/>
                      <a:pt x="56" y="74"/>
                      <a:pt x="52" y="74"/>
                    </a:cubicBezTo>
                    <a:close/>
                    <a:moveTo>
                      <a:pt x="52" y="53"/>
                    </a:moveTo>
                    <a:cubicBezTo>
                      <a:pt x="48" y="53"/>
                      <a:pt x="44" y="49"/>
                      <a:pt x="44" y="45"/>
                    </a:cubicBezTo>
                    <a:cubicBezTo>
                      <a:pt x="44" y="41"/>
                      <a:pt x="48" y="38"/>
                      <a:pt x="52" y="38"/>
                    </a:cubicBezTo>
                    <a:cubicBezTo>
                      <a:pt x="56" y="38"/>
                      <a:pt x="59" y="41"/>
                      <a:pt x="59" y="45"/>
                    </a:cubicBezTo>
                    <a:cubicBezTo>
                      <a:pt x="59" y="49"/>
                      <a:pt x="56" y="53"/>
                      <a:pt x="52" y="53"/>
                    </a:cubicBezTo>
                    <a:close/>
                    <a:moveTo>
                      <a:pt x="255" y="119"/>
                    </a:moveTo>
                    <a:cubicBezTo>
                      <a:pt x="251" y="119"/>
                      <a:pt x="248" y="116"/>
                      <a:pt x="248" y="112"/>
                    </a:cubicBezTo>
                    <a:cubicBezTo>
                      <a:pt x="248" y="108"/>
                      <a:pt x="251" y="104"/>
                      <a:pt x="255" y="104"/>
                    </a:cubicBezTo>
                    <a:cubicBezTo>
                      <a:pt x="259" y="104"/>
                      <a:pt x="262" y="108"/>
                      <a:pt x="262" y="112"/>
                    </a:cubicBezTo>
                    <a:cubicBezTo>
                      <a:pt x="262" y="116"/>
                      <a:pt x="259" y="119"/>
                      <a:pt x="255" y="119"/>
                    </a:cubicBezTo>
                    <a:close/>
                    <a:moveTo>
                      <a:pt x="276" y="119"/>
                    </a:moveTo>
                    <a:cubicBezTo>
                      <a:pt x="272" y="119"/>
                      <a:pt x="269" y="116"/>
                      <a:pt x="269" y="112"/>
                    </a:cubicBezTo>
                    <a:cubicBezTo>
                      <a:pt x="269" y="108"/>
                      <a:pt x="272" y="104"/>
                      <a:pt x="276" y="104"/>
                    </a:cubicBezTo>
                    <a:cubicBezTo>
                      <a:pt x="280" y="104"/>
                      <a:pt x="283" y="108"/>
                      <a:pt x="283" y="112"/>
                    </a:cubicBezTo>
                    <a:cubicBezTo>
                      <a:pt x="283" y="116"/>
                      <a:pt x="280" y="119"/>
                      <a:pt x="276" y="119"/>
                    </a:cubicBezTo>
                    <a:close/>
                    <a:moveTo>
                      <a:pt x="284" y="87"/>
                    </a:moveTo>
                    <a:cubicBezTo>
                      <a:pt x="284" y="92"/>
                      <a:pt x="279" y="97"/>
                      <a:pt x="273" y="97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10" y="97"/>
                      <a:pt x="106" y="92"/>
                      <a:pt x="106" y="87"/>
                    </a:cubicBezTo>
                    <a:cubicBezTo>
                      <a:pt x="106" y="82"/>
                      <a:pt x="106" y="82"/>
                      <a:pt x="106" y="82"/>
                    </a:cubicBezTo>
                    <a:cubicBezTo>
                      <a:pt x="284" y="82"/>
                      <a:pt x="284" y="82"/>
                      <a:pt x="284" y="82"/>
                    </a:cubicBezTo>
                    <a:lnTo>
                      <a:pt x="284" y="87"/>
                    </a:lnTo>
                    <a:close/>
                    <a:moveTo>
                      <a:pt x="284" y="76"/>
                    </a:moveTo>
                    <a:cubicBezTo>
                      <a:pt x="106" y="76"/>
                      <a:pt x="106" y="76"/>
                      <a:pt x="106" y="76"/>
                    </a:cubicBezTo>
                    <a:cubicBezTo>
                      <a:pt x="106" y="61"/>
                      <a:pt x="106" y="61"/>
                      <a:pt x="106" y="61"/>
                    </a:cubicBezTo>
                    <a:cubicBezTo>
                      <a:pt x="284" y="61"/>
                      <a:pt x="284" y="61"/>
                      <a:pt x="284" y="61"/>
                    </a:cubicBezTo>
                    <a:lnTo>
                      <a:pt x="284" y="76"/>
                    </a:lnTo>
                    <a:close/>
                    <a:moveTo>
                      <a:pt x="284" y="55"/>
                    </a:move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284" y="40"/>
                      <a:pt x="284" y="40"/>
                      <a:pt x="284" y="40"/>
                    </a:cubicBezTo>
                    <a:lnTo>
                      <a:pt x="284" y="55"/>
                    </a:lnTo>
                    <a:close/>
                    <a:moveTo>
                      <a:pt x="284" y="34"/>
                    </a:move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0"/>
                      <a:pt x="106" y="30"/>
                      <a:pt x="106" y="30"/>
                    </a:cubicBezTo>
                    <a:cubicBezTo>
                      <a:pt x="106" y="25"/>
                      <a:pt x="110" y="20"/>
                      <a:pt x="116" y="20"/>
                    </a:cubicBezTo>
                    <a:cubicBezTo>
                      <a:pt x="273" y="20"/>
                      <a:pt x="273" y="20"/>
                      <a:pt x="273" y="20"/>
                    </a:cubicBezTo>
                    <a:cubicBezTo>
                      <a:pt x="279" y="20"/>
                      <a:pt x="284" y="25"/>
                      <a:pt x="284" y="30"/>
                    </a:cubicBezTo>
                    <a:lnTo>
                      <a:pt x="284" y="34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vert="horz" wrap="square" lIns="67205" tIns="33603" rIns="67205" bIns="33603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6" name="Freeform 14"/>
              <p:cNvSpPr>
                <a:spLocks noEditPoints="1"/>
              </p:cNvSpPr>
              <p:nvPr/>
            </p:nvSpPr>
            <p:spPr bwMode="auto">
              <a:xfrm>
                <a:off x="11274200" y="2186461"/>
                <a:ext cx="618302" cy="249247"/>
              </a:xfrm>
              <a:custGeom>
                <a:avLst/>
                <a:gdLst>
                  <a:gd name="T0" fmla="*/ 18 w 304"/>
                  <a:gd name="T1" fmla="*/ 0 h 131"/>
                  <a:gd name="T2" fmla="*/ 0 w 304"/>
                  <a:gd name="T3" fmla="*/ 114 h 131"/>
                  <a:gd name="T4" fmla="*/ 286 w 304"/>
                  <a:gd name="T5" fmla="*/ 131 h 131"/>
                  <a:gd name="T6" fmla="*/ 304 w 304"/>
                  <a:gd name="T7" fmla="*/ 18 h 131"/>
                  <a:gd name="T8" fmla="*/ 30 w 304"/>
                  <a:gd name="T9" fmla="*/ 97 h 131"/>
                  <a:gd name="T10" fmla="*/ 30 w 304"/>
                  <a:gd name="T11" fmla="*/ 82 h 131"/>
                  <a:gd name="T12" fmla="*/ 30 w 304"/>
                  <a:gd name="T13" fmla="*/ 97 h 131"/>
                  <a:gd name="T14" fmla="*/ 22 w 304"/>
                  <a:gd name="T15" fmla="*/ 67 h 131"/>
                  <a:gd name="T16" fmla="*/ 37 w 304"/>
                  <a:gd name="T17" fmla="*/ 67 h 131"/>
                  <a:gd name="T18" fmla="*/ 30 w 304"/>
                  <a:gd name="T19" fmla="*/ 53 h 131"/>
                  <a:gd name="T20" fmla="*/ 30 w 304"/>
                  <a:gd name="T21" fmla="*/ 38 h 131"/>
                  <a:gd name="T22" fmla="*/ 30 w 304"/>
                  <a:gd name="T23" fmla="*/ 53 h 131"/>
                  <a:gd name="T24" fmla="*/ 44 w 304"/>
                  <a:gd name="T25" fmla="*/ 90 h 131"/>
                  <a:gd name="T26" fmla="*/ 59 w 304"/>
                  <a:gd name="T27" fmla="*/ 90 h 131"/>
                  <a:gd name="T28" fmla="*/ 52 w 304"/>
                  <a:gd name="T29" fmla="*/ 74 h 131"/>
                  <a:gd name="T30" fmla="*/ 52 w 304"/>
                  <a:gd name="T31" fmla="*/ 60 h 131"/>
                  <a:gd name="T32" fmla="*/ 52 w 304"/>
                  <a:gd name="T33" fmla="*/ 74 h 131"/>
                  <a:gd name="T34" fmla="*/ 44 w 304"/>
                  <a:gd name="T35" fmla="*/ 45 h 131"/>
                  <a:gd name="T36" fmla="*/ 59 w 304"/>
                  <a:gd name="T37" fmla="*/ 45 h 131"/>
                  <a:gd name="T38" fmla="*/ 255 w 304"/>
                  <a:gd name="T39" fmla="*/ 119 h 131"/>
                  <a:gd name="T40" fmla="*/ 255 w 304"/>
                  <a:gd name="T41" fmla="*/ 104 h 131"/>
                  <a:gd name="T42" fmla="*/ 255 w 304"/>
                  <a:gd name="T43" fmla="*/ 119 h 131"/>
                  <a:gd name="T44" fmla="*/ 269 w 304"/>
                  <a:gd name="T45" fmla="*/ 112 h 131"/>
                  <a:gd name="T46" fmla="*/ 283 w 304"/>
                  <a:gd name="T47" fmla="*/ 112 h 131"/>
                  <a:gd name="T48" fmla="*/ 284 w 304"/>
                  <a:gd name="T49" fmla="*/ 87 h 131"/>
                  <a:gd name="T50" fmla="*/ 116 w 304"/>
                  <a:gd name="T51" fmla="*/ 97 h 131"/>
                  <a:gd name="T52" fmla="*/ 106 w 304"/>
                  <a:gd name="T53" fmla="*/ 82 h 131"/>
                  <a:gd name="T54" fmla="*/ 284 w 304"/>
                  <a:gd name="T55" fmla="*/ 87 h 131"/>
                  <a:gd name="T56" fmla="*/ 106 w 304"/>
                  <a:gd name="T57" fmla="*/ 76 h 131"/>
                  <a:gd name="T58" fmla="*/ 284 w 304"/>
                  <a:gd name="T59" fmla="*/ 61 h 131"/>
                  <a:gd name="T60" fmla="*/ 284 w 304"/>
                  <a:gd name="T61" fmla="*/ 55 h 131"/>
                  <a:gd name="T62" fmla="*/ 106 w 304"/>
                  <a:gd name="T63" fmla="*/ 40 h 131"/>
                  <a:gd name="T64" fmla="*/ 284 w 304"/>
                  <a:gd name="T65" fmla="*/ 55 h 131"/>
                  <a:gd name="T66" fmla="*/ 106 w 304"/>
                  <a:gd name="T67" fmla="*/ 34 h 131"/>
                  <a:gd name="T68" fmla="*/ 116 w 304"/>
                  <a:gd name="T69" fmla="*/ 20 h 131"/>
                  <a:gd name="T70" fmla="*/ 284 w 304"/>
                  <a:gd name="T7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04" h="131">
                    <a:moveTo>
                      <a:pt x="28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4"/>
                      <a:pt x="8" y="131"/>
                      <a:pt x="18" y="131"/>
                    </a:cubicBezTo>
                    <a:cubicBezTo>
                      <a:pt x="286" y="131"/>
                      <a:pt x="286" y="131"/>
                      <a:pt x="286" y="131"/>
                    </a:cubicBezTo>
                    <a:cubicBezTo>
                      <a:pt x="296" y="131"/>
                      <a:pt x="304" y="124"/>
                      <a:pt x="304" y="114"/>
                    </a:cubicBezTo>
                    <a:cubicBezTo>
                      <a:pt x="304" y="18"/>
                      <a:pt x="304" y="18"/>
                      <a:pt x="304" y="18"/>
                    </a:cubicBezTo>
                    <a:cubicBezTo>
                      <a:pt x="304" y="8"/>
                      <a:pt x="296" y="0"/>
                      <a:pt x="286" y="0"/>
                    </a:cubicBezTo>
                    <a:close/>
                    <a:moveTo>
                      <a:pt x="30" y="97"/>
                    </a:moveTo>
                    <a:cubicBezTo>
                      <a:pt x="26" y="97"/>
                      <a:pt x="22" y="94"/>
                      <a:pt x="22" y="90"/>
                    </a:cubicBezTo>
                    <a:cubicBezTo>
                      <a:pt x="22" y="86"/>
                      <a:pt x="26" y="82"/>
                      <a:pt x="30" y="82"/>
                    </a:cubicBezTo>
                    <a:cubicBezTo>
                      <a:pt x="34" y="82"/>
                      <a:pt x="37" y="86"/>
                      <a:pt x="37" y="90"/>
                    </a:cubicBezTo>
                    <a:cubicBezTo>
                      <a:pt x="37" y="94"/>
                      <a:pt x="34" y="97"/>
                      <a:pt x="30" y="97"/>
                    </a:cubicBezTo>
                    <a:close/>
                    <a:moveTo>
                      <a:pt x="30" y="74"/>
                    </a:moveTo>
                    <a:cubicBezTo>
                      <a:pt x="26" y="74"/>
                      <a:pt x="22" y="71"/>
                      <a:pt x="22" y="67"/>
                    </a:cubicBezTo>
                    <a:cubicBezTo>
                      <a:pt x="22" y="63"/>
                      <a:pt x="26" y="60"/>
                      <a:pt x="30" y="60"/>
                    </a:cubicBezTo>
                    <a:cubicBezTo>
                      <a:pt x="34" y="60"/>
                      <a:pt x="37" y="63"/>
                      <a:pt x="37" y="67"/>
                    </a:cubicBezTo>
                    <a:cubicBezTo>
                      <a:pt x="37" y="71"/>
                      <a:pt x="34" y="74"/>
                      <a:pt x="30" y="74"/>
                    </a:cubicBezTo>
                    <a:close/>
                    <a:moveTo>
                      <a:pt x="30" y="53"/>
                    </a:moveTo>
                    <a:cubicBezTo>
                      <a:pt x="26" y="53"/>
                      <a:pt x="22" y="49"/>
                      <a:pt x="22" y="45"/>
                    </a:cubicBezTo>
                    <a:cubicBezTo>
                      <a:pt x="22" y="41"/>
                      <a:pt x="26" y="38"/>
                      <a:pt x="30" y="38"/>
                    </a:cubicBezTo>
                    <a:cubicBezTo>
                      <a:pt x="34" y="38"/>
                      <a:pt x="37" y="41"/>
                      <a:pt x="37" y="45"/>
                    </a:cubicBezTo>
                    <a:cubicBezTo>
                      <a:pt x="37" y="49"/>
                      <a:pt x="34" y="53"/>
                      <a:pt x="30" y="53"/>
                    </a:cubicBezTo>
                    <a:close/>
                    <a:moveTo>
                      <a:pt x="52" y="97"/>
                    </a:moveTo>
                    <a:cubicBezTo>
                      <a:pt x="48" y="97"/>
                      <a:pt x="44" y="94"/>
                      <a:pt x="44" y="90"/>
                    </a:cubicBezTo>
                    <a:cubicBezTo>
                      <a:pt x="44" y="86"/>
                      <a:pt x="48" y="82"/>
                      <a:pt x="52" y="82"/>
                    </a:cubicBezTo>
                    <a:cubicBezTo>
                      <a:pt x="56" y="82"/>
                      <a:pt x="59" y="86"/>
                      <a:pt x="59" y="90"/>
                    </a:cubicBezTo>
                    <a:cubicBezTo>
                      <a:pt x="59" y="94"/>
                      <a:pt x="56" y="97"/>
                      <a:pt x="52" y="97"/>
                    </a:cubicBezTo>
                    <a:close/>
                    <a:moveTo>
                      <a:pt x="52" y="74"/>
                    </a:moveTo>
                    <a:cubicBezTo>
                      <a:pt x="48" y="74"/>
                      <a:pt x="44" y="71"/>
                      <a:pt x="44" y="67"/>
                    </a:cubicBezTo>
                    <a:cubicBezTo>
                      <a:pt x="44" y="63"/>
                      <a:pt x="48" y="60"/>
                      <a:pt x="52" y="60"/>
                    </a:cubicBezTo>
                    <a:cubicBezTo>
                      <a:pt x="56" y="60"/>
                      <a:pt x="59" y="63"/>
                      <a:pt x="59" y="67"/>
                    </a:cubicBezTo>
                    <a:cubicBezTo>
                      <a:pt x="59" y="71"/>
                      <a:pt x="56" y="74"/>
                      <a:pt x="52" y="74"/>
                    </a:cubicBezTo>
                    <a:close/>
                    <a:moveTo>
                      <a:pt x="52" y="53"/>
                    </a:moveTo>
                    <a:cubicBezTo>
                      <a:pt x="48" y="53"/>
                      <a:pt x="44" y="49"/>
                      <a:pt x="44" y="45"/>
                    </a:cubicBezTo>
                    <a:cubicBezTo>
                      <a:pt x="44" y="41"/>
                      <a:pt x="48" y="38"/>
                      <a:pt x="52" y="38"/>
                    </a:cubicBezTo>
                    <a:cubicBezTo>
                      <a:pt x="56" y="38"/>
                      <a:pt x="59" y="41"/>
                      <a:pt x="59" y="45"/>
                    </a:cubicBezTo>
                    <a:cubicBezTo>
                      <a:pt x="59" y="49"/>
                      <a:pt x="56" y="53"/>
                      <a:pt x="52" y="53"/>
                    </a:cubicBezTo>
                    <a:close/>
                    <a:moveTo>
                      <a:pt x="255" y="119"/>
                    </a:moveTo>
                    <a:cubicBezTo>
                      <a:pt x="251" y="119"/>
                      <a:pt x="248" y="116"/>
                      <a:pt x="248" y="112"/>
                    </a:cubicBezTo>
                    <a:cubicBezTo>
                      <a:pt x="248" y="108"/>
                      <a:pt x="251" y="104"/>
                      <a:pt x="255" y="104"/>
                    </a:cubicBezTo>
                    <a:cubicBezTo>
                      <a:pt x="259" y="104"/>
                      <a:pt x="262" y="108"/>
                      <a:pt x="262" y="112"/>
                    </a:cubicBezTo>
                    <a:cubicBezTo>
                      <a:pt x="262" y="116"/>
                      <a:pt x="259" y="119"/>
                      <a:pt x="255" y="119"/>
                    </a:cubicBezTo>
                    <a:close/>
                    <a:moveTo>
                      <a:pt x="276" y="119"/>
                    </a:moveTo>
                    <a:cubicBezTo>
                      <a:pt x="272" y="119"/>
                      <a:pt x="269" y="116"/>
                      <a:pt x="269" y="112"/>
                    </a:cubicBezTo>
                    <a:cubicBezTo>
                      <a:pt x="269" y="108"/>
                      <a:pt x="272" y="104"/>
                      <a:pt x="276" y="104"/>
                    </a:cubicBezTo>
                    <a:cubicBezTo>
                      <a:pt x="280" y="104"/>
                      <a:pt x="283" y="108"/>
                      <a:pt x="283" y="112"/>
                    </a:cubicBezTo>
                    <a:cubicBezTo>
                      <a:pt x="283" y="116"/>
                      <a:pt x="280" y="119"/>
                      <a:pt x="276" y="119"/>
                    </a:cubicBezTo>
                    <a:close/>
                    <a:moveTo>
                      <a:pt x="284" y="87"/>
                    </a:moveTo>
                    <a:cubicBezTo>
                      <a:pt x="284" y="92"/>
                      <a:pt x="279" y="97"/>
                      <a:pt x="273" y="97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10" y="97"/>
                      <a:pt x="106" y="92"/>
                      <a:pt x="106" y="87"/>
                    </a:cubicBezTo>
                    <a:cubicBezTo>
                      <a:pt x="106" y="82"/>
                      <a:pt x="106" y="82"/>
                      <a:pt x="106" y="82"/>
                    </a:cubicBezTo>
                    <a:cubicBezTo>
                      <a:pt x="284" y="82"/>
                      <a:pt x="284" y="82"/>
                      <a:pt x="284" y="82"/>
                    </a:cubicBezTo>
                    <a:lnTo>
                      <a:pt x="284" y="87"/>
                    </a:lnTo>
                    <a:close/>
                    <a:moveTo>
                      <a:pt x="284" y="76"/>
                    </a:moveTo>
                    <a:cubicBezTo>
                      <a:pt x="106" y="76"/>
                      <a:pt x="106" y="76"/>
                      <a:pt x="106" y="76"/>
                    </a:cubicBezTo>
                    <a:cubicBezTo>
                      <a:pt x="106" y="61"/>
                      <a:pt x="106" y="61"/>
                      <a:pt x="106" y="61"/>
                    </a:cubicBezTo>
                    <a:cubicBezTo>
                      <a:pt x="284" y="61"/>
                      <a:pt x="284" y="61"/>
                      <a:pt x="284" y="61"/>
                    </a:cubicBezTo>
                    <a:lnTo>
                      <a:pt x="284" y="76"/>
                    </a:lnTo>
                    <a:close/>
                    <a:moveTo>
                      <a:pt x="284" y="55"/>
                    </a:move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284" y="40"/>
                      <a:pt x="284" y="40"/>
                      <a:pt x="284" y="40"/>
                    </a:cubicBezTo>
                    <a:lnTo>
                      <a:pt x="284" y="55"/>
                    </a:lnTo>
                    <a:close/>
                    <a:moveTo>
                      <a:pt x="284" y="34"/>
                    </a:move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0"/>
                      <a:pt x="106" y="30"/>
                      <a:pt x="106" y="30"/>
                    </a:cubicBezTo>
                    <a:cubicBezTo>
                      <a:pt x="106" y="25"/>
                      <a:pt x="110" y="20"/>
                      <a:pt x="116" y="20"/>
                    </a:cubicBezTo>
                    <a:cubicBezTo>
                      <a:pt x="273" y="20"/>
                      <a:pt x="273" y="20"/>
                      <a:pt x="273" y="20"/>
                    </a:cubicBezTo>
                    <a:cubicBezTo>
                      <a:pt x="279" y="20"/>
                      <a:pt x="284" y="25"/>
                      <a:pt x="284" y="30"/>
                    </a:cubicBezTo>
                    <a:lnTo>
                      <a:pt x="284" y="34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vert="horz" wrap="square" lIns="67205" tIns="33603" rIns="67205" bIns="33603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7" name="Freeform 17"/>
              <p:cNvSpPr>
                <a:spLocks noEditPoints="1"/>
              </p:cNvSpPr>
              <p:nvPr/>
            </p:nvSpPr>
            <p:spPr bwMode="auto">
              <a:xfrm>
                <a:off x="11274200" y="2493629"/>
                <a:ext cx="618302" cy="249247"/>
              </a:xfrm>
              <a:custGeom>
                <a:avLst/>
                <a:gdLst>
                  <a:gd name="T0" fmla="*/ 18 w 304"/>
                  <a:gd name="T1" fmla="*/ 0 h 131"/>
                  <a:gd name="T2" fmla="*/ 0 w 304"/>
                  <a:gd name="T3" fmla="*/ 114 h 131"/>
                  <a:gd name="T4" fmla="*/ 286 w 304"/>
                  <a:gd name="T5" fmla="*/ 131 h 131"/>
                  <a:gd name="T6" fmla="*/ 304 w 304"/>
                  <a:gd name="T7" fmla="*/ 18 h 131"/>
                  <a:gd name="T8" fmla="*/ 30 w 304"/>
                  <a:gd name="T9" fmla="*/ 97 h 131"/>
                  <a:gd name="T10" fmla="*/ 30 w 304"/>
                  <a:gd name="T11" fmla="*/ 82 h 131"/>
                  <a:gd name="T12" fmla="*/ 30 w 304"/>
                  <a:gd name="T13" fmla="*/ 97 h 131"/>
                  <a:gd name="T14" fmla="*/ 22 w 304"/>
                  <a:gd name="T15" fmla="*/ 67 h 131"/>
                  <a:gd name="T16" fmla="*/ 37 w 304"/>
                  <a:gd name="T17" fmla="*/ 67 h 131"/>
                  <a:gd name="T18" fmla="*/ 30 w 304"/>
                  <a:gd name="T19" fmla="*/ 53 h 131"/>
                  <a:gd name="T20" fmla="*/ 30 w 304"/>
                  <a:gd name="T21" fmla="*/ 38 h 131"/>
                  <a:gd name="T22" fmla="*/ 30 w 304"/>
                  <a:gd name="T23" fmla="*/ 53 h 131"/>
                  <a:gd name="T24" fmla="*/ 44 w 304"/>
                  <a:gd name="T25" fmla="*/ 90 h 131"/>
                  <a:gd name="T26" fmla="*/ 59 w 304"/>
                  <a:gd name="T27" fmla="*/ 90 h 131"/>
                  <a:gd name="T28" fmla="*/ 52 w 304"/>
                  <a:gd name="T29" fmla="*/ 74 h 131"/>
                  <a:gd name="T30" fmla="*/ 52 w 304"/>
                  <a:gd name="T31" fmla="*/ 60 h 131"/>
                  <a:gd name="T32" fmla="*/ 52 w 304"/>
                  <a:gd name="T33" fmla="*/ 74 h 131"/>
                  <a:gd name="T34" fmla="*/ 44 w 304"/>
                  <a:gd name="T35" fmla="*/ 45 h 131"/>
                  <a:gd name="T36" fmla="*/ 59 w 304"/>
                  <a:gd name="T37" fmla="*/ 45 h 131"/>
                  <a:gd name="T38" fmla="*/ 255 w 304"/>
                  <a:gd name="T39" fmla="*/ 119 h 131"/>
                  <a:gd name="T40" fmla="*/ 255 w 304"/>
                  <a:gd name="T41" fmla="*/ 104 h 131"/>
                  <a:gd name="T42" fmla="*/ 255 w 304"/>
                  <a:gd name="T43" fmla="*/ 119 h 131"/>
                  <a:gd name="T44" fmla="*/ 269 w 304"/>
                  <a:gd name="T45" fmla="*/ 112 h 131"/>
                  <a:gd name="T46" fmla="*/ 283 w 304"/>
                  <a:gd name="T47" fmla="*/ 112 h 131"/>
                  <a:gd name="T48" fmla="*/ 284 w 304"/>
                  <a:gd name="T49" fmla="*/ 87 h 131"/>
                  <a:gd name="T50" fmla="*/ 116 w 304"/>
                  <a:gd name="T51" fmla="*/ 97 h 131"/>
                  <a:gd name="T52" fmla="*/ 106 w 304"/>
                  <a:gd name="T53" fmla="*/ 82 h 131"/>
                  <a:gd name="T54" fmla="*/ 284 w 304"/>
                  <a:gd name="T55" fmla="*/ 87 h 131"/>
                  <a:gd name="T56" fmla="*/ 106 w 304"/>
                  <a:gd name="T57" fmla="*/ 76 h 131"/>
                  <a:gd name="T58" fmla="*/ 284 w 304"/>
                  <a:gd name="T59" fmla="*/ 61 h 131"/>
                  <a:gd name="T60" fmla="*/ 284 w 304"/>
                  <a:gd name="T61" fmla="*/ 55 h 131"/>
                  <a:gd name="T62" fmla="*/ 106 w 304"/>
                  <a:gd name="T63" fmla="*/ 40 h 131"/>
                  <a:gd name="T64" fmla="*/ 284 w 304"/>
                  <a:gd name="T65" fmla="*/ 55 h 131"/>
                  <a:gd name="T66" fmla="*/ 106 w 304"/>
                  <a:gd name="T67" fmla="*/ 34 h 131"/>
                  <a:gd name="T68" fmla="*/ 116 w 304"/>
                  <a:gd name="T69" fmla="*/ 20 h 131"/>
                  <a:gd name="T70" fmla="*/ 284 w 304"/>
                  <a:gd name="T7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04" h="131">
                    <a:moveTo>
                      <a:pt x="28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4"/>
                      <a:pt x="8" y="131"/>
                      <a:pt x="18" y="131"/>
                    </a:cubicBezTo>
                    <a:cubicBezTo>
                      <a:pt x="286" y="131"/>
                      <a:pt x="286" y="131"/>
                      <a:pt x="286" y="131"/>
                    </a:cubicBezTo>
                    <a:cubicBezTo>
                      <a:pt x="296" y="131"/>
                      <a:pt x="304" y="124"/>
                      <a:pt x="304" y="114"/>
                    </a:cubicBezTo>
                    <a:cubicBezTo>
                      <a:pt x="304" y="18"/>
                      <a:pt x="304" y="18"/>
                      <a:pt x="304" y="18"/>
                    </a:cubicBezTo>
                    <a:cubicBezTo>
                      <a:pt x="304" y="8"/>
                      <a:pt x="296" y="0"/>
                      <a:pt x="286" y="0"/>
                    </a:cubicBezTo>
                    <a:close/>
                    <a:moveTo>
                      <a:pt x="30" y="97"/>
                    </a:moveTo>
                    <a:cubicBezTo>
                      <a:pt x="26" y="97"/>
                      <a:pt x="22" y="94"/>
                      <a:pt x="22" y="90"/>
                    </a:cubicBezTo>
                    <a:cubicBezTo>
                      <a:pt x="22" y="86"/>
                      <a:pt x="26" y="82"/>
                      <a:pt x="30" y="82"/>
                    </a:cubicBezTo>
                    <a:cubicBezTo>
                      <a:pt x="34" y="82"/>
                      <a:pt x="37" y="86"/>
                      <a:pt x="37" y="90"/>
                    </a:cubicBezTo>
                    <a:cubicBezTo>
                      <a:pt x="37" y="94"/>
                      <a:pt x="34" y="97"/>
                      <a:pt x="30" y="97"/>
                    </a:cubicBezTo>
                    <a:close/>
                    <a:moveTo>
                      <a:pt x="30" y="74"/>
                    </a:moveTo>
                    <a:cubicBezTo>
                      <a:pt x="26" y="74"/>
                      <a:pt x="22" y="71"/>
                      <a:pt x="22" y="67"/>
                    </a:cubicBezTo>
                    <a:cubicBezTo>
                      <a:pt x="22" y="63"/>
                      <a:pt x="26" y="60"/>
                      <a:pt x="30" y="60"/>
                    </a:cubicBezTo>
                    <a:cubicBezTo>
                      <a:pt x="34" y="60"/>
                      <a:pt x="37" y="63"/>
                      <a:pt x="37" y="67"/>
                    </a:cubicBezTo>
                    <a:cubicBezTo>
                      <a:pt x="37" y="71"/>
                      <a:pt x="34" y="74"/>
                      <a:pt x="30" y="74"/>
                    </a:cubicBezTo>
                    <a:close/>
                    <a:moveTo>
                      <a:pt x="30" y="53"/>
                    </a:moveTo>
                    <a:cubicBezTo>
                      <a:pt x="26" y="53"/>
                      <a:pt x="22" y="49"/>
                      <a:pt x="22" y="45"/>
                    </a:cubicBezTo>
                    <a:cubicBezTo>
                      <a:pt x="22" y="41"/>
                      <a:pt x="26" y="38"/>
                      <a:pt x="30" y="38"/>
                    </a:cubicBezTo>
                    <a:cubicBezTo>
                      <a:pt x="34" y="38"/>
                      <a:pt x="37" y="41"/>
                      <a:pt x="37" y="45"/>
                    </a:cubicBezTo>
                    <a:cubicBezTo>
                      <a:pt x="37" y="49"/>
                      <a:pt x="34" y="53"/>
                      <a:pt x="30" y="53"/>
                    </a:cubicBezTo>
                    <a:close/>
                    <a:moveTo>
                      <a:pt x="52" y="97"/>
                    </a:moveTo>
                    <a:cubicBezTo>
                      <a:pt x="48" y="97"/>
                      <a:pt x="44" y="94"/>
                      <a:pt x="44" y="90"/>
                    </a:cubicBezTo>
                    <a:cubicBezTo>
                      <a:pt x="44" y="86"/>
                      <a:pt x="48" y="82"/>
                      <a:pt x="52" y="82"/>
                    </a:cubicBezTo>
                    <a:cubicBezTo>
                      <a:pt x="56" y="82"/>
                      <a:pt x="59" y="86"/>
                      <a:pt x="59" y="90"/>
                    </a:cubicBezTo>
                    <a:cubicBezTo>
                      <a:pt x="59" y="94"/>
                      <a:pt x="56" y="97"/>
                      <a:pt x="52" y="97"/>
                    </a:cubicBezTo>
                    <a:close/>
                    <a:moveTo>
                      <a:pt x="52" y="74"/>
                    </a:moveTo>
                    <a:cubicBezTo>
                      <a:pt x="48" y="74"/>
                      <a:pt x="44" y="71"/>
                      <a:pt x="44" y="67"/>
                    </a:cubicBezTo>
                    <a:cubicBezTo>
                      <a:pt x="44" y="63"/>
                      <a:pt x="48" y="60"/>
                      <a:pt x="52" y="60"/>
                    </a:cubicBezTo>
                    <a:cubicBezTo>
                      <a:pt x="56" y="60"/>
                      <a:pt x="59" y="63"/>
                      <a:pt x="59" y="67"/>
                    </a:cubicBezTo>
                    <a:cubicBezTo>
                      <a:pt x="59" y="71"/>
                      <a:pt x="56" y="74"/>
                      <a:pt x="52" y="74"/>
                    </a:cubicBezTo>
                    <a:close/>
                    <a:moveTo>
                      <a:pt x="52" y="53"/>
                    </a:moveTo>
                    <a:cubicBezTo>
                      <a:pt x="48" y="53"/>
                      <a:pt x="44" y="49"/>
                      <a:pt x="44" y="45"/>
                    </a:cubicBezTo>
                    <a:cubicBezTo>
                      <a:pt x="44" y="41"/>
                      <a:pt x="48" y="38"/>
                      <a:pt x="52" y="38"/>
                    </a:cubicBezTo>
                    <a:cubicBezTo>
                      <a:pt x="56" y="38"/>
                      <a:pt x="59" y="41"/>
                      <a:pt x="59" y="45"/>
                    </a:cubicBezTo>
                    <a:cubicBezTo>
                      <a:pt x="59" y="49"/>
                      <a:pt x="56" y="53"/>
                      <a:pt x="52" y="53"/>
                    </a:cubicBezTo>
                    <a:close/>
                    <a:moveTo>
                      <a:pt x="255" y="119"/>
                    </a:moveTo>
                    <a:cubicBezTo>
                      <a:pt x="251" y="119"/>
                      <a:pt x="248" y="116"/>
                      <a:pt x="248" y="112"/>
                    </a:cubicBezTo>
                    <a:cubicBezTo>
                      <a:pt x="248" y="108"/>
                      <a:pt x="251" y="104"/>
                      <a:pt x="255" y="104"/>
                    </a:cubicBezTo>
                    <a:cubicBezTo>
                      <a:pt x="259" y="104"/>
                      <a:pt x="262" y="108"/>
                      <a:pt x="262" y="112"/>
                    </a:cubicBezTo>
                    <a:cubicBezTo>
                      <a:pt x="262" y="116"/>
                      <a:pt x="259" y="119"/>
                      <a:pt x="255" y="119"/>
                    </a:cubicBezTo>
                    <a:close/>
                    <a:moveTo>
                      <a:pt x="276" y="119"/>
                    </a:moveTo>
                    <a:cubicBezTo>
                      <a:pt x="272" y="119"/>
                      <a:pt x="269" y="116"/>
                      <a:pt x="269" y="112"/>
                    </a:cubicBezTo>
                    <a:cubicBezTo>
                      <a:pt x="269" y="108"/>
                      <a:pt x="272" y="104"/>
                      <a:pt x="276" y="104"/>
                    </a:cubicBezTo>
                    <a:cubicBezTo>
                      <a:pt x="280" y="104"/>
                      <a:pt x="283" y="108"/>
                      <a:pt x="283" y="112"/>
                    </a:cubicBezTo>
                    <a:cubicBezTo>
                      <a:pt x="283" y="116"/>
                      <a:pt x="280" y="119"/>
                      <a:pt x="276" y="119"/>
                    </a:cubicBezTo>
                    <a:close/>
                    <a:moveTo>
                      <a:pt x="284" y="87"/>
                    </a:moveTo>
                    <a:cubicBezTo>
                      <a:pt x="284" y="92"/>
                      <a:pt x="279" y="97"/>
                      <a:pt x="273" y="97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10" y="97"/>
                      <a:pt x="106" y="92"/>
                      <a:pt x="106" y="87"/>
                    </a:cubicBezTo>
                    <a:cubicBezTo>
                      <a:pt x="106" y="82"/>
                      <a:pt x="106" y="82"/>
                      <a:pt x="106" y="82"/>
                    </a:cubicBezTo>
                    <a:cubicBezTo>
                      <a:pt x="284" y="82"/>
                      <a:pt x="284" y="82"/>
                      <a:pt x="284" y="82"/>
                    </a:cubicBezTo>
                    <a:lnTo>
                      <a:pt x="284" y="87"/>
                    </a:lnTo>
                    <a:close/>
                    <a:moveTo>
                      <a:pt x="284" y="76"/>
                    </a:moveTo>
                    <a:cubicBezTo>
                      <a:pt x="106" y="76"/>
                      <a:pt x="106" y="76"/>
                      <a:pt x="106" y="76"/>
                    </a:cubicBezTo>
                    <a:cubicBezTo>
                      <a:pt x="106" y="61"/>
                      <a:pt x="106" y="61"/>
                      <a:pt x="106" y="61"/>
                    </a:cubicBezTo>
                    <a:cubicBezTo>
                      <a:pt x="284" y="61"/>
                      <a:pt x="284" y="61"/>
                      <a:pt x="284" y="61"/>
                    </a:cubicBezTo>
                    <a:lnTo>
                      <a:pt x="284" y="76"/>
                    </a:lnTo>
                    <a:close/>
                    <a:moveTo>
                      <a:pt x="284" y="55"/>
                    </a:move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284" y="40"/>
                      <a:pt x="284" y="40"/>
                      <a:pt x="284" y="40"/>
                    </a:cubicBezTo>
                    <a:lnTo>
                      <a:pt x="284" y="55"/>
                    </a:lnTo>
                    <a:close/>
                    <a:moveTo>
                      <a:pt x="284" y="34"/>
                    </a:move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0"/>
                      <a:pt x="106" y="30"/>
                      <a:pt x="106" y="30"/>
                    </a:cubicBezTo>
                    <a:cubicBezTo>
                      <a:pt x="106" y="25"/>
                      <a:pt x="110" y="20"/>
                      <a:pt x="116" y="20"/>
                    </a:cubicBezTo>
                    <a:cubicBezTo>
                      <a:pt x="273" y="20"/>
                      <a:pt x="273" y="20"/>
                      <a:pt x="273" y="20"/>
                    </a:cubicBezTo>
                    <a:cubicBezTo>
                      <a:pt x="279" y="20"/>
                      <a:pt x="284" y="25"/>
                      <a:pt x="284" y="30"/>
                    </a:cubicBezTo>
                    <a:lnTo>
                      <a:pt x="284" y="34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vert="horz" wrap="square" lIns="67205" tIns="33603" rIns="67205" bIns="33603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84" name="Freeform 11"/>
          <p:cNvSpPr>
            <a:spLocks/>
          </p:cNvSpPr>
          <p:nvPr/>
        </p:nvSpPr>
        <p:spPr bwMode="auto">
          <a:xfrm>
            <a:off x="8374010" y="1347855"/>
            <a:ext cx="959418" cy="534883"/>
          </a:xfrm>
          <a:custGeom>
            <a:avLst/>
            <a:gdLst>
              <a:gd name="T0" fmla="*/ 800 w 800"/>
              <a:gd name="T1" fmla="*/ 404 h 497"/>
              <a:gd name="T2" fmla="*/ 707 w 800"/>
              <a:gd name="T3" fmla="*/ 312 h 497"/>
              <a:gd name="T4" fmla="*/ 696 w 800"/>
              <a:gd name="T5" fmla="*/ 312 h 497"/>
              <a:gd name="T6" fmla="*/ 705 w 800"/>
              <a:gd name="T7" fmla="*/ 247 h 497"/>
              <a:gd name="T8" fmla="*/ 458 w 800"/>
              <a:gd name="T9" fmla="*/ 0 h 497"/>
              <a:gd name="T10" fmla="*/ 224 w 800"/>
              <a:gd name="T11" fmla="*/ 169 h 497"/>
              <a:gd name="T12" fmla="*/ 169 w 800"/>
              <a:gd name="T13" fmla="*/ 159 h 497"/>
              <a:gd name="T14" fmla="*/ 0 w 800"/>
              <a:gd name="T15" fmla="*/ 328 h 497"/>
              <a:gd name="T16" fmla="*/ 169 w 800"/>
              <a:gd name="T17" fmla="*/ 497 h 497"/>
              <a:gd name="T18" fmla="*/ 169 w 800"/>
              <a:gd name="T19" fmla="*/ 497 h 497"/>
              <a:gd name="T20" fmla="*/ 169 w 800"/>
              <a:gd name="T21" fmla="*/ 497 h 497"/>
              <a:gd name="T22" fmla="*/ 715 w 800"/>
              <a:gd name="T23" fmla="*/ 497 h 497"/>
              <a:gd name="T24" fmla="*/ 715 w 800"/>
              <a:gd name="T25" fmla="*/ 496 h 497"/>
              <a:gd name="T26" fmla="*/ 800 w 800"/>
              <a:gd name="T27" fmla="*/ 404 h 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00" h="497">
                <a:moveTo>
                  <a:pt x="800" y="404"/>
                </a:moveTo>
                <a:cubicBezTo>
                  <a:pt x="800" y="353"/>
                  <a:pt x="758" y="312"/>
                  <a:pt x="707" y="312"/>
                </a:cubicBezTo>
                <a:cubicBezTo>
                  <a:pt x="703" y="312"/>
                  <a:pt x="700" y="312"/>
                  <a:pt x="696" y="312"/>
                </a:cubicBezTo>
                <a:cubicBezTo>
                  <a:pt x="702" y="292"/>
                  <a:pt x="705" y="270"/>
                  <a:pt x="705" y="247"/>
                </a:cubicBezTo>
                <a:cubicBezTo>
                  <a:pt x="705" y="111"/>
                  <a:pt x="594" y="0"/>
                  <a:pt x="458" y="0"/>
                </a:cubicBezTo>
                <a:cubicBezTo>
                  <a:pt x="349" y="0"/>
                  <a:pt x="257" y="71"/>
                  <a:pt x="224" y="169"/>
                </a:cubicBezTo>
                <a:cubicBezTo>
                  <a:pt x="207" y="163"/>
                  <a:pt x="188" y="159"/>
                  <a:pt x="169" y="159"/>
                </a:cubicBezTo>
                <a:cubicBezTo>
                  <a:pt x="76" y="159"/>
                  <a:pt x="0" y="235"/>
                  <a:pt x="0" y="328"/>
                </a:cubicBezTo>
                <a:cubicBezTo>
                  <a:pt x="0" y="421"/>
                  <a:pt x="76" y="497"/>
                  <a:pt x="169" y="497"/>
                </a:cubicBezTo>
                <a:cubicBezTo>
                  <a:pt x="169" y="497"/>
                  <a:pt x="169" y="497"/>
                  <a:pt x="169" y="497"/>
                </a:cubicBezTo>
                <a:lnTo>
                  <a:pt x="169" y="497"/>
                </a:lnTo>
                <a:lnTo>
                  <a:pt x="715" y="497"/>
                </a:lnTo>
                <a:lnTo>
                  <a:pt x="715" y="496"/>
                </a:lnTo>
                <a:cubicBezTo>
                  <a:pt x="762" y="492"/>
                  <a:pt x="800" y="453"/>
                  <a:pt x="800" y="404"/>
                </a:cubicBezTo>
                <a:close/>
              </a:path>
            </a:pathLst>
          </a:custGeom>
          <a:solidFill>
            <a:schemeClr val="accent2"/>
          </a:solidFill>
          <a:ln w="28575" cap="flat">
            <a:solidFill>
              <a:schemeClr val="bg1"/>
            </a:solidFill>
            <a:prstDash val="solid"/>
            <a:miter lim="800000"/>
            <a:headEnd/>
            <a:tailEnd/>
          </a:ln>
        </p:spPr>
        <p:txBody>
          <a:bodyPr vert="horz" wrap="square" lIns="67232" tIns="33616" rIns="67232" bIns="33616" numCol="1" anchor="t" anchorCtr="0" compatLnSpc="1">
            <a:prstTxWarp prst="textNoShape">
              <a:avLst/>
            </a:prstTxWarp>
          </a:bodyPr>
          <a:lstStyle/>
          <a:p>
            <a:pPr defTabSz="67235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324" kern="0">
              <a:solidFill>
                <a:sysClr val="windowText" lastClr="000000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299063" y="1485586"/>
            <a:ext cx="1081090" cy="400627"/>
          </a:xfrm>
          <a:prstGeom prst="rect">
            <a:avLst/>
          </a:prstGeom>
          <a:noFill/>
        </p:spPr>
        <p:txBody>
          <a:bodyPr wrap="square" lIns="134464" tIns="107571" rIns="134464" bIns="107571" rtlCol="0">
            <a:spAutoFit/>
          </a:bodyPr>
          <a:lstStyle/>
          <a:p>
            <a:pPr algn="ctr" defTabSz="672358" fontAlgn="auto">
              <a:lnSpc>
                <a:spcPct val="90000"/>
              </a:lnSpc>
              <a:spcBef>
                <a:spcPts val="0"/>
              </a:spcBef>
              <a:spcAft>
                <a:spcPts val="1765"/>
              </a:spcAft>
              <a:defRPr/>
            </a:pPr>
            <a:r>
              <a:rPr lang="en-US" sz="1324" kern="0" dirty="0">
                <a:gradFill>
                  <a:gsLst>
                    <a:gs pos="125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rPr>
              <a:t>Microsoft</a:t>
            </a:r>
          </a:p>
        </p:txBody>
      </p:sp>
      <p:grpSp>
        <p:nvGrpSpPr>
          <p:cNvPr id="86" name="Group 85"/>
          <p:cNvGrpSpPr>
            <a:grpSpLocks noChangeAspect="1"/>
          </p:cNvGrpSpPr>
          <p:nvPr/>
        </p:nvGrpSpPr>
        <p:grpSpPr>
          <a:xfrm>
            <a:off x="1429073" y="4002519"/>
            <a:ext cx="1008478" cy="1464865"/>
            <a:chOff x="4560877" y="4697003"/>
            <a:chExt cx="1893269" cy="2297076"/>
          </a:xfrm>
        </p:grpSpPr>
        <p:sp>
          <p:nvSpPr>
            <p:cNvPr id="87" name="Rectangle 10"/>
            <p:cNvSpPr>
              <a:spLocks noChangeArrowheads="1"/>
            </p:cNvSpPr>
            <p:nvPr/>
          </p:nvSpPr>
          <p:spPr bwMode="auto">
            <a:xfrm>
              <a:off x="5549620" y="5753909"/>
              <a:ext cx="59062" cy="63027"/>
            </a:xfrm>
            <a:prstGeom prst="rect">
              <a:avLst/>
            </a:prstGeom>
            <a:solidFill>
              <a:srgbClr val="4EC0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88" name="Rectangle 11"/>
            <p:cNvSpPr>
              <a:spLocks noChangeArrowheads="1"/>
            </p:cNvSpPr>
            <p:nvPr/>
          </p:nvSpPr>
          <p:spPr bwMode="auto">
            <a:xfrm>
              <a:off x="5549620" y="5753909"/>
              <a:ext cx="59062" cy="63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89" name="Rectangle 21"/>
            <p:cNvSpPr>
              <a:spLocks noChangeArrowheads="1"/>
            </p:cNvSpPr>
            <p:nvPr/>
          </p:nvSpPr>
          <p:spPr bwMode="auto">
            <a:xfrm>
              <a:off x="5490559" y="4933594"/>
              <a:ext cx="59062" cy="63027"/>
            </a:xfrm>
            <a:prstGeom prst="rect">
              <a:avLst/>
            </a:prstGeom>
            <a:solidFill>
              <a:srgbClr val="4EC0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90" name="Freeform 22"/>
            <p:cNvSpPr>
              <a:spLocks/>
            </p:cNvSpPr>
            <p:nvPr/>
          </p:nvSpPr>
          <p:spPr bwMode="auto">
            <a:xfrm>
              <a:off x="5490559" y="4933594"/>
              <a:ext cx="59062" cy="63027"/>
            </a:xfrm>
            <a:custGeom>
              <a:avLst/>
              <a:gdLst>
                <a:gd name="T0" fmla="*/ 0 w 54"/>
                <a:gd name="T1" fmla="*/ 65 h 65"/>
                <a:gd name="T2" fmla="*/ 54 w 54"/>
                <a:gd name="T3" fmla="*/ 65 h 65"/>
                <a:gd name="T4" fmla="*/ 54 w 54"/>
                <a:gd name="T5" fmla="*/ 0 h 65"/>
                <a:gd name="T6" fmla="*/ 0 w 54"/>
                <a:gd name="T7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65">
                  <a:moveTo>
                    <a:pt x="0" y="65"/>
                  </a:moveTo>
                  <a:lnTo>
                    <a:pt x="54" y="65"/>
                  </a:lnTo>
                  <a:lnTo>
                    <a:pt x="54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91" name="Rectangle 26"/>
            <p:cNvSpPr>
              <a:spLocks noChangeArrowheads="1"/>
            </p:cNvSpPr>
            <p:nvPr/>
          </p:nvSpPr>
          <p:spPr bwMode="auto">
            <a:xfrm>
              <a:off x="5490557" y="5428110"/>
              <a:ext cx="135624" cy="156596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92" name="Rectangle 27"/>
            <p:cNvSpPr>
              <a:spLocks noChangeArrowheads="1"/>
            </p:cNvSpPr>
            <p:nvPr/>
          </p:nvSpPr>
          <p:spPr bwMode="auto">
            <a:xfrm>
              <a:off x="5490557" y="5428110"/>
              <a:ext cx="135624" cy="1565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93" name="Freeform 28"/>
            <p:cNvSpPr>
              <a:spLocks/>
            </p:cNvSpPr>
            <p:nvPr/>
          </p:nvSpPr>
          <p:spPr bwMode="auto">
            <a:xfrm>
              <a:off x="5626182" y="5432959"/>
              <a:ext cx="824453" cy="1561120"/>
            </a:xfrm>
            <a:custGeom>
              <a:avLst/>
              <a:gdLst>
                <a:gd name="T0" fmla="*/ 0 w 730"/>
                <a:gd name="T1" fmla="*/ 0 h 1610"/>
                <a:gd name="T2" fmla="*/ 730 w 730"/>
                <a:gd name="T3" fmla="*/ 0 h 1610"/>
                <a:gd name="T4" fmla="*/ 725 w 730"/>
                <a:gd name="T5" fmla="*/ 1610 h 1610"/>
                <a:gd name="T6" fmla="*/ 0 w 730"/>
                <a:gd name="T7" fmla="*/ 1610 h 1610"/>
                <a:gd name="T8" fmla="*/ 0 w 730"/>
                <a:gd name="T9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0" h="1610">
                  <a:moveTo>
                    <a:pt x="0" y="0"/>
                  </a:moveTo>
                  <a:lnTo>
                    <a:pt x="730" y="0"/>
                  </a:lnTo>
                  <a:lnTo>
                    <a:pt x="725" y="1610"/>
                  </a:lnTo>
                  <a:lnTo>
                    <a:pt x="0" y="16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94" name="Freeform 29"/>
            <p:cNvSpPr>
              <a:spLocks/>
            </p:cNvSpPr>
            <p:nvPr/>
          </p:nvSpPr>
          <p:spPr bwMode="auto">
            <a:xfrm>
              <a:off x="5626182" y="5432959"/>
              <a:ext cx="798433" cy="1561120"/>
            </a:xfrm>
            <a:custGeom>
              <a:avLst/>
              <a:gdLst>
                <a:gd name="T0" fmla="*/ 0 w 730"/>
                <a:gd name="T1" fmla="*/ 0 h 1610"/>
                <a:gd name="T2" fmla="*/ 730 w 730"/>
                <a:gd name="T3" fmla="*/ 0 h 1610"/>
                <a:gd name="T4" fmla="*/ 725 w 730"/>
                <a:gd name="T5" fmla="*/ 1610 h 1610"/>
                <a:gd name="T6" fmla="*/ 0 w 730"/>
                <a:gd name="T7" fmla="*/ 1610 h 1610"/>
                <a:gd name="T8" fmla="*/ 0 w 730"/>
                <a:gd name="T9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0" h="1610">
                  <a:moveTo>
                    <a:pt x="0" y="0"/>
                  </a:moveTo>
                  <a:lnTo>
                    <a:pt x="730" y="0"/>
                  </a:lnTo>
                  <a:lnTo>
                    <a:pt x="725" y="1610"/>
                  </a:lnTo>
                  <a:lnTo>
                    <a:pt x="0" y="16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95" name="Rectangle 30"/>
            <p:cNvSpPr>
              <a:spLocks noChangeArrowheads="1"/>
            </p:cNvSpPr>
            <p:nvPr/>
          </p:nvSpPr>
          <p:spPr bwMode="auto">
            <a:xfrm>
              <a:off x="5726806" y="5548345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96" name="Rectangle 31"/>
            <p:cNvSpPr>
              <a:spLocks noChangeArrowheads="1"/>
            </p:cNvSpPr>
            <p:nvPr/>
          </p:nvSpPr>
          <p:spPr bwMode="auto">
            <a:xfrm>
              <a:off x="5898525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97" name="Rectangle 32"/>
            <p:cNvSpPr>
              <a:spLocks noChangeArrowheads="1"/>
            </p:cNvSpPr>
            <p:nvPr/>
          </p:nvSpPr>
          <p:spPr bwMode="auto">
            <a:xfrm>
              <a:off x="5898525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98" name="Rectangle 33"/>
            <p:cNvSpPr>
              <a:spLocks noChangeArrowheads="1"/>
            </p:cNvSpPr>
            <p:nvPr/>
          </p:nvSpPr>
          <p:spPr bwMode="auto">
            <a:xfrm>
              <a:off x="6070242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99" name="Rectangle 34"/>
            <p:cNvSpPr>
              <a:spLocks noChangeArrowheads="1"/>
            </p:cNvSpPr>
            <p:nvPr/>
          </p:nvSpPr>
          <p:spPr bwMode="auto">
            <a:xfrm>
              <a:off x="6070242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00" name="Rectangle 35"/>
            <p:cNvSpPr>
              <a:spLocks noChangeArrowheads="1"/>
            </p:cNvSpPr>
            <p:nvPr/>
          </p:nvSpPr>
          <p:spPr bwMode="auto">
            <a:xfrm>
              <a:off x="6235397" y="5548345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01" name="Rectangle 36"/>
            <p:cNvSpPr>
              <a:spLocks noChangeArrowheads="1"/>
            </p:cNvSpPr>
            <p:nvPr/>
          </p:nvSpPr>
          <p:spPr bwMode="auto">
            <a:xfrm>
              <a:off x="6235397" y="5548345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02" name="Rectangle 37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03" name="Rectangle 38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04" name="Rectangle 39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05" name="Rectangle 40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06" name="Rectangle 41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07" name="Rectangle 42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08" name="Rectangle 43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09" name="Rectangle 44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10" name="Rectangle 45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11" name="Rectangle 46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12" name="Rectangle 47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13" name="Rectangle 48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14" name="Rectangle 49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15" name="Rectangle 50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16" name="Rectangle 51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17" name="Rectangle 52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18" name="Rectangle 53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19" name="Rectangle 54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20" name="Rectangle 55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21" name="Rectangle 56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22" name="Rectangle 57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23" name="Rectangle 58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24" name="Rectangle 59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25" name="Rectangle 60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26" name="Rectangle 61"/>
            <p:cNvSpPr>
              <a:spLocks noChangeArrowheads="1"/>
            </p:cNvSpPr>
            <p:nvPr/>
          </p:nvSpPr>
          <p:spPr bwMode="auto">
            <a:xfrm>
              <a:off x="5501496" y="5385447"/>
              <a:ext cx="952650" cy="4751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27" name="Rectangle 62"/>
            <p:cNvSpPr>
              <a:spLocks noChangeArrowheads="1"/>
            </p:cNvSpPr>
            <p:nvPr/>
          </p:nvSpPr>
          <p:spPr bwMode="auto">
            <a:xfrm>
              <a:off x="5501496" y="5359267"/>
              <a:ext cx="952650" cy="4751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28" name="Freeform 63"/>
            <p:cNvSpPr>
              <a:spLocks/>
            </p:cNvSpPr>
            <p:nvPr/>
          </p:nvSpPr>
          <p:spPr bwMode="auto">
            <a:xfrm>
              <a:off x="6419147" y="5627857"/>
              <a:ext cx="5468" cy="1366222"/>
            </a:xfrm>
            <a:custGeom>
              <a:avLst/>
              <a:gdLst>
                <a:gd name="T0" fmla="*/ 5 w 5"/>
                <a:gd name="T1" fmla="*/ 0 h 1409"/>
                <a:gd name="T2" fmla="*/ 5 w 5"/>
                <a:gd name="T3" fmla="*/ 0 h 1409"/>
                <a:gd name="T4" fmla="*/ 0 w 5"/>
                <a:gd name="T5" fmla="*/ 1409 h 1409"/>
                <a:gd name="T6" fmla="*/ 5 w 5"/>
                <a:gd name="T7" fmla="*/ 1409 h 1409"/>
                <a:gd name="T8" fmla="*/ 5 w 5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409">
                  <a:moveTo>
                    <a:pt x="5" y="0"/>
                  </a:moveTo>
                  <a:lnTo>
                    <a:pt x="5" y="0"/>
                  </a:lnTo>
                  <a:lnTo>
                    <a:pt x="0" y="1409"/>
                  </a:lnTo>
                  <a:lnTo>
                    <a:pt x="5" y="140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29" name="Freeform 64"/>
            <p:cNvSpPr>
              <a:spLocks/>
            </p:cNvSpPr>
            <p:nvPr/>
          </p:nvSpPr>
          <p:spPr bwMode="auto">
            <a:xfrm>
              <a:off x="6419147" y="5627857"/>
              <a:ext cx="5468" cy="1366222"/>
            </a:xfrm>
            <a:custGeom>
              <a:avLst/>
              <a:gdLst>
                <a:gd name="T0" fmla="*/ 5 w 5"/>
                <a:gd name="T1" fmla="*/ 0 h 1409"/>
                <a:gd name="T2" fmla="*/ 5 w 5"/>
                <a:gd name="T3" fmla="*/ 0 h 1409"/>
                <a:gd name="T4" fmla="*/ 0 w 5"/>
                <a:gd name="T5" fmla="*/ 1409 h 1409"/>
                <a:gd name="T6" fmla="*/ 5 w 5"/>
                <a:gd name="T7" fmla="*/ 1409 h 1409"/>
                <a:gd name="T8" fmla="*/ 5 w 5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409">
                  <a:moveTo>
                    <a:pt x="5" y="0"/>
                  </a:moveTo>
                  <a:lnTo>
                    <a:pt x="5" y="0"/>
                  </a:lnTo>
                  <a:lnTo>
                    <a:pt x="0" y="1409"/>
                  </a:lnTo>
                  <a:lnTo>
                    <a:pt x="5" y="1409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30" name="Freeform 65"/>
            <p:cNvSpPr>
              <a:spLocks noEditPoints="1"/>
            </p:cNvSpPr>
            <p:nvPr/>
          </p:nvSpPr>
          <p:spPr bwMode="auto">
            <a:xfrm>
              <a:off x="5626182" y="5627857"/>
              <a:ext cx="824453" cy="1366222"/>
            </a:xfrm>
            <a:custGeom>
              <a:avLst/>
              <a:gdLst>
                <a:gd name="T0" fmla="*/ 92 w 730"/>
                <a:gd name="T1" fmla="*/ 938 h 1409"/>
                <a:gd name="T2" fmla="*/ 179 w 730"/>
                <a:gd name="T3" fmla="*/ 1154 h 1409"/>
                <a:gd name="T4" fmla="*/ 249 w 730"/>
                <a:gd name="T5" fmla="*/ 1154 h 1409"/>
                <a:gd name="T6" fmla="*/ 330 w 730"/>
                <a:gd name="T7" fmla="*/ 938 h 1409"/>
                <a:gd name="T8" fmla="*/ 249 w 730"/>
                <a:gd name="T9" fmla="*/ 1154 h 1409"/>
                <a:gd name="T10" fmla="*/ 406 w 730"/>
                <a:gd name="T11" fmla="*/ 938 h 1409"/>
                <a:gd name="T12" fmla="*/ 487 w 730"/>
                <a:gd name="T13" fmla="*/ 1154 h 1409"/>
                <a:gd name="T14" fmla="*/ 557 w 730"/>
                <a:gd name="T15" fmla="*/ 1154 h 1409"/>
                <a:gd name="T16" fmla="*/ 644 w 730"/>
                <a:gd name="T17" fmla="*/ 938 h 1409"/>
                <a:gd name="T18" fmla="*/ 557 w 730"/>
                <a:gd name="T19" fmla="*/ 1154 h 1409"/>
                <a:gd name="T20" fmla="*/ 92 w 730"/>
                <a:gd name="T21" fmla="*/ 601 h 1409"/>
                <a:gd name="T22" fmla="*/ 179 w 730"/>
                <a:gd name="T23" fmla="*/ 813 h 1409"/>
                <a:gd name="T24" fmla="*/ 249 w 730"/>
                <a:gd name="T25" fmla="*/ 813 h 1409"/>
                <a:gd name="T26" fmla="*/ 330 w 730"/>
                <a:gd name="T27" fmla="*/ 601 h 1409"/>
                <a:gd name="T28" fmla="*/ 249 w 730"/>
                <a:gd name="T29" fmla="*/ 813 h 1409"/>
                <a:gd name="T30" fmla="*/ 406 w 730"/>
                <a:gd name="T31" fmla="*/ 601 h 1409"/>
                <a:gd name="T32" fmla="*/ 487 w 730"/>
                <a:gd name="T33" fmla="*/ 813 h 1409"/>
                <a:gd name="T34" fmla="*/ 557 w 730"/>
                <a:gd name="T35" fmla="*/ 813 h 1409"/>
                <a:gd name="T36" fmla="*/ 644 w 730"/>
                <a:gd name="T37" fmla="*/ 601 h 1409"/>
                <a:gd name="T38" fmla="*/ 557 w 730"/>
                <a:gd name="T39" fmla="*/ 813 h 1409"/>
                <a:gd name="T40" fmla="*/ 92 w 730"/>
                <a:gd name="T41" fmla="*/ 260 h 1409"/>
                <a:gd name="T42" fmla="*/ 179 w 730"/>
                <a:gd name="T43" fmla="*/ 477 h 1409"/>
                <a:gd name="T44" fmla="*/ 249 w 730"/>
                <a:gd name="T45" fmla="*/ 477 h 1409"/>
                <a:gd name="T46" fmla="*/ 330 w 730"/>
                <a:gd name="T47" fmla="*/ 260 h 1409"/>
                <a:gd name="T48" fmla="*/ 249 w 730"/>
                <a:gd name="T49" fmla="*/ 477 h 1409"/>
                <a:gd name="T50" fmla="*/ 406 w 730"/>
                <a:gd name="T51" fmla="*/ 260 h 1409"/>
                <a:gd name="T52" fmla="*/ 487 w 730"/>
                <a:gd name="T53" fmla="*/ 477 h 1409"/>
                <a:gd name="T54" fmla="*/ 557 w 730"/>
                <a:gd name="T55" fmla="*/ 477 h 1409"/>
                <a:gd name="T56" fmla="*/ 644 w 730"/>
                <a:gd name="T57" fmla="*/ 260 h 1409"/>
                <a:gd name="T58" fmla="*/ 557 w 730"/>
                <a:gd name="T59" fmla="*/ 477 h 1409"/>
                <a:gd name="T60" fmla="*/ 644 w 730"/>
                <a:gd name="T61" fmla="*/ 32 h 1409"/>
                <a:gd name="T62" fmla="*/ 557 w 730"/>
                <a:gd name="T63" fmla="*/ 135 h 1409"/>
                <a:gd name="T64" fmla="*/ 487 w 730"/>
                <a:gd name="T65" fmla="*/ 86 h 1409"/>
                <a:gd name="T66" fmla="*/ 406 w 730"/>
                <a:gd name="T67" fmla="*/ 135 h 1409"/>
                <a:gd name="T68" fmla="*/ 0 w 730"/>
                <a:gd name="T69" fmla="*/ 260 h 1409"/>
                <a:gd name="T70" fmla="*/ 725 w 730"/>
                <a:gd name="T71" fmla="*/ 1409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30" h="1409">
                  <a:moveTo>
                    <a:pt x="92" y="1154"/>
                  </a:moveTo>
                  <a:lnTo>
                    <a:pt x="92" y="938"/>
                  </a:lnTo>
                  <a:lnTo>
                    <a:pt x="179" y="938"/>
                  </a:lnTo>
                  <a:lnTo>
                    <a:pt x="179" y="1154"/>
                  </a:lnTo>
                  <a:lnTo>
                    <a:pt x="92" y="1154"/>
                  </a:lnTo>
                  <a:close/>
                  <a:moveTo>
                    <a:pt x="249" y="1154"/>
                  </a:moveTo>
                  <a:lnTo>
                    <a:pt x="249" y="938"/>
                  </a:lnTo>
                  <a:lnTo>
                    <a:pt x="330" y="938"/>
                  </a:lnTo>
                  <a:lnTo>
                    <a:pt x="330" y="1154"/>
                  </a:lnTo>
                  <a:lnTo>
                    <a:pt x="249" y="1154"/>
                  </a:lnTo>
                  <a:close/>
                  <a:moveTo>
                    <a:pt x="406" y="1154"/>
                  </a:moveTo>
                  <a:lnTo>
                    <a:pt x="406" y="938"/>
                  </a:lnTo>
                  <a:lnTo>
                    <a:pt x="487" y="938"/>
                  </a:lnTo>
                  <a:lnTo>
                    <a:pt x="487" y="1154"/>
                  </a:lnTo>
                  <a:lnTo>
                    <a:pt x="406" y="1154"/>
                  </a:lnTo>
                  <a:close/>
                  <a:moveTo>
                    <a:pt x="557" y="1154"/>
                  </a:moveTo>
                  <a:lnTo>
                    <a:pt x="557" y="938"/>
                  </a:lnTo>
                  <a:lnTo>
                    <a:pt x="644" y="938"/>
                  </a:lnTo>
                  <a:lnTo>
                    <a:pt x="644" y="1154"/>
                  </a:lnTo>
                  <a:lnTo>
                    <a:pt x="557" y="1154"/>
                  </a:lnTo>
                  <a:close/>
                  <a:moveTo>
                    <a:pt x="92" y="813"/>
                  </a:moveTo>
                  <a:lnTo>
                    <a:pt x="92" y="601"/>
                  </a:lnTo>
                  <a:lnTo>
                    <a:pt x="179" y="601"/>
                  </a:lnTo>
                  <a:lnTo>
                    <a:pt x="179" y="813"/>
                  </a:lnTo>
                  <a:lnTo>
                    <a:pt x="92" y="813"/>
                  </a:lnTo>
                  <a:close/>
                  <a:moveTo>
                    <a:pt x="249" y="813"/>
                  </a:moveTo>
                  <a:lnTo>
                    <a:pt x="249" y="601"/>
                  </a:lnTo>
                  <a:lnTo>
                    <a:pt x="330" y="601"/>
                  </a:lnTo>
                  <a:lnTo>
                    <a:pt x="330" y="813"/>
                  </a:lnTo>
                  <a:lnTo>
                    <a:pt x="249" y="813"/>
                  </a:lnTo>
                  <a:close/>
                  <a:moveTo>
                    <a:pt x="406" y="813"/>
                  </a:moveTo>
                  <a:lnTo>
                    <a:pt x="406" y="601"/>
                  </a:lnTo>
                  <a:lnTo>
                    <a:pt x="487" y="601"/>
                  </a:lnTo>
                  <a:lnTo>
                    <a:pt x="487" y="813"/>
                  </a:lnTo>
                  <a:lnTo>
                    <a:pt x="406" y="813"/>
                  </a:lnTo>
                  <a:close/>
                  <a:moveTo>
                    <a:pt x="557" y="813"/>
                  </a:moveTo>
                  <a:lnTo>
                    <a:pt x="557" y="601"/>
                  </a:lnTo>
                  <a:lnTo>
                    <a:pt x="644" y="601"/>
                  </a:lnTo>
                  <a:lnTo>
                    <a:pt x="644" y="813"/>
                  </a:lnTo>
                  <a:lnTo>
                    <a:pt x="557" y="813"/>
                  </a:lnTo>
                  <a:close/>
                  <a:moveTo>
                    <a:pt x="92" y="477"/>
                  </a:moveTo>
                  <a:lnTo>
                    <a:pt x="92" y="260"/>
                  </a:lnTo>
                  <a:lnTo>
                    <a:pt x="179" y="260"/>
                  </a:lnTo>
                  <a:lnTo>
                    <a:pt x="179" y="477"/>
                  </a:lnTo>
                  <a:lnTo>
                    <a:pt x="92" y="477"/>
                  </a:lnTo>
                  <a:close/>
                  <a:moveTo>
                    <a:pt x="249" y="477"/>
                  </a:moveTo>
                  <a:lnTo>
                    <a:pt x="249" y="260"/>
                  </a:lnTo>
                  <a:lnTo>
                    <a:pt x="330" y="260"/>
                  </a:lnTo>
                  <a:lnTo>
                    <a:pt x="330" y="477"/>
                  </a:lnTo>
                  <a:lnTo>
                    <a:pt x="249" y="477"/>
                  </a:lnTo>
                  <a:close/>
                  <a:moveTo>
                    <a:pt x="406" y="477"/>
                  </a:moveTo>
                  <a:lnTo>
                    <a:pt x="406" y="260"/>
                  </a:lnTo>
                  <a:lnTo>
                    <a:pt x="487" y="260"/>
                  </a:lnTo>
                  <a:lnTo>
                    <a:pt x="487" y="477"/>
                  </a:lnTo>
                  <a:lnTo>
                    <a:pt x="406" y="477"/>
                  </a:lnTo>
                  <a:close/>
                  <a:moveTo>
                    <a:pt x="557" y="477"/>
                  </a:moveTo>
                  <a:lnTo>
                    <a:pt x="557" y="260"/>
                  </a:lnTo>
                  <a:lnTo>
                    <a:pt x="644" y="260"/>
                  </a:lnTo>
                  <a:lnTo>
                    <a:pt x="644" y="477"/>
                  </a:lnTo>
                  <a:lnTo>
                    <a:pt x="557" y="477"/>
                  </a:lnTo>
                  <a:close/>
                  <a:moveTo>
                    <a:pt x="730" y="0"/>
                  </a:moveTo>
                  <a:lnTo>
                    <a:pt x="644" y="32"/>
                  </a:lnTo>
                  <a:lnTo>
                    <a:pt x="644" y="135"/>
                  </a:lnTo>
                  <a:lnTo>
                    <a:pt x="557" y="135"/>
                  </a:lnTo>
                  <a:lnTo>
                    <a:pt x="557" y="59"/>
                  </a:lnTo>
                  <a:lnTo>
                    <a:pt x="487" y="86"/>
                  </a:lnTo>
                  <a:lnTo>
                    <a:pt x="487" y="135"/>
                  </a:lnTo>
                  <a:lnTo>
                    <a:pt x="406" y="135"/>
                  </a:lnTo>
                  <a:lnTo>
                    <a:pt x="406" y="119"/>
                  </a:lnTo>
                  <a:lnTo>
                    <a:pt x="0" y="260"/>
                  </a:lnTo>
                  <a:lnTo>
                    <a:pt x="0" y="1409"/>
                  </a:lnTo>
                  <a:lnTo>
                    <a:pt x="725" y="1409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31" name="Freeform 66"/>
            <p:cNvSpPr>
              <a:spLocks noEditPoints="1"/>
            </p:cNvSpPr>
            <p:nvPr/>
          </p:nvSpPr>
          <p:spPr bwMode="auto">
            <a:xfrm>
              <a:off x="5626182" y="5627857"/>
              <a:ext cx="798433" cy="1366222"/>
            </a:xfrm>
            <a:custGeom>
              <a:avLst/>
              <a:gdLst>
                <a:gd name="T0" fmla="*/ 92 w 730"/>
                <a:gd name="T1" fmla="*/ 938 h 1409"/>
                <a:gd name="T2" fmla="*/ 179 w 730"/>
                <a:gd name="T3" fmla="*/ 1154 h 1409"/>
                <a:gd name="T4" fmla="*/ 249 w 730"/>
                <a:gd name="T5" fmla="*/ 1154 h 1409"/>
                <a:gd name="T6" fmla="*/ 330 w 730"/>
                <a:gd name="T7" fmla="*/ 938 h 1409"/>
                <a:gd name="T8" fmla="*/ 249 w 730"/>
                <a:gd name="T9" fmla="*/ 1154 h 1409"/>
                <a:gd name="T10" fmla="*/ 406 w 730"/>
                <a:gd name="T11" fmla="*/ 938 h 1409"/>
                <a:gd name="T12" fmla="*/ 487 w 730"/>
                <a:gd name="T13" fmla="*/ 1154 h 1409"/>
                <a:gd name="T14" fmla="*/ 557 w 730"/>
                <a:gd name="T15" fmla="*/ 1154 h 1409"/>
                <a:gd name="T16" fmla="*/ 644 w 730"/>
                <a:gd name="T17" fmla="*/ 938 h 1409"/>
                <a:gd name="T18" fmla="*/ 557 w 730"/>
                <a:gd name="T19" fmla="*/ 1154 h 1409"/>
                <a:gd name="T20" fmla="*/ 92 w 730"/>
                <a:gd name="T21" fmla="*/ 601 h 1409"/>
                <a:gd name="T22" fmla="*/ 179 w 730"/>
                <a:gd name="T23" fmla="*/ 813 h 1409"/>
                <a:gd name="T24" fmla="*/ 249 w 730"/>
                <a:gd name="T25" fmla="*/ 813 h 1409"/>
                <a:gd name="T26" fmla="*/ 330 w 730"/>
                <a:gd name="T27" fmla="*/ 601 h 1409"/>
                <a:gd name="T28" fmla="*/ 249 w 730"/>
                <a:gd name="T29" fmla="*/ 813 h 1409"/>
                <a:gd name="T30" fmla="*/ 406 w 730"/>
                <a:gd name="T31" fmla="*/ 601 h 1409"/>
                <a:gd name="T32" fmla="*/ 487 w 730"/>
                <a:gd name="T33" fmla="*/ 813 h 1409"/>
                <a:gd name="T34" fmla="*/ 557 w 730"/>
                <a:gd name="T35" fmla="*/ 813 h 1409"/>
                <a:gd name="T36" fmla="*/ 644 w 730"/>
                <a:gd name="T37" fmla="*/ 601 h 1409"/>
                <a:gd name="T38" fmla="*/ 557 w 730"/>
                <a:gd name="T39" fmla="*/ 813 h 1409"/>
                <a:gd name="T40" fmla="*/ 92 w 730"/>
                <a:gd name="T41" fmla="*/ 260 h 1409"/>
                <a:gd name="T42" fmla="*/ 179 w 730"/>
                <a:gd name="T43" fmla="*/ 477 h 1409"/>
                <a:gd name="T44" fmla="*/ 249 w 730"/>
                <a:gd name="T45" fmla="*/ 477 h 1409"/>
                <a:gd name="T46" fmla="*/ 330 w 730"/>
                <a:gd name="T47" fmla="*/ 260 h 1409"/>
                <a:gd name="T48" fmla="*/ 249 w 730"/>
                <a:gd name="T49" fmla="*/ 477 h 1409"/>
                <a:gd name="T50" fmla="*/ 406 w 730"/>
                <a:gd name="T51" fmla="*/ 260 h 1409"/>
                <a:gd name="T52" fmla="*/ 487 w 730"/>
                <a:gd name="T53" fmla="*/ 477 h 1409"/>
                <a:gd name="T54" fmla="*/ 557 w 730"/>
                <a:gd name="T55" fmla="*/ 477 h 1409"/>
                <a:gd name="T56" fmla="*/ 644 w 730"/>
                <a:gd name="T57" fmla="*/ 260 h 1409"/>
                <a:gd name="T58" fmla="*/ 557 w 730"/>
                <a:gd name="T59" fmla="*/ 477 h 1409"/>
                <a:gd name="T60" fmla="*/ 644 w 730"/>
                <a:gd name="T61" fmla="*/ 32 h 1409"/>
                <a:gd name="T62" fmla="*/ 557 w 730"/>
                <a:gd name="T63" fmla="*/ 135 h 1409"/>
                <a:gd name="T64" fmla="*/ 487 w 730"/>
                <a:gd name="T65" fmla="*/ 86 h 1409"/>
                <a:gd name="T66" fmla="*/ 406 w 730"/>
                <a:gd name="T67" fmla="*/ 135 h 1409"/>
                <a:gd name="T68" fmla="*/ 0 w 730"/>
                <a:gd name="T69" fmla="*/ 260 h 1409"/>
                <a:gd name="T70" fmla="*/ 725 w 730"/>
                <a:gd name="T71" fmla="*/ 1409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30" h="1409">
                  <a:moveTo>
                    <a:pt x="92" y="1154"/>
                  </a:moveTo>
                  <a:lnTo>
                    <a:pt x="92" y="938"/>
                  </a:lnTo>
                  <a:lnTo>
                    <a:pt x="179" y="938"/>
                  </a:lnTo>
                  <a:lnTo>
                    <a:pt x="179" y="1154"/>
                  </a:lnTo>
                  <a:lnTo>
                    <a:pt x="92" y="1154"/>
                  </a:lnTo>
                  <a:moveTo>
                    <a:pt x="249" y="1154"/>
                  </a:moveTo>
                  <a:lnTo>
                    <a:pt x="249" y="938"/>
                  </a:lnTo>
                  <a:lnTo>
                    <a:pt x="330" y="938"/>
                  </a:lnTo>
                  <a:lnTo>
                    <a:pt x="330" y="1154"/>
                  </a:lnTo>
                  <a:lnTo>
                    <a:pt x="249" y="1154"/>
                  </a:lnTo>
                  <a:moveTo>
                    <a:pt x="406" y="1154"/>
                  </a:moveTo>
                  <a:lnTo>
                    <a:pt x="406" y="938"/>
                  </a:lnTo>
                  <a:lnTo>
                    <a:pt x="487" y="938"/>
                  </a:lnTo>
                  <a:lnTo>
                    <a:pt x="487" y="1154"/>
                  </a:lnTo>
                  <a:lnTo>
                    <a:pt x="406" y="1154"/>
                  </a:lnTo>
                  <a:moveTo>
                    <a:pt x="557" y="1154"/>
                  </a:moveTo>
                  <a:lnTo>
                    <a:pt x="557" y="938"/>
                  </a:lnTo>
                  <a:lnTo>
                    <a:pt x="644" y="938"/>
                  </a:lnTo>
                  <a:lnTo>
                    <a:pt x="644" y="1154"/>
                  </a:lnTo>
                  <a:lnTo>
                    <a:pt x="557" y="1154"/>
                  </a:lnTo>
                  <a:moveTo>
                    <a:pt x="92" y="813"/>
                  </a:moveTo>
                  <a:lnTo>
                    <a:pt x="92" y="601"/>
                  </a:lnTo>
                  <a:lnTo>
                    <a:pt x="179" y="601"/>
                  </a:lnTo>
                  <a:lnTo>
                    <a:pt x="179" y="813"/>
                  </a:lnTo>
                  <a:lnTo>
                    <a:pt x="92" y="813"/>
                  </a:lnTo>
                  <a:moveTo>
                    <a:pt x="249" y="813"/>
                  </a:moveTo>
                  <a:lnTo>
                    <a:pt x="249" y="601"/>
                  </a:lnTo>
                  <a:lnTo>
                    <a:pt x="330" y="601"/>
                  </a:lnTo>
                  <a:lnTo>
                    <a:pt x="330" y="813"/>
                  </a:lnTo>
                  <a:lnTo>
                    <a:pt x="249" y="813"/>
                  </a:lnTo>
                  <a:moveTo>
                    <a:pt x="406" y="813"/>
                  </a:moveTo>
                  <a:lnTo>
                    <a:pt x="406" y="601"/>
                  </a:lnTo>
                  <a:lnTo>
                    <a:pt x="487" y="601"/>
                  </a:lnTo>
                  <a:lnTo>
                    <a:pt x="487" y="813"/>
                  </a:lnTo>
                  <a:lnTo>
                    <a:pt x="406" y="813"/>
                  </a:lnTo>
                  <a:moveTo>
                    <a:pt x="557" y="813"/>
                  </a:moveTo>
                  <a:lnTo>
                    <a:pt x="557" y="601"/>
                  </a:lnTo>
                  <a:lnTo>
                    <a:pt x="644" y="601"/>
                  </a:lnTo>
                  <a:lnTo>
                    <a:pt x="644" y="813"/>
                  </a:lnTo>
                  <a:lnTo>
                    <a:pt x="557" y="813"/>
                  </a:lnTo>
                  <a:moveTo>
                    <a:pt x="92" y="477"/>
                  </a:moveTo>
                  <a:lnTo>
                    <a:pt x="92" y="260"/>
                  </a:lnTo>
                  <a:lnTo>
                    <a:pt x="179" y="260"/>
                  </a:lnTo>
                  <a:lnTo>
                    <a:pt x="179" y="477"/>
                  </a:lnTo>
                  <a:lnTo>
                    <a:pt x="92" y="477"/>
                  </a:lnTo>
                  <a:moveTo>
                    <a:pt x="249" y="477"/>
                  </a:moveTo>
                  <a:lnTo>
                    <a:pt x="249" y="260"/>
                  </a:lnTo>
                  <a:lnTo>
                    <a:pt x="330" y="260"/>
                  </a:lnTo>
                  <a:lnTo>
                    <a:pt x="330" y="477"/>
                  </a:lnTo>
                  <a:lnTo>
                    <a:pt x="249" y="477"/>
                  </a:lnTo>
                  <a:moveTo>
                    <a:pt x="406" y="477"/>
                  </a:moveTo>
                  <a:lnTo>
                    <a:pt x="406" y="260"/>
                  </a:lnTo>
                  <a:lnTo>
                    <a:pt x="487" y="260"/>
                  </a:lnTo>
                  <a:lnTo>
                    <a:pt x="487" y="477"/>
                  </a:lnTo>
                  <a:lnTo>
                    <a:pt x="406" y="477"/>
                  </a:lnTo>
                  <a:moveTo>
                    <a:pt x="557" y="477"/>
                  </a:moveTo>
                  <a:lnTo>
                    <a:pt x="557" y="260"/>
                  </a:lnTo>
                  <a:lnTo>
                    <a:pt x="644" y="260"/>
                  </a:lnTo>
                  <a:lnTo>
                    <a:pt x="644" y="477"/>
                  </a:lnTo>
                  <a:lnTo>
                    <a:pt x="557" y="477"/>
                  </a:lnTo>
                  <a:moveTo>
                    <a:pt x="730" y="0"/>
                  </a:moveTo>
                  <a:lnTo>
                    <a:pt x="644" y="32"/>
                  </a:lnTo>
                  <a:lnTo>
                    <a:pt x="644" y="135"/>
                  </a:lnTo>
                  <a:lnTo>
                    <a:pt x="557" y="135"/>
                  </a:lnTo>
                  <a:lnTo>
                    <a:pt x="557" y="59"/>
                  </a:lnTo>
                  <a:lnTo>
                    <a:pt x="487" y="86"/>
                  </a:lnTo>
                  <a:lnTo>
                    <a:pt x="487" y="135"/>
                  </a:lnTo>
                  <a:lnTo>
                    <a:pt x="406" y="135"/>
                  </a:lnTo>
                  <a:lnTo>
                    <a:pt x="406" y="119"/>
                  </a:lnTo>
                  <a:lnTo>
                    <a:pt x="0" y="260"/>
                  </a:lnTo>
                  <a:lnTo>
                    <a:pt x="0" y="1409"/>
                  </a:lnTo>
                  <a:lnTo>
                    <a:pt x="725" y="1409"/>
                  </a:lnTo>
                  <a:lnTo>
                    <a:pt x="73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32" name="Freeform 67"/>
            <p:cNvSpPr>
              <a:spLocks/>
            </p:cNvSpPr>
            <p:nvPr/>
          </p:nvSpPr>
          <p:spPr bwMode="auto">
            <a:xfrm>
              <a:off x="6070242" y="5711245"/>
              <a:ext cx="88593" cy="47513"/>
            </a:xfrm>
            <a:custGeom>
              <a:avLst/>
              <a:gdLst>
                <a:gd name="T0" fmla="*/ 81 w 81"/>
                <a:gd name="T1" fmla="*/ 0 h 49"/>
                <a:gd name="T2" fmla="*/ 0 w 81"/>
                <a:gd name="T3" fmla="*/ 33 h 49"/>
                <a:gd name="T4" fmla="*/ 0 w 81"/>
                <a:gd name="T5" fmla="*/ 49 h 49"/>
                <a:gd name="T6" fmla="*/ 81 w 81"/>
                <a:gd name="T7" fmla="*/ 49 h 49"/>
                <a:gd name="T8" fmla="*/ 81 w 81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9">
                  <a:moveTo>
                    <a:pt x="81" y="0"/>
                  </a:moveTo>
                  <a:lnTo>
                    <a:pt x="0" y="33"/>
                  </a:lnTo>
                  <a:lnTo>
                    <a:pt x="0" y="49"/>
                  </a:lnTo>
                  <a:lnTo>
                    <a:pt x="81" y="49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33" name="Freeform 68"/>
            <p:cNvSpPr>
              <a:spLocks/>
            </p:cNvSpPr>
            <p:nvPr/>
          </p:nvSpPr>
          <p:spPr bwMode="auto">
            <a:xfrm>
              <a:off x="6070242" y="5711245"/>
              <a:ext cx="88593" cy="47513"/>
            </a:xfrm>
            <a:custGeom>
              <a:avLst/>
              <a:gdLst>
                <a:gd name="T0" fmla="*/ 81 w 81"/>
                <a:gd name="T1" fmla="*/ 0 h 49"/>
                <a:gd name="T2" fmla="*/ 0 w 81"/>
                <a:gd name="T3" fmla="*/ 33 h 49"/>
                <a:gd name="T4" fmla="*/ 0 w 81"/>
                <a:gd name="T5" fmla="*/ 49 h 49"/>
                <a:gd name="T6" fmla="*/ 81 w 81"/>
                <a:gd name="T7" fmla="*/ 49 h 49"/>
                <a:gd name="T8" fmla="*/ 81 w 81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9">
                  <a:moveTo>
                    <a:pt x="81" y="0"/>
                  </a:moveTo>
                  <a:lnTo>
                    <a:pt x="0" y="33"/>
                  </a:lnTo>
                  <a:lnTo>
                    <a:pt x="0" y="49"/>
                  </a:lnTo>
                  <a:lnTo>
                    <a:pt x="81" y="49"/>
                  </a:lnTo>
                  <a:lnTo>
                    <a:pt x="81" y="0"/>
                  </a:lnTo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34" name="Freeform 69"/>
            <p:cNvSpPr>
              <a:spLocks/>
            </p:cNvSpPr>
            <p:nvPr/>
          </p:nvSpPr>
          <p:spPr bwMode="auto">
            <a:xfrm>
              <a:off x="6235397" y="5658885"/>
              <a:ext cx="95155" cy="99873"/>
            </a:xfrm>
            <a:custGeom>
              <a:avLst/>
              <a:gdLst>
                <a:gd name="T0" fmla="*/ 87 w 87"/>
                <a:gd name="T1" fmla="*/ 0 h 103"/>
                <a:gd name="T2" fmla="*/ 0 w 87"/>
                <a:gd name="T3" fmla="*/ 27 h 103"/>
                <a:gd name="T4" fmla="*/ 0 w 87"/>
                <a:gd name="T5" fmla="*/ 103 h 103"/>
                <a:gd name="T6" fmla="*/ 87 w 87"/>
                <a:gd name="T7" fmla="*/ 103 h 103"/>
                <a:gd name="T8" fmla="*/ 87 w 87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103">
                  <a:moveTo>
                    <a:pt x="87" y="0"/>
                  </a:moveTo>
                  <a:lnTo>
                    <a:pt x="0" y="27"/>
                  </a:lnTo>
                  <a:lnTo>
                    <a:pt x="0" y="103"/>
                  </a:lnTo>
                  <a:lnTo>
                    <a:pt x="87" y="103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35" name="Freeform 70"/>
            <p:cNvSpPr>
              <a:spLocks/>
            </p:cNvSpPr>
            <p:nvPr/>
          </p:nvSpPr>
          <p:spPr bwMode="auto">
            <a:xfrm>
              <a:off x="6235397" y="5658885"/>
              <a:ext cx="95155" cy="99873"/>
            </a:xfrm>
            <a:custGeom>
              <a:avLst/>
              <a:gdLst>
                <a:gd name="T0" fmla="*/ 87 w 87"/>
                <a:gd name="T1" fmla="*/ 0 h 103"/>
                <a:gd name="T2" fmla="*/ 0 w 87"/>
                <a:gd name="T3" fmla="*/ 27 h 103"/>
                <a:gd name="T4" fmla="*/ 0 w 87"/>
                <a:gd name="T5" fmla="*/ 103 h 103"/>
                <a:gd name="T6" fmla="*/ 87 w 87"/>
                <a:gd name="T7" fmla="*/ 103 h 103"/>
                <a:gd name="T8" fmla="*/ 87 w 87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103">
                  <a:moveTo>
                    <a:pt x="87" y="0"/>
                  </a:moveTo>
                  <a:lnTo>
                    <a:pt x="0" y="27"/>
                  </a:lnTo>
                  <a:lnTo>
                    <a:pt x="0" y="103"/>
                  </a:lnTo>
                  <a:lnTo>
                    <a:pt x="87" y="103"/>
                  </a:lnTo>
                  <a:lnTo>
                    <a:pt x="87" y="0"/>
                  </a:lnTo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36" name="Rectangle 71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37" name="Rectangle 72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38" name="Rectangle 73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39" name="Rectangle 74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40" name="Rectangle 75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41" name="Rectangle 76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42" name="Rectangle 77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43" name="Rectangle 78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44" name="Rectangle 79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45" name="Rectangle 80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46" name="Rectangle 81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47" name="Rectangle 82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48" name="Rectangle 83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49" name="Rectangle 84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50" name="Rectangle 85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51" name="Rectangle 86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52" name="Rectangle 87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53" name="Rectangle 88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54" name="Rectangle 89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55" name="Rectangle 90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56" name="Rectangle 91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57" name="Rectangle 92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58" name="Rectangle 93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59" name="Rectangle 94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60" name="Rectangle 95"/>
            <p:cNvSpPr>
              <a:spLocks noChangeArrowheads="1"/>
            </p:cNvSpPr>
            <p:nvPr/>
          </p:nvSpPr>
          <p:spPr bwMode="auto">
            <a:xfrm>
              <a:off x="4709625" y="4770696"/>
              <a:ext cx="881557" cy="2223383"/>
            </a:xfrm>
            <a:prstGeom prst="rect">
              <a:avLst/>
            </a:prstGeom>
            <a:solidFill>
              <a:srgbClr val="007A3D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61" name="Rectangle 96"/>
            <p:cNvSpPr>
              <a:spLocks noChangeArrowheads="1"/>
            </p:cNvSpPr>
            <p:nvPr/>
          </p:nvSpPr>
          <p:spPr bwMode="auto">
            <a:xfrm>
              <a:off x="4709625" y="4770696"/>
              <a:ext cx="881557" cy="2223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62" name="Freeform 97"/>
            <p:cNvSpPr>
              <a:spLocks/>
            </p:cNvSpPr>
            <p:nvPr/>
          </p:nvSpPr>
          <p:spPr bwMode="auto">
            <a:xfrm>
              <a:off x="4709625" y="5627857"/>
              <a:ext cx="881557" cy="1366222"/>
            </a:xfrm>
            <a:custGeom>
              <a:avLst/>
              <a:gdLst>
                <a:gd name="T0" fmla="*/ 806 w 806"/>
                <a:gd name="T1" fmla="*/ 0 h 1409"/>
                <a:gd name="T2" fmla="*/ 0 w 806"/>
                <a:gd name="T3" fmla="*/ 254 h 1409"/>
                <a:gd name="T4" fmla="*/ 0 w 806"/>
                <a:gd name="T5" fmla="*/ 1409 h 1409"/>
                <a:gd name="T6" fmla="*/ 806 w 806"/>
                <a:gd name="T7" fmla="*/ 1409 h 1409"/>
                <a:gd name="T8" fmla="*/ 806 w 806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6" h="1409">
                  <a:moveTo>
                    <a:pt x="806" y="0"/>
                  </a:moveTo>
                  <a:lnTo>
                    <a:pt x="0" y="254"/>
                  </a:lnTo>
                  <a:lnTo>
                    <a:pt x="0" y="1409"/>
                  </a:lnTo>
                  <a:lnTo>
                    <a:pt x="806" y="1409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00CC66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63" name="Freeform 98"/>
            <p:cNvSpPr>
              <a:spLocks/>
            </p:cNvSpPr>
            <p:nvPr/>
          </p:nvSpPr>
          <p:spPr bwMode="auto">
            <a:xfrm>
              <a:off x="4709625" y="5627857"/>
              <a:ext cx="881557" cy="1366222"/>
            </a:xfrm>
            <a:custGeom>
              <a:avLst/>
              <a:gdLst>
                <a:gd name="T0" fmla="*/ 806 w 806"/>
                <a:gd name="T1" fmla="*/ 0 h 1409"/>
                <a:gd name="T2" fmla="*/ 0 w 806"/>
                <a:gd name="T3" fmla="*/ 254 h 1409"/>
                <a:gd name="T4" fmla="*/ 0 w 806"/>
                <a:gd name="T5" fmla="*/ 1409 h 1409"/>
                <a:gd name="T6" fmla="*/ 806 w 806"/>
                <a:gd name="T7" fmla="*/ 1409 h 1409"/>
                <a:gd name="T8" fmla="*/ 806 w 806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6" h="1409">
                  <a:moveTo>
                    <a:pt x="806" y="0"/>
                  </a:moveTo>
                  <a:lnTo>
                    <a:pt x="0" y="254"/>
                  </a:lnTo>
                  <a:lnTo>
                    <a:pt x="0" y="1409"/>
                  </a:lnTo>
                  <a:lnTo>
                    <a:pt x="806" y="1409"/>
                  </a:lnTo>
                  <a:lnTo>
                    <a:pt x="8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64" name="Rectangle 99"/>
            <p:cNvSpPr>
              <a:spLocks noChangeArrowheads="1"/>
            </p:cNvSpPr>
            <p:nvPr/>
          </p:nvSpPr>
          <p:spPr bwMode="auto">
            <a:xfrm>
              <a:off x="4584939" y="4764878"/>
              <a:ext cx="124687" cy="2229201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65" name="Rectangle 100"/>
            <p:cNvSpPr>
              <a:spLocks noChangeArrowheads="1"/>
            </p:cNvSpPr>
            <p:nvPr/>
          </p:nvSpPr>
          <p:spPr bwMode="auto">
            <a:xfrm>
              <a:off x="4560877" y="4723183"/>
              <a:ext cx="1065306" cy="47513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66" name="Rectangle 101"/>
            <p:cNvSpPr>
              <a:spLocks noChangeArrowheads="1"/>
            </p:cNvSpPr>
            <p:nvPr/>
          </p:nvSpPr>
          <p:spPr bwMode="auto">
            <a:xfrm>
              <a:off x="4560877" y="4697003"/>
              <a:ext cx="1065306" cy="47513"/>
            </a:xfrm>
            <a:prstGeom prst="rect">
              <a:avLst/>
            </a:prstGeom>
            <a:solidFill>
              <a:srgbClr val="00CC66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67" name="Rectangle 102"/>
            <p:cNvSpPr>
              <a:spLocks noChangeArrowheads="1"/>
            </p:cNvSpPr>
            <p:nvPr/>
          </p:nvSpPr>
          <p:spPr bwMode="auto">
            <a:xfrm>
              <a:off x="4839780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68" name="Rectangle 103"/>
            <p:cNvSpPr>
              <a:spLocks noChangeArrowheads="1"/>
            </p:cNvSpPr>
            <p:nvPr/>
          </p:nvSpPr>
          <p:spPr bwMode="auto">
            <a:xfrm>
              <a:off x="5022436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69" name="Rectangle 104"/>
            <p:cNvSpPr>
              <a:spLocks noChangeArrowheads="1"/>
            </p:cNvSpPr>
            <p:nvPr/>
          </p:nvSpPr>
          <p:spPr bwMode="auto">
            <a:xfrm>
              <a:off x="5206185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70" name="Rectangle 105"/>
            <p:cNvSpPr>
              <a:spLocks noChangeArrowheads="1"/>
            </p:cNvSpPr>
            <p:nvPr/>
          </p:nvSpPr>
          <p:spPr bwMode="auto">
            <a:xfrm>
              <a:off x="5389934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71" name="Rectangle 106"/>
            <p:cNvSpPr>
              <a:spLocks noChangeArrowheads="1"/>
            </p:cNvSpPr>
            <p:nvPr/>
          </p:nvSpPr>
          <p:spPr bwMode="auto">
            <a:xfrm>
              <a:off x="4839780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72" name="Rectangle 107"/>
            <p:cNvSpPr>
              <a:spLocks noChangeArrowheads="1"/>
            </p:cNvSpPr>
            <p:nvPr/>
          </p:nvSpPr>
          <p:spPr bwMode="auto">
            <a:xfrm>
              <a:off x="5022436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73" name="Rectangle 108"/>
            <p:cNvSpPr>
              <a:spLocks noChangeArrowheads="1"/>
            </p:cNvSpPr>
            <p:nvPr/>
          </p:nvSpPr>
          <p:spPr bwMode="auto">
            <a:xfrm>
              <a:off x="5206185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74" name="Rectangle 109"/>
            <p:cNvSpPr>
              <a:spLocks noChangeArrowheads="1"/>
            </p:cNvSpPr>
            <p:nvPr/>
          </p:nvSpPr>
          <p:spPr bwMode="auto">
            <a:xfrm>
              <a:off x="5389934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75" name="Rectangle 110"/>
            <p:cNvSpPr>
              <a:spLocks noChangeArrowheads="1"/>
            </p:cNvSpPr>
            <p:nvPr/>
          </p:nvSpPr>
          <p:spPr bwMode="auto">
            <a:xfrm>
              <a:off x="4839780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76" name="Rectangle 111"/>
            <p:cNvSpPr>
              <a:spLocks noChangeArrowheads="1"/>
            </p:cNvSpPr>
            <p:nvPr/>
          </p:nvSpPr>
          <p:spPr bwMode="auto">
            <a:xfrm>
              <a:off x="5022436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77" name="Rectangle 112"/>
            <p:cNvSpPr>
              <a:spLocks noChangeArrowheads="1"/>
            </p:cNvSpPr>
            <p:nvPr/>
          </p:nvSpPr>
          <p:spPr bwMode="auto">
            <a:xfrm>
              <a:off x="5206185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78" name="Rectangle 113"/>
            <p:cNvSpPr>
              <a:spLocks noChangeArrowheads="1"/>
            </p:cNvSpPr>
            <p:nvPr/>
          </p:nvSpPr>
          <p:spPr bwMode="auto">
            <a:xfrm>
              <a:off x="5389934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79" name="Rectangle 114"/>
            <p:cNvSpPr>
              <a:spLocks noChangeArrowheads="1"/>
            </p:cNvSpPr>
            <p:nvPr/>
          </p:nvSpPr>
          <p:spPr bwMode="auto">
            <a:xfrm>
              <a:off x="4839780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80" name="Rectangle 115"/>
            <p:cNvSpPr>
              <a:spLocks noChangeArrowheads="1"/>
            </p:cNvSpPr>
            <p:nvPr/>
          </p:nvSpPr>
          <p:spPr bwMode="auto">
            <a:xfrm>
              <a:off x="5022436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81" name="Rectangle 116"/>
            <p:cNvSpPr>
              <a:spLocks noChangeArrowheads="1"/>
            </p:cNvSpPr>
            <p:nvPr/>
          </p:nvSpPr>
          <p:spPr bwMode="auto">
            <a:xfrm>
              <a:off x="5206185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82" name="Rectangle 117"/>
            <p:cNvSpPr>
              <a:spLocks noChangeArrowheads="1"/>
            </p:cNvSpPr>
            <p:nvPr/>
          </p:nvSpPr>
          <p:spPr bwMode="auto">
            <a:xfrm>
              <a:off x="5389934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83" name="Rectangle 118"/>
            <p:cNvSpPr>
              <a:spLocks noChangeArrowheads="1"/>
            </p:cNvSpPr>
            <p:nvPr/>
          </p:nvSpPr>
          <p:spPr bwMode="auto">
            <a:xfrm>
              <a:off x="4839780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84" name="Rectangle 119"/>
            <p:cNvSpPr>
              <a:spLocks noChangeArrowheads="1"/>
            </p:cNvSpPr>
            <p:nvPr/>
          </p:nvSpPr>
          <p:spPr bwMode="auto">
            <a:xfrm>
              <a:off x="5022436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85" name="Rectangle 120"/>
            <p:cNvSpPr>
              <a:spLocks noChangeArrowheads="1"/>
            </p:cNvSpPr>
            <p:nvPr/>
          </p:nvSpPr>
          <p:spPr bwMode="auto">
            <a:xfrm>
              <a:off x="5206185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86" name="Rectangle 121"/>
            <p:cNvSpPr>
              <a:spLocks noChangeArrowheads="1"/>
            </p:cNvSpPr>
            <p:nvPr/>
          </p:nvSpPr>
          <p:spPr bwMode="auto">
            <a:xfrm>
              <a:off x="5389934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87" name="Rectangle 122"/>
            <p:cNvSpPr>
              <a:spLocks noChangeArrowheads="1"/>
            </p:cNvSpPr>
            <p:nvPr/>
          </p:nvSpPr>
          <p:spPr bwMode="auto">
            <a:xfrm>
              <a:off x="4839780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88" name="Rectangle 123"/>
            <p:cNvSpPr>
              <a:spLocks noChangeArrowheads="1"/>
            </p:cNvSpPr>
            <p:nvPr/>
          </p:nvSpPr>
          <p:spPr bwMode="auto">
            <a:xfrm>
              <a:off x="5022436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89" name="Rectangle 124"/>
            <p:cNvSpPr>
              <a:spLocks noChangeArrowheads="1"/>
            </p:cNvSpPr>
            <p:nvPr/>
          </p:nvSpPr>
          <p:spPr bwMode="auto">
            <a:xfrm>
              <a:off x="5206185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90" name="Rectangle 125"/>
            <p:cNvSpPr>
              <a:spLocks noChangeArrowheads="1"/>
            </p:cNvSpPr>
            <p:nvPr/>
          </p:nvSpPr>
          <p:spPr bwMode="auto">
            <a:xfrm>
              <a:off x="5389934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191" name="Group 190"/>
          <p:cNvGrpSpPr/>
          <p:nvPr/>
        </p:nvGrpSpPr>
        <p:grpSpPr>
          <a:xfrm>
            <a:off x="1667048" y="2916278"/>
            <a:ext cx="747254" cy="911843"/>
            <a:chOff x="7413281" y="5753909"/>
            <a:chExt cx="1016318" cy="1240170"/>
          </a:xfrm>
        </p:grpSpPr>
        <p:sp>
          <p:nvSpPr>
            <p:cNvPr id="192" name="Rectangle 10"/>
            <p:cNvSpPr>
              <a:spLocks noChangeArrowheads="1"/>
            </p:cNvSpPr>
            <p:nvPr/>
          </p:nvSpPr>
          <p:spPr bwMode="auto">
            <a:xfrm>
              <a:off x="7944044" y="6324523"/>
              <a:ext cx="31705" cy="34028"/>
            </a:xfrm>
            <a:prstGeom prst="rect">
              <a:avLst/>
            </a:prstGeom>
            <a:solidFill>
              <a:srgbClr val="4EC0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93" name="Rectangle 11"/>
            <p:cNvSpPr>
              <a:spLocks noChangeArrowheads="1"/>
            </p:cNvSpPr>
            <p:nvPr/>
          </p:nvSpPr>
          <p:spPr bwMode="auto">
            <a:xfrm>
              <a:off x="7944044" y="6324523"/>
              <a:ext cx="31705" cy="340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94" name="Rectangle 21"/>
            <p:cNvSpPr>
              <a:spLocks noChangeArrowheads="1"/>
            </p:cNvSpPr>
            <p:nvPr/>
          </p:nvSpPr>
          <p:spPr bwMode="auto">
            <a:xfrm>
              <a:off x="7912340" y="5881642"/>
              <a:ext cx="31705" cy="34028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95" name="Freeform 22"/>
            <p:cNvSpPr>
              <a:spLocks/>
            </p:cNvSpPr>
            <p:nvPr/>
          </p:nvSpPr>
          <p:spPr bwMode="auto">
            <a:xfrm>
              <a:off x="7912340" y="5881642"/>
              <a:ext cx="31705" cy="34028"/>
            </a:xfrm>
            <a:custGeom>
              <a:avLst/>
              <a:gdLst>
                <a:gd name="T0" fmla="*/ 0 w 54"/>
                <a:gd name="T1" fmla="*/ 65 h 65"/>
                <a:gd name="T2" fmla="*/ 54 w 54"/>
                <a:gd name="T3" fmla="*/ 65 h 65"/>
                <a:gd name="T4" fmla="*/ 54 w 54"/>
                <a:gd name="T5" fmla="*/ 0 h 65"/>
                <a:gd name="T6" fmla="*/ 0 w 54"/>
                <a:gd name="T7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65">
                  <a:moveTo>
                    <a:pt x="0" y="65"/>
                  </a:moveTo>
                  <a:lnTo>
                    <a:pt x="54" y="65"/>
                  </a:lnTo>
                  <a:lnTo>
                    <a:pt x="54" y="0"/>
                  </a:lnTo>
                  <a:lnTo>
                    <a:pt x="0" y="0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96" name="Rectangle 26"/>
            <p:cNvSpPr>
              <a:spLocks noChangeArrowheads="1"/>
            </p:cNvSpPr>
            <p:nvPr/>
          </p:nvSpPr>
          <p:spPr bwMode="auto">
            <a:xfrm>
              <a:off x="7912339" y="6148627"/>
              <a:ext cx="72804" cy="84545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97" name="Rectangle 27"/>
            <p:cNvSpPr>
              <a:spLocks noChangeArrowheads="1"/>
            </p:cNvSpPr>
            <p:nvPr/>
          </p:nvSpPr>
          <p:spPr bwMode="auto">
            <a:xfrm>
              <a:off x="7912339" y="6148627"/>
              <a:ext cx="72804" cy="845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98" name="Freeform 28"/>
            <p:cNvSpPr>
              <a:spLocks/>
            </p:cNvSpPr>
            <p:nvPr/>
          </p:nvSpPr>
          <p:spPr bwMode="auto">
            <a:xfrm>
              <a:off x="7985143" y="6151245"/>
              <a:ext cx="444456" cy="842834"/>
            </a:xfrm>
            <a:custGeom>
              <a:avLst/>
              <a:gdLst>
                <a:gd name="T0" fmla="*/ 0 w 730"/>
                <a:gd name="T1" fmla="*/ 0 h 1610"/>
                <a:gd name="T2" fmla="*/ 730 w 730"/>
                <a:gd name="T3" fmla="*/ 0 h 1610"/>
                <a:gd name="T4" fmla="*/ 725 w 730"/>
                <a:gd name="T5" fmla="*/ 1610 h 1610"/>
                <a:gd name="T6" fmla="*/ 0 w 730"/>
                <a:gd name="T7" fmla="*/ 1610 h 1610"/>
                <a:gd name="T8" fmla="*/ 0 w 730"/>
                <a:gd name="T9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0" h="1610">
                  <a:moveTo>
                    <a:pt x="0" y="0"/>
                  </a:moveTo>
                  <a:lnTo>
                    <a:pt x="730" y="0"/>
                  </a:lnTo>
                  <a:lnTo>
                    <a:pt x="725" y="1610"/>
                  </a:lnTo>
                  <a:lnTo>
                    <a:pt x="0" y="16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C1A56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199" name="Freeform 29"/>
            <p:cNvSpPr>
              <a:spLocks/>
            </p:cNvSpPr>
            <p:nvPr/>
          </p:nvSpPr>
          <p:spPr bwMode="auto">
            <a:xfrm>
              <a:off x="7985143" y="6151245"/>
              <a:ext cx="428604" cy="842834"/>
            </a:xfrm>
            <a:custGeom>
              <a:avLst/>
              <a:gdLst>
                <a:gd name="T0" fmla="*/ 0 w 730"/>
                <a:gd name="T1" fmla="*/ 0 h 1610"/>
                <a:gd name="T2" fmla="*/ 730 w 730"/>
                <a:gd name="T3" fmla="*/ 0 h 1610"/>
                <a:gd name="T4" fmla="*/ 725 w 730"/>
                <a:gd name="T5" fmla="*/ 1610 h 1610"/>
                <a:gd name="T6" fmla="*/ 0 w 730"/>
                <a:gd name="T7" fmla="*/ 1610 h 1610"/>
                <a:gd name="T8" fmla="*/ 0 w 730"/>
                <a:gd name="T9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0" h="1610">
                  <a:moveTo>
                    <a:pt x="0" y="0"/>
                  </a:moveTo>
                  <a:lnTo>
                    <a:pt x="730" y="0"/>
                  </a:lnTo>
                  <a:lnTo>
                    <a:pt x="725" y="1610"/>
                  </a:lnTo>
                  <a:lnTo>
                    <a:pt x="0" y="16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00" name="Rectangle 30"/>
            <p:cNvSpPr>
              <a:spLocks noChangeArrowheads="1"/>
            </p:cNvSpPr>
            <p:nvPr/>
          </p:nvSpPr>
          <p:spPr bwMode="auto">
            <a:xfrm>
              <a:off x="8039159" y="6213541"/>
              <a:ext cx="51080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01" name="Rectangle 31"/>
            <p:cNvSpPr>
              <a:spLocks noChangeArrowheads="1"/>
            </p:cNvSpPr>
            <p:nvPr/>
          </p:nvSpPr>
          <p:spPr bwMode="auto">
            <a:xfrm>
              <a:off x="8131338" y="6213541"/>
              <a:ext cx="47557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02" name="Rectangle 32"/>
            <p:cNvSpPr>
              <a:spLocks noChangeArrowheads="1"/>
            </p:cNvSpPr>
            <p:nvPr/>
          </p:nvSpPr>
          <p:spPr bwMode="auto">
            <a:xfrm>
              <a:off x="8131338" y="6213541"/>
              <a:ext cx="47557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03" name="Rectangle 33"/>
            <p:cNvSpPr>
              <a:spLocks noChangeArrowheads="1"/>
            </p:cNvSpPr>
            <p:nvPr/>
          </p:nvSpPr>
          <p:spPr bwMode="auto">
            <a:xfrm>
              <a:off x="8223517" y="6213541"/>
              <a:ext cx="47557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04" name="Rectangle 34"/>
            <p:cNvSpPr>
              <a:spLocks noChangeArrowheads="1"/>
            </p:cNvSpPr>
            <p:nvPr/>
          </p:nvSpPr>
          <p:spPr bwMode="auto">
            <a:xfrm>
              <a:off x="8223517" y="6213541"/>
              <a:ext cx="47557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05" name="Rectangle 35"/>
            <p:cNvSpPr>
              <a:spLocks noChangeArrowheads="1"/>
            </p:cNvSpPr>
            <p:nvPr/>
          </p:nvSpPr>
          <p:spPr bwMode="auto">
            <a:xfrm>
              <a:off x="8312173" y="6213541"/>
              <a:ext cx="51080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06" name="Rectangle 36"/>
            <p:cNvSpPr>
              <a:spLocks noChangeArrowheads="1"/>
            </p:cNvSpPr>
            <p:nvPr/>
          </p:nvSpPr>
          <p:spPr bwMode="auto">
            <a:xfrm>
              <a:off x="8312173" y="6213541"/>
              <a:ext cx="51080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07" name="Rectangle 37"/>
            <p:cNvSpPr>
              <a:spLocks noChangeArrowheads="1"/>
            </p:cNvSpPr>
            <p:nvPr/>
          </p:nvSpPr>
          <p:spPr bwMode="auto">
            <a:xfrm>
              <a:off x="8039159" y="6392578"/>
              <a:ext cx="51080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08" name="Rectangle 38"/>
            <p:cNvSpPr>
              <a:spLocks noChangeArrowheads="1"/>
            </p:cNvSpPr>
            <p:nvPr/>
          </p:nvSpPr>
          <p:spPr bwMode="auto">
            <a:xfrm>
              <a:off x="8039159" y="6392578"/>
              <a:ext cx="51080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09" name="Rectangle 39"/>
            <p:cNvSpPr>
              <a:spLocks noChangeArrowheads="1"/>
            </p:cNvSpPr>
            <p:nvPr/>
          </p:nvSpPr>
          <p:spPr bwMode="auto">
            <a:xfrm>
              <a:off x="8131338" y="6392578"/>
              <a:ext cx="47557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10" name="Rectangle 40"/>
            <p:cNvSpPr>
              <a:spLocks noChangeArrowheads="1"/>
            </p:cNvSpPr>
            <p:nvPr/>
          </p:nvSpPr>
          <p:spPr bwMode="auto">
            <a:xfrm>
              <a:off x="8131338" y="6392578"/>
              <a:ext cx="47557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11" name="Rectangle 41"/>
            <p:cNvSpPr>
              <a:spLocks noChangeArrowheads="1"/>
            </p:cNvSpPr>
            <p:nvPr/>
          </p:nvSpPr>
          <p:spPr bwMode="auto">
            <a:xfrm>
              <a:off x="8223517" y="6392578"/>
              <a:ext cx="47557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12" name="Rectangle 42"/>
            <p:cNvSpPr>
              <a:spLocks noChangeArrowheads="1"/>
            </p:cNvSpPr>
            <p:nvPr/>
          </p:nvSpPr>
          <p:spPr bwMode="auto">
            <a:xfrm>
              <a:off x="8223517" y="6392578"/>
              <a:ext cx="47557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13" name="Rectangle 43"/>
            <p:cNvSpPr>
              <a:spLocks noChangeArrowheads="1"/>
            </p:cNvSpPr>
            <p:nvPr/>
          </p:nvSpPr>
          <p:spPr bwMode="auto">
            <a:xfrm>
              <a:off x="8312173" y="6392578"/>
              <a:ext cx="51080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14" name="Rectangle 44"/>
            <p:cNvSpPr>
              <a:spLocks noChangeArrowheads="1"/>
            </p:cNvSpPr>
            <p:nvPr/>
          </p:nvSpPr>
          <p:spPr bwMode="auto">
            <a:xfrm>
              <a:off x="8312173" y="6392578"/>
              <a:ext cx="51080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15" name="Rectangle 45"/>
            <p:cNvSpPr>
              <a:spLocks noChangeArrowheads="1"/>
            </p:cNvSpPr>
            <p:nvPr/>
          </p:nvSpPr>
          <p:spPr bwMode="auto">
            <a:xfrm>
              <a:off x="8039159" y="6571091"/>
              <a:ext cx="51080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16" name="Rectangle 46"/>
            <p:cNvSpPr>
              <a:spLocks noChangeArrowheads="1"/>
            </p:cNvSpPr>
            <p:nvPr/>
          </p:nvSpPr>
          <p:spPr bwMode="auto">
            <a:xfrm>
              <a:off x="8039159" y="6571091"/>
              <a:ext cx="51080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17" name="Rectangle 47"/>
            <p:cNvSpPr>
              <a:spLocks noChangeArrowheads="1"/>
            </p:cNvSpPr>
            <p:nvPr/>
          </p:nvSpPr>
          <p:spPr bwMode="auto">
            <a:xfrm>
              <a:off x="8131338" y="6571091"/>
              <a:ext cx="47557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18" name="Rectangle 48"/>
            <p:cNvSpPr>
              <a:spLocks noChangeArrowheads="1"/>
            </p:cNvSpPr>
            <p:nvPr/>
          </p:nvSpPr>
          <p:spPr bwMode="auto">
            <a:xfrm>
              <a:off x="8131338" y="6571091"/>
              <a:ext cx="47557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19" name="Rectangle 49"/>
            <p:cNvSpPr>
              <a:spLocks noChangeArrowheads="1"/>
            </p:cNvSpPr>
            <p:nvPr/>
          </p:nvSpPr>
          <p:spPr bwMode="auto">
            <a:xfrm>
              <a:off x="8223517" y="6571091"/>
              <a:ext cx="47557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20" name="Rectangle 50"/>
            <p:cNvSpPr>
              <a:spLocks noChangeArrowheads="1"/>
            </p:cNvSpPr>
            <p:nvPr/>
          </p:nvSpPr>
          <p:spPr bwMode="auto">
            <a:xfrm>
              <a:off x="8223517" y="6571091"/>
              <a:ext cx="47557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21" name="Rectangle 51"/>
            <p:cNvSpPr>
              <a:spLocks noChangeArrowheads="1"/>
            </p:cNvSpPr>
            <p:nvPr/>
          </p:nvSpPr>
          <p:spPr bwMode="auto">
            <a:xfrm>
              <a:off x="8312173" y="6571091"/>
              <a:ext cx="51080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22" name="Rectangle 52"/>
            <p:cNvSpPr>
              <a:spLocks noChangeArrowheads="1"/>
            </p:cNvSpPr>
            <p:nvPr/>
          </p:nvSpPr>
          <p:spPr bwMode="auto">
            <a:xfrm>
              <a:off x="8312173" y="6571091"/>
              <a:ext cx="51080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23" name="Rectangle 53"/>
            <p:cNvSpPr>
              <a:spLocks noChangeArrowheads="1"/>
            </p:cNvSpPr>
            <p:nvPr/>
          </p:nvSpPr>
          <p:spPr bwMode="auto">
            <a:xfrm>
              <a:off x="8039159" y="6747510"/>
              <a:ext cx="51080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24" name="Rectangle 54"/>
            <p:cNvSpPr>
              <a:spLocks noChangeArrowheads="1"/>
            </p:cNvSpPr>
            <p:nvPr/>
          </p:nvSpPr>
          <p:spPr bwMode="auto">
            <a:xfrm>
              <a:off x="8039159" y="6747510"/>
              <a:ext cx="51080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25" name="Rectangle 55"/>
            <p:cNvSpPr>
              <a:spLocks noChangeArrowheads="1"/>
            </p:cNvSpPr>
            <p:nvPr/>
          </p:nvSpPr>
          <p:spPr bwMode="auto">
            <a:xfrm>
              <a:off x="8131338" y="6747510"/>
              <a:ext cx="47557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26" name="Rectangle 56"/>
            <p:cNvSpPr>
              <a:spLocks noChangeArrowheads="1"/>
            </p:cNvSpPr>
            <p:nvPr/>
          </p:nvSpPr>
          <p:spPr bwMode="auto">
            <a:xfrm>
              <a:off x="8131338" y="6747510"/>
              <a:ext cx="47557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27" name="Rectangle 57"/>
            <p:cNvSpPr>
              <a:spLocks noChangeArrowheads="1"/>
            </p:cNvSpPr>
            <p:nvPr/>
          </p:nvSpPr>
          <p:spPr bwMode="auto">
            <a:xfrm>
              <a:off x="8223517" y="6747510"/>
              <a:ext cx="47557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28" name="Rectangle 58"/>
            <p:cNvSpPr>
              <a:spLocks noChangeArrowheads="1"/>
            </p:cNvSpPr>
            <p:nvPr/>
          </p:nvSpPr>
          <p:spPr bwMode="auto">
            <a:xfrm>
              <a:off x="8223517" y="6747510"/>
              <a:ext cx="47557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29" name="Rectangle 59"/>
            <p:cNvSpPr>
              <a:spLocks noChangeArrowheads="1"/>
            </p:cNvSpPr>
            <p:nvPr/>
          </p:nvSpPr>
          <p:spPr bwMode="auto">
            <a:xfrm>
              <a:off x="8312173" y="6747510"/>
              <a:ext cx="51080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30" name="Rectangle 60"/>
            <p:cNvSpPr>
              <a:spLocks noChangeArrowheads="1"/>
            </p:cNvSpPr>
            <p:nvPr/>
          </p:nvSpPr>
          <p:spPr bwMode="auto">
            <a:xfrm>
              <a:off x="8312173" y="6747510"/>
              <a:ext cx="51080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31" name="Rectangle 61"/>
            <p:cNvSpPr>
              <a:spLocks noChangeArrowheads="1"/>
            </p:cNvSpPr>
            <p:nvPr/>
          </p:nvSpPr>
          <p:spPr bwMode="auto">
            <a:xfrm>
              <a:off x="7918211" y="6125593"/>
              <a:ext cx="511388" cy="2565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32" name="Rectangle 62"/>
            <p:cNvSpPr>
              <a:spLocks noChangeArrowheads="1"/>
            </p:cNvSpPr>
            <p:nvPr/>
          </p:nvSpPr>
          <p:spPr bwMode="auto">
            <a:xfrm>
              <a:off x="7918211" y="6111459"/>
              <a:ext cx="511388" cy="25652"/>
            </a:xfrm>
            <a:prstGeom prst="rect">
              <a:avLst/>
            </a:prstGeom>
            <a:solidFill>
              <a:srgbClr val="3C1A56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33" name="Freeform 63"/>
            <p:cNvSpPr>
              <a:spLocks/>
            </p:cNvSpPr>
            <p:nvPr/>
          </p:nvSpPr>
          <p:spPr bwMode="auto">
            <a:xfrm>
              <a:off x="8410811" y="6256469"/>
              <a:ext cx="2936" cy="737610"/>
            </a:xfrm>
            <a:custGeom>
              <a:avLst/>
              <a:gdLst>
                <a:gd name="T0" fmla="*/ 5 w 5"/>
                <a:gd name="T1" fmla="*/ 0 h 1409"/>
                <a:gd name="T2" fmla="*/ 5 w 5"/>
                <a:gd name="T3" fmla="*/ 0 h 1409"/>
                <a:gd name="T4" fmla="*/ 0 w 5"/>
                <a:gd name="T5" fmla="*/ 1409 h 1409"/>
                <a:gd name="T6" fmla="*/ 5 w 5"/>
                <a:gd name="T7" fmla="*/ 1409 h 1409"/>
                <a:gd name="T8" fmla="*/ 5 w 5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409">
                  <a:moveTo>
                    <a:pt x="5" y="0"/>
                  </a:moveTo>
                  <a:lnTo>
                    <a:pt x="5" y="0"/>
                  </a:lnTo>
                  <a:lnTo>
                    <a:pt x="0" y="1409"/>
                  </a:lnTo>
                  <a:lnTo>
                    <a:pt x="5" y="140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34" name="Freeform 64"/>
            <p:cNvSpPr>
              <a:spLocks/>
            </p:cNvSpPr>
            <p:nvPr/>
          </p:nvSpPr>
          <p:spPr bwMode="auto">
            <a:xfrm>
              <a:off x="8410811" y="6256469"/>
              <a:ext cx="2936" cy="737610"/>
            </a:xfrm>
            <a:custGeom>
              <a:avLst/>
              <a:gdLst>
                <a:gd name="T0" fmla="*/ 5 w 5"/>
                <a:gd name="T1" fmla="*/ 0 h 1409"/>
                <a:gd name="T2" fmla="*/ 5 w 5"/>
                <a:gd name="T3" fmla="*/ 0 h 1409"/>
                <a:gd name="T4" fmla="*/ 0 w 5"/>
                <a:gd name="T5" fmla="*/ 1409 h 1409"/>
                <a:gd name="T6" fmla="*/ 5 w 5"/>
                <a:gd name="T7" fmla="*/ 1409 h 1409"/>
                <a:gd name="T8" fmla="*/ 5 w 5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409">
                  <a:moveTo>
                    <a:pt x="5" y="0"/>
                  </a:moveTo>
                  <a:lnTo>
                    <a:pt x="5" y="0"/>
                  </a:lnTo>
                  <a:lnTo>
                    <a:pt x="0" y="1409"/>
                  </a:lnTo>
                  <a:lnTo>
                    <a:pt x="5" y="1409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35" name="Freeform 65"/>
            <p:cNvSpPr>
              <a:spLocks noEditPoints="1"/>
            </p:cNvSpPr>
            <p:nvPr/>
          </p:nvSpPr>
          <p:spPr bwMode="auto">
            <a:xfrm>
              <a:off x="7985143" y="6256469"/>
              <a:ext cx="444456" cy="737610"/>
            </a:xfrm>
            <a:custGeom>
              <a:avLst/>
              <a:gdLst>
                <a:gd name="T0" fmla="*/ 92 w 730"/>
                <a:gd name="T1" fmla="*/ 938 h 1409"/>
                <a:gd name="T2" fmla="*/ 179 w 730"/>
                <a:gd name="T3" fmla="*/ 1154 h 1409"/>
                <a:gd name="T4" fmla="*/ 249 w 730"/>
                <a:gd name="T5" fmla="*/ 1154 h 1409"/>
                <a:gd name="T6" fmla="*/ 330 w 730"/>
                <a:gd name="T7" fmla="*/ 938 h 1409"/>
                <a:gd name="T8" fmla="*/ 249 w 730"/>
                <a:gd name="T9" fmla="*/ 1154 h 1409"/>
                <a:gd name="T10" fmla="*/ 406 w 730"/>
                <a:gd name="T11" fmla="*/ 938 h 1409"/>
                <a:gd name="T12" fmla="*/ 487 w 730"/>
                <a:gd name="T13" fmla="*/ 1154 h 1409"/>
                <a:gd name="T14" fmla="*/ 557 w 730"/>
                <a:gd name="T15" fmla="*/ 1154 h 1409"/>
                <a:gd name="T16" fmla="*/ 644 w 730"/>
                <a:gd name="T17" fmla="*/ 938 h 1409"/>
                <a:gd name="T18" fmla="*/ 557 w 730"/>
                <a:gd name="T19" fmla="*/ 1154 h 1409"/>
                <a:gd name="T20" fmla="*/ 92 w 730"/>
                <a:gd name="T21" fmla="*/ 601 h 1409"/>
                <a:gd name="T22" fmla="*/ 179 w 730"/>
                <a:gd name="T23" fmla="*/ 813 h 1409"/>
                <a:gd name="T24" fmla="*/ 249 w 730"/>
                <a:gd name="T25" fmla="*/ 813 h 1409"/>
                <a:gd name="T26" fmla="*/ 330 w 730"/>
                <a:gd name="T27" fmla="*/ 601 h 1409"/>
                <a:gd name="T28" fmla="*/ 249 w 730"/>
                <a:gd name="T29" fmla="*/ 813 h 1409"/>
                <a:gd name="T30" fmla="*/ 406 w 730"/>
                <a:gd name="T31" fmla="*/ 601 h 1409"/>
                <a:gd name="T32" fmla="*/ 487 w 730"/>
                <a:gd name="T33" fmla="*/ 813 h 1409"/>
                <a:gd name="T34" fmla="*/ 557 w 730"/>
                <a:gd name="T35" fmla="*/ 813 h 1409"/>
                <a:gd name="T36" fmla="*/ 644 w 730"/>
                <a:gd name="T37" fmla="*/ 601 h 1409"/>
                <a:gd name="T38" fmla="*/ 557 w 730"/>
                <a:gd name="T39" fmla="*/ 813 h 1409"/>
                <a:gd name="T40" fmla="*/ 92 w 730"/>
                <a:gd name="T41" fmla="*/ 260 h 1409"/>
                <a:gd name="T42" fmla="*/ 179 w 730"/>
                <a:gd name="T43" fmla="*/ 477 h 1409"/>
                <a:gd name="T44" fmla="*/ 249 w 730"/>
                <a:gd name="T45" fmla="*/ 477 h 1409"/>
                <a:gd name="T46" fmla="*/ 330 w 730"/>
                <a:gd name="T47" fmla="*/ 260 h 1409"/>
                <a:gd name="T48" fmla="*/ 249 w 730"/>
                <a:gd name="T49" fmla="*/ 477 h 1409"/>
                <a:gd name="T50" fmla="*/ 406 w 730"/>
                <a:gd name="T51" fmla="*/ 260 h 1409"/>
                <a:gd name="T52" fmla="*/ 487 w 730"/>
                <a:gd name="T53" fmla="*/ 477 h 1409"/>
                <a:gd name="T54" fmla="*/ 557 w 730"/>
                <a:gd name="T55" fmla="*/ 477 h 1409"/>
                <a:gd name="T56" fmla="*/ 644 w 730"/>
                <a:gd name="T57" fmla="*/ 260 h 1409"/>
                <a:gd name="T58" fmla="*/ 557 w 730"/>
                <a:gd name="T59" fmla="*/ 477 h 1409"/>
                <a:gd name="T60" fmla="*/ 644 w 730"/>
                <a:gd name="T61" fmla="*/ 32 h 1409"/>
                <a:gd name="T62" fmla="*/ 557 w 730"/>
                <a:gd name="T63" fmla="*/ 135 h 1409"/>
                <a:gd name="T64" fmla="*/ 487 w 730"/>
                <a:gd name="T65" fmla="*/ 86 h 1409"/>
                <a:gd name="T66" fmla="*/ 406 w 730"/>
                <a:gd name="T67" fmla="*/ 135 h 1409"/>
                <a:gd name="T68" fmla="*/ 0 w 730"/>
                <a:gd name="T69" fmla="*/ 260 h 1409"/>
                <a:gd name="T70" fmla="*/ 725 w 730"/>
                <a:gd name="T71" fmla="*/ 1409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30" h="1409">
                  <a:moveTo>
                    <a:pt x="92" y="1154"/>
                  </a:moveTo>
                  <a:lnTo>
                    <a:pt x="92" y="938"/>
                  </a:lnTo>
                  <a:lnTo>
                    <a:pt x="179" y="938"/>
                  </a:lnTo>
                  <a:lnTo>
                    <a:pt x="179" y="1154"/>
                  </a:lnTo>
                  <a:lnTo>
                    <a:pt x="92" y="1154"/>
                  </a:lnTo>
                  <a:close/>
                  <a:moveTo>
                    <a:pt x="249" y="1154"/>
                  </a:moveTo>
                  <a:lnTo>
                    <a:pt x="249" y="938"/>
                  </a:lnTo>
                  <a:lnTo>
                    <a:pt x="330" y="938"/>
                  </a:lnTo>
                  <a:lnTo>
                    <a:pt x="330" y="1154"/>
                  </a:lnTo>
                  <a:lnTo>
                    <a:pt x="249" y="1154"/>
                  </a:lnTo>
                  <a:close/>
                  <a:moveTo>
                    <a:pt x="406" y="1154"/>
                  </a:moveTo>
                  <a:lnTo>
                    <a:pt x="406" y="938"/>
                  </a:lnTo>
                  <a:lnTo>
                    <a:pt x="487" y="938"/>
                  </a:lnTo>
                  <a:lnTo>
                    <a:pt x="487" y="1154"/>
                  </a:lnTo>
                  <a:lnTo>
                    <a:pt x="406" y="1154"/>
                  </a:lnTo>
                  <a:close/>
                  <a:moveTo>
                    <a:pt x="557" y="1154"/>
                  </a:moveTo>
                  <a:lnTo>
                    <a:pt x="557" y="938"/>
                  </a:lnTo>
                  <a:lnTo>
                    <a:pt x="644" y="938"/>
                  </a:lnTo>
                  <a:lnTo>
                    <a:pt x="644" y="1154"/>
                  </a:lnTo>
                  <a:lnTo>
                    <a:pt x="557" y="1154"/>
                  </a:lnTo>
                  <a:close/>
                  <a:moveTo>
                    <a:pt x="92" y="813"/>
                  </a:moveTo>
                  <a:lnTo>
                    <a:pt x="92" y="601"/>
                  </a:lnTo>
                  <a:lnTo>
                    <a:pt x="179" y="601"/>
                  </a:lnTo>
                  <a:lnTo>
                    <a:pt x="179" y="813"/>
                  </a:lnTo>
                  <a:lnTo>
                    <a:pt x="92" y="813"/>
                  </a:lnTo>
                  <a:close/>
                  <a:moveTo>
                    <a:pt x="249" y="813"/>
                  </a:moveTo>
                  <a:lnTo>
                    <a:pt x="249" y="601"/>
                  </a:lnTo>
                  <a:lnTo>
                    <a:pt x="330" y="601"/>
                  </a:lnTo>
                  <a:lnTo>
                    <a:pt x="330" y="813"/>
                  </a:lnTo>
                  <a:lnTo>
                    <a:pt x="249" y="813"/>
                  </a:lnTo>
                  <a:close/>
                  <a:moveTo>
                    <a:pt x="406" y="813"/>
                  </a:moveTo>
                  <a:lnTo>
                    <a:pt x="406" y="601"/>
                  </a:lnTo>
                  <a:lnTo>
                    <a:pt x="487" y="601"/>
                  </a:lnTo>
                  <a:lnTo>
                    <a:pt x="487" y="813"/>
                  </a:lnTo>
                  <a:lnTo>
                    <a:pt x="406" y="813"/>
                  </a:lnTo>
                  <a:close/>
                  <a:moveTo>
                    <a:pt x="557" y="813"/>
                  </a:moveTo>
                  <a:lnTo>
                    <a:pt x="557" y="601"/>
                  </a:lnTo>
                  <a:lnTo>
                    <a:pt x="644" y="601"/>
                  </a:lnTo>
                  <a:lnTo>
                    <a:pt x="644" y="813"/>
                  </a:lnTo>
                  <a:lnTo>
                    <a:pt x="557" y="813"/>
                  </a:lnTo>
                  <a:close/>
                  <a:moveTo>
                    <a:pt x="92" y="477"/>
                  </a:moveTo>
                  <a:lnTo>
                    <a:pt x="92" y="260"/>
                  </a:lnTo>
                  <a:lnTo>
                    <a:pt x="179" y="260"/>
                  </a:lnTo>
                  <a:lnTo>
                    <a:pt x="179" y="477"/>
                  </a:lnTo>
                  <a:lnTo>
                    <a:pt x="92" y="477"/>
                  </a:lnTo>
                  <a:close/>
                  <a:moveTo>
                    <a:pt x="249" y="477"/>
                  </a:moveTo>
                  <a:lnTo>
                    <a:pt x="249" y="260"/>
                  </a:lnTo>
                  <a:lnTo>
                    <a:pt x="330" y="260"/>
                  </a:lnTo>
                  <a:lnTo>
                    <a:pt x="330" y="477"/>
                  </a:lnTo>
                  <a:lnTo>
                    <a:pt x="249" y="477"/>
                  </a:lnTo>
                  <a:close/>
                  <a:moveTo>
                    <a:pt x="406" y="477"/>
                  </a:moveTo>
                  <a:lnTo>
                    <a:pt x="406" y="260"/>
                  </a:lnTo>
                  <a:lnTo>
                    <a:pt x="487" y="260"/>
                  </a:lnTo>
                  <a:lnTo>
                    <a:pt x="487" y="477"/>
                  </a:lnTo>
                  <a:lnTo>
                    <a:pt x="406" y="477"/>
                  </a:lnTo>
                  <a:close/>
                  <a:moveTo>
                    <a:pt x="557" y="477"/>
                  </a:moveTo>
                  <a:lnTo>
                    <a:pt x="557" y="260"/>
                  </a:lnTo>
                  <a:lnTo>
                    <a:pt x="644" y="260"/>
                  </a:lnTo>
                  <a:lnTo>
                    <a:pt x="644" y="477"/>
                  </a:lnTo>
                  <a:lnTo>
                    <a:pt x="557" y="477"/>
                  </a:lnTo>
                  <a:close/>
                  <a:moveTo>
                    <a:pt x="730" y="0"/>
                  </a:moveTo>
                  <a:lnTo>
                    <a:pt x="644" y="32"/>
                  </a:lnTo>
                  <a:lnTo>
                    <a:pt x="644" y="135"/>
                  </a:lnTo>
                  <a:lnTo>
                    <a:pt x="557" y="135"/>
                  </a:lnTo>
                  <a:lnTo>
                    <a:pt x="557" y="59"/>
                  </a:lnTo>
                  <a:lnTo>
                    <a:pt x="487" y="86"/>
                  </a:lnTo>
                  <a:lnTo>
                    <a:pt x="487" y="135"/>
                  </a:lnTo>
                  <a:lnTo>
                    <a:pt x="406" y="135"/>
                  </a:lnTo>
                  <a:lnTo>
                    <a:pt x="406" y="119"/>
                  </a:lnTo>
                  <a:lnTo>
                    <a:pt x="0" y="260"/>
                  </a:lnTo>
                  <a:lnTo>
                    <a:pt x="0" y="1409"/>
                  </a:lnTo>
                  <a:lnTo>
                    <a:pt x="725" y="1409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rgbClr val="5A278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36" name="Freeform 66"/>
            <p:cNvSpPr>
              <a:spLocks noEditPoints="1"/>
            </p:cNvSpPr>
            <p:nvPr/>
          </p:nvSpPr>
          <p:spPr bwMode="auto">
            <a:xfrm>
              <a:off x="7985143" y="6256469"/>
              <a:ext cx="428604" cy="737610"/>
            </a:xfrm>
            <a:custGeom>
              <a:avLst/>
              <a:gdLst>
                <a:gd name="T0" fmla="*/ 92 w 730"/>
                <a:gd name="T1" fmla="*/ 938 h 1409"/>
                <a:gd name="T2" fmla="*/ 179 w 730"/>
                <a:gd name="T3" fmla="*/ 1154 h 1409"/>
                <a:gd name="T4" fmla="*/ 249 w 730"/>
                <a:gd name="T5" fmla="*/ 1154 h 1409"/>
                <a:gd name="T6" fmla="*/ 330 w 730"/>
                <a:gd name="T7" fmla="*/ 938 h 1409"/>
                <a:gd name="T8" fmla="*/ 249 w 730"/>
                <a:gd name="T9" fmla="*/ 1154 h 1409"/>
                <a:gd name="T10" fmla="*/ 406 w 730"/>
                <a:gd name="T11" fmla="*/ 938 h 1409"/>
                <a:gd name="T12" fmla="*/ 487 w 730"/>
                <a:gd name="T13" fmla="*/ 1154 h 1409"/>
                <a:gd name="T14" fmla="*/ 557 w 730"/>
                <a:gd name="T15" fmla="*/ 1154 h 1409"/>
                <a:gd name="T16" fmla="*/ 644 w 730"/>
                <a:gd name="T17" fmla="*/ 938 h 1409"/>
                <a:gd name="T18" fmla="*/ 557 w 730"/>
                <a:gd name="T19" fmla="*/ 1154 h 1409"/>
                <a:gd name="T20" fmla="*/ 92 w 730"/>
                <a:gd name="T21" fmla="*/ 601 h 1409"/>
                <a:gd name="T22" fmla="*/ 179 w 730"/>
                <a:gd name="T23" fmla="*/ 813 h 1409"/>
                <a:gd name="T24" fmla="*/ 249 w 730"/>
                <a:gd name="T25" fmla="*/ 813 h 1409"/>
                <a:gd name="T26" fmla="*/ 330 w 730"/>
                <a:gd name="T27" fmla="*/ 601 h 1409"/>
                <a:gd name="T28" fmla="*/ 249 w 730"/>
                <a:gd name="T29" fmla="*/ 813 h 1409"/>
                <a:gd name="T30" fmla="*/ 406 w 730"/>
                <a:gd name="T31" fmla="*/ 601 h 1409"/>
                <a:gd name="T32" fmla="*/ 487 w 730"/>
                <a:gd name="T33" fmla="*/ 813 h 1409"/>
                <a:gd name="T34" fmla="*/ 557 w 730"/>
                <a:gd name="T35" fmla="*/ 813 h 1409"/>
                <a:gd name="T36" fmla="*/ 644 w 730"/>
                <a:gd name="T37" fmla="*/ 601 h 1409"/>
                <a:gd name="T38" fmla="*/ 557 w 730"/>
                <a:gd name="T39" fmla="*/ 813 h 1409"/>
                <a:gd name="T40" fmla="*/ 92 w 730"/>
                <a:gd name="T41" fmla="*/ 260 h 1409"/>
                <a:gd name="T42" fmla="*/ 179 w 730"/>
                <a:gd name="T43" fmla="*/ 477 h 1409"/>
                <a:gd name="T44" fmla="*/ 249 w 730"/>
                <a:gd name="T45" fmla="*/ 477 h 1409"/>
                <a:gd name="T46" fmla="*/ 330 w 730"/>
                <a:gd name="T47" fmla="*/ 260 h 1409"/>
                <a:gd name="T48" fmla="*/ 249 w 730"/>
                <a:gd name="T49" fmla="*/ 477 h 1409"/>
                <a:gd name="T50" fmla="*/ 406 w 730"/>
                <a:gd name="T51" fmla="*/ 260 h 1409"/>
                <a:gd name="T52" fmla="*/ 487 w 730"/>
                <a:gd name="T53" fmla="*/ 477 h 1409"/>
                <a:gd name="T54" fmla="*/ 557 w 730"/>
                <a:gd name="T55" fmla="*/ 477 h 1409"/>
                <a:gd name="T56" fmla="*/ 644 w 730"/>
                <a:gd name="T57" fmla="*/ 260 h 1409"/>
                <a:gd name="T58" fmla="*/ 557 w 730"/>
                <a:gd name="T59" fmla="*/ 477 h 1409"/>
                <a:gd name="T60" fmla="*/ 644 w 730"/>
                <a:gd name="T61" fmla="*/ 32 h 1409"/>
                <a:gd name="T62" fmla="*/ 557 w 730"/>
                <a:gd name="T63" fmla="*/ 135 h 1409"/>
                <a:gd name="T64" fmla="*/ 487 w 730"/>
                <a:gd name="T65" fmla="*/ 86 h 1409"/>
                <a:gd name="T66" fmla="*/ 406 w 730"/>
                <a:gd name="T67" fmla="*/ 135 h 1409"/>
                <a:gd name="T68" fmla="*/ 0 w 730"/>
                <a:gd name="T69" fmla="*/ 260 h 1409"/>
                <a:gd name="T70" fmla="*/ 725 w 730"/>
                <a:gd name="T71" fmla="*/ 1409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30" h="1409">
                  <a:moveTo>
                    <a:pt x="92" y="1154"/>
                  </a:moveTo>
                  <a:lnTo>
                    <a:pt x="92" y="938"/>
                  </a:lnTo>
                  <a:lnTo>
                    <a:pt x="179" y="938"/>
                  </a:lnTo>
                  <a:lnTo>
                    <a:pt x="179" y="1154"/>
                  </a:lnTo>
                  <a:lnTo>
                    <a:pt x="92" y="1154"/>
                  </a:lnTo>
                  <a:moveTo>
                    <a:pt x="249" y="1154"/>
                  </a:moveTo>
                  <a:lnTo>
                    <a:pt x="249" y="938"/>
                  </a:lnTo>
                  <a:lnTo>
                    <a:pt x="330" y="938"/>
                  </a:lnTo>
                  <a:lnTo>
                    <a:pt x="330" y="1154"/>
                  </a:lnTo>
                  <a:lnTo>
                    <a:pt x="249" y="1154"/>
                  </a:lnTo>
                  <a:moveTo>
                    <a:pt x="406" y="1154"/>
                  </a:moveTo>
                  <a:lnTo>
                    <a:pt x="406" y="938"/>
                  </a:lnTo>
                  <a:lnTo>
                    <a:pt x="487" y="938"/>
                  </a:lnTo>
                  <a:lnTo>
                    <a:pt x="487" y="1154"/>
                  </a:lnTo>
                  <a:lnTo>
                    <a:pt x="406" y="1154"/>
                  </a:lnTo>
                  <a:moveTo>
                    <a:pt x="557" y="1154"/>
                  </a:moveTo>
                  <a:lnTo>
                    <a:pt x="557" y="938"/>
                  </a:lnTo>
                  <a:lnTo>
                    <a:pt x="644" y="938"/>
                  </a:lnTo>
                  <a:lnTo>
                    <a:pt x="644" y="1154"/>
                  </a:lnTo>
                  <a:lnTo>
                    <a:pt x="557" y="1154"/>
                  </a:lnTo>
                  <a:moveTo>
                    <a:pt x="92" y="813"/>
                  </a:moveTo>
                  <a:lnTo>
                    <a:pt x="92" y="601"/>
                  </a:lnTo>
                  <a:lnTo>
                    <a:pt x="179" y="601"/>
                  </a:lnTo>
                  <a:lnTo>
                    <a:pt x="179" y="813"/>
                  </a:lnTo>
                  <a:lnTo>
                    <a:pt x="92" y="813"/>
                  </a:lnTo>
                  <a:moveTo>
                    <a:pt x="249" y="813"/>
                  </a:moveTo>
                  <a:lnTo>
                    <a:pt x="249" y="601"/>
                  </a:lnTo>
                  <a:lnTo>
                    <a:pt x="330" y="601"/>
                  </a:lnTo>
                  <a:lnTo>
                    <a:pt x="330" y="813"/>
                  </a:lnTo>
                  <a:lnTo>
                    <a:pt x="249" y="813"/>
                  </a:lnTo>
                  <a:moveTo>
                    <a:pt x="406" y="813"/>
                  </a:moveTo>
                  <a:lnTo>
                    <a:pt x="406" y="601"/>
                  </a:lnTo>
                  <a:lnTo>
                    <a:pt x="487" y="601"/>
                  </a:lnTo>
                  <a:lnTo>
                    <a:pt x="487" y="813"/>
                  </a:lnTo>
                  <a:lnTo>
                    <a:pt x="406" y="813"/>
                  </a:lnTo>
                  <a:moveTo>
                    <a:pt x="557" y="813"/>
                  </a:moveTo>
                  <a:lnTo>
                    <a:pt x="557" y="601"/>
                  </a:lnTo>
                  <a:lnTo>
                    <a:pt x="644" y="601"/>
                  </a:lnTo>
                  <a:lnTo>
                    <a:pt x="644" y="813"/>
                  </a:lnTo>
                  <a:lnTo>
                    <a:pt x="557" y="813"/>
                  </a:lnTo>
                  <a:moveTo>
                    <a:pt x="92" y="477"/>
                  </a:moveTo>
                  <a:lnTo>
                    <a:pt x="92" y="260"/>
                  </a:lnTo>
                  <a:lnTo>
                    <a:pt x="179" y="260"/>
                  </a:lnTo>
                  <a:lnTo>
                    <a:pt x="179" y="477"/>
                  </a:lnTo>
                  <a:lnTo>
                    <a:pt x="92" y="477"/>
                  </a:lnTo>
                  <a:moveTo>
                    <a:pt x="249" y="477"/>
                  </a:moveTo>
                  <a:lnTo>
                    <a:pt x="249" y="260"/>
                  </a:lnTo>
                  <a:lnTo>
                    <a:pt x="330" y="260"/>
                  </a:lnTo>
                  <a:lnTo>
                    <a:pt x="330" y="477"/>
                  </a:lnTo>
                  <a:lnTo>
                    <a:pt x="249" y="477"/>
                  </a:lnTo>
                  <a:moveTo>
                    <a:pt x="406" y="477"/>
                  </a:moveTo>
                  <a:lnTo>
                    <a:pt x="406" y="260"/>
                  </a:lnTo>
                  <a:lnTo>
                    <a:pt x="487" y="260"/>
                  </a:lnTo>
                  <a:lnTo>
                    <a:pt x="487" y="477"/>
                  </a:lnTo>
                  <a:lnTo>
                    <a:pt x="406" y="477"/>
                  </a:lnTo>
                  <a:moveTo>
                    <a:pt x="557" y="477"/>
                  </a:moveTo>
                  <a:lnTo>
                    <a:pt x="557" y="260"/>
                  </a:lnTo>
                  <a:lnTo>
                    <a:pt x="644" y="260"/>
                  </a:lnTo>
                  <a:lnTo>
                    <a:pt x="644" y="477"/>
                  </a:lnTo>
                  <a:lnTo>
                    <a:pt x="557" y="477"/>
                  </a:lnTo>
                  <a:moveTo>
                    <a:pt x="730" y="0"/>
                  </a:moveTo>
                  <a:lnTo>
                    <a:pt x="644" y="32"/>
                  </a:lnTo>
                  <a:lnTo>
                    <a:pt x="644" y="135"/>
                  </a:lnTo>
                  <a:lnTo>
                    <a:pt x="557" y="135"/>
                  </a:lnTo>
                  <a:lnTo>
                    <a:pt x="557" y="59"/>
                  </a:lnTo>
                  <a:lnTo>
                    <a:pt x="487" y="86"/>
                  </a:lnTo>
                  <a:lnTo>
                    <a:pt x="487" y="135"/>
                  </a:lnTo>
                  <a:lnTo>
                    <a:pt x="406" y="135"/>
                  </a:lnTo>
                  <a:lnTo>
                    <a:pt x="406" y="119"/>
                  </a:lnTo>
                  <a:lnTo>
                    <a:pt x="0" y="260"/>
                  </a:lnTo>
                  <a:lnTo>
                    <a:pt x="0" y="1409"/>
                  </a:lnTo>
                  <a:lnTo>
                    <a:pt x="725" y="1409"/>
                  </a:lnTo>
                  <a:lnTo>
                    <a:pt x="73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37" name="Freeform 67"/>
            <p:cNvSpPr>
              <a:spLocks/>
            </p:cNvSpPr>
            <p:nvPr/>
          </p:nvSpPr>
          <p:spPr bwMode="auto">
            <a:xfrm>
              <a:off x="8223517" y="6301489"/>
              <a:ext cx="47557" cy="25652"/>
            </a:xfrm>
            <a:custGeom>
              <a:avLst/>
              <a:gdLst>
                <a:gd name="T0" fmla="*/ 81 w 81"/>
                <a:gd name="T1" fmla="*/ 0 h 49"/>
                <a:gd name="T2" fmla="*/ 0 w 81"/>
                <a:gd name="T3" fmla="*/ 33 h 49"/>
                <a:gd name="T4" fmla="*/ 0 w 81"/>
                <a:gd name="T5" fmla="*/ 49 h 49"/>
                <a:gd name="T6" fmla="*/ 81 w 81"/>
                <a:gd name="T7" fmla="*/ 49 h 49"/>
                <a:gd name="T8" fmla="*/ 81 w 81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9">
                  <a:moveTo>
                    <a:pt x="81" y="0"/>
                  </a:moveTo>
                  <a:lnTo>
                    <a:pt x="0" y="33"/>
                  </a:lnTo>
                  <a:lnTo>
                    <a:pt x="0" y="49"/>
                  </a:lnTo>
                  <a:lnTo>
                    <a:pt x="81" y="49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38" name="Freeform 68"/>
            <p:cNvSpPr>
              <a:spLocks/>
            </p:cNvSpPr>
            <p:nvPr/>
          </p:nvSpPr>
          <p:spPr bwMode="auto">
            <a:xfrm>
              <a:off x="8223517" y="6301489"/>
              <a:ext cx="47557" cy="25652"/>
            </a:xfrm>
            <a:custGeom>
              <a:avLst/>
              <a:gdLst>
                <a:gd name="T0" fmla="*/ 81 w 81"/>
                <a:gd name="T1" fmla="*/ 0 h 49"/>
                <a:gd name="T2" fmla="*/ 0 w 81"/>
                <a:gd name="T3" fmla="*/ 33 h 49"/>
                <a:gd name="T4" fmla="*/ 0 w 81"/>
                <a:gd name="T5" fmla="*/ 49 h 49"/>
                <a:gd name="T6" fmla="*/ 81 w 81"/>
                <a:gd name="T7" fmla="*/ 49 h 49"/>
                <a:gd name="T8" fmla="*/ 81 w 81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9">
                  <a:moveTo>
                    <a:pt x="81" y="0"/>
                  </a:moveTo>
                  <a:lnTo>
                    <a:pt x="0" y="33"/>
                  </a:lnTo>
                  <a:lnTo>
                    <a:pt x="0" y="49"/>
                  </a:lnTo>
                  <a:lnTo>
                    <a:pt x="81" y="49"/>
                  </a:lnTo>
                  <a:lnTo>
                    <a:pt x="81" y="0"/>
                  </a:lnTo>
                </a:path>
              </a:pathLst>
            </a:cu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39" name="Freeform 69"/>
            <p:cNvSpPr>
              <a:spLocks/>
            </p:cNvSpPr>
            <p:nvPr/>
          </p:nvSpPr>
          <p:spPr bwMode="auto">
            <a:xfrm>
              <a:off x="8312173" y="6273220"/>
              <a:ext cx="51080" cy="53921"/>
            </a:xfrm>
            <a:custGeom>
              <a:avLst/>
              <a:gdLst>
                <a:gd name="T0" fmla="*/ 87 w 87"/>
                <a:gd name="T1" fmla="*/ 0 h 103"/>
                <a:gd name="T2" fmla="*/ 0 w 87"/>
                <a:gd name="T3" fmla="*/ 27 h 103"/>
                <a:gd name="T4" fmla="*/ 0 w 87"/>
                <a:gd name="T5" fmla="*/ 103 h 103"/>
                <a:gd name="T6" fmla="*/ 87 w 87"/>
                <a:gd name="T7" fmla="*/ 103 h 103"/>
                <a:gd name="T8" fmla="*/ 87 w 87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103">
                  <a:moveTo>
                    <a:pt x="87" y="0"/>
                  </a:moveTo>
                  <a:lnTo>
                    <a:pt x="0" y="27"/>
                  </a:lnTo>
                  <a:lnTo>
                    <a:pt x="0" y="103"/>
                  </a:lnTo>
                  <a:lnTo>
                    <a:pt x="87" y="103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40" name="Freeform 70"/>
            <p:cNvSpPr>
              <a:spLocks/>
            </p:cNvSpPr>
            <p:nvPr/>
          </p:nvSpPr>
          <p:spPr bwMode="auto">
            <a:xfrm>
              <a:off x="8312173" y="6273220"/>
              <a:ext cx="51080" cy="53921"/>
            </a:xfrm>
            <a:custGeom>
              <a:avLst/>
              <a:gdLst>
                <a:gd name="T0" fmla="*/ 87 w 87"/>
                <a:gd name="T1" fmla="*/ 0 h 103"/>
                <a:gd name="T2" fmla="*/ 0 w 87"/>
                <a:gd name="T3" fmla="*/ 27 h 103"/>
                <a:gd name="T4" fmla="*/ 0 w 87"/>
                <a:gd name="T5" fmla="*/ 103 h 103"/>
                <a:gd name="T6" fmla="*/ 87 w 87"/>
                <a:gd name="T7" fmla="*/ 103 h 103"/>
                <a:gd name="T8" fmla="*/ 87 w 87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103">
                  <a:moveTo>
                    <a:pt x="87" y="0"/>
                  </a:moveTo>
                  <a:lnTo>
                    <a:pt x="0" y="27"/>
                  </a:lnTo>
                  <a:lnTo>
                    <a:pt x="0" y="103"/>
                  </a:lnTo>
                  <a:lnTo>
                    <a:pt x="87" y="103"/>
                  </a:lnTo>
                  <a:lnTo>
                    <a:pt x="87" y="0"/>
                  </a:lnTo>
                </a:path>
              </a:pathLst>
            </a:cu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41" name="Rectangle 71"/>
            <p:cNvSpPr>
              <a:spLocks noChangeArrowheads="1"/>
            </p:cNvSpPr>
            <p:nvPr/>
          </p:nvSpPr>
          <p:spPr bwMode="auto">
            <a:xfrm>
              <a:off x="8039159" y="6392578"/>
              <a:ext cx="51080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42" name="Rectangle 72"/>
            <p:cNvSpPr>
              <a:spLocks noChangeArrowheads="1"/>
            </p:cNvSpPr>
            <p:nvPr/>
          </p:nvSpPr>
          <p:spPr bwMode="auto">
            <a:xfrm>
              <a:off x="8039159" y="6392578"/>
              <a:ext cx="51080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43" name="Rectangle 73"/>
            <p:cNvSpPr>
              <a:spLocks noChangeArrowheads="1"/>
            </p:cNvSpPr>
            <p:nvPr/>
          </p:nvSpPr>
          <p:spPr bwMode="auto">
            <a:xfrm>
              <a:off x="8131338" y="6392578"/>
              <a:ext cx="47557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44" name="Rectangle 74"/>
            <p:cNvSpPr>
              <a:spLocks noChangeArrowheads="1"/>
            </p:cNvSpPr>
            <p:nvPr/>
          </p:nvSpPr>
          <p:spPr bwMode="auto">
            <a:xfrm>
              <a:off x="8131338" y="6392578"/>
              <a:ext cx="47557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45" name="Rectangle 75"/>
            <p:cNvSpPr>
              <a:spLocks noChangeArrowheads="1"/>
            </p:cNvSpPr>
            <p:nvPr/>
          </p:nvSpPr>
          <p:spPr bwMode="auto">
            <a:xfrm>
              <a:off x="8223517" y="6392578"/>
              <a:ext cx="47557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46" name="Rectangle 76"/>
            <p:cNvSpPr>
              <a:spLocks noChangeArrowheads="1"/>
            </p:cNvSpPr>
            <p:nvPr/>
          </p:nvSpPr>
          <p:spPr bwMode="auto">
            <a:xfrm>
              <a:off x="8223517" y="6392578"/>
              <a:ext cx="47557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47" name="Rectangle 77"/>
            <p:cNvSpPr>
              <a:spLocks noChangeArrowheads="1"/>
            </p:cNvSpPr>
            <p:nvPr/>
          </p:nvSpPr>
          <p:spPr bwMode="auto">
            <a:xfrm>
              <a:off x="8312173" y="6392578"/>
              <a:ext cx="51080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48" name="Rectangle 78"/>
            <p:cNvSpPr>
              <a:spLocks noChangeArrowheads="1"/>
            </p:cNvSpPr>
            <p:nvPr/>
          </p:nvSpPr>
          <p:spPr bwMode="auto">
            <a:xfrm>
              <a:off x="8312173" y="6392578"/>
              <a:ext cx="51080" cy="113599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49" name="Rectangle 79"/>
            <p:cNvSpPr>
              <a:spLocks noChangeArrowheads="1"/>
            </p:cNvSpPr>
            <p:nvPr/>
          </p:nvSpPr>
          <p:spPr bwMode="auto">
            <a:xfrm>
              <a:off x="8039159" y="6571091"/>
              <a:ext cx="51080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50" name="Rectangle 80"/>
            <p:cNvSpPr>
              <a:spLocks noChangeArrowheads="1"/>
            </p:cNvSpPr>
            <p:nvPr/>
          </p:nvSpPr>
          <p:spPr bwMode="auto">
            <a:xfrm>
              <a:off x="8039159" y="6571091"/>
              <a:ext cx="51080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51" name="Rectangle 81"/>
            <p:cNvSpPr>
              <a:spLocks noChangeArrowheads="1"/>
            </p:cNvSpPr>
            <p:nvPr/>
          </p:nvSpPr>
          <p:spPr bwMode="auto">
            <a:xfrm>
              <a:off x="8131338" y="6571091"/>
              <a:ext cx="47557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52" name="Rectangle 82"/>
            <p:cNvSpPr>
              <a:spLocks noChangeArrowheads="1"/>
            </p:cNvSpPr>
            <p:nvPr/>
          </p:nvSpPr>
          <p:spPr bwMode="auto">
            <a:xfrm>
              <a:off x="8131338" y="6571091"/>
              <a:ext cx="47557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53" name="Rectangle 83"/>
            <p:cNvSpPr>
              <a:spLocks noChangeArrowheads="1"/>
            </p:cNvSpPr>
            <p:nvPr/>
          </p:nvSpPr>
          <p:spPr bwMode="auto">
            <a:xfrm>
              <a:off x="8223517" y="6571091"/>
              <a:ext cx="47557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54" name="Rectangle 84"/>
            <p:cNvSpPr>
              <a:spLocks noChangeArrowheads="1"/>
            </p:cNvSpPr>
            <p:nvPr/>
          </p:nvSpPr>
          <p:spPr bwMode="auto">
            <a:xfrm>
              <a:off x="8223517" y="6571091"/>
              <a:ext cx="47557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55" name="Rectangle 85"/>
            <p:cNvSpPr>
              <a:spLocks noChangeArrowheads="1"/>
            </p:cNvSpPr>
            <p:nvPr/>
          </p:nvSpPr>
          <p:spPr bwMode="auto">
            <a:xfrm>
              <a:off x="8312173" y="6571091"/>
              <a:ext cx="51080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56" name="Rectangle 86"/>
            <p:cNvSpPr>
              <a:spLocks noChangeArrowheads="1"/>
            </p:cNvSpPr>
            <p:nvPr/>
          </p:nvSpPr>
          <p:spPr bwMode="auto">
            <a:xfrm>
              <a:off x="8312173" y="6571091"/>
              <a:ext cx="51080" cy="11098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57" name="Rectangle 87"/>
            <p:cNvSpPr>
              <a:spLocks noChangeArrowheads="1"/>
            </p:cNvSpPr>
            <p:nvPr/>
          </p:nvSpPr>
          <p:spPr bwMode="auto">
            <a:xfrm>
              <a:off x="8039159" y="6747510"/>
              <a:ext cx="51080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58" name="Rectangle 88"/>
            <p:cNvSpPr>
              <a:spLocks noChangeArrowheads="1"/>
            </p:cNvSpPr>
            <p:nvPr/>
          </p:nvSpPr>
          <p:spPr bwMode="auto">
            <a:xfrm>
              <a:off x="8039159" y="6747510"/>
              <a:ext cx="51080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59" name="Rectangle 89"/>
            <p:cNvSpPr>
              <a:spLocks noChangeArrowheads="1"/>
            </p:cNvSpPr>
            <p:nvPr/>
          </p:nvSpPr>
          <p:spPr bwMode="auto">
            <a:xfrm>
              <a:off x="8131338" y="6747510"/>
              <a:ext cx="47557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60" name="Rectangle 90"/>
            <p:cNvSpPr>
              <a:spLocks noChangeArrowheads="1"/>
            </p:cNvSpPr>
            <p:nvPr/>
          </p:nvSpPr>
          <p:spPr bwMode="auto">
            <a:xfrm>
              <a:off x="8131338" y="6747510"/>
              <a:ext cx="47557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61" name="Rectangle 91"/>
            <p:cNvSpPr>
              <a:spLocks noChangeArrowheads="1"/>
            </p:cNvSpPr>
            <p:nvPr/>
          </p:nvSpPr>
          <p:spPr bwMode="auto">
            <a:xfrm>
              <a:off x="8223517" y="6747510"/>
              <a:ext cx="47557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62" name="Rectangle 92"/>
            <p:cNvSpPr>
              <a:spLocks noChangeArrowheads="1"/>
            </p:cNvSpPr>
            <p:nvPr/>
          </p:nvSpPr>
          <p:spPr bwMode="auto">
            <a:xfrm>
              <a:off x="8223517" y="6747510"/>
              <a:ext cx="47557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63" name="Rectangle 93"/>
            <p:cNvSpPr>
              <a:spLocks noChangeArrowheads="1"/>
            </p:cNvSpPr>
            <p:nvPr/>
          </p:nvSpPr>
          <p:spPr bwMode="auto">
            <a:xfrm>
              <a:off x="8312173" y="6747510"/>
              <a:ext cx="51080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64" name="Rectangle 94"/>
            <p:cNvSpPr>
              <a:spLocks noChangeArrowheads="1"/>
            </p:cNvSpPr>
            <p:nvPr/>
          </p:nvSpPr>
          <p:spPr bwMode="auto">
            <a:xfrm>
              <a:off x="8312173" y="6747510"/>
              <a:ext cx="51080" cy="11307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65" name="Rectangle 95"/>
            <p:cNvSpPr>
              <a:spLocks noChangeArrowheads="1"/>
            </p:cNvSpPr>
            <p:nvPr/>
          </p:nvSpPr>
          <p:spPr bwMode="auto">
            <a:xfrm>
              <a:off x="7493130" y="5793695"/>
              <a:ext cx="473225" cy="1200384"/>
            </a:xfrm>
            <a:prstGeom prst="rect">
              <a:avLst/>
            </a:prstGeom>
            <a:solidFill>
              <a:srgbClr val="E27C00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66" name="Rectangle 96"/>
            <p:cNvSpPr>
              <a:spLocks noChangeArrowheads="1"/>
            </p:cNvSpPr>
            <p:nvPr/>
          </p:nvSpPr>
          <p:spPr bwMode="auto">
            <a:xfrm>
              <a:off x="7493130" y="5793695"/>
              <a:ext cx="473225" cy="1200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67" name="Freeform 97"/>
            <p:cNvSpPr>
              <a:spLocks/>
            </p:cNvSpPr>
            <p:nvPr/>
          </p:nvSpPr>
          <p:spPr bwMode="auto">
            <a:xfrm>
              <a:off x="7493130" y="6256469"/>
              <a:ext cx="473225" cy="737610"/>
            </a:xfrm>
            <a:custGeom>
              <a:avLst/>
              <a:gdLst>
                <a:gd name="T0" fmla="*/ 806 w 806"/>
                <a:gd name="T1" fmla="*/ 0 h 1409"/>
                <a:gd name="T2" fmla="*/ 0 w 806"/>
                <a:gd name="T3" fmla="*/ 254 h 1409"/>
                <a:gd name="T4" fmla="*/ 0 w 806"/>
                <a:gd name="T5" fmla="*/ 1409 h 1409"/>
                <a:gd name="T6" fmla="*/ 806 w 806"/>
                <a:gd name="T7" fmla="*/ 1409 h 1409"/>
                <a:gd name="T8" fmla="*/ 806 w 806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6" h="1409">
                  <a:moveTo>
                    <a:pt x="806" y="0"/>
                  </a:moveTo>
                  <a:lnTo>
                    <a:pt x="0" y="254"/>
                  </a:lnTo>
                  <a:lnTo>
                    <a:pt x="0" y="1409"/>
                  </a:lnTo>
                  <a:lnTo>
                    <a:pt x="806" y="1409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68" name="Freeform 98"/>
            <p:cNvSpPr>
              <a:spLocks/>
            </p:cNvSpPr>
            <p:nvPr/>
          </p:nvSpPr>
          <p:spPr bwMode="auto">
            <a:xfrm>
              <a:off x="7493130" y="6256469"/>
              <a:ext cx="473225" cy="737610"/>
            </a:xfrm>
            <a:custGeom>
              <a:avLst/>
              <a:gdLst>
                <a:gd name="T0" fmla="*/ 806 w 806"/>
                <a:gd name="T1" fmla="*/ 0 h 1409"/>
                <a:gd name="T2" fmla="*/ 0 w 806"/>
                <a:gd name="T3" fmla="*/ 254 h 1409"/>
                <a:gd name="T4" fmla="*/ 0 w 806"/>
                <a:gd name="T5" fmla="*/ 1409 h 1409"/>
                <a:gd name="T6" fmla="*/ 806 w 806"/>
                <a:gd name="T7" fmla="*/ 1409 h 1409"/>
                <a:gd name="T8" fmla="*/ 806 w 806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6" h="1409">
                  <a:moveTo>
                    <a:pt x="806" y="0"/>
                  </a:moveTo>
                  <a:lnTo>
                    <a:pt x="0" y="254"/>
                  </a:lnTo>
                  <a:lnTo>
                    <a:pt x="0" y="1409"/>
                  </a:lnTo>
                  <a:lnTo>
                    <a:pt x="806" y="1409"/>
                  </a:lnTo>
                  <a:lnTo>
                    <a:pt x="8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69" name="Rectangle 99"/>
            <p:cNvSpPr>
              <a:spLocks noChangeArrowheads="1"/>
            </p:cNvSpPr>
            <p:nvPr/>
          </p:nvSpPr>
          <p:spPr bwMode="auto">
            <a:xfrm>
              <a:off x="7426197" y="5790554"/>
              <a:ext cx="66932" cy="120352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70" name="Rectangle 100"/>
            <p:cNvSpPr>
              <a:spLocks noChangeArrowheads="1"/>
            </p:cNvSpPr>
            <p:nvPr/>
          </p:nvSpPr>
          <p:spPr bwMode="auto">
            <a:xfrm>
              <a:off x="7413281" y="5768043"/>
              <a:ext cx="571862" cy="2565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71" name="Rectangle 101"/>
            <p:cNvSpPr>
              <a:spLocks noChangeArrowheads="1"/>
            </p:cNvSpPr>
            <p:nvPr/>
          </p:nvSpPr>
          <p:spPr bwMode="auto">
            <a:xfrm>
              <a:off x="7413281" y="5753909"/>
              <a:ext cx="571862" cy="2565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72" name="Rectangle 102"/>
            <p:cNvSpPr>
              <a:spLocks noChangeArrowheads="1"/>
            </p:cNvSpPr>
            <p:nvPr/>
          </p:nvSpPr>
          <p:spPr bwMode="auto">
            <a:xfrm>
              <a:off x="7562998" y="5864368"/>
              <a:ext cx="54016" cy="116741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73" name="Rectangle 103"/>
            <p:cNvSpPr>
              <a:spLocks noChangeArrowheads="1"/>
            </p:cNvSpPr>
            <p:nvPr/>
          </p:nvSpPr>
          <p:spPr bwMode="auto">
            <a:xfrm>
              <a:off x="7661049" y="5864368"/>
              <a:ext cx="54016" cy="116741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74" name="Rectangle 104"/>
            <p:cNvSpPr>
              <a:spLocks noChangeArrowheads="1"/>
            </p:cNvSpPr>
            <p:nvPr/>
          </p:nvSpPr>
          <p:spPr bwMode="auto">
            <a:xfrm>
              <a:off x="7759686" y="5864368"/>
              <a:ext cx="54016" cy="116741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75" name="Rectangle 105"/>
            <p:cNvSpPr>
              <a:spLocks noChangeArrowheads="1"/>
            </p:cNvSpPr>
            <p:nvPr/>
          </p:nvSpPr>
          <p:spPr bwMode="auto">
            <a:xfrm>
              <a:off x="7858324" y="5864368"/>
              <a:ext cx="54016" cy="116741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76" name="Rectangle 106"/>
            <p:cNvSpPr>
              <a:spLocks noChangeArrowheads="1"/>
            </p:cNvSpPr>
            <p:nvPr/>
          </p:nvSpPr>
          <p:spPr bwMode="auto">
            <a:xfrm>
              <a:off x="7562998" y="6046021"/>
              <a:ext cx="54016" cy="113599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77" name="Rectangle 107"/>
            <p:cNvSpPr>
              <a:spLocks noChangeArrowheads="1"/>
            </p:cNvSpPr>
            <p:nvPr/>
          </p:nvSpPr>
          <p:spPr bwMode="auto">
            <a:xfrm>
              <a:off x="7661049" y="6046021"/>
              <a:ext cx="54016" cy="113599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78" name="Rectangle 108"/>
            <p:cNvSpPr>
              <a:spLocks noChangeArrowheads="1"/>
            </p:cNvSpPr>
            <p:nvPr/>
          </p:nvSpPr>
          <p:spPr bwMode="auto">
            <a:xfrm>
              <a:off x="7759686" y="6046021"/>
              <a:ext cx="54016" cy="113599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79" name="Rectangle 109"/>
            <p:cNvSpPr>
              <a:spLocks noChangeArrowheads="1"/>
            </p:cNvSpPr>
            <p:nvPr/>
          </p:nvSpPr>
          <p:spPr bwMode="auto">
            <a:xfrm>
              <a:off x="7858324" y="6046021"/>
              <a:ext cx="54016" cy="113599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80" name="Rectangle 110"/>
            <p:cNvSpPr>
              <a:spLocks noChangeArrowheads="1"/>
            </p:cNvSpPr>
            <p:nvPr/>
          </p:nvSpPr>
          <p:spPr bwMode="auto">
            <a:xfrm>
              <a:off x="7562998" y="6225058"/>
              <a:ext cx="54016" cy="11621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81" name="Rectangle 111"/>
            <p:cNvSpPr>
              <a:spLocks noChangeArrowheads="1"/>
            </p:cNvSpPr>
            <p:nvPr/>
          </p:nvSpPr>
          <p:spPr bwMode="auto">
            <a:xfrm>
              <a:off x="7661049" y="6225058"/>
              <a:ext cx="54016" cy="11621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82" name="Rectangle 112"/>
            <p:cNvSpPr>
              <a:spLocks noChangeArrowheads="1"/>
            </p:cNvSpPr>
            <p:nvPr/>
          </p:nvSpPr>
          <p:spPr bwMode="auto">
            <a:xfrm>
              <a:off x="7759686" y="6225058"/>
              <a:ext cx="54016" cy="11621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83" name="Rectangle 113"/>
            <p:cNvSpPr>
              <a:spLocks noChangeArrowheads="1"/>
            </p:cNvSpPr>
            <p:nvPr/>
          </p:nvSpPr>
          <p:spPr bwMode="auto">
            <a:xfrm>
              <a:off x="7858324" y="6225058"/>
              <a:ext cx="54016" cy="11621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84" name="Rectangle 114"/>
            <p:cNvSpPr>
              <a:spLocks noChangeArrowheads="1"/>
            </p:cNvSpPr>
            <p:nvPr/>
          </p:nvSpPr>
          <p:spPr bwMode="auto">
            <a:xfrm>
              <a:off x="7562998" y="6406713"/>
              <a:ext cx="54016" cy="11621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85" name="Rectangle 115"/>
            <p:cNvSpPr>
              <a:spLocks noChangeArrowheads="1"/>
            </p:cNvSpPr>
            <p:nvPr/>
          </p:nvSpPr>
          <p:spPr bwMode="auto">
            <a:xfrm>
              <a:off x="7661049" y="6406713"/>
              <a:ext cx="54016" cy="11621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86" name="Rectangle 116"/>
            <p:cNvSpPr>
              <a:spLocks noChangeArrowheads="1"/>
            </p:cNvSpPr>
            <p:nvPr/>
          </p:nvSpPr>
          <p:spPr bwMode="auto">
            <a:xfrm>
              <a:off x="7759686" y="6406713"/>
              <a:ext cx="54016" cy="11621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87" name="Rectangle 117"/>
            <p:cNvSpPr>
              <a:spLocks noChangeArrowheads="1"/>
            </p:cNvSpPr>
            <p:nvPr/>
          </p:nvSpPr>
          <p:spPr bwMode="auto">
            <a:xfrm>
              <a:off x="7858324" y="6406713"/>
              <a:ext cx="54016" cy="11621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88" name="Rectangle 118"/>
            <p:cNvSpPr>
              <a:spLocks noChangeArrowheads="1"/>
            </p:cNvSpPr>
            <p:nvPr/>
          </p:nvSpPr>
          <p:spPr bwMode="auto">
            <a:xfrm>
              <a:off x="7562998" y="6588367"/>
              <a:ext cx="54016" cy="11621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89" name="Rectangle 119"/>
            <p:cNvSpPr>
              <a:spLocks noChangeArrowheads="1"/>
            </p:cNvSpPr>
            <p:nvPr/>
          </p:nvSpPr>
          <p:spPr bwMode="auto">
            <a:xfrm>
              <a:off x="7661049" y="6588367"/>
              <a:ext cx="54016" cy="11621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90" name="Rectangle 120"/>
            <p:cNvSpPr>
              <a:spLocks noChangeArrowheads="1"/>
            </p:cNvSpPr>
            <p:nvPr/>
          </p:nvSpPr>
          <p:spPr bwMode="auto">
            <a:xfrm>
              <a:off x="7759686" y="6588367"/>
              <a:ext cx="54016" cy="11621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91" name="Rectangle 121"/>
            <p:cNvSpPr>
              <a:spLocks noChangeArrowheads="1"/>
            </p:cNvSpPr>
            <p:nvPr/>
          </p:nvSpPr>
          <p:spPr bwMode="auto">
            <a:xfrm>
              <a:off x="7858324" y="6588367"/>
              <a:ext cx="54016" cy="11621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92" name="Rectangle 122"/>
            <p:cNvSpPr>
              <a:spLocks noChangeArrowheads="1"/>
            </p:cNvSpPr>
            <p:nvPr/>
          </p:nvSpPr>
          <p:spPr bwMode="auto">
            <a:xfrm>
              <a:off x="7562998" y="6770021"/>
              <a:ext cx="54016" cy="113599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93" name="Rectangle 123"/>
            <p:cNvSpPr>
              <a:spLocks noChangeArrowheads="1"/>
            </p:cNvSpPr>
            <p:nvPr/>
          </p:nvSpPr>
          <p:spPr bwMode="auto">
            <a:xfrm>
              <a:off x="7661049" y="6770021"/>
              <a:ext cx="54016" cy="113599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94" name="Rectangle 124"/>
            <p:cNvSpPr>
              <a:spLocks noChangeArrowheads="1"/>
            </p:cNvSpPr>
            <p:nvPr/>
          </p:nvSpPr>
          <p:spPr bwMode="auto">
            <a:xfrm>
              <a:off x="7759686" y="6770021"/>
              <a:ext cx="54016" cy="113599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295" name="Rectangle 125"/>
            <p:cNvSpPr>
              <a:spLocks noChangeArrowheads="1"/>
            </p:cNvSpPr>
            <p:nvPr/>
          </p:nvSpPr>
          <p:spPr bwMode="auto">
            <a:xfrm>
              <a:off x="7858324" y="6770021"/>
              <a:ext cx="54016" cy="113599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296" name="Group 295"/>
          <p:cNvGrpSpPr/>
          <p:nvPr/>
        </p:nvGrpSpPr>
        <p:grpSpPr>
          <a:xfrm>
            <a:off x="2432862" y="4644886"/>
            <a:ext cx="500684" cy="500684"/>
            <a:chOff x="2287588" y="3095625"/>
            <a:chExt cx="333375" cy="333375"/>
          </a:xfrm>
        </p:grpSpPr>
        <p:sp>
          <p:nvSpPr>
            <p:cNvPr id="297" name="Rectangle 296"/>
            <p:cNvSpPr/>
            <p:nvPr/>
          </p:nvSpPr>
          <p:spPr bwMode="auto">
            <a:xfrm rot="2658552">
              <a:off x="2345053" y="3153300"/>
              <a:ext cx="221397" cy="214105"/>
            </a:xfrm>
            <a:prstGeom prst="rect">
              <a:avLst/>
            </a:prstGeom>
            <a:solidFill>
              <a:schemeClr val="accent5"/>
            </a:solidFill>
            <a:ln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34290" rIns="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685647">
                <a:defRPr/>
              </a:pPr>
              <a:endParaRPr lang="en-US" sz="1471" kern="0"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298" name="Freeform 76"/>
            <p:cNvSpPr>
              <a:spLocks noEditPoints="1"/>
            </p:cNvSpPr>
            <p:nvPr/>
          </p:nvSpPr>
          <p:spPr bwMode="auto">
            <a:xfrm>
              <a:off x="2287588" y="3095625"/>
              <a:ext cx="333375" cy="333375"/>
            </a:xfrm>
            <a:custGeom>
              <a:avLst/>
              <a:gdLst>
                <a:gd name="T0" fmla="*/ 803 w 826"/>
                <a:gd name="T1" fmla="*/ 360 h 825"/>
                <a:gd name="T2" fmla="*/ 467 w 826"/>
                <a:gd name="T3" fmla="*/ 24 h 825"/>
                <a:gd name="T4" fmla="*/ 413 w 826"/>
                <a:gd name="T5" fmla="*/ 0 h 825"/>
                <a:gd name="T6" fmla="*/ 358 w 826"/>
                <a:gd name="T7" fmla="*/ 24 h 825"/>
                <a:gd name="T8" fmla="*/ 24 w 826"/>
                <a:gd name="T9" fmla="*/ 358 h 825"/>
                <a:gd name="T10" fmla="*/ 0 w 826"/>
                <a:gd name="T11" fmla="*/ 413 h 825"/>
                <a:gd name="T12" fmla="*/ 24 w 826"/>
                <a:gd name="T13" fmla="*/ 467 h 825"/>
                <a:gd name="T14" fmla="*/ 358 w 826"/>
                <a:gd name="T15" fmla="*/ 802 h 825"/>
                <a:gd name="T16" fmla="*/ 413 w 826"/>
                <a:gd name="T17" fmla="*/ 825 h 825"/>
                <a:gd name="T18" fmla="*/ 467 w 826"/>
                <a:gd name="T19" fmla="*/ 802 h 825"/>
                <a:gd name="T20" fmla="*/ 803 w 826"/>
                <a:gd name="T21" fmla="*/ 469 h 825"/>
                <a:gd name="T22" fmla="*/ 826 w 826"/>
                <a:gd name="T23" fmla="*/ 414 h 825"/>
                <a:gd name="T24" fmla="*/ 803 w 826"/>
                <a:gd name="T25" fmla="*/ 360 h 825"/>
                <a:gd name="T26" fmla="*/ 413 w 826"/>
                <a:gd name="T27" fmla="*/ 73 h 825"/>
                <a:gd name="T28" fmla="*/ 521 w 826"/>
                <a:gd name="T29" fmla="*/ 182 h 825"/>
                <a:gd name="T30" fmla="*/ 446 w 826"/>
                <a:gd name="T31" fmla="*/ 182 h 825"/>
                <a:gd name="T32" fmla="*/ 446 w 826"/>
                <a:gd name="T33" fmla="*/ 340 h 825"/>
                <a:gd name="T34" fmla="*/ 381 w 826"/>
                <a:gd name="T35" fmla="*/ 340 h 825"/>
                <a:gd name="T36" fmla="*/ 381 w 826"/>
                <a:gd name="T37" fmla="*/ 182 h 825"/>
                <a:gd name="T38" fmla="*/ 304 w 826"/>
                <a:gd name="T39" fmla="*/ 182 h 825"/>
                <a:gd name="T40" fmla="*/ 413 w 826"/>
                <a:gd name="T41" fmla="*/ 73 h 825"/>
                <a:gd name="T42" fmla="*/ 106 w 826"/>
                <a:gd name="T43" fmla="*/ 446 h 825"/>
                <a:gd name="T44" fmla="*/ 106 w 826"/>
                <a:gd name="T45" fmla="*/ 380 h 825"/>
                <a:gd name="T46" fmla="*/ 254 w 826"/>
                <a:gd name="T47" fmla="*/ 380 h 825"/>
                <a:gd name="T48" fmla="*/ 254 w 826"/>
                <a:gd name="T49" fmla="*/ 304 h 825"/>
                <a:gd name="T50" fmla="*/ 363 w 826"/>
                <a:gd name="T51" fmla="*/ 413 h 825"/>
                <a:gd name="T52" fmla="*/ 254 w 826"/>
                <a:gd name="T53" fmla="*/ 521 h 825"/>
                <a:gd name="T54" fmla="*/ 254 w 826"/>
                <a:gd name="T55" fmla="*/ 446 h 825"/>
                <a:gd name="T56" fmla="*/ 106 w 826"/>
                <a:gd name="T57" fmla="*/ 446 h 825"/>
                <a:gd name="T58" fmla="*/ 413 w 826"/>
                <a:gd name="T59" fmla="*/ 752 h 825"/>
                <a:gd name="T60" fmla="*/ 304 w 826"/>
                <a:gd name="T61" fmla="*/ 643 h 825"/>
                <a:gd name="T62" fmla="*/ 380 w 826"/>
                <a:gd name="T63" fmla="*/ 643 h 825"/>
                <a:gd name="T64" fmla="*/ 380 w 826"/>
                <a:gd name="T65" fmla="*/ 488 h 825"/>
                <a:gd name="T66" fmla="*/ 444 w 826"/>
                <a:gd name="T67" fmla="*/ 488 h 825"/>
                <a:gd name="T68" fmla="*/ 444 w 826"/>
                <a:gd name="T69" fmla="*/ 643 h 825"/>
                <a:gd name="T70" fmla="*/ 521 w 826"/>
                <a:gd name="T71" fmla="*/ 643 h 825"/>
                <a:gd name="T72" fmla="*/ 413 w 826"/>
                <a:gd name="T73" fmla="*/ 752 h 825"/>
                <a:gd name="T74" fmla="*/ 719 w 826"/>
                <a:gd name="T75" fmla="*/ 446 h 825"/>
                <a:gd name="T76" fmla="*/ 572 w 826"/>
                <a:gd name="T77" fmla="*/ 446 h 825"/>
                <a:gd name="T78" fmla="*/ 572 w 826"/>
                <a:gd name="T79" fmla="*/ 521 h 825"/>
                <a:gd name="T80" fmla="*/ 464 w 826"/>
                <a:gd name="T81" fmla="*/ 413 h 825"/>
                <a:gd name="T82" fmla="*/ 572 w 826"/>
                <a:gd name="T83" fmla="*/ 304 h 825"/>
                <a:gd name="T84" fmla="*/ 572 w 826"/>
                <a:gd name="T85" fmla="*/ 380 h 825"/>
                <a:gd name="T86" fmla="*/ 719 w 826"/>
                <a:gd name="T87" fmla="*/ 380 h 825"/>
                <a:gd name="T88" fmla="*/ 719 w 826"/>
                <a:gd name="T89" fmla="*/ 446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26" h="825">
                  <a:moveTo>
                    <a:pt x="803" y="360"/>
                  </a:moveTo>
                  <a:lnTo>
                    <a:pt x="467" y="24"/>
                  </a:lnTo>
                  <a:cubicBezTo>
                    <a:pt x="452" y="9"/>
                    <a:pt x="432" y="0"/>
                    <a:pt x="413" y="0"/>
                  </a:cubicBezTo>
                  <a:cubicBezTo>
                    <a:pt x="393" y="0"/>
                    <a:pt x="373" y="9"/>
                    <a:pt x="358" y="24"/>
                  </a:cubicBezTo>
                  <a:lnTo>
                    <a:pt x="24" y="358"/>
                  </a:lnTo>
                  <a:cubicBezTo>
                    <a:pt x="9" y="373"/>
                    <a:pt x="0" y="393"/>
                    <a:pt x="0" y="413"/>
                  </a:cubicBezTo>
                  <a:cubicBezTo>
                    <a:pt x="0" y="432"/>
                    <a:pt x="9" y="452"/>
                    <a:pt x="24" y="467"/>
                  </a:cubicBezTo>
                  <a:lnTo>
                    <a:pt x="358" y="802"/>
                  </a:lnTo>
                  <a:cubicBezTo>
                    <a:pt x="373" y="816"/>
                    <a:pt x="393" y="825"/>
                    <a:pt x="413" y="825"/>
                  </a:cubicBezTo>
                  <a:cubicBezTo>
                    <a:pt x="432" y="825"/>
                    <a:pt x="452" y="816"/>
                    <a:pt x="467" y="802"/>
                  </a:cubicBezTo>
                  <a:lnTo>
                    <a:pt x="803" y="469"/>
                  </a:lnTo>
                  <a:cubicBezTo>
                    <a:pt x="818" y="454"/>
                    <a:pt x="826" y="434"/>
                    <a:pt x="826" y="414"/>
                  </a:cubicBezTo>
                  <a:cubicBezTo>
                    <a:pt x="826" y="393"/>
                    <a:pt x="818" y="375"/>
                    <a:pt x="803" y="360"/>
                  </a:cubicBezTo>
                  <a:close/>
                  <a:moveTo>
                    <a:pt x="413" y="73"/>
                  </a:moveTo>
                  <a:lnTo>
                    <a:pt x="521" y="182"/>
                  </a:lnTo>
                  <a:lnTo>
                    <a:pt x="446" y="182"/>
                  </a:lnTo>
                  <a:lnTo>
                    <a:pt x="446" y="340"/>
                  </a:lnTo>
                  <a:lnTo>
                    <a:pt x="381" y="340"/>
                  </a:lnTo>
                  <a:lnTo>
                    <a:pt x="381" y="182"/>
                  </a:lnTo>
                  <a:lnTo>
                    <a:pt x="304" y="182"/>
                  </a:lnTo>
                  <a:lnTo>
                    <a:pt x="413" y="73"/>
                  </a:lnTo>
                  <a:close/>
                  <a:moveTo>
                    <a:pt x="106" y="446"/>
                  </a:moveTo>
                  <a:lnTo>
                    <a:pt x="106" y="380"/>
                  </a:lnTo>
                  <a:lnTo>
                    <a:pt x="254" y="380"/>
                  </a:lnTo>
                  <a:lnTo>
                    <a:pt x="254" y="304"/>
                  </a:lnTo>
                  <a:lnTo>
                    <a:pt x="363" y="413"/>
                  </a:lnTo>
                  <a:lnTo>
                    <a:pt x="254" y="521"/>
                  </a:lnTo>
                  <a:lnTo>
                    <a:pt x="254" y="446"/>
                  </a:lnTo>
                  <a:lnTo>
                    <a:pt x="106" y="446"/>
                  </a:lnTo>
                  <a:close/>
                  <a:moveTo>
                    <a:pt x="413" y="752"/>
                  </a:moveTo>
                  <a:lnTo>
                    <a:pt x="304" y="643"/>
                  </a:lnTo>
                  <a:lnTo>
                    <a:pt x="380" y="643"/>
                  </a:lnTo>
                  <a:lnTo>
                    <a:pt x="380" y="488"/>
                  </a:lnTo>
                  <a:lnTo>
                    <a:pt x="444" y="488"/>
                  </a:lnTo>
                  <a:lnTo>
                    <a:pt x="444" y="643"/>
                  </a:lnTo>
                  <a:lnTo>
                    <a:pt x="521" y="643"/>
                  </a:lnTo>
                  <a:lnTo>
                    <a:pt x="413" y="752"/>
                  </a:lnTo>
                  <a:close/>
                  <a:moveTo>
                    <a:pt x="719" y="446"/>
                  </a:moveTo>
                  <a:lnTo>
                    <a:pt x="572" y="446"/>
                  </a:lnTo>
                  <a:lnTo>
                    <a:pt x="572" y="521"/>
                  </a:lnTo>
                  <a:lnTo>
                    <a:pt x="464" y="413"/>
                  </a:lnTo>
                  <a:lnTo>
                    <a:pt x="572" y="304"/>
                  </a:lnTo>
                  <a:lnTo>
                    <a:pt x="572" y="380"/>
                  </a:lnTo>
                  <a:lnTo>
                    <a:pt x="719" y="380"/>
                  </a:lnTo>
                  <a:lnTo>
                    <a:pt x="719" y="446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7232" tIns="33616" rIns="67232" bIns="33616" numCol="1" anchor="t" anchorCtr="0" compatLnSpc="1">
              <a:prstTxWarp prst="textNoShape">
                <a:avLst/>
              </a:prstTxWarp>
            </a:bodyPr>
            <a:lstStyle/>
            <a:p>
              <a:pPr defTabSz="67235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ysClr val="windowText" lastClr="000000"/>
                </a:solidFill>
              </a:endParaRPr>
            </a:p>
          </p:txBody>
        </p:sp>
      </p:grpSp>
      <p:cxnSp>
        <p:nvCxnSpPr>
          <p:cNvPr id="299" name="Straight Arrow Connector 48"/>
          <p:cNvCxnSpPr>
            <a:endCxn id="53" idx="2"/>
          </p:cNvCxnSpPr>
          <p:nvPr/>
        </p:nvCxnSpPr>
        <p:spPr>
          <a:xfrm flipV="1">
            <a:off x="2674555" y="4065105"/>
            <a:ext cx="899670" cy="551190"/>
          </a:xfrm>
          <a:prstGeom prst="bentConnector3">
            <a:avLst>
              <a:gd name="adj1" fmla="val 460"/>
            </a:avLst>
          </a:prstGeom>
          <a:ln w="25400">
            <a:solidFill>
              <a:schemeClr val="accent5"/>
            </a:solidFill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0" name="Straight Arrow Connector 48"/>
          <p:cNvCxnSpPr/>
          <p:nvPr/>
        </p:nvCxnSpPr>
        <p:spPr>
          <a:xfrm>
            <a:off x="2976372" y="3341406"/>
            <a:ext cx="520994" cy="6736"/>
          </a:xfrm>
          <a:prstGeom prst="straightConnector1">
            <a:avLst/>
          </a:prstGeom>
          <a:ln w="25400">
            <a:solidFill>
              <a:schemeClr val="accent5"/>
            </a:solidFill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Elbow Connector 300"/>
          <p:cNvCxnSpPr/>
          <p:nvPr/>
        </p:nvCxnSpPr>
        <p:spPr>
          <a:xfrm flipV="1">
            <a:off x="7371879" y="4127355"/>
            <a:ext cx="980512" cy="874439"/>
          </a:xfrm>
          <a:prstGeom prst="bentConnector3">
            <a:avLst>
              <a:gd name="adj1" fmla="val 50000"/>
            </a:avLst>
          </a:prstGeom>
          <a:ln w="38100">
            <a:solidFill>
              <a:schemeClr val="tx1">
                <a:lumMod val="60000"/>
                <a:lumOff val="40000"/>
              </a:schemeClr>
            </a:solidFill>
            <a:headEnd type="triangle" w="lg" len="med"/>
            <a:tailEnd type="triangle" w="lg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02" name="Elbow Connector 301"/>
          <p:cNvCxnSpPr>
            <a:stCxn id="60" idx="5"/>
          </p:cNvCxnSpPr>
          <p:nvPr/>
        </p:nvCxnSpPr>
        <p:spPr>
          <a:xfrm>
            <a:off x="7371879" y="4969437"/>
            <a:ext cx="1028397" cy="448408"/>
          </a:xfrm>
          <a:prstGeom prst="bentConnector3">
            <a:avLst>
              <a:gd name="adj1" fmla="val 50000"/>
            </a:avLst>
          </a:prstGeom>
          <a:ln w="38100">
            <a:solidFill>
              <a:schemeClr val="tx1">
                <a:lumMod val="60000"/>
                <a:lumOff val="40000"/>
              </a:schemeClr>
            </a:solidFill>
            <a:headEnd type="triangle" w="lg" len="med"/>
            <a:tailEnd type="triangle" w="lg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03" name="Elbow Connector 302"/>
          <p:cNvCxnSpPr>
            <a:stCxn id="60" idx="5"/>
            <a:endCxn id="67" idx="5"/>
          </p:cNvCxnSpPr>
          <p:nvPr/>
        </p:nvCxnSpPr>
        <p:spPr>
          <a:xfrm flipV="1">
            <a:off x="7371879" y="2988555"/>
            <a:ext cx="798525" cy="1980883"/>
          </a:xfrm>
          <a:prstGeom prst="bentConnector3">
            <a:avLst>
              <a:gd name="adj1" fmla="val 62661"/>
            </a:avLst>
          </a:prstGeom>
          <a:ln w="38100">
            <a:solidFill>
              <a:schemeClr val="tx1">
                <a:lumMod val="60000"/>
                <a:lumOff val="40000"/>
              </a:schemeClr>
            </a:solidFill>
            <a:headEnd type="triangle" w="lg" len="med"/>
            <a:tailEnd type="triangle" w="lg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pSp>
        <p:nvGrpSpPr>
          <p:cNvPr id="304" name="Group 303"/>
          <p:cNvGrpSpPr/>
          <p:nvPr/>
        </p:nvGrpSpPr>
        <p:grpSpPr>
          <a:xfrm>
            <a:off x="8420746" y="4623073"/>
            <a:ext cx="1926607" cy="1110837"/>
            <a:chOff x="9409176" y="5249862"/>
            <a:chExt cx="2620319" cy="1510816"/>
          </a:xfrm>
        </p:grpSpPr>
        <p:grpSp>
          <p:nvGrpSpPr>
            <p:cNvPr id="305" name="Group 304"/>
            <p:cNvGrpSpPr/>
            <p:nvPr/>
          </p:nvGrpSpPr>
          <p:grpSpPr>
            <a:xfrm>
              <a:off x="9409176" y="5249862"/>
              <a:ext cx="2620319" cy="1510816"/>
              <a:chOff x="4248046" y="490888"/>
              <a:chExt cx="8361830" cy="4821237"/>
            </a:xfrm>
          </p:grpSpPr>
          <p:sp>
            <p:nvSpPr>
              <p:cNvPr id="311" name="Freeform 5"/>
              <p:cNvSpPr>
                <a:spLocks/>
              </p:cNvSpPr>
              <p:nvPr/>
            </p:nvSpPr>
            <p:spPr bwMode="auto">
              <a:xfrm>
                <a:off x="4248046" y="490888"/>
                <a:ext cx="8361830" cy="4789139"/>
              </a:xfrm>
              <a:custGeom>
                <a:avLst/>
                <a:gdLst>
                  <a:gd name="T0" fmla="*/ 187 w 224"/>
                  <a:gd name="T1" fmla="*/ 53 h 127"/>
                  <a:gd name="T2" fmla="*/ 184 w 224"/>
                  <a:gd name="T3" fmla="*/ 54 h 127"/>
                  <a:gd name="T4" fmla="*/ 187 w 224"/>
                  <a:gd name="T5" fmla="*/ 37 h 127"/>
                  <a:gd name="T6" fmla="*/ 151 w 224"/>
                  <a:gd name="T7" fmla="*/ 0 h 127"/>
                  <a:gd name="T8" fmla="*/ 114 w 224"/>
                  <a:gd name="T9" fmla="*/ 33 h 127"/>
                  <a:gd name="T10" fmla="*/ 87 w 224"/>
                  <a:gd name="T11" fmla="*/ 21 h 127"/>
                  <a:gd name="T12" fmla="*/ 50 w 224"/>
                  <a:gd name="T13" fmla="*/ 56 h 127"/>
                  <a:gd name="T14" fmla="*/ 37 w 224"/>
                  <a:gd name="T15" fmla="*/ 53 h 127"/>
                  <a:gd name="T16" fmla="*/ 0 w 224"/>
                  <a:gd name="T17" fmla="*/ 90 h 127"/>
                  <a:gd name="T18" fmla="*/ 37 w 224"/>
                  <a:gd name="T19" fmla="*/ 127 h 127"/>
                  <a:gd name="T20" fmla="*/ 187 w 224"/>
                  <a:gd name="T21" fmla="*/ 127 h 127"/>
                  <a:gd name="T22" fmla="*/ 224 w 224"/>
                  <a:gd name="T23" fmla="*/ 90 h 127"/>
                  <a:gd name="T24" fmla="*/ 187 w 224"/>
                  <a:gd name="T25" fmla="*/ 5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4" h="127">
                    <a:moveTo>
                      <a:pt x="187" y="53"/>
                    </a:moveTo>
                    <a:cubicBezTo>
                      <a:pt x="186" y="53"/>
                      <a:pt x="185" y="53"/>
                      <a:pt x="184" y="54"/>
                    </a:cubicBezTo>
                    <a:cubicBezTo>
                      <a:pt x="186" y="49"/>
                      <a:pt x="187" y="43"/>
                      <a:pt x="187" y="37"/>
                    </a:cubicBezTo>
                    <a:cubicBezTo>
                      <a:pt x="187" y="17"/>
                      <a:pt x="171" y="0"/>
                      <a:pt x="151" y="0"/>
                    </a:cubicBezTo>
                    <a:cubicBezTo>
                      <a:pt x="132" y="0"/>
                      <a:pt x="116" y="15"/>
                      <a:pt x="114" y="33"/>
                    </a:cubicBezTo>
                    <a:cubicBezTo>
                      <a:pt x="107" y="25"/>
                      <a:pt x="98" y="21"/>
                      <a:pt x="87" y="21"/>
                    </a:cubicBezTo>
                    <a:cubicBezTo>
                      <a:pt x="67" y="21"/>
                      <a:pt x="51" y="36"/>
                      <a:pt x="50" y="56"/>
                    </a:cubicBezTo>
                    <a:cubicBezTo>
                      <a:pt x="46" y="54"/>
                      <a:pt x="42" y="53"/>
                      <a:pt x="37" y="53"/>
                    </a:cubicBezTo>
                    <a:cubicBezTo>
                      <a:pt x="17" y="53"/>
                      <a:pt x="0" y="70"/>
                      <a:pt x="0" y="90"/>
                    </a:cubicBezTo>
                    <a:cubicBezTo>
                      <a:pt x="0" y="110"/>
                      <a:pt x="17" y="127"/>
                      <a:pt x="37" y="127"/>
                    </a:cubicBezTo>
                    <a:cubicBezTo>
                      <a:pt x="187" y="127"/>
                      <a:pt x="187" y="127"/>
                      <a:pt x="187" y="127"/>
                    </a:cubicBezTo>
                    <a:cubicBezTo>
                      <a:pt x="208" y="127"/>
                      <a:pt x="224" y="110"/>
                      <a:pt x="224" y="90"/>
                    </a:cubicBezTo>
                    <a:cubicBezTo>
                      <a:pt x="224" y="70"/>
                      <a:pt x="208" y="53"/>
                      <a:pt x="187" y="53"/>
                    </a:cubicBez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</p:spPr>
            <p:txBody>
              <a:bodyPr vert="horz" wrap="square" lIns="67232" tIns="33616" rIns="67232" bIns="33616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2" name="Freeform 5"/>
              <p:cNvSpPr>
                <a:spLocks/>
              </p:cNvSpPr>
              <p:nvPr/>
            </p:nvSpPr>
            <p:spPr bwMode="auto">
              <a:xfrm>
                <a:off x="4446872" y="755858"/>
                <a:ext cx="8070516" cy="4548506"/>
              </a:xfrm>
              <a:custGeom>
                <a:avLst/>
                <a:gdLst>
                  <a:gd name="T0" fmla="*/ 187 w 224"/>
                  <a:gd name="T1" fmla="*/ 53 h 127"/>
                  <a:gd name="T2" fmla="*/ 184 w 224"/>
                  <a:gd name="T3" fmla="*/ 54 h 127"/>
                  <a:gd name="T4" fmla="*/ 187 w 224"/>
                  <a:gd name="T5" fmla="*/ 37 h 127"/>
                  <a:gd name="T6" fmla="*/ 151 w 224"/>
                  <a:gd name="T7" fmla="*/ 0 h 127"/>
                  <a:gd name="T8" fmla="*/ 114 w 224"/>
                  <a:gd name="T9" fmla="*/ 33 h 127"/>
                  <a:gd name="T10" fmla="*/ 87 w 224"/>
                  <a:gd name="T11" fmla="*/ 21 h 127"/>
                  <a:gd name="T12" fmla="*/ 50 w 224"/>
                  <a:gd name="T13" fmla="*/ 56 h 127"/>
                  <a:gd name="T14" fmla="*/ 37 w 224"/>
                  <a:gd name="T15" fmla="*/ 53 h 127"/>
                  <a:gd name="T16" fmla="*/ 0 w 224"/>
                  <a:gd name="T17" fmla="*/ 90 h 127"/>
                  <a:gd name="T18" fmla="*/ 37 w 224"/>
                  <a:gd name="T19" fmla="*/ 127 h 127"/>
                  <a:gd name="T20" fmla="*/ 187 w 224"/>
                  <a:gd name="T21" fmla="*/ 127 h 127"/>
                  <a:gd name="T22" fmla="*/ 224 w 224"/>
                  <a:gd name="T23" fmla="*/ 90 h 127"/>
                  <a:gd name="T24" fmla="*/ 187 w 224"/>
                  <a:gd name="T25" fmla="*/ 5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4" h="127">
                    <a:moveTo>
                      <a:pt x="187" y="53"/>
                    </a:moveTo>
                    <a:cubicBezTo>
                      <a:pt x="186" y="53"/>
                      <a:pt x="185" y="53"/>
                      <a:pt x="184" y="54"/>
                    </a:cubicBezTo>
                    <a:cubicBezTo>
                      <a:pt x="186" y="49"/>
                      <a:pt x="187" y="43"/>
                      <a:pt x="187" y="37"/>
                    </a:cubicBezTo>
                    <a:cubicBezTo>
                      <a:pt x="187" y="17"/>
                      <a:pt x="171" y="0"/>
                      <a:pt x="151" y="0"/>
                    </a:cubicBezTo>
                    <a:cubicBezTo>
                      <a:pt x="132" y="0"/>
                      <a:pt x="116" y="15"/>
                      <a:pt x="114" y="33"/>
                    </a:cubicBezTo>
                    <a:cubicBezTo>
                      <a:pt x="107" y="25"/>
                      <a:pt x="98" y="21"/>
                      <a:pt x="87" y="21"/>
                    </a:cubicBezTo>
                    <a:cubicBezTo>
                      <a:pt x="67" y="21"/>
                      <a:pt x="51" y="36"/>
                      <a:pt x="50" y="56"/>
                    </a:cubicBezTo>
                    <a:cubicBezTo>
                      <a:pt x="46" y="54"/>
                      <a:pt x="42" y="53"/>
                      <a:pt x="37" y="53"/>
                    </a:cubicBezTo>
                    <a:cubicBezTo>
                      <a:pt x="17" y="53"/>
                      <a:pt x="0" y="70"/>
                      <a:pt x="0" y="90"/>
                    </a:cubicBezTo>
                    <a:cubicBezTo>
                      <a:pt x="0" y="110"/>
                      <a:pt x="17" y="127"/>
                      <a:pt x="37" y="127"/>
                    </a:cubicBezTo>
                    <a:cubicBezTo>
                      <a:pt x="187" y="127"/>
                      <a:pt x="187" y="127"/>
                      <a:pt x="187" y="127"/>
                    </a:cubicBezTo>
                    <a:cubicBezTo>
                      <a:pt x="208" y="127"/>
                      <a:pt x="224" y="110"/>
                      <a:pt x="224" y="90"/>
                    </a:cubicBezTo>
                    <a:cubicBezTo>
                      <a:pt x="224" y="70"/>
                      <a:pt x="208" y="53"/>
                      <a:pt x="187" y="5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67232" tIns="33616" rIns="67232" bIns="33616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3" name="Freeform 5"/>
              <p:cNvSpPr>
                <a:spLocks/>
              </p:cNvSpPr>
              <p:nvPr/>
            </p:nvSpPr>
            <p:spPr bwMode="auto">
              <a:xfrm>
                <a:off x="4803005" y="736609"/>
                <a:ext cx="7286665" cy="4575516"/>
              </a:xfrm>
              <a:custGeom>
                <a:avLst/>
                <a:gdLst>
                  <a:gd name="T0" fmla="*/ 187 w 224"/>
                  <a:gd name="T1" fmla="*/ 53 h 127"/>
                  <a:gd name="T2" fmla="*/ 184 w 224"/>
                  <a:gd name="T3" fmla="*/ 54 h 127"/>
                  <a:gd name="T4" fmla="*/ 187 w 224"/>
                  <a:gd name="T5" fmla="*/ 37 h 127"/>
                  <a:gd name="T6" fmla="*/ 151 w 224"/>
                  <a:gd name="T7" fmla="*/ 0 h 127"/>
                  <a:gd name="T8" fmla="*/ 114 w 224"/>
                  <a:gd name="T9" fmla="*/ 33 h 127"/>
                  <a:gd name="T10" fmla="*/ 87 w 224"/>
                  <a:gd name="T11" fmla="*/ 21 h 127"/>
                  <a:gd name="T12" fmla="*/ 50 w 224"/>
                  <a:gd name="T13" fmla="*/ 56 h 127"/>
                  <a:gd name="T14" fmla="*/ 37 w 224"/>
                  <a:gd name="T15" fmla="*/ 53 h 127"/>
                  <a:gd name="T16" fmla="*/ 0 w 224"/>
                  <a:gd name="T17" fmla="*/ 90 h 127"/>
                  <a:gd name="T18" fmla="*/ 37 w 224"/>
                  <a:gd name="T19" fmla="*/ 127 h 127"/>
                  <a:gd name="T20" fmla="*/ 187 w 224"/>
                  <a:gd name="T21" fmla="*/ 127 h 127"/>
                  <a:gd name="T22" fmla="*/ 224 w 224"/>
                  <a:gd name="T23" fmla="*/ 90 h 127"/>
                  <a:gd name="T24" fmla="*/ 187 w 224"/>
                  <a:gd name="T25" fmla="*/ 5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4" h="127">
                    <a:moveTo>
                      <a:pt x="187" y="53"/>
                    </a:moveTo>
                    <a:cubicBezTo>
                      <a:pt x="186" y="53"/>
                      <a:pt x="185" y="53"/>
                      <a:pt x="184" y="54"/>
                    </a:cubicBezTo>
                    <a:cubicBezTo>
                      <a:pt x="186" y="49"/>
                      <a:pt x="187" y="43"/>
                      <a:pt x="187" y="37"/>
                    </a:cubicBezTo>
                    <a:cubicBezTo>
                      <a:pt x="187" y="17"/>
                      <a:pt x="171" y="0"/>
                      <a:pt x="151" y="0"/>
                    </a:cubicBezTo>
                    <a:cubicBezTo>
                      <a:pt x="132" y="0"/>
                      <a:pt x="116" y="15"/>
                      <a:pt x="114" y="33"/>
                    </a:cubicBezTo>
                    <a:cubicBezTo>
                      <a:pt x="107" y="25"/>
                      <a:pt x="98" y="21"/>
                      <a:pt x="87" y="21"/>
                    </a:cubicBezTo>
                    <a:cubicBezTo>
                      <a:pt x="67" y="21"/>
                      <a:pt x="51" y="36"/>
                      <a:pt x="50" y="56"/>
                    </a:cubicBezTo>
                    <a:cubicBezTo>
                      <a:pt x="46" y="54"/>
                      <a:pt x="42" y="53"/>
                      <a:pt x="37" y="53"/>
                    </a:cubicBezTo>
                    <a:cubicBezTo>
                      <a:pt x="17" y="53"/>
                      <a:pt x="0" y="70"/>
                      <a:pt x="0" y="90"/>
                    </a:cubicBezTo>
                    <a:cubicBezTo>
                      <a:pt x="0" y="110"/>
                      <a:pt x="17" y="127"/>
                      <a:pt x="37" y="127"/>
                    </a:cubicBezTo>
                    <a:cubicBezTo>
                      <a:pt x="187" y="127"/>
                      <a:pt x="187" y="127"/>
                      <a:pt x="187" y="127"/>
                    </a:cubicBezTo>
                    <a:cubicBezTo>
                      <a:pt x="208" y="127"/>
                      <a:pt x="224" y="110"/>
                      <a:pt x="224" y="90"/>
                    </a:cubicBezTo>
                    <a:cubicBezTo>
                      <a:pt x="224" y="70"/>
                      <a:pt x="208" y="53"/>
                      <a:pt x="187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7232" tIns="33616" rIns="67232" bIns="33616" numCol="1" anchor="t" anchorCtr="0" compatLnSpc="1">
                <a:prstTxWarp prst="textNoShape">
                  <a:avLst/>
                </a:prstTxWarp>
              </a:bodyPr>
              <a:lstStyle/>
              <a:p>
                <a:pPr defTabSz="67235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24" kern="0">
                  <a:solidFill>
                    <a:sysClr val="windowText" lastClr="000000"/>
                  </a:solidFill>
                </a:endParaRPr>
              </a:p>
            </p:txBody>
          </p:sp>
        </p:grpSp>
        <p:pic>
          <p:nvPicPr>
            <p:cNvPr id="306" name="Picture 305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6837" y="5686337"/>
              <a:ext cx="477518" cy="479210"/>
            </a:xfrm>
            <a:prstGeom prst="rect">
              <a:avLst/>
            </a:prstGeom>
          </p:spPr>
        </p:pic>
        <p:pic>
          <p:nvPicPr>
            <p:cNvPr id="307" name="Picture 306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6516" y="6242583"/>
              <a:ext cx="380163" cy="381510"/>
            </a:xfrm>
            <a:prstGeom prst="rect">
              <a:avLst/>
            </a:prstGeom>
          </p:spPr>
        </p:pic>
        <p:pic>
          <p:nvPicPr>
            <p:cNvPr id="308" name="Picture 307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91859" y="6232670"/>
              <a:ext cx="400532" cy="401951"/>
            </a:xfrm>
            <a:prstGeom prst="rect">
              <a:avLst/>
            </a:prstGeom>
          </p:spPr>
        </p:pic>
        <p:pic>
          <p:nvPicPr>
            <p:cNvPr id="309" name="Picture 308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47292" y="6251022"/>
              <a:ext cx="371755" cy="373072"/>
            </a:xfrm>
            <a:prstGeom prst="rect">
              <a:avLst/>
            </a:prstGeom>
          </p:spPr>
        </p:pic>
        <p:pic>
          <p:nvPicPr>
            <p:cNvPr id="310" name="Picture 309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4974" y="5751721"/>
              <a:ext cx="388663" cy="385224"/>
            </a:xfrm>
            <a:prstGeom prst="rect">
              <a:avLst/>
            </a:prstGeom>
          </p:spPr>
        </p:pic>
      </p:grpSp>
      <p:grpSp>
        <p:nvGrpSpPr>
          <p:cNvPr id="314" name="Group 313"/>
          <p:cNvGrpSpPr>
            <a:grpSpLocks noChangeAspect="1"/>
          </p:cNvGrpSpPr>
          <p:nvPr/>
        </p:nvGrpSpPr>
        <p:grpSpPr>
          <a:xfrm>
            <a:off x="3627007" y="5921607"/>
            <a:ext cx="489144" cy="710506"/>
            <a:chOff x="4560877" y="4697003"/>
            <a:chExt cx="1893269" cy="2297076"/>
          </a:xfrm>
        </p:grpSpPr>
        <p:sp>
          <p:nvSpPr>
            <p:cNvPr id="315" name="Rectangle 10"/>
            <p:cNvSpPr>
              <a:spLocks noChangeArrowheads="1"/>
            </p:cNvSpPr>
            <p:nvPr/>
          </p:nvSpPr>
          <p:spPr bwMode="auto">
            <a:xfrm>
              <a:off x="5549620" y="5753909"/>
              <a:ext cx="59062" cy="63027"/>
            </a:xfrm>
            <a:prstGeom prst="rect">
              <a:avLst/>
            </a:prstGeom>
            <a:solidFill>
              <a:srgbClr val="4EC0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16" name="Rectangle 11"/>
            <p:cNvSpPr>
              <a:spLocks noChangeArrowheads="1"/>
            </p:cNvSpPr>
            <p:nvPr/>
          </p:nvSpPr>
          <p:spPr bwMode="auto">
            <a:xfrm>
              <a:off x="5549620" y="5753909"/>
              <a:ext cx="59062" cy="63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17" name="Rectangle 21"/>
            <p:cNvSpPr>
              <a:spLocks noChangeArrowheads="1"/>
            </p:cNvSpPr>
            <p:nvPr/>
          </p:nvSpPr>
          <p:spPr bwMode="auto">
            <a:xfrm>
              <a:off x="5490559" y="4933594"/>
              <a:ext cx="59062" cy="63027"/>
            </a:xfrm>
            <a:prstGeom prst="rect">
              <a:avLst/>
            </a:prstGeom>
            <a:solidFill>
              <a:srgbClr val="4EC0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18" name="Freeform 22"/>
            <p:cNvSpPr>
              <a:spLocks/>
            </p:cNvSpPr>
            <p:nvPr/>
          </p:nvSpPr>
          <p:spPr bwMode="auto">
            <a:xfrm>
              <a:off x="5490559" y="4933594"/>
              <a:ext cx="59062" cy="63027"/>
            </a:xfrm>
            <a:custGeom>
              <a:avLst/>
              <a:gdLst>
                <a:gd name="T0" fmla="*/ 0 w 54"/>
                <a:gd name="T1" fmla="*/ 65 h 65"/>
                <a:gd name="T2" fmla="*/ 54 w 54"/>
                <a:gd name="T3" fmla="*/ 65 h 65"/>
                <a:gd name="T4" fmla="*/ 54 w 54"/>
                <a:gd name="T5" fmla="*/ 0 h 65"/>
                <a:gd name="T6" fmla="*/ 0 w 54"/>
                <a:gd name="T7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65">
                  <a:moveTo>
                    <a:pt x="0" y="65"/>
                  </a:moveTo>
                  <a:lnTo>
                    <a:pt x="54" y="65"/>
                  </a:lnTo>
                  <a:lnTo>
                    <a:pt x="54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19" name="Rectangle 26"/>
            <p:cNvSpPr>
              <a:spLocks noChangeArrowheads="1"/>
            </p:cNvSpPr>
            <p:nvPr/>
          </p:nvSpPr>
          <p:spPr bwMode="auto">
            <a:xfrm>
              <a:off x="5490557" y="5428110"/>
              <a:ext cx="135624" cy="156596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20" name="Rectangle 27"/>
            <p:cNvSpPr>
              <a:spLocks noChangeArrowheads="1"/>
            </p:cNvSpPr>
            <p:nvPr/>
          </p:nvSpPr>
          <p:spPr bwMode="auto">
            <a:xfrm>
              <a:off x="5490557" y="5428110"/>
              <a:ext cx="135624" cy="1565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21" name="Freeform 28"/>
            <p:cNvSpPr>
              <a:spLocks/>
            </p:cNvSpPr>
            <p:nvPr/>
          </p:nvSpPr>
          <p:spPr bwMode="auto">
            <a:xfrm>
              <a:off x="5626182" y="5432959"/>
              <a:ext cx="824453" cy="1561120"/>
            </a:xfrm>
            <a:custGeom>
              <a:avLst/>
              <a:gdLst>
                <a:gd name="T0" fmla="*/ 0 w 730"/>
                <a:gd name="T1" fmla="*/ 0 h 1610"/>
                <a:gd name="T2" fmla="*/ 730 w 730"/>
                <a:gd name="T3" fmla="*/ 0 h 1610"/>
                <a:gd name="T4" fmla="*/ 725 w 730"/>
                <a:gd name="T5" fmla="*/ 1610 h 1610"/>
                <a:gd name="T6" fmla="*/ 0 w 730"/>
                <a:gd name="T7" fmla="*/ 1610 h 1610"/>
                <a:gd name="T8" fmla="*/ 0 w 730"/>
                <a:gd name="T9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0" h="1610">
                  <a:moveTo>
                    <a:pt x="0" y="0"/>
                  </a:moveTo>
                  <a:lnTo>
                    <a:pt x="730" y="0"/>
                  </a:lnTo>
                  <a:lnTo>
                    <a:pt x="725" y="1610"/>
                  </a:lnTo>
                  <a:lnTo>
                    <a:pt x="0" y="16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22" name="Freeform 29"/>
            <p:cNvSpPr>
              <a:spLocks/>
            </p:cNvSpPr>
            <p:nvPr/>
          </p:nvSpPr>
          <p:spPr bwMode="auto">
            <a:xfrm>
              <a:off x="5626182" y="5432959"/>
              <a:ext cx="798433" cy="1561120"/>
            </a:xfrm>
            <a:custGeom>
              <a:avLst/>
              <a:gdLst>
                <a:gd name="T0" fmla="*/ 0 w 730"/>
                <a:gd name="T1" fmla="*/ 0 h 1610"/>
                <a:gd name="T2" fmla="*/ 730 w 730"/>
                <a:gd name="T3" fmla="*/ 0 h 1610"/>
                <a:gd name="T4" fmla="*/ 725 w 730"/>
                <a:gd name="T5" fmla="*/ 1610 h 1610"/>
                <a:gd name="T6" fmla="*/ 0 w 730"/>
                <a:gd name="T7" fmla="*/ 1610 h 1610"/>
                <a:gd name="T8" fmla="*/ 0 w 730"/>
                <a:gd name="T9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0" h="1610">
                  <a:moveTo>
                    <a:pt x="0" y="0"/>
                  </a:moveTo>
                  <a:lnTo>
                    <a:pt x="730" y="0"/>
                  </a:lnTo>
                  <a:lnTo>
                    <a:pt x="725" y="1610"/>
                  </a:lnTo>
                  <a:lnTo>
                    <a:pt x="0" y="16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23" name="Rectangle 30"/>
            <p:cNvSpPr>
              <a:spLocks noChangeArrowheads="1"/>
            </p:cNvSpPr>
            <p:nvPr/>
          </p:nvSpPr>
          <p:spPr bwMode="auto">
            <a:xfrm>
              <a:off x="5726806" y="5548345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24" name="Rectangle 31"/>
            <p:cNvSpPr>
              <a:spLocks noChangeArrowheads="1"/>
            </p:cNvSpPr>
            <p:nvPr/>
          </p:nvSpPr>
          <p:spPr bwMode="auto">
            <a:xfrm>
              <a:off x="5898525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25" name="Rectangle 32"/>
            <p:cNvSpPr>
              <a:spLocks noChangeArrowheads="1"/>
            </p:cNvSpPr>
            <p:nvPr/>
          </p:nvSpPr>
          <p:spPr bwMode="auto">
            <a:xfrm>
              <a:off x="5898525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26" name="Rectangle 33"/>
            <p:cNvSpPr>
              <a:spLocks noChangeArrowheads="1"/>
            </p:cNvSpPr>
            <p:nvPr/>
          </p:nvSpPr>
          <p:spPr bwMode="auto">
            <a:xfrm>
              <a:off x="6070242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27" name="Rectangle 34"/>
            <p:cNvSpPr>
              <a:spLocks noChangeArrowheads="1"/>
            </p:cNvSpPr>
            <p:nvPr/>
          </p:nvSpPr>
          <p:spPr bwMode="auto">
            <a:xfrm>
              <a:off x="6070242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28" name="Rectangle 35"/>
            <p:cNvSpPr>
              <a:spLocks noChangeArrowheads="1"/>
            </p:cNvSpPr>
            <p:nvPr/>
          </p:nvSpPr>
          <p:spPr bwMode="auto">
            <a:xfrm>
              <a:off x="6235397" y="5548345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29" name="Rectangle 36"/>
            <p:cNvSpPr>
              <a:spLocks noChangeArrowheads="1"/>
            </p:cNvSpPr>
            <p:nvPr/>
          </p:nvSpPr>
          <p:spPr bwMode="auto">
            <a:xfrm>
              <a:off x="6235397" y="5548345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30" name="Rectangle 37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31" name="Rectangle 38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32" name="Rectangle 39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33" name="Rectangle 40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34" name="Rectangle 41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35" name="Rectangle 42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36" name="Rectangle 43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37" name="Rectangle 44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38" name="Rectangle 45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39" name="Rectangle 46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40" name="Rectangle 47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41" name="Rectangle 48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42" name="Rectangle 49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43" name="Rectangle 50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44" name="Rectangle 51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45" name="Rectangle 52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46" name="Rectangle 53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47" name="Rectangle 54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48" name="Rectangle 55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49" name="Rectangle 56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50" name="Rectangle 57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51" name="Rectangle 58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52" name="Rectangle 59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53" name="Rectangle 60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54" name="Rectangle 61"/>
            <p:cNvSpPr>
              <a:spLocks noChangeArrowheads="1"/>
            </p:cNvSpPr>
            <p:nvPr/>
          </p:nvSpPr>
          <p:spPr bwMode="auto">
            <a:xfrm>
              <a:off x="5501496" y="5385447"/>
              <a:ext cx="952650" cy="4751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55" name="Rectangle 62"/>
            <p:cNvSpPr>
              <a:spLocks noChangeArrowheads="1"/>
            </p:cNvSpPr>
            <p:nvPr/>
          </p:nvSpPr>
          <p:spPr bwMode="auto">
            <a:xfrm>
              <a:off x="5501496" y="5359267"/>
              <a:ext cx="952650" cy="4751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56" name="Freeform 63"/>
            <p:cNvSpPr>
              <a:spLocks/>
            </p:cNvSpPr>
            <p:nvPr/>
          </p:nvSpPr>
          <p:spPr bwMode="auto">
            <a:xfrm>
              <a:off x="6419147" y="5627857"/>
              <a:ext cx="5468" cy="1366222"/>
            </a:xfrm>
            <a:custGeom>
              <a:avLst/>
              <a:gdLst>
                <a:gd name="T0" fmla="*/ 5 w 5"/>
                <a:gd name="T1" fmla="*/ 0 h 1409"/>
                <a:gd name="T2" fmla="*/ 5 w 5"/>
                <a:gd name="T3" fmla="*/ 0 h 1409"/>
                <a:gd name="T4" fmla="*/ 0 w 5"/>
                <a:gd name="T5" fmla="*/ 1409 h 1409"/>
                <a:gd name="T6" fmla="*/ 5 w 5"/>
                <a:gd name="T7" fmla="*/ 1409 h 1409"/>
                <a:gd name="T8" fmla="*/ 5 w 5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409">
                  <a:moveTo>
                    <a:pt x="5" y="0"/>
                  </a:moveTo>
                  <a:lnTo>
                    <a:pt x="5" y="0"/>
                  </a:lnTo>
                  <a:lnTo>
                    <a:pt x="0" y="1409"/>
                  </a:lnTo>
                  <a:lnTo>
                    <a:pt x="5" y="140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57" name="Freeform 64"/>
            <p:cNvSpPr>
              <a:spLocks/>
            </p:cNvSpPr>
            <p:nvPr/>
          </p:nvSpPr>
          <p:spPr bwMode="auto">
            <a:xfrm>
              <a:off x="6419147" y="5627857"/>
              <a:ext cx="5468" cy="1366222"/>
            </a:xfrm>
            <a:custGeom>
              <a:avLst/>
              <a:gdLst>
                <a:gd name="T0" fmla="*/ 5 w 5"/>
                <a:gd name="T1" fmla="*/ 0 h 1409"/>
                <a:gd name="T2" fmla="*/ 5 w 5"/>
                <a:gd name="T3" fmla="*/ 0 h 1409"/>
                <a:gd name="T4" fmla="*/ 0 w 5"/>
                <a:gd name="T5" fmla="*/ 1409 h 1409"/>
                <a:gd name="T6" fmla="*/ 5 w 5"/>
                <a:gd name="T7" fmla="*/ 1409 h 1409"/>
                <a:gd name="T8" fmla="*/ 5 w 5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409">
                  <a:moveTo>
                    <a:pt x="5" y="0"/>
                  </a:moveTo>
                  <a:lnTo>
                    <a:pt x="5" y="0"/>
                  </a:lnTo>
                  <a:lnTo>
                    <a:pt x="0" y="1409"/>
                  </a:lnTo>
                  <a:lnTo>
                    <a:pt x="5" y="1409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58" name="Freeform 65"/>
            <p:cNvSpPr>
              <a:spLocks noEditPoints="1"/>
            </p:cNvSpPr>
            <p:nvPr/>
          </p:nvSpPr>
          <p:spPr bwMode="auto">
            <a:xfrm>
              <a:off x="5626182" y="5627857"/>
              <a:ext cx="824453" cy="1366222"/>
            </a:xfrm>
            <a:custGeom>
              <a:avLst/>
              <a:gdLst>
                <a:gd name="T0" fmla="*/ 92 w 730"/>
                <a:gd name="T1" fmla="*/ 938 h 1409"/>
                <a:gd name="T2" fmla="*/ 179 w 730"/>
                <a:gd name="T3" fmla="*/ 1154 h 1409"/>
                <a:gd name="T4" fmla="*/ 249 w 730"/>
                <a:gd name="T5" fmla="*/ 1154 h 1409"/>
                <a:gd name="T6" fmla="*/ 330 w 730"/>
                <a:gd name="T7" fmla="*/ 938 h 1409"/>
                <a:gd name="T8" fmla="*/ 249 w 730"/>
                <a:gd name="T9" fmla="*/ 1154 h 1409"/>
                <a:gd name="T10" fmla="*/ 406 w 730"/>
                <a:gd name="T11" fmla="*/ 938 h 1409"/>
                <a:gd name="T12" fmla="*/ 487 w 730"/>
                <a:gd name="T13" fmla="*/ 1154 h 1409"/>
                <a:gd name="T14" fmla="*/ 557 w 730"/>
                <a:gd name="T15" fmla="*/ 1154 h 1409"/>
                <a:gd name="T16" fmla="*/ 644 w 730"/>
                <a:gd name="T17" fmla="*/ 938 h 1409"/>
                <a:gd name="T18" fmla="*/ 557 w 730"/>
                <a:gd name="T19" fmla="*/ 1154 h 1409"/>
                <a:gd name="T20" fmla="*/ 92 w 730"/>
                <a:gd name="T21" fmla="*/ 601 h 1409"/>
                <a:gd name="T22" fmla="*/ 179 w 730"/>
                <a:gd name="T23" fmla="*/ 813 h 1409"/>
                <a:gd name="T24" fmla="*/ 249 w 730"/>
                <a:gd name="T25" fmla="*/ 813 h 1409"/>
                <a:gd name="T26" fmla="*/ 330 w 730"/>
                <a:gd name="T27" fmla="*/ 601 h 1409"/>
                <a:gd name="T28" fmla="*/ 249 w 730"/>
                <a:gd name="T29" fmla="*/ 813 h 1409"/>
                <a:gd name="T30" fmla="*/ 406 w 730"/>
                <a:gd name="T31" fmla="*/ 601 h 1409"/>
                <a:gd name="T32" fmla="*/ 487 w 730"/>
                <a:gd name="T33" fmla="*/ 813 h 1409"/>
                <a:gd name="T34" fmla="*/ 557 w 730"/>
                <a:gd name="T35" fmla="*/ 813 h 1409"/>
                <a:gd name="T36" fmla="*/ 644 w 730"/>
                <a:gd name="T37" fmla="*/ 601 h 1409"/>
                <a:gd name="T38" fmla="*/ 557 w 730"/>
                <a:gd name="T39" fmla="*/ 813 h 1409"/>
                <a:gd name="T40" fmla="*/ 92 w 730"/>
                <a:gd name="T41" fmla="*/ 260 h 1409"/>
                <a:gd name="T42" fmla="*/ 179 w 730"/>
                <a:gd name="T43" fmla="*/ 477 h 1409"/>
                <a:gd name="T44" fmla="*/ 249 w 730"/>
                <a:gd name="T45" fmla="*/ 477 h 1409"/>
                <a:gd name="T46" fmla="*/ 330 w 730"/>
                <a:gd name="T47" fmla="*/ 260 h 1409"/>
                <a:gd name="T48" fmla="*/ 249 w 730"/>
                <a:gd name="T49" fmla="*/ 477 h 1409"/>
                <a:gd name="T50" fmla="*/ 406 w 730"/>
                <a:gd name="T51" fmla="*/ 260 h 1409"/>
                <a:gd name="T52" fmla="*/ 487 w 730"/>
                <a:gd name="T53" fmla="*/ 477 h 1409"/>
                <a:gd name="T54" fmla="*/ 557 w 730"/>
                <a:gd name="T55" fmla="*/ 477 h 1409"/>
                <a:gd name="T56" fmla="*/ 644 w 730"/>
                <a:gd name="T57" fmla="*/ 260 h 1409"/>
                <a:gd name="T58" fmla="*/ 557 w 730"/>
                <a:gd name="T59" fmla="*/ 477 h 1409"/>
                <a:gd name="T60" fmla="*/ 644 w 730"/>
                <a:gd name="T61" fmla="*/ 32 h 1409"/>
                <a:gd name="T62" fmla="*/ 557 w 730"/>
                <a:gd name="T63" fmla="*/ 135 h 1409"/>
                <a:gd name="T64" fmla="*/ 487 w 730"/>
                <a:gd name="T65" fmla="*/ 86 h 1409"/>
                <a:gd name="T66" fmla="*/ 406 w 730"/>
                <a:gd name="T67" fmla="*/ 135 h 1409"/>
                <a:gd name="T68" fmla="*/ 0 w 730"/>
                <a:gd name="T69" fmla="*/ 260 h 1409"/>
                <a:gd name="T70" fmla="*/ 725 w 730"/>
                <a:gd name="T71" fmla="*/ 1409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30" h="1409">
                  <a:moveTo>
                    <a:pt x="92" y="1154"/>
                  </a:moveTo>
                  <a:lnTo>
                    <a:pt x="92" y="938"/>
                  </a:lnTo>
                  <a:lnTo>
                    <a:pt x="179" y="938"/>
                  </a:lnTo>
                  <a:lnTo>
                    <a:pt x="179" y="1154"/>
                  </a:lnTo>
                  <a:lnTo>
                    <a:pt x="92" y="1154"/>
                  </a:lnTo>
                  <a:close/>
                  <a:moveTo>
                    <a:pt x="249" y="1154"/>
                  </a:moveTo>
                  <a:lnTo>
                    <a:pt x="249" y="938"/>
                  </a:lnTo>
                  <a:lnTo>
                    <a:pt x="330" y="938"/>
                  </a:lnTo>
                  <a:lnTo>
                    <a:pt x="330" y="1154"/>
                  </a:lnTo>
                  <a:lnTo>
                    <a:pt x="249" y="1154"/>
                  </a:lnTo>
                  <a:close/>
                  <a:moveTo>
                    <a:pt x="406" y="1154"/>
                  </a:moveTo>
                  <a:lnTo>
                    <a:pt x="406" y="938"/>
                  </a:lnTo>
                  <a:lnTo>
                    <a:pt x="487" y="938"/>
                  </a:lnTo>
                  <a:lnTo>
                    <a:pt x="487" y="1154"/>
                  </a:lnTo>
                  <a:lnTo>
                    <a:pt x="406" y="1154"/>
                  </a:lnTo>
                  <a:close/>
                  <a:moveTo>
                    <a:pt x="557" y="1154"/>
                  </a:moveTo>
                  <a:lnTo>
                    <a:pt x="557" y="938"/>
                  </a:lnTo>
                  <a:lnTo>
                    <a:pt x="644" y="938"/>
                  </a:lnTo>
                  <a:lnTo>
                    <a:pt x="644" y="1154"/>
                  </a:lnTo>
                  <a:lnTo>
                    <a:pt x="557" y="1154"/>
                  </a:lnTo>
                  <a:close/>
                  <a:moveTo>
                    <a:pt x="92" y="813"/>
                  </a:moveTo>
                  <a:lnTo>
                    <a:pt x="92" y="601"/>
                  </a:lnTo>
                  <a:lnTo>
                    <a:pt x="179" y="601"/>
                  </a:lnTo>
                  <a:lnTo>
                    <a:pt x="179" y="813"/>
                  </a:lnTo>
                  <a:lnTo>
                    <a:pt x="92" y="813"/>
                  </a:lnTo>
                  <a:close/>
                  <a:moveTo>
                    <a:pt x="249" y="813"/>
                  </a:moveTo>
                  <a:lnTo>
                    <a:pt x="249" y="601"/>
                  </a:lnTo>
                  <a:lnTo>
                    <a:pt x="330" y="601"/>
                  </a:lnTo>
                  <a:lnTo>
                    <a:pt x="330" y="813"/>
                  </a:lnTo>
                  <a:lnTo>
                    <a:pt x="249" y="813"/>
                  </a:lnTo>
                  <a:close/>
                  <a:moveTo>
                    <a:pt x="406" y="813"/>
                  </a:moveTo>
                  <a:lnTo>
                    <a:pt x="406" y="601"/>
                  </a:lnTo>
                  <a:lnTo>
                    <a:pt x="487" y="601"/>
                  </a:lnTo>
                  <a:lnTo>
                    <a:pt x="487" y="813"/>
                  </a:lnTo>
                  <a:lnTo>
                    <a:pt x="406" y="813"/>
                  </a:lnTo>
                  <a:close/>
                  <a:moveTo>
                    <a:pt x="557" y="813"/>
                  </a:moveTo>
                  <a:lnTo>
                    <a:pt x="557" y="601"/>
                  </a:lnTo>
                  <a:lnTo>
                    <a:pt x="644" y="601"/>
                  </a:lnTo>
                  <a:lnTo>
                    <a:pt x="644" y="813"/>
                  </a:lnTo>
                  <a:lnTo>
                    <a:pt x="557" y="813"/>
                  </a:lnTo>
                  <a:close/>
                  <a:moveTo>
                    <a:pt x="92" y="477"/>
                  </a:moveTo>
                  <a:lnTo>
                    <a:pt x="92" y="260"/>
                  </a:lnTo>
                  <a:lnTo>
                    <a:pt x="179" y="260"/>
                  </a:lnTo>
                  <a:lnTo>
                    <a:pt x="179" y="477"/>
                  </a:lnTo>
                  <a:lnTo>
                    <a:pt x="92" y="477"/>
                  </a:lnTo>
                  <a:close/>
                  <a:moveTo>
                    <a:pt x="249" y="477"/>
                  </a:moveTo>
                  <a:lnTo>
                    <a:pt x="249" y="260"/>
                  </a:lnTo>
                  <a:lnTo>
                    <a:pt x="330" y="260"/>
                  </a:lnTo>
                  <a:lnTo>
                    <a:pt x="330" y="477"/>
                  </a:lnTo>
                  <a:lnTo>
                    <a:pt x="249" y="477"/>
                  </a:lnTo>
                  <a:close/>
                  <a:moveTo>
                    <a:pt x="406" y="477"/>
                  </a:moveTo>
                  <a:lnTo>
                    <a:pt x="406" y="260"/>
                  </a:lnTo>
                  <a:lnTo>
                    <a:pt x="487" y="260"/>
                  </a:lnTo>
                  <a:lnTo>
                    <a:pt x="487" y="477"/>
                  </a:lnTo>
                  <a:lnTo>
                    <a:pt x="406" y="477"/>
                  </a:lnTo>
                  <a:close/>
                  <a:moveTo>
                    <a:pt x="557" y="477"/>
                  </a:moveTo>
                  <a:lnTo>
                    <a:pt x="557" y="260"/>
                  </a:lnTo>
                  <a:lnTo>
                    <a:pt x="644" y="260"/>
                  </a:lnTo>
                  <a:lnTo>
                    <a:pt x="644" y="477"/>
                  </a:lnTo>
                  <a:lnTo>
                    <a:pt x="557" y="477"/>
                  </a:lnTo>
                  <a:close/>
                  <a:moveTo>
                    <a:pt x="730" y="0"/>
                  </a:moveTo>
                  <a:lnTo>
                    <a:pt x="644" y="32"/>
                  </a:lnTo>
                  <a:lnTo>
                    <a:pt x="644" y="135"/>
                  </a:lnTo>
                  <a:lnTo>
                    <a:pt x="557" y="135"/>
                  </a:lnTo>
                  <a:lnTo>
                    <a:pt x="557" y="59"/>
                  </a:lnTo>
                  <a:lnTo>
                    <a:pt x="487" y="86"/>
                  </a:lnTo>
                  <a:lnTo>
                    <a:pt x="487" y="135"/>
                  </a:lnTo>
                  <a:lnTo>
                    <a:pt x="406" y="135"/>
                  </a:lnTo>
                  <a:lnTo>
                    <a:pt x="406" y="119"/>
                  </a:lnTo>
                  <a:lnTo>
                    <a:pt x="0" y="260"/>
                  </a:lnTo>
                  <a:lnTo>
                    <a:pt x="0" y="1409"/>
                  </a:lnTo>
                  <a:lnTo>
                    <a:pt x="725" y="1409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59" name="Freeform 66"/>
            <p:cNvSpPr>
              <a:spLocks noEditPoints="1"/>
            </p:cNvSpPr>
            <p:nvPr/>
          </p:nvSpPr>
          <p:spPr bwMode="auto">
            <a:xfrm>
              <a:off x="5626182" y="5627857"/>
              <a:ext cx="798433" cy="1366222"/>
            </a:xfrm>
            <a:custGeom>
              <a:avLst/>
              <a:gdLst>
                <a:gd name="T0" fmla="*/ 92 w 730"/>
                <a:gd name="T1" fmla="*/ 938 h 1409"/>
                <a:gd name="T2" fmla="*/ 179 w 730"/>
                <a:gd name="T3" fmla="*/ 1154 h 1409"/>
                <a:gd name="T4" fmla="*/ 249 w 730"/>
                <a:gd name="T5" fmla="*/ 1154 h 1409"/>
                <a:gd name="T6" fmla="*/ 330 w 730"/>
                <a:gd name="T7" fmla="*/ 938 h 1409"/>
                <a:gd name="T8" fmla="*/ 249 w 730"/>
                <a:gd name="T9" fmla="*/ 1154 h 1409"/>
                <a:gd name="T10" fmla="*/ 406 w 730"/>
                <a:gd name="T11" fmla="*/ 938 h 1409"/>
                <a:gd name="T12" fmla="*/ 487 w 730"/>
                <a:gd name="T13" fmla="*/ 1154 h 1409"/>
                <a:gd name="T14" fmla="*/ 557 w 730"/>
                <a:gd name="T15" fmla="*/ 1154 h 1409"/>
                <a:gd name="T16" fmla="*/ 644 w 730"/>
                <a:gd name="T17" fmla="*/ 938 h 1409"/>
                <a:gd name="T18" fmla="*/ 557 w 730"/>
                <a:gd name="T19" fmla="*/ 1154 h 1409"/>
                <a:gd name="T20" fmla="*/ 92 w 730"/>
                <a:gd name="T21" fmla="*/ 601 h 1409"/>
                <a:gd name="T22" fmla="*/ 179 w 730"/>
                <a:gd name="T23" fmla="*/ 813 h 1409"/>
                <a:gd name="T24" fmla="*/ 249 w 730"/>
                <a:gd name="T25" fmla="*/ 813 h 1409"/>
                <a:gd name="T26" fmla="*/ 330 w 730"/>
                <a:gd name="T27" fmla="*/ 601 h 1409"/>
                <a:gd name="T28" fmla="*/ 249 w 730"/>
                <a:gd name="T29" fmla="*/ 813 h 1409"/>
                <a:gd name="T30" fmla="*/ 406 w 730"/>
                <a:gd name="T31" fmla="*/ 601 h 1409"/>
                <a:gd name="T32" fmla="*/ 487 w 730"/>
                <a:gd name="T33" fmla="*/ 813 h 1409"/>
                <a:gd name="T34" fmla="*/ 557 w 730"/>
                <a:gd name="T35" fmla="*/ 813 h 1409"/>
                <a:gd name="T36" fmla="*/ 644 w 730"/>
                <a:gd name="T37" fmla="*/ 601 h 1409"/>
                <a:gd name="T38" fmla="*/ 557 w 730"/>
                <a:gd name="T39" fmla="*/ 813 h 1409"/>
                <a:gd name="T40" fmla="*/ 92 w 730"/>
                <a:gd name="T41" fmla="*/ 260 h 1409"/>
                <a:gd name="T42" fmla="*/ 179 w 730"/>
                <a:gd name="T43" fmla="*/ 477 h 1409"/>
                <a:gd name="T44" fmla="*/ 249 w 730"/>
                <a:gd name="T45" fmla="*/ 477 h 1409"/>
                <a:gd name="T46" fmla="*/ 330 w 730"/>
                <a:gd name="T47" fmla="*/ 260 h 1409"/>
                <a:gd name="T48" fmla="*/ 249 w 730"/>
                <a:gd name="T49" fmla="*/ 477 h 1409"/>
                <a:gd name="T50" fmla="*/ 406 w 730"/>
                <a:gd name="T51" fmla="*/ 260 h 1409"/>
                <a:gd name="T52" fmla="*/ 487 w 730"/>
                <a:gd name="T53" fmla="*/ 477 h 1409"/>
                <a:gd name="T54" fmla="*/ 557 w 730"/>
                <a:gd name="T55" fmla="*/ 477 h 1409"/>
                <a:gd name="T56" fmla="*/ 644 w 730"/>
                <a:gd name="T57" fmla="*/ 260 h 1409"/>
                <a:gd name="T58" fmla="*/ 557 w 730"/>
                <a:gd name="T59" fmla="*/ 477 h 1409"/>
                <a:gd name="T60" fmla="*/ 644 w 730"/>
                <a:gd name="T61" fmla="*/ 32 h 1409"/>
                <a:gd name="T62" fmla="*/ 557 w 730"/>
                <a:gd name="T63" fmla="*/ 135 h 1409"/>
                <a:gd name="T64" fmla="*/ 487 w 730"/>
                <a:gd name="T65" fmla="*/ 86 h 1409"/>
                <a:gd name="T66" fmla="*/ 406 w 730"/>
                <a:gd name="T67" fmla="*/ 135 h 1409"/>
                <a:gd name="T68" fmla="*/ 0 w 730"/>
                <a:gd name="T69" fmla="*/ 260 h 1409"/>
                <a:gd name="T70" fmla="*/ 725 w 730"/>
                <a:gd name="T71" fmla="*/ 1409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30" h="1409">
                  <a:moveTo>
                    <a:pt x="92" y="1154"/>
                  </a:moveTo>
                  <a:lnTo>
                    <a:pt x="92" y="938"/>
                  </a:lnTo>
                  <a:lnTo>
                    <a:pt x="179" y="938"/>
                  </a:lnTo>
                  <a:lnTo>
                    <a:pt x="179" y="1154"/>
                  </a:lnTo>
                  <a:lnTo>
                    <a:pt x="92" y="1154"/>
                  </a:lnTo>
                  <a:moveTo>
                    <a:pt x="249" y="1154"/>
                  </a:moveTo>
                  <a:lnTo>
                    <a:pt x="249" y="938"/>
                  </a:lnTo>
                  <a:lnTo>
                    <a:pt x="330" y="938"/>
                  </a:lnTo>
                  <a:lnTo>
                    <a:pt x="330" y="1154"/>
                  </a:lnTo>
                  <a:lnTo>
                    <a:pt x="249" y="1154"/>
                  </a:lnTo>
                  <a:moveTo>
                    <a:pt x="406" y="1154"/>
                  </a:moveTo>
                  <a:lnTo>
                    <a:pt x="406" y="938"/>
                  </a:lnTo>
                  <a:lnTo>
                    <a:pt x="487" y="938"/>
                  </a:lnTo>
                  <a:lnTo>
                    <a:pt x="487" y="1154"/>
                  </a:lnTo>
                  <a:lnTo>
                    <a:pt x="406" y="1154"/>
                  </a:lnTo>
                  <a:moveTo>
                    <a:pt x="557" y="1154"/>
                  </a:moveTo>
                  <a:lnTo>
                    <a:pt x="557" y="938"/>
                  </a:lnTo>
                  <a:lnTo>
                    <a:pt x="644" y="938"/>
                  </a:lnTo>
                  <a:lnTo>
                    <a:pt x="644" y="1154"/>
                  </a:lnTo>
                  <a:lnTo>
                    <a:pt x="557" y="1154"/>
                  </a:lnTo>
                  <a:moveTo>
                    <a:pt x="92" y="813"/>
                  </a:moveTo>
                  <a:lnTo>
                    <a:pt x="92" y="601"/>
                  </a:lnTo>
                  <a:lnTo>
                    <a:pt x="179" y="601"/>
                  </a:lnTo>
                  <a:lnTo>
                    <a:pt x="179" y="813"/>
                  </a:lnTo>
                  <a:lnTo>
                    <a:pt x="92" y="813"/>
                  </a:lnTo>
                  <a:moveTo>
                    <a:pt x="249" y="813"/>
                  </a:moveTo>
                  <a:lnTo>
                    <a:pt x="249" y="601"/>
                  </a:lnTo>
                  <a:lnTo>
                    <a:pt x="330" y="601"/>
                  </a:lnTo>
                  <a:lnTo>
                    <a:pt x="330" y="813"/>
                  </a:lnTo>
                  <a:lnTo>
                    <a:pt x="249" y="813"/>
                  </a:lnTo>
                  <a:moveTo>
                    <a:pt x="406" y="813"/>
                  </a:moveTo>
                  <a:lnTo>
                    <a:pt x="406" y="601"/>
                  </a:lnTo>
                  <a:lnTo>
                    <a:pt x="487" y="601"/>
                  </a:lnTo>
                  <a:lnTo>
                    <a:pt x="487" y="813"/>
                  </a:lnTo>
                  <a:lnTo>
                    <a:pt x="406" y="813"/>
                  </a:lnTo>
                  <a:moveTo>
                    <a:pt x="557" y="813"/>
                  </a:moveTo>
                  <a:lnTo>
                    <a:pt x="557" y="601"/>
                  </a:lnTo>
                  <a:lnTo>
                    <a:pt x="644" y="601"/>
                  </a:lnTo>
                  <a:lnTo>
                    <a:pt x="644" y="813"/>
                  </a:lnTo>
                  <a:lnTo>
                    <a:pt x="557" y="813"/>
                  </a:lnTo>
                  <a:moveTo>
                    <a:pt x="92" y="477"/>
                  </a:moveTo>
                  <a:lnTo>
                    <a:pt x="92" y="260"/>
                  </a:lnTo>
                  <a:lnTo>
                    <a:pt x="179" y="260"/>
                  </a:lnTo>
                  <a:lnTo>
                    <a:pt x="179" y="477"/>
                  </a:lnTo>
                  <a:lnTo>
                    <a:pt x="92" y="477"/>
                  </a:lnTo>
                  <a:moveTo>
                    <a:pt x="249" y="477"/>
                  </a:moveTo>
                  <a:lnTo>
                    <a:pt x="249" y="260"/>
                  </a:lnTo>
                  <a:lnTo>
                    <a:pt x="330" y="260"/>
                  </a:lnTo>
                  <a:lnTo>
                    <a:pt x="330" y="477"/>
                  </a:lnTo>
                  <a:lnTo>
                    <a:pt x="249" y="477"/>
                  </a:lnTo>
                  <a:moveTo>
                    <a:pt x="406" y="477"/>
                  </a:moveTo>
                  <a:lnTo>
                    <a:pt x="406" y="260"/>
                  </a:lnTo>
                  <a:lnTo>
                    <a:pt x="487" y="260"/>
                  </a:lnTo>
                  <a:lnTo>
                    <a:pt x="487" y="477"/>
                  </a:lnTo>
                  <a:lnTo>
                    <a:pt x="406" y="477"/>
                  </a:lnTo>
                  <a:moveTo>
                    <a:pt x="557" y="477"/>
                  </a:moveTo>
                  <a:lnTo>
                    <a:pt x="557" y="260"/>
                  </a:lnTo>
                  <a:lnTo>
                    <a:pt x="644" y="260"/>
                  </a:lnTo>
                  <a:lnTo>
                    <a:pt x="644" y="477"/>
                  </a:lnTo>
                  <a:lnTo>
                    <a:pt x="557" y="477"/>
                  </a:lnTo>
                  <a:moveTo>
                    <a:pt x="730" y="0"/>
                  </a:moveTo>
                  <a:lnTo>
                    <a:pt x="644" y="32"/>
                  </a:lnTo>
                  <a:lnTo>
                    <a:pt x="644" y="135"/>
                  </a:lnTo>
                  <a:lnTo>
                    <a:pt x="557" y="135"/>
                  </a:lnTo>
                  <a:lnTo>
                    <a:pt x="557" y="59"/>
                  </a:lnTo>
                  <a:lnTo>
                    <a:pt x="487" y="86"/>
                  </a:lnTo>
                  <a:lnTo>
                    <a:pt x="487" y="135"/>
                  </a:lnTo>
                  <a:lnTo>
                    <a:pt x="406" y="135"/>
                  </a:lnTo>
                  <a:lnTo>
                    <a:pt x="406" y="119"/>
                  </a:lnTo>
                  <a:lnTo>
                    <a:pt x="0" y="260"/>
                  </a:lnTo>
                  <a:lnTo>
                    <a:pt x="0" y="1409"/>
                  </a:lnTo>
                  <a:lnTo>
                    <a:pt x="725" y="1409"/>
                  </a:lnTo>
                  <a:lnTo>
                    <a:pt x="73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60" name="Freeform 67"/>
            <p:cNvSpPr>
              <a:spLocks/>
            </p:cNvSpPr>
            <p:nvPr/>
          </p:nvSpPr>
          <p:spPr bwMode="auto">
            <a:xfrm>
              <a:off x="6070242" y="5711245"/>
              <a:ext cx="88593" cy="47513"/>
            </a:xfrm>
            <a:custGeom>
              <a:avLst/>
              <a:gdLst>
                <a:gd name="T0" fmla="*/ 81 w 81"/>
                <a:gd name="T1" fmla="*/ 0 h 49"/>
                <a:gd name="T2" fmla="*/ 0 w 81"/>
                <a:gd name="T3" fmla="*/ 33 h 49"/>
                <a:gd name="T4" fmla="*/ 0 w 81"/>
                <a:gd name="T5" fmla="*/ 49 h 49"/>
                <a:gd name="T6" fmla="*/ 81 w 81"/>
                <a:gd name="T7" fmla="*/ 49 h 49"/>
                <a:gd name="T8" fmla="*/ 81 w 81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9">
                  <a:moveTo>
                    <a:pt x="81" y="0"/>
                  </a:moveTo>
                  <a:lnTo>
                    <a:pt x="0" y="33"/>
                  </a:lnTo>
                  <a:lnTo>
                    <a:pt x="0" y="49"/>
                  </a:lnTo>
                  <a:lnTo>
                    <a:pt x="81" y="49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61" name="Freeform 68"/>
            <p:cNvSpPr>
              <a:spLocks/>
            </p:cNvSpPr>
            <p:nvPr/>
          </p:nvSpPr>
          <p:spPr bwMode="auto">
            <a:xfrm>
              <a:off x="6070242" y="5711245"/>
              <a:ext cx="88593" cy="47513"/>
            </a:xfrm>
            <a:custGeom>
              <a:avLst/>
              <a:gdLst>
                <a:gd name="T0" fmla="*/ 81 w 81"/>
                <a:gd name="T1" fmla="*/ 0 h 49"/>
                <a:gd name="T2" fmla="*/ 0 w 81"/>
                <a:gd name="T3" fmla="*/ 33 h 49"/>
                <a:gd name="T4" fmla="*/ 0 w 81"/>
                <a:gd name="T5" fmla="*/ 49 h 49"/>
                <a:gd name="T6" fmla="*/ 81 w 81"/>
                <a:gd name="T7" fmla="*/ 49 h 49"/>
                <a:gd name="T8" fmla="*/ 81 w 81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9">
                  <a:moveTo>
                    <a:pt x="81" y="0"/>
                  </a:moveTo>
                  <a:lnTo>
                    <a:pt x="0" y="33"/>
                  </a:lnTo>
                  <a:lnTo>
                    <a:pt x="0" y="49"/>
                  </a:lnTo>
                  <a:lnTo>
                    <a:pt x="81" y="49"/>
                  </a:lnTo>
                  <a:lnTo>
                    <a:pt x="81" y="0"/>
                  </a:lnTo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62" name="Freeform 69"/>
            <p:cNvSpPr>
              <a:spLocks/>
            </p:cNvSpPr>
            <p:nvPr/>
          </p:nvSpPr>
          <p:spPr bwMode="auto">
            <a:xfrm>
              <a:off x="6235397" y="5658885"/>
              <a:ext cx="95155" cy="99873"/>
            </a:xfrm>
            <a:custGeom>
              <a:avLst/>
              <a:gdLst>
                <a:gd name="T0" fmla="*/ 87 w 87"/>
                <a:gd name="T1" fmla="*/ 0 h 103"/>
                <a:gd name="T2" fmla="*/ 0 w 87"/>
                <a:gd name="T3" fmla="*/ 27 h 103"/>
                <a:gd name="T4" fmla="*/ 0 w 87"/>
                <a:gd name="T5" fmla="*/ 103 h 103"/>
                <a:gd name="T6" fmla="*/ 87 w 87"/>
                <a:gd name="T7" fmla="*/ 103 h 103"/>
                <a:gd name="T8" fmla="*/ 87 w 87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103">
                  <a:moveTo>
                    <a:pt x="87" y="0"/>
                  </a:moveTo>
                  <a:lnTo>
                    <a:pt x="0" y="27"/>
                  </a:lnTo>
                  <a:lnTo>
                    <a:pt x="0" y="103"/>
                  </a:lnTo>
                  <a:lnTo>
                    <a:pt x="87" y="103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63" name="Freeform 70"/>
            <p:cNvSpPr>
              <a:spLocks/>
            </p:cNvSpPr>
            <p:nvPr/>
          </p:nvSpPr>
          <p:spPr bwMode="auto">
            <a:xfrm>
              <a:off x="6235397" y="5658885"/>
              <a:ext cx="95155" cy="99873"/>
            </a:xfrm>
            <a:custGeom>
              <a:avLst/>
              <a:gdLst>
                <a:gd name="T0" fmla="*/ 87 w 87"/>
                <a:gd name="T1" fmla="*/ 0 h 103"/>
                <a:gd name="T2" fmla="*/ 0 w 87"/>
                <a:gd name="T3" fmla="*/ 27 h 103"/>
                <a:gd name="T4" fmla="*/ 0 w 87"/>
                <a:gd name="T5" fmla="*/ 103 h 103"/>
                <a:gd name="T6" fmla="*/ 87 w 87"/>
                <a:gd name="T7" fmla="*/ 103 h 103"/>
                <a:gd name="T8" fmla="*/ 87 w 87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103">
                  <a:moveTo>
                    <a:pt x="87" y="0"/>
                  </a:moveTo>
                  <a:lnTo>
                    <a:pt x="0" y="27"/>
                  </a:lnTo>
                  <a:lnTo>
                    <a:pt x="0" y="103"/>
                  </a:lnTo>
                  <a:lnTo>
                    <a:pt x="87" y="103"/>
                  </a:lnTo>
                  <a:lnTo>
                    <a:pt x="87" y="0"/>
                  </a:lnTo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64" name="Rectangle 71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65" name="Rectangle 72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66" name="Rectangle 73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67" name="Rectangle 74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68" name="Rectangle 75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69" name="Rectangle 76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70" name="Rectangle 77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71" name="Rectangle 78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72" name="Rectangle 79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73" name="Rectangle 80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74" name="Rectangle 81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75" name="Rectangle 82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76" name="Rectangle 83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77" name="Rectangle 84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78" name="Rectangle 85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79" name="Rectangle 86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80" name="Rectangle 87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81" name="Rectangle 88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82" name="Rectangle 89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83" name="Rectangle 90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84" name="Rectangle 91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85" name="Rectangle 92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86" name="Rectangle 93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87" name="Rectangle 94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88" name="Rectangle 95"/>
            <p:cNvSpPr>
              <a:spLocks noChangeArrowheads="1"/>
            </p:cNvSpPr>
            <p:nvPr/>
          </p:nvSpPr>
          <p:spPr bwMode="auto">
            <a:xfrm>
              <a:off x="4709625" y="4770696"/>
              <a:ext cx="881557" cy="2223383"/>
            </a:xfrm>
            <a:prstGeom prst="rect">
              <a:avLst/>
            </a:prstGeom>
            <a:solidFill>
              <a:srgbClr val="007A3D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89" name="Rectangle 96"/>
            <p:cNvSpPr>
              <a:spLocks noChangeArrowheads="1"/>
            </p:cNvSpPr>
            <p:nvPr/>
          </p:nvSpPr>
          <p:spPr bwMode="auto">
            <a:xfrm>
              <a:off x="4709625" y="4770696"/>
              <a:ext cx="881557" cy="2223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90" name="Freeform 97"/>
            <p:cNvSpPr>
              <a:spLocks/>
            </p:cNvSpPr>
            <p:nvPr/>
          </p:nvSpPr>
          <p:spPr bwMode="auto">
            <a:xfrm>
              <a:off x="4709625" y="5627857"/>
              <a:ext cx="881557" cy="1366222"/>
            </a:xfrm>
            <a:custGeom>
              <a:avLst/>
              <a:gdLst>
                <a:gd name="T0" fmla="*/ 806 w 806"/>
                <a:gd name="T1" fmla="*/ 0 h 1409"/>
                <a:gd name="T2" fmla="*/ 0 w 806"/>
                <a:gd name="T3" fmla="*/ 254 h 1409"/>
                <a:gd name="T4" fmla="*/ 0 w 806"/>
                <a:gd name="T5" fmla="*/ 1409 h 1409"/>
                <a:gd name="T6" fmla="*/ 806 w 806"/>
                <a:gd name="T7" fmla="*/ 1409 h 1409"/>
                <a:gd name="T8" fmla="*/ 806 w 806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6" h="1409">
                  <a:moveTo>
                    <a:pt x="806" y="0"/>
                  </a:moveTo>
                  <a:lnTo>
                    <a:pt x="0" y="254"/>
                  </a:lnTo>
                  <a:lnTo>
                    <a:pt x="0" y="1409"/>
                  </a:lnTo>
                  <a:lnTo>
                    <a:pt x="806" y="1409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00CC66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91" name="Freeform 98"/>
            <p:cNvSpPr>
              <a:spLocks/>
            </p:cNvSpPr>
            <p:nvPr/>
          </p:nvSpPr>
          <p:spPr bwMode="auto">
            <a:xfrm>
              <a:off x="4709625" y="5627857"/>
              <a:ext cx="881557" cy="1366222"/>
            </a:xfrm>
            <a:custGeom>
              <a:avLst/>
              <a:gdLst>
                <a:gd name="T0" fmla="*/ 806 w 806"/>
                <a:gd name="T1" fmla="*/ 0 h 1409"/>
                <a:gd name="T2" fmla="*/ 0 w 806"/>
                <a:gd name="T3" fmla="*/ 254 h 1409"/>
                <a:gd name="T4" fmla="*/ 0 w 806"/>
                <a:gd name="T5" fmla="*/ 1409 h 1409"/>
                <a:gd name="T6" fmla="*/ 806 w 806"/>
                <a:gd name="T7" fmla="*/ 1409 h 1409"/>
                <a:gd name="T8" fmla="*/ 806 w 806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6" h="1409">
                  <a:moveTo>
                    <a:pt x="806" y="0"/>
                  </a:moveTo>
                  <a:lnTo>
                    <a:pt x="0" y="254"/>
                  </a:lnTo>
                  <a:lnTo>
                    <a:pt x="0" y="1409"/>
                  </a:lnTo>
                  <a:lnTo>
                    <a:pt x="806" y="1409"/>
                  </a:lnTo>
                  <a:lnTo>
                    <a:pt x="8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92" name="Rectangle 99"/>
            <p:cNvSpPr>
              <a:spLocks noChangeArrowheads="1"/>
            </p:cNvSpPr>
            <p:nvPr/>
          </p:nvSpPr>
          <p:spPr bwMode="auto">
            <a:xfrm>
              <a:off x="4584939" y="4764878"/>
              <a:ext cx="124687" cy="2229201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93" name="Rectangle 100"/>
            <p:cNvSpPr>
              <a:spLocks noChangeArrowheads="1"/>
            </p:cNvSpPr>
            <p:nvPr/>
          </p:nvSpPr>
          <p:spPr bwMode="auto">
            <a:xfrm>
              <a:off x="4560877" y="4723183"/>
              <a:ext cx="1065306" cy="47513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94" name="Rectangle 101"/>
            <p:cNvSpPr>
              <a:spLocks noChangeArrowheads="1"/>
            </p:cNvSpPr>
            <p:nvPr/>
          </p:nvSpPr>
          <p:spPr bwMode="auto">
            <a:xfrm>
              <a:off x="4560877" y="4697003"/>
              <a:ext cx="1065306" cy="47513"/>
            </a:xfrm>
            <a:prstGeom prst="rect">
              <a:avLst/>
            </a:prstGeom>
            <a:solidFill>
              <a:srgbClr val="00CC66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95" name="Rectangle 102"/>
            <p:cNvSpPr>
              <a:spLocks noChangeArrowheads="1"/>
            </p:cNvSpPr>
            <p:nvPr/>
          </p:nvSpPr>
          <p:spPr bwMode="auto">
            <a:xfrm>
              <a:off x="4839780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96" name="Rectangle 103"/>
            <p:cNvSpPr>
              <a:spLocks noChangeArrowheads="1"/>
            </p:cNvSpPr>
            <p:nvPr/>
          </p:nvSpPr>
          <p:spPr bwMode="auto">
            <a:xfrm>
              <a:off x="5022436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97" name="Rectangle 104"/>
            <p:cNvSpPr>
              <a:spLocks noChangeArrowheads="1"/>
            </p:cNvSpPr>
            <p:nvPr/>
          </p:nvSpPr>
          <p:spPr bwMode="auto">
            <a:xfrm>
              <a:off x="5206185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98" name="Rectangle 105"/>
            <p:cNvSpPr>
              <a:spLocks noChangeArrowheads="1"/>
            </p:cNvSpPr>
            <p:nvPr/>
          </p:nvSpPr>
          <p:spPr bwMode="auto">
            <a:xfrm>
              <a:off x="5389934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399" name="Rectangle 106"/>
            <p:cNvSpPr>
              <a:spLocks noChangeArrowheads="1"/>
            </p:cNvSpPr>
            <p:nvPr/>
          </p:nvSpPr>
          <p:spPr bwMode="auto">
            <a:xfrm>
              <a:off x="4839780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00" name="Rectangle 107"/>
            <p:cNvSpPr>
              <a:spLocks noChangeArrowheads="1"/>
            </p:cNvSpPr>
            <p:nvPr/>
          </p:nvSpPr>
          <p:spPr bwMode="auto">
            <a:xfrm>
              <a:off x="5022436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01" name="Rectangle 108"/>
            <p:cNvSpPr>
              <a:spLocks noChangeArrowheads="1"/>
            </p:cNvSpPr>
            <p:nvPr/>
          </p:nvSpPr>
          <p:spPr bwMode="auto">
            <a:xfrm>
              <a:off x="5206185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02" name="Rectangle 109"/>
            <p:cNvSpPr>
              <a:spLocks noChangeArrowheads="1"/>
            </p:cNvSpPr>
            <p:nvPr/>
          </p:nvSpPr>
          <p:spPr bwMode="auto">
            <a:xfrm>
              <a:off x="5389934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03" name="Rectangle 110"/>
            <p:cNvSpPr>
              <a:spLocks noChangeArrowheads="1"/>
            </p:cNvSpPr>
            <p:nvPr/>
          </p:nvSpPr>
          <p:spPr bwMode="auto">
            <a:xfrm>
              <a:off x="4839780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04" name="Rectangle 111"/>
            <p:cNvSpPr>
              <a:spLocks noChangeArrowheads="1"/>
            </p:cNvSpPr>
            <p:nvPr/>
          </p:nvSpPr>
          <p:spPr bwMode="auto">
            <a:xfrm>
              <a:off x="5022436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05" name="Rectangle 112"/>
            <p:cNvSpPr>
              <a:spLocks noChangeArrowheads="1"/>
            </p:cNvSpPr>
            <p:nvPr/>
          </p:nvSpPr>
          <p:spPr bwMode="auto">
            <a:xfrm>
              <a:off x="5206185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06" name="Rectangle 113"/>
            <p:cNvSpPr>
              <a:spLocks noChangeArrowheads="1"/>
            </p:cNvSpPr>
            <p:nvPr/>
          </p:nvSpPr>
          <p:spPr bwMode="auto">
            <a:xfrm>
              <a:off x="5389934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07" name="Rectangle 114"/>
            <p:cNvSpPr>
              <a:spLocks noChangeArrowheads="1"/>
            </p:cNvSpPr>
            <p:nvPr/>
          </p:nvSpPr>
          <p:spPr bwMode="auto">
            <a:xfrm>
              <a:off x="4839780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08" name="Rectangle 115"/>
            <p:cNvSpPr>
              <a:spLocks noChangeArrowheads="1"/>
            </p:cNvSpPr>
            <p:nvPr/>
          </p:nvSpPr>
          <p:spPr bwMode="auto">
            <a:xfrm>
              <a:off x="5022436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09" name="Rectangle 116"/>
            <p:cNvSpPr>
              <a:spLocks noChangeArrowheads="1"/>
            </p:cNvSpPr>
            <p:nvPr/>
          </p:nvSpPr>
          <p:spPr bwMode="auto">
            <a:xfrm>
              <a:off x="5206185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10" name="Rectangle 117"/>
            <p:cNvSpPr>
              <a:spLocks noChangeArrowheads="1"/>
            </p:cNvSpPr>
            <p:nvPr/>
          </p:nvSpPr>
          <p:spPr bwMode="auto">
            <a:xfrm>
              <a:off x="5389934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11" name="Rectangle 118"/>
            <p:cNvSpPr>
              <a:spLocks noChangeArrowheads="1"/>
            </p:cNvSpPr>
            <p:nvPr/>
          </p:nvSpPr>
          <p:spPr bwMode="auto">
            <a:xfrm>
              <a:off x="4839780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12" name="Rectangle 119"/>
            <p:cNvSpPr>
              <a:spLocks noChangeArrowheads="1"/>
            </p:cNvSpPr>
            <p:nvPr/>
          </p:nvSpPr>
          <p:spPr bwMode="auto">
            <a:xfrm>
              <a:off x="5022436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13" name="Rectangle 120"/>
            <p:cNvSpPr>
              <a:spLocks noChangeArrowheads="1"/>
            </p:cNvSpPr>
            <p:nvPr/>
          </p:nvSpPr>
          <p:spPr bwMode="auto">
            <a:xfrm>
              <a:off x="5206185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14" name="Rectangle 121"/>
            <p:cNvSpPr>
              <a:spLocks noChangeArrowheads="1"/>
            </p:cNvSpPr>
            <p:nvPr/>
          </p:nvSpPr>
          <p:spPr bwMode="auto">
            <a:xfrm>
              <a:off x="5389934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15" name="Rectangle 122"/>
            <p:cNvSpPr>
              <a:spLocks noChangeArrowheads="1"/>
            </p:cNvSpPr>
            <p:nvPr/>
          </p:nvSpPr>
          <p:spPr bwMode="auto">
            <a:xfrm>
              <a:off x="4839780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16" name="Rectangle 123"/>
            <p:cNvSpPr>
              <a:spLocks noChangeArrowheads="1"/>
            </p:cNvSpPr>
            <p:nvPr/>
          </p:nvSpPr>
          <p:spPr bwMode="auto">
            <a:xfrm>
              <a:off x="5022436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17" name="Rectangle 124"/>
            <p:cNvSpPr>
              <a:spLocks noChangeArrowheads="1"/>
            </p:cNvSpPr>
            <p:nvPr/>
          </p:nvSpPr>
          <p:spPr bwMode="auto">
            <a:xfrm>
              <a:off x="5206185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18" name="Rectangle 125"/>
            <p:cNvSpPr>
              <a:spLocks noChangeArrowheads="1"/>
            </p:cNvSpPr>
            <p:nvPr/>
          </p:nvSpPr>
          <p:spPr bwMode="auto">
            <a:xfrm>
              <a:off x="5389934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419" name="Group 418"/>
          <p:cNvGrpSpPr>
            <a:grpSpLocks noChangeAspect="1"/>
          </p:cNvGrpSpPr>
          <p:nvPr/>
        </p:nvGrpSpPr>
        <p:grpSpPr>
          <a:xfrm>
            <a:off x="1759065" y="5580888"/>
            <a:ext cx="559537" cy="812756"/>
            <a:chOff x="4560877" y="4697003"/>
            <a:chExt cx="1893269" cy="2297076"/>
          </a:xfrm>
        </p:grpSpPr>
        <p:sp>
          <p:nvSpPr>
            <p:cNvPr id="420" name="Rectangle 10"/>
            <p:cNvSpPr>
              <a:spLocks noChangeArrowheads="1"/>
            </p:cNvSpPr>
            <p:nvPr/>
          </p:nvSpPr>
          <p:spPr bwMode="auto">
            <a:xfrm>
              <a:off x="5549620" y="5753909"/>
              <a:ext cx="59062" cy="63027"/>
            </a:xfrm>
            <a:prstGeom prst="rect">
              <a:avLst/>
            </a:prstGeom>
            <a:solidFill>
              <a:srgbClr val="4EC0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21" name="Rectangle 11"/>
            <p:cNvSpPr>
              <a:spLocks noChangeArrowheads="1"/>
            </p:cNvSpPr>
            <p:nvPr/>
          </p:nvSpPr>
          <p:spPr bwMode="auto">
            <a:xfrm>
              <a:off x="5549620" y="5753909"/>
              <a:ext cx="59062" cy="63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22" name="Rectangle 21"/>
            <p:cNvSpPr>
              <a:spLocks noChangeArrowheads="1"/>
            </p:cNvSpPr>
            <p:nvPr/>
          </p:nvSpPr>
          <p:spPr bwMode="auto">
            <a:xfrm>
              <a:off x="5490559" y="4933594"/>
              <a:ext cx="59062" cy="63027"/>
            </a:xfrm>
            <a:prstGeom prst="rect">
              <a:avLst/>
            </a:prstGeom>
            <a:solidFill>
              <a:srgbClr val="4EC0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23" name="Freeform 22"/>
            <p:cNvSpPr>
              <a:spLocks/>
            </p:cNvSpPr>
            <p:nvPr/>
          </p:nvSpPr>
          <p:spPr bwMode="auto">
            <a:xfrm>
              <a:off x="5490559" y="4933594"/>
              <a:ext cx="59062" cy="63027"/>
            </a:xfrm>
            <a:custGeom>
              <a:avLst/>
              <a:gdLst>
                <a:gd name="T0" fmla="*/ 0 w 54"/>
                <a:gd name="T1" fmla="*/ 65 h 65"/>
                <a:gd name="T2" fmla="*/ 54 w 54"/>
                <a:gd name="T3" fmla="*/ 65 h 65"/>
                <a:gd name="T4" fmla="*/ 54 w 54"/>
                <a:gd name="T5" fmla="*/ 0 h 65"/>
                <a:gd name="T6" fmla="*/ 0 w 54"/>
                <a:gd name="T7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65">
                  <a:moveTo>
                    <a:pt x="0" y="65"/>
                  </a:moveTo>
                  <a:lnTo>
                    <a:pt x="54" y="65"/>
                  </a:lnTo>
                  <a:lnTo>
                    <a:pt x="54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24" name="Rectangle 26"/>
            <p:cNvSpPr>
              <a:spLocks noChangeArrowheads="1"/>
            </p:cNvSpPr>
            <p:nvPr/>
          </p:nvSpPr>
          <p:spPr bwMode="auto">
            <a:xfrm>
              <a:off x="5490557" y="5428110"/>
              <a:ext cx="135624" cy="156596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25" name="Rectangle 27"/>
            <p:cNvSpPr>
              <a:spLocks noChangeArrowheads="1"/>
            </p:cNvSpPr>
            <p:nvPr/>
          </p:nvSpPr>
          <p:spPr bwMode="auto">
            <a:xfrm>
              <a:off x="5490557" y="5428110"/>
              <a:ext cx="135624" cy="1565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26" name="Freeform 28"/>
            <p:cNvSpPr>
              <a:spLocks/>
            </p:cNvSpPr>
            <p:nvPr/>
          </p:nvSpPr>
          <p:spPr bwMode="auto">
            <a:xfrm>
              <a:off x="5626182" y="5432959"/>
              <a:ext cx="824453" cy="1561120"/>
            </a:xfrm>
            <a:custGeom>
              <a:avLst/>
              <a:gdLst>
                <a:gd name="T0" fmla="*/ 0 w 730"/>
                <a:gd name="T1" fmla="*/ 0 h 1610"/>
                <a:gd name="T2" fmla="*/ 730 w 730"/>
                <a:gd name="T3" fmla="*/ 0 h 1610"/>
                <a:gd name="T4" fmla="*/ 725 w 730"/>
                <a:gd name="T5" fmla="*/ 1610 h 1610"/>
                <a:gd name="T6" fmla="*/ 0 w 730"/>
                <a:gd name="T7" fmla="*/ 1610 h 1610"/>
                <a:gd name="T8" fmla="*/ 0 w 730"/>
                <a:gd name="T9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0" h="1610">
                  <a:moveTo>
                    <a:pt x="0" y="0"/>
                  </a:moveTo>
                  <a:lnTo>
                    <a:pt x="730" y="0"/>
                  </a:lnTo>
                  <a:lnTo>
                    <a:pt x="725" y="1610"/>
                  </a:lnTo>
                  <a:lnTo>
                    <a:pt x="0" y="16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27" name="Freeform 29"/>
            <p:cNvSpPr>
              <a:spLocks/>
            </p:cNvSpPr>
            <p:nvPr/>
          </p:nvSpPr>
          <p:spPr bwMode="auto">
            <a:xfrm>
              <a:off x="5626182" y="5432959"/>
              <a:ext cx="798433" cy="1561120"/>
            </a:xfrm>
            <a:custGeom>
              <a:avLst/>
              <a:gdLst>
                <a:gd name="T0" fmla="*/ 0 w 730"/>
                <a:gd name="T1" fmla="*/ 0 h 1610"/>
                <a:gd name="T2" fmla="*/ 730 w 730"/>
                <a:gd name="T3" fmla="*/ 0 h 1610"/>
                <a:gd name="T4" fmla="*/ 725 w 730"/>
                <a:gd name="T5" fmla="*/ 1610 h 1610"/>
                <a:gd name="T6" fmla="*/ 0 w 730"/>
                <a:gd name="T7" fmla="*/ 1610 h 1610"/>
                <a:gd name="T8" fmla="*/ 0 w 730"/>
                <a:gd name="T9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0" h="1610">
                  <a:moveTo>
                    <a:pt x="0" y="0"/>
                  </a:moveTo>
                  <a:lnTo>
                    <a:pt x="730" y="0"/>
                  </a:lnTo>
                  <a:lnTo>
                    <a:pt x="725" y="1610"/>
                  </a:lnTo>
                  <a:lnTo>
                    <a:pt x="0" y="16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28" name="Rectangle 30"/>
            <p:cNvSpPr>
              <a:spLocks noChangeArrowheads="1"/>
            </p:cNvSpPr>
            <p:nvPr/>
          </p:nvSpPr>
          <p:spPr bwMode="auto">
            <a:xfrm>
              <a:off x="5726806" y="5548345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29" name="Rectangle 31"/>
            <p:cNvSpPr>
              <a:spLocks noChangeArrowheads="1"/>
            </p:cNvSpPr>
            <p:nvPr/>
          </p:nvSpPr>
          <p:spPr bwMode="auto">
            <a:xfrm>
              <a:off x="5898525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30" name="Rectangle 32"/>
            <p:cNvSpPr>
              <a:spLocks noChangeArrowheads="1"/>
            </p:cNvSpPr>
            <p:nvPr/>
          </p:nvSpPr>
          <p:spPr bwMode="auto">
            <a:xfrm>
              <a:off x="5898525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31" name="Rectangle 33"/>
            <p:cNvSpPr>
              <a:spLocks noChangeArrowheads="1"/>
            </p:cNvSpPr>
            <p:nvPr/>
          </p:nvSpPr>
          <p:spPr bwMode="auto">
            <a:xfrm>
              <a:off x="6070242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32" name="Rectangle 34"/>
            <p:cNvSpPr>
              <a:spLocks noChangeArrowheads="1"/>
            </p:cNvSpPr>
            <p:nvPr/>
          </p:nvSpPr>
          <p:spPr bwMode="auto">
            <a:xfrm>
              <a:off x="6070242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33" name="Rectangle 35"/>
            <p:cNvSpPr>
              <a:spLocks noChangeArrowheads="1"/>
            </p:cNvSpPr>
            <p:nvPr/>
          </p:nvSpPr>
          <p:spPr bwMode="auto">
            <a:xfrm>
              <a:off x="6235397" y="5548345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34" name="Rectangle 36"/>
            <p:cNvSpPr>
              <a:spLocks noChangeArrowheads="1"/>
            </p:cNvSpPr>
            <p:nvPr/>
          </p:nvSpPr>
          <p:spPr bwMode="auto">
            <a:xfrm>
              <a:off x="6235397" y="5548345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35" name="Rectangle 37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36" name="Rectangle 38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37" name="Rectangle 39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38" name="Rectangle 40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39" name="Rectangle 41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40" name="Rectangle 42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41" name="Rectangle 43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42" name="Rectangle 44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43" name="Rectangle 45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44" name="Rectangle 46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45" name="Rectangle 47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46" name="Rectangle 48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47" name="Rectangle 49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48" name="Rectangle 50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49" name="Rectangle 51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50" name="Rectangle 52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51" name="Rectangle 53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52" name="Rectangle 54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53" name="Rectangle 55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54" name="Rectangle 56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55" name="Rectangle 57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56" name="Rectangle 58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57" name="Rectangle 59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58" name="Rectangle 60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59" name="Rectangle 61"/>
            <p:cNvSpPr>
              <a:spLocks noChangeArrowheads="1"/>
            </p:cNvSpPr>
            <p:nvPr/>
          </p:nvSpPr>
          <p:spPr bwMode="auto">
            <a:xfrm>
              <a:off x="5501496" y="5385447"/>
              <a:ext cx="952650" cy="4751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60" name="Rectangle 62"/>
            <p:cNvSpPr>
              <a:spLocks noChangeArrowheads="1"/>
            </p:cNvSpPr>
            <p:nvPr/>
          </p:nvSpPr>
          <p:spPr bwMode="auto">
            <a:xfrm>
              <a:off x="5501496" y="5359267"/>
              <a:ext cx="952650" cy="4751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61" name="Freeform 63"/>
            <p:cNvSpPr>
              <a:spLocks/>
            </p:cNvSpPr>
            <p:nvPr/>
          </p:nvSpPr>
          <p:spPr bwMode="auto">
            <a:xfrm>
              <a:off x="6419147" y="5627857"/>
              <a:ext cx="5468" cy="1366222"/>
            </a:xfrm>
            <a:custGeom>
              <a:avLst/>
              <a:gdLst>
                <a:gd name="T0" fmla="*/ 5 w 5"/>
                <a:gd name="T1" fmla="*/ 0 h 1409"/>
                <a:gd name="T2" fmla="*/ 5 w 5"/>
                <a:gd name="T3" fmla="*/ 0 h 1409"/>
                <a:gd name="T4" fmla="*/ 0 w 5"/>
                <a:gd name="T5" fmla="*/ 1409 h 1409"/>
                <a:gd name="T6" fmla="*/ 5 w 5"/>
                <a:gd name="T7" fmla="*/ 1409 h 1409"/>
                <a:gd name="T8" fmla="*/ 5 w 5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409">
                  <a:moveTo>
                    <a:pt x="5" y="0"/>
                  </a:moveTo>
                  <a:lnTo>
                    <a:pt x="5" y="0"/>
                  </a:lnTo>
                  <a:lnTo>
                    <a:pt x="0" y="1409"/>
                  </a:lnTo>
                  <a:lnTo>
                    <a:pt x="5" y="140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62" name="Freeform 64"/>
            <p:cNvSpPr>
              <a:spLocks/>
            </p:cNvSpPr>
            <p:nvPr/>
          </p:nvSpPr>
          <p:spPr bwMode="auto">
            <a:xfrm>
              <a:off x="6419147" y="5627857"/>
              <a:ext cx="5468" cy="1366222"/>
            </a:xfrm>
            <a:custGeom>
              <a:avLst/>
              <a:gdLst>
                <a:gd name="T0" fmla="*/ 5 w 5"/>
                <a:gd name="T1" fmla="*/ 0 h 1409"/>
                <a:gd name="T2" fmla="*/ 5 w 5"/>
                <a:gd name="T3" fmla="*/ 0 h 1409"/>
                <a:gd name="T4" fmla="*/ 0 w 5"/>
                <a:gd name="T5" fmla="*/ 1409 h 1409"/>
                <a:gd name="T6" fmla="*/ 5 w 5"/>
                <a:gd name="T7" fmla="*/ 1409 h 1409"/>
                <a:gd name="T8" fmla="*/ 5 w 5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409">
                  <a:moveTo>
                    <a:pt x="5" y="0"/>
                  </a:moveTo>
                  <a:lnTo>
                    <a:pt x="5" y="0"/>
                  </a:lnTo>
                  <a:lnTo>
                    <a:pt x="0" y="1409"/>
                  </a:lnTo>
                  <a:lnTo>
                    <a:pt x="5" y="1409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63" name="Freeform 65"/>
            <p:cNvSpPr>
              <a:spLocks noEditPoints="1"/>
            </p:cNvSpPr>
            <p:nvPr/>
          </p:nvSpPr>
          <p:spPr bwMode="auto">
            <a:xfrm>
              <a:off x="5626182" y="5627857"/>
              <a:ext cx="824453" cy="1366222"/>
            </a:xfrm>
            <a:custGeom>
              <a:avLst/>
              <a:gdLst>
                <a:gd name="T0" fmla="*/ 92 w 730"/>
                <a:gd name="T1" fmla="*/ 938 h 1409"/>
                <a:gd name="T2" fmla="*/ 179 w 730"/>
                <a:gd name="T3" fmla="*/ 1154 h 1409"/>
                <a:gd name="T4" fmla="*/ 249 w 730"/>
                <a:gd name="T5" fmla="*/ 1154 h 1409"/>
                <a:gd name="T6" fmla="*/ 330 w 730"/>
                <a:gd name="T7" fmla="*/ 938 h 1409"/>
                <a:gd name="T8" fmla="*/ 249 w 730"/>
                <a:gd name="T9" fmla="*/ 1154 h 1409"/>
                <a:gd name="T10" fmla="*/ 406 w 730"/>
                <a:gd name="T11" fmla="*/ 938 h 1409"/>
                <a:gd name="T12" fmla="*/ 487 w 730"/>
                <a:gd name="T13" fmla="*/ 1154 h 1409"/>
                <a:gd name="T14" fmla="*/ 557 w 730"/>
                <a:gd name="T15" fmla="*/ 1154 h 1409"/>
                <a:gd name="T16" fmla="*/ 644 w 730"/>
                <a:gd name="T17" fmla="*/ 938 h 1409"/>
                <a:gd name="T18" fmla="*/ 557 w 730"/>
                <a:gd name="T19" fmla="*/ 1154 h 1409"/>
                <a:gd name="T20" fmla="*/ 92 w 730"/>
                <a:gd name="T21" fmla="*/ 601 h 1409"/>
                <a:gd name="T22" fmla="*/ 179 w 730"/>
                <a:gd name="T23" fmla="*/ 813 h 1409"/>
                <a:gd name="T24" fmla="*/ 249 w 730"/>
                <a:gd name="T25" fmla="*/ 813 h 1409"/>
                <a:gd name="T26" fmla="*/ 330 w 730"/>
                <a:gd name="T27" fmla="*/ 601 h 1409"/>
                <a:gd name="T28" fmla="*/ 249 w 730"/>
                <a:gd name="T29" fmla="*/ 813 h 1409"/>
                <a:gd name="T30" fmla="*/ 406 w 730"/>
                <a:gd name="T31" fmla="*/ 601 h 1409"/>
                <a:gd name="T32" fmla="*/ 487 w 730"/>
                <a:gd name="T33" fmla="*/ 813 h 1409"/>
                <a:gd name="T34" fmla="*/ 557 w 730"/>
                <a:gd name="T35" fmla="*/ 813 h 1409"/>
                <a:gd name="T36" fmla="*/ 644 w 730"/>
                <a:gd name="T37" fmla="*/ 601 h 1409"/>
                <a:gd name="T38" fmla="*/ 557 w 730"/>
                <a:gd name="T39" fmla="*/ 813 h 1409"/>
                <a:gd name="T40" fmla="*/ 92 w 730"/>
                <a:gd name="T41" fmla="*/ 260 h 1409"/>
                <a:gd name="T42" fmla="*/ 179 w 730"/>
                <a:gd name="T43" fmla="*/ 477 h 1409"/>
                <a:gd name="T44" fmla="*/ 249 w 730"/>
                <a:gd name="T45" fmla="*/ 477 h 1409"/>
                <a:gd name="T46" fmla="*/ 330 w 730"/>
                <a:gd name="T47" fmla="*/ 260 h 1409"/>
                <a:gd name="T48" fmla="*/ 249 w 730"/>
                <a:gd name="T49" fmla="*/ 477 h 1409"/>
                <a:gd name="T50" fmla="*/ 406 w 730"/>
                <a:gd name="T51" fmla="*/ 260 h 1409"/>
                <a:gd name="T52" fmla="*/ 487 w 730"/>
                <a:gd name="T53" fmla="*/ 477 h 1409"/>
                <a:gd name="T54" fmla="*/ 557 w 730"/>
                <a:gd name="T55" fmla="*/ 477 h 1409"/>
                <a:gd name="T56" fmla="*/ 644 w 730"/>
                <a:gd name="T57" fmla="*/ 260 h 1409"/>
                <a:gd name="T58" fmla="*/ 557 w 730"/>
                <a:gd name="T59" fmla="*/ 477 h 1409"/>
                <a:gd name="T60" fmla="*/ 644 w 730"/>
                <a:gd name="T61" fmla="*/ 32 h 1409"/>
                <a:gd name="T62" fmla="*/ 557 w 730"/>
                <a:gd name="T63" fmla="*/ 135 h 1409"/>
                <a:gd name="T64" fmla="*/ 487 w 730"/>
                <a:gd name="T65" fmla="*/ 86 h 1409"/>
                <a:gd name="T66" fmla="*/ 406 w 730"/>
                <a:gd name="T67" fmla="*/ 135 h 1409"/>
                <a:gd name="T68" fmla="*/ 0 w 730"/>
                <a:gd name="T69" fmla="*/ 260 h 1409"/>
                <a:gd name="T70" fmla="*/ 725 w 730"/>
                <a:gd name="T71" fmla="*/ 1409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30" h="1409">
                  <a:moveTo>
                    <a:pt x="92" y="1154"/>
                  </a:moveTo>
                  <a:lnTo>
                    <a:pt x="92" y="938"/>
                  </a:lnTo>
                  <a:lnTo>
                    <a:pt x="179" y="938"/>
                  </a:lnTo>
                  <a:lnTo>
                    <a:pt x="179" y="1154"/>
                  </a:lnTo>
                  <a:lnTo>
                    <a:pt x="92" y="1154"/>
                  </a:lnTo>
                  <a:close/>
                  <a:moveTo>
                    <a:pt x="249" y="1154"/>
                  </a:moveTo>
                  <a:lnTo>
                    <a:pt x="249" y="938"/>
                  </a:lnTo>
                  <a:lnTo>
                    <a:pt x="330" y="938"/>
                  </a:lnTo>
                  <a:lnTo>
                    <a:pt x="330" y="1154"/>
                  </a:lnTo>
                  <a:lnTo>
                    <a:pt x="249" y="1154"/>
                  </a:lnTo>
                  <a:close/>
                  <a:moveTo>
                    <a:pt x="406" y="1154"/>
                  </a:moveTo>
                  <a:lnTo>
                    <a:pt x="406" y="938"/>
                  </a:lnTo>
                  <a:lnTo>
                    <a:pt x="487" y="938"/>
                  </a:lnTo>
                  <a:lnTo>
                    <a:pt x="487" y="1154"/>
                  </a:lnTo>
                  <a:lnTo>
                    <a:pt x="406" y="1154"/>
                  </a:lnTo>
                  <a:close/>
                  <a:moveTo>
                    <a:pt x="557" y="1154"/>
                  </a:moveTo>
                  <a:lnTo>
                    <a:pt x="557" y="938"/>
                  </a:lnTo>
                  <a:lnTo>
                    <a:pt x="644" y="938"/>
                  </a:lnTo>
                  <a:lnTo>
                    <a:pt x="644" y="1154"/>
                  </a:lnTo>
                  <a:lnTo>
                    <a:pt x="557" y="1154"/>
                  </a:lnTo>
                  <a:close/>
                  <a:moveTo>
                    <a:pt x="92" y="813"/>
                  </a:moveTo>
                  <a:lnTo>
                    <a:pt x="92" y="601"/>
                  </a:lnTo>
                  <a:lnTo>
                    <a:pt x="179" y="601"/>
                  </a:lnTo>
                  <a:lnTo>
                    <a:pt x="179" y="813"/>
                  </a:lnTo>
                  <a:lnTo>
                    <a:pt x="92" y="813"/>
                  </a:lnTo>
                  <a:close/>
                  <a:moveTo>
                    <a:pt x="249" y="813"/>
                  </a:moveTo>
                  <a:lnTo>
                    <a:pt x="249" y="601"/>
                  </a:lnTo>
                  <a:lnTo>
                    <a:pt x="330" y="601"/>
                  </a:lnTo>
                  <a:lnTo>
                    <a:pt x="330" y="813"/>
                  </a:lnTo>
                  <a:lnTo>
                    <a:pt x="249" y="813"/>
                  </a:lnTo>
                  <a:close/>
                  <a:moveTo>
                    <a:pt x="406" y="813"/>
                  </a:moveTo>
                  <a:lnTo>
                    <a:pt x="406" y="601"/>
                  </a:lnTo>
                  <a:lnTo>
                    <a:pt x="487" y="601"/>
                  </a:lnTo>
                  <a:lnTo>
                    <a:pt x="487" y="813"/>
                  </a:lnTo>
                  <a:lnTo>
                    <a:pt x="406" y="813"/>
                  </a:lnTo>
                  <a:close/>
                  <a:moveTo>
                    <a:pt x="557" y="813"/>
                  </a:moveTo>
                  <a:lnTo>
                    <a:pt x="557" y="601"/>
                  </a:lnTo>
                  <a:lnTo>
                    <a:pt x="644" y="601"/>
                  </a:lnTo>
                  <a:lnTo>
                    <a:pt x="644" y="813"/>
                  </a:lnTo>
                  <a:lnTo>
                    <a:pt x="557" y="813"/>
                  </a:lnTo>
                  <a:close/>
                  <a:moveTo>
                    <a:pt x="92" y="477"/>
                  </a:moveTo>
                  <a:lnTo>
                    <a:pt x="92" y="260"/>
                  </a:lnTo>
                  <a:lnTo>
                    <a:pt x="179" y="260"/>
                  </a:lnTo>
                  <a:lnTo>
                    <a:pt x="179" y="477"/>
                  </a:lnTo>
                  <a:lnTo>
                    <a:pt x="92" y="477"/>
                  </a:lnTo>
                  <a:close/>
                  <a:moveTo>
                    <a:pt x="249" y="477"/>
                  </a:moveTo>
                  <a:lnTo>
                    <a:pt x="249" y="260"/>
                  </a:lnTo>
                  <a:lnTo>
                    <a:pt x="330" y="260"/>
                  </a:lnTo>
                  <a:lnTo>
                    <a:pt x="330" y="477"/>
                  </a:lnTo>
                  <a:lnTo>
                    <a:pt x="249" y="477"/>
                  </a:lnTo>
                  <a:close/>
                  <a:moveTo>
                    <a:pt x="406" y="477"/>
                  </a:moveTo>
                  <a:lnTo>
                    <a:pt x="406" y="260"/>
                  </a:lnTo>
                  <a:lnTo>
                    <a:pt x="487" y="260"/>
                  </a:lnTo>
                  <a:lnTo>
                    <a:pt x="487" y="477"/>
                  </a:lnTo>
                  <a:lnTo>
                    <a:pt x="406" y="477"/>
                  </a:lnTo>
                  <a:close/>
                  <a:moveTo>
                    <a:pt x="557" y="477"/>
                  </a:moveTo>
                  <a:lnTo>
                    <a:pt x="557" y="260"/>
                  </a:lnTo>
                  <a:lnTo>
                    <a:pt x="644" y="260"/>
                  </a:lnTo>
                  <a:lnTo>
                    <a:pt x="644" y="477"/>
                  </a:lnTo>
                  <a:lnTo>
                    <a:pt x="557" y="477"/>
                  </a:lnTo>
                  <a:close/>
                  <a:moveTo>
                    <a:pt x="730" y="0"/>
                  </a:moveTo>
                  <a:lnTo>
                    <a:pt x="644" y="32"/>
                  </a:lnTo>
                  <a:lnTo>
                    <a:pt x="644" y="135"/>
                  </a:lnTo>
                  <a:lnTo>
                    <a:pt x="557" y="135"/>
                  </a:lnTo>
                  <a:lnTo>
                    <a:pt x="557" y="59"/>
                  </a:lnTo>
                  <a:lnTo>
                    <a:pt x="487" y="86"/>
                  </a:lnTo>
                  <a:lnTo>
                    <a:pt x="487" y="135"/>
                  </a:lnTo>
                  <a:lnTo>
                    <a:pt x="406" y="135"/>
                  </a:lnTo>
                  <a:lnTo>
                    <a:pt x="406" y="119"/>
                  </a:lnTo>
                  <a:lnTo>
                    <a:pt x="0" y="260"/>
                  </a:lnTo>
                  <a:lnTo>
                    <a:pt x="0" y="1409"/>
                  </a:lnTo>
                  <a:lnTo>
                    <a:pt x="725" y="1409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64" name="Freeform 66"/>
            <p:cNvSpPr>
              <a:spLocks noEditPoints="1"/>
            </p:cNvSpPr>
            <p:nvPr/>
          </p:nvSpPr>
          <p:spPr bwMode="auto">
            <a:xfrm>
              <a:off x="5626182" y="5627857"/>
              <a:ext cx="798433" cy="1366222"/>
            </a:xfrm>
            <a:custGeom>
              <a:avLst/>
              <a:gdLst>
                <a:gd name="T0" fmla="*/ 92 w 730"/>
                <a:gd name="T1" fmla="*/ 938 h 1409"/>
                <a:gd name="T2" fmla="*/ 179 w 730"/>
                <a:gd name="T3" fmla="*/ 1154 h 1409"/>
                <a:gd name="T4" fmla="*/ 249 w 730"/>
                <a:gd name="T5" fmla="*/ 1154 h 1409"/>
                <a:gd name="T6" fmla="*/ 330 w 730"/>
                <a:gd name="T7" fmla="*/ 938 h 1409"/>
                <a:gd name="T8" fmla="*/ 249 w 730"/>
                <a:gd name="T9" fmla="*/ 1154 h 1409"/>
                <a:gd name="T10" fmla="*/ 406 w 730"/>
                <a:gd name="T11" fmla="*/ 938 h 1409"/>
                <a:gd name="T12" fmla="*/ 487 w 730"/>
                <a:gd name="T13" fmla="*/ 1154 h 1409"/>
                <a:gd name="T14" fmla="*/ 557 w 730"/>
                <a:gd name="T15" fmla="*/ 1154 h 1409"/>
                <a:gd name="T16" fmla="*/ 644 w 730"/>
                <a:gd name="T17" fmla="*/ 938 h 1409"/>
                <a:gd name="T18" fmla="*/ 557 w 730"/>
                <a:gd name="T19" fmla="*/ 1154 h 1409"/>
                <a:gd name="T20" fmla="*/ 92 w 730"/>
                <a:gd name="T21" fmla="*/ 601 h 1409"/>
                <a:gd name="T22" fmla="*/ 179 w 730"/>
                <a:gd name="T23" fmla="*/ 813 h 1409"/>
                <a:gd name="T24" fmla="*/ 249 w 730"/>
                <a:gd name="T25" fmla="*/ 813 h 1409"/>
                <a:gd name="T26" fmla="*/ 330 w 730"/>
                <a:gd name="T27" fmla="*/ 601 h 1409"/>
                <a:gd name="T28" fmla="*/ 249 w 730"/>
                <a:gd name="T29" fmla="*/ 813 h 1409"/>
                <a:gd name="T30" fmla="*/ 406 w 730"/>
                <a:gd name="T31" fmla="*/ 601 h 1409"/>
                <a:gd name="T32" fmla="*/ 487 w 730"/>
                <a:gd name="T33" fmla="*/ 813 h 1409"/>
                <a:gd name="T34" fmla="*/ 557 w 730"/>
                <a:gd name="T35" fmla="*/ 813 h 1409"/>
                <a:gd name="T36" fmla="*/ 644 w 730"/>
                <a:gd name="T37" fmla="*/ 601 h 1409"/>
                <a:gd name="T38" fmla="*/ 557 w 730"/>
                <a:gd name="T39" fmla="*/ 813 h 1409"/>
                <a:gd name="T40" fmla="*/ 92 w 730"/>
                <a:gd name="T41" fmla="*/ 260 h 1409"/>
                <a:gd name="T42" fmla="*/ 179 w 730"/>
                <a:gd name="T43" fmla="*/ 477 h 1409"/>
                <a:gd name="T44" fmla="*/ 249 w 730"/>
                <a:gd name="T45" fmla="*/ 477 h 1409"/>
                <a:gd name="T46" fmla="*/ 330 w 730"/>
                <a:gd name="T47" fmla="*/ 260 h 1409"/>
                <a:gd name="T48" fmla="*/ 249 w 730"/>
                <a:gd name="T49" fmla="*/ 477 h 1409"/>
                <a:gd name="T50" fmla="*/ 406 w 730"/>
                <a:gd name="T51" fmla="*/ 260 h 1409"/>
                <a:gd name="T52" fmla="*/ 487 w 730"/>
                <a:gd name="T53" fmla="*/ 477 h 1409"/>
                <a:gd name="T54" fmla="*/ 557 w 730"/>
                <a:gd name="T55" fmla="*/ 477 h 1409"/>
                <a:gd name="T56" fmla="*/ 644 w 730"/>
                <a:gd name="T57" fmla="*/ 260 h 1409"/>
                <a:gd name="T58" fmla="*/ 557 w 730"/>
                <a:gd name="T59" fmla="*/ 477 h 1409"/>
                <a:gd name="T60" fmla="*/ 644 w 730"/>
                <a:gd name="T61" fmla="*/ 32 h 1409"/>
                <a:gd name="T62" fmla="*/ 557 w 730"/>
                <a:gd name="T63" fmla="*/ 135 h 1409"/>
                <a:gd name="T64" fmla="*/ 487 w 730"/>
                <a:gd name="T65" fmla="*/ 86 h 1409"/>
                <a:gd name="T66" fmla="*/ 406 w 730"/>
                <a:gd name="T67" fmla="*/ 135 h 1409"/>
                <a:gd name="T68" fmla="*/ 0 w 730"/>
                <a:gd name="T69" fmla="*/ 260 h 1409"/>
                <a:gd name="T70" fmla="*/ 725 w 730"/>
                <a:gd name="T71" fmla="*/ 1409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30" h="1409">
                  <a:moveTo>
                    <a:pt x="92" y="1154"/>
                  </a:moveTo>
                  <a:lnTo>
                    <a:pt x="92" y="938"/>
                  </a:lnTo>
                  <a:lnTo>
                    <a:pt x="179" y="938"/>
                  </a:lnTo>
                  <a:lnTo>
                    <a:pt x="179" y="1154"/>
                  </a:lnTo>
                  <a:lnTo>
                    <a:pt x="92" y="1154"/>
                  </a:lnTo>
                  <a:moveTo>
                    <a:pt x="249" y="1154"/>
                  </a:moveTo>
                  <a:lnTo>
                    <a:pt x="249" y="938"/>
                  </a:lnTo>
                  <a:lnTo>
                    <a:pt x="330" y="938"/>
                  </a:lnTo>
                  <a:lnTo>
                    <a:pt x="330" y="1154"/>
                  </a:lnTo>
                  <a:lnTo>
                    <a:pt x="249" y="1154"/>
                  </a:lnTo>
                  <a:moveTo>
                    <a:pt x="406" y="1154"/>
                  </a:moveTo>
                  <a:lnTo>
                    <a:pt x="406" y="938"/>
                  </a:lnTo>
                  <a:lnTo>
                    <a:pt x="487" y="938"/>
                  </a:lnTo>
                  <a:lnTo>
                    <a:pt x="487" y="1154"/>
                  </a:lnTo>
                  <a:lnTo>
                    <a:pt x="406" y="1154"/>
                  </a:lnTo>
                  <a:moveTo>
                    <a:pt x="557" y="1154"/>
                  </a:moveTo>
                  <a:lnTo>
                    <a:pt x="557" y="938"/>
                  </a:lnTo>
                  <a:lnTo>
                    <a:pt x="644" y="938"/>
                  </a:lnTo>
                  <a:lnTo>
                    <a:pt x="644" y="1154"/>
                  </a:lnTo>
                  <a:lnTo>
                    <a:pt x="557" y="1154"/>
                  </a:lnTo>
                  <a:moveTo>
                    <a:pt x="92" y="813"/>
                  </a:moveTo>
                  <a:lnTo>
                    <a:pt x="92" y="601"/>
                  </a:lnTo>
                  <a:lnTo>
                    <a:pt x="179" y="601"/>
                  </a:lnTo>
                  <a:lnTo>
                    <a:pt x="179" y="813"/>
                  </a:lnTo>
                  <a:lnTo>
                    <a:pt x="92" y="813"/>
                  </a:lnTo>
                  <a:moveTo>
                    <a:pt x="249" y="813"/>
                  </a:moveTo>
                  <a:lnTo>
                    <a:pt x="249" y="601"/>
                  </a:lnTo>
                  <a:lnTo>
                    <a:pt x="330" y="601"/>
                  </a:lnTo>
                  <a:lnTo>
                    <a:pt x="330" y="813"/>
                  </a:lnTo>
                  <a:lnTo>
                    <a:pt x="249" y="813"/>
                  </a:lnTo>
                  <a:moveTo>
                    <a:pt x="406" y="813"/>
                  </a:moveTo>
                  <a:lnTo>
                    <a:pt x="406" y="601"/>
                  </a:lnTo>
                  <a:lnTo>
                    <a:pt x="487" y="601"/>
                  </a:lnTo>
                  <a:lnTo>
                    <a:pt x="487" y="813"/>
                  </a:lnTo>
                  <a:lnTo>
                    <a:pt x="406" y="813"/>
                  </a:lnTo>
                  <a:moveTo>
                    <a:pt x="557" y="813"/>
                  </a:moveTo>
                  <a:lnTo>
                    <a:pt x="557" y="601"/>
                  </a:lnTo>
                  <a:lnTo>
                    <a:pt x="644" y="601"/>
                  </a:lnTo>
                  <a:lnTo>
                    <a:pt x="644" y="813"/>
                  </a:lnTo>
                  <a:lnTo>
                    <a:pt x="557" y="813"/>
                  </a:lnTo>
                  <a:moveTo>
                    <a:pt x="92" y="477"/>
                  </a:moveTo>
                  <a:lnTo>
                    <a:pt x="92" y="260"/>
                  </a:lnTo>
                  <a:lnTo>
                    <a:pt x="179" y="260"/>
                  </a:lnTo>
                  <a:lnTo>
                    <a:pt x="179" y="477"/>
                  </a:lnTo>
                  <a:lnTo>
                    <a:pt x="92" y="477"/>
                  </a:lnTo>
                  <a:moveTo>
                    <a:pt x="249" y="477"/>
                  </a:moveTo>
                  <a:lnTo>
                    <a:pt x="249" y="260"/>
                  </a:lnTo>
                  <a:lnTo>
                    <a:pt x="330" y="260"/>
                  </a:lnTo>
                  <a:lnTo>
                    <a:pt x="330" y="477"/>
                  </a:lnTo>
                  <a:lnTo>
                    <a:pt x="249" y="477"/>
                  </a:lnTo>
                  <a:moveTo>
                    <a:pt x="406" y="477"/>
                  </a:moveTo>
                  <a:lnTo>
                    <a:pt x="406" y="260"/>
                  </a:lnTo>
                  <a:lnTo>
                    <a:pt x="487" y="260"/>
                  </a:lnTo>
                  <a:lnTo>
                    <a:pt x="487" y="477"/>
                  </a:lnTo>
                  <a:lnTo>
                    <a:pt x="406" y="477"/>
                  </a:lnTo>
                  <a:moveTo>
                    <a:pt x="557" y="477"/>
                  </a:moveTo>
                  <a:lnTo>
                    <a:pt x="557" y="260"/>
                  </a:lnTo>
                  <a:lnTo>
                    <a:pt x="644" y="260"/>
                  </a:lnTo>
                  <a:lnTo>
                    <a:pt x="644" y="477"/>
                  </a:lnTo>
                  <a:lnTo>
                    <a:pt x="557" y="477"/>
                  </a:lnTo>
                  <a:moveTo>
                    <a:pt x="730" y="0"/>
                  </a:moveTo>
                  <a:lnTo>
                    <a:pt x="644" y="32"/>
                  </a:lnTo>
                  <a:lnTo>
                    <a:pt x="644" y="135"/>
                  </a:lnTo>
                  <a:lnTo>
                    <a:pt x="557" y="135"/>
                  </a:lnTo>
                  <a:lnTo>
                    <a:pt x="557" y="59"/>
                  </a:lnTo>
                  <a:lnTo>
                    <a:pt x="487" y="86"/>
                  </a:lnTo>
                  <a:lnTo>
                    <a:pt x="487" y="135"/>
                  </a:lnTo>
                  <a:lnTo>
                    <a:pt x="406" y="135"/>
                  </a:lnTo>
                  <a:lnTo>
                    <a:pt x="406" y="119"/>
                  </a:lnTo>
                  <a:lnTo>
                    <a:pt x="0" y="260"/>
                  </a:lnTo>
                  <a:lnTo>
                    <a:pt x="0" y="1409"/>
                  </a:lnTo>
                  <a:lnTo>
                    <a:pt x="725" y="1409"/>
                  </a:lnTo>
                  <a:lnTo>
                    <a:pt x="73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65" name="Freeform 67"/>
            <p:cNvSpPr>
              <a:spLocks/>
            </p:cNvSpPr>
            <p:nvPr/>
          </p:nvSpPr>
          <p:spPr bwMode="auto">
            <a:xfrm>
              <a:off x="6070242" y="5711245"/>
              <a:ext cx="88593" cy="47513"/>
            </a:xfrm>
            <a:custGeom>
              <a:avLst/>
              <a:gdLst>
                <a:gd name="T0" fmla="*/ 81 w 81"/>
                <a:gd name="T1" fmla="*/ 0 h 49"/>
                <a:gd name="T2" fmla="*/ 0 w 81"/>
                <a:gd name="T3" fmla="*/ 33 h 49"/>
                <a:gd name="T4" fmla="*/ 0 w 81"/>
                <a:gd name="T5" fmla="*/ 49 h 49"/>
                <a:gd name="T6" fmla="*/ 81 w 81"/>
                <a:gd name="T7" fmla="*/ 49 h 49"/>
                <a:gd name="T8" fmla="*/ 81 w 81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9">
                  <a:moveTo>
                    <a:pt x="81" y="0"/>
                  </a:moveTo>
                  <a:lnTo>
                    <a:pt x="0" y="33"/>
                  </a:lnTo>
                  <a:lnTo>
                    <a:pt x="0" y="49"/>
                  </a:lnTo>
                  <a:lnTo>
                    <a:pt x="81" y="49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66" name="Freeform 68"/>
            <p:cNvSpPr>
              <a:spLocks/>
            </p:cNvSpPr>
            <p:nvPr/>
          </p:nvSpPr>
          <p:spPr bwMode="auto">
            <a:xfrm>
              <a:off x="6070242" y="5711245"/>
              <a:ext cx="88593" cy="47513"/>
            </a:xfrm>
            <a:custGeom>
              <a:avLst/>
              <a:gdLst>
                <a:gd name="T0" fmla="*/ 81 w 81"/>
                <a:gd name="T1" fmla="*/ 0 h 49"/>
                <a:gd name="T2" fmla="*/ 0 w 81"/>
                <a:gd name="T3" fmla="*/ 33 h 49"/>
                <a:gd name="T4" fmla="*/ 0 w 81"/>
                <a:gd name="T5" fmla="*/ 49 h 49"/>
                <a:gd name="T6" fmla="*/ 81 w 81"/>
                <a:gd name="T7" fmla="*/ 49 h 49"/>
                <a:gd name="T8" fmla="*/ 81 w 81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9">
                  <a:moveTo>
                    <a:pt x="81" y="0"/>
                  </a:moveTo>
                  <a:lnTo>
                    <a:pt x="0" y="33"/>
                  </a:lnTo>
                  <a:lnTo>
                    <a:pt x="0" y="49"/>
                  </a:lnTo>
                  <a:lnTo>
                    <a:pt x="81" y="49"/>
                  </a:lnTo>
                  <a:lnTo>
                    <a:pt x="81" y="0"/>
                  </a:lnTo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67" name="Freeform 69"/>
            <p:cNvSpPr>
              <a:spLocks/>
            </p:cNvSpPr>
            <p:nvPr/>
          </p:nvSpPr>
          <p:spPr bwMode="auto">
            <a:xfrm>
              <a:off x="6235397" y="5658885"/>
              <a:ext cx="95155" cy="99873"/>
            </a:xfrm>
            <a:custGeom>
              <a:avLst/>
              <a:gdLst>
                <a:gd name="T0" fmla="*/ 87 w 87"/>
                <a:gd name="T1" fmla="*/ 0 h 103"/>
                <a:gd name="T2" fmla="*/ 0 w 87"/>
                <a:gd name="T3" fmla="*/ 27 h 103"/>
                <a:gd name="T4" fmla="*/ 0 w 87"/>
                <a:gd name="T5" fmla="*/ 103 h 103"/>
                <a:gd name="T6" fmla="*/ 87 w 87"/>
                <a:gd name="T7" fmla="*/ 103 h 103"/>
                <a:gd name="T8" fmla="*/ 87 w 87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103">
                  <a:moveTo>
                    <a:pt x="87" y="0"/>
                  </a:moveTo>
                  <a:lnTo>
                    <a:pt x="0" y="27"/>
                  </a:lnTo>
                  <a:lnTo>
                    <a:pt x="0" y="103"/>
                  </a:lnTo>
                  <a:lnTo>
                    <a:pt x="87" y="103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68" name="Freeform 70"/>
            <p:cNvSpPr>
              <a:spLocks/>
            </p:cNvSpPr>
            <p:nvPr/>
          </p:nvSpPr>
          <p:spPr bwMode="auto">
            <a:xfrm>
              <a:off x="6235397" y="5658885"/>
              <a:ext cx="95155" cy="99873"/>
            </a:xfrm>
            <a:custGeom>
              <a:avLst/>
              <a:gdLst>
                <a:gd name="T0" fmla="*/ 87 w 87"/>
                <a:gd name="T1" fmla="*/ 0 h 103"/>
                <a:gd name="T2" fmla="*/ 0 w 87"/>
                <a:gd name="T3" fmla="*/ 27 h 103"/>
                <a:gd name="T4" fmla="*/ 0 w 87"/>
                <a:gd name="T5" fmla="*/ 103 h 103"/>
                <a:gd name="T6" fmla="*/ 87 w 87"/>
                <a:gd name="T7" fmla="*/ 103 h 103"/>
                <a:gd name="T8" fmla="*/ 87 w 87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103">
                  <a:moveTo>
                    <a:pt x="87" y="0"/>
                  </a:moveTo>
                  <a:lnTo>
                    <a:pt x="0" y="27"/>
                  </a:lnTo>
                  <a:lnTo>
                    <a:pt x="0" y="103"/>
                  </a:lnTo>
                  <a:lnTo>
                    <a:pt x="87" y="103"/>
                  </a:lnTo>
                  <a:lnTo>
                    <a:pt x="87" y="0"/>
                  </a:lnTo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69" name="Rectangle 71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70" name="Rectangle 72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71" name="Rectangle 73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72" name="Rectangle 74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73" name="Rectangle 75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74" name="Rectangle 76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75" name="Rectangle 77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76" name="Rectangle 78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77" name="Rectangle 79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78" name="Rectangle 80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79" name="Rectangle 81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80" name="Rectangle 82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81" name="Rectangle 83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82" name="Rectangle 84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83" name="Rectangle 85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84" name="Rectangle 86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85" name="Rectangle 87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86" name="Rectangle 88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87" name="Rectangle 89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88" name="Rectangle 90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89" name="Rectangle 91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90" name="Rectangle 92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91" name="Rectangle 93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92" name="Rectangle 94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93" name="Rectangle 95"/>
            <p:cNvSpPr>
              <a:spLocks noChangeArrowheads="1"/>
            </p:cNvSpPr>
            <p:nvPr/>
          </p:nvSpPr>
          <p:spPr bwMode="auto">
            <a:xfrm>
              <a:off x="4709625" y="4770696"/>
              <a:ext cx="881557" cy="2223383"/>
            </a:xfrm>
            <a:prstGeom prst="rect">
              <a:avLst/>
            </a:prstGeom>
            <a:solidFill>
              <a:srgbClr val="007A3D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94" name="Rectangle 96"/>
            <p:cNvSpPr>
              <a:spLocks noChangeArrowheads="1"/>
            </p:cNvSpPr>
            <p:nvPr/>
          </p:nvSpPr>
          <p:spPr bwMode="auto">
            <a:xfrm>
              <a:off x="4709625" y="4770696"/>
              <a:ext cx="881557" cy="2223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95" name="Freeform 97"/>
            <p:cNvSpPr>
              <a:spLocks/>
            </p:cNvSpPr>
            <p:nvPr/>
          </p:nvSpPr>
          <p:spPr bwMode="auto">
            <a:xfrm>
              <a:off x="4709625" y="5627857"/>
              <a:ext cx="881557" cy="1366222"/>
            </a:xfrm>
            <a:custGeom>
              <a:avLst/>
              <a:gdLst>
                <a:gd name="T0" fmla="*/ 806 w 806"/>
                <a:gd name="T1" fmla="*/ 0 h 1409"/>
                <a:gd name="T2" fmla="*/ 0 w 806"/>
                <a:gd name="T3" fmla="*/ 254 h 1409"/>
                <a:gd name="T4" fmla="*/ 0 w 806"/>
                <a:gd name="T5" fmla="*/ 1409 h 1409"/>
                <a:gd name="T6" fmla="*/ 806 w 806"/>
                <a:gd name="T7" fmla="*/ 1409 h 1409"/>
                <a:gd name="T8" fmla="*/ 806 w 806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6" h="1409">
                  <a:moveTo>
                    <a:pt x="806" y="0"/>
                  </a:moveTo>
                  <a:lnTo>
                    <a:pt x="0" y="254"/>
                  </a:lnTo>
                  <a:lnTo>
                    <a:pt x="0" y="1409"/>
                  </a:lnTo>
                  <a:lnTo>
                    <a:pt x="806" y="1409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00CC66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96" name="Freeform 98"/>
            <p:cNvSpPr>
              <a:spLocks/>
            </p:cNvSpPr>
            <p:nvPr/>
          </p:nvSpPr>
          <p:spPr bwMode="auto">
            <a:xfrm>
              <a:off x="4709625" y="5627857"/>
              <a:ext cx="881557" cy="1366222"/>
            </a:xfrm>
            <a:custGeom>
              <a:avLst/>
              <a:gdLst>
                <a:gd name="T0" fmla="*/ 806 w 806"/>
                <a:gd name="T1" fmla="*/ 0 h 1409"/>
                <a:gd name="T2" fmla="*/ 0 w 806"/>
                <a:gd name="T3" fmla="*/ 254 h 1409"/>
                <a:gd name="T4" fmla="*/ 0 w 806"/>
                <a:gd name="T5" fmla="*/ 1409 h 1409"/>
                <a:gd name="T6" fmla="*/ 806 w 806"/>
                <a:gd name="T7" fmla="*/ 1409 h 1409"/>
                <a:gd name="T8" fmla="*/ 806 w 806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6" h="1409">
                  <a:moveTo>
                    <a:pt x="806" y="0"/>
                  </a:moveTo>
                  <a:lnTo>
                    <a:pt x="0" y="254"/>
                  </a:lnTo>
                  <a:lnTo>
                    <a:pt x="0" y="1409"/>
                  </a:lnTo>
                  <a:lnTo>
                    <a:pt x="806" y="1409"/>
                  </a:lnTo>
                  <a:lnTo>
                    <a:pt x="8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97" name="Rectangle 99"/>
            <p:cNvSpPr>
              <a:spLocks noChangeArrowheads="1"/>
            </p:cNvSpPr>
            <p:nvPr/>
          </p:nvSpPr>
          <p:spPr bwMode="auto">
            <a:xfrm>
              <a:off x="4584939" y="4764878"/>
              <a:ext cx="124687" cy="2229201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98" name="Rectangle 100"/>
            <p:cNvSpPr>
              <a:spLocks noChangeArrowheads="1"/>
            </p:cNvSpPr>
            <p:nvPr/>
          </p:nvSpPr>
          <p:spPr bwMode="auto">
            <a:xfrm>
              <a:off x="4560877" y="4723183"/>
              <a:ext cx="1065306" cy="47513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499" name="Rectangle 101"/>
            <p:cNvSpPr>
              <a:spLocks noChangeArrowheads="1"/>
            </p:cNvSpPr>
            <p:nvPr/>
          </p:nvSpPr>
          <p:spPr bwMode="auto">
            <a:xfrm>
              <a:off x="4560877" y="4697003"/>
              <a:ext cx="1065306" cy="47513"/>
            </a:xfrm>
            <a:prstGeom prst="rect">
              <a:avLst/>
            </a:prstGeom>
            <a:solidFill>
              <a:srgbClr val="00CC66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00" name="Rectangle 102"/>
            <p:cNvSpPr>
              <a:spLocks noChangeArrowheads="1"/>
            </p:cNvSpPr>
            <p:nvPr/>
          </p:nvSpPr>
          <p:spPr bwMode="auto">
            <a:xfrm>
              <a:off x="4839780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01" name="Rectangle 103"/>
            <p:cNvSpPr>
              <a:spLocks noChangeArrowheads="1"/>
            </p:cNvSpPr>
            <p:nvPr/>
          </p:nvSpPr>
          <p:spPr bwMode="auto">
            <a:xfrm>
              <a:off x="5022436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02" name="Rectangle 104"/>
            <p:cNvSpPr>
              <a:spLocks noChangeArrowheads="1"/>
            </p:cNvSpPr>
            <p:nvPr/>
          </p:nvSpPr>
          <p:spPr bwMode="auto">
            <a:xfrm>
              <a:off x="5206185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03" name="Rectangle 105"/>
            <p:cNvSpPr>
              <a:spLocks noChangeArrowheads="1"/>
            </p:cNvSpPr>
            <p:nvPr/>
          </p:nvSpPr>
          <p:spPr bwMode="auto">
            <a:xfrm>
              <a:off x="5389934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04" name="Rectangle 106"/>
            <p:cNvSpPr>
              <a:spLocks noChangeArrowheads="1"/>
            </p:cNvSpPr>
            <p:nvPr/>
          </p:nvSpPr>
          <p:spPr bwMode="auto">
            <a:xfrm>
              <a:off x="4839780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05" name="Rectangle 107"/>
            <p:cNvSpPr>
              <a:spLocks noChangeArrowheads="1"/>
            </p:cNvSpPr>
            <p:nvPr/>
          </p:nvSpPr>
          <p:spPr bwMode="auto">
            <a:xfrm>
              <a:off x="5022436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06" name="Rectangle 108"/>
            <p:cNvSpPr>
              <a:spLocks noChangeArrowheads="1"/>
            </p:cNvSpPr>
            <p:nvPr/>
          </p:nvSpPr>
          <p:spPr bwMode="auto">
            <a:xfrm>
              <a:off x="5206185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07" name="Rectangle 109"/>
            <p:cNvSpPr>
              <a:spLocks noChangeArrowheads="1"/>
            </p:cNvSpPr>
            <p:nvPr/>
          </p:nvSpPr>
          <p:spPr bwMode="auto">
            <a:xfrm>
              <a:off x="5389934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08" name="Rectangle 110"/>
            <p:cNvSpPr>
              <a:spLocks noChangeArrowheads="1"/>
            </p:cNvSpPr>
            <p:nvPr/>
          </p:nvSpPr>
          <p:spPr bwMode="auto">
            <a:xfrm>
              <a:off x="4839780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09" name="Rectangle 111"/>
            <p:cNvSpPr>
              <a:spLocks noChangeArrowheads="1"/>
            </p:cNvSpPr>
            <p:nvPr/>
          </p:nvSpPr>
          <p:spPr bwMode="auto">
            <a:xfrm>
              <a:off x="5022436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10" name="Rectangle 112"/>
            <p:cNvSpPr>
              <a:spLocks noChangeArrowheads="1"/>
            </p:cNvSpPr>
            <p:nvPr/>
          </p:nvSpPr>
          <p:spPr bwMode="auto">
            <a:xfrm>
              <a:off x="5206185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11" name="Rectangle 113"/>
            <p:cNvSpPr>
              <a:spLocks noChangeArrowheads="1"/>
            </p:cNvSpPr>
            <p:nvPr/>
          </p:nvSpPr>
          <p:spPr bwMode="auto">
            <a:xfrm>
              <a:off x="5389934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12" name="Rectangle 114"/>
            <p:cNvSpPr>
              <a:spLocks noChangeArrowheads="1"/>
            </p:cNvSpPr>
            <p:nvPr/>
          </p:nvSpPr>
          <p:spPr bwMode="auto">
            <a:xfrm>
              <a:off x="4839780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13" name="Rectangle 115"/>
            <p:cNvSpPr>
              <a:spLocks noChangeArrowheads="1"/>
            </p:cNvSpPr>
            <p:nvPr/>
          </p:nvSpPr>
          <p:spPr bwMode="auto">
            <a:xfrm>
              <a:off x="5022436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14" name="Rectangle 116"/>
            <p:cNvSpPr>
              <a:spLocks noChangeArrowheads="1"/>
            </p:cNvSpPr>
            <p:nvPr/>
          </p:nvSpPr>
          <p:spPr bwMode="auto">
            <a:xfrm>
              <a:off x="5206185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15" name="Rectangle 117"/>
            <p:cNvSpPr>
              <a:spLocks noChangeArrowheads="1"/>
            </p:cNvSpPr>
            <p:nvPr/>
          </p:nvSpPr>
          <p:spPr bwMode="auto">
            <a:xfrm>
              <a:off x="5389934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16" name="Rectangle 118"/>
            <p:cNvSpPr>
              <a:spLocks noChangeArrowheads="1"/>
            </p:cNvSpPr>
            <p:nvPr/>
          </p:nvSpPr>
          <p:spPr bwMode="auto">
            <a:xfrm>
              <a:off x="4839780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17" name="Rectangle 119"/>
            <p:cNvSpPr>
              <a:spLocks noChangeArrowheads="1"/>
            </p:cNvSpPr>
            <p:nvPr/>
          </p:nvSpPr>
          <p:spPr bwMode="auto">
            <a:xfrm>
              <a:off x="5022436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18" name="Rectangle 120"/>
            <p:cNvSpPr>
              <a:spLocks noChangeArrowheads="1"/>
            </p:cNvSpPr>
            <p:nvPr/>
          </p:nvSpPr>
          <p:spPr bwMode="auto">
            <a:xfrm>
              <a:off x="5206185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19" name="Rectangle 121"/>
            <p:cNvSpPr>
              <a:spLocks noChangeArrowheads="1"/>
            </p:cNvSpPr>
            <p:nvPr/>
          </p:nvSpPr>
          <p:spPr bwMode="auto">
            <a:xfrm>
              <a:off x="5389934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20" name="Rectangle 122"/>
            <p:cNvSpPr>
              <a:spLocks noChangeArrowheads="1"/>
            </p:cNvSpPr>
            <p:nvPr/>
          </p:nvSpPr>
          <p:spPr bwMode="auto">
            <a:xfrm>
              <a:off x="4839780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21" name="Rectangle 123"/>
            <p:cNvSpPr>
              <a:spLocks noChangeArrowheads="1"/>
            </p:cNvSpPr>
            <p:nvPr/>
          </p:nvSpPr>
          <p:spPr bwMode="auto">
            <a:xfrm>
              <a:off x="5022436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22" name="Rectangle 124"/>
            <p:cNvSpPr>
              <a:spLocks noChangeArrowheads="1"/>
            </p:cNvSpPr>
            <p:nvPr/>
          </p:nvSpPr>
          <p:spPr bwMode="auto">
            <a:xfrm>
              <a:off x="5206185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23" name="Rectangle 125"/>
            <p:cNvSpPr>
              <a:spLocks noChangeArrowheads="1"/>
            </p:cNvSpPr>
            <p:nvPr/>
          </p:nvSpPr>
          <p:spPr bwMode="auto">
            <a:xfrm>
              <a:off x="5389934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</p:grpSp>
      <p:cxnSp>
        <p:nvCxnSpPr>
          <p:cNvPr id="524" name="Straight Arrow Connector 48"/>
          <p:cNvCxnSpPr/>
          <p:nvPr/>
        </p:nvCxnSpPr>
        <p:spPr>
          <a:xfrm flipV="1">
            <a:off x="2432862" y="5464045"/>
            <a:ext cx="1312661" cy="409450"/>
          </a:xfrm>
          <a:prstGeom prst="straightConnector1">
            <a:avLst/>
          </a:prstGeom>
          <a:ln w="38100">
            <a:solidFill>
              <a:schemeClr val="tx1">
                <a:lumMod val="60000"/>
                <a:lumOff val="40000"/>
              </a:schemeClr>
            </a:solidFill>
            <a:headEnd type="triangle" w="lg" len="med"/>
            <a:tailEnd type="triangle" w="lg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527" name="Straight Arrow Connector 48"/>
          <p:cNvCxnSpPr>
            <a:endCxn id="58" idx="2"/>
          </p:cNvCxnSpPr>
          <p:nvPr/>
        </p:nvCxnSpPr>
        <p:spPr>
          <a:xfrm flipV="1">
            <a:off x="4125277" y="5555844"/>
            <a:ext cx="491989" cy="457910"/>
          </a:xfrm>
          <a:prstGeom prst="straightConnector1">
            <a:avLst/>
          </a:prstGeom>
          <a:ln w="38100">
            <a:solidFill>
              <a:schemeClr val="tx1">
                <a:lumMod val="60000"/>
                <a:lumOff val="40000"/>
              </a:schemeClr>
            </a:solidFill>
            <a:headEnd type="triangle" w="lg" len="med"/>
            <a:tailEnd type="triangle" w="lg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pSp>
        <p:nvGrpSpPr>
          <p:cNvPr id="530" name="Group 529"/>
          <p:cNvGrpSpPr>
            <a:grpSpLocks noChangeAspect="1"/>
          </p:cNvGrpSpPr>
          <p:nvPr/>
        </p:nvGrpSpPr>
        <p:grpSpPr>
          <a:xfrm>
            <a:off x="5048691" y="5161730"/>
            <a:ext cx="489144" cy="710506"/>
            <a:chOff x="4560877" y="4697003"/>
            <a:chExt cx="1893269" cy="2297076"/>
          </a:xfrm>
        </p:grpSpPr>
        <p:sp>
          <p:nvSpPr>
            <p:cNvPr id="531" name="Rectangle 10"/>
            <p:cNvSpPr>
              <a:spLocks noChangeArrowheads="1"/>
            </p:cNvSpPr>
            <p:nvPr/>
          </p:nvSpPr>
          <p:spPr bwMode="auto">
            <a:xfrm>
              <a:off x="5549620" y="5753909"/>
              <a:ext cx="59062" cy="63027"/>
            </a:xfrm>
            <a:prstGeom prst="rect">
              <a:avLst/>
            </a:prstGeom>
            <a:solidFill>
              <a:srgbClr val="4EC0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32" name="Rectangle 11"/>
            <p:cNvSpPr>
              <a:spLocks noChangeArrowheads="1"/>
            </p:cNvSpPr>
            <p:nvPr/>
          </p:nvSpPr>
          <p:spPr bwMode="auto">
            <a:xfrm>
              <a:off x="5549620" y="5753909"/>
              <a:ext cx="59062" cy="63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33" name="Rectangle 21"/>
            <p:cNvSpPr>
              <a:spLocks noChangeArrowheads="1"/>
            </p:cNvSpPr>
            <p:nvPr/>
          </p:nvSpPr>
          <p:spPr bwMode="auto">
            <a:xfrm>
              <a:off x="5490559" y="4933594"/>
              <a:ext cx="59062" cy="63027"/>
            </a:xfrm>
            <a:prstGeom prst="rect">
              <a:avLst/>
            </a:prstGeom>
            <a:solidFill>
              <a:srgbClr val="4EC0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34" name="Freeform 22"/>
            <p:cNvSpPr>
              <a:spLocks/>
            </p:cNvSpPr>
            <p:nvPr/>
          </p:nvSpPr>
          <p:spPr bwMode="auto">
            <a:xfrm>
              <a:off x="5490559" y="4933594"/>
              <a:ext cx="59062" cy="63027"/>
            </a:xfrm>
            <a:custGeom>
              <a:avLst/>
              <a:gdLst>
                <a:gd name="T0" fmla="*/ 0 w 54"/>
                <a:gd name="T1" fmla="*/ 65 h 65"/>
                <a:gd name="T2" fmla="*/ 54 w 54"/>
                <a:gd name="T3" fmla="*/ 65 h 65"/>
                <a:gd name="T4" fmla="*/ 54 w 54"/>
                <a:gd name="T5" fmla="*/ 0 h 65"/>
                <a:gd name="T6" fmla="*/ 0 w 54"/>
                <a:gd name="T7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65">
                  <a:moveTo>
                    <a:pt x="0" y="65"/>
                  </a:moveTo>
                  <a:lnTo>
                    <a:pt x="54" y="65"/>
                  </a:lnTo>
                  <a:lnTo>
                    <a:pt x="54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35" name="Rectangle 26"/>
            <p:cNvSpPr>
              <a:spLocks noChangeArrowheads="1"/>
            </p:cNvSpPr>
            <p:nvPr/>
          </p:nvSpPr>
          <p:spPr bwMode="auto">
            <a:xfrm>
              <a:off x="5490557" y="5428110"/>
              <a:ext cx="135624" cy="156596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36" name="Rectangle 27"/>
            <p:cNvSpPr>
              <a:spLocks noChangeArrowheads="1"/>
            </p:cNvSpPr>
            <p:nvPr/>
          </p:nvSpPr>
          <p:spPr bwMode="auto">
            <a:xfrm>
              <a:off x="5490557" y="5428110"/>
              <a:ext cx="135624" cy="1565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37" name="Freeform 28"/>
            <p:cNvSpPr>
              <a:spLocks/>
            </p:cNvSpPr>
            <p:nvPr/>
          </p:nvSpPr>
          <p:spPr bwMode="auto">
            <a:xfrm>
              <a:off x="5626182" y="5432959"/>
              <a:ext cx="824453" cy="1561120"/>
            </a:xfrm>
            <a:custGeom>
              <a:avLst/>
              <a:gdLst>
                <a:gd name="T0" fmla="*/ 0 w 730"/>
                <a:gd name="T1" fmla="*/ 0 h 1610"/>
                <a:gd name="T2" fmla="*/ 730 w 730"/>
                <a:gd name="T3" fmla="*/ 0 h 1610"/>
                <a:gd name="T4" fmla="*/ 725 w 730"/>
                <a:gd name="T5" fmla="*/ 1610 h 1610"/>
                <a:gd name="T6" fmla="*/ 0 w 730"/>
                <a:gd name="T7" fmla="*/ 1610 h 1610"/>
                <a:gd name="T8" fmla="*/ 0 w 730"/>
                <a:gd name="T9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0" h="1610">
                  <a:moveTo>
                    <a:pt x="0" y="0"/>
                  </a:moveTo>
                  <a:lnTo>
                    <a:pt x="730" y="0"/>
                  </a:lnTo>
                  <a:lnTo>
                    <a:pt x="725" y="1610"/>
                  </a:lnTo>
                  <a:lnTo>
                    <a:pt x="0" y="16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38" name="Freeform 29"/>
            <p:cNvSpPr>
              <a:spLocks/>
            </p:cNvSpPr>
            <p:nvPr/>
          </p:nvSpPr>
          <p:spPr bwMode="auto">
            <a:xfrm>
              <a:off x="5626182" y="5432959"/>
              <a:ext cx="798433" cy="1561120"/>
            </a:xfrm>
            <a:custGeom>
              <a:avLst/>
              <a:gdLst>
                <a:gd name="T0" fmla="*/ 0 w 730"/>
                <a:gd name="T1" fmla="*/ 0 h 1610"/>
                <a:gd name="T2" fmla="*/ 730 w 730"/>
                <a:gd name="T3" fmla="*/ 0 h 1610"/>
                <a:gd name="T4" fmla="*/ 725 w 730"/>
                <a:gd name="T5" fmla="*/ 1610 h 1610"/>
                <a:gd name="T6" fmla="*/ 0 w 730"/>
                <a:gd name="T7" fmla="*/ 1610 h 1610"/>
                <a:gd name="T8" fmla="*/ 0 w 730"/>
                <a:gd name="T9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0" h="1610">
                  <a:moveTo>
                    <a:pt x="0" y="0"/>
                  </a:moveTo>
                  <a:lnTo>
                    <a:pt x="730" y="0"/>
                  </a:lnTo>
                  <a:lnTo>
                    <a:pt x="725" y="1610"/>
                  </a:lnTo>
                  <a:lnTo>
                    <a:pt x="0" y="16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39" name="Rectangle 30"/>
            <p:cNvSpPr>
              <a:spLocks noChangeArrowheads="1"/>
            </p:cNvSpPr>
            <p:nvPr/>
          </p:nvSpPr>
          <p:spPr bwMode="auto">
            <a:xfrm>
              <a:off x="5726806" y="5548345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40" name="Rectangle 31"/>
            <p:cNvSpPr>
              <a:spLocks noChangeArrowheads="1"/>
            </p:cNvSpPr>
            <p:nvPr/>
          </p:nvSpPr>
          <p:spPr bwMode="auto">
            <a:xfrm>
              <a:off x="5898525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41" name="Rectangle 32"/>
            <p:cNvSpPr>
              <a:spLocks noChangeArrowheads="1"/>
            </p:cNvSpPr>
            <p:nvPr/>
          </p:nvSpPr>
          <p:spPr bwMode="auto">
            <a:xfrm>
              <a:off x="5898525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42" name="Rectangle 33"/>
            <p:cNvSpPr>
              <a:spLocks noChangeArrowheads="1"/>
            </p:cNvSpPr>
            <p:nvPr/>
          </p:nvSpPr>
          <p:spPr bwMode="auto">
            <a:xfrm>
              <a:off x="6070242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43" name="Rectangle 34"/>
            <p:cNvSpPr>
              <a:spLocks noChangeArrowheads="1"/>
            </p:cNvSpPr>
            <p:nvPr/>
          </p:nvSpPr>
          <p:spPr bwMode="auto">
            <a:xfrm>
              <a:off x="6070242" y="5548345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44" name="Rectangle 35"/>
            <p:cNvSpPr>
              <a:spLocks noChangeArrowheads="1"/>
            </p:cNvSpPr>
            <p:nvPr/>
          </p:nvSpPr>
          <p:spPr bwMode="auto">
            <a:xfrm>
              <a:off x="6235397" y="5548345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45" name="Rectangle 36"/>
            <p:cNvSpPr>
              <a:spLocks noChangeArrowheads="1"/>
            </p:cNvSpPr>
            <p:nvPr/>
          </p:nvSpPr>
          <p:spPr bwMode="auto">
            <a:xfrm>
              <a:off x="6235397" y="5548345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46" name="Rectangle 37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47" name="Rectangle 38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48" name="Rectangle 39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49" name="Rectangle 40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50" name="Rectangle 41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51" name="Rectangle 42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52" name="Rectangle 43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53" name="Rectangle 44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54" name="Rectangle 45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55" name="Rectangle 46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56" name="Rectangle 47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57" name="Rectangle 48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58" name="Rectangle 49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59" name="Rectangle 50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60" name="Rectangle 51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61" name="Rectangle 52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62" name="Rectangle 53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63" name="Rectangle 54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64" name="Rectangle 55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65" name="Rectangle 56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66" name="Rectangle 57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67" name="Rectangle 58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68" name="Rectangle 59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69" name="Rectangle 60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70" name="Rectangle 61"/>
            <p:cNvSpPr>
              <a:spLocks noChangeArrowheads="1"/>
            </p:cNvSpPr>
            <p:nvPr/>
          </p:nvSpPr>
          <p:spPr bwMode="auto">
            <a:xfrm>
              <a:off x="5501496" y="5385447"/>
              <a:ext cx="952650" cy="4751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71" name="Rectangle 62"/>
            <p:cNvSpPr>
              <a:spLocks noChangeArrowheads="1"/>
            </p:cNvSpPr>
            <p:nvPr/>
          </p:nvSpPr>
          <p:spPr bwMode="auto">
            <a:xfrm>
              <a:off x="5501496" y="5359267"/>
              <a:ext cx="952650" cy="4751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72" name="Freeform 63"/>
            <p:cNvSpPr>
              <a:spLocks/>
            </p:cNvSpPr>
            <p:nvPr/>
          </p:nvSpPr>
          <p:spPr bwMode="auto">
            <a:xfrm>
              <a:off x="6419147" y="5627857"/>
              <a:ext cx="5468" cy="1366222"/>
            </a:xfrm>
            <a:custGeom>
              <a:avLst/>
              <a:gdLst>
                <a:gd name="T0" fmla="*/ 5 w 5"/>
                <a:gd name="T1" fmla="*/ 0 h 1409"/>
                <a:gd name="T2" fmla="*/ 5 w 5"/>
                <a:gd name="T3" fmla="*/ 0 h 1409"/>
                <a:gd name="T4" fmla="*/ 0 w 5"/>
                <a:gd name="T5" fmla="*/ 1409 h 1409"/>
                <a:gd name="T6" fmla="*/ 5 w 5"/>
                <a:gd name="T7" fmla="*/ 1409 h 1409"/>
                <a:gd name="T8" fmla="*/ 5 w 5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409">
                  <a:moveTo>
                    <a:pt x="5" y="0"/>
                  </a:moveTo>
                  <a:lnTo>
                    <a:pt x="5" y="0"/>
                  </a:lnTo>
                  <a:lnTo>
                    <a:pt x="0" y="1409"/>
                  </a:lnTo>
                  <a:lnTo>
                    <a:pt x="5" y="140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73" name="Freeform 64"/>
            <p:cNvSpPr>
              <a:spLocks/>
            </p:cNvSpPr>
            <p:nvPr/>
          </p:nvSpPr>
          <p:spPr bwMode="auto">
            <a:xfrm>
              <a:off x="6419147" y="5627857"/>
              <a:ext cx="5468" cy="1366222"/>
            </a:xfrm>
            <a:custGeom>
              <a:avLst/>
              <a:gdLst>
                <a:gd name="T0" fmla="*/ 5 w 5"/>
                <a:gd name="T1" fmla="*/ 0 h 1409"/>
                <a:gd name="T2" fmla="*/ 5 w 5"/>
                <a:gd name="T3" fmla="*/ 0 h 1409"/>
                <a:gd name="T4" fmla="*/ 0 w 5"/>
                <a:gd name="T5" fmla="*/ 1409 h 1409"/>
                <a:gd name="T6" fmla="*/ 5 w 5"/>
                <a:gd name="T7" fmla="*/ 1409 h 1409"/>
                <a:gd name="T8" fmla="*/ 5 w 5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409">
                  <a:moveTo>
                    <a:pt x="5" y="0"/>
                  </a:moveTo>
                  <a:lnTo>
                    <a:pt x="5" y="0"/>
                  </a:lnTo>
                  <a:lnTo>
                    <a:pt x="0" y="1409"/>
                  </a:lnTo>
                  <a:lnTo>
                    <a:pt x="5" y="1409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74" name="Freeform 65"/>
            <p:cNvSpPr>
              <a:spLocks noEditPoints="1"/>
            </p:cNvSpPr>
            <p:nvPr/>
          </p:nvSpPr>
          <p:spPr bwMode="auto">
            <a:xfrm>
              <a:off x="5626182" y="5627857"/>
              <a:ext cx="824453" cy="1366222"/>
            </a:xfrm>
            <a:custGeom>
              <a:avLst/>
              <a:gdLst>
                <a:gd name="T0" fmla="*/ 92 w 730"/>
                <a:gd name="T1" fmla="*/ 938 h 1409"/>
                <a:gd name="T2" fmla="*/ 179 w 730"/>
                <a:gd name="T3" fmla="*/ 1154 h 1409"/>
                <a:gd name="T4" fmla="*/ 249 w 730"/>
                <a:gd name="T5" fmla="*/ 1154 h 1409"/>
                <a:gd name="T6" fmla="*/ 330 w 730"/>
                <a:gd name="T7" fmla="*/ 938 h 1409"/>
                <a:gd name="T8" fmla="*/ 249 w 730"/>
                <a:gd name="T9" fmla="*/ 1154 h 1409"/>
                <a:gd name="T10" fmla="*/ 406 w 730"/>
                <a:gd name="T11" fmla="*/ 938 h 1409"/>
                <a:gd name="T12" fmla="*/ 487 w 730"/>
                <a:gd name="T13" fmla="*/ 1154 h 1409"/>
                <a:gd name="T14" fmla="*/ 557 w 730"/>
                <a:gd name="T15" fmla="*/ 1154 h 1409"/>
                <a:gd name="T16" fmla="*/ 644 w 730"/>
                <a:gd name="T17" fmla="*/ 938 h 1409"/>
                <a:gd name="T18" fmla="*/ 557 w 730"/>
                <a:gd name="T19" fmla="*/ 1154 h 1409"/>
                <a:gd name="T20" fmla="*/ 92 w 730"/>
                <a:gd name="T21" fmla="*/ 601 h 1409"/>
                <a:gd name="T22" fmla="*/ 179 w 730"/>
                <a:gd name="T23" fmla="*/ 813 h 1409"/>
                <a:gd name="T24" fmla="*/ 249 w 730"/>
                <a:gd name="T25" fmla="*/ 813 h 1409"/>
                <a:gd name="T26" fmla="*/ 330 w 730"/>
                <a:gd name="T27" fmla="*/ 601 h 1409"/>
                <a:gd name="T28" fmla="*/ 249 w 730"/>
                <a:gd name="T29" fmla="*/ 813 h 1409"/>
                <a:gd name="T30" fmla="*/ 406 w 730"/>
                <a:gd name="T31" fmla="*/ 601 h 1409"/>
                <a:gd name="T32" fmla="*/ 487 w 730"/>
                <a:gd name="T33" fmla="*/ 813 h 1409"/>
                <a:gd name="T34" fmla="*/ 557 w 730"/>
                <a:gd name="T35" fmla="*/ 813 h 1409"/>
                <a:gd name="T36" fmla="*/ 644 w 730"/>
                <a:gd name="T37" fmla="*/ 601 h 1409"/>
                <a:gd name="T38" fmla="*/ 557 w 730"/>
                <a:gd name="T39" fmla="*/ 813 h 1409"/>
                <a:gd name="T40" fmla="*/ 92 w 730"/>
                <a:gd name="T41" fmla="*/ 260 h 1409"/>
                <a:gd name="T42" fmla="*/ 179 w 730"/>
                <a:gd name="T43" fmla="*/ 477 h 1409"/>
                <a:gd name="T44" fmla="*/ 249 w 730"/>
                <a:gd name="T45" fmla="*/ 477 h 1409"/>
                <a:gd name="T46" fmla="*/ 330 w 730"/>
                <a:gd name="T47" fmla="*/ 260 h 1409"/>
                <a:gd name="T48" fmla="*/ 249 w 730"/>
                <a:gd name="T49" fmla="*/ 477 h 1409"/>
                <a:gd name="T50" fmla="*/ 406 w 730"/>
                <a:gd name="T51" fmla="*/ 260 h 1409"/>
                <a:gd name="T52" fmla="*/ 487 w 730"/>
                <a:gd name="T53" fmla="*/ 477 h 1409"/>
                <a:gd name="T54" fmla="*/ 557 w 730"/>
                <a:gd name="T55" fmla="*/ 477 h 1409"/>
                <a:gd name="T56" fmla="*/ 644 w 730"/>
                <a:gd name="T57" fmla="*/ 260 h 1409"/>
                <a:gd name="T58" fmla="*/ 557 w 730"/>
                <a:gd name="T59" fmla="*/ 477 h 1409"/>
                <a:gd name="T60" fmla="*/ 644 w 730"/>
                <a:gd name="T61" fmla="*/ 32 h 1409"/>
                <a:gd name="T62" fmla="*/ 557 w 730"/>
                <a:gd name="T63" fmla="*/ 135 h 1409"/>
                <a:gd name="T64" fmla="*/ 487 w 730"/>
                <a:gd name="T65" fmla="*/ 86 h 1409"/>
                <a:gd name="T66" fmla="*/ 406 w 730"/>
                <a:gd name="T67" fmla="*/ 135 h 1409"/>
                <a:gd name="T68" fmla="*/ 0 w 730"/>
                <a:gd name="T69" fmla="*/ 260 h 1409"/>
                <a:gd name="T70" fmla="*/ 725 w 730"/>
                <a:gd name="T71" fmla="*/ 1409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30" h="1409">
                  <a:moveTo>
                    <a:pt x="92" y="1154"/>
                  </a:moveTo>
                  <a:lnTo>
                    <a:pt x="92" y="938"/>
                  </a:lnTo>
                  <a:lnTo>
                    <a:pt x="179" y="938"/>
                  </a:lnTo>
                  <a:lnTo>
                    <a:pt x="179" y="1154"/>
                  </a:lnTo>
                  <a:lnTo>
                    <a:pt x="92" y="1154"/>
                  </a:lnTo>
                  <a:close/>
                  <a:moveTo>
                    <a:pt x="249" y="1154"/>
                  </a:moveTo>
                  <a:lnTo>
                    <a:pt x="249" y="938"/>
                  </a:lnTo>
                  <a:lnTo>
                    <a:pt x="330" y="938"/>
                  </a:lnTo>
                  <a:lnTo>
                    <a:pt x="330" y="1154"/>
                  </a:lnTo>
                  <a:lnTo>
                    <a:pt x="249" y="1154"/>
                  </a:lnTo>
                  <a:close/>
                  <a:moveTo>
                    <a:pt x="406" y="1154"/>
                  </a:moveTo>
                  <a:lnTo>
                    <a:pt x="406" y="938"/>
                  </a:lnTo>
                  <a:lnTo>
                    <a:pt x="487" y="938"/>
                  </a:lnTo>
                  <a:lnTo>
                    <a:pt x="487" y="1154"/>
                  </a:lnTo>
                  <a:lnTo>
                    <a:pt x="406" y="1154"/>
                  </a:lnTo>
                  <a:close/>
                  <a:moveTo>
                    <a:pt x="557" y="1154"/>
                  </a:moveTo>
                  <a:lnTo>
                    <a:pt x="557" y="938"/>
                  </a:lnTo>
                  <a:lnTo>
                    <a:pt x="644" y="938"/>
                  </a:lnTo>
                  <a:lnTo>
                    <a:pt x="644" y="1154"/>
                  </a:lnTo>
                  <a:lnTo>
                    <a:pt x="557" y="1154"/>
                  </a:lnTo>
                  <a:close/>
                  <a:moveTo>
                    <a:pt x="92" y="813"/>
                  </a:moveTo>
                  <a:lnTo>
                    <a:pt x="92" y="601"/>
                  </a:lnTo>
                  <a:lnTo>
                    <a:pt x="179" y="601"/>
                  </a:lnTo>
                  <a:lnTo>
                    <a:pt x="179" y="813"/>
                  </a:lnTo>
                  <a:lnTo>
                    <a:pt x="92" y="813"/>
                  </a:lnTo>
                  <a:close/>
                  <a:moveTo>
                    <a:pt x="249" y="813"/>
                  </a:moveTo>
                  <a:lnTo>
                    <a:pt x="249" y="601"/>
                  </a:lnTo>
                  <a:lnTo>
                    <a:pt x="330" y="601"/>
                  </a:lnTo>
                  <a:lnTo>
                    <a:pt x="330" y="813"/>
                  </a:lnTo>
                  <a:lnTo>
                    <a:pt x="249" y="813"/>
                  </a:lnTo>
                  <a:close/>
                  <a:moveTo>
                    <a:pt x="406" y="813"/>
                  </a:moveTo>
                  <a:lnTo>
                    <a:pt x="406" y="601"/>
                  </a:lnTo>
                  <a:lnTo>
                    <a:pt x="487" y="601"/>
                  </a:lnTo>
                  <a:lnTo>
                    <a:pt x="487" y="813"/>
                  </a:lnTo>
                  <a:lnTo>
                    <a:pt x="406" y="813"/>
                  </a:lnTo>
                  <a:close/>
                  <a:moveTo>
                    <a:pt x="557" y="813"/>
                  </a:moveTo>
                  <a:lnTo>
                    <a:pt x="557" y="601"/>
                  </a:lnTo>
                  <a:lnTo>
                    <a:pt x="644" y="601"/>
                  </a:lnTo>
                  <a:lnTo>
                    <a:pt x="644" y="813"/>
                  </a:lnTo>
                  <a:lnTo>
                    <a:pt x="557" y="813"/>
                  </a:lnTo>
                  <a:close/>
                  <a:moveTo>
                    <a:pt x="92" y="477"/>
                  </a:moveTo>
                  <a:lnTo>
                    <a:pt x="92" y="260"/>
                  </a:lnTo>
                  <a:lnTo>
                    <a:pt x="179" y="260"/>
                  </a:lnTo>
                  <a:lnTo>
                    <a:pt x="179" y="477"/>
                  </a:lnTo>
                  <a:lnTo>
                    <a:pt x="92" y="477"/>
                  </a:lnTo>
                  <a:close/>
                  <a:moveTo>
                    <a:pt x="249" y="477"/>
                  </a:moveTo>
                  <a:lnTo>
                    <a:pt x="249" y="260"/>
                  </a:lnTo>
                  <a:lnTo>
                    <a:pt x="330" y="260"/>
                  </a:lnTo>
                  <a:lnTo>
                    <a:pt x="330" y="477"/>
                  </a:lnTo>
                  <a:lnTo>
                    <a:pt x="249" y="477"/>
                  </a:lnTo>
                  <a:close/>
                  <a:moveTo>
                    <a:pt x="406" y="477"/>
                  </a:moveTo>
                  <a:lnTo>
                    <a:pt x="406" y="260"/>
                  </a:lnTo>
                  <a:lnTo>
                    <a:pt x="487" y="260"/>
                  </a:lnTo>
                  <a:lnTo>
                    <a:pt x="487" y="477"/>
                  </a:lnTo>
                  <a:lnTo>
                    <a:pt x="406" y="477"/>
                  </a:lnTo>
                  <a:close/>
                  <a:moveTo>
                    <a:pt x="557" y="477"/>
                  </a:moveTo>
                  <a:lnTo>
                    <a:pt x="557" y="260"/>
                  </a:lnTo>
                  <a:lnTo>
                    <a:pt x="644" y="260"/>
                  </a:lnTo>
                  <a:lnTo>
                    <a:pt x="644" y="477"/>
                  </a:lnTo>
                  <a:lnTo>
                    <a:pt x="557" y="477"/>
                  </a:lnTo>
                  <a:close/>
                  <a:moveTo>
                    <a:pt x="730" y="0"/>
                  </a:moveTo>
                  <a:lnTo>
                    <a:pt x="644" y="32"/>
                  </a:lnTo>
                  <a:lnTo>
                    <a:pt x="644" y="135"/>
                  </a:lnTo>
                  <a:lnTo>
                    <a:pt x="557" y="135"/>
                  </a:lnTo>
                  <a:lnTo>
                    <a:pt x="557" y="59"/>
                  </a:lnTo>
                  <a:lnTo>
                    <a:pt x="487" y="86"/>
                  </a:lnTo>
                  <a:lnTo>
                    <a:pt x="487" y="135"/>
                  </a:lnTo>
                  <a:lnTo>
                    <a:pt x="406" y="135"/>
                  </a:lnTo>
                  <a:lnTo>
                    <a:pt x="406" y="119"/>
                  </a:lnTo>
                  <a:lnTo>
                    <a:pt x="0" y="260"/>
                  </a:lnTo>
                  <a:lnTo>
                    <a:pt x="0" y="1409"/>
                  </a:lnTo>
                  <a:lnTo>
                    <a:pt x="725" y="1409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75" name="Freeform 66"/>
            <p:cNvSpPr>
              <a:spLocks noEditPoints="1"/>
            </p:cNvSpPr>
            <p:nvPr/>
          </p:nvSpPr>
          <p:spPr bwMode="auto">
            <a:xfrm>
              <a:off x="5626182" y="5627857"/>
              <a:ext cx="798433" cy="1366222"/>
            </a:xfrm>
            <a:custGeom>
              <a:avLst/>
              <a:gdLst>
                <a:gd name="T0" fmla="*/ 92 w 730"/>
                <a:gd name="T1" fmla="*/ 938 h 1409"/>
                <a:gd name="T2" fmla="*/ 179 w 730"/>
                <a:gd name="T3" fmla="*/ 1154 h 1409"/>
                <a:gd name="T4" fmla="*/ 249 w 730"/>
                <a:gd name="T5" fmla="*/ 1154 h 1409"/>
                <a:gd name="T6" fmla="*/ 330 w 730"/>
                <a:gd name="T7" fmla="*/ 938 h 1409"/>
                <a:gd name="T8" fmla="*/ 249 w 730"/>
                <a:gd name="T9" fmla="*/ 1154 h 1409"/>
                <a:gd name="T10" fmla="*/ 406 w 730"/>
                <a:gd name="T11" fmla="*/ 938 h 1409"/>
                <a:gd name="T12" fmla="*/ 487 w 730"/>
                <a:gd name="T13" fmla="*/ 1154 h 1409"/>
                <a:gd name="T14" fmla="*/ 557 w 730"/>
                <a:gd name="T15" fmla="*/ 1154 h 1409"/>
                <a:gd name="T16" fmla="*/ 644 w 730"/>
                <a:gd name="T17" fmla="*/ 938 h 1409"/>
                <a:gd name="T18" fmla="*/ 557 w 730"/>
                <a:gd name="T19" fmla="*/ 1154 h 1409"/>
                <a:gd name="T20" fmla="*/ 92 w 730"/>
                <a:gd name="T21" fmla="*/ 601 h 1409"/>
                <a:gd name="T22" fmla="*/ 179 w 730"/>
                <a:gd name="T23" fmla="*/ 813 h 1409"/>
                <a:gd name="T24" fmla="*/ 249 w 730"/>
                <a:gd name="T25" fmla="*/ 813 h 1409"/>
                <a:gd name="T26" fmla="*/ 330 w 730"/>
                <a:gd name="T27" fmla="*/ 601 h 1409"/>
                <a:gd name="T28" fmla="*/ 249 w 730"/>
                <a:gd name="T29" fmla="*/ 813 h 1409"/>
                <a:gd name="T30" fmla="*/ 406 w 730"/>
                <a:gd name="T31" fmla="*/ 601 h 1409"/>
                <a:gd name="T32" fmla="*/ 487 w 730"/>
                <a:gd name="T33" fmla="*/ 813 h 1409"/>
                <a:gd name="T34" fmla="*/ 557 w 730"/>
                <a:gd name="T35" fmla="*/ 813 h 1409"/>
                <a:gd name="T36" fmla="*/ 644 w 730"/>
                <a:gd name="T37" fmla="*/ 601 h 1409"/>
                <a:gd name="T38" fmla="*/ 557 w 730"/>
                <a:gd name="T39" fmla="*/ 813 h 1409"/>
                <a:gd name="T40" fmla="*/ 92 w 730"/>
                <a:gd name="T41" fmla="*/ 260 h 1409"/>
                <a:gd name="T42" fmla="*/ 179 w 730"/>
                <a:gd name="T43" fmla="*/ 477 h 1409"/>
                <a:gd name="T44" fmla="*/ 249 w 730"/>
                <a:gd name="T45" fmla="*/ 477 h 1409"/>
                <a:gd name="T46" fmla="*/ 330 w 730"/>
                <a:gd name="T47" fmla="*/ 260 h 1409"/>
                <a:gd name="T48" fmla="*/ 249 w 730"/>
                <a:gd name="T49" fmla="*/ 477 h 1409"/>
                <a:gd name="T50" fmla="*/ 406 w 730"/>
                <a:gd name="T51" fmla="*/ 260 h 1409"/>
                <a:gd name="T52" fmla="*/ 487 w 730"/>
                <a:gd name="T53" fmla="*/ 477 h 1409"/>
                <a:gd name="T54" fmla="*/ 557 w 730"/>
                <a:gd name="T55" fmla="*/ 477 h 1409"/>
                <a:gd name="T56" fmla="*/ 644 w 730"/>
                <a:gd name="T57" fmla="*/ 260 h 1409"/>
                <a:gd name="T58" fmla="*/ 557 w 730"/>
                <a:gd name="T59" fmla="*/ 477 h 1409"/>
                <a:gd name="T60" fmla="*/ 644 w 730"/>
                <a:gd name="T61" fmla="*/ 32 h 1409"/>
                <a:gd name="T62" fmla="*/ 557 w 730"/>
                <a:gd name="T63" fmla="*/ 135 h 1409"/>
                <a:gd name="T64" fmla="*/ 487 w 730"/>
                <a:gd name="T65" fmla="*/ 86 h 1409"/>
                <a:gd name="T66" fmla="*/ 406 w 730"/>
                <a:gd name="T67" fmla="*/ 135 h 1409"/>
                <a:gd name="T68" fmla="*/ 0 w 730"/>
                <a:gd name="T69" fmla="*/ 260 h 1409"/>
                <a:gd name="T70" fmla="*/ 725 w 730"/>
                <a:gd name="T71" fmla="*/ 1409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30" h="1409">
                  <a:moveTo>
                    <a:pt x="92" y="1154"/>
                  </a:moveTo>
                  <a:lnTo>
                    <a:pt x="92" y="938"/>
                  </a:lnTo>
                  <a:lnTo>
                    <a:pt x="179" y="938"/>
                  </a:lnTo>
                  <a:lnTo>
                    <a:pt x="179" y="1154"/>
                  </a:lnTo>
                  <a:lnTo>
                    <a:pt x="92" y="1154"/>
                  </a:lnTo>
                  <a:moveTo>
                    <a:pt x="249" y="1154"/>
                  </a:moveTo>
                  <a:lnTo>
                    <a:pt x="249" y="938"/>
                  </a:lnTo>
                  <a:lnTo>
                    <a:pt x="330" y="938"/>
                  </a:lnTo>
                  <a:lnTo>
                    <a:pt x="330" y="1154"/>
                  </a:lnTo>
                  <a:lnTo>
                    <a:pt x="249" y="1154"/>
                  </a:lnTo>
                  <a:moveTo>
                    <a:pt x="406" y="1154"/>
                  </a:moveTo>
                  <a:lnTo>
                    <a:pt x="406" y="938"/>
                  </a:lnTo>
                  <a:lnTo>
                    <a:pt x="487" y="938"/>
                  </a:lnTo>
                  <a:lnTo>
                    <a:pt x="487" y="1154"/>
                  </a:lnTo>
                  <a:lnTo>
                    <a:pt x="406" y="1154"/>
                  </a:lnTo>
                  <a:moveTo>
                    <a:pt x="557" y="1154"/>
                  </a:moveTo>
                  <a:lnTo>
                    <a:pt x="557" y="938"/>
                  </a:lnTo>
                  <a:lnTo>
                    <a:pt x="644" y="938"/>
                  </a:lnTo>
                  <a:lnTo>
                    <a:pt x="644" y="1154"/>
                  </a:lnTo>
                  <a:lnTo>
                    <a:pt x="557" y="1154"/>
                  </a:lnTo>
                  <a:moveTo>
                    <a:pt x="92" y="813"/>
                  </a:moveTo>
                  <a:lnTo>
                    <a:pt x="92" y="601"/>
                  </a:lnTo>
                  <a:lnTo>
                    <a:pt x="179" y="601"/>
                  </a:lnTo>
                  <a:lnTo>
                    <a:pt x="179" y="813"/>
                  </a:lnTo>
                  <a:lnTo>
                    <a:pt x="92" y="813"/>
                  </a:lnTo>
                  <a:moveTo>
                    <a:pt x="249" y="813"/>
                  </a:moveTo>
                  <a:lnTo>
                    <a:pt x="249" y="601"/>
                  </a:lnTo>
                  <a:lnTo>
                    <a:pt x="330" y="601"/>
                  </a:lnTo>
                  <a:lnTo>
                    <a:pt x="330" y="813"/>
                  </a:lnTo>
                  <a:lnTo>
                    <a:pt x="249" y="813"/>
                  </a:lnTo>
                  <a:moveTo>
                    <a:pt x="406" y="813"/>
                  </a:moveTo>
                  <a:lnTo>
                    <a:pt x="406" y="601"/>
                  </a:lnTo>
                  <a:lnTo>
                    <a:pt x="487" y="601"/>
                  </a:lnTo>
                  <a:lnTo>
                    <a:pt x="487" y="813"/>
                  </a:lnTo>
                  <a:lnTo>
                    <a:pt x="406" y="813"/>
                  </a:lnTo>
                  <a:moveTo>
                    <a:pt x="557" y="813"/>
                  </a:moveTo>
                  <a:lnTo>
                    <a:pt x="557" y="601"/>
                  </a:lnTo>
                  <a:lnTo>
                    <a:pt x="644" y="601"/>
                  </a:lnTo>
                  <a:lnTo>
                    <a:pt x="644" y="813"/>
                  </a:lnTo>
                  <a:lnTo>
                    <a:pt x="557" y="813"/>
                  </a:lnTo>
                  <a:moveTo>
                    <a:pt x="92" y="477"/>
                  </a:moveTo>
                  <a:lnTo>
                    <a:pt x="92" y="260"/>
                  </a:lnTo>
                  <a:lnTo>
                    <a:pt x="179" y="260"/>
                  </a:lnTo>
                  <a:lnTo>
                    <a:pt x="179" y="477"/>
                  </a:lnTo>
                  <a:lnTo>
                    <a:pt x="92" y="477"/>
                  </a:lnTo>
                  <a:moveTo>
                    <a:pt x="249" y="477"/>
                  </a:moveTo>
                  <a:lnTo>
                    <a:pt x="249" y="260"/>
                  </a:lnTo>
                  <a:lnTo>
                    <a:pt x="330" y="260"/>
                  </a:lnTo>
                  <a:lnTo>
                    <a:pt x="330" y="477"/>
                  </a:lnTo>
                  <a:lnTo>
                    <a:pt x="249" y="477"/>
                  </a:lnTo>
                  <a:moveTo>
                    <a:pt x="406" y="477"/>
                  </a:moveTo>
                  <a:lnTo>
                    <a:pt x="406" y="260"/>
                  </a:lnTo>
                  <a:lnTo>
                    <a:pt x="487" y="260"/>
                  </a:lnTo>
                  <a:lnTo>
                    <a:pt x="487" y="477"/>
                  </a:lnTo>
                  <a:lnTo>
                    <a:pt x="406" y="477"/>
                  </a:lnTo>
                  <a:moveTo>
                    <a:pt x="557" y="477"/>
                  </a:moveTo>
                  <a:lnTo>
                    <a:pt x="557" y="260"/>
                  </a:lnTo>
                  <a:lnTo>
                    <a:pt x="644" y="260"/>
                  </a:lnTo>
                  <a:lnTo>
                    <a:pt x="644" y="477"/>
                  </a:lnTo>
                  <a:lnTo>
                    <a:pt x="557" y="477"/>
                  </a:lnTo>
                  <a:moveTo>
                    <a:pt x="730" y="0"/>
                  </a:moveTo>
                  <a:lnTo>
                    <a:pt x="644" y="32"/>
                  </a:lnTo>
                  <a:lnTo>
                    <a:pt x="644" y="135"/>
                  </a:lnTo>
                  <a:lnTo>
                    <a:pt x="557" y="135"/>
                  </a:lnTo>
                  <a:lnTo>
                    <a:pt x="557" y="59"/>
                  </a:lnTo>
                  <a:lnTo>
                    <a:pt x="487" y="86"/>
                  </a:lnTo>
                  <a:lnTo>
                    <a:pt x="487" y="135"/>
                  </a:lnTo>
                  <a:lnTo>
                    <a:pt x="406" y="135"/>
                  </a:lnTo>
                  <a:lnTo>
                    <a:pt x="406" y="119"/>
                  </a:lnTo>
                  <a:lnTo>
                    <a:pt x="0" y="260"/>
                  </a:lnTo>
                  <a:lnTo>
                    <a:pt x="0" y="1409"/>
                  </a:lnTo>
                  <a:lnTo>
                    <a:pt x="725" y="1409"/>
                  </a:lnTo>
                  <a:lnTo>
                    <a:pt x="73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76" name="Freeform 67"/>
            <p:cNvSpPr>
              <a:spLocks/>
            </p:cNvSpPr>
            <p:nvPr/>
          </p:nvSpPr>
          <p:spPr bwMode="auto">
            <a:xfrm>
              <a:off x="6070242" y="5711245"/>
              <a:ext cx="88593" cy="47513"/>
            </a:xfrm>
            <a:custGeom>
              <a:avLst/>
              <a:gdLst>
                <a:gd name="T0" fmla="*/ 81 w 81"/>
                <a:gd name="T1" fmla="*/ 0 h 49"/>
                <a:gd name="T2" fmla="*/ 0 w 81"/>
                <a:gd name="T3" fmla="*/ 33 h 49"/>
                <a:gd name="T4" fmla="*/ 0 w 81"/>
                <a:gd name="T5" fmla="*/ 49 h 49"/>
                <a:gd name="T6" fmla="*/ 81 w 81"/>
                <a:gd name="T7" fmla="*/ 49 h 49"/>
                <a:gd name="T8" fmla="*/ 81 w 81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9">
                  <a:moveTo>
                    <a:pt x="81" y="0"/>
                  </a:moveTo>
                  <a:lnTo>
                    <a:pt x="0" y="33"/>
                  </a:lnTo>
                  <a:lnTo>
                    <a:pt x="0" y="49"/>
                  </a:lnTo>
                  <a:lnTo>
                    <a:pt x="81" y="49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77" name="Freeform 68"/>
            <p:cNvSpPr>
              <a:spLocks/>
            </p:cNvSpPr>
            <p:nvPr/>
          </p:nvSpPr>
          <p:spPr bwMode="auto">
            <a:xfrm>
              <a:off x="6070242" y="5711245"/>
              <a:ext cx="88593" cy="47513"/>
            </a:xfrm>
            <a:custGeom>
              <a:avLst/>
              <a:gdLst>
                <a:gd name="T0" fmla="*/ 81 w 81"/>
                <a:gd name="T1" fmla="*/ 0 h 49"/>
                <a:gd name="T2" fmla="*/ 0 w 81"/>
                <a:gd name="T3" fmla="*/ 33 h 49"/>
                <a:gd name="T4" fmla="*/ 0 w 81"/>
                <a:gd name="T5" fmla="*/ 49 h 49"/>
                <a:gd name="T6" fmla="*/ 81 w 81"/>
                <a:gd name="T7" fmla="*/ 49 h 49"/>
                <a:gd name="T8" fmla="*/ 81 w 81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9">
                  <a:moveTo>
                    <a:pt x="81" y="0"/>
                  </a:moveTo>
                  <a:lnTo>
                    <a:pt x="0" y="33"/>
                  </a:lnTo>
                  <a:lnTo>
                    <a:pt x="0" y="49"/>
                  </a:lnTo>
                  <a:lnTo>
                    <a:pt x="81" y="49"/>
                  </a:lnTo>
                  <a:lnTo>
                    <a:pt x="81" y="0"/>
                  </a:lnTo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78" name="Freeform 69"/>
            <p:cNvSpPr>
              <a:spLocks/>
            </p:cNvSpPr>
            <p:nvPr/>
          </p:nvSpPr>
          <p:spPr bwMode="auto">
            <a:xfrm>
              <a:off x="6235397" y="5658885"/>
              <a:ext cx="95155" cy="99873"/>
            </a:xfrm>
            <a:custGeom>
              <a:avLst/>
              <a:gdLst>
                <a:gd name="T0" fmla="*/ 87 w 87"/>
                <a:gd name="T1" fmla="*/ 0 h 103"/>
                <a:gd name="T2" fmla="*/ 0 w 87"/>
                <a:gd name="T3" fmla="*/ 27 h 103"/>
                <a:gd name="T4" fmla="*/ 0 w 87"/>
                <a:gd name="T5" fmla="*/ 103 h 103"/>
                <a:gd name="T6" fmla="*/ 87 w 87"/>
                <a:gd name="T7" fmla="*/ 103 h 103"/>
                <a:gd name="T8" fmla="*/ 87 w 87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103">
                  <a:moveTo>
                    <a:pt x="87" y="0"/>
                  </a:moveTo>
                  <a:lnTo>
                    <a:pt x="0" y="27"/>
                  </a:lnTo>
                  <a:lnTo>
                    <a:pt x="0" y="103"/>
                  </a:lnTo>
                  <a:lnTo>
                    <a:pt x="87" y="103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79" name="Freeform 70"/>
            <p:cNvSpPr>
              <a:spLocks/>
            </p:cNvSpPr>
            <p:nvPr/>
          </p:nvSpPr>
          <p:spPr bwMode="auto">
            <a:xfrm>
              <a:off x="6235397" y="5658885"/>
              <a:ext cx="95155" cy="99873"/>
            </a:xfrm>
            <a:custGeom>
              <a:avLst/>
              <a:gdLst>
                <a:gd name="T0" fmla="*/ 87 w 87"/>
                <a:gd name="T1" fmla="*/ 0 h 103"/>
                <a:gd name="T2" fmla="*/ 0 w 87"/>
                <a:gd name="T3" fmla="*/ 27 h 103"/>
                <a:gd name="T4" fmla="*/ 0 w 87"/>
                <a:gd name="T5" fmla="*/ 103 h 103"/>
                <a:gd name="T6" fmla="*/ 87 w 87"/>
                <a:gd name="T7" fmla="*/ 103 h 103"/>
                <a:gd name="T8" fmla="*/ 87 w 87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103">
                  <a:moveTo>
                    <a:pt x="87" y="0"/>
                  </a:moveTo>
                  <a:lnTo>
                    <a:pt x="0" y="27"/>
                  </a:lnTo>
                  <a:lnTo>
                    <a:pt x="0" y="103"/>
                  </a:lnTo>
                  <a:lnTo>
                    <a:pt x="87" y="103"/>
                  </a:lnTo>
                  <a:lnTo>
                    <a:pt x="87" y="0"/>
                  </a:lnTo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80" name="Rectangle 71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81" name="Rectangle 72"/>
            <p:cNvSpPr>
              <a:spLocks noChangeArrowheads="1"/>
            </p:cNvSpPr>
            <p:nvPr/>
          </p:nvSpPr>
          <p:spPr bwMode="auto">
            <a:xfrm>
              <a:off x="5726806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82" name="Rectangle 73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83" name="Rectangle 74"/>
            <p:cNvSpPr>
              <a:spLocks noChangeArrowheads="1"/>
            </p:cNvSpPr>
            <p:nvPr/>
          </p:nvSpPr>
          <p:spPr bwMode="auto">
            <a:xfrm>
              <a:off x="5898525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84" name="Rectangle 75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85" name="Rectangle 76"/>
            <p:cNvSpPr>
              <a:spLocks noChangeArrowheads="1"/>
            </p:cNvSpPr>
            <p:nvPr/>
          </p:nvSpPr>
          <p:spPr bwMode="auto">
            <a:xfrm>
              <a:off x="6070242" y="5879963"/>
              <a:ext cx="88593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86" name="Rectangle 77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87" name="Rectangle 78"/>
            <p:cNvSpPr>
              <a:spLocks noChangeArrowheads="1"/>
            </p:cNvSpPr>
            <p:nvPr/>
          </p:nvSpPr>
          <p:spPr bwMode="auto">
            <a:xfrm>
              <a:off x="6235397" y="5879963"/>
              <a:ext cx="95155" cy="21041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88" name="Rectangle 79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89" name="Rectangle 80"/>
            <p:cNvSpPr>
              <a:spLocks noChangeArrowheads="1"/>
            </p:cNvSpPr>
            <p:nvPr/>
          </p:nvSpPr>
          <p:spPr bwMode="auto">
            <a:xfrm>
              <a:off x="5726806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90" name="Rectangle 81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91" name="Rectangle 82"/>
            <p:cNvSpPr>
              <a:spLocks noChangeArrowheads="1"/>
            </p:cNvSpPr>
            <p:nvPr/>
          </p:nvSpPr>
          <p:spPr bwMode="auto">
            <a:xfrm>
              <a:off x="5898525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92" name="Rectangle 83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93" name="Rectangle 84"/>
            <p:cNvSpPr>
              <a:spLocks noChangeArrowheads="1"/>
            </p:cNvSpPr>
            <p:nvPr/>
          </p:nvSpPr>
          <p:spPr bwMode="auto">
            <a:xfrm>
              <a:off x="6070242" y="6210610"/>
              <a:ext cx="88593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94" name="Rectangle 85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95" name="Rectangle 86"/>
            <p:cNvSpPr>
              <a:spLocks noChangeArrowheads="1"/>
            </p:cNvSpPr>
            <p:nvPr/>
          </p:nvSpPr>
          <p:spPr bwMode="auto">
            <a:xfrm>
              <a:off x="6235397" y="6210610"/>
              <a:ext cx="95155" cy="2055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96" name="Rectangle 87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97" name="Rectangle 88"/>
            <p:cNvSpPr>
              <a:spLocks noChangeArrowheads="1"/>
            </p:cNvSpPr>
            <p:nvPr/>
          </p:nvSpPr>
          <p:spPr bwMode="auto">
            <a:xfrm>
              <a:off x="5726806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98" name="Rectangle 89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599" name="Rectangle 90"/>
            <p:cNvSpPr>
              <a:spLocks noChangeArrowheads="1"/>
            </p:cNvSpPr>
            <p:nvPr/>
          </p:nvSpPr>
          <p:spPr bwMode="auto">
            <a:xfrm>
              <a:off x="5898525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00" name="Rectangle 91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01" name="Rectangle 92"/>
            <p:cNvSpPr>
              <a:spLocks noChangeArrowheads="1"/>
            </p:cNvSpPr>
            <p:nvPr/>
          </p:nvSpPr>
          <p:spPr bwMode="auto">
            <a:xfrm>
              <a:off x="6070242" y="6537378"/>
              <a:ext cx="88593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02" name="Rectangle 93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03" name="Rectangle 94"/>
            <p:cNvSpPr>
              <a:spLocks noChangeArrowheads="1"/>
            </p:cNvSpPr>
            <p:nvPr/>
          </p:nvSpPr>
          <p:spPr bwMode="auto">
            <a:xfrm>
              <a:off x="6235397" y="6537378"/>
              <a:ext cx="95155" cy="20944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04" name="Rectangle 95"/>
            <p:cNvSpPr>
              <a:spLocks noChangeArrowheads="1"/>
            </p:cNvSpPr>
            <p:nvPr/>
          </p:nvSpPr>
          <p:spPr bwMode="auto">
            <a:xfrm>
              <a:off x="4709625" y="4770696"/>
              <a:ext cx="881557" cy="2223383"/>
            </a:xfrm>
            <a:prstGeom prst="rect">
              <a:avLst/>
            </a:prstGeom>
            <a:solidFill>
              <a:srgbClr val="007A3D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05" name="Rectangle 96"/>
            <p:cNvSpPr>
              <a:spLocks noChangeArrowheads="1"/>
            </p:cNvSpPr>
            <p:nvPr/>
          </p:nvSpPr>
          <p:spPr bwMode="auto">
            <a:xfrm>
              <a:off x="4709625" y="4770696"/>
              <a:ext cx="881557" cy="2223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06" name="Freeform 97"/>
            <p:cNvSpPr>
              <a:spLocks/>
            </p:cNvSpPr>
            <p:nvPr/>
          </p:nvSpPr>
          <p:spPr bwMode="auto">
            <a:xfrm>
              <a:off x="4709625" y="5627857"/>
              <a:ext cx="881557" cy="1366222"/>
            </a:xfrm>
            <a:custGeom>
              <a:avLst/>
              <a:gdLst>
                <a:gd name="T0" fmla="*/ 806 w 806"/>
                <a:gd name="T1" fmla="*/ 0 h 1409"/>
                <a:gd name="T2" fmla="*/ 0 w 806"/>
                <a:gd name="T3" fmla="*/ 254 h 1409"/>
                <a:gd name="T4" fmla="*/ 0 w 806"/>
                <a:gd name="T5" fmla="*/ 1409 h 1409"/>
                <a:gd name="T6" fmla="*/ 806 w 806"/>
                <a:gd name="T7" fmla="*/ 1409 h 1409"/>
                <a:gd name="T8" fmla="*/ 806 w 806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6" h="1409">
                  <a:moveTo>
                    <a:pt x="806" y="0"/>
                  </a:moveTo>
                  <a:lnTo>
                    <a:pt x="0" y="254"/>
                  </a:lnTo>
                  <a:lnTo>
                    <a:pt x="0" y="1409"/>
                  </a:lnTo>
                  <a:lnTo>
                    <a:pt x="806" y="1409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00CC66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07" name="Freeform 98"/>
            <p:cNvSpPr>
              <a:spLocks/>
            </p:cNvSpPr>
            <p:nvPr/>
          </p:nvSpPr>
          <p:spPr bwMode="auto">
            <a:xfrm>
              <a:off x="4709625" y="5627857"/>
              <a:ext cx="881557" cy="1366222"/>
            </a:xfrm>
            <a:custGeom>
              <a:avLst/>
              <a:gdLst>
                <a:gd name="T0" fmla="*/ 806 w 806"/>
                <a:gd name="T1" fmla="*/ 0 h 1409"/>
                <a:gd name="T2" fmla="*/ 0 w 806"/>
                <a:gd name="T3" fmla="*/ 254 h 1409"/>
                <a:gd name="T4" fmla="*/ 0 w 806"/>
                <a:gd name="T5" fmla="*/ 1409 h 1409"/>
                <a:gd name="T6" fmla="*/ 806 w 806"/>
                <a:gd name="T7" fmla="*/ 1409 h 1409"/>
                <a:gd name="T8" fmla="*/ 806 w 806"/>
                <a:gd name="T9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6" h="1409">
                  <a:moveTo>
                    <a:pt x="806" y="0"/>
                  </a:moveTo>
                  <a:lnTo>
                    <a:pt x="0" y="254"/>
                  </a:lnTo>
                  <a:lnTo>
                    <a:pt x="0" y="1409"/>
                  </a:lnTo>
                  <a:lnTo>
                    <a:pt x="806" y="1409"/>
                  </a:lnTo>
                  <a:lnTo>
                    <a:pt x="8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08" name="Rectangle 99"/>
            <p:cNvSpPr>
              <a:spLocks noChangeArrowheads="1"/>
            </p:cNvSpPr>
            <p:nvPr/>
          </p:nvSpPr>
          <p:spPr bwMode="auto">
            <a:xfrm>
              <a:off x="4584939" y="4764878"/>
              <a:ext cx="124687" cy="2229201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09" name="Rectangle 100"/>
            <p:cNvSpPr>
              <a:spLocks noChangeArrowheads="1"/>
            </p:cNvSpPr>
            <p:nvPr/>
          </p:nvSpPr>
          <p:spPr bwMode="auto">
            <a:xfrm>
              <a:off x="4560877" y="4723183"/>
              <a:ext cx="1065306" cy="47513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10" name="Rectangle 101"/>
            <p:cNvSpPr>
              <a:spLocks noChangeArrowheads="1"/>
            </p:cNvSpPr>
            <p:nvPr/>
          </p:nvSpPr>
          <p:spPr bwMode="auto">
            <a:xfrm>
              <a:off x="4560877" y="4697003"/>
              <a:ext cx="1065306" cy="47513"/>
            </a:xfrm>
            <a:prstGeom prst="rect">
              <a:avLst/>
            </a:prstGeom>
            <a:solidFill>
              <a:srgbClr val="00CC66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11" name="Rectangle 102"/>
            <p:cNvSpPr>
              <a:spLocks noChangeArrowheads="1"/>
            </p:cNvSpPr>
            <p:nvPr/>
          </p:nvSpPr>
          <p:spPr bwMode="auto">
            <a:xfrm>
              <a:off x="4839780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12" name="Rectangle 103"/>
            <p:cNvSpPr>
              <a:spLocks noChangeArrowheads="1"/>
            </p:cNvSpPr>
            <p:nvPr/>
          </p:nvSpPr>
          <p:spPr bwMode="auto">
            <a:xfrm>
              <a:off x="5022436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13" name="Rectangle 104"/>
            <p:cNvSpPr>
              <a:spLocks noChangeArrowheads="1"/>
            </p:cNvSpPr>
            <p:nvPr/>
          </p:nvSpPr>
          <p:spPr bwMode="auto">
            <a:xfrm>
              <a:off x="5206185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14" name="Rectangle 105"/>
            <p:cNvSpPr>
              <a:spLocks noChangeArrowheads="1"/>
            </p:cNvSpPr>
            <p:nvPr/>
          </p:nvSpPr>
          <p:spPr bwMode="auto">
            <a:xfrm>
              <a:off x="5389934" y="4901598"/>
              <a:ext cx="100624" cy="21623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15" name="Rectangle 106"/>
            <p:cNvSpPr>
              <a:spLocks noChangeArrowheads="1"/>
            </p:cNvSpPr>
            <p:nvPr/>
          </p:nvSpPr>
          <p:spPr bwMode="auto">
            <a:xfrm>
              <a:off x="4839780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16" name="Rectangle 107"/>
            <p:cNvSpPr>
              <a:spLocks noChangeArrowheads="1"/>
            </p:cNvSpPr>
            <p:nvPr/>
          </p:nvSpPr>
          <p:spPr bwMode="auto">
            <a:xfrm>
              <a:off x="5022436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17" name="Rectangle 108"/>
            <p:cNvSpPr>
              <a:spLocks noChangeArrowheads="1"/>
            </p:cNvSpPr>
            <p:nvPr/>
          </p:nvSpPr>
          <p:spPr bwMode="auto">
            <a:xfrm>
              <a:off x="5206185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18" name="Rectangle 109"/>
            <p:cNvSpPr>
              <a:spLocks noChangeArrowheads="1"/>
            </p:cNvSpPr>
            <p:nvPr/>
          </p:nvSpPr>
          <p:spPr bwMode="auto">
            <a:xfrm>
              <a:off x="5389934" y="5238061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19" name="Rectangle 110"/>
            <p:cNvSpPr>
              <a:spLocks noChangeArrowheads="1"/>
            </p:cNvSpPr>
            <p:nvPr/>
          </p:nvSpPr>
          <p:spPr bwMode="auto">
            <a:xfrm>
              <a:off x="4839780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20" name="Rectangle 111"/>
            <p:cNvSpPr>
              <a:spLocks noChangeArrowheads="1"/>
            </p:cNvSpPr>
            <p:nvPr/>
          </p:nvSpPr>
          <p:spPr bwMode="auto">
            <a:xfrm>
              <a:off x="5022436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21" name="Rectangle 112"/>
            <p:cNvSpPr>
              <a:spLocks noChangeArrowheads="1"/>
            </p:cNvSpPr>
            <p:nvPr/>
          </p:nvSpPr>
          <p:spPr bwMode="auto">
            <a:xfrm>
              <a:off x="5206185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22" name="Rectangle 113"/>
            <p:cNvSpPr>
              <a:spLocks noChangeArrowheads="1"/>
            </p:cNvSpPr>
            <p:nvPr/>
          </p:nvSpPr>
          <p:spPr bwMode="auto">
            <a:xfrm>
              <a:off x="5389934" y="5569678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23" name="Rectangle 114"/>
            <p:cNvSpPr>
              <a:spLocks noChangeArrowheads="1"/>
            </p:cNvSpPr>
            <p:nvPr/>
          </p:nvSpPr>
          <p:spPr bwMode="auto">
            <a:xfrm>
              <a:off x="4839780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24" name="Rectangle 115"/>
            <p:cNvSpPr>
              <a:spLocks noChangeArrowheads="1"/>
            </p:cNvSpPr>
            <p:nvPr/>
          </p:nvSpPr>
          <p:spPr bwMode="auto">
            <a:xfrm>
              <a:off x="5022436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25" name="Rectangle 116"/>
            <p:cNvSpPr>
              <a:spLocks noChangeArrowheads="1"/>
            </p:cNvSpPr>
            <p:nvPr/>
          </p:nvSpPr>
          <p:spPr bwMode="auto">
            <a:xfrm>
              <a:off x="5206185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26" name="Rectangle 117"/>
            <p:cNvSpPr>
              <a:spLocks noChangeArrowheads="1"/>
            </p:cNvSpPr>
            <p:nvPr/>
          </p:nvSpPr>
          <p:spPr bwMode="auto">
            <a:xfrm>
              <a:off x="5389934" y="5906143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27" name="Rectangle 118"/>
            <p:cNvSpPr>
              <a:spLocks noChangeArrowheads="1"/>
            </p:cNvSpPr>
            <p:nvPr/>
          </p:nvSpPr>
          <p:spPr bwMode="auto">
            <a:xfrm>
              <a:off x="4839780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28" name="Rectangle 119"/>
            <p:cNvSpPr>
              <a:spLocks noChangeArrowheads="1"/>
            </p:cNvSpPr>
            <p:nvPr/>
          </p:nvSpPr>
          <p:spPr bwMode="auto">
            <a:xfrm>
              <a:off x="5022436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29" name="Rectangle 120"/>
            <p:cNvSpPr>
              <a:spLocks noChangeArrowheads="1"/>
            </p:cNvSpPr>
            <p:nvPr/>
          </p:nvSpPr>
          <p:spPr bwMode="auto">
            <a:xfrm>
              <a:off x="5206185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30" name="Rectangle 121"/>
            <p:cNvSpPr>
              <a:spLocks noChangeArrowheads="1"/>
            </p:cNvSpPr>
            <p:nvPr/>
          </p:nvSpPr>
          <p:spPr bwMode="auto">
            <a:xfrm>
              <a:off x="5389934" y="6242609"/>
              <a:ext cx="100624" cy="215260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31" name="Rectangle 122"/>
            <p:cNvSpPr>
              <a:spLocks noChangeArrowheads="1"/>
            </p:cNvSpPr>
            <p:nvPr/>
          </p:nvSpPr>
          <p:spPr bwMode="auto">
            <a:xfrm>
              <a:off x="4839780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32" name="Rectangle 123"/>
            <p:cNvSpPr>
              <a:spLocks noChangeArrowheads="1"/>
            </p:cNvSpPr>
            <p:nvPr/>
          </p:nvSpPr>
          <p:spPr bwMode="auto">
            <a:xfrm>
              <a:off x="5022436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33" name="Rectangle 124"/>
            <p:cNvSpPr>
              <a:spLocks noChangeArrowheads="1"/>
            </p:cNvSpPr>
            <p:nvPr/>
          </p:nvSpPr>
          <p:spPr bwMode="auto">
            <a:xfrm>
              <a:off x="5206185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  <p:sp>
          <p:nvSpPr>
            <p:cNvPr id="634" name="Rectangle 125"/>
            <p:cNvSpPr>
              <a:spLocks noChangeArrowheads="1"/>
            </p:cNvSpPr>
            <p:nvPr/>
          </p:nvSpPr>
          <p:spPr bwMode="auto">
            <a:xfrm>
              <a:off x="5389934" y="6579073"/>
              <a:ext cx="100624" cy="210412"/>
            </a:xfrm>
            <a:prstGeom prst="rect">
              <a:avLst/>
            </a:prstGeom>
            <a:solidFill>
              <a:srgbClr val="00A251"/>
            </a:solidFill>
            <a:ln>
              <a:noFill/>
            </a:ln>
            <a:extLst/>
          </p:spPr>
          <p:txBody>
            <a:bodyPr vert="horz" wrap="square" lIns="67213" tIns="33606" rIns="67213" bIns="33606" numCol="1" anchor="t" anchorCtr="0" compatLnSpc="1">
              <a:prstTxWarp prst="textNoShape">
                <a:avLst/>
              </a:prstTxWarp>
            </a:bodyPr>
            <a:lstStyle/>
            <a:p>
              <a:pPr defTabSz="68564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24" kern="0">
                <a:solidFill>
                  <a:srgbClr val="FFFFFF"/>
                </a:solidFill>
              </a:endParaRPr>
            </a:p>
          </p:txBody>
        </p:sp>
      </p:grpSp>
      <p:pic>
        <p:nvPicPr>
          <p:cNvPr id="635" name="Picture 63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019205" y="5861166"/>
            <a:ext cx="529247" cy="230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239733"/>
      </p:ext>
    </p:extLst>
  </p:cSld>
  <p:clrMapOvr>
    <a:masterClrMapping/>
  </p:clrMapOvr>
  <p:transition advTm="137396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2765" y="1656275"/>
            <a:ext cx="9304064" cy="5803384"/>
          </a:xfrm>
        </p:spPr>
        <p:txBody>
          <a:bodyPr/>
          <a:lstStyle/>
          <a:p>
            <a:pPr marL="457200" lvl="1" indent="-457200">
              <a:spcBef>
                <a:spcPts val="0"/>
              </a:spcBef>
              <a:spcAft>
                <a:spcPts val="612"/>
              </a:spcAft>
              <a:buFont typeface="+mj-lt"/>
              <a:buAutoNum type="arabicPeriod"/>
            </a:pPr>
            <a:r>
              <a:rPr lang="sl-SI" sz="2000" dirty="0" smtClean="0">
                <a:solidFill>
                  <a:schemeClr val="tx1"/>
                </a:solidFill>
              </a:rPr>
              <a:t>Omogoča razširitev </a:t>
            </a:r>
            <a:r>
              <a:rPr lang="sl-SI" sz="2000" dirty="0">
                <a:solidFill>
                  <a:schemeClr val="tx1"/>
                </a:solidFill>
              </a:rPr>
              <a:t>obstoječega On-Premise podatkovnega centra</a:t>
            </a:r>
          </a:p>
          <a:p>
            <a:pPr marL="824118" lvl="2" indent="-182958">
              <a:spcBef>
                <a:spcPts val="0"/>
              </a:spcBef>
              <a:spcAft>
                <a:spcPts val="612"/>
              </a:spcAft>
            </a:pPr>
            <a:r>
              <a:rPr lang="sl-SI" sz="1600" dirty="0">
                <a:solidFill>
                  <a:schemeClr val="tx1"/>
                </a:solidFill>
              </a:rPr>
              <a:t>f</a:t>
            </a:r>
            <a:r>
              <a:rPr lang="sl-SI" sz="1600" dirty="0" smtClean="0">
                <a:solidFill>
                  <a:schemeClr val="tx1"/>
                </a:solidFill>
              </a:rPr>
              <a:t>unkcionalno in cenovno predvidljiva razširitev </a:t>
            </a:r>
            <a:r>
              <a:rPr lang="sl-SI" sz="1600" dirty="0">
                <a:solidFill>
                  <a:schemeClr val="tx1"/>
                </a:solidFill>
              </a:rPr>
              <a:t>diskovnih in strežniških kapacitet z </a:t>
            </a:r>
            <a:r>
              <a:rPr lang="sl-SI" sz="1600" dirty="0" err="1" smtClean="0">
                <a:solidFill>
                  <a:schemeClr val="tx1"/>
                </a:solidFill>
              </a:rPr>
              <a:t>Azure</a:t>
            </a:r>
            <a:endParaRPr lang="sl-SI" sz="1600" dirty="0" smtClean="0">
              <a:solidFill>
                <a:schemeClr val="tx1"/>
              </a:solidFill>
            </a:endParaRPr>
          </a:p>
          <a:p>
            <a:pPr marL="457200" lvl="1" indent="-457200">
              <a:spcBef>
                <a:spcPts val="0"/>
              </a:spcBef>
              <a:spcAft>
                <a:spcPts val="612"/>
              </a:spcAft>
              <a:buFont typeface="+mj-lt"/>
              <a:buAutoNum type="arabicPeriod"/>
            </a:pPr>
            <a:r>
              <a:rPr lang="sl-SI" sz="2000" dirty="0">
                <a:solidFill>
                  <a:schemeClr val="tx1"/>
                </a:solidFill>
              </a:rPr>
              <a:t>Okrevanje (</a:t>
            </a:r>
            <a:r>
              <a:rPr lang="sl-SI" sz="2000" dirty="0" err="1">
                <a:solidFill>
                  <a:schemeClr val="tx1"/>
                </a:solidFill>
              </a:rPr>
              <a:t>recovery</a:t>
            </a:r>
            <a:r>
              <a:rPr lang="sl-SI" sz="2000" dirty="0">
                <a:solidFill>
                  <a:schemeClr val="tx1"/>
                </a:solidFill>
              </a:rPr>
              <a:t>) informacijskih storitev</a:t>
            </a:r>
          </a:p>
          <a:p>
            <a:pPr marL="824118" lvl="2" indent="-182958">
              <a:spcBef>
                <a:spcPts val="0"/>
              </a:spcBef>
              <a:spcAft>
                <a:spcPts val="612"/>
              </a:spcAft>
            </a:pPr>
            <a:r>
              <a:rPr lang="sl-SI" sz="1600" dirty="0">
                <a:solidFill>
                  <a:schemeClr val="tx1"/>
                </a:solidFill>
              </a:rPr>
              <a:t>m</a:t>
            </a:r>
            <a:r>
              <a:rPr lang="sl-SI" sz="1600" dirty="0" smtClean="0">
                <a:solidFill>
                  <a:schemeClr val="tx1"/>
                </a:solidFill>
              </a:rPr>
              <a:t>igracija podatkov na drugo lokacijo</a:t>
            </a:r>
          </a:p>
          <a:p>
            <a:pPr marL="824118" lvl="2" indent="-182958">
              <a:spcBef>
                <a:spcPts val="0"/>
              </a:spcBef>
              <a:spcAft>
                <a:spcPts val="612"/>
              </a:spcAft>
            </a:pPr>
            <a:r>
              <a:rPr lang="sl-SI" sz="1600" dirty="0" smtClean="0">
                <a:solidFill>
                  <a:schemeClr val="tx1"/>
                </a:solidFill>
              </a:rPr>
              <a:t>replikacija storitev za neprekinjeno poslovanje</a:t>
            </a:r>
          </a:p>
          <a:p>
            <a:pPr marL="824118" lvl="2" indent="-182958">
              <a:spcBef>
                <a:spcPts val="0"/>
              </a:spcBef>
              <a:spcAft>
                <a:spcPts val="612"/>
              </a:spcAft>
            </a:pPr>
            <a:r>
              <a:rPr lang="sl-SI" sz="1600" dirty="0">
                <a:solidFill>
                  <a:schemeClr val="tx1"/>
                </a:solidFill>
              </a:rPr>
              <a:t>r</a:t>
            </a:r>
            <a:r>
              <a:rPr lang="sl-SI" sz="1600" dirty="0" smtClean="0">
                <a:solidFill>
                  <a:schemeClr val="tx1"/>
                </a:solidFill>
              </a:rPr>
              <a:t>azlični scenariji okrevanja inf. sistemov (</a:t>
            </a:r>
            <a:r>
              <a:rPr lang="sl-SI" sz="1600" dirty="0" err="1">
                <a:solidFill>
                  <a:schemeClr val="tx1"/>
                </a:solidFill>
              </a:rPr>
              <a:t>D</a:t>
            </a:r>
            <a:r>
              <a:rPr lang="sl-SI" sz="1600" dirty="0" err="1" smtClean="0">
                <a:solidFill>
                  <a:schemeClr val="tx1"/>
                </a:solidFill>
              </a:rPr>
              <a:t>isaster</a:t>
            </a:r>
            <a:r>
              <a:rPr lang="sl-SI" sz="1600" dirty="0" smtClean="0">
                <a:solidFill>
                  <a:schemeClr val="tx1"/>
                </a:solidFill>
              </a:rPr>
              <a:t> </a:t>
            </a:r>
            <a:r>
              <a:rPr lang="sl-SI" sz="1600" dirty="0" err="1">
                <a:solidFill>
                  <a:schemeClr val="tx1"/>
                </a:solidFill>
              </a:rPr>
              <a:t>R</a:t>
            </a:r>
            <a:r>
              <a:rPr lang="sl-SI" sz="1600" dirty="0" err="1" smtClean="0">
                <a:solidFill>
                  <a:schemeClr val="tx1"/>
                </a:solidFill>
              </a:rPr>
              <a:t>ecovery</a:t>
            </a:r>
            <a:r>
              <a:rPr lang="sl-SI" sz="1600" dirty="0" smtClean="0">
                <a:solidFill>
                  <a:schemeClr val="tx1"/>
                </a:solidFill>
              </a:rPr>
              <a:t>)</a:t>
            </a:r>
          </a:p>
          <a:p>
            <a:pPr marL="457200" lvl="1" indent="-457200">
              <a:spcBef>
                <a:spcPts val="0"/>
              </a:spcBef>
              <a:spcAft>
                <a:spcPts val="612"/>
              </a:spcAft>
              <a:buFont typeface="+mj-lt"/>
              <a:buAutoNum type="arabicPeriod"/>
            </a:pPr>
            <a:r>
              <a:rPr lang="sl-SI" sz="2000" dirty="0">
                <a:solidFill>
                  <a:schemeClr val="tx1"/>
                </a:solidFill>
              </a:rPr>
              <a:t>Razvoj hibridnih aplikacij, ločen test/dev</a:t>
            </a:r>
          </a:p>
          <a:p>
            <a:pPr marL="824118" lvl="2" indent="-182958">
              <a:spcBef>
                <a:spcPts val="0"/>
              </a:spcBef>
              <a:spcAft>
                <a:spcPts val="612"/>
              </a:spcAft>
            </a:pPr>
            <a:r>
              <a:rPr lang="sl-SI" sz="1600" dirty="0">
                <a:solidFill>
                  <a:schemeClr val="tx1"/>
                </a:solidFill>
              </a:rPr>
              <a:t>c</a:t>
            </a:r>
            <a:r>
              <a:rPr lang="sl-SI" sz="1600" dirty="0" smtClean="0">
                <a:solidFill>
                  <a:schemeClr val="tx1"/>
                </a:solidFill>
                <a:ea typeface="+mn-ea"/>
                <a:cs typeface="+mn-cs"/>
              </a:rPr>
              <a:t>enovno ugoden prenos VM-jev in podatkov med </a:t>
            </a:r>
            <a:r>
              <a:rPr lang="sl-SI" sz="1600" dirty="0" err="1" smtClean="0">
                <a:solidFill>
                  <a:schemeClr val="tx1"/>
                </a:solidFill>
                <a:ea typeface="+mn-ea"/>
                <a:cs typeface="+mn-cs"/>
              </a:rPr>
              <a:t>Azure</a:t>
            </a:r>
            <a:r>
              <a:rPr lang="sl-SI" sz="1600" dirty="0" smtClean="0">
                <a:solidFill>
                  <a:schemeClr val="tx1"/>
                </a:solidFill>
                <a:ea typeface="+mn-ea"/>
                <a:cs typeface="+mn-cs"/>
              </a:rPr>
              <a:t> in In-Premise podatkovnim centrom</a:t>
            </a:r>
          </a:p>
          <a:p>
            <a:pPr marL="824118" lvl="2" indent="-182958">
              <a:spcBef>
                <a:spcPts val="0"/>
              </a:spcBef>
              <a:spcAft>
                <a:spcPts val="612"/>
              </a:spcAft>
            </a:pPr>
            <a:r>
              <a:rPr lang="sl-SI" sz="1600" dirty="0">
                <a:solidFill>
                  <a:schemeClr val="tx1"/>
                </a:solidFill>
                <a:ea typeface="+mn-ea"/>
                <a:cs typeface="+mn-cs"/>
              </a:rPr>
              <a:t>n</a:t>
            </a:r>
            <a:r>
              <a:rPr lang="sl-SI" sz="1600" dirty="0" smtClean="0">
                <a:solidFill>
                  <a:schemeClr val="tx1"/>
                </a:solidFill>
                <a:ea typeface="+mn-ea"/>
                <a:cs typeface="+mn-cs"/>
              </a:rPr>
              <a:t>pr. intranet portal v </a:t>
            </a:r>
            <a:r>
              <a:rPr lang="sl-SI" sz="1600" dirty="0" err="1" smtClean="0">
                <a:solidFill>
                  <a:schemeClr val="tx1"/>
                </a:solidFill>
                <a:ea typeface="+mn-ea"/>
                <a:cs typeface="+mn-cs"/>
              </a:rPr>
              <a:t>Azure</a:t>
            </a:r>
            <a:r>
              <a:rPr lang="sl-SI" sz="1600" dirty="0" smtClean="0">
                <a:solidFill>
                  <a:schemeClr val="tx1"/>
                </a:solidFill>
                <a:ea typeface="+mn-ea"/>
                <a:cs typeface="+mn-cs"/>
              </a:rPr>
              <a:t>, AD </a:t>
            </a:r>
            <a:r>
              <a:rPr lang="sl-SI" sz="1600" dirty="0" err="1" smtClean="0">
                <a:solidFill>
                  <a:schemeClr val="tx1"/>
                </a:solidFill>
                <a:ea typeface="+mn-ea"/>
                <a:cs typeface="+mn-cs"/>
              </a:rPr>
              <a:t>avtentikacija</a:t>
            </a:r>
            <a:r>
              <a:rPr lang="sl-SI" sz="1600" dirty="0" smtClean="0">
                <a:solidFill>
                  <a:schemeClr val="tx1"/>
                </a:solidFill>
                <a:ea typeface="+mn-ea"/>
                <a:cs typeface="+mn-cs"/>
              </a:rPr>
              <a:t> lokalno</a:t>
            </a:r>
          </a:p>
          <a:p>
            <a:pPr marL="457200" lvl="1" indent="-457200">
              <a:spcBef>
                <a:spcPts val="0"/>
              </a:spcBef>
              <a:spcAft>
                <a:spcPts val="612"/>
              </a:spcAft>
              <a:buFont typeface="+mj-lt"/>
              <a:buAutoNum type="arabicPeriod"/>
            </a:pPr>
            <a:r>
              <a:rPr lang="sl-SI" sz="2000" dirty="0">
                <a:solidFill>
                  <a:schemeClr val="tx1"/>
                </a:solidFill>
              </a:rPr>
              <a:t>Hitrejše delovanje javnih </a:t>
            </a:r>
            <a:r>
              <a:rPr lang="sl-SI" sz="2000" dirty="0" err="1">
                <a:solidFill>
                  <a:schemeClr val="tx1"/>
                </a:solidFill>
              </a:rPr>
              <a:t>Azure</a:t>
            </a:r>
            <a:r>
              <a:rPr lang="sl-SI" sz="2000" dirty="0">
                <a:solidFill>
                  <a:schemeClr val="tx1"/>
                </a:solidFill>
              </a:rPr>
              <a:t>, Office 365, Dynamics 365 storitev</a:t>
            </a:r>
          </a:p>
          <a:p>
            <a:pPr marL="824118" lvl="2" indent="-182958">
              <a:spcBef>
                <a:spcPts val="0"/>
              </a:spcBef>
              <a:spcAft>
                <a:spcPts val="612"/>
              </a:spcAft>
            </a:pPr>
            <a:r>
              <a:rPr lang="sl-SI" sz="1600" dirty="0" smtClean="0">
                <a:solidFill>
                  <a:schemeClr val="tx1"/>
                </a:solidFill>
              </a:rPr>
              <a:t>Skype </a:t>
            </a:r>
            <a:r>
              <a:rPr lang="sl-SI" sz="1600" dirty="0" err="1" smtClean="0">
                <a:solidFill>
                  <a:schemeClr val="tx1"/>
                </a:solidFill>
              </a:rPr>
              <a:t>for</a:t>
            </a:r>
            <a:r>
              <a:rPr lang="sl-SI" sz="1600" dirty="0" smtClean="0">
                <a:solidFill>
                  <a:schemeClr val="tx1"/>
                </a:solidFill>
              </a:rPr>
              <a:t> Business video-konference, telefonija</a:t>
            </a:r>
            <a:endParaRPr lang="sl-SI" sz="1600" dirty="0">
              <a:solidFill>
                <a:schemeClr val="tx1"/>
              </a:solidFill>
            </a:endParaRPr>
          </a:p>
          <a:p>
            <a:pPr marL="824118" lvl="2" indent="-182958">
              <a:spcBef>
                <a:spcPts val="0"/>
              </a:spcBef>
              <a:spcAft>
                <a:spcPts val="612"/>
              </a:spcAft>
            </a:pPr>
            <a:r>
              <a:rPr lang="sl-SI" sz="1600" dirty="0">
                <a:solidFill>
                  <a:schemeClr val="tx1"/>
                </a:solidFill>
              </a:rPr>
              <a:t>i</a:t>
            </a:r>
            <a:r>
              <a:rPr lang="sl-SI" sz="1600" dirty="0" smtClean="0">
                <a:solidFill>
                  <a:schemeClr val="tx1"/>
                </a:solidFill>
              </a:rPr>
              <a:t>ntegracija ERP sistemov s SharePoint </a:t>
            </a:r>
            <a:r>
              <a:rPr lang="sl-SI" sz="1600" dirty="0" err="1" smtClean="0">
                <a:solidFill>
                  <a:schemeClr val="tx1"/>
                </a:solidFill>
              </a:rPr>
              <a:t>Online</a:t>
            </a:r>
            <a:r>
              <a:rPr lang="sl-SI" sz="1600" dirty="0" smtClean="0">
                <a:solidFill>
                  <a:schemeClr val="tx1"/>
                </a:solidFill>
              </a:rPr>
              <a:t>, </a:t>
            </a:r>
            <a:r>
              <a:rPr lang="sl-SI" sz="1600" dirty="0" err="1" smtClean="0">
                <a:solidFill>
                  <a:schemeClr val="tx1"/>
                </a:solidFill>
              </a:rPr>
              <a:t>OneDrive</a:t>
            </a:r>
            <a:r>
              <a:rPr lang="sl-SI" sz="1600" dirty="0" smtClean="0">
                <a:solidFill>
                  <a:schemeClr val="tx1"/>
                </a:solidFill>
              </a:rPr>
              <a:t> </a:t>
            </a:r>
            <a:r>
              <a:rPr lang="sl-SI" sz="1600" dirty="0" err="1" smtClean="0">
                <a:solidFill>
                  <a:schemeClr val="tx1"/>
                </a:solidFill>
              </a:rPr>
              <a:t>for</a:t>
            </a:r>
            <a:r>
              <a:rPr lang="sl-SI" sz="1600" dirty="0" smtClean="0">
                <a:solidFill>
                  <a:schemeClr val="tx1"/>
                </a:solidFill>
              </a:rPr>
              <a:t> Business, </a:t>
            </a:r>
            <a:r>
              <a:rPr lang="sl-SI" sz="1600" dirty="0" err="1" smtClean="0">
                <a:solidFill>
                  <a:schemeClr val="tx1"/>
                </a:solidFill>
              </a:rPr>
              <a:t>Yammer</a:t>
            </a:r>
            <a:r>
              <a:rPr lang="sl-SI" sz="1600" dirty="0" smtClean="0">
                <a:solidFill>
                  <a:schemeClr val="tx1"/>
                </a:solidFill>
              </a:rPr>
              <a:t>,…</a:t>
            </a:r>
          </a:p>
          <a:p>
            <a:pPr marL="824118" lvl="2" indent="-182958">
              <a:spcBef>
                <a:spcPts val="0"/>
              </a:spcBef>
              <a:spcAft>
                <a:spcPts val="612"/>
              </a:spcAft>
            </a:pPr>
            <a:r>
              <a:rPr lang="sl-SI" sz="1600" dirty="0">
                <a:solidFill>
                  <a:schemeClr val="tx1"/>
                </a:solidFill>
              </a:rPr>
              <a:t>i</a:t>
            </a:r>
            <a:r>
              <a:rPr lang="sl-SI" sz="1600" dirty="0" smtClean="0">
                <a:solidFill>
                  <a:schemeClr val="tx1"/>
                </a:solidFill>
              </a:rPr>
              <a:t>ntegracija </a:t>
            </a:r>
            <a:r>
              <a:rPr lang="sl-SI" sz="1600" dirty="0">
                <a:solidFill>
                  <a:schemeClr val="tx1"/>
                </a:solidFill>
              </a:rPr>
              <a:t>z javno dostopnimi </a:t>
            </a:r>
            <a:r>
              <a:rPr lang="sl-SI" sz="1600" dirty="0" err="1">
                <a:solidFill>
                  <a:schemeClr val="tx1"/>
                </a:solidFill>
              </a:rPr>
              <a:t>Azure</a:t>
            </a:r>
            <a:r>
              <a:rPr lang="sl-SI" sz="1600" dirty="0">
                <a:solidFill>
                  <a:schemeClr val="tx1"/>
                </a:solidFill>
              </a:rPr>
              <a:t> storitvami ( npr. </a:t>
            </a:r>
            <a:r>
              <a:rPr lang="sl-SI" sz="1600" dirty="0" err="1">
                <a:solidFill>
                  <a:schemeClr val="tx1"/>
                </a:solidFill>
              </a:rPr>
              <a:t>Event</a:t>
            </a:r>
            <a:r>
              <a:rPr lang="sl-SI" sz="1600" dirty="0">
                <a:solidFill>
                  <a:schemeClr val="tx1"/>
                </a:solidFill>
              </a:rPr>
              <a:t> </a:t>
            </a:r>
            <a:r>
              <a:rPr lang="sl-SI" sz="1600" dirty="0" err="1">
                <a:solidFill>
                  <a:schemeClr val="tx1"/>
                </a:solidFill>
              </a:rPr>
              <a:t>Hubs</a:t>
            </a:r>
            <a:r>
              <a:rPr lang="sl-SI" sz="1600" dirty="0">
                <a:solidFill>
                  <a:schemeClr val="tx1"/>
                </a:solidFill>
              </a:rPr>
              <a:t> za dogodke telemetrije, SQL baze</a:t>
            </a:r>
            <a:r>
              <a:rPr lang="sl-SI" sz="1600" dirty="0" smtClean="0">
                <a:solidFill>
                  <a:schemeClr val="tx1"/>
                </a:solidFill>
              </a:rPr>
              <a:t>,…)</a:t>
            </a:r>
          </a:p>
          <a:p>
            <a:pPr marL="824118" lvl="2" indent="-182958">
              <a:spcBef>
                <a:spcPts val="0"/>
              </a:spcBef>
              <a:spcAft>
                <a:spcPts val="612"/>
              </a:spcAft>
            </a:pPr>
            <a:r>
              <a:rPr lang="sl-SI" sz="1600" dirty="0" err="1" smtClean="0">
                <a:solidFill>
                  <a:schemeClr val="tx1"/>
                </a:solidFill>
              </a:rPr>
              <a:t>Power</a:t>
            </a:r>
            <a:r>
              <a:rPr lang="sl-SI" sz="1600" dirty="0" smtClean="0">
                <a:solidFill>
                  <a:schemeClr val="tx1"/>
                </a:solidFill>
              </a:rPr>
              <a:t> BI, Dynamics 365 (</a:t>
            </a:r>
            <a:r>
              <a:rPr lang="sl-SI" sz="1600" dirty="0" err="1" smtClean="0">
                <a:solidFill>
                  <a:schemeClr val="tx1"/>
                </a:solidFill>
              </a:rPr>
              <a:t>for</a:t>
            </a:r>
            <a:r>
              <a:rPr lang="sl-SI" sz="1600" dirty="0" smtClean="0">
                <a:solidFill>
                  <a:schemeClr val="tx1"/>
                </a:solidFill>
              </a:rPr>
              <a:t> </a:t>
            </a:r>
            <a:r>
              <a:rPr lang="sl-SI" sz="1600" dirty="0" err="1" smtClean="0">
                <a:solidFill>
                  <a:schemeClr val="tx1"/>
                </a:solidFill>
              </a:rPr>
              <a:t>Operations</a:t>
            </a:r>
            <a:r>
              <a:rPr lang="sl-SI" sz="1600" dirty="0" smtClean="0">
                <a:solidFill>
                  <a:schemeClr val="tx1"/>
                </a:solidFill>
              </a:rPr>
              <a:t>, </a:t>
            </a:r>
            <a:r>
              <a:rPr lang="sl-SI" sz="1600" dirty="0" err="1" smtClean="0">
                <a:solidFill>
                  <a:schemeClr val="tx1"/>
                </a:solidFill>
              </a:rPr>
              <a:t>Sales</a:t>
            </a:r>
            <a:r>
              <a:rPr lang="sl-SI" sz="1600" dirty="0" smtClean="0">
                <a:solidFill>
                  <a:schemeClr val="tx1"/>
                </a:solidFill>
              </a:rPr>
              <a:t>, </a:t>
            </a:r>
            <a:r>
              <a:rPr lang="sl-SI" sz="1600" dirty="0" err="1" smtClean="0">
                <a:solidFill>
                  <a:schemeClr val="tx1"/>
                </a:solidFill>
              </a:rPr>
              <a:t>Customer</a:t>
            </a:r>
            <a:r>
              <a:rPr lang="sl-SI" sz="1600" dirty="0" smtClean="0">
                <a:solidFill>
                  <a:schemeClr val="tx1"/>
                </a:solidFill>
              </a:rPr>
              <a:t> </a:t>
            </a:r>
            <a:r>
              <a:rPr lang="sl-SI" sz="1600" dirty="0" err="1" smtClean="0">
                <a:solidFill>
                  <a:schemeClr val="tx1"/>
                </a:solidFill>
              </a:rPr>
              <a:t>Service</a:t>
            </a:r>
            <a:r>
              <a:rPr lang="sl-SI" sz="1600" dirty="0" smtClean="0">
                <a:solidFill>
                  <a:schemeClr val="tx1"/>
                </a:solidFill>
              </a:rPr>
              <a:t>, Project </a:t>
            </a:r>
            <a:r>
              <a:rPr lang="sl-SI" sz="1600" dirty="0" err="1" smtClean="0">
                <a:solidFill>
                  <a:schemeClr val="tx1"/>
                </a:solidFill>
              </a:rPr>
              <a:t>Service</a:t>
            </a:r>
            <a:r>
              <a:rPr lang="sl-SI" sz="1600" dirty="0" smtClean="0">
                <a:solidFill>
                  <a:schemeClr val="tx1"/>
                </a:solidFill>
              </a:rPr>
              <a:t>,…)</a:t>
            </a:r>
            <a:endParaRPr lang="sl-SI" sz="1600" dirty="0">
              <a:solidFill>
                <a:schemeClr val="tx1"/>
              </a:solidFill>
            </a:endParaRPr>
          </a:p>
          <a:p>
            <a:pPr marL="457200" lvl="1" indent="-457200">
              <a:spcBef>
                <a:spcPts val="0"/>
              </a:spcBef>
              <a:spcAft>
                <a:spcPts val="612"/>
              </a:spcAft>
              <a:buFont typeface="+mj-lt"/>
              <a:buAutoNum type="arabicPeriod"/>
            </a:pPr>
            <a:r>
              <a:rPr lang="sl-SI" sz="2000" dirty="0">
                <a:solidFill>
                  <a:schemeClr val="tx1"/>
                </a:solidFill>
              </a:rPr>
              <a:t>Kaj pa migracija celotnega lastnega podatkovnega centra v </a:t>
            </a:r>
            <a:r>
              <a:rPr lang="sl-SI" sz="2000" dirty="0" err="1">
                <a:solidFill>
                  <a:schemeClr val="tx1"/>
                </a:solidFill>
              </a:rPr>
              <a:t>Azure</a:t>
            </a:r>
            <a:r>
              <a:rPr lang="sl-SI" sz="2000" dirty="0">
                <a:solidFill>
                  <a:schemeClr val="tx1"/>
                </a:solidFill>
              </a:rPr>
              <a:t>?</a:t>
            </a:r>
          </a:p>
          <a:p>
            <a:pPr marL="182958" lvl="1" indent="-182958">
              <a:spcBef>
                <a:spcPts val="0"/>
              </a:spcBef>
              <a:spcAft>
                <a:spcPts val="612"/>
              </a:spcAft>
              <a:buFont typeface="Arial" pitchFamily="34" charset="0"/>
              <a:buChar char="•"/>
            </a:pPr>
            <a:endParaRPr lang="sl-SI" dirty="0" smtClean="0">
              <a:solidFill>
                <a:srgbClr val="00AFE6"/>
              </a:solidFill>
              <a:ea typeface="+mn-ea"/>
              <a:cs typeface="+mn-cs"/>
            </a:endParaRPr>
          </a:p>
          <a:p>
            <a:pPr marL="182958" lvl="1" indent="-182958">
              <a:spcBef>
                <a:spcPts val="0"/>
              </a:spcBef>
              <a:spcAft>
                <a:spcPts val="612"/>
              </a:spcAft>
              <a:buFont typeface="Arial" pitchFamily="34" charset="0"/>
              <a:buChar char="•"/>
            </a:pPr>
            <a:endParaRPr lang="sl-SI" dirty="0" smtClean="0">
              <a:solidFill>
                <a:srgbClr val="00AFE6"/>
              </a:solidFill>
              <a:ea typeface="+mn-ea"/>
              <a:cs typeface="+mn-cs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507953" y="614793"/>
            <a:ext cx="10823053" cy="881298"/>
          </a:xfrm>
        </p:spPr>
        <p:txBody>
          <a:bodyPr/>
          <a:lstStyle/>
          <a:p>
            <a:r>
              <a:rPr lang="sl-SI" sz="4000" dirty="0" err="1" smtClean="0">
                <a:solidFill>
                  <a:srgbClr val="E4491C"/>
                </a:solidFill>
              </a:rPr>
              <a:t>ExpressRoute</a:t>
            </a:r>
            <a:r>
              <a:rPr lang="sl-SI" sz="4000" dirty="0" smtClean="0">
                <a:solidFill>
                  <a:srgbClr val="E4491C"/>
                </a:solidFill>
              </a:rPr>
              <a:t> Telekoma Slovenije – </a:t>
            </a:r>
            <a:r>
              <a:rPr lang="sl-SI" sz="4000" dirty="0">
                <a:solidFill>
                  <a:srgbClr val="E4491C"/>
                </a:solidFill>
              </a:rPr>
              <a:t>scenariji uporabe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8637" y="1459342"/>
            <a:ext cx="1512369" cy="15521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33289" y="3084552"/>
            <a:ext cx="1001257" cy="9445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09369" y="4189318"/>
            <a:ext cx="1330903" cy="13454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36829" y="5694976"/>
            <a:ext cx="1632481" cy="927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462747"/>
      </p:ext>
    </p:extLst>
  </p:cSld>
  <p:clrMapOvr>
    <a:masterClrMapping/>
  </p:clrMapOvr>
  <p:transition advTm="27523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629" y="1164111"/>
            <a:ext cx="5655566" cy="2818946"/>
          </a:xfrm>
          <a:prstGeom prst="rect">
            <a:avLst/>
          </a:prstGeom>
        </p:spPr>
      </p:pic>
      <p:sp>
        <p:nvSpPr>
          <p:cNvPr id="13" name="Title 2"/>
          <p:cNvSpPr txBox="1">
            <a:spLocks/>
          </p:cNvSpPr>
          <p:nvPr/>
        </p:nvSpPr>
        <p:spPr>
          <a:xfrm>
            <a:off x="342085" y="192395"/>
            <a:ext cx="11848925" cy="881298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>
                <a:ln w="3175">
                  <a:noFill/>
                </a:ln>
                <a:solidFill>
                  <a:srgbClr val="E4491C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sz="4000" smtClean="0"/>
              <a:t>IP PEERING TELEKOM-MICROSOFT</a:t>
            </a:r>
            <a:endParaRPr lang="sl-SI" sz="40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629" y="4049100"/>
            <a:ext cx="6965185" cy="2423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9361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itle 2"/>
          <p:cNvSpPr txBox="1">
            <a:spLocks/>
          </p:cNvSpPr>
          <p:nvPr/>
        </p:nvSpPr>
        <p:spPr>
          <a:xfrm>
            <a:off x="313581" y="256902"/>
            <a:ext cx="11848925" cy="881298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>
                <a:ln w="3175">
                  <a:noFill/>
                </a:ln>
                <a:solidFill>
                  <a:srgbClr val="E4491C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dirty="0" smtClean="0"/>
              <a:t>MPLS VPN povezljivost Telekoma Slovenije</a:t>
            </a:r>
            <a:endParaRPr lang="sl-SI" dirty="0"/>
          </a:p>
        </p:txBody>
      </p:sp>
      <p:pic>
        <p:nvPicPr>
          <p:cNvPr id="7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7757" y="1265014"/>
            <a:ext cx="7308074" cy="501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4579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itle 2"/>
          <p:cNvSpPr txBox="1">
            <a:spLocks/>
          </p:cNvSpPr>
          <p:nvPr/>
        </p:nvSpPr>
        <p:spPr>
          <a:xfrm>
            <a:off x="375621" y="311472"/>
            <a:ext cx="11848925" cy="881298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>
                <a:ln w="3175">
                  <a:noFill/>
                </a:ln>
                <a:solidFill>
                  <a:srgbClr val="E4491C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dirty="0" smtClean="0"/>
              <a:t>MPLS VPN povezljivost Telekoma Slovenije</a:t>
            </a:r>
            <a:endParaRPr lang="sl-SI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86614" y="1311602"/>
            <a:ext cx="11462250" cy="4745463"/>
          </a:xfrm>
          <a:prstGeom prst="roundRect">
            <a:avLst>
              <a:gd name="adj" fmla="val 2400"/>
            </a:avLst>
          </a:prstGeom>
          <a:solidFill>
            <a:srgbClr val="FFFFFF"/>
          </a:solidFill>
          <a:ln>
            <a:solidFill>
              <a:srgbClr val="F2F2F2">
                <a:alpha val="0"/>
              </a:srgbClr>
            </a:solidFill>
          </a:ln>
        </p:spPr>
        <p:txBody>
          <a:bodyPr lIns="186644" tIns="93323" rIns="186644" bIns="186644"/>
          <a:lstStyle>
            <a:lvl1pPr marL="0" indent="0" algn="l" rtl="0" eaLnBrk="1" fontAlgn="base" hangingPunct="1">
              <a:spcBef>
                <a:spcPct val="0"/>
              </a:spcBef>
              <a:spcAft>
                <a:spcPts val="600"/>
              </a:spcAft>
              <a:buFont typeface="Arial" charset="0"/>
              <a:defRPr sz="1500" b="0" kern="1200">
                <a:ln>
                  <a:noFill/>
                </a:ln>
                <a:solidFill>
                  <a:schemeClr val="accent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0" indent="0" algn="l" rtl="0" eaLnBrk="1" fontAlgn="base" hangingPunct="1">
              <a:spcBef>
                <a:spcPct val="0"/>
              </a:spcBef>
              <a:spcAft>
                <a:spcPts val="450"/>
              </a:spcAft>
              <a:buFont typeface="Arial" charset="0"/>
              <a:defRPr sz="1500" kern="1200">
                <a:ln>
                  <a:noFill/>
                </a:ln>
                <a:solidFill>
                  <a:schemeClr val="tx2"/>
                </a:solidFill>
                <a:latin typeface="+mn-lt"/>
                <a:ea typeface="ＭＳ Ｐゴシック" charset="0"/>
                <a:cs typeface="+mn-cs"/>
              </a:defRPr>
            </a:lvl2pPr>
            <a:lvl3pPr marL="171564" indent="-171564" algn="l" rtl="0" eaLnBrk="1" fontAlgn="base" hangingPunct="1">
              <a:spcBef>
                <a:spcPct val="0"/>
              </a:spcBef>
              <a:spcAft>
                <a:spcPts val="300"/>
              </a:spcAft>
              <a:buSzPct val="80000"/>
              <a:buFont typeface="Arial" charset="0"/>
              <a:buChar char="•"/>
              <a:defRPr sz="1500" kern="1200">
                <a:ln>
                  <a:noFill/>
                </a:ln>
                <a:solidFill>
                  <a:schemeClr val="tx2"/>
                </a:solidFill>
                <a:latin typeface="+mn-lt"/>
                <a:ea typeface="ＭＳ Ｐゴシック" charset="0"/>
                <a:cs typeface="+mn-cs"/>
              </a:defRPr>
            </a:lvl3pPr>
            <a:lvl4pPr marL="344320" indent="-171564" algn="l" rtl="0" eaLnBrk="1" fontAlgn="base" hangingPunct="1">
              <a:spcBef>
                <a:spcPct val="0"/>
              </a:spcBef>
              <a:spcAft>
                <a:spcPts val="300"/>
              </a:spcAft>
              <a:buSzPct val="80000"/>
              <a:buFont typeface="Arial" charset="0"/>
              <a:buChar char="–"/>
              <a:defRPr kern="1200">
                <a:ln>
                  <a:noFill/>
                </a:ln>
                <a:solidFill>
                  <a:schemeClr val="tx2"/>
                </a:solidFill>
                <a:latin typeface="+mn-lt"/>
                <a:ea typeface="ＭＳ Ｐゴシック" charset="0"/>
                <a:cs typeface="+mn-cs"/>
              </a:defRPr>
            </a:lvl4pPr>
            <a:lvl5pPr marL="517076" indent="-171564" algn="l" rtl="0" eaLnBrk="1" fontAlgn="base" hangingPunct="1">
              <a:spcBef>
                <a:spcPct val="0"/>
              </a:spcBef>
              <a:spcAft>
                <a:spcPts val="300"/>
              </a:spcAft>
              <a:buSzPct val="80000"/>
              <a:buFont typeface="Arial" charset="0"/>
              <a:buChar char="•"/>
              <a:defRPr sz="1200" kern="1200">
                <a:ln>
                  <a:noFill/>
                </a:ln>
                <a:solidFill>
                  <a:schemeClr val="tx2"/>
                </a:solidFill>
                <a:latin typeface="+mn-lt"/>
                <a:ea typeface="ＭＳ Ｐゴシック" charset="0"/>
                <a:cs typeface="+mn-cs"/>
              </a:defRPr>
            </a:lvl5pPr>
            <a:lvl6pPr marL="645749" indent="-131056" algn="l" defTabSz="645749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225"/>
              </a:spcAft>
              <a:buFont typeface="Arial" pitchFamily="34" charset="0"/>
              <a:buChar char="•"/>
              <a:defRPr sz="110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645749" indent="0" algn="l" defTabSz="68625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225"/>
              </a:spcAft>
              <a:buFontTx/>
              <a:buNone/>
              <a:defRPr sz="900" i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2573465" indent="-171564" algn="l" defTabSz="68625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6593" indent="-171564" algn="l" defTabSz="68625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43493"/>
            <a:endParaRPr lang="en-US" sz="2040" dirty="0">
              <a:solidFill>
                <a:srgbClr val="EF6F00"/>
              </a:solidFill>
            </a:endParaRPr>
          </a:p>
        </p:txBody>
      </p:sp>
      <p:sp>
        <p:nvSpPr>
          <p:cNvPr id="8" name="Slide Number Placeholder 7"/>
          <p:cNvSpPr txBox="1">
            <a:spLocks/>
          </p:cNvSpPr>
          <p:nvPr/>
        </p:nvSpPr>
        <p:spPr>
          <a:xfrm>
            <a:off x="445595" y="6427807"/>
            <a:ext cx="457666" cy="33033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32742" rtl="0" eaLnBrk="1" latinLnBrk="0" hangingPunct="1">
              <a:defRPr sz="816" b="1" kern="120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952" dirty="0"/>
          </a:p>
        </p:txBody>
      </p:sp>
      <p:sp>
        <p:nvSpPr>
          <p:cNvPr id="9" name="Rectangle 166"/>
          <p:cNvSpPr/>
          <p:nvPr/>
        </p:nvSpPr>
        <p:spPr>
          <a:xfrm>
            <a:off x="726114" y="2606879"/>
            <a:ext cx="4535477" cy="17990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chemeClr val="tx2">
                <a:lumMod val="40000"/>
                <a:lumOff val="6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algn="ctr" defTabSz="1243493">
              <a:defRPr/>
            </a:pPr>
            <a:endParaRPr lang="en-US" sz="2176" kern="0" dirty="0">
              <a:solidFill>
                <a:sysClr val="window" lastClr="FFFFFF"/>
              </a:solidFill>
              <a:ea typeface="ＭＳ Ｐゴシック" charset="0"/>
            </a:endParaRPr>
          </a:p>
        </p:txBody>
      </p:sp>
      <p:sp>
        <p:nvSpPr>
          <p:cNvPr id="10" name="Rectangle 167"/>
          <p:cNvSpPr/>
          <p:nvPr/>
        </p:nvSpPr>
        <p:spPr>
          <a:xfrm>
            <a:off x="4018176" y="2606880"/>
            <a:ext cx="1244918" cy="1794545"/>
          </a:xfrm>
          <a:prstGeom prst="rect">
            <a:avLst/>
          </a:prstGeom>
          <a:solidFill>
            <a:srgbClr val="067AB4">
              <a:lumMod val="20000"/>
              <a:lumOff val="80000"/>
            </a:srgbClr>
          </a:solidFill>
          <a:ln w="12700" cap="flat" cmpd="sng" algn="ctr">
            <a:solidFill>
              <a:schemeClr val="tx2">
                <a:lumMod val="40000"/>
                <a:lumOff val="6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algn="ctr" defTabSz="1243493">
              <a:defRPr/>
            </a:pPr>
            <a:endParaRPr lang="en-US" sz="2176" kern="0" dirty="0">
              <a:solidFill>
                <a:sysClr val="window" lastClr="FFFFFF"/>
              </a:solidFill>
              <a:ea typeface="ＭＳ Ｐゴシック" charset="0"/>
            </a:endParaRPr>
          </a:p>
        </p:txBody>
      </p:sp>
      <p:pic>
        <p:nvPicPr>
          <p:cNvPr id="11" name="Picture 16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004" y="2377788"/>
            <a:ext cx="5830333" cy="2421924"/>
          </a:xfrm>
          <a:prstGeom prst="rect">
            <a:avLst/>
          </a:prstGeom>
        </p:spPr>
      </p:pic>
      <p:pic>
        <p:nvPicPr>
          <p:cNvPr id="12" name="Picture 16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075" y="2984314"/>
            <a:ext cx="3422607" cy="1555963"/>
          </a:xfrm>
          <a:prstGeom prst="rect">
            <a:avLst/>
          </a:prstGeom>
        </p:spPr>
      </p:pic>
      <p:pic>
        <p:nvPicPr>
          <p:cNvPr id="13" name="Picture 17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292" y="3101494"/>
            <a:ext cx="2111531" cy="1278775"/>
          </a:xfrm>
          <a:prstGeom prst="rect">
            <a:avLst/>
          </a:prstGeom>
        </p:spPr>
      </p:pic>
      <p:cxnSp>
        <p:nvCxnSpPr>
          <p:cNvPr id="14" name="Straight Connector 171"/>
          <p:cNvCxnSpPr/>
          <p:nvPr/>
        </p:nvCxnSpPr>
        <p:spPr bwMode="auto">
          <a:xfrm flipV="1">
            <a:off x="1622899" y="3641937"/>
            <a:ext cx="1380737" cy="1427"/>
          </a:xfrm>
          <a:prstGeom prst="line">
            <a:avLst/>
          </a:prstGeom>
          <a:noFill/>
          <a:ln w="38100" cap="flat" cmpd="sng" algn="ctr">
            <a:solidFill>
              <a:srgbClr val="FF7200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cxnSp>
        <p:nvCxnSpPr>
          <p:cNvPr id="15" name="Straight Connector 172"/>
          <p:cNvCxnSpPr/>
          <p:nvPr/>
        </p:nvCxnSpPr>
        <p:spPr bwMode="auto">
          <a:xfrm flipV="1">
            <a:off x="1570749" y="3532413"/>
            <a:ext cx="1380737" cy="1427"/>
          </a:xfrm>
          <a:prstGeom prst="line">
            <a:avLst/>
          </a:prstGeom>
          <a:noFill/>
          <a:ln w="38100" cap="flat" cmpd="sng" algn="ctr">
            <a:solidFill>
              <a:srgbClr val="FF7200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pic>
        <p:nvPicPr>
          <p:cNvPr id="16" name="Picture 1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14" y="2933818"/>
            <a:ext cx="1209798" cy="965229"/>
          </a:xfrm>
          <a:prstGeom prst="rect">
            <a:avLst/>
          </a:prstGeom>
        </p:spPr>
      </p:pic>
      <p:pic>
        <p:nvPicPr>
          <p:cNvPr id="17" name="Picture 1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980" y="3539156"/>
            <a:ext cx="703543" cy="203349"/>
          </a:xfrm>
          <a:prstGeom prst="rect">
            <a:avLst/>
          </a:prstGeom>
        </p:spPr>
      </p:pic>
      <p:pic>
        <p:nvPicPr>
          <p:cNvPr id="18" name="Picture 17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895" y="3204263"/>
            <a:ext cx="294062" cy="527224"/>
          </a:xfrm>
          <a:prstGeom prst="rect">
            <a:avLst/>
          </a:prstGeom>
        </p:spPr>
      </p:pic>
      <p:sp>
        <p:nvSpPr>
          <p:cNvPr id="21" name="TextBox 178"/>
          <p:cNvSpPr txBox="1"/>
          <p:nvPr/>
        </p:nvSpPr>
        <p:spPr>
          <a:xfrm>
            <a:off x="5526177" y="2514276"/>
            <a:ext cx="3882841" cy="385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defRPr/>
            </a:pPr>
            <a:r>
              <a:rPr lang="sl-SI" sz="1904" b="1" kern="0" dirty="0" smtClean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IP/MPLS</a:t>
            </a:r>
            <a:endParaRPr lang="en-US" sz="1904" b="1" kern="0" dirty="0">
              <a:solidFill>
                <a:srgbClr val="646464"/>
              </a:solidFill>
              <a:ea typeface="ＭＳ Ｐゴシック" charset="0"/>
              <a:cs typeface="Arial" pitchFamily="-111" charset="-52"/>
            </a:endParaRPr>
          </a:p>
        </p:txBody>
      </p:sp>
      <p:cxnSp>
        <p:nvCxnSpPr>
          <p:cNvPr id="22" name="Straight Connector 179"/>
          <p:cNvCxnSpPr>
            <a:stCxn id="17" idx="3"/>
            <a:endCxn id="27" idx="1"/>
          </p:cNvCxnSpPr>
          <p:nvPr/>
        </p:nvCxnSpPr>
        <p:spPr bwMode="auto">
          <a:xfrm>
            <a:off x="3128523" y="3640831"/>
            <a:ext cx="1380736" cy="3095"/>
          </a:xfrm>
          <a:prstGeom prst="line">
            <a:avLst/>
          </a:prstGeom>
          <a:noFill/>
          <a:ln w="38100" cap="flat" cmpd="sng" algn="ctr">
            <a:solidFill>
              <a:srgbClr val="FF7200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cxnSp>
        <p:nvCxnSpPr>
          <p:cNvPr id="23" name="Straight Connector 180"/>
          <p:cNvCxnSpPr/>
          <p:nvPr/>
        </p:nvCxnSpPr>
        <p:spPr bwMode="auto">
          <a:xfrm flipV="1">
            <a:off x="6300084" y="3159244"/>
            <a:ext cx="2628416" cy="1"/>
          </a:xfrm>
          <a:prstGeom prst="line">
            <a:avLst/>
          </a:prstGeom>
          <a:noFill/>
          <a:ln w="57150" cap="flat" cmpd="sng" algn="ctr">
            <a:solidFill>
              <a:srgbClr val="7CC6FF"/>
            </a:solidFill>
            <a:prstDash val="sysDot"/>
            <a:bevel/>
            <a:headEnd type="none" w="med" len="med"/>
            <a:tailEnd type="none" w="sm" len="sm"/>
          </a:ln>
          <a:effectLst/>
        </p:spPr>
      </p:cxnSp>
      <p:cxnSp>
        <p:nvCxnSpPr>
          <p:cNvPr id="24" name="Straight Connector 181"/>
          <p:cNvCxnSpPr/>
          <p:nvPr/>
        </p:nvCxnSpPr>
        <p:spPr bwMode="auto">
          <a:xfrm flipV="1">
            <a:off x="4946694" y="3148578"/>
            <a:ext cx="1010356" cy="504453"/>
          </a:xfrm>
          <a:prstGeom prst="line">
            <a:avLst/>
          </a:prstGeom>
          <a:noFill/>
          <a:ln w="57150" cap="flat" cmpd="sng" algn="ctr">
            <a:solidFill>
              <a:srgbClr val="7CC6FF"/>
            </a:solidFill>
            <a:prstDash val="sysDot"/>
            <a:bevel/>
            <a:headEnd type="none" w="med" len="med"/>
            <a:tailEnd type="none" w="sm" len="sm"/>
          </a:ln>
          <a:effectLst/>
        </p:spPr>
      </p:cxnSp>
      <p:cxnSp>
        <p:nvCxnSpPr>
          <p:cNvPr id="25" name="Straight Connector 182"/>
          <p:cNvCxnSpPr/>
          <p:nvPr/>
        </p:nvCxnSpPr>
        <p:spPr bwMode="auto">
          <a:xfrm flipH="1" flipV="1">
            <a:off x="9134899" y="3122146"/>
            <a:ext cx="1010356" cy="504453"/>
          </a:xfrm>
          <a:prstGeom prst="line">
            <a:avLst/>
          </a:prstGeom>
          <a:noFill/>
          <a:ln w="57150" cap="flat" cmpd="sng" algn="ctr">
            <a:solidFill>
              <a:srgbClr val="7CC6FF"/>
            </a:solidFill>
            <a:prstDash val="sysDot"/>
            <a:bevel/>
            <a:headEnd type="none" w="med" len="med"/>
            <a:tailEnd type="none" w="sm" len="sm"/>
          </a:ln>
          <a:effectLst/>
        </p:spPr>
      </p:cxnSp>
      <p:cxnSp>
        <p:nvCxnSpPr>
          <p:cNvPr id="26" name="Straight Connector 183"/>
          <p:cNvCxnSpPr/>
          <p:nvPr/>
        </p:nvCxnSpPr>
        <p:spPr bwMode="auto">
          <a:xfrm flipV="1">
            <a:off x="5164115" y="3626575"/>
            <a:ext cx="4866662" cy="1"/>
          </a:xfrm>
          <a:prstGeom prst="line">
            <a:avLst/>
          </a:prstGeom>
          <a:noFill/>
          <a:ln w="57150" cap="flat" cmpd="sng" algn="ctr">
            <a:solidFill>
              <a:srgbClr val="6EBB1F"/>
            </a:solidFill>
            <a:prstDash val="lgDashDot"/>
            <a:bevel/>
            <a:headEnd type="none" w="med" len="med"/>
            <a:tailEnd type="none" w="sm" len="sm"/>
          </a:ln>
          <a:effectLst/>
        </p:spPr>
      </p:cxnSp>
      <p:pic>
        <p:nvPicPr>
          <p:cNvPr id="27" name="Picture 18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258" y="3542252"/>
            <a:ext cx="703543" cy="203349"/>
          </a:xfrm>
          <a:prstGeom prst="rect">
            <a:avLst/>
          </a:prstGeom>
        </p:spPr>
      </p:pic>
      <p:pic>
        <p:nvPicPr>
          <p:cNvPr id="28" name="Picture 185" descr="router_N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5598" y="3084553"/>
            <a:ext cx="380281" cy="130113"/>
          </a:xfrm>
          <a:prstGeom prst="rect">
            <a:avLst/>
          </a:prstGeom>
        </p:spPr>
      </p:pic>
      <p:pic>
        <p:nvPicPr>
          <p:cNvPr id="29" name="Picture 18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168" y="3093051"/>
            <a:ext cx="490026" cy="141637"/>
          </a:xfrm>
          <a:prstGeom prst="rect">
            <a:avLst/>
          </a:prstGeom>
        </p:spPr>
      </p:pic>
      <p:sp>
        <p:nvSpPr>
          <p:cNvPr id="30" name="TextBox 187"/>
          <p:cNvSpPr txBox="1"/>
          <p:nvPr/>
        </p:nvSpPr>
        <p:spPr>
          <a:xfrm>
            <a:off x="2342333" y="3746140"/>
            <a:ext cx="85527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lnSpc>
                <a:spcPts val="1496"/>
              </a:lnSpc>
              <a:defRPr/>
            </a:pPr>
            <a:r>
              <a:rPr lang="sl-SI" sz="1428" kern="0" dirty="0" smtClean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CLOUD-IX</a:t>
            </a:r>
            <a:endParaRPr lang="en-US" sz="1428" kern="0" dirty="0">
              <a:solidFill>
                <a:srgbClr val="646464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31" name="TextBox 188"/>
          <p:cNvSpPr txBox="1"/>
          <p:nvPr/>
        </p:nvSpPr>
        <p:spPr>
          <a:xfrm>
            <a:off x="3978660" y="3720073"/>
            <a:ext cx="832446" cy="2333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marR="0" lvl="0" indent="0" algn="ctr" defTabSz="91440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kern="0" cap="none" spc="0" normalizeH="0" baseline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Calibri" pitchFamily="34" charset="0"/>
                <a:cs typeface="Arial" pitchFamily="-111" charset="-52"/>
              </a:defRPr>
            </a:lvl1pPr>
          </a:lstStyle>
          <a:p>
            <a:r>
              <a:rPr lang="sl-SI" sz="1428" dirty="0" smtClean="0">
                <a:ea typeface="ＭＳ Ｐゴシック" charset="0"/>
              </a:rPr>
              <a:t>TS-PE</a:t>
            </a:r>
            <a:endParaRPr lang="en-US" sz="1428" dirty="0">
              <a:ea typeface="ＭＳ Ｐゴシック" charset="0"/>
            </a:endParaRPr>
          </a:p>
        </p:txBody>
      </p:sp>
      <p:pic>
        <p:nvPicPr>
          <p:cNvPr id="32" name="Picture 18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831" y="3434152"/>
            <a:ext cx="703543" cy="203349"/>
          </a:xfrm>
          <a:prstGeom prst="rect">
            <a:avLst/>
          </a:prstGeom>
        </p:spPr>
      </p:pic>
      <p:cxnSp>
        <p:nvCxnSpPr>
          <p:cNvPr id="33" name="Straight Connector 190"/>
          <p:cNvCxnSpPr>
            <a:stCxn id="32" idx="3"/>
            <a:endCxn id="34" idx="1"/>
          </p:cNvCxnSpPr>
          <p:nvPr/>
        </p:nvCxnSpPr>
        <p:spPr bwMode="auto">
          <a:xfrm flipV="1">
            <a:off x="3076373" y="3534402"/>
            <a:ext cx="1380737" cy="1427"/>
          </a:xfrm>
          <a:prstGeom prst="line">
            <a:avLst/>
          </a:prstGeom>
          <a:noFill/>
          <a:ln w="38100" cap="flat" cmpd="sng" algn="ctr">
            <a:solidFill>
              <a:srgbClr val="FF7200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pic>
        <p:nvPicPr>
          <p:cNvPr id="34" name="Picture 19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110" y="3432727"/>
            <a:ext cx="703543" cy="203349"/>
          </a:xfrm>
          <a:prstGeom prst="rect">
            <a:avLst/>
          </a:prstGeom>
        </p:spPr>
      </p:pic>
      <p:sp>
        <p:nvSpPr>
          <p:cNvPr id="35" name="Right Brace 192"/>
          <p:cNvSpPr/>
          <p:nvPr/>
        </p:nvSpPr>
        <p:spPr bwMode="auto">
          <a:xfrm rot="16200000">
            <a:off x="4769160" y="542324"/>
            <a:ext cx="311840" cy="3214318"/>
          </a:xfrm>
          <a:prstGeom prst="rightBrace">
            <a:avLst>
              <a:gd name="adj1" fmla="val 66862"/>
              <a:gd name="adj2" fmla="val 50000"/>
            </a:avLst>
          </a:prstGeom>
          <a:noFill/>
          <a:ln w="12700" cap="sq" cmpd="sng" algn="ctr">
            <a:solidFill>
              <a:schemeClr val="tx2">
                <a:lumMod val="40000"/>
                <a:lumOff val="60000"/>
              </a:schemeClr>
            </a:solidFill>
            <a:prstDash val="solid"/>
            <a:bevel/>
            <a:headEnd type="none" w="med" len="med"/>
            <a:tailEnd type="none" w="sm" len="sm"/>
          </a:ln>
          <a:effectLst/>
        </p:spPr>
        <p:txBody>
          <a:bodyPr rtlCol="0" anchor="ctr"/>
          <a:lstStyle/>
          <a:p>
            <a:pPr algn="ctr" defTabSz="1243493" eaLnBrk="0" hangingPunct="0">
              <a:spcBef>
                <a:spcPct val="50000"/>
              </a:spcBef>
              <a:defRPr/>
            </a:pPr>
            <a:endParaRPr lang="en-US" sz="2720" kern="0" dirty="0">
              <a:solidFill>
                <a:srgbClr val="CCCCCC"/>
              </a:solidFill>
              <a:latin typeface="Verdana" pitchFamily="-111" charset="0"/>
              <a:ea typeface="ＭＳ Ｐゴシック" charset="0"/>
              <a:cs typeface="Arial" pitchFamily="-111" charset="-52"/>
            </a:endParaRPr>
          </a:p>
        </p:txBody>
      </p:sp>
      <p:sp>
        <p:nvSpPr>
          <p:cNvPr id="36" name="TextBox 193"/>
          <p:cNvSpPr txBox="1"/>
          <p:nvPr/>
        </p:nvSpPr>
        <p:spPr>
          <a:xfrm>
            <a:off x="2991929" y="1552059"/>
            <a:ext cx="3577116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sl-SI" sz="1632" b="1" dirty="0" smtClean="0">
                <a:solidFill>
                  <a:srgbClr val="FF7200"/>
                </a:solidFill>
                <a:ea typeface="ＭＳ Ｐゴシック" charset="0"/>
                <a:cs typeface="Arial" pitchFamily="-111" charset="-52"/>
              </a:rPr>
              <a:t>TS ER-MPLS-VPN</a:t>
            </a:r>
            <a:endParaRPr lang="en-US" sz="1632" b="1" dirty="0">
              <a:solidFill>
                <a:srgbClr val="FF7200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37" name="TextBox 194"/>
          <p:cNvSpPr txBox="1"/>
          <p:nvPr/>
        </p:nvSpPr>
        <p:spPr>
          <a:xfrm>
            <a:off x="955844" y="3932985"/>
            <a:ext cx="108642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lnSpc>
                <a:spcPts val="1496"/>
              </a:lnSpc>
              <a:defRPr/>
            </a:pPr>
            <a:r>
              <a:rPr lang="en-US" sz="1428" kern="0" dirty="0" smtClean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Cloud</a:t>
            </a:r>
            <a:endParaRPr lang="en-US" sz="1428" kern="0" dirty="0">
              <a:solidFill>
                <a:srgbClr val="646464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38" name="Right Brace 195"/>
          <p:cNvSpPr/>
          <p:nvPr/>
        </p:nvSpPr>
        <p:spPr bwMode="auto">
          <a:xfrm rot="5400000">
            <a:off x="1831129" y="3848264"/>
            <a:ext cx="287986" cy="2260621"/>
          </a:xfrm>
          <a:prstGeom prst="rightBrace">
            <a:avLst>
              <a:gd name="adj1" fmla="val 57437"/>
              <a:gd name="adj2" fmla="val 50000"/>
            </a:avLst>
          </a:prstGeom>
          <a:noFill/>
          <a:ln w="12700" cap="sq" cmpd="sng" algn="ctr">
            <a:solidFill>
              <a:schemeClr val="tx2">
                <a:lumMod val="40000"/>
                <a:lumOff val="60000"/>
              </a:schemeClr>
            </a:solidFill>
            <a:prstDash val="solid"/>
            <a:bevel/>
            <a:headEnd type="none" w="med" len="med"/>
            <a:tailEnd type="none" w="sm" len="sm"/>
          </a:ln>
          <a:effectLst/>
        </p:spPr>
        <p:txBody>
          <a:bodyPr rtlCol="0" anchor="ctr"/>
          <a:lstStyle/>
          <a:p>
            <a:pPr algn="ctr" defTabSz="1243493" eaLnBrk="0" hangingPunct="0">
              <a:spcBef>
                <a:spcPct val="50000"/>
              </a:spcBef>
              <a:defRPr/>
            </a:pPr>
            <a:endParaRPr lang="en-US" sz="2720" kern="0" dirty="0">
              <a:solidFill>
                <a:srgbClr val="CCCCCC"/>
              </a:solidFill>
              <a:latin typeface="Verdana" pitchFamily="-111" charset="0"/>
              <a:ea typeface="ＭＳ Ｐゴシック" charset="0"/>
              <a:cs typeface="Arial" pitchFamily="-111" charset="-52"/>
            </a:endParaRPr>
          </a:p>
        </p:txBody>
      </p:sp>
      <p:sp>
        <p:nvSpPr>
          <p:cNvPr id="39" name="Right Brace 196"/>
          <p:cNvSpPr/>
          <p:nvPr/>
        </p:nvSpPr>
        <p:spPr bwMode="auto">
          <a:xfrm rot="5400000">
            <a:off x="3634843" y="4338822"/>
            <a:ext cx="287984" cy="1279502"/>
          </a:xfrm>
          <a:prstGeom prst="rightBrace">
            <a:avLst>
              <a:gd name="adj1" fmla="val 43419"/>
              <a:gd name="adj2" fmla="val 50000"/>
            </a:avLst>
          </a:prstGeom>
          <a:noFill/>
          <a:ln w="12700" cap="sq" cmpd="sng" algn="ctr">
            <a:solidFill>
              <a:schemeClr val="tx2">
                <a:lumMod val="40000"/>
                <a:lumOff val="60000"/>
              </a:schemeClr>
            </a:solidFill>
            <a:prstDash val="solid"/>
            <a:bevel/>
            <a:headEnd type="none" w="med" len="med"/>
            <a:tailEnd type="none" w="sm" len="sm"/>
          </a:ln>
          <a:effectLst/>
        </p:spPr>
        <p:txBody>
          <a:bodyPr rtlCol="0" anchor="ctr"/>
          <a:lstStyle/>
          <a:p>
            <a:pPr algn="ctr" defTabSz="1243493" eaLnBrk="0" hangingPunct="0">
              <a:spcBef>
                <a:spcPct val="50000"/>
              </a:spcBef>
              <a:defRPr/>
            </a:pPr>
            <a:endParaRPr lang="en-US" sz="2720" kern="0" dirty="0">
              <a:solidFill>
                <a:srgbClr val="CCCCCC"/>
              </a:solidFill>
              <a:latin typeface="Verdana" pitchFamily="-111" charset="0"/>
              <a:ea typeface="ＭＳ Ｐゴシック" charset="0"/>
              <a:cs typeface="Arial" pitchFamily="-111" charset="-52"/>
            </a:endParaRPr>
          </a:p>
        </p:txBody>
      </p:sp>
      <p:sp>
        <p:nvSpPr>
          <p:cNvPr id="40" name="Right Brace 197"/>
          <p:cNvSpPr/>
          <p:nvPr/>
        </p:nvSpPr>
        <p:spPr bwMode="auto">
          <a:xfrm rot="5400000">
            <a:off x="5540883" y="3750171"/>
            <a:ext cx="287985" cy="2456806"/>
          </a:xfrm>
          <a:prstGeom prst="rightBrace">
            <a:avLst>
              <a:gd name="adj1" fmla="val 60645"/>
              <a:gd name="adj2" fmla="val 50000"/>
            </a:avLst>
          </a:prstGeom>
          <a:noFill/>
          <a:ln w="12700" cap="sq" cmpd="sng" algn="ctr">
            <a:solidFill>
              <a:schemeClr val="tx2">
                <a:lumMod val="40000"/>
                <a:lumOff val="60000"/>
              </a:schemeClr>
            </a:solidFill>
            <a:prstDash val="solid"/>
            <a:bevel/>
            <a:headEnd type="none" w="med" len="med"/>
            <a:tailEnd type="none" w="sm" len="sm"/>
          </a:ln>
          <a:effectLst/>
        </p:spPr>
        <p:txBody>
          <a:bodyPr rtlCol="0" anchor="ctr"/>
          <a:lstStyle/>
          <a:p>
            <a:pPr algn="ctr" defTabSz="1243493" eaLnBrk="0" hangingPunct="0">
              <a:spcBef>
                <a:spcPct val="50000"/>
              </a:spcBef>
              <a:defRPr/>
            </a:pPr>
            <a:endParaRPr lang="en-US" sz="2720" kern="0" dirty="0">
              <a:solidFill>
                <a:srgbClr val="CCCCCC"/>
              </a:solidFill>
              <a:latin typeface="Verdana" pitchFamily="-111" charset="0"/>
              <a:ea typeface="ＭＳ Ｐゴシック" charset="0"/>
              <a:cs typeface="Arial" pitchFamily="-111" charset="-52"/>
            </a:endParaRPr>
          </a:p>
        </p:txBody>
      </p:sp>
      <p:sp>
        <p:nvSpPr>
          <p:cNvPr id="41" name="Right Brace 198"/>
          <p:cNvSpPr/>
          <p:nvPr/>
        </p:nvSpPr>
        <p:spPr bwMode="auto">
          <a:xfrm rot="5400000">
            <a:off x="8585666" y="3306661"/>
            <a:ext cx="287982" cy="3343824"/>
          </a:xfrm>
          <a:prstGeom prst="rightBrace">
            <a:avLst>
              <a:gd name="adj1" fmla="val 53124"/>
              <a:gd name="adj2" fmla="val 50000"/>
            </a:avLst>
          </a:prstGeom>
          <a:noFill/>
          <a:ln w="12700" cap="sq" cmpd="sng" algn="ctr">
            <a:solidFill>
              <a:schemeClr val="tx2">
                <a:lumMod val="40000"/>
                <a:lumOff val="60000"/>
              </a:schemeClr>
            </a:solidFill>
            <a:prstDash val="solid"/>
            <a:bevel/>
            <a:headEnd type="none" w="med" len="med"/>
            <a:tailEnd type="none" w="sm" len="sm"/>
          </a:ln>
          <a:effectLst/>
        </p:spPr>
        <p:txBody>
          <a:bodyPr rtlCol="0" anchor="ctr"/>
          <a:lstStyle/>
          <a:p>
            <a:pPr algn="ctr" defTabSz="1243493" eaLnBrk="0" hangingPunct="0">
              <a:spcBef>
                <a:spcPct val="50000"/>
              </a:spcBef>
              <a:defRPr/>
            </a:pPr>
            <a:endParaRPr lang="en-US" sz="2720" kern="0" dirty="0">
              <a:solidFill>
                <a:srgbClr val="CCCCCC"/>
              </a:solidFill>
              <a:latin typeface="Verdana" pitchFamily="-111" charset="0"/>
              <a:ea typeface="ＭＳ Ｐゴシック" charset="0"/>
              <a:cs typeface="Arial" pitchFamily="-111" charset="-52"/>
            </a:endParaRPr>
          </a:p>
        </p:txBody>
      </p:sp>
      <p:sp>
        <p:nvSpPr>
          <p:cNvPr id="42" name="TextBox 204"/>
          <p:cNvSpPr txBox="1"/>
          <p:nvPr/>
        </p:nvSpPr>
        <p:spPr>
          <a:xfrm>
            <a:off x="890190" y="5102542"/>
            <a:ext cx="2215242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 eaLnBrk="0" hangingPunct="0">
              <a:defRPr/>
            </a:pPr>
            <a:r>
              <a:rPr lang="en-US" sz="1632" b="1" kern="0" dirty="0">
                <a:solidFill>
                  <a:srgbClr val="067AB4"/>
                </a:solidFill>
                <a:ea typeface="ＭＳ Ｐゴシック" charset="0"/>
                <a:cs typeface="Arial" pitchFamily="-111" charset="-52"/>
              </a:rPr>
              <a:t>Cloud Provider </a:t>
            </a:r>
          </a:p>
        </p:txBody>
      </p:sp>
      <p:sp>
        <p:nvSpPr>
          <p:cNvPr id="43" name="TextBox 205"/>
          <p:cNvSpPr txBox="1"/>
          <p:nvPr/>
        </p:nvSpPr>
        <p:spPr>
          <a:xfrm>
            <a:off x="2918935" y="5119262"/>
            <a:ext cx="1624077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 eaLnBrk="0" hangingPunct="0">
              <a:defRPr/>
            </a:pPr>
            <a:r>
              <a:rPr lang="sl-SI" sz="1632" b="1" kern="0" dirty="0" smtClean="0">
                <a:solidFill>
                  <a:srgbClr val="067AB4"/>
                </a:solidFill>
                <a:ea typeface="ＭＳ Ｐゴシック" charset="0"/>
                <a:cs typeface="Arial" pitchFamily="-111" charset="-52"/>
              </a:rPr>
              <a:t>TS IPOP-NNI</a:t>
            </a:r>
            <a:endParaRPr lang="en-US" sz="1632" b="1" kern="0" dirty="0">
              <a:solidFill>
                <a:srgbClr val="067AB4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44" name="TextBox 206"/>
          <p:cNvSpPr txBox="1"/>
          <p:nvPr/>
        </p:nvSpPr>
        <p:spPr>
          <a:xfrm>
            <a:off x="4780487" y="5102542"/>
            <a:ext cx="1775822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 eaLnBrk="0" hangingPunct="0">
              <a:defRPr/>
            </a:pPr>
            <a:r>
              <a:rPr lang="sl-SI" sz="1632" b="1" kern="0" dirty="0" smtClean="0">
                <a:solidFill>
                  <a:srgbClr val="067AB4"/>
                </a:solidFill>
                <a:ea typeface="ＭＳ Ｐゴシック" charset="0"/>
                <a:cs typeface="Arial" pitchFamily="-111" charset="-52"/>
              </a:rPr>
              <a:t>IP/MPLS</a:t>
            </a:r>
            <a:endParaRPr lang="en-US" sz="1632" b="1" kern="0" dirty="0">
              <a:solidFill>
                <a:srgbClr val="067AB4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45" name="TextBox 209"/>
          <p:cNvSpPr txBox="1"/>
          <p:nvPr/>
        </p:nvSpPr>
        <p:spPr>
          <a:xfrm>
            <a:off x="7962397" y="5102542"/>
            <a:ext cx="1520570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 eaLnBrk="0" hangingPunct="0">
              <a:defRPr/>
            </a:pPr>
            <a:r>
              <a:rPr lang="sl-SI" sz="1632" b="1" kern="0" dirty="0" smtClean="0">
                <a:solidFill>
                  <a:srgbClr val="067AB4"/>
                </a:solidFill>
                <a:ea typeface="ＭＳ Ｐゴシック" charset="0"/>
                <a:cs typeface="Arial" pitchFamily="-111" charset="-52"/>
              </a:rPr>
              <a:t>IP/MPLS</a:t>
            </a:r>
            <a:endParaRPr lang="en-US" sz="1632" b="1" kern="0" dirty="0">
              <a:solidFill>
                <a:srgbClr val="067AB4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46" name="TextBox 210"/>
          <p:cNvSpPr txBox="1"/>
          <p:nvPr/>
        </p:nvSpPr>
        <p:spPr>
          <a:xfrm>
            <a:off x="1815186" y="2305403"/>
            <a:ext cx="2268314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646464"/>
                </a:solidFill>
                <a:latin typeface="Calibri" pitchFamily="34" charset="0"/>
                <a:cs typeface="Arial" pitchFamily="-111" charset="-52"/>
              </a:defRPr>
            </a:lvl1pPr>
          </a:lstStyle>
          <a:p>
            <a:pPr defTabSz="1243493">
              <a:defRPr/>
            </a:pPr>
            <a:r>
              <a:rPr lang="en-US" sz="1632" dirty="0" smtClean="0">
                <a:ea typeface="ＭＳ Ｐゴシック" charset="0"/>
              </a:rPr>
              <a:t>Data </a:t>
            </a:r>
            <a:r>
              <a:rPr lang="en-US" sz="1632" dirty="0">
                <a:ea typeface="ＭＳ Ｐゴシック" charset="0"/>
              </a:rPr>
              <a:t>Center</a:t>
            </a:r>
          </a:p>
        </p:txBody>
      </p:sp>
      <p:sp>
        <p:nvSpPr>
          <p:cNvPr id="47" name="TextBox 211"/>
          <p:cNvSpPr txBox="1"/>
          <p:nvPr/>
        </p:nvSpPr>
        <p:spPr>
          <a:xfrm>
            <a:off x="4308878" y="2581908"/>
            <a:ext cx="663514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646464"/>
                </a:solidFill>
                <a:latin typeface="Calibri" pitchFamily="34" charset="0"/>
                <a:cs typeface="Arial" pitchFamily="-111" charset="-52"/>
              </a:defRPr>
            </a:lvl1pPr>
          </a:lstStyle>
          <a:p>
            <a:pPr defTabSz="1243493">
              <a:defRPr/>
            </a:pPr>
            <a:r>
              <a:rPr lang="sl-SI" sz="1632" dirty="0" smtClean="0">
                <a:ea typeface="ＭＳ Ｐゴシック" charset="0"/>
              </a:rPr>
              <a:t>IPOP</a:t>
            </a:r>
            <a:endParaRPr lang="en-US" sz="1632" dirty="0">
              <a:ea typeface="ＭＳ Ｐゴシック" charset="0"/>
            </a:endParaRPr>
          </a:p>
        </p:txBody>
      </p:sp>
      <p:sp>
        <p:nvSpPr>
          <p:cNvPr id="48" name="TextBox 213"/>
          <p:cNvSpPr txBox="1"/>
          <p:nvPr/>
        </p:nvSpPr>
        <p:spPr>
          <a:xfrm>
            <a:off x="3281144" y="4507809"/>
            <a:ext cx="1075502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646464"/>
                </a:solidFill>
                <a:latin typeface="Calibri" pitchFamily="34" charset="0"/>
                <a:cs typeface="Arial" pitchFamily="-111" charset="-52"/>
              </a:defRPr>
            </a:lvl1pPr>
          </a:lstStyle>
          <a:p>
            <a:pPr defTabSz="1243493">
              <a:defRPr/>
            </a:pPr>
            <a:r>
              <a:rPr lang="en-US" sz="1632" dirty="0">
                <a:ea typeface="ＭＳ Ｐゴシック" charset="0"/>
              </a:rPr>
              <a:t>NNI</a:t>
            </a:r>
          </a:p>
        </p:txBody>
      </p:sp>
      <p:sp>
        <p:nvSpPr>
          <p:cNvPr id="49" name="TextBox 214"/>
          <p:cNvSpPr txBox="1"/>
          <p:nvPr/>
        </p:nvSpPr>
        <p:spPr>
          <a:xfrm>
            <a:off x="2959265" y="3199373"/>
            <a:ext cx="1255896" cy="322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defRPr/>
            </a:pPr>
            <a:r>
              <a:rPr lang="en-US" sz="1496" kern="0" dirty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nx10G</a:t>
            </a:r>
          </a:p>
        </p:txBody>
      </p:sp>
      <p:sp>
        <p:nvSpPr>
          <p:cNvPr id="50" name="TextBox 215"/>
          <p:cNvSpPr txBox="1"/>
          <p:nvPr/>
        </p:nvSpPr>
        <p:spPr>
          <a:xfrm>
            <a:off x="6618326" y="3308665"/>
            <a:ext cx="2210558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defRPr/>
            </a:pPr>
            <a:r>
              <a:rPr lang="sl-SI" sz="1632" kern="0" dirty="0" smtClean="0">
                <a:solidFill>
                  <a:srgbClr val="6EBB1F">
                    <a:lumMod val="75000"/>
                  </a:srgbClr>
                </a:solidFill>
                <a:ea typeface="ＭＳ Ｐゴシック" charset="0"/>
                <a:cs typeface="Arial" pitchFamily="-111" charset="-52"/>
              </a:rPr>
              <a:t>MPLS LSP</a:t>
            </a:r>
            <a:endParaRPr lang="en-US" sz="1632" kern="0" dirty="0">
              <a:solidFill>
                <a:srgbClr val="6EBB1F">
                  <a:lumMod val="75000"/>
                </a:srgbClr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52" name="Rectangle 227"/>
          <p:cNvSpPr/>
          <p:nvPr/>
        </p:nvSpPr>
        <p:spPr>
          <a:xfrm>
            <a:off x="3008664" y="3718329"/>
            <a:ext cx="1252357" cy="669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43493">
              <a:lnSpc>
                <a:spcPts val="1496"/>
              </a:lnSpc>
              <a:defRPr/>
            </a:pPr>
            <a:r>
              <a:rPr lang="en-US" sz="1428" kern="0" dirty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VLAN </a:t>
            </a:r>
            <a:r>
              <a:rPr lang="sl-SI" sz="1428" kern="0" dirty="0" smtClean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za posamezno stranko</a:t>
            </a:r>
            <a:endParaRPr lang="en-US" sz="1428" kern="0" dirty="0">
              <a:solidFill>
                <a:srgbClr val="646464"/>
              </a:solidFill>
              <a:ea typeface="ＭＳ Ｐゴシック" charset="0"/>
              <a:cs typeface="Arial" pitchFamily="-111" charset="-52"/>
            </a:endParaRPr>
          </a:p>
        </p:txBody>
      </p:sp>
      <p:cxnSp>
        <p:nvCxnSpPr>
          <p:cNvPr id="53" name="Straight Connector 228"/>
          <p:cNvCxnSpPr/>
          <p:nvPr/>
        </p:nvCxnSpPr>
        <p:spPr bwMode="auto">
          <a:xfrm flipV="1">
            <a:off x="10468682" y="3099776"/>
            <a:ext cx="485541" cy="544257"/>
          </a:xfrm>
          <a:prstGeom prst="line">
            <a:avLst/>
          </a:prstGeom>
          <a:noFill/>
          <a:ln w="12700" cap="flat" cmpd="sng" algn="ctr">
            <a:solidFill>
              <a:schemeClr val="tx2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cxnSp>
        <p:nvCxnSpPr>
          <p:cNvPr id="54" name="Straight Connector 229"/>
          <p:cNvCxnSpPr/>
          <p:nvPr/>
        </p:nvCxnSpPr>
        <p:spPr bwMode="auto">
          <a:xfrm>
            <a:off x="10468682" y="3724280"/>
            <a:ext cx="485541" cy="544257"/>
          </a:xfrm>
          <a:prstGeom prst="line">
            <a:avLst/>
          </a:prstGeom>
          <a:noFill/>
          <a:ln w="12700" cap="flat" cmpd="sng" algn="ctr">
            <a:solidFill>
              <a:schemeClr val="tx2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pic>
        <p:nvPicPr>
          <p:cNvPr id="55" name="Picture 2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161" y="2017997"/>
            <a:ext cx="802716" cy="1213784"/>
          </a:xfrm>
          <a:prstGeom prst="rect">
            <a:avLst/>
          </a:prstGeom>
        </p:spPr>
      </p:pic>
      <p:pic>
        <p:nvPicPr>
          <p:cNvPr id="56" name="Picture 2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164" y="3963049"/>
            <a:ext cx="945742" cy="1004155"/>
          </a:xfrm>
          <a:prstGeom prst="rect">
            <a:avLst/>
          </a:prstGeom>
        </p:spPr>
      </p:pic>
      <p:sp>
        <p:nvSpPr>
          <p:cNvPr id="57" name="TextBox 240"/>
          <p:cNvSpPr txBox="1"/>
          <p:nvPr/>
        </p:nvSpPr>
        <p:spPr>
          <a:xfrm>
            <a:off x="10523812" y="5020171"/>
            <a:ext cx="1467747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defRPr/>
            </a:pPr>
            <a:r>
              <a:rPr lang="sl-SI" sz="1360" kern="0" dirty="0" smtClean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Stranka </a:t>
            </a:r>
          </a:p>
          <a:p>
            <a:pPr algn="ctr" defTabSz="1243493">
              <a:defRPr/>
            </a:pPr>
            <a:r>
              <a:rPr lang="en-US" sz="1360" kern="0" dirty="0" smtClean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MPLS </a:t>
            </a:r>
            <a:r>
              <a:rPr lang="en-US" sz="1360" kern="0" dirty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VPN</a:t>
            </a:r>
          </a:p>
        </p:txBody>
      </p:sp>
      <p:sp>
        <p:nvSpPr>
          <p:cNvPr id="59" name="TextBox 250"/>
          <p:cNvSpPr txBox="1"/>
          <p:nvPr/>
        </p:nvSpPr>
        <p:spPr>
          <a:xfrm>
            <a:off x="10523812" y="3165567"/>
            <a:ext cx="1467747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defRPr/>
            </a:pPr>
            <a:r>
              <a:rPr lang="sl-SI" sz="1360" kern="0" dirty="0" smtClean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Stranka</a:t>
            </a:r>
          </a:p>
          <a:p>
            <a:pPr algn="ctr" defTabSz="1243493">
              <a:defRPr/>
            </a:pPr>
            <a:r>
              <a:rPr lang="en-US" sz="1360" kern="0" dirty="0" smtClean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MPLS </a:t>
            </a:r>
            <a:r>
              <a:rPr lang="en-US" sz="1360" kern="0" dirty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VPN</a:t>
            </a:r>
          </a:p>
        </p:txBody>
      </p:sp>
      <p:pic>
        <p:nvPicPr>
          <p:cNvPr id="60" name="Picture 2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909" y="3570984"/>
            <a:ext cx="703543" cy="203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1835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/>
      <p:bldP spid="38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itle 2"/>
          <p:cNvSpPr txBox="1">
            <a:spLocks/>
          </p:cNvSpPr>
          <p:nvPr/>
        </p:nvSpPr>
        <p:spPr>
          <a:xfrm>
            <a:off x="352074" y="310641"/>
            <a:ext cx="11848925" cy="881298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>
                <a:ln w="3175">
                  <a:noFill/>
                </a:ln>
                <a:solidFill>
                  <a:srgbClr val="E4491C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dirty="0" smtClean="0"/>
              <a:t>MPLS VPN povezljivost Telekoma Slovenije</a:t>
            </a:r>
            <a:endParaRPr lang="sl-SI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86614" y="1311602"/>
            <a:ext cx="11462250" cy="4745463"/>
          </a:xfrm>
          <a:prstGeom prst="roundRect">
            <a:avLst>
              <a:gd name="adj" fmla="val 2400"/>
            </a:avLst>
          </a:prstGeom>
          <a:solidFill>
            <a:srgbClr val="FFFFFF"/>
          </a:solidFill>
          <a:ln>
            <a:solidFill>
              <a:srgbClr val="F2F2F2">
                <a:alpha val="0"/>
              </a:srgbClr>
            </a:solidFill>
          </a:ln>
        </p:spPr>
        <p:txBody>
          <a:bodyPr lIns="186644" tIns="93323" rIns="186644" bIns="186644"/>
          <a:lstStyle>
            <a:lvl1pPr marL="0" indent="0" algn="l" rtl="0" eaLnBrk="1" fontAlgn="base" hangingPunct="1">
              <a:spcBef>
                <a:spcPct val="0"/>
              </a:spcBef>
              <a:spcAft>
                <a:spcPts val="600"/>
              </a:spcAft>
              <a:buFont typeface="Arial" charset="0"/>
              <a:defRPr sz="1500" b="0" kern="1200">
                <a:ln>
                  <a:noFill/>
                </a:ln>
                <a:solidFill>
                  <a:schemeClr val="accent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0" indent="0" algn="l" rtl="0" eaLnBrk="1" fontAlgn="base" hangingPunct="1">
              <a:spcBef>
                <a:spcPct val="0"/>
              </a:spcBef>
              <a:spcAft>
                <a:spcPts val="450"/>
              </a:spcAft>
              <a:buFont typeface="Arial" charset="0"/>
              <a:defRPr sz="1500" kern="1200">
                <a:ln>
                  <a:noFill/>
                </a:ln>
                <a:solidFill>
                  <a:schemeClr val="tx2"/>
                </a:solidFill>
                <a:latin typeface="+mn-lt"/>
                <a:ea typeface="ＭＳ Ｐゴシック" charset="0"/>
                <a:cs typeface="+mn-cs"/>
              </a:defRPr>
            </a:lvl2pPr>
            <a:lvl3pPr marL="171564" indent="-171564" algn="l" rtl="0" eaLnBrk="1" fontAlgn="base" hangingPunct="1">
              <a:spcBef>
                <a:spcPct val="0"/>
              </a:spcBef>
              <a:spcAft>
                <a:spcPts val="300"/>
              </a:spcAft>
              <a:buSzPct val="80000"/>
              <a:buFont typeface="Arial" charset="0"/>
              <a:buChar char="•"/>
              <a:defRPr sz="1500" kern="1200">
                <a:ln>
                  <a:noFill/>
                </a:ln>
                <a:solidFill>
                  <a:schemeClr val="tx2"/>
                </a:solidFill>
                <a:latin typeface="+mn-lt"/>
                <a:ea typeface="ＭＳ Ｐゴシック" charset="0"/>
                <a:cs typeface="+mn-cs"/>
              </a:defRPr>
            </a:lvl3pPr>
            <a:lvl4pPr marL="344320" indent="-171564" algn="l" rtl="0" eaLnBrk="1" fontAlgn="base" hangingPunct="1">
              <a:spcBef>
                <a:spcPct val="0"/>
              </a:spcBef>
              <a:spcAft>
                <a:spcPts val="300"/>
              </a:spcAft>
              <a:buSzPct val="80000"/>
              <a:buFont typeface="Arial" charset="0"/>
              <a:buChar char="–"/>
              <a:defRPr kern="1200">
                <a:ln>
                  <a:noFill/>
                </a:ln>
                <a:solidFill>
                  <a:schemeClr val="tx2"/>
                </a:solidFill>
                <a:latin typeface="+mn-lt"/>
                <a:ea typeface="ＭＳ Ｐゴシック" charset="0"/>
                <a:cs typeface="+mn-cs"/>
              </a:defRPr>
            </a:lvl4pPr>
            <a:lvl5pPr marL="517076" indent="-171564" algn="l" rtl="0" eaLnBrk="1" fontAlgn="base" hangingPunct="1">
              <a:spcBef>
                <a:spcPct val="0"/>
              </a:spcBef>
              <a:spcAft>
                <a:spcPts val="300"/>
              </a:spcAft>
              <a:buSzPct val="80000"/>
              <a:buFont typeface="Arial" charset="0"/>
              <a:buChar char="•"/>
              <a:defRPr sz="1200" kern="1200">
                <a:ln>
                  <a:noFill/>
                </a:ln>
                <a:solidFill>
                  <a:schemeClr val="tx2"/>
                </a:solidFill>
                <a:latin typeface="+mn-lt"/>
                <a:ea typeface="ＭＳ Ｐゴシック" charset="0"/>
                <a:cs typeface="+mn-cs"/>
              </a:defRPr>
            </a:lvl5pPr>
            <a:lvl6pPr marL="645749" indent="-131056" algn="l" defTabSz="645749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225"/>
              </a:spcAft>
              <a:buFont typeface="Arial" pitchFamily="34" charset="0"/>
              <a:buChar char="•"/>
              <a:defRPr sz="110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645749" indent="0" algn="l" defTabSz="68625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225"/>
              </a:spcAft>
              <a:buFontTx/>
              <a:buNone/>
              <a:defRPr sz="900" i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2573465" indent="-171564" algn="l" defTabSz="68625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6593" indent="-171564" algn="l" defTabSz="68625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43493"/>
            <a:endParaRPr lang="en-US" sz="2040" dirty="0">
              <a:solidFill>
                <a:srgbClr val="EF6F00"/>
              </a:solidFill>
            </a:endParaRPr>
          </a:p>
        </p:txBody>
      </p:sp>
      <p:sp>
        <p:nvSpPr>
          <p:cNvPr id="9" name="Rectangle 166"/>
          <p:cNvSpPr/>
          <p:nvPr/>
        </p:nvSpPr>
        <p:spPr>
          <a:xfrm>
            <a:off x="726114" y="2606879"/>
            <a:ext cx="4535477" cy="17990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chemeClr val="tx2">
                <a:lumMod val="40000"/>
                <a:lumOff val="6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algn="ctr" defTabSz="1243493">
              <a:defRPr/>
            </a:pPr>
            <a:endParaRPr lang="en-US" sz="2176" kern="0" dirty="0">
              <a:solidFill>
                <a:sysClr val="window" lastClr="FFFFFF"/>
              </a:solidFill>
              <a:ea typeface="ＭＳ Ｐゴシック" charset="0"/>
            </a:endParaRPr>
          </a:p>
        </p:txBody>
      </p:sp>
      <p:sp>
        <p:nvSpPr>
          <p:cNvPr id="10" name="Rectangle 167"/>
          <p:cNvSpPr/>
          <p:nvPr/>
        </p:nvSpPr>
        <p:spPr>
          <a:xfrm>
            <a:off x="4018176" y="2606880"/>
            <a:ext cx="1244918" cy="1794545"/>
          </a:xfrm>
          <a:prstGeom prst="rect">
            <a:avLst/>
          </a:prstGeom>
          <a:solidFill>
            <a:srgbClr val="067AB4">
              <a:lumMod val="20000"/>
              <a:lumOff val="80000"/>
            </a:srgbClr>
          </a:solidFill>
          <a:ln w="12700" cap="flat" cmpd="sng" algn="ctr">
            <a:solidFill>
              <a:schemeClr val="tx2">
                <a:lumMod val="40000"/>
                <a:lumOff val="6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algn="ctr" defTabSz="1243493">
              <a:defRPr/>
            </a:pPr>
            <a:endParaRPr lang="en-US" sz="2176" kern="0" dirty="0">
              <a:solidFill>
                <a:sysClr val="window" lastClr="FFFFFF"/>
              </a:solidFill>
              <a:ea typeface="ＭＳ Ｐゴシック" charset="0"/>
            </a:endParaRPr>
          </a:p>
        </p:txBody>
      </p:sp>
      <p:pic>
        <p:nvPicPr>
          <p:cNvPr id="11" name="Picture 16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004" y="2377788"/>
            <a:ext cx="5830333" cy="2421924"/>
          </a:xfrm>
          <a:prstGeom prst="rect">
            <a:avLst/>
          </a:prstGeom>
        </p:spPr>
      </p:pic>
      <p:pic>
        <p:nvPicPr>
          <p:cNvPr id="12" name="Picture 16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075" y="2984314"/>
            <a:ext cx="3422607" cy="1555963"/>
          </a:xfrm>
          <a:prstGeom prst="rect">
            <a:avLst/>
          </a:prstGeom>
        </p:spPr>
      </p:pic>
      <p:pic>
        <p:nvPicPr>
          <p:cNvPr id="13" name="Picture 17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292" y="3101494"/>
            <a:ext cx="2111531" cy="1278775"/>
          </a:xfrm>
          <a:prstGeom prst="rect">
            <a:avLst/>
          </a:prstGeom>
        </p:spPr>
      </p:pic>
      <p:cxnSp>
        <p:nvCxnSpPr>
          <p:cNvPr id="14" name="Straight Connector 171"/>
          <p:cNvCxnSpPr/>
          <p:nvPr/>
        </p:nvCxnSpPr>
        <p:spPr bwMode="auto">
          <a:xfrm flipV="1">
            <a:off x="1622899" y="3641937"/>
            <a:ext cx="1380737" cy="1427"/>
          </a:xfrm>
          <a:prstGeom prst="line">
            <a:avLst/>
          </a:prstGeom>
          <a:noFill/>
          <a:ln w="38100" cap="flat" cmpd="sng" algn="ctr">
            <a:solidFill>
              <a:srgbClr val="FF7200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cxnSp>
        <p:nvCxnSpPr>
          <p:cNvPr id="15" name="Straight Connector 172"/>
          <p:cNvCxnSpPr/>
          <p:nvPr/>
        </p:nvCxnSpPr>
        <p:spPr bwMode="auto">
          <a:xfrm flipV="1">
            <a:off x="1570749" y="3532413"/>
            <a:ext cx="1380737" cy="1427"/>
          </a:xfrm>
          <a:prstGeom prst="line">
            <a:avLst/>
          </a:prstGeom>
          <a:noFill/>
          <a:ln w="38100" cap="flat" cmpd="sng" algn="ctr">
            <a:solidFill>
              <a:srgbClr val="FF7200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pic>
        <p:nvPicPr>
          <p:cNvPr id="16" name="Picture 1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14" y="2933818"/>
            <a:ext cx="1209798" cy="965229"/>
          </a:xfrm>
          <a:prstGeom prst="rect">
            <a:avLst/>
          </a:prstGeom>
        </p:spPr>
      </p:pic>
      <p:pic>
        <p:nvPicPr>
          <p:cNvPr id="17" name="Picture 1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980" y="3539156"/>
            <a:ext cx="703543" cy="203349"/>
          </a:xfrm>
          <a:prstGeom prst="rect">
            <a:avLst/>
          </a:prstGeom>
        </p:spPr>
      </p:pic>
      <p:pic>
        <p:nvPicPr>
          <p:cNvPr id="18" name="Picture 17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895" y="3204263"/>
            <a:ext cx="294062" cy="527224"/>
          </a:xfrm>
          <a:prstGeom prst="rect">
            <a:avLst/>
          </a:prstGeom>
        </p:spPr>
      </p:pic>
      <p:sp>
        <p:nvSpPr>
          <p:cNvPr id="21" name="TextBox 178"/>
          <p:cNvSpPr txBox="1"/>
          <p:nvPr/>
        </p:nvSpPr>
        <p:spPr>
          <a:xfrm>
            <a:off x="5526177" y="2514276"/>
            <a:ext cx="3882841" cy="385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defRPr/>
            </a:pPr>
            <a:r>
              <a:rPr lang="sl-SI" sz="1904" b="1" kern="0" dirty="0" smtClean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IP/MPLS</a:t>
            </a:r>
            <a:endParaRPr lang="en-US" sz="1904" b="1" kern="0" dirty="0">
              <a:solidFill>
                <a:srgbClr val="646464"/>
              </a:solidFill>
              <a:ea typeface="ＭＳ Ｐゴシック" charset="0"/>
              <a:cs typeface="Arial" pitchFamily="-111" charset="-52"/>
            </a:endParaRPr>
          </a:p>
        </p:txBody>
      </p:sp>
      <p:cxnSp>
        <p:nvCxnSpPr>
          <p:cNvPr id="22" name="Straight Connector 179"/>
          <p:cNvCxnSpPr>
            <a:stCxn id="17" idx="3"/>
            <a:endCxn id="27" idx="1"/>
          </p:cNvCxnSpPr>
          <p:nvPr/>
        </p:nvCxnSpPr>
        <p:spPr bwMode="auto">
          <a:xfrm>
            <a:off x="3128523" y="3640831"/>
            <a:ext cx="1380736" cy="3095"/>
          </a:xfrm>
          <a:prstGeom prst="line">
            <a:avLst/>
          </a:prstGeom>
          <a:noFill/>
          <a:ln w="38100" cap="flat" cmpd="sng" algn="ctr">
            <a:solidFill>
              <a:srgbClr val="FF7200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cxnSp>
        <p:nvCxnSpPr>
          <p:cNvPr id="23" name="Straight Connector 180"/>
          <p:cNvCxnSpPr/>
          <p:nvPr/>
        </p:nvCxnSpPr>
        <p:spPr bwMode="auto">
          <a:xfrm flipV="1">
            <a:off x="6300084" y="3159244"/>
            <a:ext cx="2628416" cy="1"/>
          </a:xfrm>
          <a:prstGeom prst="line">
            <a:avLst/>
          </a:prstGeom>
          <a:noFill/>
          <a:ln w="57150" cap="flat" cmpd="sng" algn="ctr">
            <a:solidFill>
              <a:srgbClr val="7CC6FF"/>
            </a:solidFill>
            <a:prstDash val="sysDot"/>
            <a:bevel/>
            <a:headEnd type="none" w="med" len="med"/>
            <a:tailEnd type="none" w="sm" len="sm"/>
          </a:ln>
          <a:effectLst/>
        </p:spPr>
      </p:cxnSp>
      <p:cxnSp>
        <p:nvCxnSpPr>
          <p:cNvPr id="24" name="Straight Connector 181"/>
          <p:cNvCxnSpPr/>
          <p:nvPr/>
        </p:nvCxnSpPr>
        <p:spPr bwMode="auto">
          <a:xfrm flipV="1">
            <a:off x="4946694" y="3148578"/>
            <a:ext cx="1010356" cy="504453"/>
          </a:xfrm>
          <a:prstGeom prst="line">
            <a:avLst/>
          </a:prstGeom>
          <a:noFill/>
          <a:ln w="57150" cap="flat" cmpd="sng" algn="ctr">
            <a:solidFill>
              <a:srgbClr val="7CC6FF"/>
            </a:solidFill>
            <a:prstDash val="sysDot"/>
            <a:bevel/>
            <a:headEnd type="none" w="med" len="med"/>
            <a:tailEnd type="none" w="sm" len="sm"/>
          </a:ln>
          <a:effectLst/>
        </p:spPr>
      </p:cxnSp>
      <p:cxnSp>
        <p:nvCxnSpPr>
          <p:cNvPr id="25" name="Straight Connector 182"/>
          <p:cNvCxnSpPr/>
          <p:nvPr/>
        </p:nvCxnSpPr>
        <p:spPr bwMode="auto">
          <a:xfrm flipH="1" flipV="1">
            <a:off x="9134899" y="3122146"/>
            <a:ext cx="1010356" cy="504453"/>
          </a:xfrm>
          <a:prstGeom prst="line">
            <a:avLst/>
          </a:prstGeom>
          <a:noFill/>
          <a:ln w="57150" cap="flat" cmpd="sng" algn="ctr">
            <a:solidFill>
              <a:srgbClr val="7CC6FF"/>
            </a:solidFill>
            <a:prstDash val="sysDot"/>
            <a:bevel/>
            <a:headEnd type="none" w="med" len="med"/>
            <a:tailEnd type="none" w="sm" len="sm"/>
          </a:ln>
          <a:effectLst/>
        </p:spPr>
      </p:cxnSp>
      <p:cxnSp>
        <p:nvCxnSpPr>
          <p:cNvPr id="26" name="Straight Connector 183"/>
          <p:cNvCxnSpPr/>
          <p:nvPr/>
        </p:nvCxnSpPr>
        <p:spPr bwMode="auto">
          <a:xfrm flipV="1">
            <a:off x="5164115" y="3626575"/>
            <a:ext cx="4866662" cy="1"/>
          </a:xfrm>
          <a:prstGeom prst="line">
            <a:avLst/>
          </a:prstGeom>
          <a:noFill/>
          <a:ln w="57150" cap="flat" cmpd="sng" algn="ctr">
            <a:solidFill>
              <a:srgbClr val="6EBB1F"/>
            </a:solidFill>
            <a:prstDash val="lgDashDot"/>
            <a:bevel/>
            <a:headEnd type="none" w="med" len="med"/>
            <a:tailEnd type="none" w="sm" len="sm"/>
          </a:ln>
          <a:effectLst/>
        </p:spPr>
      </p:cxnSp>
      <p:pic>
        <p:nvPicPr>
          <p:cNvPr id="27" name="Picture 18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258" y="3542252"/>
            <a:ext cx="703543" cy="203349"/>
          </a:xfrm>
          <a:prstGeom prst="rect">
            <a:avLst/>
          </a:prstGeom>
        </p:spPr>
      </p:pic>
      <p:pic>
        <p:nvPicPr>
          <p:cNvPr id="28" name="Picture 185" descr="router_N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5598" y="3084553"/>
            <a:ext cx="380281" cy="130113"/>
          </a:xfrm>
          <a:prstGeom prst="rect">
            <a:avLst/>
          </a:prstGeom>
        </p:spPr>
      </p:pic>
      <p:pic>
        <p:nvPicPr>
          <p:cNvPr id="29" name="Picture 18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168" y="3093051"/>
            <a:ext cx="490026" cy="141637"/>
          </a:xfrm>
          <a:prstGeom prst="rect">
            <a:avLst/>
          </a:prstGeom>
        </p:spPr>
      </p:pic>
      <p:sp>
        <p:nvSpPr>
          <p:cNvPr id="30" name="TextBox 187"/>
          <p:cNvSpPr txBox="1"/>
          <p:nvPr/>
        </p:nvSpPr>
        <p:spPr>
          <a:xfrm>
            <a:off x="2342333" y="3746140"/>
            <a:ext cx="85527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lnSpc>
                <a:spcPts val="1496"/>
              </a:lnSpc>
              <a:defRPr/>
            </a:pPr>
            <a:r>
              <a:rPr lang="sl-SI" sz="1428" kern="0" dirty="0" smtClean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CLOUD-IX</a:t>
            </a:r>
            <a:endParaRPr lang="en-US" sz="1428" kern="0" dirty="0">
              <a:solidFill>
                <a:srgbClr val="646464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31" name="TextBox 188"/>
          <p:cNvSpPr txBox="1"/>
          <p:nvPr/>
        </p:nvSpPr>
        <p:spPr>
          <a:xfrm>
            <a:off x="3978660" y="3720073"/>
            <a:ext cx="832446" cy="2333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marR="0" lvl="0" indent="0" algn="ctr" defTabSz="91440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kern="0" cap="none" spc="0" normalizeH="0" baseline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Calibri" pitchFamily="34" charset="0"/>
                <a:cs typeface="Arial" pitchFamily="-111" charset="-52"/>
              </a:defRPr>
            </a:lvl1pPr>
          </a:lstStyle>
          <a:p>
            <a:r>
              <a:rPr lang="sl-SI" sz="1428" dirty="0" smtClean="0">
                <a:ea typeface="ＭＳ Ｐゴシック" charset="0"/>
              </a:rPr>
              <a:t>TS-PE</a:t>
            </a:r>
            <a:endParaRPr lang="en-US" sz="1428" dirty="0">
              <a:ea typeface="ＭＳ Ｐゴシック" charset="0"/>
            </a:endParaRPr>
          </a:p>
        </p:txBody>
      </p:sp>
      <p:pic>
        <p:nvPicPr>
          <p:cNvPr id="32" name="Picture 18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831" y="3434152"/>
            <a:ext cx="703543" cy="203349"/>
          </a:xfrm>
          <a:prstGeom prst="rect">
            <a:avLst/>
          </a:prstGeom>
        </p:spPr>
      </p:pic>
      <p:cxnSp>
        <p:nvCxnSpPr>
          <p:cNvPr id="33" name="Straight Connector 190"/>
          <p:cNvCxnSpPr>
            <a:stCxn id="32" idx="3"/>
            <a:endCxn id="34" idx="1"/>
          </p:cNvCxnSpPr>
          <p:nvPr/>
        </p:nvCxnSpPr>
        <p:spPr bwMode="auto">
          <a:xfrm flipV="1">
            <a:off x="3076373" y="3534402"/>
            <a:ext cx="1380737" cy="1427"/>
          </a:xfrm>
          <a:prstGeom prst="line">
            <a:avLst/>
          </a:prstGeom>
          <a:noFill/>
          <a:ln w="38100" cap="flat" cmpd="sng" algn="ctr">
            <a:solidFill>
              <a:srgbClr val="FF7200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pic>
        <p:nvPicPr>
          <p:cNvPr id="34" name="Picture 19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110" y="3432727"/>
            <a:ext cx="703543" cy="203349"/>
          </a:xfrm>
          <a:prstGeom prst="rect">
            <a:avLst/>
          </a:prstGeom>
        </p:spPr>
      </p:pic>
      <p:sp>
        <p:nvSpPr>
          <p:cNvPr id="35" name="Right Brace 192"/>
          <p:cNvSpPr/>
          <p:nvPr/>
        </p:nvSpPr>
        <p:spPr bwMode="auto">
          <a:xfrm rot="16200000">
            <a:off x="4769160" y="542324"/>
            <a:ext cx="311840" cy="3214318"/>
          </a:xfrm>
          <a:prstGeom prst="rightBrace">
            <a:avLst>
              <a:gd name="adj1" fmla="val 66862"/>
              <a:gd name="adj2" fmla="val 50000"/>
            </a:avLst>
          </a:prstGeom>
          <a:noFill/>
          <a:ln w="12700" cap="sq" cmpd="sng" algn="ctr">
            <a:solidFill>
              <a:schemeClr val="tx2">
                <a:lumMod val="40000"/>
                <a:lumOff val="60000"/>
              </a:schemeClr>
            </a:solidFill>
            <a:prstDash val="solid"/>
            <a:bevel/>
            <a:headEnd type="none" w="med" len="med"/>
            <a:tailEnd type="none" w="sm" len="sm"/>
          </a:ln>
          <a:effectLst/>
        </p:spPr>
        <p:txBody>
          <a:bodyPr rtlCol="0" anchor="ctr"/>
          <a:lstStyle/>
          <a:p>
            <a:pPr algn="ctr" defTabSz="1243493" eaLnBrk="0" hangingPunct="0">
              <a:spcBef>
                <a:spcPct val="50000"/>
              </a:spcBef>
              <a:defRPr/>
            </a:pPr>
            <a:endParaRPr lang="en-US" sz="2720" kern="0" dirty="0">
              <a:solidFill>
                <a:srgbClr val="CCCCCC"/>
              </a:solidFill>
              <a:latin typeface="Verdana" pitchFamily="-111" charset="0"/>
              <a:ea typeface="ＭＳ Ｐゴシック" charset="0"/>
              <a:cs typeface="Arial" pitchFamily="-111" charset="-52"/>
            </a:endParaRPr>
          </a:p>
        </p:txBody>
      </p:sp>
      <p:sp>
        <p:nvSpPr>
          <p:cNvPr id="36" name="TextBox 193"/>
          <p:cNvSpPr txBox="1"/>
          <p:nvPr/>
        </p:nvSpPr>
        <p:spPr>
          <a:xfrm>
            <a:off x="2991929" y="1552059"/>
            <a:ext cx="3577116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sl-SI" sz="1632" b="1" dirty="0" smtClean="0">
                <a:solidFill>
                  <a:srgbClr val="FF7200"/>
                </a:solidFill>
                <a:ea typeface="ＭＳ Ｐゴシック" charset="0"/>
                <a:cs typeface="Arial" pitchFamily="-111" charset="-52"/>
              </a:rPr>
              <a:t>TS ER-MPLS-VPN</a:t>
            </a:r>
            <a:endParaRPr lang="en-US" sz="1632" b="1" dirty="0">
              <a:solidFill>
                <a:srgbClr val="FF7200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37" name="TextBox 194"/>
          <p:cNvSpPr txBox="1"/>
          <p:nvPr/>
        </p:nvSpPr>
        <p:spPr>
          <a:xfrm>
            <a:off x="955844" y="3932985"/>
            <a:ext cx="108642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lnSpc>
                <a:spcPts val="1496"/>
              </a:lnSpc>
              <a:defRPr/>
            </a:pPr>
            <a:r>
              <a:rPr lang="en-US" sz="1428" kern="0" dirty="0" smtClean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Cloud</a:t>
            </a:r>
            <a:endParaRPr lang="en-US" sz="1428" kern="0" dirty="0">
              <a:solidFill>
                <a:srgbClr val="646464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38" name="Right Brace 195"/>
          <p:cNvSpPr/>
          <p:nvPr/>
        </p:nvSpPr>
        <p:spPr bwMode="auto">
          <a:xfrm rot="5400000">
            <a:off x="1831129" y="3848264"/>
            <a:ext cx="287986" cy="2260621"/>
          </a:xfrm>
          <a:prstGeom prst="rightBrace">
            <a:avLst>
              <a:gd name="adj1" fmla="val 57437"/>
              <a:gd name="adj2" fmla="val 50000"/>
            </a:avLst>
          </a:prstGeom>
          <a:noFill/>
          <a:ln w="12700" cap="sq" cmpd="sng" algn="ctr">
            <a:solidFill>
              <a:schemeClr val="tx2">
                <a:lumMod val="40000"/>
                <a:lumOff val="60000"/>
              </a:schemeClr>
            </a:solidFill>
            <a:prstDash val="solid"/>
            <a:bevel/>
            <a:headEnd type="none" w="med" len="med"/>
            <a:tailEnd type="none" w="sm" len="sm"/>
          </a:ln>
          <a:effectLst/>
        </p:spPr>
        <p:txBody>
          <a:bodyPr rtlCol="0" anchor="ctr"/>
          <a:lstStyle/>
          <a:p>
            <a:pPr algn="ctr" defTabSz="1243493" eaLnBrk="0" hangingPunct="0">
              <a:spcBef>
                <a:spcPct val="50000"/>
              </a:spcBef>
              <a:defRPr/>
            </a:pPr>
            <a:endParaRPr lang="en-US" sz="2720" kern="0" dirty="0">
              <a:solidFill>
                <a:srgbClr val="CCCCCC"/>
              </a:solidFill>
              <a:latin typeface="Verdana" pitchFamily="-111" charset="0"/>
              <a:ea typeface="ＭＳ Ｐゴシック" charset="0"/>
              <a:cs typeface="Arial" pitchFamily="-111" charset="-52"/>
            </a:endParaRPr>
          </a:p>
        </p:txBody>
      </p:sp>
      <p:sp>
        <p:nvSpPr>
          <p:cNvPr id="39" name="Right Brace 196"/>
          <p:cNvSpPr/>
          <p:nvPr/>
        </p:nvSpPr>
        <p:spPr bwMode="auto">
          <a:xfrm rot="5400000">
            <a:off x="3634843" y="4338822"/>
            <a:ext cx="287984" cy="1279502"/>
          </a:xfrm>
          <a:prstGeom prst="rightBrace">
            <a:avLst>
              <a:gd name="adj1" fmla="val 43419"/>
              <a:gd name="adj2" fmla="val 50000"/>
            </a:avLst>
          </a:prstGeom>
          <a:noFill/>
          <a:ln w="12700" cap="sq" cmpd="sng" algn="ctr">
            <a:solidFill>
              <a:schemeClr val="tx2">
                <a:lumMod val="40000"/>
                <a:lumOff val="60000"/>
              </a:schemeClr>
            </a:solidFill>
            <a:prstDash val="solid"/>
            <a:bevel/>
            <a:headEnd type="none" w="med" len="med"/>
            <a:tailEnd type="none" w="sm" len="sm"/>
          </a:ln>
          <a:effectLst/>
        </p:spPr>
        <p:txBody>
          <a:bodyPr rtlCol="0" anchor="ctr"/>
          <a:lstStyle/>
          <a:p>
            <a:pPr algn="ctr" defTabSz="1243493" eaLnBrk="0" hangingPunct="0">
              <a:spcBef>
                <a:spcPct val="50000"/>
              </a:spcBef>
              <a:defRPr/>
            </a:pPr>
            <a:endParaRPr lang="en-US" sz="2720" kern="0" dirty="0">
              <a:solidFill>
                <a:srgbClr val="CCCCCC"/>
              </a:solidFill>
              <a:latin typeface="Verdana" pitchFamily="-111" charset="0"/>
              <a:ea typeface="ＭＳ Ｐゴシック" charset="0"/>
              <a:cs typeface="Arial" pitchFamily="-111" charset="-52"/>
            </a:endParaRPr>
          </a:p>
        </p:txBody>
      </p:sp>
      <p:sp>
        <p:nvSpPr>
          <p:cNvPr id="40" name="Right Brace 197"/>
          <p:cNvSpPr/>
          <p:nvPr/>
        </p:nvSpPr>
        <p:spPr bwMode="auto">
          <a:xfrm rot="5400000">
            <a:off x="5540883" y="3750171"/>
            <a:ext cx="287985" cy="2456806"/>
          </a:xfrm>
          <a:prstGeom prst="rightBrace">
            <a:avLst>
              <a:gd name="adj1" fmla="val 60645"/>
              <a:gd name="adj2" fmla="val 50000"/>
            </a:avLst>
          </a:prstGeom>
          <a:noFill/>
          <a:ln w="12700" cap="sq" cmpd="sng" algn="ctr">
            <a:solidFill>
              <a:schemeClr val="tx2">
                <a:lumMod val="40000"/>
                <a:lumOff val="60000"/>
              </a:schemeClr>
            </a:solidFill>
            <a:prstDash val="solid"/>
            <a:bevel/>
            <a:headEnd type="none" w="med" len="med"/>
            <a:tailEnd type="none" w="sm" len="sm"/>
          </a:ln>
          <a:effectLst/>
        </p:spPr>
        <p:txBody>
          <a:bodyPr rtlCol="0" anchor="ctr"/>
          <a:lstStyle/>
          <a:p>
            <a:pPr algn="ctr" defTabSz="1243493" eaLnBrk="0" hangingPunct="0">
              <a:spcBef>
                <a:spcPct val="50000"/>
              </a:spcBef>
              <a:defRPr/>
            </a:pPr>
            <a:endParaRPr lang="en-US" sz="2720" kern="0" dirty="0">
              <a:solidFill>
                <a:srgbClr val="CCCCCC"/>
              </a:solidFill>
              <a:latin typeface="Verdana" pitchFamily="-111" charset="0"/>
              <a:ea typeface="ＭＳ Ｐゴシック" charset="0"/>
              <a:cs typeface="Arial" pitchFamily="-111" charset="-52"/>
            </a:endParaRPr>
          </a:p>
        </p:txBody>
      </p:sp>
      <p:sp>
        <p:nvSpPr>
          <p:cNvPr id="41" name="Right Brace 198"/>
          <p:cNvSpPr/>
          <p:nvPr/>
        </p:nvSpPr>
        <p:spPr bwMode="auto">
          <a:xfrm rot="5400000">
            <a:off x="8585666" y="3306661"/>
            <a:ext cx="287982" cy="3343824"/>
          </a:xfrm>
          <a:prstGeom prst="rightBrace">
            <a:avLst>
              <a:gd name="adj1" fmla="val 53124"/>
              <a:gd name="adj2" fmla="val 50000"/>
            </a:avLst>
          </a:prstGeom>
          <a:noFill/>
          <a:ln w="12700" cap="sq" cmpd="sng" algn="ctr">
            <a:solidFill>
              <a:schemeClr val="tx2">
                <a:lumMod val="40000"/>
                <a:lumOff val="60000"/>
              </a:schemeClr>
            </a:solidFill>
            <a:prstDash val="solid"/>
            <a:bevel/>
            <a:headEnd type="none" w="med" len="med"/>
            <a:tailEnd type="none" w="sm" len="sm"/>
          </a:ln>
          <a:effectLst/>
        </p:spPr>
        <p:txBody>
          <a:bodyPr rtlCol="0" anchor="ctr"/>
          <a:lstStyle/>
          <a:p>
            <a:pPr algn="ctr" defTabSz="1243493" eaLnBrk="0" hangingPunct="0">
              <a:spcBef>
                <a:spcPct val="50000"/>
              </a:spcBef>
              <a:defRPr/>
            </a:pPr>
            <a:endParaRPr lang="en-US" sz="2720" kern="0" dirty="0">
              <a:solidFill>
                <a:srgbClr val="CCCCCC"/>
              </a:solidFill>
              <a:latin typeface="Verdana" pitchFamily="-111" charset="0"/>
              <a:ea typeface="ＭＳ Ｐゴシック" charset="0"/>
              <a:cs typeface="Arial" pitchFamily="-111" charset="-52"/>
            </a:endParaRPr>
          </a:p>
        </p:txBody>
      </p:sp>
      <p:sp>
        <p:nvSpPr>
          <p:cNvPr id="42" name="TextBox 204"/>
          <p:cNvSpPr txBox="1"/>
          <p:nvPr/>
        </p:nvSpPr>
        <p:spPr>
          <a:xfrm>
            <a:off x="890190" y="5102542"/>
            <a:ext cx="2215242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 eaLnBrk="0" hangingPunct="0">
              <a:defRPr/>
            </a:pPr>
            <a:r>
              <a:rPr lang="en-US" sz="1632" b="1" kern="0" dirty="0">
                <a:solidFill>
                  <a:srgbClr val="067AB4"/>
                </a:solidFill>
                <a:ea typeface="ＭＳ Ｐゴシック" charset="0"/>
                <a:cs typeface="Arial" pitchFamily="-111" charset="-52"/>
              </a:rPr>
              <a:t>Cloud Provider </a:t>
            </a:r>
          </a:p>
        </p:txBody>
      </p:sp>
      <p:sp>
        <p:nvSpPr>
          <p:cNvPr id="43" name="TextBox 205"/>
          <p:cNvSpPr txBox="1"/>
          <p:nvPr/>
        </p:nvSpPr>
        <p:spPr>
          <a:xfrm>
            <a:off x="2918935" y="5119262"/>
            <a:ext cx="1624077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 eaLnBrk="0" hangingPunct="0">
              <a:defRPr/>
            </a:pPr>
            <a:r>
              <a:rPr lang="sl-SI" sz="1632" b="1" kern="0" dirty="0" smtClean="0">
                <a:solidFill>
                  <a:srgbClr val="067AB4"/>
                </a:solidFill>
                <a:ea typeface="ＭＳ Ｐゴシック" charset="0"/>
                <a:cs typeface="Arial" pitchFamily="-111" charset="-52"/>
              </a:rPr>
              <a:t>TS IPOP-NNI</a:t>
            </a:r>
            <a:endParaRPr lang="en-US" sz="1632" b="1" kern="0" dirty="0">
              <a:solidFill>
                <a:srgbClr val="067AB4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44" name="TextBox 206"/>
          <p:cNvSpPr txBox="1"/>
          <p:nvPr/>
        </p:nvSpPr>
        <p:spPr>
          <a:xfrm>
            <a:off x="4780487" y="5102542"/>
            <a:ext cx="1775822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 eaLnBrk="0" hangingPunct="0">
              <a:defRPr/>
            </a:pPr>
            <a:r>
              <a:rPr lang="sl-SI" sz="1632" b="1" kern="0" dirty="0" smtClean="0">
                <a:solidFill>
                  <a:srgbClr val="067AB4"/>
                </a:solidFill>
                <a:ea typeface="ＭＳ Ｐゴシック" charset="0"/>
                <a:cs typeface="Arial" pitchFamily="-111" charset="-52"/>
              </a:rPr>
              <a:t>IP/MPLS</a:t>
            </a:r>
            <a:endParaRPr lang="en-US" sz="1632" b="1" kern="0" dirty="0">
              <a:solidFill>
                <a:srgbClr val="067AB4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45" name="TextBox 209"/>
          <p:cNvSpPr txBox="1"/>
          <p:nvPr/>
        </p:nvSpPr>
        <p:spPr>
          <a:xfrm>
            <a:off x="7962397" y="5102542"/>
            <a:ext cx="1520570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 eaLnBrk="0" hangingPunct="0">
              <a:defRPr/>
            </a:pPr>
            <a:r>
              <a:rPr lang="sl-SI" sz="1632" b="1" kern="0" dirty="0" smtClean="0">
                <a:solidFill>
                  <a:srgbClr val="067AB4"/>
                </a:solidFill>
                <a:ea typeface="ＭＳ Ｐゴシック" charset="0"/>
                <a:cs typeface="Arial" pitchFamily="-111" charset="-52"/>
              </a:rPr>
              <a:t>IP/MPLS</a:t>
            </a:r>
            <a:endParaRPr lang="en-US" sz="1632" b="1" kern="0" dirty="0">
              <a:solidFill>
                <a:srgbClr val="067AB4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46" name="TextBox 210"/>
          <p:cNvSpPr txBox="1"/>
          <p:nvPr/>
        </p:nvSpPr>
        <p:spPr>
          <a:xfrm>
            <a:off x="1815186" y="2305403"/>
            <a:ext cx="2268314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646464"/>
                </a:solidFill>
                <a:latin typeface="Calibri" pitchFamily="34" charset="0"/>
                <a:cs typeface="Arial" pitchFamily="-111" charset="-52"/>
              </a:defRPr>
            </a:lvl1pPr>
          </a:lstStyle>
          <a:p>
            <a:pPr defTabSz="1243493">
              <a:defRPr/>
            </a:pPr>
            <a:r>
              <a:rPr lang="en-US" sz="1632" dirty="0" smtClean="0">
                <a:ea typeface="ＭＳ Ｐゴシック" charset="0"/>
              </a:rPr>
              <a:t>Data </a:t>
            </a:r>
            <a:r>
              <a:rPr lang="en-US" sz="1632" dirty="0">
                <a:ea typeface="ＭＳ Ｐゴシック" charset="0"/>
              </a:rPr>
              <a:t>Center</a:t>
            </a:r>
          </a:p>
        </p:txBody>
      </p:sp>
      <p:sp>
        <p:nvSpPr>
          <p:cNvPr id="47" name="TextBox 211"/>
          <p:cNvSpPr txBox="1"/>
          <p:nvPr/>
        </p:nvSpPr>
        <p:spPr>
          <a:xfrm>
            <a:off x="4308878" y="2581908"/>
            <a:ext cx="663514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646464"/>
                </a:solidFill>
                <a:latin typeface="Calibri" pitchFamily="34" charset="0"/>
                <a:cs typeface="Arial" pitchFamily="-111" charset="-52"/>
              </a:defRPr>
            </a:lvl1pPr>
          </a:lstStyle>
          <a:p>
            <a:pPr defTabSz="1243493">
              <a:defRPr/>
            </a:pPr>
            <a:r>
              <a:rPr lang="sl-SI" sz="1632" dirty="0" smtClean="0">
                <a:ea typeface="ＭＳ Ｐゴシック" charset="0"/>
              </a:rPr>
              <a:t>IPOP</a:t>
            </a:r>
            <a:endParaRPr lang="en-US" sz="1632" dirty="0">
              <a:ea typeface="ＭＳ Ｐゴシック" charset="0"/>
            </a:endParaRPr>
          </a:p>
        </p:txBody>
      </p:sp>
      <p:sp>
        <p:nvSpPr>
          <p:cNvPr id="48" name="TextBox 213"/>
          <p:cNvSpPr txBox="1"/>
          <p:nvPr/>
        </p:nvSpPr>
        <p:spPr>
          <a:xfrm>
            <a:off x="3281144" y="4507809"/>
            <a:ext cx="1075502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646464"/>
                </a:solidFill>
                <a:latin typeface="Calibri" pitchFamily="34" charset="0"/>
                <a:cs typeface="Arial" pitchFamily="-111" charset="-52"/>
              </a:defRPr>
            </a:lvl1pPr>
          </a:lstStyle>
          <a:p>
            <a:pPr defTabSz="1243493">
              <a:defRPr/>
            </a:pPr>
            <a:r>
              <a:rPr lang="en-US" sz="1632" dirty="0">
                <a:ea typeface="ＭＳ Ｐゴシック" charset="0"/>
              </a:rPr>
              <a:t>NNI</a:t>
            </a:r>
          </a:p>
        </p:txBody>
      </p:sp>
      <p:sp>
        <p:nvSpPr>
          <p:cNvPr id="49" name="TextBox 214"/>
          <p:cNvSpPr txBox="1"/>
          <p:nvPr/>
        </p:nvSpPr>
        <p:spPr>
          <a:xfrm>
            <a:off x="2959265" y="3199373"/>
            <a:ext cx="1255896" cy="322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defRPr/>
            </a:pPr>
            <a:r>
              <a:rPr lang="en-US" sz="1496" kern="0" dirty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nx10G</a:t>
            </a:r>
          </a:p>
        </p:txBody>
      </p:sp>
      <p:sp>
        <p:nvSpPr>
          <p:cNvPr id="50" name="TextBox 215"/>
          <p:cNvSpPr txBox="1"/>
          <p:nvPr/>
        </p:nvSpPr>
        <p:spPr>
          <a:xfrm>
            <a:off x="6618326" y="3308665"/>
            <a:ext cx="2210558" cy="34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defRPr/>
            </a:pPr>
            <a:r>
              <a:rPr lang="sl-SI" sz="1632" kern="0" dirty="0" smtClean="0">
                <a:solidFill>
                  <a:srgbClr val="6EBB1F">
                    <a:lumMod val="75000"/>
                  </a:srgbClr>
                </a:solidFill>
                <a:ea typeface="ＭＳ Ｐゴシック" charset="0"/>
                <a:cs typeface="Arial" pitchFamily="-111" charset="-52"/>
              </a:rPr>
              <a:t>MPLS LSP</a:t>
            </a:r>
            <a:endParaRPr lang="en-US" sz="1632" kern="0" dirty="0">
              <a:solidFill>
                <a:srgbClr val="6EBB1F">
                  <a:lumMod val="75000"/>
                </a:srgbClr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52" name="Rectangle 227"/>
          <p:cNvSpPr/>
          <p:nvPr/>
        </p:nvSpPr>
        <p:spPr>
          <a:xfrm>
            <a:off x="3008664" y="3718329"/>
            <a:ext cx="1252357" cy="669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43493">
              <a:lnSpc>
                <a:spcPts val="1496"/>
              </a:lnSpc>
              <a:defRPr/>
            </a:pPr>
            <a:r>
              <a:rPr lang="en-US" sz="1428" kern="0" dirty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VLAN </a:t>
            </a:r>
            <a:r>
              <a:rPr lang="sl-SI" sz="1428" kern="0" dirty="0" smtClean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za posamezno stranko</a:t>
            </a:r>
            <a:endParaRPr lang="en-US" sz="1428" kern="0" dirty="0">
              <a:solidFill>
                <a:srgbClr val="646464"/>
              </a:solidFill>
              <a:ea typeface="ＭＳ Ｐゴシック" charset="0"/>
              <a:cs typeface="Arial" pitchFamily="-111" charset="-52"/>
            </a:endParaRPr>
          </a:p>
        </p:txBody>
      </p:sp>
      <p:cxnSp>
        <p:nvCxnSpPr>
          <p:cNvPr id="53" name="Straight Connector 228"/>
          <p:cNvCxnSpPr/>
          <p:nvPr/>
        </p:nvCxnSpPr>
        <p:spPr bwMode="auto">
          <a:xfrm flipV="1">
            <a:off x="10468682" y="3099776"/>
            <a:ext cx="485541" cy="544257"/>
          </a:xfrm>
          <a:prstGeom prst="line">
            <a:avLst/>
          </a:prstGeom>
          <a:noFill/>
          <a:ln w="12700" cap="flat" cmpd="sng" algn="ctr">
            <a:solidFill>
              <a:schemeClr val="tx2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cxnSp>
        <p:nvCxnSpPr>
          <p:cNvPr id="54" name="Straight Connector 229"/>
          <p:cNvCxnSpPr/>
          <p:nvPr/>
        </p:nvCxnSpPr>
        <p:spPr bwMode="auto">
          <a:xfrm>
            <a:off x="10468682" y="3724280"/>
            <a:ext cx="485541" cy="544257"/>
          </a:xfrm>
          <a:prstGeom prst="line">
            <a:avLst/>
          </a:prstGeom>
          <a:noFill/>
          <a:ln w="12700" cap="flat" cmpd="sng" algn="ctr">
            <a:solidFill>
              <a:schemeClr val="tx2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pic>
        <p:nvPicPr>
          <p:cNvPr id="55" name="Picture 2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161" y="2017997"/>
            <a:ext cx="802716" cy="1213784"/>
          </a:xfrm>
          <a:prstGeom prst="rect">
            <a:avLst/>
          </a:prstGeom>
        </p:spPr>
      </p:pic>
      <p:pic>
        <p:nvPicPr>
          <p:cNvPr id="56" name="Picture 2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164" y="3963049"/>
            <a:ext cx="945742" cy="1004155"/>
          </a:xfrm>
          <a:prstGeom prst="rect">
            <a:avLst/>
          </a:prstGeom>
        </p:spPr>
      </p:pic>
      <p:sp>
        <p:nvSpPr>
          <p:cNvPr id="57" name="TextBox 240"/>
          <p:cNvSpPr txBox="1"/>
          <p:nvPr/>
        </p:nvSpPr>
        <p:spPr>
          <a:xfrm>
            <a:off x="10523812" y="5020171"/>
            <a:ext cx="1467747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defRPr/>
            </a:pPr>
            <a:r>
              <a:rPr lang="sl-SI" sz="1360" kern="0" dirty="0" smtClean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Stranka </a:t>
            </a:r>
          </a:p>
          <a:p>
            <a:pPr algn="ctr" defTabSz="1243493">
              <a:defRPr/>
            </a:pPr>
            <a:r>
              <a:rPr lang="en-US" sz="1360" kern="0" dirty="0" smtClean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MPLS </a:t>
            </a:r>
            <a:r>
              <a:rPr lang="en-US" sz="1360" kern="0" dirty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VPN</a:t>
            </a:r>
          </a:p>
        </p:txBody>
      </p:sp>
      <p:sp>
        <p:nvSpPr>
          <p:cNvPr id="59" name="TextBox 250"/>
          <p:cNvSpPr txBox="1"/>
          <p:nvPr/>
        </p:nvSpPr>
        <p:spPr>
          <a:xfrm>
            <a:off x="10523812" y="3165567"/>
            <a:ext cx="1467747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3493">
              <a:defRPr/>
            </a:pPr>
            <a:r>
              <a:rPr lang="sl-SI" sz="1360" kern="0" dirty="0" smtClean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Stranka</a:t>
            </a:r>
          </a:p>
          <a:p>
            <a:pPr algn="ctr" defTabSz="1243493">
              <a:defRPr/>
            </a:pPr>
            <a:r>
              <a:rPr lang="en-US" sz="1360" kern="0" dirty="0" smtClean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MPLS </a:t>
            </a:r>
            <a:r>
              <a:rPr lang="en-US" sz="1360" kern="0" dirty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VPN</a:t>
            </a:r>
          </a:p>
        </p:txBody>
      </p:sp>
      <p:pic>
        <p:nvPicPr>
          <p:cNvPr id="60" name="Picture 2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909" y="3570984"/>
            <a:ext cx="703543" cy="203349"/>
          </a:xfrm>
          <a:prstGeom prst="rect">
            <a:avLst/>
          </a:prstGeom>
        </p:spPr>
      </p:pic>
      <p:sp>
        <p:nvSpPr>
          <p:cNvPr id="58" name="Content Placeholder 2"/>
          <p:cNvSpPr txBox="1">
            <a:spLocks/>
          </p:cNvSpPr>
          <p:nvPr/>
        </p:nvSpPr>
        <p:spPr>
          <a:xfrm>
            <a:off x="486614" y="1311602"/>
            <a:ext cx="11462250" cy="4745463"/>
          </a:xfrm>
          <a:prstGeom prst="roundRect">
            <a:avLst>
              <a:gd name="adj" fmla="val 2400"/>
            </a:avLst>
          </a:prstGeom>
          <a:solidFill>
            <a:srgbClr val="FFFFFF"/>
          </a:solidFill>
          <a:ln>
            <a:solidFill>
              <a:srgbClr val="F2F2F2">
                <a:alpha val="0"/>
              </a:srgbClr>
            </a:solidFill>
          </a:ln>
        </p:spPr>
        <p:txBody>
          <a:bodyPr lIns="186644" tIns="93323" rIns="186644" bIns="186644"/>
          <a:lstStyle>
            <a:lvl1pPr marL="0" indent="0" algn="l" rtl="0" eaLnBrk="1" fontAlgn="base" hangingPunct="1">
              <a:spcBef>
                <a:spcPct val="0"/>
              </a:spcBef>
              <a:spcAft>
                <a:spcPts val="600"/>
              </a:spcAft>
              <a:buFont typeface="Arial" charset="0"/>
              <a:defRPr sz="1500" b="0" kern="1200">
                <a:ln>
                  <a:noFill/>
                </a:ln>
                <a:solidFill>
                  <a:schemeClr val="accent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0" indent="0" algn="l" rtl="0" eaLnBrk="1" fontAlgn="base" hangingPunct="1">
              <a:spcBef>
                <a:spcPct val="0"/>
              </a:spcBef>
              <a:spcAft>
                <a:spcPts val="450"/>
              </a:spcAft>
              <a:buFont typeface="Arial" charset="0"/>
              <a:defRPr sz="1500" kern="1200">
                <a:ln>
                  <a:noFill/>
                </a:ln>
                <a:solidFill>
                  <a:schemeClr val="tx2"/>
                </a:solidFill>
                <a:latin typeface="+mn-lt"/>
                <a:ea typeface="ＭＳ Ｐゴシック" charset="0"/>
                <a:cs typeface="+mn-cs"/>
              </a:defRPr>
            </a:lvl2pPr>
            <a:lvl3pPr marL="171564" indent="-171564" algn="l" rtl="0" eaLnBrk="1" fontAlgn="base" hangingPunct="1">
              <a:spcBef>
                <a:spcPct val="0"/>
              </a:spcBef>
              <a:spcAft>
                <a:spcPts val="300"/>
              </a:spcAft>
              <a:buSzPct val="80000"/>
              <a:buFont typeface="Arial" charset="0"/>
              <a:buChar char="•"/>
              <a:defRPr sz="1500" kern="1200">
                <a:ln>
                  <a:noFill/>
                </a:ln>
                <a:solidFill>
                  <a:schemeClr val="tx2"/>
                </a:solidFill>
                <a:latin typeface="+mn-lt"/>
                <a:ea typeface="ＭＳ Ｐゴシック" charset="0"/>
                <a:cs typeface="+mn-cs"/>
              </a:defRPr>
            </a:lvl3pPr>
            <a:lvl4pPr marL="344320" indent="-171564" algn="l" rtl="0" eaLnBrk="1" fontAlgn="base" hangingPunct="1">
              <a:spcBef>
                <a:spcPct val="0"/>
              </a:spcBef>
              <a:spcAft>
                <a:spcPts val="300"/>
              </a:spcAft>
              <a:buSzPct val="80000"/>
              <a:buFont typeface="Arial" charset="0"/>
              <a:buChar char="–"/>
              <a:defRPr kern="1200">
                <a:ln>
                  <a:noFill/>
                </a:ln>
                <a:solidFill>
                  <a:schemeClr val="tx2"/>
                </a:solidFill>
                <a:latin typeface="+mn-lt"/>
                <a:ea typeface="ＭＳ Ｐゴシック" charset="0"/>
                <a:cs typeface="+mn-cs"/>
              </a:defRPr>
            </a:lvl4pPr>
            <a:lvl5pPr marL="517076" indent="-171564" algn="l" rtl="0" eaLnBrk="1" fontAlgn="base" hangingPunct="1">
              <a:spcBef>
                <a:spcPct val="0"/>
              </a:spcBef>
              <a:spcAft>
                <a:spcPts val="300"/>
              </a:spcAft>
              <a:buSzPct val="80000"/>
              <a:buFont typeface="Arial" charset="0"/>
              <a:buChar char="•"/>
              <a:defRPr sz="1200" kern="1200">
                <a:ln>
                  <a:noFill/>
                </a:ln>
                <a:solidFill>
                  <a:schemeClr val="tx2"/>
                </a:solidFill>
                <a:latin typeface="+mn-lt"/>
                <a:ea typeface="ＭＳ Ｐゴシック" charset="0"/>
                <a:cs typeface="+mn-cs"/>
              </a:defRPr>
            </a:lvl5pPr>
            <a:lvl6pPr marL="645749" indent="-131056" algn="l" defTabSz="645749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225"/>
              </a:spcAft>
              <a:buFont typeface="Arial" pitchFamily="34" charset="0"/>
              <a:buChar char="•"/>
              <a:defRPr sz="110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645749" indent="0" algn="l" defTabSz="68625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225"/>
              </a:spcAft>
              <a:buFontTx/>
              <a:buNone/>
              <a:defRPr sz="900" i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2573465" indent="-171564" algn="l" defTabSz="68625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6593" indent="-171564" algn="l" defTabSz="68625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43493"/>
            <a:endParaRPr lang="en-US" sz="2040" dirty="0">
              <a:solidFill>
                <a:srgbClr val="EF6F00"/>
              </a:solidFill>
            </a:endParaRPr>
          </a:p>
        </p:txBody>
      </p:sp>
      <p:sp>
        <p:nvSpPr>
          <p:cNvPr id="62" name="Footer Placeholder 6"/>
          <p:cNvSpPr txBox="1">
            <a:spLocks/>
          </p:cNvSpPr>
          <p:nvPr/>
        </p:nvSpPr>
        <p:spPr>
          <a:xfrm>
            <a:off x="1244352" y="6460678"/>
            <a:ext cx="7851571" cy="29745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32742" rtl="0" eaLnBrk="1" latinLnBrk="0" hangingPunct="1">
              <a:defRPr sz="680" kern="120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816" dirty="0" smtClean="0"/>
          </a:p>
        </p:txBody>
      </p:sp>
      <p:pic>
        <p:nvPicPr>
          <p:cNvPr id="64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481" y="2187650"/>
            <a:ext cx="4664266" cy="1937539"/>
          </a:xfrm>
          <a:prstGeom prst="rect">
            <a:avLst/>
          </a:prstGeom>
        </p:spPr>
      </p:pic>
      <p:pic>
        <p:nvPicPr>
          <p:cNvPr id="65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537" y="2672871"/>
            <a:ext cx="2738086" cy="1244770"/>
          </a:xfrm>
          <a:prstGeom prst="rect">
            <a:avLst/>
          </a:prstGeom>
        </p:spPr>
      </p:pic>
      <p:pic>
        <p:nvPicPr>
          <p:cNvPr id="66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709" y="2766616"/>
            <a:ext cx="1689225" cy="1023020"/>
          </a:xfrm>
          <a:prstGeom prst="rect">
            <a:avLst/>
          </a:prstGeom>
        </p:spPr>
      </p:pic>
      <p:cxnSp>
        <p:nvCxnSpPr>
          <p:cNvPr id="67" name="Straight Connector 10"/>
          <p:cNvCxnSpPr/>
          <p:nvPr/>
        </p:nvCxnSpPr>
        <p:spPr bwMode="auto">
          <a:xfrm flipV="1">
            <a:off x="2097994" y="3198971"/>
            <a:ext cx="1104590" cy="1141"/>
          </a:xfrm>
          <a:prstGeom prst="line">
            <a:avLst/>
          </a:prstGeom>
          <a:noFill/>
          <a:ln w="38100" cap="flat" cmpd="sng" algn="ctr">
            <a:solidFill>
              <a:srgbClr val="FF7200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cxnSp>
        <p:nvCxnSpPr>
          <p:cNvPr id="69" name="Straight Connector 11"/>
          <p:cNvCxnSpPr/>
          <p:nvPr/>
        </p:nvCxnSpPr>
        <p:spPr bwMode="auto">
          <a:xfrm flipV="1">
            <a:off x="2056275" y="3111351"/>
            <a:ext cx="1104590" cy="1141"/>
          </a:xfrm>
          <a:prstGeom prst="line">
            <a:avLst/>
          </a:prstGeom>
          <a:noFill/>
          <a:ln w="38100" cap="flat" cmpd="sng" algn="ctr">
            <a:solidFill>
              <a:srgbClr val="FF7200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pic>
        <p:nvPicPr>
          <p:cNvPr id="70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527" y="2632473"/>
            <a:ext cx="967838" cy="772184"/>
          </a:xfrm>
          <a:prstGeom prst="rect">
            <a:avLst/>
          </a:prstGeom>
        </p:spPr>
      </p:pic>
      <p:pic>
        <p:nvPicPr>
          <p:cNvPr id="71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660" y="3116746"/>
            <a:ext cx="562834" cy="162679"/>
          </a:xfrm>
          <a:prstGeom prst="rect">
            <a:avLst/>
          </a:prstGeom>
        </p:spPr>
      </p:pic>
      <p:pic>
        <p:nvPicPr>
          <p:cNvPr id="72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391" y="2848831"/>
            <a:ext cx="235250" cy="421779"/>
          </a:xfrm>
          <a:prstGeom prst="rect">
            <a:avLst/>
          </a:prstGeom>
        </p:spPr>
      </p:pic>
      <p:sp>
        <p:nvSpPr>
          <p:cNvPr id="73" name="TextBox 15"/>
          <p:cNvSpPr txBox="1"/>
          <p:nvPr/>
        </p:nvSpPr>
        <p:spPr>
          <a:xfrm>
            <a:off x="6706401" y="3261491"/>
            <a:ext cx="2013328" cy="288834"/>
          </a:xfrm>
          <a:prstGeom prst="rect">
            <a:avLst/>
          </a:prstGeom>
          <a:noFill/>
        </p:spPr>
        <p:txBody>
          <a:bodyPr wrap="square" lIns="99478" tIns="49739" rIns="99478" bIns="49739" rtlCol="0">
            <a:spAutoFit/>
          </a:bodyPr>
          <a:lstStyle/>
          <a:p>
            <a:pPr algn="ctr" defTabSz="994794">
              <a:defRPr/>
            </a:pPr>
            <a:r>
              <a:rPr lang="sl-SI" sz="1224" b="1" kern="0" dirty="0" smtClean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MPLS VPN</a:t>
            </a:r>
            <a:endParaRPr lang="en-US" sz="1224" b="1" kern="0" dirty="0">
              <a:solidFill>
                <a:srgbClr val="666666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74" name="TextBox 16"/>
          <p:cNvSpPr txBox="1"/>
          <p:nvPr/>
        </p:nvSpPr>
        <p:spPr>
          <a:xfrm>
            <a:off x="4501127" y="3261491"/>
            <a:ext cx="2012451" cy="288834"/>
          </a:xfrm>
          <a:prstGeom prst="rect">
            <a:avLst/>
          </a:prstGeom>
          <a:noFill/>
        </p:spPr>
        <p:txBody>
          <a:bodyPr wrap="square" lIns="99478" tIns="49739" rIns="99478" bIns="49739" rtlCol="0">
            <a:spAutoFit/>
          </a:bodyPr>
          <a:lstStyle/>
          <a:p>
            <a:pPr algn="ctr" defTabSz="994794">
              <a:defRPr/>
            </a:pPr>
            <a:r>
              <a:rPr lang="sl-SI" sz="1224" b="1" kern="0" dirty="0" smtClean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MPLS VPN</a:t>
            </a:r>
            <a:endParaRPr lang="en-US" sz="1224" b="1" kern="0" dirty="0">
              <a:solidFill>
                <a:srgbClr val="666666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75" name="TextBox 17"/>
          <p:cNvSpPr txBox="1"/>
          <p:nvPr/>
        </p:nvSpPr>
        <p:spPr>
          <a:xfrm>
            <a:off x="5220619" y="2296842"/>
            <a:ext cx="3106272" cy="330641"/>
          </a:xfrm>
          <a:prstGeom prst="rect">
            <a:avLst/>
          </a:prstGeom>
          <a:noFill/>
        </p:spPr>
        <p:txBody>
          <a:bodyPr wrap="square" lIns="99478" tIns="49739" rIns="99478" bIns="49739" rtlCol="0">
            <a:spAutoFit/>
          </a:bodyPr>
          <a:lstStyle/>
          <a:p>
            <a:pPr algn="ctr" defTabSz="1243493">
              <a:defRPr/>
            </a:pPr>
            <a:r>
              <a:rPr lang="sl-SI" sz="1496" b="1" kern="0" dirty="0" smtClean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TS MPLS</a:t>
            </a:r>
            <a:endParaRPr lang="en-US" sz="1496" b="1" kern="0" dirty="0">
              <a:solidFill>
                <a:srgbClr val="646464"/>
              </a:solidFill>
              <a:ea typeface="ＭＳ Ｐゴシック" charset="0"/>
              <a:cs typeface="Arial" pitchFamily="-111" charset="-52"/>
            </a:endParaRPr>
          </a:p>
        </p:txBody>
      </p:sp>
      <p:cxnSp>
        <p:nvCxnSpPr>
          <p:cNvPr id="77" name="Straight Connector 18"/>
          <p:cNvCxnSpPr>
            <a:stCxn id="71" idx="3"/>
            <a:endCxn id="82" idx="1"/>
          </p:cNvCxnSpPr>
          <p:nvPr/>
        </p:nvCxnSpPr>
        <p:spPr bwMode="auto">
          <a:xfrm>
            <a:off x="3302497" y="3198086"/>
            <a:ext cx="1104588" cy="2476"/>
          </a:xfrm>
          <a:prstGeom prst="line">
            <a:avLst/>
          </a:prstGeom>
          <a:noFill/>
          <a:ln w="38100" cap="flat" cmpd="sng" algn="ctr">
            <a:solidFill>
              <a:srgbClr val="FF7200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cxnSp>
        <p:nvCxnSpPr>
          <p:cNvPr id="78" name="Straight Connector 19"/>
          <p:cNvCxnSpPr/>
          <p:nvPr/>
        </p:nvCxnSpPr>
        <p:spPr bwMode="auto">
          <a:xfrm flipV="1">
            <a:off x="5839745" y="2812815"/>
            <a:ext cx="2102732" cy="1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ysDot"/>
            <a:bevel/>
            <a:headEnd type="none" w="med" len="med"/>
            <a:tailEnd type="none" w="sm" len="sm"/>
          </a:ln>
          <a:effectLst/>
        </p:spPr>
      </p:cxnSp>
      <p:cxnSp>
        <p:nvCxnSpPr>
          <p:cNvPr id="79" name="Straight Connector 20"/>
          <p:cNvCxnSpPr/>
          <p:nvPr/>
        </p:nvCxnSpPr>
        <p:spPr bwMode="auto">
          <a:xfrm flipV="1">
            <a:off x="4757033" y="2804283"/>
            <a:ext cx="808285" cy="403562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ysDot"/>
            <a:bevel/>
            <a:headEnd type="none" w="med" len="med"/>
            <a:tailEnd type="none" w="sm" len="sm"/>
          </a:ln>
          <a:effectLst/>
        </p:spPr>
      </p:cxnSp>
      <p:cxnSp>
        <p:nvCxnSpPr>
          <p:cNvPr id="80" name="Straight Connector 21"/>
          <p:cNvCxnSpPr/>
          <p:nvPr/>
        </p:nvCxnSpPr>
        <p:spPr bwMode="auto">
          <a:xfrm flipH="1" flipV="1">
            <a:off x="8107596" y="2783137"/>
            <a:ext cx="808285" cy="403562"/>
          </a:xfrm>
          <a:prstGeom prst="line">
            <a:avLst/>
          </a:prstGeom>
          <a:noFill/>
          <a:ln w="28575" cap="flat" cmpd="sng" algn="ctr">
            <a:solidFill>
              <a:schemeClr val="accent6"/>
            </a:solidFill>
            <a:prstDash val="sysDot"/>
            <a:bevel/>
            <a:headEnd type="none" w="med" len="med"/>
            <a:tailEnd type="none" w="sm" len="sm"/>
          </a:ln>
          <a:effectLst/>
        </p:spPr>
      </p:cxnSp>
      <p:cxnSp>
        <p:nvCxnSpPr>
          <p:cNvPr id="81" name="Straight Connector 22"/>
          <p:cNvCxnSpPr/>
          <p:nvPr/>
        </p:nvCxnSpPr>
        <p:spPr bwMode="auto">
          <a:xfrm flipV="1">
            <a:off x="4930968" y="3186681"/>
            <a:ext cx="3893329" cy="1"/>
          </a:xfrm>
          <a:prstGeom prst="line">
            <a:avLst/>
          </a:prstGeom>
          <a:noFill/>
          <a:ln w="28575" cap="flat" cmpd="sng" algn="ctr">
            <a:solidFill>
              <a:schemeClr val="accent3"/>
            </a:solidFill>
            <a:prstDash val="lgDashDot"/>
            <a:bevel/>
            <a:headEnd type="none" w="med" len="med"/>
            <a:tailEnd type="none" w="sm" len="sm"/>
          </a:ln>
          <a:effectLst/>
        </p:spPr>
      </p:cxnSp>
      <p:pic>
        <p:nvPicPr>
          <p:cNvPr id="82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083" y="3119221"/>
            <a:ext cx="562834" cy="162679"/>
          </a:xfrm>
          <a:prstGeom prst="rect">
            <a:avLst/>
          </a:prstGeom>
        </p:spPr>
      </p:pic>
      <p:pic>
        <p:nvPicPr>
          <p:cNvPr id="83" name="Picture 24" descr="router_N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0156" y="2753063"/>
            <a:ext cx="304225" cy="104090"/>
          </a:xfrm>
          <a:prstGeom prst="rect">
            <a:avLst/>
          </a:prstGeom>
        </p:spPr>
      </p:pic>
      <p:pic>
        <p:nvPicPr>
          <p:cNvPr id="84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411" y="2759861"/>
            <a:ext cx="392021" cy="113309"/>
          </a:xfrm>
          <a:prstGeom prst="rect">
            <a:avLst/>
          </a:prstGeom>
        </p:spPr>
      </p:pic>
      <p:sp>
        <p:nvSpPr>
          <p:cNvPr id="85" name="TextBox 26"/>
          <p:cNvSpPr txBox="1"/>
          <p:nvPr/>
        </p:nvSpPr>
        <p:spPr>
          <a:xfrm>
            <a:off x="2458250" y="3282333"/>
            <a:ext cx="1114808" cy="562114"/>
          </a:xfrm>
          <a:prstGeom prst="rect">
            <a:avLst/>
          </a:prstGeom>
          <a:noFill/>
        </p:spPr>
        <p:txBody>
          <a:bodyPr wrap="square" lIns="99478" tIns="49739" rIns="99478" bIns="49739" rtlCol="0">
            <a:spAutoFit/>
          </a:bodyPr>
          <a:lstStyle/>
          <a:p>
            <a:pPr algn="ctr" defTabSz="1243493">
              <a:lnSpc>
                <a:spcPts val="1197"/>
              </a:lnSpc>
              <a:defRPr/>
            </a:pPr>
            <a:r>
              <a:rPr lang="en-US" sz="1088" kern="0" dirty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Microsoft </a:t>
            </a:r>
          </a:p>
          <a:p>
            <a:pPr algn="ctr" defTabSz="1243493">
              <a:lnSpc>
                <a:spcPts val="1197"/>
              </a:lnSpc>
              <a:defRPr/>
            </a:pPr>
            <a:r>
              <a:rPr lang="en-US" sz="1088" kern="0" dirty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ExpressRoute Routers</a:t>
            </a:r>
          </a:p>
        </p:txBody>
      </p:sp>
      <p:sp>
        <p:nvSpPr>
          <p:cNvPr id="86" name="TextBox 27"/>
          <p:cNvSpPr txBox="1"/>
          <p:nvPr/>
        </p:nvSpPr>
        <p:spPr>
          <a:xfrm>
            <a:off x="3982605" y="3261479"/>
            <a:ext cx="665956" cy="223817"/>
          </a:xfrm>
          <a:prstGeom prst="rect">
            <a:avLst/>
          </a:prstGeom>
          <a:noFill/>
        </p:spPr>
        <p:txBody>
          <a:bodyPr wrap="square" lIns="99478" tIns="49739" rIns="99478" bIns="49739" rtlCol="0">
            <a:spAutoFit/>
          </a:bodyPr>
          <a:lstStyle>
            <a:defPPr>
              <a:defRPr lang="en-US"/>
            </a:defPPr>
            <a:lvl1pPr algn="ctr" fontAlgn="auto">
              <a:lnSpc>
                <a:spcPts val="880"/>
              </a:lnSpc>
              <a:spcBef>
                <a:spcPts val="0"/>
              </a:spcBef>
              <a:spcAft>
                <a:spcPts val="0"/>
              </a:spcAft>
              <a:defRPr sz="800" kern="0">
                <a:solidFill>
                  <a:srgbClr val="646464"/>
                </a:solidFill>
                <a:latin typeface="Calibri" pitchFamily="34" charset="0"/>
                <a:cs typeface="Arial" pitchFamily="-111" charset="-52"/>
              </a:defRPr>
            </a:lvl1pPr>
          </a:lstStyle>
          <a:p>
            <a:pPr defTabSz="1243493"/>
            <a:r>
              <a:rPr lang="sl-SI" sz="1088" dirty="0" smtClean="0">
                <a:ea typeface="ＭＳ Ｐゴシック" charset="0"/>
              </a:rPr>
              <a:t>TS PE</a:t>
            </a:r>
            <a:endParaRPr lang="en-US" sz="1088" dirty="0">
              <a:ea typeface="ＭＳ Ｐゴシック" charset="0"/>
            </a:endParaRPr>
          </a:p>
        </p:txBody>
      </p:sp>
      <p:pic>
        <p:nvPicPr>
          <p:cNvPr id="87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941" y="3032742"/>
            <a:ext cx="562834" cy="162679"/>
          </a:xfrm>
          <a:prstGeom prst="rect">
            <a:avLst/>
          </a:prstGeom>
        </p:spPr>
      </p:pic>
      <p:cxnSp>
        <p:nvCxnSpPr>
          <p:cNvPr id="88" name="Straight Connector 29"/>
          <p:cNvCxnSpPr>
            <a:stCxn id="87" idx="3"/>
            <a:endCxn id="89" idx="1"/>
          </p:cNvCxnSpPr>
          <p:nvPr/>
        </p:nvCxnSpPr>
        <p:spPr bwMode="auto">
          <a:xfrm flipV="1">
            <a:off x="3260775" y="3112942"/>
            <a:ext cx="1104590" cy="1141"/>
          </a:xfrm>
          <a:prstGeom prst="line">
            <a:avLst/>
          </a:prstGeom>
          <a:noFill/>
          <a:ln w="38100" cap="flat" cmpd="sng" algn="ctr">
            <a:solidFill>
              <a:srgbClr val="FF7200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pic>
        <p:nvPicPr>
          <p:cNvPr id="89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364" y="3031601"/>
            <a:ext cx="562834" cy="162679"/>
          </a:xfrm>
          <a:prstGeom prst="rect">
            <a:avLst/>
          </a:prstGeom>
        </p:spPr>
      </p:pic>
      <p:sp>
        <p:nvSpPr>
          <p:cNvPr id="90" name="TextBox 31"/>
          <p:cNvSpPr txBox="1"/>
          <p:nvPr/>
        </p:nvSpPr>
        <p:spPr>
          <a:xfrm>
            <a:off x="1564352" y="3431808"/>
            <a:ext cx="869141" cy="716003"/>
          </a:xfrm>
          <a:prstGeom prst="rect">
            <a:avLst/>
          </a:prstGeom>
          <a:noFill/>
        </p:spPr>
        <p:txBody>
          <a:bodyPr wrap="square" lIns="99478" tIns="49739" rIns="99478" bIns="49739" rtlCol="0">
            <a:spAutoFit/>
          </a:bodyPr>
          <a:lstStyle/>
          <a:p>
            <a:pPr algn="ctr" defTabSz="1243493">
              <a:lnSpc>
                <a:spcPts val="1197"/>
              </a:lnSpc>
              <a:defRPr/>
            </a:pPr>
            <a:r>
              <a:rPr lang="en-US" sz="1088" kern="0" dirty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Microsoft </a:t>
            </a:r>
          </a:p>
          <a:p>
            <a:pPr algn="ctr" defTabSz="1243493">
              <a:lnSpc>
                <a:spcPts val="1197"/>
              </a:lnSpc>
              <a:defRPr/>
            </a:pPr>
            <a:r>
              <a:rPr lang="en-US" sz="1088" kern="0" dirty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Windows Azure Platform</a:t>
            </a:r>
          </a:p>
        </p:txBody>
      </p:sp>
      <p:sp>
        <p:nvSpPr>
          <p:cNvPr id="91" name="TextBox 32"/>
          <p:cNvSpPr txBox="1"/>
          <p:nvPr/>
        </p:nvSpPr>
        <p:spPr>
          <a:xfrm>
            <a:off x="3270097" y="2185783"/>
            <a:ext cx="1004718" cy="288834"/>
          </a:xfrm>
          <a:prstGeom prst="rect">
            <a:avLst/>
          </a:prstGeom>
          <a:noFill/>
        </p:spPr>
        <p:txBody>
          <a:bodyPr wrap="square" lIns="99478" tIns="49739" rIns="99478" bIns="49739" rtlCol="0">
            <a:spAutoFit/>
          </a:bodyPr>
          <a:lstStyle/>
          <a:p>
            <a:pPr algn="ctr" defTabSz="1243493">
              <a:defRPr/>
            </a:pPr>
            <a:r>
              <a:rPr lang="en-US" sz="1224" kern="0" dirty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nx10G</a:t>
            </a:r>
          </a:p>
        </p:txBody>
      </p:sp>
      <p:sp>
        <p:nvSpPr>
          <p:cNvPr id="92" name="Rectangle 33"/>
          <p:cNvSpPr/>
          <p:nvPr/>
        </p:nvSpPr>
        <p:spPr>
          <a:xfrm>
            <a:off x="3271513" y="2431617"/>
            <a:ext cx="1001885" cy="254338"/>
          </a:xfrm>
          <a:prstGeom prst="rect">
            <a:avLst/>
          </a:prstGeom>
          <a:noFill/>
        </p:spPr>
        <p:txBody>
          <a:bodyPr wrap="square" lIns="99478" tIns="49739" rIns="99478" bIns="49739">
            <a:spAutoFit/>
          </a:bodyPr>
          <a:lstStyle/>
          <a:p>
            <a:pPr algn="ctr" defTabSz="994794">
              <a:lnSpc>
                <a:spcPts val="1197"/>
              </a:lnSpc>
              <a:defRPr/>
            </a:pPr>
            <a:r>
              <a:rPr lang="en-US" sz="1088" kern="0" dirty="0" smtClean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VLAN</a:t>
            </a:r>
            <a:endParaRPr lang="en-US" sz="1088" kern="0" dirty="0">
              <a:solidFill>
                <a:srgbClr val="646464"/>
              </a:solidFill>
              <a:ea typeface="ＭＳ Ｐゴシック" charset="0"/>
              <a:cs typeface="Arial" pitchFamily="-111" charset="-52"/>
            </a:endParaRPr>
          </a:p>
        </p:txBody>
      </p:sp>
      <p:cxnSp>
        <p:nvCxnSpPr>
          <p:cNvPr id="93" name="Straight Connector 34"/>
          <p:cNvCxnSpPr/>
          <p:nvPr/>
        </p:nvCxnSpPr>
        <p:spPr bwMode="auto">
          <a:xfrm flipV="1">
            <a:off x="9174622" y="2765241"/>
            <a:ext cx="388432" cy="435405"/>
          </a:xfrm>
          <a:prstGeom prst="line">
            <a:avLst/>
          </a:prstGeom>
          <a:noFill/>
          <a:ln w="12700" cap="flat" cmpd="sng" algn="ctr">
            <a:solidFill>
              <a:schemeClr val="tx2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cxnSp>
        <p:nvCxnSpPr>
          <p:cNvPr id="94" name="Straight Connector 35"/>
          <p:cNvCxnSpPr/>
          <p:nvPr/>
        </p:nvCxnSpPr>
        <p:spPr bwMode="auto">
          <a:xfrm>
            <a:off x="9174622" y="3264844"/>
            <a:ext cx="388432" cy="435405"/>
          </a:xfrm>
          <a:prstGeom prst="line">
            <a:avLst/>
          </a:prstGeom>
          <a:noFill/>
          <a:ln w="12700" cap="flat" cmpd="sng" algn="ctr">
            <a:solidFill>
              <a:schemeClr val="tx2"/>
            </a:solidFill>
            <a:prstDash val="solid"/>
            <a:bevel/>
            <a:headEnd type="none" w="med" len="med"/>
            <a:tailEnd type="none" w="sm" len="sm"/>
          </a:ln>
          <a:effectLst/>
        </p:spPr>
      </p:cxnSp>
      <p:pic>
        <p:nvPicPr>
          <p:cNvPr id="95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806" y="1899818"/>
            <a:ext cx="642173" cy="971027"/>
          </a:xfrm>
          <a:prstGeom prst="rect">
            <a:avLst/>
          </a:prstGeom>
        </p:spPr>
      </p:pic>
      <p:pic>
        <p:nvPicPr>
          <p:cNvPr id="96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806" y="3455860"/>
            <a:ext cx="756595" cy="803324"/>
          </a:xfrm>
          <a:prstGeom prst="rect">
            <a:avLst/>
          </a:prstGeom>
        </p:spPr>
      </p:pic>
      <p:sp>
        <p:nvSpPr>
          <p:cNvPr id="97" name="TextBox 38"/>
          <p:cNvSpPr txBox="1"/>
          <p:nvPr/>
        </p:nvSpPr>
        <p:spPr>
          <a:xfrm>
            <a:off x="8388857" y="3936251"/>
            <a:ext cx="1174198" cy="602703"/>
          </a:xfrm>
          <a:prstGeom prst="rect">
            <a:avLst/>
          </a:prstGeom>
          <a:noFill/>
        </p:spPr>
        <p:txBody>
          <a:bodyPr wrap="square" lIns="99478" tIns="49739" rIns="99478" bIns="49739" rtlCol="0">
            <a:spAutoFit/>
          </a:bodyPr>
          <a:lstStyle/>
          <a:p>
            <a:pPr algn="ctr" defTabSz="1243493">
              <a:defRPr/>
            </a:pPr>
            <a:r>
              <a:rPr lang="en-US" sz="1088" kern="0" dirty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Customer Location on MPLS VPN</a:t>
            </a:r>
          </a:p>
        </p:txBody>
      </p:sp>
      <p:sp>
        <p:nvSpPr>
          <p:cNvPr id="98" name="Rectangle 39"/>
          <p:cNvSpPr/>
          <p:nvPr/>
        </p:nvSpPr>
        <p:spPr>
          <a:xfrm>
            <a:off x="9012902" y="3422354"/>
            <a:ext cx="427606" cy="254338"/>
          </a:xfrm>
          <a:prstGeom prst="rect">
            <a:avLst/>
          </a:prstGeom>
          <a:noFill/>
        </p:spPr>
        <p:txBody>
          <a:bodyPr wrap="square" lIns="99478" tIns="49739" rIns="99478" bIns="49739">
            <a:spAutoFit/>
          </a:bodyPr>
          <a:lstStyle/>
          <a:p>
            <a:pPr algn="ctr" defTabSz="1243493">
              <a:lnSpc>
                <a:spcPts val="1197"/>
              </a:lnSpc>
            </a:pPr>
            <a:r>
              <a:rPr lang="en-US" sz="1088" kern="0" dirty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PER</a:t>
            </a:r>
          </a:p>
        </p:txBody>
      </p:sp>
      <p:sp>
        <p:nvSpPr>
          <p:cNvPr id="99" name="TextBox 40"/>
          <p:cNvSpPr txBox="1"/>
          <p:nvPr/>
        </p:nvSpPr>
        <p:spPr>
          <a:xfrm>
            <a:off x="9218726" y="2817873"/>
            <a:ext cx="1174198" cy="602703"/>
          </a:xfrm>
          <a:prstGeom prst="rect">
            <a:avLst/>
          </a:prstGeom>
          <a:noFill/>
        </p:spPr>
        <p:txBody>
          <a:bodyPr wrap="square" lIns="99478" tIns="49739" rIns="99478" bIns="49739" rtlCol="0">
            <a:spAutoFit/>
          </a:bodyPr>
          <a:lstStyle/>
          <a:p>
            <a:pPr algn="ctr" defTabSz="1243493">
              <a:defRPr/>
            </a:pPr>
            <a:r>
              <a:rPr lang="en-US" sz="1088" kern="0" dirty="0">
                <a:solidFill>
                  <a:srgbClr val="666666"/>
                </a:solidFill>
                <a:ea typeface="ＭＳ Ｐゴシック" charset="0"/>
                <a:cs typeface="Arial" pitchFamily="-111" charset="-52"/>
              </a:rPr>
              <a:t>Customer Location on MPLS VPN</a:t>
            </a:r>
          </a:p>
        </p:txBody>
      </p:sp>
      <p:pic>
        <p:nvPicPr>
          <p:cNvPr id="100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3203" y="3142208"/>
            <a:ext cx="562834" cy="162679"/>
          </a:xfrm>
          <a:prstGeom prst="rect">
            <a:avLst/>
          </a:prstGeom>
        </p:spPr>
      </p:pic>
      <p:sp>
        <p:nvSpPr>
          <p:cNvPr id="101" name="TextBox 42"/>
          <p:cNvSpPr txBox="1"/>
          <p:nvPr/>
        </p:nvSpPr>
        <p:spPr>
          <a:xfrm>
            <a:off x="3208294" y="2874465"/>
            <a:ext cx="1104590" cy="246964"/>
          </a:xfrm>
          <a:prstGeom prst="rect">
            <a:avLst/>
          </a:prstGeom>
          <a:noFill/>
        </p:spPr>
        <p:txBody>
          <a:bodyPr wrap="square" lIns="99478" tIns="49739" rIns="99478" bIns="49739" rtlCol="0">
            <a:spAutoFit/>
          </a:bodyPr>
          <a:lstStyle/>
          <a:p>
            <a:pPr algn="ctr" defTabSz="1243493">
              <a:defRPr/>
            </a:pPr>
            <a:r>
              <a:rPr lang="en-US" sz="952" kern="0" dirty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/30</a:t>
            </a:r>
          </a:p>
        </p:txBody>
      </p:sp>
      <p:sp>
        <p:nvSpPr>
          <p:cNvPr id="102" name="TextBox 43"/>
          <p:cNvSpPr txBox="1"/>
          <p:nvPr/>
        </p:nvSpPr>
        <p:spPr>
          <a:xfrm>
            <a:off x="3208290" y="3223608"/>
            <a:ext cx="1104590" cy="246964"/>
          </a:xfrm>
          <a:prstGeom prst="rect">
            <a:avLst/>
          </a:prstGeom>
          <a:noFill/>
        </p:spPr>
        <p:txBody>
          <a:bodyPr wrap="square" lIns="99478" tIns="49739" rIns="99478" bIns="49739" rtlCol="0">
            <a:spAutoFit/>
          </a:bodyPr>
          <a:lstStyle/>
          <a:p>
            <a:pPr algn="ctr" defTabSz="1243493">
              <a:defRPr/>
            </a:pPr>
            <a:r>
              <a:rPr lang="en-US" sz="952" kern="0" dirty="0">
                <a:solidFill>
                  <a:srgbClr val="646464"/>
                </a:solidFill>
                <a:ea typeface="ＭＳ Ｐゴシック" charset="0"/>
                <a:cs typeface="Arial" pitchFamily="-111" charset="-52"/>
              </a:rPr>
              <a:t>/30</a:t>
            </a:r>
          </a:p>
        </p:txBody>
      </p:sp>
      <p:sp>
        <p:nvSpPr>
          <p:cNvPr id="103" name="Right Brace 44"/>
          <p:cNvSpPr/>
          <p:nvPr/>
        </p:nvSpPr>
        <p:spPr bwMode="auto">
          <a:xfrm rot="16200000">
            <a:off x="4615004" y="719280"/>
            <a:ext cx="249472" cy="2571454"/>
          </a:xfrm>
          <a:prstGeom prst="rightBrace">
            <a:avLst>
              <a:gd name="adj1" fmla="val 66862"/>
              <a:gd name="adj2" fmla="val 50000"/>
            </a:avLst>
          </a:prstGeom>
          <a:noFill/>
          <a:ln w="12700" cap="sq" cmpd="sng" algn="ctr">
            <a:solidFill>
              <a:schemeClr val="tx2">
                <a:lumMod val="40000"/>
                <a:lumOff val="60000"/>
              </a:schemeClr>
            </a:solidFill>
            <a:prstDash val="solid"/>
            <a:bevel/>
            <a:headEnd type="none" w="med" len="med"/>
            <a:tailEnd type="none" w="sm" len="sm"/>
          </a:ln>
          <a:effectLst/>
        </p:spPr>
        <p:txBody>
          <a:bodyPr lIns="99478" tIns="49739" rIns="99478" bIns="49739" rtlCol="0" anchor="ctr"/>
          <a:lstStyle/>
          <a:p>
            <a:pPr algn="ctr" defTabSz="994794" eaLnBrk="0" hangingPunct="0">
              <a:spcBef>
                <a:spcPct val="50000"/>
              </a:spcBef>
              <a:defRPr/>
            </a:pPr>
            <a:endParaRPr lang="en-US" sz="2176" kern="0" dirty="0">
              <a:solidFill>
                <a:srgbClr val="CCCCCC"/>
              </a:solidFill>
              <a:latin typeface="Verdana" pitchFamily="-111" charset="0"/>
              <a:ea typeface="ＭＳ Ｐゴシック" charset="0"/>
              <a:cs typeface="Arial" pitchFamily="-111" charset="-52"/>
            </a:endParaRPr>
          </a:p>
        </p:txBody>
      </p:sp>
      <p:sp>
        <p:nvSpPr>
          <p:cNvPr id="104" name="TextBox 45"/>
          <p:cNvSpPr txBox="1"/>
          <p:nvPr/>
        </p:nvSpPr>
        <p:spPr>
          <a:xfrm>
            <a:off x="3309275" y="1378767"/>
            <a:ext cx="2861693" cy="309738"/>
          </a:xfrm>
          <a:prstGeom prst="rect">
            <a:avLst/>
          </a:prstGeom>
          <a:noFill/>
        </p:spPr>
        <p:txBody>
          <a:bodyPr wrap="square" lIns="99478" tIns="49739" rIns="99478" bIns="49739" rtlCol="0">
            <a:spAutoFit/>
          </a:bodyPr>
          <a:lstStyle/>
          <a:p>
            <a:pPr algn="ctr" defTabSz="1243493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sl-SI" sz="1360" b="1" dirty="0" smtClean="0">
                <a:solidFill>
                  <a:srgbClr val="FF7200"/>
                </a:solidFill>
                <a:ea typeface="ＭＳ Ｐゴシック" charset="0"/>
                <a:cs typeface="Arial" pitchFamily="-111" charset="-52"/>
              </a:rPr>
              <a:t>TS MPLS</a:t>
            </a:r>
            <a:endParaRPr lang="en-US" sz="1360" b="1" dirty="0">
              <a:solidFill>
                <a:srgbClr val="FF7200"/>
              </a:solidFill>
              <a:ea typeface="ＭＳ Ｐゴシック" charset="0"/>
              <a:cs typeface="Arial" pitchFamily="-111" charset="-52"/>
            </a:endParaRPr>
          </a:p>
        </p:txBody>
      </p:sp>
      <p:sp>
        <p:nvSpPr>
          <p:cNvPr id="105" name="Rectangle 46"/>
          <p:cNvSpPr/>
          <p:nvPr/>
        </p:nvSpPr>
        <p:spPr>
          <a:xfrm>
            <a:off x="1000062" y="1545495"/>
            <a:ext cx="1490151" cy="393478"/>
          </a:xfrm>
          <a:prstGeom prst="rect">
            <a:avLst/>
          </a:prstGeom>
        </p:spPr>
        <p:txBody>
          <a:bodyPr wrap="square" lIns="99478" tIns="49739" rIns="99478" bIns="49739">
            <a:spAutoFit/>
          </a:bodyPr>
          <a:lstStyle/>
          <a:p>
            <a:pPr marL="0" lvl="2" defTabSz="1243493">
              <a:buSzPct val="80000"/>
              <a:defRPr/>
            </a:pPr>
            <a:endParaRPr lang="en-US" sz="1904" dirty="0">
              <a:solidFill>
                <a:srgbClr val="666666"/>
              </a:solidFill>
              <a:ea typeface="ＭＳ Ｐゴシック" charset="0"/>
            </a:endParaRPr>
          </a:p>
        </p:txBody>
      </p:sp>
      <p:sp>
        <p:nvSpPr>
          <p:cNvPr id="106" name="Right Brace 47"/>
          <p:cNvSpPr/>
          <p:nvPr/>
        </p:nvSpPr>
        <p:spPr bwMode="auto">
          <a:xfrm rot="5400000">
            <a:off x="3707550" y="3343737"/>
            <a:ext cx="230388" cy="1023602"/>
          </a:xfrm>
          <a:prstGeom prst="rightBrace">
            <a:avLst>
              <a:gd name="adj1" fmla="val 43419"/>
              <a:gd name="adj2" fmla="val 50000"/>
            </a:avLst>
          </a:prstGeom>
          <a:noFill/>
          <a:ln w="12700" cap="sq" cmpd="sng" algn="ctr">
            <a:solidFill>
              <a:schemeClr val="tx2">
                <a:lumMod val="40000"/>
                <a:lumOff val="60000"/>
              </a:schemeClr>
            </a:solidFill>
            <a:prstDash val="solid"/>
            <a:bevel/>
            <a:headEnd type="none" w="med" len="med"/>
            <a:tailEnd type="none" w="sm" len="sm"/>
          </a:ln>
          <a:effectLst/>
        </p:spPr>
        <p:txBody>
          <a:bodyPr lIns="99478" tIns="49739" rIns="99478" bIns="49739" rtlCol="0" anchor="ctr"/>
          <a:lstStyle/>
          <a:p>
            <a:pPr algn="ctr" defTabSz="994794" eaLnBrk="0" hangingPunct="0">
              <a:spcBef>
                <a:spcPct val="50000"/>
              </a:spcBef>
              <a:defRPr/>
            </a:pPr>
            <a:endParaRPr lang="en-US" sz="2176" kern="0" dirty="0">
              <a:solidFill>
                <a:srgbClr val="CCCCCC"/>
              </a:solidFill>
              <a:latin typeface="Verdana" pitchFamily="-111" charset="0"/>
              <a:ea typeface="ＭＳ Ｐゴシック" charset="0"/>
              <a:cs typeface="Arial" pitchFamily="-111" charset="-52"/>
            </a:endParaRPr>
          </a:p>
        </p:txBody>
      </p:sp>
      <p:sp>
        <p:nvSpPr>
          <p:cNvPr id="107" name="TextBox 48"/>
          <p:cNvSpPr txBox="1"/>
          <p:nvPr/>
        </p:nvSpPr>
        <p:spPr>
          <a:xfrm>
            <a:off x="2991471" y="3954714"/>
            <a:ext cx="1735954" cy="351608"/>
          </a:xfrm>
          <a:prstGeom prst="rect">
            <a:avLst/>
          </a:prstGeom>
          <a:noFill/>
        </p:spPr>
        <p:txBody>
          <a:bodyPr wrap="square" lIns="99478" tIns="49739" rIns="99478" bIns="49739" rtlCol="0">
            <a:spAutoFit/>
          </a:bodyPr>
          <a:lstStyle/>
          <a:p>
            <a:pPr algn="ctr" defTabSz="994794" eaLnBrk="0" hangingPunct="0">
              <a:defRPr/>
            </a:pPr>
            <a:r>
              <a:rPr lang="en-US" sz="1632" b="1" kern="0" dirty="0">
                <a:solidFill>
                  <a:srgbClr val="4CA90C"/>
                </a:solidFill>
                <a:ea typeface="ＭＳ Ｐゴシック" charset="0"/>
                <a:cs typeface="Arial" pitchFamily="-111" charset="-52"/>
              </a:rPr>
              <a:t>BGP </a:t>
            </a:r>
            <a:r>
              <a:rPr lang="en-US" sz="1632" b="1" kern="0" dirty="0" smtClean="0">
                <a:solidFill>
                  <a:srgbClr val="4CA90C"/>
                </a:solidFill>
                <a:ea typeface="ＭＳ Ｐゴシック" charset="0"/>
                <a:cs typeface="Arial" pitchFamily="-111" charset="-52"/>
              </a:rPr>
              <a:t>Routing</a:t>
            </a:r>
            <a:endParaRPr lang="en-US" sz="1632" b="1" kern="0" dirty="0">
              <a:solidFill>
                <a:srgbClr val="4CA90C"/>
              </a:solidFill>
              <a:ea typeface="ＭＳ Ｐゴシック" charset="0"/>
              <a:cs typeface="Arial" pitchFamily="-111" charset="-52"/>
            </a:endParaRPr>
          </a:p>
        </p:txBody>
      </p:sp>
      <p:grpSp>
        <p:nvGrpSpPr>
          <p:cNvPr id="108" name="Group 4"/>
          <p:cNvGrpSpPr/>
          <p:nvPr/>
        </p:nvGrpSpPr>
        <p:grpSpPr>
          <a:xfrm>
            <a:off x="10173178" y="1675181"/>
            <a:ext cx="1560434" cy="957293"/>
            <a:chOff x="8104094" y="1992643"/>
            <a:chExt cx="1147482" cy="703956"/>
          </a:xfrm>
        </p:grpSpPr>
        <p:sp>
          <p:nvSpPr>
            <p:cNvPr id="109" name="Rounded Rectangle 6"/>
            <p:cNvSpPr/>
            <p:nvPr/>
          </p:nvSpPr>
          <p:spPr bwMode="gray">
            <a:xfrm>
              <a:off x="8104094" y="1992643"/>
              <a:ext cx="1147482" cy="703956"/>
            </a:xfrm>
            <a:prstGeom prst="roundRect">
              <a:avLst>
                <a:gd name="adj" fmla="val 9654"/>
              </a:avLst>
            </a:prstGeom>
            <a:solidFill>
              <a:sysClr val="window" lastClr="FFFFFF"/>
            </a:solidFill>
            <a:ln w="6350" cap="flat" cmpd="sng" algn="ctr">
              <a:solidFill>
                <a:sysClr val="window" lastClr="FFFFFF">
                  <a:lumMod val="75000"/>
                </a:sys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127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9478" tIns="49739" rIns="99478" bIns="49739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defTabSz="1243493" eaLnBrk="0" fontAlgn="base" hangingPunct="0">
                <a:spcBef>
                  <a:spcPct val="50000"/>
                </a:spcBef>
                <a:spcAft>
                  <a:spcPct val="0"/>
                </a:spcAft>
                <a:defRPr/>
              </a:pPr>
              <a:endParaRPr lang="en-US" sz="1496" kern="0" dirty="0">
                <a:solidFill>
                  <a:sysClr val="window" lastClr="FFFFFF"/>
                </a:solidFill>
                <a:ea typeface="ＭＳ Ｐゴシック" charset="0"/>
                <a:cs typeface="Arial" pitchFamily="-111" charset="-52"/>
              </a:endParaRPr>
            </a:p>
          </p:txBody>
        </p:sp>
        <p:grpSp>
          <p:nvGrpSpPr>
            <p:cNvPr id="110" name="Group 1"/>
            <p:cNvGrpSpPr/>
            <p:nvPr/>
          </p:nvGrpSpPr>
          <p:grpSpPr>
            <a:xfrm>
              <a:off x="8935647" y="2185667"/>
              <a:ext cx="208353" cy="341749"/>
              <a:chOff x="8979647" y="2800842"/>
              <a:chExt cx="922551" cy="341749"/>
            </a:xfrm>
          </p:grpSpPr>
          <p:cxnSp>
            <p:nvCxnSpPr>
              <p:cNvPr id="113" name="Straight Connector 49"/>
              <p:cNvCxnSpPr/>
              <p:nvPr/>
            </p:nvCxnSpPr>
            <p:spPr bwMode="auto">
              <a:xfrm flipV="1">
                <a:off x="8979647" y="2800842"/>
                <a:ext cx="922551" cy="1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lgDashDot"/>
                <a:bevel/>
                <a:headEnd type="none" w="med" len="med"/>
                <a:tailEnd type="none" w="sm" len="sm"/>
              </a:ln>
              <a:effectLst/>
            </p:spPr>
          </p:cxnSp>
          <p:cxnSp>
            <p:nvCxnSpPr>
              <p:cNvPr id="114" name="Straight Connector 50"/>
              <p:cNvCxnSpPr/>
              <p:nvPr/>
            </p:nvCxnSpPr>
            <p:spPr bwMode="auto">
              <a:xfrm flipV="1">
                <a:off x="8983321" y="3142589"/>
                <a:ext cx="918877" cy="2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ysDot"/>
                <a:bevel/>
                <a:headEnd type="none" w="med" len="med"/>
                <a:tailEnd type="none" w="sm" len="sm"/>
              </a:ln>
              <a:effectLst/>
            </p:spPr>
          </p:cxnSp>
        </p:grpSp>
        <p:sp>
          <p:nvSpPr>
            <p:cNvPr id="111" name="TextBox 51"/>
            <p:cNvSpPr txBox="1"/>
            <p:nvPr/>
          </p:nvSpPr>
          <p:spPr>
            <a:xfrm>
              <a:off x="8104094" y="1996632"/>
              <a:ext cx="835228" cy="320092"/>
            </a:xfrm>
            <a:prstGeom prst="rect">
              <a:avLst/>
            </a:prstGeom>
            <a:noFill/>
          </p:spPr>
          <p:txBody>
            <a:bodyPr wrap="square" lIns="99478" tIns="49739" rIns="99478" bIns="49739" rtlCol="0">
              <a:spAutoFit/>
            </a:bodyPr>
            <a:lstStyle/>
            <a:p>
              <a:pPr algn="r" defTabSz="1243493">
                <a:defRPr/>
              </a:pPr>
              <a:r>
                <a:rPr lang="en-US" sz="1088" kern="0" dirty="0">
                  <a:solidFill>
                    <a:srgbClr val="646464"/>
                  </a:solidFill>
                  <a:ea typeface="ＭＳ Ｐゴシック" charset="0"/>
                  <a:cs typeface="Arial" pitchFamily="-111" charset="-52"/>
                </a:rPr>
                <a:t>Data Path</a:t>
              </a:r>
              <a:br>
                <a:rPr lang="en-US" sz="1088" kern="0" dirty="0">
                  <a:solidFill>
                    <a:srgbClr val="646464"/>
                  </a:solidFill>
                  <a:ea typeface="ＭＳ Ｐゴシック" charset="0"/>
                  <a:cs typeface="Arial" pitchFamily="-111" charset="-52"/>
                </a:rPr>
              </a:br>
              <a:r>
                <a:rPr lang="en-US" sz="1088" kern="0" dirty="0">
                  <a:solidFill>
                    <a:srgbClr val="646464"/>
                  </a:solidFill>
                  <a:ea typeface="ＭＳ Ｐゴシック" charset="0"/>
                  <a:cs typeface="Arial" pitchFamily="-111" charset="-52"/>
                </a:rPr>
                <a:t>(Label Switched)</a:t>
              </a:r>
            </a:p>
          </p:txBody>
        </p:sp>
        <p:sp>
          <p:nvSpPr>
            <p:cNvPr id="112" name="TextBox 52"/>
            <p:cNvSpPr txBox="1"/>
            <p:nvPr/>
          </p:nvSpPr>
          <p:spPr>
            <a:xfrm>
              <a:off x="8104094" y="2365702"/>
              <a:ext cx="835228" cy="320092"/>
            </a:xfrm>
            <a:prstGeom prst="rect">
              <a:avLst/>
            </a:prstGeom>
            <a:noFill/>
          </p:spPr>
          <p:txBody>
            <a:bodyPr wrap="square" lIns="99478" tIns="49739" rIns="99478" bIns="49739" rtlCol="0">
              <a:spAutoFit/>
            </a:bodyPr>
            <a:lstStyle/>
            <a:p>
              <a:pPr algn="r" defTabSz="1243493">
                <a:defRPr/>
              </a:pPr>
              <a:r>
                <a:rPr lang="en-US" sz="1088" kern="0" dirty="0">
                  <a:solidFill>
                    <a:srgbClr val="646464"/>
                  </a:solidFill>
                  <a:ea typeface="ＭＳ Ｐゴシック" charset="0"/>
                  <a:cs typeface="Arial" pitchFamily="-111" charset="-52"/>
                </a:rPr>
                <a:t>Routing Updates</a:t>
              </a:r>
            </a:p>
          </p:txBody>
        </p:sp>
      </p:grpSp>
      <p:grpSp>
        <p:nvGrpSpPr>
          <p:cNvPr id="115" name="Group 63"/>
          <p:cNvGrpSpPr/>
          <p:nvPr/>
        </p:nvGrpSpPr>
        <p:grpSpPr>
          <a:xfrm>
            <a:off x="1413482" y="4679769"/>
            <a:ext cx="8734919" cy="1128111"/>
            <a:chOff x="1337016" y="3400583"/>
            <a:chExt cx="6423318" cy="870301"/>
          </a:xfrm>
        </p:grpSpPr>
        <p:sp>
          <p:nvSpPr>
            <p:cNvPr id="116" name="Rounded Rectangle 5"/>
            <p:cNvSpPr/>
            <p:nvPr/>
          </p:nvSpPr>
          <p:spPr bwMode="gray">
            <a:xfrm>
              <a:off x="1337016" y="3400583"/>
              <a:ext cx="6423318" cy="870301"/>
            </a:xfrm>
            <a:prstGeom prst="roundRect">
              <a:avLst>
                <a:gd name="adj" fmla="val 9654"/>
              </a:avLst>
            </a:prstGeom>
            <a:solidFill>
              <a:sysClr val="window" lastClr="FFFFFF"/>
            </a:solidFill>
            <a:ln w="6350" cap="flat" cmpd="sng" algn="ctr">
              <a:solidFill>
                <a:sysClr val="window" lastClr="FFFFFF">
                  <a:lumMod val="75000"/>
                </a:sys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127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99478" tIns="49739" rIns="99478" bIns="49739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defTabSz="1243493" eaLnBrk="0" fontAlgn="base" hangingPunct="0">
                <a:spcBef>
                  <a:spcPct val="50000"/>
                </a:spcBef>
                <a:spcAft>
                  <a:spcPct val="0"/>
                </a:spcAft>
                <a:defRPr/>
              </a:pPr>
              <a:endParaRPr lang="en-US" sz="1768" kern="0" dirty="0">
                <a:solidFill>
                  <a:sysClr val="window" lastClr="FFFFFF"/>
                </a:solidFill>
                <a:ea typeface="ＭＳ Ｐゴシック" charset="0"/>
                <a:cs typeface="Arial" pitchFamily="-111" charset="-52"/>
              </a:endParaRPr>
            </a:p>
          </p:txBody>
        </p:sp>
        <p:sp>
          <p:nvSpPr>
            <p:cNvPr id="117" name="TextBox 53"/>
            <p:cNvSpPr txBox="1"/>
            <p:nvPr/>
          </p:nvSpPr>
          <p:spPr>
            <a:xfrm>
              <a:off x="2389665" y="3408372"/>
              <a:ext cx="1448002" cy="287381"/>
            </a:xfrm>
            <a:prstGeom prst="rect">
              <a:avLst/>
            </a:prstGeom>
            <a:noFill/>
          </p:spPr>
          <p:txBody>
            <a:bodyPr wrap="square" lIns="99478" tIns="49739" rIns="99478" bIns="49739" rtlCol="0">
              <a:spAutoFit/>
            </a:bodyPr>
            <a:lstStyle/>
            <a:p>
              <a:pPr algn="ctr" defTabSz="1243493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768" b="1" dirty="0">
                  <a:solidFill>
                    <a:srgbClr val="4CA90C"/>
                  </a:solidFill>
                  <a:ea typeface="ＭＳ Ｐゴシック" charset="0"/>
                  <a:cs typeface="Arial" pitchFamily="-111" charset="-52"/>
                </a:rPr>
                <a:t>QOS/COS</a:t>
              </a:r>
            </a:p>
          </p:txBody>
        </p:sp>
        <p:grpSp>
          <p:nvGrpSpPr>
            <p:cNvPr id="118" name="Group 54"/>
            <p:cNvGrpSpPr/>
            <p:nvPr/>
          </p:nvGrpSpPr>
          <p:grpSpPr>
            <a:xfrm>
              <a:off x="1374699" y="3441319"/>
              <a:ext cx="6262581" cy="736897"/>
              <a:chOff x="465285" y="5033344"/>
              <a:chExt cx="8216268" cy="1208198"/>
            </a:xfrm>
          </p:grpSpPr>
          <p:cxnSp>
            <p:nvCxnSpPr>
              <p:cNvPr id="119" name="Straight Arrow Connector 55"/>
              <p:cNvCxnSpPr/>
              <p:nvPr/>
            </p:nvCxnSpPr>
            <p:spPr>
              <a:xfrm>
                <a:off x="654136" y="5571760"/>
                <a:ext cx="7962613" cy="0"/>
              </a:xfrm>
              <a:prstGeom prst="straightConnector1">
                <a:avLst/>
              </a:prstGeom>
              <a:ln w="38100">
                <a:solidFill>
                  <a:schemeClr val="accent5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Arrow Connector 56"/>
              <p:cNvCxnSpPr/>
              <p:nvPr/>
            </p:nvCxnSpPr>
            <p:spPr>
              <a:xfrm>
                <a:off x="667986" y="6236795"/>
                <a:ext cx="7948763" cy="0"/>
              </a:xfrm>
              <a:prstGeom prst="straightConnector1">
                <a:avLst/>
              </a:prstGeom>
              <a:ln w="38100">
                <a:solidFill>
                  <a:schemeClr val="accent2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1" name="TextBox 57"/>
              <p:cNvSpPr txBox="1"/>
              <p:nvPr/>
            </p:nvSpPr>
            <p:spPr>
              <a:xfrm>
                <a:off x="465285" y="5033344"/>
                <a:ext cx="1288777" cy="32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1243493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088" b="1" dirty="0" smtClean="0">
                    <a:solidFill>
                      <a:srgbClr val="067AB4"/>
                    </a:solidFill>
                    <a:ea typeface="ＭＳ Ｐゴシック" charset="0"/>
                    <a:cs typeface="Arial" pitchFamily="-111" charset="-52"/>
                  </a:rPr>
                  <a:t>DSCP</a:t>
                </a:r>
                <a:endParaRPr lang="en-US" sz="1088" b="1" dirty="0">
                  <a:solidFill>
                    <a:srgbClr val="067AB4"/>
                  </a:solidFill>
                  <a:ea typeface="ＭＳ Ｐゴシック" charset="0"/>
                  <a:cs typeface="Arial" pitchFamily="-111" charset="-52"/>
                </a:endParaRPr>
              </a:p>
            </p:txBody>
          </p:sp>
          <p:sp>
            <p:nvSpPr>
              <p:cNvPr id="122" name="TextBox 58"/>
              <p:cNvSpPr txBox="1"/>
              <p:nvPr/>
            </p:nvSpPr>
            <p:spPr>
              <a:xfrm>
                <a:off x="4127390" y="5073357"/>
                <a:ext cx="2547656" cy="32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1243493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sl-SI" sz="1088" b="1" dirty="0" smtClean="0">
                    <a:solidFill>
                      <a:srgbClr val="067AB4"/>
                    </a:solidFill>
                    <a:ea typeface="ＭＳ Ｐゴシック" charset="0"/>
                    <a:cs typeface="Arial" pitchFamily="-111" charset="-52"/>
                  </a:rPr>
                  <a:t>MPLS EXP2</a:t>
                </a:r>
                <a:endParaRPr lang="en-US" sz="1088" b="1" dirty="0">
                  <a:solidFill>
                    <a:srgbClr val="067AB4"/>
                  </a:solidFill>
                  <a:ea typeface="ＭＳ Ｐゴシック" charset="0"/>
                  <a:cs typeface="Arial" pitchFamily="-111" charset="-52"/>
                </a:endParaRPr>
              </a:p>
            </p:txBody>
          </p:sp>
          <p:sp>
            <p:nvSpPr>
              <p:cNvPr id="123" name="TextBox 59"/>
              <p:cNvSpPr txBox="1"/>
              <p:nvPr/>
            </p:nvSpPr>
            <p:spPr>
              <a:xfrm>
                <a:off x="7032551" y="5033344"/>
                <a:ext cx="1288777" cy="32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1243493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088" b="1" dirty="0">
                    <a:solidFill>
                      <a:srgbClr val="067AB4"/>
                    </a:solidFill>
                    <a:ea typeface="ＭＳ Ｐゴシック" charset="0"/>
                    <a:cs typeface="Arial" pitchFamily="-111" charset="-52"/>
                  </a:rPr>
                  <a:t>COS </a:t>
                </a:r>
                <a:r>
                  <a:rPr lang="sl-SI" sz="1088" b="1" dirty="0" smtClean="0">
                    <a:solidFill>
                      <a:srgbClr val="067AB4"/>
                    </a:solidFill>
                    <a:ea typeface="ＭＳ Ｐゴシック" charset="0"/>
                    <a:cs typeface="Arial" pitchFamily="-111" charset="-52"/>
                  </a:rPr>
                  <a:t>2</a:t>
                </a:r>
                <a:endParaRPr lang="en-US" sz="1088" b="1" dirty="0">
                  <a:solidFill>
                    <a:srgbClr val="067AB4"/>
                  </a:solidFill>
                  <a:ea typeface="ＭＳ Ｐゴシック" charset="0"/>
                  <a:cs typeface="Arial" pitchFamily="-111" charset="-52"/>
                </a:endParaRPr>
              </a:p>
            </p:txBody>
          </p:sp>
          <p:sp>
            <p:nvSpPr>
              <p:cNvPr id="124" name="TextBox 60"/>
              <p:cNvSpPr txBox="1"/>
              <p:nvPr/>
            </p:nvSpPr>
            <p:spPr>
              <a:xfrm>
                <a:off x="825510" y="5912988"/>
                <a:ext cx="1288777" cy="32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1243493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088" b="1" dirty="0">
                    <a:solidFill>
                      <a:srgbClr val="C89800"/>
                    </a:solidFill>
                    <a:ea typeface="ＭＳ Ｐゴシック" charset="0"/>
                    <a:cs typeface="Arial" pitchFamily="-111" charset="-52"/>
                  </a:rPr>
                  <a:t>No QOS Egress IPE</a:t>
                </a:r>
              </a:p>
            </p:txBody>
          </p:sp>
          <p:sp>
            <p:nvSpPr>
              <p:cNvPr id="125" name="TextBox 61"/>
              <p:cNvSpPr txBox="1"/>
              <p:nvPr/>
            </p:nvSpPr>
            <p:spPr>
              <a:xfrm>
                <a:off x="4277328" y="5711134"/>
                <a:ext cx="2547656" cy="32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1243493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sl-SI" sz="1088" b="1" dirty="0" smtClean="0">
                    <a:solidFill>
                      <a:srgbClr val="C89800"/>
                    </a:solidFill>
                    <a:ea typeface="ＭＳ Ｐゴシック" charset="0"/>
                    <a:cs typeface="Arial" pitchFamily="-111" charset="-52"/>
                  </a:rPr>
                  <a:t>MPLS EXP2</a:t>
                </a:r>
                <a:endParaRPr lang="en-US" sz="1088" b="1" dirty="0">
                  <a:solidFill>
                    <a:srgbClr val="C89800"/>
                  </a:solidFill>
                  <a:ea typeface="ＭＳ Ｐゴシック" charset="0"/>
                  <a:cs typeface="Arial" pitchFamily="-111" charset="-52"/>
                </a:endParaRPr>
              </a:p>
            </p:txBody>
          </p:sp>
          <p:sp>
            <p:nvSpPr>
              <p:cNvPr id="126" name="TextBox 62"/>
              <p:cNvSpPr txBox="1"/>
              <p:nvPr/>
            </p:nvSpPr>
            <p:spPr>
              <a:xfrm>
                <a:off x="7392776" y="5711134"/>
                <a:ext cx="1288777" cy="32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1243493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088" b="1" dirty="0" smtClean="0">
                    <a:solidFill>
                      <a:srgbClr val="C89800"/>
                    </a:solidFill>
                    <a:ea typeface="ＭＳ Ｐゴシック" charset="0"/>
                    <a:cs typeface="Arial" pitchFamily="-111" charset="-52"/>
                  </a:rPr>
                  <a:t>COS</a:t>
                </a:r>
                <a:endParaRPr lang="en-US" sz="1088" b="1" dirty="0">
                  <a:solidFill>
                    <a:srgbClr val="C89800"/>
                  </a:solidFill>
                  <a:ea typeface="ＭＳ Ｐゴシック" charset="0"/>
                  <a:cs typeface="Arial" pitchFamily="-111" charset="-52"/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8722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rgbClr val="E4491C"/>
                </a:solidFill>
              </a:rPr>
              <a:t>MPLS VPN povezljivost Telekoma Slovenije</a:t>
            </a:r>
          </a:p>
        </p:txBody>
      </p:sp>
      <p:pic>
        <p:nvPicPr>
          <p:cNvPr id="1026" name="Picture 2" descr="http://www.siol.com/img/scheme/Shema_SI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757" y="974461"/>
            <a:ext cx="7632848" cy="596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9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rgbClr val="E4491C"/>
                </a:solidFill>
              </a:rPr>
              <a:t>MPLS VPN povezljivost Telekoma Slovenije</a:t>
            </a:r>
          </a:p>
        </p:txBody>
      </p:sp>
      <p:pic>
        <p:nvPicPr>
          <p:cNvPr id="2052" name="Picture 4" descr="Location 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365" y="1247707"/>
            <a:ext cx="4747119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ka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62" y="2561158"/>
            <a:ext cx="9050243" cy="3689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31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457597" y="1265014"/>
            <a:ext cx="12084806" cy="5312545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sl-SI" sz="2400" dirty="0" smtClean="0"/>
              <a:t>Načrtovanje primerne „hibridne“ rešitve</a:t>
            </a:r>
          </a:p>
          <a:p>
            <a:pPr marL="1117789" lvl="2" indent="-457200"/>
            <a:r>
              <a:rPr lang="sl-SI" dirty="0"/>
              <a:t>p</a:t>
            </a:r>
            <a:r>
              <a:rPr lang="sl-SI" dirty="0" smtClean="0"/>
              <a:t>oslovne zahteve, odločitve o strategiji „hibridnosti“</a:t>
            </a:r>
          </a:p>
          <a:p>
            <a:pPr marL="1117789" lvl="2" indent="-457200"/>
            <a:r>
              <a:rPr lang="sl-SI" dirty="0"/>
              <a:t>i</a:t>
            </a:r>
            <a:r>
              <a:rPr lang="sl-SI" dirty="0" smtClean="0"/>
              <a:t>zbor primernih partnerjev (vključitev skrbnikov obstoječih in novih storitev)</a:t>
            </a:r>
          </a:p>
          <a:p>
            <a:pPr marL="1117789" lvl="2" indent="-457200"/>
            <a:r>
              <a:rPr lang="sl-SI" dirty="0"/>
              <a:t>izbor primernega poslovnega modela za zagotovitev podatkovne povezljivosti in zagotovitve </a:t>
            </a:r>
            <a:r>
              <a:rPr lang="sl-SI" dirty="0" err="1"/>
              <a:t>Azure</a:t>
            </a:r>
            <a:r>
              <a:rPr lang="sl-SI" dirty="0"/>
              <a:t> storitev (CSP, </a:t>
            </a:r>
            <a:r>
              <a:rPr lang="sl-SI" dirty="0" err="1"/>
              <a:t>Enterprise</a:t>
            </a:r>
            <a:r>
              <a:rPr lang="sl-SI" dirty="0"/>
              <a:t> </a:t>
            </a:r>
            <a:r>
              <a:rPr lang="sl-SI" dirty="0" err="1"/>
              <a:t>Agreement</a:t>
            </a:r>
            <a:r>
              <a:rPr lang="sl-SI" dirty="0"/>
              <a:t>,…)</a:t>
            </a:r>
            <a:endParaRPr lang="sl-SI" dirty="0" smtClean="0"/>
          </a:p>
          <a:p>
            <a:pPr marL="1117789" lvl="2" indent="-457200"/>
            <a:r>
              <a:rPr lang="sl-SI" dirty="0"/>
              <a:t>k</a:t>
            </a:r>
            <a:r>
              <a:rPr lang="sl-SI" dirty="0" smtClean="0"/>
              <a:t>ompetentna projektna ekipa (skrbniki storitev, omrežja, varnosti, fizičnih lokacij, finančna služba,…)</a:t>
            </a:r>
          </a:p>
          <a:p>
            <a:pPr marL="457200" indent="-457200">
              <a:buFont typeface="+mj-lt"/>
              <a:buAutoNum type="arabicPeriod"/>
            </a:pPr>
            <a:r>
              <a:rPr lang="sl-SI" sz="2400" dirty="0"/>
              <a:t>vzpostavitev ustreznih </a:t>
            </a:r>
            <a:r>
              <a:rPr lang="sl-SI" sz="2400" dirty="0" smtClean="0"/>
              <a:t>lokalnih MPLS </a:t>
            </a:r>
            <a:r>
              <a:rPr lang="sl-SI" sz="2400" dirty="0"/>
              <a:t>VPN povezav</a:t>
            </a:r>
          </a:p>
          <a:p>
            <a:pPr marL="1117789" lvl="2" indent="-457200"/>
            <a:r>
              <a:rPr lang="sl-SI" dirty="0"/>
              <a:t>p</a:t>
            </a:r>
            <a:r>
              <a:rPr lang="sl-SI" dirty="0" smtClean="0"/>
              <a:t>ovezava </a:t>
            </a:r>
            <a:r>
              <a:rPr lang="sl-SI" dirty="0"/>
              <a:t>lokacij podjetja v enotno </a:t>
            </a:r>
            <a:r>
              <a:rPr lang="sl-SI" dirty="0" smtClean="0"/>
              <a:t>omrežje</a:t>
            </a:r>
          </a:p>
          <a:p>
            <a:pPr marL="1117789" lvl="2" indent="-457200"/>
            <a:r>
              <a:rPr lang="sl-SI" dirty="0" smtClean="0"/>
              <a:t>ena od lokacij je lahko tudi „oblak“ Telekoma Slovenije</a:t>
            </a:r>
            <a:endParaRPr lang="sl-SI" dirty="0"/>
          </a:p>
          <a:p>
            <a:pPr marL="457200" indent="-457200">
              <a:buFont typeface="+mj-lt"/>
              <a:buAutoNum type="arabicPeriod"/>
            </a:pPr>
            <a:r>
              <a:rPr lang="sl-SI" sz="2400" dirty="0"/>
              <a:t>Vzpostavitev in upravljanje </a:t>
            </a:r>
            <a:r>
              <a:rPr lang="sl-SI" sz="2400" dirty="0" err="1"/>
              <a:t>ExpressRoute</a:t>
            </a:r>
            <a:r>
              <a:rPr lang="sl-SI" sz="2400" dirty="0"/>
              <a:t> povezave</a:t>
            </a:r>
          </a:p>
          <a:p>
            <a:pPr marL="1117789" lvl="2" indent="-457200"/>
            <a:r>
              <a:rPr lang="sl-SI" dirty="0"/>
              <a:t>r</a:t>
            </a:r>
            <a:r>
              <a:rPr lang="sl-SI" dirty="0" smtClean="0"/>
              <a:t>azširitev lokalnega MPLS VPN omrežja z </a:t>
            </a:r>
            <a:r>
              <a:rPr lang="sl-SI" dirty="0" err="1" smtClean="0"/>
              <a:t>ExpressRoute</a:t>
            </a:r>
            <a:r>
              <a:rPr lang="sl-SI" dirty="0" smtClean="0"/>
              <a:t> MPLS VPN Telekoma Slovenije</a:t>
            </a:r>
          </a:p>
          <a:p>
            <a:pPr marL="1117789" lvl="2" indent="-457200"/>
            <a:r>
              <a:rPr lang="sl-SI" dirty="0"/>
              <a:t>v</a:t>
            </a:r>
            <a:r>
              <a:rPr lang="sl-SI" dirty="0" smtClean="0"/>
              <a:t>zpostavitev preko </a:t>
            </a:r>
            <a:r>
              <a:rPr lang="sl-SI" dirty="0" err="1" smtClean="0"/>
              <a:t>Azure</a:t>
            </a:r>
            <a:r>
              <a:rPr lang="sl-SI" dirty="0" smtClean="0"/>
              <a:t> </a:t>
            </a:r>
            <a:r>
              <a:rPr lang="sl-SI" dirty="0" err="1" smtClean="0"/>
              <a:t>Resource</a:t>
            </a:r>
            <a:r>
              <a:rPr lang="sl-SI" dirty="0" smtClean="0"/>
              <a:t> Manager ali </a:t>
            </a:r>
            <a:r>
              <a:rPr lang="sl-SI" dirty="0" err="1" smtClean="0"/>
              <a:t>PowerShell</a:t>
            </a:r>
            <a:endParaRPr lang="sl-SI" dirty="0" smtClean="0"/>
          </a:p>
          <a:p>
            <a:pPr marL="1117789" lvl="2" indent="-457200"/>
            <a:r>
              <a:rPr lang="sl-SI" dirty="0" smtClean="0"/>
              <a:t>testiranje </a:t>
            </a:r>
            <a:r>
              <a:rPr lang="sl-SI" dirty="0"/>
              <a:t>ustreznosti (hitrost, scenariji uporabe</a:t>
            </a:r>
            <a:r>
              <a:rPr lang="sl-SI" dirty="0" smtClean="0"/>
              <a:t>,…)</a:t>
            </a:r>
          </a:p>
          <a:p>
            <a:pPr marL="1117789" lvl="2" indent="-457200"/>
            <a:r>
              <a:rPr lang="sl-SI" dirty="0"/>
              <a:t>n</a:t>
            </a:r>
            <a:r>
              <a:rPr lang="sl-SI" dirty="0" smtClean="0"/>
              <a:t>ačin zaračunavanja („</a:t>
            </a:r>
            <a:r>
              <a:rPr lang="sl-SI" dirty="0" err="1" smtClean="0"/>
              <a:t>unlimited</a:t>
            </a:r>
            <a:r>
              <a:rPr lang="sl-SI" dirty="0" smtClean="0"/>
              <a:t>“ ali „</a:t>
            </a:r>
            <a:r>
              <a:rPr lang="sl-SI" dirty="0" err="1" smtClean="0"/>
              <a:t>meetered</a:t>
            </a:r>
            <a:r>
              <a:rPr lang="sl-SI" dirty="0" smtClean="0"/>
              <a:t>“, „</a:t>
            </a:r>
            <a:r>
              <a:rPr lang="sl-SI" dirty="0" err="1" smtClean="0"/>
              <a:t>pay</a:t>
            </a:r>
            <a:r>
              <a:rPr lang="sl-SI" dirty="0" smtClean="0"/>
              <a:t>-as-</a:t>
            </a:r>
            <a:r>
              <a:rPr lang="sl-SI" dirty="0" err="1" smtClean="0"/>
              <a:t>you</a:t>
            </a:r>
            <a:r>
              <a:rPr lang="sl-SI" dirty="0" smtClean="0"/>
              <a:t>-</a:t>
            </a:r>
            <a:r>
              <a:rPr lang="sl-SI" dirty="0" err="1" smtClean="0"/>
              <a:t>grow</a:t>
            </a:r>
            <a:r>
              <a:rPr lang="sl-SI" dirty="0" smtClean="0"/>
              <a:t>“ ali „</a:t>
            </a:r>
            <a:r>
              <a:rPr lang="sl-SI" dirty="0" err="1" smtClean="0"/>
              <a:t>Commitment</a:t>
            </a:r>
            <a:r>
              <a:rPr lang="sl-SI" dirty="0" smtClean="0"/>
              <a:t>“ v EA,…)</a:t>
            </a:r>
          </a:p>
          <a:p>
            <a:pPr marL="1117789" lvl="2" indent="-457200"/>
            <a:endParaRPr lang="sl-SI" dirty="0" smtClean="0"/>
          </a:p>
          <a:p>
            <a:pPr marL="1117789" lvl="2" indent="-457200"/>
            <a:endParaRPr lang="sl-SI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rgbClr val="FF0000"/>
                </a:solidFill>
              </a:rPr>
              <a:t>Postopki za zagotovitev </a:t>
            </a:r>
            <a:r>
              <a:rPr lang="sl-SI" dirty="0" err="1" smtClean="0">
                <a:solidFill>
                  <a:srgbClr val="FF0000"/>
                </a:solidFill>
              </a:rPr>
              <a:t>ExpressRoute</a:t>
            </a:r>
            <a:endParaRPr lang="sl-SI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388640"/>
      </p:ext>
    </p:extLst>
  </p:cSld>
  <p:clrMapOvr>
    <a:masterClrMapping/>
  </p:clrMapOvr>
  <p:transition advTm="266431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97" y="468840"/>
            <a:ext cx="10423656" cy="5981359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1811748" y="5700507"/>
            <a:ext cx="8885433" cy="749692"/>
          </a:xfrm>
        </p:spPr>
        <p:txBody>
          <a:bodyPr/>
          <a:lstStyle/>
          <a:p>
            <a:r>
              <a:rPr lang="sl-SI" dirty="0"/>
              <a:t>https://docs.microsoft.com/en-us/azure/expressroute/expressroute-workflows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598" y="192395"/>
            <a:ext cx="11089232" cy="1321947"/>
          </a:xfrm>
        </p:spPr>
        <p:txBody>
          <a:bodyPr/>
          <a:lstStyle/>
          <a:p>
            <a:r>
              <a:rPr lang="sl-SI" sz="4000" dirty="0">
                <a:solidFill>
                  <a:srgbClr val="E4491C"/>
                </a:solidFill>
              </a:rPr>
              <a:t>Postopki za vzpostavitev </a:t>
            </a:r>
            <a:r>
              <a:rPr lang="sl-SI" sz="4000" dirty="0" err="1">
                <a:solidFill>
                  <a:srgbClr val="E4491C"/>
                </a:solidFill>
              </a:rPr>
              <a:t>ExpressRoute</a:t>
            </a:r>
            <a:r>
              <a:rPr lang="sl-SI" sz="4000" dirty="0">
                <a:solidFill>
                  <a:srgbClr val="E4491C"/>
                </a:solidFill>
              </a:rPr>
              <a:t> povezljivosti</a:t>
            </a:r>
          </a:p>
        </p:txBody>
      </p:sp>
    </p:spTree>
    <p:extLst>
      <p:ext uri="{BB962C8B-B14F-4D97-AF65-F5344CB8AC3E}">
        <p14:creationId xmlns:p14="http://schemas.microsoft.com/office/powerpoint/2010/main" val="1286036717"/>
      </p:ext>
    </p:extLst>
  </p:cSld>
  <p:clrMapOvr>
    <a:masterClrMapping/>
  </p:clrMapOvr>
  <p:transition advTm="26928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42083" y="1073693"/>
            <a:ext cx="11848925" cy="2821413"/>
          </a:xfrm>
        </p:spPr>
        <p:txBody>
          <a:bodyPr/>
          <a:lstStyle/>
          <a:p>
            <a:pPr marL="0" indent="0">
              <a:buNone/>
            </a:pPr>
            <a:endParaRPr lang="sl-SI" dirty="0" smtClean="0"/>
          </a:p>
          <a:p>
            <a:r>
              <a:rPr lang="sl-SI" dirty="0" err="1" smtClean="0"/>
              <a:t>ExpressRoute</a:t>
            </a:r>
            <a:r>
              <a:rPr lang="sl-SI" dirty="0" smtClean="0"/>
              <a:t> opis, cenik - </a:t>
            </a:r>
            <a:r>
              <a:rPr lang="sl-SI" dirty="0">
                <a:hlinkClick r:id="rId2"/>
              </a:rPr>
              <a:t>https://</a:t>
            </a:r>
            <a:r>
              <a:rPr lang="sl-SI" dirty="0" smtClean="0">
                <a:hlinkClick r:id="rId2"/>
              </a:rPr>
              <a:t>azure.microsoft.com/en-us/services/expressroute/</a:t>
            </a:r>
            <a:endParaRPr lang="sl-SI" dirty="0"/>
          </a:p>
          <a:p>
            <a:r>
              <a:rPr lang="sl-SI" dirty="0" err="1" smtClean="0"/>
              <a:t>ExpressRoute</a:t>
            </a:r>
            <a:r>
              <a:rPr lang="sl-SI" dirty="0" smtClean="0"/>
              <a:t> </a:t>
            </a:r>
            <a:r>
              <a:rPr lang="sl-SI" dirty="0"/>
              <a:t>FAQ - </a:t>
            </a:r>
            <a:r>
              <a:rPr lang="sl-SI" dirty="0">
                <a:hlinkClick r:id="rId3"/>
              </a:rPr>
              <a:t>https://</a:t>
            </a:r>
            <a:r>
              <a:rPr lang="sl-SI" dirty="0" smtClean="0">
                <a:hlinkClick r:id="rId3"/>
              </a:rPr>
              <a:t>docs.microsoft.com/en-us/azure/expressroute/expressroute-introduction</a:t>
            </a:r>
            <a:endParaRPr lang="sl-SI" dirty="0" smtClean="0"/>
          </a:p>
          <a:p>
            <a:r>
              <a:rPr lang="sl-SI" dirty="0" smtClean="0"/>
              <a:t>Postopki za vzpostavitev </a:t>
            </a:r>
            <a:r>
              <a:rPr lang="sl-SI" dirty="0" err="1" smtClean="0"/>
              <a:t>ExpressRoute</a:t>
            </a:r>
            <a:r>
              <a:rPr lang="sl-SI" dirty="0" smtClean="0"/>
              <a:t> - </a:t>
            </a:r>
            <a:r>
              <a:rPr lang="sl-SI" dirty="0">
                <a:hlinkClick r:id="rId4"/>
              </a:rPr>
              <a:t>https://</a:t>
            </a:r>
            <a:r>
              <a:rPr lang="sl-SI" dirty="0" smtClean="0">
                <a:hlinkClick r:id="rId4"/>
              </a:rPr>
              <a:t>docs.microsoft.com/en-us/azure/expressroute/expressroute-workflows</a:t>
            </a:r>
            <a:endParaRPr lang="sl-SI" dirty="0" smtClean="0"/>
          </a:p>
          <a:p>
            <a:pPr marL="0" indent="0">
              <a:buNone/>
            </a:pPr>
            <a:endParaRPr lang="sl-SI" dirty="0"/>
          </a:p>
          <a:p>
            <a:endParaRPr lang="sl-SI" dirty="0" smtClean="0"/>
          </a:p>
          <a:p>
            <a:endParaRPr lang="sl-SI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rgbClr val="FF0000"/>
                </a:solidFill>
              </a:rPr>
              <a:t>Viri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466" y="3281238"/>
            <a:ext cx="11352157" cy="2215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211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>
            <a:spLocks/>
          </p:cNvSpPr>
          <p:nvPr/>
        </p:nvSpPr>
        <p:spPr>
          <a:xfrm>
            <a:off x="673621" y="3281238"/>
            <a:ext cx="8751847" cy="1835285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dirty="0" smtClean="0">
                <a:solidFill>
                  <a:schemeClr val="tx1"/>
                </a:solidFill>
              </a:rPr>
              <a:t>Mitja.Jencek@Telekom.si</a:t>
            </a:r>
          </a:p>
          <a:p>
            <a:r>
              <a:rPr lang="sl-SI" dirty="0" smtClean="0">
                <a:solidFill>
                  <a:schemeClr val="tx1"/>
                </a:solidFill>
              </a:rPr>
              <a:t>Tomaz.Smid@Telekom.si</a:t>
            </a:r>
            <a:endParaRPr lang="sl-SI" dirty="0">
              <a:solidFill>
                <a:schemeClr val="tx1"/>
              </a:solidFill>
            </a:endParaRPr>
          </a:p>
        </p:txBody>
      </p:sp>
      <p:sp>
        <p:nvSpPr>
          <p:cNvPr id="3" name="Title 3"/>
          <p:cNvSpPr txBox="1">
            <a:spLocks/>
          </p:cNvSpPr>
          <p:nvPr/>
        </p:nvSpPr>
        <p:spPr>
          <a:xfrm>
            <a:off x="662992" y="1697062"/>
            <a:ext cx="8751847" cy="1835285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dirty="0" smtClean="0">
                <a:solidFill>
                  <a:schemeClr val="tx1"/>
                </a:solidFill>
              </a:rPr>
              <a:t>Hvala in varno pot domov.</a:t>
            </a:r>
            <a:endParaRPr lang="sl-SI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02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068">
        <p:fade/>
      </p:transition>
    </mc:Choice>
    <mc:Fallback xmlns="">
      <p:transition spd="med" advTm="70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5D4C70E8-762B-42CB-83C2-64691380CA20}" vid="{66677166-041A-4EAF-9B41-FAB58D7986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microsoft.com/office/2006/documentManagement/types"/>
    <ds:schemaRef ds:uri="630a2e83-186a-4a0f-ab27-bee8a8096abc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1211</TotalTime>
  <Words>769</Words>
  <Application>Microsoft Office PowerPoint</Application>
  <PresentationFormat>Custom</PresentationFormat>
  <Paragraphs>179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ＭＳ Ｐゴシック</vt:lpstr>
      <vt:lpstr>Arial</vt:lpstr>
      <vt:lpstr>Calibri</vt:lpstr>
      <vt:lpstr>Consolas</vt:lpstr>
      <vt:lpstr>Segoe UI</vt:lpstr>
      <vt:lpstr>Segoe UI Light</vt:lpstr>
      <vt:lpstr>Segoe UI Semilight</vt:lpstr>
      <vt:lpstr>Verdana</vt:lpstr>
      <vt:lpstr>Wingdings</vt:lpstr>
      <vt:lpstr>MS_WinDays17_PPT_template</vt:lpstr>
      <vt:lpstr>PowerPoint Presentation</vt:lpstr>
      <vt:lpstr>ExpressRoute Telekoma Slovenije Hitra zasebna povezava do Azure</vt:lpstr>
      <vt:lpstr>Telekom Slovenije kot celovit IT ponudnik</vt:lpstr>
      <vt:lpstr>Microsoft partnerski statusi, kompetence</vt:lpstr>
      <vt:lpstr>Običajna povezljivost do Microsoft spletnih storitev</vt:lpstr>
      <vt:lpstr>ExpressRoute- Kaj?</vt:lpstr>
      <vt:lpstr>„Tuneli“ do Microsoft oblačnih storitev</vt:lpstr>
      <vt:lpstr>ExpressRoute Telekoma Slovenije – scenariji uporabe</vt:lpstr>
      <vt:lpstr>PowerPoint Presentation</vt:lpstr>
      <vt:lpstr>PowerPoint Presentation</vt:lpstr>
      <vt:lpstr>PowerPoint Presentation</vt:lpstr>
      <vt:lpstr>PowerPoint Presentation</vt:lpstr>
      <vt:lpstr>MPLS VPN povezljivost Telekoma Slovenije</vt:lpstr>
      <vt:lpstr>MPLS VPN povezljivost Telekoma Slovenije</vt:lpstr>
      <vt:lpstr>Postopki za zagotovitev ExpressRoute</vt:lpstr>
      <vt:lpstr>Postopki za vzpostavitev ExpressRoute povezljivosti</vt:lpstr>
      <vt:lpstr>Viri</vt:lpstr>
      <vt:lpstr>PowerPoint Presentation</vt:lpstr>
    </vt:vector>
  </TitlesOfParts>
  <Manager/>
  <Company>Telekom Slovenije d.d.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&lt;Speech title here&gt;</dc:subject>
  <dc:creator>Tomaž Šmid</dc:creator>
  <cp:keywords/>
  <dc:description>Template: _x000d_
Formatting: _x000d_
Audience Type:</dc:description>
  <cp:lastModifiedBy>Šmid Tomaž</cp:lastModifiedBy>
  <cp:revision>69</cp:revision>
  <dcterms:created xsi:type="dcterms:W3CDTF">2017-05-09T05:26:29Z</dcterms:created>
  <dcterms:modified xsi:type="dcterms:W3CDTF">2017-05-30T10:44:03Z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</Properties>
</file>