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8"/>
  </p:notesMasterIdLst>
  <p:handoutMasterIdLst>
    <p:handoutMasterId r:id="rId39"/>
  </p:handoutMasterIdLst>
  <p:sldIdLst>
    <p:sldId id="1661" r:id="rId6"/>
    <p:sldId id="1670" r:id="rId7"/>
    <p:sldId id="1717" r:id="rId8"/>
    <p:sldId id="1739" r:id="rId9"/>
    <p:sldId id="1738" r:id="rId10"/>
    <p:sldId id="1718" r:id="rId11"/>
    <p:sldId id="1720" r:id="rId12"/>
    <p:sldId id="1721" r:id="rId13"/>
    <p:sldId id="1722" r:id="rId14"/>
    <p:sldId id="1740" r:id="rId15"/>
    <p:sldId id="1741" r:id="rId16"/>
    <p:sldId id="1723" r:id="rId17"/>
    <p:sldId id="1724" r:id="rId18"/>
    <p:sldId id="1731" r:id="rId19"/>
    <p:sldId id="1732" r:id="rId20"/>
    <p:sldId id="1733" r:id="rId21"/>
    <p:sldId id="1725" r:id="rId22"/>
    <p:sldId id="1726" r:id="rId23"/>
    <p:sldId id="1742" r:id="rId24"/>
    <p:sldId id="1734" r:id="rId25"/>
    <p:sldId id="1735" r:id="rId26"/>
    <p:sldId id="1728" r:id="rId27"/>
    <p:sldId id="1729" r:id="rId28"/>
    <p:sldId id="1743" r:id="rId29"/>
    <p:sldId id="1736" r:id="rId30"/>
    <p:sldId id="1737" r:id="rId31"/>
    <p:sldId id="1745" r:id="rId32"/>
    <p:sldId id="1749" r:id="rId33"/>
    <p:sldId id="1750" r:id="rId34"/>
    <p:sldId id="1748" r:id="rId35"/>
    <p:sldId id="1746" r:id="rId36"/>
    <p:sldId id="1532" r:id="rId37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9600" autoAdjust="0"/>
  </p:normalViewPr>
  <p:slideViewPr>
    <p:cSldViewPr snapToGrid="0">
      <p:cViewPr varScale="1">
        <p:scale>
          <a:sx n="68" d="100"/>
          <a:sy n="68" d="100"/>
        </p:scale>
        <p:origin x="868" y="61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5/25/2018 8:19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String interpolation</a:t>
            </a: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421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String interpolation</a:t>
            </a: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159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String interpolation</a:t>
            </a: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420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Klasi</a:t>
            </a:r>
            <a:r>
              <a:rPr lang="sl-SI" dirty="0" err="1"/>
              <a:t>čni</a:t>
            </a:r>
            <a:r>
              <a:rPr lang="sl-SI" dirty="0"/>
              <a:t> </a:t>
            </a:r>
            <a:r>
              <a:rPr lang="sl-SI" dirty="0" err="1"/>
              <a:t>logirni</a:t>
            </a:r>
            <a:r>
              <a:rPr lang="sl-SI" dirty="0"/>
              <a:t> sistemi kot parameter vzamejo še vedno tekst ali objekt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661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Problem </a:t>
            </a:r>
            <a:r>
              <a:rPr lang="sl-SI" dirty="0" err="1"/>
              <a:t>uporave</a:t>
            </a:r>
            <a:r>
              <a:rPr lang="sl-SI" dirty="0"/>
              <a:t> konkretnih implementacij v knjižnicah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57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Kje</a:t>
            </a:r>
            <a:r>
              <a:rPr lang="en-US" dirty="0"/>
              <a:t> </a:t>
            </a:r>
            <a:r>
              <a:rPr lang="en-US" dirty="0" err="1"/>
              <a:t>konfiguriramo</a:t>
            </a:r>
            <a:r>
              <a:rPr lang="en-US" dirty="0"/>
              <a:t> </a:t>
            </a:r>
            <a:r>
              <a:rPr lang="en-US" dirty="0" err="1"/>
              <a:t>logiranje</a:t>
            </a:r>
            <a:r>
              <a:rPr lang="en-US" dirty="0"/>
              <a:t>?</a:t>
            </a:r>
            <a:r>
              <a:rPr lang="sl-SI" dirty="0"/>
              <a:t> ASP.NET </a:t>
            </a:r>
            <a:r>
              <a:rPr lang="sl-SI" dirty="0" err="1"/>
              <a:t>Core</a:t>
            </a:r>
            <a:r>
              <a:rPr lang="sl-SI" dirty="0"/>
              <a:t> 2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757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Filtriranje</a:t>
            </a:r>
            <a:r>
              <a:rPr lang="en-US" dirty="0"/>
              <a:t> lahko </a:t>
            </a:r>
            <a:r>
              <a:rPr lang="en-US" dirty="0" err="1"/>
              <a:t>tudi</a:t>
            </a:r>
            <a:r>
              <a:rPr lang="en-US" dirty="0"/>
              <a:t> v </a:t>
            </a:r>
            <a:r>
              <a:rPr lang="en-US" dirty="0" err="1"/>
              <a:t>kodi</a:t>
            </a:r>
            <a:r>
              <a:rPr lang="en-US" dirty="0"/>
              <a:t> oz. “per provider”</a:t>
            </a: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693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15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087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5/25/2018 8:19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909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5/25/2018 8:19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serilog/serilog/wiki/Provided-Sinks" TargetMode="Externa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spnet/core/fundamentals/logging" TargetMode="External"/><Relationship Id="rId2" Type="http://schemas.openxmlformats.org/officeDocument/2006/relationships/hyperlink" Target="https://messagetemplates.org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github.com/serilog/serilog" TargetMode="External"/><Relationship Id="rId5" Type="http://schemas.openxmlformats.org/officeDocument/2006/relationships/hyperlink" Target="https://serilog.net/" TargetMode="External"/><Relationship Id="rId4" Type="http://schemas.openxmlformats.org/officeDocument/2006/relationships/hyperlink" Target="https://nuget.org/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sl-SI" dirty="0"/>
              <a:t>Strukturirano </a:t>
            </a:r>
            <a:r>
              <a:rPr lang="sl-SI" dirty="0" err="1"/>
              <a:t>logiranje</a:t>
            </a:r>
            <a:r>
              <a:rPr lang="sl-SI" dirty="0"/>
              <a:t> </a:t>
            </a:r>
            <a:br>
              <a:rPr lang="sl-SI" dirty="0"/>
            </a:br>
            <a:r>
              <a:rPr lang="sl-SI" dirty="0"/>
              <a:t>v .NET </a:t>
            </a:r>
            <a:r>
              <a:rPr lang="sl-SI" dirty="0" err="1"/>
              <a:t>Core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923330"/>
          </a:xfrm>
        </p:spPr>
        <p:txBody>
          <a:bodyPr/>
          <a:lstStyle/>
          <a:p>
            <a:r>
              <a:rPr lang="sl-SI" dirty="0"/>
              <a:t>Andrej Tozon</a:t>
            </a:r>
          </a:p>
          <a:p>
            <a:r>
              <a:rPr lang="sl-SI" dirty="0"/>
              <a:t>ANT Andrej Tozon </a:t>
            </a:r>
            <a:r>
              <a:rPr lang="sl-SI" dirty="0" err="1"/>
              <a:t>s.p</a:t>
            </a:r>
            <a:r>
              <a:rPr lang="sl-SI" dirty="0"/>
              <a:t>.</a:t>
            </a:r>
            <a:r>
              <a:rPr lang="en-US" dirty="0"/>
              <a:t>, Ljubljana</a:t>
            </a:r>
            <a:endParaRPr lang="sl-SI" dirty="0"/>
          </a:p>
          <a:p>
            <a:r>
              <a:rPr lang="sl-SI" dirty="0"/>
              <a:t>andrej@tozon.info </a:t>
            </a:r>
            <a:r>
              <a:rPr lang="en-US" dirty="0"/>
              <a:t>| www.tozon.info | @</a:t>
            </a:r>
            <a:r>
              <a:rPr lang="en-US" dirty="0" err="1"/>
              <a:t>andrejt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(v .NET)</a:t>
            </a:r>
          </a:p>
          <a:p>
            <a:r>
              <a:rPr lang="sl-SI" dirty="0"/>
              <a:t>Strukturirano </a:t>
            </a:r>
            <a:r>
              <a:rPr lang="sl-SI" dirty="0" err="1"/>
              <a:t>logiranje</a:t>
            </a:r>
            <a:endParaRPr lang="sl-SI" dirty="0"/>
          </a:p>
          <a:p>
            <a:r>
              <a:rPr lang="sl-SI" dirty="0"/>
              <a:t>.NET </a:t>
            </a:r>
            <a:r>
              <a:rPr lang="sl-SI" dirty="0" err="1"/>
              <a:t>Core</a:t>
            </a:r>
            <a:r>
              <a:rPr lang="sl-SI" dirty="0"/>
              <a:t> / .NET Standard</a:t>
            </a:r>
          </a:p>
          <a:p>
            <a:r>
              <a:rPr lang="sl-SI" dirty="0" err="1"/>
              <a:t>Serilog</a:t>
            </a:r>
            <a:r>
              <a:rPr lang="sl-SI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F98F07-C203-4BA9-AB07-A5D990DB4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78221"/>
            <a:ext cx="12192000" cy="113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0316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F98F07-C203-4BA9-AB07-A5D990DB4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78221"/>
            <a:ext cx="12192000" cy="11380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7DCD2A-7CB3-4643-989D-535C9DDCF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72987"/>
            <a:ext cx="12192000" cy="6789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4CA30B-2D4A-40BE-9B2A-C4056B11FE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2430" y="3666807"/>
            <a:ext cx="59817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3896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7DCD2A-7CB3-4643-989D-535C9DDCF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72987"/>
            <a:ext cx="12192000" cy="6789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125BD3-67B3-4BC6-A39F-87C8095704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3926"/>
            <a:ext cx="12192000" cy="6987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E27961-83B5-4225-96F9-1CA2B25FFC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87994"/>
            <a:ext cx="12192000" cy="6902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9414B15-6330-4C02-A763-7F90238841BE}"/>
              </a:ext>
            </a:extLst>
          </p:cNvPr>
          <p:cNvSpPr/>
          <p:nvPr/>
        </p:nvSpPr>
        <p:spPr bwMode="auto">
          <a:xfrm>
            <a:off x="59458" y="2672987"/>
            <a:ext cx="1151275" cy="2105296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465351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27919-5101-414D-931E-C20EA5F0B51B}"/>
              </a:ext>
            </a:extLst>
          </p:cNvPr>
          <p:cNvSpPr/>
          <p:nvPr/>
        </p:nvSpPr>
        <p:spPr bwMode="auto">
          <a:xfrm>
            <a:off x="588263" y="2531533"/>
            <a:ext cx="2294467" cy="1794933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Aplikacija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DB7A9F-9DBA-4BF6-A7B6-2CBC59FEACAE}"/>
              </a:ext>
            </a:extLst>
          </p:cNvPr>
          <p:cNvSpPr/>
          <p:nvPr/>
        </p:nvSpPr>
        <p:spPr bwMode="auto">
          <a:xfrm>
            <a:off x="8073137" y="558800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Debug, Trace, Console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5FD2C26-E30B-47C5-9899-BA58FD01BB99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2882730" y="990600"/>
            <a:ext cx="5190407" cy="2438400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1EAC11A4-762A-492A-A45E-A2F48EE22B79}"/>
              </a:ext>
            </a:extLst>
          </p:cNvPr>
          <p:cNvGrpSpPr/>
          <p:nvPr/>
        </p:nvGrpSpPr>
        <p:grpSpPr>
          <a:xfrm>
            <a:off x="2882730" y="1777999"/>
            <a:ext cx="8721007" cy="1651001"/>
            <a:chOff x="2882730" y="1777999"/>
            <a:chExt cx="8721007" cy="16510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482E7E2-81A1-4987-BE77-093548041849}"/>
                </a:ext>
              </a:extLst>
            </p:cNvPr>
            <p:cNvSpPr/>
            <p:nvPr/>
          </p:nvSpPr>
          <p:spPr bwMode="auto">
            <a:xfrm>
              <a:off x="8073137" y="1777999"/>
              <a:ext cx="3530600" cy="8636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Datoteka</a:t>
              </a:r>
              <a:endParaRPr lang="sl-SI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59F61E5B-5238-484E-99EF-EA76E185F9B8}"/>
                </a:ext>
              </a:extLst>
            </p:cNvPr>
            <p:cNvCxnSpPr>
              <a:cxnSpLocks/>
              <a:stCxn id="6" idx="3"/>
              <a:endCxn id="8" idx="1"/>
            </p:cNvCxnSpPr>
            <p:nvPr/>
          </p:nvCxnSpPr>
          <p:spPr>
            <a:xfrm flipV="1">
              <a:off x="2882730" y="2209799"/>
              <a:ext cx="5190407" cy="1219201"/>
            </a:xfrm>
            <a:prstGeom prst="straightConnector1">
              <a:avLst/>
            </a:prstGeom>
            <a:ln w="25400">
              <a:solidFill>
                <a:schemeClr val="accent1"/>
              </a:solidFill>
              <a:headEnd type="non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5C4D89B-A592-4FB7-948A-347D83D1E3A2}"/>
              </a:ext>
            </a:extLst>
          </p:cNvPr>
          <p:cNvGrpSpPr/>
          <p:nvPr/>
        </p:nvGrpSpPr>
        <p:grpSpPr>
          <a:xfrm>
            <a:off x="2882730" y="2997199"/>
            <a:ext cx="8721007" cy="863600"/>
            <a:chOff x="2882730" y="2997199"/>
            <a:chExt cx="8721007" cy="863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4C80FAE-5BAC-4BBE-B790-EBEA9B9237C5}"/>
                </a:ext>
              </a:extLst>
            </p:cNvPr>
            <p:cNvSpPr/>
            <p:nvPr/>
          </p:nvSpPr>
          <p:spPr bwMode="auto">
            <a:xfrm>
              <a:off x="8073137" y="2997199"/>
              <a:ext cx="3530600" cy="8636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Event log</a:t>
              </a:r>
              <a:endParaRPr lang="sl-SI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1E0FBB2-7D1A-4698-82C4-A6BF280479EE}"/>
                </a:ext>
              </a:extLst>
            </p:cNvPr>
            <p:cNvCxnSpPr>
              <a:cxnSpLocks/>
              <a:stCxn id="6" idx="3"/>
              <a:endCxn id="9" idx="1"/>
            </p:cNvCxnSpPr>
            <p:nvPr/>
          </p:nvCxnSpPr>
          <p:spPr>
            <a:xfrm flipV="1">
              <a:off x="2882730" y="3428999"/>
              <a:ext cx="5190407" cy="1"/>
            </a:xfrm>
            <a:prstGeom prst="straightConnector1">
              <a:avLst/>
            </a:prstGeom>
            <a:ln w="25400">
              <a:solidFill>
                <a:schemeClr val="accent1"/>
              </a:solidFill>
              <a:headEnd type="non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7765F01-EED7-4710-BAB9-E289F931C0DD}"/>
              </a:ext>
            </a:extLst>
          </p:cNvPr>
          <p:cNvGrpSpPr/>
          <p:nvPr/>
        </p:nvGrpSpPr>
        <p:grpSpPr>
          <a:xfrm>
            <a:off x="2882730" y="3429000"/>
            <a:ext cx="8721007" cy="1549399"/>
            <a:chOff x="2882730" y="3429000"/>
            <a:chExt cx="8721007" cy="154939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BB9BDF0-AF6E-4E4E-9C3E-4E1CE197B1CA}"/>
                </a:ext>
              </a:extLst>
            </p:cNvPr>
            <p:cNvSpPr/>
            <p:nvPr/>
          </p:nvSpPr>
          <p:spPr bwMode="auto">
            <a:xfrm>
              <a:off x="8073137" y="4114799"/>
              <a:ext cx="3530600" cy="8636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Elektronska</a:t>
              </a:r>
              <a:r>
                <a:rPr lang="en-US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 </a:t>
              </a:r>
              <a:r>
                <a:rPr lang="sl-SI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pošta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9E477B28-29AD-48DA-B5E7-75685E5DA6F5}"/>
                </a:ext>
              </a:extLst>
            </p:cNvPr>
            <p:cNvCxnSpPr>
              <a:cxnSpLocks/>
              <a:stCxn id="6" idx="3"/>
              <a:endCxn id="10" idx="1"/>
            </p:cNvCxnSpPr>
            <p:nvPr/>
          </p:nvCxnSpPr>
          <p:spPr>
            <a:xfrm>
              <a:off x="2882730" y="3429000"/>
              <a:ext cx="5190407" cy="1117599"/>
            </a:xfrm>
            <a:prstGeom prst="straightConnector1">
              <a:avLst/>
            </a:prstGeom>
            <a:ln w="25400">
              <a:solidFill>
                <a:schemeClr val="accent1"/>
              </a:solidFill>
              <a:headEnd type="non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5D2F36B-D69D-4466-B029-73397FBE7034}"/>
              </a:ext>
            </a:extLst>
          </p:cNvPr>
          <p:cNvGrpSpPr/>
          <p:nvPr/>
        </p:nvGrpSpPr>
        <p:grpSpPr>
          <a:xfrm>
            <a:off x="2882730" y="3429000"/>
            <a:ext cx="8721007" cy="2667000"/>
            <a:chOff x="2882730" y="3429000"/>
            <a:chExt cx="8721007" cy="2667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E488671-6E3D-4242-A726-0FB2B2DC8ACE}"/>
                </a:ext>
              </a:extLst>
            </p:cNvPr>
            <p:cNvSpPr/>
            <p:nvPr/>
          </p:nvSpPr>
          <p:spPr bwMode="auto">
            <a:xfrm>
              <a:off x="8073137" y="5232400"/>
              <a:ext cx="3530600" cy="8636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sl-SI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Baza</a:t>
              </a:r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00C61F4A-66E4-41AC-9B4A-01E26D2B11D0}"/>
                </a:ext>
              </a:extLst>
            </p:cNvPr>
            <p:cNvCxnSpPr>
              <a:cxnSpLocks/>
              <a:stCxn id="6" idx="3"/>
              <a:endCxn id="11" idx="1"/>
            </p:cNvCxnSpPr>
            <p:nvPr/>
          </p:nvCxnSpPr>
          <p:spPr>
            <a:xfrm>
              <a:off x="2882730" y="3429000"/>
              <a:ext cx="5190407" cy="2235200"/>
            </a:xfrm>
            <a:prstGeom prst="straightConnector1">
              <a:avLst/>
            </a:prstGeom>
            <a:ln w="25400">
              <a:solidFill>
                <a:schemeClr val="accent1"/>
              </a:solidFill>
              <a:headEnd type="non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629608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27919-5101-414D-931E-C20EA5F0B51B}"/>
              </a:ext>
            </a:extLst>
          </p:cNvPr>
          <p:cNvSpPr/>
          <p:nvPr/>
        </p:nvSpPr>
        <p:spPr bwMode="auto">
          <a:xfrm>
            <a:off x="588263" y="2531533"/>
            <a:ext cx="2294467" cy="1794933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Aplikacija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DB7A9F-9DBA-4BF6-A7B6-2CBC59FEACAE}"/>
              </a:ext>
            </a:extLst>
          </p:cNvPr>
          <p:cNvSpPr/>
          <p:nvPr/>
        </p:nvSpPr>
        <p:spPr bwMode="auto">
          <a:xfrm>
            <a:off x="8073137" y="558800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Debug, Trace, Console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82E7E2-81A1-4987-BE77-093548041849}"/>
              </a:ext>
            </a:extLst>
          </p:cNvPr>
          <p:cNvSpPr/>
          <p:nvPr/>
        </p:nvSpPr>
        <p:spPr bwMode="auto">
          <a:xfrm>
            <a:off x="8073137" y="17779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Datoteka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C80FAE-5BAC-4BBE-B790-EBEA9B9237C5}"/>
              </a:ext>
            </a:extLst>
          </p:cNvPr>
          <p:cNvSpPr/>
          <p:nvPr/>
        </p:nvSpPr>
        <p:spPr bwMode="auto">
          <a:xfrm>
            <a:off x="8073137" y="29971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Event log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B9BDF0-AF6E-4E4E-9C3E-4E1CE197B1CA}"/>
              </a:ext>
            </a:extLst>
          </p:cNvPr>
          <p:cNvSpPr/>
          <p:nvPr/>
        </p:nvSpPr>
        <p:spPr bwMode="auto">
          <a:xfrm>
            <a:off x="8073137" y="41147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Elektronska</a:t>
            </a: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 </a:t>
            </a: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pošta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88671-6E3D-4242-A726-0FB2B2DC8ACE}"/>
              </a:ext>
            </a:extLst>
          </p:cNvPr>
          <p:cNvSpPr/>
          <p:nvPr/>
        </p:nvSpPr>
        <p:spPr bwMode="auto">
          <a:xfrm>
            <a:off x="8073137" y="5232400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Baza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5FD2C26-E30B-47C5-9899-BA58FD01BB99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2882730" y="990600"/>
            <a:ext cx="5190407" cy="2438400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9F61E5B-5238-484E-99EF-EA76E185F9B8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882730" y="2209799"/>
            <a:ext cx="5190407" cy="1219201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1E0FBB2-7D1A-4698-82C4-A6BF280479EE}"/>
              </a:ext>
            </a:extLst>
          </p:cNvPr>
          <p:cNvCxnSpPr>
            <a:cxnSpLocks/>
            <a:stCxn id="6" idx="3"/>
            <a:endCxn id="9" idx="1"/>
          </p:cNvCxnSpPr>
          <p:nvPr/>
        </p:nvCxnSpPr>
        <p:spPr>
          <a:xfrm flipV="1">
            <a:off x="2882730" y="3428999"/>
            <a:ext cx="5190407" cy="1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E477B28-29AD-48DA-B5E7-75685E5DA6F5}"/>
              </a:ext>
            </a:extLst>
          </p:cNvPr>
          <p:cNvCxnSpPr>
            <a:cxnSpLocks/>
            <a:stCxn id="6" idx="3"/>
            <a:endCxn id="10" idx="1"/>
          </p:cNvCxnSpPr>
          <p:nvPr/>
        </p:nvCxnSpPr>
        <p:spPr>
          <a:xfrm>
            <a:off x="2882730" y="3429000"/>
            <a:ext cx="5190407" cy="1117599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0C61F4A-66E4-41AC-9B4A-01E26D2B11D0}"/>
              </a:ext>
            </a:extLst>
          </p:cNvPr>
          <p:cNvCxnSpPr>
            <a:cxnSpLocks/>
            <a:stCxn id="6" idx="3"/>
            <a:endCxn id="11" idx="1"/>
          </p:cNvCxnSpPr>
          <p:nvPr/>
        </p:nvCxnSpPr>
        <p:spPr>
          <a:xfrm>
            <a:off x="2882730" y="3429000"/>
            <a:ext cx="5190407" cy="2235200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Graphic 17" descr="Filter">
            <a:extLst>
              <a:ext uri="{FF2B5EF4-FFF2-40B4-BE49-F238E27FC236}">
                <a16:creationId xmlns:a16="http://schemas.microsoft.com/office/drawing/2014/main" id="{9B6AE82E-2AD6-4CA3-9CE4-4C0AF1D8B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3009899"/>
            <a:ext cx="914400" cy="914400"/>
          </a:xfrm>
          <a:prstGeom prst="rect">
            <a:avLst/>
          </a:prstGeom>
        </p:spPr>
      </p:pic>
      <p:pic>
        <p:nvPicPr>
          <p:cNvPr id="19" name="Graphic 18" descr="Filter">
            <a:extLst>
              <a:ext uri="{FF2B5EF4-FFF2-40B4-BE49-F238E27FC236}">
                <a16:creationId xmlns:a16="http://schemas.microsoft.com/office/drawing/2014/main" id="{14017884-5244-4CAD-936B-243456EC9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4069422"/>
            <a:ext cx="914400" cy="914400"/>
          </a:xfrm>
          <a:prstGeom prst="rect">
            <a:avLst/>
          </a:prstGeom>
        </p:spPr>
      </p:pic>
      <p:pic>
        <p:nvPicPr>
          <p:cNvPr id="21" name="Graphic 20" descr="Filter">
            <a:extLst>
              <a:ext uri="{FF2B5EF4-FFF2-40B4-BE49-F238E27FC236}">
                <a16:creationId xmlns:a16="http://schemas.microsoft.com/office/drawing/2014/main" id="{6020350B-7C7B-41D9-A1C4-00E58B0AD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5181600"/>
            <a:ext cx="914400" cy="914400"/>
          </a:xfrm>
          <a:prstGeom prst="rect">
            <a:avLst/>
          </a:prstGeom>
        </p:spPr>
      </p:pic>
      <p:pic>
        <p:nvPicPr>
          <p:cNvPr id="22" name="Graphic 21" descr="Filter">
            <a:extLst>
              <a:ext uri="{FF2B5EF4-FFF2-40B4-BE49-F238E27FC236}">
                <a16:creationId xmlns:a16="http://schemas.microsoft.com/office/drawing/2014/main" id="{AD3CD09F-24EC-437A-A998-F0AAB0867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177319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2429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36809-CD26-407A-953F-6461E035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endParaRPr lang="sl-S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27919-5101-414D-931E-C20EA5F0B51B}"/>
              </a:ext>
            </a:extLst>
          </p:cNvPr>
          <p:cNvSpPr/>
          <p:nvPr/>
        </p:nvSpPr>
        <p:spPr bwMode="auto">
          <a:xfrm>
            <a:off x="588263" y="2531533"/>
            <a:ext cx="2294467" cy="1794933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Aplikacija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DB7A9F-9DBA-4BF6-A7B6-2CBC59FEACAE}"/>
              </a:ext>
            </a:extLst>
          </p:cNvPr>
          <p:cNvSpPr/>
          <p:nvPr/>
        </p:nvSpPr>
        <p:spPr bwMode="auto">
          <a:xfrm>
            <a:off x="8073137" y="558800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Debug, Trace, Console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82E7E2-81A1-4987-BE77-093548041849}"/>
              </a:ext>
            </a:extLst>
          </p:cNvPr>
          <p:cNvSpPr/>
          <p:nvPr/>
        </p:nvSpPr>
        <p:spPr bwMode="auto">
          <a:xfrm>
            <a:off x="8073137" y="17779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Datoteka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C80FAE-5BAC-4BBE-B790-EBEA9B9237C5}"/>
              </a:ext>
            </a:extLst>
          </p:cNvPr>
          <p:cNvSpPr/>
          <p:nvPr/>
        </p:nvSpPr>
        <p:spPr bwMode="auto">
          <a:xfrm>
            <a:off x="8073137" y="29971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Event log</a:t>
            </a: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B9BDF0-AF6E-4E4E-9C3E-4E1CE197B1CA}"/>
              </a:ext>
            </a:extLst>
          </p:cNvPr>
          <p:cNvSpPr/>
          <p:nvPr/>
        </p:nvSpPr>
        <p:spPr bwMode="auto">
          <a:xfrm>
            <a:off x="8073137" y="4114799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Elektronska</a:t>
            </a: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 </a:t>
            </a: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pošta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88671-6E3D-4242-A726-0FB2B2DC8ACE}"/>
              </a:ext>
            </a:extLst>
          </p:cNvPr>
          <p:cNvSpPr/>
          <p:nvPr/>
        </p:nvSpPr>
        <p:spPr bwMode="auto">
          <a:xfrm>
            <a:off x="8073137" y="5232400"/>
            <a:ext cx="3530600" cy="8636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Baza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5FD2C26-E30B-47C5-9899-BA58FD01BB99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2882730" y="990600"/>
            <a:ext cx="5190407" cy="2438400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9F61E5B-5238-484E-99EF-EA76E185F9B8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882730" y="2209799"/>
            <a:ext cx="5190407" cy="1219201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1E0FBB2-7D1A-4698-82C4-A6BF280479EE}"/>
              </a:ext>
            </a:extLst>
          </p:cNvPr>
          <p:cNvCxnSpPr>
            <a:cxnSpLocks/>
            <a:stCxn id="6" idx="3"/>
            <a:endCxn id="9" idx="1"/>
          </p:cNvCxnSpPr>
          <p:nvPr/>
        </p:nvCxnSpPr>
        <p:spPr>
          <a:xfrm flipV="1">
            <a:off x="2882730" y="3428999"/>
            <a:ext cx="5190407" cy="1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E477B28-29AD-48DA-B5E7-75685E5DA6F5}"/>
              </a:ext>
            </a:extLst>
          </p:cNvPr>
          <p:cNvCxnSpPr>
            <a:cxnSpLocks/>
            <a:stCxn id="6" idx="3"/>
            <a:endCxn id="10" idx="1"/>
          </p:cNvCxnSpPr>
          <p:nvPr/>
        </p:nvCxnSpPr>
        <p:spPr>
          <a:xfrm>
            <a:off x="2882730" y="3429000"/>
            <a:ext cx="5190407" cy="1117599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0C61F4A-66E4-41AC-9B4A-01E26D2B11D0}"/>
              </a:ext>
            </a:extLst>
          </p:cNvPr>
          <p:cNvCxnSpPr>
            <a:cxnSpLocks/>
            <a:stCxn id="6" idx="3"/>
            <a:endCxn id="11" idx="1"/>
          </p:cNvCxnSpPr>
          <p:nvPr/>
        </p:nvCxnSpPr>
        <p:spPr>
          <a:xfrm>
            <a:off x="2882730" y="3429000"/>
            <a:ext cx="5190407" cy="2235200"/>
          </a:xfrm>
          <a:prstGeom prst="straightConnector1">
            <a:avLst/>
          </a:prstGeom>
          <a:ln w="25400">
            <a:solidFill>
              <a:schemeClr val="accent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D14545B3-66A7-412C-ADC3-C3C9FE7FEEDB}"/>
              </a:ext>
            </a:extLst>
          </p:cNvPr>
          <p:cNvSpPr/>
          <p:nvPr/>
        </p:nvSpPr>
        <p:spPr bwMode="auto">
          <a:xfrm>
            <a:off x="2882730" y="2531533"/>
            <a:ext cx="1802286" cy="1794933"/>
          </a:xfrm>
          <a:prstGeom prst="rect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Log4net</a:t>
            </a: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, …</a:t>
            </a:r>
            <a:endParaRPr lang="sl-SI" sz="20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?</a:t>
            </a:r>
          </a:p>
        </p:txBody>
      </p:sp>
      <p:pic>
        <p:nvPicPr>
          <p:cNvPr id="18" name="Graphic 17" descr="Filter">
            <a:extLst>
              <a:ext uri="{FF2B5EF4-FFF2-40B4-BE49-F238E27FC236}">
                <a16:creationId xmlns:a16="http://schemas.microsoft.com/office/drawing/2014/main" id="{9B6AE82E-2AD6-4CA3-9CE4-4C0AF1D8B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3009899"/>
            <a:ext cx="914400" cy="914400"/>
          </a:xfrm>
          <a:prstGeom prst="rect">
            <a:avLst/>
          </a:prstGeom>
        </p:spPr>
      </p:pic>
      <p:pic>
        <p:nvPicPr>
          <p:cNvPr id="19" name="Graphic 18" descr="Filter">
            <a:extLst>
              <a:ext uri="{FF2B5EF4-FFF2-40B4-BE49-F238E27FC236}">
                <a16:creationId xmlns:a16="http://schemas.microsoft.com/office/drawing/2014/main" id="{14017884-5244-4CAD-936B-243456EC9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4069422"/>
            <a:ext cx="914400" cy="914400"/>
          </a:xfrm>
          <a:prstGeom prst="rect">
            <a:avLst/>
          </a:prstGeom>
        </p:spPr>
      </p:pic>
      <p:pic>
        <p:nvPicPr>
          <p:cNvPr id="21" name="Graphic 20" descr="Filter">
            <a:extLst>
              <a:ext uri="{FF2B5EF4-FFF2-40B4-BE49-F238E27FC236}">
                <a16:creationId xmlns:a16="http://schemas.microsoft.com/office/drawing/2014/main" id="{6020350B-7C7B-41D9-A1C4-00E58B0AD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5181600"/>
            <a:ext cx="914400" cy="914400"/>
          </a:xfrm>
          <a:prstGeom prst="rect">
            <a:avLst/>
          </a:prstGeom>
        </p:spPr>
      </p:pic>
      <p:pic>
        <p:nvPicPr>
          <p:cNvPr id="22" name="Graphic 21" descr="Filter">
            <a:extLst>
              <a:ext uri="{FF2B5EF4-FFF2-40B4-BE49-F238E27FC236}">
                <a16:creationId xmlns:a16="http://schemas.microsoft.com/office/drawing/2014/main" id="{AD3CD09F-24EC-437A-A998-F0AAB0867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1401" y="177319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4269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00260-AB5E-4184-A1E0-F708D677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Klasi</a:t>
            </a:r>
            <a:r>
              <a:rPr lang="sl-SI" dirty="0" err="1"/>
              <a:t>čni</a:t>
            </a:r>
            <a:r>
              <a:rPr lang="sl-SI" dirty="0"/>
              <a:t> </a:t>
            </a:r>
            <a:r>
              <a:rPr lang="sl-SI" dirty="0" err="1"/>
              <a:t>logirni</a:t>
            </a:r>
            <a:r>
              <a:rPr lang="sl-SI" dirty="0"/>
              <a:t> sistemi (log4net, …)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B06E3-80E7-4E6E-8849-D63669253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2138362"/>
            <a:ext cx="117538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6653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00260-AB5E-4184-A1E0-F708D677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Struktura?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B06E3-80E7-4E6E-8849-D63669253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" y="2138362"/>
            <a:ext cx="11753850" cy="71437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5939F92-EA36-4E19-B410-560017DE66C6}"/>
              </a:ext>
            </a:extLst>
          </p:cNvPr>
          <p:cNvGrpSpPr/>
          <p:nvPr/>
        </p:nvGrpSpPr>
        <p:grpSpPr>
          <a:xfrm>
            <a:off x="2425354" y="2657473"/>
            <a:ext cx="9037776" cy="929818"/>
            <a:chOff x="2425354" y="2657473"/>
            <a:chExt cx="9037776" cy="929818"/>
          </a:xfrm>
        </p:grpSpPr>
        <p:sp>
          <p:nvSpPr>
            <p:cNvPr id="4" name="Right Bracket 3">
              <a:extLst>
                <a:ext uri="{FF2B5EF4-FFF2-40B4-BE49-F238E27FC236}">
                  <a16:creationId xmlns:a16="http://schemas.microsoft.com/office/drawing/2014/main" id="{8998B951-9269-4B47-AD47-E1B34A45EE65}"/>
                </a:ext>
              </a:extLst>
            </p:cNvPr>
            <p:cNvSpPr/>
            <p:nvPr/>
          </p:nvSpPr>
          <p:spPr>
            <a:xfrm rot="5400000">
              <a:off x="6702596" y="-1619769"/>
              <a:ext cx="483292" cy="9037776"/>
            </a:xfrm>
            <a:prstGeom prst="rightBracket">
              <a:avLst/>
            </a:prstGeom>
            <a:ln w="25400"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E973730-6E56-4403-AC03-C2F8FF23F06A}"/>
                </a:ext>
              </a:extLst>
            </p:cNvPr>
            <p:cNvSpPr txBox="1"/>
            <p:nvPr/>
          </p:nvSpPr>
          <p:spPr>
            <a:xfrm>
              <a:off x="6238888" y="3156404"/>
              <a:ext cx="1410707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l-SI" sz="2800" dirty="0">
                  <a:solidFill>
                    <a:srgbClr val="0070C0"/>
                  </a:solidFill>
                </a:rPr>
                <a:t>Predloga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DCE8DB0-B0EB-4C26-844E-EDAC70A2A258}"/>
              </a:ext>
            </a:extLst>
          </p:cNvPr>
          <p:cNvGrpSpPr/>
          <p:nvPr/>
        </p:nvGrpSpPr>
        <p:grpSpPr>
          <a:xfrm>
            <a:off x="5639109" y="1442897"/>
            <a:ext cx="1742352" cy="695465"/>
            <a:chOff x="5639109" y="1442897"/>
            <a:chExt cx="1742352" cy="695465"/>
          </a:xfrm>
        </p:grpSpPr>
        <p:sp>
          <p:nvSpPr>
            <p:cNvPr id="7" name="Right Bracket 6">
              <a:extLst>
                <a:ext uri="{FF2B5EF4-FFF2-40B4-BE49-F238E27FC236}">
                  <a16:creationId xmlns:a16="http://schemas.microsoft.com/office/drawing/2014/main" id="{8ACC6EA1-0A58-4994-AE46-CC17A0429550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9336C7D-7BD7-4FA9-9905-DAE2A0EF9B8B}"/>
                </a:ext>
              </a:extLst>
            </p:cNvPr>
            <p:cNvSpPr txBox="1"/>
            <p:nvPr/>
          </p:nvSpPr>
          <p:spPr>
            <a:xfrm>
              <a:off x="5706346" y="1442897"/>
              <a:ext cx="1607876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8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FB6CBCF-1621-4F5B-BDF1-312341F2B08A}"/>
              </a:ext>
            </a:extLst>
          </p:cNvPr>
          <p:cNvGrpSpPr/>
          <p:nvPr/>
        </p:nvGrpSpPr>
        <p:grpSpPr>
          <a:xfrm>
            <a:off x="8243160" y="1442897"/>
            <a:ext cx="2915170" cy="695465"/>
            <a:chOff x="5639109" y="1442897"/>
            <a:chExt cx="1742352" cy="695465"/>
          </a:xfrm>
        </p:grpSpPr>
        <p:sp>
          <p:nvSpPr>
            <p:cNvPr id="13" name="Right Bracket 12">
              <a:extLst>
                <a:ext uri="{FF2B5EF4-FFF2-40B4-BE49-F238E27FC236}">
                  <a16:creationId xmlns:a16="http://schemas.microsoft.com/office/drawing/2014/main" id="{799B7D7D-A165-416F-955D-52B59C2CE946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62D76D7-05F0-4902-A566-D21699A043FC}"/>
                </a:ext>
              </a:extLst>
            </p:cNvPr>
            <p:cNvSpPr txBox="1"/>
            <p:nvPr/>
          </p:nvSpPr>
          <p:spPr>
            <a:xfrm>
              <a:off x="6029783" y="1442897"/>
              <a:ext cx="961003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8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418588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00260-AB5E-4184-A1E0-F708D677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Struktura!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B06E3-80E7-4E6E-8849-D63669253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" y="2138362"/>
            <a:ext cx="11753850" cy="71437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5939F92-EA36-4E19-B410-560017DE66C6}"/>
              </a:ext>
            </a:extLst>
          </p:cNvPr>
          <p:cNvGrpSpPr/>
          <p:nvPr/>
        </p:nvGrpSpPr>
        <p:grpSpPr>
          <a:xfrm>
            <a:off x="2425354" y="2657473"/>
            <a:ext cx="9037776" cy="929818"/>
            <a:chOff x="2425354" y="2657473"/>
            <a:chExt cx="9037776" cy="929818"/>
          </a:xfrm>
        </p:grpSpPr>
        <p:sp>
          <p:nvSpPr>
            <p:cNvPr id="4" name="Right Bracket 3">
              <a:extLst>
                <a:ext uri="{FF2B5EF4-FFF2-40B4-BE49-F238E27FC236}">
                  <a16:creationId xmlns:a16="http://schemas.microsoft.com/office/drawing/2014/main" id="{8998B951-9269-4B47-AD47-E1B34A45EE65}"/>
                </a:ext>
              </a:extLst>
            </p:cNvPr>
            <p:cNvSpPr/>
            <p:nvPr/>
          </p:nvSpPr>
          <p:spPr>
            <a:xfrm rot="5400000">
              <a:off x="6702596" y="-1619769"/>
              <a:ext cx="483292" cy="9037776"/>
            </a:xfrm>
            <a:prstGeom prst="rightBracket">
              <a:avLst/>
            </a:prstGeom>
            <a:ln w="25400"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E973730-6E56-4403-AC03-C2F8FF23F06A}"/>
                </a:ext>
              </a:extLst>
            </p:cNvPr>
            <p:cNvSpPr txBox="1"/>
            <p:nvPr/>
          </p:nvSpPr>
          <p:spPr>
            <a:xfrm>
              <a:off x="6238888" y="3156404"/>
              <a:ext cx="1410707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sl-SI" sz="2800" dirty="0">
                  <a:solidFill>
                    <a:srgbClr val="0070C0"/>
                  </a:solidFill>
                </a:rPr>
                <a:t>Predloga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DCE8DB0-B0EB-4C26-844E-EDAC70A2A258}"/>
              </a:ext>
            </a:extLst>
          </p:cNvPr>
          <p:cNvGrpSpPr/>
          <p:nvPr/>
        </p:nvGrpSpPr>
        <p:grpSpPr>
          <a:xfrm>
            <a:off x="5639109" y="1442897"/>
            <a:ext cx="1742352" cy="695465"/>
            <a:chOff x="5639109" y="1442897"/>
            <a:chExt cx="1742352" cy="695465"/>
          </a:xfrm>
        </p:grpSpPr>
        <p:sp>
          <p:nvSpPr>
            <p:cNvPr id="7" name="Right Bracket 6">
              <a:extLst>
                <a:ext uri="{FF2B5EF4-FFF2-40B4-BE49-F238E27FC236}">
                  <a16:creationId xmlns:a16="http://schemas.microsoft.com/office/drawing/2014/main" id="{8ACC6EA1-0A58-4994-AE46-CC17A0429550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9336C7D-7BD7-4FA9-9905-DAE2A0EF9B8B}"/>
                </a:ext>
              </a:extLst>
            </p:cNvPr>
            <p:cNvSpPr txBox="1"/>
            <p:nvPr/>
          </p:nvSpPr>
          <p:spPr>
            <a:xfrm>
              <a:off x="5706346" y="1442897"/>
              <a:ext cx="1607876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8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FB6CBCF-1621-4F5B-BDF1-312341F2B08A}"/>
              </a:ext>
            </a:extLst>
          </p:cNvPr>
          <p:cNvGrpSpPr/>
          <p:nvPr/>
        </p:nvGrpSpPr>
        <p:grpSpPr>
          <a:xfrm>
            <a:off x="8243160" y="1442897"/>
            <a:ext cx="2915170" cy="695465"/>
            <a:chOff x="5639109" y="1442897"/>
            <a:chExt cx="1742352" cy="695465"/>
          </a:xfrm>
        </p:grpSpPr>
        <p:sp>
          <p:nvSpPr>
            <p:cNvPr id="13" name="Right Bracket 12">
              <a:extLst>
                <a:ext uri="{FF2B5EF4-FFF2-40B4-BE49-F238E27FC236}">
                  <a16:creationId xmlns:a16="http://schemas.microsoft.com/office/drawing/2014/main" id="{799B7D7D-A165-416F-955D-52B59C2CE946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62D76D7-05F0-4902-A566-D21699A043FC}"/>
                </a:ext>
              </a:extLst>
            </p:cNvPr>
            <p:cNvSpPr txBox="1"/>
            <p:nvPr/>
          </p:nvSpPr>
          <p:spPr>
            <a:xfrm>
              <a:off x="6029783" y="1442897"/>
              <a:ext cx="961003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8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3E718EE0-7428-49A0-BA00-6F48FCAF8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5966"/>
            <a:ext cx="12192000" cy="1057639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9FD67FC-AC6E-426A-A1A6-A9DEEBD51599}"/>
              </a:ext>
            </a:extLst>
          </p:cNvPr>
          <p:cNvGrpSpPr/>
          <p:nvPr/>
        </p:nvGrpSpPr>
        <p:grpSpPr>
          <a:xfrm flipV="1">
            <a:off x="3130707" y="2852737"/>
            <a:ext cx="6742758" cy="2209754"/>
            <a:chOff x="2425354" y="2439991"/>
            <a:chExt cx="9037776" cy="1147300"/>
          </a:xfrm>
        </p:grpSpPr>
        <p:sp>
          <p:nvSpPr>
            <p:cNvPr id="16" name="Right Bracket 15">
              <a:extLst>
                <a:ext uri="{FF2B5EF4-FFF2-40B4-BE49-F238E27FC236}">
                  <a16:creationId xmlns:a16="http://schemas.microsoft.com/office/drawing/2014/main" id="{3F762D86-B138-4ECF-94EA-E65DB05D2E39}"/>
                </a:ext>
              </a:extLst>
            </p:cNvPr>
            <p:cNvSpPr/>
            <p:nvPr/>
          </p:nvSpPr>
          <p:spPr>
            <a:xfrm rot="5400000">
              <a:off x="6702596" y="-1619769"/>
              <a:ext cx="483292" cy="9037776"/>
            </a:xfrm>
            <a:prstGeom prst="rightBracket">
              <a:avLst/>
            </a:prstGeom>
            <a:ln w="25400"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5E1AF38-72CC-4B15-A5C5-2CB18FB2BC89}"/>
                </a:ext>
              </a:extLst>
            </p:cNvPr>
            <p:cNvSpPr txBox="1"/>
            <p:nvPr/>
          </p:nvSpPr>
          <p:spPr>
            <a:xfrm>
              <a:off x="6238888" y="2439991"/>
              <a:ext cx="65" cy="114730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endParaRPr lang="sl-SI" sz="28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3ABCE0D-8876-4C15-AAD0-DB073FE3B383}"/>
              </a:ext>
            </a:extLst>
          </p:cNvPr>
          <p:cNvGrpSpPr/>
          <p:nvPr/>
        </p:nvGrpSpPr>
        <p:grpSpPr>
          <a:xfrm>
            <a:off x="5975847" y="4089937"/>
            <a:ext cx="1523900" cy="563142"/>
            <a:chOff x="5639109" y="1575220"/>
            <a:chExt cx="1742352" cy="563142"/>
          </a:xfrm>
        </p:grpSpPr>
        <p:sp>
          <p:nvSpPr>
            <p:cNvPr id="29" name="Right Bracket 28">
              <a:extLst>
                <a:ext uri="{FF2B5EF4-FFF2-40B4-BE49-F238E27FC236}">
                  <a16:creationId xmlns:a16="http://schemas.microsoft.com/office/drawing/2014/main" id="{9A149DC8-D745-4108-97F7-F20CEA7DD0DF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9F6A9B2-188F-40C2-AF8E-752A052A3878}"/>
                </a:ext>
              </a:extLst>
            </p:cNvPr>
            <p:cNvSpPr txBox="1"/>
            <p:nvPr/>
          </p:nvSpPr>
          <p:spPr>
            <a:xfrm>
              <a:off x="5852677" y="1575220"/>
              <a:ext cx="1315213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0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B39B905-9648-42C7-9C9A-FD733EFF4641}"/>
              </a:ext>
            </a:extLst>
          </p:cNvPr>
          <p:cNvGrpSpPr/>
          <p:nvPr/>
        </p:nvGrpSpPr>
        <p:grpSpPr>
          <a:xfrm>
            <a:off x="8154354" y="4116143"/>
            <a:ext cx="1523901" cy="563142"/>
            <a:chOff x="5639109" y="1575220"/>
            <a:chExt cx="1742352" cy="563142"/>
          </a:xfrm>
        </p:grpSpPr>
        <p:sp>
          <p:nvSpPr>
            <p:cNvPr id="33" name="Right Bracket 32">
              <a:extLst>
                <a:ext uri="{FF2B5EF4-FFF2-40B4-BE49-F238E27FC236}">
                  <a16:creationId xmlns:a16="http://schemas.microsoft.com/office/drawing/2014/main" id="{43F99AE0-7FCB-4F94-BC36-52E2332CC8C9}"/>
                </a:ext>
              </a:extLst>
            </p:cNvPr>
            <p:cNvSpPr/>
            <p:nvPr/>
          </p:nvSpPr>
          <p:spPr>
            <a:xfrm rot="5400000" flipH="1">
              <a:off x="6388634" y="1145536"/>
              <a:ext cx="243301" cy="1742352"/>
            </a:xfrm>
            <a:prstGeom prst="rightBracket">
              <a:avLst/>
            </a:prstGeom>
            <a:ln w="25400">
              <a:solidFill>
                <a:srgbClr val="C00000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60DC7C1-0998-428D-A005-5B25916773C0}"/>
                </a:ext>
              </a:extLst>
            </p:cNvPr>
            <p:cNvSpPr txBox="1"/>
            <p:nvPr/>
          </p:nvSpPr>
          <p:spPr>
            <a:xfrm>
              <a:off x="5852677" y="1575220"/>
              <a:ext cx="1315213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sl-SI" sz="2000" dirty="0">
                  <a:solidFill>
                    <a:srgbClr val="C00000"/>
                  </a:solidFill>
                </a:rPr>
                <a:t>Parameter</a:t>
              </a:r>
            </a:p>
          </p:txBody>
        </p:sp>
      </p:grpSp>
      <p:sp>
        <p:nvSpPr>
          <p:cNvPr id="39" name="Right Bracket 38">
            <a:extLst>
              <a:ext uri="{FF2B5EF4-FFF2-40B4-BE49-F238E27FC236}">
                <a16:creationId xmlns:a16="http://schemas.microsoft.com/office/drawing/2014/main" id="{D565D249-0639-468E-9BFE-A86C1D2827F5}"/>
              </a:ext>
            </a:extLst>
          </p:cNvPr>
          <p:cNvSpPr/>
          <p:nvPr/>
        </p:nvSpPr>
        <p:spPr>
          <a:xfrm rot="16200000" flipH="1" flipV="1">
            <a:off x="8302779" y="4734434"/>
            <a:ext cx="217532" cy="1523900"/>
          </a:xfrm>
          <a:prstGeom prst="rightBracket">
            <a:avLst/>
          </a:prstGeom>
          <a:ln w="25400">
            <a:solidFill>
              <a:srgbClr val="7030A0"/>
            </a:solidFill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58F7FBD-33C1-4789-B26E-EA6637247771}"/>
              </a:ext>
            </a:extLst>
          </p:cNvPr>
          <p:cNvSpPr txBox="1"/>
          <p:nvPr/>
        </p:nvSpPr>
        <p:spPr>
          <a:xfrm>
            <a:off x="7905028" y="5634263"/>
            <a:ext cx="1013034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000" dirty="0" err="1">
                <a:solidFill>
                  <a:srgbClr val="7030A0"/>
                </a:solidFill>
              </a:rPr>
              <a:t>Vrednost</a:t>
            </a:r>
            <a:endParaRPr lang="sl-SI" sz="2000" dirty="0">
              <a:solidFill>
                <a:srgbClr val="7030A0"/>
              </a:solidFill>
            </a:endParaRPr>
          </a:p>
        </p:txBody>
      </p:sp>
      <p:sp>
        <p:nvSpPr>
          <p:cNvPr id="42" name="Right Bracket 41">
            <a:extLst>
              <a:ext uri="{FF2B5EF4-FFF2-40B4-BE49-F238E27FC236}">
                <a16:creationId xmlns:a16="http://schemas.microsoft.com/office/drawing/2014/main" id="{61A3B0DB-45C9-43F8-939B-53DCFBF749BD}"/>
              </a:ext>
            </a:extLst>
          </p:cNvPr>
          <p:cNvSpPr/>
          <p:nvPr/>
        </p:nvSpPr>
        <p:spPr>
          <a:xfrm rot="16200000" flipH="1" flipV="1">
            <a:off x="10515541" y="4305412"/>
            <a:ext cx="207019" cy="2392459"/>
          </a:xfrm>
          <a:prstGeom prst="rightBracket">
            <a:avLst/>
          </a:prstGeom>
          <a:ln w="25400">
            <a:solidFill>
              <a:srgbClr val="7030A0"/>
            </a:solidFill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9E4D8-4A0C-4A83-B105-6BD9CE640063}"/>
              </a:ext>
            </a:extLst>
          </p:cNvPr>
          <p:cNvSpPr txBox="1"/>
          <p:nvPr/>
        </p:nvSpPr>
        <p:spPr>
          <a:xfrm>
            <a:off x="9822090" y="5644777"/>
            <a:ext cx="159042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000" dirty="0" err="1">
                <a:solidFill>
                  <a:srgbClr val="7030A0"/>
                </a:solidFill>
              </a:rPr>
              <a:t>Vrednost</a:t>
            </a:r>
            <a:endParaRPr lang="sl-SI" sz="2000" dirty="0">
              <a:solidFill>
                <a:srgbClr val="7030A0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2FBBFD3-95AA-4AE4-A026-5CF74F3B82A5}"/>
              </a:ext>
            </a:extLst>
          </p:cNvPr>
          <p:cNvSpPr/>
          <p:nvPr/>
        </p:nvSpPr>
        <p:spPr bwMode="auto">
          <a:xfrm>
            <a:off x="219075" y="1089061"/>
            <a:ext cx="11972925" cy="2067343"/>
          </a:xfrm>
          <a:prstGeom prst="rect">
            <a:avLst/>
          </a:prstGeom>
          <a:solidFill>
            <a:schemeClr val="bg1">
              <a:alpha val="61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985967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C69D8-C545-4C9D-B3A1-9D2267826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Destrukturiranje</a:t>
            </a:r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546A5A-BC29-429B-BF78-097509497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63" y="3429000"/>
            <a:ext cx="6981825" cy="2590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8744FF-AB20-47D1-B5D0-BC69B367A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864974"/>
            <a:ext cx="10782300" cy="723900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99C6BFD-A9B9-446F-A860-2B3B44912F64}"/>
              </a:ext>
            </a:extLst>
          </p:cNvPr>
          <p:cNvCxnSpPr/>
          <p:nvPr/>
        </p:nvCxnSpPr>
        <p:spPr>
          <a:xfrm flipH="1">
            <a:off x="8311793" y="1011198"/>
            <a:ext cx="369870" cy="940892"/>
          </a:xfrm>
          <a:prstGeom prst="straightConnector1">
            <a:avLst/>
          </a:prstGeom>
          <a:ln w="25400">
            <a:solidFill>
              <a:srgbClr val="0070C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113422A6-BBF0-4B99-B7F8-EDAA40681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0050" y="3995737"/>
            <a:ext cx="4171950" cy="1457325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B63AEE9-0377-4C55-ACED-33E3B00395D4}"/>
              </a:ext>
            </a:extLst>
          </p:cNvPr>
          <p:cNvCxnSpPr>
            <a:cxnSpLocks/>
          </p:cNvCxnSpPr>
          <p:nvPr/>
        </p:nvCxnSpPr>
        <p:spPr>
          <a:xfrm flipV="1">
            <a:off x="7150813" y="4798031"/>
            <a:ext cx="1345915" cy="1"/>
          </a:xfrm>
          <a:prstGeom prst="straightConnector1">
            <a:avLst/>
          </a:prstGeom>
          <a:ln w="25400">
            <a:solidFill>
              <a:srgbClr val="0070C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89647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E1ED-1640-4DC8-A6DE-15711801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v .NET </a:t>
            </a:r>
            <a:r>
              <a:rPr lang="sl-SI" dirty="0" err="1"/>
              <a:t>Core</a:t>
            </a:r>
            <a:r>
              <a:rPr lang="sl-SI" dirty="0"/>
              <a:t> / .NET Standard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DFC780-80DF-4751-917D-56DC7486E6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198072"/>
          </a:xfrm>
        </p:spPr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v programskih knjižnicah</a:t>
            </a:r>
          </a:p>
          <a:p>
            <a:pPr lvl="1"/>
            <a:r>
              <a:rPr lang="sl-SI" dirty="0"/>
              <a:t>Vključevanje konkretnih implementacij ogrodja za </a:t>
            </a:r>
            <a:r>
              <a:rPr lang="sl-SI" dirty="0" err="1"/>
              <a:t>logiranje</a:t>
            </a:r>
            <a:endParaRPr lang="sl-SI" dirty="0"/>
          </a:p>
          <a:p>
            <a:r>
              <a:rPr lang="sl-SI" dirty="0"/>
              <a:t>Abstrakcije!</a:t>
            </a:r>
          </a:p>
          <a:p>
            <a:r>
              <a:rPr lang="sl-SI" dirty="0" err="1"/>
              <a:t>LibLog</a:t>
            </a:r>
            <a:endParaRPr lang="sl-SI" dirty="0"/>
          </a:p>
          <a:p>
            <a:pPr lvl="1"/>
            <a:r>
              <a:rPr lang="sl-SI" dirty="0" err="1"/>
              <a:t>ILog</a:t>
            </a:r>
            <a:endParaRPr lang="sl-SI" dirty="0"/>
          </a:p>
          <a:p>
            <a:r>
              <a:rPr lang="sl-SI" dirty="0" err="1"/>
              <a:t>Microsoft.Extensions.Logging</a:t>
            </a:r>
            <a:endParaRPr lang="sl-SI" dirty="0"/>
          </a:p>
          <a:p>
            <a:pPr lvl="1"/>
            <a:r>
              <a:rPr lang="sl-SI" dirty="0"/>
              <a:t>.NET Standard 2.0</a:t>
            </a:r>
          </a:p>
          <a:p>
            <a:pPr lvl="1"/>
            <a:r>
              <a:rPr lang="sl-SI" dirty="0"/>
              <a:t>Abstrakcije – </a:t>
            </a:r>
            <a:r>
              <a:rPr lang="sl-SI" dirty="0" err="1"/>
              <a:t>ILogger</a:t>
            </a:r>
            <a:r>
              <a:rPr lang="sl-SI" dirty="0"/>
              <a:t>, </a:t>
            </a:r>
            <a:r>
              <a:rPr lang="sl-SI" dirty="0" err="1"/>
              <a:t>ILoggerFactory</a:t>
            </a:r>
            <a:endParaRPr lang="sl-SI" dirty="0"/>
          </a:p>
          <a:p>
            <a:pPr lvl="1"/>
            <a:r>
              <a:rPr lang="sl-SI" dirty="0"/>
              <a:t>Implementacije – </a:t>
            </a:r>
            <a:r>
              <a:rPr lang="sl-SI" dirty="0" err="1"/>
              <a:t>Console</a:t>
            </a:r>
            <a:r>
              <a:rPr lang="sl-SI" dirty="0"/>
              <a:t>, </a:t>
            </a:r>
            <a:r>
              <a:rPr lang="sl-SI" dirty="0" err="1"/>
              <a:t>Debug</a:t>
            </a:r>
            <a:r>
              <a:rPr lang="sl-SI" dirty="0"/>
              <a:t>, </a:t>
            </a:r>
            <a:r>
              <a:rPr lang="sl-SI" dirty="0" err="1"/>
              <a:t>EventLog</a:t>
            </a:r>
            <a:r>
              <a:rPr lang="sl-SI" dirty="0"/>
              <a:t>, </a:t>
            </a:r>
            <a:r>
              <a:rPr lang="sl-SI" dirty="0" err="1"/>
              <a:t>AzureAppService</a:t>
            </a:r>
            <a:r>
              <a:rPr lang="sl-SI" dirty="0"/>
              <a:t>, …</a:t>
            </a:r>
          </a:p>
          <a:p>
            <a:pPr lvl="1"/>
            <a:r>
              <a:rPr lang="sl-SI" dirty="0"/>
              <a:t>Strukturirano </a:t>
            </a:r>
            <a:r>
              <a:rPr lang="sl-SI" dirty="0" err="1"/>
              <a:t>logiranje</a:t>
            </a:r>
            <a:r>
              <a:rPr lang="sl-SI" dirty="0"/>
              <a:t> – podprto (</a:t>
            </a:r>
            <a:r>
              <a:rPr lang="en-US" dirty="0" err="1"/>
              <a:t>npr</a:t>
            </a:r>
            <a:r>
              <a:rPr lang="en-US" dirty="0"/>
              <a:t>. </a:t>
            </a:r>
            <a:r>
              <a:rPr lang="sl-SI" dirty="0" err="1"/>
              <a:t>Azure</a:t>
            </a:r>
            <a:r>
              <a:rPr lang="sl-SI" dirty="0"/>
              <a:t> Table </a:t>
            </a:r>
            <a:r>
              <a:rPr lang="sl-SI" dirty="0" err="1"/>
              <a:t>Storage</a:t>
            </a:r>
            <a:r>
              <a:rPr lang="sl-SI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8450490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E018CF0-826F-415E-AC8D-2BEFE6E9865A}"/>
              </a:ext>
            </a:extLst>
          </p:cNvPr>
          <p:cNvSpPr/>
          <p:nvPr/>
        </p:nvSpPr>
        <p:spPr bwMode="auto">
          <a:xfrm>
            <a:off x="0" y="3226086"/>
            <a:ext cx="12192000" cy="3631914"/>
          </a:xfrm>
          <a:prstGeom prst="rect">
            <a:avLst/>
          </a:prstGeom>
          <a:solidFill>
            <a:schemeClr val="accent3">
              <a:alpha val="28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b="1" dirty="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Microsoft.Extensions.Logging.Abstractions</a:t>
            </a:r>
            <a:endParaRPr lang="sl-SI" sz="2000" b="1" dirty="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63143A-1CBC-44F1-BB12-83138DB4F253}"/>
              </a:ext>
            </a:extLst>
          </p:cNvPr>
          <p:cNvSpPr/>
          <p:nvPr/>
        </p:nvSpPr>
        <p:spPr bwMode="auto">
          <a:xfrm>
            <a:off x="0" y="1109610"/>
            <a:ext cx="12192000" cy="2116476"/>
          </a:xfrm>
          <a:prstGeom prst="rect">
            <a:avLst/>
          </a:prstGeom>
          <a:solidFill>
            <a:schemeClr val="accent1">
              <a:alpha val="28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b="1" dirty="0" err="1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Microsoft.Extensions.Logging</a:t>
            </a:r>
            <a:endParaRPr lang="sl-SI" sz="2000" b="1" dirty="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686C5F-E52E-4909-A23B-12C82697F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Abstrakcije VS implementacije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760F3D6-18F2-48E0-8400-431C0E05F972}"/>
              </a:ext>
            </a:extLst>
          </p:cNvPr>
          <p:cNvSpPr/>
          <p:nvPr/>
        </p:nvSpPr>
        <p:spPr bwMode="auto">
          <a:xfrm>
            <a:off x="2732925" y="1458930"/>
            <a:ext cx="1808252" cy="98631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Aplikacija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2F47F7-2AE3-4525-96D7-B96F2688BECD}"/>
              </a:ext>
            </a:extLst>
          </p:cNvPr>
          <p:cNvSpPr/>
          <p:nvPr/>
        </p:nvSpPr>
        <p:spPr bwMode="auto">
          <a:xfrm>
            <a:off x="6840876" y="1458931"/>
            <a:ext cx="1808252" cy="98631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Aplikacija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1D75B3-5C90-4B58-960E-934C515F33F7}"/>
              </a:ext>
            </a:extLst>
          </p:cNvPr>
          <p:cNvSpPr/>
          <p:nvPr/>
        </p:nvSpPr>
        <p:spPr bwMode="auto">
          <a:xfrm>
            <a:off x="8925607" y="4006913"/>
            <a:ext cx="1808252" cy="986319"/>
          </a:xfrm>
          <a:prstGeom prst="rect">
            <a:avLst/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Knjižnica 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8AF8E6-98A1-4746-9D81-1F9C21192223}"/>
              </a:ext>
            </a:extLst>
          </p:cNvPr>
          <p:cNvSpPr/>
          <p:nvPr/>
        </p:nvSpPr>
        <p:spPr bwMode="auto">
          <a:xfrm>
            <a:off x="4756935" y="4006913"/>
            <a:ext cx="1808252" cy="986319"/>
          </a:xfrm>
          <a:prstGeom prst="rect">
            <a:avLst/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Knjižnica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788581-5B00-413B-AC2A-0E472C126161}"/>
              </a:ext>
            </a:extLst>
          </p:cNvPr>
          <p:cNvSpPr/>
          <p:nvPr/>
        </p:nvSpPr>
        <p:spPr bwMode="auto">
          <a:xfrm>
            <a:off x="588263" y="4089101"/>
            <a:ext cx="1808252" cy="986319"/>
          </a:xfrm>
          <a:prstGeom prst="rect">
            <a:avLst/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Knjižnica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10E42F9-EABC-4846-9E8B-FC769DF2A720}"/>
              </a:ext>
            </a:extLst>
          </p:cNvPr>
          <p:cNvSpPr/>
          <p:nvPr/>
        </p:nvSpPr>
        <p:spPr bwMode="auto">
          <a:xfrm>
            <a:off x="2732925" y="5537764"/>
            <a:ext cx="1808252" cy="986319"/>
          </a:xfrm>
          <a:prstGeom prst="rect">
            <a:avLst/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Knjižnica 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73FC573-2CBC-48C9-AC43-6728E99B4A8F}"/>
              </a:ext>
            </a:extLst>
          </p:cNvPr>
          <p:cNvSpPr/>
          <p:nvPr/>
        </p:nvSpPr>
        <p:spPr bwMode="auto">
          <a:xfrm>
            <a:off x="6840876" y="5537764"/>
            <a:ext cx="1808252" cy="986319"/>
          </a:xfrm>
          <a:prstGeom prst="rect">
            <a:avLst/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Knjižnica 5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134DF4B-8886-4C57-BC36-EE9C14B340D0}"/>
              </a:ext>
            </a:extLst>
          </p:cNvPr>
          <p:cNvCxnSpPr>
            <a:endCxn id="16" idx="0"/>
          </p:cNvCxnSpPr>
          <p:nvPr/>
        </p:nvCxnSpPr>
        <p:spPr>
          <a:xfrm flipH="1">
            <a:off x="1492389" y="2445249"/>
            <a:ext cx="2165211" cy="1643852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671C937-BF21-4FAA-8AF8-63014BE388C6}"/>
              </a:ext>
            </a:extLst>
          </p:cNvPr>
          <p:cNvCxnSpPr>
            <a:cxnSpLocks/>
            <a:stCxn id="4" idx="2"/>
            <a:endCxn id="17" idx="0"/>
          </p:cNvCxnSpPr>
          <p:nvPr/>
        </p:nvCxnSpPr>
        <p:spPr>
          <a:xfrm>
            <a:off x="3637051" y="2445249"/>
            <a:ext cx="0" cy="3092515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72EFAAC-06F7-42B9-BB53-4DBB6F20E21E}"/>
              </a:ext>
            </a:extLst>
          </p:cNvPr>
          <p:cNvCxnSpPr>
            <a:cxnSpLocks/>
            <a:stCxn id="5" idx="2"/>
            <a:endCxn id="15" idx="0"/>
          </p:cNvCxnSpPr>
          <p:nvPr/>
        </p:nvCxnSpPr>
        <p:spPr>
          <a:xfrm flipH="1">
            <a:off x="5661061" y="2445250"/>
            <a:ext cx="2083941" cy="1561663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4AC1889-701E-4E5E-BB44-D8B398E805A1}"/>
              </a:ext>
            </a:extLst>
          </p:cNvPr>
          <p:cNvCxnSpPr>
            <a:cxnSpLocks/>
            <a:stCxn id="15" idx="1"/>
            <a:endCxn id="17" idx="0"/>
          </p:cNvCxnSpPr>
          <p:nvPr/>
        </p:nvCxnSpPr>
        <p:spPr>
          <a:xfrm flipH="1">
            <a:off x="3637051" y="4500073"/>
            <a:ext cx="1119884" cy="1037691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0BA393B-1FB4-468C-92F8-E49DDD97560C}"/>
              </a:ext>
            </a:extLst>
          </p:cNvPr>
          <p:cNvCxnSpPr>
            <a:cxnSpLocks/>
            <a:stCxn id="5" idx="2"/>
            <a:endCxn id="8" idx="0"/>
          </p:cNvCxnSpPr>
          <p:nvPr/>
        </p:nvCxnSpPr>
        <p:spPr>
          <a:xfrm>
            <a:off x="7745002" y="2445250"/>
            <a:ext cx="2084731" cy="1561663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362A0540-3D7C-4E72-871C-0B721C620F9C}"/>
              </a:ext>
            </a:extLst>
          </p:cNvPr>
          <p:cNvCxnSpPr>
            <a:cxnSpLocks/>
            <a:endCxn id="18" idx="0"/>
          </p:cNvCxnSpPr>
          <p:nvPr/>
        </p:nvCxnSpPr>
        <p:spPr>
          <a:xfrm>
            <a:off x="7745002" y="2459861"/>
            <a:ext cx="0" cy="3077903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194BB28-271A-4401-A625-88616D7F4483}"/>
              </a:ext>
            </a:extLst>
          </p:cNvPr>
          <p:cNvCxnSpPr>
            <a:cxnSpLocks/>
            <a:stCxn id="8" idx="2"/>
            <a:endCxn id="18" idx="3"/>
          </p:cNvCxnSpPr>
          <p:nvPr/>
        </p:nvCxnSpPr>
        <p:spPr>
          <a:xfrm flipH="1">
            <a:off x="8649128" y="4993232"/>
            <a:ext cx="1180605" cy="1037692"/>
          </a:xfrm>
          <a:prstGeom prst="straightConnector1">
            <a:avLst/>
          </a:prstGeom>
          <a:ln w="25400">
            <a:solidFill>
              <a:srgbClr val="7030A0"/>
            </a:solidFill>
            <a:headEnd type="none"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089714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F5C7A-AFE1-41B8-8D2F-2C3B5C87B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>
                <a:solidFill>
                  <a:schemeClr val="tx1"/>
                </a:solidFill>
                <a:ea typeface="Segoe UI" pitchFamily="34" charset="0"/>
              </a:rPr>
              <a:t>Microsoft.Extensions.Logging.Abstractions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69BEC7-4105-42C0-A49A-344E564618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/>
              <a:t>Namestitev</a:t>
            </a:r>
            <a:r>
              <a:rPr lang="en-US" dirty="0"/>
              <a:t>: </a:t>
            </a:r>
            <a:r>
              <a:rPr lang="sl-SI" dirty="0" err="1"/>
              <a:t>Nuget</a:t>
            </a:r>
            <a:endParaRPr lang="sl-SI" dirty="0"/>
          </a:p>
          <a:p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39E66F-2CAE-4720-8C57-A28520705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00" y="2085500"/>
            <a:ext cx="11466978" cy="36099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22069C-FECF-4E4F-8675-DE1E9B3F46D4}"/>
              </a:ext>
            </a:extLst>
          </p:cNvPr>
          <p:cNvSpPr/>
          <p:nvPr/>
        </p:nvSpPr>
        <p:spPr bwMode="auto">
          <a:xfrm>
            <a:off x="7048072" y="4022488"/>
            <a:ext cx="4869952" cy="452064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1259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F5C7A-AFE1-41B8-8D2F-2C3B5C87B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>
                <a:solidFill>
                  <a:schemeClr val="tx1"/>
                </a:solidFill>
                <a:ea typeface="Segoe UI" pitchFamily="34" charset="0"/>
              </a:rPr>
              <a:t>Microsoft.Extensions.Logging.Abstractions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69BEC7-4105-42C0-A49A-344E564618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/>
              <a:t>Namestitev</a:t>
            </a:r>
            <a:r>
              <a:rPr lang="en-US" dirty="0"/>
              <a:t>: </a:t>
            </a:r>
            <a:r>
              <a:rPr lang="sl-SI" dirty="0" err="1"/>
              <a:t>Nuget</a:t>
            </a:r>
            <a:endParaRPr lang="sl-SI" dirty="0"/>
          </a:p>
          <a:p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39E66F-2CAE-4720-8C57-A28520705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008" y="2071469"/>
            <a:ext cx="10594083" cy="396973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653B543-D12B-4B24-86E9-99AED156A4A8}"/>
              </a:ext>
            </a:extLst>
          </p:cNvPr>
          <p:cNvSpPr/>
          <p:nvPr/>
        </p:nvSpPr>
        <p:spPr bwMode="auto">
          <a:xfrm>
            <a:off x="7048072" y="4022488"/>
            <a:ext cx="3852809" cy="452064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5B88097-C22B-4D9D-AF47-B0626B6B346A}"/>
              </a:ext>
            </a:extLst>
          </p:cNvPr>
          <p:cNvSpPr/>
          <p:nvPr/>
        </p:nvSpPr>
        <p:spPr bwMode="auto">
          <a:xfrm>
            <a:off x="2917860" y="4884491"/>
            <a:ext cx="6596009" cy="776569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62248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E1ED-1640-4DC8-A6DE-15711801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v .NET </a:t>
            </a:r>
            <a:r>
              <a:rPr lang="sl-SI" dirty="0" err="1"/>
              <a:t>Core</a:t>
            </a:r>
            <a:r>
              <a:rPr lang="sl-SI" dirty="0"/>
              <a:t> / .NET Standard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908BA0-5724-4C08-9621-F96B1D3FAF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755" y="1251627"/>
            <a:ext cx="9444844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80180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908BA0-5724-4C08-9621-F96B1D3FA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528" y="169450"/>
            <a:ext cx="9333268" cy="65190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18D5EB-F8D9-472F-A442-328355EB97CB}"/>
              </a:ext>
            </a:extLst>
          </p:cNvPr>
          <p:cNvSpPr/>
          <p:nvPr/>
        </p:nvSpPr>
        <p:spPr bwMode="auto">
          <a:xfrm>
            <a:off x="2455525" y="2363056"/>
            <a:ext cx="7900826" cy="1273996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287432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908BA0-5724-4C08-9621-F96B1D3FA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528" y="169450"/>
            <a:ext cx="9333268" cy="65190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A43AE6-3CEB-49FA-9998-614F8637A9E2}"/>
              </a:ext>
            </a:extLst>
          </p:cNvPr>
          <p:cNvSpPr/>
          <p:nvPr/>
        </p:nvSpPr>
        <p:spPr bwMode="auto">
          <a:xfrm>
            <a:off x="2003462" y="4078842"/>
            <a:ext cx="7572053" cy="1962364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92794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908BA0-5724-4C08-9621-F96B1D3FA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845" y="286200"/>
            <a:ext cx="9266636" cy="628559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18D5EB-F8D9-472F-A442-328355EB97CB}"/>
              </a:ext>
            </a:extLst>
          </p:cNvPr>
          <p:cNvSpPr/>
          <p:nvPr/>
        </p:nvSpPr>
        <p:spPr bwMode="auto">
          <a:xfrm>
            <a:off x="2342507" y="5178179"/>
            <a:ext cx="3113072" cy="965772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80660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908BA0-5724-4C08-9621-F96B1D3FA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04" y="239234"/>
            <a:ext cx="9405117" cy="637953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18D5EB-F8D9-472F-A442-328355EB97CB}"/>
              </a:ext>
            </a:extLst>
          </p:cNvPr>
          <p:cNvSpPr/>
          <p:nvPr/>
        </p:nvSpPr>
        <p:spPr bwMode="auto">
          <a:xfrm>
            <a:off x="2434975" y="4643918"/>
            <a:ext cx="6996701" cy="636999"/>
          </a:xfrm>
          <a:prstGeom prst="rect">
            <a:avLst/>
          </a:prstGeom>
          <a:noFill/>
          <a:ln w="5080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>
              <a:ln>
                <a:solidFill>
                  <a:srgbClr val="FF0000"/>
                </a:solidFill>
              </a:ln>
              <a:noFill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46472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BE09DC-324F-46A9-93D6-676C8B94D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6109" y="1434635"/>
            <a:ext cx="4262787" cy="493395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7DF8022-ABD0-4A0A-9BCC-20964D348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v .NET </a:t>
            </a:r>
            <a:r>
              <a:rPr lang="sl-SI" dirty="0" err="1"/>
              <a:t>Core</a:t>
            </a:r>
            <a:r>
              <a:rPr lang="sl-SI" dirty="0"/>
              <a:t> / .NET Standard</a:t>
            </a:r>
          </a:p>
        </p:txBody>
      </p:sp>
    </p:spTree>
    <p:extLst>
      <p:ext uri="{BB962C8B-B14F-4D97-AF65-F5344CB8AC3E}">
        <p14:creationId xmlns:p14="http://schemas.microsoft.com/office/powerpoint/2010/main" val="3730976705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047D4-855F-4C1E-B064-5D6946ED3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ILogger</a:t>
            </a:r>
            <a:r>
              <a:rPr lang="sl-SI" dirty="0"/>
              <a:t> - stopnje </a:t>
            </a:r>
            <a:r>
              <a:rPr lang="sl-SI" dirty="0" err="1"/>
              <a:t>logiranja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15CA1-4EED-4606-80C9-55887AA9D2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r>
              <a:rPr lang="sl-SI" dirty="0" err="1"/>
              <a:t>Trace</a:t>
            </a:r>
            <a:endParaRPr lang="sl-SI" dirty="0"/>
          </a:p>
          <a:p>
            <a:r>
              <a:rPr lang="sl-SI" dirty="0" err="1"/>
              <a:t>Debug</a:t>
            </a:r>
            <a:endParaRPr lang="sl-SI" dirty="0"/>
          </a:p>
          <a:p>
            <a:r>
              <a:rPr lang="sl-SI" dirty="0" err="1"/>
              <a:t>Information</a:t>
            </a:r>
            <a:endParaRPr lang="sl-SI" dirty="0"/>
          </a:p>
          <a:p>
            <a:r>
              <a:rPr lang="sl-SI" dirty="0" err="1"/>
              <a:t>Warning</a:t>
            </a:r>
            <a:endParaRPr lang="sl-SI" dirty="0"/>
          </a:p>
          <a:p>
            <a:r>
              <a:rPr lang="sl-SI" dirty="0" err="1"/>
              <a:t>Error</a:t>
            </a:r>
            <a:endParaRPr lang="sl-SI" dirty="0"/>
          </a:p>
          <a:p>
            <a:r>
              <a:rPr lang="sl-SI" dirty="0" err="1"/>
              <a:t>Critical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5149329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BE09DC-324F-46A9-93D6-676C8B94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490" y="1043574"/>
            <a:ext cx="5515420" cy="56859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7DF8022-ABD0-4A0A-9BCC-20964D348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/>
              <a:t>Logiranje</a:t>
            </a:r>
            <a:r>
              <a:rPr lang="sl-SI" dirty="0"/>
              <a:t> v .NET </a:t>
            </a:r>
            <a:r>
              <a:rPr lang="sl-SI" dirty="0" err="1"/>
              <a:t>Core</a:t>
            </a:r>
            <a:r>
              <a:rPr lang="sl-SI" dirty="0"/>
              <a:t> / .NET Standard</a:t>
            </a:r>
          </a:p>
        </p:txBody>
      </p:sp>
    </p:spTree>
    <p:extLst>
      <p:ext uri="{BB962C8B-B14F-4D97-AF65-F5344CB8AC3E}">
        <p14:creationId xmlns:p14="http://schemas.microsoft.com/office/powerpoint/2010/main" val="1839438133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615553"/>
          </a:xfrm>
        </p:spPr>
        <p:txBody>
          <a:bodyPr/>
          <a:lstStyle/>
          <a:p>
            <a:r>
              <a:rPr lang="en-US" dirty="0" err="1"/>
              <a:t>Logiranje</a:t>
            </a:r>
            <a:r>
              <a:rPr lang="en-US" dirty="0"/>
              <a:t> v .NET Core</a:t>
            </a:r>
          </a:p>
          <a:p>
            <a:r>
              <a:rPr lang="en-US" dirty="0" err="1"/>
              <a:t>Prilagojena</a:t>
            </a:r>
            <a:r>
              <a:rPr lang="en-US" dirty="0"/>
              <a:t> </a:t>
            </a:r>
            <a:r>
              <a:rPr lang="en-US" dirty="0" err="1"/>
              <a:t>implementacija</a:t>
            </a:r>
            <a:r>
              <a:rPr lang="en-US" dirty="0"/>
              <a:t> </a:t>
            </a:r>
            <a:r>
              <a:rPr lang="en-US" dirty="0" err="1"/>
              <a:t>abstrakcije</a:t>
            </a:r>
            <a:r>
              <a:rPr lang="en-US" dirty="0"/>
              <a:t> </a:t>
            </a:r>
            <a:r>
              <a:rPr lang="en-US" dirty="0" err="1"/>
              <a:t>ILogger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86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047D4-855F-4C1E-B064-5D6946ED3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Serilog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15CA1-4EED-4606-80C9-55887AA9D2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r>
              <a:rPr lang="sl-SI" dirty="0"/>
              <a:t>Zgrajen po načelih strukturiranega </a:t>
            </a:r>
            <a:r>
              <a:rPr lang="sl-SI" dirty="0" err="1"/>
              <a:t>logiranja</a:t>
            </a:r>
            <a:endParaRPr lang="en-US" dirty="0"/>
          </a:p>
          <a:p>
            <a:r>
              <a:rPr lang="en-US" dirty="0" err="1"/>
              <a:t>Prilagojen</a:t>
            </a:r>
            <a:r>
              <a:rPr lang="en-US" dirty="0"/>
              <a:t> </a:t>
            </a:r>
            <a:r>
              <a:rPr lang="sl-SI" dirty="0"/>
              <a:t>za </a:t>
            </a:r>
            <a:r>
              <a:rPr lang="en-US" dirty="0" err="1"/>
              <a:t>Microsoftovo</a:t>
            </a:r>
            <a:r>
              <a:rPr lang="en-US" dirty="0"/>
              <a:t> </a:t>
            </a:r>
            <a:r>
              <a:rPr lang="en-US" dirty="0" err="1"/>
              <a:t>abstrakcijo</a:t>
            </a:r>
            <a:r>
              <a:rPr lang="en-US" dirty="0"/>
              <a:t> I</a:t>
            </a:r>
            <a:r>
              <a:rPr lang="sl-SI" dirty="0"/>
              <a:t>L</a:t>
            </a:r>
            <a:r>
              <a:rPr lang="en-US" dirty="0" err="1"/>
              <a:t>ogger</a:t>
            </a:r>
            <a:endParaRPr lang="sl-SI" dirty="0"/>
          </a:p>
          <a:p>
            <a:pPr lvl="1"/>
            <a:r>
              <a:rPr lang="sl-SI" dirty="0" err="1"/>
              <a:t>Serilog.AspNetCore</a:t>
            </a:r>
            <a:r>
              <a:rPr lang="sl-SI" dirty="0"/>
              <a:t> za ASP.NET </a:t>
            </a:r>
            <a:r>
              <a:rPr lang="sl-SI" dirty="0" err="1"/>
              <a:t>Core</a:t>
            </a:r>
            <a:r>
              <a:rPr lang="sl-SI" dirty="0"/>
              <a:t> 2.0</a:t>
            </a:r>
          </a:p>
          <a:p>
            <a:pPr lvl="1"/>
            <a:r>
              <a:rPr lang="sl-SI" dirty="0" err="1"/>
              <a:t>Serilog.Extensions.Logging</a:t>
            </a:r>
            <a:r>
              <a:rPr lang="sl-SI" dirty="0"/>
              <a:t> za ostalo</a:t>
            </a:r>
          </a:p>
          <a:p>
            <a:r>
              <a:rPr lang="sl-SI" dirty="0"/>
              <a:t>Na voljo </a:t>
            </a:r>
            <a:r>
              <a:rPr lang="en-US" dirty="0"/>
              <a:t>~70</a:t>
            </a:r>
            <a:r>
              <a:rPr lang="sl-SI" dirty="0"/>
              <a:t> ponor</a:t>
            </a:r>
            <a:r>
              <a:rPr lang="en-US" dirty="0"/>
              <a:t>o</a:t>
            </a:r>
            <a:r>
              <a:rPr lang="sl-SI" dirty="0"/>
              <a:t>v</a:t>
            </a:r>
            <a:r>
              <a:rPr lang="en-US" dirty="0"/>
              <a:t> (</a:t>
            </a:r>
            <a:r>
              <a:rPr lang="sl-SI" dirty="0" err="1"/>
              <a:t>sink</a:t>
            </a:r>
            <a:r>
              <a:rPr lang="en-US" dirty="0"/>
              <a:t>)</a:t>
            </a:r>
          </a:p>
          <a:p>
            <a:pPr lvl="1"/>
            <a:r>
              <a:rPr lang="sl-SI" dirty="0">
                <a:hlinkClick r:id="rId2"/>
              </a:rPr>
              <a:t>https://github.com/serilog/serilog/wiki/Provided-Sinks</a:t>
            </a:r>
            <a:endParaRPr lang="en-US" dirty="0"/>
          </a:p>
          <a:p>
            <a:r>
              <a:rPr lang="en-US" dirty="0" err="1"/>
              <a:t>Dodatne</a:t>
            </a:r>
            <a:r>
              <a:rPr lang="en-US" dirty="0"/>
              <a:t> </a:t>
            </a:r>
            <a:r>
              <a:rPr lang="en-US" dirty="0" err="1"/>
              <a:t>mo</a:t>
            </a:r>
            <a:r>
              <a:rPr lang="sl-SI" dirty="0" err="1"/>
              <a:t>žnosti</a:t>
            </a:r>
            <a:endParaRPr lang="sl-SI" dirty="0"/>
          </a:p>
          <a:p>
            <a:pPr lvl="1"/>
            <a:r>
              <a:rPr lang="sl-SI" dirty="0"/>
              <a:t>Izpis v več ponorov hkrati</a:t>
            </a:r>
            <a:endParaRPr lang="en-US" dirty="0"/>
          </a:p>
          <a:p>
            <a:pPr lvl="1"/>
            <a:r>
              <a:rPr lang="sl-SI" dirty="0"/>
              <a:t>Prilagojeno filtriranje</a:t>
            </a:r>
          </a:p>
          <a:p>
            <a:pPr lvl="1"/>
            <a:r>
              <a:rPr lang="sl-SI" dirty="0" err="1"/>
              <a:t>Destrukturiranje</a:t>
            </a:r>
            <a:endParaRPr lang="sl-SI" dirty="0"/>
          </a:p>
          <a:p>
            <a:pPr lvl="1"/>
            <a:r>
              <a:rPr lang="sl-SI"/>
              <a:t>Dodatno opremljanje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906652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 err="1"/>
              <a:t>Serilog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0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180EC95-AD84-43BE-AD37-35D2FEE17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3797"/>
            <a:ext cx="12192000" cy="37011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4D8A4A-2C6F-45A5-8DD7-7B72E3A5E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Še malo o </a:t>
            </a:r>
            <a:r>
              <a:rPr lang="sl-SI" dirty="0" err="1"/>
              <a:t>performancah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7D585-6709-4C44-B88D-DE6993F933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sl-SI" dirty="0"/>
              <a:t>Pisanje v </a:t>
            </a:r>
            <a:r>
              <a:rPr lang="sl-SI" dirty="0" err="1"/>
              <a:t>ILogger</a:t>
            </a:r>
            <a:r>
              <a:rPr lang="sl-SI" dirty="0"/>
              <a:t> </a:t>
            </a:r>
            <a:r>
              <a:rPr lang="sl-SI" b="1" dirty="0"/>
              <a:t>ni</a:t>
            </a:r>
            <a:r>
              <a:rPr lang="sl-SI" dirty="0"/>
              <a:t> asinhrono</a:t>
            </a:r>
          </a:p>
          <a:p>
            <a:r>
              <a:rPr lang="sl-SI" dirty="0"/>
              <a:t>Pohitritev predlog</a:t>
            </a:r>
          </a:p>
        </p:txBody>
      </p:sp>
    </p:spTree>
    <p:extLst>
      <p:ext uri="{BB962C8B-B14F-4D97-AF65-F5344CB8AC3E}">
        <p14:creationId xmlns:p14="http://schemas.microsoft.com/office/powerpoint/2010/main" val="371653318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D8A4A-2C6F-45A5-8DD7-7B72E3A5E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Še malo o </a:t>
            </a:r>
            <a:r>
              <a:rPr lang="sl-SI" dirty="0" err="1"/>
              <a:t>performancah</a:t>
            </a:r>
            <a:endParaRPr lang="sl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54867C-95CA-41D9-AECD-10749A6E1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244" y="1947542"/>
            <a:ext cx="10507511" cy="86698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1A6065A0-16D7-42A8-B320-3F7D41C987F2}"/>
              </a:ext>
            </a:extLst>
          </p:cNvPr>
          <p:cNvGrpSpPr/>
          <p:nvPr/>
        </p:nvGrpSpPr>
        <p:grpSpPr>
          <a:xfrm>
            <a:off x="1295453" y="2814529"/>
            <a:ext cx="9210675" cy="1487613"/>
            <a:chOff x="1295453" y="2814529"/>
            <a:chExt cx="9210675" cy="148761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E21B7B7-45E1-4BEB-B36D-1BE5971BD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5453" y="3644917"/>
              <a:ext cx="9210675" cy="657225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12398FC4-9236-470E-B4EB-8BC462BD3490}"/>
                </a:ext>
              </a:extLst>
            </p:cNvPr>
            <p:cNvCxnSpPr>
              <a:cxnSpLocks/>
            </p:cNvCxnSpPr>
            <p:nvPr/>
          </p:nvCxnSpPr>
          <p:spPr>
            <a:xfrm>
              <a:off x="6380252" y="2814529"/>
              <a:ext cx="1" cy="830389"/>
            </a:xfrm>
            <a:prstGeom prst="straightConnector1">
              <a:avLst/>
            </a:prstGeom>
            <a:ln w="25400">
              <a:solidFill>
                <a:srgbClr val="0070C0"/>
              </a:solidFill>
              <a:headEnd type="none" w="lg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688594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047D4-855F-4C1E-B064-5D6946ED3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Viri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15CA1-4EED-4606-80C9-55887AA9D2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188565"/>
          </a:xfrm>
        </p:spPr>
        <p:txBody>
          <a:bodyPr/>
          <a:lstStyle/>
          <a:p>
            <a:pPr lvl="1"/>
            <a:r>
              <a:rPr lang="sl-SI" dirty="0"/>
              <a:t>Strukturirano </a:t>
            </a:r>
            <a:r>
              <a:rPr lang="sl-SI" dirty="0" err="1"/>
              <a:t>logiranje</a:t>
            </a:r>
            <a:r>
              <a:rPr lang="sl-SI" dirty="0"/>
              <a:t> - </a:t>
            </a:r>
            <a:r>
              <a:rPr lang="sl-SI" dirty="0" err="1"/>
              <a:t>message</a:t>
            </a:r>
            <a:r>
              <a:rPr lang="sl-SI" dirty="0"/>
              <a:t> </a:t>
            </a:r>
            <a:r>
              <a:rPr lang="sl-SI" dirty="0" err="1"/>
              <a:t>templates</a:t>
            </a:r>
            <a:endParaRPr lang="sl-SI" dirty="0"/>
          </a:p>
          <a:p>
            <a:pPr lvl="2"/>
            <a:r>
              <a:rPr lang="sl-SI" dirty="0">
                <a:hlinkClick r:id="rId2"/>
              </a:rPr>
              <a:t>https://messagetemplates.org/</a:t>
            </a:r>
            <a:endParaRPr lang="sl-SI" dirty="0"/>
          </a:p>
          <a:p>
            <a:pPr lvl="1"/>
            <a:r>
              <a:rPr lang="sl-SI" dirty="0" err="1"/>
              <a:t>Logging</a:t>
            </a:r>
            <a:r>
              <a:rPr lang="sl-SI" dirty="0"/>
              <a:t> in ASP.NET </a:t>
            </a:r>
            <a:r>
              <a:rPr lang="sl-SI" dirty="0" err="1"/>
              <a:t>Core</a:t>
            </a:r>
            <a:endParaRPr lang="sl-SI" dirty="0"/>
          </a:p>
          <a:p>
            <a:pPr lvl="2"/>
            <a:r>
              <a:rPr lang="sl-SI" dirty="0">
                <a:hlinkClick r:id="rId3"/>
              </a:rPr>
              <a:t>https://docs.microsoft.com/en-us/aspnet/core/fundamentals/logging</a:t>
            </a:r>
            <a:endParaRPr lang="sl-SI" dirty="0"/>
          </a:p>
          <a:p>
            <a:pPr lvl="1"/>
            <a:r>
              <a:rPr lang="sl-SI" dirty="0" err="1"/>
              <a:t>Nuget</a:t>
            </a:r>
            <a:endParaRPr lang="sl-SI" dirty="0"/>
          </a:p>
          <a:p>
            <a:pPr lvl="2"/>
            <a:r>
              <a:rPr lang="sl-SI" dirty="0">
                <a:hlinkClick r:id="rId4"/>
              </a:rPr>
              <a:t>https://www.nuget.org</a:t>
            </a:r>
            <a:endParaRPr lang="sl-SI" dirty="0"/>
          </a:p>
          <a:p>
            <a:pPr lvl="1"/>
            <a:r>
              <a:rPr lang="sl-SI" dirty="0" err="1"/>
              <a:t>Serilog</a:t>
            </a:r>
            <a:endParaRPr lang="sl-SI" dirty="0"/>
          </a:p>
          <a:p>
            <a:pPr lvl="2"/>
            <a:r>
              <a:rPr lang="sl-SI" dirty="0">
                <a:hlinkClick r:id="rId5"/>
              </a:rPr>
              <a:t>https://serilog.net/</a:t>
            </a:r>
            <a:endParaRPr lang="sl-SI" dirty="0"/>
          </a:p>
          <a:p>
            <a:pPr lvl="2"/>
            <a:r>
              <a:rPr lang="sl-SI" dirty="0">
                <a:hlinkClick r:id="rId6"/>
              </a:rPr>
              <a:t>https://github.com/serilog/serilog</a:t>
            </a:r>
            <a:endParaRPr lang="sl-SI" dirty="0"/>
          </a:p>
          <a:p>
            <a:pPr lvl="2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36416640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979778"/>
            <a:ext cx="9144000" cy="553998"/>
          </a:xfrm>
        </p:spPr>
        <p:txBody>
          <a:bodyPr/>
          <a:lstStyle/>
          <a:p>
            <a:r>
              <a:rPr lang="sl-SI" dirty="0"/>
              <a:t>Vprašanja?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923330"/>
          </a:xfrm>
        </p:spPr>
        <p:txBody>
          <a:bodyPr/>
          <a:lstStyle/>
          <a:p>
            <a:r>
              <a:rPr lang="sl-SI" dirty="0"/>
              <a:t>Andrej Tozon</a:t>
            </a:r>
          </a:p>
          <a:p>
            <a:r>
              <a:rPr lang="sl-SI" dirty="0"/>
              <a:t>ANT Andrej Tozon </a:t>
            </a:r>
            <a:r>
              <a:rPr lang="sl-SI" dirty="0" err="1"/>
              <a:t>s.p</a:t>
            </a:r>
            <a:r>
              <a:rPr lang="sl-SI" dirty="0"/>
              <a:t>.</a:t>
            </a:r>
            <a:r>
              <a:rPr lang="en-US" dirty="0"/>
              <a:t>, Ljubljana</a:t>
            </a:r>
            <a:endParaRPr lang="sl-SI" dirty="0"/>
          </a:p>
          <a:p>
            <a:r>
              <a:rPr lang="sl-SI" dirty="0"/>
              <a:t>andrej@tozon.info </a:t>
            </a:r>
            <a:r>
              <a:rPr lang="en-US" dirty="0"/>
              <a:t>| www.tozon.info | @</a:t>
            </a:r>
            <a:r>
              <a:rPr lang="en-US" dirty="0" err="1"/>
              <a:t>andrejt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70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139D2-2CC4-4E1B-9C57-449A01566FA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l-SI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630a2e83-186a-4a0f-ab27-bee8a8096abc"/>
    <ds:schemaRef ds:uri="http://purl.org/dc/dcmitype/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6626</TotalTime>
  <Words>857</Words>
  <Application>Microsoft Office PowerPoint</Application>
  <PresentationFormat>Widescreen</PresentationFormat>
  <Paragraphs>166</Paragraphs>
  <Slides>32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Strukturirano logiranje  v .NET Core</vt:lpstr>
      <vt:lpstr>Agenda</vt:lpstr>
      <vt:lpstr>Logiranje</vt:lpstr>
      <vt:lpstr>Logiranje</vt:lpstr>
      <vt:lpstr>Logiranje</vt:lpstr>
      <vt:lpstr>Logiranje</vt:lpstr>
      <vt:lpstr>Logiranje</vt:lpstr>
      <vt:lpstr>Logiranje</vt:lpstr>
      <vt:lpstr>Klasični logirni sistemi (log4net, …)</vt:lpstr>
      <vt:lpstr>Struktura?</vt:lpstr>
      <vt:lpstr>Struktura!</vt:lpstr>
      <vt:lpstr>Destrukturiranje</vt:lpstr>
      <vt:lpstr>Logiranje v .NET Core / .NET Standard</vt:lpstr>
      <vt:lpstr>Abstrakcije VS implementacije</vt:lpstr>
      <vt:lpstr>Microsoft.Extensions.Logging.Abstractions</vt:lpstr>
      <vt:lpstr>Microsoft.Extensions.Logging.Abstractions</vt:lpstr>
      <vt:lpstr>Logiranje v .NET Core / .NET Standard</vt:lpstr>
      <vt:lpstr>PowerPoint Presentation</vt:lpstr>
      <vt:lpstr>PowerPoint Presentation</vt:lpstr>
      <vt:lpstr>PowerPoint Presentation</vt:lpstr>
      <vt:lpstr>PowerPoint Presentation</vt:lpstr>
      <vt:lpstr>Logiranje v .NET Core / .NET Standard</vt:lpstr>
      <vt:lpstr>ILogger - stopnje logiranja</vt:lpstr>
      <vt:lpstr>Logiranje v .NET Core / .NET Standard</vt:lpstr>
      <vt:lpstr>Demo</vt:lpstr>
      <vt:lpstr>Serilog</vt:lpstr>
      <vt:lpstr>Demo</vt:lpstr>
      <vt:lpstr>Še malo o performancah</vt:lpstr>
      <vt:lpstr>Še malo o performancah</vt:lpstr>
      <vt:lpstr>Viri</vt:lpstr>
      <vt:lpstr>Vprašanja?</vt:lpstr>
      <vt:lpstr> 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Andrej Tozon</cp:lastModifiedBy>
  <cp:revision>5</cp:revision>
  <dcterms:created xsi:type="dcterms:W3CDTF">2018-03-14T10:09:21Z</dcterms:created>
  <dcterms:modified xsi:type="dcterms:W3CDTF">2018-05-25T06:20:06Z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