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3"/>
  </p:notesMasterIdLst>
  <p:handoutMasterIdLst>
    <p:handoutMasterId r:id="rId24"/>
  </p:handoutMasterIdLst>
  <p:sldIdLst>
    <p:sldId id="1661" r:id="rId6"/>
    <p:sldId id="1841" r:id="rId7"/>
    <p:sldId id="1843" r:id="rId8"/>
    <p:sldId id="1845" r:id="rId9"/>
    <p:sldId id="1846" r:id="rId10"/>
    <p:sldId id="1854" r:id="rId11"/>
    <p:sldId id="1842" r:id="rId12"/>
    <p:sldId id="1527" r:id="rId13"/>
    <p:sldId id="1844" r:id="rId14"/>
    <p:sldId id="1848" r:id="rId15"/>
    <p:sldId id="1847" r:id="rId16"/>
    <p:sldId id="1850" r:id="rId17"/>
    <p:sldId id="1849" r:id="rId18"/>
    <p:sldId id="1852" r:id="rId19"/>
    <p:sldId id="1853" r:id="rId20"/>
    <p:sldId id="1851" r:id="rId21"/>
    <p:sldId id="1529" r:id="rId22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661"/>
            <p14:sldId id="1841"/>
            <p14:sldId id="1843"/>
            <p14:sldId id="1845"/>
            <p14:sldId id="1846"/>
            <p14:sldId id="1854"/>
            <p14:sldId id="1842"/>
            <p14:sldId id="1527"/>
            <p14:sldId id="1844"/>
            <p14:sldId id="1848"/>
            <p14:sldId id="1847"/>
            <p14:sldId id="1850"/>
            <p14:sldId id="1849"/>
            <p14:sldId id="1852"/>
            <p14:sldId id="1853"/>
            <p14:sldId id="1851"/>
            <p14:sldId id="152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122" d="100"/>
          <a:sy n="122" d="100"/>
        </p:scale>
        <p:origin x="90" y="396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163E24-9708-4C47-9F75-8EB755CE6604}" type="doc">
      <dgm:prSet loTypeId="urn:microsoft.com/office/officeart/2005/8/layout/cycle3" loCatId="cycle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6AAC94B8-C5A0-489D-9103-A5A35C8B07A3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UGOTAVLJANJE ZAHTEV IN ŽELJA NAROČNIKA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0E2B8A24-25DC-4B08-AA4F-C54345C7CFEF}" type="parTrans" cxnId="{264A7F75-9567-4051-BA1F-C64B966868BB}">
      <dgm:prSet/>
      <dgm:spPr/>
      <dgm:t>
        <a:bodyPr/>
        <a:lstStyle/>
        <a:p>
          <a:endParaRPr lang="en-US"/>
        </a:p>
      </dgm:t>
    </dgm:pt>
    <dgm:pt modelId="{E2A92633-5F4B-4536-9B12-AD6F894BD9A4}" type="sibTrans" cxnId="{264A7F75-9567-4051-BA1F-C64B966868BB}">
      <dgm:prSet/>
      <dgm:spPr/>
      <dgm:t>
        <a:bodyPr/>
        <a:lstStyle/>
        <a:p>
          <a:endParaRPr lang="en-US"/>
        </a:p>
      </dgm:t>
    </dgm:pt>
    <dgm:pt modelId="{9F59F7B2-1DEC-429A-82F9-7F9D9AE4E7D2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ANALIZA REZULTATOV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D180D232-97E3-46BD-AE01-3C8D6EBA621A}" type="parTrans" cxnId="{59803CCA-D136-4DF8-8773-F0788724E1C5}">
      <dgm:prSet/>
      <dgm:spPr/>
      <dgm:t>
        <a:bodyPr/>
        <a:lstStyle/>
        <a:p>
          <a:endParaRPr lang="en-US"/>
        </a:p>
      </dgm:t>
    </dgm:pt>
    <dgm:pt modelId="{757966E9-E4B5-4F1E-A4F1-2554054BCC57}" type="sibTrans" cxnId="{59803CCA-D136-4DF8-8773-F0788724E1C5}">
      <dgm:prSet/>
      <dgm:spPr/>
      <dgm:t>
        <a:bodyPr/>
        <a:lstStyle/>
        <a:p>
          <a:endParaRPr lang="en-US"/>
        </a:p>
      </dgm:t>
    </dgm:pt>
    <dgm:pt modelId="{54C2FC0E-AB89-4275-90B2-4532E4AE7943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POTREBA PO INFORMACIJAH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B7E0A1B1-AD41-4279-9875-CEEBBD050FD0}" type="parTrans" cxnId="{3F56B482-E3B3-4B05-A576-FB48430924FE}">
      <dgm:prSet/>
      <dgm:spPr/>
      <dgm:t>
        <a:bodyPr/>
        <a:lstStyle/>
        <a:p>
          <a:endParaRPr lang="en-US"/>
        </a:p>
      </dgm:t>
    </dgm:pt>
    <dgm:pt modelId="{44CAC2BB-7C33-4809-ABA3-68DC78815A5C}" type="sibTrans" cxnId="{3F56B482-E3B3-4B05-A576-FB48430924FE}">
      <dgm:prSet/>
      <dgm:spPr/>
      <dgm:t>
        <a:bodyPr/>
        <a:lstStyle/>
        <a:p>
          <a:endParaRPr lang="en-US"/>
        </a:p>
      </dgm:t>
    </dgm:pt>
    <dgm:pt modelId="{E6DFE472-3247-470C-AB6A-549526D2EB80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OBJAVA POROČIL NA SPLETNI STORITVI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DF1EDBC2-E720-4DEC-AFB6-B48E69D7171E}" type="parTrans" cxnId="{77FF255C-CEE8-46A4-84F6-9B0F7E47436E}">
      <dgm:prSet/>
      <dgm:spPr/>
      <dgm:t>
        <a:bodyPr/>
        <a:lstStyle/>
        <a:p>
          <a:endParaRPr lang="en-US"/>
        </a:p>
      </dgm:t>
    </dgm:pt>
    <dgm:pt modelId="{317639F5-6611-4DAC-A54F-35EE6C26B535}" type="sibTrans" cxnId="{77FF255C-CEE8-46A4-84F6-9B0F7E47436E}">
      <dgm:prSet/>
      <dgm:spPr/>
      <dgm:t>
        <a:bodyPr/>
        <a:lstStyle/>
        <a:p>
          <a:endParaRPr lang="en-US"/>
        </a:p>
      </dgm:t>
    </dgm:pt>
    <dgm:pt modelId="{9387476E-AF91-4502-8A62-6A27899E9A99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ANALIZA POSLOVNIH PROCESOV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CFE70929-B64E-4D30-A360-8FBD7DA5C113}" type="sibTrans" cxnId="{5568A6FA-1E9C-4E40-813B-8EC7FDFFE768}">
      <dgm:prSet/>
      <dgm:spPr>
        <a:solidFill>
          <a:srgbClr val="D2DEEF"/>
        </a:solidFill>
      </dgm:spPr>
      <dgm:t>
        <a:bodyPr/>
        <a:lstStyle/>
        <a:p>
          <a:endParaRPr lang="en-US"/>
        </a:p>
      </dgm:t>
    </dgm:pt>
    <dgm:pt modelId="{836A19DD-2EF0-419C-AA04-0448E6481A0E}" type="parTrans" cxnId="{5568A6FA-1E9C-4E40-813B-8EC7FDFFE768}">
      <dgm:prSet/>
      <dgm:spPr/>
      <dgm:t>
        <a:bodyPr/>
        <a:lstStyle/>
        <a:p>
          <a:endParaRPr lang="en-US"/>
        </a:p>
      </dgm:t>
    </dgm:pt>
    <dgm:pt modelId="{59708D90-37E5-4BE2-8B97-470A62F10E74}" type="pres">
      <dgm:prSet presAssocID="{C6163E24-9708-4C47-9F75-8EB755CE660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E75B5D-02DD-4B7A-8AE7-523FC26DA37D}" type="pres">
      <dgm:prSet presAssocID="{C6163E24-9708-4C47-9F75-8EB755CE6604}" presName="cycle" presStyleCnt="0"/>
      <dgm:spPr/>
    </dgm:pt>
    <dgm:pt modelId="{BF9F0378-1590-47B2-AFEF-28AAFF094AB7}" type="pres">
      <dgm:prSet presAssocID="{9387476E-AF91-4502-8A62-6A27899E9A99}" presName="nodeFirstNode" presStyleLbl="node1" presStyleIdx="0" presStyleCnt="5" custScaleX="68302" custScaleY="69978" custRadScaleRad="131316" custRadScaleInc="10485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62843C83-FB7C-4FCB-B92D-8504583DCD88}" type="pres">
      <dgm:prSet presAssocID="{CFE70929-B64E-4D30-A360-8FBD7DA5C113}" presName="sibTransFirstNode" presStyleLbl="bgShp" presStyleIdx="0" presStyleCnt="1" custAng="257701" custScaleX="112782" custLinFactNeighborX="-47226" custLinFactNeighborY="-19025"/>
      <dgm:spPr/>
      <dgm:t>
        <a:bodyPr/>
        <a:lstStyle/>
        <a:p>
          <a:endParaRPr lang="en-US"/>
        </a:p>
      </dgm:t>
    </dgm:pt>
    <dgm:pt modelId="{2107EF17-DA92-4F6C-BEDF-02FB189E9CD3}" type="pres">
      <dgm:prSet presAssocID="{6AAC94B8-C5A0-489D-9103-A5A35C8B07A3}" presName="nodeFollowingNodes" presStyleLbl="node1" presStyleIdx="1" presStyleCnt="5" custScaleX="68302" custScaleY="91106" custRadScaleRad="130161" custRadScaleInc="2990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38F6F2-2B39-4256-86B8-96AEF06BA2BC}" type="pres">
      <dgm:prSet presAssocID="{9F59F7B2-1DEC-429A-82F9-7F9D9AE4E7D2}" presName="nodeFollowingNodes" presStyleLbl="node1" presStyleIdx="2" presStyleCnt="5" custScaleX="68302" custScaleY="70187" custRadScaleRad="116559" custRadScaleInc="15791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4BF33F7-22BF-43DF-8478-887A8CEFE451}" type="pres">
      <dgm:prSet presAssocID="{54C2FC0E-AB89-4275-90B2-4532E4AE7943}" presName="nodeFollowingNodes" presStyleLbl="node1" presStyleIdx="3" presStyleCnt="5" custScaleX="68302" custScaleY="51522" custRadScaleRad="109328" custRadScaleInc="24905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0C4CF175-2FCB-4A06-9759-30C7AAAF3BE4}" type="pres">
      <dgm:prSet presAssocID="{E6DFE472-3247-470C-AB6A-549526D2EB80}" presName="nodeFollowingNodes" presStyleLbl="node1" presStyleIdx="4" presStyleCnt="5" custScaleX="68302" custScaleY="89625" custRadScaleRad="114222" custRadScaleInc="-2955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77FF255C-CEE8-46A4-84F6-9B0F7E47436E}" srcId="{C6163E24-9708-4C47-9F75-8EB755CE6604}" destId="{E6DFE472-3247-470C-AB6A-549526D2EB80}" srcOrd="4" destOrd="0" parTransId="{DF1EDBC2-E720-4DEC-AFB6-B48E69D7171E}" sibTransId="{317639F5-6611-4DAC-A54F-35EE6C26B535}"/>
    <dgm:cxn modelId="{79307979-722C-4A58-92BD-69F7AF1BAF1D}" type="presOf" srcId="{6AAC94B8-C5A0-489D-9103-A5A35C8B07A3}" destId="{2107EF17-DA92-4F6C-BEDF-02FB189E9CD3}" srcOrd="0" destOrd="0" presId="urn:microsoft.com/office/officeart/2005/8/layout/cycle3"/>
    <dgm:cxn modelId="{59803CCA-D136-4DF8-8773-F0788724E1C5}" srcId="{C6163E24-9708-4C47-9F75-8EB755CE6604}" destId="{9F59F7B2-1DEC-429A-82F9-7F9D9AE4E7D2}" srcOrd="2" destOrd="0" parTransId="{D180D232-97E3-46BD-AE01-3C8D6EBA621A}" sibTransId="{757966E9-E4B5-4F1E-A4F1-2554054BCC57}"/>
    <dgm:cxn modelId="{99A9E677-9204-4C28-AD31-B7F1E219D083}" type="presOf" srcId="{9387476E-AF91-4502-8A62-6A27899E9A99}" destId="{BF9F0378-1590-47B2-AFEF-28AAFF094AB7}" srcOrd="0" destOrd="0" presId="urn:microsoft.com/office/officeart/2005/8/layout/cycle3"/>
    <dgm:cxn modelId="{264A7F75-9567-4051-BA1F-C64B966868BB}" srcId="{C6163E24-9708-4C47-9F75-8EB755CE6604}" destId="{6AAC94B8-C5A0-489D-9103-A5A35C8B07A3}" srcOrd="1" destOrd="0" parTransId="{0E2B8A24-25DC-4B08-AA4F-C54345C7CFEF}" sibTransId="{E2A92633-5F4B-4536-9B12-AD6F894BD9A4}"/>
    <dgm:cxn modelId="{CBCC27B6-2F7F-4D75-AF47-B982C2902196}" type="presOf" srcId="{E6DFE472-3247-470C-AB6A-549526D2EB80}" destId="{0C4CF175-2FCB-4A06-9759-30C7AAAF3BE4}" srcOrd="0" destOrd="0" presId="urn:microsoft.com/office/officeart/2005/8/layout/cycle3"/>
    <dgm:cxn modelId="{818800AC-0796-422D-87BF-7D4A59787FD6}" type="presOf" srcId="{C6163E24-9708-4C47-9F75-8EB755CE6604}" destId="{59708D90-37E5-4BE2-8B97-470A62F10E74}" srcOrd="0" destOrd="0" presId="urn:microsoft.com/office/officeart/2005/8/layout/cycle3"/>
    <dgm:cxn modelId="{CE2B9580-D498-4467-A08F-BBED257D6293}" type="presOf" srcId="{54C2FC0E-AB89-4275-90B2-4532E4AE7943}" destId="{C4BF33F7-22BF-43DF-8478-887A8CEFE451}" srcOrd="0" destOrd="0" presId="urn:microsoft.com/office/officeart/2005/8/layout/cycle3"/>
    <dgm:cxn modelId="{1B3CB820-0717-4E17-A601-BF9CDFFD74DE}" type="presOf" srcId="{CFE70929-B64E-4D30-A360-8FBD7DA5C113}" destId="{62843C83-FB7C-4FCB-B92D-8504583DCD88}" srcOrd="0" destOrd="0" presId="urn:microsoft.com/office/officeart/2005/8/layout/cycle3"/>
    <dgm:cxn modelId="{BAD4444D-5CFD-4284-84D1-27150609BEA4}" type="presOf" srcId="{9F59F7B2-1DEC-429A-82F9-7F9D9AE4E7D2}" destId="{FB38F6F2-2B39-4256-86B8-96AEF06BA2BC}" srcOrd="0" destOrd="0" presId="urn:microsoft.com/office/officeart/2005/8/layout/cycle3"/>
    <dgm:cxn modelId="{3F56B482-E3B3-4B05-A576-FB48430924FE}" srcId="{C6163E24-9708-4C47-9F75-8EB755CE6604}" destId="{54C2FC0E-AB89-4275-90B2-4532E4AE7943}" srcOrd="3" destOrd="0" parTransId="{B7E0A1B1-AD41-4279-9875-CEEBBD050FD0}" sibTransId="{44CAC2BB-7C33-4809-ABA3-68DC78815A5C}"/>
    <dgm:cxn modelId="{5568A6FA-1E9C-4E40-813B-8EC7FDFFE768}" srcId="{C6163E24-9708-4C47-9F75-8EB755CE6604}" destId="{9387476E-AF91-4502-8A62-6A27899E9A99}" srcOrd="0" destOrd="0" parTransId="{836A19DD-2EF0-419C-AA04-0448E6481A0E}" sibTransId="{CFE70929-B64E-4D30-A360-8FBD7DA5C113}"/>
    <dgm:cxn modelId="{38E91AD9-0B3C-4218-802E-B4881984C25E}" type="presParOf" srcId="{59708D90-37E5-4BE2-8B97-470A62F10E74}" destId="{E5E75B5D-02DD-4B7A-8AE7-523FC26DA37D}" srcOrd="0" destOrd="0" presId="urn:microsoft.com/office/officeart/2005/8/layout/cycle3"/>
    <dgm:cxn modelId="{5B7EC057-6B75-48E0-8967-58BEE7164D77}" type="presParOf" srcId="{E5E75B5D-02DD-4B7A-8AE7-523FC26DA37D}" destId="{BF9F0378-1590-47B2-AFEF-28AAFF094AB7}" srcOrd="0" destOrd="0" presId="urn:microsoft.com/office/officeart/2005/8/layout/cycle3"/>
    <dgm:cxn modelId="{658CBBF6-21F3-4035-9400-B9CE0AFEA4DE}" type="presParOf" srcId="{E5E75B5D-02DD-4B7A-8AE7-523FC26DA37D}" destId="{62843C83-FB7C-4FCB-B92D-8504583DCD88}" srcOrd="1" destOrd="0" presId="urn:microsoft.com/office/officeart/2005/8/layout/cycle3"/>
    <dgm:cxn modelId="{7A659FB2-CE54-44F8-8548-451AEDF6A5DA}" type="presParOf" srcId="{E5E75B5D-02DD-4B7A-8AE7-523FC26DA37D}" destId="{2107EF17-DA92-4F6C-BEDF-02FB189E9CD3}" srcOrd="2" destOrd="0" presId="urn:microsoft.com/office/officeart/2005/8/layout/cycle3"/>
    <dgm:cxn modelId="{6030D3E2-7925-4FE4-B0F4-376F7C6D8215}" type="presParOf" srcId="{E5E75B5D-02DD-4B7A-8AE7-523FC26DA37D}" destId="{FB38F6F2-2B39-4256-86B8-96AEF06BA2BC}" srcOrd="3" destOrd="0" presId="urn:microsoft.com/office/officeart/2005/8/layout/cycle3"/>
    <dgm:cxn modelId="{A6091B29-F427-4C8D-9C8F-7BB38D20A769}" type="presParOf" srcId="{E5E75B5D-02DD-4B7A-8AE7-523FC26DA37D}" destId="{C4BF33F7-22BF-43DF-8478-887A8CEFE451}" srcOrd="4" destOrd="0" presId="urn:microsoft.com/office/officeart/2005/8/layout/cycle3"/>
    <dgm:cxn modelId="{8F25FAE7-7082-47AF-8566-C721FDCAE090}" type="presParOf" srcId="{E5E75B5D-02DD-4B7A-8AE7-523FC26DA37D}" destId="{0C4CF175-2FCB-4A06-9759-30C7AAAF3BE4}" srcOrd="5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630A2C-BF4B-4E6C-95C8-B4221C2DFF76}" type="doc">
      <dgm:prSet loTypeId="urn:microsoft.com/office/officeart/2008/layout/HorizontalMultiLevelHierarchy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2DD0FE-BB91-4B90-B8EC-246ED82E3F97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PREDLAGANA REŠITEV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68E0B636-9418-4176-BD10-152B2DAEFA15}" type="sibTrans" cxnId="{EBD44E33-AEEC-4D3E-8EB9-ADBF22C6471F}">
      <dgm:prSet/>
      <dgm:spPr/>
      <dgm:t>
        <a:bodyPr/>
        <a:lstStyle/>
        <a:p>
          <a:endParaRPr lang="en-US"/>
        </a:p>
      </dgm:t>
    </dgm:pt>
    <dgm:pt modelId="{2BA8DF42-439F-40DA-A9E4-C7C209D50D81}" type="parTrans" cxnId="{EBD44E33-AEEC-4D3E-8EB9-ADBF22C6471F}">
      <dgm:prSet/>
      <dgm:spPr/>
      <dgm:t>
        <a:bodyPr/>
        <a:lstStyle/>
        <a:p>
          <a:endParaRPr lang="en-US"/>
        </a:p>
      </dgm:t>
    </dgm:pt>
    <dgm:pt modelId="{E41300AA-EBC0-4D18-AAC3-1F6651D1B8B7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POWER BI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99B46F94-B711-43D2-9823-A25D3109A637}" type="sibTrans" cxnId="{47E69ED2-FF22-4B93-909C-1F90E438FA09}">
      <dgm:prSet/>
      <dgm:spPr/>
      <dgm:t>
        <a:bodyPr/>
        <a:lstStyle/>
        <a:p>
          <a:endParaRPr lang="en-US"/>
        </a:p>
      </dgm:t>
    </dgm:pt>
    <dgm:pt modelId="{23830F0F-AF03-4659-983A-F9EEC2AE1164}" type="parTrans" cxnId="{47E69ED2-FF22-4B93-909C-1F90E438FA09}">
      <dgm:prSet/>
      <dgm:spPr>
        <a:ln w="34925">
          <a:solidFill>
            <a:srgbClr val="D2DEEF"/>
          </a:solidFill>
          <a:headEnd type="none"/>
          <a:tailEnd type="triangle"/>
        </a:ln>
      </dgm:spPr>
      <dgm:t>
        <a:bodyPr/>
        <a:lstStyle/>
        <a:p>
          <a:endParaRPr lang="en-US"/>
        </a:p>
      </dgm:t>
    </dgm:pt>
    <dgm:pt modelId="{D2AB0004-FAC4-46B2-8486-FF36FC11A2A1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SSAS - OLAP</a:t>
          </a:r>
          <a:endParaRPr lang="en-US" sz="16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2042246C-58EA-4A91-9CB2-75FA4C1FA880}" type="parTrans" cxnId="{B08A4D3F-D51E-4359-945D-1C19E535838D}">
      <dgm:prSet custT="1"/>
      <dgm:spPr>
        <a:ln w="38100">
          <a:solidFill>
            <a:srgbClr val="DAE7F8"/>
          </a:solidFill>
        </a:ln>
      </dgm:spPr>
      <dgm:t>
        <a:bodyPr/>
        <a:lstStyle/>
        <a:p>
          <a:endParaRPr lang="en-US" sz="700"/>
        </a:p>
      </dgm:t>
    </dgm:pt>
    <dgm:pt modelId="{C943BB36-CB27-4174-AD89-53153FE8A366}" type="sibTrans" cxnId="{B08A4D3F-D51E-4359-945D-1C19E535838D}">
      <dgm:prSet/>
      <dgm:spPr/>
      <dgm:t>
        <a:bodyPr/>
        <a:lstStyle/>
        <a:p>
          <a:endParaRPr lang="en-US"/>
        </a:p>
      </dgm:t>
    </dgm:pt>
    <dgm:pt modelId="{3157720B-DD89-40B2-9C8A-F5EC3473F38F}">
      <dgm:prSet phldrT="[Text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l-SI" sz="16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KEPION</a:t>
          </a:r>
          <a:endParaRPr lang="en-US" sz="16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gm:t>
    </dgm:pt>
    <dgm:pt modelId="{28951AE0-0D01-4E48-90B4-C65D47A80E4F}" type="parTrans" cxnId="{66464DDE-F284-4A51-A9CD-DC61D7555755}">
      <dgm:prSet/>
      <dgm:spPr>
        <a:ln w="38100">
          <a:solidFill>
            <a:srgbClr val="DBE7F7"/>
          </a:solidFill>
        </a:ln>
      </dgm:spPr>
      <dgm:t>
        <a:bodyPr/>
        <a:lstStyle/>
        <a:p>
          <a:endParaRPr lang="en-US">
            <a:solidFill>
              <a:schemeClr val="accent4">
                <a:lumMod val="60000"/>
                <a:lumOff val="40000"/>
              </a:schemeClr>
            </a:solidFill>
          </a:endParaRPr>
        </a:p>
      </dgm:t>
    </dgm:pt>
    <dgm:pt modelId="{BABFAC24-1506-434D-AF32-9ABFA998C707}" type="sibTrans" cxnId="{66464DDE-F284-4A51-A9CD-DC61D7555755}">
      <dgm:prSet/>
      <dgm:spPr/>
      <dgm:t>
        <a:bodyPr/>
        <a:lstStyle/>
        <a:p>
          <a:endParaRPr lang="en-US"/>
        </a:p>
      </dgm:t>
    </dgm:pt>
    <dgm:pt modelId="{EE88470E-A3BB-4E3E-89F0-6E4A06FEA466}" type="pres">
      <dgm:prSet presAssocID="{20630A2C-BF4B-4E6C-95C8-B4221C2DFF7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BDF0671-FC75-4A33-9A6D-15CDC678348B}" type="pres">
      <dgm:prSet presAssocID="{922DD0FE-BB91-4B90-B8EC-246ED82E3F97}" presName="root1" presStyleCnt="0"/>
      <dgm:spPr/>
    </dgm:pt>
    <dgm:pt modelId="{551B6FF5-187A-485B-9CC2-1CB6CD51FCB4}" type="pres">
      <dgm:prSet presAssocID="{922DD0FE-BB91-4B90-B8EC-246ED82E3F97}" presName="LevelOneTextNode" presStyleLbl="node0" presStyleIdx="0" presStyleCnt="1" custAng="5400000" custScaleX="94661" custScaleY="36082" custLinFactNeighborX="53020" custLinFactNeighborY="-17874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AFF05520-879C-4BAD-91B5-A6C4E1427737}" type="pres">
      <dgm:prSet presAssocID="{922DD0FE-BB91-4B90-B8EC-246ED82E3F97}" presName="level2hierChild" presStyleCnt="0"/>
      <dgm:spPr/>
    </dgm:pt>
    <dgm:pt modelId="{47D7EFE3-61A1-4476-996A-6F21887926EF}" type="pres">
      <dgm:prSet presAssocID="{23830F0F-AF03-4659-983A-F9EEC2AE1164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81BC05E5-8E10-4518-94D1-A93B3558D840}" type="pres">
      <dgm:prSet presAssocID="{23830F0F-AF03-4659-983A-F9EEC2AE1164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713E6A1-20F6-4848-93BE-4C77B2BDC6C3}" type="pres">
      <dgm:prSet presAssocID="{E41300AA-EBC0-4D18-AAC3-1F6651D1B8B7}" presName="root2" presStyleCnt="0"/>
      <dgm:spPr/>
    </dgm:pt>
    <dgm:pt modelId="{BC805969-04A3-4123-8972-AE8F5DDD65AE}" type="pres">
      <dgm:prSet presAssocID="{E41300AA-EBC0-4D18-AAC3-1F6651D1B8B7}" presName="LevelTwoTextNode" presStyleLbl="node2" presStyleIdx="0" presStyleCnt="3" custScaleX="90899" custScaleY="57320" custLinFactNeighborX="53388" custLinFactNeighborY="-90620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7B82B22-E80B-4289-9154-8FB0C06CE211}" type="pres">
      <dgm:prSet presAssocID="{E41300AA-EBC0-4D18-AAC3-1F6651D1B8B7}" presName="level3hierChild" presStyleCnt="0"/>
      <dgm:spPr/>
    </dgm:pt>
    <dgm:pt modelId="{34C4F63E-1337-4FCD-96E1-83A7495AFC38}" type="pres">
      <dgm:prSet presAssocID="{2042246C-58EA-4A91-9CB2-75FA4C1FA880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CAFB0A53-A2B4-4EFF-9102-9A79A086D882}" type="pres">
      <dgm:prSet presAssocID="{2042246C-58EA-4A91-9CB2-75FA4C1FA880}" presName="connTx" presStyleLbl="parChTrans1D2" presStyleIdx="1" presStyleCnt="3"/>
      <dgm:spPr/>
      <dgm:t>
        <a:bodyPr/>
        <a:lstStyle/>
        <a:p>
          <a:endParaRPr lang="en-US"/>
        </a:p>
      </dgm:t>
    </dgm:pt>
    <dgm:pt modelId="{D68E5159-F977-41D6-80D2-EE00EAD79135}" type="pres">
      <dgm:prSet presAssocID="{D2AB0004-FAC4-46B2-8486-FF36FC11A2A1}" presName="root2" presStyleCnt="0"/>
      <dgm:spPr/>
    </dgm:pt>
    <dgm:pt modelId="{17BE8602-8643-4FB0-8C24-AB3520089312}" type="pres">
      <dgm:prSet presAssocID="{D2AB0004-FAC4-46B2-8486-FF36FC11A2A1}" presName="LevelTwoTextNode" presStyleLbl="node2" presStyleIdx="1" presStyleCnt="3" custScaleX="90899" custScaleY="57320" custLinFactNeighborX="50600" custLinFactNeighborY="-92994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51A258B-37F6-4AB8-9DCA-E6CB2806ACD0}" type="pres">
      <dgm:prSet presAssocID="{D2AB0004-FAC4-46B2-8486-FF36FC11A2A1}" presName="level3hierChild" presStyleCnt="0"/>
      <dgm:spPr/>
    </dgm:pt>
    <dgm:pt modelId="{23DBC8B4-E916-4819-AEC8-88450D6FAA2A}" type="pres">
      <dgm:prSet presAssocID="{28951AE0-0D01-4E48-90B4-C65D47A80E4F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4B6F259F-44D4-4A18-BF79-25D28B9605E4}" type="pres">
      <dgm:prSet presAssocID="{28951AE0-0D01-4E48-90B4-C65D47A80E4F}" presName="connTx" presStyleLbl="parChTrans1D2" presStyleIdx="2" presStyleCnt="3"/>
      <dgm:spPr/>
      <dgm:t>
        <a:bodyPr/>
        <a:lstStyle/>
        <a:p>
          <a:endParaRPr lang="en-US"/>
        </a:p>
      </dgm:t>
    </dgm:pt>
    <dgm:pt modelId="{F88843D5-74B5-4DED-8226-22F4FEFEA756}" type="pres">
      <dgm:prSet presAssocID="{3157720B-DD89-40B2-9C8A-F5EC3473F38F}" presName="root2" presStyleCnt="0"/>
      <dgm:spPr/>
    </dgm:pt>
    <dgm:pt modelId="{30286819-5958-414A-B049-F71A5D494A11}" type="pres">
      <dgm:prSet presAssocID="{3157720B-DD89-40B2-9C8A-F5EC3473F38F}" presName="LevelTwoTextNode" presStyleLbl="node2" presStyleIdx="2" presStyleCnt="3" custScaleX="90899" custScaleY="57320" custLinFactNeighborX="50600" custLinFactNeighborY="-97658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E77434AF-ED95-4284-9762-BAD3B6676288}" type="pres">
      <dgm:prSet presAssocID="{3157720B-DD89-40B2-9C8A-F5EC3473F38F}" presName="level3hierChild" presStyleCnt="0"/>
      <dgm:spPr/>
    </dgm:pt>
  </dgm:ptLst>
  <dgm:cxnLst>
    <dgm:cxn modelId="{285C2C6F-E262-45F9-8AB3-B880E43D9125}" type="presOf" srcId="{2042246C-58EA-4A91-9CB2-75FA4C1FA880}" destId="{34C4F63E-1337-4FCD-96E1-83A7495AFC38}" srcOrd="0" destOrd="0" presId="urn:microsoft.com/office/officeart/2008/layout/HorizontalMultiLevelHierarchy"/>
    <dgm:cxn modelId="{47E69ED2-FF22-4B93-909C-1F90E438FA09}" srcId="{922DD0FE-BB91-4B90-B8EC-246ED82E3F97}" destId="{E41300AA-EBC0-4D18-AAC3-1F6651D1B8B7}" srcOrd="0" destOrd="0" parTransId="{23830F0F-AF03-4659-983A-F9EEC2AE1164}" sibTransId="{99B46F94-B711-43D2-9823-A25D3109A637}"/>
    <dgm:cxn modelId="{9824D1AD-5D81-4EE4-8EF4-08BAFB8C1F51}" type="presOf" srcId="{20630A2C-BF4B-4E6C-95C8-B4221C2DFF76}" destId="{EE88470E-A3BB-4E3E-89F0-6E4A06FEA466}" srcOrd="0" destOrd="0" presId="urn:microsoft.com/office/officeart/2008/layout/HorizontalMultiLevelHierarchy"/>
    <dgm:cxn modelId="{66464DDE-F284-4A51-A9CD-DC61D7555755}" srcId="{922DD0FE-BB91-4B90-B8EC-246ED82E3F97}" destId="{3157720B-DD89-40B2-9C8A-F5EC3473F38F}" srcOrd="2" destOrd="0" parTransId="{28951AE0-0D01-4E48-90B4-C65D47A80E4F}" sibTransId="{BABFAC24-1506-434D-AF32-9ABFA998C707}"/>
    <dgm:cxn modelId="{3ACDFF9B-12BD-48A8-A05E-4F4CF02F0BEB}" type="presOf" srcId="{23830F0F-AF03-4659-983A-F9EEC2AE1164}" destId="{81BC05E5-8E10-4518-94D1-A93B3558D840}" srcOrd="1" destOrd="0" presId="urn:microsoft.com/office/officeart/2008/layout/HorizontalMultiLevelHierarchy"/>
    <dgm:cxn modelId="{3B2AB2FB-E7F0-4B2C-8C2F-E795AA0BBC62}" type="presOf" srcId="{23830F0F-AF03-4659-983A-F9EEC2AE1164}" destId="{47D7EFE3-61A1-4476-996A-6F21887926EF}" srcOrd="0" destOrd="0" presId="urn:microsoft.com/office/officeart/2008/layout/HorizontalMultiLevelHierarchy"/>
    <dgm:cxn modelId="{B08A4D3F-D51E-4359-945D-1C19E535838D}" srcId="{922DD0FE-BB91-4B90-B8EC-246ED82E3F97}" destId="{D2AB0004-FAC4-46B2-8486-FF36FC11A2A1}" srcOrd="1" destOrd="0" parTransId="{2042246C-58EA-4A91-9CB2-75FA4C1FA880}" sibTransId="{C943BB36-CB27-4174-AD89-53153FE8A366}"/>
    <dgm:cxn modelId="{EBD44E33-AEEC-4D3E-8EB9-ADBF22C6471F}" srcId="{20630A2C-BF4B-4E6C-95C8-B4221C2DFF76}" destId="{922DD0FE-BB91-4B90-B8EC-246ED82E3F97}" srcOrd="0" destOrd="0" parTransId="{2BA8DF42-439F-40DA-A9E4-C7C209D50D81}" sibTransId="{68E0B636-9418-4176-BD10-152B2DAEFA15}"/>
    <dgm:cxn modelId="{E241391F-760D-4D95-BB91-D9561BD9C143}" type="presOf" srcId="{2042246C-58EA-4A91-9CB2-75FA4C1FA880}" destId="{CAFB0A53-A2B4-4EFF-9102-9A79A086D882}" srcOrd="1" destOrd="0" presId="urn:microsoft.com/office/officeart/2008/layout/HorizontalMultiLevelHierarchy"/>
    <dgm:cxn modelId="{9870B0DB-E9E0-4DCE-A72A-4B144D125853}" type="presOf" srcId="{E41300AA-EBC0-4D18-AAC3-1F6651D1B8B7}" destId="{BC805969-04A3-4123-8972-AE8F5DDD65AE}" srcOrd="0" destOrd="0" presId="urn:microsoft.com/office/officeart/2008/layout/HorizontalMultiLevelHierarchy"/>
    <dgm:cxn modelId="{AD5E4F6D-70EC-4893-BCC7-B747002528B1}" type="presOf" srcId="{922DD0FE-BB91-4B90-B8EC-246ED82E3F97}" destId="{551B6FF5-187A-485B-9CC2-1CB6CD51FCB4}" srcOrd="0" destOrd="0" presId="urn:microsoft.com/office/officeart/2008/layout/HorizontalMultiLevelHierarchy"/>
    <dgm:cxn modelId="{68D808B9-61C3-47FE-BAA7-C55EC988E15E}" type="presOf" srcId="{3157720B-DD89-40B2-9C8A-F5EC3473F38F}" destId="{30286819-5958-414A-B049-F71A5D494A11}" srcOrd="0" destOrd="0" presId="urn:microsoft.com/office/officeart/2008/layout/HorizontalMultiLevelHierarchy"/>
    <dgm:cxn modelId="{321DC4B9-78B4-42A9-9DB9-8918BDE620C2}" type="presOf" srcId="{D2AB0004-FAC4-46B2-8486-FF36FC11A2A1}" destId="{17BE8602-8643-4FB0-8C24-AB3520089312}" srcOrd="0" destOrd="0" presId="urn:microsoft.com/office/officeart/2008/layout/HorizontalMultiLevelHierarchy"/>
    <dgm:cxn modelId="{ACF64A40-BEEA-45A5-9ED2-304915E8FF16}" type="presOf" srcId="{28951AE0-0D01-4E48-90B4-C65D47A80E4F}" destId="{23DBC8B4-E916-4819-AEC8-88450D6FAA2A}" srcOrd="0" destOrd="0" presId="urn:microsoft.com/office/officeart/2008/layout/HorizontalMultiLevelHierarchy"/>
    <dgm:cxn modelId="{DABFC144-C180-42A2-B0CC-0E31043A74D2}" type="presOf" srcId="{28951AE0-0D01-4E48-90B4-C65D47A80E4F}" destId="{4B6F259F-44D4-4A18-BF79-25D28B9605E4}" srcOrd="1" destOrd="0" presId="urn:microsoft.com/office/officeart/2008/layout/HorizontalMultiLevelHierarchy"/>
    <dgm:cxn modelId="{AB97601B-EED7-4068-8CF8-EEE96A6E3E8C}" type="presParOf" srcId="{EE88470E-A3BB-4E3E-89F0-6E4A06FEA466}" destId="{8BDF0671-FC75-4A33-9A6D-15CDC678348B}" srcOrd="0" destOrd="0" presId="urn:microsoft.com/office/officeart/2008/layout/HorizontalMultiLevelHierarchy"/>
    <dgm:cxn modelId="{7889A108-F907-447A-92D5-5EED41C12A19}" type="presParOf" srcId="{8BDF0671-FC75-4A33-9A6D-15CDC678348B}" destId="{551B6FF5-187A-485B-9CC2-1CB6CD51FCB4}" srcOrd="0" destOrd="0" presId="urn:microsoft.com/office/officeart/2008/layout/HorizontalMultiLevelHierarchy"/>
    <dgm:cxn modelId="{51132C6A-BA3F-4012-9297-7A0CD6F8FE2D}" type="presParOf" srcId="{8BDF0671-FC75-4A33-9A6D-15CDC678348B}" destId="{AFF05520-879C-4BAD-91B5-A6C4E1427737}" srcOrd="1" destOrd="0" presId="urn:microsoft.com/office/officeart/2008/layout/HorizontalMultiLevelHierarchy"/>
    <dgm:cxn modelId="{2E890AD1-0165-476B-B02E-45C38426495C}" type="presParOf" srcId="{AFF05520-879C-4BAD-91B5-A6C4E1427737}" destId="{47D7EFE3-61A1-4476-996A-6F21887926EF}" srcOrd="0" destOrd="0" presId="urn:microsoft.com/office/officeart/2008/layout/HorizontalMultiLevelHierarchy"/>
    <dgm:cxn modelId="{399EFF26-8B52-4799-BC5A-6C99C1056102}" type="presParOf" srcId="{47D7EFE3-61A1-4476-996A-6F21887926EF}" destId="{81BC05E5-8E10-4518-94D1-A93B3558D840}" srcOrd="0" destOrd="0" presId="urn:microsoft.com/office/officeart/2008/layout/HorizontalMultiLevelHierarchy"/>
    <dgm:cxn modelId="{99E7243C-7791-498D-B349-716B6B1BB441}" type="presParOf" srcId="{AFF05520-879C-4BAD-91B5-A6C4E1427737}" destId="{7713E6A1-20F6-4848-93BE-4C77B2BDC6C3}" srcOrd="1" destOrd="0" presId="urn:microsoft.com/office/officeart/2008/layout/HorizontalMultiLevelHierarchy"/>
    <dgm:cxn modelId="{161A938C-92A3-4CAA-B0C0-CE5E00D800D4}" type="presParOf" srcId="{7713E6A1-20F6-4848-93BE-4C77B2BDC6C3}" destId="{BC805969-04A3-4123-8972-AE8F5DDD65AE}" srcOrd="0" destOrd="0" presId="urn:microsoft.com/office/officeart/2008/layout/HorizontalMultiLevelHierarchy"/>
    <dgm:cxn modelId="{5C28FD25-527C-436C-9214-8F0C9456CC25}" type="presParOf" srcId="{7713E6A1-20F6-4848-93BE-4C77B2BDC6C3}" destId="{37B82B22-E80B-4289-9154-8FB0C06CE211}" srcOrd="1" destOrd="0" presId="urn:microsoft.com/office/officeart/2008/layout/HorizontalMultiLevelHierarchy"/>
    <dgm:cxn modelId="{2D10E96A-3426-4852-BA68-06B630CF0EE3}" type="presParOf" srcId="{AFF05520-879C-4BAD-91B5-A6C4E1427737}" destId="{34C4F63E-1337-4FCD-96E1-83A7495AFC38}" srcOrd="2" destOrd="0" presId="urn:microsoft.com/office/officeart/2008/layout/HorizontalMultiLevelHierarchy"/>
    <dgm:cxn modelId="{19316CFC-9C21-416F-A57D-E4F052E5C920}" type="presParOf" srcId="{34C4F63E-1337-4FCD-96E1-83A7495AFC38}" destId="{CAFB0A53-A2B4-4EFF-9102-9A79A086D882}" srcOrd="0" destOrd="0" presId="urn:microsoft.com/office/officeart/2008/layout/HorizontalMultiLevelHierarchy"/>
    <dgm:cxn modelId="{A483AECE-41DE-4469-BD83-C6BA2273946D}" type="presParOf" srcId="{AFF05520-879C-4BAD-91B5-A6C4E1427737}" destId="{D68E5159-F977-41D6-80D2-EE00EAD79135}" srcOrd="3" destOrd="0" presId="urn:microsoft.com/office/officeart/2008/layout/HorizontalMultiLevelHierarchy"/>
    <dgm:cxn modelId="{C6C19F0B-2A86-495E-B2D8-31C45CE289BE}" type="presParOf" srcId="{D68E5159-F977-41D6-80D2-EE00EAD79135}" destId="{17BE8602-8643-4FB0-8C24-AB3520089312}" srcOrd="0" destOrd="0" presId="urn:microsoft.com/office/officeart/2008/layout/HorizontalMultiLevelHierarchy"/>
    <dgm:cxn modelId="{B6F9CF5C-34BF-49C3-9D97-EC9A4E1FD47D}" type="presParOf" srcId="{D68E5159-F977-41D6-80D2-EE00EAD79135}" destId="{C51A258B-37F6-4AB8-9DCA-E6CB2806ACD0}" srcOrd="1" destOrd="0" presId="urn:microsoft.com/office/officeart/2008/layout/HorizontalMultiLevelHierarchy"/>
    <dgm:cxn modelId="{EC3107B2-8B87-47C5-B1FD-9188E6F346D1}" type="presParOf" srcId="{AFF05520-879C-4BAD-91B5-A6C4E1427737}" destId="{23DBC8B4-E916-4819-AEC8-88450D6FAA2A}" srcOrd="4" destOrd="0" presId="urn:microsoft.com/office/officeart/2008/layout/HorizontalMultiLevelHierarchy"/>
    <dgm:cxn modelId="{F55240A1-94F1-4FD6-BC01-6CC22FC0E5F1}" type="presParOf" srcId="{23DBC8B4-E916-4819-AEC8-88450D6FAA2A}" destId="{4B6F259F-44D4-4A18-BF79-25D28B9605E4}" srcOrd="0" destOrd="0" presId="urn:microsoft.com/office/officeart/2008/layout/HorizontalMultiLevelHierarchy"/>
    <dgm:cxn modelId="{666249F9-6974-4A41-B6AA-BEE625BE48FB}" type="presParOf" srcId="{AFF05520-879C-4BAD-91B5-A6C4E1427737}" destId="{F88843D5-74B5-4DED-8226-22F4FEFEA756}" srcOrd="5" destOrd="0" presId="urn:microsoft.com/office/officeart/2008/layout/HorizontalMultiLevelHierarchy"/>
    <dgm:cxn modelId="{FEC9A767-CCDE-420B-9993-DDBB8F0F3A6A}" type="presParOf" srcId="{F88843D5-74B5-4DED-8226-22F4FEFEA756}" destId="{30286819-5958-414A-B049-F71A5D494A11}" srcOrd="0" destOrd="0" presId="urn:microsoft.com/office/officeart/2008/layout/HorizontalMultiLevelHierarchy"/>
    <dgm:cxn modelId="{BB1EBF32-966C-4574-BA92-0D3437449F4B}" type="presParOf" srcId="{F88843D5-74B5-4DED-8226-22F4FEFEA756}" destId="{E77434AF-ED95-4284-9762-BAD3B667628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FD40E3-0B3C-41D9-8276-FFB0A8F7FDA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0849BFC0-BEEE-445A-ADF4-83B8555D1406}">
      <dgm:prSet phldrT="[Text]"/>
      <dgm:spPr/>
      <dgm:t>
        <a:bodyPr/>
        <a:lstStyle/>
        <a:p>
          <a:r>
            <a:rPr lang="sl-SI" dirty="0"/>
            <a:t>Extract</a:t>
          </a:r>
          <a:endParaRPr lang="en-US" dirty="0"/>
        </a:p>
      </dgm:t>
    </dgm:pt>
    <dgm:pt modelId="{40A95FCF-C545-47BD-A092-8D0932587933}" type="parTrans" cxnId="{4D33FA2E-4319-4366-B786-569170C4CE9F}">
      <dgm:prSet/>
      <dgm:spPr/>
      <dgm:t>
        <a:bodyPr/>
        <a:lstStyle/>
        <a:p>
          <a:endParaRPr lang="en-US"/>
        </a:p>
      </dgm:t>
    </dgm:pt>
    <dgm:pt modelId="{E89E7B01-F4F4-48DB-99C5-FD20005EBDC4}" type="sibTrans" cxnId="{4D33FA2E-4319-4366-B786-569170C4CE9F}">
      <dgm:prSet/>
      <dgm:spPr/>
      <dgm:t>
        <a:bodyPr/>
        <a:lstStyle/>
        <a:p>
          <a:endParaRPr lang="en-US"/>
        </a:p>
      </dgm:t>
    </dgm:pt>
    <dgm:pt modelId="{072C6B49-8B0A-47A5-9D36-B523AACB171D}">
      <dgm:prSet phldrT="[Text]"/>
      <dgm:spPr/>
      <dgm:t>
        <a:bodyPr/>
        <a:lstStyle/>
        <a:p>
          <a:r>
            <a:rPr lang="sl-SI" dirty="0"/>
            <a:t>Transform</a:t>
          </a:r>
          <a:endParaRPr lang="en-US" dirty="0"/>
        </a:p>
      </dgm:t>
    </dgm:pt>
    <dgm:pt modelId="{8F55A181-6A10-41C8-AE07-9FE3836FC752}" type="parTrans" cxnId="{AA2C7D82-7C86-4457-84C7-148DA11BC99B}">
      <dgm:prSet/>
      <dgm:spPr/>
      <dgm:t>
        <a:bodyPr/>
        <a:lstStyle/>
        <a:p>
          <a:endParaRPr lang="en-US"/>
        </a:p>
      </dgm:t>
    </dgm:pt>
    <dgm:pt modelId="{69F05BF7-2589-440B-9FE8-6D2207416DF3}" type="sibTrans" cxnId="{AA2C7D82-7C86-4457-84C7-148DA11BC99B}">
      <dgm:prSet/>
      <dgm:spPr/>
      <dgm:t>
        <a:bodyPr/>
        <a:lstStyle/>
        <a:p>
          <a:endParaRPr lang="en-US"/>
        </a:p>
      </dgm:t>
    </dgm:pt>
    <dgm:pt modelId="{7BF36DE8-C507-48E3-8FE3-088A4D81E438}">
      <dgm:prSet phldrT="[Text]"/>
      <dgm:spPr/>
      <dgm:t>
        <a:bodyPr/>
        <a:lstStyle/>
        <a:p>
          <a:r>
            <a:rPr lang="sl-SI" dirty="0"/>
            <a:t>Load</a:t>
          </a:r>
          <a:endParaRPr lang="en-US" dirty="0"/>
        </a:p>
      </dgm:t>
    </dgm:pt>
    <dgm:pt modelId="{164FA4D3-D2C3-48A2-B60E-3D5F0346BC79}" type="parTrans" cxnId="{799CAEED-787F-48D2-8437-3405CA2FCEA2}">
      <dgm:prSet/>
      <dgm:spPr/>
      <dgm:t>
        <a:bodyPr/>
        <a:lstStyle/>
        <a:p>
          <a:endParaRPr lang="en-US"/>
        </a:p>
      </dgm:t>
    </dgm:pt>
    <dgm:pt modelId="{C98A5D5C-90F8-4108-981F-66714C648D7F}" type="sibTrans" cxnId="{799CAEED-787F-48D2-8437-3405CA2FCEA2}">
      <dgm:prSet/>
      <dgm:spPr/>
      <dgm:t>
        <a:bodyPr/>
        <a:lstStyle/>
        <a:p>
          <a:endParaRPr lang="en-US"/>
        </a:p>
      </dgm:t>
    </dgm:pt>
    <dgm:pt modelId="{5C1722FE-E289-4CB1-BD72-A4B44B0AA24A}" type="pres">
      <dgm:prSet presAssocID="{66FD40E3-0B3C-41D9-8276-FFB0A8F7FDAA}" presName="CompostProcess" presStyleCnt="0">
        <dgm:presLayoutVars>
          <dgm:dir/>
          <dgm:resizeHandles val="exact"/>
        </dgm:presLayoutVars>
      </dgm:prSet>
      <dgm:spPr/>
    </dgm:pt>
    <dgm:pt modelId="{1D488559-7390-411B-B536-1764527EE93A}" type="pres">
      <dgm:prSet presAssocID="{66FD40E3-0B3C-41D9-8276-FFB0A8F7FDAA}" presName="arrow" presStyleLbl="bgShp" presStyleIdx="0" presStyleCnt="1"/>
      <dgm:spPr/>
    </dgm:pt>
    <dgm:pt modelId="{A619DADB-B27D-4BBA-A880-3BCE665FD4D6}" type="pres">
      <dgm:prSet presAssocID="{66FD40E3-0B3C-41D9-8276-FFB0A8F7FDAA}" presName="linearProcess" presStyleCnt="0"/>
      <dgm:spPr/>
    </dgm:pt>
    <dgm:pt modelId="{27514F70-EFC6-48EC-892B-437A1A72ED0E}" type="pres">
      <dgm:prSet presAssocID="{0849BFC0-BEEE-445A-ADF4-83B8555D1406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2FE696-5660-4040-B76A-BBC615603403}" type="pres">
      <dgm:prSet presAssocID="{E89E7B01-F4F4-48DB-99C5-FD20005EBDC4}" presName="sibTrans" presStyleCnt="0"/>
      <dgm:spPr/>
    </dgm:pt>
    <dgm:pt modelId="{91DAECBF-354C-4FED-BD94-F5BBF3A4E0AA}" type="pres">
      <dgm:prSet presAssocID="{072C6B49-8B0A-47A5-9D36-B523AACB171D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70E4D7-6F31-430C-B7A5-CF062C45F183}" type="pres">
      <dgm:prSet presAssocID="{69F05BF7-2589-440B-9FE8-6D2207416DF3}" presName="sibTrans" presStyleCnt="0"/>
      <dgm:spPr/>
    </dgm:pt>
    <dgm:pt modelId="{675EE8B7-6A35-416A-AFA1-6C47AB25BBD6}" type="pres">
      <dgm:prSet presAssocID="{7BF36DE8-C507-48E3-8FE3-088A4D81E43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BFE231-6A27-4CF9-A209-60E6AFE640EC}" type="presOf" srcId="{7BF36DE8-C507-48E3-8FE3-088A4D81E438}" destId="{675EE8B7-6A35-416A-AFA1-6C47AB25BBD6}" srcOrd="0" destOrd="0" presId="urn:microsoft.com/office/officeart/2005/8/layout/hProcess9"/>
    <dgm:cxn modelId="{1A5251B7-80B8-4D7D-A17E-3347CD75B840}" type="presOf" srcId="{0849BFC0-BEEE-445A-ADF4-83B8555D1406}" destId="{27514F70-EFC6-48EC-892B-437A1A72ED0E}" srcOrd="0" destOrd="0" presId="urn:microsoft.com/office/officeart/2005/8/layout/hProcess9"/>
    <dgm:cxn modelId="{799CAEED-787F-48D2-8437-3405CA2FCEA2}" srcId="{66FD40E3-0B3C-41D9-8276-FFB0A8F7FDAA}" destId="{7BF36DE8-C507-48E3-8FE3-088A4D81E438}" srcOrd="2" destOrd="0" parTransId="{164FA4D3-D2C3-48A2-B60E-3D5F0346BC79}" sibTransId="{C98A5D5C-90F8-4108-981F-66714C648D7F}"/>
    <dgm:cxn modelId="{271DBFA9-28AB-4347-907F-50918C040D35}" type="presOf" srcId="{66FD40E3-0B3C-41D9-8276-FFB0A8F7FDAA}" destId="{5C1722FE-E289-4CB1-BD72-A4B44B0AA24A}" srcOrd="0" destOrd="0" presId="urn:microsoft.com/office/officeart/2005/8/layout/hProcess9"/>
    <dgm:cxn modelId="{AA2C7D82-7C86-4457-84C7-148DA11BC99B}" srcId="{66FD40E3-0B3C-41D9-8276-FFB0A8F7FDAA}" destId="{072C6B49-8B0A-47A5-9D36-B523AACB171D}" srcOrd="1" destOrd="0" parTransId="{8F55A181-6A10-41C8-AE07-9FE3836FC752}" sibTransId="{69F05BF7-2589-440B-9FE8-6D2207416DF3}"/>
    <dgm:cxn modelId="{63C35B5E-EEA1-4C65-931E-CFBBBC60A142}" type="presOf" srcId="{072C6B49-8B0A-47A5-9D36-B523AACB171D}" destId="{91DAECBF-354C-4FED-BD94-F5BBF3A4E0AA}" srcOrd="0" destOrd="0" presId="urn:microsoft.com/office/officeart/2005/8/layout/hProcess9"/>
    <dgm:cxn modelId="{4D33FA2E-4319-4366-B786-569170C4CE9F}" srcId="{66FD40E3-0B3C-41D9-8276-FFB0A8F7FDAA}" destId="{0849BFC0-BEEE-445A-ADF4-83B8555D1406}" srcOrd="0" destOrd="0" parTransId="{40A95FCF-C545-47BD-A092-8D0932587933}" sibTransId="{E89E7B01-F4F4-48DB-99C5-FD20005EBDC4}"/>
    <dgm:cxn modelId="{E620F343-7971-4486-A83A-4F2A59706A90}" type="presParOf" srcId="{5C1722FE-E289-4CB1-BD72-A4B44B0AA24A}" destId="{1D488559-7390-411B-B536-1764527EE93A}" srcOrd="0" destOrd="0" presId="urn:microsoft.com/office/officeart/2005/8/layout/hProcess9"/>
    <dgm:cxn modelId="{C507E7CD-35C4-476B-8BFF-71D6DFCEAF52}" type="presParOf" srcId="{5C1722FE-E289-4CB1-BD72-A4B44B0AA24A}" destId="{A619DADB-B27D-4BBA-A880-3BCE665FD4D6}" srcOrd="1" destOrd="0" presId="urn:microsoft.com/office/officeart/2005/8/layout/hProcess9"/>
    <dgm:cxn modelId="{A95B77AA-0BF5-4D53-8B0F-C5F7DA14066C}" type="presParOf" srcId="{A619DADB-B27D-4BBA-A880-3BCE665FD4D6}" destId="{27514F70-EFC6-48EC-892B-437A1A72ED0E}" srcOrd="0" destOrd="0" presId="urn:microsoft.com/office/officeart/2005/8/layout/hProcess9"/>
    <dgm:cxn modelId="{6315BAD8-7D1C-4075-8E5E-06809D508190}" type="presParOf" srcId="{A619DADB-B27D-4BBA-A880-3BCE665FD4D6}" destId="{9C2FE696-5660-4040-B76A-BBC615603403}" srcOrd="1" destOrd="0" presId="urn:microsoft.com/office/officeart/2005/8/layout/hProcess9"/>
    <dgm:cxn modelId="{3C4A799E-8B6F-46D5-A6BD-985D2FBCD112}" type="presParOf" srcId="{A619DADB-B27D-4BBA-A880-3BCE665FD4D6}" destId="{91DAECBF-354C-4FED-BD94-F5BBF3A4E0AA}" srcOrd="2" destOrd="0" presId="urn:microsoft.com/office/officeart/2005/8/layout/hProcess9"/>
    <dgm:cxn modelId="{3AEECB03-D901-4D2E-9386-993192BD3F25}" type="presParOf" srcId="{A619DADB-B27D-4BBA-A880-3BCE665FD4D6}" destId="{5D70E4D7-6F31-430C-B7A5-CF062C45F183}" srcOrd="3" destOrd="0" presId="urn:microsoft.com/office/officeart/2005/8/layout/hProcess9"/>
    <dgm:cxn modelId="{78D61776-4354-479C-862F-64D7DD6D37D1}" type="presParOf" srcId="{A619DADB-B27D-4BBA-A880-3BCE665FD4D6}" destId="{675EE8B7-6A35-416A-AFA1-6C47AB25BBD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7DD6118-A942-452A-8C20-07A7E5DAED88}" type="doc">
      <dgm:prSet loTypeId="urn:microsoft.com/office/officeart/2005/8/layout/cycle5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E32353F5-3F32-4F31-A4E1-62A0D5C2C598}">
      <dgm:prSet phldrT="[Text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r>
            <a:rPr lang="sl-SI" dirty="0">
              <a:solidFill>
                <a:srgbClr val="FFFFFF"/>
              </a:solidFill>
              <a:latin typeface="+mn-lt"/>
              <a:cs typeface="Tahoma"/>
            </a:rPr>
            <a:t>Dostop</a:t>
          </a:r>
          <a:endParaRPr lang="en-US" dirty="0">
            <a:solidFill>
              <a:srgbClr val="FFFFFF"/>
            </a:solidFill>
            <a:latin typeface="+mn-lt"/>
            <a:cs typeface="Tahoma"/>
          </a:endParaRPr>
        </a:p>
      </dgm:t>
    </dgm:pt>
    <dgm:pt modelId="{6B7047A2-F55F-4B51-8A16-AD7F833654F3}" type="parTrans" cxnId="{E504DAAE-9A88-423C-B96B-85FFF0745883}">
      <dgm:prSet/>
      <dgm:spPr/>
      <dgm:t>
        <a:bodyPr/>
        <a:lstStyle/>
        <a:p>
          <a:endParaRPr lang="en-US"/>
        </a:p>
      </dgm:t>
    </dgm:pt>
    <dgm:pt modelId="{9072C0AF-E5AA-44CD-9426-8278690C10DF}" type="sibTrans" cxnId="{E504DAAE-9A88-423C-B96B-85FFF0745883}">
      <dgm:prSet/>
      <dgm:spPr/>
      <dgm:t>
        <a:bodyPr/>
        <a:lstStyle/>
        <a:p>
          <a:endParaRPr lang="en-US"/>
        </a:p>
      </dgm:t>
    </dgm:pt>
    <dgm:pt modelId="{E9843F75-AAC4-4149-BDBE-DE0E4936FFB6}">
      <dgm:prSet phldrT="[Text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r>
            <a:rPr lang="sl-SI" dirty="0">
              <a:solidFill>
                <a:srgbClr val="FFFFFF"/>
              </a:solidFill>
              <a:latin typeface="+mn-lt"/>
              <a:cs typeface="Tahoma"/>
            </a:rPr>
            <a:t>Čiščenje</a:t>
          </a:r>
          <a:endParaRPr lang="en-US" dirty="0">
            <a:solidFill>
              <a:srgbClr val="FFFFFF"/>
            </a:solidFill>
            <a:latin typeface="+mn-lt"/>
            <a:cs typeface="Tahoma"/>
          </a:endParaRPr>
        </a:p>
      </dgm:t>
    </dgm:pt>
    <dgm:pt modelId="{FC92445B-B68A-43BF-B1DE-C8838D1B8270}" type="parTrans" cxnId="{30C74052-FC8B-4ED1-979B-FC1D613DCD0B}">
      <dgm:prSet/>
      <dgm:spPr/>
      <dgm:t>
        <a:bodyPr/>
        <a:lstStyle/>
        <a:p>
          <a:endParaRPr lang="en-US"/>
        </a:p>
      </dgm:t>
    </dgm:pt>
    <dgm:pt modelId="{A894AC7E-B4C4-4346-9F8A-7738DA614360}" type="sibTrans" cxnId="{30C74052-FC8B-4ED1-979B-FC1D613DCD0B}">
      <dgm:prSet/>
      <dgm:spPr/>
      <dgm:t>
        <a:bodyPr/>
        <a:lstStyle/>
        <a:p>
          <a:endParaRPr lang="en-US"/>
        </a:p>
      </dgm:t>
    </dgm:pt>
    <dgm:pt modelId="{478F936E-E051-4D33-AB84-93265F37CCF3}">
      <dgm:prSet phldrT="[Text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r>
            <a:rPr lang="sl-SI" dirty="0">
              <a:solidFill>
                <a:srgbClr val="FFFFFF"/>
              </a:solidFill>
              <a:latin typeface="+mn-lt"/>
              <a:cs typeface="Tahoma"/>
            </a:rPr>
            <a:t>Združevanje</a:t>
          </a:r>
          <a:endParaRPr lang="en-US" dirty="0">
            <a:solidFill>
              <a:srgbClr val="FFFFFF"/>
            </a:solidFill>
            <a:latin typeface="+mn-lt"/>
            <a:cs typeface="Tahoma"/>
          </a:endParaRPr>
        </a:p>
      </dgm:t>
    </dgm:pt>
    <dgm:pt modelId="{FE313C6F-28AC-4143-87A3-BA83C75C5790}" type="parTrans" cxnId="{282F9516-7715-4999-A85B-9F5684FBC038}">
      <dgm:prSet/>
      <dgm:spPr/>
      <dgm:t>
        <a:bodyPr/>
        <a:lstStyle/>
        <a:p>
          <a:endParaRPr lang="en-US"/>
        </a:p>
      </dgm:t>
    </dgm:pt>
    <dgm:pt modelId="{BAAD6FF0-4360-4E93-979C-F0B447244700}" type="sibTrans" cxnId="{282F9516-7715-4999-A85B-9F5684FBC038}">
      <dgm:prSet/>
      <dgm:spPr/>
      <dgm:t>
        <a:bodyPr/>
        <a:lstStyle/>
        <a:p>
          <a:endParaRPr lang="en-US"/>
        </a:p>
      </dgm:t>
    </dgm:pt>
    <dgm:pt modelId="{C37F2700-29AA-4E9E-B697-018871E11333}">
      <dgm:prSet phldrT="[Text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r>
            <a:rPr lang="sl-SI" dirty="0">
              <a:solidFill>
                <a:srgbClr val="FFFFFF"/>
              </a:solidFill>
              <a:latin typeface="+mn-lt"/>
              <a:cs typeface="Tahoma"/>
            </a:rPr>
            <a:t>Brskanje</a:t>
          </a:r>
          <a:endParaRPr lang="en-US" dirty="0">
            <a:solidFill>
              <a:srgbClr val="FFFFFF"/>
            </a:solidFill>
            <a:latin typeface="+mn-lt"/>
            <a:cs typeface="Tahoma"/>
          </a:endParaRPr>
        </a:p>
      </dgm:t>
    </dgm:pt>
    <dgm:pt modelId="{2ED71FA5-05FB-4F8B-BD20-D5ABD53F5DB7}" type="parTrans" cxnId="{B488F9C9-F812-404A-ACB0-2DA5E1E55867}">
      <dgm:prSet/>
      <dgm:spPr/>
      <dgm:t>
        <a:bodyPr/>
        <a:lstStyle/>
        <a:p>
          <a:endParaRPr lang="en-US"/>
        </a:p>
      </dgm:t>
    </dgm:pt>
    <dgm:pt modelId="{C91A7332-6475-4869-BC32-204CF01BC325}" type="sibTrans" cxnId="{B488F9C9-F812-404A-ACB0-2DA5E1E55867}">
      <dgm:prSet/>
      <dgm:spPr/>
      <dgm:t>
        <a:bodyPr/>
        <a:lstStyle/>
        <a:p>
          <a:endParaRPr lang="en-US"/>
        </a:p>
      </dgm:t>
    </dgm:pt>
    <dgm:pt modelId="{19729626-099C-4DD1-A26C-9A9E9363B976}">
      <dgm:prSet phldrT="[Text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r>
            <a:rPr lang="sl-SI" dirty="0">
              <a:solidFill>
                <a:srgbClr val="FFFFFF"/>
              </a:solidFill>
              <a:latin typeface="+mn-lt"/>
              <a:cs typeface="Tahoma"/>
            </a:rPr>
            <a:t>Vizualizacija</a:t>
          </a:r>
          <a:endParaRPr lang="en-US" dirty="0">
            <a:solidFill>
              <a:srgbClr val="FFFFFF"/>
            </a:solidFill>
            <a:latin typeface="+mn-lt"/>
            <a:cs typeface="Tahoma"/>
          </a:endParaRPr>
        </a:p>
      </dgm:t>
    </dgm:pt>
    <dgm:pt modelId="{6231A9F5-231C-4D5B-A78B-03B1103F4F11}" type="parTrans" cxnId="{24915006-6A47-414C-93C3-4AE4B21E9C61}">
      <dgm:prSet/>
      <dgm:spPr/>
      <dgm:t>
        <a:bodyPr/>
        <a:lstStyle/>
        <a:p>
          <a:endParaRPr lang="en-US"/>
        </a:p>
      </dgm:t>
    </dgm:pt>
    <dgm:pt modelId="{552A2921-DEA1-4597-A77C-509B1C0287E0}" type="sibTrans" cxnId="{24915006-6A47-414C-93C3-4AE4B21E9C61}">
      <dgm:prSet/>
      <dgm:spPr/>
      <dgm:t>
        <a:bodyPr/>
        <a:lstStyle/>
        <a:p>
          <a:endParaRPr lang="en-US"/>
        </a:p>
      </dgm:t>
    </dgm:pt>
    <dgm:pt modelId="{1582521D-36C9-40D7-9982-844622432DC6}">
      <dgm:prSet phldrT="[Text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r>
            <a:rPr lang="sl-SI" dirty="0">
              <a:solidFill>
                <a:srgbClr val="FFFFFF"/>
              </a:solidFill>
              <a:latin typeface="+mn-lt"/>
              <a:cs typeface="Tahoma"/>
            </a:rPr>
            <a:t>Delitev</a:t>
          </a:r>
          <a:endParaRPr lang="en-US" dirty="0">
            <a:solidFill>
              <a:srgbClr val="FFFFFF"/>
            </a:solidFill>
            <a:latin typeface="+mn-lt"/>
            <a:cs typeface="Tahoma"/>
          </a:endParaRPr>
        </a:p>
      </dgm:t>
    </dgm:pt>
    <dgm:pt modelId="{9B0FB9F5-4919-4486-9E7C-175DD6A8179E}" type="parTrans" cxnId="{8D63BDF1-FEC7-483B-9509-5F9344C5272D}">
      <dgm:prSet/>
      <dgm:spPr/>
      <dgm:t>
        <a:bodyPr/>
        <a:lstStyle/>
        <a:p>
          <a:endParaRPr lang="en-US"/>
        </a:p>
      </dgm:t>
    </dgm:pt>
    <dgm:pt modelId="{8AF55573-A960-4582-B3F6-187D1595C5E4}" type="sibTrans" cxnId="{8D63BDF1-FEC7-483B-9509-5F9344C5272D}">
      <dgm:prSet/>
      <dgm:spPr/>
      <dgm:t>
        <a:bodyPr/>
        <a:lstStyle/>
        <a:p>
          <a:endParaRPr lang="en-US"/>
        </a:p>
      </dgm:t>
    </dgm:pt>
    <dgm:pt modelId="{A8DED8D5-7AF2-4AE3-A1CD-EA918DE81A48}" type="pres">
      <dgm:prSet presAssocID="{07DD6118-A942-452A-8C20-07A7E5DAED8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E717BC-4E5A-48EA-857D-7A236DABD4ED}" type="pres">
      <dgm:prSet presAssocID="{E32353F5-3F32-4F31-A4E1-62A0D5C2C598}" presName="node" presStyleLbl="node1" presStyleIdx="0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A2E0C4-DD37-41E6-98FC-AA8E3751E7A6}" type="pres">
      <dgm:prSet presAssocID="{E32353F5-3F32-4F31-A4E1-62A0D5C2C598}" presName="spNode" presStyleCnt="0"/>
      <dgm:spPr/>
    </dgm:pt>
    <dgm:pt modelId="{E6C357BB-AEF9-40F6-9CD3-E47D552A44AA}" type="pres">
      <dgm:prSet presAssocID="{9072C0AF-E5AA-44CD-9426-8278690C10DF}" presName="sibTrans" presStyleLbl="sibTrans1D1" presStyleIdx="0" presStyleCnt="6"/>
      <dgm:spPr/>
      <dgm:t>
        <a:bodyPr/>
        <a:lstStyle/>
        <a:p>
          <a:endParaRPr lang="en-US"/>
        </a:p>
      </dgm:t>
    </dgm:pt>
    <dgm:pt modelId="{4C27C98C-36EF-4C0F-972B-48B99CFB4150}" type="pres">
      <dgm:prSet presAssocID="{E9843F75-AAC4-4149-BDBE-DE0E4936FFB6}" presName="node" presStyleLbl="node1" presStyleIdx="1" presStyleCnt="6" custRadScaleRad="100000" custRadScaleInc="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5366680-16C3-4979-A80F-07AB073E05EA}" type="pres">
      <dgm:prSet presAssocID="{E9843F75-AAC4-4149-BDBE-DE0E4936FFB6}" presName="spNode" presStyleCnt="0"/>
      <dgm:spPr/>
    </dgm:pt>
    <dgm:pt modelId="{3A1D0988-8960-4C07-ABCC-2EF1BE01ECE3}" type="pres">
      <dgm:prSet presAssocID="{A894AC7E-B4C4-4346-9F8A-7738DA614360}" presName="sibTrans" presStyleLbl="sibTrans1D1" presStyleIdx="1" presStyleCnt="6"/>
      <dgm:spPr/>
      <dgm:t>
        <a:bodyPr/>
        <a:lstStyle/>
        <a:p>
          <a:endParaRPr lang="en-US"/>
        </a:p>
      </dgm:t>
    </dgm:pt>
    <dgm:pt modelId="{01900E39-A6AF-4C4C-AE12-08732C71FC69}" type="pres">
      <dgm:prSet presAssocID="{478F936E-E051-4D33-AB84-93265F37CCF3}" presName="node" presStyleLbl="node1" presStyleIdx="2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A5AA720-7E4B-4912-BF7F-A2D7A4203548}" type="pres">
      <dgm:prSet presAssocID="{478F936E-E051-4D33-AB84-93265F37CCF3}" presName="spNode" presStyleCnt="0"/>
      <dgm:spPr/>
    </dgm:pt>
    <dgm:pt modelId="{E4A37724-0336-4A8A-89F8-63AEC9B5AB60}" type="pres">
      <dgm:prSet presAssocID="{BAAD6FF0-4360-4E93-979C-F0B447244700}" presName="sibTrans" presStyleLbl="sibTrans1D1" presStyleIdx="2" presStyleCnt="6"/>
      <dgm:spPr/>
      <dgm:t>
        <a:bodyPr/>
        <a:lstStyle/>
        <a:p>
          <a:endParaRPr lang="en-US"/>
        </a:p>
      </dgm:t>
    </dgm:pt>
    <dgm:pt modelId="{874EB57E-5F4A-451D-93A6-C48E803DAD86}" type="pres">
      <dgm:prSet presAssocID="{C37F2700-29AA-4E9E-B697-018871E11333}" presName="node" presStyleLbl="node1" presStyleIdx="3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6883F79D-AF74-4192-931E-84C337637541}" type="pres">
      <dgm:prSet presAssocID="{C37F2700-29AA-4E9E-B697-018871E11333}" presName="spNode" presStyleCnt="0"/>
      <dgm:spPr/>
    </dgm:pt>
    <dgm:pt modelId="{27372681-31AB-41D4-8B0B-C85B1B59908B}" type="pres">
      <dgm:prSet presAssocID="{C91A7332-6475-4869-BC32-204CF01BC325}" presName="sibTrans" presStyleLbl="sibTrans1D1" presStyleIdx="3" presStyleCnt="6"/>
      <dgm:spPr/>
      <dgm:t>
        <a:bodyPr/>
        <a:lstStyle/>
        <a:p>
          <a:endParaRPr lang="en-US"/>
        </a:p>
      </dgm:t>
    </dgm:pt>
    <dgm:pt modelId="{37F90EFB-E10F-4594-987E-56164FC096CE}" type="pres">
      <dgm:prSet presAssocID="{19729626-099C-4DD1-A26C-9A9E9363B976}" presName="node" presStyleLbl="node1" presStyleIdx="4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532CBC2E-93B2-41BD-BABD-BF8B08D816A3}" type="pres">
      <dgm:prSet presAssocID="{19729626-099C-4DD1-A26C-9A9E9363B976}" presName="spNode" presStyleCnt="0"/>
      <dgm:spPr/>
    </dgm:pt>
    <dgm:pt modelId="{522A0F91-164C-4571-BD4A-377D1BE19401}" type="pres">
      <dgm:prSet presAssocID="{552A2921-DEA1-4597-A77C-509B1C0287E0}" presName="sibTrans" presStyleLbl="sibTrans1D1" presStyleIdx="4" presStyleCnt="6"/>
      <dgm:spPr/>
      <dgm:t>
        <a:bodyPr/>
        <a:lstStyle/>
        <a:p>
          <a:endParaRPr lang="en-US"/>
        </a:p>
      </dgm:t>
    </dgm:pt>
    <dgm:pt modelId="{41280FF3-BA36-47AF-8677-3431D2F543FE}" type="pres">
      <dgm:prSet presAssocID="{1582521D-36C9-40D7-9982-844622432DC6}" presName="node" presStyleLbl="node1" presStyleIdx="5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0B2B58C-994E-4784-98F4-8264C4F7C912}" type="pres">
      <dgm:prSet presAssocID="{1582521D-36C9-40D7-9982-844622432DC6}" presName="spNode" presStyleCnt="0"/>
      <dgm:spPr/>
    </dgm:pt>
    <dgm:pt modelId="{2E741C47-246B-4586-BE4E-BEFED33386E0}" type="pres">
      <dgm:prSet presAssocID="{8AF55573-A960-4582-B3F6-187D1595C5E4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3CFE8BF9-EE06-48E1-B5A0-F8A6091268CB}" type="presOf" srcId="{478F936E-E051-4D33-AB84-93265F37CCF3}" destId="{01900E39-A6AF-4C4C-AE12-08732C71FC69}" srcOrd="0" destOrd="0" presId="urn:microsoft.com/office/officeart/2005/8/layout/cycle5"/>
    <dgm:cxn modelId="{4C8FF29B-3EA2-435F-938F-DD21D97871B0}" type="presOf" srcId="{C91A7332-6475-4869-BC32-204CF01BC325}" destId="{27372681-31AB-41D4-8B0B-C85B1B59908B}" srcOrd="0" destOrd="0" presId="urn:microsoft.com/office/officeart/2005/8/layout/cycle5"/>
    <dgm:cxn modelId="{C78B1305-40A5-4969-9EAB-690CF9AEB5D0}" type="presOf" srcId="{E32353F5-3F32-4F31-A4E1-62A0D5C2C598}" destId="{C5E717BC-4E5A-48EA-857D-7A236DABD4ED}" srcOrd="0" destOrd="0" presId="urn:microsoft.com/office/officeart/2005/8/layout/cycle5"/>
    <dgm:cxn modelId="{CF4FFE28-210A-4C35-ACCD-77305360CB25}" type="presOf" srcId="{8AF55573-A960-4582-B3F6-187D1595C5E4}" destId="{2E741C47-246B-4586-BE4E-BEFED33386E0}" srcOrd="0" destOrd="0" presId="urn:microsoft.com/office/officeart/2005/8/layout/cycle5"/>
    <dgm:cxn modelId="{8ED8ECAE-2249-4653-B0A5-F5435F0B5C66}" type="presOf" srcId="{07DD6118-A942-452A-8C20-07A7E5DAED88}" destId="{A8DED8D5-7AF2-4AE3-A1CD-EA918DE81A48}" srcOrd="0" destOrd="0" presId="urn:microsoft.com/office/officeart/2005/8/layout/cycle5"/>
    <dgm:cxn modelId="{4BD1202C-6873-4AE3-B05F-2E0728778FA2}" type="presOf" srcId="{A894AC7E-B4C4-4346-9F8A-7738DA614360}" destId="{3A1D0988-8960-4C07-ABCC-2EF1BE01ECE3}" srcOrd="0" destOrd="0" presId="urn:microsoft.com/office/officeart/2005/8/layout/cycle5"/>
    <dgm:cxn modelId="{0B514BBD-1D28-499B-B07A-56494AAFBDEE}" type="presOf" srcId="{552A2921-DEA1-4597-A77C-509B1C0287E0}" destId="{522A0F91-164C-4571-BD4A-377D1BE19401}" srcOrd="0" destOrd="0" presId="urn:microsoft.com/office/officeart/2005/8/layout/cycle5"/>
    <dgm:cxn modelId="{8D63BDF1-FEC7-483B-9509-5F9344C5272D}" srcId="{07DD6118-A942-452A-8C20-07A7E5DAED88}" destId="{1582521D-36C9-40D7-9982-844622432DC6}" srcOrd="5" destOrd="0" parTransId="{9B0FB9F5-4919-4486-9E7C-175DD6A8179E}" sibTransId="{8AF55573-A960-4582-B3F6-187D1595C5E4}"/>
    <dgm:cxn modelId="{4841AC53-50F8-4B78-8C2F-751074968F72}" type="presOf" srcId="{E9843F75-AAC4-4149-BDBE-DE0E4936FFB6}" destId="{4C27C98C-36EF-4C0F-972B-48B99CFB4150}" srcOrd="0" destOrd="0" presId="urn:microsoft.com/office/officeart/2005/8/layout/cycle5"/>
    <dgm:cxn modelId="{8843BB4B-BC3B-473D-8088-BF748AD32544}" type="presOf" srcId="{19729626-099C-4DD1-A26C-9A9E9363B976}" destId="{37F90EFB-E10F-4594-987E-56164FC096CE}" srcOrd="0" destOrd="0" presId="urn:microsoft.com/office/officeart/2005/8/layout/cycle5"/>
    <dgm:cxn modelId="{B488F9C9-F812-404A-ACB0-2DA5E1E55867}" srcId="{07DD6118-A942-452A-8C20-07A7E5DAED88}" destId="{C37F2700-29AA-4E9E-B697-018871E11333}" srcOrd="3" destOrd="0" parTransId="{2ED71FA5-05FB-4F8B-BD20-D5ABD53F5DB7}" sibTransId="{C91A7332-6475-4869-BC32-204CF01BC325}"/>
    <dgm:cxn modelId="{AFA2E5CF-48F7-4B56-B6CC-3CADEE7F5581}" type="presOf" srcId="{9072C0AF-E5AA-44CD-9426-8278690C10DF}" destId="{E6C357BB-AEF9-40F6-9CD3-E47D552A44AA}" srcOrd="0" destOrd="0" presId="urn:microsoft.com/office/officeart/2005/8/layout/cycle5"/>
    <dgm:cxn modelId="{E504DAAE-9A88-423C-B96B-85FFF0745883}" srcId="{07DD6118-A942-452A-8C20-07A7E5DAED88}" destId="{E32353F5-3F32-4F31-A4E1-62A0D5C2C598}" srcOrd="0" destOrd="0" parTransId="{6B7047A2-F55F-4B51-8A16-AD7F833654F3}" sibTransId="{9072C0AF-E5AA-44CD-9426-8278690C10DF}"/>
    <dgm:cxn modelId="{30C74052-FC8B-4ED1-979B-FC1D613DCD0B}" srcId="{07DD6118-A942-452A-8C20-07A7E5DAED88}" destId="{E9843F75-AAC4-4149-BDBE-DE0E4936FFB6}" srcOrd="1" destOrd="0" parTransId="{FC92445B-B68A-43BF-B1DE-C8838D1B8270}" sibTransId="{A894AC7E-B4C4-4346-9F8A-7738DA614360}"/>
    <dgm:cxn modelId="{5853E506-4AED-4C75-8279-B654D3201B66}" type="presOf" srcId="{BAAD6FF0-4360-4E93-979C-F0B447244700}" destId="{E4A37724-0336-4A8A-89F8-63AEC9B5AB60}" srcOrd="0" destOrd="0" presId="urn:microsoft.com/office/officeart/2005/8/layout/cycle5"/>
    <dgm:cxn modelId="{282F9516-7715-4999-A85B-9F5684FBC038}" srcId="{07DD6118-A942-452A-8C20-07A7E5DAED88}" destId="{478F936E-E051-4D33-AB84-93265F37CCF3}" srcOrd="2" destOrd="0" parTransId="{FE313C6F-28AC-4143-87A3-BA83C75C5790}" sibTransId="{BAAD6FF0-4360-4E93-979C-F0B447244700}"/>
    <dgm:cxn modelId="{3B13E1BF-482E-413D-B125-1ADFFE9C3FFF}" type="presOf" srcId="{C37F2700-29AA-4E9E-B697-018871E11333}" destId="{874EB57E-5F4A-451D-93A6-C48E803DAD86}" srcOrd="0" destOrd="0" presId="urn:microsoft.com/office/officeart/2005/8/layout/cycle5"/>
    <dgm:cxn modelId="{9F51AF62-BC08-4B60-AA0F-8FF06111ED73}" type="presOf" srcId="{1582521D-36C9-40D7-9982-844622432DC6}" destId="{41280FF3-BA36-47AF-8677-3431D2F543FE}" srcOrd="0" destOrd="0" presId="urn:microsoft.com/office/officeart/2005/8/layout/cycle5"/>
    <dgm:cxn modelId="{24915006-6A47-414C-93C3-4AE4B21E9C61}" srcId="{07DD6118-A942-452A-8C20-07A7E5DAED88}" destId="{19729626-099C-4DD1-A26C-9A9E9363B976}" srcOrd="4" destOrd="0" parTransId="{6231A9F5-231C-4D5B-A78B-03B1103F4F11}" sibTransId="{552A2921-DEA1-4597-A77C-509B1C0287E0}"/>
    <dgm:cxn modelId="{7FF54EDA-B548-42DB-AE3D-32AADDB4555C}" type="presParOf" srcId="{A8DED8D5-7AF2-4AE3-A1CD-EA918DE81A48}" destId="{C5E717BC-4E5A-48EA-857D-7A236DABD4ED}" srcOrd="0" destOrd="0" presId="urn:microsoft.com/office/officeart/2005/8/layout/cycle5"/>
    <dgm:cxn modelId="{F47B0D7A-A829-4829-93E8-9A8B75262205}" type="presParOf" srcId="{A8DED8D5-7AF2-4AE3-A1CD-EA918DE81A48}" destId="{FBA2E0C4-DD37-41E6-98FC-AA8E3751E7A6}" srcOrd="1" destOrd="0" presId="urn:microsoft.com/office/officeart/2005/8/layout/cycle5"/>
    <dgm:cxn modelId="{DD2ED0DD-B811-428F-A770-5731F6E1AECD}" type="presParOf" srcId="{A8DED8D5-7AF2-4AE3-A1CD-EA918DE81A48}" destId="{E6C357BB-AEF9-40F6-9CD3-E47D552A44AA}" srcOrd="2" destOrd="0" presId="urn:microsoft.com/office/officeart/2005/8/layout/cycle5"/>
    <dgm:cxn modelId="{38E47AE3-99C7-4A7C-9A20-2682E54FF3D7}" type="presParOf" srcId="{A8DED8D5-7AF2-4AE3-A1CD-EA918DE81A48}" destId="{4C27C98C-36EF-4C0F-972B-48B99CFB4150}" srcOrd="3" destOrd="0" presId="urn:microsoft.com/office/officeart/2005/8/layout/cycle5"/>
    <dgm:cxn modelId="{AE753C4E-408A-4BB9-B4C9-A156E0BE8F0A}" type="presParOf" srcId="{A8DED8D5-7AF2-4AE3-A1CD-EA918DE81A48}" destId="{35366680-16C3-4979-A80F-07AB073E05EA}" srcOrd="4" destOrd="0" presId="urn:microsoft.com/office/officeart/2005/8/layout/cycle5"/>
    <dgm:cxn modelId="{C9BAD8F1-CFD5-45FF-ADC8-AE5E07CFBCA2}" type="presParOf" srcId="{A8DED8D5-7AF2-4AE3-A1CD-EA918DE81A48}" destId="{3A1D0988-8960-4C07-ABCC-2EF1BE01ECE3}" srcOrd="5" destOrd="0" presId="urn:microsoft.com/office/officeart/2005/8/layout/cycle5"/>
    <dgm:cxn modelId="{8FDCFD9E-EAD6-4C4A-99CE-EBED2DAC2028}" type="presParOf" srcId="{A8DED8D5-7AF2-4AE3-A1CD-EA918DE81A48}" destId="{01900E39-A6AF-4C4C-AE12-08732C71FC69}" srcOrd="6" destOrd="0" presId="urn:microsoft.com/office/officeart/2005/8/layout/cycle5"/>
    <dgm:cxn modelId="{0BF0ABE6-9F0B-4C9D-B2F4-BA10CAF8C5B2}" type="presParOf" srcId="{A8DED8D5-7AF2-4AE3-A1CD-EA918DE81A48}" destId="{4A5AA720-7E4B-4912-BF7F-A2D7A4203548}" srcOrd="7" destOrd="0" presId="urn:microsoft.com/office/officeart/2005/8/layout/cycle5"/>
    <dgm:cxn modelId="{EEA46A2D-3C59-4B5A-8217-2D052D525FCF}" type="presParOf" srcId="{A8DED8D5-7AF2-4AE3-A1CD-EA918DE81A48}" destId="{E4A37724-0336-4A8A-89F8-63AEC9B5AB60}" srcOrd="8" destOrd="0" presId="urn:microsoft.com/office/officeart/2005/8/layout/cycle5"/>
    <dgm:cxn modelId="{B5128867-4A45-4D65-B360-FBB33857EAB8}" type="presParOf" srcId="{A8DED8D5-7AF2-4AE3-A1CD-EA918DE81A48}" destId="{874EB57E-5F4A-451D-93A6-C48E803DAD86}" srcOrd="9" destOrd="0" presId="urn:microsoft.com/office/officeart/2005/8/layout/cycle5"/>
    <dgm:cxn modelId="{C525953B-F15C-4701-974F-496B462DD194}" type="presParOf" srcId="{A8DED8D5-7AF2-4AE3-A1CD-EA918DE81A48}" destId="{6883F79D-AF74-4192-931E-84C337637541}" srcOrd="10" destOrd="0" presId="urn:microsoft.com/office/officeart/2005/8/layout/cycle5"/>
    <dgm:cxn modelId="{B6D42443-741E-447B-AE48-7646F2AF27BA}" type="presParOf" srcId="{A8DED8D5-7AF2-4AE3-A1CD-EA918DE81A48}" destId="{27372681-31AB-41D4-8B0B-C85B1B59908B}" srcOrd="11" destOrd="0" presId="urn:microsoft.com/office/officeart/2005/8/layout/cycle5"/>
    <dgm:cxn modelId="{7970C939-EF39-4358-B6D2-5E14ED102D07}" type="presParOf" srcId="{A8DED8D5-7AF2-4AE3-A1CD-EA918DE81A48}" destId="{37F90EFB-E10F-4594-987E-56164FC096CE}" srcOrd="12" destOrd="0" presId="urn:microsoft.com/office/officeart/2005/8/layout/cycle5"/>
    <dgm:cxn modelId="{0C019330-32BB-4223-804D-D45DC555886E}" type="presParOf" srcId="{A8DED8D5-7AF2-4AE3-A1CD-EA918DE81A48}" destId="{532CBC2E-93B2-41BD-BABD-BF8B08D816A3}" srcOrd="13" destOrd="0" presId="urn:microsoft.com/office/officeart/2005/8/layout/cycle5"/>
    <dgm:cxn modelId="{7AC3EE20-981A-4E44-98E9-220A7E1EDAF5}" type="presParOf" srcId="{A8DED8D5-7AF2-4AE3-A1CD-EA918DE81A48}" destId="{522A0F91-164C-4571-BD4A-377D1BE19401}" srcOrd="14" destOrd="0" presId="urn:microsoft.com/office/officeart/2005/8/layout/cycle5"/>
    <dgm:cxn modelId="{56B66834-763D-4CC2-8981-E2B284E71097}" type="presParOf" srcId="{A8DED8D5-7AF2-4AE3-A1CD-EA918DE81A48}" destId="{41280FF3-BA36-47AF-8677-3431D2F543FE}" srcOrd="15" destOrd="0" presId="urn:microsoft.com/office/officeart/2005/8/layout/cycle5"/>
    <dgm:cxn modelId="{69F798F5-3AFA-4923-A40F-737001D85653}" type="presParOf" srcId="{A8DED8D5-7AF2-4AE3-A1CD-EA918DE81A48}" destId="{40B2B58C-994E-4784-98F4-8264C4F7C912}" srcOrd="16" destOrd="0" presId="urn:microsoft.com/office/officeart/2005/8/layout/cycle5"/>
    <dgm:cxn modelId="{716D6B99-FD63-4D78-AB88-3281909B43A8}" type="presParOf" srcId="{A8DED8D5-7AF2-4AE3-A1CD-EA918DE81A48}" destId="{2E741C47-246B-4586-BE4E-BEFED33386E0}" srcOrd="17" destOrd="0" presId="urn:microsoft.com/office/officeart/2005/8/layout/cycle5"/>
  </dgm:cxnLst>
  <dgm:bg>
    <a:noFill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843C83-FB7C-4FCB-B92D-8504583DCD88}">
      <dsp:nvSpPr>
        <dsp:cNvPr id="0" name=""/>
        <dsp:cNvSpPr/>
      </dsp:nvSpPr>
      <dsp:spPr>
        <a:xfrm rot="257701">
          <a:off x="1985941" y="61460"/>
          <a:ext cx="5469240" cy="4849391"/>
        </a:xfrm>
        <a:prstGeom prst="circularArrow">
          <a:avLst>
            <a:gd name="adj1" fmla="val 5544"/>
            <a:gd name="adj2" fmla="val 330680"/>
            <a:gd name="adj3" fmla="val 14463611"/>
            <a:gd name="adj4" fmla="val 16980119"/>
            <a:gd name="adj5" fmla="val 5757"/>
          </a:avLst>
        </a:prstGeom>
        <a:solidFill>
          <a:srgbClr val="D2DEEF"/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9F0378-1590-47B2-AFEF-28AAFF094AB7}">
      <dsp:nvSpPr>
        <dsp:cNvPr id="0" name=""/>
        <dsp:cNvSpPr/>
      </dsp:nvSpPr>
      <dsp:spPr>
        <a:xfrm>
          <a:off x="6227985" y="1004584"/>
          <a:ext cx="1565501" cy="801957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ANALIZA POSLOVNIH PROCESOV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6227985" y="1004584"/>
        <a:ext cx="1565501" cy="801957"/>
      </dsp:txXfrm>
    </dsp:sp>
    <dsp:sp modelId="{2107EF17-DA92-4F6C-BEDF-02FB189E9CD3}">
      <dsp:nvSpPr>
        <dsp:cNvPr id="0" name=""/>
        <dsp:cNvSpPr/>
      </dsp:nvSpPr>
      <dsp:spPr>
        <a:xfrm>
          <a:off x="6501966" y="2117470"/>
          <a:ext cx="1565501" cy="1044087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UGOTAVLJANJE ZAHTEV IN ŽELJA NAROČNIKA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6501966" y="2117470"/>
        <a:ext cx="1565501" cy="1044087"/>
      </dsp:txXfrm>
    </dsp:sp>
    <dsp:sp modelId="{FB38F6F2-2B39-4256-86B8-96AEF06BA2BC}">
      <dsp:nvSpPr>
        <dsp:cNvPr id="0" name=""/>
        <dsp:cNvSpPr/>
      </dsp:nvSpPr>
      <dsp:spPr>
        <a:xfrm>
          <a:off x="1749613" y="3490421"/>
          <a:ext cx="1565501" cy="804352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ANALIZA REZULTATOV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1749613" y="3490421"/>
        <a:ext cx="1565501" cy="804352"/>
      </dsp:txXfrm>
    </dsp:sp>
    <dsp:sp modelId="{C4BF33F7-22BF-43DF-8478-887A8CEFE451}">
      <dsp:nvSpPr>
        <dsp:cNvPr id="0" name=""/>
        <dsp:cNvSpPr/>
      </dsp:nvSpPr>
      <dsp:spPr>
        <a:xfrm>
          <a:off x="4024268" y="96161"/>
          <a:ext cx="1565501" cy="590449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POTREBA PO INFORMACIJAH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4024268" y="96161"/>
        <a:ext cx="1565501" cy="590449"/>
      </dsp:txXfrm>
    </dsp:sp>
    <dsp:sp modelId="{0C4CF175-2FCB-4A06-9759-30C7AAAF3BE4}">
      <dsp:nvSpPr>
        <dsp:cNvPr id="0" name=""/>
        <dsp:cNvSpPr/>
      </dsp:nvSpPr>
      <dsp:spPr>
        <a:xfrm>
          <a:off x="1448224" y="2117468"/>
          <a:ext cx="1565501" cy="1027115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OBJAVA POROČIL NA SPLETNI STORITVI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1448224" y="2117468"/>
        <a:ext cx="1565501" cy="10271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BC8B4-E916-4819-AEC8-88450D6FAA2A}">
      <dsp:nvSpPr>
        <dsp:cNvPr id="0" name=""/>
        <dsp:cNvSpPr/>
      </dsp:nvSpPr>
      <dsp:spPr>
        <a:xfrm>
          <a:off x="2670278" y="1439519"/>
          <a:ext cx="1520079" cy="6703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0039" y="0"/>
              </a:lnTo>
              <a:lnTo>
                <a:pt x="760039" y="670326"/>
              </a:lnTo>
              <a:lnTo>
                <a:pt x="1520079" y="670326"/>
              </a:lnTo>
            </a:path>
          </a:pathLst>
        </a:custGeom>
        <a:noFill/>
        <a:ln w="38100" cap="flat" cmpd="sng" algn="ctr">
          <a:solidFill>
            <a:srgbClr val="DBE7F7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accent4">
                <a:lumMod val="60000"/>
                <a:lumOff val="40000"/>
              </a:schemeClr>
            </a:solidFill>
          </a:endParaRPr>
        </a:p>
      </dsp:txBody>
      <dsp:txXfrm>
        <a:off x="3388785" y="1733149"/>
        <a:ext cx="83065" cy="83065"/>
      </dsp:txXfrm>
    </dsp:sp>
    <dsp:sp modelId="{34C4F63E-1337-4FCD-96E1-83A7495AFC38}">
      <dsp:nvSpPr>
        <dsp:cNvPr id="0" name=""/>
        <dsp:cNvSpPr/>
      </dsp:nvSpPr>
      <dsp:spPr>
        <a:xfrm>
          <a:off x="2670278" y="1393799"/>
          <a:ext cx="15200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60039" y="45720"/>
              </a:lnTo>
              <a:lnTo>
                <a:pt x="760039" y="54912"/>
              </a:lnTo>
              <a:lnTo>
                <a:pt x="1520079" y="54912"/>
              </a:lnTo>
            </a:path>
          </a:pathLst>
        </a:custGeom>
        <a:noFill/>
        <a:ln w="38100" cap="flat" cmpd="sng" algn="ctr">
          <a:solidFill>
            <a:srgbClr val="DAE7F8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3392316" y="1401516"/>
        <a:ext cx="76005" cy="76005"/>
      </dsp:txXfrm>
    </dsp:sp>
    <dsp:sp modelId="{47D7EFE3-61A1-4476-996A-6F21887926EF}">
      <dsp:nvSpPr>
        <dsp:cNvPr id="0" name=""/>
        <dsp:cNvSpPr/>
      </dsp:nvSpPr>
      <dsp:spPr>
        <a:xfrm>
          <a:off x="2670278" y="768081"/>
          <a:ext cx="1520079" cy="671438"/>
        </a:xfrm>
        <a:custGeom>
          <a:avLst/>
          <a:gdLst/>
          <a:ahLst/>
          <a:cxnLst/>
          <a:rect l="0" t="0" r="0" b="0"/>
          <a:pathLst>
            <a:path>
              <a:moveTo>
                <a:pt x="0" y="671438"/>
              </a:moveTo>
              <a:lnTo>
                <a:pt x="760039" y="671438"/>
              </a:lnTo>
              <a:lnTo>
                <a:pt x="760039" y="0"/>
              </a:lnTo>
              <a:lnTo>
                <a:pt x="1520079" y="0"/>
              </a:lnTo>
            </a:path>
          </a:pathLst>
        </a:custGeom>
        <a:noFill/>
        <a:ln w="34925" cap="flat" cmpd="sng" algn="ctr">
          <a:solidFill>
            <a:srgbClr val="D2DEEF"/>
          </a:solidFill>
          <a:prstDash val="solid"/>
          <a:headEnd type="none"/>
          <a:tailEnd type="triangle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388774" y="1062256"/>
        <a:ext cx="83088" cy="83088"/>
      </dsp:txXfrm>
    </dsp:sp>
    <dsp:sp modelId="{551B6FF5-187A-485B-9CC2-1CB6CD51FCB4}">
      <dsp:nvSpPr>
        <dsp:cNvPr id="0" name=""/>
        <dsp:cNvSpPr/>
      </dsp:nvSpPr>
      <dsp:spPr>
        <a:xfrm>
          <a:off x="1458933" y="1036565"/>
          <a:ext cx="1616782" cy="805908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PREDLAGANA REŠITEV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1458933" y="1036565"/>
        <a:ext cx="1616782" cy="805908"/>
      </dsp:txXfrm>
    </dsp:sp>
    <dsp:sp modelId="{BC805969-04A3-4123-8972-AE8F5DDD65AE}">
      <dsp:nvSpPr>
        <dsp:cNvPr id="0" name=""/>
        <dsp:cNvSpPr/>
      </dsp:nvSpPr>
      <dsp:spPr>
        <a:xfrm>
          <a:off x="4190358" y="524080"/>
          <a:ext cx="2538326" cy="48800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POWER BI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4190358" y="524080"/>
        <a:ext cx="2538326" cy="488000"/>
      </dsp:txXfrm>
    </dsp:sp>
    <dsp:sp modelId="{17BE8602-8643-4FB0-8C24-AB3520089312}">
      <dsp:nvSpPr>
        <dsp:cNvPr id="0" name=""/>
        <dsp:cNvSpPr/>
      </dsp:nvSpPr>
      <dsp:spPr>
        <a:xfrm>
          <a:off x="4190358" y="1204711"/>
          <a:ext cx="2538326" cy="48800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SSAS - OLAP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4190358" y="1204711"/>
        <a:ext cx="2538326" cy="488000"/>
      </dsp:txXfrm>
    </dsp:sp>
    <dsp:sp modelId="{30286819-5958-414A-B049-F71A5D494A11}">
      <dsp:nvSpPr>
        <dsp:cNvPr id="0" name=""/>
        <dsp:cNvSpPr/>
      </dsp:nvSpPr>
      <dsp:spPr>
        <a:xfrm>
          <a:off x="4190358" y="1865845"/>
          <a:ext cx="2538326" cy="488000"/>
        </a:xfrm>
        <a:prstGeom prst="rect">
          <a:avLst/>
        </a:prstGeom>
        <a:solidFill>
          <a:schemeClr val="accent1"/>
        </a:solidFill>
        <a:ln w="10795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600" kern="1200" dirty="0">
              <a:solidFill>
                <a:schemeClr val="lt1"/>
              </a:solidFill>
              <a:latin typeface="+mn-lt"/>
              <a:ea typeface="+mn-ea"/>
              <a:cs typeface="Segoe UI" panose="020B0502040204020203" pitchFamily="34" charset="0"/>
            </a:rPr>
            <a:t>KEPION</a:t>
          </a:r>
          <a:endParaRPr lang="en-US" sz="1600" kern="1200" dirty="0">
            <a:solidFill>
              <a:schemeClr val="lt1"/>
            </a:solidFill>
            <a:latin typeface="+mn-lt"/>
            <a:ea typeface="+mn-ea"/>
            <a:cs typeface="Segoe UI" panose="020B0502040204020203" pitchFamily="34" charset="0"/>
          </a:endParaRPr>
        </a:p>
      </dsp:txBody>
      <dsp:txXfrm>
        <a:off x="4190358" y="1865845"/>
        <a:ext cx="2538326" cy="488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88559-7390-411B-B536-1764527EE93A}">
      <dsp:nvSpPr>
        <dsp:cNvPr id="0" name=""/>
        <dsp:cNvSpPr/>
      </dsp:nvSpPr>
      <dsp:spPr>
        <a:xfrm>
          <a:off x="190923" y="0"/>
          <a:ext cx="2163798" cy="162506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514F70-EFC6-48EC-892B-437A1A72ED0E}">
      <dsp:nvSpPr>
        <dsp:cNvPr id="0" name=""/>
        <dsp:cNvSpPr/>
      </dsp:nvSpPr>
      <dsp:spPr>
        <a:xfrm>
          <a:off x="2734" y="487520"/>
          <a:ext cx="819379" cy="650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100" kern="1200" dirty="0"/>
            <a:t>Extract</a:t>
          </a:r>
          <a:endParaRPr lang="en-US" sz="1100" kern="1200" dirty="0"/>
        </a:p>
      </dsp:txBody>
      <dsp:txXfrm>
        <a:off x="34466" y="519252"/>
        <a:ext cx="755915" cy="586562"/>
      </dsp:txXfrm>
    </dsp:sp>
    <dsp:sp modelId="{91DAECBF-354C-4FED-BD94-F5BBF3A4E0AA}">
      <dsp:nvSpPr>
        <dsp:cNvPr id="0" name=""/>
        <dsp:cNvSpPr/>
      </dsp:nvSpPr>
      <dsp:spPr>
        <a:xfrm>
          <a:off x="863132" y="487520"/>
          <a:ext cx="819379" cy="650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100" kern="1200" dirty="0"/>
            <a:t>Transform</a:t>
          </a:r>
          <a:endParaRPr lang="en-US" sz="1100" kern="1200" dirty="0"/>
        </a:p>
      </dsp:txBody>
      <dsp:txXfrm>
        <a:off x="894864" y="519252"/>
        <a:ext cx="755915" cy="586562"/>
      </dsp:txXfrm>
    </dsp:sp>
    <dsp:sp modelId="{675EE8B7-6A35-416A-AFA1-6C47AB25BBD6}">
      <dsp:nvSpPr>
        <dsp:cNvPr id="0" name=""/>
        <dsp:cNvSpPr/>
      </dsp:nvSpPr>
      <dsp:spPr>
        <a:xfrm>
          <a:off x="1723530" y="487520"/>
          <a:ext cx="819379" cy="650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100" kern="1200" dirty="0"/>
            <a:t>Load</a:t>
          </a:r>
          <a:endParaRPr lang="en-US" sz="1100" kern="1200" dirty="0"/>
        </a:p>
      </dsp:txBody>
      <dsp:txXfrm>
        <a:off x="1755262" y="519252"/>
        <a:ext cx="755915" cy="5865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E717BC-4E5A-48EA-857D-7A236DABD4ED}">
      <dsp:nvSpPr>
        <dsp:cNvPr id="0" name=""/>
        <dsp:cNvSpPr/>
      </dsp:nvSpPr>
      <dsp:spPr>
        <a:xfrm>
          <a:off x="1585398" y="1332"/>
          <a:ext cx="775597" cy="504138"/>
        </a:xfrm>
        <a:prstGeom prst="rect">
          <a:avLst/>
        </a:prstGeom>
        <a:solidFill>
          <a:schemeClr val="bg1">
            <a:lumMod val="65000"/>
          </a:schemeClr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000" kern="1200" dirty="0">
              <a:solidFill>
                <a:srgbClr val="FFFFFF"/>
              </a:solidFill>
              <a:latin typeface="+mn-lt"/>
              <a:cs typeface="Tahoma"/>
            </a:rPr>
            <a:t>Dostop</a:t>
          </a:r>
          <a:endParaRPr lang="en-US" sz="1000" kern="1200" dirty="0">
            <a:solidFill>
              <a:srgbClr val="FFFFFF"/>
            </a:solidFill>
            <a:latin typeface="+mn-lt"/>
            <a:cs typeface="Tahoma"/>
          </a:endParaRPr>
        </a:p>
      </dsp:txBody>
      <dsp:txXfrm>
        <a:off x="1585398" y="1332"/>
        <a:ext cx="775597" cy="504138"/>
      </dsp:txXfrm>
    </dsp:sp>
    <dsp:sp modelId="{E6C357BB-AEF9-40F6-9CD3-E47D552A44AA}">
      <dsp:nvSpPr>
        <dsp:cNvPr id="0" name=""/>
        <dsp:cNvSpPr/>
      </dsp:nvSpPr>
      <dsp:spPr>
        <a:xfrm>
          <a:off x="785606" y="253401"/>
          <a:ext cx="2375181" cy="2375181"/>
        </a:xfrm>
        <a:custGeom>
          <a:avLst/>
          <a:gdLst/>
          <a:ahLst/>
          <a:cxnLst/>
          <a:rect l="0" t="0" r="0" b="0"/>
          <a:pathLst>
            <a:path>
              <a:moveTo>
                <a:pt x="1672925" y="103698"/>
              </a:moveTo>
              <a:arcTo wR="1187590" hR="1187590" stAng="17647287" swAng="92386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27C98C-36EF-4C0F-972B-48B99CFB4150}">
      <dsp:nvSpPr>
        <dsp:cNvPr id="0" name=""/>
        <dsp:cNvSpPr/>
      </dsp:nvSpPr>
      <dsp:spPr>
        <a:xfrm>
          <a:off x="2613882" y="595127"/>
          <a:ext cx="775597" cy="504138"/>
        </a:xfrm>
        <a:prstGeom prst="rect">
          <a:avLst/>
        </a:prstGeom>
        <a:solidFill>
          <a:schemeClr val="bg1">
            <a:lumMod val="65000"/>
          </a:schemeClr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000" kern="1200" dirty="0">
              <a:solidFill>
                <a:srgbClr val="FFFFFF"/>
              </a:solidFill>
              <a:latin typeface="+mn-lt"/>
              <a:cs typeface="Tahoma"/>
            </a:rPr>
            <a:t>Čiščenje</a:t>
          </a:r>
          <a:endParaRPr lang="en-US" sz="1000" kern="1200" dirty="0">
            <a:solidFill>
              <a:srgbClr val="FFFFFF"/>
            </a:solidFill>
            <a:latin typeface="+mn-lt"/>
            <a:cs typeface="Tahoma"/>
          </a:endParaRPr>
        </a:p>
      </dsp:txBody>
      <dsp:txXfrm>
        <a:off x="2613882" y="595127"/>
        <a:ext cx="775597" cy="504138"/>
      </dsp:txXfrm>
    </dsp:sp>
    <dsp:sp modelId="{3A1D0988-8960-4C07-ABCC-2EF1BE01ECE3}">
      <dsp:nvSpPr>
        <dsp:cNvPr id="0" name=""/>
        <dsp:cNvSpPr/>
      </dsp:nvSpPr>
      <dsp:spPr>
        <a:xfrm>
          <a:off x="785606" y="253401"/>
          <a:ext cx="2375181" cy="2375181"/>
        </a:xfrm>
        <a:custGeom>
          <a:avLst/>
          <a:gdLst/>
          <a:ahLst/>
          <a:cxnLst/>
          <a:rect l="0" t="0" r="0" b="0"/>
          <a:pathLst>
            <a:path>
              <a:moveTo>
                <a:pt x="2356673" y="978746"/>
              </a:moveTo>
              <a:arcTo wR="1187590" hR="1187590" stAng="20992293" swAng="1215415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900E39-A6AF-4C4C-AE12-08732C71FC69}">
      <dsp:nvSpPr>
        <dsp:cNvPr id="0" name=""/>
        <dsp:cNvSpPr/>
      </dsp:nvSpPr>
      <dsp:spPr>
        <a:xfrm>
          <a:off x="2613882" y="1782718"/>
          <a:ext cx="775597" cy="504138"/>
        </a:xfrm>
        <a:prstGeom prst="rect">
          <a:avLst/>
        </a:prstGeom>
        <a:solidFill>
          <a:schemeClr val="bg1">
            <a:lumMod val="65000"/>
          </a:schemeClr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000" kern="1200" dirty="0">
              <a:solidFill>
                <a:srgbClr val="FFFFFF"/>
              </a:solidFill>
              <a:latin typeface="+mn-lt"/>
              <a:cs typeface="Tahoma"/>
            </a:rPr>
            <a:t>Združevanje</a:t>
          </a:r>
          <a:endParaRPr lang="en-US" sz="1000" kern="1200" dirty="0">
            <a:solidFill>
              <a:srgbClr val="FFFFFF"/>
            </a:solidFill>
            <a:latin typeface="+mn-lt"/>
            <a:cs typeface="Tahoma"/>
          </a:endParaRPr>
        </a:p>
      </dsp:txBody>
      <dsp:txXfrm>
        <a:off x="2613882" y="1782718"/>
        <a:ext cx="775597" cy="504138"/>
      </dsp:txXfrm>
    </dsp:sp>
    <dsp:sp modelId="{E4A37724-0336-4A8A-89F8-63AEC9B5AB60}">
      <dsp:nvSpPr>
        <dsp:cNvPr id="0" name=""/>
        <dsp:cNvSpPr/>
      </dsp:nvSpPr>
      <dsp:spPr>
        <a:xfrm>
          <a:off x="785606" y="253401"/>
          <a:ext cx="2375181" cy="2375181"/>
        </a:xfrm>
        <a:custGeom>
          <a:avLst/>
          <a:gdLst/>
          <a:ahLst/>
          <a:cxnLst/>
          <a:rect l="0" t="0" r="0" b="0"/>
          <a:pathLst>
            <a:path>
              <a:moveTo>
                <a:pt x="1943296" y="2103712"/>
              </a:moveTo>
              <a:arcTo wR="1187590" hR="1187590" stAng="3028853" swAng="92386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4EB57E-5F4A-451D-93A6-C48E803DAD86}">
      <dsp:nvSpPr>
        <dsp:cNvPr id="0" name=""/>
        <dsp:cNvSpPr/>
      </dsp:nvSpPr>
      <dsp:spPr>
        <a:xfrm>
          <a:off x="1585398" y="2376513"/>
          <a:ext cx="775597" cy="504138"/>
        </a:xfrm>
        <a:prstGeom prst="rect">
          <a:avLst/>
        </a:prstGeom>
        <a:solidFill>
          <a:schemeClr val="bg1">
            <a:lumMod val="65000"/>
          </a:schemeClr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000" kern="1200" dirty="0">
              <a:solidFill>
                <a:srgbClr val="FFFFFF"/>
              </a:solidFill>
              <a:latin typeface="+mn-lt"/>
              <a:cs typeface="Tahoma"/>
            </a:rPr>
            <a:t>Brskanje</a:t>
          </a:r>
          <a:endParaRPr lang="en-US" sz="1000" kern="1200" dirty="0">
            <a:solidFill>
              <a:srgbClr val="FFFFFF"/>
            </a:solidFill>
            <a:latin typeface="+mn-lt"/>
            <a:cs typeface="Tahoma"/>
          </a:endParaRPr>
        </a:p>
      </dsp:txBody>
      <dsp:txXfrm>
        <a:off x="1585398" y="2376513"/>
        <a:ext cx="775597" cy="504138"/>
      </dsp:txXfrm>
    </dsp:sp>
    <dsp:sp modelId="{27372681-31AB-41D4-8B0B-C85B1B59908B}">
      <dsp:nvSpPr>
        <dsp:cNvPr id="0" name=""/>
        <dsp:cNvSpPr/>
      </dsp:nvSpPr>
      <dsp:spPr>
        <a:xfrm>
          <a:off x="785606" y="253401"/>
          <a:ext cx="2375181" cy="2375181"/>
        </a:xfrm>
        <a:custGeom>
          <a:avLst/>
          <a:gdLst/>
          <a:ahLst/>
          <a:cxnLst/>
          <a:rect l="0" t="0" r="0" b="0"/>
          <a:pathLst>
            <a:path>
              <a:moveTo>
                <a:pt x="702255" y="2271482"/>
              </a:moveTo>
              <a:arcTo wR="1187590" hR="1187590" stAng="6847287" swAng="92386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90EFB-E10F-4594-987E-56164FC096CE}">
      <dsp:nvSpPr>
        <dsp:cNvPr id="0" name=""/>
        <dsp:cNvSpPr/>
      </dsp:nvSpPr>
      <dsp:spPr>
        <a:xfrm>
          <a:off x="556915" y="1782718"/>
          <a:ext cx="775597" cy="504138"/>
        </a:xfrm>
        <a:prstGeom prst="rect">
          <a:avLst/>
        </a:prstGeom>
        <a:solidFill>
          <a:schemeClr val="bg1">
            <a:lumMod val="65000"/>
          </a:schemeClr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000" kern="1200" dirty="0">
              <a:solidFill>
                <a:srgbClr val="FFFFFF"/>
              </a:solidFill>
              <a:latin typeface="+mn-lt"/>
              <a:cs typeface="Tahoma"/>
            </a:rPr>
            <a:t>Vizualizacija</a:t>
          </a:r>
          <a:endParaRPr lang="en-US" sz="1000" kern="1200" dirty="0">
            <a:solidFill>
              <a:srgbClr val="FFFFFF"/>
            </a:solidFill>
            <a:latin typeface="+mn-lt"/>
            <a:cs typeface="Tahoma"/>
          </a:endParaRPr>
        </a:p>
      </dsp:txBody>
      <dsp:txXfrm>
        <a:off x="556915" y="1782718"/>
        <a:ext cx="775597" cy="504138"/>
      </dsp:txXfrm>
    </dsp:sp>
    <dsp:sp modelId="{522A0F91-164C-4571-BD4A-377D1BE19401}">
      <dsp:nvSpPr>
        <dsp:cNvPr id="0" name=""/>
        <dsp:cNvSpPr/>
      </dsp:nvSpPr>
      <dsp:spPr>
        <a:xfrm>
          <a:off x="785606" y="253401"/>
          <a:ext cx="2375181" cy="2375181"/>
        </a:xfrm>
        <a:custGeom>
          <a:avLst/>
          <a:gdLst/>
          <a:ahLst/>
          <a:cxnLst/>
          <a:rect l="0" t="0" r="0" b="0"/>
          <a:pathLst>
            <a:path>
              <a:moveTo>
                <a:pt x="18507" y="1396435"/>
              </a:moveTo>
              <a:arcTo wR="1187590" hR="1187590" stAng="10192293" swAng="1215415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280FF3-BA36-47AF-8677-3431D2F543FE}">
      <dsp:nvSpPr>
        <dsp:cNvPr id="0" name=""/>
        <dsp:cNvSpPr/>
      </dsp:nvSpPr>
      <dsp:spPr>
        <a:xfrm>
          <a:off x="556915" y="595127"/>
          <a:ext cx="775597" cy="504138"/>
        </a:xfrm>
        <a:prstGeom prst="rect">
          <a:avLst/>
        </a:prstGeom>
        <a:solidFill>
          <a:schemeClr val="bg1">
            <a:lumMod val="65000"/>
          </a:schemeClr>
        </a:solid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000" kern="1200" dirty="0">
              <a:solidFill>
                <a:srgbClr val="FFFFFF"/>
              </a:solidFill>
              <a:latin typeface="+mn-lt"/>
              <a:cs typeface="Tahoma"/>
            </a:rPr>
            <a:t>Delitev</a:t>
          </a:r>
          <a:endParaRPr lang="en-US" sz="1000" kern="1200" dirty="0">
            <a:solidFill>
              <a:srgbClr val="FFFFFF"/>
            </a:solidFill>
            <a:latin typeface="+mn-lt"/>
            <a:cs typeface="Tahoma"/>
          </a:endParaRPr>
        </a:p>
      </dsp:txBody>
      <dsp:txXfrm>
        <a:off x="556915" y="595127"/>
        <a:ext cx="775597" cy="504138"/>
      </dsp:txXfrm>
    </dsp:sp>
    <dsp:sp modelId="{2E741C47-246B-4586-BE4E-BEFED33386E0}">
      <dsp:nvSpPr>
        <dsp:cNvPr id="0" name=""/>
        <dsp:cNvSpPr/>
      </dsp:nvSpPr>
      <dsp:spPr>
        <a:xfrm>
          <a:off x="785606" y="253401"/>
          <a:ext cx="2375181" cy="2375181"/>
        </a:xfrm>
        <a:custGeom>
          <a:avLst/>
          <a:gdLst/>
          <a:ahLst/>
          <a:cxnLst/>
          <a:rect l="0" t="0" r="0" b="0"/>
          <a:pathLst>
            <a:path>
              <a:moveTo>
                <a:pt x="431884" y="271468"/>
              </a:moveTo>
              <a:arcTo wR="1187590" hR="1187590" stAng="13828853" swAng="92386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5/21/2018 10:50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675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71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446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517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060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920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4960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037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386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4070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68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5/21/2018 10:50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6.svg"/><Relationship Id="rId18" Type="http://schemas.microsoft.com/office/2007/relationships/diagramDrawing" Target="../diagrams/drawing3.xml"/><Relationship Id="rId3" Type="http://schemas.openxmlformats.org/officeDocument/2006/relationships/image" Target="../media/image26.png"/><Relationship Id="rId21" Type="http://schemas.openxmlformats.org/officeDocument/2006/relationships/image" Target="../media/image12.png"/><Relationship Id="rId12" Type="http://schemas.openxmlformats.org/officeDocument/2006/relationships/image" Target="../media/image31.png"/><Relationship Id="rId17" Type="http://schemas.openxmlformats.org/officeDocument/2006/relationships/diagramColors" Target="../diagrams/colors3.xml"/><Relationship Id="rId2" Type="http://schemas.openxmlformats.org/officeDocument/2006/relationships/notesSlide" Target="../notesSlides/notesSlide6.xml"/><Relationship Id="rId16" Type="http://schemas.openxmlformats.org/officeDocument/2006/relationships/diagramQuickStyle" Target="../diagrams/quickStyle3.xml"/><Relationship Id="rId20" Type="http://schemas.openxmlformats.org/officeDocument/2006/relationships/image" Target="../media/image28.sv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image" Target="../media/image15.png"/><Relationship Id="rId15" Type="http://schemas.openxmlformats.org/officeDocument/2006/relationships/diagramLayout" Target="../diagrams/layout3.xml"/><Relationship Id="rId23" Type="http://schemas.openxmlformats.org/officeDocument/2006/relationships/image" Target="../media/image30.svg"/><Relationship Id="rId10" Type="http://schemas.openxmlformats.org/officeDocument/2006/relationships/image" Target="../media/image29.png"/><Relationship Id="rId19" Type="http://schemas.openxmlformats.org/officeDocument/2006/relationships/image" Target="../media/image32.png"/><Relationship Id="rId4" Type="http://schemas.openxmlformats.org/officeDocument/2006/relationships/image" Target="../media/image13.jpeg"/><Relationship Id="rId9" Type="http://schemas.openxmlformats.org/officeDocument/2006/relationships/image" Target="../media/image28.png"/><Relationship Id="rId14" Type="http://schemas.openxmlformats.org/officeDocument/2006/relationships/diagramData" Target="../diagrams/data3.xml"/><Relationship Id="rId22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28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48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47.png"/><Relationship Id="rId12" Type="http://schemas.microsoft.com/office/2007/relationships/diagramDrawing" Target="../diagrams/drawing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46.png"/><Relationship Id="rId11" Type="http://schemas.openxmlformats.org/officeDocument/2006/relationships/diagramColors" Target="../diagrams/colors4.xml"/><Relationship Id="rId5" Type="http://schemas.openxmlformats.org/officeDocument/2006/relationships/image" Target="../media/image45.png"/><Relationship Id="rId10" Type="http://schemas.openxmlformats.org/officeDocument/2006/relationships/diagramQuickStyle" Target="../diagrams/quickStyle4.xml"/><Relationship Id="rId4" Type="http://schemas.openxmlformats.org/officeDocument/2006/relationships/image" Target="../media/image44.png"/><Relationship Id="rId9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image" Target="../media/image49.png"/><Relationship Id="rId7" Type="http://schemas.openxmlformats.org/officeDocument/2006/relationships/image" Target="../media/image53.emf"/><Relationship Id="rId12" Type="http://schemas.openxmlformats.org/officeDocument/2006/relationships/image" Target="../media/image5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sl-SI" dirty="0"/>
              <a:t>Predstavitev rešitev</a:t>
            </a:r>
            <a:br>
              <a:rPr lang="sl-SI" dirty="0"/>
            </a:br>
            <a:r>
              <a:rPr lang="sl-SI" dirty="0"/>
              <a:t>poslovnega obveščanja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92569" y="4029654"/>
            <a:ext cx="5464908" cy="615553"/>
          </a:xfrm>
        </p:spPr>
        <p:txBody>
          <a:bodyPr/>
          <a:lstStyle/>
          <a:p>
            <a:r>
              <a:rPr lang="sl-SI" dirty="0"/>
              <a:t>Nejc </a:t>
            </a:r>
            <a:r>
              <a:rPr lang="sl-SI" dirty="0" smtClean="0"/>
              <a:t>Fabjan</a:t>
            </a:r>
            <a:br>
              <a:rPr lang="sl-SI" dirty="0" smtClean="0"/>
            </a:br>
            <a:r>
              <a:rPr lang="sl-SI" dirty="0" smtClean="0"/>
              <a:t>Miha </a:t>
            </a:r>
            <a:r>
              <a:rPr lang="sl-SI" dirty="0"/>
              <a:t>S</a:t>
            </a:r>
            <a:r>
              <a:rPr lang="sl-SI" dirty="0" smtClean="0"/>
              <a:t>edej </a:t>
            </a:r>
            <a:r>
              <a:rPr lang="sl-SI" dirty="0" smtClean="0"/>
              <a:t>(Projektni vodja, svetovalec)</a:t>
            </a:r>
            <a:endParaRPr lang="sl-SI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62" y="4101343"/>
            <a:ext cx="1253958" cy="47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661993"/>
          </a:xfrm>
        </p:spPr>
        <p:txBody>
          <a:bodyPr/>
          <a:lstStyle/>
          <a:p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Spremenite podatke v informacije za sprejemanje odločitev  v podjetju</a:t>
            </a:r>
            <a:r>
              <a:rPr lang="en-US" dirty="0">
                <a:solidFill>
                  <a:srgbClr val="000000"/>
                </a:solidFill>
                <a:cs typeface="Calibri" panose="020F0502020204030204" pitchFamily="34" charset="0"/>
              </a:rPr>
              <a:t/>
            </a:r>
            <a:br>
              <a:rPr lang="en-US" dirty="0">
                <a:solidFill>
                  <a:srgbClr val="000000"/>
                </a:solidFill>
                <a:cs typeface="Calibri" panose="020F0502020204030204" pitchFamily="34" charset="0"/>
              </a:rPr>
            </a:br>
            <a:endParaRPr lang="sl-SI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910336"/>
              </p:ext>
            </p:extLst>
          </p:nvPr>
        </p:nvGraphicFramePr>
        <p:xfrm>
          <a:off x="588263" y="1888957"/>
          <a:ext cx="9902917" cy="3904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47370">
                  <a:extLst>
                    <a:ext uri="{9D8B030D-6E8A-4147-A177-3AD203B41FA5}">
                      <a16:colId xmlns:a16="http://schemas.microsoft.com/office/drawing/2014/main" val="2556072697"/>
                    </a:ext>
                  </a:extLst>
                </a:gridCol>
                <a:gridCol w="3498237">
                  <a:extLst>
                    <a:ext uri="{9D8B030D-6E8A-4147-A177-3AD203B41FA5}">
                      <a16:colId xmlns:a16="http://schemas.microsoft.com/office/drawing/2014/main" val="2521568805"/>
                    </a:ext>
                  </a:extLst>
                </a:gridCol>
                <a:gridCol w="2957310">
                  <a:extLst>
                    <a:ext uri="{9D8B030D-6E8A-4147-A177-3AD203B41FA5}">
                      <a16:colId xmlns:a16="http://schemas.microsoft.com/office/drawing/2014/main" val="2330363434"/>
                    </a:ext>
                  </a:extLst>
                </a:gridCol>
              </a:tblGrid>
              <a:tr h="672909">
                <a:tc>
                  <a:txBody>
                    <a:bodyPr/>
                    <a:lstStyle/>
                    <a:p>
                      <a:pPr algn="l" fontAlgn="b"/>
                      <a:endParaRPr lang="sl-SI" dirty="0">
                        <a:solidFill>
                          <a:srgbClr val="0070C0"/>
                        </a:solidFill>
                      </a:endParaRPr>
                    </a:p>
                  </a:txBody>
                  <a:tcPr marL="0" marR="0" marT="0" marB="0" anchor="b">
                    <a:solidFill>
                      <a:srgbClr val="5A99D3"/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1" algn="l" defTabSz="914400" rtl="0" eaLnBrk="1" fontAlgn="b" latinLnBrk="0" hangingPunct="1"/>
                      <a:r>
                        <a:rPr lang="sl-SI" sz="160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ANALIZA OBSTOJEČIH PODATKOV</a:t>
                      </a: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1" algn="l" defTabSz="914400" rtl="0" eaLnBrk="1" fontAlgn="b" latinLnBrk="0" hangingPunct="1"/>
                      <a:r>
                        <a:rPr lang="sl-SI" sz="160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NAČRTOVANJE IN PLANIRANJE</a:t>
                      </a: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3537364"/>
                  </a:ext>
                </a:extLst>
              </a:tr>
              <a:tr h="1078525">
                <a:tc>
                  <a:txBody>
                    <a:bodyPr/>
                    <a:lstStyle/>
                    <a:p>
                      <a:pPr marL="457200" lvl="1" algn="l" defTabSz="914400" rtl="0" eaLnBrk="1" fontAlgn="b" latinLnBrk="0" hangingPunct="1"/>
                      <a:r>
                        <a:rPr lang="sl-SI" sz="160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MAJHNA PODJETJA</a:t>
                      </a: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sl-SI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100" u="none" strike="noStrike" dirty="0">
                          <a:effectLst/>
                        </a:rPr>
                        <a:t> </a:t>
                      </a:r>
                      <a:endParaRPr lang="sl-SI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94436675"/>
                  </a:ext>
                </a:extLst>
              </a:tr>
              <a:tr h="1076874">
                <a:tc>
                  <a:txBody>
                    <a:bodyPr/>
                    <a:lstStyle/>
                    <a:p>
                      <a:pPr marL="457200" lvl="1" algn="l" defTabSz="914400" rtl="0" eaLnBrk="1" fontAlgn="b" latinLnBrk="0" hangingPunct="1"/>
                      <a:r>
                        <a:rPr lang="sl-SI" sz="160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SREDNJA PODJETJA</a:t>
                      </a: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100" u="none" strike="noStrike" dirty="0">
                          <a:effectLst/>
                        </a:rPr>
                        <a:t> </a:t>
                      </a:r>
                      <a:endParaRPr lang="sl-SI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100" u="none" strike="noStrike" dirty="0">
                          <a:effectLst/>
                        </a:rPr>
                        <a:t> </a:t>
                      </a:r>
                      <a:endParaRPr lang="sl-SI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112933886"/>
                  </a:ext>
                </a:extLst>
              </a:tr>
              <a:tr h="1075972">
                <a:tc>
                  <a:txBody>
                    <a:bodyPr/>
                    <a:lstStyle/>
                    <a:p>
                      <a:pPr marL="457200" lvl="1" algn="l" defTabSz="914400" rtl="0" eaLnBrk="1" fontAlgn="b" latinLnBrk="0" hangingPunct="1"/>
                      <a:r>
                        <a:rPr lang="sl-SI" sz="160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VELIKA PODJETJA (Skupina podjetij)</a:t>
                      </a: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sl-SI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l-SI" sz="1100" u="none" strike="noStrike" dirty="0">
                          <a:effectLst/>
                        </a:rPr>
                        <a:t> </a:t>
                      </a:r>
                      <a:endParaRPr lang="sl-SI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55278417"/>
                  </a:ext>
                </a:extLst>
              </a:tr>
            </a:tbl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6902" y="3753552"/>
            <a:ext cx="979720" cy="9745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2179" y="4785877"/>
            <a:ext cx="979720" cy="9745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339" y="2716823"/>
            <a:ext cx="974558" cy="97455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339" y="3753552"/>
            <a:ext cx="974558" cy="9745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339" y="4795402"/>
            <a:ext cx="974558" cy="9745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3564" y="3753552"/>
            <a:ext cx="979720" cy="9745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6902" y="4787235"/>
            <a:ext cx="979720" cy="97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9489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Od ideje do rešitve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 bwMode="auto">
          <a:xfrm>
            <a:off x="69072" y="1199444"/>
            <a:ext cx="4571999" cy="4825999"/>
          </a:xfrm>
          <a:prstGeom prst="rect">
            <a:avLst/>
          </a:prstGeom>
          <a:gradFill flip="none" rotWithShape="1">
            <a:gsLst>
              <a:gs pos="50000">
                <a:schemeClr val="tx1">
                  <a:lumMod val="90000"/>
                  <a:lumOff val="10000"/>
                  <a:alpha val="70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90" b="10303"/>
          <a:stretch/>
        </p:blipFill>
        <p:spPr>
          <a:xfrm flipH="1">
            <a:off x="-2284" y="1199444"/>
            <a:ext cx="12223477" cy="4840112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957925431"/>
              </p:ext>
            </p:extLst>
          </p:nvPr>
        </p:nvGraphicFramePr>
        <p:xfrm>
          <a:off x="186466" y="1227312"/>
          <a:ext cx="9186054" cy="4890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4194385334"/>
              </p:ext>
            </p:extLst>
          </p:nvPr>
        </p:nvGraphicFramePr>
        <p:xfrm>
          <a:off x="4910865" y="3672544"/>
          <a:ext cx="6728685" cy="4480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0" name="Rectangle 9"/>
          <p:cNvSpPr/>
          <p:nvPr/>
        </p:nvSpPr>
        <p:spPr>
          <a:xfrm>
            <a:off x="1955021" y="2219325"/>
            <a:ext cx="1502554" cy="809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600" dirty="0">
                <a:cs typeface="Segoe UI" panose="020B0502040204020203" pitchFamily="34" charset="0"/>
              </a:rPr>
              <a:t>NASTAVITEV OSVEŽEVANJA INFORMACIJ</a:t>
            </a:r>
          </a:p>
        </p:txBody>
      </p:sp>
    </p:spTree>
    <p:extLst>
      <p:ext uri="{BB962C8B-B14F-4D97-AF65-F5344CB8AC3E}">
        <p14:creationId xmlns:p14="http://schemas.microsoft.com/office/powerpoint/2010/main" val="175777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98598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cs typeface="Calibri Light" panose="020F0302020204030204" pitchFamily="34" charset="0"/>
              </a:rPr>
              <a:t>Potek implementacije </a:t>
            </a:r>
            <a:r>
              <a:rPr lang="sl-SI" dirty="0" err="1">
                <a:solidFill>
                  <a:srgbClr val="000000"/>
                </a:solidFill>
                <a:cs typeface="Calibri Light" panose="020F0302020204030204" pitchFamily="34" charset="0"/>
              </a:rPr>
              <a:t>Power</a:t>
            </a:r>
            <a:r>
              <a:rPr lang="sl-SI" dirty="0">
                <a:solidFill>
                  <a:srgbClr val="000000"/>
                </a:solidFill>
                <a:cs typeface="Calibri Light" panose="020F0302020204030204" pitchFamily="34" charset="0"/>
              </a:rPr>
              <a:t> BI</a:t>
            </a:r>
            <a:endParaRPr lang="en-US" dirty="0">
              <a:solidFill>
                <a:srgbClr val="000000"/>
              </a:solidFill>
              <a:cs typeface="Calibri Light" panose="020F03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7465" y="2868119"/>
            <a:ext cx="1457070" cy="11217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510" y="1286256"/>
            <a:ext cx="10092979" cy="4710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4961300" y="1286256"/>
            <a:ext cx="2269397" cy="399669"/>
          </a:xfrm>
          <a:prstGeom prst="rect">
            <a:avLst/>
          </a:prstGeom>
          <a:solidFill>
            <a:srgbClr val="5A99D3"/>
          </a:solidFill>
          <a:ln>
            <a:noFill/>
            <a:round/>
            <a:headEnd type="none" w="med" len="med"/>
            <a:tailEnd type="none" w="med" len="med"/>
          </a:ln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000" dirty="0">
                <a:solidFill>
                  <a:schemeClr val="bg1"/>
                </a:solidFill>
                <a:cs typeface="Calibri" panose="020F0502020204030204" pitchFamily="34" charset="0"/>
              </a:rPr>
              <a:t>SHRANJEVANJE PODATKOV V OBLAKU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9229726" y="4454379"/>
            <a:ext cx="1666874" cy="517720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000" dirty="0">
                <a:solidFill>
                  <a:schemeClr val="bg1"/>
                </a:solidFill>
                <a:cs typeface="Calibri" panose="020F0502020204030204" pitchFamily="34" charset="0"/>
              </a:rPr>
              <a:t>DOSTOPNOST KJERKOLI IN KADARKOLI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4961300" y="5657850"/>
            <a:ext cx="2269397" cy="338463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000" dirty="0">
                <a:solidFill>
                  <a:schemeClr val="bg1"/>
                </a:solidFill>
                <a:cs typeface="Calibri" panose="020F0502020204030204" pitchFamily="34" charset="0"/>
              </a:rPr>
              <a:t>SPROTNO OSVEŽEVANJE PODATKOV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1374004" y="4454379"/>
            <a:ext cx="1635896" cy="517950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000" dirty="0">
                <a:solidFill>
                  <a:schemeClr val="bg1"/>
                </a:solidFill>
                <a:cs typeface="Calibri" panose="020F0502020204030204" pitchFamily="34" charset="0"/>
              </a:rPr>
              <a:t>ORODJE ZA ANALIZO PODATKOV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1374004" y="2552699"/>
            <a:ext cx="1635896" cy="481253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000" dirty="0">
                <a:solidFill>
                  <a:schemeClr val="bg1"/>
                </a:solidFill>
                <a:cs typeface="Calibri" panose="020F0502020204030204" pitchFamily="34" charset="0"/>
              </a:rPr>
              <a:t>FLEKSIBILNOST PRI ZAJEMANJU PODATKOV</a:t>
            </a:r>
          </a:p>
        </p:txBody>
      </p:sp>
    </p:spTree>
    <p:extLst>
      <p:ext uri="{BB962C8B-B14F-4D97-AF65-F5344CB8AC3E}">
        <p14:creationId xmlns:p14="http://schemas.microsoft.com/office/powerpoint/2010/main" val="313604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107996"/>
          </a:xfrm>
        </p:spPr>
        <p:txBody>
          <a:bodyPr/>
          <a:lstStyle/>
          <a:p>
            <a:r>
              <a:rPr lang="sl-SI" dirty="0">
                <a:solidFill>
                  <a:srgbClr val="000000"/>
                </a:solidFill>
                <a:cs typeface="Calibri Light" panose="020F0302020204030204" pitchFamily="34" charset="0"/>
              </a:rPr>
              <a:t>Izboljšana uporabniška izkušnja</a:t>
            </a:r>
            <a:r>
              <a:rPr lang="en-US" dirty="0">
                <a:solidFill>
                  <a:srgbClr val="000000"/>
                </a:solidFill>
                <a:cs typeface="Calibri Light" panose="020F0302020204030204" pitchFamily="34" charset="0"/>
              </a:rPr>
              <a:t/>
            </a:r>
            <a:br>
              <a:rPr lang="en-US" dirty="0">
                <a:solidFill>
                  <a:srgbClr val="000000"/>
                </a:solidFill>
                <a:cs typeface="Calibri Light" panose="020F0302020204030204" pitchFamily="34" charset="0"/>
              </a:rPr>
            </a:br>
            <a:endParaRPr lang="sl-SI" dirty="0"/>
          </a:p>
        </p:txBody>
      </p:sp>
      <p:pic>
        <p:nvPicPr>
          <p:cNvPr id="4" name="Content Placeholder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742" y="1221428"/>
            <a:ext cx="4833257" cy="48332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 bwMode="auto">
          <a:xfrm>
            <a:off x="118383" y="1627495"/>
            <a:ext cx="3483214" cy="1230225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l-SI" sz="1600" dirty="0">
                <a:cs typeface="Segoe UI" panose="020B0502040204020203" pitchFamily="34" charset="0"/>
              </a:rPr>
              <a:t>Program ne zahteva uporabniških nastavitev ali izobraževanja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3734947" y="1627494"/>
            <a:ext cx="3483215" cy="1230225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l-SI" sz="1600" dirty="0">
                <a:cs typeface="Segoe UI" panose="020B0502040204020203" pitchFamily="34" charset="0"/>
              </a:rPr>
              <a:t>Informacije lahko pregledujete na vsaki povezljivi napravi ob katerem koli času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18383" y="4440746"/>
            <a:ext cx="3483214" cy="1230225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l-SI" sz="1600" dirty="0">
                <a:cs typeface="Segoe UI" panose="020B0502040204020203" pitchFamily="34" charset="0"/>
              </a:rPr>
              <a:t>Izkoreninite informacijski kaos v podjetju; Vsi uporabniki dostopajo do istih informacij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733800" y="3030240"/>
            <a:ext cx="3483215" cy="1230226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l-SI" sz="1600" dirty="0">
                <a:cs typeface="Segoe UI" panose="020B0502040204020203" pitchFamily="34" charset="0"/>
              </a:rPr>
              <a:t>Vsebine kreirate in objavljate na osebnem nivoju ali na nivoju celotne organizacije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118383" y="3030240"/>
            <a:ext cx="3483214" cy="1230225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l-SI" sz="1600" dirty="0">
                <a:cs typeface="Segoe UI" panose="020B0502040204020203" pitchFamily="34" charset="0"/>
              </a:rPr>
              <a:t>Pravočasno lahko zaznate probleme, priložnosti in trende poslovanja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3733800" y="4441926"/>
            <a:ext cx="3483214" cy="1229045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sl-SI" sz="1600" dirty="0">
                <a:cs typeface="Segoe UI" panose="020B0502040204020203" pitchFamily="34" charset="0"/>
              </a:rPr>
              <a:t>O vašem poslovanju lahko ves čas ažurno obveščate poslovne partnerje in javnost</a:t>
            </a:r>
          </a:p>
        </p:txBody>
      </p:sp>
    </p:spTree>
    <p:extLst>
      <p:ext uri="{BB962C8B-B14F-4D97-AF65-F5344CB8AC3E}">
        <p14:creationId xmlns:p14="http://schemas.microsoft.com/office/powerpoint/2010/main" val="35762636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cs typeface="Calibri Light" panose="020F0302020204030204" pitchFamily="34" charset="0"/>
              </a:rPr>
              <a:t>Data </a:t>
            </a:r>
            <a:r>
              <a:rPr lang="sl-SI" dirty="0" err="1" smtClean="0">
                <a:cs typeface="Calibri Light" panose="020F0302020204030204" pitchFamily="34" charset="0"/>
              </a:rPr>
              <a:t>Gateway</a:t>
            </a:r>
            <a:endParaRPr lang="sl-SI" dirty="0">
              <a:cs typeface="Calibri Light" panose="020F03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2924908" cy="1465016"/>
          </a:xfrm>
        </p:spPr>
        <p:txBody>
          <a:bodyPr/>
          <a:lstStyle/>
          <a:p>
            <a:r>
              <a:rPr lang="sl-SI" dirty="0" smtClean="0"/>
              <a:t>Osveževanje</a:t>
            </a:r>
          </a:p>
          <a:p>
            <a:r>
              <a:rPr lang="sl-SI" dirty="0" smtClean="0"/>
              <a:t>Live </a:t>
            </a:r>
            <a:r>
              <a:rPr lang="sl-SI" dirty="0" err="1" smtClean="0"/>
              <a:t>connection</a:t>
            </a:r>
            <a:endParaRPr lang="sl-SI" dirty="0" smtClean="0"/>
          </a:p>
          <a:p>
            <a:r>
              <a:rPr lang="sl-SI" dirty="0" err="1" smtClean="0"/>
              <a:t>Mapping</a:t>
            </a:r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096" y="1435497"/>
            <a:ext cx="3726473" cy="42337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382" y="1435497"/>
            <a:ext cx="3931762" cy="423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2491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98598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>
                <a:solidFill>
                  <a:srgbClr val="000000"/>
                </a:solidFill>
                <a:cs typeface="Calibri Light" panose="020F0302020204030204" pitchFamily="34" charset="0"/>
              </a:rPr>
              <a:t>Predstavitvena poročila </a:t>
            </a:r>
            <a:r>
              <a:rPr lang="sl-SI" dirty="0" err="1">
                <a:solidFill>
                  <a:srgbClr val="000000"/>
                </a:solidFill>
                <a:cs typeface="Calibri Light" panose="020F0302020204030204" pitchFamily="34" charset="0"/>
              </a:rPr>
              <a:t>Power</a:t>
            </a:r>
            <a:r>
              <a:rPr lang="sl-SI" dirty="0">
                <a:solidFill>
                  <a:srgbClr val="000000"/>
                </a:solidFill>
                <a:cs typeface="Calibri Light" panose="020F0302020204030204" pitchFamily="34" charset="0"/>
              </a:rPr>
              <a:t> BI</a:t>
            </a:r>
            <a:endParaRPr lang="en-US" dirty="0">
              <a:solidFill>
                <a:srgbClr val="000000"/>
              </a:solidFill>
              <a:cs typeface="Calibri Light" panose="020F03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13" y="1562098"/>
            <a:ext cx="3606457" cy="20718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4187" y="1561102"/>
            <a:ext cx="3612979" cy="2072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4680" y="1568814"/>
            <a:ext cx="3611564" cy="20718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214" y="3978888"/>
            <a:ext cx="3606457" cy="2071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4187" y="3978888"/>
            <a:ext cx="3612979" cy="20656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24680" y="3986600"/>
            <a:ext cx="3611564" cy="205790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auto">
          <a:xfrm>
            <a:off x="270213" y="1311741"/>
            <a:ext cx="3606455" cy="241808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400" dirty="0">
                <a:solidFill>
                  <a:schemeClr val="bg1"/>
                </a:solidFill>
                <a:cs typeface="Calibri" panose="020F0502020204030204" pitchFamily="34" charset="0"/>
              </a:rPr>
              <a:t>Odhodki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4294185" y="1304029"/>
            <a:ext cx="3612981" cy="257073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400" dirty="0">
                <a:solidFill>
                  <a:schemeClr val="bg1"/>
                </a:solidFill>
                <a:cs typeface="Calibri" panose="020F0502020204030204" pitchFamily="34" charset="0"/>
              </a:rPr>
              <a:t>Terjatve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8324678" y="1311741"/>
            <a:ext cx="3611565" cy="258293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400" dirty="0">
                <a:solidFill>
                  <a:schemeClr val="bg1"/>
                </a:solidFill>
                <a:cs typeface="Calibri" panose="020F0502020204030204" pitchFamily="34" charset="0"/>
              </a:rPr>
              <a:t>Prodaja</a:t>
            </a:r>
          </a:p>
        </p:txBody>
      </p:sp>
      <p:sp>
        <p:nvSpPr>
          <p:cNvPr id="15" name="Rectangle 14"/>
          <p:cNvSpPr/>
          <p:nvPr/>
        </p:nvSpPr>
        <p:spPr bwMode="auto">
          <a:xfrm>
            <a:off x="270213" y="3724275"/>
            <a:ext cx="3606455" cy="247125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400" dirty="0">
                <a:solidFill>
                  <a:schemeClr val="bg1"/>
                </a:solidFill>
                <a:cs typeface="Calibri" panose="020F0502020204030204" pitchFamily="34" charset="0"/>
              </a:rPr>
              <a:t>Zaloga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4294185" y="3724275"/>
            <a:ext cx="3612981" cy="255833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400" dirty="0">
                <a:solidFill>
                  <a:schemeClr val="bg1"/>
                </a:solidFill>
                <a:cs typeface="Calibri" panose="020F0502020204030204" pitchFamily="34" charset="0"/>
              </a:rPr>
              <a:t>Prodaja/plan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8324678" y="3731987"/>
            <a:ext cx="3611566" cy="229295"/>
          </a:xfrm>
          <a:prstGeom prst="rect">
            <a:avLst/>
          </a:prstGeom>
          <a:solidFill>
            <a:srgbClr val="5A99D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r>
              <a:rPr lang="sl-SI" sz="1400" dirty="0">
                <a:solidFill>
                  <a:schemeClr val="bg1"/>
                </a:solidFill>
                <a:cs typeface="Calibri" panose="020F0502020204030204" pitchFamily="34" charset="0"/>
              </a:rPr>
              <a:t>Ure delavcev</a:t>
            </a:r>
          </a:p>
        </p:txBody>
      </p:sp>
    </p:spTree>
    <p:extLst>
      <p:ext uri="{BB962C8B-B14F-4D97-AF65-F5344CB8AC3E}">
        <p14:creationId xmlns:p14="http://schemas.microsoft.com/office/powerpoint/2010/main" val="310131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615553"/>
          </a:xfrm>
        </p:spPr>
        <p:txBody>
          <a:bodyPr/>
          <a:lstStyle/>
          <a:p>
            <a:r>
              <a:rPr lang="sl-SI" dirty="0"/>
              <a:t>Poročila lahko preizkusite na naši strani</a:t>
            </a:r>
          </a:p>
          <a:p>
            <a:r>
              <a:rPr lang="sl-SI" dirty="0"/>
              <a:t>http://powerbi.si/</a:t>
            </a:r>
          </a:p>
        </p:txBody>
      </p:sp>
    </p:spTree>
    <p:extLst>
      <p:ext uri="{BB962C8B-B14F-4D97-AF65-F5344CB8AC3E}">
        <p14:creationId xmlns:p14="http://schemas.microsoft.com/office/powerpoint/2010/main" val="20320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98598"/>
          </a:xfrm>
        </p:spPr>
        <p:txBody>
          <a:bodyPr/>
          <a:lstStyle/>
          <a:p>
            <a:pPr lvl="0" defTabSz="9144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Storitev SSAS - OLAP</a:t>
            </a:r>
            <a:endParaRPr lang="en-US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98729F-0EC0-4FDD-8489-BCDE27CD0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661" y="3261252"/>
            <a:ext cx="450317" cy="4016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E13335-7F04-4911-B7EC-586B5FCF96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338" y="2538114"/>
            <a:ext cx="974558" cy="9745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7465" y="2868119"/>
            <a:ext cx="1457070" cy="1121761"/>
          </a:xfrm>
          <a:prstGeom prst="rect">
            <a:avLst/>
          </a:prstGeom>
        </p:spPr>
      </p:pic>
      <p:pic>
        <p:nvPicPr>
          <p:cNvPr id="10" name="Graphic 4" descr="Database">
            <a:extLst>
              <a:ext uri="{FF2B5EF4-FFF2-40B4-BE49-F238E27FC236}">
                <a16:creationId xmlns:a16="http://schemas.microsoft.com/office/drawing/2014/main" id="{4848771A-5E40-472F-8A63-3C2DD758669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1159953" y="2641257"/>
            <a:ext cx="914400" cy="914400"/>
          </a:xfrm>
          <a:prstGeom prst="rect">
            <a:avLst/>
          </a:prstGeom>
        </p:spPr>
      </p:pic>
      <p:pic>
        <p:nvPicPr>
          <p:cNvPr id="11" name="Graphic 5" descr="Database">
            <a:extLst>
              <a:ext uri="{FF2B5EF4-FFF2-40B4-BE49-F238E27FC236}">
                <a16:creationId xmlns:a16="http://schemas.microsoft.com/office/drawing/2014/main" id="{DDAEB080-0598-4D86-ACB4-0D27075A202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246866" y="2773779"/>
            <a:ext cx="1276715" cy="127671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41212F5-E7A2-4B91-94E7-1318A3609567}"/>
              </a:ext>
            </a:extLst>
          </p:cNvPr>
          <p:cNvGrpSpPr/>
          <p:nvPr/>
        </p:nvGrpSpPr>
        <p:grpSpPr>
          <a:xfrm>
            <a:off x="8825487" y="3291277"/>
            <a:ext cx="2322860" cy="855426"/>
            <a:chOff x="0" y="0"/>
            <a:chExt cx="3155926" cy="1179837"/>
          </a:xfrm>
        </p:grpSpPr>
        <p:sp>
          <p:nvSpPr>
            <p:cNvPr id="13" name="Circular Arrow 7">
              <a:extLst>
                <a:ext uri="{FF2B5EF4-FFF2-40B4-BE49-F238E27FC236}">
                  <a16:creationId xmlns:a16="http://schemas.microsoft.com/office/drawing/2014/main" id="{DA471080-E035-4E33-9FB5-36FFA7DAF362}"/>
                </a:ext>
              </a:extLst>
            </p:cNvPr>
            <p:cNvSpPr/>
            <p:nvPr/>
          </p:nvSpPr>
          <p:spPr bwMode="auto">
            <a:xfrm rot="2744773">
              <a:off x="621853" y="11463"/>
              <a:ext cx="1168375" cy="1168374"/>
            </a:xfrm>
            <a:prstGeom prst="circularArrow">
              <a:avLst/>
            </a:prstGeom>
            <a:gradFill rotWithShape="1">
              <a:gsLst>
                <a:gs pos="0">
                  <a:schemeClr val="bg1"/>
                </a:gs>
                <a:gs pos="88000">
                  <a:srgbClr val="217346"/>
                </a:gs>
              </a:gsLst>
              <a:lin ang="21000000" scaled="0"/>
            </a:gra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32" tIns="46616" rIns="93232" bIns="46616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32742"/>
              <a:endParaRPr lang="en-US" sz="1799">
                <a:solidFill>
                  <a:srgbClr val="505050"/>
                </a:solidFill>
              </a:endParaRPr>
            </a:p>
          </p:txBody>
        </p:sp>
        <p:sp>
          <p:nvSpPr>
            <p:cNvPr id="14" name="Circular Arrow 8">
              <a:extLst>
                <a:ext uri="{FF2B5EF4-FFF2-40B4-BE49-F238E27FC236}">
                  <a16:creationId xmlns:a16="http://schemas.microsoft.com/office/drawing/2014/main" id="{B69D84E1-0088-4C1F-A88D-9FA4012AD3BE}"/>
                </a:ext>
              </a:extLst>
            </p:cNvPr>
            <p:cNvSpPr/>
            <p:nvPr/>
          </p:nvSpPr>
          <p:spPr bwMode="auto">
            <a:xfrm rot="14535608">
              <a:off x="637143" y="1"/>
              <a:ext cx="1168375" cy="1168373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9032373"/>
                <a:gd name="adj5" fmla="val 12500"/>
              </a:avLst>
            </a:prstGeom>
            <a:gradFill rotWithShape="1">
              <a:gsLst>
                <a:gs pos="0">
                  <a:srgbClr val="FFFFFF">
                    <a:lumMod val="75000"/>
                    <a:alpha val="0"/>
                  </a:srgbClr>
                </a:gs>
                <a:gs pos="88000">
                  <a:srgbClr val="217346"/>
                </a:gs>
              </a:gsLst>
              <a:lin ang="21000000" scaled="0"/>
            </a:gra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32" tIns="46616" rIns="93232" bIns="46616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32742"/>
              <a:endParaRPr lang="en-US" sz="1799">
                <a:solidFill>
                  <a:srgbClr val="505050"/>
                </a:solidFill>
              </a:endParaRP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CE17947-2485-4EE0-99F7-06B5B4A1973E}"/>
                </a:ext>
              </a:extLst>
            </p:cNvPr>
            <p:cNvGrpSpPr/>
            <p:nvPr/>
          </p:nvGrpSpPr>
          <p:grpSpPr>
            <a:xfrm>
              <a:off x="0" y="127444"/>
              <a:ext cx="3155926" cy="937640"/>
              <a:chOff x="0" y="127444"/>
              <a:chExt cx="3155926" cy="937640"/>
            </a:xfrm>
          </p:grpSpPr>
          <p:pic>
            <p:nvPicPr>
              <p:cNvPr id="16" name="Picture 15" descr="image001">
                <a:extLst>
                  <a:ext uri="{FF2B5EF4-FFF2-40B4-BE49-F238E27FC236}">
                    <a16:creationId xmlns:a16="http://schemas.microsoft.com/office/drawing/2014/main" id="{1DA1A769-5951-413A-8E57-6E252A21D2F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28049"/>
                <a:ext cx="557759" cy="5486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C89277B6-B296-4672-865E-F504B5C27B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51110" y="127444"/>
                <a:ext cx="548640" cy="548640"/>
              </a:xfrm>
              <a:prstGeom prst="rect">
                <a:avLst/>
              </a:prstGeom>
            </p:spPr>
          </p:pic>
          <p:sp>
            <p:nvSpPr>
              <p:cNvPr id="19" name="TextBox 51">
                <a:extLst>
                  <a:ext uri="{FF2B5EF4-FFF2-40B4-BE49-F238E27FC236}">
                    <a16:creationId xmlns:a16="http://schemas.microsoft.com/office/drawing/2014/main" id="{2B705B9B-719A-4182-8DCC-F9FCC6207E74}"/>
                  </a:ext>
                </a:extLst>
              </p:cNvPr>
              <p:cNvSpPr txBox="1"/>
              <p:nvPr/>
            </p:nvSpPr>
            <p:spPr>
              <a:xfrm>
                <a:off x="74305" y="683036"/>
                <a:ext cx="1558925" cy="3820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66371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32742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99113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65484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331856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98226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64597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730969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32742"/>
                <a:r>
                  <a:rPr lang="en-US" spc="-70" dirty="0">
                    <a:solidFill>
                      <a:srgbClr val="217346"/>
                    </a:solidFill>
                    <a:ea typeface="SimSun" panose="02010600030101010101" pitchFamily="2" charset="-122"/>
                    <a:cs typeface="Times New Roman" panose="02020603050405020304" pitchFamily="18" charset="0"/>
                  </a:rPr>
                  <a:t>Excel</a:t>
                </a:r>
                <a:endParaRPr lang="en-US" sz="1400" dirty="0">
                  <a:solidFill>
                    <a:srgbClr val="505050"/>
                  </a:solidFill>
                  <a:latin typeface="Times New Roman" panose="02020603050405020304" pitchFamily="18" charset="0"/>
                  <a:ea typeface="SimSun" panose="02010600030101010101" pitchFamily="2" charset="-122"/>
                </a:endParaRPr>
              </a:p>
            </p:txBody>
          </p:sp>
          <p:sp>
            <p:nvSpPr>
              <p:cNvPr id="20" name="TextBox 52">
                <a:extLst>
                  <a:ext uri="{FF2B5EF4-FFF2-40B4-BE49-F238E27FC236}">
                    <a16:creationId xmlns:a16="http://schemas.microsoft.com/office/drawing/2014/main" id="{B5619786-5F07-4C33-9546-359B0FA8A95B}"/>
                  </a:ext>
                </a:extLst>
              </p:cNvPr>
              <p:cNvSpPr txBox="1"/>
              <p:nvPr/>
            </p:nvSpPr>
            <p:spPr>
              <a:xfrm>
                <a:off x="1810955" y="675619"/>
                <a:ext cx="1344971" cy="3820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66371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32742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99113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65484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331856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98226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64597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730969" algn="l" defTabSz="93274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32742"/>
                <a:r>
                  <a:rPr lang="en-US" spc="-70" dirty="0">
                    <a:solidFill>
                      <a:srgbClr val="217346"/>
                    </a:solidFill>
                    <a:ea typeface="SimSun" panose="02010600030101010101" pitchFamily="2" charset="-122"/>
                    <a:cs typeface="Times New Roman" panose="02020603050405020304" pitchFamily="18" charset="0"/>
                  </a:rPr>
                  <a:t>Power BI</a:t>
                </a:r>
                <a:endParaRPr lang="en-US" sz="1400" dirty="0">
                  <a:solidFill>
                    <a:srgbClr val="505050"/>
                  </a:solidFill>
                  <a:latin typeface="Times New Roman" panose="02020603050405020304" pitchFamily="18" charset="0"/>
                  <a:ea typeface="SimSun" panose="02010600030101010101" pitchFamily="2" charset="-122"/>
                </a:endParaRPr>
              </a:p>
            </p:txBody>
          </p:sp>
        </p:grpSp>
      </p:grpSp>
      <p:pic>
        <p:nvPicPr>
          <p:cNvPr id="21" name="Graphic 16" descr="Database">
            <a:extLst>
              <a:ext uri="{FF2B5EF4-FFF2-40B4-BE49-F238E27FC236}">
                <a16:creationId xmlns:a16="http://schemas.microsoft.com/office/drawing/2014/main" id="{E46B2084-1FD7-4E6F-BA56-852F1033DB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15244" y="2351562"/>
            <a:ext cx="914400" cy="9144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42DBDDD-3241-4B9D-B563-8545563C0F3A}"/>
              </a:ext>
            </a:extLst>
          </p:cNvPr>
          <p:cNvSpPr txBox="1"/>
          <p:nvPr/>
        </p:nvSpPr>
        <p:spPr>
          <a:xfrm>
            <a:off x="834333" y="2043785"/>
            <a:ext cx="476221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NAV</a:t>
            </a:r>
          </a:p>
        </p:txBody>
      </p:sp>
      <p:pic>
        <p:nvPicPr>
          <p:cNvPr id="23" name="Graphic 18" descr="Bar chart">
            <a:extLst>
              <a:ext uri="{FF2B5EF4-FFF2-40B4-BE49-F238E27FC236}">
                <a16:creationId xmlns:a16="http://schemas.microsoft.com/office/drawing/2014/main" id="{8D559CE2-59D9-4F7C-B174-0D1AC5D001C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8721365" y="2512782"/>
            <a:ext cx="914400" cy="914400"/>
          </a:xfrm>
          <a:prstGeom prst="rect">
            <a:avLst/>
          </a:prstGeom>
        </p:spPr>
      </p:pic>
      <p:graphicFrame>
        <p:nvGraphicFramePr>
          <p:cNvPr id="24" name="Diagram 23">
            <a:extLst>
              <a:ext uri="{FF2B5EF4-FFF2-40B4-BE49-F238E27FC236}">
                <a16:creationId xmlns:a16="http://schemas.microsoft.com/office/drawing/2014/main" id="{43F4DAC2-F4F1-43C9-9502-4993B2E591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0614540"/>
              </p:ext>
            </p:extLst>
          </p:nvPr>
        </p:nvGraphicFramePr>
        <p:xfrm>
          <a:off x="1234391" y="2559956"/>
          <a:ext cx="2545645" cy="1625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4693925D-B164-4131-80F5-DC96A7FCBA3B}"/>
              </a:ext>
            </a:extLst>
          </p:cNvPr>
          <p:cNvSpPr txBox="1"/>
          <p:nvPr/>
        </p:nvSpPr>
        <p:spPr>
          <a:xfrm>
            <a:off x="3424359" y="2421376"/>
            <a:ext cx="921727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32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DWH</a:t>
            </a:r>
          </a:p>
        </p:txBody>
      </p:sp>
      <p:sp>
        <p:nvSpPr>
          <p:cNvPr id="26" name="Arrow: Right 24">
            <a:extLst>
              <a:ext uri="{FF2B5EF4-FFF2-40B4-BE49-F238E27FC236}">
                <a16:creationId xmlns:a16="http://schemas.microsoft.com/office/drawing/2014/main" id="{E76A351B-2124-4394-ABA4-968AAB0E858B}"/>
              </a:ext>
            </a:extLst>
          </p:cNvPr>
          <p:cNvSpPr/>
          <p:nvPr/>
        </p:nvSpPr>
        <p:spPr>
          <a:xfrm>
            <a:off x="4535462" y="2884385"/>
            <a:ext cx="1189159" cy="936000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7" name="Graphic 25" descr="Network">
            <a:extLst>
              <a:ext uri="{FF2B5EF4-FFF2-40B4-BE49-F238E27FC236}">
                <a16:creationId xmlns:a16="http://schemas.microsoft.com/office/drawing/2014/main" id="{F76CAFF2-42C6-4E38-A435-58F69AEAA7DE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4161744" y="3080397"/>
            <a:ext cx="657578" cy="657578"/>
          </a:xfrm>
          <a:prstGeom prst="rect">
            <a:avLst/>
          </a:prstGeom>
        </p:spPr>
      </p:pic>
      <p:sp>
        <p:nvSpPr>
          <p:cNvPr id="28" name="Arrow: Right 26">
            <a:extLst>
              <a:ext uri="{FF2B5EF4-FFF2-40B4-BE49-F238E27FC236}">
                <a16:creationId xmlns:a16="http://schemas.microsoft.com/office/drawing/2014/main" id="{2520DA41-184F-4EEB-AC1B-540690FA6B1B}"/>
              </a:ext>
            </a:extLst>
          </p:cNvPr>
          <p:cNvSpPr/>
          <p:nvPr/>
        </p:nvSpPr>
        <p:spPr>
          <a:xfrm>
            <a:off x="7382292" y="2908459"/>
            <a:ext cx="1189159" cy="936000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CE3F292-4FA4-4E4E-9587-BA541F4F0F27}"/>
              </a:ext>
            </a:extLst>
          </p:cNvPr>
          <p:cNvSpPr txBox="1"/>
          <p:nvPr/>
        </p:nvSpPr>
        <p:spPr>
          <a:xfrm>
            <a:off x="5851250" y="1858359"/>
            <a:ext cx="999056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32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OLAP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FE1AA05-AF3C-49C5-B945-9348E40FD3B6}"/>
              </a:ext>
            </a:extLst>
          </p:cNvPr>
          <p:cNvSpPr txBox="1"/>
          <p:nvPr/>
        </p:nvSpPr>
        <p:spPr>
          <a:xfrm>
            <a:off x="2036395" y="3659854"/>
            <a:ext cx="703719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32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SSIS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E42BDB4-FB83-4D5B-880C-38E1FB91CF8C}"/>
              </a:ext>
            </a:extLst>
          </p:cNvPr>
          <p:cNvSpPr txBox="1"/>
          <p:nvPr/>
        </p:nvSpPr>
        <p:spPr>
          <a:xfrm>
            <a:off x="3550339" y="3925084"/>
            <a:ext cx="70051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32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SQL</a:t>
            </a:r>
          </a:p>
        </p:txBody>
      </p:sp>
      <p:pic>
        <p:nvPicPr>
          <p:cNvPr id="32" name="Graphic 30" descr="Database">
            <a:extLst>
              <a:ext uri="{FF2B5EF4-FFF2-40B4-BE49-F238E27FC236}">
                <a16:creationId xmlns:a16="http://schemas.microsoft.com/office/drawing/2014/main" id="{BE71D8F0-1D53-4023-9B8E-B4C48A1DD3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07323" y="3427182"/>
            <a:ext cx="914400" cy="9144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DD0DC5D-9920-418E-A491-68D11F0B756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860569" y="2557335"/>
            <a:ext cx="1416596" cy="1409133"/>
          </a:xfrm>
          <a:prstGeom prst="rect">
            <a:avLst/>
          </a:prstGeom>
        </p:spPr>
      </p:pic>
      <p:pic>
        <p:nvPicPr>
          <p:cNvPr id="34" name="Graphic 19" descr="Monthly calendar">
            <a:extLst>
              <a:ext uri="{FF2B5EF4-FFF2-40B4-BE49-F238E27FC236}">
                <a16:creationId xmlns:a16="http://schemas.microsoft.com/office/drawing/2014/main" id="{E00D313B-AD17-4ED0-96A5-B161944080F5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6824535" y="2317294"/>
            <a:ext cx="647925" cy="647925"/>
          </a:xfrm>
          <a:prstGeom prst="rect">
            <a:avLst/>
          </a:prstGeom>
        </p:spPr>
      </p:pic>
      <p:pic>
        <p:nvPicPr>
          <p:cNvPr id="35" name="Graphic 33" descr="Monthly calendar">
            <a:extLst>
              <a:ext uri="{FF2B5EF4-FFF2-40B4-BE49-F238E27FC236}">
                <a16:creationId xmlns:a16="http://schemas.microsoft.com/office/drawing/2014/main" id="{2C39332D-1A11-4601-8ABB-EA5610AD2A81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6281737" y="3555657"/>
            <a:ext cx="647925" cy="64792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F93AAFA2-4BDF-49DB-A329-C5899B353A97}"/>
              </a:ext>
            </a:extLst>
          </p:cNvPr>
          <p:cNvSpPr txBox="1"/>
          <p:nvPr/>
        </p:nvSpPr>
        <p:spPr>
          <a:xfrm>
            <a:off x="335527" y="3654806"/>
            <a:ext cx="514564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CRM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B1BA6D8-DEDA-4D7F-A1E4-9D0E77A4C7B1}"/>
              </a:ext>
            </a:extLst>
          </p:cNvPr>
          <p:cNvSpPr txBox="1"/>
          <p:nvPr/>
        </p:nvSpPr>
        <p:spPr>
          <a:xfrm>
            <a:off x="5188729" y="3616351"/>
            <a:ext cx="868828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32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SSAS</a:t>
            </a:r>
          </a:p>
        </p:txBody>
      </p:sp>
    </p:spTree>
    <p:extLst>
      <p:ext uri="{BB962C8B-B14F-4D97-AF65-F5344CB8AC3E}">
        <p14:creationId xmlns:p14="http://schemas.microsoft.com/office/powerpoint/2010/main" val="422044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997196"/>
          </a:xfrm>
        </p:spPr>
        <p:txBody>
          <a:bodyPr/>
          <a:lstStyle/>
          <a:p>
            <a:pPr lvl="0">
              <a:lnSpc>
                <a:spcPct val="90000"/>
              </a:lnSpc>
              <a:spcAft>
                <a:spcPts val="600"/>
              </a:spcAft>
              <a:defRPr/>
            </a:pPr>
            <a:r>
              <a:rPr lang="sl-SI" dirty="0" err="1">
                <a:solidFill>
                  <a:srgbClr val="000000"/>
                </a:solidFill>
                <a:cs typeface="Calibri" panose="020F0502020204030204" pitchFamily="34" charset="0"/>
              </a:rPr>
              <a:t>Extract</a:t>
            </a:r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 – </a:t>
            </a:r>
            <a:r>
              <a:rPr lang="sl-SI" dirty="0" err="1">
                <a:solidFill>
                  <a:srgbClr val="000000"/>
                </a:solidFill>
                <a:cs typeface="Calibri" panose="020F0502020204030204" pitchFamily="34" charset="0"/>
              </a:rPr>
              <a:t>Transform</a:t>
            </a:r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 – </a:t>
            </a:r>
            <a:r>
              <a:rPr lang="sl-SI" dirty="0" smtClean="0">
                <a:solidFill>
                  <a:srgbClr val="000000"/>
                </a:solidFill>
                <a:cs typeface="Calibri" panose="020F0502020204030204" pitchFamily="34" charset="0"/>
              </a:rPr>
              <a:t/>
            </a:r>
            <a:br>
              <a:rPr lang="sl-SI" dirty="0" smtClean="0">
                <a:solidFill>
                  <a:srgbClr val="000000"/>
                </a:solidFill>
                <a:cs typeface="Calibri" panose="020F0502020204030204" pitchFamily="34" charset="0"/>
              </a:rPr>
            </a:br>
            <a:r>
              <a:rPr lang="sl-SI" dirty="0" err="1" smtClean="0">
                <a:solidFill>
                  <a:srgbClr val="000000"/>
                </a:solidFill>
                <a:cs typeface="Calibri" panose="020F0502020204030204" pitchFamily="34" charset="0"/>
              </a:rPr>
              <a:t>Load</a:t>
            </a:r>
            <a:r>
              <a:rPr lang="sl-SI" dirty="0" smtClean="0">
                <a:solidFill>
                  <a:srgbClr val="000000"/>
                </a:solidFill>
                <a:cs typeface="Calibri" panose="020F0502020204030204" pitchFamily="34" charset="0"/>
              </a:rPr>
              <a:t> </a:t>
            </a:r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(</a:t>
            </a:r>
            <a:r>
              <a:rPr lang="sl-SI" dirty="0" err="1">
                <a:solidFill>
                  <a:srgbClr val="000000"/>
                </a:solidFill>
                <a:cs typeface="Calibri" panose="020F0502020204030204" pitchFamily="34" charset="0"/>
              </a:rPr>
              <a:t>DataWarehousing</a:t>
            </a:r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)</a:t>
            </a:r>
            <a:endParaRPr lang="en-US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49DA4E-8187-4C3C-A5FC-392E26B31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4546" y="94689"/>
            <a:ext cx="2752281" cy="17711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5371B1-5903-46EC-A951-932A3A5FD9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5624" y="5456767"/>
            <a:ext cx="5414610" cy="8011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1A5F2C-FDDE-4424-9BAF-85F4F2B896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5389" y="1179304"/>
            <a:ext cx="5352520" cy="456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3AC69B-07C5-4EF6-91CB-83E0A6B130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9562" y="1837972"/>
            <a:ext cx="2841737" cy="32154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CB9112-20E6-4A34-9E00-4FD59AC480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6989" y="3073591"/>
            <a:ext cx="3529012" cy="23472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D147AF-BDE5-40F7-A85B-F0523DE346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427" y="1865807"/>
            <a:ext cx="5769833" cy="31875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B82812A-DDE5-45A3-9D53-8E4788B2F65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2508" y="2088210"/>
            <a:ext cx="3352038" cy="19680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8FCDE7-4BF6-4F55-A7E3-0796143DB7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25094" y="2773613"/>
            <a:ext cx="2112031" cy="11286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3A26-F238-4984-988C-EC70DC997CA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49843" y="2840493"/>
            <a:ext cx="2728979" cy="33732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A209705-17B1-4F7B-86FD-3C8285D00CA5}"/>
              </a:ext>
            </a:extLst>
          </p:cNvPr>
          <p:cNvSpPr txBox="1"/>
          <p:nvPr/>
        </p:nvSpPr>
        <p:spPr>
          <a:xfrm>
            <a:off x="1271204" y="5366338"/>
            <a:ext cx="4065921" cy="738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sl-SI" sz="16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Podatkovne manipulacije in transformacije</a:t>
            </a:r>
          </a:p>
          <a:p>
            <a:pPr marL="457200" indent="-457200">
              <a:buFontTx/>
              <a:buChar char="-"/>
            </a:pPr>
            <a:r>
              <a:rPr lang="sl-SI" sz="16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Novi tipi dimenzij   (atributi, hierarhije)</a:t>
            </a:r>
          </a:p>
          <a:p>
            <a:pPr marL="457200" indent="-457200">
              <a:buFontTx/>
              <a:buChar char="-"/>
            </a:pPr>
            <a:r>
              <a:rPr lang="sl-SI" sz="16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Podatkovna stanja</a:t>
            </a:r>
          </a:p>
        </p:txBody>
      </p:sp>
      <p:pic>
        <p:nvPicPr>
          <p:cNvPr id="16" name="Graphic 13" descr="Network">
            <a:extLst>
              <a:ext uri="{FF2B5EF4-FFF2-40B4-BE49-F238E27FC236}">
                <a16:creationId xmlns:a16="http://schemas.microsoft.com/office/drawing/2014/main" id="{595780B1-27A3-4065-9E4A-69BA63A8E82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4795850" y="2460521"/>
            <a:ext cx="1595718" cy="159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0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F0D5333-CF30-48AD-9F40-DDE29205BE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1563" y="1450437"/>
            <a:ext cx="3325733" cy="303256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CECC11-569A-4C1F-AAF7-52537EBD1B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4771" y="4015061"/>
            <a:ext cx="1849449" cy="239367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5920201-EFA3-46D5-996A-3D0C4232A308}"/>
              </a:ext>
            </a:extLst>
          </p:cNvPr>
          <p:cNvGrpSpPr/>
          <p:nvPr/>
        </p:nvGrpSpPr>
        <p:grpSpPr>
          <a:xfrm>
            <a:off x="615325" y="799842"/>
            <a:ext cx="4740040" cy="4558921"/>
            <a:chOff x="494900" y="1453892"/>
            <a:chExt cx="4740040" cy="455892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0F4124A-B315-430A-B4E4-90F8A08A33AD}"/>
                </a:ext>
              </a:extLst>
            </p:cNvPr>
            <p:cNvSpPr/>
            <p:nvPr/>
          </p:nvSpPr>
          <p:spPr bwMode="auto">
            <a:xfrm>
              <a:off x="494900" y="1453892"/>
              <a:ext cx="4740040" cy="625056"/>
            </a:xfrm>
            <a:prstGeom prst="rect">
              <a:avLst/>
            </a:prstGeom>
            <a:solidFill>
              <a:srgbClr val="7FBA00"/>
            </a:solidFill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91440" rIns="91440" bIns="139891" numCol="1" rtlCol="0" anchor="t" anchorCtr="0" compatLnSpc="1">
              <a:prstTxWarp prst="textNoShape">
                <a:avLst/>
              </a:prstTxWarp>
            </a:bodyPr>
            <a:lstStyle/>
            <a:p>
              <a:pPr defTabSz="93229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sl-SI" sz="3100" kern="0" spc="-4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 Light" pitchFamily="34" charset="0"/>
                </a:rPr>
                <a:t>Analiza v excelu / </a:t>
              </a:r>
              <a:r>
                <a:rPr lang="sl-SI" sz="3100" kern="0" spc="-41" dirty="0" err="1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 Light" pitchFamily="34" charset="0"/>
                </a:rPr>
                <a:t>Power</a:t>
              </a:r>
              <a:r>
                <a:rPr lang="sl-SI" sz="3100" kern="0" spc="-4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 Light" pitchFamily="34" charset="0"/>
                </a:rPr>
                <a:t> BI</a:t>
              </a:r>
              <a:r>
                <a:rPr lang="en-US" sz="3100" kern="0" spc="-4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 Light" pitchFamily="34" charset="0"/>
                </a:rPr>
                <a:t/>
              </a:r>
              <a:br>
                <a:rPr lang="en-US" sz="3100" kern="0" spc="-4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 Light" pitchFamily="34" charset="0"/>
                </a:rPr>
              </a:br>
              <a:endParaRPr lang="en-US" dirty="0">
                <a:solidFill>
                  <a:srgbClr val="FFFFFF"/>
                </a:solidFill>
              </a:endParaRPr>
            </a:p>
            <a:p>
              <a:pPr defTabSz="93229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3100" kern="0" spc="-4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3AF3E0D-0C8E-4C55-BE39-9F1DA2A37EAF}"/>
                </a:ext>
              </a:extLst>
            </p:cNvPr>
            <p:cNvSpPr/>
            <p:nvPr/>
          </p:nvSpPr>
          <p:spPr bwMode="auto">
            <a:xfrm>
              <a:off x="494900" y="3490404"/>
              <a:ext cx="1188720" cy="1188720"/>
            </a:xfrm>
            <a:prstGeom prst="rect">
              <a:avLst/>
            </a:prstGeom>
            <a:solidFill>
              <a:srgbClr val="7FBA00"/>
            </a:solidFill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56" tIns="91440" rIns="93256" bIns="91440" numCol="1" rtlCol="0" anchor="t" anchorCtr="0" compatLnSpc="1">
              <a:prstTxWarp prst="textNoShape">
                <a:avLst/>
              </a:prstTxWarp>
            </a:bodyPr>
            <a:lstStyle/>
            <a:p>
              <a:pPr defTabSz="93229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sl-SI" sz="1600" kern="0" dirty="0">
                  <a:solidFill>
                    <a:srgbClr val="FFFFFF"/>
                  </a:solidFill>
                  <a:ea typeface="Segoe UI" pitchFamily="34" charset="0"/>
                  <a:cs typeface="Segoe UI" pitchFamily="34" charset="0"/>
                </a:rPr>
                <a:t>Analiza</a:t>
              </a:r>
              <a:endParaRPr lang="en-US" kern="0" dirty="0">
                <a:solidFill>
                  <a:srgbClr val="FFFFFF"/>
                </a:solidFill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73CCA02-9D9A-46B7-9892-C50AB3091166}"/>
                </a:ext>
              </a:extLst>
            </p:cNvPr>
            <p:cNvGrpSpPr/>
            <p:nvPr/>
          </p:nvGrpSpPr>
          <p:grpSpPr>
            <a:xfrm flipH="1">
              <a:off x="873252" y="3933889"/>
              <a:ext cx="529777" cy="733737"/>
              <a:chOff x="1539997" y="3645051"/>
              <a:chExt cx="800271" cy="1108369"/>
            </a:xfrm>
            <a:solidFill>
              <a:schemeClr val="bg1"/>
            </a:solidFill>
          </p:grpSpPr>
          <p:sp>
            <p:nvSpPr>
              <p:cNvPr id="21" name="Rectangle 24">
                <a:extLst>
                  <a:ext uri="{FF2B5EF4-FFF2-40B4-BE49-F238E27FC236}">
                    <a16:creationId xmlns:a16="http://schemas.microsoft.com/office/drawing/2014/main" id="{40678F6A-BA60-4FB4-8403-072D9FDA9BFD}"/>
                  </a:ext>
                </a:extLst>
              </p:cNvPr>
              <p:cNvSpPr/>
              <p:nvPr/>
            </p:nvSpPr>
            <p:spPr>
              <a:xfrm>
                <a:off x="1539997" y="3645051"/>
                <a:ext cx="800271" cy="1108369"/>
              </a:xfrm>
              <a:custGeom>
                <a:avLst/>
                <a:gdLst/>
                <a:ahLst/>
                <a:cxnLst/>
                <a:rect l="l" t="t" r="r" b="b"/>
                <a:pathLst>
                  <a:path w="1518158" h="2102639">
                    <a:moveTo>
                      <a:pt x="664962" y="48"/>
                    </a:moveTo>
                    <a:cubicBezTo>
                      <a:pt x="990735" y="4734"/>
                      <a:pt x="1250103" y="195355"/>
                      <a:pt x="1311820" y="389100"/>
                    </a:cubicBezTo>
                    <a:cubicBezTo>
                      <a:pt x="1373537" y="582844"/>
                      <a:pt x="1310258" y="419568"/>
                      <a:pt x="1400880" y="656280"/>
                    </a:cubicBezTo>
                    <a:cubicBezTo>
                      <a:pt x="1411818" y="757059"/>
                      <a:pt x="1339163" y="742996"/>
                      <a:pt x="1358694" y="815651"/>
                    </a:cubicBezTo>
                    <a:cubicBezTo>
                      <a:pt x="1378225" y="888305"/>
                      <a:pt x="1514158" y="1033614"/>
                      <a:pt x="1518064" y="1092206"/>
                    </a:cubicBezTo>
                    <a:cubicBezTo>
                      <a:pt x="1521971" y="1150798"/>
                      <a:pt x="1404005" y="1135955"/>
                      <a:pt x="1382130" y="1167204"/>
                    </a:cubicBezTo>
                    <a:cubicBezTo>
                      <a:pt x="1360256" y="1198453"/>
                      <a:pt x="1390724" y="1255483"/>
                      <a:pt x="1386818" y="1279701"/>
                    </a:cubicBezTo>
                    <a:cubicBezTo>
                      <a:pt x="1382912" y="1303919"/>
                      <a:pt x="1361038" y="1303137"/>
                      <a:pt x="1358694" y="1312512"/>
                    </a:cubicBezTo>
                    <a:cubicBezTo>
                      <a:pt x="1356350" y="1321887"/>
                      <a:pt x="1382912" y="1320325"/>
                      <a:pt x="1372756" y="1335949"/>
                    </a:cubicBezTo>
                    <a:cubicBezTo>
                      <a:pt x="1362600" y="1351574"/>
                      <a:pt x="1313382" y="1359387"/>
                      <a:pt x="1297758" y="1406260"/>
                    </a:cubicBezTo>
                    <a:cubicBezTo>
                      <a:pt x="1282134" y="1453134"/>
                      <a:pt x="1409474" y="1567974"/>
                      <a:pt x="1279008" y="1617192"/>
                    </a:cubicBezTo>
                    <a:cubicBezTo>
                      <a:pt x="1148544" y="1666410"/>
                      <a:pt x="978235" y="1565631"/>
                      <a:pt x="936830" y="1645316"/>
                    </a:cubicBezTo>
                    <a:cubicBezTo>
                      <a:pt x="895425" y="1725002"/>
                      <a:pt x="843864" y="1864060"/>
                      <a:pt x="1030577" y="2095304"/>
                    </a:cubicBezTo>
                    <a:cubicBezTo>
                      <a:pt x="762616" y="2092179"/>
                      <a:pt x="244660" y="2113272"/>
                      <a:pt x="18105" y="2095304"/>
                    </a:cubicBezTo>
                    <a:cubicBezTo>
                      <a:pt x="72790" y="1927340"/>
                      <a:pt x="250130" y="1765625"/>
                      <a:pt x="247786" y="1537506"/>
                    </a:cubicBezTo>
                    <a:cubicBezTo>
                      <a:pt x="245442" y="1309387"/>
                      <a:pt x="51697" y="1118768"/>
                      <a:pt x="4042" y="726591"/>
                    </a:cubicBezTo>
                    <a:cubicBezTo>
                      <a:pt x="-20283" y="526408"/>
                      <a:pt x="67548" y="340065"/>
                      <a:pt x="203379" y="206900"/>
                    </a:cubicBezTo>
                    <a:lnTo>
                      <a:pt x="203379" y="206708"/>
                    </a:lnTo>
                    <a:lnTo>
                      <a:pt x="203605" y="206708"/>
                    </a:lnTo>
                    <a:cubicBezTo>
                      <a:pt x="332512" y="77755"/>
                      <a:pt x="505564" y="-2246"/>
                      <a:pt x="664962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2" name="Freeform 32">
                <a:extLst>
                  <a:ext uri="{FF2B5EF4-FFF2-40B4-BE49-F238E27FC236}">
                    <a16:creationId xmlns:a16="http://schemas.microsoft.com/office/drawing/2014/main" id="{698428F0-DF85-40DA-90D0-8242A4438B99}"/>
                  </a:ext>
                </a:extLst>
              </p:cNvPr>
              <p:cNvSpPr>
                <a:spLocks noEditPoints="1"/>
              </p:cNvSpPr>
              <p:nvPr/>
            </p:nvSpPr>
            <p:spPr bwMode="black">
              <a:xfrm rot="17995606">
                <a:off x="1607408" y="3764955"/>
                <a:ext cx="429800" cy="337492"/>
              </a:xfrm>
              <a:custGeom>
                <a:avLst/>
                <a:gdLst>
                  <a:gd name="T0" fmla="*/ 1304 w 1423"/>
                  <a:gd name="T1" fmla="*/ 301 h 1114"/>
                  <a:gd name="T2" fmla="*/ 1302 w 1423"/>
                  <a:gd name="T3" fmla="*/ 297 h 1114"/>
                  <a:gd name="T4" fmla="*/ 719 w 1423"/>
                  <a:gd name="T5" fmla="*/ 113 h 1114"/>
                  <a:gd name="T6" fmla="*/ 496 w 1423"/>
                  <a:gd name="T7" fmla="*/ 416 h 1114"/>
                  <a:gd name="T8" fmla="*/ 441 w 1423"/>
                  <a:gd name="T9" fmla="*/ 482 h 1114"/>
                  <a:gd name="T10" fmla="*/ 375 w 1423"/>
                  <a:gd name="T11" fmla="*/ 536 h 1114"/>
                  <a:gd name="T12" fmla="*/ 290 w 1423"/>
                  <a:gd name="T13" fmla="*/ 648 h 1114"/>
                  <a:gd name="T14" fmla="*/ 470 w 1423"/>
                  <a:gd name="T15" fmla="*/ 973 h 1114"/>
                  <a:gd name="T16" fmla="*/ 610 w 1423"/>
                  <a:gd name="T17" fmla="*/ 960 h 1114"/>
                  <a:gd name="T18" fmla="*/ 775 w 1423"/>
                  <a:gd name="T19" fmla="*/ 921 h 1114"/>
                  <a:gd name="T20" fmla="*/ 932 w 1423"/>
                  <a:gd name="T21" fmla="*/ 927 h 1114"/>
                  <a:gd name="T22" fmla="*/ 1151 w 1423"/>
                  <a:gd name="T23" fmla="*/ 893 h 1114"/>
                  <a:gd name="T24" fmla="*/ 1304 w 1423"/>
                  <a:gd name="T25" fmla="*/ 301 h 1114"/>
                  <a:gd name="T26" fmla="*/ 1024 w 1423"/>
                  <a:gd name="T27" fmla="*/ 311 h 1114"/>
                  <a:gd name="T28" fmla="*/ 1024 w 1423"/>
                  <a:gd name="T29" fmla="*/ 311 h 1114"/>
                  <a:gd name="T30" fmla="*/ 873 w 1423"/>
                  <a:gd name="T31" fmla="*/ 299 h 1114"/>
                  <a:gd name="T32" fmla="*/ 873 w 1423"/>
                  <a:gd name="T33" fmla="*/ 299 h 1114"/>
                  <a:gd name="T34" fmla="*/ 799 w 1423"/>
                  <a:gd name="T35" fmla="*/ 278 h 1114"/>
                  <a:gd name="T36" fmla="*/ 821 w 1423"/>
                  <a:gd name="T37" fmla="*/ 203 h 1114"/>
                  <a:gd name="T38" fmla="*/ 828 w 1423"/>
                  <a:gd name="T39" fmla="*/ 200 h 1114"/>
                  <a:gd name="T40" fmla="*/ 1101 w 1423"/>
                  <a:gd name="T41" fmla="*/ 234 h 1114"/>
                  <a:gd name="T42" fmla="*/ 1108 w 1423"/>
                  <a:gd name="T43" fmla="*/ 244 h 1114"/>
                  <a:gd name="T44" fmla="*/ 1087 w 1423"/>
                  <a:gd name="T45" fmla="*/ 318 h 1114"/>
                  <a:gd name="T46" fmla="*/ 1024 w 1423"/>
                  <a:gd name="T47" fmla="*/ 311 h 1114"/>
                  <a:gd name="T48" fmla="*/ 14 w 1423"/>
                  <a:gd name="T49" fmla="*/ 967 h 1114"/>
                  <a:gd name="T50" fmla="*/ 53 w 1423"/>
                  <a:gd name="T51" fmla="*/ 1037 h 1114"/>
                  <a:gd name="T52" fmla="*/ 115 w 1423"/>
                  <a:gd name="T53" fmla="*/ 1064 h 1114"/>
                  <a:gd name="T54" fmla="*/ 24 w 1423"/>
                  <a:gd name="T55" fmla="*/ 900 h 1114"/>
                  <a:gd name="T56" fmla="*/ 14 w 1423"/>
                  <a:gd name="T57" fmla="*/ 967 h 1114"/>
                  <a:gd name="T58" fmla="*/ 400 w 1423"/>
                  <a:gd name="T59" fmla="*/ 959 h 1114"/>
                  <a:gd name="T60" fmla="*/ 265 w 1423"/>
                  <a:gd name="T61" fmla="*/ 714 h 1114"/>
                  <a:gd name="T62" fmla="*/ 190 w 1423"/>
                  <a:gd name="T63" fmla="*/ 686 h 1114"/>
                  <a:gd name="T64" fmla="*/ 175 w 1423"/>
                  <a:gd name="T65" fmla="*/ 764 h 1114"/>
                  <a:gd name="T66" fmla="*/ 310 w 1423"/>
                  <a:gd name="T67" fmla="*/ 1008 h 1114"/>
                  <a:gd name="T68" fmla="*/ 385 w 1423"/>
                  <a:gd name="T69" fmla="*/ 1037 h 1114"/>
                  <a:gd name="T70" fmla="*/ 400 w 1423"/>
                  <a:gd name="T71" fmla="*/ 959 h 1114"/>
                  <a:gd name="T72" fmla="*/ 266 w 1423"/>
                  <a:gd name="T73" fmla="*/ 1026 h 1114"/>
                  <a:gd name="T74" fmla="*/ 136 w 1423"/>
                  <a:gd name="T75" fmla="*/ 792 h 1114"/>
                  <a:gd name="T76" fmla="*/ 65 w 1423"/>
                  <a:gd name="T77" fmla="*/ 764 h 1114"/>
                  <a:gd name="T78" fmla="*/ 50 w 1423"/>
                  <a:gd name="T79" fmla="*/ 840 h 1114"/>
                  <a:gd name="T80" fmla="*/ 180 w 1423"/>
                  <a:gd name="T81" fmla="*/ 1074 h 1114"/>
                  <a:gd name="T82" fmla="*/ 251 w 1423"/>
                  <a:gd name="T83" fmla="*/ 1101 h 1114"/>
                  <a:gd name="T84" fmla="*/ 266 w 1423"/>
                  <a:gd name="T85" fmla="*/ 1026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23" h="1114">
                    <a:moveTo>
                      <a:pt x="1304" y="301"/>
                    </a:moveTo>
                    <a:cubicBezTo>
                      <a:pt x="1303" y="298"/>
                      <a:pt x="1304" y="300"/>
                      <a:pt x="1302" y="297"/>
                    </a:cubicBezTo>
                    <a:cubicBezTo>
                      <a:pt x="1184" y="83"/>
                      <a:pt x="922" y="0"/>
                      <a:pt x="719" y="113"/>
                    </a:cubicBezTo>
                    <a:cubicBezTo>
                      <a:pt x="602" y="177"/>
                      <a:pt x="570" y="311"/>
                      <a:pt x="496" y="416"/>
                    </a:cubicBezTo>
                    <a:cubicBezTo>
                      <a:pt x="476" y="444"/>
                      <a:pt x="458" y="465"/>
                      <a:pt x="441" y="482"/>
                    </a:cubicBezTo>
                    <a:cubicBezTo>
                      <a:pt x="418" y="504"/>
                      <a:pt x="397" y="520"/>
                      <a:pt x="375" y="536"/>
                    </a:cubicBezTo>
                    <a:cubicBezTo>
                      <a:pt x="334" y="566"/>
                      <a:pt x="296" y="593"/>
                      <a:pt x="290" y="648"/>
                    </a:cubicBezTo>
                    <a:cubicBezTo>
                      <a:pt x="470" y="973"/>
                      <a:pt x="470" y="973"/>
                      <a:pt x="470" y="973"/>
                    </a:cubicBezTo>
                    <a:cubicBezTo>
                      <a:pt x="519" y="997"/>
                      <a:pt x="563" y="978"/>
                      <a:pt x="610" y="960"/>
                    </a:cubicBezTo>
                    <a:cubicBezTo>
                      <a:pt x="654" y="943"/>
                      <a:pt x="697" y="925"/>
                      <a:pt x="775" y="921"/>
                    </a:cubicBezTo>
                    <a:cubicBezTo>
                      <a:pt x="827" y="918"/>
                      <a:pt x="880" y="924"/>
                      <a:pt x="932" y="927"/>
                    </a:cubicBezTo>
                    <a:cubicBezTo>
                      <a:pt x="1008" y="932"/>
                      <a:pt x="1082" y="931"/>
                      <a:pt x="1151" y="893"/>
                    </a:cubicBezTo>
                    <a:cubicBezTo>
                      <a:pt x="1354" y="780"/>
                      <a:pt x="1423" y="515"/>
                      <a:pt x="1304" y="301"/>
                    </a:cubicBezTo>
                    <a:close/>
                    <a:moveTo>
                      <a:pt x="1024" y="311"/>
                    </a:moveTo>
                    <a:cubicBezTo>
                      <a:pt x="1024" y="311"/>
                      <a:pt x="1024" y="311"/>
                      <a:pt x="1024" y="311"/>
                    </a:cubicBezTo>
                    <a:cubicBezTo>
                      <a:pt x="983" y="270"/>
                      <a:pt x="917" y="279"/>
                      <a:pt x="873" y="299"/>
                    </a:cubicBezTo>
                    <a:cubicBezTo>
                      <a:pt x="873" y="299"/>
                      <a:pt x="873" y="299"/>
                      <a:pt x="873" y="299"/>
                    </a:cubicBezTo>
                    <a:cubicBezTo>
                      <a:pt x="847" y="313"/>
                      <a:pt x="814" y="304"/>
                      <a:pt x="799" y="278"/>
                    </a:cubicBezTo>
                    <a:cubicBezTo>
                      <a:pt x="785" y="251"/>
                      <a:pt x="794" y="218"/>
                      <a:pt x="821" y="203"/>
                    </a:cubicBezTo>
                    <a:cubicBezTo>
                      <a:pt x="823" y="202"/>
                      <a:pt x="828" y="200"/>
                      <a:pt x="828" y="200"/>
                    </a:cubicBezTo>
                    <a:cubicBezTo>
                      <a:pt x="927" y="155"/>
                      <a:pt x="1035" y="168"/>
                      <a:pt x="1101" y="234"/>
                    </a:cubicBezTo>
                    <a:cubicBezTo>
                      <a:pt x="1101" y="234"/>
                      <a:pt x="1106" y="240"/>
                      <a:pt x="1108" y="244"/>
                    </a:cubicBezTo>
                    <a:cubicBezTo>
                      <a:pt x="1122" y="270"/>
                      <a:pt x="1113" y="303"/>
                      <a:pt x="1087" y="318"/>
                    </a:cubicBezTo>
                    <a:cubicBezTo>
                      <a:pt x="1066" y="329"/>
                      <a:pt x="1041" y="326"/>
                      <a:pt x="1024" y="311"/>
                    </a:cubicBezTo>
                    <a:close/>
                    <a:moveTo>
                      <a:pt x="14" y="967"/>
                    </a:moveTo>
                    <a:cubicBezTo>
                      <a:pt x="53" y="1037"/>
                      <a:pt x="53" y="1037"/>
                      <a:pt x="53" y="1037"/>
                    </a:cubicBezTo>
                    <a:cubicBezTo>
                      <a:pt x="67" y="1062"/>
                      <a:pt x="94" y="1074"/>
                      <a:pt x="115" y="1064"/>
                    </a:cubicBezTo>
                    <a:cubicBezTo>
                      <a:pt x="24" y="900"/>
                      <a:pt x="24" y="900"/>
                      <a:pt x="24" y="900"/>
                    </a:cubicBezTo>
                    <a:cubicBezTo>
                      <a:pt x="5" y="912"/>
                      <a:pt x="0" y="941"/>
                      <a:pt x="14" y="967"/>
                    </a:cubicBezTo>
                    <a:close/>
                    <a:moveTo>
                      <a:pt x="400" y="959"/>
                    </a:moveTo>
                    <a:cubicBezTo>
                      <a:pt x="265" y="714"/>
                      <a:pt x="265" y="714"/>
                      <a:pt x="265" y="714"/>
                    </a:cubicBezTo>
                    <a:cubicBezTo>
                      <a:pt x="248" y="685"/>
                      <a:pt x="215" y="672"/>
                      <a:pt x="190" y="686"/>
                    </a:cubicBezTo>
                    <a:cubicBezTo>
                      <a:pt x="166" y="699"/>
                      <a:pt x="159" y="734"/>
                      <a:pt x="175" y="764"/>
                    </a:cubicBezTo>
                    <a:cubicBezTo>
                      <a:pt x="310" y="1008"/>
                      <a:pt x="310" y="1008"/>
                      <a:pt x="310" y="1008"/>
                    </a:cubicBezTo>
                    <a:cubicBezTo>
                      <a:pt x="327" y="1038"/>
                      <a:pt x="360" y="1051"/>
                      <a:pt x="385" y="1037"/>
                    </a:cubicBezTo>
                    <a:cubicBezTo>
                      <a:pt x="410" y="1023"/>
                      <a:pt x="416" y="988"/>
                      <a:pt x="400" y="959"/>
                    </a:cubicBezTo>
                    <a:close/>
                    <a:moveTo>
                      <a:pt x="266" y="1026"/>
                    </a:moveTo>
                    <a:cubicBezTo>
                      <a:pt x="136" y="792"/>
                      <a:pt x="136" y="792"/>
                      <a:pt x="136" y="792"/>
                    </a:cubicBezTo>
                    <a:cubicBezTo>
                      <a:pt x="121" y="764"/>
                      <a:pt x="89" y="751"/>
                      <a:pt x="65" y="764"/>
                    </a:cubicBezTo>
                    <a:cubicBezTo>
                      <a:pt x="41" y="778"/>
                      <a:pt x="35" y="811"/>
                      <a:pt x="50" y="840"/>
                    </a:cubicBezTo>
                    <a:cubicBezTo>
                      <a:pt x="180" y="1074"/>
                      <a:pt x="180" y="1074"/>
                      <a:pt x="180" y="1074"/>
                    </a:cubicBezTo>
                    <a:cubicBezTo>
                      <a:pt x="196" y="1102"/>
                      <a:pt x="228" y="1114"/>
                      <a:pt x="251" y="1101"/>
                    </a:cubicBezTo>
                    <a:cubicBezTo>
                      <a:pt x="275" y="1088"/>
                      <a:pt x="282" y="1055"/>
                      <a:pt x="266" y="1026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1600" dirty="0">
                  <a:ln>
                    <a:solidFill>
                      <a:srgbClr val="505050">
                        <a:alpha val="0"/>
                      </a:srgbClr>
                    </a:solidFill>
                  </a:ln>
                  <a:solidFill>
                    <a:srgbClr val="505050"/>
                  </a:solidFill>
                </a:endParaRPr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BD8B887-BE6C-4951-BE67-E6479B0BFBF6}"/>
                </a:ext>
              </a:extLst>
            </p:cNvPr>
            <p:cNvSpPr/>
            <p:nvPr/>
          </p:nvSpPr>
          <p:spPr bwMode="auto">
            <a:xfrm>
              <a:off x="494900" y="4824093"/>
              <a:ext cx="1188720" cy="1188720"/>
            </a:xfrm>
            <a:prstGeom prst="rect">
              <a:avLst/>
            </a:prstGeom>
            <a:solidFill>
              <a:srgbClr val="7FBA00"/>
            </a:solidFill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56" tIns="91440" rIns="93256" bIns="91440" numCol="1" rtlCol="0" anchor="t" anchorCtr="0" compatLnSpc="1">
              <a:prstTxWarp prst="textNoShape">
                <a:avLst/>
              </a:prstTxWarp>
            </a:bodyPr>
            <a:lstStyle/>
            <a:p>
              <a:pPr defTabSz="93229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sl-SI" sz="1400" kern="0" dirty="0">
                  <a:solidFill>
                    <a:srgbClr val="FFFFFF"/>
                  </a:solidFill>
                  <a:ea typeface="Segoe UI" pitchFamily="34" charset="0"/>
                  <a:cs typeface="Segoe UI" pitchFamily="34" charset="0"/>
                </a:rPr>
                <a:t>Vizualizacija</a:t>
              </a:r>
              <a:endParaRPr lang="en-US" sz="1400" kern="0" dirty="0">
                <a:solidFill>
                  <a:srgbClr val="FFFFFF"/>
                </a:soli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4" name="Freeform 33">
              <a:extLst>
                <a:ext uri="{FF2B5EF4-FFF2-40B4-BE49-F238E27FC236}">
                  <a16:creationId xmlns:a16="http://schemas.microsoft.com/office/drawing/2014/main" id="{DCC69005-CA0B-499D-9547-8539AE447ACB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829232" y="5259039"/>
              <a:ext cx="696431" cy="701937"/>
            </a:xfrm>
            <a:custGeom>
              <a:avLst/>
              <a:gdLst/>
              <a:ahLst/>
              <a:cxnLst/>
              <a:rect l="l" t="t" r="r" b="b"/>
              <a:pathLst>
                <a:path w="1188720" h="1198117">
                  <a:moveTo>
                    <a:pt x="0" y="1179829"/>
                  </a:moveTo>
                  <a:lnTo>
                    <a:pt x="1188720" y="1179829"/>
                  </a:lnTo>
                  <a:lnTo>
                    <a:pt x="1188720" y="1198117"/>
                  </a:lnTo>
                  <a:lnTo>
                    <a:pt x="0" y="1198117"/>
                  </a:lnTo>
                  <a:close/>
                  <a:moveTo>
                    <a:pt x="85725" y="629228"/>
                  </a:moveTo>
                  <a:lnTo>
                    <a:pt x="228600" y="629228"/>
                  </a:lnTo>
                  <a:lnTo>
                    <a:pt x="228600" y="1174749"/>
                  </a:lnTo>
                  <a:lnTo>
                    <a:pt x="85725" y="1174749"/>
                  </a:lnTo>
                  <a:close/>
                  <a:moveTo>
                    <a:pt x="160954" y="560521"/>
                  </a:moveTo>
                  <a:lnTo>
                    <a:pt x="134893" y="565433"/>
                  </a:lnTo>
                  <a:lnTo>
                    <a:pt x="135875" y="570646"/>
                  </a:lnTo>
                  <a:lnTo>
                    <a:pt x="161936" y="565734"/>
                  </a:lnTo>
                  <a:close/>
                  <a:moveTo>
                    <a:pt x="200045" y="527408"/>
                  </a:moveTo>
                  <a:lnTo>
                    <a:pt x="95801" y="547055"/>
                  </a:lnTo>
                  <a:lnTo>
                    <a:pt x="96784" y="552268"/>
                  </a:lnTo>
                  <a:lnTo>
                    <a:pt x="201028" y="532620"/>
                  </a:lnTo>
                  <a:close/>
                  <a:moveTo>
                    <a:pt x="193530" y="502890"/>
                  </a:moveTo>
                  <a:lnTo>
                    <a:pt x="102316" y="520082"/>
                  </a:lnTo>
                  <a:lnTo>
                    <a:pt x="103299" y="525294"/>
                  </a:lnTo>
                  <a:lnTo>
                    <a:pt x="194512" y="508102"/>
                  </a:lnTo>
                  <a:close/>
                  <a:moveTo>
                    <a:pt x="180500" y="479600"/>
                  </a:moveTo>
                  <a:lnTo>
                    <a:pt x="115347" y="491880"/>
                  </a:lnTo>
                  <a:lnTo>
                    <a:pt x="116329" y="497092"/>
                  </a:lnTo>
                  <a:lnTo>
                    <a:pt x="181482" y="484813"/>
                  </a:lnTo>
                  <a:close/>
                  <a:moveTo>
                    <a:pt x="378883" y="434974"/>
                  </a:moveTo>
                  <a:lnTo>
                    <a:pt x="521758" y="434974"/>
                  </a:lnTo>
                  <a:lnTo>
                    <a:pt x="521758" y="1174749"/>
                  </a:lnTo>
                  <a:lnTo>
                    <a:pt x="378883" y="1174749"/>
                  </a:lnTo>
                  <a:close/>
                  <a:moveTo>
                    <a:pt x="672041" y="225425"/>
                  </a:moveTo>
                  <a:lnTo>
                    <a:pt x="814916" y="225425"/>
                  </a:lnTo>
                  <a:lnTo>
                    <a:pt x="814916" y="1174749"/>
                  </a:lnTo>
                  <a:lnTo>
                    <a:pt x="672041" y="1174749"/>
                  </a:lnTo>
                  <a:close/>
                  <a:moveTo>
                    <a:pt x="144046" y="189143"/>
                  </a:moveTo>
                  <a:cubicBezTo>
                    <a:pt x="151107" y="189037"/>
                    <a:pt x="156647" y="189144"/>
                    <a:pt x="164251" y="190420"/>
                  </a:cubicBezTo>
                  <a:cubicBezTo>
                    <a:pt x="171855" y="191696"/>
                    <a:pt x="181740" y="194037"/>
                    <a:pt x="189670" y="196802"/>
                  </a:cubicBezTo>
                  <a:cubicBezTo>
                    <a:pt x="197599" y="199568"/>
                    <a:pt x="204877" y="202865"/>
                    <a:pt x="211830" y="207013"/>
                  </a:cubicBezTo>
                  <a:cubicBezTo>
                    <a:pt x="218782" y="211162"/>
                    <a:pt x="225516" y="216161"/>
                    <a:pt x="231382" y="221693"/>
                  </a:cubicBezTo>
                  <a:cubicBezTo>
                    <a:pt x="237248" y="227224"/>
                    <a:pt x="242679" y="233712"/>
                    <a:pt x="247025" y="240201"/>
                  </a:cubicBezTo>
                  <a:cubicBezTo>
                    <a:pt x="251370" y="246689"/>
                    <a:pt x="254411" y="253923"/>
                    <a:pt x="257453" y="260624"/>
                  </a:cubicBezTo>
                  <a:cubicBezTo>
                    <a:pt x="260495" y="267325"/>
                    <a:pt x="263319" y="273282"/>
                    <a:pt x="265274" y="280409"/>
                  </a:cubicBezTo>
                  <a:cubicBezTo>
                    <a:pt x="267230" y="287536"/>
                    <a:pt x="268967" y="295194"/>
                    <a:pt x="269185" y="303385"/>
                  </a:cubicBezTo>
                  <a:cubicBezTo>
                    <a:pt x="269402" y="311575"/>
                    <a:pt x="268641" y="320510"/>
                    <a:pt x="266578" y="329552"/>
                  </a:cubicBezTo>
                  <a:cubicBezTo>
                    <a:pt x="264514" y="338593"/>
                    <a:pt x="261146" y="347528"/>
                    <a:pt x="256801" y="357633"/>
                  </a:cubicBezTo>
                  <a:cubicBezTo>
                    <a:pt x="252456" y="367738"/>
                    <a:pt x="246373" y="378375"/>
                    <a:pt x="240507" y="390182"/>
                  </a:cubicBezTo>
                  <a:cubicBezTo>
                    <a:pt x="234641" y="401989"/>
                    <a:pt x="226277" y="418902"/>
                    <a:pt x="221606" y="428476"/>
                  </a:cubicBezTo>
                  <a:cubicBezTo>
                    <a:pt x="216935" y="438049"/>
                    <a:pt x="213568" y="443048"/>
                    <a:pt x="212481" y="447622"/>
                  </a:cubicBezTo>
                  <a:cubicBezTo>
                    <a:pt x="211395" y="452196"/>
                    <a:pt x="215414" y="453260"/>
                    <a:pt x="215088" y="455919"/>
                  </a:cubicBezTo>
                  <a:cubicBezTo>
                    <a:pt x="214762" y="458578"/>
                    <a:pt x="210743" y="461025"/>
                    <a:pt x="210526" y="463578"/>
                  </a:cubicBezTo>
                  <a:cubicBezTo>
                    <a:pt x="210309" y="466130"/>
                    <a:pt x="214219" y="467620"/>
                    <a:pt x="213785" y="471236"/>
                  </a:cubicBezTo>
                  <a:lnTo>
                    <a:pt x="207919" y="485277"/>
                  </a:lnTo>
                  <a:cubicBezTo>
                    <a:pt x="207267" y="489213"/>
                    <a:pt x="209005" y="491766"/>
                    <a:pt x="209874" y="494850"/>
                  </a:cubicBezTo>
                  <a:cubicBezTo>
                    <a:pt x="210743" y="497935"/>
                    <a:pt x="213567" y="499743"/>
                    <a:pt x="213133" y="503785"/>
                  </a:cubicBezTo>
                  <a:cubicBezTo>
                    <a:pt x="212698" y="507827"/>
                    <a:pt x="207158" y="514954"/>
                    <a:pt x="207267" y="519102"/>
                  </a:cubicBezTo>
                  <a:cubicBezTo>
                    <a:pt x="207376" y="523251"/>
                    <a:pt x="213024" y="525166"/>
                    <a:pt x="213785" y="528676"/>
                  </a:cubicBezTo>
                  <a:lnTo>
                    <a:pt x="211830" y="540164"/>
                  </a:lnTo>
                  <a:cubicBezTo>
                    <a:pt x="210743" y="542929"/>
                    <a:pt x="207484" y="543461"/>
                    <a:pt x="207267" y="545270"/>
                  </a:cubicBezTo>
                  <a:cubicBezTo>
                    <a:pt x="207050" y="547078"/>
                    <a:pt x="209440" y="548780"/>
                    <a:pt x="210526" y="551013"/>
                  </a:cubicBezTo>
                  <a:cubicBezTo>
                    <a:pt x="211612" y="553247"/>
                    <a:pt x="213676" y="555587"/>
                    <a:pt x="213785" y="558672"/>
                  </a:cubicBezTo>
                  <a:cubicBezTo>
                    <a:pt x="213893" y="561757"/>
                    <a:pt x="213242" y="566437"/>
                    <a:pt x="211178" y="569522"/>
                  </a:cubicBezTo>
                  <a:cubicBezTo>
                    <a:pt x="209114" y="572606"/>
                    <a:pt x="207593" y="574628"/>
                    <a:pt x="201401" y="577180"/>
                  </a:cubicBezTo>
                  <a:cubicBezTo>
                    <a:pt x="195209" y="579733"/>
                    <a:pt x="179024" y="582606"/>
                    <a:pt x="174027" y="584839"/>
                  </a:cubicBezTo>
                  <a:cubicBezTo>
                    <a:pt x="169031" y="587073"/>
                    <a:pt x="172724" y="588137"/>
                    <a:pt x="171420" y="590583"/>
                  </a:cubicBezTo>
                  <a:cubicBezTo>
                    <a:pt x="170117" y="593030"/>
                    <a:pt x="169248" y="597072"/>
                    <a:pt x="166206" y="599518"/>
                  </a:cubicBezTo>
                  <a:cubicBezTo>
                    <a:pt x="163164" y="601964"/>
                    <a:pt x="157733" y="604198"/>
                    <a:pt x="153171" y="605262"/>
                  </a:cubicBezTo>
                  <a:cubicBezTo>
                    <a:pt x="148608" y="606326"/>
                    <a:pt x="142960" y="606645"/>
                    <a:pt x="138832" y="605900"/>
                  </a:cubicBezTo>
                  <a:cubicBezTo>
                    <a:pt x="134704" y="605156"/>
                    <a:pt x="131011" y="602603"/>
                    <a:pt x="128404" y="600794"/>
                  </a:cubicBezTo>
                  <a:cubicBezTo>
                    <a:pt x="125797" y="598986"/>
                    <a:pt x="124276" y="597391"/>
                    <a:pt x="123189" y="595051"/>
                  </a:cubicBezTo>
                  <a:lnTo>
                    <a:pt x="121886" y="586754"/>
                  </a:lnTo>
                  <a:cubicBezTo>
                    <a:pt x="118084" y="584626"/>
                    <a:pt x="110806" y="581648"/>
                    <a:pt x="110806" y="581648"/>
                  </a:cubicBezTo>
                  <a:cubicBezTo>
                    <a:pt x="107004" y="580052"/>
                    <a:pt x="100704" y="577712"/>
                    <a:pt x="97119" y="575904"/>
                  </a:cubicBezTo>
                  <a:cubicBezTo>
                    <a:pt x="93534" y="574096"/>
                    <a:pt x="91471" y="572713"/>
                    <a:pt x="89298" y="570798"/>
                  </a:cubicBezTo>
                  <a:cubicBezTo>
                    <a:pt x="87125" y="568883"/>
                    <a:pt x="84844" y="566756"/>
                    <a:pt x="84084" y="564416"/>
                  </a:cubicBezTo>
                  <a:cubicBezTo>
                    <a:pt x="83324" y="562076"/>
                    <a:pt x="83975" y="559417"/>
                    <a:pt x="84736" y="556757"/>
                  </a:cubicBezTo>
                  <a:lnTo>
                    <a:pt x="88646" y="548461"/>
                  </a:lnTo>
                  <a:cubicBezTo>
                    <a:pt x="88972" y="546546"/>
                    <a:pt x="87668" y="546759"/>
                    <a:pt x="86691" y="545270"/>
                  </a:cubicBezTo>
                  <a:cubicBezTo>
                    <a:pt x="85713" y="543780"/>
                    <a:pt x="83650" y="541866"/>
                    <a:pt x="82780" y="539526"/>
                  </a:cubicBezTo>
                  <a:cubicBezTo>
                    <a:pt x="81911" y="537185"/>
                    <a:pt x="81151" y="533994"/>
                    <a:pt x="81477" y="531229"/>
                  </a:cubicBezTo>
                  <a:cubicBezTo>
                    <a:pt x="81803" y="528463"/>
                    <a:pt x="83758" y="525166"/>
                    <a:pt x="84736" y="522932"/>
                  </a:cubicBezTo>
                  <a:cubicBezTo>
                    <a:pt x="85713" y="520698"/>
                    <a:pt x="87451" y="519315"/>
                    <a:pt x="87343" y="517826"/>
                  </a:cubicBezTo>
                  <a:cubicBezTo>
                    <a:pt x="87234" y="516337"/>
                    <a:pt x="85061" y="515699"/>
                    <a:pt x="84084" y="513997"/>
                  </a:cubicBezTo>
                  <a:cubicBezTo>
                    <a:pt x="83106" y="512295"/>
                    <a:pt x="81803" y="509955"/>
                    <a:pt x="81477" y="507615"/>
                  </a:cubicBezTo>
                  <a:cubicBezTo>
                    <a:pt x="81151" y="505274"/>
                    <a:pt x="81042" y="502615"/>
                    <a:pt x="82129" y="499956"/>
                  </a:cubicBezTo>
                  <a:lnTo>
                    <a:pt x="87994" y="491659"/>
                  </a:lnTo>
                  <a:cubicBezTo>
                    <a:pt x="88646" y="489319"/>
                    <a:pt x="87125" y="488681"/>
                    <a:pt x="86039" y="485915"/>
                  </a:cubicBezTo>
                  <a:cubicBezTo>
                    <a:pt x="84953" y="483150"/>
                    <a:pt x="82346" y="478469"/>
                    <a:pt x="81477" y="475065"/>
                  </a:cubicBezTo>
                  <a:cubicBezTo>
                    <a:pt x="80608" y="471662"/>
                    <a:pt x="80282" y="468790"/>
                    <a:pt x="80825" y="465492"/>
                  </a:cubicBezTo>
                  <a:cubicBezTo>
                    <a:pt x="81368" y="462195"/>
                    <a:pt x="86148" y="458259"/>
                    <a:pt x="85387" y="453366"/>
                  </a:cubicBezTo>
                  <a:cubicBezTo>
                    <a:pt x="84627" y="448473"/>
                    <a:pt x="80173" y="444005"/>
                    <a:pt x="76263" y="436134"/>
                  </a:cubicBezTo>
                  <a:cubicBezTo>
                    <a:pt x="72352" y="428263"/>
                    <a:pt x="68116" y="418583"/>
                    <a:pt x="61924" y="406138"/>
                  </a:cubicBezTo>
                  <a:cubicBezTo>
                    <a:pt x="55732" y="393693"/>
                    <a:pt x="44761" y="373695"/>
                    <a:pt x="39112" y="361463"/>
                  </a:cubicBezTo>
                  <a:cubicBezTo>
                    <a:pt x="33464" y="349230"/>
                    <a:pt x="30313" y="342635"/>
                    <a:pt x="28032" y="332743"/>
                  </a:cubicBezTo>
                  <a:cubicBezTo>
                    <a:pt x="25751" y="322850"/>
                    <a:pt x="24664" y="313064"/>
                    <a:pt x="25425" y="302108"/>
                  </a:cubicBezTo>
                  <a:cubicBezTo>
                    <a:pt x="26186" y="291152"/>
                    <a:pt x="29118" y="277324"/>
                    <a:pt x="32595" y="267006"/>
                  </a:cubicBezTo>
                  <a:cubicBezTo>
                    <a:pt x="36071" y="256688"/>
                    <a:pt x="40525" y="248498"/>
                    <a:pt x="46282" y="240201"/>
                  </a:cubicBezTo>
                  <a:cubicBezTo>
                    <a:pt x="52039" y="231904"/>
                    <a:pt x="58991" y="223820"/>
                    <a:pt x="67138" y="217225"/>
                  </a:cubicBezTo>
                  <a:cubicBezTo>
                    <a:pt x="75285" y="210630"/>
                    <a:pt x="86039" y="204992"/>
                    <a:pt x="95164" y="200631"/>
                  </a:cubicBezTo>
                  <a:cubicBezTo>
                    <a:pt x="104289" y="196270"/>
                    <a:pt x="113739" y="192973"/>
                    <a:pt x="121886" y="191058"/>
                  </a:cubicBezTo>
                  <a:cubicBezTo>
                    <a:pt x="130033" y="189143"/>
                    <a:pt x="136985" y="189250"/>
                    <a:pt x="144046" y="189143"/>
                  </a:cubicBezTo>
                  <a:close/>
                  <a:moveTo>
                    <a:pt x="965198" y="0"/>
                  </a:moveTo>
                  <a:lnTo>
                    <a:pt x="1108073" y="0"/>
                  </a:lnTo>
                  <a:lnTo>
                    <a:pt x="1108073" y="1174749"/>
                  </a:lnTo>
                  <a:lnTo>
                    <a:pt x="965198" y="1174749"/>
                  </a:lnTo>
                  <a:close/>
                </a:path>
              </a:pathLst>
            </a:custGeom>
            <a:solidFill>
              <a:schemeClr val="bg1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FADFE71-9693-4C83-BF41-12A8BE81B469}"/>
                </a:ext>
              </a:extLst>
            </p:cNvPr>
            <p:cNvSpPr/>
            <p:nvPr/>
          </p:nvSpPr>
          <p:spPr bwMode="auto">
            <a:xfrm>
              <a:off x="494900" y="2190316"/>
              <a:ext cx="1188720" cy="1188720"/>
            </a:xfrm>
            <a:prstGeom prst="rect">
              <a:avLst/>
            </a:prstGeom>
            <a:solidFill>
              <a:srgbClr val="7FBA00"/>
            </a:solidFill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56" tIns="91440" rIns="93256" bIns="91440" numCol="1" rtlCol="0" anchor="t" anchorCtr="0" compatLnSpc="1">
              <a:prstTxWarp prst="textNoShape">
                <a:avLst/>
              </a:prstTxWarp>
            </a:bodyPr>
            <a:lstStyle/>
            <a:p>
              <a:pPr defTabSz="93229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sl-SI" kern="0" dirty="0">
                  <a:solidFill>
                    <a:srgbClr val="FFFFFF"/>
                  </a:solidFill>
                  <a:ea typeface="Segoe UI" pitchFamily="34" charset="0"/>
                  <a:cs typeface="Segoe UI" pitchFamily="34" charset="0"/>
                </a:rPr>
                <a:t>Odkrij</a:t>
              </a:r>
              <a:endParaRPr lang="en-US" kern="0" dirty="0">
                <a:solidFill>
                  <a:srgbClr val="FFFFFF"/>
                </a:soli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D0BEEC7-A83C-4FF2-9B30-A264856147F9}"/>
                </a:ext>
              </a:extLst>
            </p:cNvPr>
            <p:cNvSpPr>
              <a:spLocks noEditPoints="1"/>
            </p:cNvSpPr>
            <p:nvPr/>
          </p:nvSpPr>
          <p:spPr bwMode="black">
            <a:xfrm>
              <a:off x="786405" y="2600558"/>
              <a:ext cx="732520" cy="732329"/>
            </a:xfrm>
            <a:custGeom>
              <a:avLst/>
              <a:gdLst>
                <a:gd name="T0" fmla="*/ 226 w 300"/>
                <a:gd name="T1" fmla="*/ 193 h 300"/>
                <a:gd name="T2" fmla="*/ 233 w 300"/>
                <a:gd name="T3" fmla="*/ 157 h 300"/>
                <a:gd name="T4" fmla="*/ 233 w 300"/>
                <a:gd name="T5" fmla="*/ 128 h 300"/>
                <a:gd name="T6" fmla="*/ 142 w 300"/>
                <a:gd name="T7" fmla="*/ 51 h 300"/>
                <a:gd name="T8" fmla="*/ 52 w 300"/>
                <a:gd name="T9" fmla="*/ 128 h 300"/>
                <a:gd name="T10" fmla="*/ 52 w 300"/>
                <a:gd name="T11" fmla="*/ 157 h 300"/>
                <a:gd name="T12" fmla="*/ 142 w 300"/>
                <a:gd name="T13" fmla="*/ 234 h 300"/>
                <a:gd name="T14" fmla="*/ 183 w 300"/>
                <a:gd name="T15" fmla="*/ 224 h 300"/>
                <a:gd name="T16" fmla="*/ 193 w 300"/>
                <a:gd name="T17" fmla="*/ 226 h 300"/>
                <a:gd name="T18" fmla="*/ 270 w 300"/>
                <a:gd name="T19" fmla="*/ 300 h 300"/>
                <a:gd name="T20" fmla="*/ 298 w 300"/>
                <a:gd name="T21" fmla="*/ 275 h 300"/>
                <a:gd name="T22" fmla="*/ 206 w 300"/>
                <a:gd name="T23" fmla="*/ 157 h 300"/>
                <a:gd name="T24" fmla="*/ 142 w 300"/>
                <a:gd name="T25" fmla="*/ 208 h 300"/>
                <a:gd name="T26" fmla="*/ 78 w 300"/>
                <a:gd name="T27" fmla="*/ 157 h 300"/>
                <a:gd name="T28" fmla="*/ 78 w 300"/>
                <a:gd name="T29" fmla="*/ 128 h 300"/>
                <a:gd name="T30" fmla="*/ 142 w 300"/>
                <a:gd name="T31" fmla="*/ 77 h 300"/>
                <a:gd name="T32" fmla="*/ 206 w 300"/>
                <a:gd name="T33" fmla="*/ 128 h 300"/>
                <a:gd name="T34" fmla="*/ 206 w 300"/>
                <a:gd name="T35" fmla="*/ 157 h 300"/>
                <a:gd name="T36" fmla="*/ 197 w 300"/>
                <a:gd name="T37" fmla="*/ 142 h 300"/>
                <a:gd name="T38" fmla="*/ 156 w 300"/>
                <a:gd name="T39" fmla="*/ 157 h 300"/>
                <a:gd name="T40" fmla="*/ 142 w 300"/>
                <a:gd name="T41" fmla="*/ 197 h 300"/>
                <a:gd name="T42" fmla="*/ 128 w 300"/>
                <a:gd name="T43" fmla="*/ 157 h 300"/>
                <a:gd name="T44" fmla="*/ 87 w 300"/>
                <a:gd name="T45" fmla="*/ 142 h 300"/>
                <a:gd name="T46" fmla="*/ 128 w 300"/>
                <a:gd name="T47" fmla="*/ 128 h 300"/>
                <a:gd name="T48" fmla="*/ 142 w 300"/>
                <a:gd name="T49" fmla="*/ 88 h 300"/>
                <a:gd name="T50" fmla="*/ 156 w 300"/>
                <a:gd name="T51" fmla="*/ 128 h 300"/>
                <a:gd name="T52" fmla="*/ 142 w 300"/>
                <a:gd name="T53" fmla="*/ 40 h 300"/>
                <a:gd name="T54" fmla="*/ 128 w 300"/>
                <a:gd name="T55" fmla="*/ 0 h 300"/>
                <a:gd name="T56" fmla="*/ 156 w 300"/>
                <a:gd name="T57" fmla="*/ 41 h 300"/>
                <a:gd name="T58" fmla="*/ 40 w 300"/>
                <a:gd name="T59" fmla="*/ 142 h 300"/>
                <a:gd name="T60" fmla="*/ 0 w 300"/>
                <a:gd name="T61" fmla="*/ 157 h 300"/>
                <a:gd name="T62" fmla="*/ 41 w 300"/>
                <a:gd name="T63" fmla="*/ 128 h 300"/>
                <a:gd name="T64" fmla="*/ 142 w 300"/>
                <a:gd name="T65" fmla="*/ 245 h 300"/>
                <a:gd name="T66" fmla="*/ 156 w 300"/>
                <a:gd name="T67" fmla="*/ 285 h 300"/>
                <a:gd name="T68" fmla="*/ 128 w 300"/>
                <a:gd name="T69" fmla="*/ 244 h 300"/>
                <a:gd name="T70" fmla="*/ 245 w 300"/>
                <a:gd name="T71" fmla="*/ 142 h 300"/>
                <a:gd name="T72" fmla="*/ 285 w 300"/>
                <a:gd name="T73" fmla="*/ 128 h 300"/>
                <a:gd name="T74" fmla="*/ 243 w 300"/>
                <a:gd name="T75" fmla="*/ 15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0" h="300">
                  <a:moveTo>
                    <a:pt x="298" y="266"/>
                  </a:moveTo>
                  <a:cubicBezTo>
                    <a:pt x="226" y="193"/>
                    <a:pt x="226" y="193"/>
                    <a:pt x="226" y="193"/>
                  </a:cubicBezTo>
                  <a:cubicBezTo>
                    <a:pt x="223" y="191"/>
                    <a:pt x="222" y="186"/>
                    <a:pt x="224" y="183"/>
                  </a:cubicBezTo>
                  <a:cubicBezTo>
                    <a:pt x="228" y="175"/>
                    <a:pt x="231" y="166"/>
                    <a:pt x="233" y="157"/>
                  </a:cubicBezTo>
                  <a:cubicBezTo>
                    <a:pt x="233" y="152"/>
                    <a:pt x="234" y="147"/>
                    <a:pt x="234" y="142"/>
                  </a:cubicBezTo>
                  <a:cubicBezTo>
                    <a:pt x="234" y="138"/>
                    <a:pt x="233" y="133"/>
                    <a:pt x="233" y="128"/>
                  </a:cubicBezTo>
                  <a:cubicBezTo>
                    <a:pt x="227" y="89"/>
                    <a:pt x="196" y="58"/>
                    <a:pt x="156" y="52"/>
                  </a:cubicBezTo>
                  <a:cubicBezTo>
                    <a:pt x="152" y="51"/>
                    <a:pt x="147" y="51"/>
                    <a:pt x="142" y="51"/>
                  </a:cubicBezTo>
                  <a:cubicBezTo>
                    <a:pt x="137" y="51"/>
                    <a:pt x="133" y="51"/>
                    <a:pt x="128" y="52"/>
                  </a:cubicBezTo>
                  <a:cubicBezTo>
                    <a:pt x="89" y="58"/>
                    <a:pt x="58" y="89"/>
                    <a:pt x="52" y="128"/>
                  </a:cubicBezTo>
                  <a:cubicBezTo>
                    <a:pt x="51" y="133"/>
                    <a:pt x="51" y="138"/>
                    <a:pt x="51" y="142"/>
                  </a:cubicBezTo>
                  <a:cubicBezTo>
                    <a:pt x="51" y="147"/>
                    <a:pt x="51" y="152"/>
                    <a:pt x="52" y="157"/>
                  </a:cubicBezTo>
                  <a:cubicBezTo>
                    <a:pt x="58" y="196"/>
                    <a:pt x="89" y="227"/>
                    <a:pt x="128" y="233"/>
                  </a:cubicBezTo>
                  <a:cubicBezTo>
                    <a:pt x="133" y="234"/>
                    <a:pt x="137" y="234"/>
                    <a:pt x="142" y="234"/>
                  </a:cubicBezTo>
                  <a:cubicBezTo>
                    <a:pt x="147" y="234"/>
                    <a:pt x="152" y="234"/>
                    <a:pt x="156" y="233"/>
                  </a:cubicBezTo>
                  <a:cubicBezTo>
                    <a:pt x="166" y="231"/>
                    <a:pt x="175" y="228"/>
                    <a:pt x="183" y="224"/>
                  </a:cubicBezTo>
                  <a:cubicBezTo>
                    <a:pt x="184" y="224"/>
                    <a:pt x="185" y="223"/>
                    <a:pt x="187" y="223"/>
                  </a:cubicBezTo>
                  <a:cubicBezTo>
                    <a:pt x="189" y="223"/>
                    <a:pt x="192" y="224"/>
                    <a:pt x="193" y="226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7" y="299"/>
                    <a:pt x="268" y="300"/>
                    <a:pt x="270" y="300"/>
                  </a:cubicBezTo>
                  <a:cubicBezTo>
                    <a:pt x="272" y="300"/>
                    <a:pt x="273" y="299"/>
                    <a:pt x="275" y="298"/>
                  </a:cubicBezTo>
                  <a:cubicBezTo>
                    <a:pt x="298" y="275"/>
                    <a:pt x="298" y="275"/>
                    <a:pt x="298" y="275"/>
                  </a:cubicBezTo>
                  <a:cubicBezTo>
                    <a:pt x="300" y="272"/>
                    <a:pt x="300" y="268"/>
                    <a:pt x="298" y="266"/>
                  </a:cubicBezTo>
                  <a:close/>
                  <a:moveTo>
                    <a:pt x="206" y="157"/>
                  </a:moveTo>
                  <a:cubicBezTo>
                    <a:pt x="201" y="181"/>
                    <a:pt x="181" y="201"/>
                    <a:pt x="156" y="206"/>
                  </a:cubicBezTo>
                  <a:cubicBezTo>
                    <a:pt x="152" y="207"/>
                    <a:pt x="147" y="208"/>
                    <a:pt x="142" y="208"/>
                  </a:cubicBezTo>
                  <a:cubicBezTo>
                    <a:pt x="137" y="208"/>
                    <a:pt x="133" y="207"/>
                    <a:pt x="128" y="206"/>
                  </a:cubicBezTo>
                  <a:cubicBezTo>
                    <a:pt x="103" y="201"/>
                    <a:pt x="84" y="181"/>
                    <a:pt x="78" y="157"/>
                  </a:cubicBezTo>
                  <a:cubicBezTo>
                    <a:pt x="77" y="152"/>
                    <a:pt x="77" y="147"/>
                    <a:pt x="77" y="142"/>
                  </a:cubicBezTo>
                  <a:cubicBezTo>
                    <a:pt x="77" y="138"/>
                    <a:pt x="77" y="133"/>
                    <a:pt x="78" y="128"/>
                  </a:cubicBezTo>
                  <a:cubicBezTo>
                    <a:pt x="84" y="103"/>
                    <a:pt x="103" y="84"/>
                    <a:pt x="128" y="79"/>
                  </a:cubicBezTo>
                  <a:cubicBezTo>
                    <a:pt x="133" y="78"/>
                    <a:pt x="137" y="77"/>
                    <a:pt x="142" y="77"/>
                  </a:cubicBezTo>
                  <a:cubicBezTo>
                    <a:pt x="147" y="77"/>
                    <a:pt x="152" y="78"/>
                    <a:pt x="156" y="79"/>
                  </a:cubicBezTo>
                  <a:cubicBezTo>
                    <a:pt x="181" y="84"/>
                    <a:pt x="201" y="103"/>
                    <a:pt x="206" y="128"/>
                  </a:cubicBezTo>
                  <a:cubicBezTo>
                    <a:pt x="207" y="133"/>
                    <a:pt x="208" y="138"/>
                    <a:pt x="208" y="142"/>
                  </a:cubicBezTo>
                  <a:cubicBezTo>
                    <a:pt x="208" y="147"/>
                    <a:pt x="207" y="152"/>
                    <a:pt x="206" y="157"/>
                  </a:cubicBezTo>
                  <a:close/>
                  <a:moveTo>
                    <a:pt x="195" y="128"/>
                  </a:moveTo>
                  <a:cubicBezTo>
                    <a:pt x="196" y="133"/>
                    <a:pt x="197" y="138"/>
                    <a:pt x="197" y="142"/>
                  </a:cubicBezTo>
                  <a:cubicBezTo>
                    <a:pt x="197" y="147"/>
                    <a:pt x="196" y="152"/>
                    <a:pt x="195" y="157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95"/>
                    <a:pt x="156" y="195"/>
                    <a:pt x="156" y="195"/>
                  </a:cubicBezTo>
                  <a:cubicBezTo>
                    <a:pt x="152" y="197"/>
                    <a:pt x="147" y="197"/>
                    <a:pt x="142" y="197"/>
                  </a:cubicBezTo>
                  <a:cubicBezTo>
                    <a:pt x="137" y="197"/>
                    <a:pt x="133" y="197"/>
                    <a:pt x="128" y="195"/>
                  </a:cubicBezTo>
                  <a:cubicBezTo>
                    <a:pt x="128" y="157"/>
                    <a:pt x="128" y="157"/>
                    <a:pt x="128" y="157"/>
                  </a:cubicBezTo>
                  <a:cubicBezTo>
                    <a:pt x="89" y="157"/>
                    <a:pt x="89" y="157"/>
                    <a:pt x="89" y="157"/>
                  </a:cubicBezTo>
                  <a:cubicBezTo>
                    <a:pt x="88" y="152"/>
                    <a:pt x="87" y="147"/>
                    <a:pt x="87" y="142"/>
                  </a:cubicBezTo>
                  <a:cubicBezTo>
                    <a:pt x="87" y="138"/>
                    <a:pt x="88" y="133"/>
                    <a:pt x="89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8" y="90"/>
                    <a:pt x="128" y="90"/>
                    <a:pt x="128" y="90"/>
                  </a:cubicBezTo>
                  <a:cubicBezTo>
                    <a:pt x="133" y="88"/>
                    <a:pt x="137" y="88"/>
                    <a:pt x="142" y="88"/>
                  </a:cubicBezTo>
                  <a:cubicBezTo>
                    <a:pt x="147" y="88"/>
                    <a:pt x="152" y="88"/>
                    <a:pt x="156" y="90"/>
                  </a:cubicBezTo>
                  <a:cubicBezTo>
                    <a:pt x="156" y="128"/>
                    <a:pt x="156" y="128"/>
                    <a:pt x="156" y="128"/>
                  </a:cubicBezTo>
                  <a:lnTo>
                    <a:pt x="195" y="128"/>
                  </a:lnTo>
                  <a:close/>
                  <a:moveTo>
                    <a:pt x="142" y="40"/>
                  </a:moveTo>
                  <a:cubicBezTo>
                    <a:pt x="137" y="40"/>
                    <a:pt x="133" y="41"/>
                    <a:pt x="128" y="41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2" y="41"/>
                    <a:pt x="147" y="40"/>
                    <a:pt x="142" y="40"/>
                  </a:cubicBezTo>
                  <a:close/>
                  <a:moveTo>
                    <a:pt x="40" y="142"/>
                  </a:moveTo>
                  <a:cubicBezTo>
                    <a:pt x="40" y="147"/>
                    <a:pt x="40" y="152"/>
                    <a:pt x="41" y="157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0" y="133"/>
                    <a:pt x="40" y="138"/>
                    <a:pt x="40" y="142"/>
                  </a:cubicBezTo>
                  <a:close/>
                  <a:moveTo>
                    <a:pt x="142" y="245"/>
                  </a:moveTo>
                  <a:cubicBezTo>
                    <a:pt x="147" y="245"/>
                    <a:pt x="152" y="244"/>
                    <a:pt x="156" y="244"/>
                  </a:cubicBezTo>
                  <a:cubicBezTo>
                    <a:pt x="156" y="285"/>
                    <a:pt x="156" y="285"/>
                    <a:pt x="156" y="285"/>
                  </a:cubicBezTo>
                  <a:cubicBezTo>
                    <a:pt x="128" y="285"/>
                    <a:pt x="128" y="285"/>
                    <a:pt x="128" y="285"/>
                  </a:cubicBezTo>
                  <a:cubicBezTo>
                    <a:pt x="128" y="244"/>
                    <a:pt x="128" y="244"/>
                    <a:pt x="128" y="244"/>
                  </a:cubicBezTo>
                  <a:cubicBezTo>
                    <a:pt x="133" y="244"/>
                    <a:pt x="137" y="245"/>
                    <a:pt x="142" y="245"/>
                  </a:cubicBezTo>
                  <a:close/>
                  <a:moveTo>
                    <a:pt x="245" y="142"/>
                  </a:moveTo>
                  <a:cubicBezTo>
                    <a:pt x="245" y="138"/>
                    <a:pt x="244" y="133"/>
                    <a:pt x="243" y="128"/>
                  </a:cubicBezTo>
                  <a:cubicBezTo>
                    <a:pt x="285" y="128"/>
                    <a:pt x="285" y="128"/>
                    <a:pt x="285" y="128"/>
                  </a:cubicBezTo>
                  <a:cubicBezTo>
                    <a:pt x="285" y="157"/>
                    <a:pt x="285" y="157"/>
                    <a:pt x="285" y="157"/>
                  </a:cubicBezTo>
                  <a:cubicBezTo>
                    <a:pt x="243" y="157"/>
                    <a:pt x="243" y="157"/>
                    <a:pt x="243" y="157"/>
                  </a:cubicBezTo>
                  <a:cubicBezTo>
                    <a:pt x="244" y="152"/>
                    <a:pt x="245" y="147"/>
                    <a:pt x="245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505050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6D38BD6-5BAC-460A-90E4-861A7FF441A5}"/>
                </a:ext>
              </a:extLst>
            </p:cNvPr>
            <p:cNvSpPr/>
            <p:nvPr/>
          </p:nvSpPr>
          <p:spPr bwMode="auto">
            <a:xfrm>
              <a:off x="1810430" y="2204724"/>
              <a:ext cx="3424510" cy="1174312"/>
            </a:xfrm>
            <a:prstGeom prst="rect">
              <a:avLst/>
            </a:prstGeom>
            <a:solidFill>
              <a:srgbClr val="696969"/>
            </a:solidFill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56" tIns="91440" rIns="93256" bIns="91440" numCol="1" rtlCol="0" anchor="ctr" anchorCtr="0" compatLnSpc="1">
              <a:prstTxWarp prst="textNoShape">
                <a:avLst/>
              </a:prstTxWarp>
            </a:bodyPr>
            <a:lstStyle/>
            <a:p>
              <a:pPr defTabSz="932290" fontAlgn="base">
                <a:spcBef>
                  <a:spcPts val="2400"/>
                </a:spcBef>
                <a:spcAft>
                  <a:spcPct val="0"/>
                </a:spcAft>
                <a:defRPr/>
              </a:pPr>
              <a:r>
                <a:rPr lang="sl-SI" dirty="0">
                  <a:solidFill>
                    <a:srgbClr val="FFFFFF"/>
                  </a:solidFill>
                </a:rPr>
                <a:t>Slikanje, dostop, transformacija podatkov</a:t>
              </a:r>
              <a:endParaRPr lang="en-US" kern="0" dirty="0">
                <a:solidFill>
                  <a:srgbClr val="FFFFFF"/>
                </a:soli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4925464-2D69-4986-BE7A-509819474814}"/>
                </a:ext>
              </a:extLst>
            </p:cNvPr>
            <p:cNvSpPr/>
            <p:nvPr/>
          </p:nvSpPr>
          <p:spPr bwMode="auto">
            <a:xfrm>
              <a:off x="1810430" y="3507061"/>
              <a:ext cx="3424510" cy="1174312"/>
            </a:xfrm>
            <a:prstGeom prst="rect">
              <a:avLst/>
            </a:prstGeom>
            <a:solidFill>
              <a:srgbClr val="696969"/>
            </a:solidFill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56" tIns="91440" rIns="93256" bIns="91440" numCol="1" rtlCol="0" anchor="ctr" anchorCtr="0" compatLnSpc="1">
              <a:prstTxWarp prst="textNoShape">
                <a:avLst/>
              </a:prstTxWarp>
            </a:bodyPr>
            <a:lstStyle/>
            <a:p>
              <a:pPr defTabSz="93229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sl-SI" dirty="0">
                  <a:solidFill>
                    <a:srgbClr val="FFFFFF"/>
                  </a:solidFill>
                </a:rPr>
                <a:t>Hitro podatkovno modeliranje- analitika</a:t>
              </a:r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2ADE914-3295-4E90-A62B-B554ADCBC59C}"/>
                </a:ext>
              </a:extLst>
            </p:cNvPr>
            <p:cNvSpPr/>
            <p:nvPr/>
          </p:nvSpPr>
          <p:spPr bwMode="auto">
            <a:xfrm>
              <a:off x="1810430" y="4819285"/>
              <a:ext cx="3424510" cy="1174312"/>
            </a:xfrm>
            <a:prstGeom prst="rect">
              <a:avLst/>
            </a:prstGeom>
            <a:solidFill>
              <a:srgbClr val="696969"/>
            </a:solidFill>
            <a:ln w="381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3256" tIns="91440" rIns="93256" bIns="91440" numCol="1" rtlCol="0" anchor="ctr" anchorCtr="0" compatLnSpc="1">
              <a:prstTxWarp prst="textNoShape">
                <a:avLst/>
              </a:prstTxWarp>
            </a:bodyPr>
            <a:lstStyle/>
            <a:p>
              <a:pPr defTabSz="93229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sl-SI" b="1" dirty="0">
                  <a:solidFill>
                    <a:srgbClr val="FFFFFF"/>
                  </a:solidFill>
                </a:rPr>
                <a:t>Razne grafične predstavitve podatkovnih pogledov</a:t>
              </a:r>
              <a:endParaRPr lang="en-US" b="1" dirty="0">
                <a:solidFill>
                  <a:srgbClr val="FFFFFF"/>
                </a:solidFill>
              </a:endParaRP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4A5DF688-BD7E-48B0-8009-6A631A1717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4220" y="4304000"/>
            <a:ext cx="3052962" cy="140817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80F739D-2D14-410A-8B2E-1E39FB63D8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4775" y="4671045"/>
            <a:ext cx="2160946" cy="625179"/>
          </a:xfrm>
          <a:prstGeom prst="rect">
            <a:avLst/>
          </a:prstGeom>
        </p:spPr>
      </p:pic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AD08DF08-F873-492D-8BB0-78C4FF809F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342243"/>
              </p:ext>
            </p:extLst>
          </p:nvPr>
        </p:nvGraphicFramePr>
        <p:xfrm>
          <a:off x="8011824" y="1560190"/>
          <a:ext cx="3946395" cy="2881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6" name="Picture 25">
            <a:extLst>
              <a:ext uri="{FF2B5EF4-FFF2-40B4-BE49-F238E27FC236}">
                <a16:creationId xmlns:a16="http://schemas.microsoft.com/office/drawing/2014/main" id="{49C93AB0-64EB-4D26-A01E-53BFCE76AC6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2086" y="2508842"/>
            <a:ext cx="925871" cy="98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88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BI &amp; CMP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FFE086-C76C-4E13-886B-8B77925684B5}"/>
              </a:ext>
            </a:extLst>
          </p:cNvPr>
          <p:cNvSpPr txBox="1"/>
          <p:nvPr/>
        </p:nvSpPr>
        <p:spPr>
          <a:xfrm>
            <a:off x="408654" y="1285489"/>
            <a:ext cx="10563213" cy="15388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2000" b="1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Ugotovitve</a:t>
            </a: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: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 	- pogoste spremembe na trgu in pogoji poslovanja ( poslovne politike)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agilnost uspešnih podjetij, natančno načrtovanje je ključno pri upravljanju podjetij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excel preglednice ne zadostujejo poslovnim potrebam finančno logističnega načrtovanja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dobra podjetja uporabljajo poslovno analitiko za efektivno planiranje	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46F1F4-4D66-41A0-814E-0B9C2888404F}"/>
              </a:ext>
            </a:extLst>
          </p:cNvPr>
          <p:cNvSpPr txBox="1"/>
          <p:nvPr/>
        </p:nvSpPr>
        <p:spPr>
          <a:xfrm>
            <a:off x="408653" y="2849027"/>
            <a:ext cx="23104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sz="2000" b="1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Postavitev izzivov</a:t>
            </a: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: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E7CC0DD-3026-4A02-90B8-3BDD9575D0F1}"/>
              </a:ext>
            </a:extLst>
          </p:cNvPr>
          <p:cNvGrpSpPr/>
          <p:nvPr/>
        </p:nvGrpSpPr>
        <p:grpSpPr>
          <a:xfrm>
            <a:off x="599503" y="3200057"/>
            <a:ext cx="2462341" cy="2128942"/>
            <a:chOff x="849250" y="1738064"/>
            <a:chExt cx="2413191" cy="254949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77EFD32-F981-4ED8-ACCB-9CEDD2B11787}"/>
                </a:ext>
              </a:extLst>
            </p:cNvPr>
            <p:cNvSpPr/>
            <p:nvPr/>
          </p:nvSpPr>
          <p:spPr bwMode="auto">
            <a:xfrm>
              <a:off x="849250" y="1738064"/>
              <a:ext cx="2413191" cy="877681"/>
            </a:xfrm>
            <a:prstGeom prst="rect">
              <a:avLst/>
            </a:prstGeom>
            <a:solidFill>
              <a:srgbClr val="DC3C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Zbiranje </a:t>
              </a:r>
              <a:r>
                <a:rPr lang="sl-SI" sz="20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podatkov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CAEC016-346B-4F93-BC00-CDDD8BB5ABFA}"/>
                </a:ext>
              </a:extLst>
            </p:cNvPr>
            <p:cNvSpPr/>
            <p:nvPr/>
          </p:nvSpPr>
          <p:spPr>
            <a:xfrm>
              <a:off x="849250" y="2682673"/>
              <a:ext cx="2413191" cy="1604886"/>
            </a:xfrm>
            <a:prstGeom prst="rect">
              <a:avLst/>
            </a:prstGeom>
            <a:solidFill>
              <a:srgbClr val="DC3C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Zgodovinski in tekoči podatki ročno kopirani v excel preglednice kot izhodičše</a:t>
              </a:r>
              <a:r>
                <a:rPr lang="en-US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66AC903-83D4-4FF4-BD09-B4404CB8B9E3}"/>
              </a:ext>
            </a:extLst>
          </p:cNvPr>
          <p:cNvGrpSpPr/>
          <p:nvPr/>
        </p:nvGrpSpPr>
        <p:grpSpPr>
          <a:xfrm>
            <a:off x="3175188" y="3200057"/>
            <a:ext cx="2462341" cy="2129228"/>
            <a:chOff x="3303343" y="1737722"/>
            <a:chExt cx="2413191" cy="254983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1D636CF-002B-4B6D-A7B7-8F7688E998B3}"/>
                </a:ext>
              </a:extLst>
            </p:cNvPr>
            <p:cNvSpPr/>
            <p:nvPr/>
          </p:nvSpPr>
          <p:spPr bwMode="auto">
            <a:xfrm>
              <a:off x="3303343" y="1737722"/>
              <a:ext cx="2413191" cy="877681"/>
            </a:xfrm>
            <a:prstGeom prst="rect">
              <a:avLst/>
            </a:prstGeom>
            <a:solidFill>
              <a:srgbClr val="0072C6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sl-SI" sz="20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Planiranje</a:t>
              </a: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 v excel preglednicah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E5141B7-E594-4CBA-B261-5AFE15D0A7F6}"/>
                </a:ext>
              </a:extLst>
            </p:cNvPr>
            <p:cNvSpPr/>
            <p:nvPr/>
          </p:nvSpPr>
          <p:spPr>
            <a:xfrm>
              <a:off x="3303343" y="2682673"/>
              <a:ext cx="2413191" cy="1604886"/>
            </a:xfrm>
            <a:prstGeom prst="rect">
              <a:avLst/>
            </a:prstGeom>
            <a:solidFill>
              <a:srgbClr val="0072C6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Ročno</a:t>
              </a:r>
              <a:r>
                <a:rPr lang="sl-SI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 upravljanje podatkovnih referenc in kalkulacij</a:t>
              </a:r>
              <a:endParaRPr lang="en-US" sz="1800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29D61B8-B2A7-424E-BCD5-3093D85302AB}"/>
              </a:ext>
            </a:extLst>
          </p:cNvPr>
          <p:cNvGrpSpPr/>
          <p:nvPr/>
        </p:nvGrpSpPr>
        <p:grpSpPr>
          <a:xfrm>
            <a:off x="5690260" y="3200057"/>
            <a:ext cx="2462341" cy="2129227"/>
            <a:chOff x="5757435" y="1737722"/>
            <a:chExt cx="2413191" cy="2549836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4C91DC8-7833-4B59-A0F8-FD1B0BDAE822}"/>
                </a:ext>
              </a:extLst>
            </p:cNvPr>
            <p:cNvSpPr/>
            <p:nvPr/>
          </p:nvSpPr>
          <p:spPr bwMode="auto">
            <a:xfrm>
              <a:off x="5757435" y="1737722"/>
              <a:ext cx="2413191" cy="877681"/>
            </a:xfrm>
            <a:prstGeom prst="rect">
              <a:avLst/>
            </a:prstGeom>
            <a:solidFill>
              <a:srgbClr val="FF8C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Potrditev in pregled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E9269DA-CF7C-4E52-A24E-50C0A3097DFE}"/>
                </a:ext>
              </a:extLst>
            </p:cNvPr>
            <p:cNvSpPr/>
            <p:nvPr/>
          </p:nvSpPr>
          <p:spPr>
            <a:xfrm>
              <a:off x="5757435" y="2682672"/>
              <a:ext cx="2413191" cy="1604886"/>
            </a:xfrm>
            <a:prstGeom prst="rect">
              <a:avLst/>
            </a:prstGeom>
            <a:solidFill>
              <a:srgbClr val="FF8C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Verzije excel planov ročno deljene preko </a:t>
              </a:r>
              <a:r>
                <a:rPr lang="sl-SI" sz="16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fileshare</a:t>
              </a:r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 oz emailov</a:t>
              </a:r>
              <a:r>
                <a:rPr lang="en-US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.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A617596-91CD-43A0-9AD0-C4B2DF129504}"/>
              </a:ext>
            </a:extLst>
          </p:cNvPr>
          <p:cNvGrpSpPr/>
          <p:nvPr/>
        </p:nvGrpSpPr>
        <p:grpSpPr>
          <a:xfrm>
            <a:off x="8276941" y="3200057"/>
            <a:ext cx="2504076" cy="2129513"/>
            <a:chOff x="8211529" y="1737379"/>
            <a:chExt cx="2454093" cy="255017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79E7BAD-8BC2-4A9A-BB66-B36A68566B64}"/>
                </a:ext>
              </a:extLst>
            </p:cNvPr>
            <p:cNvSpPr/>
            <p:nvPr/>
          </p:nvSpPr>
          <p:spPr bwMode="auto">
            <a:xfrm>
              <a:off x="8211529" y="1737379"/>
              <a:ext cx="2454093" cy="877681"/>
            </a:xfrm>
            <a:prstGeom prst="rect">
              <a:avLst/>
            </a:prstGeom>
            <a:solidFill>
              <a:srgbClr val="008272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sl-SI" sz="20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Konsolidacija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F0F7F10-3CC7-4E0A-B725-7F8621FF8A45}"/>
                </a:ext>
              </a:extLst>
            </p:cNvPr>
            <p:cNvSpPr/>
            <p:nvPr/>
          </p:nvSpPr>
          <p:spPr>
            <a:xfrm>
              <a:off x="8211529" y="2682672"/>
              <a:ext cx="2454093" cy="1604886"/>
            </a:xfrm>
            <a:prstGeom prst="rect">
              <a:avLst/>
            </a:prstGeom>
            <a:solidFill>
              <a:srgbClr val="008272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6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Ročno</a:t>
              </a:r>
              <a:r>
                <a:rPr lang="sl-SI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 linkanje Excel preglednic za potrebo poročanja in analiz.</a:t>
              </a:r>
              <a:endParaRPr lang="en-US" sz="1800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sp>
        <p:nvSpPr>
          <p:cNvPr id="21" name="Right Arrow 9">
            <a:extLst>
              <a:ext uri="{FF2B5EF4-FFF2-40B4-BE49-F238E27FC236}">
                <a16:creationId xmlns:a16="http://schemas.microsoft.com/office/drawing/2014/main" id="{240CEE9D-C311-47A2-B92C-83070F2FC74E}"/>
              </a:ext>
            </a:extLst>
          </p:cNvPr>
          <p:cNvSpPr/>
          <p:nvPr/>
        </p:nvSpPr>
        <p:spPr>
          <a:xfrm>
            <a:off x="599503" y="5188226"/>
            <a:ext cx="10603211" cy="1068193"/>
          </a:xfrm>
          <a:prstGeom prst="rightArrow">
            <a:avLst>
              <a:gd name="adj1" fmla="val 50000"/>
              <a:gd name="adj2" fmla="val 3453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Finančni analitiki porabijo večino časa za zbiranje in upravljanje excelov</a:t>
            </a:r>
            <a:endParaRPr lang="en-US"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6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BI &amp; CPM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51459B-1460-4CB9-A5B2-010DA4D28E5D}"/>
              </a:ext>
            </a:extLst>
          </p:cNvPr>
          <p:cNvSpPr txBox="1"/>
          <p:nvPr/>
        </p:nvSpPr>
        <p:spPr>
          <a:xfrm>
            <a:off x="218941" y="1207375"/>
            <a:ext cx="11704354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sz="2000" b="1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Problemi pri tradicionalnem planiranju</a:t>
            </a: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: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kontroliranje verzij in verzioniranje planov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ročna narava vnosa  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pomanjkanje varnosti in omejitev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napake na kalkulacijah znotraj excelov med podajanjem datotek od enega k drugim (linkanje)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stari / nenatančni podatki</a:t>
            </a:r>
          </a:p>
          <a:p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	- težave s povezovanjem na podatkovne vire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0BD9002-5F99-4C27-B5E8-27DE419EEF30}"/>
              </a:ext>
            </a:extLst>
          </p:cNvPr>
          <p:cNvGrpSpPr/>
          <p:nvPr/>
        </p:nvGrpSpPr>
        <p:grpSpPr>
          <a:xfrm>
            <a:off x="810604" y="3519039"/>
            <a:ext cx="2428226" cy="2312515"/>
            <a:chOff x="849250" y="2382428"/>
            <a:chExt cx="2428226" cy="231251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B7A8DC6-AA87-4EF9-93CF-DF39181B41F4}"/>
                </a:ext>
              </a:extLst>
            </p:cNvPr>
            <p:cNvSpPr/>
            <p:nvPr/>
          </p:nvSpPr>
          <p:spPr bwMode="auto">
            <a:xfrm>
              <a:off x="864285" y="2382428"/>
              <a:ext cx="2413191" cy="880307"/>
            </a:xfrm>
            <a:prstGeom prst="rect">
              <a:avLst/>
            </a:prstGeom>
            <a:solidFill>
              <a:srgbClr val="355D7E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>
                <a:lnSpc>
                  <a:spcPct val="90000"/>
                </a:lnSpc>
              </a:pP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Enotno podatkovno okolje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CDF4574-160C-4A20-9144-1C17A1C1ED3F}"/>
                </a:ext>
              </a:extLst>
            </p:cNvPr>
            <p:cNvSpPr/>
            <p:nvPr/>
          </p:nvSpPr>
          <p:spPr>
            <a:xfrm>
              <a:off x="849250" y="3336677"/>
              <a:ext cx="2413191" cy="1358266"/>
            </a:xfrm>
            <a:prstGeom prst="rect">
              <a:avLst/>
            </a:prstGeom>
            <a:solidFill>
              <a:srgbClr val="4B84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Zgodovinski in planski podatki se avtomatsko shranjujejo na enem mestu.</a:t>
              </a:r>
              <a:endParaRPr lang="en-US" sz="1800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A83FD7F-C271-4556-8719-88694D3CD301}"/>
              </a:ext>
            </a:extLst>
          </p:cNvPr>
          <p:cNvGrpSpPr/>
          <p:nvPr/>
        </p:nvGrpSpPr>
        <p:grpSpPr>
          <a:xfrm>
            <a:off x="3270112" y="3519039"/>
            <a:ext cx="2428226" cy="2312514"/>
            <a:chOff x="3288308" y="1975044"/>
            <a:chExt cx="2428226" cy="231251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6CAA69A-6D43-450C-BA26-506D52E12EA1}"/>
                </a:ext>
              </a:extLst>
            </p:cNvPr>
            <p:cNvSpPr/>
            <p:nvPr/>
          </p:nvSpPr>
          <p:spPr bwMode="auto">
            <a:xfrm>
              <a:off x="3288308" y="1975044"/>
              <a:ext cx="2413191" cy="877681"/>
            </a:xfrm>
            <a:prstGeom prst="rect">
              <a:avLst/>
            </a:prstGeom>
            <a:solidFill>
              <a:srgbClr val="355D7E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>
                <a:lnSpc>
                  <a:spcPct val="90000"/>
                </a:lnSpc>
              </a:pPr>
              <a:r>
                <a:rPr lang="en-US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Web-based</a:t>
              </a: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 client</a:t>
              </a:r>
              <a:r>
                <a:rPr lang="en-US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 </a:t>
              </a: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Planiranje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184C86C-20C2-4013-A17F-C8167718C8F5}"/>
                </a:ext>
              </a:extLst>
            </p:cNvPr>
            <p:cNvSpPr/>
            <p:nvPr/>
          </p:nvSpPr>
          <p:spPr>
            <a:xfrm>
              <a:off x="3303343" y="2929293"/>
              <a:ext cx="2413191" cy="1358265"/>
            </a:xfrm>
            <a:prstGeom prst="rect">
              <a:avLst/>
            </a:prstGeom>
            <a:solidFill>
              <a:srgbClr val="4B84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Ciljno naravnan sistem,</a:t>
              </a:r>
            </a:p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možnost modeliranja: Kaj-Če scenarijev</a:t>
              </a:r>
              <a:r>
                <a:rPr lang="en-US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.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31E3057-969D-4BB3-BE91-5EC6BC265AB0}"/>
              </a:ext>
            </a:extLst>
          </p:cNvPr>
          <p:cNvGrpSpPr/>
          <p:nvPr/>
        </p:nvGrpSpPr>
        <p:grpSpPr>
          <a:xfrm>
            <a:off x="5744654" y="3519038"/>
            <a:ext cx="2413192" cy="2293813"/>
            <a:chOff x="5757434" y="1993745"/>
            <a:chExt cx="2413192" cy="229381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505E016-9CA3-45A4-BD7E-C11AEDE529D3}"/>
                </a:ext>
              </a:extLst>
            </p:cNvPr>
            <p:cNvSpPr/>
            <p:nvPr/>
          </p:nvSpPr>
          <p:spPr bwMode="auto">
            <a:xfrm>
              <a:off x="5757434" y="1993745"/>
              <a:ext cx="2413191" cy="877681"/>
            </a:xfrm>
            <a:prstGeom prst="rect">
              <a:avLst/>
            </a:prstGeom>
            <a:solidFill>
              <a:srgbClr val="355D7E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>
                <a:lnSpc>
                  <a:spcPct val="90000"/>
                </a:lnSpc>
              </a:pPr>
              <a:r>
                <a:rPr lang="sl-SI" sz="1961" dirty="0" smtClean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Avtomatiziran </a:t>
              </a: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Workflow proces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C4B2214-EA8B-4C77-893B-2A3817931E9F}"/>
                </a:ext>
              </a:extLst>
            </p:cNvPr>
            <p:cNvSpPr/>
            <p:nvPr/>
          </p:nvSpPr>
          <p:spPr>
            <a:xfrm>
              <a:off x="5757435" y="2947996"/>
              <a:ext cx="2413191" cy="1339562"/>
            </a:xfrm>
            <a:prstGeom prst="rect">
              <a:avLst/>
            </a:prstGeom>
            <a:solidFill>
              <a:srgbClr val="4B84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Enostaven pregled planov med povezanimi OE.</a:t>
              </a:r>
              <a:endParaRPr lang="en-US" sz="1800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5D9E626-4E20-4FDB-A357-B6B3C6A8366C}"/>
              </a:ext>
            </a:extLst>
          </p:cNvPr>
          <p:cNvGrpSpPr/>
          <p:nvPr/>
        </p:nvGrpSpPr>
        <p:grpSpPr>
          <a:xfrm>
            <a:off x="8219196" y="3519038"/>
            <a:ext cx="2607830" cy="2293813"/>
            <a:chOff x="8211527" y="1993745"/>
            <a:chExt cx="2607830" cy="229381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42B67C6-A422-45FD-B4DE-733FD5699E12}"/>
                </a:ext>
              </a:extLst>
            </p:cNvPr>
            <p:cNvSpPr/>
            <p:nvPr/>
          </p:nvSpPr>
          <p:spPr bwMode="auto">
            <a:xfrm>
              <a:off x="8211527" y="1993745"/>
              <a:ext cx="2607830" cy="877681"/>
            </a:xfrm>
            <a:prstGeom prst="rect">
              <a:avLst/>
            </a:prstGeom>
            <a:solidFill>
              <a:srgbClr val="355D7E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79285" tIns="143428" rIns="179285" bIns="143428" numCol="1" rtlCol="0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102">
                <a:lnSpc>
                  <a:spcPct val="90000"/>
                </a:lnSpc>
              </a:pPr>
              <a:r>
                <a:rPr lang="sl-SI" sz="1961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/>
                </a:rPr>
                <a:t>Takojšnje agregacije</a:t>
              </a: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  <a:p>
              <a:pPr defTabSz="914102">
                <a:lnSpc>
                  <a:spcPct val="90000"/>
                </a:lnSpc>
              </a:pPr>
              <a:endParaRPr lang="en-US" sz="196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31FD1B3-5FC8-4883-84F2-B346AB6C4C0F}"/>
                </a:ext>
              </a:extLst>
            </p:cNvPr>
            <p:cNvSpPr/>
            <p:nvPr/>
          </p:nvSpPr>
          <p:spPr>
            <a:xfrm>
              <a:off x="8211529" y="2947996"/>
              <a:ext cx="2607828" cy="1339562"/>
            </a:xfrm>
            <a:prstGeom prst="rect">
              <a:avLst/>
            </a:prstGeom>
            <a:solidFill>
              <a:srgbClr val="4B84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9642" tIns="44821" rIns="89642" bIns="4482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Top-Down, buttom – up urovnoteženje po celotni organizaciji. </a:t>
              </a:r>
              <a:endParaRPr lang="sl-SI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  <a:p>
              <a:r>
                <a:rPr lang="sl-SI" sz="180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Podatkovna konsolidacija</a:t>
              </a:r>
            </a:p>
            <a:p>
              <a:endParaRPr lang="en-US" sz="1800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</p:grpSp>
      <p:sp>
        <p:nvSpPr>
          <p:cNvPr id="20" name="Right Arrow 75">
            <a:extLst>
              <a:ext uri="{FF2B5EF4-FFF2-40B4-BE49-F238E27FC236}">
                <a16:creationId xmlns:a16="http://schemas.microsoft.com/office/drawing/2014/main" id="{E27BB8E7-6ED8-498E-8092-43005CD362B2}"/>
              </a:ext>
            </a:extLst>
          </p:cNvPr>
          <p:cNvSpPr/>
          <p:nvPr/>
        </p:nvSpPr>
        <p:spPr>
          <a:xfrm>
            <a:off x="810604" y="5466339"/>
            <a:ext cx="10391564" cy="693023"/>
          </a:xfrm>
          <a:prstGeom prst="rightArrow">
            <a:avLst>
              <a:gd name="adj1" fmla="val 50000"/>
              <a:gd name="adj2" fmla="val 34536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Zmanjšan obseg planskega cikla. Na voljo je čas za analitiko in vsebino.</a:t>
            </a:r>
            <a:endParaRPr lang="en-US" sz="2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B7280CB-FD96-4750-B717-8AEE03E5271F}"/>
              </a:ext>
            </a:extLst>
          </p:cNvPr>
          <p:cNvSpPr txBox="1"/>
          <p:nvPr/>
        </p:nvSpPr>
        <p:spPr>
          <a:xfrm>
            <a:off x="218941" y="3207922"/>
            <a:ext cx="806311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2000" b="1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Rešitev:</a:t>
            </a:r>
          </a:p>
        </p:txBody>
      </p:sp>
    </p:spTree>
    <p:extLst>
      <p:ext uri="{BB962C8B-B14F-4D97-AF65-F5344CB8AC3E}">
        <p14:creationId xmlns:p14="http://schemas.microsoft.com/office/powerpoint/2010/main" val="122932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997196"/>
          </a:xfrm>
        </p:spPr>
        <p:txBody>
          <a:bodyPr/>
          <a:lstStyle/>
          <a:p>
            <a:pPr lvl="0" defTabSz="91440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Implementacija aplikacije v podporo obstoječemu načinu dela</a:t>
            </a:r>
            <a:endParaRPr lang="en-US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2852994-AEF8-4336-93F1-F1807A8BF095}"/>
              </a:ext>
            </a:extLst>
          </p:cNvPr>
          <p:cNvGrpSpPr/>
          <p:nvPr/>
        </p:nvGrpSpPr>
        <p:grpSpPr>
          <a:xfrm>
            <a:off x="1908270" y="1221661"/>
            <a:ext cx="8378506" cy="5437981"/>
            <a:chOff x="1407837" y="704689"/>
            <a:chExt cx="6050868" cy="392725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77F9F20-4083-4179-924C-DD61EE2B18AF}"/>
                </a:ext>
              </a:extLst>
            </p:cNvPr>
            <p:cNvSpPr/>
            <p:nvPr/>
          </p:nvSpPr>
          <p:spPr bwMode="auto">
            <a:xfrm>
              <a:off x="1407837" y="2729684"/>
              <a:ext cx="6050868" cy="463238"/>
            </a:xfrm>
            <a:prstGeom prst="rect">
              <a:avLst/>
            </a:prstGeom>
            <a:solidFill>
              <a:srgbClr val="355D7E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31820" tIns="105456" rIns="131820" bIns="105456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72139">
                <a:lnSpc>
                  <a:spcPct val="90000"/>
                </a:lnSpc>
              </a:pPr>
              <a:endParaRPr lang="en-US" sz="205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B7F944C-8810-4373-8052-597E3224A120}"/>
                </a:ext>
              </a:extLst>
            </p:cNvPr>
            <p:cNvGrpSpPr/>
            <p:nvPr/>
          </p:nvGrpSpPr>
          <p:grpSpPr>
            <a:xfrm>
              <a:off x="1407837" y="1537080"/>
              <a:ext cx="6050868" cy="451694"/>
              <a:chOff x="1248687" y="2616483"/>
              <a:chExt cx="9499383" cy="793926"/>
            </a:xfrm>
            <a:solidFill>
              <a:srgbClr val="FF5519"/>
            </a:solidFill>
          </p:grpSpPr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B12DE9C7-DC00-450A-A7FF-67D7E91D372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248687" y="2616483"/>
                <a:ext cx="1554480" cy="7939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7141" tIns="109713" rIns="137141" bIns="10971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51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itchFamily="34" charset="0"/>
                    <a:cs typeface="Segoe UI" panose="020B0502040204020203" pitchFamily="34" charset="0"/>
                  </a:rPr>
                  <a:t>Planiranje prodaje</a:t>
                </a:r>
                <a:endParaRPr lang="en-US" sz="1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ea typeface="Segoe UI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2B68594D-9732-43E8-AFDA-A1ADCD56800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837668" y="2616483"/>
                <a:ext cx="1554480" cy="7939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7141" tIns="109713" rIns="137141" bIns="10971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51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itchFamily="34" charset="0"/>
                    <a:cs typeface="Segoe UI" panose="020B0502040204020203" pitchFamily="34" charset="0"/>
                  </a:rPr>
                  <a:t>Planiranje operacij</a:t>
                </a:r>
                <a:endParaRPr lang="en-US" sz="1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ea typeface="Segoe UI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4FC7F313-3DB4-4393-9AC0-4803B707FC1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4426649" y="2616483"/>
                <a:ext cx="1554480" cy="7939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7141" tIns="109713" rIns="137141" bIns="10971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51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itchFamily="34" charset="0"/>
                    <a:cs typeface="Segoe UI" panose="020B0502040204020203" pitchFamily="34" charset="0"/>
                  </a:rPr>
                  <a:t>HR</a:t>
                </a:r>
              </a:p>
              <a:p>
                <a:pPr algn="ctr" defTabSz="68551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itchFamily="34" charset="0"/>
                    <a:cs typeface="Segoe UI" panose="020B0502040204020203" pitchFamily="34" charset="0"/>
                  </a:rPr>
                  <a:t>Planiranje</a:t>
                </a:r>
                <a:endParaRPr lang="en-US" sz="1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ea typeface="Segoe UI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1757B508-4138-43F0-8707-CDDFB8FDCAE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6015630" y="2616483"/>
                <a:ext cx="1554480" cy="7939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7141" tIns="109713" rIns="137141" bIns="10971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51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Kapitalska sr.</a:t>
                </a:r>
                <a:r>
                  <a:rPr lang="en-US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 Pl</a:t>
                </a: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aniranje</a:t>
                </a:r>
                <a:endParaRPr lang="en-US" sz="1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3ADEA574-8F66-48A7-9C65-888FB6235CE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7604611" y="2616483"/>
                <a:ext cx="1554480" cy="7939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7141" tIns="109713" rIns="137141" bIns="10971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51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Strateško</a:t>
                </a:r>
                <a:r>
                  <a:rPr lang="en-US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 </a:t>
                </a: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Planiranje</a:t>
                </a:r>
                <a:endParaRPr lang="en-US" sz="1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E1048B56-DA72-4C6D-A44A-72089437077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9193590" y="2616483"/>
                <a:ext cx="1554480" cy="793926"/>
              </a:xfrm>
              <a:prstGeom prst="rect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7141" tIns="109713" rIns="137141" bIns="10971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515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sl-SI" sz="1400" dirty="0"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rPr>
                  <a:t>Finančna konsolidacija</a:t>
                </a:r>
                <a:endParaRPr lang="en-US" sz="1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sp>
          <p:nvSpPr>
            <p:cNvPr id="9" name="Isosceles Triangle 8">
              <a:extLst>
                <a:ext uri="{FF2B5EF4-FFF2-40B4-BE49-F238E27FC236}">
                  <a16:creationId xmlns:a16="http://schemas.microsoft.com/office/drawing/2014/main" id="{8B046049-A88C-487E-A957-B05BD6C89B6C}"/>
                </a:ext>
              </a:extLst>
            </p:cNvPr>
            <p:cNvSpPr/>
            <p:nvPr/>
          </p:nvSpPr>
          <p:spPr>
            <a:xfrm rot="10800000">
              <a:off x="2542470" y="2012402"/>
              <a:ext cx="3712586" cy="180982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24" dirty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420B6FC-F021-4587-886E-99CA85DB7887}"/>
                </a:ext>
              </a:extLst>
            </p:cNvPr>
            <p:cNvGrpSpPr/>
            <p:nvPr/>
          </p:nvGrpSpPr>
          <p:grpSpPr>
            <a:xfrm>
              <a:off x="2749598" y="704689"/>
              <a:ext cx="3135566" cy="829433"/>
              <a:chOff x="3663444" y="957928"/>
              <a:chExt cx="4264588" cy="1128087"/>
            </a:xfrm>
          </p:grpSpPr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82AB07E6-C1BA-4100-B650-B2735CF0961A}"/>
                  </a:ext>
                </a:extLst>
              </p:cNvPr>
              <p:cNvGrpSpPr/>
              <p:nvPr/>
            </p:nvGrpSpPr>
            <p:grpSpPr>
              <a:xfrm>
                <a:off x="3663444" y="957928"/>
                <a:ext cx="4264588" cy="915896"/>
                <a:chOff x="3663444" y="957928"/>
                <a:chExt cx="4264588" cy="915896"/>
              </a:xfrm>
            </p:grpSpPr>
            <p:pic>
              <p:nvPicPr>
                <p:cNvPr id="44" name="Picture 43">
                  <a:extLst>
                    <a:ext uri="{FF2B5EF4-FFF2-40B4-BE49-F238E27FC236}">
                      <a16:creationId xmlns:a16="http://schemas.microsoft.com/office/drawing/2014/main" id="{23B0FD7B-9BA7-4F4C-9C01-E5DD5AAE5BD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50626" y="957929"/>
                  <a:ext cx="773998" cy="511482"/>
                </a:xfrm>
                <a:prstGeom prst="rect">
                  <a:avLst/>
                </a:prstGeom>
              </p:spPr>
            </p:pic>
            <p:grpSp>
              <p:nvGrpSpPr>
                <p:cNvPr id="45" name="Finance">
                  <a:extLst>
                    <a:ext uri="{FF2B5EF4-FFF2-40B4-BE49-F238E27FC236}">
                      <a16:creationId xmlns:a16="http://schemas.microsoft.com/office/drawing/2014/main" id="{499BA9FB-C596-4EB7-8BB7-3E9306D2CF2A}"/>
                    </a:ext>
                  </a:extLst>
                </p:cNvPr>
                <p:cNvGrpSpPr/>
                <p:nvPr/>
              </p:nvGrpSpPr>
              <p:grpSpPr>
                <a:xfrm>
                  <a:off x="4630206" y="1129208"/>
                  <a:ext cx="201766" cy="433908"/>
                  <a:chOff x="7330440" y="3496559"/>
                  <a:chExt cx="579120" cy="1245429"/>
                </a:xfrm>
              </p:grpSpPr>
              <p:sp>
                <p:nvSpPr>
                  <p:cNvPr id="61" name="Flowchart: Delay 60">
                    <a:extLst>
                      <a:ext uri="{FF2B5EF4-FFF2-40B4-BE49-F238E27FC236}">
                        <a16:creationId xmlns:a16="http://schemas.microsoft.com/office/drawing/2014/main" id="{A50AB407-5D68-41D2-8D35-8EB606CBB080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7308436" y="4140864"/>
                    <a:ext cx="623128" cy="579120"/>
                  </a:xfrm>
                  <a:prstGeom prst="flowChartDelay">
                    <a:avLst/>
                  </a:prstGeom>
                  <a:solidFill>
                    <a:srgbClr val="FFC000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840448">
                      <a:defRPr/>
                    </a:pPr>
                    <a:endParaRPr lang="en-US" sz="1176" kern="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62" name="Oval 61">
                    <a:extLst>
                      <a:ext uri="{FF2B5EF4-FFF2-40B4-BE49-F238E27FC236}">
                        <a16:creationId xmlns:a16="http://schemas.microsoft.com/office/drawing/2014/main" id="{A0806C1D-F7B7-4272-8D15-20A546EB9C0E}"/>
                      </a:ext>
                    </a:extLst>
                  </p:cNvPr>
                  <p:cNvSpPr/>
                  <p:nvPr/>
                </p:nvSpPr>
                <p:spPr>
                  <a:xfrm>
                    <a:off x="7338060" y="3496559"/>
                    <a:ext cx="563880" cy="563880"/>
                  </a:xfrm>
                  <a:prstGeom prst="ellipse">
                    <a:avLst/>
                  </a:prstGeom>
                  <a:solidFill>
                    <a:srgbClr val="FFC000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840448">
                      <a:defRPr/>
                    </a:pPr>
                    <a:endParaRPr lang="en-US" sz="1176" kern="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</p:grpSp>
            <p:sp>
              <p:nvSpPr>
                <p:cNvPr id="46" name="ERP-Text">
                  <a:extLst>
                    <a:ext uri="{FF2B5EF4-FFF2-40B4-BE49-F238E27FC236}">
                      <a16:creationId xmlns:a16="http://schemas.microsoft.com/office/drawing/2014/main" id="{377F0227-2422-4045-8679-C67C5434B5A1}"/>
                    </a:ext>
                  </a:extLst>
                </p:cNvPr>
                <p:cNvSpPr txBox="1"/>
                <p:nvPr/>
              </p:nvSpPr>
              <p:spPr>
                <a:xfrm>
                  <a:off x="3663444" y="1532841"/>
                  <a:ext cx="1364990" cy="3409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840448">
                    <a:defRPr/>
                  </a:pPr>
                  <a:r>
                    <a:rPr lang="en-US" sz="1029" kern="0" dirty="0">
                      <a:solidFill>
                        <a:srgbClr val="E7E6E6">
                          <a:lumMod val="25000"/>
                        </a:srgbClr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Monitoring</a:t>
                  </a:r>
                </a:p>
              </p:txBody>
            </p:sp>
            <p:pic>
              <p:nvPicPr>
                <p:cNvPr id="47" name="Picture 46">
                  <a:extLst>
                    <a:ext uri="{FF2B5EF4-FFF2-40B4-BE49-F238E27FC236}">
                      <a16:creationId xmlns:a16="http://schemas.microsoft.com/office/drawing/2014/main" id="{8072AC5A-6B5A-4016-9BD4-1036A102408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063334" y="960108"/>
                  <a:ext cx="816129" cy="653887"/>
                </a:xfrm>
                <a:prstGeom prst="rect">
                  <a:avLst/>
                </a:prstGeom>
              </p:spPr>
            </p:pic>
            <p:sp>
              <p:nvSpPr>
                <p:cNvPr id="48" name="HR-Text">
                  <a:extLst>
                    <a:ext uri="{FF2B5EF4-FFF2-40B4-BE49-F238E27FC236}">
                      <a16:creationId xmlns:a16="http://schemas.microsoft.com/office/drawing/2014/main" id="{4D025F6F-2AF8-4738-9E08-520D543CA529}"/>
                    </a:ext>
                  </a:extLst>
                </p:cNvPr>
                <p:cNvSpPr txBox="1"/>
                <p:nvPr/>
              </p:nvSpPr>
              <p:spPr>
                <a:xfrm>
                  <a:off x="6885937" y="1543419"/>
                  <a:ext cx="1042095" cy="2462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840448"/>
                  <a:r>
                    <a:rPr lang="sl-SI" sz="1029" dirty="0">
                      <a:solidFill>
                        <a:srgbClr val="E7E6E6">
                          <a:lumMod val="25000"/>
                        </a:srgbClr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Planiranje</a:t>
                  </a:r>
                  <a:endParaRPr lang="en-US" sz="1029" dirty="0">
                    <a:solidFill>
                      <a:srgbClr val="E7E6E6">
                        <a:lumMod val="25000"/>
                      </a:srgbClr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  <p:grpSp>
              <p:nvGrpSpPr>
                <p:cNvPr id="49" name="Group 48">
                  <a:extLst>
                    <a:ext uri="{FF2B5EF4-FFF2-40B4-BE49-F238E27FC236}">
                      <a16:creationId xmlns:a16="http://schemas.microsoft.com/office/drawing/2014/main" id="{0E73D596-8E4E-42D8-A62F-7909CCB3E3A4}"/>
                    </a:ext>
                  </a:extLst>
                </p:cNvPr>
                <p:cNvGrpSpPr/>
                <p:nvPr/>
              </p:nvGrpSpPr>
              <p:grpSpPr>
                <a:xfrm>
                  <a:off x="5486066" y="957928"/>
                  <a:ext cx="890681" cy="534547"/>
                  <a:chOff x="6825735" y="625797"/>
                  <a:chExt cx="1672107" cy="1003524"/>
                </a:xfrm>
              </p:grpSpPr>
              <p:grpSp>
                <p:nvGrpSpPr>
                  <p:cNvPr id="54" name="Group 53">
                    <a:extLst>
                      <a:ext uri="{FF2B5EF4-FFF2-40B4-BE49-F238E27FC236}">
                        <a16:creationId xmlns:a16="http://schemas.microsoft.com/office/drawing/2014/main" id="{FBE650DF-296C-4A46-8DDD-3A28815EF425}"/>
                      </a:ext>
                    </a:extLst>
                  </p:cNvPr>
                  <p:cNvGrpSpPr/>
                  <p:nvPr/>
                </p:nvGrpSpPr>
                <p:grpSpPr>
                  <a:xfrm>
                    <a:off x="6825735" y="625797"/>
                    <a:ext cx="1672107" cy="1003524"/>
                    <a:chOff x="6434137" y="700088"/>
                    <a:chExt cx="2147888" cy="1242262"/>
                  </a:xfrm>
                </p:grpSpPr>
                <p:sp>
                  <p:nvSpPr>
                    <p:cNvPr id="56" name="Rectangle 55">
                      <a:extLst>
                        <a:ext uri="{FF2B5EF4-FFF2-40B4-BE49-F238E27FC236}">
                          <a16:creationId xmlns:a16="http://schemas.microsoft.com/office/drawing/2014/main" id="{0EC2764F-F9C8-4071-89F7-3D714A673F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00729" y="700088"/>
                      <a:ext cx="1690688" cy="914400"/>
                    </a:xfrm>
                    <a:prstGeom prst="rect">
                      <a:avLst/>
                    </a:prstGeom>
                    <a:solidFill>
                      <a:sysClr val="window" lastClr="FFFFFF">
                        <a:lumMod val="50000"/>
                      </a:sysClr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840448">
                        <a:defRPr/>
                      </a:pPr>
                      <a:endParaRPr lang="en-US" sz="1324" kern="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57" name="Snip Same Side Corner Rectangle 162">
                      <a:extLst>
                        <a:ext uri="{FF2B5EF4-FFF2-40B4-BE49-F238E27FC236}">
                          <a16:creationId xmlns:a16="http://schemas.microsoft.com/office/drawing/2014/main" id="{05C1BD7C-6A57-40C1-9327-EDB1E71C1B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03098" y="1622739"/>
                      <a:ext cx="1885950" cy="184467"/>
                    </a:xfrm>
                    <a:prstGeom prst="snip2SameRect">
                      <a:avLst>
                        <a:gd name="adj1" fmla="val 50000"/>
                        <a:gd name="adj2" fmla="val 7588"/>
                      </a:avLst>
                    </a:prstGeom>
                    <a:solidFill>
                      <a:sysClr val="window" lastClr="FFFFFF">
                        <a:lumMod val="50000"/>
                      </a:sysClr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840448">
                        <a:defRPr/>
                      </a:pPr>
                      <a:endParaRPr lang="en-US" sz="1324" kern="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58" name="whiteout">
                      <a:extLst>
                        <a:ext uri="{FF2B5EF4-FFF2-40B4-BE49-F238E27FC236}">
                          <a16:creationId xmlns:a16="http://schemas.microsoft.com/office/drawing/2014/main" id="{2579203A-904B-4FE4-BFFE-87A4A51221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434137" y="1715114"/>
                      <a:ext cx="2147888" cy="227236"/>
                    </a:xfrm>
                    <a:prstGeom prst="rect">
                      <a:avLst/>
                    </a:prstGeom>
                    <a:solidFill>
                      <a:sysClr val="window" lastClr="FFFFFF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840448">
                        <a:defRPr/>
                      </a:pPr>
                      <a:endParaRPr lang="en-US" sz="1324" kern="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59" name="Rectangle 58">
                      <a:extLst>
                        <a:ext uri="{FF2B5EF4-FFF2-40B4-BE49-F238E27FC236}">
                          <a16:creationId xmlns:a16="http://schemas.microsoft.com/office/drawing/2014/main" id="{3CEBCB87-0EC2-45E6-A1EC-1EB96724E2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503099" y="1730149"/>
                      <a:ext cx="1885950" cy="95713"/>
                    </a:xfrm>
                    <a:prstGeom prst="rect">
                      <a:avLst/>
                    </a:prstGeom>
                    <a:solidFill>
                      <a:sysClr val="window" lastClr="FFFFFF">
                        <a:lumMod val="50000"/>
                      </a:sysClr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840448">
                        <a:defRPr/>
                      </a:pPr>
                      <a:endParaRPr lang="en-US" sz="1324" kern="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  <p:sp>
                  <p:nvSpPr>
                    <p:cNvPr id="60" name="whiteout">
                      <a:extLst>
                        <a:ext uri="{FF2B5EF4-FFF2-40B4-BE49-F238E27FC236}">
                          <a16:creationId xmlns:a16="http://schemas.microsoft.com/office/drawing/2014/main" id="{2F913E8C-3C7D-4AA6-9022-EE12C8CE70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38829" y="737774"/>
                      <a:ext cx="1614488" cy="839028"/>
                    </a:xfrm>
                    <a:prstGeom prst="rect">
                      <a:avLst/>
                    </a:prstGeom>
                    <a:solidFill>
                      <a:sysClr val="window" lastClr="FFFFFF"/>
                    </a:solidFill>
                    <a:ln w="12700" cap="flat" cmpd="sng" algn="ctr">
                      <a:noFill/>
                      <a:prstDash val="solid"/>
                      <a:miter lim="800000"/>
                    </a:ln>
                    <a:effectLst/>
                  </p:spPr>
                  <p:txBody>
                    <a:bodyPr rtlCol="0" anchor="ctr"/>
                    <a:lstStyle/>
                    <a:p>
                      <a:pPr algn="ctr" defTabSz="840448">
                        <a:defRPr/>
                      </a:pPr>
                      <a:endParaRPr lang="en-US" sz="1324" kern="0" dirty="0">
                        <a:solidFill>
                          <a:prstClr val="white"/>
                        </a:solidFill>
                        <a:latin typeface="Calibri" panose="020F0502020204030204"/>
                      </a:endParaRPr>
                    </a:p>
                  </p:txBody>
                </p:sp>
              </p:grpSp>
              <p:pic>
                <p:nvPicPr>
                  <p:cNvPr id="55" name="Picture 54">
                    <a:extLst>
                      <a:ext uri="{FF2B5EF4-FFF2-40B4-BE49-F238E27FC236}">
                        <a16:creationId xmlns:a16="http://schemas.microsoft.com/office/drawing/2014/main" id="{C34FD8DB-75CD-4928-898C-8322D63E8C0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/>
                  <a:stretch>
                    <a:fillRect/>
                  </a:stretch>
                </p:blipFill>
                <p:spPr>
                  <a:xfrm>
                    <a:off x="7227393" y="708676"/>
                    <a:ext cx="772243" cy="55386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50" name="Finance">
                  <a:extLst>
                    <a:ext uri="{FF2B5EF4-FFF2-40B4-BE49-F238E27FC236}">
                      <a16:creationId xmlns:a16="http://schemas.microsoft.com/office/drawing/2014/main" id="{4F014260-7907-4F28-8853-20039642FE44}"/>
                    </a:ext>
                  </a:extLst>
                </p:cNvPr>
                <p:cNvGrpSpPr/>
                <p:nvPr/>
              </p:nvGrpSpPr>
              <p:grpSpPr>
                <a:xfrm>
                  <a:off x="6147457" y="1128373"/>
                  <a:ext cx="201766" cy="433907"/>
                  <a:chOff x="7330440" y="3496559"/>
                  <a:chExt cx="579120" cy="1245429"/>
                </a:xfrm>
              </p:grpSpPr>
              <p:sp>
                <p:nvSpPr>
                  <p:cNvPr id="52" name="Flowchart: Delay 51">
                    <a:extLst>
                      <a:ext uri="{FF2B5EF4-FFF2-40B4-BE49-F238E27FC236}">
                        <a16:creationId xmlns:a16="http://schemas.microsoft.com/office/drawing/2014/main" id="{507494CB-D63F-404D-96F7-69466B512333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7308436" y="4140864"/>
                    <a:ext cx="623128" cy="579120"/>
                  </a:xfrm>
                  <a:prstGeom prst="flowChartDelay">
                    <a:avLst/>
                  </a:prstGeom>
                  <a:solidFill>
                    <a:srgbClr val="FFC000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840448">
                      <a:defRPr/>
                    </a:pPr>
                    <a:endParaRPr lang="en-US" sz="1176" kern="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  <p:sp>
                <p:nvSpPr>
                  <p:cNvPr id="53" name="Oval 52">
                    <a:extLst>
                      <a:ext uri="{FF2B5EF4-FFF2-40B4-BE49-F238E27FC236}">
                        <a16:creationId xmlns:a16="http://schemas.microsoft.com/office/drawing/2014/main" id="{FFD9F2CF-EF14-47B8-9BB6-14F7BC2B31D1}"/>
                      </a:ext>
                    </a:extLst>
                  </p:cNvPr>
                  <p:cNvSpPr/>
                  <p:nvPr/>
                </p:nvSpPr>
                <p:spPr>
                  <a:xfrm>
                    <a:off x="7338060" y="3496559"/>
                    <a:ext cx="563880" cy="563880"/>
                  </a:xfrm>
                  <a:prstGeom prst="ellipse">
                    <a:avLst/>
                  </a:prstGeom>
                  <a:solidFill>
                    <a:srgbClr val="FFC000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algn="ctr" defTabSz="840448">
                      <a:defRPr/>
                    </a:pPr>
                    <a:endParaRPr lang="en-US" sz="1176" kern="0" dirty="0">
                      <a:solidFill>
                        <a:prstClr val="white"/>
                      </a:solidFill>
                      <a:latin typeface="Calibri" panose="020F0502020204030204"/>
                    </a:endParaRPr>
                  </a:p>
                </p:txBody>
              </p:sp>
            </p:grpSp>
            <p:sp>
              <p:nvSpPr>
                <p:cNvPr id="51" name="CRM-Text">
                  <a:extLst>
                    <a:ext uri="{FF2B5EF4-FFF2-40B4-BE49-F238E27FC236}">
                      <a16:creationId xmlns:a16="http://schemas.microsoft.com/office/drawing/2014/main" id="{EC885932-A014-4AE7-9C63-5E1B48DD742F}"/>
                    </a:ext>
                  </a:extLst>
                </p:cNvPr>
                <p:cNvSpPr txBox="1"/>
                <p:nvPr/>
              </p:nvSpPr>
              <p:spPr>
                <a:xfrm>
                  <a:off x="5232196" y="1554308"/>
                  <a:ext cx="1364990" cy="2462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840448">
                    <a:defRPr/>
                  </a:pPr>
                  <a:r>
                    <a:rPr lang="sl-SI" sz="1029" kern="0" dirty="0">
                      <a:solidFill>
                        <a:srgbClr val="E7E6E6">
                          <a:lumMod val="25000"/>
                        </a:srgbClr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Analiza</a:t>
                  </a:r>
                  <a:endParaRPr lang="en-US" sz="1029" kern="0" dirty="0">
                    <a:solidFill>
                      <a:srgbClr val="E7E6E6">
                        <a:lumMod val="25000"/>
                      </a:srgbClr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</p:grpSp>
          <p:sp>
            <p:nvSpPr>
              <p:cNvPr id="42" name="Right Bracket 41">
                <a:extLst>
                  <a:ext uri="{FF2B5EF4-FFF2-40B4-BE49-F238E27FC236}">
                    <a16:creationId xmlns:a16="http://schemas.microsoft.com/office/drawing/2014/main" id="{F02C002E-6D4F-4C41-A624-7438423CC39A}"/>
                  </a:ext>
                </a:extLst>
              </p:cNvPr>
              <p:cNvSpPr/>
              <p:nvPr/>
            </p:nvSpPr>
            <p:spPr>
              <a:xfrm rot="16200000" flipH="1" flipV="1">
                <a:off x="5909039" y="327314"/>
                <a:ext cx="101605" cy="3135931"/>
              </a:xfrm>
              <a:prstGeom prst="rightBracket">
                <a:avLst>
                  <a:gd name="adj" fmla="val 0"/>
                </a:avLst>
              </a:prstGeom>
              <a:noFill/>
              <a:ln w="28575" cap="sq" cmpd="sng" algn="ctr">
                <a:solidFill>
                  <a:srgbClr val="FF8C00"/>
                </a:solidFill>
                <a:prstDash val="sysDot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685597">
                  <a:lnSpc>
                    <a:spcPct val="90000"/>
                  </a:lnSpc>
                  <a:defRPr/>
                </a:pPr>
                <a:endParaRPr lang="en-US" sz="1324" kern="0" dirty="0">
                  <a:ln w="38100">
                    <a:solidFill>
                      <a:srgbClr val="FF8C00"/>
                    </a:solidFill>
                  </a:ln>
                  <a:solidFill>
                    <a:srgbClr val="FFFFFF"/>
                  </a:solidFill>
                  <a:latin typeface="Segoe UI"/>
                </a:endParaRPr>
              </a:p>
            </p:txBody>
          </p:sp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173A25E5-B45A-4A02-9972-41F4D7BE9F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98039" b="-5908"/>
              <a:stretch/>
            </p:blipFill>
            <p:spPr>
              <a:xfrm>
                <a:off x="5920629" y="1976573"/>
                <a:ext cx="45719" cy="109442"/>
              </a:xfrm>
              <a:prstGeom prst="rect">
                <a:avLst/>
              </a:prstGeom>
            </p:spPr>
          </p:pic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92166BF-A53B-4EE5-990B-9DD2240FA9E5}"/>
                </a:ext>
              </a:extLst>
            </p:cNvPr>
            <p:cNvSpPr/>
            <p:nvPr/>
          </p:nvSpPr>
          <p:spPr bwMode="auto">
            <a:xfrm>
              <a:off x="4444259" y="3273364"/>
              <a:ext cx="3014445" cy="463239"/>
            </a:xfrm>
            <a:prstGeom prst="rect">
              <a:avLst/>
            </a:prstGeom>
            <a:solidFill>
              <a:srgbClr val="355D7E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31820" tIns="105456" rIns="131820" bIns="105456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72139">
                <a:lnSpc>
                  <a:spcPct val="90000"/>
                </a:lnSpc>
              </a:pPr>
              <a:endParaRPr lang="en-US" sz="205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0B873C1-4575-4D15-82DE-6C864C5EC13A}"/>
                </a:ext>
              </a:extLst>
            </p:cNvPr>
            <p:cNvSpPr/>
            <p:nvPr/>
          </p:nvSpPr>
          <p:spPr bwMode="auto">
            <a:xfrm>
              <a:off x="1407838" y="3273364"/>
              <a:ext cx="3014447" cy="463239"/>
            </a:xfrm>
            <a:prstGeom prst="rect">
              <a:avLst/>
            </a:prstGeom>
            <a:solidFill>
              <a:srgbClr val="355D7E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31820" tIns="105456" rIns="131820" bIns="105456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72139">
                <a:lnSpc>
                  <a:spcPct val="90000"/>
                </a:lnSpc>
              </a:pPr>
              <a:endParaRPr lang="en-US" sz="205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E0C34FD7-7C27-4964-9F2F-6955BBA0961C}"/>
                </a:ext>
              </a:extLst>
            </p:cNvPr>
            <p:cNvGrpSpPr/>
            <p:nvPr/>
          </p:nvGrpSpPr>
          <p:grpSpPr>
            <a:xfrm>
              <a:off x="2002495" y="3739114"/>
              <a:ext cx="5103242" cy="892827"/>
              <a:chOff x="2666382" y="5084962"/>
              <a:chExt cx="6940763" cy="1214308"/>
            </a:xfrm>
          </p:grpSpPr>
          <p:sp>
            <p:nvSpPr>
              <p:cNvPr id="22" name="Right Bracket 21">
                <a:extLst>
                  <a:ext uri="{FF2B5EF4-FFF2-40B4-BE49-F238E27FC236}">
                    <a16:creationId xmlns:a16="http://schemas.microsoft.com/office/drawing/2014/main" id="{A8AB26CA-FAD8-4B46-8649-4E31FA857B64}"/>
                  </a:ext>
                </a:extLst>
              </p:cNvPr>
              <p:cNvSpPr/>
              <p:nvPr/>
            </p:nvSpPr>
            <p:spPr>
              <a:xfrm rot="5400000" flipH="1">
                <a:off x="5984582" y="1985834"/>
                <a:ext cx="57704" cy="6543818"/>
              </a:xfrm>
              <a:prstGeom prst="rightBracket">
                <a:avLst>
                  <a:gd name="adj" fmla="val 0"/>
                </a:avLst>
              </a:prstGeom>
              <a:noFill/>
              <a:ln w="28575" cap="sq" cmpd="sng" algn="ctr">
                <a:solidFill>
                  <a:srgbClr val="FF8C00"/>
                </a:solidFill>
                <a:prstDash val="sysDot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685597">
                  <a:lnSpc>
                    <a:spcPct val="90000"/>
                  </a:lnSpc>
                  <a:defRPr/>
                </a:pPr>
                <a:endParaRPr lang="en-US" sz="1324" kern="0" dirty="0">
                  <a:ln w="38100">
                    <a:solidFill>
                      <a:srgbClr val="FF8C00"/>
                    </a:solidFill>
                  </a:ln>
                  <a:solidFill>
                    <a:srgbClr val="FFFFFF"/>
                  </a:solidFill>
                  <a:latin typeface="Segoe UI"/>
                </a:endParaRPr>
              </a:p>
            </p:txBody>
          </p: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3CE4893-A461-4256-9401-A6CAFF8F711D}"/>
                  </a:ext>
                </a:extLst>
              </p:cNvPr>
              <p:cNvGrpSpPr/>
              <p:nvPr/>
            </p:nvGrpSpPr>
            <p:grpSpPr>
              <a:xfrm>
                <a:off x="2666382" y="5411082"/>
                <a:ext cx="2704003" cy="264667"/>
                <a:chOff x="2114380" y="5210952"/>
                <a:chExt cx="6894041" cy="674786"/>
              </a:xfrm>
            </p:grpSpPr>
            <p:pic>
              <p:nvPicPr>
                <p:cNvPr id="38" name="Picture 37">
                  <a:extLst>
                    <a:ext uri="{FF2B5EF4-FFF2-40B4-BE49-F238E27FC236}">
                      <a16:creationId xmlns:a16="http://schemas.microsoft.com/office/drawing/2014/main" id="{7DA16CAD-52B2-4488-8982-403A7A56BD2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456330" y="5359588"/>
                  <a:ext cx="1021893" cy="507486"/>
                </a:xfrm>
                <a:prstGeom prst="rect">
                  <a:avLst/>
                </a:prstGeom>
              </p:spPr>
            </p:pic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8D28C3A2-6B03-490D-964C-476D1056864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011271" y="5483278"/>
                  <a:ext cx="1997150" cy="260109"/>
                </a:xfrm>
                <a:prstGeom prst="rect">
                  <a:avLst/>
                </a:prstGeom>
              </p:spPr>
            </p:pic>
            <p:pic>
              <p:nvPicPr>
                <p:cNvPr id="40" name="Picture 39">
                  <a:extLst>
                    <a:ext uri="{FF2B5EF4-FFF2-40B4-BE49-F238E27FC236}">
                      <a16:creationId xmlns:a16="http://schemas.microsoft.com/office/drawing/2014/main" id="{CFB3EFEB-94A4-4A24-9F73-2FF2118189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114380" y="5210952"/>
                  <a:ext cx="2884711" cy="674786"/>
                </a:xfrm>
                <a:prstGeom prst="rect">
                  <a:avLst/>
                </a:prstGeom>
              </p:spPr>
            </p:pic>
          </p:grp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BDB1D09E-BDFC-481C-A4D1-2011E9C8E7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724664" y="5360542"/>
                <a:ext cx="474658" cy="326563"/>
              </a:xfrm>
              <a:prstGeom prst="rect">
                <a:avLst/>
              </a:prstGeom>
            </p:spPr>
          </p:pic>
          <p:pic>
            <p:nvPicPr>
              <p:cNvPr id="25" name="ERP">
                <a:extLst>
                  <a:ext uri="{FF2B5EF4-FFF2-40B4-BE49-F238E27FC236}">
                    <a16:creationId xmlns:a16="http://schemas.microsoft.com/office/drawing/2014/main" id="{7E60D82F-9EA8-42DC-8354-1742449B81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16133" y="5328879"/>
                <a:ext cx="286451" cy="360148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435E13A-A762-469B-BBD9-D97F92B20261}"/>
                  </a:ext>
                </a:extLst>
              </p:cNvPr>
              <p:cNvSpPr txBox="1"/>
              <p:nvPr/>
            </p:nvSpPr>
            <p:spPr>
              <a:xfrm>
                <a:off x="3326279" y="5719644"/>
                <a:ext cx="1387993" cy="556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29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On-Premise Applications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A1F3010-EDF1-4EB6-BBB0-41C8B0A61BB1}"/>
                  </a:ext>
                </a:extLst>
              </p:cNvPr>
              <p:cNvSpPr txBox="1"/>
              <p:nvPr/>
            </p:nvSpPr>
            <p:spPr>
              <a:xfrm>
                <a:off x="6936851" y="5739908"/>
                <a:ext cx="1245012" cy="556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29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Data Warehouses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D5A14019-2A0E-427B-A9AF-9DB9D7D3A5BD}"/>
                  </a:ext>
                </a:extLst>
              </p:cNvPr>
              <p:cNvSpPr txBox="1"/>
              <p:nvPr/>
            </p:nvSpPr>
            <p:spPr>
              <a:xfrm>
                <a:off x="8359364" y="5742884"/>
                <a:ext cx="1247781" cy="556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29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Excel Spreadsheets</a:t>
                </a:r>
              </a:p>
            </p:txBody>
          </p:sp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12A7D108-54B6-4B08-96E3-F7F18810AF4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98039" b="-5908"/>
              <a:stretch/>
            </p:blipFill>
            <p:spPr>
              <a:xfrm>
                <a:off x="5939056" y="5084962"/>
                <a:ext cx="50047" cy="119802"/>
              </a:xfrm>
              <a:prstGeom prst="rect">
                <a:avLst/>
              </a:prstGeom>
            </p:spPr>
          </p:pic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CABDE187-4FB8-4B29-81BC-583E95767434}"/>
                  </a:ext>
                </a:extLst>
              </p:cNvPr>
              <p:cNvGrpSpPr/>
              <p:nvPr/>
            </p:nvGrpSpPr>
            <p:grpSpPr>
              <a:xfrm>
                <a:off x="5891117" y="5333105"/>
                <a:ext cx="593159" cy="364667"/>
                <a:chOff x="5977951" y="5246774"/>
                <a:chExt cx="826308" cy="508005"/>
              </a:xfrm>
            </p:grpSpPr>
            <p:sp>
              <p:nvSpPr>
                <p:cNvPr id="32" name="Oval 31">
                  <a:extLst>
                    <a:ext uri="{FF2B5EF4-FFF2-40B4-BE49-F238E27FC236}">
                      <a16:creationId xmlns:a16="http://schemas.microsoft.com/office/drawing/2014/main" id="{B4F86F19-8BA2-4651-85D6-D15426F01F0C}"/>
                    </a:ext>
                  </a:extLst>
                </p:cNvPr>
                <p:cNvSpPr/>
                <p:nvPr/>
              </p:nvSpPr>
              <p:spPr>
                <a:xfrm>
                  <a:off x="6209600" y="5246774"/>
                  <a:ext cx="262046" cy="262046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24" dirty="0"/>
                </a:p>
              </p:txBody>
            </p:sp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EC00DFF3-B601-425B-A094-323E19E98847}"/>
                    </a:ext>
                  </a:extLst>
                </p:cNvPr>
                <p:cNvSpPr/>
                <p:nvPr/>
              </p:nvSpPr>
              <p:spPr>
                <a:xfrm>
                  <a:off x="6078577" y="5379837"/>
                  <a:ext cx="262046" cy="262046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24" dirty="0"/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02BE3226-58CE-43D4-A28B-94231634FE50}"/>
                    </a:ext>
                  </a:extLst>
                </p:cNvPr>
                <p:cNvSpPr/>
                <p:nvPr/>
              </p:nvSpPr>
              <p:spPr>
                <a:xfrm>
                  <a:off x="6340623" y="5379837"/>
                  <a:ext cx="262046" cy="262046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24" dirty="0"/>
                </a:p>
              </p:txBody>
            </p:sp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906685A0-D714-4E62-B2D2-E3CBA64ECFB9}"/>
                    </a:ext>
                  </a:extLst>
                </p:cNvPr>
                <p:cNvSpPr/>
                <p:nvPr/>
              </p:nvSpPr>
              <p:spPr>
                <a:xfrm>
                  <a:off x="5977951" y="5492271"/>
                  <a:ext cx="262046" cy="262046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24" dirty="0"/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B0F455AC-7320-4887-A86D-0FBA6E136983}"/>
                    </a:ext>
                  </a:extLst>
                </p:cNvPr>
                <p:cNvSpPr/>
                <p:nvPr/>
              </p:nvSpPr>
              <p:spPr>
                <a:xfrm>
                  <a:off x="6542213" y="5492733"/>
                  <a:ext cx="262046" cy="262046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24" dirty="0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DF4EFE65-A242-406B-A202-C0E57ECB5B05}"/>
                    </a:ext>
                  </a:extLst>
                </p:cNvPr>
                <p:cNvSpPr/>
                <p:nvPr/>
              </p:nvSpPr>
              <p:spPr>
                <a:xfrm>
                  <a:off x="6134853" y="5510860"/>
                  <a:ext cx="543146" cy="243457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24" dirty="0"/>
                </a:p>
              </p:txBody>
            </p: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E0A6013-7458-47A1-AFF1-CEE3B410C44E}"/>
                  </a:ext>
                </a:extLst>
              </p:cNvPr>
              <p:cNvSpPr txBox="1"/>
              <p:nvPr/>
            </p:nvSpPr>
            <p:spPr>
              <a:xfrm>
                <a:off x="5506862" y="5721995"/>
                <a:ext cx="1383662" cy="556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29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Cloud Applications</a:t>
                </a:r>
              </a:p>
            </p:txBody>
          </p:sp>
        </p:grpSp>
        <p:sp>
          <p:nvSpPr>
            <p:cNvPr id="14" name="Freeform 120">
              <a:extLst>
                <a:ext uri="{FF2B5EF4-FFF2-40B4-BE49-F238E27FC236}">
                  <a16:creationId xmlns:a16="http://schemas.microsoft.com/office/drawing/2014/main" id="{EA72389A-5355-417F-8DDE-A196FFC0948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159209" y="3480735"/>
              <a:ext cx="1309905" cy="192799"/>
            </a:xfrm>
            <a:custGeom>
              <a:avLst/>
              <a:gdLst>
                <a:gd name="T0" fmla="*/ 382 w 5870"/>
                <a:gd name="T1" fmla="*/ 425 h 864"/>
                <a:gd name="T2" fmla="*/ 0 w 5870"/>
                <a:gd name="T3" fmla="*/ 121 h 864"/>
                <a:gd name="T4" fmla="*/ 382 w 5870"/>
                <a:gd name="T5" fmla="*/ 797 h 864"/>
                <a:gd name="T6" fmla="*/ 368 w 5870"/>
                <a:gd name="T7" fmla="*/ 440 h 864"/>
                <a:gd name="T8" fmla="*/ 368 w 5870"/>
                <a:gd name="T9" fmla="*/ 440 h 864"/>
                <a:gd name="T10" fmla="*/ 1835 w 5870"/>
                <a:gd name="T11" fmla="*/ 200 h 864"/>
                <a:gd name="T12" fmla="*/ 1913 w 5870"/>
                <a:gd name="T13" fmla="*/ 200 h 864"/>
                <a:gd name="T14" fmla="*/ 1613 w 5870"/>
                <a:gd name="T15" fmla="*/ 607 h 864"/>
                <a:gd name="T16" fmla="*/ 1309 w 5870"/>
                <a:gd name="T17" fmla="*/ 606 h 864"/>
                <a:gd name="T18" fmla="*/ 1345 w 5870"/>
                <a:gd name="T19" fmla="*/ 692 h 864"/>
                <a:gd name="T20" fmla="*/ 1649 w 5870"/>
                <a:gd name="T21" fmla="*/ 692 h 864"/>
                <a:gd name="T22" fmla="*/ 1845 w 5870"/>
                <a:gd name="T23" fmla="*/ 321 h 864"/>
                <a:gd name="T24" fmla="*/ 2301 w 5870"/>
                <a:gd name="T25" fmla="*/ 465 h 864"/>
                <a:gd name="T26" fmla="*/ 2053 w 5870"/>
                <a:gd name="T27" fmla="*/ 383 h 864"/>
                <a:gd name="T28" fmla="*/ 2053 w 5870"/>
                <a:gd name="T29" fmla="*/ 692 h 864"/>
                <a:gd name="T30" fmla="*/ 2242 w 5870"/>
                <a:gd name="T31" fmla="*/ 480 h 864"/>
                <a:gd name="T32" fmla="*/ 2710 w 5870"/>
                <a:gd name="T33" fmla="*/ 143 h 864"/>
                <a:gd name="T34" fmla="*/ 2538 w 5870"/>
                <a:gd name="T35" fmla="*/ 312 h 864"/>
                <a:gd name="T36" fmla="*/ 2522 w 5870"/>
                <a:gd name="T37" fmla="*/ 701 h 864"/>
                <a:gd name="T38" fmla="*/ 2710 w 5870"/>
                <a:gd name="T39" fmla="*/ 692 h 864"/>
                <a:gd name="T40" fmla="*/ 2459 w 5870"/>
                <a:gd name="T41" fmla="*/ 613 h 864"/>
                <a:gd name="T42" fmla="*/ 2620 w 5870"/>
                <a:gd name="T43" fmla="*/ 393 h 864"/>
                <a:gd name="T44" fmla="*/ 3104 w 5870"/>
                <a:gd name="T45" fmla="*/ 364 h 864"/>
                <a:gd name="T46" fmla="*/ 2835 w 5870"/>
                <a:gd name="T47" fmla="*/ 648 h 864"/>
                <a:gd name="T48" fmla="*/ 3104 w 5870"/>
                <a:gd name="T49" fmla="*/ 364 h 864"/>
                <a:gd name="T50" fmla="*/ 2847 w 5870"/>
                <a:gd name="T51" fmla="*/ 509 h 864"/>
                <a:gd name="T52" fmla="*/ 3090 w 5870"/>
                <a:gd name="T53" fmla="*/ 507 h 864"/>
                <a:gd name="T54" fmla="*/ 3547 w 5870"/>
                <a:gd name="T55" fmla="*/ 620 h 864"/>
                <a:gd name="T56" fmla="*/ 3315 w 5870"/>
                <a:gd name="T57" fmla="*/ 620 h 864"/>
                <a:gd name="T58" fmla="*/ 3343 w 5870"/>
                <a:gd name="T59" fmla="*/ 692 h 864"/>
                <a:gd name="T60" fmla="*/ 3578 w 5870"/>
                <a:gd name="T61" fmla="*/ 692 h 864"/>
                <a:gd name="T62" fmla="*/ 3845 w 5870"/>
                <a:gd name="T63" fmla="*/ 484 h 864"/>
                <a:gd name="T64" fmla="*/ 3840 w 5870"/>
                <a:gd name="T65" fmla="*/ 363 h 864"/>
                <a:gd name="T66" fmla="*/ 3751 w 5870"/>
                <a:gd name="T67" fmla="*/ 343 h 864"/>
                <a:gd name="T68" fmla="*/ 3866 w 5870"/>
                <a:gd name="T69" fmla="*/ 564 h 864"/>
                <a:gd name="T70" fmla="*/ 3713 w 5870"/>
                <a:gd name="T71" fmla="*/ 678 h 864"/>
                <a:gd name="T72" fmla="*/ 3919 w 5870"/>
                <a:gd name="T73" fmla="*/ 531 h 864"/>
                <a:gd name="T74" fmla="*/ 4172 w 5870"/>
                <a:gd name="T75" fmla="*/ 692 h 864"/>
                <a:gd name="T76" fmla="*/ 4566 w 5870"/>
                <a:gd name="T77" fmla="*/ 692 h 864"/>
                <a:gd name="T78" fmla="*/ 4335 w 5870"/>
                <a:gd name="T79" fmla="*/ 249 h 864"/>
                <a:gd name="T80" fmla="*/ 4606 w 5870"/>
                <a:gd name="T81" fmla="*/ 321 h 864"/>
                <a:gd name="T82" fmla="*/ 4585 w 5870"/>
                <a:gd name="T83" fmla="*/ 692 h 864"/>
                <a:gd name="T84" fmla="*/ 4892 w 5870"/>
                <a:gd name="T85" fmla="*/ 338 h 864"/>
                <a:gd name="T86" fmla="*/ 5188 w 5870"/>
                <a:gd name="T87" fmla="*/ 535 h 864"/>
                <a:gd name="T88" fmla="*/ 5000 w 5870"/>
                <a:gd name="T89" fmla="*/ 321 h 864"/>
                <a:gd name="T90" fmla="*/ 5187 w 5870"/>
                <a:gd name="T91" fmla="*/ 633 h 864"/>
                <a:gd name="T92" fmla="*/ 5248 w 5870"/>
                <a:gd name="T93" fmla="*/ 321 h 864"/>
                <a:gd name="T94" fmla="*/ 5405 w 5870"/>
                <a:gd name="T95" fmla="*/ 397 h 864"/>
                <a:gd name="T96" fmla="*/ 5344 w 5870"/>
                <a:gd name="T97" fmla="*/ 692 h 864"/>
                <a:gd name="T98" fmla="*/ 5492 w 5870"/>
                <a:gd name="T99" fmla="*/ 369 h 864"/>
                <a:gd name="T100" fmla="*/ 5829 w 5870"/>
                <a:gd name="T101" fmla="*/ 359 h 864"/>
                <a:gd name="T102" fmla="*/ 5547 w 5870"/>
                <a:gd name="T103" fmla="*/ 508 h 864"/>
                <a:gd name="T104" fmla="*/ 5844 w 5870"/>
                <a:gd name="T105" fmla="*/ 610 h 864"/>
                <a:gd name="T106" fmla="*/ 5870 w 5870"/>
                <a:gd name="T107" fmla="*/ 521 h 864"/>
                <a:gd name="T108" fmla="*/ 5716 w 5870"/>
                <a:gd name="T109" fmla="*/ 363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870" h="864">
                  <a:moveTo>
                    <a:pt x="382" y="67"/>
                  </a:moveTo>
                  <a:cubicBezTo>
                    <a:pt x="864" y="0"/>
                    <a:pt x="864" y="0"/>
                    <a:pt x="864" y="0"/>
                  </a:cubicBezTo>
                  <a:cubicBezTo>
                    <a:pt x="864" y="425"/>
                    <a:pt x="864" y="425"/>
                    <a:pt x="864" y="425"/>
                  </a:cubicBezTo>
                  <a:cubicBezTo>
                    <a:pt x="382" y="425"/>
                    <a:pt x="382" y="425"/>
                    <a:pt x="382" y="425"/>
                  </a:cubicBezTo>
                  <a:lnTo>
                    <a:pt x="382" y="67"/>
                  </a:lnTo>
                  <a:close/>
                  <a:moveTo>
                    <a:pt x="368" y="425"/>
                  </a:moveTo>
                  <a:cubicBezTo>
                    <a:pt x="368" y="70"/>
                    <a:pt x="368" y="70"/>
                    <a:pt x="368" y="7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425"/>
                    <a:pt x="0" y="425"/>
                    <a:pt x="0" y="425"/>
                  </a:cubicBezTo>
                  <a:lnTo>
                    <a:pt x="368" y="425"/>
                  </a:lnTo>
                  <a:close/>
                  <a:moveTo>
                    <a:pt x="382" y="440"/>
                  </a:moveTo>
                  <a:cubicBezTo>
                    <a:pt x="382" y="797"/>
                    <a:pt x="382" y="797"/>
                    <a:pt x="382" y="797"/>
                  </a:cubicBezTo>
                  <a:cubicBezTo>
                    <a:pt x="864" y="864"/>
                    <a:pt x="864" y="864"/>
                    <a:pt x="864" y="864"/>
                  </a:cubicBezTo>
                  <a:cubicBezTo>
                    <a:pt x="864" y="440"/>
                    <a:pt x="864" y="440"/>
                    <a:pt x="864" y="440"/>
                  </a:cubicBezTo>
                  <a:lnTo>
                    <a:pt x="382" y="440"/>
                  </a:lnTo>
                  <a:close/>
                  <a:moveTo>
                    <a:pt x="368" y="440"/>
                  </a:moveTo>
                  <a:cubicBezTo>
                    <a:pt x="0" y="440"/>
                    <a:pt x="0" y="440"/>
                    <a:pt x="0" y="440"/>
                  </a:cubicBezTo>
                  <a:cubicBezTo>
                    <a:pt x="0" y="744"/>
                    <a:pt x="0" y="744"/>
                    <a:pt x="0" y="744"/>
                  </a:cubicBezTo>
                  <a:cubicBezTo>
                    <a:pt x="368" y="795"/>
                    <a:pt x="368" y="795"/>
                    <a:pt x="368" y="795"/>
                  </a:cubicBezTo>
                  <a:lnTo>
                    <a:pt x="368" y="440"/>
                  </a:lnTo>
                  <a:close/>
                  <a:moveTo>
                    <a:pt x="1902" y="173"/>
                  </a:moveTo>
                  <a:cubicBezTo>
                    <a:pt x="1894" y="165"/>
                    <a:pt x="1885" y="161"/>
                    <a:pt x="1874" y="161"/>
                  </a:cubicBezTo>
                  <a:cubicBezTo>
                    <a:pt x="1863" y="161"/>
                    <a:pt x="1853" y="165"/>
                    <a:pt x="1846" y="173"/>
                  </a:cubicBezTo>
                  <a:cubicBezTo>
                    <a:pt x="1839" y="180"/>
                    <a:pt x="1835" y="189"/>
                    <a:pt x="1835" y="200"/>
                  </a:cubicBezTo>
                  <a:cubicBezTo>
                    <a:pt x="1835" y="211"/>
                    <a:pt x="1839" y="221"/>
                    <a:pt x="1846" y="228"/>
                  </a:cubicBezTo>
                  <a:cubicBezTo>
                    <a:pt x="1854" y="235"/>
                    <a:pt x="1863" y="238"/>
                    <a:pt x="1874" y="238"/>
                  </a:cubicBezTo>
                  <a:cubicBezTo>
                    <a:pt x="1884" y="238"/>
                    <a:pt x="1894" y="235"/>
                    <a:pt x="1901" y="227"/>
                  </a:cubicBezTo>
                  <a:cubicBezTo>
                    <a:pt x="1909" y="220"/>
                    <a:pt x="1913" y="211"/>
                    <a:pt x="1913" y="200"/>
                  </a:cubicBezTo>
                  <a:cubicBezTo>
                    <a:pt x="1913" y="189"/>
                    <a:pt x="1909" y="180"/>
                    <a:pt x="1902" y="173"/>
                  </a:cubicBezTo>
                  <a:close/>
                  <a:moveTo>
                    <a:pt x="1730" y="173"/>
                  </a:moveTo>
                  <a:cubicBezTo>
                    <a:pt x="1615" y="607"/>
                    <a:pt x="1615" y="607"/>
                    <a:pt x="1615" y="607"/>
                  </a:cubicBezTo>
                  <a:cubicBezTo>
                    <a:pt x="1613" y="607"/>
                    <a:pt x="1613" y="607"/>
                    <a:pt x="1613" y="607"/>
                  </a:cubicBezTo>
                  <a:cubicBezTo>
                    <a:pt x="1495" y="173"/>
                    <a:pt x="1495" y="173"/>
                    <a:pt x="1495" y="173"/>
                  </a:cubicBezTo>
                  <a:cubicBezTo>
                    <a:pt x="1436" y="173"/>
                    <a:pt x="1436" y="173"/>
                    <a:pt x="1436" y="173"/>
                  </a:cubicBezTo>
                  <a:cubicBezTo>
                    <a:pt x="1311" y="606"/>
                    <a:pt x="1311" y="606"/>
                    <a:pt x="1311" y="606"/>
                  </a:cubicBezTo>
                  <a:cubicBezTo>
                    <a:pt x="1309" y="606"/>
                    <a:pt x="1309" y="606"/>
                    <a:pt x="1309" y="606"/>
                  </a:cubicBezTo>
                  <a:cubicBezTo>
                    <a:pt x="1189" y="173"/>
                    <a:pt x="1189" y="173"/>
                    <a:pt x="1189" y="173"/>
                  </a:cubicBezTo>
                  <a:cubicBezTo>
                    <a:pt x="1123" y="173"/>
                    <a:pt x="1123" y="173"/>
                    <a:pt x="1123" y="173"/>
                  </a:cubicBezTo>
                  <a:cubicBezTo>
                    <a:pt x="1274" y="692"/>
                    <a:pt x="1274" y="692"/>
                    <a:pt x="1274" y="692"/>
                  </a:cubicBezTo>
                  <a:cubicBezTo>
                    <a:pt x="1345" y="692"/>
                    <a:pt x="1345" y="692"/>
                    <a:pt x="1345" y="692"/>
                  </a:cubicBezTo>
                  <a:cubicBezTo>
                    <a:pt x="1461" y="281"/>
                    <a:pt x="1461" y="281"/>
                    <a:pt x="1461" y="281"/>
                  </a:cubicBezTo>
                  <a:cubicBezTo>
                    <a:pt x="1462" y="281"/>
                    <a:pt x="1462" y="281"/>
                    <a:pt x="1462" y="281"/>
                  </a:cubicBezTo>
                  <a:cubicBezTo>
                    <a:pt x="1578" y="692"/>
                    <a:pt x="1578" y="692"/>
                    <a:pt x="1578" y="692"/>
                  </a:cubicBezTo>
                  <a:cubicBezTo>
                    <a:pt x="1649" y="692"/>
                    <a:pt x="1649" y="692"/>
                    <a:pt x="1649" y="692"/>
                  </a:cubicBezTo>
                  <a:cubicBezTo>
                    <a:pt x="1796" y="173"/>
                    <a:pt x="1796" y="173"/>
                    <a:pt x="1796" y="173"/>
                  </a:cubicBezTo>
                  <a:lnTo>
                    <a:pt x="1730" y="173"/>
                  </a:lnTo>
                  <a:close/>
                  <a:moveTo>
                    <a:pt x="1905" y="321"/>
                  </a:moveTo>
                  <a:cubicBezTo>
                    <a:pt x="1845" y="321"/>
                    <a:pt x="1845" y="321"/>
                    <a:pt x="1845" y="321"/>
                  </a:cubicBezTo>
                  <a:cubicBezTo>
                    <a:pt x="1845" y="692"/>
                    <a:pt x="1845" y="692"/>
                    <a:pt x="1845" y="692"/>
                  </a:cubicBezTo>
                  <a:cubicBezTo>
                    <a:pt x="1905" y="692"/>
                    <a:pt x="1905" y="692"/>
                    <a:pt x="1905" y="692"/>
                  </a:cubicBezTo>
                  <a:lnTo>
                    <a:pt x="1905" y="321"/>
                  </a:lnTo>
                  <a:close/>
                  <a:moveTo>
                    <a:pt x="2301" y="465"/>
                  </a:moveTo>
                  <a:cubicBezTo>
                    <a:pt x="2301" y="416"/>
                    <a:pt x="2290" y="378"/>
                    <a:pt x="2269" y="352"/>
                  </a:cubicBezTo>
                  <a:cubicBezTo>
                    <a:pt x="2248" y="325"/>
                    <a:pt x="2217" y="312"/>
                    <a:pt x="2176" y="312"/>
                  </a:cubicBezTo>
                  <a:cubicBezTo>
                    <a:pt x="2123" y="312"/>
                    <a:pt x="2082" y="336"/>
                    <a:pt x="2054" y="383"/>
                  </a:cubicBezTo>
                  <a:cubicBezTo>
                    <a:pt x="2053" y="383"/>
                    <a:pt x="2053" y="383"/>
                    <a:pt x="2053" y="383"/>
                  </a:cubicBezTo>
                  <a:cubicBezTo>
                    <a:pt x="2053" y="321"/>
                    <a:pt x="2053" y="321"/>
                    <a:pt x="2053" y="321"/>
                  </a:cubicBezTo>
                  <a:cubicBezTo>
                    <a:pt x="1994" y="321"/>
                    <a:pt x="1994" y="321"/>
                    <a:pt x="1994" y="321"/>
                  </a:cubicBezTo>
                  <a:cubicBezTo>
                    <a:pt x="1994" y="692"/>
                    <a:pt x="1994" y="692"/>
                    <a:pt x="1994" y="692"/>
                  </a:cubicBezTo>
                  <a:cubicBezTo>
                    <a:pt x="2053" y="692"/>
                    <a:pt x="2053" y="692"/>
                    <a:pt x="2053" y="692"/>
                  </a:cubicBezTo>
                  <a:cubicBezTo>
                    <a:pt x="2053" y="480"/>
                    <a:pt x="2053" y="480"/>
                    <a:pt x="2053" y="480"/>
                  </a:cubicBezTo>
                  <a:cubicBezTo>
                    <a:pt x="2053" y="446"/>
                    <a:pt x="2063" y="418"/>
                    <a:pt x="2082" y="396"/>
                  </a:cubicBezTo>
                  <a:cubicBezTo>
                    <a:pt x="2102" y="374"/>
                    <a:pt x="2126" y="363"/>
                    <a:pt x="2156" y="363"/>
                  </a:cubicBezTo>
                  <a:cubicBezTo>
                    <a:pt x="2213" y="363"/>
                    <a:pt x="2242" y="402"/>
                    <a:pt x="2242" y="480"/>
                  </a:cubicBezTo>
                  <a:cubicBezTo>
                    <a:pt x="2242" y="692"/>
                    <a:pt x="2242" y="692"/>
                    <a:pt x="2242" y="692"/>
                  </a:cubicBezTo>
                  <a:cubicBezTo>
                    <a:pt x="2301" y="692"/>
                    <a:pt x="2301" y="692"/>
                    <a:pt x="2301" y="692"/>
                  </a:cubicBezTo>
                  <a:lnTo>
                    <a:pt x="2301" y="465"/>
                  </a:lnTo>
                  <a:close/>
                  <a:moveTo>
                    <a:pt x="2710" y="143"/>
                  </a:moveTo>
                  <a:cubicBezTo>
                    <a:pt x="2651" y="143"/>
                    <a:pt x="2651" y="143"/>
                    <a:pt x="2651" y="143"/>
                  </a:cubicBezTo>
                  <a:cubicBezTo>
                    <a:pt x="2651" y="372"/>
                    <a:pt x="2651" y="372"/>
                    <a:pt x="2651" y="372"/>
                  </a:cubicBezTo>
                  <a:cubicBezTo>
                    <a:pt x="2649" y="372"/>
                    <a:pt x="2649" y="372"/>
                    <a:pt x="2649" y="372"/>
                  </a:cubicBezTo>
                  <a:cubicBezTo>
                    <a:pt x="2626" y="332"/>
                    <a:pt x="2589" y="312"/>
                    <a:pt x="2538" y="312"/>
                  </a:cubicBezTo>
                  <a:cubicBezTo>
                    <a:pt x="2487" y="312"/>
                    <a:pt x="2445" y="331"/>
                    <a:pt x="2415" y="368"/>
                  </a:cubicBezTo>
                  <a:cubicBezTo>
                    <a:pt x="2384" y="405"/>
                    <a:pt x="2369" y="454"/>
                    <a:pt x="2369" y="515"/>
                  </a:cubicBezTo>
                  <a:cubicBezTo>
                    <a:pt x="2369" y="572"/>
                    <a:pt x="2382" y="617"/>
                    <a:pt x="2410" y="650"/>
                  </a:cubicBezTo>
                  <a:cubicBezTo>
                    <a:pt x="2438" y="684"/>
                    <a:pt x="2475" y="701"/>
                    <a:pt x="2522" y="701"/>
                  </a:cubicBezTo>
                  <a:cubicBezTo>
                    <a:pt x="2579" y="701"/>
                    <a:pt x="2622" y="677"/>
                    <a:pt x="2649" y="629"/>
                  </a:cubicBezTo>
                  <a:cubicBezTo>
                    <a:pt x="2651" y="629"/>
                    <a:pt x="2651" y="629"/>
                    <a:pt x="2651" y="629"/>
                  </a:cubicBezTo>
                  <a:cubicBezTo>
                    <a:pt x="2651" y="692"/>
                    <a:pt x="2651" y="692"/>
                    <a:pt x="2651" y="692"/>
                  </a:cubicBezTo>
                  <a:cubicBezTo>
                    <a:pt x="2710" y="692"/>
                    <a:pt x="2710" y="692"/>
                    <a:pt x="2710" y="692"/>
                  </a:cubicBezTo>
                  <a:lnTo>
                    <a:pt x="2710" y="143"/>
                  </a:lnTo>
                  <a:close/>
                  <a:moveTo>
                    <a:pt x="2619" y="615"/>
                  </a:moveTo>
                  <a:cubicBezTo>
                    <a:pt x="2598" y="638"/>
                    <a:pt x="2571" y="650"/>
                    <a:pt x="2539" y="650"/>
                  </a:cubicBezTo>
                  <a:cubicBezTo>
                    <a:pt x="2505" y="650"/>
                    <a:pt x="2479" y="638"/>
                    <a:pt x="2459" y="613"/>
                  </a:cubicBezTo>
                  <a:cubicBezTo>
                    <a:pt x="2439" y="588"/>
                    <a:pt x="2429" y="555"/>
                    <a:pt x="2429" y="512"/>
                  </a:cubicBezTo>
                  <a:cubicBezTo>
                    <a:pt x="2429" y="465"/>
                    <a:pt x="2440" y="429"/>
                    <a:pt x="2461" y="402"/>
                  </a:cubicBezTo>
                  <a:cubicBezTo>
                    <a:pt x="2482" y="376"/>
                    <a:pt x="2510" y="363"/>
                    <a:pt x="2546" y="363"/>
                  </a:cubicBezTo>
                  <a:cubicBezTo>
                    <a:pt x="2575" y="363"/>
                    <a:pt x="2600" y="373"/>
                    <a:pt x="2620" y="393"/>
                  </a:cubicBezTo>
                  <a:cubicBezTo>
                    <a:pt x="2641" y="413"/>
                    <a:pt x="2651" y="439"/>
                    <a:pt x="2651" y="469"/>
                  </a:cubicBezTo>
                  <a:cubicBezTo>
                    <a:pt x="2651" y="524"/>
                    <a:pt x="2651" y="524"/>
                    <a:pt x="2651" y="524"/>
                  </a:cubicBezTo>
                  <a:cubicBezTo>
                    <a:pt x="2651" y="561"/>
                    <a:pt x="2640" y="591"/>
                    <a:pt x="2619" y="615"/>
                  </a:cubicBezTo>
                  <a:close/>
                  <a:moveTo>
                    <a:pt x="3104" y="364"/>
                  </a:moveTo>
                  <a:cubicBezTo>
                    <a:pt x="3073" y="329"/>
                    <a:pt x="3030" y="312"/>
                    <a:pt x="2975" y="312"/>
                  </a:cubicBezTo>
                  <a:cubicBezTo>
                    <a:pt x="2916" y="312"/>
                    <a:pt x="2870" y="330"/>
                    <a:pt x="2836" y="365"/>
                  </a:cubicBezTo>
                  <a:cubicBezTo>
                    <a:pt x="2803" y="401"/>
                    <a:pt x="2786" y="449"/>
                    <a:pt x="2786" y="511"/>
                  </a:cubicBezTo>
                  <a:cubicBezTo>
                    <a:pt x="2786" y="568"/>
                    <a:pt x="2802" y="614"/>
                    <a:pt x="2835" y="648"/>
                  </a:cubicBezTo>
                  <a:cubicBezTo>
                    <a:pt x="2867" y="683"/>
                    <a:pt x="2911" y="701"/>
                    <a:pt x="2966" y="701"/>
                  </a:cubicBezTo>
                  <a:cubicBezTo>
                    <a:pt x="3022" y="701"/>
                    <a:pt x="3067" y="683"/>
                    <a:pt x="3100" y="647"/>
                  </a:cubicBezTo>
                  <a:cubicBezTo>
                    <a:pt x="3134" y="611"/>
                    <a:pt x="3150" y="564"/>
                    <a:pt x="3150" y="505"/>
                  </a:cubicBezTo>
                  <a:cubicBezTo>
                    <a:pt x="3150" y="445"/>
                    <a:pt x="3135" y="398"/>
                    <a:pt x="3104" y="364"/>
                  </a:cubicBezTo>
                  <a:close/>
                  <a:moveTo>
                    <a:pt x="3059" y="613"/>
                  </a:moveTo>
                  <a:cubicBezTo>
                    <a:pt x="3038" y="638"/>
                    <a:pt x="3009" y="650"/>
                    <a:pt x="2970" y="650"/>
                  </a:cubicBezTo>
                  <a:cubicBezTo>
                    <a:pt x="2932" y="650"/>
                    <a:pt x="2902" y="638"/>
                    <a:pt x="2880" y="613"/>
                  </a:cubicBezTo>
                  <a:cubicBezTo>
                    <a:pt x="2858" y="588"/>
                    <a:pt x="2847" y="553"/>
                    <a:pt x="2847" y="509"/>
                  </a:cubicBezTo>
                  <a:cubicBezTo>
                    <a:pt x="2847" y="462"/>
                    <a:pt x="2858" y="426"/>
                    <a:pt x="2880" y="401"/>
                  </a:cubicBezTo>
                  <a:cubicBezTo>
                    <a:pt x="2902" y="375"/>
                    <a:pt x="2932" y="363"/>
                    <a:pt x="2970" y="363"/>
                  </a:cubicBezTo>
                  <a:cubicBezTo>
                    <a:pt x="3009" y="363"/>
                    <a:pt x="3038" y="375"/>
                    <a:pt x="3059" y="400"/>
                  </a:cubicBezTo>
                  <a:cubicBezTo>
                    <a:pt x="3079" y="425"/>
                    <a:pt x="3090" y="461"/>
                    <a:pt x="3090" y="507"/>
                  </a:cubicBezTo>
                  <a:cubicBezTo>
                    <a:pt x="3090" y="553"/>
                    <a:pt x="3079" y="589"/>
                    <a:pt x="3059" y="613"/>
                  </a:cubicBezTo>
                  <a:close/>
                  <a:moveTo>
                    <a:pt x="3631" y="321"/>
                  </a:moveTo>
                  <a:cubicBezTo>
                    <a:pt x="3550" y="620"/>
                    <a:pt x="3550" y="620"/>
                    <a:pt x="3550" y="620"/>
                  </a:cubicBezTo>
                  <a:cubicBezTo>
                    <a:pt x="3547" y="620"/>
                    <a:pt x="3547" y="620"/>
                    <a:pt x="3547" y="620"/>
                  </a:cubicBezTo>
                  <a:cubicBezTo>
                    <a:pt x="3464" y="321"/>
                    <a:pt x="3464" y="321"/>
                    <a:pt x="3464" y="321"/>
                  </a:cubicBezTo>
                  <a:cubicBezTo>
                    <a:pt x="3410" y="321"/>
                    <a:pt x="3410" y="321"/>
                    <a:pt x="3410" y="321"/>
                  </a:cubicBezTo>
                  <a:cubicBezTo>
                    <a:pt x="3318" y="620"/>
                    <a:pt x="3318" y="620"/>
                    <a:pt x="3318" y="620"/>
                  </a:cubicBezTo>
                  <a:cubicBezTo>
                    <a:pt x="3315" y="620"/>
                    <a:pt x="3315" y="620"/>
                    <a:pt x="3315" y="620"/>
                  </a:cubicBezTo>
                  <a:cubicBezTo>
                    <a:pt x="3234" y="321"/>
                    <a:pt x="3234" y="321"/>
                    <a:pt x="3234" y="321"/>
                  </a:cubicBezTo>
                  <a:cubicBezTo>
                    <a:pt x="3171" y="321"/>
                    <a:pt x="3171" y="321"/>
                    <a:pt x="3171" y="321"/>
                  </a:cubicBezTo>
                  <a:cubicBezTo>
                    <a:pt x="3283" y="692"/>
                    <a:pt x="3283" y="692"/>
                    <a:pt x="3283" y="692"/>
                  </a:cubicBezTo>
                  <a:cubicBezTo>
                    <a:pt x="3343" y="692"/>
                    <a:pt x="3343" y="692"/>
                    <a:pt x="3343" y="692"/>
                  </a:cubicBezTo>
                  <a:cubicBezTo>
                    <a:pt x="3432" y="404"/>
                    <a:pt x="3432" y="404"/>
                    <a:pt x="3432" y="404"/>
                  </a:cubicBezTo>
                  <a:cubicBezTo>
                    <a:pt x="3434" y="404"/>
                    <a:pt x="3434" y="404"/>
                    <a:pt x="3434" y="404"/>
                  </a:cubicBezTo>
                  <a:cubicBezTo>
                    <a:pt x="3517" y="692"/>
                    <a:pt x="3517" y="692"/>
                    <a:pt x="3517" y="692"/>
                  </a:cubicBezTo>
                  <a:cubicBezTo>
                    <a:pt x="3578" y="692"/>
                    <a:pt x="3578" y="692"/>
                    <a:pt x="3578" y="692"/>
                  </a:cubicBezTo>
                  <a:cubicBezTo>
                    <a:pt x="3689" y="321"/>
                    <a:pt x="3689" y="321"/>
                    <a:pt x="3689" y="321"/>
                  </a:cubicBezTo>
                  <a:lnTo>
                    <a:pt x="3631" y="321"/>
                  </a:lnTo>
                  <a:close/>
                  <a:moveTo>
                    <a:pt x="3919" y="531"/>
                  </a:moveTo>
                  <a:cubicBezTo>
                    <a:pt x="3905" y="514"/>
                    <a:pt x="3880" y="499"/>
                    <a:pt x="3845" y="484"/>
                  </a:cubicBezTo>
                  <a:cubicBezTo>
                    <a:pt x="3816" y="472"/>
                    <a:pt x="3797" y="461"/>
                    <a:pt x="3788" y="452"/>
                  </a:cubicBezTo>
                  <a:cubicBezTo>
                    <a:pt x="3779" y="444"/>
                    <a:pt x="3775" y="431"/>
                    <a:pt x="3775" y="414"/>
                  </a:cubicBezTo>
                  <a:cubicBezTo>
                    <a:pt x="3775" y="399"/>
                    <a:pt x="3781" y="387"/>
                    <a:pt x="3792" y="377"/>
                  </a:cubicBezTo>
                  <a:cubicBezTo>
                    <a:pt x="3804" y="368"/>
                    <a:pt x="3820" y="363"/>
                    <a:pt x="3840" y="363"/>
                  </a:cubicBezTo>
                  <a:cubicBezTo>
                    <a:pt x="3872" y="363"/>
                    <a:pt x="3899" y="372"/>
                    <a:pt x="3924" y="389"/>
                  </a:cubicBezTo>
                  <a:cubicBezTo>
                    <a:pt x="3924" y="329"/>
                    <a:pt x="3924" y="329"/>
                    <a:pt x="3924" y="329"/>
                  </a:cubicBezTo>
                  <a:cubicBezTo>
                    <a:pt x="3900" y="318"/>
                    <a:pt x="3874" y="312"/>
                    <a:pt x="3844" y="312"/>
                  </a:cubicBezTo>
                  <a:cubicBezTo>
                    <a:pt x="3807" y="312"/>
                    <a:pt x="3775" y="322"/>
                    <a:pt x="3751" y="343"/>
                  </a:cubicBezTo>
                  <a:cubicBezTo>
                    <a:pt x="3726" y="363"/>
                    <a:pt x="3714" y="389"/>
                    <a:pt x="3714" y="420"/>
                  </a:cubicBezTo>
                  <a:cubicBezTo>
                    <a:pt x="3714" y="446"/>
                    <a:pt x="3721" y="467"/>
                    <a:pt x="3734" y="483"/>
                  </a:cubicBezTo>
                  <a:cubicBezTo>
                    <a:pt x="3748" y="499"/>
                    <a:pt x="3771" y="514"/>
                    <a:pt x="3803" y="528"/>
                  </a:cubicBezTo>
                  <a:cubicBezTo>
                    <a:pt x="3836" y="543"/>
                    <a:pt x="3857" y="555"/>
                    <a:pt x="3866" y="564"/>
                  </a:cubicBezTo>
                  <a:cubicBezTo>
                    <a:pt x="3875" y="573"/>
                    <a:pt x="3880" y="584"/>
                    <a:pt x="3880" y="598"/>
                  </a:cubicBezTo>
                  <a:cubicBezTo>
                    <a:pt x="3880" y="633"/>
                    <a:pt x="3856" y="650"/>
                    <a:pt x="3809" y="650"/>
                  </a:cubicBezTo>
                  <a:cubicBezTo>
                    <a:pt x="3774" y="650"/>
                    <a:pt x="3742" y="638"/>
                    <a:pt x="3713" y="615"/>
                  </a:cubicBezTo>
                  <a:cubicBezTo>
                    <a:pt x="3713" y="678"/>
                    <a:pt x="3713" y="678"/>
                    <a:pt x="3713" y="678"/>
                  </a:cubicBezTo>
                  <a:cubicBezTo>
                    <a:pt x="3739" y="693"/>
                    <a:pt x="3770" y="701"/>
                    <a:pt x="3805" y="701"/>
                  </a:cubicBezTo>
                  <a:cubicBezTo>
                    <a:pt x="3846" y="701"/>
                    <a:pt x="3879" y="691"/>
                    <a:pt x="3904" y="671"/>
                  </a:cubicBezTo>
                  <a:cubicBezTo>
                    <a:pt x="3928" y="651"/>
                    <a:pt x="3941" y="625"/>
                    <a:pt x="3941" y="593"/>
                  </a:cubicBezTo>
                  <a:cubicBezTo>
                    <a:pt x="3941" y="568"/>
                    <a:pt x="3934" y="547"/>
                    <a:pt x="3919" y="531"/>
                  </a:cubicBezTo>
                  <a:close/>
                  <a:moveTo>
                    <a:pt x="4366" y="173"/>
                  </a:moveTo>
                  <a:cubicBezTo>
                    <a:pt x="4303" y="173"/>
                    <a:pt x="4303" y="173"/>
                    <a:pt x="4303" y="173"/>
                  </a:cubicBezTo>
                  <a:cubicBezTo>
                    <a:pt x="4105" y="692"/>
                    <a:pt x="4105" y="692"/>
                    <a:pt x="4105" y="692"/>
                  </a:cubicBezTo>
                  <a:cubicBezTo>
                    <a:pt x="4172" y="692"/>
                    <a:pt x="4172" y="692"/>
                    <a:pt x="4172" y="692"/>
                  </a:cubicBezTo>
                  <a:cubicBezTo>
                    <a:pt x="4224" y="547"/>
                    <a:pt x="4224" y="547"/>
                    <a:pt x="4224" y="547"/>
                  </a:cubicBezTo>
                  <a:cubicBezTo>
                    <a:pt x="4445" y="547"/>
                    <a:pt x="4445" y="547"/>
                    <a:pt x="4445" y="547"/>
                  </a:cubicBezTo>
                  <a:cubicBezTo>
                    <a:pt x="4499" y="692"/>
                    <a:pt x="4499" y="692"/>
                    <a:pt x="4499" y="692"/>
                  </a:cubicBezTo>
                  <a:cubicBezTo>
                    <a:pt x="4566" y="692"/>
                    <a:pt x="4566" y="692"/>
                    <a:pt x="4566" y="692"/>
                  </a:cubicBezTo>
                  <a:lnTo>
                    <a:pt x="4366" y="173"/>
                  </a:lnTo>
                  <a:close/>
                  <a:moveTo>
                    <a:pt x="4244" y="492"/>
                  </a:moveTo>
                  <a:cubicBezTo>
                    <a:pt x="4333" y="249"/>
                    <a:pt x="4333" y="249"/>
                    <a:pt x="4333" y="249"/>
                  </a:cubicBezTo>
                  <a:cubicBezTo>
                    <a:pt x="4335" y="249"/>
                    <a:pt x="4335" y="249"/>
                    <a:pt x="4335" y="249"/>
                  </a:cubicBezTo>
                  <a:cubicBezTo>
                    <a:pt x="4424" y="492"/>
                    <a:pt x="4424" y="492"/>
                    <a:pt x="4424" y="492"/>
                  </a:cubicBezTo>
                  <a:lnTo>
                    <a:pt x="4244" y="492"/>
                  </a:lnTo>
                  <a:close/>
                  <a:moveTo>
                    <a:pt x="4892" y="321"/>
                  </a:moveTo>
                  <a:cubicBezTo>
                    <a:pt x="4606" y="321"/>
                    <a:pt x="4606" y="321"/>
                    <a:pt x="4606" y="321"/>
                  </a:cubicBezTo>
                  <a:cubicBezTo>
                    <a:pt x="4606" y="371"/>
                    <a:pt x="4606" y="371"/>
                    <a:pt x="4606" y="371"/>
                  </a:cubicBezTo>
                  <a:cubicBezTo>
                    <a:pt x="4805" y="371"/>
                    <a:pt x="4805" y="371"/>
                    <a:pt x="4805" y="371"/>
                  </a:cubicBezTo>
                  <a:cubicBezTo>
                    <a:pt x="4585" y="673"/>
                    <a:pt x="4585" y="673"/>
                    <a:pt x="4585" y="673"/>
                  </a:cubicBezTo>
                  <a:cubicBezTo>
                    <a:pt x="4585" y="692"/>
                    <a:pt x="4585" y="692"/>
                    <a:pt x="4585" y="692"/>
                  </a:cubicBezTo>
                  <a:cubicBezTo>
                    <a:pt x="4890" y="692"/>
                    <a:pt x="4890" y="692"/>
                    <a:pt x="4890" y="692"/>
                  </a:cubicBezTo>
                  <a:cubicBezTo>
                    <a:pt x="4890" y="641"/>
                    <a:pt x="4890" y="641"/>
                    <a:pt x="4890" y="641"/>
                  </a:cubicBezTo>
                  <a:cubicBezTo>
                    <a:pt x="4673" y="641"/>
                    <a:pt x="4673" y="641"/>
                    <a:pt x="4673" y="641"/>
                  </a:cubicBezTo>
                  <a:cubicBezTo>
                    <a:pt x="4892" y="338"/>
                    <a:pt x="4892" y="338"/>
                    <a:pt x="4892" y="338"/>
                  </a:cubicBezTo>
                  <a:lnTo>
                    <a:pt x="4892" y="321"/>
                  </a:lnTo>
                  <a:close/>
                  <a:moveTo>
                    <a:pt x="5248" y="321"/>
                  </a:moveTo>
                  <a:cubicBezTo>
                    <a:pt x="5188" y="321"/>
                    <a:pt x="5188" y="321"/>
                    <a:pt x="5188" y="321"/>
                  </a:cubicBezTo>
                  <a:cubicBezTo>
                    <a:pt x="5188" y="535"/>
                    <a:pt x="5188" y="535"/>
                    <a:pt x="5188" y="535"/>
                  </a:cubicBezTo>
                  <a:cubicBezTo>
                    <a:pt x="5188" y="569"/>
                    <a:pt x="5179" y="597"/>
                    <a:pt x="5161" y="618"/>
                  </a:cubicBezTo>
                  <a:cubicBezTo>
                    <a:pt x="5143" y="639"/>
                    <a:pt x="5119" y="650"/>
                    <a:pt x="5089" y="650"/>
                  </a:cubicBezTo>
                  <a:cubicBezTo>
                    <a:pt x="5029" y="650"/>
                    <a:pt x="5000" y="611"/>
                    <a:pt x="5000" y="533"/>
                  </a:cubicBezTo>
                  <a:cubicBezTo>
                    <a:pt x="5000" y="321"/>
                    <a:pt x="5000" y="321"/>
                    <a:pt x="5000" y="321"/>
                  </a:cubicBezTo>
                  <a:cubicBezTo>
                    <a:pt x="4940" y="321"/>
                    <a:pt x="4940" y="321"/>
                    <a:pt x="4940" y="321"/>
                  </a:cubicBezTo>
                  <a:cubicBezTo>
                    <a:pt x="4940" y="543"/>
                    <a:pt x="4940" y="543"/>
                    <a:pt x="4940" y="543"/>
                  </a:cubicBezTo>
                  <a:cubicBezTo>
                    <a:pt x="4940" y="648"/>
                    <a:pt x="4984" y="701"/>
                    <a:pt x="5073" y="701"/>
                  </a:cubicBezTo>
                  <a:cubicBezTo>
                    <a:pt x="5124" y="701"/>
                    <a:pt x="5162" y="678"/>
                    <a:pt x="5187" y="633"/>
                  </a:cubicBezTo>
                  <a:cubicBezTo>
                    <a:pt x="5188" y="633"/>
                    <a:pt x="5188" y="633"/>
                    <a:pt x="5188" y="633"/>
                  </a:cubicBezTo>
                  <a:cubicBezTo>
                    <a:pt x="5188" y="692"/>
                    <a:pt x="5188" y="692"/>
                    <a:pt x="5188" y="692"/>
                  </a:cubicBezTo>
                  <a:cubicBezTo>
                    <a:pt x="5248" y="692"/>
                    <a:pt x="5248" y="692"/>
                    <a:pt x="5248" y="692"/>
                  </a:cubicBezTo>
                  <a:lnTo>
                    <a:pt x="5248" y="321"/>
                  </a:lnTo>
                  <a:close/>
                  <a:moveTo>
                    <a:pt x="5537" y="320"/>
                  </a:moveTo>
                  <a:cubicBezTo>
                    <a:pt x="5529" y="316"/>
                    <a:pt x="5517" y="315"/>
                    <a:pt x="5502" y="315"/>
                  </a:cubicBezTo>
                  <a:cubicBezTo>
                    <a:pt x="5480" y="315"/>
                    <a:pt x="5460" y="322"/>
                    <a:pt x="5443" y="337"/>
                  </a:cubicBezTo>
                  <a:cubicBezTo>
                    <a:pt x="5426" y="352"/>
                    <a:pt x="5413" y="372"/>
                    <a:pt x="5405" y="397"/>
                  </a:cubicBezTo>
                  <a:cubicBezTo>
                    <a:pt x="5404" y="397"/>
                    <a:pt x="5404" y="397"/>
                    <a:pt x="5404" y="397"/>
                  </a:cubicBezTo>
                  <a:cubicBezTo>
                    <a:pt x="5404" y="321"/>
                    <a:pt x="5404" y="321"/>
                    <a:pt x="5404" y="321"/>
                  </a:cubicBezTo>
                  <a:cubicBezTo>
                    <a:pt x="5344" y="321"/>
                    <a:pt x="5344" y="321"/>
                    <a:pt x="5344" y="321"/>
                  </a:cubicBezTo>
                  <a:cubicBezTo>
                    <a:pt x="5344" y="692"/>
                    <a:pt x="5344" y="692"/>
                    <a:pt x="5344" y="692"/>
                  </a:cubicBezTo>
                  <a:cubicBezTo>
                    <a:pt x="5404" y="692"/>
                    <a:pt x="5404" y="692"/>
                    <a:pt x="5404" y="692"/>
                  </a:cubicBezTo>
                  <a:cubicBezTo>
                    <a:pt x="5404" y="503"/>
                    <a:pt x="5404" y="503"/>
                    <a:pt x="5404" y="503"/>
                  </a:cubicBezTo>
                  <a:cubicBezTo>
                    <a:pt x="5404" y="463"/>
                    <a:pt x="5412" y="431"/>
                    <a:pt x="5428" y="406"/>
                  </a:cubicBezTo>
                  <a:cubicBezTo>
                    <a:pt x="5445" y="382"/>
                    <a:pt x="5466" y="369"/>
                    <a:pt x="5492" y="369"/>
                  </a:cubicBezTo>
                  <a:cubicBezTo>
                    <a:pt x="5512" y="369"/>
                    <a:pt x="5527" y="373"/>
                    <a:pt x="5537" y="381"/>
                  </a:cubicBezTo>
                  <a:lnTo>
                    <a:pt x="5537" y="320"/>
                  </a:lnTo>
                  <a:close/>
                  <a:moveTo>
                    <a:pt x="5870" y="490"/>
                  </a:moveTo>
                  <a:cubicBezTo>
                    <a:pt x="5870" y="434"/>
                    <a:pt x="5856" y="390"/>
                    <a:pt x="5829" y="359"/>
                  </a:cubicBezTo>
                  <a:cubicBezTo>
                    <a:pt x="5803" y="328"/>
                    <a:pt x="5765" y="312"/>
                    <a:pt x="5717" y="312"/>
                  </a:cubicBezTo>
                  <a:cubicBezTo>
                    <a:pt x="5685" y="312"/>
                    <a:pt x="5656" y="320"/>
                    <a:pt x="5630" y="337"/>
                  </a:cubicBezTo>
                  <a:cubicBezTo>
                    <a:pt x="5604" y="354"/>
                    <a:pt x="5584" y="377"/>
                    <a:pt x="5569" y="407"/>
                  </a:cubicBezTo>
                  <a:cubicBezTo>
                    <a:pt x="5554" y="438"/>
                    <a:pt x="5547" y="471"/>
                    <a:pt x="5547" y="508"/>
                  </a:cubicBezTo>
                  <a:cubicBezTo>
                    <a:pt x="5547" y="568"/>
                    <a:pt x="5562" y="615"/>
                    <a:pt x="5591" y="649"/>
                  </a:cubicBezTo>
                  <a:cubicBezTo>
                    <a:pt x="5621" y="684"/>
                    <a:pt x="5662" y="701"/>
                    <a:pt x="5715" y="701"/>
                  </a:cubicBezTo>
                  <a:cubicBezTo>
                    <a:pt x="5768" y="701"/>
                    <a:pt x="5811" y="689"/>
                    <a:pt x="5844" y="665"/>
                  </a:cubicBezTo>
                  <a:cubicBezTo>
                    <a:pt x="5844" y="610"/>
                    <a:pt x="5844" y="610"/>
                    <a:pt x="5844" y="610"/>
                  </a:cubicBezTo>
                  <a:cubicBezTo>
                    <a:pt x="5809" y="637"/>
                    <a:pt x="5771" y="650"/>
                    <a:pt x="5729" y="650"/>
                  </a:cubicBezTo>
                  <a:cubicBezTo>
                    <a:pt x="5692" y="650"/>
                    <a:pt x="5662" y="639"/>
                    <a:pt x="5641" y="617"/>
                  </a:cubicBezTo>
                  <a:cubicBezTo>
                    <a:pt x="5620" y="595"/>
                    <a:pt x="5609" y="563"/>
                    <a:pt x="5608" y="521"/>
                  </a:cubicBezTo>
                  <a:cubicBezTo>
                    <a:pt x="5870" y="521"/>
                    <a:pt x="5870" y="521"/>
                    <a:pt x="5870" y="521"/>
                  </a:cubicBezTo>
                  <a:lnTo>
                    <a:pt x="5870" y="490"/>
                  </a:lnTo>
                  <a:close/>
                  <a:moveTo>
                    <a:pt x="5609" y="471"/>
                  </a:moveTo>
                  <a:cubicBezTo>
                    <a:pt x="5614" y="438"/>
                    <a:pt x="5626" y="412"/>
                    <a:pt x="5646" y="392"/>
                  </a:cubicBezTo>
                  <a:cubicBezTo>
                    <a:pt x="5665" y="373"/>
                    <a:pt x="5689" y="363"/>
                    <a:pt x="5716" y="363"/>
                  </a:cubicBezTo>
                  <a:cubicBezTo>
                    <a:pt x="5746" y="363"/>
                    <a:pt x="5768" y="372"/>
                    <a:pt x="5784" y="391"/>
                  </a:cubicBezTo>
                  <a:cubicBezTo>
                    <a:pt x="5800" y="410"/>
                    <a:pt x="5809" y="437"/>
                    <a:pt x="5809" y="471"/>
                  </a:cubicBezTo>
                  <a:lnTo>
                    <a:pt x="5609" y="4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7222" tIns="33611" rIns="67222" bIns="3361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597"/>
              <a:endParaRPr lang="en-US" sz="1324" dirty="0">
                <a:solidFill>
                  <a:srgbClr val="505050"/>
                </a:solidFill>
              </a:endParaRPr>
            </a:p>
          </p:txBody>
        </p:sp>
        <p:sp>
          <p:nvSpPr>
            <p:cNvPr id="15" name="Freeform 121">
              <a:extLst>
                <a:ext uri="{FF2B5EF4-FFF2-40B4-BE49-F238E27FC236}">
                  <a16:creationId xmlns:a16="http://schemas.microsoft.com/office/drawing/2014/main" id="{412BF60F-B567-4A81-A692-F24B8734958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290251" y="3477835"/>
              <a:ext cx="1217113" cy="174397"/>
            </a:xfrm>
            <a:custGeom>
              <a:avLst/>
              <a:gdLst>
                <a:gd name="T0" fmla="*/ 383 w 6029"/>
                <a:gd name="T1" fmla="*/ 425 h 864"/>
                <a:gd name="T2" fmla="*/ 864 w 6029"/>
                <a:gd name="T3" fmla="*/ 864 h 864"/>
                <a:gd name="T4" fmla="*/ 368 w 6029"/>
                <a:gd name="T5" fmla="*/ 69 h 864"/>
                <a:gd name="T6" fmla="*/ 368 w 6029"/>
                <a:gd name="T7" fmla="*/ 440 h 864"/>
                <a:gd name="T8" fmla="*/ 368 w 6029"/>
                <a:gd name="T9" fmla="*/ 440 h 864"/>
                <a:gd name="T10" fmla="*/ 1836 w 6029"/>
                <a:gd name="T11" fmla="*/ 200 h 864"/>
                <a:gd name="T12" fmla="*/ 1914 w 6029"/>
                <a:gd name="T13" fmla="*/ 200 h 864"/>
                <a:gd name="T14" fmla="*/ 1614 w 6029"/>
                <a:gd name="T15" fmla="*/ 607 h 864"/>
                <a:gd name="T16" fmla="*/ 1310 w 6029"/>
                <a:gd name="T17" fmla="*/ 606 h 864"/>
                <a:gd name="T18" fmla="*/ 1345 w 6029"/>
                <a:gd name="T19" fmla="*/ 692 h 864"/>
                <a:gd name="T20" fmla="*/ 1650 w 6029"/>
                <a:gd name="T21" fmla="*/ 692 h 864"/>
                <a:gd name="T22" fmla="*/ 1846 w 6029"/>
                <a:gd name="T23" fmla="*/ 321 h 864"/>
                <a:gd name="T24" fmla="*/ 2302 w 6029"/>
                <a:gd name="T25" fmla="*/ 465 h 864"/>
                <a:gd name="T26" fmla="*/ 2053 w 6029"/>
                <a:gd name="T27" fmla="*/ 383 h 864"/>
                <a:gd name="T28" fmla="*/ 2053 w 6029"/>
                <a:gd name="T29" fmla="*/ 692 h 864"/>
                <a:gd name="T30" fmla="*/ 2242 w 6029"/>
                <a:gd name="T31" fmla="*/ 480 h 864"/>
                <a:gd name="T32" fmla="*/ 2710 w 6029"/>
                <a:gd name="T33" fmla="*/ 143 h 864"/>
                <a:gd name="T34" fmla="*/ 2539 w 6029"/>
                <a:gd name="T35" fmla="*/ 312 h 864"/>
                <a:gd name="T36" fmla="*/ 2522 w 6029"/>
                <a:gd name="T37" fmla="*/ 701 h 864"/>
                <a:gd name="T38" fmla="*/ 2710 w 6029"/>
                <a:gd name="T39" fmla="*/ 692 h 864"/>
                <a:gd name="T40" fmla="*/ 2459 w 6029"/>
                <a:gd name="T41" fmla="*/ 613 h 864"/>
                <a:gd name="T42" fmla="*/ 2621 w 6029"/>
                <a:gd name="T43" fmla="*/ 393 h 864"/>
                <a:gd name="T44" fmla="*/ 3104 w 6029"/>
                <a:gd name="T45" fmla="*/ 364 h 864"/>
                <a:gd name="T46" fmla="*/ 2835 w 6029"/>
                <a:gd name="T47" fmla="*/ 648 h 864"/>
                <a:gd name="T48" fmla="*/ 3104 w 6029"/>
                <a:gd name="T49" fmla="*/ 364 h 864"/>
                <a:gd name="T50" fmla="*/ 2847 w 6029"/>
                <a:gd name="T51" fmla="*/ 509 h 864"/>
                <a:gd name="T52" fmla="*/ 3090 w 6029"/>
                <a:gd name="T53" fmla="*/ 507 h 864"/>
                <a:gd name="T54" fmla="*/ 3547 w 6029"/>
                <a:gd name="T55" fmla="*/ 620 h 864"/>
                <a:gd name="T56" fmla="*/ 3316 w 6029"/>
                <a:gd name="T57" fmla="*/ 620 h 864"/>
                <a:gd name="T58" fmla="*/ 3343 w 6029"/>
                <a:gd name="T59" fmla="*/ 692 h 864"/>
                <a:gd name="T60" fmla="*/ 3578 w 6029"/>
                <a:gd name="T61" fmla="*/ 692 h 864"/>
                <a:gd name="T62" fmla="*/ 3845 w 6029"/>
                <a:gd name="T63" fmla="*/ 484 h 864"/>
                <a:gd name="T64" fmla="*/ 3840 w 6029"/>
                <a:gd name="T65" fmla="*/ 363 h 864"/>
                <a:gd name="T66" fmla="*/ 3751 w 6029"/>
                <a:gd name="T67" fmla="*/ 343 h 864"/>
                <a:gd name="T68" fmla="*/ 3866 w 6029"/>
                <a:gd name="T69" fmla="*/ 564 h 864"/>
                <a:gd name="T70" fmla="*/ 3713 w 6029"/>
                <a:gd name="T71" fmla="*/ 678 h 864"/>
                <a:gd name="T72" fmla="*/ 3920 w 6029"/>
                <a:gd name="T73" fmla="*/ 531 h 864"/>
                <a:gd name="T74" fmla="*/ 4213 w 6029"/>
                <a:gd name="T75" fmla="*/ 339 h 864"/>
                <a:gd name="T76" fmla="*/ 4408 w 6029"/>
                <a:gd name="T77" fmla="*/ 251 h 864"/>
                <a:gd name="T78" fmla="*/ 4142 w 6029"/>
                <a:gd name="T79" fmla="*/ 303 h 864"/>
                <a:gd name="T80" fmla="*/ 4366 w 6029"/>
                <a:gd name="T81" fmla="*/ 568 h 864"/>
                <a:gd name="T82" fmla="*/ 4141 w 6029"/>
                <a:gd name="T83" fmla="*/ 671 h 864"/>
                <a:gd name="T84" fmla="*/ 4430 w 6029"/>
                <a:gd name="T85" fmla="*/ 561 h 864"/>
                <a:gd name="T86" fmla="*/ 4648 w 6029"/>
                <a:gd name="T87" fmla="*/ 312 h 864"/>
                <a:gd name="T88" fmla="*/ 4522 w 6029"/>
                <a:gd name="T89" fmla="*/ 649 h 864"/>
                <a:gd name="T90" fmla="*/ 4660 w 6029"/>
                <a:gd name="T91" fmla="*/ 650 h 864"/>
                <a:gd name="T92" fmla="*/ 4801 w 6029"/>
                <a:gd name="T93" fmla="*/ 490 h 864"/>
                <a:gd name="T94" fmla="*/ 4715 w 6029"/>
                <a:gd name="T95" fmla="*/ 391 h 864"/>
                <a:gd name="T96" fmla="*/ 5025 w 6029"/>
                <a:gd name="T97" fmla="*/ 315 h 864"/>
                <a:gd name="T98" fmla="*/ 4927 w 6029"/>
                <a:gd name="T99" fmla="*/ 321 h 864"/>
                <a:gd name="T100" fmla="*/ 4927 w 6029"/>
                <a:gd name="T101" fmla="*/ 503 h 864"/>
                <a:gd name="T102" fmla="*/ 5061 w 6029"/>
                <a:gd name="T103" fmla="*/ 320 h 864"/>
                <a:gd name="T104" fmla="*/ 5153 w 6029"/>
                <a:gd name="T105" fmla="*/ 321 h 864"/>
                <a:gd name="T106" fmla="*/ 5434 w 6029"/>
                <a:gd name="T107" fmla="*/ 321 h 864"/>
                <a:gd name="T108" fmla="*/ 5616 w 6029"/>
                <a:gd name="T109" fmla="*/ 312 h 864"/>
                <a:gd name="T110" fmla="*/ 5490 w 6029"/>
                <a:gd name="T111" fmla="*/ 649 h 864"/>
                <a:gd name="T112" fmla="*/ 5628 w 6029"/>
                <a:gd name="T113" fmla="*/ 650 h 864"/>
                <a:gd name="T114" fmla="*/ 5769 w 6029"/>
                <a:gd name="T115" fmla="*/ 490 h 864"/>
                <a:gd name="T116" fmla="*/ 5683 w 6029"/>
                <a:gd name="T117" fmla="*/ 391 h 864"/>
                <a:gd name="T118" fmla="*/ 5993 w 6029"/>
                <a:gd name="T119" fmla="*/ 315 h 864"/>
                <a:gd name="T120" fmla="*/ 5895 w 6029"/>
                <a:gd name="T121" fmla="*/ 321 h 864"/>
                <a:gd name="T122" fmla="*/ 5895 w 6029"/>
                <a:gd name="T123" fmla="*/ 503 h 864"/>
                <a:gd name="T124" fmla="*/ 6029 w 6029"/>
                <a:gd name="T125" fmla="*/ 32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029" h="864">
                  <a:moveTo>
                    <a:pt x="383" y="67"/>
                  </a:moveTo>
                  <a:cubicBezTo>
                    <a:pt x="864" y="0"/>
                    <a:pt x="864" y="0"/>
                    <a:pt x="864" y="0"/>
                  </a:cubicBezTo>
                  <a:cubicBezTo>
                    <a:pt x="864" y="425"/>
                    <a:pt x="864" y="425"/>
                    <a:pt x="864" y="425"/>
                  </a:cubicBezTo>
                  <a:cubicBezTo>
                    <a:pt x="383" y="425"/>
                    <a:pt x="383" y="425"/>
                    <a:pt x="383" y="425"/>
                  </a:cubicBezTo>
                  <a:lnTo>
                    <a:pt x="383" y="67"/>
                  </a:lnTo>
                  <a:close/>
                  <a:moveTo>
                    <a:pt x="383" y="440"/>
                  </a:moveTo>
                  <a:cubicBezTo>
                    <a:pt x="383" y="797"/>
                    <a:pt x="383" y="797"/>
                    <a:pt x="383" y="797"/>
                  </a:cubicBezTo>
                  <a:cubicBezTo>
                    <a:pt x="864" y="864"/>
                    <a:pt x="864" y="864"/>
                    <a:pt x="864" y="864"/>
                  </a:cubicBezTo>
                  <a:cubicBezTo>
                    <a:pt x="864" y="440"/>
                    <a:pt x="864" y="440"/>
                    <a:pt x="864" y="440"/>
                  </a:cubicBezTo>
                  <a:lnTo>
                    <a:pt x="383" y="440"/>
                  </a:lnTo>
                  <a:close/>
                  <a:moveTo>
                    <a:pt x="368" y="425"/>
                  </a:moveTo>
                  <a:cubicBezTo>
                    <a:pt x="368" y="69"/>
                    <a:pt x="368" y="69"/>
                    <a:pt x="368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425"/>
                    <a:pt x="0" y="425"/>
                    <a:pt x="0" y="425"/>
                  </a:cubicBezTo>
                  <a:lnTo>
                    <a:pt x="368" y="425"/>
                  </a:lnTo>
                  <a:close/>
                  <a:moveTo>
                    <a:pt x="368" y="440"/>
                  </a:moveTo>
                  <a:cubicBezTo>
                    <a:pt x="0" y="440"/>
                    <a:pt x="0" y="440"/>
                    <a:pt x="0" y="440"/>
                  </a:cubicBezTo>
                  <a:cubicBezTo>
                    <a:pt x="0" y="744"/>
                    <a:pt x="0" y="744"/>
                    <a:pt x="0" y="744"/>
                  </a:cubicBezTo>
                  <a:cubicBezTo>
                    <a:pt x="368" y="795"/>
                    <a:pt x="368" y="795"/>
                    <a:pt x="368" y="795"/>
                  </a:cubicBezTo>
                  <a:lnTo>
                    <a:pt x="368" y="440"/>
                  </a:lnTo>
                  <a:close/>
                  <a:moveTo>
                    <a:pt x="1902" y="173"/>
                  </a:moveTo>
                  <a:cubicBezTo>
                    <a:pt x="1895" y="165"/>
                    <a:pt x="1886" y="161"/>
                    <a:pt x="1874" y="161"/>
                  </a:cubicBezTo>
                  <a:cubicBezTo>
                    <a:pt x="1863" y="161"/>
                    <a:pt x="1854" y="165"/>
                    <a:pt x="1847" y="173"/>
                  </a:cubicBezTo>
                  <a:cubicBezTo>
                    <a:pt x="1839" y="180"/>
                    <a:pt x="1836" y="189"/>
                    <a:pt x="1836" y="200"/>
                  </a:cubicBezTo>
                  <a:cubicBezTo>
                    <a:pt x="1836" y="211"/>
                    <a:pt x="1840" y="221"/>
                    <a:pt x="1847" y="228"/>
                  </a:cubicBezTo>
                  <a:cubicBezTo>
                    <a:pt x="1854" y="235"/>
                    <a:pt x="1864" y="238"/>
                    <a:pt x="1874" y="238"/>
                  </a:cubicBezTo>
                  <a:cubicBezTo>
                    <a:pt x="1885" y="238"/>
                    <a:pt x="1894" y="235"/>
                    <a:pt x="1902" y="227"/>
                  </a:cubicBezTo>
                  <a:cubicBezTo>
                    <a:pt x="1910" y="220"/>
                    <a:pt x="1914" y="211"/>
                    <a:pt x="1914" y="200"/>
                  </a:cubicBezTo>
                  <a:cubicBezTo>
                    <a:pt x="1914" y="189"/>
                    <a:pt x="1910" y="180"/>
                    <a:pt x="1902" y="173"/>
                  </a:cubicBezTo>
                  <a:close/>
                  <a:moveTo>
                    <a:pt x="1731" y="173"/>
                  </a:moveTo>
                  <a:cubicBezTo>
                    <a:pt x="1615" y="607"/>
                    <a:pt x="1615" y="607"/>
                    <a:pt x="1615" y="607"/>
                  </a:cubicBezTo>
                  <a:cubicBezTo>
                    <a:pt x="1614" y="607"/>
                    <a:pt x="1614" y="607"/>
                    <a:pt x="1614" y="607"/>
                  </a:cubicBezTo>
                  <a:cubicBezTo>
                    <a:pt x="1495" y="173"/>
                    <a:pt x="1495" y="173"/>
                    <a:pt x="1495" y="173"/>
                  </a:cubicBezTo>
                  <a:cubicBezTo>
                    <a:pt x="1436" y="173"/>
                    <a:pt x="1436" y="173"/>
                    <a:pt x="1436" y="173"/>
                  </a:cubicBezTo>
                  <a:cubicBezTo>
                    <a:pt x="1311" y="606"/>
                    <a:pt x="1311" y="606"/>
                    <a:pt x="1311" y="606"/>
                  </a:cubicBezTo>
                  <a:cubicBezTo>
                    <a:pt x="1310" y="606"/>
                    <a:pt x="1310" y="606"/>
                    <a:pt x="1310" y="606"/>
                  </a:cubicBezTo>
                  <a:cubicBezTo>
                    <a:pt x="1190" y="173"/>
                    <a:pt x="1190" y="173"/>
                    <a:pt x="1190" y="173"/>
                  </a:cubicBezTo>
                  <a:cubicBezTo>
                    <a:pt x="1123" y="173"/>
                    <a:pt x="1123" y="173"/>
                    <a:pt x="1123" y="173"/>
                  </a:cubicBezTo>
                  <a:cubicBezTo>
                    <a:pt x="1275" y="692"/>
                    <a:pt x="1275" y="692"/>
                    <a:pt x="1275" y="692"/>
                  </a:cubicBezTo>
                  <a:cubicBezTo>
                    <a:pt x="1345" y="692"/>
                    <a:pt x="1345" y="692"/>
                    <a:pt x="1345" y="692"/>
                  </a:cubicBezTo>
                  <a:cubicBezTo>
                    <a:pt x="1461" y="281"/>
                    <a:pt x="1461" y="281"/>
                    <a:pt x="1461" y="281"/>
                  </a:cubicBezTo>
                  <a:cubicBezTo>
                    <a:pt x="1463" y="281"/>
                    <a:pt x="1463" y="281"/>
                    <a:pt x="1463" y="281"/>
                  </a:cubicBezTo>
                  <a:cubicBezTo>
                    <a:pt x="1579" y="692"/>
                    <a:pt x="1579" y="692"/>
                    <a:pt x="1579" y="692"/>
                  </a:cubicBezTo>
                  <a:cubicBezTo>
                    <a:pt x="1650" y="692"/>
                    <a:pt x="1650" y="692"/>
                    <a:pt x="1650" y="692"/>
                  </a:cubicBezTo>
                  <a:cubicBezTo>
                    <a:pt x="1796" y="173"/>
                    <a:pt x="1796" y="173"/>
                    <a:pt x="1796" y="173"/>
                  </a:cubicBezTo>
                  <a:lnTo>
                    <a:pt x="1731" y="173"/>
                  </a:lnTo>
                  <a:close/>
                  <a:moveTo>
                    <a:pt x="1905" y="321"/>
                  </a:moveTo>
                  <a:cubicBezTo>
                    <a:pt x="1846" y="321"/>
                    <a:pt x="1846" y="321"/>
                    <a:pt x="1846" y="321"/>
                  </a:cubicBezTo>
                  <a:cubicBezTo>
                    <a:pt x="1846" y="692"/>
                    <a:pt x="1846" y="692"/>
                    <a:pt x="1846" y="692"/>
                  </a:cubicBezTo>
                  <a:cubicBezTo>
                    <a:pt x="1905" y="692"/>
                    <a:pt x="1905" y="692"/>
                    <a:pt x="1905" y="692"/>
                  </a:cubicBezTo>
                  <a:lnTo>
                    <a:pt x="1905" y="321"/>
                  </a:lnTo>
                  <a:close/>
                  <a:moveTo>
                    <a:pt x="2302" y="465"/>
                  </a:moveTo>
                  <a:cubicBezTo>
                    <a:pt x="2302" y="416"/>
                    <a:pt x="2291" y="378"/>
                    <a:pt x="2269" y="352"/>
                  </a:cubicBezTo>
                  <a:cubicBezTo>
                    <a:pt x="2248" y="325"/>
                    <a:pt x="2217" y="312"/>
                    <a:pt x="2176" y="312"/>
                  </a:cubicBezTo>
                  <a:cubicBezTo>
                    <a:pt x="2123" y="312"/>
                    <a:pt x="2082" y="336"/>
                    <a:pt x="2055" y="383"/>
                  </a:cubicBezTo>
                  <a:cubicBezTo>
                    <a:pt x="2053" y="383"/>
                    <a:pt x="2053" y="383"/>
                    <a:pt x="2053" y="383"/>
                  </a:cubicBezTo>
                  <a:cubicBezTo>
                    <a:pt x="2053" y="321"/>
                    <a:pt x="2053" y="321"/>
                    <a:pt x="2053" y="321"/>
                  </a:cubicBezTo>
                  <a:cubicBezTo>
                    <a:pt x="1994" y="321"/>
                    <a:pt x="1994" y="321"/>
                    <a:pt x="1994" y="321"/>
                  </a:cubicBezTo>
                  <a:cubicBezTo>
                    <a:pt x="1994" y="692"/>
                    <a:pt x="1994" y="692"/>
                    <a:pt x="1994" y="692"/>
                  </a:cubicBezTo>
                  <a:cubicBezTo>
                    <a:pt x="2053" y="692"/>
                    <a:pt x="2053" y="692"/>
                    <a:pt x="2053" y="692"/>
                  </a:cubicBezTo>
                  <a:cubicBezTo>
                    <a:pt x="2053" y="480"/>
                    <a:pt x="2053" y="480"/>
                    <a:pt x="2053" y="480"/>
                  </a:cubicBezTo>
                  <a:cubicBezTo>
                    <a:pt x="2053" y="446"/>
                    <a:pt x="2063" y="418"/>
                    <a:pt x="2083" y="396"/>
                  </a:cubicBezTo>
                  <a:cubicBezTo>
                    <a:pt x="2102" y="374"/>
                    <a:pt x="2127" y="363"/>
                    <a:pt x="2156" y="363"/>
                  </a:cubicBezTo>
                  <a:cubicBezTo>
                    <a:pt x="2213" y="363"/>
                    <a:pt x="2242" y="402"/>
                    <a:pt x="2242" y="480"/>
                  </a:cubicBezTo>
                  <a:cubicBezTo>
                    <a:pt x="2242" y="692"/>
                    <a:pt x="2242" y="692"/>
                    <a:pt x="2242" y="692"/>
                  </a:cubicBezTo>
                  <a:cubicBezTo>
                    <a:pt x="2302" y="692"/>
                    <a:pt x="2302" y="692"/>
                    <a:pt x="2302" y="692"/>
                  </a:cubicBezTo>
                  <a:lnTo>
                    <a:pt x="2302" y="465"/>
                  </a:lnTo>
                  <a:close/>
                  <a:moveTo>
                    <a:pt x="2710" y="143"/>
                  </a:moveTo>
                  <a:cubicBezTo>
                    <a:pt x="2651" y="143"/>
                    <a:pt x="2651" y="143"/>
                    <a:pt x="2651" y="143"/>
                  </a:cubicBezTo>
                  <a:cubicBezTo>
                    <a:pt x="2651" y="372"/>
                    <a:pt x="2651" y="372"/>
                    <a:pt x="2651" y="372"/>
                  </a:cubicBezTo>
                  <a:cubicBezTo>
                    <a:pt x="2650" y="372"/>
                    <a:pt x="2650" y="372"/>
                    <a:pt x="2650" y="372"/>
                  </a:cubicBezTo>
                  <a:cubicBezTo>
                    <a:pt x="2626" y="332"/>
                    <a:pt x="2589" y="312"/>
                    <a:pt x="2539" y="312"/>
                  </a:cubicBezTo>
                  <a:cubicBezTo>
                    <a:pt x="2487" y="312"/>
                    <a:pt x="2446" y="331"/>
                    <a:pt x="2415" y="368"/>
                  </a:cubicBezTo>
                  <a:cubicBezTo>
                    <a:pt x="2384" y="405"/>
                    <a:pt x="2369" y="454"/>
                    <a:pt x="2369" y="515"/>
                  </a:cubicBezTo>
                  <a:cubicBezTo>
                    <a:pt x="2369" y="572"/>
                    <a:pt x="2383" y="617"/>
                    <a:pt x="2410" y="650"/>
                  </a:cubicBezTo>
                  <a:cubicBezTo>
                    <a:pt x="2438" y="684"/>
                    <a:pt x="2475" y="701"/>
                    <a:pt x="2522" y="701"/>
                  </a:cubicBezTo>
                  <a:cubicBezTo>
                    <a:pt x="2580" y="701"/>
                    <a:pt x="2622" y="677"/>
                    <a:pt x="2650" y="629"/>
                  </a:cubicBezTo>
                  <a:cubicBezTo>
                    <a:pt x="2651" y="629"/>
                    <a:pt x="2651" y="629"/>
                    <a:pt x="2651" y="629"/>
                  </a:cubicBezTo>
                  <a:cubicBezTo>
                    <a:pt x="2651" y="692"/>
                    <a:pt x="2651" y="692"/>
                    <a:pt x="2651" y="692"/>
                  </a:cubicBezTo>
                  <a:cubicBezTo>
                    <a:pt x="2710" y="692"/>
                    <a:pt x="2710" y="692"/>
                    <a:pt x="2710" y="692"/>
                  </a:cubicBezTo>
                  <a:lnTo>
                    <a:pt x="2710" y="143"/>
                  </a:lnTo>
                  <a:close/>
                  <a:moveTo>
                    <a:pt x="2620" y="615"/>
                  </a:moveTo>
                  <a:cubicBezTo>
                    <a:pt x="2599" y="638"/>
                    <a:pt x="2572" y="650"/>
                    <a:pt x="2539" y="650"/>
                  </a:cubicBezTo>
                  <a:cubicBezTo>
                    <a:pt x="2506" y="650"/>
                    <a:pt x="2479" y="638"/>
                    <a:pt x="2459" y="613"/>
                  </a:cubicBezTo>
                  <a:cubicBezTo>
                    <a:pt x="2440" y="588"/>
                    <a:pt x="2430" y="555"/>
                    <a:pt x="2430" y="512"/>
                  </a:cubicBezTo>
                  <a:cubicBezTo>
                    <a:pt x="2430" y="465"/>
                    <a:pt x="2440" y="429"/>
                    <a:pt x="2461" y="402"/>
                  </a:cubicBezTo>
                  <a:cubicBezTo>
                    <a:pt x="2482" y="376"/>
                    <a:pt x="2510" y="363"/>
                    <a:pt x="2546" y="363"/>
                  </a:cubicBezTo>
                  <a:cubicBezTo>
                    <a:pt x="2575" y="363"/>
                    <a:pt x="2600" y="373"/>
                    <a:pt x="2621" y="393"/>
                  </a:cubicBezTo>
                  <a:cubicBezTo>
                    <a:pt x="2641" y="413"/>
                    <a:pt x="2651" y="439"/>
                    <a:pt x="2651" y="469"/>
                  </a:cubicBezTo>
                  <a:cubicBezTo>
                    <a:pt x="2651" y="524"/>
                    <a:pt x="2651" y="524"/>
                    <a:pt x="2651" y="524"/>
                  </a:cubicBezTo>
                  <a:cubicBezTo>
                    <a:pt x="2651" y="561"/>
                    <a:pt x="2641" y="591"/>
                    <a:pt x="2620" y="615"/>
                  </a:cubicBezTo>
                  <a:close/>
                  <a:moveTo>
                    <a:pt x="3104" y="364"/>
                  </a:moveTo>
                  <a:cubicBezTo>
                    <a:pt x="3073" y="329"/>
                    <a:pt x="3030" y="312"/>
                    <a:pt x="2975" y="312"/>
                  </a:cubicBezTo>
                  <a:cubicBezTo>
                    <a:pt x="2916" y="312"/>
                    <a:pt x="2870" y="330"/>
                    <a:pt x="2836" y="365"/>
                  </a:cubicBezTo>
                  <a:cubicBezTo>
                    <a:pt x="2803" y="401"/>
                    <a:pt x="2786" y="449"/>
                    <a:pt x="2786" y="511"/>
                  </a:cubicBezTo>
                  <a:cubicBezTo>
                    <a:pt x="2786" y="568"/>
                    <a:pt x="2802" y="614"/>
                    <a:pt x="2835" y="648"/>
                  </a:cubicBezTo>
                  <a:cubicBezTo>
                    <a:pt x="2868" y="683"/>
                    <a:pt x="2912" y="701"/>
                    <a:pt x="2966" y="701"/>
                  </a:cubicBezTo>
                  <a:cubicBezTo>
                    <a:pt x="3022" y="701"/>
                    <a:pt x="3067" y="683"/>
                    <a:pt x="3101" y="647"/>
                  </a:cubicBezTo>
                  <a:cubicBezTo>
                    <a:pt x="3134" y="611"/>
                    <a:pt x="3151" y="564"/>
                    <a:pt x="3151" y="505"/>
                  </a:cubicBezTo>
                  <a:cubicBezTo>
                    <a:pt x="3151" y="445"/>
                    <a:pt x="3135" y="398"/>
                    <a:pt x="3104" y="364"/>
                  </a:cubicBezTo>
                  <a:close/>
                  <a:moveTo>
                    <a:pt x="3059" y="613"/>
                  </a:moveTo>
                  <a:cubicBezTo>
                    <a:pt x="3039" y="638"/>
                    <a:pt x="3009" y="650"/>
                    <a:pt x="2971" y="650"/>
                  </a:cubicBezTo>
                  <a:cubicBezTo>
                    <a:pt x="2933" y="650"/>
                    <a:pt x="2903" y="638"/>
                    <a:pt x="2880" y="613"/>
                  </a:cubicBezTo>
                  <a:cubicBezTo>
                    <a:pt x="2858" y="588"/>
                    <a:pt x="2847" y="553"/>
                    <a:pt x="2847" y="509"/>
                  </a:cubicBezTo>
                  <a:cubicBezTo>
                    <a:pt x="2847" y="462"/>
                    <a:pt x="2858" y="426"/>
                    <a:pt x="2880" y="401"/>
                  </a:cubicBezTo>
                  <a:cubicBezTo>
                    <a:pt x="2902" y="375"/>
                    <a:pt x="2933" y="363"/>
                    <a:pt x="2971" y="363"/>
                  </a:cubicBezTo>
                  <a:cubicBezTo>
                    <a:pt x="3009" y="363"/>
                    <a:pt x="3038" y="375"/>
                    <a:pt x="3059" y="400"/>
                  </a:cubicBezTo>
                  <a:cubicBezTo>
                    <a:pt x="3080" y="425"/>
                    <a:pt x="3090" y="461"/>
                    <a:pt x="3090" y="507"/>
                  </a:cubicBezTo>
                  <a:cubicBezTo>
                    <a:pt x="3090" y="553"/>
                    <a:pt x="3080" y="589"/>
                    <a:pt x="3059" y="613"/>
                  </a:cubicBezTo>
                  <a:close/>
                  <a:moveTo>
                    <a:pt x="3631" y="321"/>
                  </a:moveTo>
                  <a:cubicBezTo>
                    <a:pt x="3550" y="620"/>
                    <a:pt x="3550" y="620"/>
                    <a:pt x="3550" y="620"/>
                  </a:cubicBezTo>
                  <a:cubicBezTo>
                    <a:pt x="3547" y="620"/>
                    <a:pt x="3547" y="620"/>
                    <a:pt x="3547" y="620"/>
                  </a:cubicBezTo>
                  <a:cubicBezTo>
                    <a:pt x="3464" y="321"/>
                    <a:pt x="3464" y="321"/>
                    <a:pt x="3464" y="321"/>
                  </a:cubicBezTo>
                  <a:cubicBezTo>
                    <a:pt x="3410" y="321"/>
                    <a:pt x="3410" y="321"/>
                    <a:pt x="3410" y="321"/>
                  </a:cubicBezTo>
                  <a:cubicBezTo>
                    <a:pt x="3319" y="620"/>
                    <a:pt x="3319" y="620"/>
                    <a:pt x="3319" y="620"/>
                  </a:cubicBezTo>
                  <a:cubicBezTo>
                    <a:pt x="3316" y="620"/>
                    <a:pt x="3316" y="620"/>
                    <a:pt x="3316" y="620"/>
                  </a:cubicBezTo>
                  <a:cubicBezTo>
                    <a:pt x="3234" y="321"/>
                    <a:pt x="3234" y="321"/>
                    <a:pt x="3234" y="321"/>
                  </a:cubicBezTo>
                  <a:cubicBezTo>
                    <a:pt x="3172" y="321"/>
                    <a:pt x="3172" y="321"/>
                    <a:pt x="3172" y="321"/>
                  </a:cubicBezTo>
                  <a:cubicBezTo>
                    <a:pt x="3284" y="692"/>
                    <a:pt x="3284" y="692"/>
                    <a:pt x="3284" y="692"/>
                  </a:cubicBezTo>
                  <a:cubicBezTo>
                    <a:pt x="3343" y="692"/>
                    <a:pt x="3343" y="692"/>
                    <a:pt x="3343" y="692"/>
                  </a:cubicBezTo>
                  <a:cubicBezTo>
                    <a:pt x="3433" y="404"/>
                    <a:pt x="3433" y="404"/>
                    <a:pt x="3433" y="404"/>
                  </a:cubicBezTo>
                  <a:cubicBezTo>
                    <a:pt x="3434" y="404"/>
                    <a:pt x="3434" y="404"/>
                    <a:pt x="3434" y="404"/>
                  </a:cubicBezTo>
                  <a:cubicBezTo>
                    <a:pt x="3517" y="692"/>
                    <a:pt x="3517" y="692"/>
                    <a:pt x="3517" y="692"/>
                  </a:cubicBezTo>
                  <a:cubicBezTo>
                    <a:pt x="3578" y="692"/>
                    <a:pt x="3578" y="692"/>
                    <a:pt x="3578" y="692"/>
                  </a:cubicBezTo>
                  <a:cubicBezTo>
                    <a:pt x="3690" y="321"/>
                    <a:pt x="3690" y="321"/>
                    <a:pt x="3690" y="321"/>
                  </a:cubicBezTo>
                  <a:lnTo>
                    <a:pt x="3631" y="321"/>
                  </a:lnTo>
                  <a:close/>
                  <a:moveTo>
                    <a:pt x="3920" y="531"/>
                  </a:moveTo>
                  <a:cubicBezTo>
                    <a:pt x="3905" y="514"/>
                    <a:pt x="3881" y="499"/>
                    <a:pt x="3845" y="484"/>
                  </a:cubicBezTo>
                  <a:cubicBezTo>
                    <a:pt x="3817" y="472"/>
                    <a:pt x="3798" y="461"/>
                    <a:pt x="3789" y="452"/>
                  </a:cubicBezTo>
                  <a:cubicBezTo>
                    <a:pt x="3779" y="443"/>
                    <a:pt x="3775" y="431"/>
                    <a:pt x="3775" y="414"/>
                  </a:cubicBezTo>
                  <a:cubicBezTo>
                    <a:pt x="3775" y="399"/>
                    <a:pt x="3781" y="387"/>
                    <a:pt x="3793" y="377"/>
                  </a:cubicBezTo>
                  <a:cubicBezTo>
                    <a:pt x="3805" y="368"/>
                    <a:pt x="3820" y="363"/>
                    <a:pt x="3840" y="363"/>
                  </a:cubicBezTo>
                  <a:cubicBezTo>
                    <a:pt x="3872" y="363"/>
                    <a:pt x="3900" y="372"/>
                    <a:pt x="3924" y="389"/>
                  </a:cubicBezTo>
                  <a:cubicBezTo>
                    <a:pt x="3924" y="329"/>
                    <a:pt x="3924" y="329"/>
                    <a:pt x="3924" y="329"/>
                  </a:cubicBezTo>
                  <a:cubicBezTo>
                    <a:pt x="3900" y="318"/>
                    <a:pt x="3874" y="312"/>
                    <a:pt x="3845" y="312"/>
                  </a:cubicBezTo>
                  <a:cubicBezTo>
                    <a:pt x="3807" y="312"/>
                    <a:pt x="3776" y="322"/>
                    <a:pt x="3751" y="343"/>
                  </a:cubicBezTo>
                  <a:cubicBezTo>
                    <a:pt x="3726" y="363"/>
                    <a:pt x="3714" y="389"/>
                    <a:pt x="3714" y="420"/>
                  </a:cubicBezTo>
                  <a:cubicBezTo>
                    <a:pt x="3714" y="446"/>
                    <a:pt x="3721" y="467"/>
                    <a:pt x="3734" y="483"/>
                  </a:cubicBezTo>
                  <a:cubicBezTo>
                    <a:pt x="3748" y="499"/>
                    <a:pt x="3771" y="514"/>
                    <a:pt x="3804" y="528"/>
                  </a:cubicBezTo>
                  <a:cubicBezTo>
                    <a:pt x="3836" y="543"/>
                    <a:pt x="3857" y="555"/>
                    <a:pt x="3866" y="564"/>
                  </a:cubicBezTo>
                  <a:cubicBezTo>
                    <a:pt x="3876" y="573"/>
                    <a:pt x="3880" y="584"/>
                    <a:pt x="3880" y="598"/>
                  </a:cubicBezTo>
                  <a:cubicBezTo>
                    <a:pt x="3880" y="633"/>
                    <a:pt x="3857" y="650"/>
                    <a:pt x="3810" y="650"/>
                  </a:cubicBezTo>
                  <a:cubicBezTo>
                    <a:pt x="3775" y="650"/>
                    <a:pt x="3743" y="638"/>
                    <a:pt x="3713" y="615"/>
                  </a:cubicBezTo>
                  <a:cubicBezTo>
                    <a:pt x="3713" y="678"/>
                    <a:pt x="3713" y="678"/>
                    <a:pt x="3713" y="678"/>
                  </a:cubicBezTo>
                  <a:cubicBezTo>
                    <a:pt x="3740" y="693"/>
                    <a:pt x="3770" y="701"/>
                    <a:pt x="3805" y="701"/>
                  </a:cubicBezTo>
                  <a:cubicBezTo>
                    <a:pt x="3846" y="701"/>
                    <a:pt x="3879" y="691"/>
                    <a:pt x="3904" y="671"/>
                  </a:cubicBezTo>
                  <a:cubicBezTo>
                    <a:pt x="3929" y="651"/>
                    <a:pt x="3941" y="625"/>
                    <a:pt x="3941" y="592"/>
                  </a:cubicBezTo>
                  <a:cubicBezTo>
                    <a:pt x="3941" y="568"/>
                    <a:pt x="3934" y="547"/>
                    <a:pt x="3920" y="531"/>
                  </a:cubicBezTo>
                  <a:close/>
                  <a:moveTo>
                    <a:pt x="4403" y="483"/>
                  </a:moveTo>
                  <a:cubicBezTo>
                    <a:pt x="4384" y="460"/>
                    <a:pt x="4352" y="436"/>
                    <a:pt x="4306" y="410"/>
                  </a:cubicBezTo>
                  <a:cubicBezTo>
                    <a:pt x="4276" y="393"/>
                    <a:pt x="4254" y="379"/>
                    <a:pt x="4241" y="369"/>
                  </a:cubicBezTo>
                  <a:cubicBezTo>
                    <a:pt x="4228" y="359"/>
                    <a:pt x="4219" y="349"/>
                    <a:pt x="4213" y="339"/>
                  </a:cubicBezTo>
                  <a:cubicBezTo>
                    <a:pt x="4208" y="328"/>
                    <a:pt x="4205" y="314"/>
                    <a:pt x="4205" y="297"/>
                  </a:cubicBezTo>
                  <a:cubicBezTo>
                    <a:pt x="4205" y="274"/>
                    <a:pt x="4214" y="255"/>
                    <a:pt x="4233" y="240"/>
                  </a:cubicBezTo>
                  <a:cubicBezTo>
                    <a:pt x="4251" y="226"/>
                    <a:pt x="4274" y="219"/>
                    <a:pt x="4303" y="219"/>
                  </a:cubicBezTo>
                  <a:cubicBezTo>
                    <a:pt x="4346" y="219"/>
                    <a:pt x="4381" y="229"/>
                    <a:pt x="4408" y="251"/>
                  </a:cubicBezTo>
                  <a:cubicBezTo>
                    <a:pt x="4408" y="183"/>
                    <a:pt x="4408" y="183"/>
                    <a:pt x="4408" y="183"/>
                  </a:cubicBezTo>
                  <a:cubicBezTo>
                    <a:pt x="4387" y="170"/>
                    <a:pt x="4353" y="164"/>
                    <a:pt x="4306" y="164"/>
                  </a:cubicBezTo>
                  <a:cubicBezTo>
                    <a:pt x="4258" y="164"/>
                    <a:pt x="4218" y="177"/>
                    <a:pt x="4188" y="203"/>
                  </a:cubicBezTo>
                  <a:cubicBezTo>
                    <a:pt x="4157" y="228"/>
                    <a:pt x="4142" y="262"/>
                    <a:pt x="4142" y="303"/>
                  </a:cubicBezTo>
                  <a:cubicBezTo>
                    <a:pt x="4142" y="334"/>
                    <a:pt x="4150" y="360"/>
                    <a:pt x="4167" y="382"/>
                  </a:cubicBezTo>
                  <a:cubicBezTo>
                    <a:pt x="4184" y="404"/>
                    <a:pt x="4214" y="427"/>
                    <a:pt x="4257" y="451"/>
                  </a:cubicBezTo>
                  <a:cubicBezTo>
                    <a:pt x="4301" y="476"/>
                    <a:pt x="4330" y="496"/>
                    <a:pt x="4345" y="512"/>
                  </a:cubicBezTo>
                  <a:cubicBezTo>
                    <a:pt x="4359" y="528"/>
                    <a:pt x="4366" y="546"/>
                    <a:pt x="4366" y="568"/>
                  </a:cubicBezTo>
                  <a:cubicBezTo>
                    <a:pt x="4366" y="620"/>
                    <a:pt x="4333" y="646"/>
                    <a:pt x="4266" y="646"/>
                  </a:cubicBezTo>
                  <a:cubicBezTo>
                    <a:pt x="4245" y="646"/>
                    <a:pt x="4223" y="641"/>
                    <a:pt x="4199" y="632"/>
                  </a:cubicBezTo>
                  <a:cubicBezTo>
                    <a:pt x="4175" y="623"/>
                    <a:pt x="4156" y="612"/>
                    <a:pt x="4141" y="599"/>
                  </a:cubicBezTo>
                  <a:cubicBezTo>
                    <a:pt x="4141" y="671"/>
                    <a:pt x="4141" y="671"/>
                    <a:pt x="4141" y="671"/>
                  </a:cubicBezTo>
                  <a:cubicBezTo>
                    <a:pt x="4151" y="678"/>
                    <a:pt x="4168" y="685"/>
                    <a:pt x="4192" y="691"/>
                  </a:cubicBezTo>
                  <a:cubicBezTo>
                    <a:pt x="4217" y="697"/>
                    <a:pt x="4239" y="701"/>
                    <a:pt x="4258" y="701"/>
                  </a:cubicBezTo>
                  <a:cubicBezTo>
                    <a:pt x="4311" y="701"/>
                    <a:pt x="4353" y="688"/>
                    <a:pt x="4384" y="663"/>
                  </a:cubicBezTo>
                  <a:cubicBezTo>
                    <a:pt x="4415" y="639"/>
                    <a:pt x="4430" y="604"/>
                    <a:pt x="4430" y="561"/>
                  </a:cubicBezTo>
                  <a:cubicBezTo>
                    <a:pt x="4430" y="531"/>
                    <a:pt x="4421" y="505"/>
                    <a:pt x="4403" y="483"/>
                  </a:cubicBezTo>
                  <a:close/>
                  <a:moveTo>
                    <a:pt x="4801" y="490"/>
                  </a:moveTo>
                  <a:cubicBezTo>
                    <a:pt x="4801" y="434"/>
                    <a:pt x="4787" y="390"/>
                    <a:pt x="4760" y="359"/>
                  </a:cubicBezTo>
                  <a:cubicBezTo>
                    <a:pt x="4733" y="328"/>
                    <a:pt x="4696" y="312"/>
                    <a:pt x="4648" y="312"/>
                  </a:cubicBezTo>
                  <a:cubicBezTo>
                    <a:pt x="4616" y="312"/>
                    <a:pt x="4587" y="320"/>
                    <a:pt x="4561" y="337"/>
                  </a:cubicBezTo>
                  <a:cubicBezTo>
                    <a:pt x="4535" y="354"/>
                    <a:pt x="4514" y="377"/>
                    <a:pt x="4500" y="407"/>
                  </a:cubicBezTo>
                  <a:cubicBezTo>
                    <a:pt x="4485" y="438"/>
                    <a:pt x="4477" y="471"/>
                    <a:pt x="4477" y="508"/>
                  </a:cubicBezTo>
                  <a:cubicBezTo>
                    <a:pt x="4477" y="568"/>
                    <a:pt x="4492" y="615"/>
                    <a:pt x="4522" y="649"/>
                  </a:cubicBezTo>
                  <a:cubicBezTo>
                    <a:pt x="4552" y="684"/>
                    <a:pt x="4593" y="701"/>
                    <a:pt x="4646" y="701"/>
                  </a:cubicBezTo>
                  <a:cubicBezTo>
                    <a:pt x="4699" y="701"/>
                    <a:pt x="4742" y="689"/>
                    <a:pt x="4774" y="665"/>
                  </a:cubicBezTo>
                  <a:cubicBezTo>
                    <a:pt x="4774" y="610"/>
                    <a:pt x="4774" y="610"/>
                    <a:pt x="4774" y="610"/>
                  </a:cubicBezTo>
                  <a:cubicBezTo>
                    <a:pt x="4740" y="637"/>
                    <a:pt x="4702" y="650"/>
                    <a:pt x="4660" y="650"/>
                  </a:cubicBezTo>
                  <a:cubicBezTo>
                    <a:pt x="4622" y="650"/>
                    <a:pt x="4593" y="639"/>
                    <a:pt x="4572" y="617"/>
                  </a:cubicBezTo>
                  <a:cubicBezTo>
                    <a:pt x="4551" y="595"/>
                    <a:pt x="4540" y="563"/>
                    <a:pt x="4539" y="521"/>
                  </a:cubicBezTo>
                  <a:cubicBezTo>
                    <a:pt x="4801" y="521"/>
                    <a:pt x="4801" y="521"/>
                    <a:pt x="4801" y="521"/>
                  </a:cubicBezTo>
                  <a:lnTo>
                    <a:pt x="4801" y="490"/>
                  </a:lnTo>
                  <a:close/>
                  <a:moveTo>
                    <a:pt x="4540" y="471"/>
                  </a:moveTo>
                  <a:cubicBezTo>
                    <a:pt x="4545" y="438"/>
                    <a:pt x="4557" y="412"/>
                    <a:pt x="4577" y="392"/>
                  </a:cubicBezTo>
                  <a:cubicBezTo>
                    <a:pt x="4596" y="373"/>
                    <a:pt x="4620" y="363"/>
                    <a:pt x="4647" y="363"/>
                  </a:cubicBezTo>
                  <a:cubicBezTo>
                    <a:pt x="4676" y="363"/>
                    <a:pt x="4699" y="372"/>
                    <a:pt x="4715" y="391"/>
                  </a:cubicBezTo>
                  <a:cubicBezTo>
                    <a:pt x="4731" y="410"/>
                    <a:pt x="4739" y="437"/>
                    <a:pt x="4740" y="471"/>
                  </a:cubicBezTo>
                  <a:lnTo>
                    <a:pt x="4540" y="471"/>
                  </a:lnTo>
                  <a:close/>
                  <a:moveTo>
                    <a:pt x="5061" y="320"/>
                  </a:moveTo>
                  <a:cubicBezTo>
                    <a:pt x="5052" y="316"/>
                    <a:pt x="5041" y="315"/>
                    <a:pt x="5025" y="315"/>
                  </a:cubicBezTo>
                  <a:cubicBezTo>
                    <a:pt x="5003" y="315"/>
                    <a:pt x="4983" y="322"/>
                    <a:pt x="4966" y="337"/>
                  </a:cubicBezTo>
                  <a:cubicBezTo>
                    <a:pt x="4949" y="352"/>
                    <a:pt x="4936" y="372"/>
                    <a:pt x="4928" y="397"/>
                  </a:cubicBezTo>
                  <a:cubicBezTo>
                    <a:pt x="4927" y="397"/>
                    <a:pt x="4927" y="397"/>
                    <a:pt x="4927" y="397"/>
                  </a:cubicBezTo>
                  <a:cubicBezTo>
                    <a:pt x="4927" y="321"/>
                    <a:pt x="4927" y="321"/>
                    <a:pt x="4927" y="321"/>
                  </a:cubicBezTo>
                  <a:cubicBezTo>
                    <a:pt x="4867" y="321"/>
                    <a:pt x="4867" y="321"/>
                    <a:pt x="4867" y="321"/>
                  </a:cubicBezTo>
                  <a:cubicBezTo>
                    <a:pt x="4867" y="692"/>
                    <a:pt x="4867" y="692"/>
                    <a:pt x="4867" y="692"/>
                  </a:cubicBezTo>
                  <a:cubicBezTo>
                    <a:pt x="4927" y="692"/>
                    <a:pt x="4927" y="692"/>
                    <a:pt x="4927" y="692"/>
                  </a:cubicBezTo>
                  <a:cubicBezTo>
                    <a:pt x="4927" y="503"/>
                    <a:pt x="4927" y="503"/>
                    <a:pt x="4927" y="503"/>
                  </a:cubicBezTo>
                  <a:cubicBezTo>
                    <a:pt x="4927" y="463"/>
                    <a:pt x="4935" y="431"/>
                    <a:pt x="4951" y="406"/>
                  </a:cubicBezTo>
                  <a:cubicBezTo>
                    <a:pt x="4968" y="382"/>
                    <a:pt x="4989" y="369"/>
                    <a:pt x="5015" y="369"/>
                  </a:cubicBezTo>
                  <a:cubicBezTo>
                    <a:pt x="5035" y="369"/>
                    <a:pt x="5050" y="373"/>
                    <a:pt x="5061" y="381"/>
                  </a:cubicBezTo>
                  <a:lnTo>
                    <a:pt x="5061" y="320"/>
                  </a:lnTo>
                  <a:close/>
                  <a:moveTo>
                    <a:pt x="5372" y="321"/>
                  </a:moveTo>
                  <a:cubicBezTo>
                    <a:pt x="5261" y="624"/>
                    <a:pt x="5261" y="624"/>
                    <a:pt x="5261" y="624"/>
                  </a:cubicBezTo>
                  <a:cubicBezTo>
                    <a:pt x="5259" y="624"/>
                    <a:pt x="5259" y="624"/>
                    <a:pt x="5259" y="624"/>
                  </a:cubicBezTo>
                  <a:cubicBezTo>
                    <a:pt x="5153" y="321"/>
                    <a:pt x="5153" y="321"/>
                    <a:pt x="5153" y="321"/>
                  </a:cubicBezTo>
                  <a:cubicBezTo>
                    <a:pt x="5088" y="321"/>
                    <a:pt x="5088" y="321"/>
                    <a:pt x="5088" y="321"/>
                  </a:cubicBezTo>
                  <a:cubicBezTo>
                    <a:pt x="5228" y="692"/>
                    <a:pt x="5228" y="692"/>
                    <a:pt x="5228" y="692"/>
                  </a:cubicBezTo>
                  <a:cubicBezTo>
                    <a:pt x="5286" y="692"/>
                    <a:pt x="5286" y="692"/>
                    <a:pt x="5286" y="692"/>
                  </a:cubicBezTo>
                  <a:cubicBezTo>
                    <a:pt x="5434" y="321"/>
                    <a:pt x="5434" y="321"/>
                    <a:pt x="5434" y="321"/>
                  </a:cubicBezTo>
                  <a:lnTo>
                    <a:pt x="5372" y="321"/>
                  </a:lnTo>
                  <a:close/>
                  <a:moveTo>
                    <a:pt x="5769" y="490"/>
                  </a:moveTo>
                  <a:cubicBezTo>
                    <a:pt x="5769" y="434"/>
                    <a:pt x="5755" y="390"/>
                    <a:pt x="5728" y="359"/>
                  </a:cubicBezTo>
                  <a:cubicBezTo>
                    <a:pt x="5702" y="328"/>
                    <a:pt x="5664" y="312"/>
                    <a:pt x="5616" y="312"/>
                  </a:cubicBezTo>
                  <a:cubicBezTo>
                    <a:pt x="5584" y="312"/>
                    <a:pt x="5555" y="320"/>
                    <a:pt x="5529" y="337"/>
                  </a:cubicBezTo>
                  <a:cubicBezTo>
                    <a:pt x="5503" y="354"/>
                    <a:pt x="5483" y="377"/>
                    <a:pt x="5468" y="407"/>
                  </a:cubicBezTo>
                  <a:cubicBezTo>
                    <a:pt x="5453" y="438"/>
                    <a:pt x="5446" y="471"/>
                    <a:pt x="5446" y="508"/>
                  </a:cubicBezTo>
                  <a:cubicBezTo>
                    <a:pt x="5446" y="568"/>
                    <a:pt x="5460" y="615"/>
                    <a:pt x="5490" y="649"/>
                  </a:cubicBezTo>
                  <a:cubicBezTo>
                    <a:pt x="5520" y="684"/>
                    <a:pt x="5561" y="701"/>
                    <a:pt x="5614" y="701"/>
                  </a:cubicBezTo>
                  <a:cubicBezTo>
                    <a:pt x="5667" y="701"/>
                    <a:pt x="5710" y="689"/>
                    <a:pt x="5743" y="665"/>
                  </a:cubicBezTo>
                  <a:cubicBezTo>
                    <a:pt x="5743" y="610"/>
                    <a:pt x="5743" y="610"/>
                    <a:pt x="5743" y="610"/>
                  </a:cubicBezTo>
                  <a:cubicBezTo>
                    <a:pt x="5708" y="637"/>
                    <a:pt x="5670" y="650"/>
                    <a:pt x="5628" y="650"/>
                  </a:cubicBezTo>
                  <a:cubicBezTo>
                    <a:pt x="5591" y="650"/>
                    <a:pt x="5561" y="639"/>
                    <a:pt x="5540" y="617"/>
                  </a:cubicBezTo>
                  <a:cubicBezTo>
                    <a:pt x="5519" y="595"/>
                    <a:pt x="5508" y="563"/>
                    <a:pt x="5507" y="521"/>
                  </a:cubicBezTo>
                  <a:cubicBezTo>
                    <a:pt x="5769" y="521"/>
                    <a:pt x="5769" y="521"/>
                    <a:pt x="5769" y="521"/>
                  </a:cubicBezTo>
                  <a:lnTo>
                    <a:pt x="5769" y="490"/>
                  </a:lnTo>
                  <a:close/>
                  <a:moveTo>
                    <a:pt x="5508" y="471"/>
                  </a:moveTo>
                  <a:cubicBezTo>
                    <a:pt x="5513" y="438"/>
                    <a:pt x="5525" y="412"/>
                    <a:pt x="5545" y="392"/>
                  </a:cubicBezTo>
                  <a:cubicBezTo>
                    <a:pt x="5564" y="373"/>
                    <a:pt x="5588" y="363"/>
                    <a:pt x="5615" y="363"/>
                  </a:cubicBezTo>
                  <a:cubicBezTo>
                    <a:pt x="5645" y="363"/>
                    <a:pt x="5667" y="372"/>
                    <a:pt x="5683" y="391"/>
                  </a:cubicBezTo>
                  <a:cubicBezTo>
                    <a:pt x="5699" y="410"/>
                    <a:pt x="5707" y="437"/>
                    <a:pt x="5708" y="471"/>
                  </a:cubicBezTo>
                  <a:lnTo>
                    <a:pt x="5508" y="471"/>
                  </a:lnTo>
                  <a:close/>
                  <a:moveTo>
                    <a:pt x="6029" y="320"/>
                  </a:moveTo>
                  <a:cubicBezTo>
                    <a:pt x="6021" y="316"/>
                    <a:pt x="6009" y="315"/>
                    <a:pt x="5993" y="315"/>
                  </a:cubicBezTo>
                  <a:cubicBezTo>
                    <a:pt x="5971" y="315"/>
                    <a:pt x="5952" y="322"/>
                    <a:pt x="5934" y="337"/>
                  </a:cubicBezTo>
                  <a:cubicBezTo>
                    <a:pt x="5917" y="352"/>
                    <a:pt x="5905" y="372"/>
                    <a:pt x="5896" y="397"/>
                  </a:cubicBezTo>
                  <a:cubicBezTo>
                    <a:pt x="5895" y="397"/>
                    <a:pt x="5895" y="397"/>
                    <a:pt x="5895" y="397"/>
                  </a:cubicBezTo>
                  <a:cubicBezTo>
                    <a:pt x="5895" y="321"/>
                    <a:pt x="5895" y="321"/>
                    <a:pt x="5895" y="321"/>
                  </a:cubicBezTo>
                  <a:cubicBezTo>
                    <a:pt x="5836" y="321"/>
                    <a:pt x="5836" y="321"/>
                    <a:pt x="5836" y="321"/>
                  </a:cubicBezTo>
                  <a:cubicBezTo>
                    <a:pt x="5836" y="692"/>
                    <a:pt x="5836" y="692"/>
                    <a:pt x="5836" y="692"/>
                  </a:cubicBezTo>
                  <a:cubicBezTo>
                    <a:pt x="5895" y="692"/>
                    <a:pt x="5895" y="692"/>
                    <a:pt x="5895" y="692"/>
                  </a:cubicBezTo>
                  <a:cubicBezTo>
                    <a:pt x="5895" y="503"/>
                    <a:pt x="5895" y="503"/>
                    <a:pt x="5895" y="503"/>
                  </a:cubicBezTo>
                  <a:cubicBezTo>
                    <a:pt x="5895" y="463"/>
                    <a:pt x="5903" y="431"/>
                    <a:pt x="5920" y="406"/>
                  </a:cubicBezTo>
                  <a:cubicBezTo>
                    <a:pt x="5936" y="382"/>
                    <a:pt x="5957" y="369"/>
                    <a:pt x="5984" y="369"/>
                  </a:cubicBezTo>
                  <a:cubicBezTo>
                    <a:pt x="6003" y="369"/>
                    <a:pt x="6018" y="373"/>
                    <a:pt x="6029" y="381"/>
                  </a:cubicBezTo>
                  <a:lnTo>
                    <a:pt x="6029" y="3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7222" tIns="33611" rIns="67222" bIns="33611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597"/>
              <a:endParaRPr lang="en-US" sz="1324" dirty="0">
                <a:solidFill>
                  <a:srgbClr val="505050"/>
                </a:solidFill>
              </a:endParaRPr>
            </a:p>
          </p:txBody>
        </p:sp>
        <p:sp>
          <p:nvSpPr>
            <p:cNvPr id="16" name="SQL Server">
              <a:extLst>
                <a:ext uri="{FF2B5EF4-FFF2-40B4-BE49-F238E27FC236}">
                  <a16:creationId xmlns:a16="http://schemas.microsoft.com/office/drawing/2014/main" id="{A3DA74EF-0C56-4822-A8B2-FA8B98685E4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891681" y="2824014"/>
              <a:ext cx="1053418" cy="265616"/>
            </a:xfrm>
            <a:custGeom>
              <a:avLst/>
              <a:gdLst>
                <a:gd name="T0" fmla="*/ 221 w 11184"/>
                <a:gd name="T1" fmla="*/ 1967 h 2824"/>
                <a:gd name="T2" fmla="*/ 2605 w 11184"/>
                <a:gd name="T3" fmla="*/ 1136 h 2824"/>
                <a:gd name="T4" fmla="*/ 1638 w 11184"/>
                <a:gd name="T5" fmla="*/ 627 h 2824"/>
                <a:gd name="T6" fmla="*/ 1175 w 11184"/>
                <a:gd name="T7" fmla="*/ 921 h 2824"/>
                <a:gd name="T8" fmla="*/ 816 w 11184"/>
                <a:gd name="T9" fmla="*/ 1997 h 2824"/>
                <a:gd name="T10" fmla="*/ 1141 w 11184"/>
                <a:gd name="T11" fmla="*/ 1938 h 2824"/>
                <a:gd name="T12" fmla="*/ 1122 w 11184"/>
                <a:gd name="T13" fmla="*/ 1468 h 2824"/>
                <a:gd name="T14" fmla="*/ 1188 w 11184"/>
                <a:gd name="T15" fmla="*/ 536 h 2824"/>
                <a:gd name="T16" fmla="*/ 1150 w 11184"/>
                <a:gd name="T17" fmla="*/ 306 h 2824"/>
                <a:gd name="T18" fmla="*/ 580 w 11184"/>
                <a:gd name="T19" fmla="*/ 405 h 2824"/>
                <a:gd name="T20" fmla="*/ 783 w 11184"/>
                <a:gd name="T21" fmla="*/ 1429 h 2824"/>
                <a:gd name="T22" fmla="*/ 564 w 11184"/>
                <a:gd name="T23" fmla="*/ 1773 h 2824"/>
                <a:gd name="T24" fmla="*/ 105 w 11184"/>
                <a:gd name="T25" fmla="*/ 2239 h 2824"/>
                <a:gd name="T26" fmla="*/ 640 w 11184"/>
                <a:gd name="T27" fmla="*/ 2691 h 2824"/>
                <a:gd name="T28" fmla="*/ 718 w 11184"/>
                <a:gd name="T29" fmla="*/ 2712 h 2824"/>
                <a:gd name="T30" fmla="*/ 1508 w 11184"/>
                <a:gd name="T31" fmla="*/ 2062 h 2824"/>
                <a:gd name="T32" fmla="*/ 1513 w 11184"/>
                <a:gd name="T33" fmla="*/ 1400 h 2824"/>
                <a:gd name="T34" fmla="*/ 1586 w 11184"/>
                <a:gd name="T35" fmla="*/ 1005 h 2824"/>
                <a:gd name="T36" fmla="*/ 5765 w 11184"/>
                <a:gd name="T37" fmla="*/ 600 h 2824"/>
                <a:gd name="T38" fmla="*/ 5778 w 11184"/>
                <a:gd name="T39" fmla="*/ 663 h 2824"/>
                <a:gd name="T40" fmla="*/ 5675 w 11184"/>
                <a:gd name="T41" fmla="*/ 663 h 2824"/>
                <a:gd name="T42" fmla="*/ 5687 w 11184"/>
                <a:gd name="T43" fmla="*/ 663 h 2824"/>
                <a:gd name="T44" fmla="*/ 3127 w 11184"/>
                <a:gd name="T45" fmla="*/ 835 h 2824"/>
                <a:gd name="T46" fmla="*/ 3323 w 11184"/>
                <a:gd name="T47" fmla="*/ 613 h 2824"/>
                <a:gd name="T48" fmla="*/ 3565 w 11184"/>
                <a:gd name="T49" fmla="*/ 494 h 2824"/>
                <a:gd name="T50" fmla="*/ 3512 w 11184"/>
                <a:gd name="T51" fmla="*/ 640 h 2824"/>
                <a:gd name="T52" fmla="*/ 3702 w 11184"/>
                <a:gd name="T53" fmla="*/ 815 h 2824"/>
                <a:gd name="T54" fmla="*/ 4040 w 11184"/>
                <a:gd name="T55" fmla="*/ 709 h 2824"/>
                <a:gd name="T56" fmla="*/ 4473 w 11184"/>
                <a:gd name="T57" fmla="*/ 941 h 2824"/>
                <a:gd name="T58" fmla="*/ 4433 w 11184"/>
                <a:gd name="T59" fmla="*/ 709 h 2824"/>
                <a:gd name="T60" fmla="*/ 4669 w 11184"/>
                <a:gd name="T61" fmla="*/ 941 h 2824"/>
                <a:gd name="T62" fmla="*/ 4703 w 11184"/>
                <a:gd name="T63" fmla="*/ 676 h 2824"/>
                <a:gd name="T64" fmla="*/ 5013 w 11184"/>
                <a:gd name="T65" fmla="*/ 629 h 2824"/>
                <a:gd name="T66" fmla="*/ 4928 w 11184"/>
                <a:gd name="T67" fmla="*/ 908 h 2824"/>
                <a:gd name="T68" fmla="*/ 5272 w 11184"/>
                <a:gd name="T69" fmla="*/ 640 h 2824"/>
                <a:gd name="T70" fmla="*/ 5408 w 11184"/>
                <a:gd name="T71" fmla="*/ 684 h 2824"/>
                <a:gd name="T72" fmla="*/ 5552 w 11184"/>
                <a:gd name="T73" fmla="*/ 539 h 2824"/>
                <a:gd name="T74" fmla="*/ 5584 w 11184"/>
                <a:gd name="T75" fmla="*/ 987 h 2824"/>
                <a:gd name="T76" fmla="*/ 2998 w 11184"/>
                <a:gd name="T77" fmla="*/ 2303 h 2824"/>
                <a:gd name="T78" fmla="*/ 3528 w 11184"/>
                <a:gd name="T79" fmla="*/ 1330 h 2824"/>
                <a:gd name="T80" fmla="*/ 3867 w 11184"/>
                <a:gd name="T81" fmla="*/ 2283 h 2824"/>
                <a:gd name="T82" fmla="*/ 4316 w 11184"/>
                <a:gd name="T83" fmla="*/ 2336 h 2824"/>
                <a:gd name="T84" fmla="*/ 5832 w 11184"/>
                <a:gd name="T85" fmla="*/ 2452 h 2824"/>
                <a:gd name="T86" fmla="*/ 6184 w 11184"/>
                <a:gd name="T87" fmla="*/ 2401 h 2824"/>
                <a:gd name="T88" fmla="*/ 6609 w 11184"/>
                <a:gd name="T89" fmla="*/ 1115 h 2824"/>
                <a:gd name="T90" fmla="*/ 7163 w 11184"/>
                <a:gd name="T91" fmla="*/ 1620 h 2824"/>
                <a:gd name="T92" fmla="*/ 7856 w 11184"/>
                <a:gd name="T93" fmla="*/ 1939 h 2824"/>
                <a:gd name="T94" fmla="*/ 8508 w 11184"/>
                <a:gd name="T95" fmla="*/ 1506 h 2824"/>
                <a:gd name="T96" fmla="*/ 8177 w 11184"/>
                <a:gd name="T97" fmla="*/ 1704 h 2824"/>
                <a:gd name="T98" fmla="*/ 8993 w 11184"/>
                <a:gd name="T99" fmla="*/ 2321 h 2824"/>
                <a:gd name="T100" fmla="*/ 9923 w 11184"/>
                <a:gd name="T101" fmla="*/ 2342 h 2824"/>
                <a:gd name="T102" fmla="*/ 10067 w 11184"/>
                <a:gd name="T103" fmla="*/ 1690 h 2824"/>
                <a:gd name="T104" fmla="*/ 10448 w 11184"/>
                <a:gd name="T105" fmla="*/ 2452 h 2824"/>
                <a:gd name="T106" fmla="*/ 11052 w 11184"/>
                <a:gd name="T107" fmla="*/ 1512 h 2824"/>
                <a:gd name="T108" fmla="*/ 11119 w 11184"/>
                <a:gd name="T109" fmla="*/ 1570 h 2824"/>
                <a:gd name="T110" fmla="*/ 11086 w 11184"/>
                <a:gd name="T111" fmla="*/ 1477 h 2824"/>
                <a:gd name="T112" fmla="*/ 11027 w 11184"/>
                <a:gd name="T113" fmla="*/ 1637 h 2824"/>
                <a:gd name="T114" fmla="*/ 1464 w 11184"/>
                <a:gd name="T115" fmla="*/ 2708 h 2824"/>
                <a:gd name="T116" fmla="*/ 1636 w 11184"/>
                <a:gd name="T117" fmla="*/ 2735 h 2824"/>
                <a:gd name="T118" fmla="*/ 1524 w 11184"/>
                <a:gd name="T119" fmla="*/ 2696 h 2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184" h="2824">
                  <a:moveTo>
                    <a:pt x="1501" y="529"/>
                  </a:moveTo>
                  <a:cubicBezTo>
                    <a:pt x="1441" y="519"/>
                    <a:pt x="1377" y="508"/>
                    <a:pt x="1303" y="496"/>
                  </a:cubicBezTo>
                  <a:cubicBezTo>
                    <a:pt x="1197" y="308"/>
                    <a:pt x="1123" y="145"/>
                    <a:pt x="1085" y="0"/>
                  </a:cubicBezTo>
                  <a:cubicBezTo>
                    <a:pt x="1006" y="26"/>
                    <a:pt x="562" y="182"/>
                    <a:pt x="477" y="293"/>
                  </a:cubicBezTo>
                  <a:cubicBezTo>
                    <a:pt x="476" y="294"/>
                    <a:pt x="475" y="296"/>
                    <a:pt x="475" y="297"/>
                  </a:cubicBezTo>
                  <a:cubicBezTo>
                    <a:pt x="461" y="320"/>
                    <a:pt x="477" y="342"/>
                    <a:pt x="489" y="353"/>
                  </a:cubicBezTo>
                  <a:cubicBezTo>
                    <a:pt x="652" y="536"/>
                    <a:pt x="881" y="647"/>
                    <a:pt x="881" y="1018"/>
                  </a:cubicBezTo>
                  <a:cubicBezTo>
                    <a:pt x="881" y="1358"/>
                    <a:pt x="574" y="1677"/>
                    <a:pt x="267" y="1932"/>
                  </a:cubicBezTo>
                  <a:cubicBezTo>
                    <a:pt x="247" y="1945"/>
                    <a:pt x="234" y="1958"/>
                    <a:pt x="214" y="1971"/>
                  </a:cubicBezTo>
                  <a:cubicBezTo>
                    <a:pt x="217" y="1969"/>
                    <a:pt x="219" y="1968"/>
                    <a:pt x="221" y="1967"/>
                  </a:cubicBezTo>
                  <a:cubicBezTo>
                    <a:pt x="216" y="1970"/>
                    <a:pt x="216" y="1970"/>
                    <a:pt x="216" y="1970"/>
                  </a:cubicBezTo>
                  <a:cubicBezTo>
                    <a:pt x="138" y="2036"/>
                    <a:pt x="53" y="2141"/>
                    <a:pt x="27" y="2233"/>
                  </a:cubicBezTo>
                  <a:cubicBezTo>
                    <a:pt x="0" y="2370"/>
                    <a:pt x="105" y="2482"/>
                    <a:pt x="216" y="2560"/>
                  </a:cubicBezTo>
                  <a:cubicBezTo>
                    <a:pt x="333" y="2645"/>
                    <a:pt x="464" y="2692"/>
                    <a:pt x="614" y="2731"/>
                  </a:cubicBezTo>
                  <a:cubicBezTo>
                    <a:pt x="771" y="2777"/>
                    <a:pt x="1097" y="2824"/>
                    <a:pt x="1267" y="2824"/>
                  </a:cubicBezTo>
                  <a:cubicBezTo>
                    <a:pt x="1280" y="2824"/>
                    <a:pt x="1293" y="2824"/>
                    <a:pt x="1293" y="2824"/>
                  </a:cubicBezTo>
                  <a:cubicBezTo>
                    <a:pt x="1293" y="2824"/>
                    <a:pt x="1299" y="2810"/>
                    <a:pt x="1306" y="2810"/>
                  </a:cubicBezTo>
                  <a:cubicBezTo>
                    <a:pt x="1319" y="2784"/>
                    <a:pt x="1508" y="2416"/>
                    <a:pt x="1560" y="2108"/>
                  </a:cubicBezTo>
                  <a:cubicBezTo>
                    <a:pt x="1598" y="1912"/>
                    <a:pt x="1624" y="1642"/>
                    <a:pt x="1573" y="1382"/>
                  </a:cubicBezTo>
                  <a:cubicBezTo>
                    <a:pt x="1921" y="1276"/>
                    <a:pt x="2329" y="1175"/>
                    <a:pt x="2605" y="1136"/>
                  </a:cubicBezTo>
                  <a:cubicBezTo>
                    <a:pt x="2592" y="1123"/>
                    <a:pt x="2592" y="1123"/>
                    <a:pt x="2592" y="1123"/>
                  </a:cubicBezTo>
                  <a:cubicBezTo>
                    <a:pt x="2442" y="881"/>
                    <a:pt x="2207" y="660"/>
                    <a:pt x="1501" y="529"/>
                  </a:cubicBezTo>
                  <a:close/>
                  <a:moveTo>
                    <a:pt x="1991" y="731"/>
                  </a:moveTo>
                  <a:cubicBezTo>
                    <a:pt x="2037" y="744"/>
                    <a:pt x="2076" y="764"/>
                    <a:pt x="2115" y="784"/>
                  </a:cubicBezTo>
                  <a:cubicBezTo>
                    <a:pt x="1913" y="823"/>
                    <a:pt x="1736" y="881"/>
                    <a:pt x="1580" y="947"/>
                  </a:cubicBezTo>
                  <a:cubicBezTo>
                    <a:pt x="1638" y="829"/>
                    <a:pt x="1664" y="718"/>
                    <a:pt x="1671" y="627"/>
                  </a:cubicBezTo>
                  <a:cubicBezTo>
                    <a:pt x="1782" y="660"/>
                    <a:pt x="1887" y="692"/>
                    <a:pt x="1991" y="731"/>
                  </a:cubicBezTo>
                  <a:close/>
                  <a:moveTo>
                    <a:pt x="1508" y="953"/>
                  </a:moveTo>
                  <a:cubicBezTo>
                    <a:pt x="1436" y="914"/>
                    <a:pt x="1357" y="875"/>
                    <a:pt x="1279" y="849"/>
                  </a:cubicBezTo>
                  <a:cubicBezTo>
                    <a:pt x="1384" y="771"/>
                    <a:pt x="1508" y="699"/>
                    <a:pt x="1638" y="627"/>
                  </a:cubicBezTo>
                  <a:cubicBezTo>
                    <a:pt x="1632" y="705"/>
                    <a:pt x="1593" y="816"/>
                    <a:pt x="1508" y="953"/>
                  </a:cubicBezTo>
                  <a:close/>
                  <a:moveTo>
                    <a:pt x="907" y="810"/>
                  </a:moveTo>
                  <a:cubicBezTo>
                    <a:pt x="972" y="816"/>
                    <a:pt x="1057" y="842"/>
                    <a:pt x="1148" y="881"/>
                  </a:cubicBezTo>
                  <a:cubicBezTo>
                    <a:pt x="1077" y="934"/>
                    <a:pt x="998" y="1005"/>
                    <a:pt x="913" y="1090"/>
                  </a:cubicBezTo>
                  <a:cubicBezTo>
                    <a:pt x="926" y="992"/>
                    <a:pt x="920" y="894"/>
                    <a:pt x="907" y="810"/>
                  </a:cubicBezTo>
                  <a:close/>
                  <a:moveTo>
                    <a:pt x="920" y="738"/>
                  </a:moveTo>
                  <a:cubicBezTo>
                    <a:pt x="979" y="666"/>
                    <a:pt x="1064" y="601"/>
                    <a:pt x="1162" y="529"/>
                  </a:cubicBezTo>
                  <a:cubicBezTo>
                    <a:pt x="1194" y="621"/>
                    <a:pt x="1201" y="718"/>
                    <a:pt x="1194" y="816"/>
                  </a:cubicBezTo>
                  <a:cubicBezTo>
                    <a:pt x="1103" y="784"/>
                    <a:pt x="1011" y="757"/>
                    <a:pt x="920" y="738"/>
                  </a:cubicBezTo>
                  <a:close/>
                  <a:moveTo>
                    <a:pt x="1175" y="921"/>
                  </a:moveTo>
                  <a:cubicBezTo>
                    <a:pt x="1155" y="1025"/>
                    <a:pt x="1109" y="1129"/>
                    <a:pt x="1044" y="1234"/>
                  </a:cubicBezTo>
                  <a:cubicBezTo>
                    <a:pt x="1005" y="1181"/>
                    <a:pt x="953" y="1155"/>
                    <a:pt x="920" y="1142"/>
                  </a:cubicBezTo>
                  <a:cubicBezTo>
                    <a:pt x="966" y="1097"/>
                    <a:pt x="1057" y="1018"/>
                    <a:pt x="1175" y="921"/>
                  </a:cubicBezTo>
                  <a:close/>
                  <a:moveTo>
                    <a:pt x="1031" y="1325"/>
                  </a:moveTo>
                  <a:cubicBezTo>
                    <a:pt x="1070" y="1377"/>
                    <a:pt x="1090" y="1429"/>
                    <a:pt x="1096" y="1482"/>
                  </a:cubicBezTo>
                  <a:cubicBezTo>
                    <a:pt x="926" y="1547"/>
                    <a:pt x="789" y="1599"/>
                    <a:pt x="665" y="1664"/>
                  </a:cubicBezTo>
                  <a:cubicBezTo>
                    <a:pt x="822" y="1553"/>
                    <a:pt x="939" y="1442"/>
                    <a:pt x="1031" y="1325"/>
                  </a:cubicBezTo>
                  <a:close/>
                  <a:moveTo>
                    <a:pt x="892" y="1624"/>
                  </a:moveTo>
                  <a:cubicBezTo>
                    <a:pt x="928" y="1748"/>
                    <a:pt x="1021" y="1842"/>
                    <a:pt x="1091" y="1898"/>
                  </a:cubicBezTo>
                  <a:cubicBezTo>
                    <a:pt x="1006" y="1931"/>
                    <a:pt x="921" y="1964"/>
                    <a:pt x="816" y="1997"/>
                  </a:cubicBezTo>
                  <a:cubicBezTo>
                    <a:pt x="777" y="2010"/>
                    <a:pt x="732" y="2023"/>
                    <a:pt x="673" y="2042"/>
                  </a:cubicBezTo>
                  <a:cubicBezTo>
                    <a:pt x="721" y="1976"/>
                    <a:pt x="825" y="1775"/>
                    <a:pt x="877" y="1631"/>
                  </a:cubicBezTo>
                  <a:cubicBezTo>
                    <a:pt x="882" y="1629"/>
                    <a:pt x="887" y="1627"/>
                    <a:pt x="892" y="1624"/>
                  </a:cubicBezTo>
                  <a:close/>
                  <a:moveTo>
                    <a:pt x="862" y="2042"/>
                  </a:moveTo>
                  <a:cubicBezTo>
                    <a:pt x="940" y="2016"/>
                    <a:pt x="1012" y="1990"/>
                    <a:pt x="1084" y="1957"/>
                  </a:cubicBezTo>
                  <a:cubicBezTo>
                    <a:pt x="1032" y="2088"/>
                    <a:pt x="960" y="2213"/>
                    <a:pt x="895" y="2331"/>
                  </a:cubicBezTo>
                  <a:cubicBezTo>
                    <a:pt x="862" y="2311"/>
                    <a:pt x="829" y="2292"/>
                    <a:pt x="803" y="2265"/>
                  </a:cubicBezTo>
                  <a:cubicBezTo>
                    <a:pt x="738" y="2219"/>
                    <a:pt x="679" y="2167"/>
                    <a:pt x="634" y="2115"/>
                  </a:cubicBezTo>
                  <a:cubicBezTo>
                    <a:pt x="712" y="2088"/>
                    <a:pt x="790" y="2069"/>
                    <a:pt x="862" y="2042"/>
                  </a:cubicBezTo>
                  <a:close/>
                  <a:moveTo>
                    <a:pt x="1141" y="1938"/>
                  </a:moveTo>
                  <a:cubicBezTo>
                    <a:pt x="1298" y="2029"/>
                    <a:pt x="1456" y="2069"/>
                    <a:pt x="1500" y="2075"/>
                  </a:cubicBezTo>
                  <a:cubicBezTo>
                    <a:pt x="1500" y="2082"/>
                    <a:pt x="1500" y="2082"/>
                    <a:pt x="1500" y="2082"/>
                  </a:cubicBezTo>
                  <a:cubicBezTo>
                    <a:pt x="1416" y="2134"/>
                    <a:pt x="1122" y="2246"/>
                    <a:pt x="985" y="2292"/>
                  </a:cubicBezTo>
                  <a:cubicBezTo>
                    <a:pt x="1057" y="2167"/>
                    <a:pt x="1109" y="2042"/>
                    <a:pt x="1141" y="1938"/>
                  </a:cubicBezTo>
                  <a:close/>
                  <a:moveTo>
                    <a:pt x="1117" y="1859"/>
                  </a:moveTo>
                  <a:cubicBezTo>
                    <a:pt x="1039" y="1793"/>
                    <a:pt x="961" y="1699"/>
                    <a:pt x="933" y="1608"/>
                  </a:cubicBezTo>
                  <a:cubicBezTo>
                    <a:pt x="991" y="1585"/>
                    <a:pt x="1048" y="1563"/>
                    <a:pt x="1109" y="1540"/>
                  </a:cubicBezTo>
                  <a:cubicBezTo>
                    <a:pt x="1127" y="1533"/>
                    <a:pt x="1146" y="1526"/>
                    <a:pt x="1166" y="1518"/>
                  </a:cubicBezTo>
                  <a:cubicBezTo>
                    <a:pt x="1178" y="1624"/>
                    <a:pt x="1153" y="1744"/>
                    <a:pt x="1117" y="1859"/>
                  </a:cubicBezTo>
                  <a:close/>
                  <a:moveTo>
                    <a:pt x="1122" y="1468"/>
                  </a:moveTo>
                  <a:cubicBezTo>
                    <a:pt x="1129" y="1384"/>
                    <a:pt x="1103" y="1325"/>
                    <a:pt x="1077" y="1273"/>
                  </a:cubicBezTo>
                  <a:cubicBezTo>
                    <a:pt x="1175" y="1214"/>
                    <a:pt x="1292" y="1149"/>
                    <a:pt x="1423" y="1084"/>
                  </a:cubicBezTo>
                  <a:cubicBezTo>
                    <a:pt x="1351" y="1195"/>
                    <a:pt x="1246" y="1325"/>
                    <a:pt x="1122" y="1468"/>
                  </a:cubicBezTo>
                  <a:close/>
                  <a:moveTo>
                    <a:pt x="1129" y="1181"/>
                  </a:moveTo>
                  <a:cubicBezTo>
                    <a:pt x="1181" y="1090"/>
                    <a:pt x="1214" y="999"/>
                    <a:pt x="1227" y="914"/>
                  </a:cubicBezTo>
                  <a:cubicBezTo>
                    <a:pt x="1299" y="940"/>
                    <a:pt x="1364" y="973"/>
                    <a:pt x="1429" y="1012"/>
                  </a:cubicBezTo>
                  <a:cubicBezTo>
                    <a:pt x="1318" y="1064"/>
                    <a:pt x="1220" y="1123"/>
                    <a:pt x="1129" y="1181"/>
                  </a:cubicBezTo>
                  <a:close/>
                  <a:moveTo>
                    <a:pt x="1599" y="614"/>
                  </a:moveTo>
                  <a:cubicBezTo>
                    <a:pt x="1469" y="666"/>
                    <a:pt x="1364" y="725"/>
                    <a:pt x="1240" y="810"/>
                  </a:cubicBezTo>
                  <a:cubicBezTo>
                    <a:pt x="1246" y="705"/>
                    <a:pt x="1227" y="614"/>
                    <a:pt x="1188" y="536"/>
                  </a:cubicBezTo>
                  <a:cubicBezTo>
                    <a:pt x="1325" y="562"/>
                    <a:pt x="1462" y="581"/>
                    <a:pt x="1599" y="614"/>
                  </a:cubicBezTo>
                  <a:close/>
                  <a:moveTo>
                    <a:pt x="1241" y="486"/>
                  </a:moveTo>
                  <a:cubicBezTo>
                    <a:pt x="1169" y="474"/>
                    <a:pt x="1087" y="461"/>
                    <a:pt x="988" y="445"/>
                  </a:cubicBezTo>
                  <a:cubicBezTo>
                    <a:pt x="1056" y="408"/>
                    <a:pt x="1106" y="376"/>
                    <a:pt x="1163" y="325"/>
                  </a:cubicBezTo>
                  <a:cubicBezTo>
                    <a:pt x="1180" y="377"/>
                    <a:pt x="1208" y="429"/>
                    <a:pt x="1241" y="486"/>
                  </a:cubicBezTo>
                  <a:close/>
                  <a:moveTo>
                    <a:pt x="1078" y="26"/>
                  </a:moveTo>
                  <a:cubicBezTo>
                    <a:pt x="1085" y="111"/>
                    <a:pt x="1104" y="189"/>
                    <a:pt x="1137" y="273"/>
                  </a:cubicBezTo>
                  <a:cubicBezTo>
                    <a:pt x="1032" y="247"/>
                    <a:pt x="784" y="208"/>
                    <a:pt x="693" y="202"/>
                  </a:cubicBezTo>
                  <a:cubicBezTo>
                    <a:pt x="843" y="111"/>
                    <a:pt x="1052" y="32"/>
                    <a:pt x="1078" y="26"/>
                  </a:cubicBezTo>
                  <a:close/>
                  <a:moveTo>
                    <a:pt x="1150" y="306"/>
                  </a:moveTo>
                  <a:cubicBezTo>
                    <a:pt x="1106" y="331"/>
                    <a:pt x="1020" y="374"/>
                    <a:pt x="927" y="435"/>
                  </a:cubicBezTo>
                  <a:cubicBezTo>
                    <a:pt x="915" y="433"/>
                    <a:pt x="903" y="431"/>
                    <a:pt x="891" y="429"/>
                  </a:cubicBezTo>
                  <a:cubicBezTo>
                    <a:pt x="828" y="371"/>
                    <a:pt x="705" y="253"/>
                    <a:pt x="667" y="215"/>
                  </a:cubicBezTo>
                  <a:cubicBezTo>
                    <a:pt x="745" y="247"/>
                    <a:pt x="1013" y="299"/>
                    <a:pt x="1150" y="306"/>
                  </a:cubicBezTo>
                  <a:close/>
                  <a:moveTo>
                    <a:pt x="608" y="260"/>
                  </a:moveTo>
                  <a:cubicBezTo>
                    <a:pt x="621" y="247"/>
                    <a:pt x="634" y="241"/>
                    <a:pt x="654" y="228"/>
                  </a:cubicBezTo>
                  <a:cubicBezTo>
                    <a:pt x="683" y="267"/>
                    <a:pt x="753" y="353"/>
                    <a:pt x="802" y="413"/>
                  </a:cubicBezTo>
                  <a:cubicBezTo>
                    <a:pt x="724" y="400"/>
                    <a:pt x="617" y="380"/>
                    <a:pt x="547" y="354"/>
                  </a:cubicBezTo>
                  <a:cubicBezTo>
                    <a:pt x="544" y="319"/>
                    <a:pt x="580" y="279"/>
                    <a:pt x="608" y="260"/>
                  </a:cubicBezTo>
                  <a:close/>
                  <a:moveTo>
                    <a:pt x="580" y="405"/>
                  </a:moveTo>
                  <a:cubicBezTo>
                    <a:pt x="632" y="425"/>
                    <a:pt x="698" y="438"/>
                    <a:pt x="763" y="457"/>
                  </a:cubicBezTo>
                  <a:cubicBezTo>
                    <a:pt x="796" y="542"/>
                    <a:pt x="815" y="614"/>
                    <a:pt x="835" y="686"/>
                  </a:cubicBezTo>
                  <a:cubicBezTo>
                    <a:pt x="776" y="581"/>
                    <a:pt x="691" y="484"/>
                    <a:pt x="580" y="405"/>
                  </a:cubicBezTo>
                  <a:close/>
                  <a:moveTo>
                    <a:pt x="789" y="464"/>
                  </a:moveTo>
                  <a:cubicBezTo>
                    <a:pt x="920" y="490"/>
                    <a:pt x="1050" y="516"/>
                    <a:pt x="1129" y="529"/>
                  </a:cubicBezTo>
                  <a:cubicBezTo>
                    <a:pt x="1070" y="555"/>
                    <a:pt x="946" y="634"/>
                    <a:pt x="881" y="705"/>
                  </a:cubicBezTo>
                  <a:cubicBezTo>
                    <a:pt x="855" y="594"/>
                    <a:pt x="815" y="503"/>
                    <a:pt x="789" y="464"/>
                  </a:cubicBezTo>
                  <a:close/>
                  <a:moveTo>
                    <a:pt x="887" y="1214"/>
                  </a:moveTo>
                  <a:cubicBezTo>
                    <a:pt x="926" y="1234"/>
                    <a:pt x="959" y="1253"/>
                    <a:pt x="985" y="1279"/>
                  </a:cubicBezTo>
                  <a:cubicBezTo>
                    <a:pt x="907" y="1332"/>
                    <a:pt x="841" y="1384"/>
                    <a:pt x="783" y="1429"/>
                  </a:cubicBezTo>
                  <a:cubicBezTo>
                    <a:pt x="835" y="1358"/>
                    <a:pt x="868" y="1286"/>
                    <a:pt x="887" y="1214"/>
                  </a:cubicBezTo>
                  <a:close/>
                  <a:moveTo>
                    <a:pt x="730" y="1501"/>
                  </a:moveTo>
                  <a:cubicBezTo>
                    <a:pt x="789" y="1462"/>
                    <a:pt x="868" y="1403"/>
                    <a:pt x="966" y="1345"/>
                  </a:cubicBezTo>
                  <a:cubicBezTo>
                    <a:pt x="874" y="1462"/>
                    <a:pt x="750" y="1573"/>
                    <a:pt x="593" y="1664"/>
                  </a:cubicBezTo>
                  <a:cubicBezTo>
                    <a:pt x="646" y="1612"/>
                    <a:pt x="691" y="1553"/>
                    <a:pt x="730" y="1501"/>
                  </a:cubicBezTo>
                  <a:close/>
                  <a:moveTo>
                    <a:pt x="564" y="1773"/>
                  </a:moveTo>
                  <a:cubicBezTo>
                    <a:pt x="649" y="1730"/>
                    <a:pt x="728" y="1694"/>
                    <a:pt x="807" y="1660"/>
                  </a:cubicBezTo>
                  <a:cubicBezTo>
                    <a:pt x="736" y="1818"/>
                    <a:pt x="643" y="1969"/>
                    <a:pt x="601" y="2036"/>
                  </a:cubicBezTo>
                  <a:cubicBezTo>
                    <a:pt x="594" y="2036"/>
                    <a:pt x="594" y="2042"/>
                    <a:pt x="594" y="2049"/>
                  </a:cubicBezTo>
                  <a:cubicBezTo>
                    <a:pt x="551" y="1967"/>
                    <a:pt x="531" y="1874"/>
                    <a:pt x="564" y="1773"/>
                  </a:cubicBezTo>
                  <a:close/>
                  <a:moveTo>
                    <a:pt x="104" y="2200"/>
                  </a:moveTo>
                  <a:cubicBezTo>
                    <a:pt x="124" y="2095"/>
                    <a:pt x="228" y="1957"/>
                    <a:pt x="352" y="1892"/>
                  </a:cubicBezTo>
                  <a:cubicBezTo>
                    <a:pt x="354" y="1890"/>
                    <a:pt x="355" y="1888"/>
                    <a:pt x="356" y="1886"/>
                  </a:cubicBezTo>
                  <a:cubicBezTo>
                    <a:pt x="403" y="1859"/>
                    <a:pt x="447" y="1835"/>
                    <a:pt x="489" y="1812"/>
                  </a:cubicBezTo>
                  <a:cubicBezTo>
                    <a:pt x="488" y="1818"/>
                    <a:pt x="486" y="1825"/>
                    <a:pt x="483" y="1833"/>
                  </a:cubicBezTo>
                  <a:cubicBezTo>
                    <a:pt x="477" y="1859"/>
                    <a:pt x="477" y="1885"/>
                    <a:pt x="477" y="1911"/>
                  </a:cubicBezTo>
                  <a:cubicBezTo>
                    <a:pt x="477" y="1970"/>
                    <a:pt x="496" y="2029"/>
                    <a:pt x="535" y="2088"/>
                  </a:cubicBezTo>
                  <a:cubicBezTo>
                    <a:pt x="398" y="2128"/>
                    <a:pt x="248" y="2174"/>
                    <a:pt x="104" y="2213"/>
                  </a:cubicBezTo>
                  <a:cubicBezTo>
                    <a:pt x="104" y="2206"/>
                    <a:pt x="104" y="2200"/>
                    <a:pt x="104" y="2200"/>
                  </a:cubicBezTo>
                  <a:close/>
                  <a:moveTo>
                    <a:pt x="105" y="2239"/>
                  </a:moveTo>
                  <a:cubicBezTo>
                    <a:pt x="242" y="2206"/>
                    <a:pt x="386" y="2174"/>
                    <a:pt x="536" y="2141"/>
                  </a:cubicBezTo>
                  <a:cubicBezTo>
                    <a:pt x="425" y="2298"/>
                    <a:pt x="333" y="2416"/>
                    <a:pt x="275" y="2508"/>
                  </a:cubicBezTo>
                  <a:cubicBezTo>
                    <a:pt x="196" y="2442"/>
                    <a:pt x="111" y="2344"/>
                    <a:pt x="105" y="2239"/>
                  </a:cubicBezTo>
                  <a:close/>
                  <a:moveTo>
                    <a:pt x="294" y="2521"/>
                  </a:moveTo>
                  <a:cubicBezTo>
                    <a:pt x="386" y="2396"/>
                    <a:pt x="490" y="2278"/>
                    <a:pt x="588" y="2160"/>
                  </a:cubicBezTo>
                  <a:cubicBezTo>
                    <a:pt x="608" y="2187"/>
                    <a:pt x="634" y="2213"/>
                    <a:pt x="660" y="2239"/>
                  </a:cubicBezTo>
                  <a:cubicBezTo>
                    <a:pt x="712" y="2285"/>
                    <a:pt x="764" y="2324"/>
                    <a:pt x="823" y="2357"/>
                  </a:cubicBezTo>
                  <a:cubicBezTo>
                    <a:pt x="653" y="2416"/>
                    <a:pt x="484" y="2475"/>
                    <a:pt x="314" y="2534"/>
                  </a:cubicBezTo>
                  <a:cubicBezTo>
                    <a:pt x="307" y="2528"/>
                    <a:pt x="301" y="2528"/>
                    <a:pt x="294" y="2521"/>
                  </a:cubicBezTo>
                  <a:close/>
                  <a:moveTo>
                    <a:pt x="640" y="2691"/>
                  </a:moveTo>
                  <a:cubicBezTo>
                    <a:pt x="497" y="2639"/>
                    <a:pt x="425" y="2613"/>
                    <a:pt x="333" y="2547"/>
                  </a:cubicBezTo>
                  <a:cubicBezTo>
                    <a:pt x="405" y="2528"/>
                    <a:pt x="705" y="2449"/>
                    <a:pt x="849" y="2403"/>
                  </a:cubicBezTo>
                  <a:cubicBezTo>
                    <a:pt x="771" y="2541"/>
                    <a:pt x="699" y="2645"/>
                    <a:pt x="666" y="2698"/>
                  </a:cubicBezTo>
                  <a:cubicBezTo>
                    <a:pt x="660" y="2691"/>
                    <a:pt x="653" y="2691"/>
                    <a:pt x="640" y="2691"/>
                  </a:cubicBezTo>
                  <a:close/>
                  <a:moveTo>
                    <a:pt x="1280" y="2803"/>
                  </a:moveTo>
                  <a:cubicBezTo>
                    <a:pt x="1162" y="2790"/>
                    <a:pt x="921" y="2757"/>
                    <a:pt x="764" y="2718"/>
                  </a:cubicBezTo>
                  <a:cubicBezTo>
                    <a:pt x="986" y="2672"/>
                    <a:pt x="1130" y="2645"/>
                    <a:pt x="1378" y="2528"/>
                  </a:cubicBezTo>
                  <a:cubicBezTo>
                    <a:pt x="1339" y="2645"/>
                    <a:pt x="1299" y="2757"/>
                    <a:pt x="1280" y="2803"/>
                  </a:cubicBezTo>
                  <a:close/>
                  <a:moveTo>
                    <a:pt x="725" y="2712"/>
                  </a:moveTo>
                  <a:cubicBezTo>
                    <a:pt x="718" y="2712"/>
                    <a:pt x="718" y="2712"/>
                    <a:pt x="718" y="2712"/>
                  </a:cubicBezTo>
                  <a:cubicBezTo>
                    <a:pt x="712" y="2712"/>
                    <a:pt x="705" y="2705"/>
                    <a:pt x="699" y="2705"/>
                  </a:cubicBezTo>
                  <a:cubicBezTo>
                    <a:pt x="790" y="2600"/>
                    <a:pt x="862" y="2502"/>
                    <a:pt x="921" y="2403"/>
                  </a:cubicBezTo>
                  <a:cubicBezTo>
                    <a:pt x="1136" y="2488"/>
                    <a:pt x="1352" y="2508"/>
                    <a:pt x="1378" y="2508"/>
                  </a:cubicBezTo>
                  <a:cubicBezTo>
                    <a:pt x="1280" y="2548"/>
                    <a:pt x="751" y="2696"/>
                    <a:pt x="725" y="2712"/>
                  </a:cubicBezTo>
                  <a:close/>
                  <a:moveTo>
                    <a:pt x="1489" y="2141"/>
                  </a:moveTo>
                  <a:cubicBezTo>
                    <a:pt x="1469" y="2226"/>
                    <a:pt x="1430" y="2364"/>
                    <a:pt x="1391" y="2495"/>
                  </a:cubicBezTo>
                  <a:cubicBezTo>
                    <a:pt x="1247" y="2468"/>
                    <a:pt x="1091" y="2429"/>
                    <a:pt x="960" y="2364"/>
                  </a:cubicBezTo>
                  <a:cubicBezTo>
                    <a:pt x="1104" y="2298"/>
                    <a:pt x="1410" y="2160"/>
                    <a:pt x="1502" y="2101"/>
                  </a:cubicBezTo>
                  <a:cubicBezTo>
                    <a:pt x="1495" y="2115"/>
                    <a:pt x="1495" y="2128"/>
                    <a:pt x="1489" y="2141"/>
                  </a:cubicBezTo>
                  <a:close/>
                  <a:moveTo>
                    <a:pt x="1508" y="2062"/>
                  </a:moveTo>
                  <a:cubicBezTo>
                    <a:pt x="1391" y="2029"/>
                    <a:pt x="1280" y="1977"/>
                    <a:pt x="1182" y="1911"/>
                  </a:cubicBezTo>
                  <a:cubicBezTo>
                    <a:pt x="1384" y="1807"/>
                    <a:pt x="1521" y="1708"/>
                    <a:pt x="1534" y="1689"/>
                  </a:cubicBezTo>
                  <a:cubicBezTo>
                    <a:pt x="1534" y="1826"/>
                    <a:pt x="1528" y="1957"/>
                    <a:pt x="1508" y="2062"/>
                  </a:cubicBezTo>
                  <a:close/>
                  <a:moveTo>
                    <a:pt x="1169" y="1866"/>
                  </a:moveTo>
                  <a:cubicBezTo>
                    <a:pt x="1212" y="1704"/>
                    <a:pt x="1226" y="1577"/>
                    <a:pt x="1222" y="1498"/>
                  </a:cubicBezTo>
                  <a:cubicBezTo>
                    <a:pt x="1226" y="1496"/>
                    <a:pt x="1229" y="1495"/>
                    <a:pt x="1233" y="1494"/>
                  </a:cubicBezTo>
                  <a:cubicBezTo>
                    <a:pt x="1306" y="1543"/>
                    <a:pt x="1473" y="1644"/>
                    <a:pt x="1534" y="1662"/>
                  </a:cubicBezTo>
                  <a:cubicBezTo>
                    <a:pt x="1450" y="1728"/>
                    <a:pt x="1332" y="1793"/>
                    <a:pt x="1169" y="1866"/>
                  </a:cubicBezTo>
                  <a:close/>
                  <a:moveTo>
                    <a:pt x="1273" y="1479"/>
                  </a:moveTo>
                  <a:cubicBezTo>
                    <a:pt x="1347" y="1453"/>
                    <a:pt x="1428" y="1427"/>
                    <a:pt x="1513" y="1400"/>
                  </a:cubicBezTo>
                  <a:cubicBezTo>
                    <a:pt x="1529" y="1483"/>
                    <a:pt x="1534" y="1566"/>
                    <a:pt x="1534" y="1643"/>
                  </a:cubicBezTo>
                  <a:cubicBezTo>
                    <a:pt x="1463" y="1609"/>
                    <a:pt x="1335" y="1524"/>
                    <a:pt x="1273" y="1479"/>
                  </a:cubicBezTo>
                  <a:close/>
                  <a:moveTo>
                    <a:pt x="1175" y="1449"/>
                  </a:moveTo>
                  <a:cubicBezTo>
                    <a:pt x="1325" y="1312"/>
                    <a:pt x="1436" y="1181"/>
                    <a:pt x="1514" y="1064"/>
                  </a:cubicBezTo>
                  <a:cubicBezTo>
                    <a:pt x="1606" y="1123"/>
                    <a:pt x="1691" y="1188"/>
                    <a:pt x="1762" y="1260"/>
                  </a:cubicBezTo>
                  <a:cubicBezTo>
                    <a:pt x="1593" y="1305"/>
                    <a:pt x="1390" y="1371"/>
                    <a:pt x="1175" y="1449"/>
                  </a:cubicBezTo>
                  <a:close/>
                  <a:moveTo>
                    <a:pt x="1586" y="1005"/>
                  </a:moveTo>
                  <a:cubicBezTo>
                    <a:pt x="1756" y="934"/>
                    <a:pt x="1945" y="862"/>
                    <a:pt x="2141" y="810"/>
                  </a:cubicBezTo>
                  <a:cubicBezTo>
                    <a:pt x="2076" y="921"/>
                    <a:pt x="1971" y="1038"/>
                    <a:pt x="1808" y="1247"/>
                  </a:cubicBezTo>
                  <a:cubicBezTo>
                    <a:pt x="1743" y="1149"/>
                    <a:pt x="1671" y="1071"/>
                    <a:pt x="1586" y="1005"/>
                  </a:cubicBezTo>
                  <a:close/>
                  <a:moveTo>
                    <a:pt x="1860" y="1234"/>
                  </a:moveTo>
                  <a:cubicBezTo>
                    <a:pt x="2017" y="1090"/>
                    <a:pt x="2089" y="999"/>
                    <a:pt x="2174" y="816"/>
                  </a:cubicBezTo>
                  <a:cubicBezTo>
                    <a:pt x="2357" y="914"/>
                    <a:pt x="2481" y="1031"/>
                    <a:pt x="2546" y="1110"/>
                  </a:cubicBezTo>
                  <a:cubicBezTo>
                    <a:pt x="2546" y="1110"/>
                    <a:pt x="2553" y="1116"/>
                    <a:pt x="2566" y="1123"/>
                  </a:cubicBezTo>
                  <a:cubicBezTo>
                    <a:pt x="2474" y="1123"/>
                    <a:pt x="2233" y="1142"/>
                    <a:pt x="1860" y="1234"/>
                  </a:cubicBezTo>
                  <a:close/>
                  <a:moveTo>
                    <a:pt x="5778" y="663"/>
                  </a:moveTo>
                  <a:cubicBezTo>
                    <a:pt x="5791" y="663"/>
                    <a:pt x="5797" y="657"/>
                    <a:pt x="5803" y="651"/>
                  </a:cubicBezTo>
                  <a:cubicBezTo>
                    <a:pt x="5810" y="644"/>
                    <a:pt x="5810" y="638"/>
                    <a:pt x="5810" y="632"/>
                  </a:cubicBezTo>
                  <a:cubicBezTo>
                    <a:pt x="5810" y="625"/>
                    <a:pt x="5810" y="619"/>
                    <a:pt x="5803" y="613"/>
                  </a:cubicBezTo>
                  <a:cubicBezTo>
                    <a:pt x="5791" y="606"/>
                    <a:pt x="5784" y="600"/>
                    <a:pt x="5765" y="600"/>
                  </a:cubicBezTo>
                  <a:cubicBezTo>
                    <a:pt x="5765" y="600"/>
                    <a:pt x="5764" y="600"/>
                    <a:pt x="5732" y="600"/>
                  </a:cubicBezTo>
                  <a:cubicBezTo>
                    <a:pt x="5732" y="600"/>
                    <a:pt x="5732" y="600"/>
                    <a:pt x="5732" y="720"/>
                  </a:cubicBezTo>
                  <a:cubicBezTo>
                    <a:pt x="5732" y="720"/>
                    <a:pt x="5732" y="720"/>
                    <a:pt x="5752" y="720"/>
                  </a:cubicBezTo>
                  <a:cubicBezTo>
                    <a:pt x="5752" y="720"/>
                    <a:pt x="5752" y="720"/>
                    <a:pt x="5752" y="668"/>
                  </a:cubicBezTo>
                  <a:cubicBezTo>
                    <a:pt x="5752" y="668"/>
                    <a:pt x="5752" y="668"/>
                    <a:pt x="5758" y="668"/>
                  </a:cubicBezTo>
                  <a:cubicBezTo>
                    <a:pt x="5771" y="668"/>
                    <a:pt x="5778" y="675"/>
                    <a:pt x="5784" y="688"/>
                  </a:cubicBezTo>
                  <a:cubicBezTo>
                    <a:pt x="5784" y="688"/>
                    <a:pt x="5784" y="688"/>
                    <a:pt x="5797" y="720"/>
                  </a:cubicBezTo>
                  <a:cubicBezTo>
                    <a:pt x="5797" y="720"/>
                    <a:pt x="5797" y="720"/>
                    <a:pt x="5816" y="720"/>
                  </a:cubicBezTo>
                  <a:cubicBezTo>
                    <a:pt x="5803" y="689"/>
                    <a:pt x="5803" y="689"/>
                    <a:pt x="5803" y="689"/>
                  </a:cubicBezTo>
                  <a:cubicBezTo>
                    <a:pt x="5797" y="676"/>
                    <a:pt x="5784" y="670"/>
                    <a:pt x="5778" y="663"/>
                  </a:cubicBezTo>
                  <a:close/>
                  <a:moveTo>
                    <a:pt x="5771" y="656"/>
                  </a:moveTo>
                  <a:cubicBezTo>
                    <a:pt x="5771" y="656"/>
                    <a:pt x="5770" y="656"/>
                    <a:pt x="5752" y="656"/>
                  </a:cubicBezTo>
                  <a:cubicBezTo>
                    <a:pt x="5752" y="656"/>
                    <a:pt x="5752" y="656"/>
                    <a:pt x="5752" y="612"/>
                  </a:cubicBezTo>
                  <a:cubicBezTo>
                    <a:pt x="5752" y="612"/>
                    <a:pt x="5752" y="612"/>
                    <a:pt x="5765" y="612"/>
                  </a:cubicBezTo>
                  <a:cubicBezTo>
                    <a:pt x="5778" y="612"/>
                    <a:pt x="5784" y="619"/>
                    <a:pt x="5784" y="619"/>
                  </a:cubicBezTo>
                  <a:cubicBezTo>
                    <a:pt x="5791" y="625"/>
                    <a:pt x="5791" y="625"/>
                    <a:pt x="5791" y="631"/>
                  </a:cubicBezTo>
                  <a:cubicBezTo>
                    <a:pt x="5791" y="650"/>
                    <a:pt x="5784" y="656"/>
                    <a:pt x="5771" y="656"/>
                  </a:cubicBezTo>
                  <a:close/>
                  <a:moveTo>
                    <a:pt x="5771" y="568"/>
                  </a:moveTo>
                  <a:cubicBezTo>
                    <a:pt x="5745" y="568"/>
                    <a:pt x="5720" y="574"/>
                    <a:pt x="5700" y="593"/>
                  </a:cubicBezTo>
                  <a:cubicBezTo>
                    <a:pt x="5687" y="612"/>
                    <a:pt x="5675" y="638"/>
                    <a:pt x="5675" y="663"/>
                  </a:cubicBezTo>
                  <a:cubicBezTo>
                    <a:pt x="5675" y="689"/>
                    <a:pt x="5687" y="708"/>
                    <a:pt x="5700" y="727"/>
                  </a:cubicBezTo>
                  <a:cubicBezTo>
                    <a:pt x="5720" y="746"/>
                    <a:pt x="5745" y="753"/>
                    <a:pt x="5771" y="753"/>
                  </a:cubicBezTo>
                  <a:cubicBezTo>
                    <a:pt x="5797" y="753"/>
                    <a:pt x="5816" y="746"/>
                    <a:pt x="5836" y="727"/>
                  </a:cubicBezTo>
                  <a:cubicBezTo>
                    <a:pt x="5855" y="708"/>
                    <a:pt x="5868" y="689"/>
                    <a:pt x="5868" y="657"/>
                  </a:cubicBezTo>
                  <a:cubicBezTo>
                    <a:pt x="5868" y="632"/>
                    <a:pt x="5855" y="612"/>
                    <a:pt x="5836" y="593"/>
                  </a:cubicBezTo>
                  <a:cubicBezTo>
                    <a:pt x="5816" y="574"/>
                    <a:pt x="5797" y="568"/>
                    <a:pt x="5771" y="568"/>
                  </a:cubicBezTo>
                  <a:close/>
                  <a:moveTo>
                    <a:pt x="5829" y="721"/>
                  </a:moveTo>
                  <a:cubicBezTo>
                    <a:pt x="5810" y="734"/>
                    <a:pt x="5791" y="746"/>
                    <a:pt x="5771" y="746"/>
                  </a:cubicBezTo>
                  <a:cubicBezTo>
                    <a:pt x="5745" y="746"/>
                    <a:pt x="5726" y="734"/>
                    <a:pt x="5713" y="721"/>
                  </a:cubicBezTo>
                  <a:cubicBezTo>
                    <a:pt x="5694" y="702"/>
                    <a:pt x="5687" y="683"/>
                    <a:pt x="5687" y="663"/>
                  </a:cubicBezTo>
                  <a:cubicBezTo>
                    <a:pt x="5687" y="638"/>
                    <a:pt x="5694" y="619"/>
                    <a:pt x="5713" y="600"/>
                  </a:cubicBezTo>
                  <a:cubicBezTo>
                    <a:pt x="5726" y="587"/>
                    <a:pt x="5745" y="580"/>
                    <a:pt x="5771" y="580"/>
                  </a:cubicBezTo>
                  <a:cubicBezTo>
                    <a:pt x="5791" y="580"/>
                    <a:pt x="5816" y="587"/>
                    <a:pt x="5829" y="600"/>
                  </a:cubicBezTo>
                  <a:cubicBezTo>
                    <a:pt x="5849" y="619"/>
                    <a:pt x="5855" y="638"/>
                    <a:pt x="5855" y="663"/>
                  </a:cubicBezTo>
                  <a:cubicBezTo>
                    <a:pt x="5855" y="683"/>
                    <a:pt x="5849" y="702"/>
                    <a:pt x="5829" y="721"/>
                  </a:cubicBezTo>
                  <a:close/>
                  <a:moveTo>
                    <a:pt x="2956" y="980"/>
                  </a:moveTo>
                  <a:cubicBezTo>
                    <a:pt x="2904" y="980"/>
                    <a:pt x="2904" y="980"/>
                    <a:pt x="2904" y="980"/>
                  </a:cubicBezTo>
                  <a:cubicBezTo>
                    <a:pt x="2904" y="500"/>
                    <a:pt x="2904" y="500"/>
                    <a:pt x="2904" y="500"/>
                  </a:cubicBezTo>
                  <a:cubicBezTo>
                    <a:pt x="2984" y="500"/>
                    <a:pt x="2984" y="500"/>
                    <a:pt x="2984" y="500"/>
                  </a:cubicBezTo>
                  <a:cubicBezTo>
                    <a:pt x="3127" y="836"/>
                    <a:pt x="3127" y="835"/>
                    <a:pt x="3127" y="835"/>
                  </a:cubicBezTo>
                  <a:cubicBezTo>
                    <a:pt x="3140" y="861"/>
                    <a:pt x="3147" y="880"/>
                    <a:pt x="3147" y="896"/>
                  </a:cubicBezTo>
                  <a:cubicBezTo>
                    <a:pt x="3153" y="896"/>
                    <a:pt x="3153" y="896"/>
                    <a:pt x="3153" y="896"/>
                  </a:cubicBezTo>
                  <a:cubicBezTo>
                    <a:pt x="3160" y="868"/>
                    <a:pt x="3167" y="848"/>
                    <a:pt x="3173" y="835"/>
                  </a:cubicBezTo>
                  <a:cubicBezTo>
                    <a:pt x="3323" y="502"/>
                    <a:pt x="3323" y="500"/>
                    <a:pt x="3323" y="500"/>
                  </a:cubicBezTo>
                  <a:cubicBezTo>
                    <a:pt x="3395" y="500"/>
                    <a:pt x="3396" y="500"/>
                    <a:pt x="3396" y="500"/>
                  </a:cubicBezTo>
                  <a:cubicBezTo>
                    <a:pt x="3396" y="980"/>
                    <a:pt x="3396" y="980"/>
                    <a:pt x="3396" y="980"/>
                  </a:cubicBezTo>
                  <a:cubicBezTo>
                    <a:pt x="3336" y="980"/>
                    <a:pt x="3336" y="980"/>
                    <a:pt x="3336" y="980"/>
                  </a:cubicBezTo>
                  <a:cubicBezTo>
                    <a:pt x="3336" y="660"/>
                    <a:pt x="3336" y="659"/>
                    <a:pt x="3336" y="659"/>
                  </a:cubicBezTo>
                  <a:cubicBezTo>
                    <a:pt x="3336" y="633"/>
                    <a:pt x="3336" y="607"/>
                    <a:pt x="3343" y="567"/>
                  </a:cubicBezTo>
                  <a:cubicBezTo>
                    <a:pt x="3336" y="587"/>
                    <a:pt x="3330" y="607"/>
                    <a:pt x="3323" y="613"/>
                  </a:cubicBezTo>
                  <a:cubicBezTo>
                    <a:pt x="3167" y="980"/>
                    <a:pt x="3167" y="980"/>
                    <a:pt x="3167" y="980"/>
                  </a:cubicBezTo>
                  <a:cubicBezTo>
                    <a:pt x="3134" y="980"/>
                    <a:pt x="3134" y="980"/>
                    <a:pt x="3134" y="980"/>
                  </a:cubicBezTo>
                  <a:cubicBezTo>
                    <a:pt x="2971" y="612"/>
                    <a:pt x="2970" y="613"/>
                    <a:pt x="2970" y="613"/>
                  </a:cubicBezTo>
                  <a:cubicBezTo>
                    <a:pt x="2970" y="607"/>
                    <a:pt x="2964" y="587"/>
                    <a:pt x="2956" y="567"/>
                  </a:cubicBezTo>
                  <a:cubicBezTo>
                    <a:pt x="2956" y="587"/>
                    <a:pt x="2956" y="619"/>
                    <a:pt x="2956" y="659"/>
                  </a:cubicBezTo>
                  <a:cubicBezTo>
                    <a:pt x="2956" y="979"/>
                    <a:pt x="2956" y="980"/>
                    <a:pt x="2956" y="980"/>
                  </a:cubicBezTo>
                  <a:close/>
                  <a:moveTo>
                    <a:pt x="3498" y="514"/>
                  </a:moveTo>
                  <a:cubicBezTo>
                    <a:pt x="3498" y="507"/>
                    <a:pt x="3505" y="501"/>
                    <a:pt x="3511" y="494"/>
                  </a:cubicBezTo>
                  <a:cubicBezTo>
                    <a:pt x="3518" y="488"/>
                    <a:pt x="3525" y="481"/>
                    <a:pt x="3538" y="481"/>
                  </a:cubicBezTo>
                  <a:cubicBezTo>
                    <a:pt x="3545" y="481"/>
                    <a:pt x="3558" y="488"/>
                    <a:pt x="3565" y="494"/>
                  </a:cubicBezTo>
                  <a:cubicBezTo>
                    <a:pt x="3572" y="501"/>
                    <a:pt x="3572" y="507"/>
                    <a:pt x="3572" y="514"/>
                  </a:cubicBezTo>
                  <a:cubicBezTo>
                    <a:pt x="3572" y="527"/>
                    <a:pt x="3572" y="534"/>
                    <a:pt x="3565" y="540"/>
                  </a:cubicBezTo>
                  <a:cubicBezTo>
                    <a:pt x="3558" y="547"/>
                    <a:pt x="3545" y="553"/>
                    <a:pt x="3538" y="553"/>
                  </a:cubicBezTo>
                  <a:cubicBezTo>
                    <a:pt x="3525" y="553"/>
                    <a:pt x="3518" y="547"/>
                    <a:pt x="3511" y="540"/>
                  </a:cubicBezTo>
                  <a:cubicBezTo>
                    <a:pt x="3505" y="534"/>
                    <a:pt x="3498" y="527"/>
                    <a:pt x="3498" y="514"/>
                  </a:cubicBezTo>
                  <a:close/>
                  <a:moveTo>
                    <a:pt x="3512" y="640"/>
                  </a:moveTo>
                  <a:cubicBezTo>
                    <a:pt x="3564" y="640"/>
                    <a:pt x="3564" y="640"/>
                    <a:pt x="3564" y="640"/>
                  </a:cubicBezTo>
                  <a:cubicBezTo>
                    <a:pt x="3564" y="980"/>
                    <a:pt x="3564" y="980"/>
                    <a:pt x="3564" y="980"/>
                  </a:cubicBezTo>
                  <a:cubicBezTo>
                    <a:pt x="3512" y="980"/>
                    <a:pt x="3512" y="980"/>
                    <a:pt x="3512" y="980"/>
                  </a:cubicBezTo>
                  <a:cubicBezTo>
                    <a:pt x="3512" y="640"/>
                    <a:pt x="3512" y="640"/>
                    <a:pt x="3512" y="640"/>
                  </a:cubicBezTo>
                  <a:close/>
                  <a:moveTo>
                    <a:pt x="3806" y="987"/>
                  </a:moveTo>
                  <a:cubicBezTo>
                    <a:pt x="3761" y="987"/>
                    <a:pt x="3722" y="974"/>
                    <a:pt x="3689" y="941"/>
                  </a:cubicBezTo>
                  <a:cubicBezTo>
                    <a:pt x="3663" y="908"/>
                    <a:pt x="3650" y="868"/>
                    <a:pt x="3650" y="815"/>
                  </a:cubicBezTo>
                  <a:cubicBezTo>
                    <a:pt x="3650" y="762"/>
                    <a:pt x="3663" y="716"/>
                    <a:pt x="3696" y="682"/>
                  </a:cubicBezTo>
                  <a:cubicBezTo>
                    <a:pt x="3728" y="643"/>
                    <a:pt x="3774" y="629"/>
                    <a:pt x="3826" y="629"/>
                  </a:cubicBezTo>
                  <a:cubicBezTo>
                    <a:pt x="3852" y="629"/>
                    <a:pt x="3880" y="636"/>
                    <a:pt x="3904" y="643"/>
                  </a:cubicBezTo>
                  <a:cubicBezTo>
                    <a:pt x="3904" y="702"/>
                    <a:pt x="3904" y="702"/>
                    <a:pt x="3904" y="702"/>
                  </a:cubicBezTo>
                  <a:cubicBezTo>
                    <a:pt x="3880" y="682"/>
                    <a:pt x="3852" y="676"/>
                    <a:pt x="3820" y="676"/>
                  </a:cubicBezTo>
                  <a:cubicBezTo>
                    <a:pt x="3787" y="676"/>
                    <a:pt x="3761" y="689"/>
                    <a:pt x="3742" y="709"/>
                  </a:cubicBezTo>
                  <a:cubicBezTo>
                    <a:pt x="3715" y="735"/>
                    <a:pt x="3702" y="769"/>
                    <a:pt x="3702" y="815"/>
                  </a:cubicBezTo>
                  <a:cubicBezTo>
                    <a:pt x="3702" y="855"/>
                    <a:pt x="3715" y="881"/>
                    <a:pt x="3735" y="908"/>
                  </a:cubicBezTo>
                  <a:cubicBezTo>
                    <a:pt x="3754" y="928"/>
                    <a:pt x="3787" y="941"/>
                    <a:pt x="3820" y="941"/>
                  </a:cubicBezTo>
                  <a:cubicBezTo>
                    <a:pt x="3846" y="941"/>
                    <a:pt x="3880" y="934"/>
                    <a:pt x="3904" y="914"/>
                  </a:cubicBezTo>
                  <a:cubicBezTo>
                    <a:pt x="3904" y="967"/>
                    <a:pt x="3904" y="967"/>
                    <a:pt x="3904" y="967"/>
                  </a:cubicBezTo>
                  <a:cubicBezTo>
                    <a:pt x="3880" y="981"/>
                    <a:pt x="3846" y="987"/>
                    <a:pt x="3806" y="987"/>
                  </a:cubicBezTo>
                  <a:close/>
                  <a:moveTo>
                    <a:pt x="4040" y="980"/>
                  </a:moveTo>
                  <a:cubicBezTo>
                    <a:pt x="3984" y="980"/>
                    <a:pt x="3984" y="980"/>
                    <a:pt x="3984" y="980"/>
                  </a:cubicBezTo>
                  <a:cubicBezTo>
                    <a:pt x="3984" y="636"/>
                    <a:pt x="3984" y="636"/>
                    <a:pt x="3984" y="636"/>
                  </a:cubicBezTo>
                  <a:cubicBezTo>
                    <a:pt x="4040" y="636"/>
                    <a:pt x="4040" y="636"/>
                    <a:pt x="4040" y="636"/>
                  </a:cubicBezTo>
                  <a:cubicBezTo>
                    <a:pt x="4040" y="708"/>
                    <a:pt x="4040" y="709"/>
                    <a:pt x="4040" y="709"/>
                  </a:cubicBezTo>
                  <a:cubicBezTo>
                    <a:pt x="4048" y="682"/>
                    <a:pt x="4060" y="662"/>
                    <a:pt x="4079" y="649"/>
                  </a:cubicBezTo>
                  <a:cubicBezTo>
                    <a:pt x="4092" y="636"/>
                    <a:pt x="4111" y="629"/>
                    <a:pt x="4124" y="629"/>
                  </a:cubicBezTo>
                  <a:cubicBezTo>
                    <a:pt x="4143" y="629"/>
                    <a:pt x="4148" y="629"/>
                    <a:pt x="4156" y="636"/>
                  </a:cubicBezTo>
                  <a:cubicBezTo>
                    <a:pt x="4156" y="689"/>
                    <a:pt x="4156" y="689"/>
                    <a:pt x="4156" y="689"/>
                  </a:cubicBezTo>
                  <a:cubicBezTo>
                    <a:pt x="4148" y="682"/>
                    <a:pt x="4137" y="682"/>
                    <a:pt x="4117" y="682"/>
                  </a:cubicBezTo>
                  <a:cubicBezTo>
                    <a:pt x="4098" y="682"/>
                    <a:pt x="4079" y="689"/>
                    <a:pt x="4066" y="709"/>
                  </a:cubicBezTo>
                  <a:cubicBezTo>
                    <a:pt x="4047" y="735"/>
                    <a:pt x="4040" y="761"/>
                    <a:pt x="4040" y="808"/>
                  </a:cubicBezTo>
                  <a:cubicBezTo>
                    <a:pt x="4040" y="979"/>
                    <a:pt x="4040" y="980"/>
                    <a:pt x="4040" y="980"/>
                  </a:cubicBezTo>
                  <a:close/>
                  <a:moveTo>
                    <a:pt x="4355" y="987"/>
                  </a:moveTo>
                  <a:cubicBezTo>
                    <a:pt x="4401" y="987"/>
                    <a:pt x="4446" y="974"/>
                    <a:pt x="4473" y="941"/>
                  </a:cubicBezTo>
                  <a:cubicBezTo>
                    <a:pt x="4505" y="908"/>
                    <a:pt x="4518" y="861"/>
                    <a:pt x="4518" y="808"/>
                  </a:cubicBezTo>
                  <a:cubicBezTo>
                    <a:pt x="4518" y="749"/>
                    <a:pt x="4505" y="709"/>
                    <a:pt x="4479" y="676"/>
                  </a:cubicBezTo>
                  <a:cubicBezTo>
                    <a:pt x="4453" y="643"/>
                    <a:pt x="4407" y="629"/>
                    <a:pt x="4361" y="629"/>
                  </a:cubicBezTo>
                  <a:cubicBezTo>
                    <a:pt x="4309" y="629"/>
                    <a:pt x="4270" y="643"/>
                    <a:pt x="4237" y="676"/>
                  </a:cubicBezTo>
                  <a:cubicBezTo>
                    <a:pt x="4205" y="709"/>
                    <a:pt x="4185" y="755"/>
                    <a:pt x="4185" y="815"/>
                  </a:cubicBezTo>
                  <a:cubicBezTo>
                    <a:pt x="4185" y="868"/>
                    <a:pt x="4198" y="908"/>
                    <a:pt x="4231" y="941"/>
                  </a:cubicBezTo>
                  <a:cubicBezTo>
                    <a:pt x="4257" y="974"/>
                    <a:pt x="4303" y="987"/>
                    <a:pt x="4355" y="987"/>
                  </a:cubicBezTo>
                  <a:close/>
                  <a:moveTo>
                    <a:pt x="4277" y="709"/>
                  </a:moveTo>
                  <a:cubicBezTo>
                    <a:pt x="4296" y="689"/>
                    <a:pt x="4322" y="676"/>
                    <a:pt x="4355" y="676"/>
                  </a:cubicBezTo>
                  <a:cubicBezTo>
                    <a:pt x="4388" y="676"/>
                    <a:pt x="4414" y="689"/>
                    <a:pt x="4433" y="709"/>
                  </a:cubicBezTo>
                  <a:cubicBezTo>
                    <a:pt x="4453" y="729"/>
                    <a:pt x="4466" y="762"/>
                    <a:pt x="4466" y="808"/>
                  </a:cubicBezTo>
                  <a:cubicBezTo>
                    <a:pt x="4466" y="848"/>
                    <a:pt x="4453" y="881"/>
                    <a:pt x="4440" y="908"/>
                  </a:cubicBezTo>
                  <a:cubicBezTo>
                    <a:pt x="4420" y="928"/>
                    <a:pt x="4394" y="941"/>
                    <a:pt x="4355" y="941"/>
                  </a:cubicBezTo>
                  <a:cubicBezTo>
                    <a:pt x="4322" y="941"/>
                    <a:pt x="4296" y="928"/>
                    <a:pt x="4270" y="908"/>
                  </a:cubicBezTo>
                  <a:cubicBezTo>
                    <a:pt x="4250" y="881"/>
                    <a:pt x="4244" y="855"/>
                    <a:pt x="4244" y="808"/>
                  </a:cubicBezTo>
                  <a:cubicBezTo>
                    <a:pt x="4244" y="769"/>
                    <a:pt x="4250" y="735"/>
                    <a:pt x="4277" y="709"/>
                  </a:cubicBezTo>
                  <a:close/>
                  <a:moveTo>
                    <a:pt x="4669" y="987"/>
                  </a:moveTo>
                  <a:cubicBezTo>
                    <a:pt x="4637" y="987"/>
                    <a:pt x="4604" y="981"/>
                    <a:pt x="4584" y="967"/>
                  </a:cubicBezTo>
                  <a:cubicBezTo>
                    <a:pt x="4584" y="908"/>
                    <a:pt x="4584" y="908"/>
                    <a:pt x="4584" y="908"/>
                  </a:cubicBezTo>
                  <a:cubicBezTo>
                    <a:pt x="4612" y="934"/>
                    <a:pt x="4637" y="941"/>
                    <a:pt x="4669" y="941"/>
                  </a:cubicBezTo>
                  <a:cubicBezTo>
                    <a:pt x="4715" y="941"/>
                    <a:pt x="4735" y="928"/>
                    <a:pt x="4735" y="895"/>
                  </a:cubicBezTo>
                  <a:cubicBezTo>
                    <a:pt x="4735" y="881"/>
                    <a:pt x="4728" y="868"/>
                    <a:pt x="4722" y="861"/>
                  </a:cubicBezTo>
                  <a:cubicBezTo>
                    <a:pt x="4715" y="855"/>
                    <a:pt x="4696" y="841"/>
                    <a:pt x="4663" y="828"/>
                  </a:cubicBezTo>
                  <a:cubicBezTo>
                    <a:pt x="4637" y="815"/>
                    <a:pt x="4617" y="802"/>
                    <a:pt x="4604" y="788"/>
                  </a:cubicBezTo>
                  <a:cubicBezTo>
                    <a:pt x="4591" y="775"/>
                    <a:pt x="4584" y="755"/>
                    <a:pt x="4584" y="729"/>
                  </a:cubicBezTo>
                  <a:cubicBezTo>
                    <a:pt x="4584" y="696"/>
                    <a:pt x="4598" y="676"/>
                    <a:pt x="4617" y="656"/>
                  </a:cubicBezTo>
                  <a:cubicBezTo>
                    <a:pt x="4637" y="636"/>
                    <a:pt x="4670" y="629"/>
                    <a:pt x="4703" y="629"/>
                  </a:cubicBezTo>
                  <a:cubicBezTo>
                    <a:pt x="4729" y="629"/>
                    <a:pt x="4756" y="636"/>
                    <a:pt x="4776" y="643"/>
                  </a:cubicBezTo>
                  <a:cubicBezTo>
                    <a:pt x="4776" y="702"/>
                    <a:pt x="4776" y="702"/>
                    <a:pt x="4776" y="702"/>
                  </a:cubicBezTo>
                  <a:cubicBezTo>
                    <a:pt x="4756" y="682"/>
                    <a:pt x="4729" y="676"/>
                    <a:pt x="4703" y="676"/>
                  </a:cubicBezTo>
                  <a:cubicBezTo>
                    <a:pt x="4683" y="676"/>
                    <a:pt x="4669" y="682"/>
                    <a:pt x="4656" y="689"/>
                  </a:cubicBezTo>
                  <a:cubicBezTo>
                    <a:pt x="4643" y="696"/>
                    <a:pt x="4637" y="709"/>
                    <a:pt x="4637" y="722"/>
                  </a:cubicBezTo>
                  <a:cubicBezTo>
                    <a:pt x="4637" y="735"/>
                    <a:pt x="4643" y="749"/>
                    <a:pt x="4650" y="755"/>
                  </a:cubicBezTo>
                  <a:cubicBezTo>
                    <a:pt x="4663" y="769"/>
                    <a:pt x="4676" y="775"/>
                    <a:pt x="4702" y="788"/>
                  </a:cubicBezTo>
                  <a:cubicBezTo>
                    <a:pt x="4735" y="802"/>
                    <a:pt x="4755" y="815"/>
                    <a:pt x="4768" y="828"/>
                  </a:cubicBezTo>
                  <a:cubicBezTo>
                    <a:pt x="4781" y="841"/>
                    <a:pt x="4794" y="861"/>
                    <a:pt x="4794" y="888"/>
                  </a:cubicBezTo>
                  <a:cubicBezTo>
                    <a:pt x="4794" y="914"/>
                    <a:pt x="4781" y="941"/>
                    <a:pt x="4761" y="961"/>
                  </a:cubicBezTo>
                  <a:cubicBezTo>
                    <a:pt x="4735" y="981"/>
                    <a:pt x="4709" y="987"/>
                    <a:pt x="4669" y="987"/>
                  </a:cubicBezTo>
                  <a:close/>
                  <a:moveTo>
                    <a:pt x="5137" y="676"/>
                  </a:moveTo>
                  <a:cubicBezTo>
                    <a:pt x="5105" y="643"/>
                    <a:pt x="5066" y="629"/>
                    <a:pt x="5013" y="629"/>
                  </a:cubicBezTo>
                  <a:cubicBezTo>
                    <a:pt x="4968" y="629"/>
                    <a:pt x="4922" y="643"/>
                    <a:pt x="4896" y="676"/>
                  </a:cubicBezTo>
                  <a:cubicBezTo>
                    <a:pt x="4856" y="709"/>
                    <a:pt x="4843" y="755"/>
                    <a:pt x="4843" y="815"/>
                  </a:cubicBezTo>
                  <a:cubicBezTo>
                    <a:pt x="4843" y="868"/>
                    <a:pt x="4856" y="908"/>
                    <a:pt x="4889" y="941"/>
                  </a:cubicBezTo>
                  <a:cubicBezTo>
                    <a:pt x="4915" y="974"/>
                    <a:pt x="4954" y="987"/>
                    <a:pt x="5007" y="987"/>
                  </a:cubicBezTo>
                  <a:cubicBezTo>
                    <a:pt x="5059" y="987"/>
                    <a:pt x="5098" y="974"/>
                    <a:pt x="5131" y="941"/>
                  </a:cubicBezTo>
                  <a:cubicBezTo>
                    <a:pt x="5164" y="908"/>
                    <a:pt x="5177" y="861"/>
                    <a:pt x="5177" y="808"/>
                  </a:cubicBezTo>
                  <a:cubicBezTo>
                    <a:pt x="5177" y="749"/>
                    <a:pt x="5164" y="709"/>
                    <a:pt x="5137" y="676"/>
                  </a:cubicBezTo>
                  <a:close/>
                  <a:moveTo>
                    <a:pt x="5092" y="908"/>
                  </a:moveTo>
                  <a:cubicBezTo>
                    <a:pt x="5072" y="928"/>
                    <a:pt x="5046" y="941"/>
                    <a:pt x="5013" y="941"/>
                  </a:cubicBezTo>
                  <a:cubicBezTo>
                    <a:pt x="4981" y="941"/>
                    <a:pt x="4948" y="928"/>
                    <a:pt x="4928" y="908"/>
                  </a:cubicBezTo>
                  <a:cubicBezTo>
                    <a:pt x="4909" y="881"/>
                    <a:pt x="4896" y="855"/>
                    <a:pt x="4896" y="808"/>
                  </a:cubicBezTo>
                  <a:cubicBezTo>
                    <a:pt x="4896" y="769"/>
                    <a:pt x="4909" y="735"/>
                    <a:pt x="4928" y="709"/>
                  </a:cubicBezTo>
                  <a:cubicBezTo>
                    <a:pt x="4948" y="689"/>
                    <a:pt x="4981" y="676"/>
                    <a:pt x="5013" y="676"/>
                  </a:cubicBezTo>
                  <a:cubicBezTo>
                    <a:pt x="5046" y="676"/>
                    <a:pt x="5072" y="689"/>
                    <a:pt x="5092" y="709"/>
                  </a:cubicBezTo>
                  <a:cubicBezTo>
                    <a:pt x="5111" y="729"/>
                    <a:pt x="5124" y="762"/>
                    <a:pt x="5124" y="808"/>
                  </a:cubicBezTo>
                  <a:cubicBezTo>
                    <a:pt x="5124" y="848"/>
                    <a:pt x="5111" y="881"/>
                    <a:pt x="5092" y="908"/>
                  </a:cubicBezTo>
                  <a:close/>
                  <a:moveTo>
                    <a:pt x="5272" y="684"/>
                  </a:moveTo>
                  <a:cubicBezTo>
                    <a:pt x="5212" y="684"/>
                    <a:pt x="5212" y="684"/>
                    <a:pt x="5212" y="684"/>
                  </a:cubicBezTo>
                  <a:cubicBezTo>
                    <a:pt x="5212" y="640"/>
                    <a:pt x="5212" y="640"/>
                    <a:pt x="5212" y="640"/>
                  </a:cubicBezTo>
                  <a:cubicBezTo>
                    <a:pt x="5272" y="640"/>
                    <a:pt x="5272" y="640"/>
                    <a:pt x="5272" y="640"/>
                  </a:cubicBezTo>
                  <a:cubicBezTo>
                    <a:pt x="5272" y="588"/>
                    <a:pt x="5272" y="587"/>
                    <a:pt x="5272" y="587"/>
                  </a:cubicBezTo>
                  <a:cubicBezTo>
                    <a:pt x="5272" y="547"/>
                    <a:pt x="5285" y="515"/>
                    <a:pt x="5310" y="495"/>
                  </a:cubicBezTo>
                  <a:cubicBezTo>
                    <a:pt x="5330" y="475"/>
                    <a:pt x="5349" y="469"/>
                    <a:pt x="5381" y="469"/>
                  </a:cubicBezTo>
                  <a:cubicBezTo>
                    <a:pt x="5394" y="469"/>
                    <a:pt x="5408" y="469"/>
                    <a:pt x="5420" y="475"/>
                  </a:cubicBezTo>
                  <a:cubicBezTo>
                    <a:pt x="5420" y="521"/>
                    <a:pt x="5420" y="521"/>
                    <a:pt x="5420" y="521"/>
                  </a:cubicBezTo>
                  <a:cubicBezTo>
                    <a:pt x="5408" y="515"/>
                    <a:pt x="5393" y="515"/>
                    <a:pt x="5380" y="515"/>
                  </a:cubicBezTo>
                  <a:cubicBezTo>
                    <a:pt x="5342" y="515"/>
                    <a:pt x="5328" y="541"/>
                    <a:pt x="5328" y="587"/>
                  </a:cubicBezTo>
                  <a:cubicBezTo>
                    <a:pt x="5328" y="639"/>
                    <a:pt x="5328" y="640"/>
                    <a:pt x="5328" y="640"/>
                  </a:cubicBezTo>
                  <a:cubicBezTo>
                    <a:pt x="5408" y="640"/>
                    <a:pt x="5408" y="640"/>
                    <a:pt x="5408" y="640"/>
                  </a:cubicBezTo>
                  <a:cubicBezTo>
                    <a:pt x="5408" y="684"/>
                    <a:pt x="5408" y="684"/>
                    <a:pt x="5408" y="684"/>
                  </a:cubicBezTo>
                  <a:cubicBezTo>
                    <a:pt x="5328" y="684"/>
                    <a:pt x="5328" y="684"/>
                    <a:pt x="5328" y="684"/>
                  </a:cubicBezTo>
                  <a:cubicBezTo>
                    <a:pt x="5328" y="980"/>
                    <a:pt x="5328" y="980"/>
                    <a:pt x="5328" y="980"/>
                  </a:cubicBezTo>
                  <a:cubicBezTo>
                    <a:pt x="5272" y="980"/>
                    <a:pt x="5272" y="980"/>
                    <a:pt x="5272" y="980"/>
                  </a:cubicBezTo>
                  <a:cubicBezTo>
                    <a:pt x="5272" y="684"/>
                    <a:pt x="5272" y="684"/>
                    <a:pt x="5272" y="684"/>
                  </a:cubicBezTo>
                  <a:close/>
                  <a:moveTo>
                    <a:pt x="5492" y="684"/>
                  </a:moveTo>
                  <a:cubicBezTo>
                    <a:pt x="5432" y="684"/>
                    <a:pt x="5432" y="684"/>
                    <a:pt x="5432" y="684"/>
                  </a:cubicBezTo>
                  <a:cubicBezTo>
                    <a:pt x="5432" y="636"/>
                    <a:pt x="5432" y="636"/>
                    <a:pt x="5432" y="636"/>
                  </a:cubicBezTo>
                  <a:cubicBezTo>
                    <a:pt x="5492" y="636"/>
                    <a:pt x="5492" y="636"/>
                    <a:pt x="5492" y="636"/>
                  </a:cubicBezTo>
                  <a:cubicBezTo>
                    <a:pt x="5492" y="552"/>
                    <a:pt x="5492" y="552"/>
                    <a:pt x="5492" y="552"/>
                  </a:cubicBezTo>
                  <a:cubicBezTo>
                    <a:pt x="5512" y="545"/>
                    <a:pt x="5532" y="545"/>
                    <a:pt x="5552" y="539"/>
                  </a:cubicBezTo>
                  <a:cubicBezTo>
                    <a:pt x="5552" y="634"/>
                    <a:pt x="5552" y="636"/>
                    <a:pt x="5552" y="636"/>
                  </a:cubicBezTo>
                  <a:cubicBezTo>
                    <a:pt x="5636" y="636"/>
                    <a:pt x="5636" y="636"/>
                    <a:pt x="5636" y="636"/>
                  </a:cubicBezTo>
                  <a:cubicBezTo>
                    <a:pt x="5636" y="684"/>
                    <a:pt x="5636" y="684"/>
                    <a:pt x="5636" y="684"/>
                  </a:cubicBezTo>
                  <a:cubicBezTo>
                    <a:pt x="5552" y="684"/>
                    <a:pt x="5552" y="684"/>
                    <a:pt x="5552" y="684"/>
                  </a:cubicBezTo>
                  <a:cubicBezTo>
                    <a:pt x="5552" y="876"/>
                    <a:pt x="5552" y="875"/>
                    <a:pt x="5552" y="875"/>
                  </a:cubicBezTo>
                  <a:cubicBezTo>
                    <a:pt x="5552" y="902"/>
                    <a:pt x="5551" y="915"/>
                    <a:pt x="5558" y="928"/>
                  </a:cubicBezTo>
                  <a:cubicBezTo>
                    <a:pt x="5571" y="935"/>
                    <a:pt x="5584" y="941"/>
                    <a:pt x="5597" y="941"/>
                  </a:cubicBezTo>
                  <a:cubicBezTo>
                    <a:pt x="5610" y="941"/>
                    <a:pt x="5624" y="941"/>
                    <a:pt x="5636" y="928"/>
                  </a:cubicBezTo>
                  <a:cubicBezTo>
                    <a:pt x="5636" y="981"/>
                    <a:pt x="5636" y="981"/>
                    <a:pt x="5636" y="981"/>
                  </a:cubicBezTo>
                  <a:cubicBezTo>
                    <a:pt x="5624" y="987"/>
                    <a:pt x="5604" y="987"/>
                    <a:pt x="5584" y="987"/>
                  </a:cubicBezTo>
                  <a:cubicBezTo>
                    <a:pt x="5524" y="987"/>
                    <a:pt x="5492" y="954"/>
                    <a:pt x="5492" y="888"/>
                  </a:cubicBezTo>
                  <a:cubicBezTo>
                    <a:pt x="5492" y="684"/>
                    <a:pt x="5492" y="684"/>
                    <a:pt x="5492" y="684"/>
                  </a:cubicBezTo>
                  <a:close/>
                  <a:moveTo>
                    <a:pt x="3502" y="1905"/>
                  </a:moveTo>
                  <a:cubicBezTo>
                    <a:pt x="3554" y="1970"/>
                    <a:pt x="3580" y="2042"/>
                    <a:pt x="3580" y="2120"/>
                  </a:cubicBezTo>
                  <a:cubicBezTo>
                    <a:pt x="3580" y="2218"/>
                    <a:pt x="3548" y="2303"/>
                    <a:pt x="3482" y="2368"/>
                  </a:cubicBezTo>
                  <a:cubicBezTo>
                    <a:pt x="3404" y="2440"/>
                    <a:pt x="3292" y="2473"/>
                    <a:pt x="3142" y="2473"/>
                  </a:cubicBezTo>
                  <a:cubicBezTo>
                    <a:pt x="3096" y="2473"/>
                    <a:pt x="3038" y="2466"/>
                    <a:pt x="2979" y="2453"/>
                  </a:cubicBezTo>
                  <a:cubicBezTo>
                    <a:pt x="2920" y="2434"/>
                    <a:pt x="2872" y="2420"/>
                    <a:pt x="2848" y="2401"/>
                  </a:cubicBezTo>
                  <a:cubicBezTo>
                    <a:pt x="2848" y="2218"/>
                    <a:pt x="2848" y="2218"/>
                    <a:pt x="2848" y="2218"/>
                  </a:cubicBezTo>
                  <a:cubicBezTo>
                    <a:pt x="2888" y="2251"/>
                    <a:pt x="2939" y="2283"/>
                    <a:pt x="2998" y="2303"/>
                  </a:cubicBezTo>
                  <a:cubicBezTo>
                    <a:pt x="3057" y="2323"/>
                    <a:pt x="3116" y="2336"/>
                    <a:pt x="3168" y="2336"/>
                  </a:cubicBezTo>
                  <a:cubicBezTo>
                    <a:pt x="3332" y="2336"/>
                    <a:pt x="3417" y="2270"/>
                    <a:pt x="3417" y="2133"/>
                  </a:cubicBezTo>
                  <a:cubicBezTo>
                    <a:pt x="3417" y="2081"/>
                    <a:pt x="3397" y="2029"/>
                    <a:pt x="3351" y="1983"/>
                  </a:cubicBezTo>
                  <a:cubicBezTo>
                    <a:pt x="3319" y="1944"/>
                    <a:pt x="3247" y="1898"/>
                    <a:pt x="3142" y="1839"/>
                  </a:cubicBezTo>
                  <a:cubicBezTo>
                    <a:pt x="3031" y="1781"/>
                    <a:pt x="2959" y="1722"/>
                    <a:pt x="2913" y="1663"/>
                  </a:cubicBezTo>
                  <a:cubicBezTo>
                    <a:pt x="2867" y="1605"/>
                    <a:pt x="2848" y="1539"/>
                    <a:pt x="2848" y="1461"/>
                  </a:cubicBezTo>
                  <a:cubicBezTo>
                    <a:pt x="2848" y="1363"/>
                    <a:pt x="2887" y="1278"/>
                    <a:pt x="2959" y="1213"/>
                  </a:cubicBezTo>
                  <a:cubicBezTo>
                    <a:pt x="3037" y="1148"/>
                    <a:pt x="3142" y="1115"/>
                    <a:pt x="3266" y="1115"/>
                  </a:cubicBezTo>
                  <a:cubicBezTo>
                    <a:pt x="3384" y="1115"/>
                    <a:pt x="3468" y="1128"/>
                    <a:pt x="3528" y="1161"/>
                  </a:cubicBezTo>
                  <a:cubicBezTo>
                    <a:pt x="3528" y="1330"/>
                    <a:pt x="3528" y="1330"/>
                    <a:pt x="3528" y="1330"/>
                  </a:cubicBezTo>
                  <a:cubicBezTo>
                    <a:pt x="3456" y="1278"/>
                    <a:pt x="3371" y="1252"/>
                    <a:pt x="3260" y="1252"/>
                  </a:cubicBezTo>
                  <a:cubicBezTo>
                    <a:pt x="3181" y="1252"/>
                    <a:pt x="3122" y="1272"/>
                    <a:pt x="3077" y="1311"/>
                  </a:cubicBezTo>
                  <a:cubicBezTo>
                    <a:pt x="3031" y="1343"/>
                    <a:pt x="3011" y="1396"/>
                    <a:pt x="3011" y="1448"/>
                  </a:cubicBezTo>
                  <a:cubicBezTo>
                    <a:pt x="3011" y="1513"/>
                    <a:pt x="3031" y="1559"/>
                    <a:pt x="3070" y="1605"/>
                  </a:cubicBezTo>
                  <a:cubicBezTo>
                    <a:pt x="3103" y="1637"/>
                    <a:pt x="3168" y="1683"/>
                    <a:pt x="3266" y="1735"/>
                  </a:cubicBezTo>
                  <a:cubicBezTo>
                    <a:pt x="3377" y="1794"/>
                    <a:pt x="3456" y="1853"/>
                    <a:pt x="3502" y="1905"/>
                  </a:cubicBezTo>
                  <a:close/>
                  <a:moveTo>
                    <a:pt x="4342" y="1115"/>
                  </a:moveTo>
                  <a:cubicBezTo>
                    <a:pt x="4134" y="1115"/>
                    <a:pt x="3977" y="1180"/>
                    <a:pt x="3860" y="1311"/>
                  </a:cubicBezTo>
                  <a:cubicBezTo>
                    <a:pt x="3756" y="1441"/>
                    <a:pt x="3704" y="1605"/>
                    <a:pt x="3704" y="1807"/>
                  </a:cubicBezTo>
                  <a:cubicBezTo>
                    <a:pt x="3704" y="2003"/>
                    <a:pt x="3756" y="2159"/>
                    <a:pt x="3867" y="2283"/>
                  </a:cubicBezTo>
                  <a:cubicBezTo>
                    <a:pt x="3977" y="2408"/>
                    <a:pt x="4127" y="2472"/>
                    <a:pt x="4310" y="2472"/>
                  </a:cubicBezTo>
                  <a:cubicBezTo>
                    <a:pt x="4310" y="2472"/>
                    <a:pt x="4310" y="2472"/>
                    <a:pt x="4564" y="2772"/>
                  </a:cubicBezTo>
                  <a:cubicBezTo>
                    <a:pt x="4564" y="2772"/>
                    <a:pt x="4564" y="2772"/>
                    <a:pt x="4779" y="2772"/>
                  </a:cubicBezTo>
                  <a:cubicBezTo>
                    <a:pt x="4779" y="2772"/>
                    <a:pt x="4779" y="2773"/>
                    <a:pt x="4473" y="2453"/>
                  </a:cubicBezTo>
                  <a:cubicBezTo>
                    <a:pt x="4623" y="2420"/>
                    <a:pt x="4740" y="2342"/>
                    <a:pt x="4818" y="2224"/>
                  </a:cubicBezTo>
                  <a:cubicBezTo>
                    <a:pt x="4903" y="2107"/>
                    <a:pt x="4942" y="1957"/>
                    <a:pt x="4942" y="1774"/>
                  </a:cubicBezTo>
                  <a:cubicBezTo>
                    <a:pt x="4942" y="1578"/>
                    <a:pt x="4890" y="1415"/>
                    <a:pt x="4779" y="1298"/>
                  </a:cubicBezTo>
                  <a:cubicBezTo>
                    <a:pt x="4668" y="1174"/>
                    <a:pt x="4518" y="1115"/>
                    <a:pt x="4342" y="1115"/>
                  </a:cubicBezTo>
                  <a:close/>
                  <a:moveTo>
                    <a:pt x="4655" y="2199"/>
                  </a:moveTo>
                  <a:cubicBezTo>
                    <a:pt x="4571" y="2290"/>
                    <a:pt x="4460" y="2336"/>
                    <a:pt x="4316" y="2336"/>
                  </a:cubicBezTo>
                  <a:cubicBezTo>
                    <a:pt x="4179" y="2336"/>
                    <a:pt x="4075" y="2283"/>
                    <a:pt x="3990" y="2186"/>
                  </a:cubicBezTo>
                  <a:cubicBezTo>
                    <a:pt x="3906" y="2088"/>
                    <a:pt x="3860" y="1957"/>
                    <a:pt x="3860" y="1794"/>
                  </a:cubicBezTo>
                  <a:cubicBezTo>
                    <a:pt x="3860" y="1631"/>
                    <a:pt x="3906" y="1500"/>
                    <a:pt x="3990" y="1402"/>
                  </a:cubicBezTo>
                  <a:cubicBezTo>
                    <a:pt x="4075" y="1298"/>
                    <a:pt x="4192" y="1252"/>
                    <a:pt x="4329" y="1252"/>
                  </a:cubicBezTo>
                  <a:cubicBezTo>
                    <a:pt x="4466" y="1252"/>
                    <a:pt x="4577" y="1298"/>
                    <a:pt x="4655" y="1389"/>
                  </a:cubicBezTo>
                  <a:cubicBezTo>
                    <a:pt x="4740" y="1487"/>
                    <a:pt x="4786" y="1618"/>
                    <a:pt x="4786" y="1794"/>
                  </a:cubicBezTo>
                  <a:cubicBezTo>
                    <a:pt x="4786" y="1970"/>
                    <a:pt x="4740" y="2101"/>
                    <a:pt x="4655" y="2199"/>
                  </a:cubicBezTo>
                  <a:close/>
                  <a:moveTo>
                    <a:pt x="5304" y="2312"/>
                  </a:moveTo>
                  <a:cubicBezTo>
                    <a:pt x="5832" y="2312"/>
                    <a:pt x="5832" y="2312"/>
                    <a:pt x="5832" y="2312"/>
                  </a:cubicBezTo>
                  <a:cubicBezTo>
                    <a:pt x="5832" y="2452"/>
                    <a:pt x="5832" y="2452"/>
                    <a:pt x="5832" y="2452"/>
                  </a:cubicBezTo>
                  <a:cubicBezTo>
                    <a:pt x="5144" y="2452"/>
                    <a:pt x="5144" y="2452"/>
                    <a:pt x="5144" y="2452"/>
                  </a:cubicBezTo>
                  <a:cubicBezTo>
                    <a:pt x="5144" y="1136"/>
                    <a:pt x="5144" y="1136"/>
                    <a:pt x="5144" y="1136"/>
                  </a:cubicBezTo>
                  <a:cubicBezTo>
                    <a:pt x="5304" y="1136"/>
                    <a:pt x="5304" y="1136"/>
                    <a:pt x="5304" y="1136"/>
                  </a:cubicBezTo>
                  <a:lnTo>
                    <a:pt x="5304" y="2312"/>
                  </a:lnTo>
                  <a:close/>
                  <a:moveTo>
                    <a:pt x="6836" y="1905"/>
                  </a:moveTo>
                  <a:cubicBezTo>
                    <a:pt x="6895" y="1970"/>
                    <a:pt x="6921" y="2042"/>
                    <a:pt x="6921" y="2120"/>
                  </a:cubicBezTo>
                  <a:cubicBezTo>
                    <a:pt x="6921" y="2218"/>
                    <a:pt x="6889" y="2303"/>
                    <a:pt x="6817" y="2368"/>
                  </a:cubicBezTo>
                  <a:cubicBezTo>
                    <a:pt x="6739" y="2440"/>
                    <a:pt x="6628" y="2473"/>
                    <a:pt x="6484" y="2473"/>
                  </a:cubicBezTo>
                  <a:cubicBezTo>
                    <a:pt x="6432" y="2473"/>
                    <a:pt x="6380" y="2466"/>
                    <a:pt x="6321" y="2453"/>
                  </a:cubicBezTo>
                  <a:cubicBezTo>
                    <a:pt x="6263" y="2434"/>
                    <a:pt x="6216" y="2420"/>
                    <a:pt x="6184" y="2401"/>
                  </a:cubicBezTo>
                  <a:cubicBezTo>
                    <a:pt x="6184" y="2218"/>
                    <a:pt x="6184" y="2218"/>
                    <a:pt x="6184" y="2218"/>
                  </a:cubicBezTo>
                  <a:cubicBezTo>
                    <a:pt x="6232" y="2251"/>
                    <a:pt x="6282" y="2283"/>
                    <a:pt x="6341" y="2303"/>
                  </a:cubicBezTo>
                  <a:cubicBezTo>
                    <a:pt x="6399" y="2323"/>
                    <a:pt x="6452" y="2336"/>
                    <a:pt x="6504" y="2336"/>
                  </a:cubicBezTo>
                  <a:cubicBezTo>
                    <a:pt x="6674" y="2336"/>
                    <a:pt x="6758" y="2270"/>
                    <a:pt x="6758" y="2133"/>
                  </a:cubicBezTo>
                  <a:cubicBezTo>
                    <a:pt x="6758" y="2081"/>
                    <a:pt x="6739" y="2029"/>
                    <a:pt x="6693" y="1983"/>
                  </a:cubicBezTo>
                  <a:cubicBezTo>
                    <a:pt x="6654" y="1944"/>
                    <a:pt x="6582" y="1898"/>
                    <a:pt x="6485" y="1839"/>
                  </a:cubicBezTo>
                  <a:cubicBezTo>
                    <a:pt x="6374" y="1781"/>
                    <a:pt x="6296" y="1722"/>
                    <a:pt x="6256" y="1663"/>
                  </a:cubicBezTo>
                  <a:cubicBezTo>
                    <a:pt x="6211" y="1605"/>
                    <a:pt x="6191" y="1539"/>
                    <a:pt x="6191" y="1461"/>
                  </a:cubicBezTo>
                  <a:cubicBezTo>
                    <a:pt x="6191" y="1363"/>
                    <a:pt x="6224" y="1278"/>
                    <a:pt x="6302" y="1213"/>
                  </a:cubicBezTo>
                  <a:cubicBezTo>
                    <a:pt x="6381" y="1148"/>
                    <a:pt x="6479" y="1115"/>
                    <a:pt x="6609" y="1115"/>
                  </a:cubicBezTo>
                  <a:cubicBezTo>
                    <a:pt x="6726" y="1115"/>
                    <a:pt x="6812" y="1128"/>
                    <a:pt x="6864" y="1161"/>
                  </a:cubicBezTo>
                  <a:cubicBezTo>
                    <a:pt x="6864" y="1330"/>
                    <a:pt x="6864" y="1330"/>
                    <a:pt x="6864" y="1330"/>
                  </a:cubicBezTo>
                  <a:cubicBezTo>
                    <a:pt x="6796" y="1278"/>
                    <a:pt x="6707" y="1252"/>
                    <a:pt x="6596" y="1252"/>
                  </a:cubicBezTo>
                  <a:cubicBezTo>
                    <a:pt x="6524" y="1252"/>
                    <a:pt x="6458" y="1272"/>
                    <a:pt x="6413" y="1311"/>
                  </a:cubicBezTo>
                  <a:cubicBezTo>
                    <a:pt x="6374" y="1343"/>
                    <a:pt x="6348" y="1396"/>
                    <a:pt x="6348" y="1448"/>
                  </a:cubicBezTo>
                  <a:cubicBezTo>
                    <a:pt x="6348" y="1513"/>
                    <a:pt x="6367" y="1559"/>
                    <a:pt x="6406" y="1605"/>
                  </a:cubicBezTo>
                  <a:cubicBezTo>
                    <a:pt x="6439" y="1637"/>
                    <a:pt x="6511" y="1683"/>
                    <a:pt x="6608" y="1735"/>
                  </a:cubicBezTo>
                  <a:cubicBezTo>
                    <a:pt x="6713" y="1794"/>
                    <a:pt x="6791" y="1853"/>
                    <a:pt x="6836" y="1905"/>
                  </a:cubicBezTo>
                  <a:close/>
                  <a:moveTo>
                    <a:pt x="7463" y="1489"/>
                  </a:moveTo>
                  <a:cubicBezTo>
                    <a:pt x="7346" y="1489"/>
                    <a:pt x="7248" y="1535"/>
                    <a:pt x="7163" y="1620"/>
                  </a:cubicBezTo>
                  <a:cubicBezTo>
                    <a:pt x="7078" y="1711"/>
                    <a:pt x="7032" y="1834"/>
                    <a:pt x="7032" y="1984"/>
                  </a:cubicBezTo>
                  <a:cubicBezTo>
                    <a:pt x="7032" y="2147"/>
                    <a:pt x="7071" y="2264"/>
                    <a:pt x="7156" y="2349"/>
                  </a:cubicBezTo>
                  <a:cubicBezTo>
                    <a:pt x="7228" y="2434"/>
                    <a:pt x="7332" y="2473"/>
                    <a:pt x="7462" y="2473"/>
                  </a:cubicBezTo>
                  <a:cubicBezTo>
                    <a:pt x="7593" y="2473"/>
                    <a:pt x="7704" y="2440"/>
                    <a:pt x="7788" y="2382"/>
                  </a:cubicBezTo>
                  <a:cubicBezTo>
                    <a:pt x="7788" y="2382"/>
                    <a:pt x="7788" y="2382"/>
                    <a:pt x="7788" y="2245"/>
                  </a:cubicBezTo>
                  <a:cubicBezTo>
                    <a:pt x="7700" y="2310"/>
                    <a:pt x="7600" y="2342"/>
                    <a:pt x="7495" y="2342"/>
                  </a:cubicBezTo>
                  <a:cubicBezTo>
                    <a:pt x="7404" y="2342"/>
                    <a:pt x="7326" y="2316"/>
                    <a:pt x="7273" y="2257"/>
                  </a:cubicBezTo>
                  <a:cubicBezTo>
                    <a:pt x="7221" y="2205"/>
                    <a:pt x="7196" y="2120"/>
                    <a:pt x="7189" y="2016"/>
                  </a:cubicBezTo>
                  <a:cubicBezTo>
                    <a:pt x="7189" y="2016"/>
                    <a:pt x="7188" y="2016"/>
                    <a:pt x="7856" y="2016"/>
                  </a:cubicBezTo>
                  <a:cubicBezTo>
                    <a:pt x="7856" y="1939"/>
                    <a:pt x="7856" y="1939"/>
                    <a:pt x="7856" y="1939"/>
                  </a:cubicBezTo>
                  <a:cubicBezTo>
                    <a:pt x="7856" y="1802"/>
                    <a:pt x="7823" y="1698"/>
                    <a:pt x="7758" y="1620"/>
                  </a:cubicBezTo>
                  <a:cubicBezTo>
                    <a:pt x="7692" y="1535"/>
                    <a:pt x="7594" y="1489"/>
                    <a:pt x="7463" y="1489"/>
                  </a:cubicBezTo>
                  <a:close/>
                  <a:moveTo>
                    <a:pt x="7189" y="1892"/>
                  </a:moveTo>
                  <a:cubicBezTo>
                    <a:pt x="7202" y="1808"/>
                    <a:pt x="7235" y="1743"/>
                    <a:pt x="7287" y="1691"/>
                  </a:cubicBezTo>
                  <a:cubicBezTo>
                    <a:pt x="7333" y="1645"/>
                    <a:pt x="7392" y="1619"/>
                    <a:pt x="7463" y="1619"/>
                  </a:cubicBezTo>
                  <a:cubicBezTo>
                    <a:pt x="7542" y="1619"/>
                    <a:pt x="7601" y="1645"/>
                    <a:pt x="7640" y="1690"/>
                  </a:cubicBezTo>
                  <a:cubicBezTo>
                    <a:pt x="7679" y="1736"/>
                    <a:pt x="7698" y="1808"/>
                    <a:pt x="7698" y="1892"/>
                  </a:cubicBezTo>
                  <a:lnTo>
                    <a:pt x="7189" y="1892"/>
                  </a:lnTo>
                  <a:close/>
                  <a:moveTo>
                    <a:pt x="8417" y="1494"/>
                  </a:moveTo>
                  <a:cubicBezTo>
                    <a:pt x="8456" y="1494"/>
                    <a:pt x="8488" y="1500"/>
                    <a:pt x="8508" y="1506"/>
                  </a:cubicBezTo>
                  <a:cubicBezTo>
                    <a:pt x="8508" y="1663"/>
                    <a:pt x="8508" y="1663"/>
                    <a:pt x="8508" y="1663"/>
                  </a:cubicBezTo>
                  <a:cubicBezTo>
                    <a:pt x="8484" y="1643"/>
                    <a:pt x="8443" y="1630"/>
                    <a:pt x="8391" y="1630"/>
                  </a:cubicBezTo>
                  <a:cubicBezTo>
                    <a:pt x="8332" y="1630"/>
                    <a:pt x="8280" y="1656"/>
                    <a:pt x="8241" y="1715"/>
                  </a:cubicBezTo>
                  <a:cubicBezTo>
                    <a:pt x="8195" y="1774"/>
                    <a:pt x="8168" y="1859"/>
                    <a:pt x="8168" y="1970"/>
                  </a:cubicBezTo>
                  <a:cubicBezTo>
                    <a:pt x="8168" y="2452"/>
                    <a:pt x="8168" y="2452"/>
                    <a:pt x="8168" y="2452"/>
                  </a:cubicBezTo>
                  <a:cubicBezTo>
                    <a:pt x="8020" y="2452"/>
                    <a:pt x="8020" y="2452"/>
                    <a:pt x="8020" y="2452"/>
                  </a:cubicBezTo>
                  <a:cubicBezTo>
                    <a:pt x="8020" y="1512"/>
                    <a:pt x="8020" y="1512"/>
                    <a:pt x="8020" y="1512"/>
                  </a:cubicBezTo>
                  <a:cubicBezTo>
                    <a:pt x="8168" y="1512"/>
                    <a:pt x="8168" y="1512"/>
                    <a:pt x="8168" y="1512"/>
                  </a:cubicBezTo>
                  <a:cubicBezTo>
                    <a:pt x="8168" y="1704"/>
                    <a:pt x="8168" y="1704"/>
                    <a:pt x="8168" y="1704"/>
                  </a:cubicBezTo>
                  <a:cubicBezTo>
                    <a:pt x="8176" y="1704"/>
                    <a:pt x="8177" y="1704"/>
                    <a:pt x="8177" y="1704"/>
                  </a:cubicBezTo>
                  <a:cubicBezTo>
                    <a:pt x="8196" y="1636"/>
                    <a:pt x="8229" y="1586"/>
                    <a:pt x="8274" y="1547"/>
                  </a:cubicBezTo>
                  <a:cubicBezTo>
                    <a:pt x="8320" y="1514"/>
                    <a:pt x="8365" y="1494"/>
                    <a:pt x="8417" y="1494"/>
                  </a:cubicBezTo>
                  <a:close/>
                  <a:moveTo>
                    <a:pt x="9274" y="1512"/>
                  </a:moveTo>
                  <a:cubicBezTo>
                    <a:pt x="9431" y="1512"/>
                    <a:pt x="9431" y="1512"/>
                    <a:pt x="9431" y="1512"/>
                  </a:cubicBezTo>
                  <a:cubicBezTo>
                    <a:pt x="9058" y="2452"/>
                    <a:pt x="9058" y="2452"/>
                    <a:pt x="9058" y="2452"/>
                  </a:cubicBezTo>
                  <a:cubicBezTo>
                    <a:pt x="8908" y="2452"/>
                    <a:pt x="8908" y="2452"/>
                    <a:pt x="8908" y="2452"/>
                  </a:cubicBezTo>
                  <a:cubicBezTo>
                    <a:pt x="8555" y="1512"/>
                    <a:pt x="8555" y="1512"/>
                    <a:pt x="8555" y="1512"/>
                  </a:cubicBezTo>
                  <a:cubicBezTo>
                    <a:pt x="8718" y="1512"/>
                    <a:pt x="8718" y="1512"/>
                    <a:pt x="8718" y="1512"/>
                  </a:cubicBezTo>
                  <a:cubicBezTo>
                    <a:pt x="8960" y="2192"/>
                    <a:pt x="8960" y="2190"/>
                    <a:pt x="8960" y="2190"/>
                  </a:cubicBezTo>
                  <a:cubicBezTo>
                    <a:pt x="8973" y="2242"/>
                    <a:pt x="8986" y="2282"/>
                    <a:pt x="8993" y="2321"/>
                  </a:cubicBezTo>
                  <a:cubicBezTo>
                    <a:pt x="8999" y="2276"/>
                    <a:pt x="9013" y="2236"/>
                    <a:pt x="9026" y="2197"/>
                  </a:cubicBezTo>
                  <a:cubicBezTo>
                    <a:pt x="9274" y="1513"/>
                    <a:pt x="9274" y="1512"/>
                    <a:pt x="9274" y="1512"/>
                  </a:cubicBezTo>
                  <a:close/>
                  <a:moveTo>
                    <a:pt x="9898" y="1489"/>
                  </a:moveTo>
                  <a:cubicBezTo>
                    <a:pt x="9773" y="1489"/>
                    <a:pt x="9675" y="1535"/>
                    <a:pt x="9597" y="1620"/>
                  </a:cubicBezTo>
                  <a:cubicBezTo>
                    <a:pt x="9506" y="1711"/>
                    <a:pt x="9460" y="1834"/>
                    <a:pt x="9460" y="1984"/>
                  </a:cubicBezTo>
                  <a:cubicBezTo>
                    <a:pt x="9460" y="2147"/>
                    <a:pt x="9506" y="2264"/>
                    <a:pt x="9584" y="2349"/>
                  </a:cubicBezTo>
                  <a:cubicBezTo>
                    <a:pt x="9662" y="2434"/>
                    <a:pt x="9760" y="2473"/>
                    <a:pt x="9890" y="2473"/>
                  </a:cubicBezTo>
                  <a:cubicBezTo>
                    <a:pt x="10027" y="2473"/>
                    <a:pt x="10132" y="2440"/>
                    <a:pt x="10216" y="2382"/>
                  </a:cubicBezTo>
                  <a:cubicBezTo>
                    <a:pt x="10216" y="2382"/>
                    <a:pt x="10216" y="2382"/>
                    <a:pt x="10216" y="2245"/>
                  </a:cubicBezTo>
                  <a:cubicBezTo>
                    <a:pt x="10128" y="2310"/>
                    <a:pt x="10034" y="2342"/>
                    <a:pt x="9923" y="2342"/>
                  </a:cubicBezTo>
                  <a:cubicBezTo>
                    <a:pt x="9831" y="2342"/>
                    <a:pt x="9760" y="2316"/>
                    <a:pt x="9701" y="2257"/>
                  </a:cubicBezTo>
                  <a:cubicBezTo>
                    <a:pt x="9649" y="2205"/>
                    <a:pt x="9623" y="2120"/>
                    <a:pt x="9617" y="2016"/>
                  </a:cubicBezTo>
                  <a:cubicBezTo>
                    <a:pt x="9617" y="2016"/>
                    <a:pt x="9616" y="2016"/>
                    <a:pt x="10284" y="2016"/>
                  </a:cubicBezTo>
                  <a:cubicBezTo>
                    <a:pt x="10284" y="1939"/>
                    <a:pt x="10284" y="1939"/>
                    <a:pt x="10284" y="1939"/>
                  </a:cubicBezTo>
                  <a:cubicBezTo>
                    <a:pt x="10284" y="1802"/>
                    <a:pt x="10251" y="1698"/>
                    <a:pt x="10185" y="1620"/>
                  </a:cubicBezTo>
                  <a:cubicBezTo>
                    <a:pt x="10120" y="1535"/>
                    <a:pt x="10022" y="1489"/>
                    <a:pt x="9898" y="1489"/>
                  </a:cubicBezTo>
                  <a:close/>
                  <a:moveTo>
                    <a:pt x="9623" y="1892"/>
                  </a:moveTo>
                  <a:cubicBezTo>
                    <a:pt x="9630" y="1808"/>
                    <a:pt x="9662" y="1743"/>
                    <a:pt x="9715" y="1691"/>
                  </a:cubicBezTo>
                  <a:cubicBezTo>
                    <a:pt x="9760" y="1645"/>
                    <a:pt x="9826" y="1619"/>
                    <a:pt x="9891" y="1619"/>
                  </a:cubicBezTo>
                  <a:cubicBezTo>
                    <a:pt x="9969" y="1619"/>
                    <a:pt x="10028" y="1645"/>
                    <a:pt x="10067" y="1690"/>
                  </a:cubicBezTo>
                  <a:cubicBezTo>
                    <a:pt x="10107" y="1736"/>
                    <a:pt x="10126" y="1808"/>
                    <a:pt x="10126" y="1892"/>
                  </a:cubicBezTo>
                  <a:lnTo>
                    <a:pt x="9623" y="1892"/>
                  </a:lnTo>
                  <a:close/>
                  <a:moveTo>
                    <a:pt x="10845" y="1494"/>
                  </a:moveTo>
                  <a:cubicBezTo>
                    <a:pt x="10891" y="1494"/>
                    <a:pt x="10916" y="1500"/>
                    <a:pt x="10936" y="1506"/>
                  </a:cubicBezTo>
                  <a:cubicBezTo>
                    <a:pt x="10936" y="1663"/>
                    <a:pt x="10936" y="1663"/>
                    <a:pt x="10936" y="1663"/>
                  </a:cubicBezTo>
                  <a:cubicBezTo>
                    <a:pt x="10912" y="1643"/>
                    <a:pt x="10871" y="1630"/>
                    <a:pt x="10825" y="1630"/>
                  </a:cubicBezTo>
                  <a:cubicBezTo>
                    <a:pt x="10760" y="1630"/>
                    <a:pt x="10708" y="1656"/>
                    <a:pt x="10669" y="1715"/>
                  </a:cubicBezTo>
                  <a:cubicBezTo>
                    <a:pt x="10623" y="1774"/>
                    <a:pt x="10596" y="1859"/>
                    <a:pt x="10596" y="1970"/>
                  </a:cubicBezTo>
                  <a:cubicBezTo>
                    <a:pt x="10596" y="2452"/>
                    <a:pt x="10596" y="2452"/>
                    <a:pt x="10596" y="2452"/>
                  </a:cubicBezTo>
                  <a:cubicBezTo>
                    <a:pt x="10448" y="2452"/>
                    <a:pt x="10448" y="2452"/>
                    <a:pt x="10448" y="2452"/>
                  </a:cubicBezTo>
                  <a:cubicBezTo>
                    <a:pt x="10448" y="1512"/>
                    <a:pt x="10448" y="1512"/>
                    <a:pt x="10448" y="1512"/>
                  </a:cubicBezTo>
                  <a:cubicBezTo>
                    <a:pt x="10596" y="1512"/>
                    <a:pt x="10596" y="1512"/>
                    <a:pt x="10596" y="1512"/>
                  </a:cubicBezTo>
                  <a:cubicBezTo>
                    <a:pt x="10596" y="1704"/>
                    <a:pt x="10596" y="1704"/>
                    <a:pt x="10596" y="1704"/>
                  </a:cubicBezTo>
                  <a:cubicBezTo>
                    <a:pt x="10604" y="1704"/>
                    <a:pt x="10604" y="1704"/>
                    <a:pt x="10604" y="1704"/>
                  </a:cubicBezTo>
                  <a:cubicBezTo>
                    <a:pt x="10624" y="1636"/>
                    <a:pt x="10656" y="1586"/>
                    <a:pt x="10702" y="1547"/>
                  </a:cubicBezTo>
                  <a:cubicBezTo>
                    <a:pt x="10748" y="1514"/>
                    <a:pt x="10793" y="1494"/>
                    <a:pt x="10845" y="1494"/>
                  </a:cubicBezTo>
                  <a:close/>
                  <a:moveTo>
                    <a:pt x="11132" y="1544"/>
                  </a:moveTo>
                  <a:cubicBezTo>
                    <a:pt x="11132" y="1537"/>
                    <a:pt x="11125" y="1531"/>
                    <a:pt x="11119" y="1525"/>
                  </a:cubicBezTo>
                  <a:cubicBezTo>
                    <a:pt x="11112" y="1518"/>
                    <a:pt x="11099" y="1512"/>
                    <a:pt x="11086" y="1512"/>
                  </a:cubicBezTo>
                  <a:cubicBezTo>
                    <a:pt x="11086" y="1512"/>
                    <a:pt x="11083" y="1512"/>
                    <a:pt x="11052" y="1512"/>
                  </a:cubicBezTo>
                  <a:cubicBezTo>
                    <a:pt x="11052" y="1512"/>
                    <a:pt x="11052" y="1512"/>
                    <a:pt x="11052" y="1636"/>
                  </a:cubicBezTo>
                  <a:cubicBezTo>
                    <a:pt x="11052" y="1636"/>
                    <a:pt x="11052" y="1636"/>
                    <a:pt x="11068" y="1636"/>
                  </a:cubicBezTo>
                  <a:cubicBezTo>
                    <a:pt x="11068" y="1636"/>
                    <a:pt x="11068" y="1636"/>
                    <a:pt x="11068" y="1584"/>
                  </a:cubicBezTo>
                  <a:cubicBezTo>
                    <a:pt x="11068" y="1584"/>
                    <a:pt x="11070" y="1584"/>
                    <a:pt x="11080" y="1584"/>
                  </a:cubicBezTo>
                  <a:cubicBezTo>
                    <a:pt x="11086" y="1584"/>
                    <a:pt x="11093" y="1590"/>
                    <a:pt x="11099" y="1603"/>
                  </a:cubicBezTo>
                  <a:cubicBezTo>
                    <a:pt x="11099" y="1603"/>
                    <a:pt x="11099" y="1604"/>
                    <a:pt x="11112" y="1636"/>
                  </a:cubicBezTo>
                  <a:cubicBezTo>
                    <a:pt x="11112" y="1636"/>
                    <a:pt x="11112" y="1636"/>
                    <a:pt x="11132" y="1636"/>
                  </a:cubicBezTo>
                  <a:cubicBezTo>
                    <a:pt x="11119" y="1603"/>
                    <a:pt x="11119" y="1603"/>
                    <a:pt x="11119" y="1603"/>
                  </a:cubicBezTo>
                  <a:cubicBezTo>
                    <a:pt x="11112" y="1590"/>
                    <a:pt x="11106" y="1583"/>
                    <a:pt x="11099" y="1577"/>
                  </a:cubicBezTo>
                  <a:cubicBezTo>
                    <a:pt x="11106" y="1577"/>
                    <a:pt x="11119" y="1570"/>
                    <a:pt x="11119" y="1570"/>
                  </a:cubicBezTo>
                  <a:cubicBezTo>
                    <a:pt x="11125" y="1564"/>
                    <a:pt x="11132" y="1557"/>
                    <a:pt x="11132" y="1544"/>
                  </a:cubicBezTo>
                  <a:close/>
                  <a:moveTo>
                    <a:pt x="11086" y="1572"/>
                  </a:moveTo>
                  <a:cubicBezTo>
                    <a:pt x="11086" y="1572"/>
                    <a:pt x="11083" y="1572"/>
                    <a:pt x="11068" y="1572"/>
                  </a:cubicBezTo>
                  <a:cubicBezTo>
                    <a:pt x="11068" y="1572"/>
                    <a:pt x="11068" y="1572"/>
                    <a:pt x="11068" y="1524"/>
                  </a:cubicBezTo>
                  <a:cubicBezTo>
                    <a:pt x="11068" y="1524"/>
                    <a:pt x="11070" y="1524"/>
                    <a:pt x="11086" y="1524"/>
                  </a:cubicBezTo>
                  <a:cubicBezTo>
                    <a:pt x="11093" y="1524"/>
                    <a:pt x="11099" y="1531"/>
                    <a:pt x="11106" y="1531"/>
                  </a:cubicBezTo>
                  <a:cubicBezTo>
                    <a:pt x="11112" y="1537"/>
                    <a:pt x="11112" y="1538"/>
                    <a:pt x="11112" y="1551"/>
                  </a:cubicBezTo>
                  <a:cubicBezTo>
                    <a:pt x="11112" y="1565"/>
                    <a:pt x="11106" y="1572"/>
                    <a:pt x="11086" y="1572"/>
                  </a:cubicBezTo>
                  <a:close/>
                  <a:moveTo>
                    <a:pt x="11158" y="1504"/>
                  </a:moveTo>
                  <a:cubicBezTo>
                    <a:pt x="11138" y="1490"/>
                    <a:pt x="11119" y="1477"/>
                    <a:pt x="11086" y="1477"/>
                  </a:cubicBezTo>
                  <a:cubicBezTo>
                    <a:pt x="11060" y="1477"/>
                    <a:pt x="11040" y="1490"/>
                    <a:pt x="11021" y="1504"/>
                  </a:cubicBezTo>
                  <a:cubicBezTo>
                    <a:pt x="11001" y="1524"/>
                    <a:pt x="10995" y="1550"/>
                    <a:pt x="10995" y="1577"/>
                  </a:cubicBezTo>
                  <a:cubicBezTo>
                    <a:pt x="10995" y="1604"/>
                    <a:pt x="11001" y="1624"/>
                    <a:pt x="11021" y="1644"/>
                  </a:cubicBezTo>
                  <a:cubicBezTo>
                    <a:pt x="11040" y="1664"/>
                    <a:pt x="11060" y="1670"/>
                    <a:pt x="11086" y="1670"/>
                  </a:cubicBezTo>
                  <a:cubicBezTo>
                    <a:pt x="11112" y="1670"/>
                    <a:pt x="11138" y="1664"/>
                    <a:pt x="11158" y="1644"/>
                  </a:cubicBezTo>
                  <a:cubicBezTo>
                    <a:pt x="11177" y="1624"/>
                    <a:pt x="11184" y="1604"/>
                    <a:pt x="11184" y="1577"/>
                  </a:cubicBezTo>
                  <a:cubicBezTo>
                    <a:pt x="11184" y="1544"/>
                    <a:pt x="11177" y="1524"/>
                    <a:pt x="11158" y="1504"/>
                  </a:cubicBezTo>
                  <a:close/>
                  <a:moveTo>
                    <a:pt x="11151" y="1637"/>
                  </a:moveTo>
                  <a:cubicBezTo>
                    <a:pt x="11132" y="1650"/>
                    <a:pt x="11112" y="1664"/>
                    <a:pt x="11086" y="1664"/>
                  </a:cubicBezTo>
                  <a:cubicBezTo>
                    <a:pt x="11066" y="1664"/>
                    <a:pt x="11047" y="1650"/>
                    <a:pt x="11027" y="1637"/>
                  </a:cubicBezTo>
                  <a:cubicBezTo>
                    <a:pt x="11014" y="1617"/>
                    <a:pt x="11001" y="1597"/>
                    <a:pt x="11001" y="1577"/>
                  </a:cubicBezTo>
                  <a:cubicBezTo>
                    <a:pt x="11001" y="1550"/>
                    <a:pt x="11014" y="1530"/>
                    <a:pt x="11027" y="1510"/>
                  </a:cubicBezTo>
                  <a:cubicBezTo>
                    <a:pt x="11047" y="1497"/>
                    <a:pt x="11066" y="1490"/>
                    <a:pt x="11086" y="1490"/>
                  </a:cubicBezTo>
                  <a:cubicBezTo>
                    <a:pt x="11112" y="1490"/>
                    <a:pt x="11132" y="1497"/>
                    <a:pt x="11151" y="1510"/>
                  </a:cubicBezTo>
                  <a:cubicBezTo>
                    <a:pt x="11164" y="1530"/>
                    <a:pt x="11171" y="1550"/>
                    <a:pt x="11171" y="1577"/>
                  </a:cubicBezTo>
                  <a:cubicBezTo>
                    <a:pt x="11171" y="1597"/>
                    <a:pt x="11164" y="1617"/>
                    <a:pt x="11151" y="1637"/>
                  </a:cubicBezTo>
                  <a:close/>
                  <a:moveTo>
                    <a:pt x="1412" y="2696"/>
                  </a:moveTo>
                  <a:cubicBezTo>
                    <a:pt x="1504" y="2696"/>
                    <a:pt x="1504" y="2696"/>
                    <a:pt x="1504" y="2696"/>
                  </a:cubicBezTo>
                  <a:cubicBezTo>
                    <a:pt x="1504" y="2708"/>
                    <a:pt x="1504" y="2708"/>
                    <a:pt x="1504" y="2708"/>
                  </a:cubicBezTo>
                  <a:cubicBezTo>
                    <a:pt x="1464" y="2708"/>
                    <a:pt x="1464" y="2708"/>
                    <a:pt x="1464" y="2708"/>
                  </a:cubicBezTo>
                  <a:cubicBezTo>
                    <a:pt x="1464" y="2824"/>
                    <a:pt x="1464" y="2824"/>
                    <a:pt x="1464" y="2824"/>
                  </a:cubicBezTo>
                  <a:cubicBezTo>
                    <a:pt x="1452" y="2824"/>
                    <a:pt x="1452" y="2824"/>
                    <a:pt x="1452" y="2824"/>
                  </a:cubicBezTo>
                  <a:cubicBezTo>
                    <a:pt x="1452" y="2708"/>
                    <a:pt x="1452" y="2708"/>
                    <a:pt x="1452" y="2708"/>
                  </a:cubicBezTo>
                  <a:cubicBezTo>
                    <a:pt x="1412" y="2708"/>
                    <a:pt x="1412" y="2708"/>
                    <a:pt x="1412" y="2708"/>
                  </a:cubicBezTo>
                  <a:lnTo>
                    <a:pt x="1412" y="2696"/>
                  </a:lnTo>
                  <a:close/>
                  <a:moveTo>
                    <a:pt x="1631" y="2696"/>
                  </a:moveTo>
                  <a:cubicBezTo>
                    <a:pt x="1650" y="2696"/>
                    <a:pt x="1652" y="2696"/>
                    <a:pt x="1652" y="2696"/>
                  </a:cubicBezTo>
                  <a:cubicBezTo>
                    <a:pt x="1652" y="2824"/>
                    <a:pt x="1652" y="2824"/>
                    <a:pt x="1652" y="2824"/>
                  </a:cubicBezTo>
                  <a:cubicBezTo>
                    <a:pt x="1636" y="2824"/>
                    <a:pt x="1636" y="2824"/>
                    <a:pt x="1636" y="2824"/>
                  </a:cubicBezTo>
                  <a:cubicBezTo>
                    <a:pt x="1636" y="2736"/>
                    <a:pt x="1636" y="2735"/>
                    <a:pt x="1636" y="2735"/>
                  </a:cubicBezTo>
                  <a:cubicBezTo>
                    <a:pt x="1636" y="2728"/>
                    <a:pt x="1636" y="2722"/>
                    <a:pt x="1636" y="2708"/>
                  </a:cubicBezTo>
                  <a:cubicBezTo>
                    <a:pt x="1636" y="2715"/>
                    <a:pt x="1630" y="2722"/>
                    <a:pt x="1630" y="2722"/>
                  </a:cubicBezTo>
                  <a:cubicBezTo>
                    <a:pt x="1592" y="2823"/>
                    <a:pt x="1593" y="2824"/>
                    <a:pt x="1593" y="2824"/>
                  </a:cubicBezTo>
                  <a:cubicBezTo>
                    <a:pt x="1580" y="2824"/>
                    <a:pt x="1580" y="2824"/>
                    <a:pt x="1580" y="2824"/>
                  </a:cubicBezTo>
                  <a:cubicBezTo>
                    <a:pt x="1542" y="2720"/>
                    <a:pt x="1542" y="2722"/>
                    <a:pt x="1542" y="2722"/>
                  </a:cubicBezTo>
                  <a:cubicBezTo>
                    <a:pt x="1542" y="2722"/>
                    <a:pt x="1536" y="2715"/>
                    <a:pt x="1536" y="2708"/>
                  </a:cubicBezTo>
                  <a:cubicBezTo>
                    <a:pt x="1536" y="2715"/>
                    <a:pt x="1536" y="2722"/>
                    <a:pt x="1536" y="2735"/>
                  </a:cubicBezTo>
                  <a:cubicBezTo>
                    <a:pt x="1536" y="2822"/>
                    <a:pt x="1536" y="2824"/>
                    <a:pt x="1536" y="2824"/>
                  </a:cubicBezTo>
                  <a:cubicBezTo>
                    <a:pt x="1524" y="2824"/>
                    <a:pt x="1524" y="2824"/>
                    <a:pt x="1524" y="2824"/>
                  </a:cubicBezTo>
                  <a:cubicBezTo>
                    <a:pt x="1524" y="2696"/>
                    <a:pt x="1524" y="2696"/>
                    <a:pt x="1524" y="2696"/>
                  </a:cubicBezTo>
                  <a:cubicBezTo>
                    <a:pt x="1539" y="2696"/>
                    <a:pt x="1542" y="2696"/>
                    <a:pt x="1542" y="2696"/>
                  </a:cubicBezTo>
                  <a:cubicBezTo>
                    <a:pt x="1580" y="2784"/>
                    <a:pt x="1580" y="2783"/>
                    <a:pt x="1580" y="2783"/>
                  </a:cubicBezTo>
                  <a:cubicBezTo>
                    <a:pt x="1587" y="2790"/>
                    <a:pt x="1587" y="2796"/>
                    <a:pt x="1587" y="2803"/>
                  </a:cubicBezTo>
                  <a:cubicBezTo>
                    <a:pt x="1587" y="2796"/>
                    <a:pt x="1593" y="2789"/>
                    <a:pt x="1593" y="2783"/>
                  </a:cubicBezTo>
                  <a:cubicBezTo>
                    <a:pt x="1631" y="2695"/>
                    <a:pt x="1631" y="2696"/>
                    <a:pt x="1631" y="26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7222" tIns="33611" rIns="67222" bIns="33611" numCol="1" anchor="t" anchorCtr="0" compatLnSpc="1">
              <a:prstTxWarp prst="textNoShape">
                <a:avLst/>
              </a:prstTxWarp>
            </a:bodyPr>
            <a:lstStyle/>
            <a:p>
              <a:pPr defTabSz="685597"/>
              <a:endParaRPr lang="en-US" sz="1324" dirty="0">
                <a:solidFill>
                  <a:srgbClr val="FFFFFF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6DB7E5F-A41A-49D1-8E8E-1DC8665FBD85}"/>
                </a:ext>
              </a:extLst>
            </p:cNvPr>
            <p:cNvSpPr/>
            <p:nvPr/>
          </p:nvSpPr>
          <p:spPr bwMode="auto">
            <a:xfrm>
              <a:off x="1407837" y="2186462"/>
              <a:ext cx="6050868" cy="463238"/>
            </a:xfrm>
            <a:prstGeom prst="rect">
              <a:avLst/>
            </a:prstGeom>
            <a:solidFill>
              <a:srgbClr val="DC3C00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131820" tIns="105456" rIns="131820" bIns="105456" numCol="1" rtlCol="0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72139">
                <a:lnSpc>
                  <a:spcPct val="90000"/>
                </a:lnSpc>
              </a:pPr>
              <a:endParaRPr lang="en-US" sz="2059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82A6942-B3B3-4CBA-8004-2965E62E03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3182" y="2291908"/>
              <a:ext cx="1190088" cy="281655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8E83DFC-61A9-4137-8B5A-5BF39D8EBA8A}"/>
                </a:ext>
              </a:extLst>
            </p:cNvPr>
            <p:cNvSpPr/>
            <p:nvPr/>
          </p:nvSpPr>
          <p:spPr>
            <a:xfrm>
              <a:off x="1407838" y="3247416"/>
              <a:ext cx="3014447" cy="138890"/>
            </a:xfrm>
            <a:prstGeom prst="rect">
              <a:avLst/>
            </a:prstGeom>
            <a:solidFill>
              <a:srgbClr val="E6A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>
                  <a:latin typeface="Segoe UI" panose="020B0502040204020203" pitchFamily="34" charset="0"/>
                  <a:cs typeface="Segoe UI" panose="020B0502040204020203" pitchFamily="34" charset="0"/>
                </a:rPr>
                <a:t>On Premise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009EF62-25E3-43B9-8B47-7B138B69215C}"/>
                </a:ext>
              </a:extLst>
            </p:cNvPr>
            <p:cNvSpPr/>
            <p:nvPr/>
          </p:nvSpPr>
          <p:spPr>
            <a:xfrm>
              <a:off x="4444259" y="3247292"/>
              <a:ext cx="3014446" cy="139554"/>
            </a:xfrm>
            <a:prstGeom prst="rect">
              <a:avLst/>
            </a:prstGeom>
            <a:solidFill>
              <a:srgbClr val="E6A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>
                  <a:latin typeface="Segoe UI" panose="020B0502040204020203" pitchFamily="34" charset="0"/>
                  <a:cs typeface="Segoe UI" panose="020B0502040204020203" pitchFamily="34" charset="0"/>
                </a:rPr>
                <a:t>Cloud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197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41771" y="396605"/>
            <a:ext cx="11018520" cy="553998"/>
          </a:xfrm>
        </p:spPr>
        <p:txBody>
          <a:bodyPr/>
          <a:lstStyle/>
          <a:p>
            <a:r>
              <a:rPr lang="sl-SI" dirty="0">
                <a:solidFill>
                  <a:srgbClr val="000000"/>
                </a:solidFill>
                <a:cs typeface="Calibri" panose="020F0502020204030204" pitchFamily="34" charset="0"/>
              </a:rPr>
              <a:t>Plansko </a:t>
            </a:r>
            <a:r>
              <a:rPr lang="sl-SI" dirty="0" smtClean="0">
                <a:solidFill>
                  <a:srgbClr val="000000"/>
                </a:solidFill>
                <a:cs typeface="Calibri" panose="020F0502020204030204" pitchFamily="34" charset="0"/>
              </a:rPr>
              <a:t>orodje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0B4A10A-1705-4B4E-8A51-106EC5915250}"/>
              </a:ext>
            </a:extLst>
          </p:cNvPr>
          <p:cNvGrpSpPr/>
          <p:nvPr/>
        </p:nvGrpSpPr>
        <p:grpSpPr>
          <a:xfrm>
            <a:off x="5906634" y="3882886"/>
            <a:ext cx="6285366" cy="2352350"/>
            <a:chOff x="1718235" y="1714500"/>
            <a:chExt cx="6043774" cy="354298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A624C30-B6E2-470C-B0C8-EACCD280FADB}"/>
                </a:ext>
              </a:extLst>
            </p:cNvPr>
            <p:cNvSpPr/>
            <p:nvPr/>
          </p:nvSpPr>
          <p:spPr>
            <a:xfrm>
              <a:off x="1718235" y="4328142"/>
              <a:ext cx="6043774" cy="4620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32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1. Dimensions &amp; Hierarchies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BA26B07-C6F5-4B76-8B60-8FC05393C319}"/>
                </a:ext>
              </a:extLst>
            </p:cNvPr>
            <p:cNvSpPr/>
            <p:nvPr/>
          </p:nvSpPr>
          <p:spPr>
            <a:xfrm>
              <a:off x="2543887" y="3814577"/>
              <a:ext cx="5218122" cy="420015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32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2. Models &amp; Fact Data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68B08A1-CE6F-4398-910D-1A06C3EFDEDD}"/>
                </a:ext>
              </a:extLst>
            </p:cNvPr>
            <p:cNvSpPr/>
            <p:nvPr/>
          </p:nvSpPr>
          <p:spPr>
            <a:xfrm>
              <a:off x="3369539" y="3289558"/>
              <a:ext cx="4392470" cy="420015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32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3. Input Forms &amp; Reports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D9B0D8D-24DB-4A58-9A7B-0896935129A1}"/>
                </a:ext>
              </a:extLst>
            </p:cNvPr>
            <p:cNvSpPr/>
            <p:nvPr/>
          </p:nvSpPr>
          <p:spPr>
            <a:xfrm>
              <a:off x="4195191" y="2764539"/>
              <a:ext cx="3566818" cy="4200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32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4. Business Rules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DF51034-DBEE-4A10-9584-9937895CA01A}"/>
                </a:ext>
              </a:extLst>
            </p:cNvPr>
            <p:cNvSpPr/>
            <p:nvPr/>
          </p:nvSpPr>
          <p:spPr>
            <a:xfrm>
              <a:off x="5020844" y="2239519"/>
              <a:ext cx="2741165" cy="4200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32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5. Security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004F8CE-A97F-4000-873A-41ACC33FBE0E}"/>
                </a:ext>
              </a:extLst>
            </p:cNvPr>
            <p:cNvSpPr/>
            <p:nvPr/>
          </p:nvSpPr>
          <p:spPr>
            <a:xfrm>
              <a:off x="5846496" y="1714500"/>
              <a:ext cx="1915513" cy="420015"/>
            </a:xfrm>
            <a:prstGeom prst="rect">
              <a:avLst/>
            </a:prstGeom>
            <a:solidFill>
              <a:srgbClr val="66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32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6. Plans Setup</a:t>
              </a:r>
            </a:p>
          </p:txBody>
        </p:sp>
        <p:sp>
          <p:nvSpPr>
            <p:cNvPr id="13" name="Right Arrow 18">
              <a:extLst>
                <a:ext uri="{FF2B5EF4-FFF2-40B4-BE49-F238E27FC236}">
                  <a16:creationId xmlns:a16="http://schemas.microsoft.com/office/drawing/2014/main" id="{036F1145-EB35-49EB-93C9-33C39E42556B}"/>
                </a:ext>
              </a:extLst>
            </p:cNvPr>
            <p:cNvSpPr/>
            <p:nvPr/>
          </p:nvSpPr>
          <p:spPr>
            <a:xfrm>
              <a:off x="1718235" y="4690802"/>
              <a:ext cx="6043774" cy="566682"/>
            </a:xfrm>
            <a:prstGeom prst="rightArrow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32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Accelerated BI Development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9096BCE-922A-4C55-AE4D-BD6000DF1F61}"/>
              </a:ext>
            </a:extLst>
          </p:cNvPr>
          <p:cNvGrpSpPr/>
          <p:nvPr/>
        </p:nvGrpSpPr>
        <p:grpSpPr>
          <a:xfrm>
            <a:off x="145069" y="1452052"/>
            <a:ext cx="1757698" cy="4511516"/>
            <a:chOff x="836930" y="1682569"/>
            <a:chExt cx="1723390" cy="4423456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9D257A4-70F8-42CD-BCEA-8D96AC54504A}"/>
                </a:ext>
              </a:extLst>
            </p:cNvPr>
            <p:cNvGrpSpPr/>
            <p:nvPr/>
          </p:nvGrpSpPr>
          <p:grpSpPr>
            <a:xfrm>
              <a:off x="836930" y="5134429"/>
              <a:ext cx="1723390" cy="369092"/>
              <a:chOff x="768350" y="5111569"/>
              <a:chExt cx="1828800" cy="457200"/>
            </a:xfrm>
            <a:solidFill>
              <a:srgbClr val="457AA5"/>
            </a:solidFill>
          </p:grpSpPr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AF5A2587-7A3F-4EDF-886D-0AF0268FE2E5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….</a:t>
                </a:r>
              </a:p>
            </p:txBody>
          </p:sp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AB4CB4A5-DCBC-40B9-9E39-AE838A00B750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  <a:grpFill/>
            </p:grpSpPr>
            <p:cxnSp>
              <p:nvCxnSpPr>
                <p:cNvPr id="62" name="Straight Arrow Connector 61">
                  <a:extLst>
                    <a:ext uri="{FF2B5EF4-FFF2-40B4-BE49-F238E27FC236}">
                      <a16:creationId xmlns:a16="http://schemas.microsoft.com/office/drawing/2014/main" id="{2F7F20D4-7202-4A4D-8AD8-5A5B16F896F6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Straight Arrow Connector 62">
                  <a:extLst>
                    <a:ext uri="{FF2B5EF4-FFF2-40B4-BE49-F238E27FC236}">
                      <a16:creationId xmlns:a16="http://schemas.microsoft.com/office/drawing/2014/main" id="{15B47553-E265-4040-8073-8272461D06D3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Straight Arrow Connector 63">
                  <a:extLst>
                    <a:ext uri="{FF2B5EF4-FFF2-40B4-BE49-F238E27FC236}">
                      <a16:creationId xmlns:a16="http://schemas.microsoft.com/office/drawing/2014/main" id="{4159D5C2-10E7-426A-8E83-64F5003E0ECA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B8545136-0357-4931-B3F5-4A7646EE3E61}"/>
                </a:ext>
              </a:extLst>
            </p:cNvPr>
            <p:cNvGrpSpPr/>
            <p:nvPr/>
          </p:nvGrpSpPr>
          <p:grpSpPr>
            <a:xfrm>
              <a:off x="836930" y="4646749"/>
              <a:ext cx="1723390" cy="369092"/>
              <a:chOff x="768350" y="5111569"/>
              <a:chExt cx="1828800" cy="457200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65C9BA8F-076D-4970-B089-2B5ADD43C6B1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rgbClr val="7FBA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Currency</a:t>
                </a:r>
              </a:p>
            </p:txBody>
          </p:sp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D8A21C10-1A80-4875-A77D-E92B3DABA6DB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  <a:grpFill/>
            </p:grpSpPr>
            <p:cxnSp>
              <p:nvCxnSpPr>
                <p:cNvPr id="57" name="Straight Arrow Connector 56">
                  <a:extLst>
                    <a:ext uri="{FF2B5EF4-FFF2-40B4-BE49-F238E27FC236}">
                      <a16:creationId xmlns:a16="http://schemas.microsoft.com/office/drawing/2014/main" id="{A0DA0384-C03E-4841-81D8-9C5A04C10981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Arrow Connector 57">
                  <a:extLst>
                    <a:ext uri="{FF2B5EF4-FFF2-40B4-BE49-F238E27FC236}">
                      <a16:creationId xmlns:a16="http://schemas.microsoft.com/office/drawing/2014/main" id="{36D32B57-11B5-40AB-BD8B-D9CD6CFC0C73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Arrow Connector 58">
                  <a:extLst>
                    <a:ext uri="{FF2B5EF4-FFF2-40B4-BE49-F238E27FC236}">
                      <a16:creationId xmlns:a16="http://schemas.microsoft.com/office/drawing/2014/main" id="{94CF7F24-0745-4A7A-AB1C-3EF718609111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9975F3C-092A-49E9-9BFB-EF29D41E5954}"/>
                </a:ext>
              </a:extLst>
            </p:cNvPr>
            <p:cNvGrpSpPr/>
            <p:nvPr/>
          </p:nvGrpSpPr>
          <p:grpSpPr>
            <a:xfrm>
              <a:off x="836930" y="4143829"/>
              <a:ext cx="1723390" cy="369092"/>
              <a:chOff x="768350" y="5111569"/>
              <a:chExt cx="1828800" cy="45720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B6A4EDFC-853E-4BF6-B6AC-19A2B656AB95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rgbClr val="505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Customer</a:t>
                </a:r>
              </a:p>
            </p:txBody>
          </p: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C56E7069-5C8A-49A2-B149-A21650EFCC23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  <a:grpFill/>
            </p:grpSpPr>
            <p:cxnSp>
              <p:nvCxnSpPr>
                <p:cNvPr id="52" name="Straight Arrow Connector 51">
                  <a:extLst>
                    <a:ext uri="{FF2B5EF4-FFF2-40B4-BE49-F238E27FC236}">
                      <a16:creationId xmlns:a16="http://schemas.microsoft.com/office/drawing/2014/main" id="{55128E2D-3BD6-482D-9BEC-F70700C4E58D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Arrow Connector 52">
                  <a:extLst>
                    <a:ext uri="{FF2B5EF4-FFF2-40B4-BE49-F238E27FC236}">
                      <a16:creationId xmlns:a16="http://schemas.microsoft.com/office/drawing/2014/main" id="{3504E328-F629-4FB0-82FE-E31DD83236F2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Arrow Connector 53">
                  <a:extLst>
                    <a:ext uri="{FF2B5EF4-FFF2-40B4-BE49-F238E27FC236}">
                      <a16:creationId xmlns:a16="http://schemas.microsoft.com/office/drawing/2014/main" id="{BC731398-06D6-444D-9A20-32648B89E659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83606059-73CD-4F42-BC02-8800698D727D}"/>
                </a:ext>
              </a:extLst>
            </p:cNvPr>
            <p:cNvGrpSpPr/>
            <p:nvPr/>
          </p:nvGrpSpPr>
          <p:grpSpPr>
            <a:xfrm>
              <a:off x="836930" y="3656149"/>
              <a:ext cx="1723390" cy="369092"/>
              <a:chOff x="768350" y="5111569"/>
              <a:chExt cx="1828800" cy="457200"/>
            </a:xfrm>
            <a:solidFill>
              <a:schemeClr val="accent4">
                <a:lumMod val="50000"/>
              </a:schemeClr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A4A7F208-B46A-4961-9992-FA7038A00CBB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rgbClr val="FFB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Product</a:t>
                </a:r>
              </a:p>
            </p:txBody>
          </p:sp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F0E4D6FB-0B2D-4B9F-9746-7CEFAA0487A1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  <a:grpFill/>
            </p:grpSpPr>
            <p:cxnSp>
              <p:nvCxnSpPr>
                <p:cNvPr id="47" name="Straight Arrow Connector 46">
                  <a:extLst>
                    <a:ext uri="{FF2B5EF4-FFF2-40B4-BE49-F238E27FC236}">
                      <a16:creationId xmlns:a16="http://schemas.microsoft.com/office/drawing/2014/main" id="{92269515-B5E1-440C-9B03-819C7415A2E9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Straight Arrow Connector 47">
                  <a:extLst>
                    <a:ext uri="{FF2B5EF4-FFF2-40B4-BE49-F238E27FC236}">
                      <a16:creationId xmlns:a16="http://schemas.microsoft.com/office/drawing/2014/main" id="{DC00596D-B5BA-4A96-8158-E5AF14E67E75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Arrow Connector 48">
                  <a:extLst>
                    <a:ext uri="{FF2B5EF4-FFF2-40B4-BE49-F238E27FC236}">
                      <a16:creationId xmlns:a16="http://schemas.microsoft.com/office/drawing/2014/main" id="{BDFF3B70-E995-4437-962F-404257ACA5DD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604F01F-68F0-4757-AF4F-5327232F903B}"/>
                </a:ext>
              </a:extLst>
            </p:cNvPr>
            <p:cNvGrpSpPr/>
            <p:nvPr/>
          </p:nvGrpSpPr>
          <p:grpSpPr>
            <a:xfrm>
              <a:off x="836930" y="3160849"/>
              <a:ext cx="1723390" cy="369092"/>
              <a:chOff x="768350" y="5111569"/>
              <a:chExt cx="1828800" cy="457200"/>
            </a:xfrm>
            <a:solidFill>
              <a:schemeClr val="accent3">
                <a:lumMod val="50000"/>
              </a:schemeClr>
            </a:solidFill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3F3989EB-5679-47B6-ACBB-EBE24AB2CEFB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rgbClr val="6821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Entity</a:t>
                </a:r>
              </a:p>
            </p:txBody>
          </p:sp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5548A78F-056D-4CAC-B561-9E841C38CFD0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  <a:grpFill/>
            </p:grpSpPr>
            <p:cxnSp>
              <p:nvCxnSpPr>
                <p:cNvPr id="42" name="Straight Arrow Connector 41">
                  <a:extLst>
                    <a:ext uri="{FF2B5EF4-FFF2-40B4-BE49-F238E27FC236}">
                      <a16:creationId xmlns:a16="http://schemas.microsoft.com/office/drawing/2014/main" id="{4279C26D-C3FD-4D3B-9582-34D59EA92510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Arrow Connector 42">
                  <a:extLst>
                    <a:ext uri="{FF2B5EF4-FFF2-40B4-BE49-F238E27FC236}">
                      <a16:creationId xmlns:a16="http://schemas.microsoft.com/office/drawing/2014/main" id="{5E8B29F1-F157-489A-B6C5-759857A21B53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Arrow Connector 43">
                  <a:extLst>
                    <a:ext uri="{FF2B5EF4-FFF2-40B4-BE49-F238E27FC236}">
                      <a16:creationId xmlns:a16="http://schemas.microsoft.com/office/drawing/2014/main" id="{60FAFF4A-B0D7-4A85-8060-ACE932BAE5C3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29C8B96F-2479-4BC6-B1D3-4B5D721B82C3}"/>
                </a:ext>
              </a:extLst>
            </p:cNvPr>
            <p:cNvGrpSpPr/>
            <p:nvPr/>
          </p:nvGrpSpPr>
          <p:grpSpPr>
            <a:xfrm>
              <a:off x="836930" y="2673169"/>
              <a:ext cx="1723390" cy="369092"/>
              <a:chOff x="768350" y="5111569"/>
              <a:chExt cx="1828800" cy="457200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8298416D-8173-4A75-B60C-B93CF20BEF57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rgbClr val="4668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Scenario</a:t>
                </a:r>
              </a:p>
            </p:txBody>
          </p: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DBD1DD02-1B7D-487F-A3F9-76D1B1CC0EFC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  <a:grpFill/>
            </p:grpSpPr>
            <p:cxnSp>
              <p:nvCxnSpPr>
                <p:cNvPr id="37" name="Straight Arrow Connector 36">
                  <a:extLst>
                    <a:ext uri="{FF2B5EF4-FFF2-40B4-BE49-F238E27FC236}">
                      <a16:creationId xmlns:a16="http://schemas.microsoft.com/office/drawing/2014/main" id="{D35A6C0E-902B-42DF-AB2F-14DE054D0858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Arrow Connector 37">
                  <a:extLst>
                    <a:ext uri="{FF2B5EF4-FFF2-40B4-BE49-F238E27FC236}">
                      <a16:creationId xmlns:a16="http://schemas.microsoft.com/office/drawing/2014/main" id="{94248068-BE53-42CF-9D28-39856F5E03C0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Arrow Connector 38">
                  <a:extLst>
                    <a:ext uri="{FF2B5EF4-FFF2-40B4-BE49-F238E27FC236}">
                      <a16:creationId xmlns:a16="http://schemas.microsoft.com/office/drawing/2014/main" id="{0565180A-6A4B-45D7-AE4F-ED699F20F2EA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5FEED556-3DDE-44A4-AF26-9ED10528F50C}"/>
                </a:ext>
              </a:extLst>
            </p:cNvPr>
            <p:cNvGrpSpPr/>
            <p:nvPr/>
          </p:nvGrpSpPr>
          <p:grpSpPr>
            <a:xfrm>
              <a:off x="836930" y="2170249"/>
              <a:ext cx="1723390" cy="369092"/>
              <a:chOff x="768350" y="5111569"/>
              <a:chExt cx="1828800" cy="457200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B9E860D8-90A9-4DDC-B054-E10694877108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rgbClr val="009E4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Time</a:t>
                </a:r>
              </a:p>
            </p:txBody>
          </p: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59742B45-6244-471B-A0A0-D1FFA0A83919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  <a:grpFill/>
            </p:grpSpPr>
            <p:cxnSp>
              <p:nvCxnSpPr>
                <p:cNvPr id="32" name="Straight Arrow Connector 31">
                  <a:extLst>
                    <a:ext uri="{FF2B5EF4-FFF2-40B4-BE49-F238E27FC236}">
                      <a16:creationId xmlns:a16="http://schemas.microsoft.com/office/drawing/2014/main" id="{ADABAEA1-F15E-4A63-BB3C-976E54B02439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Arrow Connector 32">
                  <a:extLst>
                    <a:ext uri="{FF2B5EF4-FFF2-40B4-BE49-F238E27FC236}">
                      <a16:creationId xmlns:a16="http://schemas.microsoft.com/office/drawing/2014/main" id="{CCC82827-390C-4890-AFF5-440FB8978B98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Straight Arrow Connector 33">
                  <a:extLst>
                    <a:ext uri="{FF2B5EF4-FFF2-40B4-BE49-F238E27FC236}">
                      <a16:creationId xmlns:a16="http://schemas.microsoft.com/office/drawing/2014/main" id="{21378080-9E68-4117-A41E-15ECA512944A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grpFill/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8A31B181-122C-423D-8809-13AEE9A54F6C}"/>
                </a:ext>
              </a:extLst>
            </p:cNvPr>
            <p:cNvGrpSpPr/>
            <p:nvPr/>
          </p:nvGrpSpPr>
          <p:grpSpPr>
            <a:xfrm>
              <a:off x="836930" y="1682569"/>
              <a:ext cx="1723390" cy="369092"/>
              <a:chOff x="768350" y="5111569"/>
              <a:chExt cx="1828800" cy="457200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7886C02-739E-4091-AF0C-A4722E3C5F0A}"/>
                  </a:ext>
                </a:extLst>
              </p:cNvPr>
              <p:cNvSpPr/>
              <p:nvPr/>
            </p:nvSpPr>
            <p:spPr>
              <a:xfrm>
                <a:off x="768350" y="5111569"/>
                <a:ext cx="1828800" cy="457200"/>
              </a:xfrm>
              <a:prstGeom prst="rect">
                <a:avLst/>
              </a:prstGeom>
              <a:solidFill>
                <a:srgbClr val="00BC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428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       Account</a:t>
                </a:r>
              </a:p>
            </p:txBody>
          </p: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CD40A4EA-093D-44CF-9F18-E157E616B209}"/>
                  </a:ext>
                </a:extLst>
              </p:cNvPr>
              <p:cNvGrpSpPr/>
              <p:nvPr/>
            </p:nvGrpSpPr>
            <p:grpSpPr>
              <a:xfrm>
                <a:off x="895350" y="5180624"/>
                <a:ext cx="285750" cy="300037"/>
                <a:chOff x="1085850" y="4100513"/>
                <a:chExt cx="285750" cy="300037"/>
              </a:xfrm>
            </p:grpSpPr>
            <p:cxnSp>
              <p:nvCxnSpPr>
                <p:cNvPr id="27" name="Straight Arrow Connector 26">
                  <a:extLst>
                    <a:ext uri="{FF2B5EF4-FFF2-40B4-BE49-F238E27FC236}">
                      <a16:creationId xmlns:a16="http://schemas.microsoft.com/office/drawing/2014/main" id="{5C994ADC-31EB-4402-A6B4-BA9A33BC4D30}"/>
                    </a:ext>
                  </a:extLst>
                </p:cNvPr>
                <p:cNvCxnSpPr/>
                <p:nvPr/>
              </p:nvCxnSpPr>
              <p:spPr>
                <a:xfrm flipV="1">
                  <a:off x="1085850" y="4100513"/>
                  <a:ext cx="0" cy="300037"/>
                </a:xfrm>
                <a:prstGeom prst="straightConnector1">
                  <a:avLst/>
                </a:prstGeom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Arrow Connector 27">
                  <a:extLst>
                    <a:ext uri="{FF2B5EF4-FFF2-40B4-BE49-F238E27FC236}">
                      <a16:creationId xmlns:a16="http://schemas.microsoft.com/office/drawing/2014/main" id="{FB68E3C3-6EF7-41FD-967A-628D2FFA2C60}"/>
                    </a:ext>
                  </a:extLst>
                </p:cNvPr>
                <p:cNvCxnSpPr/>
                <p:nvPr/>
              </p:nvCxnSpPr>
              <p:spPr>
                <a:xfrm>
                  <a:off x="1085850" y="4400550"/>
                  <a:ext cx="285750" cy="0"/>
                </a:xfrm>
                <a:prstGeom prst="straightConnector1">
                  <a:avLst/>
                </a:prstGeom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Arrow Connector 28">
                  <a:extLst>
                    <a:ext uri="{FF2B5EF4-FFF2-40B4-BE49-F238E27FC236}">
                      <a16:creationId xmlns:a16="http://schemas.microsoft.com/office/drawing/2014/main" id="{FB2A9276-827C-42F4-ABEB-D2B9122778A3}"/>
                    </a:ext>
                  </a:extLst>
                </p:cNvPr>
                <p:cNvCxnSpPr/>
                <p:nvPr/>
              </p:nvCxnSpPr>
              <p:spPr>
                <a:xfrm flipV="1">
                  <a:off x="1085850" y="4181475"/>
                  <a:ext cx="219075" cy="219075"/>
                </a:xfrm>
                <a:prstGeom prst="straightConnector1">
                  <a:avLst/>
                </a:prstGeom>
                <a:ln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3E45B96-35A5-4326-B5A4-1F25BC091DCA}"/>
                </a:ext>
              </a:extLst>
            </p:cNvPr>
            <p:cNvSpPr txBox="1"/>
            <p:nvPr/>
          </p:nvSpPr>
          <p:spPr>
            <a:xfrm>
              <a:off x="1113475" y="5699760"/>
              <a:ext cx="1234440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2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Shared Dimensions &amp; Hierarchies</a:t>
              </a:r>
            </a:p>
          </p:txBody>
        </p:sp>
      </p:grpSp>
      <p:sp>
        <p:nvSpPr>
          <p:cNvPr id="65" name="Right Arrow 12">
            <a:extLst>
              <a:ext uri="{FF2B5EF4-FFF2-40B4-BE49-F238E27FC236}">
                <a16:creationId xmlns:a16="http://schemas.microsoft.com/office/drawing/2014/main" id="{B13E5957-5F0D-45C8-9644-0ED1312FB763}"/>
              </a:ext>
            </a:extLst>
          </p:cNvPr>
          <p:cNvSpPr/>
          <p:nvPr/>
        </p:nvSpPr>
        <p:spPr>
          <a:xfrm>
            <a:off x="1935015" y="3059631"/>
            <a:ext cx="647525" cy="477220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72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B533D61-15E0-4E56-B4EB-B981708E4871}"/>
              </a:ext>
            </a:extLst>
          </p:cNvPr>
          <p:cNvSpPr txBox="1"/>
          <p:nvPr/>
        </p:nvSpPr>
        <p:spPr>
          <a:xfrm>
            <a:off x="5194772" y="5180418"/>
            <a:ext cx="1775832" cy="414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20" dirty="0">
                <a:latin typeface="Segoe UI Light" panose="020B0502040204020203" pitchFamily="34" charset="0"/>
                <a:cs typeface="Segoe UI Light" panose="020B0502040204020203" pitchFamily="34" charset="0"/>
              </a:rPr>
              <a:t>Model w/ Selected Dimension Hierarchies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951A8EF9-3CDE-4B0B-94FA-B870E1A4BBB0}"/>
              </a:ext>
            </a:extLst>
          </p:cNvPr>
          <p:cNvGrpSpPr/>
          <p:nvPr/>
        </p:nvGrpSpPr>
        <p:grpSpPr>
          <a:xfrm>
            <a:off x="2658808" y="1407071"/>
            <a:ext cx="2320230" cy="4043200"/>
            <a:chOff x="3314701" y="1539240"/>
            <a:chExt cx="2346960" cy="3964281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A9877115-EBD6-49AB-B071-669F7032EDDB}"/>
                </a:ext>
              </a:extLst>
            </p:cNvPr>
            <p:cNvSpPr/>
            <p:nvPr/>
          </p:nvSpPr>
          <p:spPr>
            <a:xfrm>
              <a:off x="3314701" y="1539240"/>
              <a:ext cx="2346960" cy="396428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72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5F3E705E-A0E7-4AE4-A267-45764F5CAA67}"/>
                </a:ext>
              </a:extLst>
            </p:cNvPr>
            <p:cNvGrpSpPr/>
            <p:nvPr/>
          </p:nvGrpSpPr>
          <p:grpSpPr>
            <a:xfrm>
              <a:off x="3600450" y="1650898"/>
              <a:ext cx="1723390" cy="3529714"/>
              <a:chOff x="3600450" y="1650898"/>
              <a:chExt cx="1723390" cy="3529714"/>
            </a:xfrm>
          </p:grpSpPr>
          <p:pic>
            <p:nvPicPr>
              <p:cNvPr id="70" name="Picture 2">
                <a:extLst>
                  <a:ext uri="{FF2B5EF4-FFF2-40B4-BE49-F238E27FC236}">
                    <a16:creationId xmlns:a16="http://schemas.microsoft.com/office/drawing/2014/main" id="{DA3F4CAE-15AA-4347-8700-7B5E142858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18255" y="2026410"/>
                <a:ext cx="1257300" cy="1200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FBC04EEA-57BD-4A4A-B2EA-9463094772D7}"/>
                  </a:ext>
                </a:extLst>
              </p:cNvPr>
              <p:cNvGrpSpPr/>
              <p:nvPr/>
            </p:nvGrpSpPr>
            <p:grpSpPr>
              <a:xfrm>
                <a:off x="3600450" y="4811520"/>
                <a:ext cx="1723390" cy="369092"/>
                <a:chOff x="768350" y="5111569"/>
                <a:chExt cx="1828800" cy="457200"/>
              </a:xfrm>
              <a:solidFill>
                <a:srgbClr val="D3A849"/>
              </a:solidFill>
            </p:grpSpPr>
            <p:sp>
              <p:nvSpPr>
                <p:cNvPr id="91" name="Rectangle 90">
                  <a:extLst>
                    <a:ext uri="{FF2B5EF4-FFF2-40B4-BE49-F238E27FC236}">
                      <a16:creationId xmlns:a16="http://schemas.microsoft.com/office/drawing/2014/main" id="{5A10EDA7-BCD8-44BD-BA48-45D08F53DE7B}"/>
                    </a:ext>
                  </a:extLst>
                </p:cNvPr>
                <p:cNvSpPr/>
                <p:nvPr/>
              </p:nvSpPr>
              <p:spPr>
                <a:xfrm>
                  <a:off x="768350" y="5111569"/>
                  <a:ext cx="1828800" cy="457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US" sz="1428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       Product</a:t>
                  </a:r>
                </a:p>
              </p:txBody>
            </p:sp>
            <p:grpSp>
              <p:nvGrpSpPr>
                <p:cNvPr id="92" name="Group 91">
                  <a:extLst>
                    <a:ext uri="{FF2B5EF4-FFF2-40B4-BE49-F238E27FC236}">
                      <a16:creationId xmlns:a16="http://schemas.microsoft.com/office/drawing/2014/main" id="{01E39DEC-65A9-48BD-AC67-C6659A1636E6}"/>
                    </a:ext>
                  </a:extLst>
                </p:cNvPr>
                <p:cNvGrpSpPr/>
                <p:nvPr/>
              </p:nvGrpSpPr>
              <p:grpSpPr>
                <a:xfrm>
                  <a:off x="895350" y="5180624"/>
                  <a:ext cx="285750" cy="300037"/>
                  <a:chOff x="1085850" y="4100513"/>
                  <a:chExt cx="285750" cy="300037"/>
                </a:xfrm>
                <a:grpFill/>
              </p:grpSpPr>
              <p:cxnSp>
                <p:nvCxnSpPr>
                  <p:cNvPr id="93" name="Straight Arrow Connector 92">
                    <a:extLst>
                      <a:ext uri="{FF2B5EF4-FFF2-40B4-BE49-F238E27FC236}">
                        <a16:creationId xmlns:a16="http://schemas.microsoft.com/office/drawing/2014/main" id="{ACA36428-11DD-4451-82AC-C0E6042421B4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00513"/>
                    <a:ext cx="0" cy="300037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Arrow Connector 93">
                    <a:extLst>
                      <a:ext uri="{FF2B5EF4-FFF2-40B4-BE49-F238E27FC236}">
                        <a16:creationId xmlns:a16="http://schemas.microsoft.com/office/drawing/2014/main" id="{077D1755-327D-459A-9422-98E59EA014AA}"/>
                      </a:ext>
                    </a:extLst>
                  </p:cNvPr>
                  <p:cNvCxnSpPr/>
                  <p:nvPr/>
                </p:nvCxnSpPr>
                <p:spPr>
                  <a:xfrm>
                    <a:off x="1085850" y="4400550"/>
                    <a:ext cx="285750" cy="0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Arrow Connector 94">
                    <a:extLst>
                      <a:ext uri="{FF2B5EF4-FFF2-40B4-BE49-F238E27FC236}">
                        <a16:creationId xmlns:a16="http://schemas.microsoft.com/office/drawing/2014/main" id="{47A6E7AA-4381-4FCE-854F-AE412EE14D2D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81475"/>
                    <a:ext cx="219075" cy="219075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69275461-218B-4370-88C1-CCF6EE339913}"/>
                  </a:ext>
                </a:extLst>
              </p:cNvPr>
              <p:cNvGrpSpPr/>
              <p:nvPr/>
            </p:nvGrpSpPr>
            <p:grpSpPr>
              <a:xfrm>
                <a:off x="3600450" y="4361940"/>
                <a:ext cx="1723390" cy="369092"/>
                <a:chOff x="768350" y="5111569"/>
                <a:chExt cx="1828800" cy="457200"/>
              </a:xfrm>
              <a:solidFill>
                <a:srgbClr val="D3A849"/>
              </a:solidFill>
            </p:grpSpPr>
            <p:sp>
              <p:nvSpPr>
                <p:cNvPr id="86" name="Rectangle 85">
                  <a:extLst>
                    <a:ext uri="{FF2B5EF4-FFF2-40B4-BE49-F238E27FC236}">
                      <a16:creationId xmlns:a16="http://schemas.microsoft.com/office/drawing/2014/main" id="{F41E5B72-CC5A-4438-B979-C582AF11DA27}"/>
                    </a:ext>
                  </a:extLst>
                </p:cNvPr>
                <p:cNvSpPr/>
                <p:nvPr/>
              </p:nvSpPr>
              <p:spPr>
                <a:xfrm>
                  <a:off x="768350" y="5111569"/>
                  <a:ext cx="1828800" cy="457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US" sz="1428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       Scenario</a:t>
                  </a:r>
                </a:p>
              </p:txBody>
            </p:sp>
            <p:grpSp>
              <p:nvGrpSpPr>
                <p:cNvPr id="87" name="Group 86">
                  <a:extLst>
                    <a:ext uri="{FF2B5EF4-FFF2-40B4-BE49-F238E27FC236}">
                      <a16:creationId xmlns:a16="http://schemas.microsoft.com/office/drawing/2014/main" id="{AB42F3EE-4AB0-4680-B717-092ED23129D4}"/>
                    </a:ext>
                  </a:extLst>
                </p:cNvPr>
                <p:cNvGrpSpPr/>
                <p:nvPr/>
              </p:nvGrpSpPr>
              <p:grpSpPr>
                <a:xfrm>
                  <a:off x="895350" y="5180624"/>
                  <a:ext cx="285750" cy="300037"/>
                  <a:chOff x="1085850" y="4100513"/>
                  <a:chExt cx="285750" cy="300037"/>
                </a:xfrm>
                <a:grpFill/>
              </p:grpSpPr>
              <p:cxnSp>
                <p:nvCxnSpPr>
                  <p:cNvPr id="88" name="Straight Arrow Connector 87">
                    <a:extLst>
                      <a:ext uri="{FF2B5EF4-FFF2-40B4-BE49-F238E27FC236}">
                        <a16:creationId xmlns:a16="http://schemas.microsoft.com/office/drawing/2014/main" id="{93F2B875-E48D-4531-9C95-FE5A6FF9DD31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00513"/>
                    <a:ext cx="0" cy="300037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Straight Arrow Connector 88">
                    <a:extLst>
                      <a:ext uri="{FF2B5EF4-FFF2-40B4-BE49-F238E27FC236}">
                        <a16:creationId xmlns:a16="http://schemas.microsoft.com/office/drawing/2014/main" id="{D871855D-06CB-44A3-B353-B796507B372D}"/>
                      </a:ext>
                    </a:extLst>
                  </p:cNvPr>
                  <p:cNvCxnSpPr/>
                  <p:nvPr/>
                </p:nvCxnSpPr>
                <p:spPr>
                  <a:xfrm>
                    <a:off x="1085850" y="4400550"/>
                    <a:ext cx="285750" cy="0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Arrow Connector 89">
                    <a:extLst>
                      <a:ext uri="{FF2B5EF4-FFF2-40B4-BE49-F238E27FC236}">
                        <a16:creationId xmlns:a16="http://schemas.microsoft.com/office/drawing/2014/main" id="{79035CBD-B67F-4864-9EC7-30E88EA25656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81475"/>
                    <a:ext cx="219075" cy="219075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F98B4559-0035-40E8-86B0-D23547AF1066}"/>
                  </a:ext>
                </a:extLst>
              </p:cNvPr>
              <p:cNvGrpSpPr/>
              <p:nvPr/>
            </p:nvGrpSpPr>
            <p:grpSpPr>
              <a:xfrm>
                <a:off x="3600450" y="3859020"/>
                <a:ext cx="1723390" cy="369092"/>
                <a:chOff x="768350" y="5111569"/>
                <a:chExt cx="1828800" cy="457200"/>
              </a:xfrm>
              <a:solidFill>
                <a:srgbClr val="D3A849"/>
              </a:solidFill>
            </p:grpSpPr>
            <p:sp>
              <p:nvSpPr>
                <p:cNvPr id="81" name="Rectangle 80">
                  <a:extLst>
                    <a:ext uri="{FF2B5EF4-FFF2-40B4-BE49-F238E27FC236}">
                      <a16:creationId xmlns:a16="http://schemas.microsoft.com/office/drawing/2014/main" id="{D6BBC336-E207-4746-ABCF-F26B53848005}"/>
                    </a:ext>
                  </a:extLst>
                </p:cNvPr>
                <p:cNvSpPr/>
                <p:nvPr/>
              </p:nvSpPr>
              <p:spPr>
                <a:xfrm>
                  <a:off x="768350" y="5111569"/>
                  <a:ext cx="1828800" cy="457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US" sz="1428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       Time</a:t>
                  </a:r>
                </a:p>
              </p:txBody>
            </p:sp>
            <p:grpSp>
              <p:nvGrpSpPr>
                <p:cNvPr id="82" name="Group 81">
                  <a:extLst>
                    <a:ext uri="{FF2B5EF4-FFF2-40B4-BE49-F238E27FC236}">
                      <a16:creationId xmlns:a16="http://schemas.microsoft.com/office/drawing/2014/main" id="{934012F8-EEE3-474B-9553-000089F1737C}"/>
                    </a:ext>
                  </a:extLst>
                </p:cNvPr>
                <p:cNvGrpSpPr/>
                <p:nvPr/>
              </p:nvGrpSpPr>
              <p:grpSpPr>
                <a:xfrm>
                  <a:off x="895350" y="5180624"/>
                  <a:ext cx="285750" cy="300037"/>
                  <a:chOff x="1085850" y="4100513"/>
                  <a:chExt cx="285750" cy="300037"/>
                </a:xfrm>
                <a:grpFill/>
              </p:grpSpPr>
              <p:cxnSp>
                <p:nvCxnSpPr>
                  <p:cNvPr id="83" name="Straight Arrow Connector 82">
                    <a:extLst>
                      <a:ext uri="{FF2B5EF4-FFF2-40B4-BE49-F238E27FC236}">
                        <a16:creationId xmlns:a16="http://schemas.microsoft.com/office/drawing/2014/main" id="{4B395072-2A54-430B-882F-CCE8F9977534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00513"/>
                    <a:ext cx="0" cy="300037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Straight Arrow Connector 83">
                    <a:extLst>
                      <a:ext uri="{FF2B5EF4-FFF2-40B4-BE49-F238E27FC236}">
                        <a16:creationId xmlns:a16="http://schemas.microsoft.com/office/drawing/2014/main" id="{84025275-1D90-4E44-A909-695695C0D63A}"/>
                      </a:ext>
                    </a:extLst>
                  </p:cNvPr>
                  <p:cNvCxnSpPr/>
                  <p:nvPr/>
                </p:nvCxnSpPr>
                <p:spPr>
                  <a:xfrm>
                    <a:off x="1085850" y="4400550"/>
                    <a:ext cx="285750" cy="0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Arrow Connector 84">
                    <a:extLst>
                      <a:ext uri="{FF2B5EF4-FFF2-40B4-BE49-F238E27FC236}">
                        <a16:creationId xmlns:a16="http://schemas.microsoft.com/office/drawing/2014/main" id="{044B0946-CC61-4630-A065-FAFD2CAC42F6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81475"/>
                    <a:ext cx="219075" cy="219075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9F1D74B3-1DB6-4FD3-BEA1-14FD241BF7C6}"/>
                  </a:ext>
                </a:extLst>
              </p:cNvPr>
              <p:cNvGrpSpPr/>
              <p:nvPr/>
            </p:nvGrpSpPr>
            <p:grpSpPr>
              <a:xfrm>
                <a:off x="3600450" y="3371340"/>
                <a:ext cx="1723390" cy="369092"/>
                <a:chOff x="768350" y="5111569"/>
                <a:chExt cx="1828800" cy="457200"/>
              </a:xfrm>
              <a:solidFill>
                <a:srgbClr val="D3A849"/>
              </a:solidFill>
            </p:grpSpPr>
            <p:sp>
              <p:nvSpPr>
                <p:cNvPr id="76" name="Rectangle 75">
                  <a:extLst>
                    <a:ext uri="{FF2B5EF4-FFF2-40B4-BE49-F238E27FC236}">
                      <a16:creationId xmlns:a16="http://schemas.microsoft.com/office/drawing/2014/main" id="{CBF51F24-5D4F-4B88-9344-B2454143F204}"/>
                    </a:ext>
                  </a:extLst>
                </p:cNvPr>
                <p:cNvSpPr/>
                <p:nvPr/>
              </p:nvSpPr>
              <p:spPr>
                <a:xfrm>
                  <a:off x="768350" y="5111569"/>
                  <a:ext cx="1828800" cy="457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US" sz="1428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       Account</a:t>
                  </a:r>
                </a:p>
              </p:txBody>
            </p:sp>
            <p:grpSp>
              <p:nvGrpSpPr>
                <p:cNvPr id="77" name="Group 76">
                  <a:extLst>
                    <a:ext uri="{FF2B5EF4-FFF2-40B4-BE49-F238E27FC236}">
                      <a16:creationId xmlns:a16="http://schemas.microsoft.com/office/drawing/2014/main" id="{7FA50356-F069-46C0-87B8-81ED52C067B5}"/>
                    </a:ext>
                  </a:extLst>
                </p:cNvPr>
                <p:cNvGrpSpPr/>
                <p:nvPr/>
              </p:nvGrpSpPr>
              <p:grpSpPr>
                <a:xfrm>
                  <a:off x="895350" y="5180624"/>
                  <a:ext cx="285750" cy="300037"/>
                  <a:chOff x="1085850" y="4100513"/>
                  <a:chExt cx="285750" cy="300037"/>
                </a:xfrm>
                <a:grpFill/>
              </p:grpSpPr>
              <p:cxnSp>
                <p:nvCxnSpPr>
                  <p:cNvPr id="78" name="Straight Arrow Connector 77">
                    <a:extLst>
                      <a:ext uri="{FF2B5EF4-FFF2-40B4-BE49-F238E27FC236}">
                        <a16:creationId xmlns:a16="http://schemas.microsoft.com/office/drawing/2014/main" id="{BA8BB655-F3AB-415C-A5A7-49F2B687208D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00513"/>
                    <a:ext cx="0" cy="300037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Straight Arrow Connector 78">
                    <a:extLst>
                      <a:ext uri="{FF2B5EF4-FFF2-40B4-BE49-F238E27FC236}">
                        <a16:creationId xmlns:a16="http://schemas.microsoft.com/office/drawing/2014/main" id="{B63C57A7-1597-4F0B-A7F1-3034ECC1881C}"/>
                      </a:ext>
                    </a:extLst>
                  </p:cNvPr>
                  <p:cNvCxnSpPr/>
                  <p:nvPr/>
                </p:nvCxnSpPr>
                <p:spPr>
                  <a:xfrm>
                    <a:off x="1085850" y="4400550"/>
                    <a:ext cx="285750" cy="0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Straight Arrow Connector 79">
                    <a:extLst>
                      <a:ext uri="{FF2B5EF4-FFF2-40B4-BE49-F238E27FC236}">
                        <a16:creationId xmlns:a16="http://schemas.microsoft.com/office/drawing/2014/main" id="{02FB215E-A933-4862-8EB8-330AF3AF5943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85850" y="4181475"/>
                    <a:ext cx="219075" cy="219075"/>
                  </a:xfrm>
                  <a:prstGeom prst="straightConnector1">
                    <a:avLst/>
                  </a:prstGeom>
                  <a:grpFill/>
                  <a:ln>
                    <a:solidFill>
                      <a:schemeClr val="bg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F738395-25EB-463E-874A-C6BABF6DEFCA}"/>
                  </a:ext>
                </a:extLst>
              </p:cNvPr>
              <p:cNvSpPr txBox="1"/>
              <p:nvPr/>
            </p:nvSpPr>
            <p:spPr>
              <a:xfrm>
                <a:off x="3829685" y="1650898"/>
                <a:ext cx="1234440" cy="406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20" dirty="0">
                    <a:solidFill>
                      <a:schemeClr val="bg1">
                        <a:lumMod val="50000"/>
                      </a:schemeClr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Planning &amp; Forecasting Model</a:t>
                </a:r>
              </a:p>
            </p:txBody>
          </p:sp>
        </p:grpSp>
      </p:grpSp>
      <p:sp>
        <p:nvSpPr>
          <p:cNvPr id="96" name="Right Arrow 103">
            <a:extLst>
              <a:ext uri="{FF2B5EF4-FFF2-40B4-BE49-F238E27FC236}">
                <a16:creationId xmlns:a16="http://schemas.microsoft.com/office/drawing/2014/main" id="{39B02535-4041-409D-A52C-54FC2FC71649}"/>
              </a:ext>
            </a:extLst>
          </p:cNvPr>
          <p:cNvSpPr/>
          <p:nvPr/>
        </p:nvSpPr>
        <p:spPr>
          <a:xfrm>
            <a:off x="5097355" y="3037034"/>
            <a:ext cx="647526" cy="477220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72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aphicFrame>
        <p:nvGraphicFramePr>
          <p:cNvPr id="97" name="Table 96">
            <a:extLst>
              <a:ext uri="{FF2B5EF4-FFF2-40B4-BE49-F238E27FC236}">
                <a16:creationId xmlns:a16="http://schemas.microsoft.com/office/drawing/2014/main" id="{464895F9-E761-4983-AA37-82ECAAA2A2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567300"/>
              </p:ext>
            </p:extLst>
          </p:nvPr>
        </p:nvGraphicFramePr>
        <p:xfrm>
          <a:off x="5946518" y="2861187"/>
          <a:ext cx="2280990" cy="834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0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3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8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158"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AccountID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TimeID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ScenarioID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latin typeface="+mj-lt"/>
                        </a:rPr>
                        <a:t>...</a:t>
                      </a:r>
                    </a:p>
                  </a:txBody>
                  <a:tcPr marL="93260" marR="93260" marT="46630" marB="4663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algn="ctr"/>
                      <a:r>
                        <a:rPr lang="en-US" sz="700" b="0" dirty="0">
                          <a:latin typeface="+mj-lt"/>
                        </a:rPr>
                        <a:t>60097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0" dirty="0">
                          <a:latin typeface="+mj-lt"/>
                        </a:rPr>
                        <a:t>20101100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60097</a:t>
                      </a:r>
                      <a:endParaRPr lang="en-US" sz="700" b="0" dirty="0">
                        <a:latin typeface="+mj-lt"/>
                      </a:endParaRP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latin typeface="+mj-lt"/>
                        </a:rPr>
                        <a:t>20101200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60097</a:t>
                      </a:r>
                      <a:endParaRPr lang="en-US" sz="700" b="0" dirty="0">
                        <a:latin typeface="+mj-lt"/>
                      </a:endParaRP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latin typeface="+mj-lt"/>
                        </a:rPr>
                        <a:t>20110100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8" name="TextBox 97">
            <a:extLst>
              <a:ext uri="{FF2B5EF4-FFF2-40B4-BE49-F238E27FC236}">
                <a16:creationId xmlns:a16="http://schemas.microsoft.com/office/drawing/2014/main" id="{880CFE54-1DC1-48CD-8AD9-A58C5274693F}"/>
              </a:ext>
            </a:extLst>
          </p:cNvPr>
          <p:cNvSpPr txBox="1"/>
          <p:nvPr/>
        </p:nvSpPr>
        <p:spPr>
          <a:xfrm>
            <a:off x="6211079" y="2560252"/>
            <a:ext cx="1751869" cy="254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20" dirty="0">
                <a:solidFill>
                  <a:schemeClr val="bg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Write-back Table (Forecast)</a:t>
            </a:r>
          </a:p>
        </p:txBody>
      </p:sp>
      <p:graphicFrame>
        <p:nvGraphicFramePr>
          <p:cNvPr id="99" name="Table 98">
            <a:extLst>
              <a:ext uri="{FF2B5EF4-FFF2-40B4-BE49-F238E27FC236}">
                <a16:creationId xmlns:a16="http://schemas.microsoft.com/office/drawing/2014/main" id="{A963AF7C-240B-4116-A003-AD94AFAE95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180745"/>
              </p:ext>
            </p:extLst>
          </p:nvPr>
        </p:nvGraphicFramePr>
        <p:xfrm>
          <a:off x="5938746" y="1588646"/>
          <a:ext cx="2280990" cy="834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0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3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8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158"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AccountID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TimeID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ScenarioID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latin typeface="+mj-lt"/>
                        </a:rPr>
                        <a:t>...</a:t>
                      </a:r>
                    </a:p>
                  </a:txBody>
                  <a:tcPr marL="93260" marR="93260" marT="46630" marB="46630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algn="ctr"/>
                      <a:r>
                        <a:rPr lang="en-US" sz="700" b="0" dirty="0">
                          <a:latin typeface="+mj-lt"/>
                        </a:rPr>
                        <a:t>60097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0" dirty="0">
                          <a:latin typeface="+mj-lt"/>
                        </a:rPr>
                        <a:t>20101100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60097</a:t>
                      </a:r>
                      <a:endParaRPr lang="en-US" sz="700" b="0" dirty="0">
                        <a:latin typeface="+mj-lt"/>
                      </a:endParaRP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latin typeface="+mj-lt"/>
                        </a:rPr>
                        <a:t>20101200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60097</a:t>
                      </a:r>
                      <a:endParaRPr lang="en-US" sz="700" b="0" dirty="0">
                        <a:latin typeface="+mj-lt"/>
                      </a:endParaRP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latin typeface="+mj-lt"/>
                        </a:rPr>
                        <a:t>20110100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0" name="TextBox 99">
            <a:extLst>
              <a:ext uri="{FF2B5EF4-FFF2-40B4-BE49-F238E27FC236}">
                <a16:creationId xmlns:a16="http://schemas.microsoft.com/office/drawing/2014/main" id="{DBAA374F-160B-4653-BC38-48352237F364}"/>
              </a:ext>
            </a:extLst>
          </p:cNvPr>
          <p:cNvSpPr txBox="1"/>
          <p:nvPr/>
        </p:nvSpPr>
        <p:spPr>
          <a:xfrm>
            <a:off x="6203308" y="1279940"/>
            <a:ext cx="1751869" cy="254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20" dirty="0">
                <a:solidFill>
                  <a:schemeClr val="bg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Static Table (Reporting)</a:t>
            </a:r>
          </a:p>
        </p:txBody>
      </p:sp>
      <p:graphicFrame>
        <p:nvGraphicFramePr>
          <p:cNvPr id="101" name="Table 100">
            <a:extLst>
              <a:ext uri="{FF2B5EF4-FFF2-40B4-BE49-F238E27FC236}">
                <a16:creationId xmlns:a16="http://schemas.microsoft.com/office/drawing/2014/main" id="{DA3AAE13-85AA-4971-839A-4469F07DA3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010001"/>
              </p:ext>
            </p:extLst>
          </p:nvPr>
        </p:nvGraphicFramePr>
        <p:xfrm>
          <a:off x="5969833" y="4143475"/>
          <a:ext cx="2280990" cy="834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0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3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86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158"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AccountID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rgbClr val="008E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TimeID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rgbClr val="008E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 err="1">
                          <a:latin typeface="+mj-lt"/>
                        </a:rPr>
                        <a:t>ScenarioID</a:t>
                      </a:r>
                      <a:endParaRPr lang="en-US" sz="700" dirty="0">
                        <a:latin typeface="+mj-lt"/>
                      </a:endParaRPr>
                    </a:p>
                  </a:txBody>
                  <a:tcPr marL="93260" marR="93260" marT="46630" marB="46630">
                    <a:solidFill>
                      <a:srgbClr val="008E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latin typeface="+mj-lt"/>
                        </a:rPr>
                        <a:t>...</a:t>
                      </a:r>
                    </a:p>
                  </a:txBody>
                  <a:tcPr marL="93260" marR="93260" marT="46630" marB="46630">
                    <a:solidFill>
                      <a:srgbClr val="008E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algn="ctr"/>
                      <a:r>
                        <a:rPr lang="en-US" sz="700" b="0" dirty="0">
                          <a:latin typeface="+mj-lt"/>
                        </a:rPr>
                        <a:t>60097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0" dirty="0">
                          <a:latin typeface="+mj-lt"/>
                        </a:rPr>
                        <a:t>20101100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60097</a:t>
                      </a:r>
                      <a:endParaRPr lang="en-US" sz="700" b="0" dirty="0">
                        <a:latin typeface="+mj-lt"/>
                      </a:endParaRP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latin typeface="+mj-lt"/>
                        </a:rPr>
                        <a:t>20101200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60097</a:t>
                      </a:r>
                      <a:endParaRPr lang="en-US" sz="700" b="0" dirty="0">
                        <a:latin typeface="+mj-lt"/>
                      </a:endParaRP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latin typeface="+mj-lt"/>
                        </a:rPr>
                        <a:t>20110100</a:t>
                      </a:r>
                    </a:p>
                  </a:txBody>
                  <a:tcPr marL="93260" marR="93260" marT="46630" marB="4663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715" marR="9715" marT="971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</a:p>
                  </a:txBody>
                  <a:tcPr marL="9715" marR="9715" marT="971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" name="TextBox 101">
            <a:extLst>
              <a:ext uri="{FF2B5EF4-FFF2-40B4-BE49-F238E27FC236}">
                <a16:creationId xmlns:a16="http://schemas.microsoft.com/office/drawing/2014/main" id="{89855055-966F-49EC-AE6D-17FDD84F6B43}"/>
              </a:ext>
            </a:extLst>
          </p:cNvPr>
          <p:cNvSpPr txBox="1"/>
          <p:nvPr/>
        </p:nvSpPr>
        <p:spPr>
          <a:xfrm>
            <a:off x="5983434" y="3834770"/>
            <a:ext cx="2321793" cy="254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20" dirty="0">
                <a:solidFill>
                  <a:schemeClr val="bg1">
                    <a:lumMod val="50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Linked Partition Table (Assumption)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5F16E7EF-5149-43CA-B067-0860940235BF}"/>
              </a:ext>
            </a:extLst>
          </p:cNvPr>
          <p:cNvSpPr txBox="1"/>
          <p:nvPr/>
        </p:nvSpPr>
        <p:spPr>
          <a:xfrm>
            <a:off x="8693386" y="5209480"/>
            <a:ext cx="1775832" cy="414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20" dirty="0">
                <a:latin typeface="Segoe UI Light" panose="020B0502040204020203" pitchFamily="34" charset="0"/>
                <a:cs typeface="Segoe UI Light" panose="020B0502040204020203" pitchFamily="34" charset="0"/>
              </a:rPr>
              <a:t>Auto-generated SQL Fact Data Tables</a:t>
            </a:r>
          </a:p>
        </p:txBody>
      </p:sp>
      <p:sp>
        <p:nvSpPr>
          <p:cNvPr id="104" name="Left-Right Arrow 2053">
            <a:extLst>
              <a:ext uri="{FF2B5EF4-FFF2-40B4-BE49-F238E27FC236}">
                <a16:creationId xmlns:a16="http://schemas.microsoft.com/office/drawing/2014/main" id="{051E5545-DC2D-44A8-B345-14C47A6991C6}"/>
              </a:ext>
            </a:extLst>
          </p:cNvPr>
          <p:cNvSpPr/>
          <p:nvPr/>
        </p:nvSpPr>
        <p:spPr>
          <a:xfrm>
            <a:off x="1467853" y="6266263"/>
            <a:ext cx="6782970" cy="384801"/>
          </a:xfrm>
          <a:prstGeom prst="left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28" dirty="0">
                <a:latin typeface="Segoe UI Light" panose="020B0502040204020203" pitchFamily="34" charset="0"/>
                <a:cs typeface="Segoe UI Light" panose="020B0502040204020203" pitchFamily="34" charset="0"/>
              </a:rPr>
              <a:t>Managed Entirely within Kepion Modeler</a:t>
            </a:r>
          </a:p>
        </p:txBody>
      </p:sp>
      <p:pic>
        <p:nvPicPr>
          <p:cNvPr id="105" name="Picture 104">
            <a:extLst>
              <a:ext uri="{FF2B5EF4-FFF2-40B4-BE49-F238E27FC236}">
                <a16:creationId xmlns:a16="http://schemas.microsoft.com/office/drawing/2014/main" id="{7374979F-FE60-4605-AE5B-19196782C41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46435" y="1076131"/>
            <a:ext cx="3445566" cy="26926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562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CDF4D-D4EF-4527-948C-7256E2F8E77B}"/>
              </a:ext>
            </a:extLst>
          </p:cNvPr>
          <p:cNvSpPr txBox="1"/>
          <p:nvPr/>
        </p:nvSpPr>
        <p:spPr>
          <a:xfrm>
            <a:off x="1923086" y="1595431"/>
            <a:ext cx="8978900" cy="4924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sz="2000" b="1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Demo</a:t>
            </a: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: Študij primera    (iz trdega excela v dinamično aplikacijo)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Finančno, logistična konsolidacija 15+ podjetij v skupini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Matrična definicija (Market/Podjetje), Produkt/Market, PL/Mng Account,….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Kalkulacija prodajnih, COGS  PL postavk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Operational/Stretegic plan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Delilniki stroškov ( nastavljivi in avtomatski glede na preteklo prodajo)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Avtomatska alokacija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Planiranje stroškov</a:t>
            </a:r>
          </a:p>
          <a:p>
            <a:endParaRPr lang="sl-SI" sz="2000" dirty="0">
              <a:gradFill>
                <a:gsLst>
                  <a:gs pos="0">
                    <a:schemeClr val="tx1"/>
                  </a:gs>
                  <a:gs pos="86000">
                    <a:schemeClr val="tx1"/>
                  </a:gs>
                </a:gsLst>
                <a:lin ang="5400000" scaled="0"/>
              </a:gradFill>
            </a:endParaRPr>
          </a:p>
          <a:p>
            <a:pPr marL="342900" indent="-342900">
              <a:buFontTx/>
              <a:buChar char="-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Primerjava realizacije s plani (indikatorji poslovanja)</a:t>
            </a:r>
          </a:p>
          <a:p>
            <a:pPr marL="342900" indent="-342900">
              <a:buFontTx/>
              <a:buChar char="-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Vpliv finančnih planov na različne PL postavke  ( marža / dobiček / popusti)</a:t>
            </a:r>
          </a:p>
          <a:p>
            <a:pPr marL="342900" indent="-342900">
              <a:buFontTx/>
              <a:buChar char="-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Planiranje prodaje</a:t>
            </a:r>
          </a:p>
          <a:p>
            <a:pPr marL="342900" indent="-342900">
              <a:buFontTx/>
              <a:buChar char="-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Združevanje planov z obstoječim stanjem, napovedjo </a:t>
            </a:r>
          </a:p>
          <a:p>
            <a:pPr marL="342900" indent="-342900">
              <a:buFontTx/>
              <a:buChar char="-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HeadCount planiranje</a:t>
            </a:r>
          </a:p>
          <a:p>
            <a:pPr marL="342900" indent="-342900">
              <a:buFontTx/>
              <a:buChar char="-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Sales Forecasting (rolling)</a:t>
            </a:r>
          </a:p>
          <a:p>
            <a:pPr marL="342900" indent="-342900">
              <a:buFontTx/>
              <a:buChar char="-"/>
            </a:pP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Demand Forecasting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FCDCAC-C3F1-4F06-ADF5-ED6B54236266}"/>
              </a:ext>
            </a:extLst>
          </p:cNvPr>
          <p:cNvSpPr txBox="1"/>
          <p:nvPr/>
        </p:nvSpPr>
        <p:spPr>
          <a:xfrm>
            <a:off x="1923086" y="1183014"/>
            <a:ext cx="3497111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l-SI" sz="2000" b="1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Demo</a:t>
            </a:r>
            <a:r>
              <a:rPr lang="sl-SI" sz="2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rPr>
              <a:t>: Kepion aplikacije - orodja</a:t>
            </a:r>
          </a:p>
        </p:txBody>
      </p:sp>
    </p:spTree>
    <p:extLst>
      <p:ext uri="{BB962C8B-B14F-4D97-AF65-F5344CB8AC3E}">
        <p14:creationId xmlns:p14="http://schemas.microsoft.com/office/powerpoint/2010/main" val="149271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 smtClean="0"/>
              <a:t>Rešitve, ki izboljšajo vaš posel.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4009397"/>
            <a:ext cx="2561141" cy="96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dLp5CSddUyH2.S4SYXswQ"/>
</p:tagLst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385</TotalTime>
  <Words>1081</Words>
  <Application>Microsoft Office PowerPoint</Application>
  <PresentationFormat>Widescreen</PresentationFormat>
  <Paragraphs>270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31" baseType="lpstr">
      <vt:lpstr>SimSun</vt:lpstr>
      <vt:lpstr>Arial</vt:lpstr>
      <vt:lpstr>Calibri</vt:lpstr>
      <vt:lpstr>Calibri Light</vt:lpstr>
      <vt:lpstr>Consolas</vt:lpstr>
      <vt:lpstr>Segoe UI</vt:lpstr>
      <vt:lpstr>Segoe UI Light</vt:lpstr>
      <vt:lpstr>Segoe UI Semibold</vt:lpstr>
      <vt:lpstr>Segoe UI Semilight</vt:lpstr>
      <vt:lpstr>Tahoma</vt:lpstr>
      <vt:lpstr>Times New Roman</vt:lpstr>
      <vt:lpstr>Wingdings</vt:lpstr>
      <vt:lpstr>WHITE TEMPLATE</vt:lpstr>
      <vt:lpstr>SOFT BLACK TEMPLATE</vt:lpstr>
      <vt:lpstr>Predstavitev rešitev poslovnega obveščanja</vt:lpstr>
      <vt:lpstr>Spremenite podatke v informacije za sprejemanje odločitev  v podjetju </vt:lpstr>
      <vt:lpstr>Od ideje do rešitve</vt:lpstr>
      <vt:lpstr>Potek implementacije Power BI</vt:lpstr>
      <vt:lpstr>Izboljšana uporabniška izkušnja </vt:lpstr>
      <vt:lpstr>Data Gateway</vt:lpstr>
      <vt:lpstr>Predstavitvena poročila Power BI</vt:lpstr>
      <vt:lpstr>Demo</vt:lpstr>
      <vt:lpstr>Storitev SSAS - OLAP</vt:lpstr>
      <vt:lpstr>Extract – Transform –  Load (DataWarehousing)</vt:lpstr>
      <vt:lpstr>PowerPoint Presentation</vt:lpstr>
      <vt:lpstr>BI &amp; CMP</vt:lpstr>
      <vt:lpstr>BI &amp; CPM</vt:lpstr>
      <vt:lpstr>Implementacija aplikacije v podporo obstoječemu načinu dela</vt:lpstr>
      <vt:lpstr>Plansko orodje</vt:lpstr>
      <vt:lpstr>Demo</vt:lpstr>
      <vt:lpstr>Rešitve, ki izboljšajo vaš posel.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Nejc Fabjan</cp:lastModifiedBy>
  <cp:revision>10</cp:revision>
  <dcterms:created xsi:type="dcterms:W3CDTF">2018-03-14T10:09:21Z</dcterms:created>
  <dcterms:modified xsi:type="dcterms:W3CDTF">2018-05-21T14:00:16Z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