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2"/>
  </p:notesMasterIdLst>
  <p:handoutMasterIdLst>
    <p:handoutMasterId r:id="rId43"/>
  </p:handoutMasterIdLst>
  <p:sldIdLst>
    <p:sldId id="1841" r:id="rId5"/>
    <p:sldId id="1661" r:id="rId6"/>
    <p:sldId id="1854" r:id="rId7"/>
    <p:sldId id="1670" r:id="rId8"/>
    <p:sldId id="1856" r:id="rId9"/>
    <p:sldId id="1853" r:id="rId10"/>
    <p:sldId id="1857" r:id="rId11"/>
    <p:sldId id="1858" r:id="rId12"/>
    <p:sldId id="1871" r:id="rId13"/>
    <p:sldId id="1859" r:id="rId14"/>
    <p:sldId id="1860" r:id="rId15"/>
    <p:sldId id="1861" r:id="rId16"/>
    <p:sldId id="1862" r:id="rId17"/>
    <p:sldId id="1863" r:id="rId18"/>
    <p:sldId id="1864" r:id="rId19"/>
    <p:sldId id="1865" r:id="rId20"/>
    <p:sldId id="1875" r:id="rId21"/>
    <p:sldId id="1855" r:id="rId22"/>
    <p:sldId id="1866" r:id="rId23"/>
    <p:sldId id="1867" r:id="rId24"/>
    <p:sldId id="1868" r:id="rId25"/>
    <p:sldId id="1869" r:id="rId26"/>
    <p:sldId id="1872" r:id="rId27"/>
    <p:sldId id="1873" r:id="rId28"/>
    <p:sldId id="1874" r:id="rId29"/>
    <p:sldId id="1716" r:id="rId30"/>
    <p:sldId id="1845" r:id="rId31"/>
    <p:sldId id="1847" r:id="rId32"/>
    <p:sldId id="1580" r:id="rId33"/>
    <p:sldId id="1581" r:id="rId34"/>
    <p:sldId id="1582" r:id="rId35"/>
    <p:sldId id="1527" r:id="rId36"/>
    <p:sldId id="1849" r:id="rId37"/>
    <p:sldId id="1850" r:id="rId38"/>
    <p:sldId id="1852" r:id="rId39"/>
    <p:sldId id="1851" r:id="rId40"/>
    <p:sldId id="1848" r:id="rId4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601" autoAdjust="0"/>
    <p:restoredTop sz="92109" autoAdjust="0"/>
  </p:normalViewPr>
  <p:slideViewPr>
    <p:cSldViewPr snapToGrid="0">
      <p:cViewPr varScale="1">
        <p:scale>
          <a:sx n="141" d="100"/>
          <a:sy n="141" d="100"/>
        </p:scale>
        <p:origin x="1048" y="192"/>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4.7310219943437301E-2"/>
          <c:y val="0.12582658938466026"/>
          <c:w val="0.58123904005110127"/>
          <c:h val="0.87185856007665197"/>
        </c:manualLayout>
      </c:layout>
      <c:doughnutChart>
        <c:varyColors val="1"/>
        <c:ser>
          <c:idx val="0"/>
          <c:order val="0"/>
          <c:tx>
            <c:strRef>
              <c:f>Sheet1!$B$1</c:f>
              <c:strCache>
                <c:ptCount val="1"/>
                <c:pt idx="0">
                  <c:v>Sales</c:v>
                </c:pt>
              </c:strCache>
            </c:strRef>
          </c:tx>
          <c:dPt>
            <c:idx val="0"/>
            <c:bubble3D val="0"/>
            <c:spPr>
              <a:solidFill>
                <a:srgbClr val="ED2FA0"/>
              </a:solidFill>
              <a:ln w="19050">
                <a:solidFill>
                  <a:schemeClr val="lt1"/>
                </a:solidFill>
              </a:ln>
              <a:effectLst/>
            </c:spPr>
            <c:extLst>
              <c:ext xmlns:c16="http://schemas.microsoft.com/office/drawing/2014/chart" uri="{C3380CC4-5D6E-409C-BE32-E72D297353CC}">
                <c16:uniqueId val="{00000001-B5F4-4301-B404-8BA81423DE2E}"/>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B5F4-4301-B404-8BA81423DE2E}"/>
              </c:ext>
            </c:extLst>
          </c:dPt>
          <c:dPt>
            <c:idx val="2"/>
            <c:bubble3D val="0"/>
            <c:spPr>
              <a:solidFill>
                <a:srgbClr val="832B8F"/>
              </a:solidFill>
              <a:ln w="19050">
                <a:solidFill>
                  <a:schemeClr val="lt1"/>
                </a:solidFill>
              </a:ln>
              <a:effectLst/>
            </c:spPr>
            <c:extLst>
              <c:ext xmlns:c16="http://schemas.microsoft.com/office/drawing/2014/chart" uri="{C3380CC4-5D6E-409C-BE32-E72D297353CC}">
                <c16:uniqueId val="{00000005-B5F4-4301-B404-8BA81423DE2E}"/>
              </c:ext>
            </c:extLst>
          </c:dPt>
          <c:dPt>
            <c:idx val="3"/>
            <c:bubble3D val="0"/>
            <c:spPr>
              <a:solidFill>
                <a:schemeClr val="accent2">
                  <a:tint val="58000"/>
                </a:schemeClr>
              </a:solidFill>
              <a:ln w="19050">
                <a:solidFill>
                  <a:schemeClr val="lt1"/>
                </a:solidFill>
              </a:ln>
              <a:effectLst/>
            </c:spPr>
            <c:extLst>
              <c:ext xmlns:c16="http://schemas.microsoft.com/office/drawing/2014/chart" uri="{C3380CC4-5D6E-409C-BE32-E72D297353CC}">
                <c16:uniqueId val="{00000007-B5F4-4301-B404-8BA81423DE2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B5F4-4301-B404-8BA81423DE2E}"/>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ayout>
        <c:manualLayout>
          <c:xMode val="edge"/>
          <c:yMode val="edge"/>
          <c:x val="0.67449462291789342"/>
          <c:y val="0.37892849542455842"/>
          <c:w val="0.27389297493344122"/>
          <c:h val="0.2832336667376037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SI"/>
        </a:p>
      </c:txPr>
    </c:legend>
    <c:plotVisOnly val="1"/>
    <c:dispBlanksAs val="gap"/>
    <c:showDLblsOverMax val="0"/>
  </c:chart>
  <c:spPr>
    <a:noFill/>
    <a:ln>
      <a:noFill/>
    </a:ln>
    <a:effectLst/>
  </c:spPr>
  <c:txPr>
    <a:bodyPr/>
    <a:lstStyle/>
    <a:p>
      <a:pPr>
        <a:defRPr/>
      </a:pPr>
      <a:endParaRPr lang="en-SI"/>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9/25/23 9:48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9/25/23 9:47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578787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95851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567527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3887195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049007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1226546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2484105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3590468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2223076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20013156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674949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642168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130808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551870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1613211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3756404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3374654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647467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18901491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34298176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1263256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1561465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41820774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A5CD2277-7C1A-43CA-8676-87B24AD584BD}"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23895428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8970031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2701792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13428613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9/25/23 9:48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1200727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GB" dirty="0"/>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GB" dirty="0"/>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GB" dirty="0"/>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GB"/>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GB"/>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GB" sz="2800" b="0" i="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GB"/>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GB" dirty="0"/>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ntk.si/profil/predavanje/91"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avaloniaui.net/" TargetMode="External"/><Relationship Id="rId7"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6.jpg"/><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avaloniaui.net/" TargetMode="External"/><Relationship Id="rId7" Type="http://schemas.openxmlformats.org/officeDocument/2006/relationships/hyperlink" Target="https://github.com/MihaMarkic/modern-vice-pdb-monitor" TargetMode="External"/><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hyperlink" Target="https://css-tricks.com/examples/nth-child-tester/" TargetMode="External"/><Relationship Id="rId5" Type="http://schemas.openxmlformats.org/officeDocument/2006/relationships/hyperlink" Target="https://github.com/avaloniaui/avalonia" TargetMode="External"/><Relationship Id="rId4" Type="http://schemas.openxmlformats.org/officeDocument/2006/relationships/hyperlink" Target="https://docs.avaloniaui.net/"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9.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it-IT" dirty="0" err="1">
                <a:hlinkClick r:id="rId3"/>
              </a:rPr>
              <a:t>Avalonia</a:t>
            </a:r>
            <a:r>
              <a:rPr lang="it-IT" dirty="0">
                <a:hlinkClick r:id="rId3"/>
              </a:rPr>
              <a:t> – WPF, </a:t>
            </a:r>
            <a:r>
              <a:rPr lang="it-IT" dirty="0" err="1">
                <a:hlinkClick r:id="rId3"/>
              </a:rPr>
              <a:t>kot</a:t>
            </a:r>
            <a:r>
              <a:rPr lang="it-IT" dirty="0">
                <a:hlinkClick r:id="rId3"/>
              </a:rPr>
              <a:t> bi si </a:t>
            </a:r>
            <a:r>
              <a:rPr lang="it-IT" dirty="0" err="1">
                <a:hlinkClick r:id="rId3"/>
              </a:rPr>
              <a:t>ga</a:t>
            </a:r>
            <a:r>
              <a:rPr lang="it-IT" dirty="0">
                <a:hlinkClick r:id="rId3"/>
              </a:rPr>
              <a:t> </a:t>
            </a:r>
            <a:r>
              <a:rPr lang="it-IT" dirty="0" err="1">
                <a:hlinkClick r:id="rId3"/>
              </a:rPr>
              <a:t>želeli</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3800474"/>
            <a:ext cx="9144000" cy="861774"/>
          </a:xfrm>
        </p:spPr>
        <p:txBody>
          <a:bodyPr/>
          <a:lstStyle/>
          <a:p>
            <a:r>
              <a:rPr lang="en-US" dirty="0"/>
              <a:t>Righthand </a:t>
            </a:r>
            <a:r>
              <a:rPr lang="en-US" b="1" dirty="0"/>
              <a:t>Miha Markič</a:t>
            </a:r>
            <a:r>
              <a:rPr lang="en-US" dirty="0"/>
              <a:t> </a:t>
            </a:r>
            <a:r>
              <a:rPr lang="en-US" dirty="0" err="1"/>
              <a:t>s.p.</a:t>
            </a:r>
            <a:endParaRPr lang="en-US" dirty="0"/>
          </a:p>
          <a:p>
            <a:endParaRPr lang="en-US" dirty="0"/>
          </a:p>
          <a:p>
            <a:r>
              <a:rPr lang="en-US" sz="1600" dirty="0"/>
              <a:t>@mihamarkic@mastodon.social</a:t>
            </a:r>
          </a:p>
        </p:txBody>
      </p:sp>
      <p:sp>
        <p:nvSpPr>
          <p:cNvPr id="2" name="Rectangle 1">
            <a:extLst>
              <a:ext uri="{FF2B5EF4-FFF2-40B4-BE49-F238E27FC236}">
                <a16:creationId xmlns:a16="http://schemas.microsoft.com/office/drawing/2014/main" id="{0357BB06-6D40-C273-DDA9-57D24079542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LID4096" altLang="LID4096" sz="800" b="1" i="0" u="none" strike="noStrike" cap="none" normalizeH="0" baseline="0">
                <a:ln>
                  <a:noFill/>
                </a:ln>
                <a:solidFill>
                  <a:schemeClr val="tx1"/>
                </a:solidFill>
                <a:effectLst/>
                <a:latin typeface="Arial" panose="020B0604020202020204" pitchFamily="34" charset="0"/>
              </a:rPr>
              <a:t>@mihamarkic@mastodon.social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LID4096" altLang="LID4096"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Itinerarij</a:t>
            </a:r>
            <a:endParaRPr lang="en-US" dirty="0"/>
          </a:p>
        </p:txBody>
      </p:sp>
      <p:sp>
        <p:nvSpPr>
          <p:cNvPr id="6" name="Text Placeholder 5"/>
          <p:cNvSpPr>
            <a:spLocks noGrp="1"/>
          </p:cNvSpPr>
          <p:nvPr>
            <p:ph type="body" sz="quarter" idx="10"/>
          </p:nvPr>
        </p:nvSpPr>
        <p:spPr>
          <a:xfrm>
            <a:off x="584200" y="1435497"/>
            <a:ext cx="11018520" cy="4567404"/>
          </a:xfrm>
        </p:spPr>
        <p:txBody>
          <a:bodyPr/>
          <a:lstStyle/>
          <a:p>
            <a:r>
              <a:rPr lang="en-US" dirty="0" err="1"/>
              <a:t>Kaj</a:t>
            </a:r>
            <a:r>
              <a:rPr lang="en-US" dirty="0"/>
              <a:t> je Avalonia</a:t>
            </a:r>
          </a:p>
          <a:p>
            <a:r>
              <a:rPr lang="en-US" dirty="0" err="1"/>
              <a:t>Zakaj</a:t>
            </a:r>
            <a:r>
              <a:rPr lang="en-US" dirty="0"/>
              <a:t> Avalonia</a:t>
            </a:r>
          </a:p>
          <a:p>
            <a:r>
              <a:rPr lang="en-US" dirty="0" err="1"/>
              <a:t>Osnovne</a:t>
            </a:r>
            <a:r>
              <a:rPr lang="en-US" dirty="0"/>
              <a:t> </a:t>
            </a:r>
            <a:r>
              <a:rPr lang="en-US" dirty="0" err="1"/>
              <a:t>kontrole</a:t>
            </a:r>
            <a:endParaRPr lang="en-US" dirty="0"/>
          </a:p>
          <a:p>
            <a:r>
              <a:rPr lang="en-US" dirty="0" err="1"/>
              <a:t>Stiliziranje</a:t>
            </a:r>
            <a:endParaRPr lang="en-US" dirty="0"/>
          </a:p>
          <a:p>
            <a:r>
              <a:rPr lang="en-US" dirty="0" err="1"/>
              <a:t>Predloge</a:t>
            </a:r>
            <a:endParaRPr lang="en-US" dirty="0"/>
          </a:p>
          <a:p>
            <a:r>
              <a:rPr lang="en-US" dirty="0" err="1"/>
              <a:t>Povezovanje</a:t>
            </a:r>
            <a:r>
              <a:rPr lang="en-US" dirty="0"/>
              <a:t> s </a:t>
            </a:r>
            <a:r>
              <a:rPr lang="en-US" dirty="0" err="1"/>
              <a:t>podatki</a:t>
            </a:r>
            <a:r>
              <a:rPr lang="en-US" dirty="0"/>
              <a:t> (binding)</a:t>
            </a:r>
          </a:p>
          <a:p>
            <a:r>
              <a:rPr lang="en-US" dirty="0" err="1"/>
              <a:t>Testiranje</a:t>
            </a:r>
            <a:endParaRPr lang="en-US" dirty="0"/>
          </a:p>
          <a:p>
            <a:r>
              <a:rPr lang="en-US" dirty="0"/>
              <a:t>Primer </a:t>
            </a:r>
            <a:r>
              <a:rPr lang="en-US" dirty="0" err="1"/>
              <a:t>aplikacije</a:t>
            </a:r>
            <a:endParaRPr lang="en-US" dirty="0"/>
          </a:p>
          <a:p>
            <a:r>
              <a:rPr lang="en-US" dirty="0" err="1"/>
              <a:t>Nadgradnja</a:t>
            </a:r>
            <a:endParaRPr lang="en-US" dirty="0"/>
          </a:p>
        </p:txBody>
      </p:sp>
    </p:spTree>
    <p:extLst>
      <p:ext uri="{BB962C8B-B14F-4D97-AF65-F5344CB8AC3E}">
        <p14:creationId xmlns:p14="http://schemas.microsoft.com/office/powerpoint/2010/main" val="1975280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Kaj</a:t>
            </a:r>
            <a:r>
              <a:rPr lang="en-US" dirty="0"/>
              <a:t> je Avalonia</a:t>
            </a:r>
          </a:p>
        </p:txBody>
      </p:sp>
      <p:sp>
        <p:nvSpPr>
          <p:cNvPr id="6" name="Text Placeholder 5"/>
          <p:cNvSpPr>
            <a:spLocks noGrp="1"/>
          </p:cNvSpPr>
          <p:nvPr>
            <p:ph type="body" sz="quarter" idx="10"/>
          </p:nvPr>
        </p:nvSpPr>
        <p:spPr>
          <a:xfrm>
            <a:off x="584200" y="1435497"/>
            <a:ext cx="11018520" cy="3533275"/>
          </a:xfrm>
        </p:spPr>
        <p:txBody>
          <a:bodyPr/>
          <a:lstStyle/>
          <a:p>
            <a:r>
              <a:rPr lang="en-US" dirty="0" err="1"/>
              <a:t>Polno</a:t>
            </a:r>
            <a:r>
              <a:rPr lang="en-US" dirty="0"/>
              <a:t> </a:t>
            </a:r>
            <a:r>
              <a:rPr lang="en-US" dirty="0" err="1"/>
              <a:t>ime</a:t>
            </a:r>
            <a:r>
              <a:rPr lang="en-US" dirty="0"/>
              <a:t> je </a:t>
            </a:r>
            <a:r>
              <a:rPr lang="en-US" b="1" dirty="0"/>
              <a:t>Avalonia UI</a:t>
            </a:r>
          </a:p>
          <a:p>
            <a:r>
              <a:rPr lang="en-US" dirty="0"/>
              <a:t>2014</a:t>
            </a:r>
          </a:p>
          <a:p>
            <a:r>
              <a:rPr lang="en-US" b="1" dirty="0" err="1"/>
              <a:t>Ogrodje</a:t>
            </a:r>
            <a:r>
              <a:rPr lang="en-US" b="1" dirty="0"/>
              <a:t> za </a:t>
            </a:r>
            <a:r>
              <a:rPr lang="en-US" b="1" dirty="0" err="1"/>
              <a:t>izgradnjo</a:t>
            </a:r>
            <a:r>
              <a:rPr lang="en-US" b="1" dirty="0"/>
              <a:t> </a:t>
            </a:r>
            <a:r>
              <a:rPr lang="en-US" b="1" dirty="0" err="1"/>
              <a:t>uporabniškega</a:t>
            </a:r>
            <a:r>
              <a:rPr lang="en-US" b="1" dirty="0"/>
              <a:t> </a:t>
            </a:r>
            <a:r>
              <a:rPr lang="en-US" b="1" dirty="0" err="1"/>
              <a:t>vmesnika</a:t>
            </a:r>
            <a:endParaRPr lang="en-US" b="1" dirty="0"/>
          </a:p>
          <a:p>
            <a:r>
              <a:rPr lang="en-US" dirty="0" err="1"/>
              <a:t>Odprtokodna</a:t>
            </a:r>
            <a:endParaRPr lang="en-US" dirty="0"/>
          </a:p>
          <a:p>
            <a:r>
              <a:rPr lang="en-US" dirty="0" err="1"/>
              <a:t>Napisana</a:t>
            </a:r>
            <a:r>
              <a:rPr lang="en-US" dirty="0"/>
              <a:t> </a:t>
            </a:r>
            <a:r>
              <a:rPr lang="en-US" dirty="0" err="1"/>
              <a:t>na</a:t>
            </a:r>
            <a:r>
              <a:rPr lang="en-US" dirty="0"/>
              <a:t> novo </a:t>
            </a:r>
            <a:r>
              <a:rPr lang="en-US" dirty="0" err="1"/>
              <a:t>zgledujoč</a:t>
            </a:r>
            <a:r>
              <a:rPr lang="en-US" dirty="0"/>
              <a:t> se </a:t>
            </a:r>
            <a:r>
              <a:rPr lang="en-US" dirty="0" err="1"/>
              <a:t>na</a:t>
            </a:r>
            <a:r>
              <a:rPr lang="en-US" dirty="0"/>
              <a:t> WPF/XAML</a:t>
            </a:r>
          </a:p>
          <a:p>
            <a:r>
              <a:rPr lang="en-US" dirty="0"/>
              <a:t>WPF </a:t>
            </a:r>
            <a:r>
              <a:rPr lang="en-US" dirty="0" err="1"/>
              <a:t>razvijalec</a:t>
            </a:r>
            <a:r>
              <a:rPr lang="en-US" dirty="0"/>
              <a:t> se </a:t>
            </a:r>
            <a:r>
              <a:rPr lang="en-US" dirty="0" err="1"/>
              <a:t>počuti</a:t>
            </a:r>
            <a:r>
              <a:rPr lang="en-US" dirty="0"/>
              <a:t> </a:t>
            </a:r>
            <a:r>
              <a:rPr lang="en-US" dirty="0" err="1"/>
              <a:t>domače</a:t>
            </a:r>
            <a:endParaRPr lang="en-US" dirty="0"/>
          </a:p>
          <a:p>
            <a:r>
              <a:rPr lang="en-US" dirty="0" err="1"/>
              <a:t>Dosti</a:t>
            </a:r>
            <a:r>
              <a:rPr lang="en-US" dirty="0"/>
              <a:t> </a:t>
            </a:r>
            <a:r>
              <a:rPr lang="en-US" dirty="0" err="1"/>
              <a:t>kode</a:t>
            </a:r>
            <a:r>
              <a:rPr lang="en-US" dirty="0"/>
              <a:t> je </a:t>
            </a:r>
            <a:r>
              <a:rPr lang="en-US" dirty="0" err="1"/>
              <a:t>kompatibilne</a:t>
            </a:r>
            <a:endParaRPr lang="en-US" dirty="0"/>
          </a:p>
        </p:txBody>
      </p:sp>
    </p:spTree>
    <p:extLst>
      <p:ext uri="{BB962C8B-B14F-4D97-AF65-F5344CB8AC3E}">
        <p14:creationId xmlns:p14="http://schemas.microsoft.com/office/powerpoint/2010/main" val="17937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Zakaj</a:t>
            </a:r>
            <a:r>
              <a:rPr lang="en-US" dirty="0"/>
              <a:t> ne WPF?</a:t>
            </a:r>
          </a:p>
        </p:txBody>
      </p:sp>
      <p:sp>
        <p:nvSpPr>
          <p:cNvPr id="6" name="Text Placeholder 5"/>
          <p:cNvSpPr>
            <a:spLocks noGrp="1"/>
          </p:cNvSpPr>
          <p:nvPr>
            <p:ph type="body" sz="quarter" idx="10"/>
          </p:nvPr>
        </p:nvSpPr>
        <p:spPr>
          <a:xfrm>
            <a:off x="584200" y="1435497"/>
            <a:ext cx="11018520" cy="430887"/>
          </a:xfrm>
        </p:spPr>
        <p:txBody>
          <a:bodyPr/>
          <a:lstStyle/>
          <a:p>
            <a:endParaRPr lang="en-US" dirty="0"/>
          </a:p>
        </p:txBody>
      </p:sp>
    </p:spTree>
    <p:extLst>
      <p:ext uri="{BB962C8B-B14F-4D97-AF65-F5344CB8AC3E}">
        <p14:creationId xmlns:p14="http://schemas.microsoft.com/office/powerpoint/2010/main" val="3617466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with a large alien body&#10;&#10;Description automatically generated with medium confidence">
            <a:extLst>
              <a:ext uri="{FF2B5EF4-FFF2-40B4-BE49-F238E27FC236}">
                <a16:creationId xmlns:a16="http://schemas.microsoft.com/office/drawing/2014/main" id="{8C0BEE6B-5522-628D-F86F-50464930452B}"/>
              </a:ext>
            </a:extLst>
          </p:cNvPr>
          <p:cNvPicPr>
            <a:picLocks noChangeAspect="1"/>
          </p:cNvPicPr>
          <p:nvPr/>
        </p:nvPicPr>
        <p:blipFill>
          <a:blip r:embed="rId3"/>
          <a:stretch>
            <a:fillRect/>
          </a:stretch>
        </p:blipFill>
        <p:spPr>
          <a:xfrm>
            <a:off x="1524000" y="400050"/>
            <a:ext cx="9144000" cy="6057900"/>
          </a:xfrm>
          <a:prstGeom prst="rect">
            <a:avLst/>
          </a:prstGeom>
        </p:spPr>
      </p:pic>
      <p:sp>
        <p:nvSpPr>
          <p:cNvPr id="10" name="Speech Bubble: Rectangle 9">
            <a:extLst>
              <a:ext uri="{FF2B5EF4-FFF2-40B4-BE49-F238E27FC236}">
                <a16:creationId xmlns:a16="http://schemas.microsoft.com/office/drawing/2014/main" id="{671B5692-9B48-1D03-9437-85E40A843990}"/>
              </a:ext>
            </a:extLst>
          </p:cNvPr>
          <p:cNvSpPr/>
          <p:nvPr/>
        </p:nvSpPr>
        <p:spPr bwMode="auto">
          <a:xfrm>
            <a:off x="6684021" y="882032"/>
            <a:ext cx="1840938" cy="805157"/>
          </a:xfrm>
          <a:prstGeom prst="wedgeRectCallou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r>
              <a:rPr lang="en-US" sz="3600" b="1" dirty="0">
                <a:gradFill>
                  <a:gsLst>
                    <a:gs pos="0">
                      <a:srgbClr val="FFFFFF"/>
                    </a:gs>
                    <a:gs pos="100000">
                      <a:srgbClr val="FFFFFF"/>
                    </a:gs>
                  </a:gsLst>
                  <a:lin ang="5400000" scaled="0"/>
                </a:gradFill>
                <a:ea typeface="Segoe UI" pitchFamily="34" charset="0"/>
                <a:cs typeface="Segoe UI" pitchFamily="34" charset="0"/>
              </a:rPr>
              <a:t>WPF</a:t>
            </a:r>
            <a:endParaRPr lang="LID4096" sz="3600" b="1"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Speech Bubble: Rectangle 10">
            <a:extLst>
              <a:ext uri="{FF2B5EF4-FFF2-40B4-BE49-F238E27FC236}">
                <a16:creationId xmlns:a16="http://schemas.microsoft.com/office/drawing/2014/main" id="{61E3236A-560C-D079-6DD6-C91BA71ABC94}"/>
              </a:ext>
            </a:extLst>
          </p:cNvPr>
          <p:cNvSpPr/>
          <p:nvPr/>
        </p:nvSpPr>
        <p:spPr bwMode="auto">
          <a:xfrm>
            <a:off x="1359976" y="1204914"/>
            <a:ext cx="2483603" cy="805157"/>
          </a:xfrm>
          <a:prstGeom prst="wedgeRectCallou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r>
              <a:rPr lang="en-US" sz="3600" b="1" dirty="0">
                <a:gradFill>
                  <a:gsLst>
                    <a:gs pos="0">
                      <a:srgbClr val="FFFFFF"/>
                    </a:gs>
                    <a:gs pos="100000">
                      <a:srgbClr val="FFFFFF"/>
                    </a:gs>
                  </a:gsLst>
                  <a:lin ang="5400000" scaled="0"/>
                </a:gradFill>
                <a:ea typeface="Segoe UI" pitchFamily="34" charset="0"/>
                <a:cs typeface="Segoe UI" pitchFamily="34" charset="0"/>
              </a:rPr>
              <a:t>Windows</a:t>
            </a:r>
            <a:endParaRPr lang="LID4096" sz="3600" b="1"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TextBox 11">
            <a:extLst>
              <a:ext uri="{FF2B5EF4-FFF2-40B4-BE49-F238E27FC236}">
                <a16:creationId xmlns:a16="http://schemas.microsoft.com/office/drawing/2014/main" id="{14DE296D-331D-9064-8762-50333E9B1637}"/>
              </a:ext>
            </a:extLst>
          </p:cNvPr>
          <p:cNvSpPr txBox="1"/>
          <p:nvPr/>
        </p:nvSpPr>
        <p:spPr>
          <a:xfrm>
            <a:off x="1524000" y="6515100"/>
            <a:ext cx="9144000" cy="123111"/>
          </a:xfrm>
          <a:prstGeom prst="rect">
            <a:avLst/>
          </a:prstGeom>
          <a:noFill/>
        </p:spPr>
        <p:txBody>
          <a:bodyPr wrap="square" lIns="0" tIns="0" rIns="0" bIns="0" rtlCol="0">
            <a:spAutoFit/>
          </a:bodyPr>
          <a:lstStyle/>
          <a:p>
            <a:pPr algn="l"/>
            <a:r>
              <a:rPr lang="en-US" sz="800" dirty="0">
                <a:gradFill>
                  <a:gsLst>
                    <a:gs pos="2917">
                      <a:schemeClr val="tx1"/>
                    </a:gs>
                    <a:gs pos="30000">
                      <a:schemeClr val="tx1"/>
                    </a:gs>
                  </a:gsLst>
                  <a:lin ang="5400000" scaled="0"/>
                </a:gradFill>
              </a:rPr>
              <a:t>Photo: https://s.hdnux.com/photos/40/12/02/8429731/5/1200x0.jpg</a:t>
            </a:r>
            <a:endParaRPr lang="LID4096" sz="8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1429032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Kaj</a:t>
            </a:r>
            <a:r>
              <a:rPr lang="en-US" dirty="0"/>
              <a:t> je Avalonia</a:t>
            </a:r>
          </a:p>
        </p:txBody>
      </p:sp>
      <p:sp>
        <p:nvSpPr>
          <p:cNvPr id="6" name="Text Placeholder 5"/>
          <p:cNvSpPr>
            <a:spLocks noGrp="1"/>
          </p:cNvSpPr>
          <p:nvPr>
            <p:ph type="body" sz="quarter" idx="10"/>
          </p:nvPr>
        </p:nvSpPr>
        <p:spPr>
          <a:xfrm>
            <a:off x="584200" y="1435497"/>
            <a:ext cx="11018520" cy="4567404"/>
          </a:xfrm>
        </p:spPr>
        <p:txBody>
          <a:bodyPr/>
          <a:lstStyle/>
          <a:p>
            <a:r>
              <a:rPr lang="en-US" dirty="0" err="1"/>
              <a:t>Zastonj</a:t>
            </a:r>
            <a:r>
              <a:rPr lang="en-US"/>
              <a:t> (MIT)</a:t>
            </a:r>
            <a:endParaRPr lang="en-US" dirty="0"/>
          </a:p>
          <a:p>
            <a:r>
              <a:rPr lang="en-US" dirty="0" err="1"/>
              <a:t>Medplatformska</a:t>
            </a:r>
            <a:r>
              <a:rPr lang="en-US" dirty="0"/>
              <a:t> (cross platform)</a:t>
            </a:r>
          </a:p>
          <a:p>
            <a:pPr lvl="1"/>
            <a:r>
              <a:rPr lang="en-US" dirty="0" err="1"/>
              <a:t>Namizja</a:t>
            </a:r>
            <a:r>
              <a:rPr lang="en-US" dirty="0"/>
              <a:t> (Windows, Linux, MacOS), Android, iOS, </a:t>
            </a:r>
            <a:r>
              <a:rPr lang="en-US" dirty="0" err="1"/>
              <a:t>brkljalnik</a:t>
            </a:r>
            <a:r>
              <a:rPr lang="en-US" dirty="0"/>
              <a:t> (</a:t>
            </a:r>
            <a:r>
              <a:rPr lang="en-US" dirty="0" err="1"/>
              <a:t>WebAssembly</a:t>
            </a:r>
            <a:r>
              <a:rPr lang="en-US" dirty="0"/>
              <a:t>)</a:t>
            </a:r>
          </a:p>
          <a:p>
            <a:pPr lvl="2"/>
            <a:r>
              <a:rPr lang="en-US" dirty="0" err="1"/>
              <a:t>Kmalu</a:t>
            </a:r>
            <a:r>
              <a:rPr lang="en-US" dirty="0"/>
              <a:t> </a:t>
            </a:r>
            <a:r>
              <a:rPr lang="en-US" dirty="0" err="1"/>
              <a:t>več</a:t>
            </a:r>
            <a:r>
              <a:rPr lang="en-US" dirty="0"/>
              <a:t> (</a:t>
            </a:r>
            <a:r>
              <a:rPr lang="en-US" dirty="0" err="1"/>
              <a:t>visionOS</a:t>
            </a:r>
            <a:r>
              <a:rPr lang="en-US" dirty="0"/>
              <a:t>, Tizen)</a:t>
            </a:r>
          </a:p>
          <a:p>
            <a:r>
              <a:rPr lang="en-US" dirty="0"/>
              <a:t>.NET Standard 2.0 (.NET 2.0+, .NET Framework 4.6.1, Mono …)</a:t>
            </a:r>
          </a:p>
          <a:p>
            <a:r>
              <a:rPr lang="en-US" dirty="0" err="1"/>
              <a:t>Podpora</a:t>
            </a:r>
            <a:r>
              <a:rPr lang="en-US" dirty="0"/>
              <a:t> za </a:t>
            </a:r>
            <a:r>
              <a:rPr lang="en-US" dirty="0" err="1"/>
              <a:t>razvoj</a:t>
            </a:r>
            <a:r>
              <a:rPr lang="en-US" dirty="0"/>
              <a:t> </a:t>
            </a:r>
            <a:r>
              <a:rPr lang="en-US" dirty="0" err="1"/>
              <a:t>znotraj</a:t>
            </a:r>
            <a:r>
              <a:rPr lang="en-US" dirty="0"/>
              <a:t>      </a:t>
            </a:r>
          </a:p>
          <a:p>
            <a:pPr lvl="1"/>
            <a:r>
              <a:rPr lang="en-US" dirty="0" err="1"/>
              <a:t>Predvidoma</a:t>
            </a:r>
            <a:r>
              <a:rPr lang="en-US" dirty="0"/>
              <a:t> </a:t>
            </a:r>
            <a:r>
              <a:rPr lang="en-US" dirty="0" err="1"/>
              <a:t>tudi</a:t>
            </a:r>
            <a:r>
              <a:rPr lang="en-US" dirty="0"/>
              <a:t> </a:t>
            </a:r>
          </a:p>
          <a:p>
            <a:r>
              <a:rPr lang="en-US" dirty="0"/>
              <a:t>Na </a:t>
            </a:r>
            <a:r>
              <a:rPr lang="en-US" dirty="0" err="1"/>
              <a:t>voljo</a:t>
            </a:r>
            <a:r>
              <a:rPr lang="en-US" dirty="0"/>
              <a:t> </a:t>
            </a:r>
            <a:r>
              <a:rPr lang="en-US" dirty="0" err="1"/>
              <a:t>komercialna</a:t>
            </a:r>
            <a:r>
              <a:rPr lang="en-US" dirty="0"/>
              <a:t> </a:t>
            </a:r>
            <a:r>
              <a:rPr lang="en-US" dirty="0" err="1"/>
              <a:t>pomoč</a:t>
            </a:r>
            <a:endParaRPr lang="en-US" dirty="0"/>
          </a:p>
          <a:p>
            <a:r>
              <a:rPr lang="en-US" dirty="0">
                <a:hlinkClick r:id="rId3"/>
              </a:rPr>
              <a:t>https://www.avaloniaui.net/</a:t>
            </a:r>
            <a:endParaRPr lang="en-US" dirty="0"/>
          </a:p>
          <a:p>
            <a:pPr lvl="1"/>
            <a:endParaRPr lang="en-US" dirty="0"/>
          </a:p>
        </p:txBody>
      </p:sp>
      <p:pic>
        <p:nvPicPr>
          <p:cNvPr id="11" name="Graphic 10">
            <a:extLst>
              <a:ext uri="{FF2B5EF4-FFF2-40B4-BE49-F238E27FC236}">
                <a16:creationId xmlns:a16="http://schemas.microsoft.com/office/drawing/2014/main" id="{CCDA02BC-D5EA-8BC7-5926-EE634AF74BC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810858" y="3627747"/>
            <a:ext cx="451030" cy="398585"/>
          </a:xfrm>
          <a:prstGeom prst="rect">
            <a:avLst/>
          </a:prstGeom>
        </p:spPr>
      </p:pic>
      <p:pic>
        <p:nvPicPr>
          <p:cNvPr id="13" name="Picture 12" descr="A logo with colorful squares&#10;&#10;Description automatically generated">
            <a:extLst>
              <a:ext uri="{FF2B5EF4-FFF2-40B4-BE49-F238E27FC236}">
                <a16:creationId xmlns:a16="http://schemas.microsoft.com/office/drawing/2014/main" id="{535C37F9-5405-EA2A-205A-2E39EAD23E68}"/>
              </a:ext>
            </a:extLst>
          </p:cNvPr>
          <p:cNvPicPr>
            <a:picLocks noChangeAspect="1"/>
          </p:cNvPicPr>
          <p:nvPr/>
        </p:nvPicPr>
        <p:blipFill>
          <a:blip r:embed="rId6"/>
          <a:stretch>
            <a:fillRect/>
          </a:stretch>
        </p:blipFill>
        <p:spPr>
          <a:xfrm>
            <a:off x="5373565" y="3627747"/>
            <a:ext cx="380906" cy="398585"/>
          </a:xfrm>
          <a:prstGeom prst="rect">
            <a:avLst/>
          </a:prstGeom>
        </p:spPr>
      </p:pic>
      <p:pic>
        <p:nvPicPr>
          <p:cNvPr id="15" name="Picture 14" descr="A blue ribbon with a cross&#10;&#10;Description automatically generated">
            <a:extLst>
              <a:ext uri="{FF2B5EF4-FFF2-40B4-BE49-F238E27FC236}">
                <a16:creationId xmlns:a16="http://schemas.microsoft.com/office/drawing/2014/main" id="{9C6CF650-4015-E88F-A313-B632026D9204}"/>
              </a:ext>
            </a:extLst>
          </p:cNvPr>
          <p:cNvPicPr>
            <a:picLocks noChangeAspect="1"/>
          </p:cNvPicPr>
          <p:nvPr/>
        </p:nvPicPr>
        <p:blipFill>
          <a:blip r:embed="rId7"/>
          <a:stretch>
            <a:fillRect/>
          </a:stretch>
        </p:blipFill>
        <p:spPr>
          <a:xfrm>
            <a:off x="3033737" y="4067362"/>
            <a:ext cx="398585" cy="398585"/>
          </a:xfrm>
          <a:prstGeom prst="rect">
            <a:avLst/>
          </a:prstGeom>
        </p:spPr>
      </p:pic>
    </p:spTree>
    <p:extLst>
      <p:ext uri="{BB962C8B-B14F-4D97-AF65-F5344CB8AC3E}">
        <p14:creationId xmlns:p14="http://schemas.microsoft.com/office/powerpoint/2010/main" val="1443830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Kako</a:t>
            </a:r>
            <a:r>
              <a:rPr lang="en-US" dirty="0"/>
              <a:t> </a:t>
            </a:r>
            <a:r>
              <a:rPr lang="en-US" dirty="0" err="1"/>
              <a:t>deluje</a:t>
            </a:r>
            <a:r>
              <a:rPr lang="en-US" dirty="0"/>
              <a:t> Avalonia</a:t>
            </a:r>
          </a:p>
        </p:txBody>
      </p:sp>
      <p:pic>
        <p:nvPicPr>
          <p:cNvPr id="11" name="Graphic 10">
            <a:extLst>
              <a:ext uri="{FF2B5EF4-FFF2-40B4-BE49-F238E27FC236}">
                <a16:creationId xmlns:a16="http://schemas.microsoft.com/office/drawing/2014/main" id="{CCDA02BC-D5EA-8BC7-5926-EE634AF74B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0858" y="3627747"/>
            <a:ext cx="451030" cy="398585"/>
          </a:xfrm>
          <a:prstGeom prst="rect">
            <a:avLst/>
          </a:prstGeom>
        </p:spPr>
      </p:pic>
      <p:pic>
        <p:nvPicPr>
          <p:cNvPr id="13" name="Picture 12" descr="A logo with colorful squares&#10;&#10;Description automatically generated">
            <a:extLst>
              <a:ext uri="{FF2B5EF4-FFF2-40B4-BE49-F238E27FC236}">
                <a16:creationId xmlns:a16="http://schemas.microsoft.com/office/drawing/2014/main" id="{535C37F9-5405-EA2A-205A-2E39EAD23E68}"/>
              </a:ext>
            </a:extLst>
          </p:cNvPr>
          <p:cNvPicPr>
            <a:picLocks noChangeAspect="1"/>
          </p:cNvPicPr>
          <p:nvPr/>
        </p:nvPicPr>
        <p:blipFill>
          <a:blip r:embed="rId5"/>
          <a:stretch>
            <a:fillRect/>
          </a:stretch>
        </p:blipFill>
        <p:spPr>
          <a:xfrm>
            <a:off x="5373565" y="3627747"/>
            <a:ext cx="380906" cy="398585"/>
          </a:xfrm>
          <a:prstGeom prst="rect">
            <a:avLst/>
          </a:prstGeom>
        </p:spPr>
      </p:pic>
      <p:pic>
        <p:nvPicPr>
          <p:cNvPr id="15" name="Picture 14" descr="A blue ribbon with a cross&#10;&#10;Description automatically generated">
            <a:extLst>
              <a:ext uri="{FF2B5EF4-FFF2-40B4-BE49-F238E27FC236}">
                <a16:creationId xmlns:a16="http://schemas.microsoft.com/office/drawing/2014/main" id="{9C6CF650-4015-E88F-A313-B632026D9204}"/>
              </a:ext>
            </a:extLst>
          </p:cNvPr>
          <p:cNvPicPr>
            <a:picLocks noChangeAspect="1"/>
          </p:cNvPicPr>
          <p:nvPr/>
        </p:nvPicPr>
        <p:blipFill>
          <a:blip r:embed="rId6"/>
          <a:stretch>
            <a:fillRect/>
          </a:stretch>
        </p:blipFill>
        <p:spPr>
          <a:xfrm>
            <a:off x="3033737" y="4067362"/>
            <a:ext cx="398585" cy="398585"/>
          </a:xfrm>
          <a:prstGeom prst="rect">
            <a:avLst/>
          </a:prstGeom>
        </p:spPr>
      </p:pic>
      <p:pic>
        <p:nvPicPr>
          <p:cNvPr id="3076" name="Picture 4" descr="Overview of the Avalonia Architecture">
            <a:extLst>
              <a:ext uri="{FF2B5EF4-FFF2-40B4-BE49-F238E27FC236}">
                <a16:creationId xmlns:a16="http://schemas.microsoft.com/office/drawing/2014/main" id="{675E7961-06A7-B423-3063-4420B086D5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4354" y="1099118"/>
            <a:ext cx="8194250" cy="56242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0EAB646-B484-64E0-05C5-F099DA283833}"/>
              </a:ext>
            </a:extLst>
          </p:cNvPr>
          <p:cNvSpPr txBox="1"/>
          <p:nvPr/>
        </p:nvSpPr>
        <p:spPr>
          <a:xfrm>
            <a:off x="1524000" y="6611812"/>
            <a:ext cx="9144000" cy="123111"/>
          </a:xfrm>
          <a:prstGeom prst="rect">
            <a:avLst/>
          </a:prstGeom>
          <a:noFill/>
        </p:spPr>
        <p:txBody>
          <a:bodyPr wrap="square" lIns="0" tIns="0" rIns="0" bIns="0" rtlCol="0">
            <a:spAutoFit/>
          </a:bodyPr>
          <a:lstStyle/>
          <a:p>
            <a:pPr algn="l"/>
            <a:r>
              <a:rPr lang="en-US" sz="800" dirty="0">
                <a:gradFill>
                  <a:gsLst>
                    <a:gs pos="2917">
                      <a:schemeClr val="tx1"/>
                    </a:gs>
                    <a:gs pos="30000">
                      <a:schemeClr val="tx1"/>
                    </a:gs>
                  </a:gsLst>
                  <a:lin ang="5400000" scaled="0"/>
                </a:gradFill>
              </a:rPr>
              <a:t>https://</a:t>
            </a:r>
            <a:r>
              <a:rPr lang="en-US" sz="800" dirty="0" err="1">
                <a:gradFill>
                  <a:gsLst>
                    <a:gs pos="2917">
                      <a:schemeClr val="tx1"/>
                    </a:gs>
                    <a:gs pos="30000">
                      <a:schemeClr val="tx1"/>
                    </a:gs>
                  </a:gsLst>
                  <a:lin ang="5400000" scaled="0"/>
                </a:gradFill>
              </a:rPr>
              <a:t>avaloniaui.net</a:t>
            </a:r>
            <a:r>
              <a:rPr lang="en-US" sz="800" dirty="0">
                <a:gradFill>
                  <a:gsLst>
                    <a:gs pos="2917">
                      <a:schemeClr val="tx1"/>
                    </a:gs>
                    <a:gs pos="30000">
                      <a:schemeClr val="tx1"/>
                    </a:gs>
                  </a:gsLst>
                  <a:lin ang="5400000" scaled="0"/>
                </a:gradFill>
              </a:rPr>
              <a:t>/Blog/avalonia-platform-support-why-it-s-simple,ca378b03-fb47-4c34-a347-182acaa43d05</a:t>
            </a:r>
            <a:endParaRPr lang="LID4096" sz="8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1871948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Namestitev</a:t>
            </a:r>
            <a:r>
              <a:rPr lang="en-US" dirty="0"/>
              <a:t> za </a:t>
            </a:r>
            <a:r>
              <a:rPr lang="en-US" dirty="0" err="1"/>
              <a:t>razvoj</a:t>
            </a:r>
            <a:endParaRPr lang="en-US" dirty="0"/>
          </a:p>
        </p:txBody>
      </p:sp>
      <p:sp>
        <p:nvSpPr>
          <p:cNvPr id="6" name="Text Placeholder 5"/>
          <p:cNvSpPr>
            <a:spLocks noGrp="1"/>
          </p:cNvSpPr>
          <p:nvPr>
            <p:ph type="body" sz="quarter" idx="10"/>
          </p:nvPr>
        </p:nvSpPr>
        <p:spPr>
          <a:xfrm>
            <a:off x="584200" y="1435497"/>
            <a:ext cx="11018520" cy="2930033"/>
          </a:xfrm>
        </p:spPr>
        <p:txBody>
          <a:bodyPr/>
          <a:lstStyle/>
          <a:p>
            <a:r>
              <a:rPr lang="en-US" dirty="0"/>
              <a:t>.NET SDK</a:t>
            </a:r>
          </a:p>
          <a:p>
            <a:r>
              <a:rPr lang="en-US" dirty="0" err="1"/>
              <a:t>Predloge</a:t>
            </a:r>
            <a:br>
              <a:rPr lang="en-US" dirty="0"/>
            </a:br>
            <a:r>
              <a:rPr lang="en-GB" dirty="0">
                <a:latin typeface="Consolas" panose="020B0609020204030204" pitchFamily="49" charset="0"/>
                <a:cs typeface="Consolas" panose="020B0609020204030204" pitchFamily="49" charset="0"/>
              </a:rPr>
              <a:t>dotnet new install </a:t>
            </a:r>
            <a:r>
              <a:rPr lang="en-GB" dirty="0" err="1">
                <a:latin typeface="Consolas" panose="020B0609020204030204" pitchFamily="49" charset="0"/>
                <a:cs typeface="Consolas" panose="020B0609020204030204" pitchFamily="49" charset="0"/>
              </a:rPr>
              <a:t>Avalonia.Templates</a:t>
            </a:r>
            <a:endParaRPr lang="en-GB" dirty="0">
              <a:latin typeface="Consolas" panose="020B0609020204030204" pitchFamily="49" charset="0"/>
              <a:cs typeface="Consolas" panose="020B0609020204030204" pitchFamily="49" charset="0"/>
            </a:endParaRPr>
          </a:p>
          <a:p>
            <a:r>
              <a:rPr lang="en-US" dirty="0" err="1"/>
              <a:t>Vtičnik</a:t>
            </a:r>
            <a:r>
              <a:rPr lang="en-US" dirty="0"/>
              <a:t> za </a:t>
            </a:r>
            <a:r>
              <a:rPr lang="en-US" dirty="0" err="1"/>
              <a:t>razvojno</a:t>
            </a:r>
            <a:r>
              <a:rPr lang="en-US" dirty="0"/>
              <a:t> </a:t>
            </a:r>
            <a:r>
              <a:rPr lang="en-US" dirty="0" err="1"/>
              <a:t>okolje</a:t>
            </a:r>
            <a:endParaRPr lang="en-US" dirty="0"/>
          </a:p>
          <a:p>
            <a:endParaRPr lang="en-US" dirty="0"/>
          </a:p>
          <a:p>
            <a:r>
              <a:rPr lang="en-US" dirty="0" err="1"/>
              <a:t>Knjižnice</a:t>
            </a:r>
            <a:r>
              <a:rPr lang="en-US" dirty="0"/>
              <a:t> </a:t>
            </a:r>
            <a:r>
              <a:rPr lang="en-US" dirty="0" err="1"/>
              <a:t>preko</a:t>
            </a:r>
            <a:r>
              <a:rPr lang="en-US" dirty="0"/>
              <a:t> NuGet</a:t>
            </a:r>
            <a:endParaRPr lang="en-US"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2796073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en-SI" dirty="0"/>
              <a:t>Demo - večplatformnost</a:t>
            </a:r>
            <a:endParaRPr lang="en-HR"/>
          </a:p>
        </p:txBody>
      </p:sp>
    </p:spTree>
    <p:extLst>
      <p:ext uri="{BB962C8B-B14F-4D97-AF65-F5344CB8AC3E}">
        <p14:creationId xmlns:p14="http://schemas.microsoft.com/office/powerpoint/2010/main" val="336182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Osnovni</a:t>
            </a:r>
            <a:r>
              <a:rPr lang="en-US" dirty="0"/>
              <a:t> </a:t>
            </a:r>
            <a:r>
              <a:rPr lang="en-US" dirty="0" err="1"/>
              <a:t>kontrolniki</a:t>
            </a:r>
            <a:endParaRPr lang="en-US" dirty="0"/>
          </a:p>
        </p:txBody>
      </p:sp>
      <p:sp>
        <p:nvSpPr>
          <p:cNvPr id="6" name="Text Placeholder 5"/>
          <p:cNvSpPr>
            <a:spLocks noGrp="1"/>
          </p:cNvSpPr>
          <p:nvPr>
            <p:ph type="body" sz="quarter" idx="10"/>
          </p:nvPr>
        </p:nvSpPr>
        <p:spPr>
          <a:xfrm>
            <a:off x="584200" y="1435497"/>
            <a:ext cx="11018520" cy="4271939"/>
          </a:xfrm>
        </p:spPr>
        <p:txBody>
          <a:bodyPr/>
          <a:lstStyle/>
          <a:p>
            <a:pPr>
              <a:buFont typeface="Arial" panose="020B0604020202020204" pitchFamily="34" charset="0"/>
              <a:buChar char="•"/>
            </a:pPr>
            <a:r>
              <a:rPr lang="en-GB" dirty="0" err="1"/>
              <a:t>Gumbi</a:t>
            </a:r>
            <a:r>
              <a:rPr lang="en-GB" dirty="0"/>
              <a:t>: </a:t>
            </a:r>
            <a:r>
              <a:rPr lang="en-GB" sz="2400" dirty="0">
                <a:latin typeface="Consolas" panose="020B0609020204030204" pitchFamily="49" charset="0"/>
                <a:cs typeface="Consolas" panose="020B0609020204030204" pitchFamily="49" charset="0"/>
              </a:rPr>
              <a:t>Button, </a:t>
            </a:r>
            <a:r>
              <a:rPr lang="en-GB" sz="2400" dirty="0" err="1">
                <a:latin typeface="Consolas" panose="020B0609020204030204" pitchFamily="49" charset="0"/>
                <a:cs typeface="Consolas" panose="020B0609020204030204" pitchFamily="49" charset="0"/>
              </a:rPr>
              <a:t>RepeatButton</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Prikaz</a:t>
            </a:r>
            <a:r>
              <a:rPr lang="en-GB" b="1" dirty="0"/>
              <a:t> </a:t>
            </a:r>
            <a:r>
              <a:rPr lang="en-GB" dirty="0" err="1"/>
              <a:t>podatkov</a:t>
            </a:r>
            <a:r>
              <a:rPr lang="en-GB" dirty="0"/>
              <a:t>: </a:t>
            </a:r>
            <a:r>
              <a:rPr lang="en-GB" sz="2400" dirty="0" err="1">
                <a:latin typeface="Consolas" panose="020B0609020204030204" pitchFamily="49" charset="0"/>
                <a:cs typeface="Consolas" panose="020B0609020204030204" pitchFamily="49" charset="0"/>
              </a:rPr>
              <a:t>ItemsControl</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ItemsRepeater</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ListBox</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TreeView</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Vhod</a:t>
            </a:r>
            <a:r>
              <a:rPr lang="en-GB" dirty="0"/>
              <a:t>: </a:t>
            </a:r>
            <a:r>
              <a:rPr lang="en-GB" sz="2400" dirty="0" err="1">
                <a:latin typeface="Consolas" panose="020B0609020204030204" pitchFamily="49" charset="0"/>
                <a:cs typeface="Consolas" panose="020B0609020204030204" pitchFamily="49" charset="0"/>
              </a:rPr>
              <a:t>CheckBox</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ComboBox</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RadioButton</a:t>
            </a:r>
            <a:r>
              <a:rPr lang="en-GB" sz="2400" dirty="0">
                <a:latin typeface="Consolas" panose="020B0609020204030204" pitchFamily="49" charset="0"/>
                <a:cs typeface="Consolas" panose="020B0609020204030204" pitchFamily="49" charset="0"/>
              </a:rPr>
              <a:t>, Slider, </a:t>
            </a:r>
            <a:r>
              <a:rPr lang="en-GB" sz="2400" dirty="0" err="1">
                <a:latin typeface="Consolas" panose="020B0609020204030204" pitchFamily="49" charset="0"/>
                <a:cs typeface="Consolas" panose="020B0609020204030204" pitchFamily="49" charset="0"/>
              </a:rPr>
              <a:t>TextBox</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a:t>Layout: </a:t>
            </a:r>
            <a:r>
              <a:rPr lang="en-GB" sz="2400" dirty="0">
                <a:latin typeface="Consolas" panose="020B0609020204030204" pitchFamily="49" charset="0"/>
                <a:cs typeface="Consolas" panose="020B0609020204030204" pitchFamily="49" charset="0"/>
              </a:rPr>
              <a:t>Border, Canvas, </a:t>
            </a:r>
            <a:r>
              <a:rPr lang="en-GB" sz="2400" dirty="0" err="1">
                <a:latin typeface="Consolas" panose="020B0609020204030204" pitchFamily="49" charset="0"/>
                <a:cs typeface="Consolas" panose="020B0609020204030204" pitchFamily="49" charset="0"/>
              </a:rPr>
              <a:t>DockPanel</a:t>
            </a:r>
            <a:r>
              <a:rPr lang="en-GB" sz="2400" dirty="0">
                <a:latin typeface="Consolas" panose="020B0609020204030204" pitchFamily="49" charset="0"/>
                <a:cs typeface="Consolas" panose="020B0609020204030204" pitchFamily="49" charset="0"/>
              </a:rPr>
              <a:t>, Expander, Grid, </a:t>
            </a:r>
            <a:r>
              <a:rPr lang="en-GB" sz="2400" dirty="0" err="1">
                <a:latin typeface="Consolas" panose="020B0609020204030204" pitchFamily="49" charset="0"/>
                <a:cs typeface="Consolas" panose="020B0609020204030204" pitchFamily="49" charset="0"/>
              </a:rPr>
              <a:t>GridSplitter</a:t>
            </a:r>
            <a:r>
              <a:rPr lang="en-GB" sz="2400" dirty="0">
                <a:latin typeface="Consolas" panose="020B0609020204030204" pitchFamily="49" charset="0"/>
                <a:cs typeface="Consolas" panose="020B0609020204030204" pitchFamily="49" charset="0"/>
              </a:rPr>
              <a:t>, Panel, Separator, </a:t>
            </a:r>
            <a:r>
              <a:rPr lang="en-GB" sz="2400" dirty="0" err="1">
                <a:latin typeface="Consolas" panose="020B0609020204030204" pitchFamily="49" charset="0"/>
                <a:cs typeface="Consolas" panose="020B0609020204030204" pitchFamily="49" charset="0"/>
              </a:rPr>
              <a:t>ScrollBar</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ScrollViewer</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StackPanel</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Viewbox</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WrapPanel</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Meni</a:t>
            </a:r>
            <a:r>
              <a:rPr lang="en-GB" dirty="0"/>
              <a:t>: </a:t>
            </a:r>
            <a:r>
              <a:rPr lang="en-GB" sz="2400" dirty="0" err="1">
                <a:latin typeface="Consolas" panose="020B0609020204030204" pitchFamily="49" charset="0"/>
                <a:cs typeface="Consolas" panose="020B0609020204030204" pitchFamily="49" charset="0"/>
              </a:rPr>
              <a:t>ContextMenu</a:t>
            </a:r>
            <a:r>
              <a:rPr lang="en-GB" sz="2400" dirty="0">
                <a:latin typeface="Consolas" panose="020B0609020204030204" pitchFamily="49" charset="0"/>
                <a:cs typeface="Consolas" panose="020B0609020204030204" pitchFamily="49" charset="0"/>
              </a:rPr>
              <a:t>, Menu, </a:t>
            </a:r>
            <a:r>
              <a:rPr lang="en-GB" sz="2400" dirty="0" err="1">
                <a:latin typeface="Consolas" panose="020B0609020204030204" pitchFamily="49" charset="0"/>
                <a:cs typeface="Consolas" panose="020B0609020204030204" pitchFamily="49" charset="0"/>
              </a:rPr>
              <a:t>NativeMenu</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Navigacija</a:t>
            </a:r>
            <a:r>
              <a:rPr lang="en-GB" dirty="0"/>
              <a:t>: </a:t>
            </a:r>
            <a:r>
              <a:rPr lang="en-GB" sz="2400" dirty="0" err="1">
                <a:latin typeface="Consolas" panose="020B0609020204030204" pitchFamily="49" charset="0"/>
                <a:cs typeface="Consolas" panose="020B0609020204030204" pitchFamily="49" charset="0"/>
              </a:rPr>
              <a:t>TabControl</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TabStrip</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Informacije</a:t>
            </a:r>
            <a:r>
              <a:rPr lang="en-GB" dirty="0"/>
              <a:t>: </a:t>
            </a:r>
            <a:r>
              <a:rPr lang="en-GB" sz="2400" dirty="0" err="1">
                <a:latin typeface="Consolas" panose="020B0609020204030204" pitchFamily="49" charset="0"/>
                <a:cs typeface="Consolas" panose="020B0609020204030204" pitchFamily="49" charset="0"/>
              </a:rPr>
              <a:t>ProgressBar</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TextBlock</a:t>
            </a:r>
            <a:r>
              <a:rPr lang="en-GB" sz="2400" dirty="0">
                <a:latin typeface="Consolas" panose="020B0609020204030204" pitchFamily="49" charset="0"/>
                <a:cs typeface="Consolas" panose="020B0609020204030204" pitchFamily="49" charset="0"/>
              </a:rPr>
              <a:t>, ToolTip</a:t>
            </a:r>
          </a:p>
        </p:txBody>
      </p:sp>
    </p:spTree>
    <p:extLst>
      <p:ext uri="{BB962C8B-B14F-4D97-AF65-F5344CB8AC3E}">
        <p14:creationId xmlns:p14="http://schemas.microsoft.com/office/powerpoint/2010/main" val="281258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Kontrolniki</a:t>
            </a:r>
            <a:r>
              <a:rPr lang="en-US" dirty="0"/>
              <a:t> - </a:t>
            </a:r>
            <a:r>
              <a:rPr lang="en-US" dirty="0" err="1"/>
              <a:t>zanimivosti</a:t>
            </a:r>
            <a:endParaRPr lang="en-US" dirty="0"/>
          </a:p>
        </p:txBody>
      </p:sp>
      <p:sp>
        <p:nvSpPr>
          <p:cNvPr id="6" name="Text Placeholder 5"/>
          <p:cNvSpPr>
            <a:spLocks noGrp="1"/>
          </p:cNvSpPr>
          <p:nvPr>
            <p:ph type="body" sz="quarter" idx="10"/>
          </p:nvPr>
        </p:nvSpPr>
        <p:spPr>
          <a:xfrm>
            <a:off x="584200" y="1435497"/>
            <a:ext cx="11018520" cy="4173450"/>
          </a:xfrm>
        </p:spPr>
        <p:txBody>
          <a:bodyPr/>
          <a:lstStyle/>
          <a:p>
            <a:pPr>
              <a:buFont typeface="Arial" panose="020B0604020202020204" pitchFamily="34" charset="0"/>
              <a:buChar char="•"/>
            </a:pPr>
            <a:r>
              <a:rPr lang="en-GB" dirty="0">
                <a:latin typeface="Consolas" panose="020B0609020204030204" pitchFamily="49" charset="0"/>
                <a:cs typeface="Consolas" panose="020B0609020204030204" pitchFamily="49" charset="0"/>
              </a:rPr>
              <a:t>&lt;Grid </a:t>
            </a:r>
            <a:r>
              <a:rPr lang="en-GB" dirty="0" err="1">
                <a:latin typeface="Consolas" panose="020B0609020204030204" pitchFamily="49" charset="0"/>
                <a:cs typeface="Consolas" panose="020B0609020204030204" pitchFamily="49" charset="0"/>
              </a:rPr>
              <a:t>ColumnDefinitions</a:t>
            </a:r>
            <a:r>
              <a:rPr lang="en-GB" dirty="0">
                <a:latin typeface="Consolas" panose="020B0609020204030204" pitchFamily="49" charset="0"/>
                <a:cs typeface="Consolas" panose="020B0609020204030204" pitchFamily="49" charset="0"/>
              </a:rPr>
              <a:t>="</a:t>
            </a:r>
            <a:r>
              <a:rPr lang="en-GB" b="1" dirty="0">
                <a:solidFill>
                  <a:srgbClr val="0070C0"/>
                </a:solidFill>
                <a:latin typeface="Consolas" panose="020B0609020204030204" pitchFamily="49" charset="0"/>
                <a:cs typeface="Consolas" panose="020B0609020204030204" pitchFamily="49" charset="0"/>
              </a:rPr>
              <a:t>100,1.5*,4*</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RowDefinitions</a:t>
            </a:r>
            <a:r>
              <a:rPr lang="en-GB" dirty="0">
                <a:latin typeface="Consolas" panose="020B0609020204030204" pitchFamily="49" charset="0"/>
                <a:cs typeface="Consolas" panose="020B0609020204030204" pitchFamily="49" charset="0"/>
              </a:rPr>
              <a:t>="</a:t>
            </a:r>
            <a:r>
              <a:rPr lang="en-GB" b="1" dirty="0" err="1">
                <a:solidFill>
                  <a:srgbClr val="0070C0"/>
                </a:solidFill>
                <a:latin typeface="Consolas" panose="020B0609020204030204" pitchFamily="49" charset="0"/>
                <a:cs typeface="Consolas" panose="020B0609020204030204" pitchFamily="49" charset="0"/>
              </a:rPr>
              <a:t>Auto,Auto,Auto</a:t>
            </a:r>
            <a:r>
              <a:rPr lang="en-GB" dirty="0">
                <a:latin typeface="Consolas" panose="020B0609020204030204" pitchFamily="49" charset="0"/>
                <a:cs typeface="Consolas" panose="020B0609020204030204" pitchFamily="49" charset="0"/>
              </a:rPr>
              <a:t>"&gt;</a:t>
            </a:r>
            <a:r>
              <a:rPr lang="en-GB" dirty="0"/>
              <a:t> …</a:t>
            </a:r>
          </a:p>
          <a:p>
            <a:pPr>
              <a:buFont typeface="Arial" panose="020B0604020202020204" pitchFamily="34" charset="0"/>
              <a:buChar char="•"/>
            </a:pPr>
            <a:r>
              <a:rPr lang="en-GB" dirty="0">
                <a:latin typeface="Consolas" panose="020B0609020204030204" pitchFamily="49" charset="0"/>
                <a:cs typeface="Consolas" panose="020B0609020204030204" pitchFamily="49" charset="0"/>
              </a:rPr>
              <a:t>Padding</a:t>
            </a:r>
            <a:r>
              <a:rPr lang="en-GB" dirty="0"/>
              <a:t> je </a:t>
            </a:r>
            <a:r>
              <a:rPr lang="en-GB" dirty="0" err="1"/>
              <a:t>samo</a:t>
            </a:r>
            <a:r>
              <a:rPr lang="en-GB" dirty="0"/>
              <a:t> </a:t>
            </a:r>
            <a:r>
              <a:rPr lang="en-GB" dirty="0" err="1"/>
              <a:t>na</a:t>
            </a:r>
            <a:r>
              <a:rPr lang="en-GB" dirty="0"/>
              <a:t> </a:t>
            </a:r>
            <a:r>
              <a:rPr lang="en-GB" dirty="0" err="1"/>
              <a:t>nekaterih</a:t>
            </a:r>
            <a:br>
              <a:rPr lang="en-GB" dirty="0"/>
            </a:br>
            <a:r>
              <a:rPr lang="en-GB" sz="2400" dirty="0">
                <a:latin typeface="Consolas" panose="020B0609020204030204" pitchFamily="49" charset="0"/>
                <a:cs typeface="Consolas" panose="020B0609020204030204" pitchFamily="49" charset="0"/>
              </a:rPr>
              <a:t>Border, </a:t>
            </a:r>
            <a:r>
              <a:rPr lang="en-GB" sz="2400" dirty="0" err="1">
                <a:latin typeface="Consolas" panose="020B0609020204030204" pitchFamily="49" charset="0"/>
                <a:cs typeface="Consolas" panose="020B0609020204030204" pitchFamily="49" charset="0"/>
              </a:rPr>
              <a:t>TextBlock</a:t>
            </a:r>
            <a:r>
              <a:rPr lang="en-GB" sz="2400" dirty="0">
                <a:latin typeface="Consolas" panose="020B0609020204030204" pitchFamily="49" charset="0"/>
                <a:cs typeface="Consolas" panose="020B0609020204030204" pitchFamily="49" charset="0"/>
              </a:rPr>
              <a:t>, </a:t>
            </a:r>
            <a:r>
              <a:rPr lang="en-GB" sz="2400" dirty="0" err="1">
                <a:latin typeface="Consolas" panose="020B0609020204030204" pitchFamily="49" charset="0"/>
                <a:cs typeface="Consolas" panose="020B0609020204030204" pitchFamily="49" charset="0"/>
              </a:rPr>
              <a:t>TemplatedControl</a:t>
            </a:r>
            <a:endParaRPr lang="en-GB" sz="2400"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Osnovni</a:t>
            </a:r>
            <a:r>
              <a:rPr lang="en-GB" dirty="0"/>
              <a:t> </a:t>
            </a:r>
            <a:r>
              <a:rPr lang="en-GB" dirty="0" err="1"/>
              <a:t>kontroli</a:t>
            </a:r>
            <a:r>
              <a:rPr lang="en-GB" dirty="0"/>
              <a:t> </a:t>
            </a:r>
            <a:r>
              <a:rPr lang="en-GB" dirty="0" err="1"/>
              <a:t>sta</a:t>
            </a:r>
            <a:r>
              <a:rPr lang="en-GB" dirty="0"/>
              <a:t> </a:t>
            </a:r>
            <a:r>
              <a:rPr lang="en-GB" dirty="0">
                <a:latin typeface="Consolas" panose="020B0609020204030204" pitchFamily="49" charset="0"/>
                <a:cs typeface="Consolas" panose="020B0609020204030204" pitchFamily="49" charset="0"/>
              </a:rPr>
              <a:t>Control</a:t>
            </a:r>
            <a:r>
              <a:rPr lang="en-GB" dirty="0"/>
              <a:t> in </a:t>
            </a:r>
            <a:r>
              <a:rPr lang="en-GB" dirty="0" err="1">
                <a:latin typeface="Consolas" panose="020B0609020204030204" pitchFamily="49" charset="0"/>
                <a:cs typeface="Consolas" panose="020B0609020204030204" pitchFamily="49" charset="0"/>
              </a:rPr>
              <a:t>TemplatedControl</a:t>
            </a:r>
            <a:endParaRPr lang="en-GB" dirty="0">
              <a:latin typeface="Consolas" panose="020B0609020204030204" pitchFamily="49" charset="0"/>
              <a:cs typeface="Consolas" panose="020B0609020204030204" pitchFamily="49" charset="0"/>
            </a:endParaRPr>
          </a:p>
          <a:p>
            <a:pPr lvl="1">
              <a:buFont typeface="Arial" panose="020B0604020202020204" pitchFamily="34" charset="0"/>
              <a:buChar char="•"/>
            </a:pPr>
            <a:r>
              <a:rPr lang="en-GB" sz="2400" dirty="0"/>
              <a:t>WPF: </a:t>
            </a:r>
            <a:r>
              <a:rPr lang="en-GB" sz="2400" dirty="0" err="1">
                <a:latin typeface="Consolas" panose="020B0609020204030204" pitchFamily="49" charset="0"/>
                <a:cs typeface="Consolas" panose="020B0609020204030204" pitchFamily="49" charset="0"/>
              </a:rPr>
              <a:t>UIElement</a:t>
            </a:r>
            <a:r>
              <a:rPr lang="en-GB" sz="2400" dirty="0"/>
              <a:t> in </a:t>
            </a:r>
            <a:r>
              <a:rPr lang="en-GB" sz="2400" dirty="0" err="1">
                <a:latin typeface="Consolas" panose="020B0609020204030204" pitchFamily="49" charset="0"/>
                <a:cs typeface="Consolas" panose="020B0609020204030204" pitchFamily="49" charset="0"/>
              </a:rPr>
              <a:t>FrameworkElement</a:t>
            </a:r>
            <a:r>
              <a:rPr lang="en-GB" sz="2400" dirty="0"/>
              <a:t> </a:t>
            </a:r>
            <a:r>
              <a:rPr lang="en-GB" sz="2400" dirty="0" err="1"/>
              <a:t>ter</a:t>
            </a:r>
            <a:r>
              <a:rPr lang="en-GB" sz="2400" dirty="0"/>
              <a:t> </a:t>
            </a:r>
            <a:r>
              <a:rPr lang="en-GB" sz="2400" dirty="0">
                <a:latin typeface="Consolas" panose="020B0609020204030204" pitchFamily="49" charset="0"/>
                <a:cs typeface="Consolas" panose="020B0609020204030204" pitchFamily="49" charset="0"/>
              </a:rPr>
              <a:t>Control</a:t>
            </a:r>
          </a:p>
          <a:p>
            <a:pPr>
              <a:buFont typeface="Arial" panose="020B0604020202020204" pitchFamily="34" charset="0"/>
              <a:buChar char="•"/>
            </a:pPr>
            <a:r>
              <a:rPr lang="en-GB" dirty="0" err="1">
                <a:latin typeface="Consolas" panose="020B0609020204030204" pitchFamily="49" charset="0"/>
                <a:cs typeface="Consolas" panose="020B0609020204030204" pitchFamily="49" charset="0"/>
              </a:rPr>
              <a:t>OnAttachedToVisualTree</a:t>
            </a:r>
            <a:r>
              <a:rPr lang="en-GB" dirty="0"/>
              <a:t>/</a:t>
            </a:r>
            <a:r>
              <a:rPr lang="en-GB" dirty="0" err="1">
                <a:latin typeface="Consolas" panose="020B0609020204030204" pitchFamily="49" charset="0"/>
                <a:cs typeface="Consolas" panose="020B0609020204030204" pitchFamily="49" charset="0"/>
              </a:rPr>
              <a:t>OnDetachedFromVisualTree</a:t>
            </a:r>
            <a:r>
              <a:rPr lang="en-GB" dirty="0">
                <a:latin typeface="Consolas" panose="020B0609020204030204" pitchFamily="49" charset="0"/>
                <a:cs typeface="Consolas" panose="020B0609020204030204" pitchFamily="49" charset="0"/>
              </a:rPr>
              <a:t> </a:t>
            </a:r>
            <a:r>
              <a:rPr lang="en-GB" dirty="0" err="1"/>
              <a:t>namesto</a:t>
            </a:r>
            <a:r>
              <a:rPr lang="en-GB" dirty="0"/>
              <a:t> </a:t>
            </a:r>
            <a:r>
              <a:rPr lang="en-GB" dirty="0">
                <a:latin typeface="Consolas" panose="020B0609020204030204" pitchFamily="49" charset="0"/>
                <a:cs typeface="Consolas" panose="020B0609020204030204" pitchFamily="49" charset="0"/>
              </a:rPr>
              <a:t>Loaded</a:t>
            </a:r>
            <a:r>
              <a:rPr lang="en-GB" dirty="0"/>
              <a:t>/</a:t>
            </a:r>
            <a:r>
              <a:rPr lang="en-GB" dirty="0">
                <a:latin typeface="Consolas" panose="020B0609020204030204" pitchFamily="49" charset="0"/>
                <a:cs typeface="Consolas" panose="020B0609020204030204" pitchFamily="49" charset="0"/>
              </a:rPr>
              <a:t>Unloaded</a:t>
            </a:r>
          </a:p>
          <a:p>
            <a:pPr>
              <a:buFont typeface="Arial" panose="020B0604020202020204" pitchFamily="34" charset="0"/>
              <a:buChar char="•"/>
            </a:pPr>
            <a:r>
              <a:rPr lang="en-GB" dirty="0" err="1">
                <a:latin typeface="Consolas" panose="020B0609020204030204" pitchFamily="49" charset="0"/>
                <a:cs typeface="Consolas" panose="020B0609020204030204" pitchFamily="49" charset="0"/>
              </a:rPr>
              <a:t>StyledProperty</a:t>
            </a:r>
            <a:r>
              <a:rPr lang="en-GB" dirty="0"/>
              <a:t> je </a:t>
            </a:r>
            <a:r>
              <a:rPr lang="en-GB" dirty="0" err="1"/>
              <a:t>ekvivalent</a:t>
            </a:r>
            <a:r>
              <a:rPr lang="en-GB" dirty="0"/>
              <a:t> </a:t>
            </a:r>
            <a:r>
              <a:rPr lang="en-GB" dirty="0" err="1">
                <a:latin typeface="Consolas" panose="020B0609020204030204" pitchFamily="49" charset="0"/>
                <a:cs typeface="Consolas" panose="020B0609020204030204" pitchFamily="49" charset="0"/>
              </a:rPr>
              <a:t>DependencyProperty</a:t>
            </a:r>
            <a:endParaRPr lang="en-GB"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4053673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Kontrolniki</a:t>
            </a:r>
            <a:r>
              <a:rPr lang="en-US" dirty="0"/>
              <a:t> - </a:t>
            </a:r>
            <a:r>
              <a:rPr lang="en-US" dirty="0" err="1"/>
              <a:t>zanimivosti</a:t>
            </a:r>
            <a:endParaRPr lang="en-US" dirty="0"/>
          </a:p>
        </p:txBody>
      </p:sp>
      <p:sp>
        <p:nvSpPr>
          <p:cNvPr id="6" name="Text Placeholder 5"/>
          <p:cNvSpPr>
            <a:spLocks noGrp="1"/>
          </p:cNvSpPr>
          <p:nvPr>
            <p:ph type="body" sz="quarter" idx="10"/>
          </p:nvPr>
        </p:nvSpPr>
        <p:spPr>
          <a:xfrm>
            <a:off x="584200" y="1435497"/>
            <a:ext cx="11018520" cy="1686616"/>
          </a:xfrm>
        </p:spPr>
        <p:txBody>
          <a:bodyPr/>
          <a:lstStyle/>
          <a:p>
            <a:pPr>
              <a:buFont typeface="Arial" panose="020B0604020202020204" pitchFamily="34" charset="0"/>
              <a:buChar char="•"/>
            </a:pPr>
            <a:r>
              <a:rPr lang="en-GB" dirty="0" err="1"/>
              <a:t>DirectProperty</a:t>
            </a:r>
            <a:r>
              <a:rPr lang="en-GB" dirty="0"/>
              <a:t> je </a:t>
            </a:r>
            <a:r>
              <a:rPr lang="en-GB" i="1" dirty="0" err="1"/>
              <a:t>lahka</a:t>
            </a:r>
            <a:r>
              <a:rPr lang="en-GB" dirty="0"/>
              <a:t> </a:t>
            </a:r>
            <a:r>
              <a:rPr lang="en-GB" dirty="0" err="1"/>
              <a:t>verzija</a:t>
            </a:r>
            <a:r>
              <a:rPr lang="en-GB" dirty="0"/>
              <a:t>, </a:t>
            </a:r>
          </a:p>
          <a:p>
            <a:pPr marL="228600" lvl="1" indent="0">
              <a:buNone/>
            </a:pPr>
            <a:r>
              <a:rPr lang="en-GB" dirty="0"/>
              <a:t>+ Ne </a:t>
            </a:r>
            <a:r>
              <a:rPr lang="en-GB" dirty="0" err="1"/>
              <a:t>potrebujemo</a:t>
            </a:r>
            <a:r>
              <a:rPr lang="en-GB" dirty="0"/>
              <a:t> </a:t>
            </a:r>
            <a:r>
              <a:rPr lang="en-GB" dirty="0" err="1"/>
              <a:t>stiliziranja</a:t>
            </a:r>
            <a:r>
              <a:rPr lang="en-GB" dirty="0"/>
              <a:t>, </a:t>
            </a:r>
            <a:r>
              <a:rPr lang="en-GB" dirty="0" err="1"/>
              <a:t>vrednost</a:t>
            </a:r>
            <a:r>
              <a:rPr lang="en-GB" dirty="0"/>
              <a:t> je </a:t>
            </a:r>
            <a:r>
              <a:rPr lang="en-GB" dirty="0" err="1"/>
              <a:t>vedno</a:t>
            </a:r>
            <a:r>
              <a:rPr lang="en-GB" dirty="0"/>
              <a:t> </a:t>
            </a:r>
            <a:r>
              <a:rPr lang="en-GB" dirty="0" err="1"/>
              <a:t>prisotna</a:t>
            </a:r>
            <a:endParaRPr lang="en-GB" dirty="0"/>
          </a:p>
          <a:p>
            <a:pPr marL="228600" lvl="1" indent="0">
              <a:buNone/>
            </a:pPr>
            <a:r>
              <a:rPr lang="en-GB" dirty="0"/>
              <a:t>- Ni </a:t>
            </a:r>
            <a:r>
              <a:rPr lang="en-GB" dirty="0" err="1"/>
              <a:t>podpore</a:t>
            </a:r>
            <a:r>
              <a:rPr lang="en-GB" dirty="0"/>
              <a:t> </a:t>
            </a:r>
            <a:r>
              <a:rPr lang="en-GB" dirty="0" err="1"/>
              <a:t>validacije</a:t>
            </a:r>
            <a:r>
              <a:rPr lang="en-GB" dirty="0"/>
              <a:t>, </a:t>
            </a:r>
            <a:r>
              <a:rPr lang="en-GB" dirty="0" err="1"/>
              <a:t>korekciji</a:t>
            </a:r>
            <a:r>
              <a:rPr lang="en-GB" dirty="0"/>
              <a:t>(coercion), </a:t>
            </a:r>
            <a:r>
              <a:rPr lang="en-GB" dirty="0" err="1"/>
              <a:t>spremembi</a:t>
            </a:r>
            <a:r>
              <a:rPr lang="en-GB" dirty="0"/>
              <a:t> </a:t>
            </a:r>
            <a:r>
              <a:rPr lang="en-GB" dirty="0" err="1"/>
              <a:t>privzete</a:t>
            </a:r>
            <a:r>
              <a:rPr lang="en-GB" dirty="0"/>
              <a:t> </a:t>
            </a:r>
            <a:r>
              <a:rPr lang="en-GB" dirty="0" err="1"/>
              <a:t>vrednosti</a:t>
            </a:r>
            <a:endParaRPr lang="en-GB" dirty="0"/>
          </a:p>
          <a:p>
            <a:pPr>
              <a:buFont typeface="Arial" panose="020B0604020202020204" pitchFamily="34" charset="0"/>
              <a:buChar char="•"/>
            </a:pPr>
            <a:endParaRPr lang="en-GB" dirty="0"/>
          </a:p>
        </p:txBody>
      </p:sp>
      <p:sp>
        <p:nvSpPr>
          <p:cNvPr id="2" name="TextBox 1">
            <a:extLst>
              <a:ext uri="{FF2B5EF4-FFF2-40B4-BE49-F238E27FC236}">
                <a16:creationId xmlns:a16="http://schemas.microsoft.com/office/drawing/2014/main" id="{47801ED0-6FB4-57BA-2750-25E8F88E72D6}"/>
              </a:ext>
            </a:extLst>
          </p:cNvPr>
          <p:cNvSpPr txBox="1"/>
          <p:nvPr/>
        </p:nvSpPr>
        <p:spPr>
          <a:xfrm>
            <a:off x="1649894" y="2753139"/>
            <a:ext cx="9471991" cy="3877985"/>
          </a:xfrm>
          <a:prstGeom prst="rect">
            <a:avLst/>
          </a:prstGeom>
          <a:noFill/>
        </p:spPr>
        <p:txBody>
          <a:bodyPr wrap="square" lIns="0" tIns="0" rIns="0" bIns="0" rtlCol="0">
            <a:spAutoFit/>
          </a:bodyPr>
          <a:lstStyle/>
          <a:p>
            <a:pPr algn="l"/>
            <a:r>
              <a:rPr lang="en-GB" sz="1800" i="1" dirty="0">
                <a:solidFill>
                  <a:srgbClr val="7030A0"/>
                </a:solidFill>
                <a:latin typeface="Consolas" panose="020B0609020204030204" pitchFamily="49" charset="0"/>
                <a:cs typeface="Consolas" panose="020B0609020204030204" pitchFamily="49" charset="0"/>
              </a:rPr>
              <a:t>public static </a:t>
            </a:r>
            <a:r>
              <a:rPr lang="en-GB" sz="1800" i="1" dirty="0" err="1">
                <a:solidFill>
                  <a:srgbClr val="7030A0"/>
                </a:solidFill>
                <a:latin typeface="Consolas" panose="020B0609020204030204" pitchFamily="49" charset="0"/>
                <a:cs typeface="Consolas" panose="020B0609020204030204" pitchFamily="49" charset="0"/>
              </a:rPr>
              <a:t>readonly</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DirectProperty</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&lt;</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ItemsControl</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IEnumerable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&gt;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ItemsProperty</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AvaloniaProperty.</a:t>
            </a:r>
            <a:r>
              <a:rPr lang="en-GB" sz="1800" dirty="0" err="1">
                <a:solidFill>
                  <a:srgbClr val="00B050"/>
                </a:solidFill>
                <a:latin typeface="Consolas" panose="020B0609020204030204" pitchFamily="49" charset="0"/>
                <a:cs typeface="Consolas" panose="020B0609020204030204" pitchFamily="49" charset="0"/>
              </a:rPr>
              <a:t>RegisterDirect</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&lt;</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ItemsControl</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IEnumerable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&gt;(</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i="1" dirty="0" err="1">
                <a:solidFill>
                  <a:srgbClr val="7030A0"/>
                </a:solidFill>
                <a:latin typeface="Consolas" panose="020B0609020204030204" pitchFamily="49" charset="0"/>
                <a:cs typeface="Consolas" panose="020B0609020204030204" pitchFamily="49" charset="0"/>
              </a:rPr>
              <a:t>nameof</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(Items),</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o =&gt;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o.Items</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(o, v) =&gt;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o.Items</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 v);</a:t>
            </a:r>
          </a:p>
          <a:p>
            <a:pPr algn="l"/>
            <a:endPar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endParaRPr>
          </a:p>
          <a:p>
            <a:pPr algn="l"/>
            <a:r>
              <a:rPr lang="en-GB" sz="1800" i="1" dirty="0">
                <a:solidFill>
                  <a:srgbClr val="7030A0"/>
                </a:solidFill>
                <a:latin typeface="Consolas" panose="020B0609020204030204" pitchFamily="49" charset="0"/>
                <a:cs typeface="Consolas" panose="020B0609020204030204" pitchFamily="49" charset="0"/>
              </a:rPr>
              <a:t>private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IEnumerable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_items = </a:t>
            </a:r>
            <a:r>
              <a:rPr lang="en-GB" sz="1800" i="1" dirty="0">
                <a:solidFill>
                  <a:srgbClr val="7030A0"/>
                </a:solidFill>
                <a:latin typeface="Consolas" panose="020B0609020204030204" pitchFamily="49" charset="0"/>
                <a:cs typeface="Consolas" panose="020B0609020204030204" pitchFamily="49" charset="0"/>
              </a:rPr>
              <a:t>new</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AvaloniaList</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&lt;</a:t>
            </a:r>
            <a:r>
              <a:rPr lang="en-GB" sz="1800" i="1" dirty="0">
                <a:solidFill>
                  <a:srgbClr val="7030A0"/>
                </a:solidFill>
                <a:latin typeface="Consolas" panose="020B0609020204030204" pitchFamily="49" charset="0"/>
                <a:cs typeface="Consolas" panose="020B0609020204030204" pitchFamily="49" charset="0"/>
              </a:rPr>
              <a:t>object</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&gt;();</a:t>
            </a:r>
          </a:p>
          <a:p>
            <a:pPr algn="l"/>
            <a:endPar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endParaRPr>
          </a:p>
          <a:p>
            <a:pPr algn="l"/>
            <a:r>
              <a:rPr lang="en-GB" sz="1800" i="1" dirty="0">
                <a:solidFill>
                  <a:srgbClr val="7030A0"/>
                </a:solidFill>
                <a:latin typeface="Consolas" panose="020B0609020204030204" pitchFamily="49" charset="0"/>
                <a:cs typeface="Consolas" panose="020B0609020204030204" pitchFamily="49" charset="0"/>
              </a:rPr>
              <a:t>public</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IEnumerable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Items</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i="1" dirty="0">
                <a:solidFill>
                  <a:srgbClr val="7030A0"/>
                </a:solidFill>
                <a:latin typeface="Consolas" panose="020B0609020204030204" pitchFamily="49" charset="0"/>
                <a:cs typeface="Consolas" panose="020B0609020204030204" pitchFamily="49" charset="0"/>
              </a:rPr>
              <a:t>get</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 </a:t>
            </a:r>
            <a:r>
              <a:rPr lang="en-GB" sz="1800" i="1" dirty="0">
                <a:solidFill>
                  <a:srgbClr val="7030A0"/>
                </a:solidFill>
                <a:latin typeface="Consolas" panose="020B0609020204030204" pitchFamily="49" charset="0"/>
                <a:cs typeface="Consolas" panose="020B0609020204030204" pitchFamily="49" charset="0"/>
              </a:rPr>
              <a:t>return</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_items; }</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i="1" dirty="0">
                <a:solidFill>
                  <a:srgbClr val="7030A0"/>
                </a:solidFill>
                <a:latin typeface="Consolas" panose="020B0609020204030204" pitchFamily="49" charset="0"/>
                <a:cs typeface="Consolas" panose="020B0609020204030204" pitchFamily="49" charset="0"/>
              </a:rPr>
              <a:t>set</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 </a:t>
            </a:r>
            <a:r>
              <a:rPr lang="en-GB" sz="1800" dirty="0" err="1">
                <a:solidFill>
                  <a:srgbClr val="00B050"/>
                </a:solidFill>
                <a:latin typeface="Consolas" panose="020B0609020204030204" pitchFamily="49" charset="0"/>
                <a:cs typeface="Consolas" panose="020B0609020204030204" pitchFamily="49" charset="0"/>
              </a:rPr>
              <a:t>SetAndRaise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t>
            </a:r>
            <a:r>
              <a:rPr lang="en-GB"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ItemsProperty</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r>
              <a:rPr lang="en-GB" sz="1800" i="1"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ref</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_items, </a:t>
            </a:r>
            <a:r>
              <a:rPr lang="en-GB" sz="1800" i="1" dirty="0">
                <a:solidFill>
                  <a:srgbClr val="7030A0"/>
                </a:solidFill>
                <a:latin typeface="Consolas" panose="020B0609020204030204" pitchFamily="49" charset="0"/>
                <a:cs typeface="Consolas" panose="020B0609020204030204" pitchFamily="49" charset="0"/>
              </a:rPr>
              <a:t>value</a:t>
            </a:r>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 }</a:t>
            </a:r>
          </a:p>
          <a:p>
            <a:pPr algn="l"/>
            <a:r>
              <a:rPr lang="en-GB" sz="1800" dirty="0">
                <a:gradFill>
                  <a:gsLst>
                    <a:gs pos="2917">
                      <a:schemeClr val="tx1"/>
                    </a:gs>
                    <a:gs pos="30000">
                      <a:schemeClr val="tx1"/>
                    </a:gs>
                  </a:gsLst>
                  <a:lin ang="5400000" scaled="0"/>
                </a:gradFill>
                <a:latin typeface="Consolas" panose="020B0609020204030204" pitchFamily="49" charset="0"/>
                <a:cs typeface="Consolas" panose="020B0609020204030204" pitchFamily="49" charset="0"/>
              </a:rPr>
              <a:t>}</a:t>
            </a:r>
            <a:endParaRPr lang="en-SI" sz="1800" dirty="0" err="1">
              <a:gradFill>
                <a:gsLst>
                  <a:gs pos="2917">
                    <a:schemeClr val="tx1"/>
                  </a:gs>
                  <a:gs pos="30000">
                    <a:schemeClr val="tx1"/>
                  </a:gs>
                </a:gsLst>
                <a:lin ang="5400000" scaled="0"/>
              </a:gradFill>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1326898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Kontrolniki</a:t>
            </a:r>
            <a:r>
              <a:rPr lang="en-US" dirty="0"/>
              <a:t> - </a:t>
            </a:r>
            <a:r>
              <a:rPr lang="en-US" dirty="0" err="1"/>
              <a:t>zanimivosti</a:t>
            </a:r>
            <a:endParaRPr lang="en-US" dirty="0"/>
          </a:p>
        </p:txBody>
      </p:sp>
      <p:sp>
        <p:nvSpPr>
          <p:cNvPr id="6" name="Text Placeholder 5"/>
          <p:cNvSpPr>
            <a:spLocks noGrp="1"/>
          </p:cNvSpPr>
          <p:nvPr>
            <p:ph type="body" sz="quarter" idx="10"/>
          </p:nvPr>
        </p:nvSpPr>
        <p:spPr>
          <a:xfrm>
            <a:off x="584200" y="1435497"/>
            <a:ext cx="11018520" cy="2634567"/>
          </a:xfrm>
        </p:spPr>
        <p:txBody>
          <a:bodyPr/>
          <a:lstStyle/>
          <a:p>
            <a:pPr>
              <a:buFont typeface="Arial" panose="020B0604020202020204" pitchFamily="34" charset="0"/>
              <a:buChar char="•"/>
            </a:pPr>
            <a:r>
              <a:rPr lang="en-GB" dirty="0" err="1">
                <a:latin typeface="Consolas" panose="020B0609020204030204" pitchFamily="49" charset="0"/>
                <a:cs typeface="Consolas" panose="020B0609020204030204" pitchFamily="49" charset="0"/>
              </a:rPr>
              <a:t>DataTemplate</a:t>
            </a:r>
            <a:r>
              <a:rPr lang="en-GB" dirty="0"/>
              <a:t> v XAML </a:t>
            </a:r>
            <a:r>
              <a:rPr lang="en-GB" dirty="0" err="1"/>
              <a:t>vozlu</a:t>
            </a:r>
            <a:r>
              <a:rPr lang="en-GB" dirty="0"/>
              <a:t> </a:t>
            </a:r>
            <a:r>
              <a:rPr lang="en-GB" dirty="0" err="1">
                <a:latin typeface="Consolas" panose="020B0609020204030204" pitchFamily="49" charset="0"/>
                <a:cs typeface="Consolas" panose="020B0609020204030204" pitchFamily="49" charset="0"/>
              </a:rPr>
              <a:t>DataTemplates</a:t>
            </a:r>
            <a:endParaRPr lang="en-GB" dirty="0">
              <a:latin typeface="Consolas" panose="020B0609020204030204" pitchFamily="49" charset="0"/>
              <a:cs typeface="Consolas" panose="020B0609020204030204" pitchFamily="49" charset="0"/>
            </a:endParaRPr>
          </a:p>
          <a:p>
            <a:pPr lvl="1">
              <a:buFont typeface="Arial" panose="020B0604020202020204" pitchFamily="34" charset="0"/>
              <a:buChar char="•"/>
            </a:pPr>
            <a:r>
              <a:rPr lang="en-GB" dirty="0"/>
              <a:t>ne </a:t>
            </a:r>
            <a:r>
              <a:rPr lang="en-GB" dirty="0">
                <a:latin typeface="Consolas" panose="020B0609020204030204" pitchFamily="49" charset="0"/>
                <a:cs typeface="Consolas" panose="020B0609020204030204" pitchFamily="49" charset="0"/>
              </a:rPr>
              <a:t>Resources</a:t>
            </a:r>
          </a:p>
          <a:p>
            <a:pPr>
              <a:buFont typeface="Arial" panose="020B0604020202020204" pitchFamily="34" charset="0"/>
              <a:buChar char="•"/>
            </a:pPr>
            <a:r>
              <a:rPr lang="en-GB" dirty="0" err="1">
                <a:latin typeface="Consolas" panose="020B0609020204030204" pitchFamily="49" charset="0"/>
                <a:cs typeface="Consolas" panose="020B0609020204030204" pitchFamily="49" charset="0"/>
              </a:rPr>
              <a:t>DataTemplateSelector</a:t>
            </a:r>
            <a:r>
              <a:rPr lang="en-GB" dirty="0"/>
              <a:t> </a:t>
            </a:r>
            <a:r>
              <a:rPr lang="en-GB" dirty="0" err="1"/>
              <a:t>logika</a:t>
            </a:r>
            <a:r>
              <a:rPr lang="en-GB" dirty="0"/>
              <a:t> v </a:t>
            </a:r>
            <a:r>
              <a:rPr lang="en-GB" dirty="0" err="1"/>
              <a:t>kodi</a:t>
            </a:r>
            <a:r>
              <a:rPr lang="en-GB" dirty="0"/>
              <a:t> (</a:t>
            </a:r>
            <a:r>
              <a:rPr lang="en-GB" dirty="0" err="1"/>
              <a:t>implementacija</a:t>
            </a:r>
            <a:r>
              <a:rPr lang="en-GB" dirty="0"/>
              <a:t> </a:t>
            </a:r>
            <a:r>
              <a:rPr lang="en-GB" dirty="0" err="1">
                <a:latin typeface="Consolas" panose="020B0609020204030204" pitchFamily="49" charset="0"/>
                <a:cs typeface="Consolas" panose="020B0609020204030204" pitchFamily="49" charset="0"/>
              </a:rPr>
              <a:t>IDataTemplate</a:t>
            </a:r>
            <a:r>
              <a:rPr lang="en-GB" dirty="0"/>
              <a:t> </a:t>
            </a:r>
            <a:r>
              <a:rPr lang="en-GB" dirty="0" err="1"/>
              <a:t>vmesnika</a:t>
            </a:r>
            <a:r>
              <a:rPr lang="en-GB" dirty="0"/>
              <a:t>)</a:t>
            </a:r>
          </a:p>
          <a:p>
            <a:pPr>
              <a:buFont typeface="Arial" panose="020B0604020202020204" pitchFamily="34" charset="0"/>
              <a:buChar char="•"/>
            </a:pPr>
            <a:r>
              <a:rPr lang="en-GB" dirty="0" err="1">
                <a:latin typeface="Consolas" panose="020B0609020204030204" pitchFamily="49" charset="0"/>
                <a:cs typeface="Consolas" panose="020B0609020204030204" pitchFamily="49" charset="0"/>
              </a:rPr>
              <a:t>RenderTransformOrigins</a:t>
            </a:r>
            <a:r>
              <a:rPr lang="en-GB" dirty="0"/>
              <a:t> </a:t>
            </a:r>
            <a:r>
              <a:rPr lang="en-GB" dirty="0" err="1"/>
              <a:t>ima</a:t>
            </a:r>
            <a:r>
              <a:rPr lang="en-GB" dirty="0"/>
              <a:t> </a:t>
            </a:r>
            <a:r>
              <a:rPr lang="en-GB" dirty="0" err="1"/>
              <a:t>privzeto</a:t>
            </a:r>
            <a:r>
              <a:rPr lang="en-GB" dirty="0"/>
              <a:t> </a:t>
            </a:r>
            <a:r>
              <a:rPr lang="en-GB" dirty="0" err="1"/>
              <a:t>center</a:t>
            </a:r>
            <a:endParaRPr lang="en-GB" dirty="0"/>
          </a:p>
          <a:p>
            <a:pPr lvl="1">
              <a:buFont typeface="Arial" panose="020B0604020202020204" pitchFamily="34" charset="0"/>
              <a:buChar char="•"/>
            </a:pPr>
            <a:r>
              <a:rPr lang="en-GB" dirty="0"/>
              <a:t>WPF: </a:t>
            </a:r>
            <a:r>
              <a:rPr lang="en-GB" dirty="0" err="1"/>
              <a:t>zgornji</a:t>
            </a:r>
            <a:r>
              <a:rPr lang="en-GB" dirty="0"/>
              <a:t> </a:t>
            </a:r>
            <a:r>
              <a:rPr lang="en-GB" dirty="0" err="1"/>
              <a:t>levi</a:t>
            </a:r>
            <a:r>
              <a:rPr lang="en-GB" dirty="0"/>
              <a:t> </a:t>
            </a:r>
            <a:r>
              <a:rPr lang="en-GB" dirty="0" err="1"/>
              <a:t>kot</a:t>
            </a:r>
            <a:endParaRPr lang="en-GB" dirty="0"/>
          </a:p>
        </p:txBody>
      </p:sp>
    </p:spTree>
    <p:extLst>
      <p:ext uri="{BB962C8B-B14F-4D97-AF65-F5344CB8AC3E}">
        <p14:creationId xmlns:p14="http://schemas.microsoft.com/office/powerpoint/2010/main" val="344996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Stiliziranje</a:t>
            </a:r>
            <a:endParaRPr lang="en-US" dirty="0"/>
          </a:p>
        </p:txBody>
      </p:sp>
      <p:sp>
        <p:nvSpPr>
          <p:cNvPr id="6" name="Text Placeholder 5"/>
          <p:cNvSpPr>
            <a:spLocks noGrp="1"/>
          </p:cNvSpPr>
          <p:nvPr>
            <p:ph type="body" sz="quarter" idx="10"/>
          </p:nvPr>
        </p:nvSpPr>
        <p:spPr>
          <a:xfrm>
            <a:off x="584200" y="1435497"/>
            <a:ext cx="11018520" cy="1465016"/>
          </a:xfrm>
        </p:spPr>
        <p:txBody>
          <a:bodyPr/>
          <a:lstStyle/>
          <a:p>
            <a:pPr>
              <a:buFont typeface="Arial" panose="020B0604020202020204" pitchFamily="34" charset="0"/>
              <a:buChar char="•"/>
            </a:pPr>
            <a:r>
              <a:rPr lang="en-GB" dirty="0"/>
              <a:t>Ni </a:t>
            </a:r>
            <a:r>
              <a:rPr lang="en-GB" dirty="0" err="1"/>
              <a:t>VisualStateManager-ja</a:t>
            </a:r>
            <a:r>
              <a:rPr lang="en-GB" dirty="0"/>
              <a:t>, </a:t>
            </a:r>
            <a:r>
              <a:rPr lang="en-GB" dirty="0" err="1"/>
              <a:t>niti</a:t>
            </a:r>
            <a:r>
              <a:rPr lang="en-GB" dirty="0"/>
              <a:t> </a:t>
            </a:r>
            <a:r>
              <a:rPr lang="en-GB" dirty="0" err="1"/>
              <a:t>prožilcev</a:t>
            </a:r>
            <a:r>
              <a:rPr lang="en-GB" dirty="0"/>
              <a:t> (Triggers)</a:t>
            </a:r>
          </a:p>
          <a:p>
            <a:pPr>
              <a:buFont typeface="Arial" panose="020B0604020202020204" pitchFamily="34" charset="0"/>
              <a:buChar char="•"/>
            </a:pPr>
            <a:r>
              <a:rPr lang="en-GB" dirty="0" err="1"/>
              <a:t>Precej</a:t>
            </a:r>
            <a:r>
              <a:rPr lang="en-GB" dirty="0"/>
              <a:t> se </a:t>
            </a:r>
            <a:r>
              <a:rPr lang="en-GB" dirty="0" err="1"/>
              <a:t>zgleduje</a:t>
            </a:r>
            <a:r>
              <a:rPr lang="en-GB" dirty="0"/>
              <a:t> po CSS (</a:t>
            </a:r>
            <a:r>
              <a:rPr lang="en-GB" dirty="0" err="1"/>
              <a:t>selektorji</a:t>
            </a:r>
            <a:r>
              <a:rPr lang="en-GB" dirty="0"/>
              <a:t>)</a:t>
            </a:r>
          </a:p>
          <a:p>
            <a:pPr>
              <a:buFont typeface="Arial" panose="020B0604020202020204" pitchFamily="34" charset="0"/>
              <a:buChar char="•"/>
            </a:pPr>
            <a:r>
              <a:rPr lang="en-GB" dirty="0" err="1"/>
              <a:t>Kontrolniki</a:t>
            </a:r>
            <a:r>
              <a:rPr lang="en-GB" dirty="0"/>
              <a:t> </a:t>
            </a:r>
            <a:r>
              <a:rPr lang="en-GB" dirty="0" err="1"/>
              <a:t>imajo</a:t>
            </a:r>
            <a:r>
              <a:rPr lang="en-GB" dirty="0"/>
              <a:t> </a:t>
            </a:r>
            <a:r>
              <a:rPr lang="en-GB" dirty="0" err="1"/>
              <a:t>atribut</a:t>
            </a:r>
            <a:r>
              <a:rPr lang="en-GB" dirty="0"/>
              <a:t> Classes</a:t>
            </a:r>
          </a:p>
        </p:txBody>
      </p:sp>
      <p:sp>
        <p:nvSpPr>
          <p:cNvPr id="3" name="TextBox 2">
            <a:extLst>
              <a:ext uri="{FF2B5EF4-FFF2-40B4-BE49-F238E27FC236}">
                <a16:creationId xmlns:a16="http://schemas.microsoft.com/office/drawing/2014/main" id="{133D5903-0465-237A-F184-F40C78B4147D}"/>
              </a:ext>
            </a:extLst>
          </p:cNvPr>
          <p:cNvSpPr txBox="1"/>
          <p:nvPr/>
        </p:nvSpPr>
        <p:spPr>
          <a:xfrm>
            <a:off x="1679243" y="3072003"/>
            <a:ext cx="8828433" cy="3139321"/>
          </a:xfrm>
          <a:prstGeom prst="rect">
            <a:avLst/>
          </a:prstGeom>
          <a:noFill/>
        </p:spPr>
        <p:txBody>
          <a:bodyPr wrap="square">
            <a:spAutoFit/>
          </a:bodyPr>
          <a:lstStyle/>
          <a:p>
            <a:r>
              <a:rPr lang="en-GB" sz="1800" dirty="0">
                <a:latin typeface="Consolas" panose="020B0609020204030204" pitchFamily="49" charset="0"/>
                <a:cs typeface="Consolas" panose="020B0609020204030204" pitchFamily="49" charset="0"/>
              </a:rPr>
              <a:t>&lt;Window </a:t>
            </a:r>
            <a:r>
              <a:rPr lang="en-GB" sz="1800" dirty="0" err="1">
                <a:latin typeface="Consolas" panose="020B0609020204030204" pitchFamily="49" charset="0"/>
                <a:cs typeface="Consolas" panose="020B0609020204030204" pitchFamily="49" charset="0"/>
              </a:rPr>
              <a:t>xmlns</a:t>
            </a:r>
            <a:r>
              <a:rPr lang="en-GB" sz="1800" dirty="0">
                <a:latin typeface="Consolas" panose="020B0609020204030204" pitchFamily="49" charset="0"/>
                <a:cs typeface="Consolas" panose="020B0609020204030204" pitchFamily="49" charset="0"/>
              </a:rPr>
              <a:t>="https://</a:t>
            </a:r>
            <a:r>
              <a:rPr lang="en-GB" sz="1800" dirty="0" err="1">
                <a:latin typeface="Consolas" panose="020B0609020204030204" pitchFamily="49" charset="0"/>
                <a:cs typeface="Consolas" panose="020B0609020204030204" pitchFamily="49" charset="0"/>
              </a:rPr>
              <a:t>github.com</a:t>
            </a:r>
            <a:r>
              <a:rPr lang="en-GB" sz="1800" dirty="0">
                <a:latin typeface="Consolas" panose="020B0609020204030204" pitchFamily="49" charset="0"/>
                <a:cs typeface="Consolas" panose="020B0609020204030204" pitchFamily="49" charset="0"/>
              </a:rPr>
              <a:t>/</a:t>
            </a:r>
            <a:r>
              <a:rPr lang="en-GB" sz="1800" dirty="0" err="1">
                <a:latin typeface="Consolas" panose="020B0609020204030204" pitchFamily="49" charset="0"/>
                <a:cs typeface="Consolas" panose="020B0609020204030204" pitchFamily="49" charset="0"/>
              </a:rPr>
              <a:t>avaloniaui</a:t>
            </a:r>
            <a:r>
              <a:rPr lang="en-GB" sz="1800" dirty="0">
                <a:latin typeface="Consolas" panose="020B0609020204030204" pitchFamily="49" charset="0"/>
                <a:cs typeface="Consolas" panose="020B0609020204030204" pitchFamily="49" charset="0"/>
              </a:rPr>
              <a:t>"</a:t>
            </a:r>
          </a:p>
          <a:p>
            <a:r>
              <a:rPr lang="en-GB" sz="1800" dirty="0">
                <a:latin typeface="Consolas" panose="020B0609020204030204" pitchFamily="49" charset="0"/>
                <a:cs typeface="Consolas" panose="020B0609020204030204" pitchFamily="49" charset="0"/>
              </a:rPr>
              <a:t>        </a:t>
            </a:r>
            <a:r>
              <a:rPr lang="en-GB" sz="1800" dirty="0" err="1">
                <a:latin typeface="Consolas" panose="020B0609020204030204" pitchFamily="49" charset="0"/>
                <a:cs typeface="Consolas" panose="020B0609020204030204" pitchFamily="49" charset="0"/>
              </a:rPr>
              <a:t>xmlns:x</a:t>
            </a:r>
            <a:r>
              <a:rPr lang="en-GB" sz="1800" dirty="0">
                <a:latin typeface="Consolas" panose="020B0609020204030204" pitchFamily="49" charset="0"/>
                <a:cs typeface="Consolas" panose="020B0609020204030204" pitchFamily="49" charset="0"/>
              </a:rPr>
              <a:t>="http://</a:t>
            </a:r>
            <a:r>
              <a:rPr lang="en-GB" sz="1800" dirty="0" err="1">
                <a:latin typeface="Consolas" panose="020B0609020204030204" pitchFamily="49" charset="0"/>
                <a:cs typeface="Consolas" panose="020B0609020204030204" pitchFamily="49" charset="0"/>
              </a:rPr>
              <a:t>schemas.microsoft.com</a:t>
            </a:r>
            <a:r>
              <a:rPr lang="en-GB" sz="1800" dirty="0">
                <a:latin typeface="Consolas" panose="020B0609020204030204" pitchFamily="49" charset="0"/>
                <a:cs typeface="Consolas" panose="020B0609020204030204" pitchFamily="49" charset="0"/>
              </a:rPr>
              <a:t>/</a:t>
            </a:r>
            <a:r>
              <a:rPr lang="en-GB" sz="1800" dirty="0" err="1">
                <a:latin typeface="Consolas" panose="020B0609020204030204" pitchFamily="49" charset="0"/>
                <a:cs typeface="Consolas" panose="020B0609020204030204" pitchFamily="49" charset="0"/>
              </a:rPr>
              <a:t>winfx</a:t>
            </a:r>
            <a:r>
              <a:rPr lang="en-GB" sz="1800" dirty="0">
                <a:latin typeface="Consolas" panose="020B0609020204030204" pitchFamily="49" charset="0"/>
                <a:cs typeface="Consolas" panose="020B0609020204030204" pitchFamily="49" charset="0"/>
              </a:rPr>
              <a:t>/2006/</a:t>
            </a:r>
            <a:r>
              <a:rPr lang="en-GB" sz="1800" dirty="0" err="1">
                <a:latin typeface="Consolas" panose="020B0609020204030204" pitchFamily="49" charset="0"/>
                <a:cs typeface="Consolas" panose="020B0609020204030204" pitchFamily="49" charset="0"/>
              </a:rPr>
              <a:t>xaml</a:t>
            </a:r>
            <a:r>
              <a:rPr lang="en-GB" sz="1800" dirty="0">
                <a:latin typeface="Consolas" panose="020B0609020204030204" pitchFamily="49" charset="0"/>
                <a:cs typeface="Consolas" panose="020B0609020204030204" pitchFamily="49" charset="0"/>
              </a:rPr>
              <a:t>"&gt;</a:t>
            </a:r>
          </a:p>
          <a:p>
            <a:r>
              <a:rPr lang="en-GB" sz="1800" dirty="0">
                <a:latin typeface="Consolas" panose="020B0609020204030204" pitchFamily="49" charset="0"/>
                <a:cs typeface="Consolas" panose="020B0609020204030204" pitchFamily="49" charset="0"/>
              </a:rPr>
              <a:t>    &lt;</a:t>
            </a:r>
            <a:r>
              <a:rPr lang="en-GB" sz="1800" dirty="0" err="1">
                <a:latin typeface="Consolas" panose="020B0609020204030204" pitchFamily="49" charset="0"/>
                <a:cs typeface="Consolas" panose="020B0609020204030204" pitchFamily="49" charset="0"/>
              </a:rPr>
              <a:t>Window.Styles</a:t>
            </a:r>
            <a:r>
              <a:rPr lang="en-GB" sz="1800" dirty="0">
                <a:latin typeface="Consolas" panose="020B0609020204030204" pitchFamily="49" charset="0"/>
                <a:cs typeface="Consolas" panose="020B0609020204030204" pitchFamily="49" charset="0"/>
              </a:rPr>
              <a:t>&gt;</a:t>
            </a:r>
          </a:p>
          <a:p>
            <a:r>
              <a:rPr lang="en-GB" sz="1800" dirty="0">
                <a:latin typeface="Consolas" panose="020B0609020204030204" pitchFamily="49" charset="0"/>
                <a:cs typeface="Consolas" panose="020B0609020204030204" pitchFamily="49" charset="0"/>
              </a:rPr>
              <a:t>        &lt;Style </a:t>
            </a:r>
            <a:r>
              <a:rPr lang="en-GB" sz="1800" dirty="0">
                <a:solidFill>
                  <a:srgbClr val="0070C0"/>
                </a:solidFill>
                <a:latin typeface="Consolas" panose="020B0609020204030204" pitchFamily="49" charset="0"/>
                <a:cs typeface="Consolas" panose="020B0609020204030204" pitchFamily="49" charset="0"/>
              </a:rPr>
              <a:t>Selector="</a:t>
            </a:r>
            <a:r>
              <a:rPr lang="en-GB" sz="1800" b="1" dirty="0">
                <a:solidFill>
                  <a:srgbClr val="0070C0"/>
                </a:solidFill>
                <a:latin typeface="Consolas" panose="020B0609020204030204" pitchFamily="49" charset="0"/>
                <a:cs typeface="Consolas" panose="020B0609020204030204" pitchFamily="49" charset="0"/>
              </a:rPr>
              <a:t>TextBlock.h1</a:t>
            </a:r>
            <a:r>
              <a:rPr lang="en-GB" sz="1800" dirty="0">
                <a:solidFill>
                  <a:srgbClr val="0070C0"/>
                </a:solidFill>
                <a:latin typeface="Consolas" panose="020B0609020204030204" pitchFamily="49" charset="0"/>
                <a:cs typeface="Consolas" panose="020B0609020204030204" pitchFamily="49" charset="0"/>
              </a:rPr>
              <a:t>"</a:t>
            </a:r>
            <a:r>
              <a:rPr lang="en-GB" sz="1800" dirty="0">
                <a:latin typeface="Consolas" panose="020B0609020204030204" pitchFamily="49" charset="0"/>
                <a:cs typeface="Consolas" panose="020B0609020204030204" pitchFamily="49" charset="0"/>
              </a:rPr>
              <a:t>&gt;</a:t>
            </a:r>
          </a:p>
          <a:p>
            <a:r>
              <a:rPr lang="en-GB" sz="1800" dirty="0">
                <a:latin typeface="Consolas" panose="020B0609020204030204" pitchFamily="49" charset="0"/>
                <a:cs typeface="Consolas" panose="020B0609020204030204" pitchFamily="49" charset="0"/>
              </a:rPr>
              <a:t>            &lt;Setter Property="</a:t>
            </a:r>
            <a:r>
              <a:rPr lang="en-GB" sz="1800" dirty="0" err="1">
                <a:latin typeface="Consolas" panose="020B0609020204030204" pitchFamily="49" charset="0"/>
                <a:cs typeface="Consolas" panose="020B0609020204030204" pitchFamily="49" charset="0"/>
              </a:rPr>
              <a:t>FontSize</a:t>
            </a:r>
            <a:r>
              <a:rPr lang="en-GB" sz="1800" dirty="0">
                <a:latin typeface="Consolas" panose="020B0609020204030204" pitchFamily="49" charset="0"/>
                <a:cs typeface="Consolas" panose="020B0609020204030204" pitchFamily="49" charset="0"/>
              </a:rPr>
              <a:t>" Value="24"/&gt;</a:t>
            </a:r>
          </a:p>
          <a:p>
            <a:r>
              <a:rPr lang="en-GB" sz="1800" dirty="0">
                <a:latin typeface="Consolas" panose="020B0609020204030204" pitchFamily="49" charset="0"/>
                <a:cs typeface="Consolas" panose="020B0609020204030204" pitchFamily="49" charset="0"/>
              </a:rPr>
              <a:t>            &lt;Setter Property="</a:t>
            </a:r>
            <a:r>
              <a:rPr lang="en-GB" sz="1800" dirty="0" err="1">
                <a:latin typeface="Consolas" panose="020B0609020204030204" pitchFamily="49" charset="0"/>
                <a:cs typeface="Consolas" panose="020B0609020204030204" pitchFamily="49" charset="0"/>
              </a:rPr>
              <a:t>FontWeight</a:t>
            </a:r>
            <a:r>
              <a:rPr lang="en-GB" sz="1800" dirty="0">
                <a:latin typeface="Consolas" panose="020B0609020204030204" pitchFamily="49" charset="0"/>
                <a:cs typeface="Consolas" panose="020B0609020204030204" pitchFamily="49" charset="0"/>
              </a:rPr>
              <a:t>" Value="Bold"/&gt;</a:t>
            </a:r>
          </a:p>
          <a:p>
            <a:r>
              <a:rPr lang="en-GB" sz="1800" dirty="0">
                <a:latin typeface="Consolas" panose="020B0609020204030204" pitchFamily="49" charset="0"/>
                <a:cs typeface="Consolas" panose="020B0609020204030204" pitchFamily="49" charset="0"/>
              </a:rPr>
              <a:t>        &lt;/Style&gt;</a:t>
            </a:r>
          </a:p>
          <a:p>
            <a:r>
              <a:rPr lang="en-GB" sz="1800" dirty="0">
                <a:latin typeface="Consolas" panose="020B0609020204030204" pitchFamily="49" charset="0"/>
                <a:cs typeface="Consolas" panose="020B0609020204030204" pitchFamily="49" charset="0"/>
              </a:rPr>
              <a:t>    &lt;/</a:t>
            </a:r>
            <a:r>
              <a:rPr lang="en-GB" sz="1800" dirty="0" err="1">
                <a:latin typeface="Consolas" panose="020B0609020204030204" pitchFamily="49" charset="0"/>
                <a:cs typeface="Consolas" panose="020B0609020204030204" pitchFamily="49" charset="0"/>
              </a:rPr>
              <a:t>Window.Styles</a:t>
            </a:r>
            <a:r>
              <a:rPr lang="en-GB" sz="1800" dirty="0">
                <a:latin typeface="Consolas" panose="020B0609020204030204" pitchFamily="49" charset="0"/>
                <a:cs typeface="Consolas" panose="020B0609020204030204" pitchFamily="49" charset="0"/>
              </a:rPr>
              <a:t>&gt;</a:t>
            </a:r>
          </a:p>
          <a:p>
            <a:endParaRPr lang="en-GB" sz="1800" dirty="0">
              <a:latin typeface="Consolas" panose="020B0609020204030204" pitchFamily="49" charset="0"/>
              <a:cs typeface="Consolas" panose="020B0609020204030204" pitchFamily="49" charset="0"/>
            </a:endParaRPr>
          </a:p>
          <a:p>
            <a:r>
              <a:rPr lang="en-GB" sz="1800" dirty="0">
                <a:latin typeface="Consolas" panose="020B0609020204030204" pitchFamily="49" charset="0"/>
                <a:cs typeface="Consolas" panose="020B0609020204030204" pitchFamily="49" charset="0"/>
              </a:rPr>
              <a:t>    &lt;</a:t>
            </a:r>
            <a:r>
              <a:rPr lang="en-GB" sz="1800" dirty="0" err="1">
                <a:latin typeface="Consolas" panose="020B0609020204030204" pitchFamily="49" charset="0"/>
                <a:cs typeface="Consolas" panose="020B0609020204030204" pitchFamily="49" charset="0"/>
              </a:rPr>
              <a:t>TextBlock</a:t>
            </a:r>
            <a:r>
              <a:rPr lang="en-GB" sz="1800" dirty="0">
                <a:latin typeface="Consolas" panose="020B0609020204030204" pitchFamily="49" charset="0"/>
                <a:cs typeface="Consolas" panose="020B0609020204030204" pitchFamily="49" charset="0"/>
              </a:rPr>
              <a:t> </a:t>
            </a:r>
            <a:r>
              <a:rPr lang="en-GB" sz="1800" dirty="0">
                <a:solidFill>
                  <a:srgbClr val="0070C0"/>
                </a:solidFill>
                <a:latin typeface="Consolas" panose="020B0609020204030204" pitchFamily="49" charset="0"/>
                <a:cs typeface="Consolas" panose="020B0609020204030204" pitchFamily="49" charset="0"/>
              </a:rPr>
              <a:t>Classes="</a:t>
            </a:r>
            <a:r>
              <a:rPr lang="en-GB" sz="1800" b="1" dirty="0">
                <a:solidFill>
                  <a:srgbClr val="0070C0"/>
                </a:solidFill>
                <a:latin typeface="Consolas" panose="020B0609020204030204" pitchFamily="49" charset="0"/>
                <a:cs typeface="Consolas" panose="020B0609020204030204" pitchFamily="49" charset="0"/>
              </a:rPr>
              <a:t>h1</a:t>
            </a:r>
            <a:r>
              <a:rPr lang="en-GB" sz="1800" dirty="0">
                <a:solidFill>
                  <a:srgbClr val="0070C0"/>
                </a:solidFill>
                <a:latin typeface="Consolas" panose="020B0609020204030204" pitchFamily="49" charset="0"/>
                <a:cs typeface="Consolas" panose="020B0609020204030204" pitchFamily="49" charset="0"/>
              </a:rPr>
              <a:t>"</a:t>
            </a:r>
            <a:r>
              <a:rPr lang="en-GB" sz="1800" dirty="0">
                <a:latin typeface="Consolas" panose="020B0609020204030204" pitchFamily="49" charset="0"/>
                <a:cs typeface="Consolas" panose="020B0609020204030204" pitchFamily="49" charset="0"/>
              </a:rPr>
              <a:t>&gt;</a:t>
            </a:r>
            <a:r>
              <a:rPr lang="en-GB" sz="1800" dirty="0" err="1">
                <a:latin typeface="Consolas" panose="020B0609020204030204" pitchFamily="49" charset="0"/>
                <a:cs typeface="Consolas" panose="020B0609020204030204" pitchFamily="49" charset="0"/>
              </a:rPr>
              <a:t>Naslove</a:t>
            </a:r>
            <a:r>
              <a:rPr lang="en-GB" sz="1800" dirty="0">
                <a:latin typeface="Consolas" panose="020B0609020204030204" pitchFamily="49" charset="0"/>
                <a:cs typeface="Consolas" panose="020B0609020204030204" pitchFamily="49" charset="0"/>
              </a:rPr>
              <a:t> </a:t>
            </a:r>
            <a:r>
              <a:rPr lang="en-GB" sz="1800" dirty="0" err="1">
                <a:latin typeface="Consolas" panose="020B0609020204030204" pitchFamily="49" charset="0"/>
                <a:cs typeface="Consolas" panose="020B0609020204030204" pitchFamily="49" charset="0"/>
              </a:rPr>
              <a:t>sem</a:t>
            </a:r>
            <a:r>
              <a:rPr lang="en-GB" sz="1800" dirty="0">
                <a:latin typeface="Consolas" panose="020B0609020204030204" pitchFamily="49" charset="0"/>
                <a:cs typeface="Consolas" panose="020B0609020204030204" pitchFamily="49" charset="0"/>
              </a:rPr>
              <a:t>!&lt;/</a:t>
            </a:r>
            <a:r>
              <a:rPr lang="en-GB" sz="1800" dirty="0" err="1">
                <a:latin typeface="Consolas" panose="020B0609020204030204" pitchFamily="49" charset="0"/>
                <a:cs typeface="Consolas" panose="020B0609020204030204" pitchFamily="49" charset="0"/>
              </a:rPr>
              <a:t>TextBlock</a:t>
            </a:r>
            <a:r>
              <a:rPr lang="en-GB" sz="1800" dirty="0">
                <a:latin typeface="Consolas" panose="020B0609020204030204" pitchFamily="49" charset="0"/>
                <a:cs typeface="Consolas" panose="020B0609020204030204" pitchFamily="49" charset="0"/>
              </a:rPr>
              <a:t>&gt;</a:t>
            </a:r>
          </a:p>
          <a:p>
            <a:r>
              <a:rPr lang="en-GB" sz="1800" dirty="0">
                <a:latin typeface="Consolas" panose="020B0609020204030204" pitchFamily="49" charset="0"/>
                <a:cs typeface="Consolas" panose="020B0609020204030204" pitchFamily="49" charset="0"/>
              </a:rPr>
              <a:t>&lt;/Window&gt;</a:t>
            </a:r>
            <a:endParaRPr lang="en-SI" sz="1800"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1043447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Stiliziranje</a:t>
            </a:r>
            <a:endParaRPr lang="en-US" dirty="0"/>
          </a:p>
        </p:txBody>
      </p:sp>
      <p:sp>
        <p:nvSpPr>
          <p:cNvPr id="6" name="Text Placeholder 5"/>
          <p:cNvSpPr>
            <a:spLocks noGrp="1"/>
          </p:cNvSpPr>
          <p:nvPr>
            <p:ph type="body" sz="quarter" idx="10"/>
          </p:nvPr>
        </p:nvSpPr>
        <p:spPr>
          <a:xfrm>
            <a:off x="584200" y="1435497"/>
            <a:ext cx="11018520" cy="1575816"/>
          </a:xfrm>
        </p:spPr>
        <p:txBody>
          <a:bodyPr/>
          <a:lstStyle/>
          <a:p>
            <a:pPr>
              <a:buFont typeface="Arial" panose="020B0604020202020204" pitchFamily="34" charset="0"/>
              <a:buChar char="•"/>
            </a:pPr>
            <a:r>
              <a:rPr lang="en-GB" dirty="0" err="1"/>
              <a:t>Psevdo</a:t>
            </a:r>
            <a:r>
              <a:rPr lang="en-GB" dirty="0"/>
              <a:t> </a:t>
            </a:r>
            <a:r>
              <a:rPr lang="en-GB" dirty="0" err="1"/>
              <a:t>razredi</a:t>
            </a:r>
            <a:r>
              <a:rPr lang="en-GB" dirty="0"/>
              <a:t> – </a:t>
            </a:r>
            <a:r>
              <a:rPr lang="en-GB" dirty="0" err="1"/>
              <a:t>kontrolniki</a:t>
            </a:r>
            <a:r>
              <a:rPr lang="en-GB" dirty="0"/>
              <a:t> </a:t>
            </a:r>
            <a:r>
              <a:rPr lang="en-GB" dirty="0" err="1"/>
              <a:t>določijo</a:t>
            </a:r>
            <a:endParaRPr lang="en-GB" dirty="0"/>
          </a:p>
          <a:p>
            <a:pPr lvl="1">
              <a:buFont typeface="Arial" panose="020B0604020202020204" pitchFamily="34" charset="0"/>
              <a:buChar char="•"/>
            </a:pPr>
            <a:r>
              <a:rPr lang="en-GB" sz="1800" dirty="0">
                <a:latin typeface="Consolas" panose="020B0609020204030204" pitchFamily="49" charset="0"/>
                <a:cs typeface="Consolas" panose="020B0609020204030204" pitchFamily="49" charset="0"/>
              </a:rPr>
              <a:t>:</a:t>
            </a:r>
            <a:r>
              <a:rPr lang="en-GB" sz="1800" dirty="0" err="1">
                <a:latin typeface="Consolas" panose="020B0609020204030204" pitchFamily="49" charset="0"/>
                <a:cs typeface="Consolas" panose="020B0609020204030204" pitchFamily="49" charset="0"/>
              </a:rPr>
              <a:t>pointover</a:t>
            </a:r>
            <a:r>
              <a:rPr lang="en-GB" sz="1800" dirty="0">
                <a:latin typeface="Consolas" panose="020B0609020204030204" pitchFamily="49" charset="0"/>
                <a:cs typeface="Consolas" panose="020B0609020204030204" pitchFamily="49" charset="0"/>
              </a:rPr>
              <a:t> :pressed :focus :disabled :pressed :selected :checked</a:t>
            </a:r>
          </a:p>
          <a:p>
            <a:pPr lvl="1">
              <a:buFont typeface="Arial" panose="020B0604020202020204" pitchFamily="34" charset="0"/>
              <a:buChar char="•"/>
            </a:pPr>
            <a:r>
              <a:rPr lang="en-GB" dirty="0" err="1"/>
              <a:t>Kontrolniki</a:t>
            </a:r>
            <a:r>
              <a:rPr lang="en-GB" dirty="0"/>
              <a:t> </a:t>
            </a:r>
            <a:r>
              <a:rPr lang="en-GB" dirty="0" err="1"/>
              <a:t>lahko</a:t>
            </a:r>
            <a:r>
              <a:rPr lang="en-GB" dirty="0"/>
              <a:t> </a:t>
            </a:r>
            <a:r>
              <a:rPr lang="en-GB" dirty="0" err="1"/>
              <a:t>definirajo</a:t>
            </a:r>
            <a:r>
              <a:rPr lang="en-GB" dirty="0"/>
              <a:t> </a:t>
            </a:r>
            <a:r>
              <a:rPr lang="en-GB" dirty="0" err="1"/>
              <a:t>svoje</a:t>
            </a:r>
            <a:endParaRPr lang="en-GB" dirty="0"/>
          </a:p>
          <a:p>
            <a:pPr>
              <a:buFont typeface="Arial" panose="020B0604020202020204" pitchFamily="34" charset="0"/>
              <a:buChar char="•"/>
            </a:pPr>
            <a:r>
              <a:rPr lang="en-GB" sz="2400" dirty="0" err="1"/>
              <a:t>Izbirnik</a:t>
            </a:r>
            <a:r>
              <a:rPr lang="en-GB" sz="2400" dirty="0"/>
              <a:t> (selector)</a:t>
            </a:r>
            <a:endParaRPr lang="en-GB" sz="2600" dirty="0">
              <a:latin typeface="Consolas" panose="020B0609020204030204" pitchFamily="49" charset="0"/>
              <a:cs typeface="Consolas" panose="020B0609020204030204" pitchFamily="49" charset="0"/>
            </a:endParaRPr>
          </a:p>
        </p:txBody>
      </p:sp>
      <p:graphicFrame>
        <p:nvGraphicFramePr>
          <p:cNvPr id="8" name="Table 7">
            <a:extLst>
              <a:ext uri="{FF2B5EF4-FFF2-40B4-BE49-F238E27FC236}">
                <a16:creationId xmlns:a16="http://schemas.microsoft.com/office/drawing/2014/main" id="{CF7EDCEB-D65F-E7DA-8B01-F4C9112F7E6E}"/>
              </a:ext>
            </a:extLst>
          </p:cNvPr>
          <p:cNvGraphicFramePr>
            <a:graphicFrameLocks noGrp="1"/>
          </p:cNvGraphicFramePr>
          <p:nvPr>
            <p:extLst>
              <p:ext uri="{D42A27DB-BD31-4B8C-83A1-F6EECF244321}">
                <p14:modId xmlns:p14="http://schemas.microsoft.com/office/powerpoint/2010/main" val="2404474708"/>
              </p:ext>
            </p:extLst>
          </p:nvPr>
        </p:nvGraphicFramePr>
        <p:xfrm>
          <a:off x="1468315" y="3122113"/>
          <a:ext cx="9504486" cy="3419199"/>
        </p:xfrm>
        <a:graphic>
          <a:graphicData uri="http://schemas.openxmlformats.org/drawingml/2006/table">
            <a:tbl>
              <a:tblPr firstRow="1" bandRow="1">
                <a:tableStyleId>{5940675A-B579-460E-94D1-54222C63F5DA}</a:tableStyleId>
              </a:tblPr>
              <a:tblGrid>
                <a:gridCol w="2334140">
                  <a:extLst>
                    <a:ext uri="{9D8B030D-6E8A-4147-A177-3AD203B41FA5}">
                      <a16:colId xmlns:a16="http://schemas.microsoft.com/office/drawing/2014/main" val="20000"/>
                    </a:ext>
                  </a:extLst>
                </a:gridCol>
                <a:gridCol w="7170346">
                  <a:extLst>
                    <a:ext uri="{9D8B030D-6E8A-4147-A177-3AD203B41FA5}">
                      <a16:colId xmlns:a16="http://schemas.microsoft.com/office/drawing/2014/main" val="20001"/>
                    </a:ext>
                  </a:extLst>
                </a:gridCol>
              </a:tblGrid>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Button</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l" defTabSz="457200" rtl="0" eaLnBrk="1" fontAlgn="ctr" latinLnBrk="0" hangingPunct="1"/>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endPar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endParaRP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extLst>
                  <a:ext uri="{0D108BD9-81ED-4DB2-BD59-A6C34878D82A}">
                    <a16:rowId xmlns:a16="http://schemas.microsoft.com/office/drawing/2014/main" val="10001"/>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Button.red</a:t>
                      </a:r>
                      <a:endPar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l" defTabSz="457200" rtl="0" eaLnBrk="1" fontAlgn="ctr" latinLnBrk="0" hangingPunct="1"/>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z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razredom</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red</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10002"/>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Button:not</a:t>
                      </a:r>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(.red)</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brez</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razreda</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red</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3831272496"/>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Button.red:focus</a:t>
                      </a:r>
                      <a:endPar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z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razredom</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red</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in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psevdo</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razredom</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:focus</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3024830067"/>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Button#mojGumb</a:t>
                      </a:r>
                      <a:endPar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z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imenom</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mojGumb</a:t>
                      </a:r>
                      <a:endPar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endParaRP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589178355"/>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StackPanel</a:t>
                      </a:r>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 &gt; </a:t>
                      </a: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Button.red</a:t>
                      </a:r>
                      <a:endPar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z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razredom</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red</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ki so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otroci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od </a:t>
                      </a:r>
                      <a:r>
                        <a:rPr lang="en-IN" sz="1500" b="0" i="1"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StackPanel</a:t>
                      </a:r>
                      <a:endPar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endParaRP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530549517"/>
                  </a:ext>
                </a:extLst>
              </a:tr>
              <a:tr h="488457">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Button[</a:t>
                      </a:r>
                      <a:r>
                        <a:rPr lang="en-US" sz="1400" b="1" i="0" u="none" strike="noStrike" kern="1200" dirty="0" err="1">
                          <a:gradFill>
                            <a:gsLst>
                              <a:gs pos="0">
                                <a:srgbClr val="FFFFFF"/>
                              </a:gs>
                              <a:gs pos="100000">
                                <a:srgbClr val="FFFFFF"/>
                              </a:gs>
                            </a:gsLst>
                            <a:lin ang="5400000" scaled="0"/>
                          </a:gradFill>
                          <a:effectLst/>
                          <a:latin typeface="+mn-lt"/>
                          <a:ea typeface="+mn-ea"/>
                          <a:cs typeface="Arial" panose="020B0604020202020204" pitchFamily="34" charset="0"/>
                        </a:rPr>
                        <a:t>IsDefault</a:t>
                      </a:r>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=true]</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ED2FA0"/>
                    </a:solidFill>
                  </a:tcPr>
                </a:tc>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Vsi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Button</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kontrolniki</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z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lastnostjo</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a:t>
                      </a:r>
                      <a:r>
                        <a:rPr lang="en-IN"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IsDefault</a:t>
                      </a:r>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 true</a:t>
                      </a:r>
                      <a:endParaRPr lang="en-IN" sz="1500" b="0" i="1"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endParaRP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extLst>
                  <a:ext uri="{0D108BD9-81ED-4DB2-BD59-A6C34878D82A}">
                    <a16:rowId xmlns:a16="http://schemas.microsoft.com/office/drawing/2014/main" val="4269136189"/>
                  </a:ext>
                </a:extLst>
              </a:tr>
            </a:tbl>
          </a:graphicData>
        </a:graphic>
      </p:graphicFrame>
    </p:spTree>
    <p:extLst>
      <p:ext uri="{BB962C8B-B14F-4D97-AF65-F5344CB8AC3E}">
        <p14:creationId xmlns:p14="http://schemas.microsoft.com/office/powerpoint/2010/main" val="3050328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Animacije</a:t>
            </a:r>
            <a:endParaRPr lang="en-US" dirty="0"/>
          </a:p>
        </p:txBody>
      </p:sp>
      <p:sp>
        <p:nvSpPr>
          <p:cNvPr id="4" name="Text Placeholder 3">
            <a:extLst>
              <a:ext uri="{FF2B5EF4-FFF2-40B4-BE49-F238E27FC236}">
                <a16:creationId xmlns:a16="http://schemas.microsoft.com/office/drawing/2014/main" id="{465A9715-E9D6-05B0-001B-B3D2FCFB7A7F}"/>
              </a:ext>
            </a:extLst>
          </p:cNvPr>
          <p:cNvSpPr>
            <a:spLocks noGrp="1"/>
          </p:cNvSpPr>
          <p:nvPr>
            <p:ph type="body" sz="quarter" idx="10"/>
          </p:nvPr>
        </p:nvSpPr>
        <p:spPr>
          <a:xfrm>
            <a:off x="584200" y="1435497"/>
            <a:ext cx="11018520" cy="947952"/>
          </a:xfrm>
        </p:spPr>
        <p:txBody>
          <a:bodyPr/>
          <a:lstStyle/>
          <a:p>
            <a:r>
              <a:rPr lang="en-SI" dirty="0"/>
              <a:t>Po ključnih točkah (keyframe)</a:t>
            </a:r>
          </a:p>
          <a:p>
            <a:r>
              <a:rPr lang="en-SI" dirty="0"/>
              <a:t>Prehod na spremembi posamezne lastnosti (transitions)</a:t>
            </a:r>
          </a:p>
        </p:txBody>
      </p:sp>
    </p:spTree>
    <p:extLst>
      <p:ext uri="{BB962C8B-B14F-4D97-AF65-F5344CB8AC3E}">
        <p14:creationId xmlns:p14="http://schemas.microsoft.com/office/powerpoint/2010/main" val="3383694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Animacije</a:t>
            </a:r>
            <a:r>
              <a:rPr lang="en-US" dirty="0"/>
              <a:t> - </a:t>
            </a:r>
            <a:r>
              <a:rPr lang="en-US" dirty="0" err="1"/>
              <a:t>prehodi</a:t>
            </a:r>
            <a:endParaRPr lang="en-US" dirty="0"/>
          </a:p>
        </p:txBody>
      </p:sp>
      <p:sp>
        <p:nvSpPr>
          <p:cNvPr id="2" name="TextBox 1">
            <a:extLst>
              <a:ext uri="{FF2B5EF4-FFF2-40B4-BE49-F238E27FC236}">
                <a16:creationId xmlns:a16="http://schemas.microsoft.com/office/drawing/2014/main" id="{373D27C9-7201-E42B-AA16-7AE5360057A1}"/>
              </a:ext>
            </a:extLst>
          </p:cNvPr>
          <p:cNvSpPr txBox="1"/>
          <p:nvPr/>
        </p:nvSpPr>
        <p:spPr>
          <a:xfrm>
            <a:off x="1055076" y="1274564"/>
            <a:ext cx="9671539" cy="4308872"/>
          </a:xfrm>
          <a:prstGeom prst="rect">
            <a:avLst/>
          </a:prstGeom>
          <a:noFill/>
        </p:spPr>
        <p:txBody>
          <a:bodyPr wrap="square" lIns="0" tIns="0" rIns="0" bIns="0" rtlCol="0">
            <a:spAutoFit/>
          </a:bodyPr>
          <a:lstStyle/>
          <a:p>
            <a:pPr algn="l"/>
            <a:r>
              <a:rPr lang="en-GB" sz="2000" dirty="0">
                <a:solidFill>
                  <a:srgbClr val="393A34"/>
                </a:solidFill>
                <a:effectLst/>
              </a:rPr>
              <a:t>&lt;</a:t>
            </a:r>
            <a:r>
              <a:rPr lang="en-GB" sz="2000" dirty="0">
                <a:solidFill>
                  <a:srgbClr val="00009F"/>
                </a:solidFill>
                <a:effectLst/>
              </a:rPr>
              <a:t>Style </a:t>
            </a:r>
            <a:r>
              <a:rPr lang="en-GB" sz="2000" dirty="0">
                <a:solidFill>
                  <a:srgbClr val="00A4DB"/>
                </a:solidFill>
                <a:effectLst/>
              </a:rPr>
              <a:t>Selector</a:t>
            </a:r>
            <a:r>
              <a:rPr lang="en-GB" sz="2000" dirty="0">
                <a:solidFill>
                  <a:srgbClr val="393A34"/>
                </a:solidFill>
                <a:effectLst/>
              </a:rPr>
              <a:t>="</a:t>
            </a:r>
            <a:r>
              <a:rPr lang="en-GB" sz="2000" dirty="0">
                <a:solidFill>
                  <a:srgbClr val="E3116C"/>
                </a:solidFill>
                <a:effectLst/>
              </a:rPr>
              <a:t>Rectangle</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&lt;Setter Property=</a:t>
            </a:r>
            <a:r>
              <a:rPr lang="en-GB" sz="2000" dirty="0">
                <a:solidFill>
                  <a:srgbClr val="E3116C"/>
                </a:solidFill>
                <a:effectLst/>
              </a:rPr>
              <a:t>"Opacity"</a:t>
            </a:r>
            <a:r>
              <a:rPr lang="en-GB" sz="2000" dirty="0">
                <a:solidFill>
                  <a:srgbClr val="393A34"/>
                </a:solidFill>
                <a:effectLst/>
              </a:rPr>
              <a:t> Value=</a:t>
            </a:r>
            <a:r>
              <a:rPr lang="en-GB" sz="2000" dirty="0">
                <a:solidFill>
                  <a:srgbClr val="E3116C"/>
                </a:solidFill>
                <a:effectLst/>
              </a:rPr>
              <a:t>"0.5"</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&lt;/</a:t>
            </a:r>
            <a:r>
              <a:rPr lang="en-GB" sz="2000" dirty="0">
                <a:solidFill>
                  <a:srgbClr val="00009F"/>
                </a:solidFill>
                <a:effectLst/>
              </a:rPr>
              <a:t>Style</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&lt;</a:t>
            </a:r>
            <a:r>
              <a:rPr lang="en-GB" sz="2000" dirty="0">
                <a:solidFill>
                  <a:srgbClr val="00009F"/>
                </a:solidFill>
                <a:effectLst/>
              </a:rPr>
              <a:t>Style </a:t>
            </a:r>
            <a:r>
              <a:rPr lang="en-GB" sz="2000" dirty="0">
                <a:solidFill>
                  <a:srgbClr val="00A4DB"/>
                </a:solidFill>
                <a:effectLst/>
              </a:rPr>
              <a:t>Selector</a:t>
            </a:r>
            <a:r>
              <a:rPr lang="en-GB" sz="2000" dirty="0">
                <a:solidFill>
                  <a:srgbClr val="393A34"/>
                </a:solidFill>
                <a:effectLst/>
              </a:rPr>
              <a:t>="</a:t>
            </a:r>
            <a:r>
              <a:rPr lang="en-GB" sz="2000" dirty="0" err="1">
                <a:solidFill>
                  <a:srgbClr val="E3116C"/>
                </a:solidFill>
                <a:effectLst/>
              </a:rPr>
              <a:t>Rectangle:pointerover</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&lt;Setter Property=</a:t>
            </a:r>
            <a:r>
              <a:rPr lang="en-GB" sz="2000" dirty="0">
                <a:solidFill>
                  <a:srgbClr val="E3116C"/>
                </a:solidFill>
                <a:effectLst/>
              </a:rPr>
              <a:t>"Opacity"</a:t>
            </a:r>
            <a:r>
              <a:rPr lang="en-GB" sz="2000" dirty="0">
                <a:solidFill>
                  <a:srgbClr val="393A34"/>
                </a:solidFill>
                <a:effectLst/>
              </a:rPr>
              <a:t> Value=</a:t>
            </a:r>
            <a:r>
              <a:rPr lang="en-GB" sz="2000" dirty="0">
                <a:solidFill>
                  <a:srgbClr val="E3116C"/>
                </a:solidFill>
                <a:effectLst/>
              </a:rPr>
              <a:t>"1"</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&lt;/</a:t>
            </a:r>
            <a:r>
              <a:rPr lang="en-GB" sz="2000" dirty="0">
                <a:solidFill>
                  <a:srgbClr val="00009F"/>
                </a:solidFill>
                <a:effectLst/>
              </a:rPr>
              <a:t>Style</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a:t>
            </a:r>
            <a:br>
              <a:rPr lang="en-GB" sz="2000" dirty="0">
                <a:solidFill>
                  <a:srgbClr val="393A34"/>
                </a:solidFill>
                <a:effectLst/>
              </a:rPr>
            </a:br>
            <a:r>
              <a:rPr lang="en-GB" sz="2000" dirty="0">
                <a:solidFill>
                  <a:srgbClr val="393A34"/>
                </a:solidFill>
                <a:effectLst/>
              </a:rPr>
              <a:t>&lt;</a:t>
            </a:r>
            <a:r>
              <a:rPr lang="en-GB" sz="2000" dirty="0">
                <a:solidFill>
                  <a:srgbClr val="00009F"/>
                </a:solidFill>
                <a:effectLst/>
              </a:rPr>
              <a:t>Rectangle</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a:t>
            </a:r>
            <a:r>
              <a:rPr lang="en-GB" sz="2000" dirty="0" err="1">
                <a:solidFill>
                  <a:srgbClr val="00009F"/>
                </a:solidFill>
                <a:effectLst/>
              </a:rPr>
              <a:t>Rectangle.Transitions</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a:t>
            </a:r>
            <a:r>
              <a:rPr lang="en-GB" sz="2000" dirty="0">
                <a:solidFill>
                  <a:srgbClr val="00009F"/>
                </a:solidFill>
                <a:effectLst/>
              </a:rPr>
              <a:t>Transitions</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a:t>
            </a:r>
            <a:r>
              <a:rPr lang="en-GB" sz="2000" dirty="0" err="1">
                <a:solidFill>
                  <a:srgbClr val="00009F"/>
                </a:solidFill>
                <a:effectLst/>
              </a:rPr>
              <a:t>DoubleTransition</a:t>
            </a:r>
            <a:r>
              <a:rPr lang="en-GB" sz="2000" dirty="0">
                <a:solidFill>
                  <a:srgbClr val="00009F"/>
                </a:solidFill>
                <a:effectLst/>
              </a:rPr>
              <a:t> </a:t>
            </a:r>
            <a:r>
              <a:rPr lang="en-GB" sz="2000" dirty="0">
                <a:solidFill>
                  <a:srgbClr val="00A4DB"/>
                </a:solidFill>
                <a:effectLst/>
              </a:rPr>
              <a:t>Property</a:t>
            </a:r>
            <a:r>
              <a:rPr lang="en-GB" sz="2000" dirty="0">
                <a:solidFill>
                  <a:srgbClr val="393A34"/>
                </a:solidFill>
                <a:effectLst/>
              </a:rPr>
              <a:t>="</a:t>
            </a:r>
            <a:r>
              <a:rPr lang="en-GB" sz="2000" dirty="0">
                <a:solidFill>
                  <a:srgbClr val="E3116C"/>
                </a:solidFill>
                <a:effectLst/>
              </a:rPr>
              <a:t>Opacity</a:t>
            </a:r>
            <a:r>
              <a:rPr lang="en-GB" sz="2000" dirty="0">
                <a:solidFill>
                  <a:srgbClr val="393A34"/>
                </a:solidFill>
                <a:effectLst/>
              </a:rPr>
              <a:t>"</a:t>
            </a:r>
            <a:r>
              <a:rPr lang="en-GB" sz="2000" dirty="0">
                <a:solidFill>
                  <a:srgbClr val="00009F"/>
                </a:solidFill>
                <a:effectLst/>
              </a:rPr>
              <a:t> </a:t>
            </a:r>
            <a:r>
              <a:rPr lang="en-GB" sz="2000" dirty="0">
                <a:solidFill>
                  <a:srgbClr val="00A4DB"/>
                </a:solidFill>
                <a:effectLst/>
              </a:rPr>
              <a:t>Duration</a:t>
            </a:r>
            <a:r>
              <a:rPr lang="en-GB" sz="2000" dirty="0">
                <a:solidFill>
                  <a:srgbClr val="393A34"/>
                </a:solidFill>
                <a:effectLst/>
              </a:rPr>
              <a:t>="</a:t>
            </a:r>
            <a:r>
              <a:rPr lang="en-GB" sz="2000" dirty="0">
                <a:solidFill>
                  <a:srgbClr val="E3116C"/>
                </a:solidFill>
                <a:effectLst/>
              </a:rPr>
              <a:t>0:0:0.2</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a:t>
            </a:r>
            <a:r>
              <a:rPr lang="en-GB" sz="2000" dirty="0">
                <a:solidFill>
                  <a:srgbClr val="00009F"/>
                </a:solidFill>
                <a:effectLst/>
              </a:rPr>
              <a:t>Transitions</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	&lt;/</a:t>
            </a:r>
            <a:r>
              <a:rPr lang="en-GB" sz="2000" dirty="0" err="1">
                <a:solidFill>
                  <a:srgbClr val="00009F"/>
                </a:solidFill>
                <a:effectLst/>
              </a:rPr>
              <a:t>Rectangle.Transitions</a:t>
            </a:r>
            <a:r>
              <a:rPr lang="en-GB" sz="2000" dirty="0">
                <a:solidFill>
                  <a:srgbClr val="393A34"/>
                </a:solidFill>
                <a:effectLst/>
              </a:rPr>
              <a:t>&gt;</a:t>
            </a:r>
            <a:br>
              <a:rPr lang="en-GB" sz="2000" dirty="0">
                <a:solidFill>
                  <a:srgbClr val="393A34"/>
                </a:solidFill>
                <a:effectLst/>
              </a:rPr>
            </a:br>
            <a:r>
              <a:rPr lang="en-GB" sz="2000" dirty="0">
                <a:solidFill>
                  <a:srgbClr val="393A34"/>
                </a:solidFill>
                <a:effectLst/>
              </a:rPr>
              <a:t>&lt;/</a:t>
            </a:r>
            <a:r>
              <a:rPr lang="en-GB" sz="2000" dirty="0">
                <a:solidFill>
                  <a:srgbClr val="00009F"/>
                </a:solidFill>
                <a:effectLst/>
              </a:rPr>
              <a:t>Rectangle</a:t>
            </a:r>
            <a:r>
              <a:rPr lang="en-GB" sz="2000" dirty="0">
                <a:solidFill>
                  <a:srgbClr val="393A34"/>
                </a:solidFill>
                <a:effectLst/>
              </a:rPr>
              <a:t>&gt;</a:t>
            </a:r>
            <a:endParaRPr lang="en-SI" sz="20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2437073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en-SI" dirty="0"/>
              <a:t>Demo – stiliziranje</a:t>
            </a:r>
            <a:endParaRPr lang="en-HR"/>
          </a:p>
        </p:txBody>
      </p:sp>
    </p:spTree>
    <p:extLst>
      <p:ext uri="{BB962C8B-B14F-4D97-AF65-F5344CB8AC3E}">
        <p14:creationId xmlns:p14="http://schemas.microsoft.com/office/powerpoint/2010/main" val="87900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Povezovanje</a:t>
            </a:r>
            <a:r>
              <a:rPr lang="en-US" dirty="0"/>
              <a:t> – </a:t>
            </a:r>
            <a:r>
              <a:rPr lang="en-US" dirty="0" err="1"/>
              <a:t>prevedeno</a:t>
            </a:r>
            <a:endParaRPr lang="en-US" dirty="0"/>
          </a:p>
        </p:txBody>
      </p:sp>
      <p:sp>
        <p:nvSpPr>
          <p:cNvPr id="6" name="Text Placeholder 5"/>
          <p:cNvSpPr>
            <a:spLocks noGrp="1"/>
          </p:cNvSpPr>
          <p:nvPr>
            <p:ph type="body" sz="quarter" idx="10"/>
          </p:nvPr>
        </p:nvSpPr>
        <p:spPr>
          <a:xfrm>
            <a:off x="584200" y="1435497"/>
            <a:ext cx="11018520" cy="5355312"/>
          </a:xfrm>
        </p:spPr>
        <p:txBody>
          <a:bodyPr/>
          <a:lstStyle/>
          <a:p>
            <a:pPr>
              <a:buFont typeface="Arial" panose="020B0604020202020204" pitchFamily="34" charset="0"/>
              <a:buChar char="•"/>
            </a:pPr>
            <a:r>
              <a:rPr lang="en-GB" dirty="0" err="1"/>
              <a:t>Potrebno</a:t>
            </a:r>
            <a:r>
              <a:rPr lang="en-GB" dirty="0"/>
              <a:t> </a:t>
            </a:r>
            <a:r>
              <a:rPr lang="en-GB" dirty="0" err="1"/>
              <a:t>nastaviti</a:t>
            </a:r>
            <a:r>
              <a:rPr lang="en-GB" dirty="0"/>
              <a:t> </a:t>
            </a:r>
            <a:r>
              <a:rPr lang="en-GB" dirty="0" err="1"/>
              <a:t>x:DataType</a:t>
            </a:r>
            <a:endParaRPr lang="en-GB" dirty="0"/>
          </a:p>
          <a:p>
            <a:pPr>
              <a:buFont typeface="Arial" panose="020B0604020202020204" pitchFamily="34" charset="0"/>
              <a:buChar char="•"/>
            </a:pPr>
            <a:r>
              <a:rPr lang="en-GB" dirty="0"/>
              <a:t>Na </a:t>
            </a:r>
            <a:r>
              <a:rPr lang="en-GB" dirty="0" err="1"/>
              <a:t>projektu</a:t>
            </a:r>
            <a:endParaRPr lang="en-GB" dirty="0"/>
          </a:p>
          <a:p>
            <a:pPr marL="228600" lvl="1" indent="0">
              <a:buNone/>
            </a:pPr>
            <a:r>
              <a:rPr lang="en-GB" dirty="0">
                <a:solidFill>
                  <a:srgbClr val="6B2FBA"/>
                </a:solidFill>
                <a:effectLst/>
              </a:rPr>
              <a:t>	</a:t>
            </a:r>
            <a:r>
              <a:rPr lang="en-GB" sz="2400" dirty="0">
                <a:solidFill>
                  <a:srgbClr val="6B2FBA"/>
                </a:solidFill>
                <a:effectLst/>
              </a:rPr>
              <a:t>&lt;</a:t>
            </a:r>
            <a:r>
              <a:rPr lang="en-GB" sz="2400" dirty="0" err="1">
                <a:solidFill>
                  <a:srgbClr val="6B2FBA"/>
                </a:solidFill>
                <a:effectLst/>
              </a:rPr>
              <a:t>AvaloniaUseCompiledBindingsByDefault</a:t>
            </a:r>
            <a:r>
              <a:rPr lang="en-GB" sz="2400" dirty="0">
                <a:solidFill>
                  <a:srgbClr val="6B2FBA"/>
                </a:solidFill>
                <a:effectLst/>
              </a:rPr>
              <a:t>&gt;</a:t>
            </a:r>
            <a:r>
              <a:rPr lang="en-GB" sz="2400" dirty="0">
                <a:solidFill>
                  <a:srgbClr val="383838"/>
                </a:solidFill>
                <a:effectLst/>
              </a:rPr>
              <a:t>true</a:t>
            </a:r>
            <a:r>
              <a:rPr lang="en-GB" sz="2400" dirty="0">
                <a:solidFill>
                  <a:srgbClr val="6B2FBA"/>
                </a:solidFill>
                <a:effectLst/>
              </a:rPr>
              <a:t>&lt;/Avalonia</a:t>
            </a:r>
            <a:endParaRPr lang="en-GB" sz="2400" dirty="0"/>
          </a:p>
          <a:p>
            <a:pPr>
              <a:buFont typeface="Arial" panose="020B0604020202020204" pitchFamily="34" charset="0"/>
              <a:buChar char="•"/>
            </a:pPr>
            <a:r>
              <a:rPr lang="en-GB" dirty="0"/>
              <a:t>Na </a:t>
            </a:r>
            <a:r>
              <a:rPr lang="en-GB" dirty="0" err="1"/>
              <a:t>vozlu</a:t>
            </a:r>
            <a:br>
              <a:rPr lang="en-GB" dirty="0"/>
            </a:br>
            <a:r>
              <a:rPr lang="en-GB" dirty="0"/>
              <a:t>	</a:t>
            </a:r>
            <a:r>
              <a:rPr lang="en-GB" dirty="0" err="1">
                <a:solidFill>
                  <a:srgbClr val="00A4DB"/>
                </a:solidFill>
                <a:effectLst/>
              </a:rPr>
              <a:t>x:CompileBindings</a:t>
            </a:r>
            <a:r>
              <a:rPr lang="en-GB" dirty="0">
                <a:solidFill>
                  <a:srgbClr val="393A34"/>
                </a:solidFill>
                <a:effectLst/>
              </a:rPr>
              <a:t>="</a:t>
            </a:r>
            <a:r>
              <a:rPr lang="en-GB" dirty="0">
                <a:solidFill>
                  <a:srgbClr val="E3116C"/>
                </a:solidFill>
                <a:effectLst/>
              </a:rPr>
              <a:t>True</a:t>
            </a:r>
            <a:endParaRPr lang="en-GB" dirty="0"/>
          </a:p>
          <a:p>
            <a:pPr>
              <a:buFont typeface="Arial" panose="020B0604020202020204" pitchFamily="34" charset="0"/>
              <a:buChar char="•"/>
            </a:pPr>
            <a:r>
              <a:rPr lang="en-GB" dirty="0"/>
              <a:t>Na </a:t>
            </a:r>
            <a:r>
              <a:rPr lang="en-GB" dirty="0" err="1"/>
              <a:t>vezi</a:t>
            </a:r>
            <a:br>
              <a:rPr lang="en-GB" dirty="0"/>
            </a:br>
            <a:r>
              <a:rPr lang="en-GB" dirty="0"/>
              <a:t>	</a:t>
            </a:r>
            <a:r>
              <a:rPr lang="en-GB" dirty="0">
                <a:solidFill>
                  <a:srgbClr val="E3116C"/>
                </a:solidFill>
                <a:effectLst/>
              </a:rPr>
              <a:t>{</a:t>
            </a:r>
            <a:r>
              <a:rPr lang="en-GB" dirty="0" err="1">
                <a:solidFill>
                  <a:srgbClr val="E3116C"/>
                </a:solidFill>
                <a:effectLst/>
              </a:rPr>
              <a:t>CompiledBinding</a:t>
            </a:r>
            <a:r>
              <a:rPr lang="en-GB" dirty="0">
                <a:solidFill>
                  <a:srgbClr val="E3116C"/>
                </a:solidFill>
                <a:effectLst/>
              </a:rPr>
              <a:t> </a:t>
            </a:r>
            <a:r>
              <a:rPr lang="en-GB" dirty="0" err="1">
                <a:solidFill>
                  <a:srgbClr val="E3116C"/>
                </a:solidFill>
                <a:effectLst/>
              </a:rPr>
              <a:t>Priimek</a:t>
            </a:r>
            <a:r>
              <a:rPr lang="en-GB" dirty="0">
                <a:solidFill>
                  <a:srgbClr val="E3116C"/>
                </a:solidFill>
                <a:effectLst/>
              </a:rPr>
              <a:t>}</a:t>
            </a:r>
          </a:p>
          <a:p>
            <a:pPr marL="228600" lvl="1" indent="0">
              <a:buNone/>
            </a:pPr>
            <a:endParaRPr lang="en-GB" dirty="0"/>
          </a:p>
          <a:p>
            <a:pPr lvl="1">
              <a:buFont typeface="Arial" panose="020B0604020202020204" pitchFamily="34" charset="0"/>
              <a:buChar char="•"/>
            </a:pPr>
            <a:endParaRPr lang="en-GB" dirty="0"/>
          </a:p>
          <a:p>
            <a:pPr marL="257175" lvl="1" indent="0">
              <a:buNone/>
            </a:pPr>
            <a:endParaRPr lang="en-GB" dirty="0"/>
          </a:p>
          <a:p>
            <a:pPr marL="457200" lvl="2" indent="0">
              <a:buNone/>
            </a:pPr>
            <a:endParaRPr lang="en-GB" dirty="0">
              <a:solidFill>
                <a:srgbClr val="202020"/>
              </a:solidFill>
              <a:effectLst/>
            </a:endParaRPr>
          </a:p>
          <a:p>
            <a:pPr lvl="2">
              <a:buFont typeface="Arial" panose="020B0604020202020204" pitchFamily="34" charset="0"/>
              <a:buChar char="•"/>
            </a:pPr>
            <a:endParaRPr lang="en-GB" dirty="0"/>
          </a:p>
          <a:p>
            <a:pPr lvl="1">
              <a:buFont typeface="Arial" panose="020B0604020202020204" pitchFamily="34" charset="0"/>
              <a:buChar char="•"/>
            </a:pPr>
            <a:endParaRPr lang="en-GB" dirty="0"/>
          </a:p>
        </p:txBody>
      </p:sp>
    </p:spTree>
    <p:extLst>
      <p:ext uri="{BB962C8B-B14F-4D97-AF65-F5344CB8AC3E}">
        <p14:creationId xmlns:p14="http://schemas.microsoft.com/office/powerpoint/2010/main" val="182472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Povezovanje</a:t>
            </a:r>
            <a:endParaRPr lang="en-US" dirty="0"/>
          </a:p>
        </p:txBody>
      </p:sp>
      <p:sp>
        <p:nvSpPr>
          <p:cNvPr id="6" name="Text Placeholder 5"/>
          <p:cNvSpPr>
            <a:spLocks noGrp="1"/>
          </p:cNvSpPr>
          <p:nvPr>
            <p:ph type="body" sz="quarter" idx="10"/>
          </p:nvPr>
        </p:nvSpPr>
        <p:spPr>
          <a:xfrm>
            <a:off x="584200" y="1435497"/>
            <a:ext cx="11018520" cy="7386638"/>
          </a:xfrm>
        </p:spPr>
        <p:txBody>
          <a:bodyPr/>
          <a:lstStyle/>
          <a:p>
            <a:pPr>
              <a:buFont typeface="Arial" panose="020B0604020202020204" pitchFamily="34" charset="0"/>
              <a:buChar char="•"/>
            </a:pPr>
            <a:r>
              <a:rPr lang="en-GB" dirty="0" err="1"/>
              <a:t>Namesto</a:t>
            </a:r>
            <a:r>
              <a:rPr lang="en-GB" dirty="0"/>
              <a:t> </a:t>
            </a:r>
            <a:r>
              <a:rPr lang="en-GB" dirty="0" err="1">
                <a:latin typeface="Consolas" panose="020B0609020204030204" pitchFamily="49" charset="0"/>
                <a:cs typeface="Consolas" panose="020B0609020204030204" pitchFamily="49" charset="0"/>
              </a:rPr>
              <a:t>ElementName</a:t>
            </a:r>
            <a:r>
              <a:rPr lang="en-GB" dirty="0">
                <a:latin typeface="Consolas" panose="020B0609020204030204" pitchFamily="49" charset="0"/>
                <a:cs typeface="Consolas" panose="020B0609020204030204" pitchFamily="49" charset="0"/>
              </a:rPr>
              <a:t>=Ime</a:t>
            </a:r>
            <a:r>
              <a:rPr lang="en-GB" dirty="0"/>
              <a:t> </a:t>
            </a:r>
            <a:r>
              <a:rPr lang="en-GB" dirty="0" err="1"/>
              <a:t>uporabimo</a:t>
            </a:r>
            <a:r>
              <a:rPr lang="en-GB" dirty="0"/>
              <a:t> </a:t>
            </a:r>
            <a:r>
              <a:rPr lang="en-GB" dirty="0">
                <a:latin typeface="Consolas" panose="020B0609020204030204" pitchFamily="49" charset="0"/>
                <a:cs typeface="Consolas" panose="020B0609020204030204" pitchFamily="49" charset="0"/>
              </a:rPr>
              <a:t>#Ime</a:t>
            </a:r>
            <a:br>
              <a:rPr lang="en-GB" dirty="0">
                <a:latin typeface="Consolas" panose="020B0609020204030204" pitchFamily="49" charset="0"/>
                <a:cs typeface="Consolas" panose="020B0609020204030204" pitchFamily="49" charset="0"/>
              </a:rPr>
            </a:br>
            <a:r>
              <a:rPr lang="en-GB" dirty="0">
                <a:solidFill>
                  <a:srgbClr val="393A34"/>
                </a:solidFill>
                <a:effectLst/>
              </a:rPr>
              <a:t>&lt;</a:t>
            </a:r>
            <a:r>
              <a:rPr lang="en-GB" dirty="0" err="1">
                <a:solidFill>
                  <a:srgbClr val="00009F"/>
                </a:solidFill>
                <a:effectLst/>
              </a:rPr>
              <a:t>TextBlock</a:t>
            </a:r>
            <a:r>
              <a:rPr lang="en-GB" dirty="0">
                <a:solidFill>
                  <a:srgbClr val="00009F"/>
                </a:solidFill>
                <a:effectLst/>
              </a:rPr>
              <a:t> </a:t>
            </a:r>
            <a:r>
              <a:rPr lang="en-GB" dirty="0">
                <a:solidFill>
                  <a:srgbClr val="00A4DB"/>
                </a:solidFill>
                <a:effectLst/>
              </a:rPr>
              <a:t>Text</a:t>
            </a:r>
            <a:r>
              <a:rPr lang="en-GB" dirty="0">
                <a:solidFill>
                  <a:srgbClr val="393A34"/>
                </a:solidFill>
                <a:effectLst/>
              </a:rPr>
              <a:t>="</a:t>
            </a:r>
            <a:r>
              <a:rPr lang="en-GB" dirty="0">
                <a:solidFill>
                  <a:srgbClr val="E3116C"/>
                </a:solidFill>
                <a:effectLst/>
              </a:rPr>
              <a:t>{Binding #</a:t>
            </a:r>
            <a:r>
              <a:rPr lang="en-GB" dirty="0" err="1">
                <a:solidFill>
                  <a:srgbClr val="E3116C"/>
                </a:solidFill>
                <a:effectLst/>
              </a:rPr>
              <a:t>Ime.Text</a:t>
            </a:r>
            <a:r>
              <a:rPr lang="en-GB" dirty="0">
                <a:solidFill>
                  <a:srgbClr val="E3116C"/>
                </a:solidFill>
                <a:effectLst/>
              </a:rPr>
              <a:t>}</a:t>
            </a:r>
            <a:r>
              <a:rPr lang="en-GB" dirty="0">
                <a:solidFill>
                  <a:srgbClr val="393A34"/>
                </a:solidFill>
                <a:effectLst/>
              </a:rPr>
              <a:t>"/&gt;</a:t>
            </a:r>
          </a:p>
          <a:p>
            <a:pPr>
              <a:buFont typeface="Arial" panose="020B0604020202020204" pitchFamily="34" charset="0"/>
              <a:buChar char="•"/>
            </a:pPr>
            <a:r>
              <a:rPr lang="en-GB" dirty="0"/>
              <a:t>Na </a:t>
            </a:r>
            <a:r>
              <a:rPr lang="en-GB" dirty="0" err="1"/>
              <a:t>logičnega</a:t>
            </a:r>
            <a:r>
              <a:rPr lang="en-GB" dirty="0"/>
              <a:t> </a:t>
            </a:r>
            <a:r>
              <a:rPr lang="en-GB" dirty="0" err="1"/>
              <a:t>prednika</a:t>
            </a:r>
            <a:br>
              <a:rPr lang="en-GB" dirty="0"/>
            </a:br>
            <a:r>
              <a:rPr lang="en-GB" dirty="0">
                <a:solidFill>
                  <a:srgbClr val="E3116C"/>
                </a:solidFill>
                <a:effectLst/>
              </a:rPr>
              <a:t>$parent, $parent[1], $parent[Border], $parent[Border;1]…</a:t>
            </a:r>
            <a:br>
              <a:rPr lang="en-GB" dirty="0">
                <a:solidFill>
                  <a:srgbClr val="E3116C"/>
                </a:solidFill>
                <a:effectLst/>
              </a:rPr>
            </a:br>
            <a:r>
              <a:rPr lang="en-GB" dirty="0"/>
              <a:t>WPF </a:t>
            </a:r>
            <a:r>
              <a:rPr lang="en-GB" dirty="0" err="1"/>
              <a:t>RelativeSource</a:t>
            </a:r>
            <a:r>
              <a:rPr lang="en-GB" dirty="0"/>
              <a:t> je </a:t>
            </a:r>
            <a:r>
              <a:rPr lang="en-GB" dirty="0" err="1"/>
              <a:t>podoben</a:t>
            </a:r>
            <a:r>
              <a:rPr lang="en-GB" dirty="0"/>
              <a:t>, </a:t>
            </a:r>
            <a:r>
              <a:rPr lang="en-GB" dirty="0" err="1"/>
              <a:t>ni</a:t>
            </a:r>
            <a:r>
              <a:rPr lang="en-GB" dirty="0"/>
              <a:t> pa </a:t>
            </a:r>
            <a:r>
              <a:rPr lang="en-GB" dirty="0" err="1"/>
              <a:t>ekvivalent</a:t>
            </a:r>
            <a:endParaRPr lang="en-GB" dirty="0"/>
          </a:p>
          <a:p>
            <a:pPr>
              <a:buFont typeface="Arial" panose="020B0604020202020204" pitchFamily="34" charset="0"/>
              <a:buChar char="•"/>
            </a:pPr>
            <a:r>
              <a:rPr lang="en-GB" dirty="0" err="1"/>
              <a:t>Poenostavljeni</a:t>
            </a:r>
            <a:r>
              <a:rPr lang="en-GB" dirty="0"/>
              <a:t> </a:t>
            </a:r>
            <a:r>
              <a:rPr lang="en-GB" dirty="0" err="1"/>
              <a:t>pretvorniki</a:t>
            </a:r>
            <a:br>
              <a:rPr lang="en-GB" dirty="0"/>
            </a:br>
            <a:r>
              <a:rPr lang="en-GB" dirty="0" err="1">
                <a:solidFill>
                  <a:srgbClr val="00A4DB"/>
                </a:solidFill>
                <a:effectLst/>
              </a:rPr>
              <a:t>IsVisible</a:t>
            </a:r>
            <a:r>
              <a:rPr lang="en-GB" dirty="0">
                <a:solidFill>
                  <a:srgbClr val="393A34"/>
                </a:solidFill>
                <a:effectLst/>
              </a:rPr>
              <a:t>="</a:t>
            </a:r>
            <a:r>
              <a:rPr lang="en-GB" dirty="0">
                <a:solidFill>
                  <a:srgbClr val="E3116C"/>
                </a:solidFill>
                <a:effectLst/>
              </a:rPr>
              <a:t>{Binding !</a:t>
            </a:r>
            <a:r>
              <a:rPr lang="en-GB" dirty="0" err="1">
                <a:solidFill>
                  <a:srgbClr val="E3116C"/>
                </a:solidFill>
                <a:effectLst/>
              </a:rPr>
              <a:t>AllowInput</a:t>
            </a:r>
            <a:r>
              <a:rPr lang="en-GB" dirty="0">
                <a:solidFill>
                  <a:srgbClr val="E3116C"/>
                </a:solidFill>
                <a:effectLst/>
              </a:rPr>
              <a:t>}</a:t>
            </a:r>
            <a:r>
              <a:rPr lang="en-GB" dirty="0">
                <a:solidFill>
                  <a:srgbClr val="393A34"/>
                </a:solidFill>
                <a:effectLst/>
              </a:rPr>
              <a:t>”</a:t>
            </a:r>
            <a:br>
              <a:rPr lang="en-GB" dirty="0">
                <a:solidFill>
                  <a:srgbClr val="393A34"/>
                </a:solidFill>
                <a:effectLst/>
              </a:rPr>
            </a:br>
            <a:r>
              <a:rPr lang="en-GB" dirty="0" err="1">
                <a:solidFill>
                  <a:srgbClr val="00A4DB"/>
                </a:solidFill>
                <a:effectLst/>
              </a:rPr>
              <a:t>IsVisible</a:t>
            </a:r>
            <a:r>
              <a:rPr lang="en-GB" dirty="0">
                <a:solidFill>
                  <a:srgbClr val="393A34"/>
                </a:solidFill>
                <a:effectLst/>
              </a:rPr>
              <a:t>="</a:t>
            </a:r>
            <a:r>
              <a:rPr lang="en-GB" dirty="0">
                <a:solidFill>
                  <a:srgbClr val="E3116C"/>
                </a:solidFill>
                <a:effectLst/>
              </a:rPr>
              <a:t>{Binding !</a:t>
            </a:r>
            <a:r>
              <a:rPr lang="en-GB" dirty="0" err="1">
                <a:solidFill>
                  <a:srgbClr val="E3116C"/>
                </a:solidFill>
                <a:effectLst/>
              </a:rPr>
              <a:t>Items.Count</a:t>
            </a:r>
            <a:r>
              <a:rPr lang="en-GB" dirty="0">
                <a:solidFill>
                  <a:srgbClr val="E3116C"/>
                </a:solidFill>
                <a:effectLst/>
              </a:rPr>
              <a:t>}</a:t>
            </a:r>
            <a:r>
              <a:rPr lang="en-GB" dirty="0">
                <a:solidFill>
                  <a:srgbClr val="393A34"/>
                </a:solidFill>
                <a:effectLst/>
              </a:rPr>
              <a:t>” (0 = false, </a:t>
            </a:r>
            <a:r>
              <a:rPr lang="en-GB" dirty="0" err="1">
                <a:solidFill>
                  <a:srgbClr val="393A34"/>
                </a:solidFill>
                <a:effectLst/>
              </a:rPr>
              <a:t>ostalo</a:t>
            </a:r>
            <a:r>
              <a:rPr lang="en-GB" dirty="0">
                <a:solidFill>
                  <a:srgbClr val="393A34"/>
                </a:solidFill>
                <a:effectLst/>
              </a:rPr>
              <a:t> je true)</a:t>
            </a:r>
          </a:p>
          <a:p>
            <a:pPr>
              <a:buFont typeface="Arial" panose="020B0604020202020204" pitchFamily="34" charset="0"/>
              <a:buChar char="•"/>
            </a:pPr>
            <a:r>
              <a:rPr lang="en-GB" dirty="0" err="1">
                <a:solidFill>
                  <a:srgbClr val="393A34"/>
                </a:solidFill>
              </a:rPr>
              <a:t>Vgrajeni</a:t>
            </a:r>
            <a:r>
              <a:rPr lang="en-GB" dirty="0">
                <a:solidFill>
                  <a:srgbClr val="393A34"/>
                </a:solidFill>
              </a:rPr>
              <a:t> </a:t>
            </a:r>
            <a:r>
              <a:rPr lang="en-GB" dirty="0" err="1">
                <a:solidFill>
                  <a:srgbClr val="393A34"/>
                </a:solidFill>
              </a:rPr>
              <a:t>pretvorniki</a:t>
            </a:r>
            <a:endParaRPr lang="en-GB" dirty="0">
              <a:solidFill>
                <a:srgbClr val="393A34"/>
              </a:solidFill>
            </a:endParaRPr>
          </a:p>
          <a:p>
            <a:pPr lvl="1">
              <a:buFont typeface="Arial" panose="020B0604020202020204" pitchFamily="34" charset="0"/>
              <a:buChar char="•"/>
            </a:pPr>
            <a:r>
              <a:rPr lang="en-GB" dirty="0" err="1">
                <a:solidFill>
                  <a:srgbClr val="393A34"/>
                </a:solidFill>
                <a:effectLst/>
              </a:rPr>
              <a:t>StringConverters.IsNullOrEmpty</a:t>
            </a:r>
            <a:r>
              <a:rPr lang="en-GB" dirty="0">
                <a:solidFill>
                  <a:srgbClr val="393A34"/>
                </a:solidFill>
                <a:effectLst/>
              </a:rPr>
              <a:t>, </a:t>
            </a:r>
            <a:r>
              <a:rPr lang="en-GB" dirty="0" err="1"/>
              <a:t>IsNotNullOrEmpty</a:t>
            </a:r>
            <a:r>
              <a:rPr lang="en-GB" dirty="0"/>
              <a:t>, </a:t>
            </a:r>
            <a:r>
              <a:rPr lang="en-GB" dirty="0" err="1"/>
              <a:t>ObjectConverters.IsNull</a:t>
            </a:r>
            <a:r>
              <a:rPr lang="en-GB" dirty="0"/>
              <a:t>…</a:t>
            </a:r>
            <a:endParaRPr lang="en-GB" dirty="0">
              <a:solidFill>
                <a:srgbClr val="393A34"/>
              </a:solidFill>
              <a:effectLst/>
            </a:endParaRPr>
          </a:p>
          <a:p>
            <a:pPr>
              <a:buFont typeface="Arial" panose="020B0604020202020204" pitchFamily="34" charset="0"/>
              <a:buChar char="•"/>
            </a:pPr>
            <a:endParaRPr lang="en-GB" dirty="0"/>
          </a:p>
          <a:p>
            <a:pPr marL="0" indent="0">
              <a:buNone/>
            </a:pPr>
            <a:endParaRPr lang="en-GB" dirty="0">
              <a:latin typeface="Consolas" panose="020B0609020204030204" pitchFamily="49" charset="0"/>
              <a:cs typeface="Consolas" panose="020B0609020204030204" pitchFamily="49" charset="0"/>
            </a:endParaRPr>
          </a:p>
          <a:p>
            <a:pPr lvl="1">
              <a:buFont typeface="Arial" panose="020B0604020202020204" pitchFamily="34" charset="0"/>
              <a:buChar char="•"/>
            </a:pPr>
            <a:endParaRPr lang="en-GB" dirty="0"/>
          </a:p>
          <a:p>
            <a:pPr marL="257175" lvl="1" indent="0">
              <a:buNone/>
            </a:pPr>
            <a:endParaRPr lang="en-GB" dirty="0"/>
          </a:p>
          <a:p>
            <a:pPr marL="457200" lvl="2" indent="0">
              <a:buNone/>
            </a:pPr>
            <a:endParaRPr lang="en-GB" dirty="0">
              <a:solidFill>
                <a:srgbClr val="202020"/>
              </a:solidFill>
              <a:effectLst/>
            </a:endParaRPr>
          </a:p>
          <a:p>
            <a:pPr lvl="2">
              <a:buFont typeface="Arial" panose="020B0604020202020204" pitchFamily="34" charset="0"/>
              <a:buChar char="•"/>
            </a:pPr>
            <a:endParaRPr lang="en-GB" dirty="0"/>
          </a:p>
          <a:p>
            <a:pPr lvl="1">
              <a:buFont typeface="Arial" panose="020B0604020202020204" pitchFamily="34" charset="0"/>
              <a:buChar char="•"/>
            </a:pPr>
            <a:endParaRPr lang="en-GB" dirty="0"/>
          </a:p>
        </p:txBody>
      </p:sp>
    </p:spTree>
    <p:extLst>
      <p:ext uri="{BB962C8B-B14F-4D97-AF65-F5344CB8AC3E}">
        <p14:creationId xmlns:p14="http://schemas.microsoft.com/office/powerpoint/2010/main" val="101553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Povezovanje</a:t>
            </a:r>
            <a:endParaRPr lang="en-US" dirty="0"/>
          </a:p>
        </p:txBody>
      </p:sp>
      <p:sp>
        <p:nvSpPr>
          <p:cNvPr id="6" name="Text Placeholder 5"/>
          <p:cNvSpPr>
            <a:spLocks noGrp="1"/>
          </p:cNvSpPr>
          <p:nvPr>
            <p:ph type="body" sz="quarter" idx="10"/>
          </p:nvPr>
        </p:nvSpPr>
        <p:spPr>
          <a:xfrm>
            <a:off x="584200" y="1435497"/>
            <a:ext cx="11018520" cy="4789003"/>
          </a:xfrm>
        </p:spPr>
        <p:txBody>
          <a:bodyPr/>
          <a:lstStyle/>
          <a:p>
            <a:pPr>
              <a:buFont typeface="Arial" panose="020B0604020202020204" pitchFamily="34" charset="0"/>
              <a:buChar char="•"/>
            </a:pPr>
            <a:r>
              <a:rPr lang="en-GB" dirty="0" err="1">
                <a:solidFill>
                  <a:srgbClr val="393A34"/>
                </a:solidFill>
                <a:effectLst/>
              </a:rPr>
              <a:t>Povezovanje</a:t>
            </a:r>
            <a:r>
              <a:rPr lang="en-GB" dirty="0">
                <a:solidFill>
                  <a:srgbClr val="393A34"/>
                </a:solidFill>
                <a:effectLst/>
              </a:rPr>
              <a:t> </a:t>
            </a:r>
            <a:r>
              <a:rPr lang="en-GB" dirty="0" err="1">
                <a:solidFill>
                  <a:srgbClr val="393A34"/>
                </a:solidFill>
                <a:effectLst/>
              </a:rPr>
              <a:t>na</a:t>
            </a:r>
            <a:r>
              <a:rPr lang="en-GB" dirty="0">
                <a:solidFill>
                  <a:srgbClr val="393A34"/>
                </a:solidFill>
                <a:effectLst/>
              </a:rPr>
              <a:t> </a:t>
            </a:r>
            <a:r>
              <a:rPr lang="en-GB" dirty="0" err="1">
                <a:solidFill>
                  <a:srgbClr val="393A34"/>
                </a:solidFill>
                <a:effectLst/>
              </a:rPr>
              <a:t>lastnosti</a:t>
            </a:r>
            <a:r>
              <a:rPr lang="en-GB" dirty="0">
                <a:solidFill>
                  <a:srgbClr val="393A34"/>
                </a:solidFill>
                <a:effectLst/>
              </a:rPr>
              <a:t> Task&lt;T&gt;</a:t>
            </a:r>
            <a:br>
              <a:rPr lang="en-GB" dirty="0">
                <a:solidFill>
                  <a:srgbClr val="393A34"/>
                </a:solidFill>
                <a:effectLst/>
              </a:rPr>
            </a:br>
            <a:r>
              <a:rPr lang="en-GB" sz="2400" dirty="0">
                <a:solidFill>
                  <a:srgbClr val="393A34"/>
                </a:solidFill>
                <a:effectLst/>
                <a:latin typeface="Consolas" panose="020B0609020204030204" pitchFamily="49" charset="0"/>
                <a:cs typeface="Consolas" panose="020B0609020204030204" pitchFamily="49" charset="0"/>
              </a:rPr>
              <a:t>&lt;</a:t>
            </a:r>
            <a:r>
              <a:rPr lang="en-GB" sz="2400" dirty="0" err="1">
                <a:solidFill>
                  <a:srgbClr val="00009F"/>
                </a:solidFill>
                <a:effectLst/>
                <a:latin typeface="Consolas" panose="020B0609020204030204" pitchFamily="49" charset="0"/>
                <a:cs typeface="Consolas" panose="020B0609020204030204" pitchFamily="49" charset="0"/>
              </a:rPr>
              <a:t>TextBlock</a:t>
            </a:r>
            <a:r>
              <a:rPr lang="en-GB" sz="2400" dirty="0">
                <a:solidFill>
                  <a:srgbClr val="00009F"/>
                </a:solidFill>
                <a:effectLst/>
                <a:latin typeface="Consolas" panose="020B0609020204030204" pitchFamily="49" charset="0"/>
                <a:cs typeface="Consolas" panose="020B0609020204030204" pitchFamily="49" charset="0"/>
              </a:rPr>
              <a:t> </a:t>
            </a:r>
            <a:r>
              <a:rPr lang="en-GB" sz="2400" dirty="0">
                <a:solidFill>
                  <a:srgbClr val="00A4DB"/>
                </a:solidFill>
                <a:effectLst/>
                <a:latin typeface="Consolas" panose="020B0609020204030204" pitchFamily="49" charset="0"/>
                <a:cs typeface="Consolas" panose="020B0609020204030204" pitchFamily="49" charset="0"/>
              </a:rPr>
              <a:t>Text</a:t>
            </a:r>
            <a:r>
              <a:rPr lang="en-GB" sz="2400" dirty="0">
                <a:solidFill>
                  <a:srgbClr val="393A34"/>
                </a:solidFill>
                <a:effectLst/>
                <a:latin typeface="Consolas" panose="020B0609020204030204" pitchFamily="49" charset="0"/>
                <a:cs typeface="Consolas" panose="020B0609020204030204" pitchFamily="49" charset="0"/>
              </a:rPr>
              <a:t>="</a:t>
            </a:r>
            <a:r>
              <a:rPr lang="en-GB" sz="2400" dirty="0">
                <a:solidFill>
                  <a:srgbClr val="E3116C"/>
                </a:solidFill>
                <a:effectLst/>
                <a:latin typeface="Consolas" panose="020B0609020204030204" pitchFamily="49" charset="0"/>
                <a:cs typeface="Consolas" panose="020B0609020204030204" pitchFamily="49" charset="0"/>
              </a:rPr>
              <a:t>{Binding </a:t>
            </a:r>
            <a:r>
              <a:rPr lang="en-GB" sz="2400" dirty="0" err="1">
                <a:solidFill>
                  <a:srgbClr val="E3116C"/>
                </a:solidFill>
                <a:effectLst/>
                <a:latin typeface="Consolas" panose="020B0609020204030204" pitchFamily="49" charset="0"/>
                <a:cs typeface="Consolas" panose="020B0609020204030204" pitchFamily="49" charset="0"/>
              </a:rPr>
              <a:t>MojAsinhroniTekst</a:t>
            </a:r>
            <a:r>
              <a:rPr lang="en-GB" sz="2400" dirty="0">
                <a:solidFill>
                  <a:srgbClr val="E3116C"/>
                </a:solidFill>
                <a:effectLst/>
                <a:latin typeface="Consolas" panose="020B0609020204030204" pitchFamily="49" charset="0"/>
                <a:cs typeface="Consolas" panose="020B0609020204030204" pitchFamily="49" charset="0"/>
              </a:rPr>
              <a:t>^, </a:t>
            </a:r>
            <a:r>
              <a:rPr lang="en-GB" sz="2400" dirty="0" err="1">
                <a:solidFill>
                  <a:srgbClr val="E3116C"/>
                </a:solidFill>
                <a:effectLst/>
                <a:latin typeface="Consolas" panose="020B0609020204030204" pitchFamily="49" charset="0"/>
                <a:cs typeface="Consolas" panose="020B0609020204030204" pitchFamily="49" charset="0"/>
              </a:rPr>
              <a:t>FallbackValue</a:t>
            </a:r>
            <a:r>
              <a:rPr lang="en-GB" sz="2400" dirty="0">
                <a:solidFill>
                  <a:srgbClr val="E3116C"/>
                </a:solidFill>
                <a:effectLst/>
                <a:latin typeface="Consolas" panose="020B0609020204030204" pitchFamily="49" charset="0"/>
                <a:cs typeface="Consolas" panose="020B0609020204030204" pitchFamily="49" charset="0"/>
              </a:rPr>
              <a:t>=</a:t>
            </a:r>
            <a:r>
              <a:rPr lang="en-GB" sz="2400" dirty="0">
                <a:solidFill>
                  <a:srgbClr val="393A34"/>
                </a:solidFill>
                <a:effectLst/>
                <a:latin typeface="Consolas" panose="020B0609020204030204" pitchFamily="49" charset="0"/>
                <a:cs typeface="Consolas" panose="020B0609020204030204" pitchFamily="49" charset="0"/>
              </a:rPr>
              <a:t>'</a:t>
            </a:r>
            <a:r>
              <a:rPr lang="en-GB" sz="2400" dirty="0" err="1">
                <a:solidFill>
                  <a:srgbClr val="E3116C"/>
                </a:solidFill>
                <a:effectLst/>
                <a:latin typeface="Consolas" panose="020B0609020204030204" pitchFamily="49" charset="0"/>
                <a:cs typeface="Consolas" panose="020B0609020204030204" pitchFamily="49" charset="0"/>
              </a:rPr>
              <a:t>Samo</a:t>
            </a:r>
            <a:r>
              <a:rPr lang="en-GB" sz="2400" dirty="0">
                <a:solidFill>
                  <a:srgbClr val="E3116C"/>
                </a:solidFill>
                <a:effectLst/>
                <a:latin typeface="Consolas" panose="020B0609020204030204" pitchFamily="49" charset="0"/>
                <a:cs typeface="Consolas" panose="020B0609020204030204" pitchFamily="49" charset="0"/>
              </a:rPr>
              <a:t> </a:t>
            </a:r>
            <a:r>
              <a:rPr lang="en-GB" sz="2400" dirty="0" err="1">
                <a:solidFill>
                  <a:srgbClr val="E3116C"/>
                </a:solidFill>
                <a:effectLst/>
                <a:latin typeface="Consolas" panose="020B0609020204030204" pitchFamily="49" charset="0"/>
                <a:cs typeface="Consolas" panose="020B0609020204030204" pitchFamily="49" charset="0"/>
              </a:rPr>
              <a:t>malo</a:t>
            </a:r>
            <a:r>
              <a:rPr lang="en-GB" sz="2400" dirty="0">
                <a:solidFill>
                  <a:srgbClr val="E3116C"/>
                </a:solidFill>
                <a:effectLst/>
                <a:latin typeface="Consolas" panose="020B0609020204030204" pitchFamily="49" charset="0"/>
                <a:cs typeface="Consolas" panose="020B0609020204030204" pitchFamily="49" charset="0"/>
              </a:rPr>
              <a:t> </a:t>
            </a:r>
            <a:r>
              <a:rPr lang="en-GB" sz="2400" dirty="0" err="1">
                <a:solidFill>
                  <a:srgbClr val="E3116C"/>
                </a:solidFill>
                <a:effectLst/>
                <a:latin typeface="Consolas" panose="020B0609020204030204" pitchFamily="49" charset="0"/>
                <a:cs typeface="Consolas" panose="020B0609020204030204" pitchFamily="49" charset="0"/>
              </a:rPr>
              <a:t>bo</a:t>
            </a:r>
            <a:r>
              <a:rPr lang="en-GB" sz="2400" dirty="0">
                <a:solidFill>
                  <a:srgbClr val="E3116C"/>
                </a:solidFill>
                <a:effectLst/>
                <a:latin typeface="Consolas" panose="020B0609020204030204" pitchFamily="49" charset="0"/>
                <a:cs typeface="Consolas" panose="020B0609020204030204" pitchFamily="49" charset="0"/>
              </a:rPr>
              <a:t> </a:t>
            </a:r>
            <a:r>
              <a:rPr lang="en-GB" sz="2400" dirty="0" err="1">
                <a:solidFill>
                  <a:srgbClr val="E3116C"/>
                </a:solidFill>
                <a:effectLst/>
                <a:latin typeface="Consolas" panose="020B0609020204030204" pitchFamily="49" charset="0"/>
                <a:cs typeface="Consolas" panose="020B0609020204030204" pitchFamily="49" charset="0"/>
              </a:rPr>
              <a:t>trajalo</a:t>
            </a:r>
            <a:r>
              <a:rPr lang="en-GB" sz="2400" dirty="0">
                <a:solidFill>
                  <a:srgbClr val="393A34"/>
                </a:solidFill>
                <a:effectLst/>
                <a:latin typeface="Consolas" panose="020B0609020204030204" pitchFamily="49" charset="0"/>
                <a:cs typeface="Consolas" panose="020B0609020204030204" pitchFamily="49" charset="0"/>
              </a:rPr>
              <a:t>'</a:t>
            </a:r>
            <a:r>
              <a:rPr lang="en-GB" sz="2400" dirty="0">
                <a:solidFill>
                  <a:srgbClr val="E3116C"/>
                </a:solidFill>
                <a:effectLst/>
                <a:latin typeface="Consolas" panose="020B0609020204030204" pitchFamily="49" charset="0"/>
                <a:cs typeface="Consolas" panose="020B0609020204030204" pitchFamily="49" charset="0"/>
              </a:rPr>
              <a:t>}</a:t>
            </a:r>
            <a:r>
              <a:rPr lang="en-GB" sz="2400" dirty="0">
                <a:solidFill>
                  <a:srgbClr val="393A34"/>
                </a:solidFill>
                <a:effectLst/>
                <a:latin typeface="Consolas" panose="020B0609020204030204" pitchFamily="49" charset="0"/>
                <a:cs typeface="Consolas" panose="020B0609020204030204" pitchFamily="49" charset="0"/>
              </a:rPr>
              <a:t>"</a:t>
            </a:r>
            <a:r>
              <a:rPr lang="en-GB" sz="2400" dirty="0">
                <a:solidFill>
                  <a:srgbClr val="00009F"/>
                </a:solidFill>
                <a:effectLst/>
                <a:latin typeface="Consolas" panose="020B0609020204030204" pitchFamily="49" charset="0"/>
                <a:cs typeface="Consolas" panose="020B0609020204030204" pitchFamily="49" charset="0"/>
              </a:rPr>
              <a:t> </a:t>
            </a:r>
            <a:r>
              <a:rPr lang="en-GB" sz="2400" dirty="0">
                <a:solidFill>
                  <a:srgbClr val="393A34"/>
                </a:solidFill>
                <a:effectLst/>
                <a:latin typeface="Consolas" panose="020B0609020204030204" pitchFamily="49" charset="0"/>
                <a:cs typeface="Consolas" panose="020B0609020204030204" pitchFamily="49" charset="0"/>
              </a:rPr>
              <a:t>/&gt;</a:t>
            </a:r>
          </a:p>
          <a:p>
            <a:pPr>
              <a:buFont typeface="Arial" panose="020B0604020202020204" pitchFamily="34" charset="0"/>
              <a:buChar char="•"/>
            </a:pPr>
            <a:r>
              <a:rPr lang="en-GB" dirty="0" err="1"/>
              <a:t>Povezovanje</a:t>
            </a:r>
            <a:r>
              <a:rPr lang="en-GB" dirty="0"/>
              <a:t> </a:t>
            </a:r>
            <a:r>
              <a:rPr lang="en-GB" dirty="0" err="1"/>
              <a:t>na</a:t>
            </a:r>
            <a:r>
              <a:rPr lang="en-GB" dirty="0"/>
              <a:t> </a:t>
            </a:r>
            <a:r>
              <a:rPr lang="en-GB" dirty="0" err="1"/>
              <a:t>IObservable</a:t>
            </a:r>
            <a:r>
              <a:rPr lang="en-GB" dirty="0"/>
              <a:t>&lt;T&gt;</a:t>
            </a:r>
            <a:br>
              <a:rPr lang="en-GB" dirty="0"/>
            </a:br>
            <a:r>
              <a:rPr lang="en-GB" sz="2400" dirty="0">
                <a:solidFill>
                  <a:srgbClr val="393A34"/>
                </a:solidFill>
                <a:effectLst/>
                <a:latin typeface="Consolas" panose="020B0609020204030204" pitchFamily="49" charset="0"/>
                <a:cs typeface="Consolas" panose="020B0609020204030204" pitchFamily="49" charset="0"/>
              </a:rPr>
              <a:t>&lt;</a:t>
            </a:r>
            <a:r>
              <a:rPr lang="en-GB" sz="2400" dirty="0" err="1">
                <a:solidFill>
                  <a:srgbClr val="00009F"/>
                </a:solidFill>
                <a:effectLst/>
                <a:latin typeface="Consolas" panose="020B0609020204030204" pitchFamily="49" charset="0"/>
                <a:cs typeface="Consolas" panose="020B0609020204030204" pitchFamily="49" charset="0"/>
              </a:rPr>
              <a:t>TextBlock</a:t>
            </a:r>
            <a:r>
              <a:rPr lang="en-GB" sz="2400" dirty="0">
                <a:solidFill>
                  <a:srgbClr val="00009F"/>
                </a:solidFill>
                <a:effectLst/>
                <a:latin typeface="Consolas" panose="020B0609020204030204" pitchFamily="49" charset="0"/>
                <a:cs typeface="Consolas" panose="020B0609020204030204" pitchFamily="49" charset="0"/>
              </a:rPr>
              <a:t> </a:t>
            </a:r>
            <a:r>
              <a:rPr lang="en-GB" sz="2400" dirty="0">
                <a:solidFill>
                  <a:srgbClr val="00A4DB"/>
                </a:solidFill>
                <a:effectLst/>
                <a:latin typeface="Consolas" panose="020B0609020204030204" pitchFamily="49" charset="0"/>
                <a:cs typeface="Consolas" panose="020B0609020204030204" pitchFamily="49" charset="0"/>
              </a:rPr>
              <a:t>Text</a:t>
            </a:r>
            <a:r>
              <a:rPr lang="en-GB" sz="2400" dirty="0">
                <a:solidFill>
                  <a:srgbClr val="393A34"/>
                </a:solidFill>
                <a:effectLst/>
                <a:latin typeface="Consolas" panose="020B0609020204030204" pitchFamily="49" charset="0"/>
                <a:cs typeface="Consolas" panose="020B0609020204030204" pitchFamily="49" charset="0"/>
              </a:rPr>
              <a:t>="</a:t>
            </a:r>
            <a:r>
              <a:rPr lang="en-GB" sz="2400" dirty="0">
                <a:solidFill>
                  <a:srgbClr val="E3116C"/>
                </a:solidFill>
                <a:effectLst/>
                <a:latin typeface="Consolas" panose="020B0609020204030204" pitchFamily="49" charset="0"/>
                <a:cs typeface="Consolas" panose="020B0609020204030204" pitchFamily="49" charset="0"/>
              </a:rPr>
              <a:t>{Binding </a:t>
            </a:r>
            <a:r>
              <a:rPr lang="en-GB" sz="2400" dirty="0" err="1">
                <a:solidFill>
                  <a:srgbClr val="E3116C"/>
                </a:solidFill>
                <a:effectLst/>
                <a:latin typeface="Consolas" panose="020B0609020204030204" pitchFamily="49" charset="0"/>
                <a:cs typeface="Consolas" panose="020B0609020204030204" pitchFamily="49" charset="0"/>
              </a:rPr>
              <a:t>Naziv</a:t>
            </a:r>
            <a:r>
              <a:rPr lang="en-GB" sz="2400" dirty="0">
                <a:solidFill>
                  <a:srgbClr val="E3116C"/>
                </a:solidFill>
                <a:effectLst/>
                <a:latin typeface="Consolas" panose="020B0609020204030204" pitchFamily="49" charset="0"/>
                <a:cs typeface="Consolas" panose="020B0609020204030204" pitchFamily="49" charset="0"/>
              </a:rPr>
              <a:t>^.Length}</a:t>
            </a:r>
            <a:r>
              <a:rPr lang="en-GB" sz="2400" dirty="0">
                <a:solidFill>
                  <a:srgbClr val="393A34"/>
                </a:solidFill>
                <a:effectLst/>
                <a:latin typeface="Consolas" panose="020B0609020204030204" pitchFamily="49" charset="0"/>
                <a:cs typeface="Consolas" panose="020B0609020204030204" pitchFamily="49" charset="0"/>
              </a:rPr>
              <a:t>"/&gt;</a:t>
            </a:r>
          </a:p>
          <a:p>
            <a:pPr>
              <a:buFont typeface="Arial" panose="020B0604020202020204" pitchFamily="34" charset="0"/>
              <a:buChar char="•"/>
            </a:pPr>
            <a:r>
              <a:rPr lang="en-GB" dirty="0" err="1">
                <a:solidFill>
                  <a:srgbClr val="393A34"/>
                </a:solidFill>
                <a:effectLst/>
              </a:rPr>
              <a:t>Direktno</a:t>
            </a:r>
            <a:r>
              <a:rPr lang="en-GB" dirty="0">
                <a:solidFill>
                  <a:srgbClr val="393A34"/>
                </a:solidFill>
                <a:effectLst/>
              </a:rPr>
              <a:t> </a:t>
            </a:r>
            <a:r>
              <a:rPr lang="en-GB" dirty="0" err="1">
                <a:solidFill>
                  <a:srgbClr val="393A34"/>
                </a:solidFill>
                <a:effectLst/>
              </a:rPr>
              <a:t>na</a:t>
            </a:r>
            <a:r>
              <a:rPr lang="en-GB" dirty="0">
                <a:solidFill>
                  <a:srgbClr val="393A34"/>
                </a:solidFill>
                <a:effectLst/>
              </a:rPr>
              <a:t> </a:t>
            </a:r>
            <a:r>
              <a:rPr lang="en-GB" dirty="0" err="1">
                <a:solidFill>
                  <a:srgbClr val="393A34"/>
                </a:solidFill>
                <a:effectLst/>
              </a:rPr>
              <a:t>metodo</a:t>
            </a:r>
            <a:r>
              <a:rPr lang="en-GB" dirty="0">
                <a:solidFill>
                  <a:srgbClr val="393A34"/>
                </a:solidFill>
                <a:effectLst/>
              </a:rPr>
              <a:t> (</a:t>
            </a:r>
            <a:r>
              <a:rPr lang="en-GB" dirty="0" err="1">
                <a:solidFill>
                  <a:srgbClr val="393A34"/>
                </a:solidFill>
                <a:effectLst/>
              </a:rPr>
              <a:t>brez</a:t>
            </a:r>
            <a:r>
              <a:rPr lang="en-GB" dirty="0">
                <a:solidFill>
                  <a:srgbClr val="393A34"/>
                </a:solidFill>
                <a:effectLst/>
              </a:rPr>
              <a:t> </a:t>
            </a:r>
            <a:r>
              <a:rPr lang="en-GB" dirty="0" err="1">
                <a:solidFill>
                  <a:srgbClr val="393A34"/>
                </a:solidFill>
                <a:effectLst/>
                <a:latin typeface="Consolas" panose="020B0609020204030204" pitchFamily="49" charset="0"/>
                <a:cs typeface="Consolas" panose="020B0609020204030204" pitchFamily="49" charset="0"/>
              </a:rPr>
              <a:t>ICommand</a:t>
            </a:r>
            <a:r>
              <a:rPr lang="en-GB" dirty="0">
                <a:solidFill>
                  <a:srgbClr val="393A34"/>
                </a:solidFill>
                <a:effectLst/>
              </a:rPr>
              <a:t>)</a:t>
            </a:r>
            <a:endParaRPr lang="en-GB" dirty="0">
              <a:latin typeface="Segoe UI" panose="020B0502040204020203" pitchFamily="34" charset="0"/>
              <a:cs typeface="Segoe UI" panose="020B0502040204020203" pitchFamily="34" charset="0"/>
            </a:endParaRPr>
          </a:p>
          <a:p>
            <a:pPr marL="0" indent="0">
              <a:buNone/>
            </a:pPr>
            <a:endParaRPr lang="en-GB" dirty="0">
              <a:latin typeface="Consolas" panose="020B0609020204030204" pitchFamily="49" charset="0"/>
              <a:cs typeface="Consolas" panose="020B0609020204030204" pitchFamily="49" charset="0"/>
            </a:endParaRPr>
          </a:p>
          <a:p>
            <a:pPr lvl="1">
              <a:buFont typeface="Arial" panose="020B0604020202020204" pitchFamily="34" charset="0"/>
              <a:buChar char="•"/>
            </a:pPr>
            <a:endParaRPr lang="en-GB" dirty="0"/>
          </a:p>
          <a:p>
            <a:pPr marL="257175" lvl="1" indent="0">
              <a:buNone/>
            </a:pPr>
            <a:endParaRPr lang="en-GB" dirty="0"/>
          </a:p>
          <a:p>
            <a:pPr marL="457200" lvl="2" indent="0">
              <a:buNone/>
            </a:pPr>
            <a:endParaRPr lang="en-GB" dirty="0">
              <a:solidFill>
                <a:srgbClr val="202020"/>
              </a:solidFill>
              <a:effectLst/>
            </a:endParaRPr>
          </a:p>
          <a:p>
            <a:pPr lvl="2">
              <a:buFont typeface="Arial" panose="020B0604020202020204" pitchFamily="34" charset="0"/>
              <a:buChar char="•"/>
            </a:pPr>
            <a:endParaRPr lang="en-GB" dirty="0"/>
          </a:p>
          <a:p>
            <a:pPr lvl="1">
              <a:buFont typeface="Arial" panose="020B0604020202020204" pitchFamily="34" charset="0"/>
              <a:buChar char="•"/>
            </a:pPr>
            <a:endParaRPr lang="en-GB" dirty="0"/>
          </a:p>
        </p:txBody>
      </p:sp>
    </p:spTree>
    <p:extLst>
      <p:ext uri="{BB962C8B-B14F-4D97-AF65-F5344CB8AC3E}">
        <p14:creationId xmlns:p14="http://schemas.microsoft.com/office/powerpoint/2010/main" val="4137830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Testiranje</a:t>
            </a:r>
            <a:r>
              <a:rPr lang="en-US" dirty="0"/>
              <a:t> – </a:t>
            </a:r>
            <a:r>
              <a:rPr lang="en-US" dirty="0" err="1"/>
              <a:t>brezoblično</a:t>
            </a:r>
            <a:r>
              <a:rPr lang="en-US" dirty="0"/>
              <a:t> (headless)</a:t>
            </a:r>
          </a:p>
        </p:txBody>
      </p:sp>
      <p:sp>
        <p:nvSpPr>
          <p:cNvPr id="6" name="Text Placeholder 5"/>
          <p:cNvSpPr>
            <a:spLocks noGrp="1"/>
          </p:cNvSpPr>
          <p:nvPr>
            <p:ph type="body" sz="quarter" idx="10"/>
          </p:nvPr>
        </p:nvSpPr>
        <p:spPr>
          <a:xfrm>
            <a:off x="584200" y="1435497"/>
            <a:ext cx="11018520" cy="3459409"/>
          </a:xfrm>
        </p:spPr>
        <p:txBody>
          <a:bodyPr/>
          <a:lstStyle/>
          <a:p>
            <a:pPr>
              <a:buFont typeface="Arial" panose="020B0604020202020204" pitchFamily="34" charset="0"/>
              <a:buChar char="•"/>
            </a:pPr>
            <a:r>
              <a:rPr lang="en-GB" dirty="0" err="1"/>
              <a:t>Grafični</a:t>
            </a:r>
            <a:r>
              <a:rPr lang="en-GB" dirty="0"/>
              <a:t> </a:t>
            </a:r>
            <a:r>
              <a:rPr lang="en-GB" dirty="0" err="1"/>
              <a:t>vmesnik</a:t>
            </a:r>
            <a:r>
              <a:rPr lang="en-GB" dirty="0"/>
              <a:t> </a:t>
            </a:r>
            <a:r>
              <a:rPr lang="en-GB" dirty="0" err="1"/>
              <a:t>ni</a:t>
            </a:r>
            <a:r>
              <a:rPr lang="en-GB" dirty="0"/>
              <a:t> </a:t>
            </a:r>
            <a:r>
              <a:rPr lang="en-GB" dirty="0" err="1"/>
              <a:t>potreben</a:t>
            </a:r>
            <a:endParaRPr lang="en-GB" dirty="0"/>
          </a:p>
          <a:p>
            <a:pPr lvl="1">
              <a:buFont typeface="Arial" panose="020B0604020202020204" pitchFamily="34" charset="0"/>
              <a:buChar char="•"/>
            </a:pPr>
            <a:r>
              <a:rPr lang="en-GB" dirty="0" err="1"/>
              <a:t>Možno</a:t>
            </a:r>
            <a:r>
              <a:rPr lang="en-GB" dirty="0"/>
              <a:t> je </a:t>
            </a:r>
            <a:r>
              <a:rPr lang="en-GB" dirty="0" err="1"/>
              <a:t>shraniti</a:t>
            </a:r>
            <a:r>
              <a:rPr lang="en-GB" dirty="0"/>
              <a:t> </a:t>
            </a:r>
            <a:r>
              <a:rPr lang="en-GB" dirty="0" err="1"/>
              <a:t>zadnje</a:t>
            </a:r>
            <a:r>
              <a:rPr lang="en-GB" dirty="0"/>
              <a:t> </a:t>
            </a:r>
            <a:r>
              <a:rPr lang="en-GB" dirty="0" err="1"/>
              <a:t>izrisano</a:t>
            </a:r>
            <a:r>
              <a:rPr lang="en-GB" dirty="0"/>
              <a:t> </a:t>
            </a:r>
            <a:r>
              <a:rPr lang="en-GB" dirty="0" err="1"/>
              <a:t>grafiko</a:t>
            </a:r>
            <a:endParaRPr lang="en-GB" dirty="0"/>
          </a:p>
          <a:p>
            <a:pPr>
              <a:buFont typeface="Arial" panose="020B0604020202020204" pitchFamily="34" charset="0"/>
              <a:buChar char="•"/>
            </a:pPr>
            <a:r>
              <a:rPr lang="en-GB" dirty="0" err="1"/>
              <a:t>Podpora</a:t>
            </a:r>
            <a:r>
              <a:rPr lang="en-GB" dirty="0"/>
              <a:t> </a:t>
            </a:r>
            <a:r>
              <a:rPr lang="en-GB" dirty="0" err="1"/>
              <a:t>NUnit</a:t>
            </a:r>
            <a:r>
              <a:rPr lang="en-GB" dirty="0"/>
              <a:t> in </a:t>
            </a:r>
            <a:r>
              <a:rPr lang="en-GB" dirty="0" err="1"/>
              <a:t>xUnit</a:t>
            </a:r>
            <a:endParaRPr lang="en-GB" dirty="0"/>
          </a:p>
          <a:p>
            <a:pPr>
              <a:buFont typeface="Arial" panose="020B0604020202020204" pitchFamily="34" charset="0"/>
              <a:buChar char="•"/>
            </a:pPr>
            <a:r>
              <a:rPr lang="en-GB" dirty="0" err="1"/>
              <a:t>Simulacija</a:t>
            </a:r>
            <a:r>
              <a:rPr lang="en-GB" dirty="0"/>
              <a:t> </a:t>
            </a:r>
            <a:r>
              <a:rPr lang="en-GB" dirty="0" err="1"/>
              <a:t>interakcije</a:t>
            </a:r>
            <a:endParaRPr lang="en-GB" dirty="0"/>
          </a:p>
          <a:p>
            <a:pPr lvl="1">
              <a:buFont typeface="Arial" panose="020B0604020202020204" pitchFamily="34" charset="0"/>
              <a:buChar char="•"/>
            </a:pPr>
            <a:r>
              <a:rPr lang="en-GB" dirty="0" err="1">
                <a:latin typeface="Consolas" panose="020B0609020204030204" pitchFamily="49" charset="0"/>
                <a:cs typeface="Consolas" panose="020B0609020204030204" pitchFamily="49" charset="0"/>
              </a:rPr>
              <a:t>Window.KeyPress</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Window.KeyRelease</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Window.KeyTextInput</a:t>
            </a:r>
            <a:endParaRPr lang="en-GB" dirty="0">
              <a:latin typeface="Consolas" panose="020B0609020204030204" pitchFamily="49" charset="0"/>
              <a:cs typeface="Consolas" panose="020B0609020204030204" pitchFamily="49" charset="0"/>
            </a:endParaRPr>
          </a:p>
          <a:p>
            <a:pPr lvl="1">
              <a:buFont typeface="Arial" panose="020B0604020202020204" pitchFamily="34" charset="0"/>
              <a:buChar char="•"/>
            </a:pPr>
            <a:r>
              <a:rPr lang="en-GB" dirty="0" err="1">
                <a:latin typeface="Consolas" panose="020B0609020204030204" pitchFamily="49" charset="0"/>
                <a:cs typeface="Consolas" panose="020B0609020204030204" pitchFamily="49" charset="0"/>
              </a:rPr>
              <a:t>Window.MouseDown</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MouseMove</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MouseUp</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MouseWheel</a:t>
            </a:r>
            <a:r>
              <a:rPr lang="en-GB" dirty="0">
                <a:latin typeface="Consolas" panose="020B0609020204030204" pitchFamily="49" charset="0"/>
                <a:cs typeface="Consolas" panose="020B0609020204030204" pitchFamily="49" charset="0"/>
              </a:rPr>
              <a:t>, </a:t>
            </a:r>
            <a:r>
              <a:rPr lang="en-GB" dirty="0" err="1">
                <a:latin typeface="Consolas" panose="020B0609020204030204" pitchFamily="49" charset="0"/>
                <a:cs typeface="Consolas" panose="020B0609020204030204" pitchFamily="49" charset="0"/>
              </a:rPr>
              <a:t>DragDrop</a:t>
            </a:r>
            <a:endParaRPr lang="en-GB" dirty="0"/>
          </a:p>
          <a:p>
            <a:pPr>
              <a:buFont typeface="Arial" panose="020B0604020202020204" pitchFamily="34" charset="0"/>
              <a:buChar char="•"/>
            </a:pPr>
            <a:r>
              <a:rPr lang="en-GB" dirty="0" err="1"/>
              <a:t>Simulacija</a:t>
            </a:r>
            <a:r>
              <a:rPr lang="en-GB" dirty="0"/>
              <a:t> </a:t>
            </a:r>
            <a:r>
              <a:rPr lang="en-GB" dirty="0" err="1"/>
              <a:t>zamika</a:t>
            </a:r>
            <a:r>
              <a:rPr lang="en-GB" dirty="0"/>
              <a:t> </a:t>
            </a:r>
            <a:r>
              <a:rPr lang="en-GB" dirty="0" err="1"/>
              <a:t>uporabnika</a:t>
            </a:r>
            <a:endParaRPr lang="en-GB" dirty="0"/>
          </a:p>
          <a:p>
            <a:pPr lvl="1">
              <a:buFont typeface="Arial" panose="020B0604020202020204" pitchFamily="34" charset="0"/>
              <a:buChar char="•"/>
            </a:pPr>
            <a:r>
              <a:rPr lang="en-GB" dirty="0" err="1">
                <a:solidFill>
                  <a:srgbClr val="393A34"/>
                </a:solidFill>
                <a:effectLst/>
                <a:latin typeface="Consolas" panose="020B0609020204030204" pitchFamily="49" charset="0"/>
                <a:cs typeface="Consolas" panose="020B0609020204030204" pitchFamily="49" charset="0"/>
              </a:rPr>
              <a:t>Dispatcher.UIThread.</a:t>
            </a:r>
            <a:r>
              <a:rPr lang="en-GB" dirty="0" err="1">
                <a:solidFill>
                  <a:srgbClr val="D73A49"/>
                </a:solidFill>
                <a:effectLst/>
                <a:latin typeface="Consolas" panose="020B0609020204030204" pitchFamily="49" charset="0"/>
                <a:cs typeface="Consolas" panose="020B0609020204030204" pitchFamily="49" charset="0"/>
              </a:rPr>
              <a:t>RunJobs</a:t>
            </a:r>
            <a:r>
              <a:rPr lang="en-GB" dirty="0">
                <a:solidFill>
                  <a:srgbClr val="393A34"/>
                </a:solidFill>
                <a:effectLst/>
                <a:latin typeface="Consolas" panose="020B0609020204030204" pitchFamily="49" charset="0"/>
                <a:cs typeface="Consolas" panose="020B0609020204030204" pitchFamily="49" charset="0"/>
              </a:rPr>
              <a:t>();</a:t>
            </a:r>
            <a:endParaRPr lang="en-GB"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4273795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en-SI" dirty="0"/>
              <a:t>Demo – brezoblično testiranje</a:t>
            </a:r>
            <a:endParaRPr lang="en-HR"/>
          </a:p>
        </p:txBody>
      </p:sp>
    </p:spTree>
    <p:extLst>
      <p:ext uri="{BB962C8B-B14F-4D97-AF65-F5344CB8AC3E}">
        <p14:creationId xmlns:p14="http://schemas.microsoft.com/office/powerpoint/2010/main" val="37814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err="1"/>
              <a:t>Povezave</a:t>
            </a:r>
            <a:endParaRPr lang="en-US" dirty="0"/>
          </a:p>
        </p:txBody>
      </p:sp>
      <p:sp>
        <p:nvSpPr>
          <p:cNvPr id="6" name="Text Placeholder 5"/>
          <p:cNvSpPr>
            <a:spLocks noGrp="1"/>
          </p:cNvSpPr>
          <p:nvPr>
            <p:ph type="body" sz="quarter" idx="10"/>
          </p:nvPr>
        </p:nvSpPr>
        <p:spPr>
          <a:xfrm>
            <a:off x="584200" y="1435497"/>
            <a:ext cx="11018520" cy="4653582"/>
          </a:xfrm>
        </p:spPr>
        <p:txBody>
          <a:bodyPr/>
          <a:lstStyle/>
          <a:p>
            <a:pPr>
              <a:buFont typeface="Arial" panose="020B0604020202020204" pitchFamily="34" charset="0"/>
              <a:buChar char="•"/>
            </a:pPr>
            <a:r>
              <a:rPr lang="en-GB" dirty="0"/>
              <a:t>Avalonia</a:t>
            </a:r>
            <a:br>
              <a:rPr lang="en-GB" dirty="0"/>
            </a:br>
            <a:r>
              <a:rPr lang="en-GB" dirty="0">
                <a:hlinkClick r:id="rId3"/>
              </a:rPr>
              <a:t>https://avaloniaui.net/</a:t>
            </a:r>
            <a:endParaRPr lang="en-GB" dirty="0"/>
          </a:p>
          <a:p>
            <a:pPr>
              <a:buFont typeface="Arial" panose="020B0604020202020204" pitchFamily="34" charset="0"/>
              <a:buChar char="•"/>
            </a:pPr>
            <a:r>
              <a:rPr lang="en-GB" dirty="0" err="1"/>
              <a:t>Dokumentacija</a:t>
            </a:r>
            <a:br>
              <a:rPr lang="en-GB" dirty="0"/>
            </a:br>
            <a:r>
              <a:rPr lang="en-GB" dirty="0">
                <a:hlinkClick r:id="rId4"/>
              </a:rPr>
              <a:t>https://docs.avaloniaui.net/</a:t>
            </a:r>
            <a:endParaRPr lang="en-GB" dirty="0"/>
          </a:p>
          <a:p>
            <a:pPr>
              <a:buFont typeface="Arial" panose="020B0604020202020204" pitchFamily="34" charset="0"/>
              <a:buChar char="•"/>
            </a:pPr>
            <a:r>
              <a:rPr lang="en-GB" dirty="0" err="1"/>
              <a:t>Odlagališče</a:t>
            </a:r>
            <a:br>
              <a:rPr lang="en-GB" dirty="0"/>
            </a:br>
            <a:r>
              <a:rPr lang="en-GB" dirty="0">
                <a:hlinkClick r:id="rId5"/>
              </a:rPr>
              <a:t>https://github.com/avaloniaui/avalonia</a:t>
            </a:r>
            <a:endParaRPr lang="en-GB" dirty="0">
              <a:latin typeface="Consolas" panose="020B0609020204030204" pitchFamily="49" charset="0"/>
              <a:cs typeface="Consolas" panose="020B0609020204030204" pitchFamily="49" charset="0"/>
            </a:endParaRPr>
          </a:p>
          <a:p>
            <a:pPr>
              <a:buFont typeface="Arial" panose="020B0604020202020204" pitchFamily="34" charset="0"/>
              <a:buChar char="•"/>
            </a:pPr>
            <a:r>
              <a:rPr lang="en-GB" dirty="0" err="1"/>
              <a:t>Testiranje</a:t>
            </a:r>
            <a:r>
              <a:rPr lang="en-GB" dirty="0"/>
              <a:t> </a:t>
            </a:r>
            <a:r>
              <a:rPr lang="en-GB" dirty="0" err="1"/>
              <a:t>selektorjev</a:t>
            </a:r>
            <a:r>
              <a:rPr lang="en-GB" dirty="0"/>
              <a:t> (</a:t>
            </a:r>
            <a:r>
              <a:rPr lang="en-GB" dirty="0">
                <a:latin typeface="Consolas" panose="020B0609020204030204" pitchFamily="49" charset="0"/>
                <a:cs typeface="Consolas" panose="020B0609020204030204" pitchFamily="49" charset="0"/>
              </a:rPr>
              <a:t>nth-child</a:t>
            </a:r>
            <a:r>
              <a:rPr lang="en-GB" dirty="0"/>
              <a:t>)</a:t>
            </a:r>
            <a:br>
              <a:rPr lang="en-GB" dirty="0"/>
            </a:br>
            <a:r>
              <a:rPr lang="en-GB" dirty="0">
                <a:hlinkClick r:id="rId6"/>
              </a:rPr>
              <a:t>https://css-tricks.com/examples/nth-child-tester/</a:t>
            </a:r>
            <a:endParaRPr lang="en-GB" dirty="0"/>
          </a:p>
          <a:p>
            <a:pPr>
              <a:buFont typeface="Arial" panose="020B0604020202020204" pitchFamily="34" charset="0"/>
              <a:buChar char="•"/>
            </a:pPr>
            <a:r>
              <a:rPr lang="en-GB" dirty="0"/>
              <a:t>Modern VICE PDB monitor</a:t>
            </a:r>
            <a:br>
              <a:rPr lang="en-GB" dirty="0"/>
            </a:br>
            <a:r>
              <a:rPr lang="en-GB" dirty="0">
                <a:hlinkClick r:id="rId7"/>
              </a:rPr>
              <a:t>https://github.com/MihaMarkic/modern-vice-pdb-monitor</a:t>
            </a:r>
            <a:endParaRPr lang="en-GB" dirty="0"/>
          </a:p>
        </p:txBody>
      </p:sp>
    </p:spTree>
    <p:extLst>
      <p:ext uri="{BB962C8B-B14F-4D97-AF65-F5344CB8AC3E}">
        <p14:creationId xmlns:p14="http://schemas.microsoft.com/office/powerpoint/2010/main" val="3615492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18A1E48-C74E-4B7C-95F4-2342DAC963A9}"/>
              </a:ext>
            </a:extLst>
          </p:cNvPr>
          <p:cNvSpPr>
            <a:spLocks noGrp="1"/>
          </p:cNvSpPr>
          <p:nvPr>
            <p:ph type="title"/>
          </p:nvPr>
        </p:nvSpPr>
        <p:spPr/>
        <p:txBody>
          <a:bodyPr/>
          <a:lstStyle/>
          <a:p>
            <a:r>
              <a:rPr lang="en-US" dirty="0"/>
              <a:t>Square photo </a:t>
            </a:r>
            <a:br>
              <a:rPr lang="en-US" dirty="0"/>
            </a:br>
            <a:r>
              <a:rPr lang="en-US" dirty="0"/>
              <a:t>with title</a:t>
            </a:r>
          </a:p>
        </p:txBody>
      </p:sp>
      <p:sp>
        <p:nvSpPr>
          <p:cNvPr id="3" name="Text Placeholder 2">
            <a:extLst>
              <a:ext uri="{FF2B5EF4-FFF2-40B4-BE49-F238E27FC236}">
                <a16:creationId xmlns:a16="http://schemas.microsoft.com/office/drawing/2014/main" id="{EB03E4EA-274B-4BE4-9A52-00B5B2697A08}"/>
              </a:ext>
            </a:extLst>
          </p:cNvPr>
          <p:cNvSpPr>
            <a:spLocks noGrp="1"/>
          </p:cNvSpPr>
          <p:nvPr>
            <p:ph type="body" sz="quarter" idx="10"/>
          </p:nvPr>
        </p:nvSpPr>
        <p:spPr/>
        <p:txBody>
          <a:bodyPr/>
          <a:lstStyle/>
          <a:p>
            <a:r>
              <a:rPr lang="en-US" dirty="0"/>
              <a:t>Smaller text</a:t>
            </a:r>
          </a:p>
        </p:txBody>
      </p:sp>
      <p:sp>
        <p:nvSpPr>
          <p:cNvPr id="9" name="Picture Placeholder 8" title="square photo placeholder">
            <a:extLst>
              <a:ext uri="{FF2B5EF4-FFF2-40B4-BE49-F238E27FC236}">
                <a16:creationId xmlns:a16="http://schemas.microsoft.com/office/drawing/2014/main" id="{4C447FFD-7A62-461F-8C94-BFC041559B97}"/>
              </a:ext>
            </a:extLst>
          </p:cNvPr>
          <p:cNvSpPr>
            <a:spLocks noGrp="1"/>
          </p:cNvSpPr>
          <p:nvPr>
            <p:ph type="pic" sz="quarter" idx="11"/>
          </p:nvPr>
        </p:nvSpPr>
        <p:spPr/>
        <p:txBody>
          <a:bodyPr/>
          <a:lstStyle/>
          <a:p>
            <a:endParaRPr lang="LID4096"/>
          </a:p>
        </p:txBody>
      </p:sp>
    </p:spTree>
    <p:extLst>
      <p:ext uri="{BB962C8B-B14F-4D97-AF65-F5344CB8AC3E}">
        <p14:creationId xmlns:p14="http://schemas.microsoft.com/office/powerpoint/2010/main" val="149069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9ED57C6-77A1-6645-95A3-B0E8BAB423D0}"/>
              </a:ext>
            </a:extLst>
          </p:cNvPr>
          <p:cNvSpPr>
            <a:spLocks noGrp="1"/>
          </p:cNvSpPr>
          <p:nvPr>
            <p:ph type="pic" sz="quarter" idx="13"/>
          </p:nvPr>
        </p:nvSpPr>
        <p:spPr/>
        <p:txBody>
          <a:bodyPr/>
          <a:lstStyle/>
          <a:p>
            <a:endParaRPr lang="LID4096"/>
          </a:p>
        </p:txBody>
      </p:sp>
      <p:sp>
        <p:nvSpPr>
          <p:cNvPr id="3" name="Picture Placeholder 2">
            <a:extLst>
              <a:ext uri="{FF2B5EF4-FFF2-40B4-BE49-F238E27FC236}">
                <a16:creationId xmlns:a16="http://schemas.microsoft.com/office/drawing/2014/main" id="{160C931A-9FE1-9448-8D15-3BC0C2319655}"/>
              </a:ext>
            </a:extLst>
          </p:cNvPr>
          <p:cNvSpPr>
            <a:spLocks noGrp="1"/>
          </p:cNvSpPr>
          <p:nvPr>
            <p:ph type="pic" sz="quarter" idx="14"/>
          </p:nvPr>
        </p:nvSpPr>
        <p:spPr/>
        <p:txBody>
          <a:bodyPr/>
          <a:lstStyle/>
          <a:p>
            <a:endParaRPr lang="LID4096"/>
          </a:p>
        </p:txBody>
      </p:sp>
      <p:sp>
        <p:nvSpPr>
          <p:cNvPr id="4" name="Picture Placeholder 3">
            <a:extLst>
              <a:ext uri="{FF2B5EF4-FFF2-40B4-BE49-F238E27FC236}">
                <a16:creationId xmlns:a16="http://schemas.microsoft.com/office/drawing/2014/main" id="{AEB946D0-48B4-1C4A-9A38-A7F2FDC1AD09}"/>
              </a:ext>
            </a:extLst>
          </p:cNvPr>
          <p:cNvSpPr>
            <a:spLocks noGrp="1"/>
          </p:cNvSpPr>
          <p:nvPr>
            <p:ph type="pic" sz="quarter" idx="15"/>
          </p:nvPr>
        </p:nvSpPr>
        <p:spPr/>
        <p:txBody>
          <a:bodyPr/>
          <a:lstStyle/>
          <a:p>
            <a:endParaRPr lang="LID4096"/>
          </a:p>
        </p:txBody>
      </p:sp>
      <p:sp>
        <p:nvSpPr>
          <p:cNvPr id="5" name="Text Placeholder 4">
            <a:extLst>
              <a:ext uri="{FF2B5EF4-FFF2-40B4-BE49-F238E27FC236}">
                <a16:creationId xmlns:a16="http://schemas.microsoft.com/office/drawing/2014/main" id="{5F13ABAE-3D8C-8743-A448-8AA1824C968F}"/>
              </a:ext>
            </a:extLst>
          </p:cNvPr>
          <p:cNvSpPr>
            <a:spLocks noGrp="1"/>
          </p:cNvSpPr>
          <p:nvPr>
            <p:ph type="body" sz="quarter" idx="10"/>
          </p:nvPr>
        </p:nvSpPr>
        <p:spPr/>
        <p:txBody>
          <a:bodyPr/>
          <a:lstStyle/>
          <a:p>
            <a:endParaRPr lang="en-HR" dirty="0"/>
          </a:p>
        </p:txBody>
      </p:sp>
      <p:sp>
        <p:nvSpPr>
          <p:cNvPr id="6" name="Text Placeholder 5">
            <a:extLst>
              <a:ext uri="{FF2B5EF4-FFF2-40B4-BE49-F238E27FC236}">
                <a16:creationId xmlns:a16="http://schemas.microsoft.com/office/drawing/2014/main" id="{71F50098-6B94-FE48-B3C2-2B685D06159B}"/>
              </a:ext>
            </a:extLst>
          </p:cNvPr>
          <p:cNvSpPr>
            <a:spLocks noGrp="1"/>
          </p:cNvSpPr>
          <p:nvPr>
            <p:ph type="body" sz="quarter" idx="11"/>
          </p:nvPr>
        </p:nvSpPr>
        <p:spPr/>
        <p:txBody>
          <a:bodyPr/>
          <a:lstStyle/>
          <a:p>
            <a:endParaRPr lang="en-HR"/>
          </a:p>
        </p:txBody>
      </p:sp>
    </p:spTree>
    <p:extLst>
      <p:ext uri="{BB962C8B-B14F-4D97-AF65-F5344CB8AC3E}">
        <p14:creationId xmlns:p14="http://schemas.microsoft.com/office/powerpoint/2010/main" val="674557883"/>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E5D058-B559-1145-903E-CB3F88AF2EFF}"/>
              </a:ext>
            </a:extLst>
          </p:cNvPr>
          <p:cNvSpPr>
            <a:spLocks noGrp="1"/>
          </p:cNvSpPr>
          <p:nvPr>
            <p:ph type="pic" sz="quarter" idx="10"/>
          </p:nvPr>
        </p:nvSpPr>
        <p:spPr/>
        <p:txBody>
          <a:bodyPr/>
          <a:lstStyle/>
          <a:p>
            <a:endParaRPr lang="LID4096"/>
          </a:p>
        </p:txBody>
      </p:sp>
    </p:spTree>
    <p:extLst>
      <p:ext uri="{BB962C8B-B14F-4D97-AF65-F5344CB8AC3E}">
        <p14:creationId xmlns:p14="http://schemas.microsoft.com/office/powerpoint/2010/main" val="3297877624"/>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43941" y="291514"/>
            <a:ext cx="11655840" cy="482761"/>
          </a:xfrm>
        </p:spPr>
        <p:txBody>
          <a:bodyPr/>
          <a:lstStyle/>
          <a:p>
            <a:r>
              <a:rPr lang="en-US" sz="3137" spc="0" dirty="0">
                <a:latin typeface="Segoe UI" panose="020B0502040204020203" pitchFamily="34" charset="0"/>
              </a:rPr>
              <a:t>TABLE</a:t>
            </a:r>
          </a:p>
        </p:txBody>
      </p:sp>
      <p:graphicFrame>
        <p:nvGraphicFramePr>
          <p:cNvPr id="3" name="Table 2"/>
          <p:cNvGraphicFramePr>
            <a:graphicFrameLocks noGrp="1"/>
          </p:cNvGraphicFramePr>
          <p:nvPr>
            <p:extLst>
              <p:ext uri="{D42A27DB-BD31-4B8C-83A1-F6EECF244321}">
                <p14:modId xmlns:p14="http://schemas.microsoft.com/office/powerpoint/2010/main" val="2210689469"/>
              </p:ext>
            </p:extLst>
          </p:nvPr>
        </p:nvGraphicFramePr>
        <p:xfrm>
          <a:off x="448602" y="1099449"/>
          <a:ext cx="11293975" cy="4708832"/>
        </p:xfrm>
        <a:graphic>
          <a:graphicData uri="http://schemas.openxmlformats.org/drawingml/2006/table">
            <a:tbl>
              <a:tblPr firstRow="1" bandRow="1">
                <a:tableStyleId>{5940675A-B579-460E-94D1-54222C63F5DA}</a:tableStyleId>
              </a:tblPr>
              <a:tblGrid>
                <a:gridCol w="2189292">
                  <a:extLst>
                    <a:ext uri="{9D8B030D-6E8A-4147-A177-3AD203B41FA5}">
                      <a16:colId xmlns:a16="http://schemas.microsoft.com/office/drawing/2014/main" val="20000"/>
                    </a:ext>
                  </a:extLst>
                </a:gridCol>
                <a:gridCol w="1300669">
                  <a:extLst>
                    <a:ext uri="{9D8B030D-6E8A-4147-A177-3AD203B41FA5}">
                      <a16:colId xmlns:a16="http://schemas.microsoft.com/office/drawing/2014/main" val="20001"/>
                    </a:ext>
                  </a:extLst>
                </a:gridCol>
                <a:gridCol w="1300669">
                  <a:extLst>
                    <a:ext uri="{9D8B030D-6E8A-4147-A177-3AD203B41FA5}">
                      <a16:colId xmlns:a16="http://schemas.microsoft.com/office/drawing/2014/main" val="20002"/>
                    </a:ext>
                  </a:extLst>
                </a:gridCol>
                <a:gridCol w="1300669">
                  <a:extLst>
                    <a:ext uri="{9D8B030D-6E8A-4147-A177-3AD203B41FA5}">
                      <a16:colId xmlns:a16="http://schemas.microsoft.com/office/drawing/2014/main" val="20003"/>
                    </a:ext>
                  </a:extLst>
                </a:gridCol>
                <a:gridCol w="1300669">
                  <a:extLst>
                    <a:ext uri="{9D8B030D-6E8A-4147-A177-3AD203B41FA5}">
                      <a16:colId xmlns:a16="http://schemas.microsoft.com/office/drawing/2014/main" val="20004"/>
                    </a:ext>
                  </a:extLst>
                </a:gridCol>
                <a:gridCol w="1300669">
                  <a:extLst>
                    <a:ext uri="{9D8B030D-6E8A-4147-A177-3AD203B41FA5}">
                      <a16:colId xmlns:a16="http://schemas.microsoft.com/office/drawing/2014/main" val="20005"/>
                    </a:ext>
                  </a:extLst>
                </a:gridCol>
                <a:gridCol w="1300669">
                  <a:extLst>
                    <a:ext uri="{9D8B030D-6E8A-4147-A177-3AD203B41FA5}">
                      <a16:colId xmlns:a16="http://schemas.microsoft.com/office/drawing/2014/main" val="20006"/>
                    </a:ext>
                  </a:extLst>
                </a:gridCol>
                <a:gridCol w="1300669">
                  <a:extLst>
                    <a:ext uri="{9D8B030D-6E8A-4147-A177-3AD203B41FA5}">
                      <a16:colId xmlns:a16="http://schemas.microsoft.com/office/drawing/2014/main" val="20007"/>
                    </a:ext>
                  </a:extLst>
                </a:gridCol>
              </a:tblGrid>
              <a:tr h="801176">
                <a:tc>
                  <a:txBody>
                    <a:bodyPr/>
                    <a:lstStyle/>
                    <a:p>
                      <a:pPr marL="0" algn="l" defTabSz="457200" rtl="0" eaLnBrk="1" fontAlgn="ctr" latinLnBrk="0" hangingPunct="1"/>
                      <a:endParaRPr lang="en-US" sz="1100" b="0" i="0" u="none" strike="noStrike" kern="1200" dirty="0">
                        <a:solidFill>
                          <a:schemeClr val="tx1">
                            <a:lumMod val="75000"/>
                          </a:schemeClr>
                        </a:soli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en-US" sz="1500" b="1" dirty="0">
                          <a:gradFill>
                            <a:gsLst>
                              <a:gs pos="0">
                                <a:srgbClr val="FFFFFF"/>
                              </a:gs>
                              <a:gs pos="100000">
                                <a:srgbClr val="FFFFFF"/>
                              </a:gs>
                            </a:gsLst>
                            <a:lin ang="5400000" scaled="0"/>
                          </a:gradFill>
                        </a:rPr>
                        <a:t>Column 1</a:t>
                      </a:r>
                      <a:endParaRPr lang="en-US" sz="1500" b="1" i="0" kern="1200" dirty="0">
                        <a:gradFill>
                          <a:gsLst>
                            <a:gs pos="0">
                              <a:srgbClr val="FFFFFF"/>
                            </a:gs>
                            <a:gs pos="100000">
                              <a:srgbClr val="FFFFFF"/>
                            </a:gs>
                          </a:gsLst>
                          <a:lin ang="5400000" scaled="0"/>
                        </a:gradFill>
                        <a:latin typeface="+mn-lt"/>
                        <a:ea typeface="+mn-ea"/>
                        <a:cs typeface="+mn-cs"/>
                      </a:endParaRP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2</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3</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4</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5</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6</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7</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1</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2</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78%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3</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4</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5</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44%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50%</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6</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7</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8</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4375683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 name="Rectangle 33"/>
          <p:cNvSpPr/>
          <p:nvPr/>
        </p:nvSpPr>
        <p:spPr bwMode="auto">
          <a:xfrm>
            <a:off x="1211667" y="2607306"/>
            <a:ext cx="3540375" cy="851483"/>
          </a:xfrm>
          <a:prstGeom prst="rect">
            <a:avLst/>
          </a:prstGeom>
          <a:solidFill>
            <a:srgbClr val="ED2F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89</a:t>
            </a:r>
            <a:r>
              <a:rPr lang="en-US" sz="1766" dirty="0">
                <a:gradFill>
                  <a:gsLst>
                    <a:gs pos="0">
                      <a:srgbClr val="FFFFFF"/>
                    </a:gs>
                    <a:gs pos="100000">
                      <a:srgbClr val="FFFFFF"/>
                    </a:gs>
                  </a:gsLst>
                  <a:lin ang="5400000" scaled="0"/>
                </a:gradFill>
                <a:ea typeface="Segoe UI" pitchFamily="34" charset="0"/>
                <a:cs typeface="Segoe UI" pitchFamily="34" charset="0"/>
              </a:rPr>
              <a:t> would purchase it</a:t>
            </a:r>
          </a:p>
        </p:txBody>
      </p:sp>
      <p:sp>
        <p:nvSpPr>
          <p:cNvPr id="33" name="Rectangle 32"/>
          <p:cNvSpPr/>
          <p:nvPr/>
        </p:nvSpPr>
        <p:spPr bwMode="auto">
          <a:xfrm>
            <a:off x="1211666" y="1709460"/>
            <a:ext cx="3059882" cy="851483"/>
          </a:xfrm>
          <a:prstGeom prst="rect">
            <a:avLst/>
          </a:prstGeom>
          <a:solidFill>
            <a:srgbClr val="B02E7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80</a:t>
            </a:r>
            <a:r>
              <a:rPr lang="en-US" sz="1766" dirty="0">
                <a:gradFill>
                  <a:gsLst>
                    <a:gs pos="0">
                      <a:srgbClr val="FFFFFF"/>
                    </a:gs>
                    <a:gs pos="100000">
                      <a:srgbClr val="FFFFFF"/>
                    </a:gs>
                  </a:gsLst>
                  <a:lin ang="5400000" scaled="0"/>
                </a:gradFill>
                <a:ea typeface="Segoe UI" pitchFamily="34" charset="0"/>
                <a:cs typeface="Segoe UI" pitchFamily="34" charset="0"/>
              </a:rPr>
              <a:t> want to try it again</a:t>
            </a:r>
          </a:p>
        </p:txBody>
      </p:sp>
      <p:sp>
        <p:nvSpPr>
          <p:cNvPr id="35" name="Rectangle 34"/>
          <p:cNvSpPr/>
          <p:nvPr/>
        </p:nvSpPr>
        <p:spPr bwMode="auto">
          <a:xfrm>
            <a:off x="1211667" y="3505151"/>
            <a:ext cx="2595959" cy="851483"/>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68 </a:t>
            </a:r>
            <a:r>
              <a:rPr lang="en-US" sz="1766" dirty="0">
                <a:gradFill>
                  <a:gsLst>
                    <a:gs pos="0">
                      <a:srgbClr val="FFFFFF"/>
                    </a:gs>
                    <a:gs pos="100000">
                      <a:srgbClr val="FFFFFF"/>
                    </a:gs>
                  </a:gsLst>
                  <a:lin ang="5400000" scaled="0"/>
                </a:gradFill>
                <a:ea typeface="Segoe UI" pitchFamily="34" charset="0"/>
                <a:cs typeface="Segoe UI" pitchFamily="34" charset="0"/>
              </a:rPr>
              <a:t>are indifferent</a:t>
            </a:r>
          </a:p>
        </p:txBody>
      </p:sp>
      <p:sp>
        <p:nvSpPr>
          <p:cNvPr id="36" name="Rectangle 35"/>
          <p:cNvSpPr/>
          <p:nvPr/>
        </p:nvSpPr>
        <p:spPr bwMode="auto">
          <a:xfrm>
            <a:off x="1211665" y="4402995"/>
            <a:ext cx="2977038" cy="896298"/>
          </a:xfrm>
          <a:prstGeom prst="rect">
            <a:avLst/>
          </a:prstGeom>
          <a:solidFill>
            <a:schemeClr val="tx1">
              <a:lumMod val="25000"/>
              <a:lumOff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77</a:t>
            </a:r>
            <a:r>
              <a:rPr lang="en-US" sz="1766" dirty="0">
                <a:gradFill>
                  <a:gsLst>
                    <a:gs pos="0">
                      <a:srgbClr val="FFFFFF"/>
                    </a:gs>
                    <a:gs pos="100000">
                      <a:srgbClr val="FFFFFF"/>
                    </a:gs>
                  </a:gsLst>
                  <a:lin ang="5400000" scaled="0"/>
                </a:gradFill>
                <a:ea typeface="Segoe UI" pitchFamily="34" charset="0"/>
                <a:cs typeface="Segoe UI" pitchFamily="34" charset="0"/>
              </a:rPr>
              <a:t> totally love it</a:t>
            </a:r>
          </a:p>
        </p:txBody>
      </p:sp>
      <p:sp>
        <p:nvSpPr>
          <p:cNvPr id="2" name="Title 1"/>
          <p:cNvSpPr>
            <a:spLocks noGrp="1"/>
          </p:cNvSpPr>
          <p:nvPr>
            <p:ph type="title"/>
          </p:nvPr>
        </p:nvSpPr>
        <p:spPr>
          <a:xfrm>
            <a:off x="269241" y="289958"/>
            <a:ext cx="11655840" cy="422423"/>
          </a:xfrm>
        </p:spPr>
        <p:txBody>
          <a:bodyPr/>
          <a:lstStyle/>
          <a:p>
            <a:r>
              <a:rPr lang="en-US" sz="2745" spc="0" dirty="0">
                <a:latin typeface="Segoe UI" panose="020B0502040204020203" pitchFamily="34" charset="0"/>
              </a:rPr>
              <a:t>CLEAN AND MODERN</a:t>
            </a:r>
          </a:p>
        </p:txBody>
      </p:sp>
      <p:pic>
        <p:nvPicPr>
          <p:cNvPr id="3" name="Picture 2"/>
          <p:cNvPicPr>
            <a:picLocks noChangeAspect="1"/>
          </p:cNvPicPr>
          <p:nvPr/>
        </p:nvPicPr>
        <p:blipFill>
          <a:blip r:embed="rId3"/>
          <a:srcRect/>
          <a:stretch/>
        </p:blipFill>
        <p:spPr>
          <a:xfrm>
            <a:off x="6728029" y="1968408"/>
            <a:ext cx="5463972" cy="3073484"/>
          </a:xfrm>
          <a:prstGeom prst="rect">
            <a:avLst/>
          </a:prstGeom>
        </p:spPr>
      </p:pic>
    </p:spTree>
    <p:extLst>
      <p:ext uri="{BB962C8B-B14F-4D97-AF65-F5344CB8AC3E}">
        <p14:creationId xmlns:p14="http://schemas.microsoft.com/office/powerpoint/2010/main" val="1726605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3" grpId="0" animBg="1"/>
      <p:bldP spid="35" grpId="0" animBg="1"/>
      <p:bldP spid="36" grpId="0" animBg="1"/>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en-US" sz="2745" spc="0" dirty="0">
                <a:latin typeface="Segoe UI" panose="020B0502040204020203" pitchFamily="34" charset="0"/>
              </a:rPr>
              <a:t>PIE CHART</a:t>
            </a:r>
          </a:p>
        </p:txBody>
      </p:sp>
      <p:graphicFrame>
        <p:nvGraphicFramePr>
          <p:cNvPr id="7" name="Chart 6"/>
          <p:cNvGraphicFramePr/>
          <p:nvPr>
            <p:extLst>
              <p:ext uri="{D42A27DB-BD31-4B8C-83A1-F6EECF244321}">
                <p14:modId xmlns:p14="http://schemas.microsoft.com/office/powerpoint/2010/main" val="3345702107"/>
              </p:ext>
            </p:extLst>
          </p:nvPr>
        </p:nvGraphicFramePr>
        <p:xfrm>
          <a:off x="449145" y="1312415"/>
          <a:ext cx="6513150" cy="455682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61161110-F001-4349-A297-9E49EF48328F}"/>
              </a:ext>
            </a:extLst>
          </p:cNvPr>
          <p:cNvSpPr txBox="1"/>
          <p:nvPr/>
        </p:nvSpPr>
        <p:spPr bwMode="auto">
          <a:xfrm>
            <a:off x="7288784" y="3130192"/>
            <a:ext cx="3832872" cy="1538804"/>
          </a:xfrm>
          <a:prstGeom prst="rect">
            <a:avLst/>
          </a:prstGeom>
          <a:noFill/>
        </p:spPr>
        <p:txBody>
          <a:bodyPr wrap="square">
            <a:spAutoFit/>
          </a:bodyPr>
          <a:lstStyle/>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YOU CAN</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WRITE YOUR</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TITLE ABOUT</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THIS GRAPHIC</a:t>
            </a:r>
            <a:endParaRPr lang="en-US" sz="3921"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EB3D8CB0-F44B-6941-A2E2-92AB663003FA}"/>
              </a:ext>
            </a:extLst>
          </p:cNvPr>
          <p:cNvSpPr txBox="1"/>
          <p:nvPr/>
        </p:nvSpPr>
        <p:spPr bwMode="auto">
          <a:xfrm>
            <a:off x="7288785" y="2308469"/>
            <a:ext cx="4483284" cy="394082"/>
          </a:xfrm>
          <a:prstGeom prst="rect">
            <a:avLst/>
          </a:prstGeom>
          <a:noFill/>
        </p:spPr>
        <p:txBody>
          <a:bodyPr wrap="square">
            <a:spAutoFit/>
          </a:bodyPr>
          <a:lstStyle/>
          <a:p>
            <a:pPr defTabSz="1792414">
              <a:defRPr/>
            </a:pPr>
            <a:r>
              <a:rPr lang="en-US" sz="1961" dirty="0">
                <a:latin typeface="Segoe UI Light" panose="020B0502040204020203" pitchFamily="34" charset="0"/>
                <a:ea typeface="Montserrat" charset="0"/>
                <a:cs typeface="Segoe UI Light" panose="020B0502040204020203" pitchFamily="34" charset="0"/>
              </a:rPr>
              <a:t>YOU CAN WRITE</a:t>
            </a:r>
            <a:r>
              <a:rPr lang="en-US" sz="1568" dirty="0">
                <a:latin typeface="Segoe UI Light" panose="020B0502040204020203" pitchFamily="34" charset="0"/>
                <a:ea typeface="Montserrat" charset="0"/>
                <a:cs typeface="Segoe UI Light" panose="020B0502040204020203" pitchFamily="34" charset="0"/>
              </a:rPr>
              <a:t> </a:t>
            </a:r>
            <a:r>
              <a:rPr lang="en-US" sz="1961" dirty="0">
                <a:latin typeface="Segoe UI Light" panose="020B0502040204020203" pitchFamily="34" charset="0"/>
                <a:ea typeface="Montserrat" charset="0"/>
                <a:cs typeface="Segoe UI Light" panose="020B0502040204020203" pitchFamily="34" charset="0"/>
              </a:rPr>
              <a:t>HERE</a:t>
            </a:r>
            <a:endParaRPr lang="en-US" sz="1568" dirty="0">
              <a:latin typeface="Segoe UI Light" panose="020B0502040204020203" pitchFamily="34" charset="0"/>
              <a:ea typeface="Montserrat" charset="0"/>
              <a:cs typeface="Segoe UI Light" panose="020B0502040204020203" pitchFamily="34" charset="0"/>
            </a:endParaRPr>
          </a:p>
        </p:txBody>
      </p:sp>
    </p:spTree>
    <p:extLst>
      <p:ext uri="{BB962C8B-B14F-4D97-AF65-F5344CB8AC3E}">
        <p14:creationId xmlns:p14="http://schemas.microsoft.com/office/powerpoint/2010/main" val="1132156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7" grpId="0">
        <p:bldAsOne/>
      </p:bldGraphic>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203203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67913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C1967D-994A-F1E4-2791-826E1FF7E8BD}"/>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47408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F0E92F-CAC3-75BF-A837-91706B556C59}"/>
              </a:ext>
            </a:extLst>
          </p:cNvPr>
          <p:cNvSpPr>
            <a:spLocks noGrp="1"/>
          </p:cNvSpPr>
          <p:nvPr>
            <p:ph type="title"/>
          </p:nvPr>
        </p:nvSpPr>
        <p:spPr/>
        <p:txBody>
          <a:bodyPr/>
          <a:lstStyle/>
          <a:p>
            <a:r>
              <a:rPr lang="en-HR" dirty="0"/>
              <a:t>Few design elements for you to use.</a:t>
            </a:r>
          </a:p>
        </p:txBody>
      </p:sp>
      <p:pic>
        <p:nvPicPr>
          <p:cNvPr id="5" name="Picture 4" descr="A yellow and red bird flying&#10;&#10;Description automatically generated">
            <a:extLst>
              <a:ext uri="{FF2B5EF4-FFF2-40B4-BE49-F238E27FC236}">
                <a16:creationId xmlns:a16="http://schemas.microsoft.com/office/drawing/2014/main" id="{4E627553-683A-535E-6952-8371FA75F3FB}"/>
              </a:ext>
            </a:extLst>
          </p:cNvPr>
          <p:cNvPicPr>
            <a:picLocks noChangeAspect="1"/>
          </p:cNvPicPr>
          <p:nvPr/>
        </p:nvPicPr>
        <p:blipFill>
          <a:blip r:embed="rId2"/>
          <a:stretch>
            <a:fillRect/>
          </a:stretch>
        </p:blipFill>
        <p:spPr>
          <a:xfrm>
            <a:off x="3208708" y="2230152"/>
            <a:ext cx="3982156" cy="3982156"/>
          </a:xfrm>
          <a:prstGeom prst="rect">
            <a:avLst/>
          </a:prstGeom>
        </p:spPr>
      </p:pic>
      <p:pic>
        <p:nvPicPr>
          <p:cNvPr id="7" name="Picture 6" descr="A black and yellow goggles&#10;&#10;Description automatically generated">
            <a:extLst>
              <a:ext uri="{FF2B5EF4-FFF2-40B4-BE49-F238E27FC236}">
                <a16:creationId xmlns:a16="http://schemas.microsoft.com/office/drawing/2014/main" id="{1DC14756-08E4-9A85-E9A2-36BD57F43F14}"/>
              </a:ext>
            </a:extLst>
          </p:cNvPr>
          <p:cNvPicPr>
            <a:picLocks noChangeAspect="1"/>
          </p:cNvPicPr>
          <p:nvPr/>
        </p:nvPicPr>
        <p:blipFill>
          <a:blip r:embed="rId3"/>
          <a:stretch>
            <a:fillRect/>
          </a:stretch>
        </p:blipFill>
        <p:spPr>
          <a:xfrm>
            <a:off x="309983" y="3048988"/>
            <a:ext cx="3982156" cy="3982156"/>
          </a:xfrm>
          <a:prstGeom prst="rect">
            <a:avLst/>
          </a:prstGeom>
        </p:spPr>
      </p:pic>
      <p:pic>
        <p:nvPicPr>
          <p:cNvPr id="9" name="Picture 8" descr="A hand reaching out to the side&#10;&#10;Description automatically generated">
            <a:extLst>
              <a:ext uri="{FF2B5EF4-FFF2-40B4-BE49-F238E27FC236}">
                <a16:creationId xmlns:a16="http://schemas.microsoft.com/office/drawing/2014/main" id="{6D657CA1-6BB9-9A25-10E4-DD993FACAF07}"/>
              </a:ext>
            </a:extLst>
          </p:cNvPr>
          <p:cNvPicPr>
            <a:picLocks noChangeAspect="1"/>
          </p:cNvPicPr>
          <p:nvPr/>
        </p:nvPicPr>
        <p:blipFill>
          <a:blip r:embed="rId4"/>
          <a:stretch>
            <a:fillRect/>
          </a:stretch>
        </p:blipFill>
        <p:spPr>
          <a:xfrm>
            <a:off x="7105691" y="3801088"/>
            <a:ext cx="2836058" cy="2836058"/>
          </a:xfrm>
          <a:prstGeom prst="rect">
            <a:avLst/>
          </a:prstGeom>
        </p:spPr>
      </p:pic>
      <p:pic>
        <p:nvPicPr>
          <p:cNvPr id="11" name="Picture 10" descr="A black headphones with a purple background&#10;&#10;Description automatically generated">
            <a:extLst>
              <a:ext uri="{FF2B5EF4-FFF2-40B4-BE49-F238E27FC236}">
                <a16:creationId xmlns:a16="http://schemas.microsoft.com/office/drawing/2014/main" id="{2496B78D-DF7C-C874-4363-081BE2B17888}"/>
              </a:ext>
            </a:extLst>
          </p:cNvPr>
          <p:cNvPicPr>
            <a:picLocks noChangeAspect="1"/>
          </p:cNvPicPr>
          <p:nvPr/>
        </p:nvPicPr>
        <p:blipFill>
          <a:blip r:embed="rId5"/>
          <a:stretch>
            <a:fillRect/>
          </a:stretch>
        </p:blipFill>
        <p:spPr>
          <a:xfrm>
            <a:off x="6314144" y="1198185"/>
            <a:ext cx="2836058" cy="2836058"/>
          </a:xfrm>
          <a:prstGeom prst="rect">
            <a:avLst/>
          </a:prstGeom>
        </p:spPr>
      </p:pic>
      <p:pic>
        <p:nvPicPr>
          <p:cNvPr id="13" name="Picture 12" descr="A yellow and orange logo&#10;&#10;Description automatically generated">
            <a:extLst>
              <a:ext uri="{FF2B5EF4-FFF2-40B4-BE49-F238E27FC236}">
                <a16:creationId xmlns:a16="http://schemas.microsoft.com/office/drawing/2014/main" id="{9957C6C5-1E12-AECC-CBA4-1A869127D207}"/>
              </a:ext>
            </a:extLst>
          </p:cNvPr>
          <p:cNvPicPr>
            <a:picLocks noChangeAspect="1"/>
          </p:cNvPicPr>
          <p:nvPr/>
        </p:nvPicPr>
        <p:blipFill>
          <a:blip r:embed="rId6"/>
          <a:stretch>
            <a:fillRect/>
          </a:stretch>
        </p:blipFill>
        <p:spPr>
          <a:xfrm>
            <a:off x="588262" y="1333148"/>
            <a:ext cx="2620445" cy="2620445"/>
          </a:xfrm>
          <a:prstGeom prst="rect">
            <a:avLst/>
          </a:prstGeom>
        </p:spPr>
      </p:pic>
      <p:pic>
        <p:nvPicPr>
          <p:cNvPr id="15" name="Picture 14" descr="A black smart watch with a black band&#10;&#10;Description automatically generated">
            <a:extLst>
              <a:ext uri="{FF2B5EF4-FFF2-40B4-BE49-F238E27FC236}">
                <a16:creationId xmlns:a16="http://schemas.microsoft.com/office/drawing/2014/main" id="{5FFFD2C9-6D25-6CEA-154F-0C26084B31E3}"/>
              </a:ext>
            </a:extLst>
          </p:cNvPr>
          <p:cNvPicPr>
            <a:picLocks noChangeAspect="1"/>
          </p:cNvPicPr>
          <p:nvPr/>
        </p:nvPicPr>
        <p:blipFill>
          <a:blip r:embed="rId7"/>
          <a:stretch>
            <a:fillRect/>
          </a:stretch>
        </p:blipFill>
        <p:spPr>
          <a:xfrm>
            <a:off x="8882779" y="905510"/>
            <a:ext cx="3233278" cy="3233278"/>
          </a:xfrm>
          <a:prstGeom prst="rect">
            <a:avLst/>
          </a:prstGeom>
        </p:spPr>
      </p:pic>
    </p:spTree>
    <p:extLst>
      <p:ext uri="{BB962C8B-B14F-4D97-AF65-F5344CB8AC3E}">
        <p14:creationId xmlns:p14="http://schemas.microsoft.com/office/powerpoint/2010/main" val="1048129043"/>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15265</TotalTime>
  <Words>2402</Words>
  <Application>Microsoft Macintosh PowerPoint</Application>
  <PresentationFormat>Widescreen</PresentationFormat>
  <Paragraphs>352</Paragraphs>
  <Slides>37</Slides>
  <Notes>30</Notes>
  <HiddenSlides>9</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Consolas</vt:lpstr>
      <vt:lpstr>Segoe UI</vt:lpstr>
      <vt:lpstr>Segoe UI Light</vt:lpstr>
      <vt:lpstr>Segoe UI Semibold</vt:lpstr>
      <vt:lpstr>Segoe UI Semilight</vt:lpstr>
      <vt:lpstr>Wingdings</vt:lpstr>
      <vt:lpstr>WHITE TEMPLATE</vt:lpstr>
      <vt:lpstr>PowerPoint Presentation</vt:lpstr>
      <vt:lpstr>Avalonia – WPF, kot bi si ga želeli</vt:lpstr>
      <vt:lpstr>Itinerarij</vt:lpstr>
      <vt:lpstr>Kaj je Avalonia</vt:lpstr>
      <vt:lpstr>Zakaj ne WPF?</vt:lpstr>
      <vt:lpstr>PowerPoint Presentation</vt:lpstr>
      <vt:lpstr>Kaj je Avalonia</vt:lpstr>
      <vt:lpstr>Kako deluje Avalonia</vt:lpstr>
      <vt:lpstr>Namestitev za razvoj</vt:lpstr>
      <vt:lpstr>Demo - večplatformnost</vt:lpstr>
      <vt:lpstr>Osnovni kontrolniki</vt:lpstr>
      <vt:lpstr>Kontrolniki - zanimivosti</vt:lpstr>
      <vt:lpstr>Kontrolniki - zanimivosti</vt:lpstr>
      <vt:lpstr>Kontrolniki - zanimivosti</vt:lpstr>
      <vt:lpstr>Stiliziranje</vt:lpstr>
      <vt:lpstr>Stiliziranje</vt:lpstr>
      <vt:lpstr>Animacije</vt:lpstr>
      <vt:lpstr>Animacije - prehodi</vt:lpstr>
      <vt:lpstr>Demo – stiliziranje</vt:lpstr>
      <vt:lpstr>Povezovanje – prevedeno</vt:lpstr>
      <vt:lpstr>Povezovanje</vt:lpstr>
      <vt:lpstr>Povezovanje</vt:lpstr>
      <vt:lpstr>Testiranje – brezoblično (headless)</vt:lpstr>
      <vt:lpstr>Demo – brezoblično testiranje</vt:lpstr>
      <vt:lpstr>Povezave</vt:lpstr>
      <vt:lpstr>Square photo  with title</vt:lpstr>
      <vt:lpstr>PowerPoint Presentation</vt:lpstr>
      <vt:lpstr>PowerPoint Presentation</vt:lpstr>
      <vt:lpstr>TABLE</vt:lpstr>
      <vt:lpstr>CLEAN AND MODERN</vt:lpstr>
      <vt:lpstr>PIE CHART</vt:lpstr>
      <vt:lpstr>PowerPoint Presentation</vt:lpstr>
      <vt:lpstr>PowerPoint Presentation</vt:lpstr>
      <vt:lpstr>PowerPoint Presentation</vt:lpstr>
      <vt:lpstr>Few design elements for you to use.</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Ivan Lijovic</dc:creator>
  <cp:keywords/>
  <dc:description/>
  <cp:lastModifiedBy>Miha Markič</cp:lastModifiedBy>
  <cp:revision>49</cp:revision>
  <dcterms:created xsi:type="dcterms:W3CDTF">2023-07-25T11:42:54Z</dcterms:created>
  <dcterms:modified xsi:type="dcterms:W3CDTF">2023-09-26T19:44:47Z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