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6"/>
  </p:notesMasterIdLst>
  <p:handoutMasterIdLst>
    <p:handoutMasterId r:id="rId27"/>
  </p:handoutMasterIdLst>
  <p:sldIdLst>
    <p:sldId id="1719" r:id="rId6"/>
    <p:sldId id="1841" r:id="rId7"/>
    <p:sldId id="1883" r:id="rId8"/>
    <p:sldId id="1898" r:id="rId9"/>
    <p:sldId id="1882" r:id="rId10"/>
    <p:sldId id="1891" r:id="rId11"/>
    <p:sldId id="1899" r:id="rId12"/>
    <p:sldId id="1900" r:id="rId13"/>
    <p:sldId id="1901" r:id="rId14"/>
    <p:sldId id="1902" r:id="rId15"/>
    <p:sldId id="1889" r:id="rId16"/>
    <p:sldId id="1890" r:id="rId17"/>
    <p:sldId id="1892" r:id="rId18"/>
    <p:sldId id="1893" r:id="rId19"/>
    <p:sldId id="1894" r:id="rId20"/>
    <p:sldId id="1895" r:id="rId21"/>
    <p:sldId id="1896" r:id="rId22"/>
    <p:sldId id="1897" r:id="rId23"/>
    <p:sldId id="1904" r:id="rId24"/>
    <p:sldId id="1903" r:id="rId25"/>
  </p:sldIdLst>
  <p:sldSz cx="12192000" cy="6858000"/>
  <p:notesSz cx="6797675" cy="9926638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19"/>
            <p14:sldId id="1841"/>
            <p14:sldId id="1883"/>
            <p14:sldId id="1898"/>
            <p14:sldId id="1882"/>
            <p14:sldId id="1891"/>
            <p14:sldId id="1899"/>
            <p14:sldId id="1900"/>
            <p14:sldId id="1901"/>
            <p14:sldId id="1902"/>
            <p14:sldId id="1889"/>
            <p14:sldId id="1890"/>
            <p14:sldId id="1892"/>
            <p14:sldId id="1893"/>
            <p14:sldId id="1894"/>
            <p14:sldId id="1895"/>
            <p14:sldId id="1896"/>
            <p14:sldId id="1897"/>
            <p14:sldId id="1904"/>
          </p14:sldIdLst>
        </p14:section>
        <p14:section name="Soft Black template" id="{888AB95E-1B7E-4E95-8F39-C5D0E8372BC2}">
          <p14:sldIdLst>
            <p14:sldId id="190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  <p:cmAuthor id="4" name="Uroš Jemec" initials="UJ" lastIdx="2" clrIdx="4">
    <p:extLst>
      <p:ext uri="{19B8F6BF-5375-455C-9EA6-DF929625EA0E}">
        <p15:presenceInfo xmlns:p15="http://schemas.microsoft.com/office/powerpoint/2012/main" userId="S-1-5-21-715472957-967764593-2804876436-47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3668" autoAdjust="0"/>
  </p:normalViewPr>
  <p:slideViewPr>
    <p:cSldViewPr snapToGrid="0">
      <p:cViewPr varScale="1">
        <p:scale>
          <a:sx n="84" d="100"/>
          <a:sy n="84" d="100"/>
        </p:scale>
        <p:origin x="610" y="115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2565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8:57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5744035" cy="360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32705" y="9428583"/>
            <a:ext cx="106339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9430306"/>
            <a:ext cx="5868659" cy="3864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8:57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857329" y="9428583"/>
            <a:ext cx="938772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5/24/2018 8:57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3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 </a:t>
            </a:r>
            <a:r>
              <a:rPr lang="en-US" dirty="0" err="1"/>
              <a:t>kartko</a:t>
            </a:r>
            <a:r>
              <a:rPr lang="en-US" dirty="0"/>
              <a:t> </a:t>
            </a:r>
            <a:r>
              <a:rPr lang="en-US" dirty="0" err="1"/>
              <a:t>predstavi</a:t>
            </a:r>
            <a:r>
              <a:rPr lang="en-US" dirty="0"/>
              <a:t> </a:t>
            </a:r>
            <a:r>
              <a:rPr lang="en-US" dirty="0" err="1"/>
              <a:t>agendo</a:t>
            </a:r>
            <a:r>
              <a:rPr lang="en-US" dirty="0"/>
              <a:t>:</a:t>
            </a:r>
          </a:p>
          <a:p>
            <a:endParaRPr lang="en-US" dirty="0"/>
          </a:p>
          <a:p>
            <a:r>
              <a:rPr lang="en-US" dirty="0" err="1"/>
              <a:t>Pogledali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bomo</a:t>
            </a:r>
            <a:r>
              <a:rPr lang="en-US" dirty="0"/>
              <a:t>, </a:t>
            </a:r>
            <a:r>
              <a:rPr lang="en-US" dirty="0" err="1"/>
              <a:t>kaj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Persistent memory, </a:t>
            </a:r>
            <a:r>
              <a:rPr lang="en-US" dirty="0" err="1"/>
              <a:t>kam</a:t>
            </a:r>
            <a:r>
              <a:rPr lang="en-US" dirty="0"/>
              <a:t> se </a:t>
            </a:r>
            <a:r>
              <a:rPr lang="en-US" dirty="0" err="1"/>
              <a:t>uvršča</a:t>
            </a:r>
            <a:r>
              <a:rPr lang="en-US" dirty="0"/>
              <a:t> v </a:t>
            </a:r>
            <a:r>
              <a:rPr lang="en-US" dirty="0" err="1"/>
              <a:t>piramidi</a:t>
            </a:r>
            <a:r>
              <a:rPr lang="en-US" dirty="0"/>
              <a:t> </a:t>
            </a:r>
            <a:r>
              <a:rPr lang="en-US" dirty="0" err="1"/>
              <a:t>podatkovnih</a:t>
            </a:r>
            <a:r>
              <a:rPr lang="en-US" dirty="0"/>
              <a:t> </a:t>
            </a:r>
            <a:r>
              <a:rPr lang="en-US" dirty="0" err="1"/>
              <a:t>nosilcev</a:t>
            </a:r>
            <a:r>
              <a:rPr lang="en-US" dirty="0"/>
              <a:t>,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lažje</a:t>
            </a:r>
            <a:r>
              <a:rPr lang="en-US" dirty="0"/>
              <a:t> </a:t>
            </a:r>
            <a:r>
              <a:rPr lang="en-US" dirty="0" err="1"/>
              <a:t>razumevanje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bomo</a:t>
            </a:r>
            <a:r>
              <a:rPr lang="en-US" dirty="0"/>
              <a:t> </a:t>
            </a:r>
            <a:r>
              <a:rPr lang="en-US" dirty="0" err="1"/>
              <a:t>pogledali</a:t>
            </a:r>
            <a:r>
              <a:rPr lang="en-US" dirty="0"/>
              <a:t> </a:t>
            </a:r>
            <a:r>
              <a:rPr lang="en-US" dirty="0" err="1"/>
              <a:t>način</a:t>
            </a:r>
            <a:r>
              <a:rPr lang="en-US" dirty="0"/>
              <a:t> </a:t>
            </a:r>
            <a:r>
              <a:rPr lang="en-US" dirty="0" err="1"/>
              <a:t>delovanja</a:t>
            </a:r>
            <a:r>
              <a:rPr lang="en-US" dirty="0"/>
              <a:t> in same </a:t>
            </a:r>
            <a:r>
              <a:rPr lang="en-US" dirty="0" err="1"/>
              <a:t>uporabe</a:t>
            </a:r>
            <a:r>
              <a:rPr lang="en-US" dirty="0"/>
              <a:t>, </a:t>
            </a:r>
            <a:r>
              <a:rPr lang="en-US" dirty="0" err="1"/>
              <a:t>kako</a:t>
            </a:r>
            <a:r>
              <a:rPr lang="en-US" dirty="0"/>
              <a:t> z </a:t>
            </a:r>
            <a:r>
              <a:rPr lang="en-US" dirty="0" err="1"/>
              <a:t>uporabo</a:t>
            </a:r>
            <a:r>
              <a:rPr lang="en-US" dirty="0"/>
              <a:t> PMEM </a:t>
            </a:r>
            <a:r>
              <a:rPr lang="en-US" dirty="0" err="1"/>
              <a:t>pridobimo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performančnem</a:t>
            </a:r>
            <a:r>
              <a:rPr lang="en-US" dirty="0"/>
              <a:t> </a:t>
            </a:r>
            <a:r>
              <a:rPr lang="en-US" dirty="0" err="1"/>
              <a:t>izboljšanju</a:t>
            </a:r>
            <a:r>
              <a:rPr lang="en-US" dirty="0"/>
              <a:t> </a:t>
            </a:r>
            <a:r>
              <a:rPr lang="en-US" dirty="0" err="1"/>
              <a:t>odzivnosti</a:t>
            </a:r>
            <a:r>
              <a:rPr lang="en-US" dirty="0"/>
              <a:t> </a:t>
            </a:r>
            <a:r>
              <a:rPr lang="en-US" dirty="0" err="1"/>
              <a:t>aplikacij</a:t>
            </a:r>
            <a:r>
              <a:rPr lang="en-US" dirty="0"/>
              <a:t>. </a:t>
            </a:r>
            <a:r>
              <a:rPr lang="en-US" dirty="0" err="1"/>
              <a:t>Nenazadnje</a:t>
            </a:r>
            <a:r>
              <a:rPr lang="en-US" dirty="0"/>
              <a:t> </a:t>
            </a:r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potencialne</a:t>
            </a:r>
            <a:r>
              <a:rPr lang="en-US" dirty="0"/>
              <a:t> </a:t>
            </a:r>
            <a:r>
              <a:rPr lang="en-US" dirty="0" err="1"/>
              <a:t>prihranke</a:t>
            </a:r>
            <a:r>
              <a:rPr lang="en-US" dirty="0"/>
              <a:t> (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licenčne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strojne</a:t>
            </a:r>
            <a:r>
              <a:rPr lang="en-US" dirty="0"/>
              <a:t>).</a:t>
            </a:r>
          </a:p>
          <a:p>
            <a:endParaRPr lang="en-US" dirty="0"/>
          </a:p>
          <a:p>
            <a:r>
              <a:rPr lang="en-US" dirty="0" err="1"/>
              <a:t>Vse</a:t>
            </a:r>
            <a:r>
              <a:rPr lang="en-US" dirty="0"/>
              <a:t> </a:t>
            </a:r>
            <a:r>
              <a:rPr lang="en-US" dirty="0" err="1"/>
              <a:t>skupaj</a:t>
            </a:r>
            <a:r>
              <a:rPr lang="en-US" dirty="0"/>
              <a:t> </a:t>
            </a:r>
            <a:r>
              <a:rPr lang="en-US" dirty="0" err="1"/>
              <a:t>bomo</a:t>
            </a:r>
            <a:r>
              <a:rPr lang="en-US" dirty="0"/>
              <a:t> </a:t>
            </a:r>
            <a:r>
              <a:rPr lang="en-US" dirty="0" err="1"/>
              <a:t>podkrepili</a:t>
            </a:r>
            <a:r>
              <a:rPr lang="en-US" dirty="0"/>
              <a:t> z Live demo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nekaj</a:t>
            </a:r>
            <a:r>
              <a:rPr lang="en-US" dirty="0"/>
              <a:t> </a:t>
            </a:r>
            <a:r>
              <a:rPr lang="en-US" dirty="0" err="1"/>
              <a:t>primerih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5/24/2018 8:57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462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5/24/2018 8:57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504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49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917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0288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9556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39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8:57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9956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xmlns="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xmlns="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xmlns="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xmlns="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xmlns="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xmlns="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xmlns="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xmlns="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xmlns="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xmlns="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xmlns="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xmlns="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xmlns="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xmlns="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xmlns="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xmlns="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xmlns="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xmlns="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xmlns="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xmlns="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xmlns="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xmlns="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xmlns="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xmlns="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xmlns="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xmlns="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xmlns="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xmlns="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xmlns="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xmlns="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reachlevelindex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pewinternet.org/2017/01/26/americans-and-cybersecurity/" TargetMode="External"/><Relationship Id="rId5" Type="http://schemas.openxmlformats.org/officeDocument/2006/relationships/hyperlink" Target="http://www.pewresearch.org/fact-tank/2016/09/21/the-state-of-privacy-in-america/" TargetMode="External"/><Relationship Id="rId4" Type="http://schemas.openxmlformats.org/officeDocument/2006/relationships/hyperlink" Target="https://www.bloomberg.com/news/articles/2017-01-19/data-breaches-hit-record-in-2016-as-dnc-wendy-s-co-hack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bostjan.kustec@add.si" TargetMode="External"/><Relationship Id="rId2" Type="http://schemas.openxmlformats.org/officeDocument/2006/relationships/hyperlink" Target="mailto:gasper.cotman@add.si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hyperlink" Target="http://www.add.s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2042" y="1126189"/>
            <a:ext cx="4730622" cy="2462213"/>
          </a:xfrm>
        </p:spPr>
        <p:txBody>
          <a:bodyPr/>
          <a:lstStyle/>
          <a:p>
            <a:r>
              <a:rPr lang="sl-SI" sz="3200" b="0" dirty="0"/>
              <a:t>SQL in GDPR:</a:t>
            </a:r>
            <a:br>
              <a:rPr lang="sl-SI" sz="3200" b="0" dirty="0"/>
            </a:br>
            <a:r>
              <a:rPr lang="sl-SI" sz="3200" b="0" dirty="0"/>
              <a:t>Uporaba SQL funkcionalnosti za prilagoditev BI/DWH okolja GDPR zahtevam</a:t>
            </a:r>
            <a:endParaRPr lang="en-US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2042" y="3962400"/>
            <a:ext cx="4476341" cy="1384995"/>
          </a:xfrm>
        </p:spPr>
        <p:txBody>
          <a:bodyPr/>
          <a:lstStyle/>
          <a:p>
            <a:r>
              <a:rPr lang="sl-SI" sz="1800" dirty="0"/>
              <a:t>mag. Gašper Cotman, vodja področja omrežij in varnosti, ADD d.o.o.</a:t>
            </a:r>
          </a:p>
          <a:p>
            <a:endParaRPr lang="sl-SI" sz="1800" dirty="0"/>
          </a:p>
          <a:p>
            <a:r>
              <a:rPr lang="sl-SI" sz="1800" dirty="0"/>
              <a:t>Boštjan Kustec, DWH/BI Arhitekt, ADD d.o.o.</a:t>
            </a:r>
            <a:endParaRPr lang="sl-SI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85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5E51EC31-AFF6-43EC-88B3-F1D43BFD3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Cilj predstavitve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3D1F9680-3A44-4157-8E09-192DCF9F27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930033"/>
          </a:xfrm>
        </p:spPr>
        <p:txBody>
          <a:bodyPr/>
          <a:lstStyle/>
          <a:p>
            <a:pPr marL="560241" indent="-560241">
              <a:buFont typeface="Wingdings" panose="05000000000000000000" pitchFamily="2" charset="2"/>
              <a:buChar char="§"/>
            </a:pPr>
            <a:r>
              <a:rPr lang="fi-F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Razumevanje sodobnih zahtev za zasebnost podatkov</a:t>
            </a:r>
            <a:endParaRPr lang="sl-SI" dirty="0">
              <a:gradFill>
                <a:gsLst>
                  <a:gs pos="7965">
                    <a:schemeClr val="tx1"/>
                  </a:gs>
                  <a:gs pos="63000">
                    <a:schemeClr val="tx1"/>
                  </a:gs>
                </a:gsLst>
                <a:lin ang="5400000" scaled="0"/>
              </a:gradFill>
            </a:endParaRPr>
          </a:p>
          <a:p>
            <a:pPr marL="560241" indent="-560241">
              <a:buFont typeface="Wingdings" panose="05000000000000000000" pitchFamily="2" charset="2"/>
              <a:buChar char="§"/>
            </a:pPr>
            <a:endParaRPr lang="fi-FI" dirty="0">
              <a:gradFill>
                <a:gsLst>
                  <a:gs pos="7965">
                    <a:schemeClr val="tx1"/>
                  </a:gs>
                  <a:gs pos="63000">
                    <a:schemeClr val="tx1"/>
                  </a:gs>
                </a:gsLst>
                <a:lin ang="5400000" scaled="0"/>
              </a:gradFill>
            </a:endParaRPr>
          </a:p>
          <a:p>
            <a:pPr marL="560241" indent="-560241">
              <a:buFont typeface="Wingdings" panose="05000000000000000000" pitchFamily="2" charset="2"/>
              <a:buChar char="§"/>
            </a:pPr>
            <a:r>
              <a:rPr lang="sl-S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Predstavitev </a:t>
            </a:r>
            <a:r>
              <a:rPr lang="fi-F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varnostnih funkcij</a:t>
            </a:r>
            <a:r>
              <a:rPr lang="sl-S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, ki jih ponuja</a:t>
            </a:r>
            <a:r>
              <a:rPr lang="fi-F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 SQL Server 2017</a:t>
            </a:r>
            <a:endParaRPr lang="sl-SI" dirty="0">
              <a:gradFill>
                <a:gsLst>
                  <a:gs pos="7965">
                    <a:schemeClr val="tx1"/>
                  </a:gs>
                  <a:gs pos="63000">
                    <a:schemeClr val="tx1"/>
                  </a:gs>
                </a:gsLst>
                <a:lin ang="5400000" scaled="0"/>
              </a:gradFill>
            </a:endParaRPr>
          </a:p>
          <a:p>
            <a:pPr marL="560241" indent="-560241">
              <a:buFont typeface="Wingdings" panose="05000000000000000000" pitchFamily="2" charset="2"/>
              <a:buChar char="§"/>
            </a:pPr>
            <a:endParaRPr lang="fi-FI" dirty="0">
              <a:gradFill>
                <a:gsLst>
                  <a:gs pos="7965">
                    <a:schemeClr val="tx1"/>
                  </a:gs>
                  <a:gs pos="63000">
                    <a:schemeClr val="tx1"/>
                  </a:gs>
                </a:gsLst>
                <a:lin ang="5400000" scaled="0"/>
              </a:gradFill>
            </a:endParaRPr>
          </a:p>
          <a:p>
            <a:pPr marL="560241" indent="-560241">
              <a:buFont typeface="Wingdings" panose="05000000000000000000" pitchFamily="2" charset="2"/>
              <a:buChar char="§"/>
            </a:pPr>
            <a:r>
              <a:rPr lang="sl-S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Predstavitev </a:t>
            </a:r>
            <a:r>
              <a:rPr lang="fi-F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GDPR in </a:t>
            </a:r>
            <a:r>
              <a:rPr lang="sl-S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način, </a:t>
            </a:r>
            <a:r>
              <a:rPr lang="fi-FI" dirty="0">
                <a:gradFill>
                  <a:gsLst>
                    <a:gs pos="7965">
                      <a:schemeClr val="tx1"/>
                    </a:gs>
                    <a:gs pos="63000">
                      <a:schemeClr val="tx1"/>
                    </a:gs>
                  </a:gsLst>
                  <a:lin ang="5400000" scaled="0"/>
                </a:gradFill>
              </a:rPr>
              <a:t>kako SQL Server 2017 izpolnjuje zahteve GDPR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121150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Globalna varnost osebnih podatkov danes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C4A430-360C-4528-B62F-32187F62C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7396" y="1356390"/>
            <a:ext cx="6282380" cy="39800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9A6E7C0-D984-4A96-89AB-C2E858066000}"/>
              </a:ext>
            </a:extLst>
          </p:cNvPr>
          <p:cNvSpPr/>
          <p:nvPr/>
        </p:nvSpPr>
        <p:spPr>
          <a:xfrm>
            <a:off x="381000" y="1375395"/>
            <a:ext cx="5565617" cy="635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28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5,286,896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</a:t>
            </a:r>
            <a:r>
              <a:rPr kumimoji="0" lang="sl-SI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zlorabljenih podatkov </a:t>
            </a:r>
            <a:r>
              <a:rPr kumimoji="0" lang="sl-SI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vsak dan</a:t>
            </a:r>
            <a:r>
              <a:rPr kumimoji="0" lang="sl-SI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!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4076AF2-9652-49DD-91C0-C999914BC745}"/>
              </a:ext>
            </a:extLst>
          </p:cNvPr>
          <p:cNvSpPr/>
          <p:nvPr/>
        </p:nvSpPr>
        <p:spPr>
          <a:xfrm>
            <a:off x="1189038" y="2131031"/>
            <a:ext cx="3341158" cy="88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28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40%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</a:t>
            </a:r>
            <a:r>
              <a:rPr kumimoji="0" lang="sl-SI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povečanje varnostnih incidentov od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2015</a:t>
            </a:r>
            <a:r>
              <a:rPr kumimoji="0" lang="sl-SI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do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2016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364401E-AA2E-4C30-9158-988ECE439EFC}"/>
              </a:ext>
            </a:extLst>
          </p:cNvPr>
          <p:cNvSpPr/>
          <p:nvPr/>
        </p:nvSpPr>
        <p:spPr>
          <a:xfrm>
            <a:off x="333325" y="3244525"/>
            <a:ext cx="5052583" cy="1178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28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91%</a:t>
            </a: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</a:t>
            </a:r>
            <a:r>
              <a:rPr kumimoji="0" lang="sl-SI" sz="1765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</a:t>
            </a:r>
            <a:r>
              <a:rPr kumimoji="0" lang="sl-SI" sz="1765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odraslih priznava, da so </a:t>
            </a:r>
            <a:r>
              <a:rPr kumimoji="0" lang="sl-SI" sz="1765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izgubili nadzor </a:t>
            </a:r>
            <a:r>
              <a:rPr kumimoji="0" lang="sl-SI" sz="1765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nad tem, kako se</a:t>
            </a:r>
            <a:r>
              <a:rPr kumimoji="0" lang="sl-SI" sz="1765" i="0" u="none" strike="noStrike" kern="1200" cap="none" spc="0" normalizeH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njihovi </a:t>
            </a:r>
            <a:r>
              <a:rPr kumimoji="0" lang="sl-SI" sz="1765" b="1" i="0" u="none" strike="noStrike" kern="1200" cap="none" spc="0" normalizeH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osebni podatki zbirajo in uporabljajo</a:t>
            </a:r>
            <a:endParaRPr kumimoji="0" lang="en-US" sz="1567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C168980-D479-48D2-8724-88ED90EF6BCE}"/>
              </a:ext>
            </a:extLst>
          </p:cNvPr>
          <p:cNvSpPr/>
          <p:nvPr/>
        </p:nvSpPr>
        <p:spPr>
          <a:xfrm>
            <a:off x="1184483" y="4604077"/>
            <a:ext cx="3958649" cy="876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28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64%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</a:t>
            </a:r>
            <a:r>
              <a:rPr kumimoji="0" lang="sl-SI" sz="1567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američanov ima izkušnjo</a:t>
            </a:r>
            <a:r>
              <a:rPr kumimoji="0" lang="sl-SI" sz="1567" b="0" i="0" u="none" strike="noStrike" kern="1200" cap="none" spc="0" normalizeH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z </a:t>
            </a:r>
            <a:r>
              <a:rPr kumimoji="0" lang="sl-SI" sz="1567" b="1" i="0" u="none" strike="noStrike" kern="1200" cap="none" spc="0" normalizeH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zlorabo osebnih podatkov</a:t>
            </a:r>
            <a:endParaRPr kumimoji="0" lang="en-US" sz="1567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7E2A6F4-AB2D-483C-A467-C081F9EF82A7}"/>
              </a:ext>
            </a:extLst>
          </p:cNvPr>
          <p:cNvSpPr/>
          <p:nvPr/>
        </p:nvSpPr>
        <p:spPr>
          <a:xfrm>
            <a:off x="260924" y="5651226"/>
            <a:ext cx="122884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Vir: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: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  <a:hlinkClick r:id="rId3"/>
              </a:rPr>
              <a:t>http://breachlevelindex.com/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,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  <a:hlinkClick r:id="rId4"/>
              </a:rPr>
              <a:t>https://www.bloomberg.com/news/articles/2017-01-19/data-breaches-hit-record-in-2016-as-dnc-wendy-s-co-hacked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B9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,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+mn-ea"/>
                <a:cs typeface="+mn-cs"/>
                <a:hlinkClick r:id="rId5"/>
              </a:rPr>
              <a:t>http://www.pewresearch.org/fact-tank/2016/09/21/the-state-of-privacy-in-america/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, 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+mn-ea"/>
                <a:cs typeface="+mn-cs"/>
                <a:hlinkClick r:id="rId6"/>
              </a:rPr>
              <a:t>http://www.pewinternet.org/2017/01/26/americans-and-cybersecurity/</a:t>
            </a:r>
            <a:r>
              <a:rPr kumimoji="0" lang="en-US" sz="9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095110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Razvoj regulatornih pravil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23033"/>
          </a:xfrm>
        </p:spPr>
        <p:txBody>
          <a:bodyPr/>
          <a:lstStyle/>
          <a:p>
            <a:pPr marL="0" lvl="0" indent="0" defTabSz="914367">
              <a:lnSpc>
                <a:spcPct val="90000"/>
              </a:lnSpc>
              <a:buClr>
                <a:srgbClr val="FFFFFF"/>
              </a:buClr>
              <a:buSzPct val="64000"/>
              <a:buNone/>
              <a:defRPr/>
            </a:pPr>
            <a:r>
              <a:rPr lang="sl-SI" sz="3136" b="1" dirty="0" smtClean="0">
                <a:solidFill>
                  <a:srgbClr val="353535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ZDA</a:t>
            </a:r>
            <a:r>
              <a:rPr lang="en-US" sz="3136" b="1" dirty="0" smtClean="0">
                <a:solidFill>
                  <a:srgbClr val="353535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:</a:t>
            </a:r>
            <a:r>
              <a:rPr lang="en-US" sz="2745" dirty="0" smtClean="0">
                <a:solidFill>
                  <a:srgbClr val="353535"/>
                </a:solidFill>
                <a:latin typeface="Segoe UI Light"/>
              </a:rPr>
              <a:t> </a:t>
            </a:r>
            <a:r>
              <a:rPr lang="en-US" sz="2353" b="1" dirty="0">
                <a:solidFill>
                  <a:srgbClr val="353535"/>
                </a:solidFill>
                <a:latin typeface="Segoe UI Semilight"/>
              </a:rPr>
              <a:t>2017. 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Vsaj 41 zveznih držav je sprejelo preko 250 milijard rešitev primerov, povezanih s kibernetsko varnostjo</a:t>
            </a:r>
            <a:r>
              <a:rPr lang="en-US" sz="2353" dirty="0" smtClean="0">
                <a:solidFill>
                  <a:srgbClr val="353535"/>
                </a:solidFill>
                <a:latin typeface="Segoe UI Semilight"/>
              </a:rPr>
              <a:t>.</a:t>
            </a:r>
            <a:endParaRPr lang="en-US" sz="2353" dirty="0">
              <a:solidFill>
                <a:srgbClr val="353535"/>
              </a:solidFill>
              <a:latin typeface="Segoe UI Semilight"/>
            </a:endParaRPr>
          </a:p>
          <a:p>
            <a:pPr marL="224054" lvl="1" indent="0" defTabSz="914367">
              <a:lnSpc>
                <a:spcPct val="90000"/>
              </a:lnSpc>
              <a:buNone/>
              <a:defRPr/>
            </a:pPr>
            <a:endParaRPr lang="en-US" sz="2353" dirty="0">
              <a:solidFill>
                <a:srgbClr val="353535"/>
              </a:solidFill>
              <a:latin typeface="Segoe UI Semilight"/>
            </a:endParaRPr>
          </a:p>
          <a:p>
            <a:pPr marL="336145" lvl="1" indent="0" defTabSz="914367">
              <a:lnSpc>
                <a:spcPct val="90000"/>
              </a:lnSpc>
              <a:buNone/>
              <a:defRPr/>
            </a:pPr>
            <a:r>
              <a:rPr lang="en-US" sz="2353" dirty="0">
                <a:solidFill>
                  <a:srgbClr val="353535"/>
                </a:solidFill>
                <a:latin typeface="Segoe UI Semilight"/>
              </a:rPr>
              <a:t> </a:t>
            </a:r>
            <a:r>
              <a:rPr lang="sl-SI" sz="3136" b="1" dirty="0" smtClean="0">
                <a:solidFill>
                  <a:srgbClr val="00188F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Kitajska</a:t>
            </a:r>
            <a:r>
              <a:rPr lang="en-US" sz="3136" b="1" dirty="0" smtClean="0">
                <a:solidFill>
                  <a:srgbClr val="00188F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:</a:t>
            </a:r>
            <a:r>
              <a:rPr lang="en-US" sz="2353" dirty="0" smtClean="0">
                <a:solidFill>
                  <a:srgbClr val="00188F"/>
                </a:solidFill>
                <a:latin typeface="Segoe UI Semilight"/>
              </a:rPr>
              <a:t> </a:t>
            </a:r>
            <a:r>
              <a:rPr lang="en-US" sz="2353" b="1" dirty="0" smtClean="0">
                <a:solidFill>
                  <a:srgbClr val="353535"/>
                </a:solidFill>
                <a:latin typeface="Segoe UI Semilight"/>
              </a:rPr>
              <a:t> 31</a:t>
            </a:r>
            <a:r>
              <a:rPr lang="sl-SI" sz="2353" b="1" dirty="0" smtClean="0">
                <a:solidFill>
                  <a:srgbClr val="353535"/>
                </a:solidFill>
                <a:latin typeface="Segoe UI Semilight"/>
              </a:rPr>
              <a:t> Maj</a:t>
            </a:r>
            <a:r>
              <a:rPr lang="en-US" sz="2353" b="1" dirty="0" smtClean="0">
                <a:solidFill>
                  <a:srgbClr val="353535"/>
                </a:solidFill>
                <a:latin typeface="Segoe UI Semilight"/>
              </a:rPr>
              <a:t> </a:t>
            </a:r>
            <a:r>
              <a:rPr lang="en-US" sz="2353" b="1" dirty="0">
                <a:solidFill>
                  <a:srgbClr val="353535"/>
                </a:solidFill>
                <a:latin typeface="Segoe UI Semilight"/>
              </a:rPr>
              <a:t>2017. 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V veljavo stopi zakon o kibernetski varnosti</a:t>
            </a:r>
            <a:r>
              <a:rPr lang="en-US" sz="2353" dirty="0" smtClean="0">
                <a:solidFill>
                  <a:srgbClr val="353535"/>
                </a:solidFill>
                <a:latin typeface="Segoe UI Semilight"/>
              </a:rPr>
              <a:t>.</a:t>
            </a:r>
            <a:endParaRPr lang="en-US" sz="2353" dirty="0">
              <a:solidFill>
                <a:srgbClr val="353535"/>
              </a:solidFill>
              <a:latin typeface="Segoe UI Semilight"/>
            </a:endParaRPr>
          </a:p>
          <a:p>
            <a:pPr marL="0" lvl="0" indent="0" defTabSz="914367">
              <a:lnSpc>
                <a:spcPct val="90000"/>
              </a:lnSpc>
              <a:buNone/>
              <a:defRPr/>
            </a:pPr>
            <a:endParaRPr lang="en-US" sz="2745" dirty="0">
              <a:solidFill>
                <a:srgbClr val="353535"/>
              </a:solidFill>
              <a:latin typeface="Segoe UI Light"/>
            </a:endParaRPr>
          </a:p>
          <a:p>
            <a:pPr marL="749300" lvl="2" indent="-190500" defTabSz="914367">
              <a:lnSpc>
                <a:spcPct val="90000"/>
              </a:lnSpc>
              <a:buNone/>
              <a:defRPr/>
            </a:pPr>
            <a:r>
              <a:rPr lang="en-US" sz="2745" dirty="0">
                <a:solidFill>
                  <a:srgbClr val="0078D7"/>
                </a:solidFill>
                <a:latin typeface="Segoe UI Semilight"/>
              </a:rPr>
              <a:t>  </a:t>
            </a:r>
            <a:r>
              <a:rPr lang="en-US" sz="3136" b="1" dirty="0" smtClean="0">
                <a:solidFill>
                  <a:srgbClr val="0078D7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Indi</a:t>
            </a:r>
            <a:r>
              <a:rPr lang="sl-SI" sz="3136" b="1" dirty="0" smtClean="0">
                <a:solidFill>
                  <a:srgbClr val="0078D7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j</a:t>
            </a:r>
            <a:r>
              <a:rPr lang="en-US" sz="3136" b="1" dirty="0" smtClean="0">
                <a:solidFill>
                  <a:srgbClr val="0078D7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a</a:t>
            </a:r>
            <a:r>
              <a:rPr lang="en-US" sz="3136" b="1" dirty="0">
                <a:solidFill>
                  <a:srgbClr val="0078D7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: </a:t>
            </a:r>
            <a:r>
              <a:rPr lang="en-US" sz="2353" b="1" dirty="0">
                <a:solidFill>
                  <a:srgbClr val="353535"/>
                </a:solidFill>
                <a:latin typeface="Segoe UI Semilight"/>
              </a:rPr>
              <a:t>September 2017</a:t>
            </a:r>
            <a:r>
              <a:rPr lang="en-US" sz="2745" b="1" dirty="0">
                <a:solidFill>
                  <a:srgbClr val="353535"/>
                </a:solidFill>
                <a:latin typeface="Segoe UI Semilight"/>
              </a:rPr>
              <a:t>. </a:t>
            </a:r>
            <a:r>
              <a:rPr lang="en-US" sz="2353" dirty="0" smtClean="0">
                <a:solidFill>
                  <a:srgbClr val="353535"/>
                </a:solidFill>
                <a:latin typeface="Segoe UI Semilight"/>
              </a:rPr>
              <a:t>Indi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j</a:t>
            </a:r>
            <a:r>
              <a:rPr lang="en-US" sz="2353" dirty="0" smtClean="0">
                <a:solidFill>
                  <a:srgbClr val="353535"/>
                </a:solidFill>
                <a:latin typeface="Segoe UI Semilight"/>
              </a:rPr>
              <a:t>a 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objavi namero, da bo uvedla nov zakon o varovanju podatkov, ki bo predstavljal izhodišče in merilo</a:t>
            </a:r>
            <a:r>
              <a:rPr lang="sl-SI" sz="2353" dirty="0">
                <a:solidFill>
                  <a:srgbClr val="353535"/>
                </a:solidFill>
                <a:latin typeface="Segoe UI Semilight"/>
              </a:rPr>
              <a:t> 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za vse ostale države.</a:t>
            </a:r>
            <a:endParaRPr lang="en-US" sz="2353" dirty="0">
              <a:solidFill>
                <a:srgbClr val="353535"/>
              </a:solidFill>
              <a:latin typeface="Segoe UI Semilight"/>
            </a:endParaRPr>
          </a:p>
          <a:p>
            <a:pPr marL="0" lvl="0" indent="0" defTabSz="914367">
              <a:lnSpc>
                <a:spcPct val="90000"/>
              </a:lnSpc>
              <a:buNone/>
              <a:defRPr/>
            </a:pPr>
            <a:endParaRPr lang="en-US" sz="2745" dirty="0">
              <a:solidFill>
                <a:srgbClr val="353535"/>
              </a:solidFill>
              <a:latin typeface="Segoe UI Light"/>
            </a:endParaRPr>
          </a:p>
          <a:p>
            <a:pPr marL="784338" lvl="3" indent="0" defTabSz="914367">
              <a:lnSpc>
                <a:spcPct val="90000"/>
              </a:lnSpc>
              <a:buNone/>
              <a:defRPr/>
            </a:pPr>
            <a:r>
              <a:rPr lang="en-US" sz="2745" dirty="0">
                <a:solidFill>
                  <a:srgbClr val="353535"/>
                </a:solidFill>
                <a:latin typeface="Segoe UI Semilight"/>
              </a:rPr>
              <a:t>	  </a:t>
            </a:r>
            <a:r>
              <a:rPr lang="en-US" sz="3136" b="1" dirty="0">
                <a:solidFill>
                  <a:srgbClr val="00B0F0"/>
                </a:solidFill>
                <a:latin typeface="Segoe UI" panose="020B05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EU:</a:t>
            </a:r>
            <a:r>
              <a:rPr lang="en-US" sz="2745" dirty="0">
                <a:solidFill>
                  <a:srgbClr val="00B0F0"/>
                </a:solidFill>
                <a:latin typeface="Segoe UI Semilight"/>
              </a:rPr>
              <a:t> </a:t>
            </a:r>
            <a:r>
              <a:rPr lang="en-US" sz="2353" b="1" dirty="0" smtClean="0">
                <a:solidFill>
                  <a:srgbClr val="353535"/>
                </a:solidFill>
                <a:latin typeface="Segoe UI Semilight"/>
              </a:rPr>
              <a:t>25</a:t>
            </a:r>
            <a:r>
              <a:rPr lang="sl-SI" sz="2353" b="1" dirty="0" smtClean="0">
                <a:solidFill>
                  <a:srgbClr val="353535"/>
                </a:solidFill>
                <a:latin typeface="Segoe UI Semilight"/>
              </a:rPr>
              <a:t> Maj</a:t>
            </a:r>
            <a:r>
              <a:rPr lang="en-US" sz="2353" b="1" dirty="0" smtClean="0">
                <a:solidFill>
                  <a:srgbClr val="353535"/>
                </a:solidFill>
                <a:latin typeface="Segoe UI Semilight"/>
              </a:rPr>
              <a:t> </a:t>
            </a:r>
            <a:r>
              <a:rPr lang="en-US" sz="2353" b="1" dirty="0">
                <a:solidFill>
                  <a:srgbClr val="353535"/>
                </a:solidFill>
                <a:latin typeface="Segoe UI Semilight"/>
              </a:rPr>
              <a:t>2018</a:t>
            </a:r>
            <a:r>
              <a:rPr lang="en-US" sz="2745" dirty="0">
                <a:solidFill>
                  <a:srgbClr val="353535"/>
                </a:solidFill>
                <a:latin typeface="Segoe UI Semilight"/>
              </a:rPr>
              <a:t>. </a:t>
            </a:r>
            <a:r>
              <a:rPr lang="en-US" sz="2353" dirty="0">
                <a:solidFill>
                  <a:srgbClr val="353535"/>
                </a:solidFill>
                <a:latin typeface="Segoe UI Semilight"/>
              </a:rPr>
              <a:t>GDPR </a:t>
            </a:r>
            <a:r>
              <a:rPr lang="sl-SI" sz="2353" dirty="0" smtClean="0">
                <a:solidFill>
                  <a:srgbClr val="353535"/>
                </a:solidFill>
                <a:latin typeface="Segoe UI Semilight"/>
              </a:rPr>
              <a:t>stopi v veljavo</a:t>
            </a:r>
            <a:r>
              <a:rPr lang="en-US" sz="2353" dirty="0" smtClean="0">
                <a:solidFill>
                  <a:srgbClr val="353535"/>
                </a:solidFill>
                <a:latin typeface="Segoe UI Semilight"/>
              </a:rPr>
              <a:t>.</a:t>
            </a:r>
            <a:r>
              <a:rPr lang="en-US" sz="2745" dirty="0" smtClean="0">
                <a:solidFill>
                  <a:srgbClr val="353535"/>
                </a:solidFill>
                <a:latin typeface="Segoe UI Semilight"/>
              </a:rPr>
              <a:t> </a:t>
            </a:r>
            <a:r>
              <a:rPr lang="en-US" sz="2745" b="1" dirty="0" smtClean="0">
                <a:solidFill>
                  <a:srgbClr val="353535"/>
                </a:solidFill>
                <a:latin typeface="Segoe UI Light"/>
                <a:sym typeface="Wingdings" panose="05000000000000000000" pitchFamily="2" charset="2"/>
              </a:rPr>
              <a:t>“</a:t>
            </a:r>
            <a:r>
              <a:rPr lang="en-US" sz="2745" b="1" dirty="0" smtClean="0">
                <a:solidFill>
                  <a:srgbClr val="353535"/>
                </a:solidFill>
                <a:latin typeface="Segoe UI Light"/>
              </a:rPr>
              <a:t>Game changer</a:t>
            </a:r>
            <a:r>
              <a:rPr lang="sl-SI" sz="2745" b="1" dirty="0" smtClean="0">
                <a:solidFill>
                  <a:srgbClr val="353535"/>
                </a:solidFill>
                <a:latin typeface="Segoe UI Light"/>
              </a:rPr>
              <a:t>.</a:t>
            </a:r>
            <a:r>
              <a:rPr lang="en-US" sz="2745" b="1" dirty="0" smtClean="0">
                <a:solidFill>
                  <a:srgbClr val="353535"/>
                </a:solidFill>
                <a:latin typeface="Segoe UI Light"/>
              </a:rPr>
              <a:t>”</a:t>
            </a:r>
            <a:endParaRPr lang="en-US" sz="2745" b="1" dirty="0">
              <a:solidFill>
                <a:srgbClr val="353535"/>
              </a:solidFill>
              <a:latin typeface="Segoe UI Light"/>
            </a:endParaRP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97709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Osebni podatki	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601533"/>
          </a:xfrm>
        </p:spPr>
        <p:txBody>
          <a:bodyPr numCol="2"/>
          <a:lstStyle/>
          <a:p>
            <a:endParaRPr lang="sl-SI" dirty="0"/>
          </a:p>
          <a:p>
            <a:r>
              <a:rPr lang="sl-SI" dirty="0"/>
              <a:t>Ime, priimek</a:t>
            </a:r>
          </a:p>
          <a:p>
            <a:r>
              <a:rPr lang="sl-SI" dirty="0"/>
              <a:t>Identifikacijska oznaka</a:t>
            </a:r>
          </a:p>
          <a:p>
            <a:r>
              <a:rPr lang="sl-SI" dirty="0"/>
              <a:t>E-poštni naslov</a:t>
            </a:r>
          </a:p>
          <a:p>
            <a:r>
              <a:rPr lang="sl-SI" dirty="0"/>
              <a:t>Uporabniško ime</a:t>
            </a:r>
          </a:p>
          <a:p>
            <a:r>
              <a:rPr lang="sl-SI" dirty="0"/>
              <a:t>Objave na socialnih omrežjih</a:t>
            </a:r>
          </a:p>
          <a:p>
            <a:r>
              <a:rPr lang="sl-SI" dirty="0"/>
              <a:t>Telesne, duševne ali genetske informacije</a:t>
            </a:r>
          </a:p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r>
              <a:rPr lang="sl-SI" dirty="0"/>
              <a:t>Zdravstveni podatki</a:t>
            </a:r>
          </a:p>
          <a:p>
            <a:r>
              <a:rPr lang="sl-SI" dirty="0"/>
              <a:t>Spolna usmerjenost</a:t>
            </a:r>
          </a:p>
          <a:p>
            <a:r>
              <a:rPr lang="sl-SI" dirty="0"/>
              <a:t>Politična pripadnost</a:t>
            </a:r>
          </a:p>
          <a:p>
            <a:r>
              <a:rPr lang="sl-SI" dirty="0"/>
              <a:t>Lokacijska informacija</a:t>
            </a:r>
          </a:p>
          <a:p>
            <a:r>
              <a:rPr lang="sl-SI" dirty="0"/>
              <a:t>Bančni podatki</a:t>
            </a:r>
            <a:r>
              <a:rPr lang="en-US" dirty="0"/>
              <a:t> </a:t>
            </a:r>
            <a:endParaRPr lang="sl-SI" dirty="0"/>
          </a:p>
          <a:p>
            <a:r>
              <a:rPr lang="sl-SI" dirty="0"/>
              <a:t>IP naslov</a:t>
            </a:r>
          </a:p>
          <a:p>
            <a:r>
              <a:rPr lang="sl-SI" dirty="0"/>
              <a:t>Piškotki</a:t>
            </a:r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46653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zultat iskanja slik za gdpr andertoons cartoon gdp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456" y="978090"/>
            <a:ext cx="6400927" cy="480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0447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107996"/>
          </a:xfrm>
        </p:spPr>
        <p:txBody>
          <a:bodyPr/>
          <a:lstStyle/>
          <a:p>
            <a:r>
              <a:rPr lang="en-US" dirty="0" err="1"/>
              <a:t>Zagotavljanje</a:t>
            </a:r>
            <a:r>
              <a:rPr lang="en-US" dirty="0"/>
              <a:t> </a:t>
            </a:r>
            <a:r>
              <a:rPr lang="en-US" dirty="0" err="1"/>
              <a:t>jasnosti</a:t>
            </a:r>
            <a:r>
              <a:rPr lang="en-US" dirty="0"/>
              <a:t> in </a:t>
            </a:r>
            <a:r>
              <a:rPr lang="en-US" dirty="0" err="1"/>
              <a:t>doslednosti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varstvu</a:t>
            </a:r>
            <a:r>
              <a:rPr lang="en-US" dirty="0"/>
              <a:t> </a:t>
            </a:r>
            <a:r>
              <a:rPr lang="en-US" dirty="0" err="1"/>
              <a:t>osebnih</a:t>
            </a:r>
            <a:r>
              <a:rPr lang="en-US" dirty="0"/>
              <a:t> </a:t>
            </a:r>
            <a:r>
              <a:rPr lang="en-US" dirty="0" err="1"/>
              <a:t>podatkov</a:t>
            </a:r>
            <a:endParaRPr lang="sl-SI" dirty="0"/>
          </a:p>
        </p:txBody>
      </p:sp>
      <p:sp>
        <p:nvSpPr>
          <p:cNvPr id="5" name="TextBox 4"/>
          <p:cNvSpPr txBox="1"/>
          <p:nvPr/>
        </p:nvSpPr>
        <p:spPr>
          <a:xfrm>
            <a:off x="588263" y="1915290"/>
            <a:ext cx="5749606" cy="3121119"/>
          </a:xfrm>
          <a:prstGeom prst="rect">
            <a:avLst/>
          </a:prstGeom>
          <a:noFill/>
        </p:spPr>
        <p:txBody>
          <a:bodyPr wrap="square" lIns="179234" tIns="143387" rIns="179234" bIns="143387" rtlCol="0">
            <a:spAutoFit/>
          </a:bodyPr>
          <a:lstStyle/>
          <a:p>
            <a:pPr marL="0" marR="0" lvl="0" indent="0" algn="l" defTabSz="91404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General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Data Protection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Regulation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(</a:t>
            </a: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(G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DPR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) </a:t>
            </a:r>
            <a:r>
              <a:rPr kumimoji="0" lang="sl-SI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organizacijam,</a:t>
            </a:r>
            <a:r>
              <a:rPr kumimoji="0" lang="sl-SI" sz="2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 ki ponujajo blago in storitve, zbirajo in/ali analizirajo podatke, vezane na rezidente EU, nalaga nove obveznosti in postavlja nova pravila.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4992" y="2068208"/>
            <a:ext cx="4537469" cy="572382"/>
          </a:xfrm>
          <a:prstGeom prst="rect">
            <a:avLst/>
          </a:prstGeom>
          <a:noFill/>
        </p:spPr>
        <p:txBody>
          <a:bodyPr wrap="square" lIns="182828" tIns="146263" rIns="182828" bIns="146263" rtlCol="0">
            <a:spAutoFit/>
          </a:bodyPr>
          <a:lstStyle/>
          <a:p>
            <a:pPr marL="0" marR="0" lvl="0" indent="0" algn="l" defTabSz="9140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Izboljšuje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</a:t>
            </a:r>
            <a:r>
              <a:rPr kumimoji="0" lang="sl-SI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pravice zasebnosti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74992" y="2781359"/>
            <a:ext cx="5231709" cy="849381"/>
          </a:xfrm>
          <a:prstGeom prst="rect">
            <a:avLst/>
          </a:prstGeom>
          <a:noFill/>
        </p:spPr>
        <p:txBody>
          <a:bodyPr wrap="square" lIns="182828" tIns="146263" rIns="182828" bIns="146263" rtlCol="0">
            <a:spAutoFit/>
          </a:bodyPr>
          <a:lstStyle/>
          <a:p>
            <a:pPr marL="0" marR="0" lvl="0" indent="0" algn="l" defTabSz="9140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Nalaga </a:t>
            </a:r>
            <a:r>
              <a:rPr kumimoji="0" lang="sl-SI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obveze za</a:t>
            </a:r>
            <a:r>
              <a:rPr kumimoji="0" lang="sl-SI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 zagotavljanje varnosti 	osebnih podatkov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74992" y="3622725"/>
            <a:ext cx="4062848" cy="572382"/>
          </a:xfrm>
          <a:prstGeom prst="rect">
            <a:avLst/>
          </a:prstGeom>
          <a:noFill/>
        </p:spPr>
        <p:txBody>
          <a:bodyPr wrap="square" lIns="182828" tIns="146263" rIns="182828" bIns="146263" rtlCol="0">
            <a:spAutoFit/>
          </a:bodyPr>
          <a:lstStyle/>
          <a:p>
            <a:pPr marL="0" marR="0" lvl="0" indent="0" algn="l" defTabSz="9140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Obvezuje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</a:t>
            </a:r>
            <a:r>
              <a:rPr kumimoji="0" lang="sl-SI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poročanje o kršitvah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74992" y="4207741"/>
            <a:ext cx="5042466" cy="572382"/>
          </a:xfrm>
          <a:prstGeom prst="rect">
            <a:avLst/>
          </a:prstGeom>
          <a:noFill/>
        </p:spPr>
        <p:txBody>
          <a:bodyPr wrap="square" lIns="182828" tIns="146263" rIns="182828" bIns="146263" rtlCol="0">
            <a:spAutoFit/>
          </a:bodyPr>
          <a:lstStyle/>
          <a:p>
            <a:pPr marL="0" marR="0" lvl="0" indent="0" algn="l" defTabSz="9140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Nalaga	</a:t>
            </a:r>
            <a:r>
              <a:rPr kumimoji="0" lang="sl-SI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+mn-cs"/>
              </a:rPr>
              <a:t>stroge kazni za neskladnost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63924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Ključne spremembe, ki jih prinaša GDPR</a:t>
            </a:r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764" y="1177840"/>
            <a:ext cx="9851517" cy="494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263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 doseganje skladnosti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2"/>
          </a:xfrm>
        </p:spPr>
        <p:txBody>
          <a:bodyPr/>
          <a:lstStyle/>
          <a:p>
            <a:r>
              <a:rPr lang="sl-SI" dirty="0" smtClean="0"/>
              <a:t>Kje </a:t>
            </a:r>
            <a:r>
              <a:rPr lang="sl-SI" dirty="0"/>
              <a:t>se nahajajo vaši podatki </a:t>
            </a:r>
            <a:r>
              <a:rPr lang="sl-SI" dirty="0" smtClean="0"/>
              <a:t>in </a:t>
            </a:r>
            <a:r>
              <a:rPr lang="sl-SI" dirty="0"/>
              <a:t>kdo ima do teh podatkov dostop?</a:t>
            </a:r>
          </a:p>
          <a:p>
            <a:r>
              <a:rPr lang="sl-SI" dirty="0" smtClean="0"/>
              <a:t>Ali </a:t>
            </a:r>
            <a:r>
              <a:rPr lang="sl-SI" dirty="0"/>
              <a:t>imate nadzor nad tem, kdo ima dostop do vaših podatkov ter kako se uporablja na podlagi ocene tveganja - v realnem času?</a:t>
            </a:r>
          </a:p>
          <a:p>
            <a:r>
              <a:rPr lang="sl-SI" dirty="0" smtClean="0"/>
              <a:t>Ali </a:t>
            </a:r>
            <a:r>
              <a:rPr lang="sl-SI" dirty="0"/>
              <a:t>lahko svoje podatke ustrezno klasificirate ter zaščitite?</a:t>
            </a:r>
          </a:p>
          <a:p>
            <a:r>
              <a:rPr lang="sl-SI" dirty="0" smtClean="0"/>
              <a:t>Ali </a:t>
            </a:r>
            <a:r>
              <a:rPr lang="sl-SI" dirty="0"/>
              <a:t>lahko samodejno odkrijete kršitve? Ali se lahko ustrezno odzovete na kršitev?</a:t>
            </a:r>
          </a:p>
          <a:p>
            <a:r>
              <a:rPr lang="sl-SI" dirty="0" smtClean="0"/>
              <a:t>Ali </a:t>
            </a:r>
            <a:r>
              <a:rPr lang="sl-SI" dirty="0"/>
              <a:t>nenehno preglejujete in posodabljate interne pravilnike in prakse varovanja podatkov?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472814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Postopek doseganja skladnosti</a:t>
            </a:r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1112" y="1151917"/>
            <a:ext cx="6177561" cy="515160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0441" y="1692888"/>
            <a:ext cx="48786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dirty="0"/>
              <a:t>• </a:t>
            </a:r>
            <a:r>
              <a:rPr lang="sl-SI" sz="2000" dirty="0" smtClean="0"/>
              <a:t>Odkrivanje: kateri podatki so upravljani, kje se nahajajo?</a:t>
            </a:r>
          </a:p>
          <a:p>
            <a:endParaRPr lang="sl-SI" sz="2000" dirty="0"/>
          </a:p>
          <a:p>
            <a:r>
              <a:rPr lang="sl-SI" sz="2000" dirty="0" smtClean="0"/>
              <a:t>• Upravljanje: kako se osebni podatki uporabljajo, kdo lahko do njih dostopa? </a:t>
            </a:r>
          </a:p>
          <a:p>
            <a:endParaRPr lang="sl-SI" sz="2000" dirty="0" smtClean="0"/>
          </a:p>
          <a:p>
            <a:r>
              <a:rPr lang="sl-SI" sz="2000" dirty="0" smtClean="0"/>
              <a:t>• Zaščita: vzpostavitev ustreznih varnostnih kontrol za zaznavanje in preprečevanje morebitnih zlorab.  </a:t>
            </a:r>
          </a:p>
          <a:p>
            <a:endParaRPr lang="sl-SI" sz="2000" dirty="0" smtClean="0"/>
          </a:p>
          <a:p>
            <a:r>
              <a:rPr lang="sl-SI" sz="2000" dirty="0" smtClean="0"/>
              <a:t>• Poročanje: ohranjanje posodobljene dokumentacije, upravljanje zahtevkov. 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30747455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SQL zaščita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14" y="1099481"/>
            <a:ext cx="10949178" cy="505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110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88263" y="2056209"/>
            <a:ext cx="4167887" cy="1477328"/>
          </a:xfrm>
        </p:spPr>
        <p:txBody>
          <a:bodyPr/>
          <a:lstStyle/>
          <a:p>
            <a:r>
              <a:rPr lang="sl-SI" dirty="0"/>
              <a:t>Boštjan Kustec,</a:t>
            </a:r>
            <a:br>
              <a:rPr lang="sl-SI" dirty="0"/>
            </a:br>
            <a:r>
              <a:rPr lang="sl-SI" dirty="0"/>
              <a:t>DWH/BI Arhitekt</a:t>
            </a:r>
            <a:br>
              <a:rPr lang="sl-SI" dirty="0"/>
            </a:br>
            <a:r>
              <a:rPr lang="sl-SI" sz="2400" dirty="0"/>
              <a:t>T-PSP, MCSE, MCSA, MCP</a:t>
            </a:r>
            <a:endParaRPr lang="sl-SI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5875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11248" y="974"/>
            <a:ext cx="4679024" cy="6856055"/>
          </a:xfrm>
          <a:prstGeom prst="rect">
            <a:avLst/>
          </a:prstGeom>
        </p:spPr>
      </p:pic>
      <p:cxnSp>
        <p:nvCxnSpPr>
          <p:cNvPr id="64" name="Connector: Elbow 63"/>
          <p:cNvCxnSpPr>
            <a:cxnSpLocks/>
          </p:cNvCxnSpPr>
          <p:nvPr/>
        </p:nvCxnSpPr>
        <p:spPr>
          <a:xfrm rot="16200000" flipV="1">
            <a:off x="-1360826" y="3954173"/>
            <a:ext cx="4269597" cy="48810"/>
          </a:xfrm>
          <a:prstGeom prst="bentConnector4">
            <a:avLst>
              <a:gd name="adj1" fmla="val -273"/>
              <a:gd name="adj2" fmla="val 568212"/>
            </a:avLst>
          </a:prstGeom>
          <a:ln w="12700">
            <a:solidFill>
              <a:schemeClr val="bg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sz="4400" spc="-5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Kako začeti?</a:t>
            </a:r>
            <a:endParaRPr lang="nl-NL" sz="4400" spc="-5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886519" y="1432414"/>
            <a:ext cx="4113632" cy="82272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Ugotovite kje se osebni podatki nahajajo in kaj se v njih skriva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1045092" y="1432412"/>
            <a:ext cx="1884252" cy="82096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lvl1pPr algn="l" defTabSz="91436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05" b="0" kern="1200" cap="none" spc="-10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Odkrijte</a:t>
            </a:r>
            <a:endParaRPr kumimoji="0" lang="en-US" sz="1800" b="0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98379" y="1597065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1</a:t>
            </a:r>
            <a:endParaRPr kumimoji="0" lang="en-US" sz="2353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2886519" y="2859400"/>
            <a:ext cx="4113632" cy="82272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Urejajte kako se osebni podatki hranijo, dostopajo in uporabljajo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1045091" y="2859400"/>
            <a:ext cx="1884251" cy="822727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defPPr>
              <a:defRPr lang="en-US"/>
            </a:defPPr>
            <a:lvl1pPr defTabSz="914367">
              <a:lnSpc>
                <a:spcPct val="90000"/>
              </a:lnSpc>
              <a:spcBef>
                <a:spcPct val="0"/>
              </a:spcBef>
              <a:buNone/>
              <a:defRPr sz="2000" b="1" cap="none" spc="-100" baseline="0">
                <a:ln w="3175">
                  <a:noFill/>
                </a:ln>
                <a:solidFill>
                  <a:schemeClr val="tx2"/>
                </a:solidFill>
                <a:effectLst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Upravljajte</a:t>
            </a:r>
            <a:endParaRPr kumimoji="0" lang="en-US" sz="2000" b="1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"/>
              <a:ea typeface="+mn-ea"/>
              <a:cs typeface="Segoe UI" pitchFamily="34" charset="0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798379" y="3024052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2</a:t>
            </a:r>
            <a:endParaRPr kumimoji="0" lang="en-US" sz="2353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886519" y="4282947"/>
            <a:ext cx="4113632" cy="82272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Vzpostavite varnostne kontrole za preprečevanje, odkrivanje in odzivanje na ranljivosti in kršitve dostopa do podatkov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1045091" y="4282947"/>
            <a:ext cx="1884251" cy="822727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defPPr>
              <a:defRPr lang="en-US"/>
            </a:defPPr>
            <a:lvl1pPr defTabSz="914367">
              <a:lnSpc>
                <a:spcPct val="90000"/>
              </a:lnSpc>
              <a:spcBef>
                <a:spcPct val="0"/>
              </a:spcBef>
              <a:buNone/>
              <a:defRPr sz="2000" b="1" cap="none" spc="-100" baseline="0">
                <a:ln w="3175">
                  <a:noFill/>
                </a:ln>
                <a:solidFill>
                  <a:schemeClr val="tx2"/>
                </a:solidFill>
                <a:effectLst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Zaščitite</a:t>
            </a:r>
            <a:endParaRPr kumimoji="0" lang="en-US" sz="2000" b="1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"/>
              <a:ea typeface="+mn-ea"/>
              <a:cs typeface="Segoe UI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98379" y="4447598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3</a:t>
            </a:r>
            <a:endParaRPr kumimoji="0" lang="en-US" sz="2353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2886519" y="5706494"/>
            <a:ext cx="4113632" cy="8244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Ohranite zahtevano dokumentacijo in upravljajte dostope do podatkov ali kršitve uporabe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65" name="Title 1"/>
          <p:cNvSpPr txBox="1">
            <a:spLocks/>
          </p:cNvSpPr>
          <p:nvPr/>
        </p:nvSpPr>
        <p:spPr>
          <a:xfrm>
            <a:off x="1045091" y="5706494"/>
            <a:ext cx="1884251" cy="822727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defPPr>
              <a:defRPr lang="en-US"/>
            </a:defPPr>
            <a:lvl1pPr defTabSz="914367">
              <a:lnSpc>
                <a:spcPct val="90000"/>
              </a:lnSpc>
              <a:spcBef>
                <a:spcPct val="0"/>
              </a:spcBef>
              <a:buNone/>
              <a:defRPr sz="2000" b="1" cap="none" spc="-100" baseline="0">
                <a:ln w="3175">
                  <a:noFill/>
                </a:ln>
                <a:solidFill>
                  <a:schemeClr val="tx2"/>
                </a:solidFill>
                <a:effectLst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Poročajte</a:t>
            </a:r>
            <a:endParaRPr kumimoji="0" lang="en-US" sz="2000" b="1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"/>
              <a:ea typeface="+mn-ea"/>
              <a:cs typeface="Segoe UI" pitchFamily="34" charset="0"/>
            </a:endParaRPr>
          </a:p>
        </p:txBody>
      </p:sp>
      <p:sp>
        <p:nvSpPr>
          <p:cNvPr id="66" name="Oval 65"/>
          <p:cNvSpPr/>
          <p:nvPr/>
        </p:nvSpPr>
        <p:spPr bwMode="auto">
          <a:xfrm>
            <a:off x="798379" y="5872026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4</a:t>
            </a:r>
            <a:endParaRPr kumimoji="0" lang="en-US" sz="2353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874967" y="2255140"/>
            <a:ext cx="0" cy="584452"/>
          </a:xfrm>
          <a:prstGeom prst="straightConnector1">
            <a:avLst/>
          </a:prstGeom>
          <a:ln w="12700">
            <a:solidFill>
              <a:schemeClr val="tx2">
                <a:lumMod val="50000"/>
              </a:schemeClr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874967" y="3698496"/>
            <a:ext cx="0" cy="584452"/>
          </a:xfrm>
          <a:prstGeom prst="straightConnector1">
            <a:avLst/>
          </a:prstGeom>
          <a:ln w="12700">
            <a:solidFill>
              <a:schemeClr val="tx2">
                <a:lumMod val="50000"/>
              </a:schemeClr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1874967" y="5120476"/>
            <a:ext cx="0" cy="584452"/>
          </a:xfrm>
          <a:prstGeom prst="straightConnector1">
            <a:avLst/>
          </a:prstGeom>
          <a:ln w="12700">
            <a:solidFill>
              <a:schemeClr val="tx2">
                <a:lumMod val="50000"/>
              </a:schemeClr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745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sz="4400" spc="-5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Prevedeno v SQL tehnologijo</a:t>
            </a:r>
            <a:endParaRPr lang="nl-NL" sz="4400" spc="-5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542362" y="1676602"/>
            <a:ext cx="2043139" cy="216141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lvl1pPr algn="l" defTabSz="91436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05" b="0" kern="1200" cap="none" spc="-10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745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Odkrijte</a:t>
            </a:r>
            <a:endParaRPr kumimoji="0" lang="en-US" sz="1800" b="0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295649" y="2452728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1</a:t>
            </a:r>
            <a:endParaRPr kumimoji="0" lang="en-US" sz="2353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FA20704-BBC2-42A7-8F95-F3D74908C3BF}"/>
              </a:ext>
            </a:extLst>
          </p:cNvPr>
          <p:cNvSpPr/>
          <p:nvPr/>
        </p:nvSpPr>
        <p:spPr bwMode="auto">
          <a:xfrm>
            <a:off x="7814117" y="1676400"/>
            <a:ext cx="3828039" cy="216605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T-SQL Queries, Full Text search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Data classification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Vulnerability Assessment 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D47903A5-3D45-4129-8D1C-3EF031B89FBD}"/>
              </a:ext>
            </a:extLst>
          </p:cNvPr>
          <p:cNvGrpSpPr/>
          <p:nvPr/>
        </p:nvGrpSpPr>
        <p:grpSpPr>
          <a:xfrm rot="20593720">
            <a:off x="10019162" y="2444533"/>
            <a:ext cx="647838" cy="522992"/>
            <a:chOff x="10738915" y="525462"/>
            <a:chExt cx="660922" cy="533555"/>
          </a:xfrm>
        </p:grpSpPr>
        <p:sp>
          <p:nvSpPr>
            <p:cNvPr id="44" name="Explosion: 8 Points 43">
              <a:extLst>
                <a:ext uri="{FF2B5EF4-FFF2-40B4-BE49-F238E27FC236}">
                  <a16:creationId xmlns:a16="http://schemas.microsoft.com/office/drawing/2014/main" xmlns="" id="{04C00694-7C09-450E-ABD4-0CFB2AB39763}"/>
                </a:ext>
              </a:extLst>
            </p:cNvPr>
            <p:cNvSpPr/>
            <p:nvPr/>
          </p:nvSpPr>
          <p:spPr bwMode="auto">
            <a:xfrm>
              <a:off x="10738915" y="525462"/>
              <a:ext cx="660922" cy="533555"/>
            </a:xfrm>
            <a:prstGeom prst="irregularSeal1">
              <a:avLst/>
            </a:prstGeom>
            <a:solidFill>
              <a:srgbClr val="92D05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71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C1CC4B51-1AB7-416D-AA77-624CCFE6636E}"/>
                </a:ext>
              </a:extLst>
            </p:cNvPr>
            <p:cNvSpPr/>
            <p:nvPr/>
          </p:nvSpPr>
          <p:spPr>
            <a:xfrm>
              <a:off x="10774710" y="632356"/>
              <a:ext cx="564453" cy="2918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71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new!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E437C4CE-3174-48C7-8641-CA95AFE188A7}"/>
              </a:ext>
            </a:extLst>
          </p:cNvPr>
          <p:cNvGrpSpPr/>
          <p:nvPr/>
        </p:nvGrpSpPr>
        <p:grpSpPr>
          <a:xfrm rot="20593720">
            <a:off x="10861497" y="3010532"/>
            <a:ext cx="647838" cy="522992"/>
            <a:chOff x="10738915" y="525462"/>
            <a:chExt cx="660922" cy="533555"/>
          </a:xfrm>
        </p:grpSpPr>
        <p:sp>
          <p:nvSpPr>
            <p:cNvPr id="51" name="Explosion: 8 Points 50">
              <a:extLst>
                <a:ext uri="{FF2B5EF4-FFF2-40B4-BE49-F238E27FC236}">
                  <a16:creationId xmlns:a16="http://schemas.microsoft.com/office/drawing/2014/main" xmlns="" id="{8851545B-C019-43D0-8225-11111FDB64B4}"/>
                </a:ext>
              </a:extLst>
            </p:cNvPr>
            <p:cNvSpPr/>
            <p:nvPr/>
          </p:nvSpPr>
          <p:spPr bwMode="auto">
            <a:xfrm>
              <a:off x="10738915" y="525462"/>
              <a:ext cx="660922" cy="533555"/>
            </a:xfrm>
            <a:prstGeom prst="irregularSeal1">
              <a:avLst/>
            </a:prstGeom>
            <a:solidFill>
              <a:srgbClr val="92D05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71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xmlns="" id="{2A37BF0A-E2C1-4668-B77C-87F0AE5270A1}"/>
                </a:ext>
              </a:extLst>
            </p:cNvPr>
            <p:cNvSpPr/>
            <p:nvPr/>
          </p:nvSpPr>
          <p:spPr>
            <a:xfrm>
              <a:off x="10774710" y="632356"/>
              <a:ext cx="564453" cy="2918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71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new!</a:t>
              </a:r>
            </a:p>
          </p:txBody>
        </p:sp>
      </p:grpSp>
      <p:sp>
        <p:nvSpPr>
          <p:cNvPr id="50" name="Rectangle 49"/>
          <p:cNvSpPr/>
          <p:nvPr/>
        </p:nvSpPr>
        <p:spPr bwMode="auto">
          <a:xfrm>
            <a:off x="2496443" y="1676400"/>
            <a:ext cx="5262882" cy="216605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Osebne podatke v podatkovnih zbirkah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Preverite dostope do podatkov na vseh ravneh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Sledite pretoku podatkov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92F3865-9547-4E85-BE13-2771E9995C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362" y="3903285"/>
            <a:ext cx="5473352" cy="21373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051E4AF-A680-4A54-A37A-CDF50C1330B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8174" y="3903285"/>
            <a:ext cx="5443982" cy="2137373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3932B7-EC3B-4EF1-86E1-B619ABC003A5}"/>
              </a:ext>
            </a:extLst>
          </p:cNvPr>
          <p:cNvSpPr txBox="1"/>
          <p:nvPr/>
        </p:nvSpPr>
        <p:spPr>
          <a:xfrm>
            <a:off x="8533436" y="1113565"/>
            <a:ext cx="1740473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Tehnologija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B251BFC-EF1A-42A6-94B8-3267C0658BF4}"/>
              </a:ext>
            </a:extLst>
          </p:cNvPr>
          <p:cNvSpPr txBox="1"/>
          <p:nvPr/>
        </p:nvSpPr>
        <p:spPr>
          <a:xfrm>
            <a:off x="3951151" y="1113565"/>
            <a:ext cx="1135308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Proces</a:t>
            </a:r>
            <a:endParaRPr kumimoji="0" lang="en-US" sz="1961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19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sz="440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Prevedeno v SQL tehnologijo</a:t>
            </a:r>
            <a:endParaRPr lang="nl-NL" sz="4400" spc="-5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542361" y="1676603"/>
            <a:ext cx="2280737" cy="216141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lvl1pPr algn="l" defTabSz="91436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05" b="0" kern="1200" cap="none" spc="-10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400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Upravljajte</a:t>
            </a:r>
            <a:endParaRPr kumimoji="0" lang="en-US" sz="1600" b="0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295649" y="2452729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2</a:t>
            </a:r>
            <a:endParaRPr kumimoji="0" lang="en-US" sz="2353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D0E828-D71F-4DA4-BD18-163AC1B0D30C}"/>
              </a:ext>
            </a:extLst>
          </p:cNvPr>
          <p:cNvSpPr txBox="1"/>
          <p:nvPr/>
        </p:nvSpPr>
        <p:spPr>
          <a:xfrm>
            <a:off x="8533436" y="1113565"/>
            <a:ext cx="1740473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Tehnologija</a:t>
            </a:r>
            <a:endParaRPr kumimoji="0" lang="en-US" sz="1961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FA20704-BBC2-42A7-8F95-F3D74908C3BF}"/>
              </a:ext>
            </a:extLst>
          </p:cNvPr>
          <p:cNvSpPr/>
          <p:nvPr/>
        </p:nvSpPr>
        <p:spPr bwMode="auto">
          <a:xfrm>
            <a:off x="7814117" y="1676400"/>
            <a:ext cx="4276283" cy="216605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Windows authentication, Azure AD authentication, role-base security…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Azure SQL Firewall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Dynamic Data Masking, Row-Level Security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2BF5732A-3C26-40FB-AB35-9D73580DBE14}"/>
              </a:ext>
            </a:extLst>
          </p:cNvPr>
          <p:cNvSpPr txBox="1"/>
          <p:nvPr/>
        </p:nvSpPr>
        <p:spPr>
          <a:xfrm>
            <a:off x="3951151" y="1113565"/>
            <a:ext cx="1135308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Proces</a:t>
            </a:r>
            <a:endParaRPr kumimoji="0" lang="en-US" sz="1961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96443" y="1676401"/>
            <a:ext cx="5262882" cy="2159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Upravljanje mehanizmov za preverjanje 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Pravilno konfigurirajte dostop do baze podatkov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Omejite dostop do podatkov v skladu z načeli pravilne avtorizacije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8E00171-866D-4B97-9DAA-BC002C6D51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1682" y="3919602"/>
            <a:ext cx="2831500" cy="28837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2D08367-0625-45E4-A959-5BF77D0FFEB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7116" y="4683716"/>
            <a:ext cx="2428486" cy="1055341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5DA4B7F3-4410-430A-9D2D-F11AC1AA3424}"/>
              </a:ext>
            </a:extLst>
          </p:cNvPr>
          <p:cNvGrpSpPr/>
          <p:nvPr/>
        </p:nvGrpSpPr>
        <p:grpSpPr>
          <a:xfrm>
            <a:off x="1241055" y="4005943"/>
            <a:ext cx="4767859" cy="2634790"/>
            <a:chOff x="2103437" y="1763542"/>
            <a:chExt cx="6062892" cy="3692241"/>
          </a:xfrm>
        </p:grpSpPr>
        <p:sp>
          <p:nvSpPr>
            <p:cNvPr id="32" name="Cloud large">
              <a:extLst>
                <a:ext uri="{FF2B5EF4-FFF2-40B4-BE49-F238E27FC236}">
                  <a16:creationId xmlns:a16="http://schemas.microsoft.com/office/drawing/2014/main" xmlns="" id="{74888B56-854E-4107-B7C8-06D4D28A6665}"/>
                </a:ext>
              </a:extLst>
            </p:cNvPr>
            <p:cNvSpPr>
              <a:spLocks/>
            </p:cNvSpPr>
            <p:nvPr/>
          </p:nvSpPr>
          <p:spPr bwMode="black">
            <a:xfrm>
              <a:off x="2103437" y="1763542"/>
              <a:ext cx="6062892" cy="2359402"/>
            </a:xfrm>
            <a:custGeom>
              <a:avLst/>
              <a:gdLst>
                <a:gd name="T0" fmla="*/ 415 w 489"/>
                <a:gd name="T1" fmla="*/ 222 h 285"/>
                <a:gd name="T2" fmla="*/ 489 w 489"/>
                <a:gd name="T3" fmla="*/ 148 h 285"/>
                <a:gd name="T4" fmla="*/ 415 w 489"/>
                <a:gd name="T5" fmla="*/ 74 h 285"/>
                <a:gd name="T6" fmla="*/ 404 w 489"/>
                <a:gd name="T7" fmla="*/ 75 h 285"/>
                <a:gd name="T8" fmla="*/ 295 w 489"/>
                <a:gd name="T9" fmla="*/ 0 h 285"/>
                <a:gd name="T10" fmla="*/ 213 w 489"/>
                <a:gd name="T11" fmla="*/ 34 h 285"/>
                <a:gd name="T12" fmla="*/ 162 w 489"/>
                <a:gd name="T13" fmla="*/ 18 h 285"/>
                <a:gd name="T14" fmla="*/ 71 w 489"/>
                <a:gd name="T15" fmla="*/ 97 h 285"/>
                <a:gd name="T16" fmla="*/ 56 w 489"/>
                <a:gd name="T17" fmla="*/ 95 h 285"/>
                <a:gd name="T18" fmla="*/ 0 w 489"/>
                <a:gd name="T19" fmla="*/ 151 h 285"/>
                <a:gd name="T20" fmla="*/ 56 w 489"/>
                <a:gd name="T21" fmla="*/ 208 h 285"/>
                <a:gd name="T22" fmla="*/ 78 w 489"/>
                <a:gd name="T23" fmla="*/ 203 h 285"/>
                <a:gd name="T24" fmla="*/ 141 w 489"/>
                <a:gd name="T25" fmla="*/ 257 h 285"/>
                <a:gd name="T26" fmla="*/ 178 w 489"/>
                <a:gd name="T27" fmla="*/ 244 h 285"/>
                <a:gd name="T28" fmla="*/ 241 w 489"/>
                <a:gd name="T29" fmla="*/ 285 h 285"/>
                <a:gd name="T30" fmla="*/ 297 w 489"/>
                <a:gd name="T31" fmla="*/ 255 h 285"/>
                <a:gd name="T32" fmla="*/ 332 w 489"/>
                <a:gd name="T33" fmla="*/ 267 h 285"/>
                <a:gd name="T34" fmla="*/ 390 w 489"/>
                <a:gd name="T35" fmla="*/ 217 h 285"/>
                <a:gd name="T36" fmla="*/ 415 w 489"/>
                <a:gd name="T37" fmla="*/ 22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89" h="285">
                  <a:moveTo>
                    <a:pt x="415" y="222"/>
                  </a:moveTo>
                  <a:cubicBezTo>
                    <a:pt x="456" y="222"/>
                    <a:pt x="489" y="189"/>
                    <a:pt x="489" y="148"/>
                  </a:cubicBezTo>
                  <a:cubicBezTo>
                    <a:pt x="489" y="107"/>
                    <a:pt x="456" y="74"/>
                    <a:pt x="415" y="74"/>
                  </a:cubicBezTo>
                  <a:cubicBezTo>
                    <a:pt x="411" y="74"/>
                    <a:pt x="407" y="74"/>
                    <a:pt x="404" y="75"/>
                  </a:cubicBezTo>
                  <a:cubicBezTo>
                    <a:pt x="387" y="31"/>
                    <a:pt x="345" y="0"/>
                    <a:pt x="295" y="0"/>
                  </a:cubicBezTo>
                  <a:cubicBezTo>
                    <a:pt x="263" y="0"/>
                    <a:pt x="234" y="13"/>
                    <a:pt x="213" y="34"/>
                  </a:cubicBezTo>
                  <a:cubicBezTo>
                    <a:pt x="199" y="24"/>
                    <a:pt x="181" y="18"/>
                    <a:pt x="162" y="18"/>
                  </a:cubicBezTo>
                  <a:cubicBezTo>
                    <a:pt x="115" y="18"/>
                    <a:pt x="77" y="52"/>
                    <a:pt x="71" y="97"/>
                  </a:cubicBezTo>
                  <a:cubicBezTo>
                    <a:pt x="66" y="96"/>
                    <a:pt x="61" y="95"/>
                    <a:pt x="56" y="95"/>
                  </a:cubicBezTo>
                  <a:cubicBezTo>
                    <a:pt x="25" y="95"/>
                    <a:pt x="0" y="120"/>
                    <a:pt x="0" y="151"/>
                  </a:cubicBezTo>
                  <a:cubicBezTo>
                    <a:pt x="0" y="182"/>
                    <a:pt x="25" y="208"/>
                    <a:pt x="56" y="208"/>
                  </a:cubicBezTo>
                  <a:cubicBezTo>
                    <a:pt x="64" y="208"/>
                    <a:pt x="71" y="206"/>
                    <a:pt x="78" y="203"/>
                  </a:cubicBezTo>
                  <a:cubicBezTo>
                    <a:pt x="83" y="234"/>
                    <a:pt x="109" y="257"/>
                    <a:pt x="141" y="257"/>
                  </a:cubicBezTo>
                  <a:cubicBezTo>
                    <a:pt x="155" y="257"/>
                    <a:pt x="168" y="252"/>
                    <a:pt x="178" y="244"/>
                  </a:cubicBezTo>
                  <a:cubicBezTo>
                    <a:pt x="189" y="268"/>
                    <a:pt x="213" y="285"/>
                    <a:pt x="241" y="285"/>
                  </a:cubicBezTo>
                  <a:cubicBezTo>
                    <a:pt x="264" y="285"/>
                    <a:pt x="285" y="273"/>
                    <a:pt x="297" y="255"/>
                  </a:cubicBezTo>
                  <a:cubicBezTo>
                    <a:pt x="307" y="263"/>
                    <a:pt x="319" y="267"/>
                    <a:pt x="332" y="267"/>
                  </a:cubicBezTo>
                  <a:cubicBezTo>
                    <a:pt x="361" y="267"/>
                    <a:pt x="386" y="246"/>
                    <a:pt x="390" y="217"/>
                  </a:cubicBezTo>
                  <a:cubicBezTo>
                    <a:pt x="397" y="220"/>
                    <a:pt x="406" y="222"/>
                    <a:pt x="415" y="222"/>
                  </a:cubicBezTo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89617" tIns="44808" rIns="89617" bIns="448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67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grpSp>
          <p:nvGrpSpPr>
            <p:cNvPr id="33" name="Active Directory">
              <a:extLst>
                <a:ext uri="{FF2B5EF4-FFF2-40B4-BE49-F238E27FC236}">
                  <a16:creationId xmlns:a16="http://schemas.microsoft.com/office/drawing/2014/main" xmlns="" id="{A6292F54-59FB-4A5D-969D-1D4CEE1B140C}"/>
                </a:ext>
              </a:extLst>
            </p:cNvPr>
            <p:cNvGrpSpPr/>
            <p:nvPr/>
          </p:nvGrpSpPr>
          <p:grpSpPr>
            <a:xfrm>
              <a:off x="3255848" y="2252933"/>
              <a:ext cx="1743669" cy="1170949"/>
              <a:chOff x="5666494" y="1929450"/>
              <a:chExt cx="1737360" cy="1457271"/>
            </a:xfrm>
          </p:grpSpPr>
          <p:sp>
            <p:nvSpPr>
              <p:cNvPr id="48" name="Isosceles Triangle 47">
                <a:extLst>
                  <a:ext uri="{FF2B5EF4-FFF2-40B4-BE49-F238E27FC236}">
                    <a16:creationId xmlns:a16="http://schemas.microsoft.com/office/drawing/2014/main" xmlns="" id="{A926C874-A965-422C-8966-489050714484}"/>
                  </a:ext>
                </a:extLst>
              </p:cNvPr>
              <p:cNvSpPr/>
              <p:nvPr/>
            </p:nvSpPr>
            <p:spPr bwMode="auto">
              <a:xfrm>
                <a:off x="6040264" y="2655023"/>
                <a:ext cx="848770" cy="73169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89613" tIns="44806" rIns="89613" bIns="44806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89574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57" b="0" i="0" u="none" strike="noStrike" kern="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752CC2C6-4D84-40C9-9908-0CCCB5153306}"/>
                  </a:ext>
                </a:extLst>
              </p:cNvPr>
              <p:cNvSpPr txBox="1"/>
              <p:nvPr/>
            </p:nvSpPr>
            <p:spPr>
              <a:xfrm>
                <a:off x="5666494" y="1929450"/>
                <a:ext cx="1737360" cy="8414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896181" rtl="0" eaLnBrk="1" fontAlgn="auto" latinLnBrk="0" hangingPunct="1">
                  <a:lnSpc>
                    <a:spcPct val="9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Pct val="80000"/>
                  <a:buFontTx/>
                  <a:buNone/>
                  <a:tabLst/>
                  <a:defRPr/>
                </a:pPr>
                <a:r>
                  <a:rPr kumimoji="0" lang="en-US" sz="1567" b="1" i="0" u="none" strike="noStrike" kern="0" cap="none" spc="0" normalizeH="0" baseline="0" noProof="0">
                    <a:ln>
                      <a:noFill/>
                    </a:ln>
                    <a:solidFill>
                      <a:srgbClr val="FCFCFC">
                        <a:alpha val="99000"/>
                      </a:srgbClr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Azure</a:t>
                </a:r>
              </a:p>
              <a:p>
                <a:pPr marL="0" marR="0" lvl="0" indent="0" algn="ctr" defTabSz="896181" rtl="0" eaLnBrk="1" fontAlgn="auto" latinLnBrk="0" hangingPunct="1">
                  <a:lnSpc>
                    <a:spcPct val="9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Pct val="80000"/>
                  <a:buFontTx/>
                  <a:buNone/>
                  <a:tabLst/>
                  <a:defRPr/>
                </a:pPr>
                <a:r>
                  <a:rPr kumimoji="0" lang="en-US" sz="1567" b="1" i="0" u="none" strike="noStrike" kern="0" cap="none" spc="0" normalizeH="0" baseline="0" noProof="0">
                    <a:ln>
                      <a:noFill/>
                    </a:ln>
                    <a:solidFill>
                      <a:srgbClr val="FCFCFC">
                        <a:alpha val="99000"/>
                      </a:srgbClr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Active Directory</a:t>
                </a:r>
              </a:p>
            </p:txBody>
          </p:sp>
        </p:grpSp>
        <p:sp>
          <p:nvSpPr>
            <p:cNvPr id="34" name="Freeform 13">
              <a:extLst>
                <a:ext uri="{FF2B5EF4-FFF2-40B4-BE49-F238E27FC236}">
                  <a16:creationId xmlns:a16="http://schemas.microsoft.com/office/drawing/2014/main" xmlns="" id="{082B5F7A-D8CE-4814-9CF9-3BE84AB3F3A1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5826612" y="2740830"/>
              <a:ext cx="907395" cy="815464"/>
            </a:xfrm>
            <a:custGeom>
              <a:avLst/>
              <a:gdLst>
                <a:gd name="T0" fmla="*/ 100 w 202"/>
                <a:gd name="T1" fmla="*/ 12 h 239"/>
                <a:gd name="T2" fmla="*/ 184 w 202"/>
                <a:gd name="T3" fmla="*/ 36 h 239"/>
                <a:gd name="T4" fmla="*/ 100 w 202"/>
                <a:gd name="T5" fmla="*/ 60 h 239"/>
                <a:gd name="T6" fmla="*/ 16 w 202"/>
                <a:gd name="T7" fmla="*/ 36 h 239"/>
                <a:gd name="T8" fmla="*/ 100 w 202"/>
                <a:gd name="T9" fmla="*/ 12 h 239"/>
                <a:gd name="T10" fmla="*/ 101 w 202"/>
                <a:gd name="T11" fmla="*/ 0 h 239"/>
                <a:gd name="T12" fmla="*/ 61 w 202"/>
                <a:gd name="T13" fmla="*/ 3 h 239"/>
                <a:gd name="T14" fmla="*/ 29 w 202"/>
                <a:gd name="T15" fmla="*/ 12 h 239"/>
                <a:gd name="T16" fmla="*/ 8 w 202"/>
                <a:gd name="T17" fmla="*/ 24 h 239"/>
                <a:gd name="T18" fmla="*/ 2 w 202"/>
                <a:gd name="T19" fmla="*/ 32 h 239"/>
                <a:gd name="T20" fmla="*/ 0 w 202"/>
                <a:gd name="T21" fmla="*/ 40 h 239"/>
                <a:gd name="T22" fmla="*/ 0 w 202"/>
                <a:gd name="T23" fmla="*/ 199 h 239"/>
                <a:gd name="T24" fmla="*/ 2 w 202"/>
                <a:gd name="T25" fmla="*/ 207 h 239"/>
                <a:gd name="T26" fmla="*/ 8 w 202"/>
                <a:gd name="T27" fmla="*/ 215 h 239"/>
                <a:gd name="T28" fmla="*/ 29 w 202"/>
                <a:gd name="T29" fmla="*/ 227 h 239"/>
                <a:gd name="T30" fmla="*/ 61 w 202"/>
                <a:gd name="T31" fmla="*/ 236 h 239"/>
                <a:gd name="T32" fmla="*/ 101 w 202"/>
                <a:gd name="T33" fmla="*/ 239 h 239"/>
                <a:gd name="T34" fmla="*/ 172 w 202"/>
                <a:gd name="T35" fmla="*/ 227 h 239"/>
                <a:gd name="T36" fmla="*/ 194 w 202"/>
                <a:gd name="T37" fmla="*/ 215 h 239"/>
                <a:gd name="T38" fmla="*/ 200 w 202"/>
                <a:gd name="T39" fmla="*/ 207 h 239"/>
                <a:gd name="T40" fmla="*/ 202 w 202"/>
                <a:gd name="T41" fmla="*/ 199 h 239"/>
                <a:gd name="T42" fmla="*/ 202 w 202"/>
                <a:gd name="T43" fmla="*/ 40 h 239"/>
                <a:gd name="T44" fmla="*/ 194 w 202"/>
                <a:gd name="T45" fmla="*/ 24 h 239"/>
                <a:gd name="T46" fmla="*/ 172 w 202"/>
                <a:gd name="T47" fmla="*/ 12 h 239"/>
                <a:gd name="T48" fmla="*/ 140 w 202"/>
                <a:gd name="T49" fmla="*/ 3 h 239"/>
                <a:gd name="T50" fmla="*/ 101 w 202"/>
                <a:gd name="T5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2" h="239">
                  <a:moveTo>
                    <a:pt x="100" y="12"/>
                  </a:moveTo>
                  <a:cubicBezTo>
                    <a:pt x="146" y="12"/>
                    <a:pt x="184" y="23"/>
                    <a:pt x="184" y="36"/>
                  </a:cubicBezTo>
                  <a:cubicBezTo>
                    <a:pt x="184" y="49"/>
                    <a:pt x="146" y="60"/>
                    <a:pt x="100" y="60"/>
                  </a:cubicBezTo>
                  <a:cubicBezTo>
                    <a:pt x="54" y="60"/>
                    <a:pt x="16" y="49"/>
                    <a:pt x="16" y="36"/>
                  </a:cubicBezTo>
                  <a:cubicBezTo>
                    <a:pt x="16" y="23"/>
                    <a:pt x="54" y="12"/>
                    <a:pt x="100" y="12"/>
                  </a:cubicBezTo>
                  <a:close/>
                  <a:moveTo>
                    <a:pt x="101" y="0"/>
                  </a:moveTo>
                  <a:cubicBezTo>
                    <a:pt x="61" y="3"/>
                    <a:pt x="61" y="3"/>
                    <a:pt x="61" y="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99"/>
                    <a:pt x="0" y="199"/>
                    <a:pt x="0" y="199"/>
                  </a:cubicBezTo>
                  <a:cubicBezTo>
                    <a:pt x="2" y="207"/>
                    <a:pt x="2" y="207"/>
                    <a:pt x="2" y="207"/>
                  </a:cubicBezTo>
                  <a:cubicBezTo>
                    <a:pt x="8" y="215"/>
                    <a:pt x="8" y="215"/>
                    <a:pt x="8" y="215"/>
                  </a:cubicBezTo>
                  <a:cubicBezTo>
                    <a:pt x="29" y="227"/>
                    <a:pt x="29" y="227"/>
                    <a:pt x="29" y="227"/>
                  </a:cubicBezTo>
                  <a:cubicBezTo>
                    <a:pt x="61" y="236"/>
                    <a:pt x="61" y="236"/>
                    <a:pt x="61" y="236"/>
                  </a:cubicBezTo>
                  <a:cubicBezTo>
                    <a:pt x="73" y="238"/>
                    <a:pt x="87" y="239"/>
                    <a:pt x="101" y="239"/>
                  </a:cubicBezTo>
                  <a:cubicBezTo>
                    <a:pt x="129" y="239"/>
                    <a:pt x="154" y="234"/>
                    <a:pt x="172" y="227"/>
                  </a:cubicBezTo>
                  <a:cubicBezTo>
                    <a:pt x="181" y="224"/>
                    <a:pt x="189" y="219"/>
                    <a:pt x="194" y="215"/>
                  </a:cubicBezTo>
                  <a:cubicBezTo>
                    <a:pt x="196" y="212"/>
                    <a:pt x="198" y="210"/>
                    <a:pt x="200" y="207"/>
                  </a:cubicBezTo>
                  <a:cubicBezTo>
                    <a:pt x="201" y="205"/>
                    <a:pt x="202" y="202"/>
                    <a:pt x="202" y="199"/>
                  </a:cubicBezTo>
                  <a:cubicBezTo>
                    <a:pt x="202" y="40"/>
                    <a:pt x="202" y="40"/>
                    <a:pt x="202" y="40"/>
                  </a:cubicBezTo>
                  <a:cubicBezTo>
                    <a:pt x="202" y="34"/>
                    <a:pt x="199" y="29"/>
                    <a:pt x="194" y="24"/>
                  </a:cubicBezTo>
                  <a:cubicBezTo>
                    <a:pt x="189" y="20"/>
                    <a:pt x="181" y="15"/>
                    <a:pt x="172" y="12"/>
                  </a:cubicBezTo>
                  <a:cubicBezTo>
                    <a:pt x="163" y="8"/>
                    <a:pt x="152" y="5"/>
                    <a:pt x="140" y="3"/>
                  </a:cubicBezTo>
                  <a:cubicBezTo>
                    <a:pt x="128" y="1"/>
                    <a:pt x="115" y="0"/>
                    <a:pt x="1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9617" tIns="44808" rIns="89617" bIns="448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22B27668-1135-4E27-BD1A-C55FE4333AD3}"/>
                </a:ext>
              </a:extLst>
            </p:cNvPr>
            <p:cNvSpPr txBox="1"/>
            <p:nvPr/>
          </p:nvSpPr>
          <p:spPr>
            <a:xfrm>
              <a:off x="5143324" y="2116364"/>
              <a:ext cx="2191741" cy="6758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896181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80000"/>
                <a:buFontTx/>
                <a:buNone/>
                <a:tabLst/>
                <a:defRPr/>
              </a:pPr>
              <a:r>
                <a:rPr kumimoji="0" lang="en-US" sz="1567" b="0" i="0" u="none" strike="noStrike" kern="0" cap="none" spc="0" normalizeH="0" baseline="0" noProof="0">
                  <a:ln>
                    <a:noFill/>
                  </a:ln>
                  <a:solidFill>
                    <a:srgbClr val="FCFCFC">
                      <a:alpha val="99000"/>
                    </a:srgbClr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Azure</a:t>
              </a:r>
            </a:p>
            <a:p>
              <a:pPr marL="0" marR="0" lvl="0" indent="0" algn="ctr" defTabSz="896181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80000"/>
                <a:buFontTx/>
                <a:buNone/>
                <a:tabLst/>
                <a:defRPr/>
              </a:pPr>
              <a:r>
                <a:rPr kumimoji="0" lang="en-US" sz="1567" b="0" i="0" u="none" strike="noStrike" kern="0" cap="none" spc="0" normalizeH="0" baseline="0" noProof="0">
                  <a:ln>
                    <a:noFill/>
                  </a:ln>
                  <a:solidFill>
                    <a:srgbClr val="FCFCFC">
                      <a:alpha val="99000"/>
                    </a:srgbClr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SQL Database</a:t>
              </a:r>
            </a:p>
          </p:txBody>
        </p:sp>
        <p:sp>
          <p:nvSpPr>
            <p:cNvPr id="36" name="Rounded Rectangle 15">
              <a:extLst>
                <a:ext uri="{FF2B5EF4-FFF2-40B4-BE49-F238E27FC236}">
                  <a16:creationId xmlns:a16="http://schemas.microsoft.com/office/drawing/2014/main" xmlns="" id="{E1657C3C-1194-4B5C-8975-546F77AD402C}"/>
                </a:ext>
              </a:extLst>
            </p:cNvPr>
            <p:cNvSpPr/>
            <p:nvPr/>
          </p:nvSpPr>
          <p:spPr>
            <a:xfrm>
              <a:off x="4482827" y="4294892"/>
              <a:ext cx="1361587" cy="889854"/>
            </a:xfrm>
            <a:prstGeom prst="roundRect">
              <a:avLst/>
            </a:prstGeom>
            <a:solidFill>
              <a:srgbClr val="00206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75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ADO </a:t>
              </a:r>
            </a:p>
            <a:p>
              <a:pPr marL="0" marR="0" lvl="0" indent="0" algn="ctr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75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.NET 4.6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21C00B06-7C40-46A1-A10F-799AAB0F74E1}"/>
                </a:ext>
              </a:extLst>
            </p:cNvPr>
            <p:cNvCxnSpPr>
              <a:endCxn id="48" idx="2"/>
            </p:cNvCxnSpPr>
            <p:nvPr/>
          </p:nvCxnSpPr>
          <p:spPr>
            <a:xfrm>
              <a:off x="2690965" y="3103948"/>
              <a:ext cx="940010" cy="319933"/>
            </a:xfrm>
            <a:prstGeom prst="line">
              <a:avLst/>
            </a:prstGeom>
            <a:ln w="190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3B7497F4-2E7D-46C6-A57F-3436CA567461}"/>
                </a:ext>
              </a:extLst>
            </p:cNvPr>
            <p:cNvCxnSpPr/>
            <p:nvPr/>
          </p:nvCxnSpPr>
          <p:spPr>
            <a:xfrm flipH="1" flipV="1">
              <a:off x="3049568" y="3039059"/>
              <a:ext cx="609726" cy="341426"/>
            </a:xfrm>
            <a:prstGeom prst="line">
              <a:avLst/>
            </a:prstGeom>
            <a:ln w="190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Freeform 16">
              <a:extLst>
                <a:ext uri="{FF2B5EF4-FFF2-40B4-BE49-F238E27FC236}">
                  <a16:creationId xmlns:a16="http://schemas.microsoft.com/office/drawing/2014/main" xmlns="" id="{59311AAA-9C8B-49A4-B736-17C0E4E4A7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69108" y="2525433"/>
              <a:ext cx="252051" cy="617132"/>
            </a:xfrm>
            <a:custGeom>
              <a:avLst/>
              <a:gdLst>
                <a:gd name="T0" fmla="*/ 439 w 530"/>
                <a:gd name="T1" fmla="*/ 318 h 1297"/>
                <a:gd name="T2" fmla="*/ 91 w 530"/>
                <a:gd name="T3" fmla="*/ 318 h 1297"/>
                <a:gd name="T4" fmla="*/ 0 w 530"/>
                <a:gd name="T5" fmla="*/ 409 h 1297"/>
                <a:gd name="T6" fmla="*/ 0 w 530"/>
                <a:gd name="T7" fmla="*/ 822 h 1297"/>
                <a:gd name="T8" fmla="*/ 91 w 530"/>
                <a:gd name="T9" fmla="*/ 913 h 1297"/>
                <a:gd name="T10" fmla="*/ 91 w 530"/>
                <a:gd name="T11" fmla="*/ 1206 h 1297"/>
                <a:gd name="T12" fmla="*/ 179 w 530"/>
                <a:gd name="T13" fmla="*/ 1297 h 1297"/>
                <a:gd name="T14" fmla="*/ 352 w 530"/>
                <a:gd name="T15" fmla="*/ 1297 h 1297"/>
                <a:gd name="T16" fmla="*/ 439 w 530"/>
                <a:gd name="T17" fmla="*/ 1206 h 1297"/>
                <a:gd name="T18" fmla="*/ 439 w 530"/>
                <a:gd name="T19" fmla="*/ 913 h 1297"/>
                <a:gd name="T20" fmla="*/ 530 w 530"/>
                <a:gd name="T21" fmla="*/ 822 h 1297"/>
                <a:gd name="T22" fmla="*/ 530 w 530"/>
                <a:gd name="T23" fmla="*/ 409 h 1297"/>
                <a:gd name="T24" fmla="*/ 439 w 530"/>
                <a:gd name="T25" fmla="*/ 318 h 1297"/>
                <a:gd name="T26" fmla="*/ 409 w 530"/>
                <a:gd name="T27" fmla="*/ 824 h 1297"/>
                <a:gd name="T28" fmla="*/ 121 w 530"/>
                <a:gd name="T29" fmla="*/ 824 h 1297"/>
                <a:gd name="T30" fmla="*/ 121 w 530"/>
                <a:gd name="T31" fmla="*/ 623 h 1297"/>
                <a:gd name="T32" fmla="*/ 145 w 530"/>
                <a:gd name="T33" fmla="*/ 600 h 1297"/>
                <a:gd name="T34" fmla="*/ 170 w 530"/>
                <a:gd name="T35" fmla="*/ 600 h 1297"/>
                <a:gd name="T36" fmla="*/ 170 w 530"/>
                <a:gd name="T37" fmla="*/ 478 h 1297"/>
                <a:gd name="T38" fmla="*/ 255 w 530"/>
                <a:gd name="T39" fmla="*/ 393 h 1297"/>
                <a:gd name="T40" fmla="*/ 275 w 530"/>
                <a:gd name="T41" fmla="*/ 393 h 1297"/>
                <a:gd name="T42" fmla="*/ 360 w 530"/>
                <a:gd name="T43" fmla="*/ 478 h 1297"/>
                <a:gd name="T44" fmla="*/ 360 w 530"/>
                <a:gd name="T45" fmla="*/ 600 h 1297"/>
                <a:gd name="T46" fmla="*/ 385 w 530"/>
                <a:gd name="T47" fmla="*/ 600 h 1297"/>
                <a:gd name="T48" fmla="*/ 409 w 530"/>
                <a:gd name="T49" fmla="*/ 623 h 1297"/>
                <a:gd name="T50" fmla="*/ 409 w 530"/>
                <a:gd name="T51" fmla="*/ 824 h 1297"/>
                <a:gd name="T52" fmla="*/ 265 w 530"/>
                <a:gd name="T53" fmla="*/ 291 h 1297"/>
                <a:gd name="T54" fmla="*/ 410 w 530"/>
                <a:gd name="T55" fmla="*/ 145 h 1297"/>
                <a:gd name="T56" fmla="*/ 265 w 530"/>
                <a:gd name="T57" fmla="*/ 0 h 1297"/>
                <a:gd name="T58" fmla="*/ 121 w 530"/>
                <a:gd name="T59" fmla="*/ 145 h 1297"/>
                <a:gd name="T60" fmla="*/ 265 w 530"/>
                <a:gd name="T61" fmla="*/ 291 h 1297"/>
                <a:gd name="T62" fmla="*/ 275 w 530"/>
                <a:gd name="T63" fmla="*/ 427 h 1297"/>
                <a:gd name="T64" fmla="*/ 255 w 530"/>
                <a:gd name="T65" fmla="*/ 427 h 1297"/>
                <a:gd name="T66" fmla="*/ 205 w 530"/>
                <a:gd name="T67" fmla="*/ 478 h 1297"/>
                <a:gd name="T68" fmla="*/ 205 w 530"/>
                <a:gd name="T69" fmla="*/ 600 h 1297"/>
                <a:gd name="T70" fmla="*/ 326 w 530"/>
                <a:gd name="T71" fmla="*/ 600 h 1297"/>
                <a:gd name="T72" fmla="*/ 326 w 530"/>
                <a:gd name="T73" fmla="*/ 478 h 1297"/>
                <a:gd name="T74" fmla="*/ 275 w 530"/>
                <a:gd name="T75" fmla="*/ 42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30" h="1297">
                  <a:moveTo>
                    <a:pt x="439" y="318"/>
                  </a:moveTo>
                  <a:cubicBezTo>
                    <a:pt x="137" y="318"/>
                    <a:pt x="91" y="318"/>
                    <a:pt x="91" y="318"/>
                  </a:cubicBezTo>
                  <a:cubicBezTo>
                    <a:pt x="42" y="318"/>
                    <a:pt x="0" y="360"/>
                    <a:pt x="0" y="409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872"/>
                    <a:pt x="42" y="913"/>
                    <a:pt x="91" y="913"/>
                  </a:cubicBezTo>
                  <a:cubicBezTo>
                    <a:pt x="91" y="1203"/>
                    <a:pt x="91" y="1206"/>
                    <a:pt x="91" y="1206"/>
                  </a:cubicBezTo>
                  <a:cubicBezTo>
                    <a:pt x="91" y="1255"/>
                    <a:pt x="129" y="1297"/>
                    <a:pt x="179" y="1297"/>
                  </a:cubicBezTo>
                  <a:cubicBezTo>
                    <a:pt x="307" y="1297"/>
                    <a:pt x="352" y="1297"/>
                    <a:pt x="352" y="1297"/>
                  </a:cubicBezTo>
                  <a:cubicBezTo>
                    <a:pt x="401" y="1297"/>
                    <a:pt x="439" y="1255"/>
                    <a:pt x="439" y="1206"/>
                  </a:cubicBezTo>
                  <a:cubicBezTo>
                    <a:pt x="439" y="913"/>
                    <a:pt x="439" y="913"/>
                    <a:pt x="439" y="913"/>
                  </a:cubicBezTo>
                  <a:cubicBezTo>
                    <a:pt x="489" y="913"/>
                    <a:pt x="530" y="872"/>
                    <a:pt x="530" y="822"/>
                  </a:cubicBezTo>
                  <a:cubicBezTo>
                    <a:pt x="530" y="409"/>
                    <a:pt x="530" y="409"/>
                    <a:pt x="530" y="409"/>
                  </a:cubicBezTo>
                  <a:cubicBezTo>
                    <a:pt x="530" y="360"/>
                    <a:pt x="489" y="318"/>
                    <a:pt x="439" y="318"/>
                  </a:cubicBezTo>
                  <a:close/>
                  <a:moveTo>
                    <a:pt x="409" y="824"/>
                  </a:moveTo>
                  <a:cubicBezTo>
                    <a:pt x="121" y="824"/>
                    <a:pt x="121" y="824"/>
                    <a:pt x="121" y="824"/>
                  </a:cubicBezTo>
                  <a:cubicBezTo>
                    <a:pt x="121" y="623"/>
                    <a:pt x="121" y="623"/>
                    <a:pt x="121" y="623"/>
                  </a:cubicBezTo>
                  <a:cubicBezTo>
                    <a:pt x="121" y="610"/>
                    <a:pt x="132" y="600"/>
                    <a:pt x="145" y="600"/>
                  </a:cubicBezTo>
                  <a:cubicBezTo>
                    <a:pt x="170" y="600"/>
                    <a:pt x="170" y="600"/>
                    <a:pt x="170" y="600"/>
                  </a:cubicBezTo>
                  <a:cubicBezTo>
                    <a:pt x="170" y="478"/>
                    <a:pt x="170" y="478"/>
                    <a:pt x="170" y="478"/>
                  </a:cubicBezTo>
                  <a:cubicBezTo>
                    <a:pt x="170" y="431"/>
                    <a:pt x="208" y="393"/>
                    <a:pt x="255" y="393"/>
                  </a:cubicBezTo>
                  <a:cubicBezTo>
                    <a:pt x="275" y="393"/>
                    <a:pt x="275" y="393"/>
                    <a:pt x="275" y="393"/>
                  </a:cubicBezTo>
                  <a:cubicBezTo>
                    <a:pt x="322" y="393"/>
                    <a:pt x="360" y="431"/>
                    <a:pt x="360" y="478"/>
                  </a:cubicBezTo>
                  <a:cubicBezTo>
                    <a:pt x="360" y="600"/>
                    <a:pt x="360" y="600"/>
                    <a:pt x="360" y="600"/>
                  </a:cubicBezTo>
                  <a:cubicBezTo>
                    <a:pt x="385" y="600"/>
                    <a:pt x="385" y="600"/>
                    <a:pt x="385" y="600"/>
                  </a:cubicBezTo>
                  <a:cubicBezTo>
                    <a:pt x="399" y="600"/>
                    <a:pt x="409" y="610"/>
                    <a:pt x="409" y="623"/>
                  </a:cubicBezTo>
                  <a:lnTo>
                    <a:pt x="409" y="824"/>
                  </a:lnTo>
                  <a:close/>
                  <a:moveTo>
                    <a:pt x="265" y="291"/>
                  </a:moveTo>
                  <a:cubicBezTo>
                    <a:pt x="345" y="291"/>
                    <a:pt x="410" y="226"/>
                    <a:pt x="410" y="145"/>
                  </a:cubicBezTo>
                  <a:cubicBezTo>
                    <a:pt x="410" y="65"/>
                    <a:pt x="345" y="0"/>
                    <a:pt x="265" y="0"/>
                  </a:cubicBezTo>
                  <a:cubicBezTo>
                    <a:pt x="185" y="0"/>
                    <a:pt x="121" y="65"/>
                    <a:pt x="121" y="145"/>
                  </a:cubicBezTo>
                  <a:cubicBezTo>
                    <a:pt x="121" y="226"/>
                    <a:pt x="185" y="291"/>
                    <a:pt x="265" y="291"/>
                  </a:cubicBezTo>
                  <a:close/>
                  <a:moveTo>
                    <a:pt x="275" y="427"/>
                  </a:moveTo>
                  <a:cubicBezTo>
                    <a:pt x="255" y="427"/>
                    <a:pt x="255" y="427"/>
                    <a:pt x="255" y="427"/>
                  </a:cubicBezTo>
                  <a:cubicBezTo>
                    <a:pt x="227" y="427"/>
                    <a:pt x="205" y="450"/>
                    <a:pt x="205" y="478"/>
                  </a:cubicBezTo>
                  <a:cubicBezTo>
                    <a:pt x="205" y="600"/>
                    <a:pt x="205" y="600"/>
                    <a:pt x="205" y="600"/>
                  </a:cubicBezTo>
                  <a:cubicBezTo>
                    <a:pt x="326" y="600"/>
                    <a:pt x="326" y="600"/>
                    <a:pt x="326" y="600"/>
                  </a:cubicBezTo>
                  <a:cubicBezTo>
                    <a:pt x="326" y="478"/>
                    <a:pt x="326" y="478"/>
                    <a:pt x="326" y="478"/>
                  </a:cubicBezTo>
                  <a:cubicBezTo>
                    <a:pt x="326" y="450"/>
                    <a:pt x="303" y="427"/>
                    <a:pt x="275" y="4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9617" tIns="44808" rIns="89617" bIns="448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xmlns="" id="{651DE4D9-8BA1-4472-ABC8-AD80338C14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5123" y="2767273"/>
              <a:ext cx="252051" cy="617132"/>
            </a:xfrm>
            <a:custGeom>
              <a:avLst/>
              <a:gdLst>
                <a:gd name="T0" fmla="*/ 439 w 530"/>
                <a:gd name="T1" fmla="*/ 318 h 1297"/>
                <a:gd name="T2" fmla="*/ 91 w 530"/>
                <a:gd name="T3" fmla="*/ 318 h 1297"/>
                <a:gd name="T4" fmla="*/ 0 w 530"/>
                <a:gd name="T5" fmla="*/ 409 h 1297"/>
                <a:gd name="T6" fmla="*/ 0 w 530"/>
                <a:gd name="T7" fmla="*/ 822 h 1297"/>
                <a:gd name="T8" fmla="*/ 91 w 530"/>
                <a:gd name="T9" fmla="*/ 913 h 1297"/>
                <a:gd name="T10" fmla="*/ 91 w 530"/>
                <a:gd name="T11" fmla="*/ 1206 h 1297"/>
                <a:gd name="T12" fmla="*/ 179 w 530"/>
                <a:gd name="T13" fmla="*/ 1297 h 1297"/>
                <a:gd name="T14" fmla="*/ 352 w 530"/>
                <a:gd name="T15" fmla="*/ 1297 h 1297"/>
                <a:gd name="T16" fmla="*/ 439 w 530"/>
                <a:gd name="T17" fmla="*/ 1206 h 1297"/>
                <a:gd name="T18" fmla="*/ 439 w 530"/>
                <a:gd name="T19" fmla="*/ 913 h 1297"/>
                <a:gd name="T20" fmla="*/ 530 w 530"/>
                <a:gd name="T21" fmla="*/ 822 h 1297"/>
                <a:gd name="T22" fmla="*/ 530 w 530"/>
                <a:gd name="T23" fmla="*/ 409 h 1297"/>
                <a:gd name="T24" fmla="*/ 439 w 530"/>
                <a:gd name="T25" fmla="*/ 318 h 1297"/>
                <a:gd name="T26" fmla="*/ 409 w 530"/>
                <a:gd name="T27" fmla="*/ 824 h 1297"/>
                <a:gd name="T28" fmla="*/ 121 w 530"/>
                <a:gd name="T29" fmla="*/ 824 h 1297"/>
                <a:gd name="T30" fmla="*/ 121 w 530"/>
                <a:gd name="T31" fmla="*/ 623 h 1297"/>
                <a:gd name="T32" fmla="*/ 145 w 530"/>
                <a:gd name="T33" fmla="*/ 600 h 1297"/>
                <a:gd name="T34" fmla="*/ 170 w 530"/>
                <a:gd name="T35" fmla="*/ 600 h 1297"/>
                <a:gd name="T36" fmla="*/ 170 w 530"/>
                <a:gd name="T37" fmla="*/ 478 h 1297"/>
                <a:gd name="T38" fmla="*/ 255 w 530"/>
                <a:gd name="T39" fmla="*/ 393 h 1297"/>
                <a:gd name="T40" fmla="*/ 275 w 530"/>
                <a:gd name="T41" fmla="*/ 393 h 1297"/>
                <a:gd name="T42" fmla="*/ 360 w 530"/>
                <a:gd name="T43" fmla="*/ 478 h 1297"/>
                <a:gd name="T44" fmla="*/ 360 w 530"/>
                <a:gd name="T45" fmla="*/ 600 h 1297"/>
                <a:gd name="T46" fmla="*/ 385 w 530"/>
                <a:gd name="T47" fmla="*/ 600 h 1297"/>
                <a:gd name="T48" fmla="*/ 409 w 530"/>
                <a:gd name="T49" fmla="*/ 623 h 1297"/>
                <a:gd name="T50" fmla="*/ 409 w 530"/>
                <a:gd name="T51" fmla="*/ 824 h 1297"/>
                <a:gd name="T52" fmla="*/ 265 w 530"/>
                <a:gd name="T53" fmla="*/ 291 h 1297"/>
                <a:gd name="T54" fmla="*/ 410 w 530"/>
                <a:gd name="T55" fmla="*/ 145 h 1297"/>
                <a:gd name="T56" fmla="*/ 265 w 530"/>
                <a:gd name="T57" fmla="*/ 0 h 1297"/>
                <a:gd name="T58" fmla="*/ 121 w 530"/>
                <a:gd name="T59" fmla="*/ 145 h 1297"/>
                <a:gd name="T60" fmla="*/ 265 w 530"/>
                <a:gd name="T61" fmla="*/ 291 h 1297"/>
                <a:gd name="T62" fmla="*/ 275 w 530"/>
                <a:gd name="T63" fmla="*/ 427 h 1297"/>
                <a:gd name="T64" fmla="*/ 255 w 530"/>
                <a:gd name="T65" fmla="*/ 427 h 1297"/>
                <a:gd name="T66" fmla="*/ 205 w 530"/>
                <a:gd name="T67" fmla="*/ 478 h 1297"/>
                <a:gd name="T68" fmla="*/ 205 w 530"/>
                <a:gd name="T69" fmla="*/ 600 h 1297"/>
                <a:gd name="T70" fmla="*/ 326 w 530"/>
                <a:gd name="T71" fmla="*/ 600 h 1297"/>
                <a:gd name="T72" fmla="*/ 326 w 530"/>
                <a:gd name="T73" fmla="*/ 478 h 1297"/>
                <a:gd name="T74" fmla="*/ 275 w 530"/>
                <a:gd name="T75" fmla="*/ 427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30" h="1297">
                  <a:moveTo>
                    <a:pt x="439" y="318"/>
                  </a:moveTo>
                  <a:cubicBezTo>
                    <a:pt x="137" y="318"/>
                    <a:pt x="91" y="318"/>
                    <a:pt x="91" y="318"/>
                  </a:cubicBezTo>
                  <a:cubicBezTo>
                    <a:pt x="42" y="318"/>
                    <a:pt x="0" y="360"/>
                    <a:pt x="0" y="409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872"/>
                    <a:pt x="42" y="913"/>
                    <a:pt x="91" y="913"/>
                  </a:cubicBezTo>
                  <a:cubicBezTo>
                    <a:pt x="91" y="1203"/>
                    <a:pt x="91" y="1206"/>
                    <a:pt x="91" y="1206"/>
                  </a:cubicBezTo>
                  <a:cubicBezTo>
                    <a:pt x="91" y="1255"/>
                    <a:pt x="129" y="1297"/>
                    <a:pt x="179" y="1297"/>
                  </a:cubicBezTo>
                  <a:cubicBezTo>
                    <a:pt x="307" y="1297"/>
                    <a:pt x="352" y="1297"/>
                    <a:pt x="352" y="1297"/>
                  </a:cubicBezTo>
                  <a:cubicBezTo>
                    <a:pt x="401" y="1297"/>
                    <a:pt x="439" y="1255"/>
                    <a:pt x="439" y="1206"/>
                  </a:cubicBezTo>
                  <a:cubicBezTo>
                    <a:pt x="439" y="913"/>
                    <a:pt x="439" y="913"/>
                    <a:pt x="439" y="913"/>
                  </a:cubicBezTo>
                  <a:cubicBezTo>
                    <a:pt x="489" y="913"/>
                    <a:pt x="530" y="872"/>
                    <a:pt x="530" y="822"/>
                  </a:cubicBezTo>
                  <a:cubicBezTo>
                    <a:pt x="530" y="409"/>
                    <a:pt x="530" y="409"/>
                    <a:pt x="530" y="409"/>
                  </a:cubicBezTo>
                  <a:cubicBezTo>
                    <a:pt x="530" y="360"/>
                    <a:pt x="489" y="318"/>
                    <a:pt x="439" y="318"/>
                  </a:cubicBezTo>
                  <a:close/>
                  <a:moveTo>
                    <a:pt x="409" y="824"/>
                  </a:moveTo>
                  <a:cubicBezTo>
                    <a:pt x="121" y="824"/>
                    <a:pt x="121" y="824"/>
                    <a:pt x="121" y="824"/>
                  </a:cubicBezTo>
                  <a:cubicBezTo>
                    <a:pt x="121" y="623"/>
                    <a:pt x="121" y="623"/>
                    <a:pt x="121" y="623"/>
                  </a:cubicBezTo>
                  <a:cubicBezTo>
                    <a:pt x="121" y="610"/>
                    <a:pt x="132" y="600"/>
                    <a:pt x="145" y="600"/>
                  </a:cubicBezTo>
                  <a:cubicBezTo>
                    <a:pt x="170" y="600"/>
                    <a:pt x="170" y="600"/>
                    <a:pt x="170" y="600"/>
                  </a:cubicBezTo>
                  <a:cubicBezTo>
                    <a:pt x="170" y="478"/>
                    <a:pt x="170" y="478"/>
                    <a:pt x="170" y="478"/>
                  </a:cubicBezTo>
                  <a:cubicBezTo>
                    <a:pt x="170" y="431"/>
                    <a:pt x="208" y="393"/>
                    <a:pt x="255" y="393"/>
                  </a:cubicBezTo>
                  <a:cubicBezTo>
                    <a:pt x="275" y="393"/>
                    <a:pt x="275" y="393"/>
                    <a:pt x="275" y="393"/>
                  </a:cubicBezTo>
                  <a:cubicBezTo>
                    <a:pt x="322" y="393"/>
                    <a:pt x="360" y="431"/>
                    <a:pt x="360" y="478"/>
                  </a:cubicBezTo>
                  <a:cubicBezTo>
                    <a:pt x="360" y="600"/>
                    <a:pt x="360" y="600"/>
                    <a:pt x="360" y="600"/>
                  </a:cubicBezTo>
                  <a:cubicBezTo>
                    <a:pt x="385" y="600"/>
                    <a:pt x="385" y="600"/>
                    <a:pt x="385" y="600"/>
                  </a:cubicBezTo>
                  <a:cubicBezTo>
                    <a:pt x="399" y="600"/>
                    <a:pt x="409" y="610"/>
                    <a:pt x="409" y="623"/>
                  </a:cubicBezTo>
                  <a:lnTo>
                    <a:pt x="409" y="824"/>
                  </a:lnTo>
                  <a:close/>
                  <a:moveTo>
                    <a:pt x="265" y="291"/>
                  </a:moveTo>
                  <a:cubicBezTo>
                    <a:pt x="345" y="291"/>
                    <a:pt x="410" y="226"/>
                    <a:pt x="410" y="145"/>
                  </a:cubicBezTo>
                  <a:cubicBezTo>
                    <a:pt x="410" y="65"/>
                    <a:pt x="345" y="0"/>
                    <a:pt x="265" y="0"/>
                  </a:cubicBezTo>
                  <a:cubicBezTo>
                    <a:pt x="185" y="0"/>
                    <a:pt x="121" y="65"/>
                    <a:pt x="121" y="145"/>
                  </a:cubicBezTo>
                  <a:cubicBezTo>
                    <a:pt x="121" y="226"/>
                    <a:pt x="185" y="291"/>
                    <a:pt x="265" y="291"/>
                  </a:cubicBezTo>
                  <a:close/>
                  <a:moveTo>
                    <a:pt x="275" y="427"/>
                  </a:moveTo>
                  <a:cubicBezTo>
                    <a:pt x="255" y="427"/>
                    <a:pt x="255" y="427"/>
                    <a:pt x="255" y="427"/>
                  </a:cubicBezTo>
                  <a:cubicBezTo>
                    <a:pt x="227" y="427"/>
                    <a:pt x="205" y="450"/>
                    <a:pt x="205" y="478"/>
                  </a:cubicBezTo>
                  <a:cubicBezTo>
                    <a:pt x="205" y="600"/>
                    <a:pt x="205" y="600"/>
                    <a:pt x="205" y="600"/>
                  </a:cubicBezTo>
                  <a:cubicBezTo>
                    <a:pt x="326" y="600"/>
                    <a:pt x="326" y="600"/>
                    <a:pt x="326" y="600"/>
                  </a:cubicBezTo>
                  <a:cubicBezTo>
                    <a:pt x="326" y="478"/>
                    <a:pt x="326" y="478"/>
                    <a:pt x="326" y="478"/>
                  </a:cubicBezTo>
                  <a:cubicBezTo>
                    <a:pt x="326" y="450"/>
                    <a:pt x="303" y="427"/>
                    <a:pt x="275" y="4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9617" tIns="44808" rIns="89617" bIns="448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xmlns="" id="{EB743918-0E43-437E-AE78-D902F99002A7}"/>
                </a:ext>
              </a:extLst>
            </p:cNvPr>
            <p:cNvCxnSpPr/>
            <p:nvPr/>
          </p:nvCxnSpPr>
          <p:spPr>
            <a:xfrm flipV="1">
              <a:off x="5776729" y="3594590"/>
              <a:ext cx="398000" cy="833427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xmlns="" id="{4F8B8182-3AB4-41C1-B6EC-6AF22303B669}"/>
                </a:ext>
              </a:extLst>
            </p:cNvPr>
            <p:cNvSpPr/>
            <p:nvPr/>
          </p:nvSpPr>
          <p:spPr>
            <a:xfrm>
              <a:off x="4536122" y="4021767"/>
              <a:ext cx="1187312" cy="455963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96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75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ADALSQL</a:t>
              </a: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xmlns="" id="{71D7F3CB-C3F6-4BFD-BC5E-E7D6CB73C5B2}"/>
                </a:ext>
              </a:extLst>
            </p:cNvPr>
            <p:cNvCxnSpPr/>
            <p:nvPr/>
          </p:nvCxnSpPr>
          <p:spPr>
            <a:xfrm flipH="1" flipV="1">
              <a:off x="4291351" y="3437242"/>
              <a:ext cx="559753" cy="541186"/>
            </a:xfrm>
            <a:prstGeom prst="straightConnector1">
              <a:avLst/>
            </a:prstGeom>
            <a:ln w="57150">
              <a:solidFill>
                <a:schemeClr val="tx1"/>
              </a:solidFill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A4CAE1CC-74D2-4AAB-B4BE-E658EB6DAD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01912" y="4265332"/>
              <a:ext cx="1000263" cy="1000263"/>
            </a:xfrm>
            <a:prstGeom prst="rect">
              <a:avLst/>
            </a:prstGeom>
          </p:spPr>
        </p:pic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xmlns="" id="{4DE5EB35-5C87-46E9-AF46-2B7588CDD528}"/>
                </a:ext>
              </a:extLst>
            </p:cNvPr>
            <p:cNvCxnSpPr/>
            <p:nvPr/>
          </p:nvCxnSpPr>
          <p:spPr>
            <a:xfrm flipV="1">
              <a:off x="3921704" y="4231681"/>
              <a:ext cx="630276" cy="3473"/>
            </a:xfrm>
            <a:prstGeom prst="straightConnector1">
              <a:avLst/>
            </a:prstGeom>
            <a:ln w="57150">
              <a:solidFill>
                <a:schemeClr val="tx1"/>
              </a:solidFill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xmlns="" id="{D235F20C-3B41-44E1-8702-5AF80B3672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52093" y="3937837"/>
              <a:ext cx="1464281" cy="1517946"/>
            </a:xfrm>
            <a:prstGeom prst="rect">
              <a:avLst/>
            </a:prstGeom>
          </p:spPr>
        </p:pic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xmlns="" id="{1A6410EA-5160-499E-973D-6BFDEE39E0DA}"/>
                </a:ext>
              </a:extLst>
            </p:cNvPr>
            <p:cNvCxnSpPr/>
            <p:nvPr/>
          </p:nvCxnSpPr>
          <p:spPr>
            <a:xfrm flipH="1" flipV="1">
              <a:off x="5926657" y="4840938"/>
              <a:ext cx="790701" cy="10347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triangle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014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sz="440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Prevedeno v SQL tehnologijo</a:t>
            </a:r>
            <a:endParaRPr lang="nl-NL" sz="4400" spc="-5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542362" y="1676601"/>
            <a:ext cx="2043139" cy="2142924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lvl1pPr algn="l" defTabSz="91436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05" b="0" kern="1200" cap="none" spc="-10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745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Zaščitite</a:t>
            </a:r>
            <a:endParaRPr kumimoji="0" lang="en-US" sz="1800" b="0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295649" y="2452729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3</a:t>
            </a:r>
            <a:endParaRPr kumimoji="0" lang="en-US" sz="2353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FA20704-BBC2-42A7-8F95-F3D74908C3BF}"/>
              </a:ext>
            </a:extLst>
          </p:cNvPr>
          <p:cNvSpPr/>
          <p:nvPr/>
        </p:nvSpPr>
        <p:spPr bwMode="auto">
          <a:xfrm>
            <a:off x="7814115" y="1676400"/>
            <a:ext cx="4036098" cy="21431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TLS, TDE, Always Encrypted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Auditing, Threat Detection</a:t>
            </a: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ts val="1778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Always On, Active Geo-Replication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96441" y="1676400"/>
            <a:ext cx="5266757" cy="21431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31578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Šifriranje podatkov (at </a:t>
            </a:r>
            <a:r>
              <a:rPr kumimoji="0" lang="sl-SI" sz="1961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rest</a:t>
            </a: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in </a:t>
            </a:r>
            <a:r>
              <a:rPr kumimoji="0" lang="sl-SI" sz="1961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motion</a:t>
            </a: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in </a:t>
            </a:r>
            <a:r>
              <a:rPr kumimoji="0" lang="sl-SI" sz="1961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use</a:t>
            </a: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)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Vzdržujte evidenco dostopa do podatkov - sledljivost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  <a:p>
            <a:pPr marL="0" marR="0" lvl="0" indent="0" algn="l" defTabSz="931578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Zagotovite kontinuiteto poslovanja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0DFC832-DEA8-481C-87E1-B27CCAF9C2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290" y="4480359"/>
            <a:ext cx="4732032" cy="167482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300DBF-22B5-467D-A81D-CEC627B0F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0447" y="4220740"/>
            <a:ext cx="3510499" cy="21940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32C2FA-1DA9-45CD-B552-685A82F1F90D}"/>
              </a:ext>
            </a:extLst>
          </p:cNvPr>
          <p:cNvSpPr txBox="1"/>
          <p:nvPr/>
        </p:nvSpPr>
        <p:spPr>
          <a:xfrm>
            <a:off x="8533436" y="1113565"/>
            <a:ext cx="1740473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Tehnologija</a:t>
            </a:r>
            <a:endParaRPr kumimoji="0" lang="en-US" sz="1961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2D515FC-829E-4A5F-9504-258F76ACBDE8}"/>
              </a:ext>
            </a:extLst>
          </p:cNvPr>
          <p:cNvSpPr txBox="1"/>
          <p:nvPr/>
        </p:nvSpPr>
        <p:spPr>
          <a:xfrm>
            <a:off x="3951151" y="1113565"/>
            <a:ext cx="1135308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Proces</a:t>
            </a:r>
            <a:endParaRPr kumimoji="0" lang="en-US" sz="1961" b="1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sz="440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Prevedeno v SQL tehnologijo</a:t>
            </a:r>
            <a:endParaRPr lang="nl-NL" sz="4400" spc="-5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542362" y="1676602"/>
            <a:ext cx="2043139" cy="216141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 vert="horz" wrap="square" lIns="365656" tIns="91414" rIns="146263" bIns="91414" rtlCol="0" anchor="ctr">
            <a:noAutofit/>
          </a:bodyPr>
          <a:lstStyle>
            <a:lvl1pPr algn="l" defTabSz="91436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05" b="0" kern="1200" cap="none" spc="-10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140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745" b="1" i="0" u="none" strike="noStrike" kern="1200" cap="none" spc="-100" normalizeH="0" baseline="0" noProof="0" dirty="0">
                <a:ln w="3175">
                  <a:noFill/>
                </a:ln>
                <a:solidFill>
                  <a:srgbClr val="CDF4FF">
                    <a:lumMod val="50000"/>
                  </a:srgbClr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Poročajte</a:t>
            </a:r>
            <a:endParaRPr kumimoji="0" lang="en-US" sz="1800" b="0" i="0" u="none" strike="noStrike" kern="1200" cap="none" spc="-100" normalizeH="0" baseline="0" noProof="0" dirty="0">
              <a:ln w="3175">
                <a:noFill/>
              </a:ln>
              <a:solidFill>
                <a:srgbClr val="CDF4FF">
                  <a:lumMod val="50000"/>
                </a:srgbClr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295649" y="2452729"/>
            <a:ext cx="493427" cy="49342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06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751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rPr>
              <a:t>4</a:t>
            </a:r>
            <a:endParaRPr kumimoji="0" lang="en-US" sz="2353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FA20704-BBC2-42A7-8F95-F3D74908C3BF}"/>
              </a:ext>
            </a:extLst>
          </p:cNvPr>
          <p:cNvSpPr/>
          <p:nvPr/>
        </p:nvSpPr>
        <p:spPr bwMode="auto">
          <a:xfrm>
            <a:off x="7814116" y="1676400"/>
            <a:ext cx="4033128" cy="216605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Auditing, Temporal tables</a:t>
            </a:r>
          </a:p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Vulnerability Assessment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96443" y="1676400"/>
            <a:ext cx="5262882" cy="216605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5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750" tIns="146201" rIns="182750" bIns="1462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sl-SI" sz="196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Vzdržujte revizijske sledi</a:t>
            </a:r>
            <a:endParaRPr kumimoji="0" lang="en-US" sz="196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14049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961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Stalno ocenjujte in analizirajte varnostne ukrepe</a:t>
            </a:r>
            <a:endParaRPr kumimoji="0" lang="en-US" sz="1961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28319CD2-975E-4BC8-AD6C-3FC4F49CD011}"/>
              </a:ext>
            </a:extLst>
          </p:cNvPr>
          <p:cNvGrpSpPr/>
          <p:nvPr/>
        </p:nvGrpSpPr>
        <p:grpSpPr>
          <a:xfrm rot="20593720">
            <a:off x="10788549" y="2879118"/>
            <a:ext cx="647838" cy="522992"/>
            <a:chOff x="10738915" y="525462"/>
            <a:chExt cx="660922" cy="533555"/>
          </a:xfrm>
        </p:grpSpPr>
        <p:sp>
          <p:nvSpPr>
            <p:cNvPr id="18" name="Explosion: 8 Points 17">
              <a:extLst>
                <a:ext uri="{FF2B5EF4-FFF2-40B4-BE49-F238E27FC236}">
                  <a16:creationId xmlns:a16="http://schemas.microsoft.com/office/drawing/2014/main" xmlns="" id="{9EE81422-546A-45FD-82CB-38B4CE19BD35}"/>
                </a:ext>
              </a:extLst>
            </p:cNvPr>
            <p:cNvSpPr/>
            <p:nvPr/>
          </p:nvSpPr>
          <p:spPr bwMode="auto">
            <a:xfrm>
              <a:off x="10738915" y="525462"/>
              <a:ext cx="660922" cy="533555"/>
            </a:xfrm>
            <a:prstGeom prst="irregularSeal1">
              <a:avLst/>
            </a:prstGeom>
            <a:solidFill>
              <a:srgbClr val="92D05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71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B5BBC2D0-4D68-4C58-AE66-F0C53661D53C}"/>
                </a:ext>
              </a:extLst>
            </p:cNvPr>
            <p:cNvSpPr/>
            <p:nvPr/>
          </p:nvSpPr>
          <p:spPr>
            <a:xfrm>
              <a:off x="10774710" y="632356"/>
              <a:ext cx="564453" cy="2918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3927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71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rPr>
                <a:t>new!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BF87192-7535-4ED8-97B7-E9A6291D04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72" y="4026533"/>
            <a:ext cx="4949326" cy="27016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2D3AB3E-07EF-444E-B60C-690A2E94FA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2370" y="4026533"/>
            <a:ext cx="4296712" cy="270740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99FCA90-D655-4C72-AB24-17835013CEBE}"/>
              </a:ext>
            </a:extLst>
          </p:cNvPr>
          <p:cNvSpPr txBox="1"/>
          <p:nvPr/>
        </p:nvSpPr>
        <p:spPr>
          <a:xfrm>
            <a:off x="8533436" y="1113565"/>
            <a:ext cx="1716429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Technology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38E1DE0-BE55-4AF3-BDFA-707CFE9AE293}"/>
              </a:ext>
            </a:extLst>
          </p:cNvPr>
          <p:cNvSpPr txBox="1"/>
          <p:nvPr/>
        </p:nvSpPr>
        <p:spPr>
          <a:xfrm>
            <a:off x="3951151" y="1113565"/>
            <a:ext cx="1245915" cy="561164"/>
          </a:xfrm>
          <a:prstGeom prst="rect">
            <a:avLst/>
          </a:prstGeom>
          <a:noFill/>
        </p:spPr>
        <p:txBody>
          <a:bodyPr wrap="none" lIns="179259" tIns="143407" rIns="179259" bIns="143407" rtlCol="0">
            <a:spAutoFit/>
          </a:bodyPr>
          <a:lstStyle/>
          <a:p>
            <a:pPr marL="0" marR="0" lvl="0" indent="0" algn="l" defTabSz="91419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Process</a:t>
            </a:r>
          </a:p>
        </p:txBody>
      </p:sp>
    </p:spTree>
    <p:extLst>
      <p:ext uri="{BB962C8B-B14F-4D97-AF65-F5344CB8AC3E}">
        <p14:creationId xmlns:p14="http://schemas.microsoft.com/office/powerpoint/2010/main" val="91048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81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0D0201-7B5D-42BB-A5EB-99644FDBE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Zaključek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618EEB8-0710-4E7F-92AD-2FDE670855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8207" y="1187303"/>
            <a:ext cx="11018520" cy="4481227"/>
          </a:xfrm>
        </p:spPr>
        <p:txBody>
          <a:bodyPr/>
          <a:lstStyle/>
          <a:p>
            <a:pPr marL="0" indent="0">
              <a:buNone/>
            </a:pPr>
            <a:r>
              <a:rPr lang="sl-SI" sz="2600" dirty="0" smtClean="0"/>
              <a:t>18 let izkušenj BI/DWH</a:t>
            </a:r>
          </a:p>
          <a:p>
            <a:pPr marL="0" indent="0">
              <a:buNone/>
            </a:pPr>
            <a:r>
              <a:rPr lang="sl-SI" sz="2600" dirty="0" smtClean="0"/>
              <a:t>Rešitve v 24 svetovnih državah</a:t>
            </a:r>
          </a:p>
          <a:p>
            <a:pPr marL="0" indent="0">
              <a:buNone/>
            </a:pPr>
            <a:r>
              <a:rPr lang="sl-SI" sz="2600" dirty="0" smtClean="0"/>
              <a:t>Microsoft parter of the year 2016</a:t>
            </a:r>
          </a:p>
          <a:p>
            <a:pPr marL="0" indent="0">
              <a:buNone/>
            </a:pPr>
            <a:r>
              <a:rPr lang="sl-SI" sz="2600" dirty="0" smtClean="0"/>
              <a:t>Microsoft BlackBelt partner </a:t>
            </a:r>
            <a:r>
              <a:rPr lang="en-US" sz="2600" dirty="0"/>
              <a:t>for Application platform (BI, Big Data</a:t>
            </a:r>
            <a:r>
              <a:rPr lang="en-US" sz="2600" dirty="0" smtClean="0"/>
              <a:t>)</a:t>
            </a:r>
            <a:endParaRPr lang="sl-SI" sz="2600" dirty="0" smtClean="0"/>
          </a:p>
          <a:p>
            <a:pPr marL="0" indent="0">
              <a:buNone/>
            </a:pPr>
            <a:r>
              <a:rPr lang="sl-SI" sz="2600" dirty="0" smtClean="0"/>
              <a:t>Svetovanje </a:t>
            </a:r>
            <a:r>
              <a:rPr lang="sl-SI" sz="2600" dirty="0"/>
              <a:t>in implementacija na </a:t>
            </a:r>
            <a:r>
              <a:rPr lang="sl-SI" sz="2600" dirty="0" smtClean="0"/>
              <a:t>podatkovni ravni  (data </a:t>
            </a:r>
            <a:r>
              <a:rPr lang="sl-SI" sz="2600" dirty="0"/>
              <a:t>masking, data minimization, data access control)</a:t>
            </a:r>
          </a:p>
          <a:p>
            <a:pPr marL="0" indent="0">
              <a:buNone/>
            </a:pPr>
            <a:r>
              <a:rPr lang="sl-SI" sz="2600" dirty="0" smtClean="0"/>
              <a:t>Svetovanje </a:t>
            </a:r>
            <a:r>
              <a:rPr lang="sl-SI" sz="2600" dirty="0"/>
              <a:t>na formalnopravnem področju (pravni akti, </a:t>
            </a:r>
            <a:r>
              <a:rPr lang="sl-SI" sz="2600" dirty="0" smtClean="0"/>
              <a:t>soglasja, izjave</a:t>
            </a:r>
            <a:r>
              <a:rPr lang="sl-SI" sz="2600" dirty="0"/>
              <a:t>, pogodbe) </a:t>
            </a:r>
            <a:endParaRPr lang="sl-SI" sz="2600" dirty="0" smtClean="0"/>
          </a:p>
          <a:p>
            <a:pPr marL="0" indent="0">
              <a:buNone/>
            </a:pPr>
            <a:r>
              <a:rPr lang="sl-SI" sz="2600" dirty="0" smtClean="0"/>
              <a:t>Svetovanje na tehničnem delu </a:t>
            </a:r>
            <a:r>
              <a:rPr lang="sl-SI" sz="2600" dirty="0"/>
              <a:t>(izbira metodologije, načini iskanja podatkov, GAP-analiza, varnostni pregledi, varnostne politike, incident response politike)</a:t>
            </a:r>
          </a:p>
        </p:txBody>
      </p:sp>
      <p:pic>
        <p:nvPicPr>
          <p:cNvPr id="2050" name="Picture 2" descr="ADD-logo Pantone">
            <a:extLst>
              <a:ext uri="{FF2B5EF4-FFF2-40B4-BE49-F238E27FC236}">
                <a16:creationId xmlns="" xmlns:a16="http://schemas.microsoft.com/office/drawing/2014/main" id="{135EDBEB-9F8A-47C8-934A-0A5D41CC4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262" y="1131080"/>
            <a:ext cx="2541674" cy="91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3945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50340"/>
          </a:xfrm>
        </p:spPr>
        <p:txBody>
          <a:bodyPr/>
          <a:lstStyle/>
          <a:p>
            <a:pPr marL="0" indent="0">
              <a:buNone/>
            </a:pPr>
            <a:endParaRPr lang="sl-SI" dirty="0" smtClean="0">
              <a:hlinkClick r:id="rId2"/>
            </a:endParaRPr>
          </a:p>
          <a:p>
            <a:pPr marL="0" indent="0">
              <a:buNone/>
            </a:pPr>
            <a:endParaRPr lang="sl-SI" dirty="0">
              <a:hlinkClick r:id="rId2"/>
            </a:endParaRPr>
          </a:p>
          <a:p>
            <a:pPr marL="0" indent="0">
              <a:buNone/>
            </a:pPr>
            <a:endParaRPr lang="sl-SI" dirty="0">
              <a:hlinkClick r:id="rId2"/>
            </a:endParaRPr>
          </a:p>
          <a:p>
            <a:pPr marL="0" indent="0">
              <a:buNone/>
            </a:pPr>
            <a:r>
              <a:rPr lang="sl-SI" dirty="0" smtClean="0">
                <a:hlinkClick r:id="rId2"/>
              </a:rPr>
              <a:t>gasper.cotman@add.si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>
                <a:hlinkClick r:id="rId3"/>
              </a:rPr>
              <a:t>bostjan.kustec@add.si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>
                <a:hlinkClick r:id="rId4"/>
              </a:rPr>
              <a:t>www.add.si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endParaRPr lang="sl-SI" dirty="0"/>
          </a:p>
        </p:txBody>
      </p:sp>
      <p:pic>
        <p:nvPicPr>
          <p:cNvPr id="4" name="Picture 2" descr="ADD-logo Pantone">
            <a:extLst>
              <a:ext uri="{FF2B5EF4-FFF2-40B4-BE49-F238E27FC236}">
                <a16:creationId xmlns="" xmlns:a16="http://schemas.microsoft.com/office/drawing/2014/main" id="{135EDBEB-9F8A-47C8-934A-0A5D41CC4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326" y="3069608"/>
            <a:ext cx="2541674" cy="91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296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www.w3.org/XML/1998/namespace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630a2e83-186a-4a0f-ab27-bee8a8096abc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4074</TotalTime>
  <Words>1075</Words>
  <Application>Microsoft Office PowerPoint</Application>
  <PresentationFormat>Widescreen</PresentationFormat>
  <Paragraphs>191</Paragraphs>
  <Slides>20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Consolas</vt:lpstr>
      <vt:lpstr>Segoe UI</vt:lpstr>
      <vt:lpstr>Segoe UI Black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SQL in GDPR: Uporaba SQL funkcionalnosti za prilagoditev BI/DWH okolja GDPR zahtevam</vt:lpstr>
      <vt:lpstr>Cilj predstavitve</vt:lpstr>
      <vt:lpstr>Globalna varnost osebnih podatkov danes</vt:lpstr>
      <vt:lpstr>Razvoj regulatornih pravil</vt:lpstr>
      <vt:lpstr>Osebni podatki </vt:lpstr>
      <vt:lpstr>PowerPoint Presentation</vt:lpstr>
      <vt:lpstr>Zagotavljanje jasnosti in doslednosti pri varstvu osebnih podatkov</vt:lpstr>
      <vt:lpstr>Ključne spremembe, ki jih prinaša GDPR</vt:lpstr>
      <vt:lpstr>Priprava na doseganje skladnosti</vt:lpstr>
      <vt:lpstr>Postopek doseganja skladnosti</vt:lpstr>
      <vt:lpstr>SQL zaščita</vt:lpstr>
      <vt:lpstr>Boštjan Kustec, DWH/BI Arhitekt T-PSP, MCSE, MCSA, MCP</vt:lpstr>
      <vt:lpstr>Kako začeti?</vt:lpstr>
      <vt:lpstr>Prevedeno v SQL tehnologijo</vt:lpstr>
      <vt:lpstr>Prevedeno v SQL tehnologijo</vt:lpstr>
      <vt:lpstr>Prevedeno v SQL tehnologijo</vt:lpstr>
      <vt:lpstr>Prevedeno v SQL tehnologijo</vt:lpstr>
      <vt:lpstr>Demo</vt:lpstr>
      <vt:lpstr>Zaključek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Nika</dc:creator>
  <cp:keywords/>
  <dc:description/>
  <cp:lastModifiedBy>Gašper Cotman</cp:lastModifiedBy>
  <cp:revision>86</cp:revision>
  <cp:lastPrinted>2018-05-22T10:39:09Z</cp:lastPrinted>
  <dcterms:created xsi:type="dcterms:W3CDTF">2018-05-05T07:50:49Z</dcterms:created>
  <dcterms:modified xsi:type="dcterms:W3CDTF">2018-05-24T07:09:07Z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