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14"/>
  </p:notesMasterIdLst>
  <p:handoutMasterIdLst>
    <p:handoutMasterId r:id="rId15"/>
  </p:handoutMasterIdLst>
  <p:sldIdLst>
    <p:sldId id="1661" r:id="rId5"/>
    <p:sldId id="2134804649" r:id="rId6"/>
    <p:sldId id="2134804653" r:id="rId7"/>
    <p:sldId id="2134804650" r:id="rId8"/>
    <p:sldId id="2134804654" r:id="rId9"/>
    <p:sldId id="2134804651" r:id="rId10"/>
    <p:sldId id="2134804652" r:id="rId11"/>
    <p:sldId id="1848" r:id="rId12"/>
    <p:sldId id="1851" r:id="rId13"/>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6A2B21-BA20-4C4E-9D25-F1A4E7FE14B0}" v="8" dt="2022-09-27T07:35:12.0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840" autoAdjust="0"/>
    <p:restoredTop sz="92109" autoAdjust="0"/>
  </p:normalViewPr>
  <p:slideViewPr>
    <p:cSldViewPr snapToGrid="0">
      <p:cViewPr varScale="1">
        <p:scale>
          <a:sx n="58" d="100"/>
          <a:sy n="58" d="100"/>
        </p:scale>
        <p:origin x="2142" y="690"/>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jan Vrhovnik" userId="bd34feef-1fcd-4220-97be-a0a0459db4e4" providerId="ADAL" clId="{836A2B21-BA20-4C4E-9D25-F1A4E7FE14B0}"/>
    <pc:docChg chg="modSld modShowInfo">
      <pc:chgData name="Bojan Vrhovnik" userId="bd34feef-1fcd-4220-97be-a0a0459db4e4" providerId="ADAL" clId="{836A2B21-BA20-4C4E-9D25-F1A4E7FE14B0}" dt="2022-09-28T13:14:05.489" v="11" actId="20577"/>
      <pc:docMkLst>
        <pc:docMk/>
      </pc:docMkLst>
      <pc:sldChg chg="modSp mod">
        <pc:chgData name="Bojan Vrhovnik" userId="bd34feef-1fcd-4220-97be-a0a0459db4e4" providerId="ADAL" clId="{836A2B21-BA20-4C4E-9D25-F1A4E7FE14B0}" dt="2022-09-28T13:14:05.489" v="11" actId="20577"/>
        <pc:sldMkLst>
          <pc:docMk/>
          <pc:sldMk cId="1795078537" sldId="1661"/>
        </pc:sldMkLst>
        <pc:spChg chg="mod">
          <ac:chgData name="Bojan Vrhovnik" userId="bd34feef-1fcd-4220-97be-a0a0459db4e4" providerId="ADAL" clId="{836A2B21-BA20-4C4E-9D25-F1A4E7FE14B0}" dt="2022-09-28T13:14:05.489" v="11" actId="20577"/>
          <ac:spMkLst>
            <pc:docMk/>
            <pc:sldMk cId="1795078537" sldId="1661"/>
            <ac:spMk id="3" creationId="{504AD249-6AA7-EA85-CF4B-DF9536C1E35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9/28/2022 3:01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9/28/2022 2:18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kubernetes.io/docs/concepts/configuration/organize-cluster-access-kubeconfig/"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kubernetes.io/docs/reference/generated/kubernetes-api/v1.19/#deploymentlist-v1-apps"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kubernetes.io/docs/tasks/access-application-cluster/configure-access-multiple-clusters/"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9/28/2022 2:18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600"/>
              </a:spcAft>
            </a:pPr>
            <a:endParaRPr lang="en-US" sz="900" dirty="0">
              <a:gradFill>
                <a:gsLst>
                  <a:gs pos="2917">
                    <a:schemeClr val="tx1"/>
                  </a:gs>
                  <a:gs pos="30000">
                    <a:schemeClr val="tx1"/>
                  </a:gs>
                </a:gsLst>
                <a:lin ang="5400000" scaled="0"/>
              </a:gradFill>
            </a:endParaRPr>
          </a:p>
          <a:p>
            <a:pPr>
              <a:lnSpc>
                <a:spcPct val="90000"/>
              </a:lnSpc>
              <a:spcAft>
                <a:spcPts val="600"/>
              </a:spcAft>
            </a:pPr>
            <a:r>
              <a:rPr lang="en-US" b="0" i="0" dirty="0">
                <a:solidFill>
                  <a:srgbClr val="222222"/>
                </a:solidFill>
                <a:effectLst/>
                <a:latin typeface="open sans" panose="020B0606030504020204" pitchFamily="34" charset="0"/>
              </a:rPr>
              <a:t>The Kubernetes API server validates and configures data for the </a:t>
            </a:r>
            <a:r>
              <a:rPr lang="en-US" b="0" i="0" dirty="0" err="1">
                <a:solidFill>
                  <a:srgbClr val="222222"/>
                </a:solidFill>
                <a:effectLst/>
                <a:latin typeface="open sans" panose="020B0606030504020204" pitchFamily="34" charset="0"/>
              </a:rPr>
              <a:t>api</a:t>
            </a:r>
            <a:r>
              <a:rPr lang="en-US" b="0" i="0" dirty="0">
                <a:solidFill>
                  <a:srgbClr val="222222"/>
                </a:solidFill>
                <a:effectLst/>
                <a:latin typeface="open sans" panose="020B0606030504020204" pitchFamily="34" charset="0"/>
              </a:rPr>
              <a:t> objects which include pods, services, </a:t>
            </a:r>
            <a:r>
              <a:rPr lang="en-US" b="0" i="0" dirty="0" err="1">
                <a:solidFill>
                  <a:srgbClr val="222222"/>
                </a:solidFill>
                <a:effectLst/>
                <a:latin typeface="open sans" panose="020B0606030504020204" pitchFamily="34" charset="0"/>
              </a:rPr>
              <a:t>replicationcontrollers</a:t>
            </a:r>
            <a:r>
              <a:rPr lang="en-US" b="0" i="0" dirty="0">
                <a:solidFill>
                  <a:srgbClr val="222222"/>
                </a:solidFill>
                <a:effectLst/>
                <a:latin typeface="open sans" panose="020B0606030504020204" pitchFamily="34" charset="0"/>
              </a:rPr>
              <a:t>, and others. The API Server services REST operations and provides the frontend to the cluster's shared state through which all other components interact.</a:t>
            </a:r>
          </a:p>
          <a:p>
            <a:pPr>
              <a:lnSpc>
                <a:spcPct val="90000"/>
              </a:lnSpc>
              <a:spcAft>
                <a:spcPts val="600"/>
              </a:spcAft>
            </a:pPr>
            <a:endParaRPr lang="en-US" sz="900" b="0" i="0" dirty="0">
              <a:solidFill>
                <a:srgbClr val="222222"/>
              </a:solidFill>
              <a:effectLst/>
              <a:latin typeface="open sans" panose="020B0606030504020204" pitchFamily="34" charset="0"/>
            </a:endParaRPr>
          </a:p>
          <a:p>
            <a:pPr>
              <a:lnSpc>
                <a:spcPct val="90000"/>
              </a:lnSpc>
              <a:spcAft>
                <a:spcPts val="600"/>
              </a:spcAft>
            </a:pPr>
            <a:r>
              <a:rPr lang="en-US" dirty="0">
                <a:hlinkClick r:id="rId3"/>
              </a:rPr>
              <a:t>Organizing Cluster Access Using </a:t>
            </a:r>
            <a:r>
              <a:rPr lang="en-US" dirty="0" err="1">
                <a:hlinkClick r:id="rId3"/>
              </a:rPr>
              <a:t>kubeconfig</a:t>
            </a:r>
            <a:r>
              <a:rPr lang="en-US" dirty="0">
                <a:hlinkClick r:id="rId3"/>
              </a:rPr>
              <a:t> Files | Kubernetes</a:t>
            </a:r>
            <a:endParaRPr lang="en-US" sz="900" b="0" i="0" dirty="0">
              <a:solidFill>
                <a:srgbClr val="222222"/>
              </a:solidFill>
              <a:effectLst/>
              <a:latin typeface="open sans" panose="020B0606030504020204" pitchFamily="34" charset="0"/>
            </a:endParaRPr>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02549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22222"/>
                </a:solidFill>
                <a:effectLst/>
                <a:latin typeface="open sans" panose="020B0606030504020204" pitchFamily="34" charset="0"/>
              </a:rPr>
              <a:t>Authentication modules include client certificates (X509), password, and plain tokens, bootstrap tokens, and JSON Web Tokens (used for service accounts), OpenID Connect Tokens, Webhook Token Authentication, Service Account Tokens.</a:t>
            </a:r>
          </a:p>
          <a:p>
            <a:endParaRPr lang="en-US" b="0" i="0" dirty="0">
              <a:solidFill>
                <a:srgbClr val="222222"/>
              </a:solidFill>
              <a:effectLst/>
              <a:latin typeface="open sans" panose="020B0606030504020204" pitchFamily="34" charset="0"/>
            </a:endParaRPr>
          </a:p>
          <a:p>
            <a:r>
              <a:rPr lang="en-US" b="0" i="0" dirty="0">
                <a:solidFill>
                  <a:srgbClr val="222222"/>
                </a:solidFill>
                <a:effectLst/>
                <a:latin typeface="open sans" panose="020B0606030504020204" pitchFamily="34" charset="0"/>
              </a:rPr>
              <a:t>After the request is authenticated as coming from a specific user, the request must be authorized.</a:t>
            </a:r>
          </a:p>
          <a:p>
            <a:endParaRPr lang="en-US" b="0" i="0" dirty="0">
              <a:solidFill>
                <a:srgbClr val="222222"/>
              </a:solidFill>
              <a:effectLst/>
              <a:latin typeface="open sans" panose="020B0606030504020204" pitchFamily="34" charset="0"/>
            </a:endParaRPr>
          </a:p>
          <a:p>
            <a:r>
              <a:rPr lang="en-US" b="0" i="0" dirty="0">
                <a:solidFill>
                  <a:srgbClr val="222222"/>
                </a:solidFill>
                <a:effectLst/>
                <a:latin typeface="open sans" panose="020B0606030504020204" pitchFamily="34" charset="0"/>
              </a:rPr>
              <a:t>Admission Control modules are software modules that can modify or reject requests. In addition to the attributes available to Authorization modules, Admission Control modules can access the contents of the object that is being created or modified.</a:t>
            </a:r>
            <a:endParaRPr lang="en-SI"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3</a:t>
            </a:fld>
            <a:endParaRPr lang="en-US"/>
          </a:p>
        </p:txBody>
      </p:sp>
    </p:spTree>
    <p:extLst>
      <p:ext uri="{BB962C8B-B14F-4D97-AF65-F5344CB8AC3E}">
        <p14:creationId xmlns:p14="http://schemas.microsoft.com/office/powerpoint/2010/main" val="3519047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b="0" i="0" dirty="0">
                <a:solidFill>
                  <a:srgbClr val="222222"/>
                </a:solidFill>
                <a:effectLst/>
                <a:latin typeface="open sans" panose="020B0606030504020204" pitchFamily="34" charset="0"/>
              </a:rPr>
              <a:t>All resource types are either scoped by the cluster (</a:t>
            </a:r>
            <a:r>
              <a:rPr lang="en-US" dirty="0"/>
              <a:t>/</a:t>
            </a:r>
            <a:r>
              <a:rPr lang="en-US" dirty="0" err="1"/>
              <a:t>apis</a:t>
            </a:r>
            <a:r>
              <a:rPr lang="en-US" dirty="0"/>
              <a:t>/GROUP/VERSION/*</a:t>
            </a:r>
            <a:r>
              <a:rPr lang="en-US" b="0" i="0" dirty="0">
                <a:solidFill>
                  <a:srgbClr val="222222"/>
                </a:solidFill>
                <a:effectLst/>
                <a:latin typeface="open sans" panose="020B0606030504020204" pitchFamily="34" charset="0"/>
              </a:rPr>
              <a:t>) or to a namespace (</a:t>
            </a:r>
            <a:r>
              <a:rPr lang="en-US" dirty="0"/>
              <a:t>/</a:t>
            </a:r>
            <a:r>
              <a:rPr lang="en-US" dirty="0" err="1"/>
              <a:t>apis</a:t>
            </a:r>
            <a:r>
              <a:rPr lang="en-US" dirty="0"/>
              <a:t>/GROUP/VERSION/namespaces/NAMESPACE/*</a:t>
            </a:r>
            <a:r>
              <a:rPr lang="en-US" b="0" i="0" dirty="0">
                <a:solidFill>
                  <a:srgbClr val="222222"/>
                </a:solidFill>
                <a:effectLst/>
                <a:latin typeface="open sans" panose="020B0606030504020204" pitchFamily="34" charset="0"/>
              </a:rPr>
              <a:t>). A namespace-scoped resource type will be deleted when its namespace is deleted and access to that resource type is controlled by authorization checks on the namespace scope.</a:t>
            </a:r>
            <a:endParaRPr lang="en-US" sz="900" dirty="0">
              <a:gradFill>
                <a:gsLst>
                  <a:gs pos="2917">
                    <a:schemeClr val="tx1"/>
                  </a:gs>
                  <a:gs pos="30000">
                    <a:schemeClr val="tx1"/>
                  </a:gs>
                </a:gsLst>
                <a:lin ang="5400000" scaled="0"/>
              </a:gradFill>
            </a:endParaRPr>
          </a:p>
          <a:p>
            <a:endParaRPr lang="en-US" dirty="0"/>
          </a:p>
          <a:p>
            <a:r>
              <a:rPr lang="en-US" dirty="0">
                <a:hlinkClick r:id="rId3"/>
              </a:rPr>
              <a:t>Kubernetes API Reference Docs</a:t>
            </a:r>
            <a:endParaRPr lang="en-SI"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4</a:t>
            </a:fld>
            <a:endParaRPr lang="en-US"/>
          </a:p>
        </p:txBody>
      </p:sp>
    </p:spTree>
    <p:extLst>
      <p:ext uri="{BB962C8B-B14F-4D97-AF65-F5344CB8AC3E}">
        <p14:creationId xmlns:p14="http://schemas.microsoft.com/office/powerpoint/2010/main" val="36379290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Configure Access to Multiple Clusters | Kubernetes</a:t>
            </a:r>
            <a:endParaRPr lang="en-SI"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5</a:t>
            </a:fld>
            <a:endParaRPr lang="en-US"/>
          </a:p>
        </p:txBody>
      </p:sp>
    </p:spTree>
    <p:extLst>
      <p:ext uri="{BB962C8B-B14F-4D97-AF65-F5344CB8AC3E}">
        <p14:creationId xmlns:p14="http://schemas.microsoft.com/office/powerpoint/2010/main" val="23304864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0" y="0"/>
            <a:ext cx="12192000"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rcRect/>
          <a:stretch/>
        </p:blipFill>
        <p:spPr>
          <a:xfrm>
            <a:off x="586389" y="6083901"/>
            <a:ext cx="591057" cy="591057"/>
          </a:xfrm>
          <a:prstGeom prst="rect">
            <a:avLst/>
          </a:prstGeom>
        </p:spPr>
      </p:pic>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2"/>
          <a:srcRect/>
          <a:stretch/>
        </p:blipFill>
        <p:spPr>
          <a:xfrm>
            <a:off x="586389" y="6083901"/>
            <a:ext cx="591057" cy="591057"/>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a:extLst>
              <a:ext uri="{FF2B5EF4-FFF2-40B4-BE49-F238E27FC236}">
                <a16:creationId xmlns:a16="http://schemas.microsoft.com/office/drawing/2014/main" id="{2D532779-AAD1-30AC-ED4A-22D5D23C3C06}"/>
              </a:ext>
            </a:extLst>
          </p:cNvPr>
          <p:cNvPicPr>
            <a:picLocks noChangeAspect="1"/>
          </p:cNvPicPr>
          <p:nvPr userDrawn="1"/>
        </p:nvPicPr>
        <p:blipFill>
          <a:blip r:embed="rId2"/>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a:extLst>
              <a:ext uri="{FF2B5EF4-FFF2-40B4-BE49-F238E27FC236}">
                <a16:creationId xmlns:a16="http://schemas.microsoft.com/office/drawing/2014/main" id="{B598DF7D-DEA5-4311-FC9A-F5D48F2F2B52}"/>
              </a:ext>
            </a:extLst>
          </p:cNvPr>
          <p:cNvPicPr>
            <a:picLocks noChangeAspect="1"/>
          </p:cNvPicPr>
          <p:nvPr userDrawn="1"/>
        </p:nvPicPr>
        <p:blipFill>
          <a:blip r:embed="rId2"/>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FC78B115-6E89-A130-6F7E-75FBFEF4C99C}"/>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45D19995-9243-8042-FE4F-3A045AE80B40}"/>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35B92111-9D65-7537-17FA-6AE4E022418A}"/>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4" name="Picture 3">
            <a:extLst>
              <a:ext uri="{FF2B5EF4-FFF2-40B4-BE49-F238E27FC236}">
                <a16:creationId xmlns:a16="http://schemas.microsoft.com/office/drawing/2014/main" id="{DFB7245D-CC92-BA79-3B73-CEAA6F227CE6}"/>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10312930-BEAE-90CE-BD01-AFD8C080DFBF}"/>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324385852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3"/>
          <a:srcRect/>
          <a:stretch/>
        </p:blipFill>
        <p:spPr>
          <a:xfrm>
            <a:off x="586389" y="6083901"/>
            <a:ext cx="591057" cy="591057"/>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chemeClr val="accent2"/>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chemeClr val="tx1"/>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pic>
        <p:nvPicPr>
          <p:cNvPr id="11" name="Picture 10">
            <a:extLst>
              <a:ext uri="{FF2B5EF4-FFF2-40B4-BE49-F238E27FC236}">
                <a16:creationId xmlns:a16="http://schemas.microsoft.com/office/drawing/2014/main" id="{C647C851-21E2-E775-673A-E6F7E1B46F2E}"/>
              </a:ext>
            </a:extLst>
          </p:cNvPr>
          <p:cNvPicPr>
            <a:picLocks noChangeAspect="1"/>
          </p:cNvPicPr>
          <p:nvPr userDrawn="1"/>
        </p:nvPicPr>
        <p:blipFill>
          <a:blip r:embed="rId3"/>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87682"/>
            <a:ext cx="12192000" cy="6945682"/>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1"/>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Tech 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1"/>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Business 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
        <p:nvSpPr>
          <p:cNvPr id="6" name="Text Placeholder 3">
            <a:extLst>
              <a:ext uri="{FF2B5EF4-FFF2-40B4-BE49-F238E27FC236}">
                <a16:creationId xmlns:a16="http://schemas.microsoft.com/office/drawing/2014/main" id="{CF3AE5F8-88EF-D741-BC59-8A5FE45AA6E3}"/>
              </a:ext>
            </a:extLst>
          </p:cNvPr>
          <p:cNvSpPr>
            <a:spLocks noGrp="1"/>
          </p:cNvSpPr>
          <p:nvPr>
            <p:ph type="body" sz="quarter" idx="10" hasCustomPrompt="1"/>
          </p:nvPr>
        </p:nvSpPr>
        <p:spPr>
          <a:xfrm>
            <a:off x="7200900" y="4141408"/>
            <a:ext cx="4648200" cy="629453"/>
          </a:xfrm>
        </p:spPr>
        <p:txBody>
          <a:bodyPr anchor="ctr"/>
          <a:lstStyle>
            <a:lvl1pPr marL="0" indent="0" algn="r">
              <a:buNone/>
              <a:defRPr sz="3200" b="1" i="0" spc="0">
                <a:latin typeface="Segoe UI Semibold" panose="020B0502040204020203" pitchFamily="34" charset="0"/>
                <a:cs typeface="Segoe UI Semibold" panose="020B0502040204020203" pitchFamily="34" charset="0"/>
              </a:defRPr>
            </a:lvl1pPr>
          </a:lstStyle>
          <a:p>
            <a:pPr lvl="0"/>
            <a:r>
              <a:rPr lang="en-GB" dirty="0"/>
              <a:t>THANK YOU MESSAGE.</a:t>
            </a:r>
          </a:p>
        </p:txBody>
      </p:sp>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ext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Heading Segoe UI </a:t>
            </a:r>
            <a:r>
              <a:rPr lang="en-US" err="1"/>
              <a:t>Semibold</a:t>
            </a:r>
            <a:r>
              <a:rPr lang="en-US"/>
              <a:t> 28/32</a:t>
            </a:r>
          </a:p>
        </p:txBody>
      </p:sp>
      <p:sp>
        <p:nvSpPr>
          <p:cNvPr id="4" name="Text Placeholder 3"/>
          <p:cNvSpPr>
            <a:spLocks noGrp="1"/>
          </p:cNvSpPr>
          <p:nvPr>
            <p:ph type="body" sz="quarter" idx="10" hasCustomPrompt="1"/>
          </p:nvPr>
        </p:nvSpPr>
        <p:spPr>
          <a:xfrm>
            <a:off x="455995" y="1922802"/>
            <a:ext cx="11306469" cy="677108"/>
          </a:xfrm>
        </p:spPr>
        <p:txBody>
          <a:bodyPr wrap="square" lIns="0" tIns="0" rIns="0" bIns="0">
            <a:spAutoFit/>
          </a:bodyPr>
          <a:lstStyle>
            <a:lvl1pPr marL="0" indent="0">
              <a:lnSpc>
                <a:spcPts val="2353"/>
              </a:lnSpc>
              <a:buNone/>
              <a:defRPr sz="1961" b="0" i="0" spc="0">
                <a:solidFill>
                  <a:schemeClr val="tx1"/>
                </a:solidFill>
                <a:latin typeface="+mj-lt"/>
              </a:defRPr>
            </a:lvl1pPr>
            <a:lvl2pPr marL="0" indent="0">
              <a:lnSpc>
                <a:spcPts val="2353"/>
              </a:lnSpc>
              <a:buNone/>
              <a:defRPr spc="0"/>
            </a:lvl2pPr>
            <a:lvl3pPr marL="448193" indent="0">
              <a:buNone/>
              <a:defRPr/>
            </a:lvl3pPr>
            <a:lvl4pPr marL="672290" indent="0">
              <a:buNone/>
              <a:defRPr/>
            </a:lvl4pPr>
            <a:lvl5pPr marL="896386" indent="0">
              <a:buNone/>
              <a:defRPr/>
            </a:lvl5pPr>
          </a:lstStyle>
          <a:p>
            <a:pPr lvl="0"/>
            <a:r>
              <a:rPr lang="en-US"/>
              <a:t>Large: subhead Segoe UI </a:t>
            </a:r>
            <a:r>
              <a:rPr lang="en-US" err="1"/>
              <a:t>Semibold</a:t>
            </a:r>
            <a:r>
              <a:rPr lang="en-US"/>
              <a:t> 20/24</a:t>
            </a:r>
          </a:p>
          <a:p>
            <a:pPr lvl="1"/>
            <a:r>
              <a:rPr lang="en-US"/>
              <a:t>Large: subhead Segoe UI Regular 20/24</a:t>
            </a:r>
          </a:p>
        </p:txBody>
      </p:sp>
      <p:sp>
        <p:nvSpPr>
          <p:cNvPr id="5" name="Text Placeholder 4"/>
          <p:cNvSpPr>
            <a:spLocks noGrp="1"/>
          </p:cNvSpPr>
          <p:nvPr>
            <p:ph type="body" sz="quarter" idx="11" hasCustomPrompt="1"/>
          </p:nvPr>
        </p:nvSpPr>
        <p:spPr>
          <a:xfrm>
            <a:off x="455995" y="3151388"/>
            <a:ext cx="11306469" cy="443839"/>
          </a:xfrm>
        </p:spPr>
        <p:txBody>
          <a:bodyPr lIns="0" tIns="0" rIns="0" bIns="0"/>
          <a:lstStyle>
            <a:lvl1pPr marL="0" indent="0">
              <a:lnSpc>
                <a:spcPts val="1765"/>
              </a:lnSpc>
              <a:spcBef>
                <a:spcPts val="0"/>
              </a:spcBef>
              <a:buNone/>
              <a:defRPr sz="1372" b="0" spc="0">
                <a:solidFill>
                  <a:schemeClr val="tx2"/>
                </a:solidFill>
                <a:latin typeface="+mj-lt"/>
              </a:defRPr>
            </a:lvl1pPr>
            <a:lvl2pPr marL="0" indent="0">
              <a:lnSpc>
                <a:spcPts val="1765"/>
              </a:lnSpc>
              <a:spcBef>
                <a:spcPts val="0"/>
              </a:spcBef>
              <a:buNone/>
              <a:defRPr sz="1372" spc="0">
                <a:solidFill>
                  <a:schemeClr val="tx1"/>
                </a:solidFill>
              </a:defRPr>
            </a:lvl2pPr>
            <a:lvl3pPr marL="448193" indent="0">
              <a:buNone/>
              <a:defRPr/>
            </a:lvl3pPr>
            <a:lvl4pPr marL="672290" indent="0">
              <a:buNone/>
              <a:defRPr/>
            </a:lvl4pPr>
            <a:lvl5pPr marL="896386" indent="0">
              <a:buNone/>
              <a:defRPr/>
            </a:lvl5pPr>
          </a:lstStyle>
          <a:p>
            <a:pPr lvl="0"/>
            <a:r>
              <a:rPr lang="en-US"/>
              <a:t>Medium: paragraph title Segoe UI </a:t>
            </a:r>
            <a:r>
              <a:rPr lang="en-US" err="1"/>
              <a:t>Semibold</a:t>
            </a:r>
            <a:r>
              <a:rPr lang="en-US"/>
              <a:t> 14/18</a:t>
            </a:r>
          </a:p>
          <a:p>
            <a:pPr lvl="1"/>
            <a:r>
              <a:rPr lang="en-US"/>
              <a:t>Body copy Segoe UI Regular 14/18</a:t>
            </a:r>
          </a:p>
        </p:txBody>
      </p:sp>
      <p:sp>
        <p:nvSpPr>
          <p:cNvPr id="7" name="Text Placeholder 6"/>
          <p:cNvSpPr>
            <a:spLocks noGrp="1"/>
          </p:cNvSpPr>
          <p:nvPr>
            <p:ph type="body" sz="quarter" idx="12" hasCustomPrompt="1"/>
          </p:nvPr>
        </p:nvSpPr>
        <p:spPr>
          <a:xfrm>
            <a:off x="455995" y="4352947"/>
            <a:ext cx="11306469" cy="366254"/>
          </a:xfrm>
        </p:spPr>
        <p:txBody>
          <a:bodyPr lIns="0" tIns="0" rIns="0" bIns="0"/>
          <a:lstStyle>
            <a:lvl1pPr marL="0" indent="0">
              <a:lnSpc>
                <a:spcPts val="1176"/>
              </a:lnSpc>
              <a:spcBef>
                <a:spcPts val="0"/>
              </a:spcBef>
              <a:buNone/>
              <a:defRPr sz="980" spc="0">
                <a:solidFill>
                  <a:schemeClr val="tx1"/>
                </a:solidFill>
              </a:defRPr>
            </a:lvl1pPr>
            <a:lvl2pPr marL="0" indent="0">
              <a:lnSpc>
                <a:spcPct val="100000"/>
              </a:lnSpc>
              <a:spcBef>
                <a:spcPts val="0"/>
              </a:spcBef>
              <a:buNone/>
              <a:defRPr sz="980" spc="0">
                <a:solidFill>
                  <a:schemeClr val="tx1"/>
                </a:solidFill>
              </a:defRPr>
            </a:lvl2pPr>
            <a:lvl3pPr marL="448193" indent="0">
              <a:buNone/>
              <a:defRPr/>
            </a:lvl3pPr>
            <a:lvl4pPr marL="672290" indent="0">
              <a:buNone/>
              <a:defRPr/>
            </a:lvl4pPr>
            <a:lvl5pPr marL="0" indent="0">
              <a:lnSpc>
                <a:spcPct val="100000"/>
              </a:lnSpc>
              <a:buNone/>
              <a:defRPr/>
            </a:lvl5pPr>
          </a:lstStyle>
          <a:p>
            <a:pPr lvl="4"/>
            <a:r>
              <a:rPr lang="en-US"/>
              <a:t>Small caption: Segoe UI Bold 10/12</a:t>
            </a:r>
          </a:p>
          <a:p>
            <a:pPr lvl="1"/>
            <a:r>
              <a:rPr lang="en-US"/>
              <a:t>Small caption Segoe Regular 10/12</a:t>
            </a:r>
          </a:p>
        </p:txBody>
      </p:sp>
      <p:sp>
        <p:nvSpPr>
          <p:cNvPr id="9" name="Footer Placeholder 14">
            <a:extLst>
              <a:ext uri="{FF2B5EF4-FFF2-40B4-BE49-F238E27FC236}">
                <a16:creationId xmlns:a16="http://schemas.microsoft.com/office/drawing/2014/main" id="{792CEBAD-C5CC-0544-9FE5-B0B00445BA49}"/>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Azure </a:t>
            </a:r>
          </a:p>
        </p:txBody>
      </p:sp>
    </p:spTree>
    <p:extLst>
      <p:ext uri="{BB962C8B-B14F-4D97-AF65-F5344CB8AC3E}">
        <p14:creationId xmlns:p14="http://schemas.microsoft.com/office/powerpoint/2010/main" val="1437712724"/>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square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rgbClr val="50E6FF"/>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84201" y="585789"/>
            <a:ext cx="1366245" cy="292608"/>
          </a:xfrm>
          <a:prstGeom prst="rect">
            <a:avLst/>
          </a:prstGeom>
        </p:spPr>
      </p:pic>
      <p:pic>
        <p:nvPicPr>
          <p:cNvPr id="9" name="Picture 8" descr="A meeting in a conference room.">
            <a:extLst>
              <a:ext uri="{FF2B5EF4-FFF2-40B4-BE49-F238E27FC236}">
                <a16:creationId xmlns:a16="http://schemas.microsoft.com/office/drawing/2014/main" id="{E4286AF1-448E-4DFE-9CAF-FD93F65F04BE}"/>
              </a:ext>
            </a:extLst>
          </p:cNvPr>
          <p:cNvPicPr>
            <a:picLocks noChangeAspect="1"/>
          </p:cNvPicPr>
          <p:nvPr userDrawn="1"/>
        </p:nvPicPr>
        <p:blipFill rotWithShape="1">
          <a:blip r:embed="rId3"/>
          <a:srcRect l="32559" r="10791"/>
          <a:stretch/>
        </p:blipFill>
        <p:spPr>
          <a:xfrm>
            <a:off x="5334001" y="0"/>
            <a:ext cx="6858000" cy="6858000"/>
          </a:xfrm>
          <a:prstGeom prst="rect">
            <a:avLst/>
          </a:prstGeom>
        </p:spPr>
      </p:pic>
    </p:spTree>
    <p:extLst>
      <p:ext uri="{BB962C8B-B14F-4D97-AF65-F5344CB8AC3E}">
        <p14:creationId xmlns:p14="http://schemas.microsoft.com/office/powerpoint/2010/main" val="24555435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Title_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69878" y="1406527"/>
            <a:ext cx="11655425" cy="1846659"/>
          </a:xfrm>
          <a:prstGeom prst="rect">
            <a:avLst/>
          </a:prstGeom>
        </p:spPr>
        <p:txBody>
          <a:bodyPr/>
          <a:lstStyle>
            <a:lvl1pPr>
              <a:defRPr sz="3600">
                <a:latin typeface="+mn-lt"/>
              </a:defRPr>
            </a:lvl1pPr>
            <a:lvl2pPr>
              <a:defRPr sz="2000">
                <a:latin typeface="+mn-lt"/>
              </a:defRPr>
            </a:lvl2pPr>
            <a:lvl3pPr>
              <a:defRPr sz="1800">
                <a:latin typeface="+mn-lt"/>
              </a:defRPr>
            </a:lvl3pPr>
            <a:lvl4pPr>
              <a:defRPr sz="1600">
                <a:latin typeface="+mn-lt"/>
              </a:defRPr>
            </a:lvl4pPr>
            <a:lvl5pPr>
              <a:defRPr sz="16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279022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38" r:id="rId13"/>
    <p:sldLayoutId id="2147484673" r:id="rId14"/>
    <p:sldLayoutId id="2147484249" r:id="rId15"/>
    <p:sldLayoutId id="2147484683" r:id="rId16"/>
    <p:sldLayoutId id="2147484684" r:id="rId17"/>
    <p:sldLayoutId id="2147484256" r:id="rId18"/>
    <p:sldLayoutId id="2147484682" r:id="rId19"/>
    <p:sldLayoutId id="2147484263" r:id="rId20"/>
    <p:sldLayoutId id="2147484686" r:id="rId21"/>
    <p:sldLayoutId id="2147484687" r:id="rId22"/>
    <p:sldLayoutId id="2147484688" r:id="rId23"/>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mailto:Bojan.Vrhovnik@microsoft.com"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1.xml"/><Relationship Id="rId4" Type="http://schemas.openxmlformats.org/officeDocument/2006/relationships/hyperlink" Target="https://kubernetes.io/docs/concepts/security/controlling-acces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p:txBody>
          <a:bodyPr/>
          <a:lstStyle/>
          <a:p>
            <a:r>
              <a:rPr lang="en-US" sz="3600"/>
              <a:t>Programmatic access </a:t>
            </a:r>
            <a:r>
              <a:rPr lang="en-US" sz="3600" dirty="0"/>
              <a:t>to AKS</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a:xfrm>
            <a:off x="501754" y="3800474"/>
            <a:ext cx="9144000" cy="1046440"/>
          </a:xfrm>
        </p:spPr>
        <p:txBody>
          <a:bodyPr/>
          <a:lstStyle/>
          <a:p>
            <a:pPr lvl="1"/>
            <a:r>
              <a:rPr lang="en-US" dirty="0"/>
              <a:t>Bojan Vrhovnik</a:t>
            </a:r>
          </a:p>
          <a:p>
            <a:pPr lvl="1"/>
            <a:r>
              <a:rPr lang="en-US" dirty="0"/>
              <a:t>Cloud Solution Architect</a:t>
            </a:r>
          </a:p>
          <a:p>
            <a:pPr lvl="1"/>
            <a:r>
              <a:rPr lang="en-US" dirty="0"/>
              <a:t>@bvrhovnik | </a:t>
            </a:r>
            <a:r>
              <a:rPr lang="en-US" dirty="0">
                <a:hlinkClick r:id="rId3">
                  <a:extLst>
                    <a:ext uri="{A12FA001-AC4F-418D-AE19-62706E023703}">
                      <ahyp:hlinkClr xmlns:ahyp="http://schemas.microsoft.com/office/drawing/2018/hyperlinkcolor" val="tx"/>
                    </a:ext>
                  </a:extLst>
                </a:hlinkClick>
              </a:rPr>
              <a:t>bojan.Vrhovnik@microsoft.com</a:t>
            </a:r>
            <a:endParaRPr lang="en-HR" dirty="0"/>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itle 3">
            <a:extLst>
              <a:ext uri="{FF2B5EF4-FFF2-40B4-BE49-F238E27FC236}">
                <a16:creationId xmlns:a16="http://schemas.microsoft.com/office/drawing/2014/main" id="{7494DCBA-D662-40A0-9776-CAB9A8E8945E}"/>
              </a:ext>
            </a:extLst>
          </p:cNvPr>
          <p:cNvSpPr txBox="1">
            <a:spLocks noGrp="1"/>
          </p:cNvSpPr>
          <p:nvPr>
            <p:ph type="title" idx="4294967295"/>
          </p:nvPr>
        </p:nvSpPr>
        <p:spPr>
          <a:xfrm>
            <a:off x="455995" y="620827"/>
            <a:ext cx="5747543" cy="804604"/>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563" rtl="0" eaLnBrk="1" latinLnBrk="0" hangingPunct="1">
              <a:lnSpc>
                <a:spcPts val="3200"/>
              </a:lnSpc>
              <a:spcBef>
                <a:spcPct val="0"/>
              </a:spcBef>
              <a:buNone/>
              <a:defRPr lang="en-US" sz="2800" b="0" kern="1200" cap="none" spc="-102" baseline="0">
                <a:ln w="3175">
                  <a:noFill/>
                </a:ln>
                <a:solidFill>
                  <a:schemeClr val="tx1"/>
                </a:solidFill>
                <a:effectLst/>
                <a:latin typeface="Segoe UI Semibold" panose="020B0702040204020203" pitchFamily="34" charset="0"/>
                <a:ea typeface="+mn-ea"/>
                <a:cs typeface="Segoe UI Semibold" panose="020B0702040204020203" pitchFamily="34" charset="0"/>
              </a:defRPr>
            </a:lvl1pPr>
          </a:lstStyle>
          <a:p>
            <a:pPr defTabSz="914192">
              <a:lnSpc>
                <a:spcPts val="3137"/>
              </a:lnSpc>
              <a:defRPr/>
            </a:pPr>
            <a:r>
              <a:rPr lang="en-US" sz="2745" spc="-49" dirty="0">
                <a:solidFill>
                  <a:srgbClr val="0078D4"/>
                </a:solidFill>
              </a:rPr>
              <a:t>Kubernetes</a:t>
            </a:r>
            <a:br>
              <a:rPr lang="en-US" sz="2745" spc="-49" dirty="0">
                <a:solidFill>
                  <a:srgbClr val="0078D4"/>
                </a:solidFill>
              </a:rPr>
            </a:br>
            <a:endParaRPr lang="en-US" sz="2745" spc="-49" dirty="0">
              <a:solidFill>
                <a:srgbClr val="3C3C41"/>
              </a:solidFill>
            </a:endParaRPr>
          </a:p>
        </p:txBody>
      </p:sp>
      <p:sp>
        <p:nvSpPr>
          <p:cNvPr id="32" name="Title 16">
            <a:extLst>
              <a:ext uri="{FF2B5EF4-FFF2-40B4-BE49-F238E27FC236}">
                <a16:creationId xmlns:a16="http://schemas.microsoft.com/office/drawing/2014/main" id="{6CCD14EC-B2FF-4456-8F80-FB8E414D64EB}"/>
              </a:ext>
            </a:extLst>
          </p:cNvPr>
          <p:cNvSpPr txBox="1">
            <a:spLocks/>
          </p:cNvSpPr>
          <p:nvPr/>
        </p:nvSpPr>
        <p:spPr>
          <a:xfrm>
            <a:off x="455995" y="1967258"/>
            <a:ext cx="3119558" cy="72414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268916" indent="-268916" defTabSz="914367">
              <a:buFont typeface="+mj-lt"/>
              <a:buAutoNum type="arabicPeriod"/>
              <a:defRPr/>
            </a:pPr>
            <a:r>
              <a:rPr lang="en-US" sz="1568" b="0" spc="0" dirty="0">
                <a:solidFill>
                  <a:srgbClr val="0078D4"/>
                </a:solidFill>
                <a:latin typeface="Segoe UI" panose="020B0502040204020203" pitchFamily="34" charset="0"/>
              </a:rPr>
              <a:t>Kubernetes users communicate with API server and apply desired state</a:t>
            </a:r>
          </a:p>
        </p:txBody>
      </p:sp>
      <p:sp>
        <p:nvSpPr>
          <p:cNvPr id="33" name="Title 16">
            <a:extLst>
              <a:ext uri="{FF2B5EF4-FFF2-40B4-BE49-F238E27FC236}">
                <a16:creationId xmlns:a16="http://schemas.microsoft.com/office/drawing/2014/main" id="{953276A8-B841-464C-90C2-392399D41089}"/>
              </a:ext>
            </a:extLst>
          </p:cNvPr>
          <p:cNvSpPr txBox="1">
            <a:spLocks/>
          </p:cNvSpPr>
          <p:nvPr/>
        </p:nvSpPr>
        <p:spPr>
          <a:xfrm>
            <a:off x="455995" y="2958031"/>
            <a:ext cx="3119558" cy="482762"/>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268916" indent="-268916" defTabSz="914367">
              <a:buFont typeface="+mj-lt"/>
              <a:buAutoNum type="arabicPeriod" startAt="2"/>
              <a:defRPr/>
            </a:pPr>
            <a:r>
              <a:rPr lang="en-US" sz="1568" b="0" spc="0" dirty="0">
                <a:solidFill>
                  <a:srgbClr val="0078D4"/>
                </a:solidFill>
                <a:latin typeface="Segoe UI" panose="020B0502040204020203" pitchFamily="34" charset="0"/>
              </a:rPr>
              <a:t>Control plane actively enforces desired state on agent nodes</a:t>
            </a:r>
          </a:p>
        </p:txBody>
      </p:sp>
      <p:sp>
        <p:nvSpPr>
          <p:cNvPr id="34" name="Title 16">
            <a:extLst>
              <a:ext uri="{FF2B5EF4-FFF2-40B4-BE49-F238E27FC236}">
                <a16:creationId xmlns:a16="http://schemas.microsoft.com/office/drawing/2014/main" id="{A064D7C0-59DC-447E-81D6-6970B6FE6ADB}"/>
              </a:ext>
            </a:extLst>
          </p:cNvPr>
          <p:cNvSpPr txBox="1">
            <a:spLocks/>
          </p:cNvSpPr>
          <p:nvPr/>
        </p:nvSpPr>
        <p:spPr>
          <a:xfrm>
            <a:off x="455995" y="3707422"/>
            <a:ext cx="3119558" cy="72414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268916" indent="-268916" defTabSz="914367">
              <a:buFont typeface="+mj-lt"/>
              <a:buAutoNum type="arabicPeriod" startAt="3"/>
              <a:defRPr/>
            </a:pPr>
            <a:r>
              <a:rPr lang="en-US" sz="1568" b="0" spc="0" dirty="0">
                <a:solidFill>
                  <a:srgbClr val="0078D4"/>
                </a:solidFill>
                <a:latin typeface="Segoe UI" panose="020B0502040204020203" pitchFamily="34" charset="0"/>
              </a:rPr>
              <a:t>Agent nodes support communication between containers</a:t>
            </a:r>
          </a:p>
        </p:txBody>
      </p:sp>
      <p:sp>
        <p:nvSpPr>
          <p:cNvPr id="36" name="Title 16">
            <a:extLst>
              <a:ext uri="{FF2B5EF4-FFF2-40B4-BE49-F238E27FC236}">
                <a16:creationId xmlns:a16="http://schemas.microsoft.com/office/drawing/2014/main" id="{AAD1C7D4-00FA-49BC-9283-D329E8A35078}"/>
              </a:ext>
            </a:extLst>
          </p:cNvPr>
          <p:cNvSpPr txBox="1">
            <a:spLocks/>
          </p:cNvSpPr>
          <p:nvPr/>
        </p:nvSpPr>
        <p:spPr>
          <a:xfrm>
            <a:off x="455995" y="4698196"/>
            <a:ext cx="3119558" cy="72414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280121" indent="-280121" defTabSz="914367">
              <a:buFont typeface="+mj-lt"/>
              <a:buAutoNum type="arabicPeriod" startAt="4"/>
              <a:defRPr/>
            </a:pPr>
            <a:r>
              <a:rPr lang="en-US" sz="1568" b="0" spc="0" dirty="0">
                <a:solidFill>
                  <a:srgbClr val="0078D4"/>
                </a:solidFill>
                <a:latin typeface="Segoe UI" panose="020B0502040204020203" pitchFamily="34" charset="0"/>
              </a:rPr>
              <a:t>Agent nodes support communication from the</a:t>
            </a:r>
            <a:br>
              <a:rPr lang="en-US" sz="1568" b="0" spc="0" dirty="0">
                <a:solidFill>
                  <a:srgbClr val="0078D4"/>
                </a:solidFill>
                <a:latin typeface="Segoe UI" panose="020B0502040204020203" pitchFamily="34" charset="0"/>
              </a:rPr>
            </a:br>
            <a:r>
              <a:rPr lang="en-US" sz="1568" b="0" spc="0" dirty="0">
                <a:solidFill>
                  <a:srgbClr val="0078D4"/>
                </a:solidFill>
                <a:latin typeface="Segoe UI" panose="020B0502040204020203" pitchFamily="34" charset="0"/>
              </a:rPr>
              <a:t>Internet</a:t>
            </a:r>
          </a:p>
        </p:txBody>
      </p:sp>
      <p:sp>
        <p:nvSpPr>
          <p:cNvPr id="136" name="Title 3">
            <a:extLst>
              <a:ext uri="{FF2B5EF4-FFF2-40B4-BE49-F238E27FC236}">
                <a16:creationId xmlns:a16="http://schemas.microsoft.com/office/drawing/2014/main" id="{8E72045A-8A7F-45CF-A99E-25615E395C85}"/>
              </a:ext>
            </a:extLst>
          </p:cNvPr>
          <p:cNvSpPr txBox="1">
            <a:spLocks/>
          </p:cNvSpPr>
          <p:nvPr/>
        </p:nvSpPr>
        <p:spPr>
          <a:xfrm>
            <a:off x="2272209" y="620827"/>
            <a:ext cx="5747543" cy="403079"/>
          </a:xfrm>
          <a:prstGeom prst="rect">
            <a:avLst/>
          </a:prstGeom>
        </p:spPr>
        <p:txBody>
          <a:bodyPr vert="horz" wrap="square" lIns="0" tIns="0" rIns="0" bIns="0" rtlCol="0" anchor="t">
            <a:spAutoFit/>
          </a:bodyPr>
          <a:lstStyle>
            <a:lvl1pPr algn="l" defTabSz="932563" rtl="0" eaLnBrk="1" latinLnBrk="0" hangingPunct="1">
              <a:lnSpc>
                <a:spcPts val="3200"/>
              </a:lnSpc>
              <a:spcBef>
                <a:spcPct val="0"/>
              </a:spcBef>
              <a:buNone/>
              <a:defRPr lang="en-US" sz="2800" b="0" kern="1200" cap="none" spc="-102" baseline="0">
                <a:ln w="3175">
                  <a:noFill/>
                </a:ln>
                <a:solidFill>
                  <a:schemeClr val="tx1"/>
                </a:solidFill>
                <a:effectLst/>
                <a:latin typeface="Segoe UI Semibold" panose="020B0702040204020203" pitchFamily="34" charset="0"/>
                <a:ea typeface="+mn-ea"/>
                <a:cs typeface="Segoe UI Semibold" panose="020B0702040204020203" pitchFamily="34" charset="0"/>
              </a:defRPr>
            </a:lvl1pPr>
          </a:lstStyle>
          <a:p>
            <a:pPr defTabSz="914192">
              <a:lnSpc>
                <a:spcPts val="3137"/>
              </a:lnSpc>
              <a:defRPr/>
            </a:pPr>
            <a:r>
              <a:rPr lang="en-US" sz="2745" spc="-49" dirty="0">
                <a:solidFill>
                  <a:srgbClr val="3C3C41"/>
                </a:solidFill>
              </a:rPr>
              <a:t>Flow Reminder</a:t>
            </a:r>
          </a:p>
        </p:txBody>
      </p:sp>
      <p:sp>
        <p:nvSpPr>
          <p:cNvPr id="211" name="Rectangle 210" descr="Technical diagram of Kubernetes components and relationships within an agent node">
            <a:extLst>
              <a:ext uri="{FF2B5EF4-FFF2-40B4-BE49-F238E27FC236}">
                <a16:creationId xmlns:a16="http://schemas.microsoft.com/office/drawing/2014/main" id="{4705038B-B0B2-4B66-ADF6-6B4DE0E58DDB}"/>
              </a:ext>
            </a:extLst>
          </p:cNvPr>
          <p:cNvSpPr/>
          <p:nvPr/>
        </p:nvSpPr>
        <p:spPr bwMode="auto">
          <a:xfrm>
            <a:off x="7897669" y="1498945"/>
            <a:ext cx="2909230" cy="5185673"/>
          </a:xfrm>
          <a:prstGeom prst="rect">
            <a:avLst/>
          </a:prstGeom>
          <a:solidFill>
            <a:srgbClr val="D9EBF9"/>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cs typeface="Segoe UI" pitchFamily="34" charset="0"/>
            </a:endParaRPr>
          </a:p>
        </p:txBody>
      </p:sp>
      <p:sp>
        <p:nvSpPr>
          <p:cNvPr id="201" name="Rectangle 200" descr="Two Kubernetes agent nodes with sub-components">
            <a:extLst>
              <a:ext uri="{FF2B5EF4-FFF2-40B4-BE49-F238E27FC236}">
                <a16:creationId xmlns:a16="http://schemas.microsoft.com/office/drawing/2014/main" id="{060526A2-1456-4DD7-A61D-0A78FA0261E8}"/>
              </a:ext>
            </a:extLst>
          </p:cNvPr>
          <p:cNvSpPr/>
          <p:nvPr/>
        </p:nvSpPr>
        <p:spPr bwMode="auto">
          <a:xfrm>
            <a:off x="7818817" y="1407643"/>
            <a:ext cx="2909230" cy="5185673"/>
          </a:xfrm>
          <a:prstGeom prst="rect">
            <a:avLst/>
          </a:prstGeom>
          <a:solidFill>
            <a:srgbClr val="D9EBF9"/>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cs typeface="Segoe UI" pitchFamily="34" charset="0"/>
            </a:endParaRPr>
          </a:p>
        </p:txBody>
      </p:sp>
      <p:sp>
        <p:nvSpPr>
          <p:cNvPr id="23" name="Rectangle 22" descr="Agent pool components visual grouping">
            <a:extLst>
              <a:ext uri="{FF2B5EF4-FFF2-40B4-BE49-F238E27FC236}">
                <a16:creationId xmlns:a16="http://schemas.microsoft.com/office/drawing/2014/main" id="{EAE85595-05A0-494F-ACB4-58A26AE56CEA}"/>
              </a:ext>
            </a:extLst>
          </p:cNvPr>
          <p:cNvSpPr/>
          <p:nvPr/>
        </p:nvSpPr>
        <p:spPr bwMode="auto">
          <a:xfrm>
            <a:off x="7739966" y="1316341"/>
            <a:ext cx="2909230" cy="5185673"/>
          </a:xfrm>
          <a:prstGeom prst="rect">
            <a:avLst/>
          </a:prstGeom>
          <a:solidFill>
            <a:srgbClr val="D9EBF9"/>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cs typeface="Segoe UI" pitchFamily="34" charset="0"/>
            </a:endParaRPr>
          </a:p>
        </p:txBody>
      </p:sp>
      <p:sp>
        <p:nvSpPr>
          <p:cNvPr id="37" name="Rectangle: Rounded Corners 36">
            <a:extLst>
              <a:ext uri="{FF2B5EF4-FFF2-40B4-BE49-F238E27FC236}">
                <a16:creationId xmlns:a16="http://schemas.microsoft.com/office/drawing/2014/main" id="{D8B8FD90-BEE1-4831-8C9A-E621E8D629AF}"/>
              </a:ext>
              <a:ext uri="{C183D7F6-B498-43B3-948B-1728B52AA6E4}">
                <adec:decorative xmlns:adec="http://schemas.microsoft.com/office/drawing/2017/decorative" val="1"/>
              </a:ext>
            </a:extLst>
          </p:cNvPr>
          <p:cNvSpPr/>
          <p:nvPr/>
        </p:nvSpPr>
        <p:spPr bwMode="auto">
          <a:xfrm>
            <a:off x="4934172" y="2686119"/>
            <a:ext cx="2330705" cy="2330705"/>
          </a:xfrm>
          <a:prstGeom prst="roundRect">
            <a:avLst>
              <a:gd name="adj" fmla="val 3125"/>
            </a:avLst>
          </a:prstGeom>
          <a:solidFill>
            <a:schemeClr val="bg2"/>
          </a:solid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a:solidFill>
                <a:srgbClr val="505050"/>
              </a:solidFill>
              <a:latin typeface="Segoe UI"/>
              <a:cs typeface="Segoe UI" pitchFamily="34" charset="0"/>
            </a:endParaRPr>
          </a:p>
        </p:txBody>
      </p:sp>
      <p:grpSp>
        <p:nvGrpSpPr>
          <p:cNvPr id="6" name="Group 5" descr="AKS logo">
            <a:extLst>
              <a:ext uri="{FF2B5EF4-FFF2-40B4-BE49-F238E27FC236}">
                <a16:creationId xmlns:a16="http://schemas.microsoft.com/office/drawing/2014/main" id="{E86870F0-BA24-4994-B991-4A929F85DEE1}"/>
              </a:ext>
            </a:extLst>
          </p:cNvPr>
          <p:cNvGrpSpPr/>
          <p:nvPr/>
        </p:nvGrpSpPr>
        <p:grpSpPr>
          <a:xfrm>
            <a:off x="5033556" y="2782680"/>
            <a:ext cx="482405" cy="455752"/>
            <a:chOff x="5603827" y="1684376"/>
            <a:chExt cx="508410" cy="480321"/>
          </a:xfrm>
          <a:solidFill>
            <a:srgbClr val="DAEBF9"/>
          </a:solidFill>
        </p:grpSpPr>
        <p:sp>
          <p:nvSpPr>
            <p:cNvPr id="73" name="Freeform: Shape 72">
              <a:extLst>
                <a:ext uri="{FF2B5EF4-FFF2-40B4-BE49-F238E27FC236}">
                  <a16:creationId xmlns:a16="http://schemas.microsoft.com/office/drawing/2014/main" id="{080B1477-7820-407A-8B8E-D03B533591B8}"/>
                </a:ext>
              </a:extLst>
            </p:cNvPr>
            <p:cNvSpPr/>
            <p:nvPr/>
          </p:nvSpPr>
          <p:spPr>
            <a:xfrm>
              <a:off x="5691268" y="1684376"/>
              <a:ext cx="144272" cy="158110"/>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grpFill/>
            <a:ln w="12700" cap="rnd">
              <a:solidFill>
                <a:srgbClr val="0078D4"/>
              </a:solidFill>
              <a:prstDash val="solid"/>
              <a:round/>
            </a:ln>
          </p:spPr>
          <p:txBody>
            <a:bodyPr wrap="square">
              <a:noAutofit/>
            </a:bodyPr>
            <a:lstStyle/>
            <a:p>
              <a:pPr defTabSz="896354">
                <a:defRPr/>
              </a:pPr>
              <a:endParaRPr lang="en-US" sz="1730">
                <a:solidFill>
                  <a:srgbClr val="FFFFFF"/>
                </a:solidFill>
                <a:latin typeface="Segoe UI"/>
              </a:endParaRPr>
            </a:p>
          </p:txBody>
        </p:sp>
        <p:sp>
          <p:nvSpPr>
            <p:cNvPr id="74" name="Freeform: Shape 73">
              <a:extLst>
                <a:ext uri="{FF2B5EF4-FFF2-40B4-BE49-F238E27FC236}">
                  <a16:creationId xmlns:a16="http://schemas.microsoft.com/office/drawing/2014/main" id="{53C1AF85-8097-4DE8-8D21-D19FFFBB36E5}"/>
                </a:ext>
              </a:extLst>
            </p:cNvPr>
            <p:cNvSpPr/>
            <p:nvPr/>
          </p:nvSpPr>
          <p:spPr>
            <a:xfrm>
              <a:off x="5880522" y="1684376"/>
              <a:ext cx="144272" cy="158110"/>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grpFill/>
            <a:ln w="12700" cap="rnd">
              <a:solidFill>
                <a:srgbClr val="0078D4"/>
              </a:solidFill>
              <a:prstDash val="solid"/>
              <a:round/>
            </a:ln>
          </p:spPr>
          <p:txBody>
            <a:bodyPr wrap="square">
              <a:noAutofit/>
            </a:bodyPr>
            <a:lstStyle/>
            <a:p>
              <a:pPr defTabSz="896354">
                <a:defRPr/>
              </a:pPr>
              <a:endParaRPr lang="en-US" sz="1730">
                <a:solidFill>
                  <a:srgbClr val="FFFFFF"/>
                </a:solidFill>
                <a:latin typeface="Segoe UI"/>
              </a:endParaRPr>
            </a:p>
          </p:txBody>
        </p:sp>
        <p:sp>
          <p:nvSpPr>
            <p:cNvPr id="64" name="Freeform: Shape 63">
              <a:extLst>
                <a:ext uri="{FF2B5EF4-FFF2-40B4-BE49-F238E27FC236}">
                  <a16:creationId xmlns:a16="http://schemas.microsoft.com/office/drawing/2014/main" id="{9E4E9353-2E7A-4B39-992E-632D4E09CAA9}"/>
                </a:ext>
              </a:extLst>
            </p:cNvPr>
            <p:cNvSpPr/>
            <p:nvPr/>
          </p:nvSpPr>
          <p:spPr>
            <a:xfrm>
              <a:off x="5603827" y="1845481"/>
              <a:ext cx="144272" cy="158110"/>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grpFill/>
            <a:ln w="12700" cap="rnd">
              <a:solidFill>
                <a:srgbClr val="0078D4"/>
              </a:solidFill>
              <a:prstDash val="solid"/>
              <a:round/>
            </a:ln>
          </p:spPr>
          <p:txBody>
            <a:bodyPr wrap="square">
              <a:noAutofit/>
            </a:bodyPr>
            <a:lstStyle/>
            <a:p>
              <a:pPr defTabSz="896354">
                <a:defRPr/>
              </a:pPr>
              <a:endParaRPr lang="en-US" sz="1730">
                <a:solidFill>
                  <a:srgbClr val="FFFFFF"/>
                </a:solidFill>
                <a:latin typeface="Segoe UI"/>
              </a:endParaRPr>
            </a:p>
          </p:txBody>
        </p:sp>
        <p:sp>
          <p:nvSpPr>
            <p:cNvPr id="70" name="Freeform: Shape 69">
              <a:extLst>
                <a:ext uri="{FF2B5EF4-FFF2-40B4-BE49-F238E27FC236}">
                  <a16:creationId xmlns:a16="http://schemas.microsoft.com/office/drawing/2014/main" id="{FF9220AC-5698-433E-9615-80F477F4F365}"/>
                </a:ext>
              </a:extLst>
            </p:cNvPr>
            <p:cNvSpPr/>
            <p:nvPr/>
          </p:nvSpPr>
          <p:spPr>
            <a:xfrm>
              <a:off x="5775158" y="1843487"/>
              <a:ext cx="144272" cy="158110"/>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grpFill/>
            <a:ln w="12700" cap="rnd">
              <a:solidFill>
                <a:srgbClr val="0078D4"/>
              </a:solidFill>
              <a:prstDash val="solid"/>
              <a:round/>
            </a:ln>
          </p:spPr>
          <p:txBody>
            <a:bodyPr wrap="square">
              <a:noAutofit/>
            </a:bodyPr>
            <a:lstStyle/>
            <a:p>
              <a:pPr defTabSz="896354">
                <a:defRPr/>
              </a:pPr>
              <a:endParaRPr lang="en-US" sz="1730">
                <a:solidFill>
                  <a:srgbClr val="FFFFFF"/>
                </a:solidFill>
                <a:latin typeface="Segoe UI"/>
              </a:endParaRPr>
            </a:p>
          </p:txBody>
        </p:sp>
        <p:sp>
          <p:nvSpPr>
            <p:cNvPr id="71" name="Freeform: Shape 70">
              <a:extLst>
                <a:ext uri="{FF2B5EF4-FFF2-40B4-BE49-F238E27FC236}">
                  <a16:creationId xmlns:a16="http://schemas.microsoft.com/office/drawing/2014/main" id="{BC339AF9-CD3B-49B0-8735-CC8A9947DE80}"/>
                </a:ext>
              </a:extLst>
            </p:cNvPr>
            <p:cNvSpPr/>
            <p:nvPr/>
          </p:nvSpPr>
          <p:spPr>
            <a:xfrm>
              <a:off x="5967965" y="1845481"/>
              <a:ext cx="144272" cy="158110"/>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grpFill/>
            <a:ln w="12700" cap="rnd">
              <a:solidFill>
                <a:srgbClr val="0078D4"/>
              </a:solidFill>
              <a:prstDash val="solid"/>
              <a:round/>
            </a:ln>
          </p:spPr>
          <p:txBody>
            <a:bodyPr wrap="square">
              <a:noAutofit/>
            </a:bodyPr>
            <a:lstStyle/>
            <a:p>
              <a:pPr defTabSz="896354">
                <a:defRPr/>
              </a:pPr>
              <a:endParaRPr lang="en-US" sz="1730">
                <a:solidFill>
                  <a:srgbClr val="FFFFFF"/>
                </a:solidFill>
                <a:latin typeface="Segoe UI"/>
              </a:endParaRPr>
            </a:p>
          </p:txBody>
        </p:sp>
        <p:sp>
          <p:nvSpPr>
            <p:cNvPr id="52" name="Freeform: Shape 51">
              <a:extLst>
                <a:ext uri="{FF2B5EF4-FFF2-40B4-BE49-F238E27FC236}">
                  <a16:creationId xmlns:a16="http://schemas.microsoft.com/office/drawing/2014/main" id="{38038574-2850-4F43-B43B-F6D908B7FA25}"/>
                </a:ext>
              </a:extLst>
            </p:cNvPr>
            <p:cNvSpPr/>
            <p:nvPr/>
          </p:nvSpPr>
          <p:spPr>
            <a:xfrm>
              <a:off x="5691268" y="2006587"/>
              <a:ext cx="144272" cy="158110"/>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grpFill/>
            <a:ln w="12700" cap="rnd">
              <a:solidFill>
                <a:srgbClr val="0078D4"/>
              </a:solidFill>
              <a:prstDash val="solid"/>
              <a:round/>
            </a:ln>
          </p:spPr>
          <p:txBody>
            <a:bodyPr wrap="square">
              <a:noAutofit/>
            </a:bodyPr>
            <a:lstStyle/>
            <a:p>
              <a:pPr defTabSz="896354">
                <a:defRPr/>
              </a:pPr>
              <a:endParaRPr lang="en-US" sz="1730">
                <a:solidFill>
                  <a:srgbClr val="FFFFFF"/>
                </a:solidFill>
                <a:latin typeface="Segoe UI"/>
              </a:endParaRPr>
            </a:p>
          </p:txBody>
        </p:sp>
        <p:sp>
          <p:nvSpPr>
            <p:cNvPr id="53" name="Freeform: Shape 52">
              <a:extLst>
                <a:ext uri="{FF2B5EF4-FFF2-40B4-BE49-F238E27FC236}">
                  <a16:creationId xmlns:a16="http://schemas.microsoft.com/office/drawing/2014/main" id="{D81A90C2-39CD-4542-8E09-5D7E93E18FE3}"/>
                </a:ext>
              </a:extLst>
            </p:cNvPr>
            <p:cNvSpPr/>
            <p:nvPr/>
          </p:nvSpPr>
          <p:spPr>
            <a:xfrm>
              <a:off x="5880522" y="2006587"/>
              <a:ext cx="144272" cy="158110"/>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grpFill/>
            <a:ln w="12700" cap="rnd">
              <a:solidFill>
                <a:srgbClr val="0078D4"/>
              </a:solidFill>
              <a:prstDash val="solid"/>
              <a:round/>
            </a:ln>
          </p:spPr>
          <p:txBody>
            <a:bodyPr wrap="square">
              <a:noAutofit/>
            </a:bodyPr>
            <a:lstStyle/>
            <a:p>
              <a:pPr defTabSz="896354">
                <a:defRPr/>
              </a:pPr>
              <a:endParaRPr lang="en-US" sz="1730">
                <a:solidFill>
                  <a:srgbClr val="FFFFFF"/>
                </a:solidFill>
                <a:latin typeface="Segoe UI"/>
              </a:endParaRPr>
            </a:p>
          </p:txBody>
        </p:sp>
      </p:grpSp>
      <p:grpSp>
        <p:nvGrpSpPr>
          <p:cNvPr id="7" name="Group 6" descr="api-server icon">
            <a:extLst>
              <a:ext uri="{FF2B5EF4-FFF2-40B4-BE49-F238E27FC236}">
                <a16:creationId xmlns:a16="http://schemas.microsoft.com/office/drawing/2014/main" id="{E03D9D01-79C2-4A52-A890-8F5FABAAE97B}"/>
              </a:ext>
            </a:extLst>
          </p:cNvPr>
          <p:cNvGrpSpPr/>
          <p:nvPr/>
        </p:nvGrpSpPr>
        <p:grpSpPr>
          <a:xfrm>
            <a:off x="5797875" y="2892841"/>
            <a:ext cx="589663" cy="689351"/>
            <a:chOff x="5557289" y="2951566"/>
            <a:chExt cx="601487" cy="703174"/>
          </a:xfrm>
        </p:grpSpPr>
        <p:sp>
          <p:nvSpPr>
            <p:cNvPr id="82" name="Title 1">
              <a:extLst>
                <a:ext uri="{FF2B5EF4-FFF2-40B4-BE49-F238E27FC236}">
                  <a16:creationId xmlns:a16="http://schemas.microsoft.com/office/drawing/2014/main" id="{0AEC0563-0D7B-4A31-B5AC-8BAFF7C6231B}"/>
                </a:ext>
              </a:extLst>
            </p:cNvPr>
            <p:cNvSpPr txBox="1">
              <a:spLocks/>
            </p:cNvSpPr>
            <p:nvPr/>
          </p:nvSpPr>
          <p:spPr>
            <a:xfrm>
              <a:off x="5557289" y="2951566"/>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err="1">
                  <a:solidFill>
                    <a:srgbClr val="3C3C41"/>
                  </a:solidFill>
                  <a:latin typeface="Segoe UI Semibold" panose="020B0702040204020203" pitchFamily="34" charset="0"/>
                  <a:cs typeface="Segoe UI Semibold" panose="020B0702040204020203" pitchFamily="34" charset="0"/>
                </a:rPr>
                <a:t>api</a:t>
              </a:r>
              <a:r>
                <a:rPr lang="en-US" sz="784" spc="0" dirty="0">
                  <a:solidFill>
                    <a:srgbClr val="3C3C41"/>
                  </a:solidFill>
                  <a:latin typeface="Segoe UI Semibold" panose="020B0702040204020203" pitchFamily="34" charset="0"/>
                  <a:cs typeface="Segoe UI Semibold" panose="020B0702040204020203" pitchFamily="34" charset="0"/>
                </a:rPr>
                <a:t>-server</a:t>
              </a:r>
            </a:p>
          </p:txBody>
        </p:sp>
        <p:sp>
          <p:nvSpPr>
            <p:cNvPr id="83" name="Rectangle: Rounded Corners 82">
              <a:extLst>
                <a:ext uri="{FF2B5EF4-FFF2-40B4-BE49-F238E27FC236}">
                  <a16:creationId xmlns:a16="http://schemas.microsoft.com/office/drawing/2014/main" id="{E6DBE90D-A314-404D-8D02-25F552BC1106}"/>
                </a:ext>
              </a:extLst>
            </p:cNvPr>
            <p:cNvSpPr/>
            <p:nvPr/>
          </p:nvSpPr>
          <p:spPr bwMode="auto">
            <a:xfrm>
              <a:off x="5591509" y="3121151"/>
              <a:ext cx="533589" cy="533589"/>
            </a:xfrm>
            <a:prstGeom prst="roundRect">
              <a:avLst>
                <a:gd name="adj" fmla="val 3125"/>
              </a:avLst>
            </a:prstGeom>
            <a:solidFill>
              <a:schemeClr val="bg2"/>
            </a:solidFill>
            <a:ln w="12700">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3C3C41"/>
                </a:solidFill>
                <a:latin typeface="Segoe UI"/>
                <a:cs typeface="Segoe UI" pitchFamily="34" charset="0"/>
              </a:endParaRPr>
            </a:p>
          </p:txBody>
        </p:sp>
        <p:sp>
          <p:nvSpPr>
            <p:cNvPr id="84" name="plug" title="Icon of a power plug showing an A to B connection">
              <a:extLst>
                <a:ext uri="{FF2B5EF4-FFF2-40B4-BE49-F238E27FC236}">
                  <a16:creationId xmlns:a16="http://schemas.microsoft.com/office/drawing/2014/main" id="{8F8176DB-A5C2-45BA-B044-204D98BA0876}"/>
                </a:ext>
              </a:extLst>
            </p:cNvPr>
            <p:cNvSpPr>
              <a:spLocks noChangeAspect="1" noEditPoints="1"/>
            </p:cNvSpPr>
            <p:nvPr/>
          </p:nvSpPr>
          <p:spPr bwMode="auto">
            <a:xfrm>
              <a:off x="5704726" y="3242372"/>
              <a:ext cx="307154" cy="291146"/>
            </a:xfrm>
            <a:custGeom>
              <a:avLst/>
              <a:gdLst>
                <a:gd name="T0" fmla="*/ 169 w 346"/>
                <a:gd name="T1" fmla="*/ 90 h 328"/>
                <a:gd name="T2" fmla="*/ 199 w 346"/>
                <a:gd name="T3" fmla="*/ 61 h 328"/>
                <a:gd name="T4" fmla="*/ 279 w 346"/>
                <a:gd name="T5" fmla="*/ 63 h 328"/>
                <a:gd name="T6" fmla="*/ 279 w 346"/>
                <a:gd name="T7" fmla="*/ 63 h 328"/>
                <a:gd name="T8" fmla="*/ 277 w 346"/>
                <a:gd name="T9" fmla="*/ 143 h 328"/>
                <a:gd name="T10" fmla="*/ 247 w 346"/>
                <a:gd name="T11" fmla="*/ 172 h 328"/>
                <a:gd name="T12" fmla="*/ 169 w 346"/>
                <a:gd name="T13" fmla="*/ 90 h 328"/>
                <a:gd name="T14" fmla="*/ 279 w 346"/>
                <a:gd name="T15" fmla="*/ 63 h 328"/>
                <a:gd name="T16" fmla="*/ 346 w 346"/>
                <a:gd name="T17" fmla="*/ 0 h 328"/>
                <a:gd name="T18" fmla="*/ 99 w 346"/>
                <a:gd name="T19" fmla="*/ 156 h 328"/>
                <a:gd name="T20" fmla="*/ 69 w 346"/>
                <a:gd name="T21" fmla="*/ 185 h 328"/>
                <a:gd name="T22" fmla="*/ 67 w 346"/>
                <a:gd name="T23" fmla="*/ 265 h 328"/>
                <a:gd name="T24" fmla="*/ 67 w 346"/>
                <a:gd name="T25" fmla="*/ 265 h 328"/>
                <a:gd name="T26" fmla="*/ 147 w 346"/>
                <a:gd name="T27" fmla="*/ 267 h 328"/>
                <a:gd name="T28" fmla="*/ 177 w 346"/>
                <a:gd name="T29" fmla="*/ 238 h 328"/>
                <a:gd name="T30" fmla="*/ 99 w 346"/>
                <a:gd name="T31" fmla="*/ 156 h 328"/>
                <a:gd name="T32" fmla="*/ 67 w 346"/>
                <a:gd name="T33" fmla="*/ 265 h 328"/>
                <a:gd name="T34" fmla="*/ 0 w 346"/>
                <a:gd name="T35" fmla="*/ 328 h 328"/>
                <a:gd name="T36" fmla="*/ 157 w 346"/>
                <a:gd name="T37" fmla="*/ 143 h 328"/>
                <a:gd name="T38" fmla="*/ 120 w 346"/>
                <a:gd name="T39" fmla="*/ 178 h 328"/>
                <a:gd name="T40" fmla="*/ 193 w 346"/>
                <a:gd name="T41" fmla="*/ 181 h 328"/>
                <a:gd name="T42" fmla="*/ 156 w 346"/>
                <a:gd name="T43" fmla="*/ 21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6" h="328">
                  <a:moveTo>
                    <a:pt x="169" y="90"/>
                  </a:moveTo>
                  <a:cubicBezTo>
                    <a:pt x="199" y="61"/>
                    <a:pt x="199" y="61"/>
                    <a:pt x="199" y="61"/>
                  </a:cubicBezTo>
                  <a:cubicBezTo>
                    <a:pt x="222" y="40"/>
                    <a:pt x="258" y="41"/>
                    <a:pt x="279" y="63"/>
                  </a:cubicBezTo>
                  <a:cubicBezTo>
                    <a:pt x="279" y="63"/>
                    <a:pt x="279" y="63"/>
                    <a:pt x="279" y="63"/>
                  </a:cubicBezTo>
                  <a:cubicBezTo>
                    <a:pt x="300" y="86"/>
                    <a:pt x="300" y="122"/>
                    <a:pt x="277" y="143"/>
                  </a:cubicBezTo>
                  <a:cubicBezTo>
                    <a:pt x="247" y="172"/>
                    <a:pt x="247" y="172"/>
                    <a:pt x="247" y="172"/>
                  </a:cubicBezTo>
                  <a:lnTo>
                    <a:pt x="169" y="90"/>
                  </a:lnTo>
                  <a:close/>
                  <a:moveTo>
                    <a:pt x="279" y="63"/>
                  </a:moveTo>
                  <a:cubicBezTo>
                    <a:pt x="346" y="0"/>
                    <a:pt x="346" y="0"/>
                    <a:pt x="346" y="0"/>
                  </a:cubicBezTo>
                  <a:moveTo>
                    <a:pt x="99" y="156"/>
                  </a:moveTo>
                  <a:cubicBezTo>
                    <a:pt x="69" y="185"/>
                    <a:pt x="69" y="185"/>
                    <a:pt x="69" y="185"/>
                  </a:cubicBezTo>
                  <a:cubicBezTo>
                    <a:pt x="46" y="206"/>
                    <a:pt x="46" y="242"/>
                    <a:pt x="67" y="265"/>
                  </a:cubicBezTo>
                  <a:cubicBezTo>
                    <a:pt x="67" y="265"/>
                    <a:pt x="67" y="265"/>
                    <a:pt x="67" y="265"/>
                  </a:cubicBezTo>
                  <a:cubicBezTo>
                    <a:pt x="88" y="287"/>
                    <a:pt x="124" y="288"/>
                    <a:pt x="147" y="267"/>
                  </a:cubicBezTo>
                  <a:cubicBezTo>
                    <a:pt x="177" y="238"/>
                    <a:pt x="177" y="238"/>
                    <a:pt x="177" y="238"/>
                  </a:cubicBezTo>
                  <a:lnTo>
                    <a:pt x="99" y="156"/>
                  </a:lnTo>
                  <a:close/>
                  <a:moveTo>
                    <a:pt x="67" y="265"/>
                  </a:moveTo>
                  <a:cubicBezTo>
                    <a:pt x="0" y="328"/>
                    <a:pt x="0" y="328"/>
                    <a:pt x="0" y="328"/>
                  </a:cubicBezTo>
                  <a:moveTo>
                    <a:pt x="157" y="143"/>
                  </a:moveTo>
                  <a:cubicBezTo>
                    <a:pt x="120" y="178"/>
                    <a:pt x="120" y="178"/>
                    <a:pt x="120" y="178"/>
                  </a:cubicBezTo>
                  <a:moveTo>
                    <a:pt x="193" y="181"/>
                  </a:moveTo>
                  <a:cubicBezTo>
                    <a:pt x="156" y="216"/>
                    <a:pt x="156" y="216"/>
                    <a:pt x="156" y="216"/>
                  </a:cubicBez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sz="882">
                <a:solidFill>
                  <a:srgbClr val="3C3C41"/>
                </a:solidFill>
                <a:latin typeface="Segoe UI"/>
              </a:endParaRPr>
            </a:p>
          </p:txBody>
        </p:sp>
      </p:grpSp>
      <p:sp>
        <p:nvSpPr>
          <p:cNvPr id="86" name="Title 1">
            <a:extLst>
              <a:ext uri="{FF2B5EF4-FFF2-40B4-BE49-F238E27FC236}">
                <a16:creationId xmlns:a16="http://schemas.microsoft.com/office/drawing/2014/main" id="{54D16E87-8383-44E5-8384-76BEB7D1914F}"/>
              </a:ext>
            </a:extLst>
          </p:cNvPr>
          <p:cNvSpPr txBox="1">
            <a:spLocks/>
          </p:cNvSpPr>
          <p:nvPr/>
        </p:nvSpPr>
        <p:spPr>
          <a:xfrm>
            <a:off x="4997256" y="4712926"/>
            <a:ext cx="1088630" cy="24138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i="1" spc="0" dirty="0">
                <a:solidFill>
                  <a:srgbClr val="3C3C41"/>
                </a:solidFill>
                <a:latin typeface="Segoe UI"/>
                <a:cs typeface="Segoe UI Semibold" panose="020B0702040204020203" pitchFamily="34" charset="0"/>
              </a:rPr>
              <a:t>replication, namespace, </a:t>
            </a:r>
            <a:r>
              <a:rPr lang="en-US" sz="784" i="1" spc="0" dirty="0" err="1">
                <a:solidFill>
                  <a:srgbClr val="3C3C41"/>
                </a:solidFill>
                <a:latin typeface="Segoe UI"/>
                <a:cs typeface="Segoe UI Semibold" panose="020B0702040204020203" pitchFamily="34" charset="0"/>
              </a:rPr>
              <a:t>serviceaccounts</a:t>
            </a:r>
            <a:r>
              <a:rPr lang="en-US" sz="784" i="1" spc="0" dirty="0">
                <a:solidFill>
                  <a:srgbClr val="3C3C41"/>
                </a:solidFill>
                <a:latin typeface="Segoe UI"/>
                <a:cs typeface="Segoe UI Semibold" panose="020B0702040204020203" pitchFamily="34" charset="0"/>
              </a:rPr>
              <a:t>, etc.</a:t>
            </a:r>
          </a:p>
        </p:txBody>
      </p:sp>
      <p:grpSp>
        <p:nvGrpSpPr>
          <p:cNvPr id="3" name="Group 2" descr="controller manager icon">
            <a:extLst>
              <a:ext uri="{FF2B5EF4-FFF2-40B4-BE49-F238E27FC236}">
                <a16:creationId xmlns:a16="http://schemas.microsoft.com/office/drawing/2014/main" id="{EC933554-DBE7-4E91-AF30-16BB85DDEB45}"/>
              </a:ext>
            </a:extLst>
          </p:cNvPr>
          <p:cNvGrpSpPr/>
          <p:nvPr/>
        </p:nvGrpSpPr>
        <p:grpSpPr>
          <a:xfrm>
            <a:off x="5246471" y="3854988"/>
            <a:ext cx="589663" cy="810041"/>
            <a:chOff x="5351673" y="3989112"/>
            <a:chExt cx="601487" cy="826284"/>
          </a:xfrm>
        </p:grpSpPr>
        <p:sp>
          <p:nvSpPr>
            <p:cNvPr id="88" name="Title 1">
              <a:extLst>
                <a:ext uri="{FF2B5EF4-FFF2-40B4-BE49-F238E27FC236}">
                  <a16:creationId xmlns:a16="http://schemas.microsoft.com/office/drawing/2014/main" id="{B8E8559D-D729-44D0-8078-81B77B3847B8}"/>
                </a:ext>
              </a:extLst>
            </p:cNvPr>
            <p:cNvSpPr txBox="1">
              <a:spLocks/>
            </p:cNvSpPr>
            <p:nvPr/>
          </p:nvSpPr>
          <p:spPr>
            <a:xfrm>
              <a:off x="5351673" y="3989112"/>
              <a:ext cx="601487" cy="24622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controller-manager</a:t>
              </a:r>
            </a:p>
          </p:txBody>
        </p:sp>
        <p:sp>
          <p:nvSpPr>
            <p:cNvPr id="89" name="Rectangle: Rounded Corners 88">
              <a:extLst>
                <a:ext uri="{FF2B5EF4-FFF2-40B4-BE49-F238E27FC236}">
                  <a16:creationId xmlns:a16="http://schemas.microsoft.com/office/drawing/2014/main" id="{705F614D-F8EB-490F-AAE4-5B6A4A9D8391}"/>
                </a:ext>
              </a:extLst>
            </p:cNvPr>
            <p:cNvSpPr/>
            <p:nvPr/>
          </p:nvSpPr>
          <p:spPr bwMode="auto">
            <a:xfrm>
              <a:off x="5385893" y="4281807"/>
              <a:ext cx="533589" cy="533589"/>
            </a:xfrm>
            <a:prstGeom prst="roundRect">
              <a:avLst>
                <a:gd name="adj" fmla="val 3125"/>
              </a:avLst>
            </a:prstGeom>
            <a:solidFill>
              <a:schemeClr val="bg2"/>
            </a:solidFill>
            <a:ln w="12700">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3C3C41"/>
                </a:solidFill>
                <a:latin typeface="Segoe UI"/>
                <a:cs typeface="Segoe UI" pitchFamily="34" charset="0"/>
              </a:endParaRPr>
            </a:p>
          </p:txBody>
        </p:sp>
        <p:sp>
          <p:nvSpPr>
            <p:cNvPr id="90" name="remote" title="Icon of a remote control">
              <a:extLst>
                <a:ext uri="{FF2B5EF4-FFF2-40B4-BE49-F238E27FC236}">
                  <a16:creationId xmlns:a16="http://schemas.microsoft.com/office/drawing/2014/main" id="{4DAA32BA-B226-4744-A4C3-2B2D926CE8CF}"/>
                </a:ext>
              </a:extLst>
            </p:cNvPr>
            <p:cNvSpPr>
              <a:spLocks noChangeAspect="1" noEditPoints="1"/>
            </p:cNvSpPr>
            <p:nvPr/>
          </p:nvSpPr>
          <p:spPr bwMode="auto">
            <a:xfrm>
              <a:off x="5576275" y="4365721"/>
              <a:ext cx="152825" cy="365760"/>
            </a:xfrm>
            <a:custGeom>
              <a:avLst/>
              <a:gdLst>
                <a:gd name="T0" fmla="*/ 87 w 107"/>
                <a:gd name="T1" fmla="*/ 188 h 261"/>
                <a:gd name="T2" fmla="*/ 71 w 107"/>
                <a:gd name="T3" fmla="*/ 261 h 261"/>
                <a:gd name="T4" fmla="*/ 19 w 107"/>
                <a:gd name="T5" fmla="*/ 245 h 261"/>
                <a:gd name="T6" fmla="*/ 0 w 107"/>
                <a:gd name="T7" fmla="*/ 110 h 261"/>
                <a:gd name="T8" fmla="*/ 18 w 107"/>
                <a:gd name="T9" fmla="*/ 0 h 261"/>
                <a:gd name="T10" fmla="*/ 107 w 107"/>
                <a:gd name="T11" fmla="*/ 18 h 261"/>
                <a:gd name="T12" fmla="*/ 54 w 107"/>
                <a:gd name="T13" fmla="*/ 35 h 261"/>
                <a:gd name="T14" fmla="*/ 52 w 107"/>
                <a:gd name="T15" fmla="*/ 36 h 261"/>
                <a:gd name="T16" fmla="*/ 54 w 107"/>
                <a:gd name="T17" fmla="*/ 35 h 261"/>
                <a:gd name="T18" fmla="*/ 70 w 107"/>
                <a:gd name="T19" fmla="*/ 52 h 261"/>
                <a:gd name="T20" fmla="*/ 72 w 107"/>
                <a:gd name="T21" fmla="*/ 54 h 261"/>
                <a:gd name="T22" fmla="*/ 37 w 107"/>
                <a:gd name="T23" fmla="*/ 52 h 261"/>
                <a:gd name="T24" fmla="*/ 35 w 107"/>
                <a:gd name="T25" fmla="*/ 54 h 261"/>
                <a:gd name="T26" fmla="*/ 37 w 107"/>
                <a:gd name="T27" fmla="*/ 52 h 261"/>
                <a:gd name="T28" fmla="*/ 70 w 107"/>
                <a:gd name="T29" fmla="*/ 86 h 261"/>
                <a:gd name="T30" fmla="*/ 72 w 107"/>
                <a:gd name="T31" fmla="*/ 88 h 261"/>
                <a:gd name="T32" fmla="*/ 37 w 107"/>
                <a:gd name="T33" fmla="*/ 86 h 261"/>
                <a:gd name="T34" fmla="*/ 35 w 107"/>
                <a:gd name="T35" fmla="*/ 88 h 261"/>
                <a:gd name="T36" fmla="*/ 37 w 107"/>
                <a:gd name="T37" fmla="*/ 86 h 261"/>
                <a:gd name="T38" fmla="*/ 70 w 107"/>
                <a:gd name="T39" fmla="*/ 121 h 261"/>
                <a:gd name="T40" fmla="*/ 72 w 107"/>
                <a:gd name="T41" fmla="*/ 123 h 261"/>
                <a:gd name="T42" fmla="*/ 37 w 107"/>
                <a:gd name="T43" fmla="*/ 121 h 261"/>
                <a:gd name="T44" fmla="*/ 35 w 107"/>
                <a:gd name="T45" fmla="*/ 123 h 261"/>
                <a:gd name="T46" fmla="*/ 37 w 107"/>
                <a:gd name="T47" fmla="*/ 121 h 261"/>
                <a:gd name="T48" fmla="*/ 52 w 107"/>
                <a:gd name="T49" fmla="*/ 69 h 261"/>
                <a:gd name="T50" fmla="*/ 54 w 107"/>
                <a:gd name="T51" fmla="*/ 71 h 261"/>
                <a:gd name="T52" fmla="*/ 54 w 107"/>
                <a:gd name="T53" fmla="*/ 156 h 261"/>
                <a:gd name="T54" fmla="*/ 52 w 107"/>
                <a:gd name="T55" fmla="*/ 158 h 261"/>
                <a:gd name="T56" fmla="*/ 54 w 107"/>
                <a:gd name="T57" fmla="*/ 156 h 261"/>
                <a:gd name="T58" fmla="*/ 52 w 107"/>
                <a:gd name="T59" fmla="*/ 191 h 261"/>
                <a:gd name="T60" fmla="*/ 54 w 107"/>
                <a:gd name="T61" fmla="*/ 192 h 261"/>
                <a:gd name="T62" fmla="*/ 54 w 107"/>
                <a:gd name="T63" fmla="*/ 226 h 261"/>
                <a:gd name="T64" fmla="*/ 52 w 107"/>
                <a:gd name="T65" fmla="*/ 227 h 261"/>
                <a:gd name="T66" fmla="*/ 54 w 107"/>
                <a:gd name="T67" fmla="*/ 22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7" h="261">
                  <a:moveTo>
                    <a:pt x="106" y="110"/>
                  </a:moveTo>
                  <a:cubicBezTo>
                    <a:pt x="87" y="188"/>
                    <a:pt x="87" y="188"/>
                    <a:pt x="87" y="188"/>
                  </a:cubicBezTo>
                  <a:cubicBezTo>
                    <a:pt x="87" y="245"/>
                    <a:pt x="87" y="245"/>
                    <a:pt x="87" y="245"/>
                  </a:cubicBezTo>
                  <a:cubicBezTo>
                    <a:pt x="87" y="254"/>
                    <a:pt x="80" y="261"/>
                    <a:pt x="71" y="261"/>
                  </a:cubicBezTo>
                  <a:cubicBezTo>
                    <a:pt x="35" y="261"/>
                    <a:pt x="35" y="261"/>
                    <a:pt x="35" y="261"/>
                  </a:cubicBezTo>
                  <a:cubicBezTo>
                    <a:pt x="26" y="261"/>
                    <a:pt x="19" y="254"/>
                    <a:pt x="19" y="245"/>
                  </a:cubicBezTo>
                  <a:cubicBezTo>
                    <a:pt x="19" y="188"/>
                    <a:pt x="19" y="188"/>
                    <a:pt x="19" y="188"/>
                  </a:cubicBezTo>
                  <a:cubicBezTo>
                    <a:pt x="0" y="110"/>
                    <a:pt x="0" y="110"/>
                    <a:pt x="0" y="110"/>
                  </a:cubicBezTo>
                  <a:cubicBezTo>
                    <a:pt x="0" y="18"/>
                    <a:pt x="0" y="18"/>
                    <a:pt x="0" y="18"/>
                  </a:cubicBezTo>
                  <a:cubicBezTo>
                    <a:pt x="0" y="8"/>
                    <a:pt x="8" y="0"/>
                    <a:pt x="18" y="0"/>
                  </a:cubicBezTo>
                  <a:cubicBezTo>
                    <a:pt x="89" y="0"/>
                    <a:pt x="89" y="0"/>
                    <a:pt x="89" y="0"/>
                  </a:cubicBezTo>
                  <a:cubicBezTo>
                    <a:pt x="99" y="0"/>
                    <a:pt x="107" y="8"/>
                    <a:pt x="107" y="18"/>
                  </a:cubicBezTo>
                  <a:lnTo>
                    <a:pt x="106" y="110"/>
                  </a:lnTo>
                  <a:close/>
                  <a:moveTo>
                    <a:pt x="54" y="35"/>
                  </a:moveTo>
                  <a:cubicBezTo>
                    <a:pt x="52" y="35"/>
                    <a:pt x="52" y="35"/>
                    <a:pt x="52" y="35"/>
                  </a:cubicBezTo>
                  <a:cubicBezTo>
                    <a:pt x="52" y="36"/>
                    <a:pt x="52" y="36"/>
                    <a:pt x="52" y="36"/>
                  </a:cubicBezTo>
                  <a:cubicBezTo>
                    <a:pt x="54" y="36"/>
                    <a:pt x="54" y="36"/>
                    <a:pt x="54" y="36"/>
                  </a:cubicBezTo>
                  <a:lnTo>
                    <a:pt x="54" y="35"/>
                  </a:lnTo>
                  <a:close/>
                  <a:moveTo>
                    <a:pt x="72" y="52"/>
                  </a:moveTo>
                  <a:cubicBezTo>
                    <a:pt x="70" y="52"/>
                    <a:pt x="70" y="52"/>
                    <a:pt x="70" y="52"/>
                  </a:cubicBezTo>
                  <a:cubicBezTo>
                    <a:pt x="70" y="54"/>
                    <a:pt x="70" y="54"/>
                    <a:pt x="70" y="54"/>
                  </a:cubicBezTo>
                  <a:cubicBezTo>
                    <a:pt x="72" y="54"/>
                    <a:pt x="72" y="54"/>
                    <a:pt x="72" y="54"/>
                  </a:cubicBezTo>
                  <a:lnTo>
                    <a:pt x="72" y="52"/>
                  </a:lnTo>
                  <a:close/>
                  <a:moveTo>
                    <a:pt x="37" y="52"/>
                  </a:moveTo>
                  <a:cubicBezTo>
                    <a:pt x="35" y="52"/>
                    <a:pt x="35" y="52"/>
                    <a:pt x="35" y="52"/>
                  </a:cubicBezTo>
                  <a:cubicBezTo>
                    <a:pt x="35" y="54"/>
                    <a:pt x="35" y="54"/>
                    <a:pt x="35" y="54"/>
                  </a:cubicBezTo>
                  <a:cubicBezTo>
                    <a:pt x="37" y="54"/>
                    <a:pt x="37" y="54"/>
                    <a:pt x="37" y="54"/>
                  </a:cubicBezTo>
                  <a:lnTo>
                    <a:pt x="37" y="52"/>
                  </a:lnTo>
                  <a:close/>
                  <a:moveTo>
                    <a:pt x="72" y="86"/>
                  </a:moveTo>
                  <a:cubicBezTo>
                    <a:pt x="70" y="86"/>
                    <a:pt x="70" y="86"/>
                    <a:pt x="70" y="86"/>
                  </a:cubicBezTo>
                  <a:cubicBezTo>
                    <a:pt x="70" y="88"/>
                    <a:pt x="70" y="88"/>
                    <a:pt x="70" y="88"/>
                  </a:cubicBezTo>
                  <a:cubicBezTo>
                    <a:pt x="72" y="88"/>
                    <a:pt x="72" y="88"/>
                    <a:pt x="72" y="88"/>
                  </a:cubicBezTo>
                  <a:lnTo>
                    <a:pt x="72" y="86"/>
                  </a:lnTo>
                  <a:close/>
                  <a:moveTo>
                    <a:pt x="37" y="86"/>
                  </a:moveTo>
                  <a:cubicBezTo>
                    <a:pt x="35" y="86"/>
                    <a:pt x="35" y="86"/>
                    <a:pt x="35" y="86"/>
                  </a:cubicBezTo>
                  <a:cubicBezTo>
                    <a:pt x="35" y="88"/>
                    <a:pt x="35" y="88"/>
                    <a:pt x="35" y="88"/>
                  </a:cubicBezTo>
                  <a:cubicBezTo>
                    <a:pt x="37" y="88"/>
                    <a:pt x="37" y="88"/>
                    <a:pt x="37" y="88"/>
                  </a:cubicBezTo>
                  <a:lnTo>
                    <a:pt x="37" y="86"/>
                  </a:lnTo>
                  <a:close/>
                  <a:moveTo>
                    <a:pt x="72" y="121"/>
                  </a:moveTo>
                  <a:cubicBezTo>
                    <a:pt x="70" y="121"/>
                    <a:pt x="70" y="121"/>
                    <a:pt x="70" y="121"/>
                  </a:cubicBezTo>
                  <a:cubicBezTo>
                    <a:pt x="70" y="123"/>
                    <a:pt x="70" y="123"/>
                    <a:pt x="70" y="123"/>
                  </a:cubicBezTo>
                  <a:cubicBezTo>
                    <a:pt x="72" y="123"/>
                    <a:pt x="72" y="123"/>
                    <a:pt x="72" y="123"/>
                  </a:cubicBezTo>
                  <a:lnTo>
                    <a:pt x="72" y="121"/>
                  </a:lnTo>
                  <a:close/>
                  <a:moveTo>
                    <a:pt x="37" y="121"/>
                  </a:moveTo>
                  <a:cubicBezTo>
                    <a:pt x="35" y="121"/>
                    <a:pt x="35" y="121"/>
                    <a:pt x="35" y="121"/>
                  </a:cubicBezTo>
                  <a:cubicBezTo>
                    <a:pt x="35" y="123"/>
                    <a:pt x="35" y="123"/>
                    <a:pt x="35" y="123"/>
                  </a:cubicBezTo>
                  <a:cubicBezTo>
                    <a:pt x="37" y="123"/>
                    <a:pt x="37" y="123"/>
                    <a:pt x="37" y="123"/>
                  </a:cubicBezTo>
                  <a:lnTo>
                    <a:pt x="37" y="121"/>
                  </a:lnTo>
                  <a:close/>
                  <a:moveTo>
                    <a:pt x="54" y="69"/>
                  </a:moveTo>
                  <a:cubicBezTo>
                    <a:pt x="52" y="69"/>
                    <a:pt x="52" y="69"/>
                    <a:pt x="52" y="69"/>
                  </a:cubicBezTo>
                  <a:cubicBezTo>
                    <a:pt x="52" y="71"/>
                    <a:pt x="52" y="71"/>
                    <a:pt x="52" y="71"/>
                  </a:cubicBezTo>
                  <a:cubicBezTo>
                    <a:pt x="54" y="71"/>
                    <a:pt x="54" y="71"/>
                    <a:pt x="54" y="71"/>
                  </a:cubicBezTo>
                  <a:lnTo>
                    <a:pt x="54" y="69"/>
                  </a:lnTo>
                  <a:close/>
                  <a:moveTo>
                    <a:pt x="54" y="156"/>
                  </a:moveTo>
                  <a:cubicBezTo>
                    <a:pt x="52" y="156"/>
                    <a:pt x="52" y="156"/>
                    <a:pt x="52" y="156"/>
                  </a:cubicBezTo>
                  <a:cubicBezTo>
                    <a:pt x="52" y="158"/>
                    <a:pt x="52" y="158"/>
                    <a:pt x="52" y="158"/>
                  </a:cubicBezTo>
                  <a:cubicBezTo>
                    <a:pt x="54" y="158"/>
                    <a:pt x="54" y="158"/>
                    <a:pt x="54" y="158"/>
                  </a:cubicBezTo>
                  <a:lnTo>
                    <a:pt x="54" y="156"/>
                  </a:lnTo>
                  <a:close/>
                  <a:moveTo>
                    <a:pt x="54" y="191"/>
                  </a:moveTo>
                  <a:cubicBezTo>
                    <a:pt x="52" y="191"/>
                    <a:pt x="52" y="191"/>
                    <a:pt x="52" y="191"/>
                  </a:cubicBezTo>
                  <a:cubicBezTo>
                    <a:pt x="52" y="192"/>
                    <a:pt x="52" y="192"/>
                    <a:pt x="52" y="192"/>
                  </a:cubicBezTo>
                  <a:cubicBezTo>
                    <a:pt x="54" y="192"/>
                    <a:pt x="54" y="192"/>
                    <a:pt x="54" y="192"/>
                  </a:cubicBezTo>
                  <a:lnTo>
                    <a:pt x="54" y="191"/>
                  </a:lnTo>
                  <a:close/>
                  <a:moveTo>
                    <a:pt x="54" y="226"/>
                  </a:moveTo>
                  <a:cubicBezTo>
                    <a:pt x="52" y="226"/>
                    <a:pt x="52" y="226"/>
                    <a:pt x="52" y="226"/>
                  </a:cubicBezTo>
                  <a:cubicBezTo>
                    <a:pt x="52" y="227"/>
                    <a:pt x="52" y="227"/>
                    <a:pt x="52" y="227"/>
                  </a:cubicBezTo>
                  <a:cubicBezTo>
                    <a:pt x="54" y="227"/>
                    <a:pt x="54" y="227"/>
                    <a:pt x="54" y="227"/>
                  </a:cubicBezTo>
                  <a:lnTo>
                    <a:pt x="54" y="226"/>
                  </a:lnTo>
                  <a:close/>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a:solidFill>
                  <a:srgbClr val="3C3C41"/>
                </a:solidFill>
                <a:latin typeface="Segoe UI"/>
              </a:endParaRPr>
            </a:p>
          </p:txBody>
        </p:sp>
      </p:grpSp>
      <p:grpSp>
        <p:nvGrpSpPr>
          <p:cNvPr id="2" name="Group 1" descr="scheduler icon">
            <a:extLst>
              <a:ext uri="{FF2B5EF4-FFF2-40B4-BE49-F238E27FC236}">
                <a16:creationId xmlns:a16="http://schemas.microsoft.com/office/drawing/2014/main" id="{76F14B6F-0362-4F33-A352-87C5BA496BC8}"/>
              </a:ext>
            </a:extLst>
          </p:cNvPr>
          <p:cNvGrpSpPr/>
          <p:nvPr/>
        </p:nvGrpSpPr>
        <p:grpSpPr>
          <a:xfrm>
            <a:off x="6349277" y="3974511"/>
            <a:ext cx="589663" cy="689351"/>
            <a:chOff x="6119748" y="4054926"/>
            <a:chExt cx="601487" cy="703174"/>
          </a:xfrm>
          <a:solidFill>
            <a:schemeClr val="bg2"/>
          </a:solidFill>
        </p:grpSpPr>
        <p:sp>
          <p:nvSpPr>
            <p:cNvPr id="92" name="Title 1">
              <a:extLst>
                <a:ext uri="{FF2B5EF4-FFF2-40B4-BE49-F238E27FC236}">
                  <a16:creationId xmlns:a16="http://schemas.microsoft.com/office/drawing/2014/main" id="{DE6CF035-FFB9-440E-8D9C-AC02F6447C37}"/>
                </a:ext>
              </a:extLst>
            </p:cNvPr>
            <p:cNvSpPr txBox="1">
              <a:spLocks/>
            </p:cNvSpPr>
            <p:nvPr/>
          </p:nvSpPr>
          <p:spPr>
            <a:xfrm>
              <a:off x="6119748" y="4054926"/>
              <a:ext cx="601487" cy="123111"/>
            </a:xfrm>
            <a:prstGeom prst="rect">
              <a:avLst/>
            </a:prstGeom>
            <a:grpFill/>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scheduler</a:t>
              </a:r>
            </a:p>
          </p:txBody>
        </p:sp>
        <p:sp>
          <p:nvSpPr>
            <p:cNvPr id="93" name="Rectangle: Rounded Corners 92">
              <a:extLst>
                <a:ext uri="{FF2B5EF4-FFF2-40B4-BE49-F238E27FC236}">
                  <a16:creationId xmlns:a16="http://schemas.microsoft.com/office/drawing/2014/main" id="{0427D479-017E-455B-8A7B-BE78495E0A2C}"/>
                </a:ext>
              </a:extLst>
            </p:cNvPr>
            <p:cNvSpPr/>
            <p:nvPr/>
          </p:nvSpPr>
          <p:spPr bwMode="auto">
            <a:xfrm>
              <a:off x="6153968" y="4224511"/>
              <a:ext cx="533589" cy="533589"/>
            </a:xfrm>
            <a:prstGeom prst="roundRect">
              <a:avLst>
                <a:gd name="adj" fmla="val 3125"/>
              </a:avLst>
            </a:prstGeom>
            <a:grpFill/>
            <a:ln w="12700">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3C3C41"/>
                </a:solidFill>
                <a:latin typeface="Segoe UI"/>
                <a:cs typeface="Segoe UI" pitchFamily="34" charset="0"/>
              </a:endParaRPr>
            </a:p>
          </p:txBody>
        </p:sp>
        <p:sp>
          <p:nvSpPr>
            <p:cNvPr id="94" name="Calendar" title="Icon of a calendar">
              <a:extLst>
                <a:ext uri="{FF2B5EF4-FFF2-40B4-BE49-F238E27FC236}">
                  <a16:creationId xmlns:a16="http://schemas.microsoft.com/office/drawing/2014/main" id="{FCE1E265-E757-414F-874B-C31ECFC331BF}"/>
                </a:ext>
              </a:extLst>
            </p:cNvPr>
            <p:cNvSpPr>
              <a:spLocks noChangeAspect="1" noEditPoints="1"/>
            </p:cNvSpPr>
            <p:nvPr/>
          </p:nvSpPr>
          <p:spPr bwMode="auto">
            <a:xfrm>
              <a:off x="6256749" y="4334148"/>
              <a:ext cx="328027" cy="314314"/>
            </a:xfrm>
            <a:custGeom>
              <a:avLst/>
              <a:gdLst>
                <a:gd name="T0" fmla="*/ 598 w 598"/>
                <a:gd name="T1" fmla="*/ 573 h 573"/>
                <a:gd name="T2" fmla="*/ 0 w 598"/>
                <a:gd name="T3" fmla="*/ 59 h 573"/>
                <a:gd name="T4" fmla="*/ 598 w 598"/>
                <a:gd name="T5" fmla="*/ 341 h 573"/>
                <a:gd name="T6" fmla="*/ 598 w 598"/>
                <a:gd name="T7" fmla="*/ 176 h 573"/>
                <a:gd name="T8" fmla="*/ 120 w 598"/>
                <a:gd name="T9" fmla="*/ 121 h 573"/>
                <a:gd name="T10" fmla="*/ 477 w 598"/>
                <a:gd name="T11" fmla="*/ 121 h 573"/>
                <a:gd name="T12" fmla="*/ 246 w 598"/>
                <a:gd name="T13" fmla="*/ 252 h 573"/>
                <a:gd name="T14" fmla="*/ 232 w 598"/>
                <a:gd name="T15" fmla="*/ 266 h 573"/>
                <a:gd name="T16" fmla="*/ 246 w 598"/>
                <a:gd name="T17" fmla="*/ 259 h 573"/>
                <a:gd name="T18" fmla="*/ 365 w 598"/>
                <a:gd name="T19" fmla="*/ 252 h 573"/>
                <a:gd name="T20" fmla="*/ 351 w 598"/>
                <a:gd name="T21" fmla="*/ 266 h 573"/>
                <a:gd name="T22" fmla="*/ 365 w 598"/>
                <a:gd name="T23" fmla="*/ 257 h 573"/>
                <a:gd name="T24" fmla="*/ 484 w 598"/>
                <a:gd name="T25" fmla="*/ 252 h 573"/>
                <a:gd name="T26" fmla="*/ 470 w 598"/>
                <a:gd name="T27" fmla="*/ 266 h 573"/>
                <a:gd name="T28" fmla="*/ 484 w 598"/>
                <a:gd name="T29" fmla="*/ 259 h 573"/>
                <a:gd name="T30" fmla="*/ 246 w 598"/>
                <a:gd name="T31" fmla="*/ 332 h 573"/>
                <a:gd name="T32" fmla="*/ 232 w 598"/>
                <a:gd name="T33" fmla="*/ 344 h 573"/>
                <a:gd name="T34" fmla="*/ 246 w 598"/>
                <a:gd name="T35" fmla="*/ 339 h 573"/>
                <a:gd name="T36" fmla="*/ 365 w 598"/>
                <a:gd name="T37" fmla="*/ 332 h 573"/>
                <a:gd name="T38" fmla="*/ 351 w 598"/>
                <a:gd name="T39" fmla="*/ 344 h 573"/>
                <a:gd name="T40" fmla="*/ 365 w 598"/>
                <a:gd name="T41" fmla="*/ 337 h 573"/>
                <a:gd name="T42" fmla="*/ 484 w 598"/>
                <a:gd name="T43" fmla="*/ 332 h 573"/>
                <a:gd name="T44" fmla="*/ 470 w 598"/>
                <a:gd name="T45" fmla="*/ 344 h 573"/>
                <a:gd name="T46" fmla="*/ 484 w 598"/>
                <a:gd name="T47" fmla="*/ 339 h 573"/>
                <a:gd name="T48" fmla="*/ 127 w 598"/>
                <a:gd name="T49" fmla="*/ 332 h 573"/>
                <a:gd name="T50" fmla="*/ 113 w 598"/>
                <a:gd name="T51" fmla="*/ 344 h 573"/>
                <a:gd name="T52" fmla="*/ 127 w 598"/>
                <a:gd name="T53" fmla="*/ 337 h 573"/>
                <a:gd name="T54" fmla="*/ 246 w 598"/>
                <a:gd name="T55" fmla="*/ 410 h 573"/>
                <a:gd name="T56" fmla="*/ 232 w 598"/>
                <a:gd name="T57" fmla="*/ 424 h 573"/>
                <a:gd name="T58" fmla="*/ 246 w 598"/>
                <a:gd name="T59" fmla="*/ 417 h 573"/>
                <a:gd name="T60" fmla="*/ 365 w 598"/>
                <a:gd name="T61" fmla="*/ 410 h 573"/>
                <a:gd name="T62" fmla="*/ 351 w 598"/>
                <a:gd name="T63" fmla="*/ 424 h 573"/>
                <a:gd name="T64" fmla="*/ 365 w 598"/>
                <a:gd name="T65" fmla="*/ 417 h 573"/>
                <a:gd name="T66" fmla="*/ 484 w 598"/>
                <a:gd name="T67" fmla="*/ 410 h 573"/>
                <a:gd name="T68" fmla="*/ 470 w 598"/>
                <a:gd name="T69" fmla="*/ 424 h 573"/>
                <a:gd name="T70" fmla="*/ 484 w 598"/>
                <a:gd name="T71" fmla="*/ 417 h 573"/>
                <a:gd name="T72" fmla="*/ 127 w 598"/>
                <a:gd name="T73" fmla="*/ 410 h 573"/>
                <a:gd name="T74" fmla="*/ 113 w 598"/>
                <a:gd name="T75" fmla="*/ 424 h 573"/>
                <a:gd name="T76" fmla="*/ 127 w 598"/>
                <a:gd name="T77" fmla="*/ 417 h 573"/>
                <a:gd name="T78" fmla="*/ 246 w 598"/>
                <a:gd name="T79" fmla="*/ 490 h 573"/>
                <a:gd name="T80" fmla="*/ 232 w 598"/>
                <a:gd name="T81" fmla="*/ 504 h 573"/>
                <a:gd name="T82" fmla="*/ 246 w 598"/>
                <a:gd name="T83" fmla="*/ 497 h 573"/>
                <a:gd name="T84" fmla="*/ 365 w 598"/>
                <a:gd name="T85" fmla="*/ 490 h 573"/>
                <a:gd name="T86" fmla="*/ 351 w 598"/>
                <a:gd name="T87" fmla="*/ 504 h 573"/>
                <a:gd name="T88" fmla="*/ 365 w 598"/>
                <a:gd name="T89" fmla="*/ 497 h 573"/>
                <a:gd name="T90" fmla="*/ 127 w 598"/>
                <a:gd name="T91" fmla="*/ 490 h 573"/>
                <a:gd name="T92" fmla="*/ 113 w 598"/>
                <a:gd name="T93" fmla="*/ 504 h 573"/>
                <a:gd name="T94" fmla="*/ 127 w 598"/>
                <a:gd name="T95" fmla="*/ 495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98" h="573">
                  <a:moveTo>
                    <a:pt x="598" y="341"/>
                  </a:moveTo>
                  <a:lnTo>
                    <a:pt x="598" y="573"/>
                  </a:lnTo>
                  <a:lnTo>
                    <a:pt x="0" y="573"/>
                  </a:lnTo>
                  <a:lnTo>
                    <a:pt x="0" y="59"/>
                  </a:lnTo>
                  <a:lnTo>
                    <a:pt x="598" y="59"/>
                  </a:lnTo>
                  <a:lnTo>
                    <a:pt x="598" y="341"/>
                  </a:lnTo>
                  <a:moveTo>
                    <a:pt x="0" y="176"/>
                  </a:moveTo>
                  <a:lnTo>
                    <a:pt x="598" y="176"/>
                  </a:lnTo>
                  <a:moveTo>
                    <a:pt x="120" y="0"/>
                  </a:moveTo>
                  <a:lnTo>
                    <a:pt x="120" y="121"/>
                  </a:lnTo>
                  <a:moveTo>
                    <a:pt x="477" y="0"/>
                  </a:moveTo>
                  <a:lnTo>
                    <a:pt x="477" y="121"/>
                  </a:lnTo>
                  <a:moveTo>
                    <a:pt x="246" y="259"/>
                  </a:moveTo>
                  <a:lnTo>
                    <a:pt x="246" y="252"/>
                  </a:lnTo>
                  <a:lnTo>
                    <a:pt x="232" y="252"/>
                  </a:lnTo>
                  <a:lnTo>
                    <a:pt x="232" y="266"/>
                  </a:lnTo>
                  <a:lnTo>
                    <a:pt x="246" y="266"/>
                  </a:lnTo>
                  <a:lnTo>
                    <a:pt x="246" y="259"/>
                  </a:lnTo>
                  <a:moveTo>
                    <a:pt x="365" y="257"/>
                  </a:moveTo>
                  <a:lnTo>
                    <a:pt x="365" y="252"/>
                  </a:lnTo>
                  <a:lnTo>
                    <a:pt x="351" y="252"/>
                  </a:lnTo>
                  <a:lnTo>
                    <a:pt x="351" y="266"/>
                  </a:lnTo>
                  <a:lnTo>
                    <a:pt x="365" y="266"/>
                  </a:lnTo>
                  <a:lnTo>
                    <a:pt x="365" y="257"/>
                  </a:lnTo>
                  <a:moveTo>
                    <a:pt x="484" y="259"/>
                  </a:moveTo>
                  <a:lnTo>
                    <a:pt x="484" y="252"/>
                  </a:lnTo>
                  <a:lnTo>
                    <a:pt x="470" y="252"/>
                  </a:lnTo>
                  <a:lnTo>
                    <a:pt x="470" y="266"/>
                  </a:lnTo>
                  <a:lnTo>
                    <a:pt x="484" y="266"/>
                  </a:lnTo>
                  <a:lnTo>
                    <a:pt x="484" y="259"/>
                  </a:lnTo>
                  <a:moveTo>
                    <a:pt x="246" y="339"/>
                  </a:moveTo>
                  <a:lnTo>
                    <a:pt x="246" y="332"/>
                  </a:lnTo>
                  <a:lnTo>
                    <a:pt x="232" y="332"/>
                  </a:lnTo>
                  <a:lnTo>
                    <a:pt x="232" y="344"/>
                  </a:lnTo>
                  <a:lnTo>
                    <a:pt x="246" y="344"/>
                  </a:lnTo>
                  <a:lnTo>
                    <a:pt x="246" y="339"/>
                  </a:lnTo>
                  <a:moveTo>
                    <a:pt x="365" y="337"/>
                  </a:moveTo>
                  <a:lnTo>
                    <a:pt x="365" y="332"/>
                  </a:lnTo>
                  <a:lnTo>
                    <a:pt x="351" y="332"/>
                  </a:lnTo>
                  <a:lnTo>
                    <a:pt x="351" y="344"/>
                  </a:lnTo>
                  <a:lnTo>
                    <a:pt x="365" y="344"/>
                  </a:lnTo>
                  <a:lnTo>
                    <a:pt x="365" y="337"/>
                  </a:lnTo>
                  <a:moveTo>
                    <a:pt x="484" y="339"/>
                  </a:moveTo>
                  <a:lnTo>
                    <a:pt x="484" y="332"/>
                  </a:lnTo>
                  <a:lnTo>
                    <a:pt x="470" y="332"/>
                  </a:lnTo>
                  <a:lnTo>
                    <a:pt x="470" y="344"/>
                  </a:lnTo>
                  <a:lnTo>
                    <a:pt x="484" y="344"/>
                  </a:lnTo>
                  <a:lnTo>
                    <a:pt x="484" y="339"/>
                  </a:lnTo>
                  <a:moveTo>
                    <a:pt x="127" y="337"/>
                  </a:moveTo>
                  <a:lnTo>
                    <a:pt x="127" y="332"/>
                  </a:lnTo>
                  <a:lnTo>
                    <a:pt x="113" y="332"/>
                  </a:lnTo>
                  <a:lnTo>
                    <a:pt x="113" y="344"/>
                  </a:lnTo>
                  <a:lnTo>
                    <a:pt x="127" y="344"/>
                  </a:lnTo>
                  <a:lnTo>
                    <a:pt x="127" y="337"/>
                  </a:lnTo>
                  <a:moveTo>
                    <a:pt x="246" y="417"/>
                  </a:moveTo>
                  <a:lnTo>
                    <a:pt x="246" y="410"/>
                  </a:lnTo>
                  <a:lnTo>
                    <a:pt x="232" y="410"/>
                  </a:lnTo>
                  <a:lnTo>
                    <a:pt x="232" y="424"/>
                  </a:lnTo>
                  <a:lnTo>
                    <a:pt x="246" y="424"/>
                  </a:lnTo>
                  <a:lnTo>
                    <a:pt x="246" y="417"/>
                  </a:lnTo>
                  <a:moveTo>
                    <a:pt x="365" y="417"/>
                  </a:moveTo>
                  <a:lnTo>
                    <a:pt x="365" y="410"/>
                  </a:lnTo>
                  <a:lnTo>
                    <a:pt x="351" y="410"/>
                  </a:lnTo>
                  <a:lnTo>
                    <a:pt x="351" y="424"/>
                  </a:lnTo>
                  <a:lnTo>
                    <a:pt x="365" y="424"/>
                  </a:lnTo>
                  <a:lnTo>
                    <a:pt x="365" y="417"/>
                  </a:lnTo>
                  <a:moveTo>
                    <a:pt x="484" y="417"/>
                  </a:moveTo>
                  <a:lnTo>
                    <a:pt x="484" y="410"/>
                  </a:lnTo>
                  <a:lnTo>
                    <a:pt x="470" y="410"/>
                  </a:lnTo>
                  <a:lnTo>
                    <a:pt x="470" y="424"/>
                  </a:lnTo>
                  <a:lnTo>
                    <a:pt x="484" y="424"/>
                  </a:lnTo>
                  <a:lnTo>
                    <a:pt x="484" y="417"/>
                  </a:lnTo>
                  <a:moveTo>
                    <a:pt x="127" y="417"/>
                  </a:moveTo>
                  <a:lnTo>
                    <a:pt x="127" y="410"/>
                  </a:lnTo>
                  <a:lnTo>
                    <a:pt x="113" y="410"/>
                  </a:lnTo>
                  <a:lnTo>
                    <a:pt x="113" y="424"/>
                  </a:lnTo>
                  <a:lnTo>
                    <a:pt x="127" y="424"/>
                  </a:lnTo>
                  <a:lnTo>
                    <a:pt x="127" y="417"/>
                  </a:lnTo>
                  <a:moveTo>
                    <a:pt x="246" y="497"/>
                  </a:moveTo>
                  <a:lnTo>
                    <a:pt x="246" y="490"/>
                  </a:lnTo>
                  <a:lnTo>
                    <a:pt x="232" y="490"/>
                  </a:lnTo>
                  <a:lnTo>
                    <a:pt x="232" y="504"/>
                  </a:lnTo>
                  <a:lnTo>
                    <a:pt x="246" y="504"/>
                  </a:lnTo>
                  <a:lnTo>
                    <a:pt x="246" y="497"/>
                  </a:lnTo>
                  <a:moveTo>
                    <a:pt x="365" y="497"/>
                  </a:moveTo>
                  <a:lnTo>
                    <a:pt x="365" y="490"/>
                  </a:lnTo>
                  <a:lnTo>
                    <a:pt x="351" y="490"/>
                  </a:lnTo>
                  <a:lnTo>
                    <a:pt x="351" y="504"/>
                  </a:lnTo>
                  <a:lnTo>
                    <a:pt x="365" y="504"/>
                  </a:lnTo>
                  <a:lnTo>
                    <a:pt x="365" y="497"/>
                  </a:lnTo>
                  <a:moveTo>
                    <a:pt x="127" y="495"/>
                  </a:moveTo>
                  <a:lnTo>
                    <a:pt x="127" y="490"/>
                  </a:lnTo>
                  <a:lnTo>
                    <a:pt x="113" y="490"/>
                  </a:lnTo>
                  <a:lnTo>
                    <a:pt x="113" y="504"/>
                  </a:lnTo>
                  <a:lnTo>
                    <a:pt x="127" y="504"/>
                  </a:lnTo>
                  <a:lnTo>
                    <a:pt x="127" y="495"/>
                  </a:lnTo>
                </a:path>
              </a:pathLst>
            </a:custGeom>
            <a:grpFill/>
            <a:ln w="12700" cap="sq">
              <a:solidFill>
                <a:srgbClr val="000000"/>
              </a:solidFill>
              <a:prstDash val="solid"/>
              <a:miter lim="800000"/>
              <a:headEnd/>
              <a:tailEnd/>
            </a:ln>
          </p:spPr>
          <p:txBody>
            <a:bodyPr vert="horz" wrap="square" lIns="89642" tIns="44821" rIns="89642" bIns="44821" numCol="1" anchor="t" anchorCtr="0" compatLnSpc="1">
              <a:prstTxWarp prst="textNoShape">
                <a:avLst/>
              </a:prstTxWarp>
            </a:bodyPr>
            <a:lstStyle/>
            <a:p>
              <a:pPr defTabSz="896386">
                <a:defRPr/>
              </a:pPr>
              <a:endParaRPr lang="en-US">
                <a:solidFill>
                  <a:srgbClr val="3C3C41"/>
                </a:solidFill>
                <a:latin typeface="Segoe UI"/>
              </a:endParaRPr>
            </a:p>
          </p:txBody>
        </p:sp>
      </p:grpSp>
      <p:cxnSp>
        <p:nvCxnSpPr>
          <p:cNvPr id="95" name="Straight Arrow Connector 94">
            <a:extLst>
              <a:ext uri="{FF2B5EF4-FFF2-40B4-BE49-F238E27FC236}">
                <a16:creationId xmlns:a16="http://schemas.microsoft.com/office/drawing/2014/main" id="{85C08549-E819-44D1-839E-7D48F59B3CE6}"/>
              </a:ext>
              <a:ext uri="{C183D7F6-B498-43B3-948B-1728B52AA6E4}">
                <adec:decorative xmlns:adec="http://schemas.microsoft.com/office/drawing/2017/decorative" val="1"/>
              </a:ext>
            </a:extLst>
          </p:cNvPr>
          <p:cNvCxnSpPr>
            <a:cxnSpLocks/>
            <a:stCxn id="122" idx="2"/>
            <a:endCxn id="82" idx="0"/>
          </p:cNvCxnSpPr>
          <p:nvPr/>
        </p:nvCxnSpPr>
        <p:spPr>
          <a:xfrm>
            <a:off x="6090173" y="2111857"/>
            <a:ext cx="2533" cy="780984"/>
          </a:xfrm>
          <a:prstGeom prst="straightConnector1">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6" name="Connector: Elbow 95">
            <a:extLst>
              <a:ext uri="{FF2B5EF4-FFF2-40B4-BE49-F238E27FC236}">
                <a16:creationId xmlns:a16="http://schemas.microsoft.com/office/drawing/2014/main" id="{B52D5BBF-5958-4D96-85BD-C4F4E2ABA744}"/>
              </a:ext>
              <a:ext uri="{C183D7F6-B498-43B3-948B-1728B52AA6E4}">
                <adec:decorative xmlns:adec="http://schemas.microsoft.com/office/drawing/2017/decorative" val="1"/>
              </a:ext>
            </a:extLst>
          </p:cNvPr>
          <p:cNvCxnSpPr>
            <a:stCxn id="89" idx="3"/>
            <a:endCxn id="83" idx="2"/>
          </p:cNvCxnSpPr>
          <p:nvPr/>
        </p:nvCxnSpPr>
        <p:spPr>
          <a:xfrm flipV="1">
            <a:off x="5803118" y="3582192"/>
            <a:ext cx="179285" cy="821287"/>
          </a:xfrm>
          <a:prstGeom prst="bentConnector2">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7" name="Connector: Elbow 96">
            <a:extLst>
              <a:ext uri="{FF2B5EF4-FFF2-40B4-BE49-F238E27FC236}">
                <a16:creationId xmlns:a16="http://schemas.microsoft.com/office/drawing/2014/main" id="{25F1A4CB-5692-4FFE-8C8C-B28FC21CC0E0}"/>
              </a:ext>
              <a:ext uri="{C183D7F6-B498-43B3-948B-1728B52AA6E4}">
                <adec:decorative xmlns:adec="http://schemas.microsoft.com/office/drawing/2017/decorative" val="1"/>
              </a:ext>
            </a:extLst>
          </p:cNvPr>
          <p:cNvCxnSpPr>
            <a:cxnSpLocks/>
            <a:stCxn id="93" idx="1"/>
            <a:endCxn id="83" idx="2"/>
          </p:cNvCxnSpPr>
          <p:nvPr/>
        </p:nvCxnSpPr>
        <p:spPr>
          <a:xfrm rot="10800000">
            <a:off x="6203539" y="3582192"/>
            <a:ext cx="179285" cy="820121"/>
          </a:xfrm>
          <a:prstGeom prst="bentConnector2">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01" name="Rectangle: Rounded Corners 100">
            <a:extLst>
              <a:ext uri="{FF2B5EF4-FFF2-40B4-BE49-F238E27FC236}">
                <a16:creationId xmlns:a16="http://schemas.microsoft.com/office/drawing/2014/main" id="{852383FD-279C-41D3-B26F-88DF61A6EACF}"/>
              </a:ext>
              <a:ext uri="{C183D7F6-B498-43B3-948B-1728B52AA6E4}">
                <adec:decorative xmlns:adec="http://schemas.microsoft.com/office/drawing/2017/decorative" val="1"/>
              </a:ext>
            </a:extLst>
          </p:cNvPr>
          <p:cNvSpPr/>
          <p:nvPr/>
        </p:nvSpPr>
        <p:spPr bwMode="auto">
          <a:xfrm>
            <a:off x="6389384" y="4993930"/>
            <a:ext cx="523100" cy="523100"/>
          </a:xfrm>
          <a:prstGeom prst="roundRect">
            <a:avLst>
              <a:gd name="adj" fmla="val 3125"/>
            </a:avLst>
          </a:prstGeom>
          <a:solidFill>
            <a:schemeClr val="bg1">
              <a:alpha val="1000"/>
            </a:schemeClr>
          </a:solidFill>
          <a:ln w="76200">
            <a:solidFill>
              <a:schemeClr val="bg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505050"/>
              </a:solidFill>
              <a:latin typeface="Segoe UI"/>
              <a:cs typeface="Segoe UI" pitchFamily="34" charset="0"/>
            </a:endParaRPr>
          </a:p>
        </p:txBody>
      </p:sp>
      <p:sp>
        <p:nvSpPr>
          <p:cNvPr id="102" name="Rectangle: Rounded Corners 101">
            <a:extLst>
              <a:ext uri="{FF2B5EF4-FFF2-40B4-BE49-F238E27FC236}">
                <a16:creationId xmlns:a16="http://schemas.microsoft.com/office/drawing/2014/main" id="{E2724135-1171-447A-856A-8623354EC119}"/>
              </a:ext>
              <a:ext uri="{C183D7F6-B498-43B3-948B-1728B52AA6E4}">
                <adec:decorative xmlns:adec="http://schemas.microsoft.com/office/drawing/2017/decorative" val="1"/>
              </a:ext>
            </a:extLst>
          </p:cNvPr>
          <p:cNvSpPr/>
          <p:nvPr/>
        </p:nvSpPr>
        <p:spPr bwMode="auto">
          <a:xfrm>
            <a:off x="6390970" y="4995516"/>
            <a:ext cx="519926" cy="519926"/>
          </a:xfrm>
          <a:prstGeom prst="roundRect">
            <a:avLst>
              <a:gd name="adj" fmla="val 4203"/>
            </a:avLst>
          </a:prstGeom>
          <a:solidFill>
            <a:schemeClr val="bg2"/>
          </a:solidFill>
          <a:ln w="12700">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03" name="Database_EFC7" title="Icon of a cylinder">
            <a:extLst>
              <a:ext uri="{FF2B5EF4-FFF2-40B4-BE49-F238E27FC236}">
                <a16:creationId xmlns:a16="http://schemas.microsoft.com/office/drawing/2014/main" id="{9028BAEE-E33A-412D-8047-B9AEB4B76B11}"/>
              </a:ext>
            </a:extLst>
          </p:cNvPr>
          <p:cNvSpPr>
            <a:spLocks noChangeAspect="1" noEditPoints="1"/>
          </p:cNvSpPr>
          <p:nvPr/>
        </p:nvSpPr>
        <p:spPr bwMode="auto">
          <a:xfrm>
            <a:off x="6532213" y="5101162"/>
            <a:ext cx="237441" cy="308635"/>
          </a:xfrm>
          <a:custGeom>
            <a:avLst/>
            <a:gdLst>
              <a:gd name="T0" fmla="*/ 2470 w 2511"/>
              <a:gd name="T1" fmla="*/ 627 h 3264"/>
              <a:gd name="T2" fmla="*/ 2511 w 2511"/>
              <a:gd name="T3" fmla="*/ 627 h 3264"/>
              <a:gd name="T4" fmla="*/ 2511 w 2511"/>
              <a:gd name="T5" fmla="*/ 2762 h 3264"/>
              <a:gd name="T6" fmla="*/ 1255 w 2511"/>
              <a:gd name="T7" fmla="*/ 3264 h 3264"/>
              <a:gd name="T8" fmla="*/ 0 w 2511"/>
              <a:gd name="T9" fmla="*/ 2762 h 3264"/>
              <a:gd name="T10" fmla="*/ 0 w 2511"/>
              <a:gd name="T11" fmla="*/ 627 h 3264"/>
              <a:gd name="T12" fmla="*/ 41 w 2511"/>
              <a:gd name="T13" fmla="*/ 627 h 3264"/>
              <a:gd name="T14" fmla="*/ 1255 w 2511"/>
              <a:gd name="T15" fmla="*/ 1004 h 3264"/>
              <a:gd name="T16" fmla="*/ 2470 w 2511"/>
              <a:gd name="T17" fmla="*/ 627 h 3264"/>
              <a:gd name="T18" fmla="*/ 1255 w 2511"/>
              <a:gd name="T19" fmla="*/ 0 h 3264"/>
              <a:gd name="T20" fmla="*/ 0 w 2511"/>
              <a:gd name="T21" fmla="*/ 502 h 3264"/>
              <a:gd name="T22" fmla="*/ 1255 w 2511"/>
              <a:gd name="T23" fmla="*/ 1004 h 3264"/>
              <a:gd name="T24" fmla="*/ 2511 w 2511"/>
              <a:gd name="T25" fmla="*/ 502 h 3264"/>
              <a:gd name="T26" fmla="*/ 1255 w 2511"/>
              <a:gd name="T27" fmla="*/ 0 h 3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11" h="3264">
                <a:moveTo>
                  <a:pt x="2470" y="627"/>
                </a:moveTo>
                <a:cubicBezTo>
                  <a:pt x="2511" y="627"/>
                  <a:pt x="2511" y="627"/>
                  <a:pt x="2511" y="627"/>
                </a:cubicBezTo>
                <a:cubicBezTo>
                  <a:pt x="2511" y="2762"/>
                  <a:pt x="2511" y="2762"/>
                  <a:pt x="2511" y="2762"/>
                </a:cubicBezTo>
                <a:cubicBezTo>
                  <a:pt x="2511" y="3040"/>
                  <a:pt x="1949" y="3264"/>
                  <a:pt x="1255" y="3264"/>
                </a:cubicBezTo>
                <a:cubicBezTo>
                  <a:pt x="562" y="3264"/>
                  <a:pt x="0" y="3040"/>
                  <a:pt x="0" y="2762"/>
                </a:cubicBezTo>
                <a:cubicBezTo>
                  <a:pt x="0" y="627"/>
                  <a:pt x="0" y="627"/>
                  <a:pt x="0" y="627"/>
                </a:cubicBezTo>
                <a:cubicBezTo>
                  <a:pt x="41" y="627"/>
                  <a:pt x="41" y="627"/>
                  <a:pt x="41" y="627"/>
                </a:cubicBezTo>
                <a:cubicBezTo>
                  <a:pt x="180" y="844"/>
                  <a:pt x="671" y="1004"/>
                  <a:pt x="1255" y="1004"/>
                </a:cubicBezTo>
                <a:cubicBezTo>
                  <a:pt x="1840" y="1004"/>
                  <a:pt x="2330" y="844"/>
                  <a:pt x="2470" y="627"/>
                </a:cubicBezTo>
                <a:close/>
                <a:moveTo>
                  <a:pt x="1255" y="0"/>
                </a:moveTo>
                <a:cubicBezTo>
                  <a:pt x="562" y="0"/>
                  <a:pt x="0" y="224"/>
                  <a:pt x="0" y="502"/>
                </a:cubicBezTo>
                <a:cubicBezTo>
                  <a:pt x="0" y="779"/>
                  <a:pt x="562" y="1004"/>
                  <a:pt x="1255" y="1004"/>
                </a:cubicBezTo>
                <a:cubicBezTo>
                  <a:pt x="1949" y="1004"/>
                  <a:pt x="2511" y="779"/>
                  <a:pt x="2511" y="502"/>
                </a:cubicBezTo>
                <a:cubicBezTo>
                  <a:pt x="2511" y="224"/>
                  <a:pt x="1949" y="0"/>
                  <a:pt x="1255" y="0"/>
                </a:cubicBezTo>
                <a:close/>
              </a:path>
            </a:pathLst>
          </a:custGeom>
          <a:solidFill>
            <a:srgbClr val="FFFFFF"/>
          </a:solidFill>
          <a:ln w="12700" cap="sq">
            <a:solidFill>
              <a:srgbClr val="000000"/>
            </a:solidFill>
            <a:prstDash val="solid"/>
            <a:miter lim="800000"/>
            <a:headEnd/>
            <a:tailEnd/>
          </a:ln>
        </p:spPr>
        <p:txBody>
          <a:bodyPr vert="horz" wrap="square" lIns="89642" tIns="44821" rIns="89642" bIns="44821" numCol="1" anchor="t" anchorCtr="0" compatLnSpc="1">
            <a:prstTxWarp prst="textNoShape">
              <a:avLst/>
            </a:prstTxWarp>
          </a:bodyPr>
          <a:lstStyle/>
          <a:p>
            <a:pPr defTabSz="896386">
              <a:defRPr/>
            </a:pPr>
            <a:endParaRPr lang="en-US">
              <a:solidFill>
                <a:srgbClr val="505050"/>
              </a:solidFill>
              <a:latin typeface="Segoe UI"/>
            </a:endParaRPr>
          </a:p>
        </p:txBody>
      </p:sp>
      <p:sp>
        <p:nvSpPr>
          <p:cNvPr id="100" name="Title 1">
            <a:extLst>
              <a:ext uri="{FF2B5EF4-FFF2-40B4-BE49-F238E27FC236}">
                <a16:creationId xmlns:a16="http://schemas.microsoft.com/office/drawing/2014/main" id="{DB54375D-565E-4C05-B1A1-0433E9CF7039}"/>
              </a:ext>
            </a:extLst>
          </p:cNvPr>
          <p:cNvSpPr txBox="1">
            <a:spLocks/>
          </p:cNvSpPr>
          <p:nvPr/>
        </p:nvSpPr>
        <p:spPr>
          <a:xfrm>
            <a:off x="6472199" y="4829237"/>
            <a:ext cx="357471" cy="12069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err="1">
                <a:solidFill>
                  <a:srgbClr val="3C3C41"/>
                </a:solidFill>
                <a:latin typeface="Segoe UI Semibold" panose="020B0702040204020203" pitchFamily="34" charset="0"/>
                <a:cs typeface="Segoe UI Semibold" panose="020B0702040204020203" pitchFamily="34" charset="0"/>
              </a:rPr>
              <a:t>etcd</a:t>
            </a:r>
            <a:endParaRPr lang="en-US" sz="784" spc="0" dirty="0">
              <a:solidFill>
                <a:srgbClr val="3C3C41"/>
              </a:solidFill>
              <a:latin typeface="Segoe UI Semibold" panose="020B0702040204020203" pitchFamily="34" charset="0"/>
              <a:cs typeface="Segoe UI Semibold" panose="020B0702040204020203" pitchFamily="34" charset="0"/>
            </a:endParaRPr>
          </a:p>
        </p:txBody>
      </p:sp>
      <p:sp>
        <p:nvSpPr>
          <p:cNvPr id="105" name="Rectangle: Rounded Corners 104">
            <a:extLst>
              <a:ext uri="{FF2B5EF4-FFF2-40B4-BE49-F238E27FC236}">
                <a16:creationId xmlns:a16="http://schemas.microsoft.com/office/drawing/2014/main" id="{658B2FEB-D5C2-4DAE-88D6-1A4BD13BBBC4}"/>
              </a:ext>
              <a:ext uri="{C183D7F6-B498-43B3-948B-1728B52AA6E4}">
                <adec:decorative xmlns:adec="http://schemas.microsoft.com/office/drawing/2017/decorative" val="1"/>
              </a:ext>
            </a:extLst>
          </p:cNvPr>
          <p:cNvSpPr/>
          <p:nvPr/>
        </p:nvSpPr>
        <p:spPr bwMode="auto">
          <a:xfrm>
            <a:off x="6658317" y="5227091"/>
            <a:ext cx="523100" cy="523100"/>
          </a:xfrm>
          <a:prstGeom prst="roundRect">
            <a:avLst>
              <a:gd name="adj" fmla="val 3125"/>
            </a:avLst>
          </a:prstGeom>
          <a:solidFill>
            <a:schemeClr val="bg1">
              <a:alpha val="1000"/>
            </a:schemeClr>
          </a:solidFill>
          <a:ln w="76200">
            <a:solidFill>
              <a:schemeClr val="bg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505050"/>
              </a:solidFill>
              <a:latin typeface="Segoe UI"/>
              <a:cs typeface="Segoe UI" pitchFamily="34" charset="0"/>
            </a:endParaRPr>
          </a:p>
        </p:txBody>
      </p:sp>
      <p:sp>
        <p:nvSpPr>
          <p:cNvPr id="106" name="Rectangle: Rounded Corners 105">
            <a:extLst>
              <a:ext uri="{FF2B5EF4-FFF2-40B4-BE49-F238E27FC236}">
                <a16:creationId xmlns:a16="http://schemas.microsoft.com/office/drawing/2014/main" id="{191853F9-5A8F-4D21-A740-832A34EE8282}"/>
              </a:ext>
              <a:ext uri="{C183D7F6-B498-43B3-948B-1728B52AA6E4}">
                <adec:decorative xmlns:adec="http://schemas.microsoft.com/office/drawing/2017/decorative" val="1"/>
              </a:ext>
            </a:extLst>
          </p:cNvPr>
          <p:cNvSpPr/>
          <p:nvPr/>
        </p:nvSpPr>
        <p:spPr bwMode="auto">
          <a:xfrm>
            <a:off x="6659903" y="5228677"/>
            <a:ext cx="519926" cy="519926"/>
          </a:xfrm>
          <a:prstGeom prst="roundRect">
            <a:avLst>
              <a:gd name="adj" fmla="val 4203"/>
            </a:avLst>
          </a:prstGeom>
          <a:solidFill>
            <a:schemeClr val="bg2"/>
          </a:solidFill>
          <a:ln w="12700">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07" name="Database_EFC7" title="Icon of a cylinder">
            <a:extLst>
              <a:ext uri="{FF2B5EF4-FFF2-40B4-BE49-F238E27FC236}">
                <a16:creationId xmlns:a16="http://schemas.microsoft.com/office/drawing/2014/main" id="{D0340E01-277A-4BA4-B934-58B2288F2F38}"/>
              </a:ext>
            </a:extLst>
          </p:cNvPr>
          <p:cNvSpPr>
            <a:spLocks noChangeAspect="1" noEditPoints="1"/>
          </p:cNvSpPr>
          <p:nvPr/>
        </p:nvSpPr>
        <p:spPr bwMode="auto">
          <a:xfrm>
            <a:off x="6801145" y="5334322"/>
            <a:ext cx="237441" cy="308635"/>
          </a:xfrm>
          <a:custGeom>
            <a:avLst/>
            <a:gdLst>
              <a:gd name="T0" fmla="*/ 2470 w 2511"/>
              <a:gd name="T1" fmla="*/ 627 h 3264"/>
              <a:gd name="T2" fmla="*/ 2511 w 2511"/>
              <a:gd name="T3" fmla="*/ 627 h 3264"/>
              <a:gd name="T4" fmla="*/ 2511 w 2511"/>
              <a:gd name="T5" fmla="*/ 2762 h 3264"/>
              <a:gd name="T6" fmla="*/ 1255 w 2511"/>
              <a:gd name="T7" fmla="*/ 3264 h 3264"/>
              <a:gd name="T8" fmla="*/ 0 w 2511"/>
              <a:gd name="T9" fmla="*/ 2762 h 3264"/>
              <a:gd name="T10" fmla="*/ 0 w 2511"/>
              <a:gd name="T11" fmla="*/ 627 h 3264"/>
              <a:gd name="T12" fmla="*/ 41 w 2511"/>
              <a:gd name="T13" fmla="*/ 627 h 3264"/>
              <a:gd name="T14" fmla="*/ 1255 w 2511"/>
              <a:gd name="T15" fmla="*/ 1004 h 3264"/>
              <a:gd name="T16" fmla="*/ 2470 w 2511"/>
              <a:gd name="T17" fmla="*/ 627 h 3264"/>
              <a:gd name="T18" fmla="*/ 1255 w 2511"/>
              <a:gd name="T19" fmla="*/ 0 h 3264"/>
              <a:gd name="T20" fmla="*/ 0 w 2511"/>
              <a:gd name="T21" fmla="*/ 502 h 3264"/>
              <a:gd name="T22" fmla="*/ 1255 w 2511"/>
              <a:gd name="T23" fmla="*/ 1004 h 3264"/>
              <a:gd name="T24" fmla="*/ 2511 w 2511"/>
              <a:gd name="T25" fmla="*/ 502 h 3264"/>
              <a:gd name="T26" fmla="*/ 1255 w 2511"/>
              <a:gd name="T27" fmla="*/ 0 h 3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11" h="3264">
                <a:moveTo>
                  <a:pt x="2470" y="627"/>
                </a:moveTo>
                <a:cubicBezTo>
                  <a:pt x="2511" y="627"/>
                  <a:pt x="2511" y="627"/>
                  <a:pt x="2511" y="627"/>
                </a:cubicBezTo>
                <a:cubicBezTo>
                  <a:pt x="2511" y="2762"/>
                  <a:pt x="2511" y="2762"/>
                  <a:pt x="2511" y="2762"/>
                </a:cubicBezTo>
                <a:cubicBezTo>
                  <a:pt x="2511" y="3040"/>
                  <a:pt x="1949" y="3264"/>
                  <a:pt x="1255" y="3264"/>
                </a:cubicBezTo>
                <a:cubicBezTo>
                  <a:pt x="562" y="3264"/>
                  <a:pt x="0" y="3040"/>
                  <a:pt x="0" y="2762"/>
                </a:cubicBezTo>
                <a:cubicBezTo>
                  <a:pt x="0" y="627"/>
                  <a:pt x="0" y="627"/>
                  <a:pt x="0" y="627"/>
                </a:cubicBezTo>
                <a:cubicBezTo>
                  <a:pt x="41" y="627"/>
                  <a:pt x="41" y="627"/>
                  <a:pt x="41" y="627"/>
                </a:cubicBezTo>
                <a:cubicBezTo>
                  <a:pt x="180" y="844"/>
                  <a:pt x="671" y="1004"/>
                  <a:pt x="1255" y="1004"/>
                </a:cubicBezTo>
                <a:cubicBezTo>
                  <a:pt x="1840" y="1004"/>
                  <a:pt x="2330" y="844"/>
                  <a:pt x="2470" y="627"/>
                </a:cubicBezTo>
                <a:close/>
                <a:moveTo>
                  <a:pt x="1255" y="0"/>
                </a:moveTo>
                <a:cubicBezTo>
                  <a:pt x="562" y="0"/>
                  <a:pt x="0" y="224"/>
                  <a:pt x="0" y="502"/>
                </a:cubicBezTo>
                <a:cubicBezTo>
                  <a:pt x="0" y="779"/>
                  <a:pt x="562" y="1004"/>
                  <a:pt x="1255" y="1004"/>
                </a:cubicBezTo>
                <a:cubicBezTo>
                  <a:pt x="1949" y="1004"/>
                  <a:pt x="2511" y="779"/>
                  <a:pt x="2511" y="502"/>
                </a:cubicBezTo>
                <a:cubicBezTo>
                  <a:pt x="2511" y="224"/>
                  <a:pt x="1949" y="0"/>
                  <a:pt x="1255" y="0"/>
                </a:cubicBezTo>
                <a:close/>
              </a:path>
            </a:pathLst>
          </a:custGeom>
          <a:solidFill>
            <a:srgbClr val="FFFFFF"/>
          </a:solidFill>
          <a:ln w="12700" cap="sq">
            <a:solidFill>
              <a:srgbClr val="000000"/>
            </a:solidFill>
            <a:prstDash val="solid"/>
            <a:miter lim="800000"/>
            <a:headEnd/>
            <a:tailEnd/>
          </a:ln>
        </p:spPr>
        <p:txBody>
          <a:bodyPr vert="horz" wrap="square" lIns="89642" tIns="44821" rIns="89642" bIns="44821" numCol="1" anchor="t" anchorCtr="0" compatLnSpc="1">
            <a:prstTxWarp prst="textNoShape">
              <a:avLst/>
            </a:prstTxWarp>
          </a:bodyPr>
          <a:lstStyle/>
          <a:p>
            <a:pPr defTabSz="896386">
              <a:defRPr/>
            </a:pPr>
            <a:endParaRPr lang="en-US">
              <a:solidFill>
                <a:srgbClr val="505050"/>
              </a:solidFill>
              <a:latin typeface="Segoe UI"/>
            </a:endParaRPr>
          </a:p>
        </p:txBody>
      </p:sp>
      <p:sp>
        <p:nvSpPr>
          <p:cNvPr id="109" name="Rectangle: Rounded Corners 108">
            <a:extLst>
              <a:ext uri="{FF2B5EF4-FFF2-40B4-BE49-F238E27FC236}">
                <a16:creationId xmlns:a16="http://schemas.microsoft.com/office/drawing/2014/main" id="{C10E84FF-DC8E-4666-B90E-669992189785}"/>
              </a:ext>
              <a:ext uri="{C183D7F6-B498-43B3-948B-1728B52AA6E4}">
                <adec:decorative xmlns:adec="http://schemas.microsoft.com/office/drawing/2017/decorative" val="1"/>
              </a:ext>
            </a:extLst>
          </p:cNvPr>
          <p:cNvSpPr/>
          <p:nvPr/>
        </p:nvSpPr>
        <p:spPr bwMode="auto">
          <a:xfrm>
            <a:off x="6927249" y="5460251"/>
            <a:ext cx="523100" cy="523100"/>
          </a:xfrm>
          <a:prstGeom prst="roundRect">
            <a:avLst>
              <a:gd name="adj" fmla="val 3125"/>
            </a:avLst>
          </a:prstGeom>
          <a:solidFill>
            <a:schemeClr val="bg2">
              <a:alpha val="1000"/>
            </a:schemeClr>
          </a:solidFill>
          <a:ln w="76200">
            <a:solidFill>
              <a:schemeClr val="bg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505050"/>
              </a:solidFill>
              <a:latin typeface="Segoe UI"/>
              <a:cs typeface="Segoe UI" pitchFamily="34" charset="0"/>
            </a:endParaRPr>
          </a:p>
        </p:txBody>
      </p:sp>
      <p:sp>
        <p:nvSpPr>
          <p:cNvPr id="110" name="Rectangle: Rounded Corners 109">
            <a:extLst>
              <a:ext uri="{FF2B5EF4-FFF2-40B4-BE49-F238E27FC236}">
                <a16:creationId xmlns:a16="http://schemas.microsoft.com/office/drawing/2014/main" id="{91B2C3DE-4F31-4033-89BC-EEC007186656}"/>
              </a:ext>
              <a:ext uri="{C183D7F6-B498-43B3-948B-1728B52AA6E4}">
                <adec:decorative xmlns:adec="http://schemas.microsoft.com/office/drawing/2017/decorative" val="1"/>
              </a:ext>
            </a:extLst>
          </p:cNvPr>
          <p:cNvSpPr/>
          <p:nvPr/>
        </p:nvSpPr>
        <p:spPr bwMode="auto">
          <a:xfrm>
            <a:off x="6928835" y="5461837"/>
            <a:ext cx="519926" cy="519926"/>
          </a:xfrm>
          <a:prstGeom prst="roundRect">
            <a:avLst>
              <a:gd name="adj" fmla="val 4203"/>
            </a:avLst>
          </a:prstGeom>
          <a:solidFill>
            <a:schemeClr val="bg2"/>
          </a:solidFill>
          <a:ln w="12700">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11" name="Database_EFC7" title="Icon of a cylinder">
            <a:extLst>
              <a:ext uri="{FF2B5EF4-FFF2-40B4-BE49-F238E27FC236}">
                <a16:creationId xmlns:a16="http://schemas.microsoft.com/office/drawing/2014/main" id="{741E7446-75B5-42FD-852B-F818B72CD1C8}"/>
              </a:ext>
            </a:extLst>
          </p:cNvPr>
          <p:cNvSpPr>
            <a:spLocks noChangeAspect="1" noEditPoints="1"/>
          </p:cNvSpPr>
          <p:nvPr/>
        </p:nvSpPr>
        <p:spPr bwMode="auto">
          <a:xfrm>
            <a:off x="7070078" y="5567482"/>
            <a:ext cx="237441" cy="308635"/>
          </a:xfrm>
          <a:custGeom>
            <a:avLst/>
            <a:gdLst>
              <a:gd name="T0" fmla="*/ 2470 w 2511"/>
              <a:gd name="T1" fmla="*/ 627 h 3264"/>
              <a:gd name="T2" fmla="*/ 2511 w 2511"/>
              <a:gd name="T3" fmla="*/ 627 h 3264"/>
              <a:gd name="T4" fmla="*/ 2511 w 2511"/>
              <a:gd name="T5" fmla="*/ 2762 h 3264"/>
              <a:gd name="T6" fmla="*/ 1255 w 2511"/>
              <a:gd name="T7" fmla="*/ 3264 h 3264"/>
              <a:gd name="T8" fmla="*/ 0 w 2511"/>
              <a:gd name="T9" fmla="*/ 2762 h 3264"/>
              <a:gd name="T10" fmla="*/ 0 w 2511"/>
              <a:gd name="T11" fmla="*/ 627 h 3264"/>
              <a:gd name="T12" fmla="*/ 41 w 2511"/>
              <a:gd name="T13" fmla="*/ 627 h 3264"/>
              <a:gd name="T14" fmla="*/ 1255 w 2511"/>
              <a:gd name="T15" fmla="*/ 1004 h 3264"/>
              <a:gd name="T16" fmla="*/ 2470 w 2511"/>
              <a:gd name="T17" fmla="*/ 627 h 3264"/>
              <a:gd name="T18" fmla="*/ 1255 w 2511"/>
              <a:gd name="T19" fmla="*/ 0 h 3264"/>
              <a:gd name="T20" fmla="*/ 0 w 2511"/>
              <a:gd name="T21" fmla="*/ 502 h 3264"/>
              <a:gd name="T22" fmla="*/ 1255 w 2511"/>
              <a:gd name="T23" fmla="*/ 1004 h 3264"/>
              <a:gd name="T24" fmla="*/ 2511 w 2511"/>
              <a:gd name="T25" fmla="*/ 502 h 3264"/>
              <a:gd name="T26" fmla="*/ 1255 w 2511"/>
              <a:gd name="T27" fmla="*/ 0 h 3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11" h="3264">
                <a:moveTo>
                  <a:pt x="2470" y="627"/>
                </a:moveTo>
                <a:cubicBezTo>
                  <a:pt x="2511" y="627"/>
                  <a:pt x="2511" y="627"/>
                  <a:pt x="2511" y="627"/>
                </a:cubicBezTo>
                <a:cubicBezTo>
                  <a:pt x="2511" y="2762"/>
                  <a:pt x="2511" y="2762"/>
                  <a:pt x="2511" y="2762"/>
                </a:cubicBezTo>
                <a:cubicBezTo>
                  <a:pt x="2511" y="3040"/>
                  <a:pt x="1949" y="3264"/>
                  <a:pt x="1255" y="3264"/>
                </a:cubicBezTo>
                <a:cubicBezTo>
                  <a:pt x="562" y="3264"/>
                  <a:pt x="0" y="3040"/>
                  <a:pt x="0" y="2762"/>
                </a:cubicBezTo>
                <a:cubicBezTo>
                  <a:pt x="0" y="627"/>
                  <a:pt x="0" y="627"/>
                  <a:pt x="0" y="627"/>
                </a:cubicBezTo>
                <a:cubicBezTo>
                  <a:pt x="41" y="627"/>
                  <a:pt x="41" y="627"/>
                  <a:pt x="41" y="627"/>
                </a:cubicBezTo>
                <a:cubicBezTo>
                  <a:pt x="180" y="844"/>
                  <a:pt x="671" y="1004"/>
                  <a:pt x="1255" y="1004"/>
                </a:cubicBezTo>
                <a:cubicBezTo>
                  <a:pt x="1840" y="1004"/>
                  <a:pt x="2330" y="844"/>
                  <a:pt x="2470" y="627"/>
                </a:cubicBezTo>
                <a:close/>
                <a:moveTo>
                  <a:pt x="1255" y="0"/>
                </a:moveTo>
                <a:cubicBezTo>
                  <a:pt x="562" y="0"/>
                  <a:pt x="0" y="224"/>
                  <a:pt x="0" y="502"/>
                </a:cubicBezTo>
                <a:cubicBezTo>
                  <a:pt x="0" y="779"/>
                  <a:pt x="562" y="1004"/>
                  <a:pt x="1255" y="1004"/>
                </a:cubicBezTo>
                <a:cubicBezTo>
                  <a:pt x="1949" y="1004"/>
                  <a:pt x="2511" y="779"/>
                  <a:pt x="2511" y="502"/>
                </a:cubicBezTo>
                <a:cubicBezTo>
                  <a:pt x="2511" y="224"/>
                  <a:pt x="1949" y="0"/>
                  <a:pt x="1255" y="0"/>
                </a:cubicBezTo>
                <a:close/>
              </a:path>
            </a:pathLst>
          </a:custGeom>
          <a:solidFill>
            <a:srgbClr val="FFFFFF"/>
          </a:solidFill>
          <a:ln w="12700" cap="sq">
            <a:solidFill>
              <a:srgbClr val="000000"/>
            </a:solidFill>
            <a:prstDash val="solid"/>
            <a:miter lim="800000"/>
            <a:headEnd/>
            <a:tailEnd/>
          </a:ln>
        </p:spPr>
        <p:txBody>
          <a:bodyPr vert="horz" wrap="square" lIns="89642" tIns="44821" rIns="89642" bIns="44821" numCol="1" anchor="t" anchorCtr="0" compatLnSpc="1">
            <a:prstTxWarp prst="textNoShape">
              <a:avLst/>
            </a:prstTxWarp>
          </a:bodyPr>
          <a:lstStyle/>
          <a:p>
            <a:pPr defTabSz="896386">
              <a:defRPr/>
            </a:pPr>
            <a:endParaRPr lang="en-US">
              <a:solidFill>
                <a:srgbClr val="505050"/>
              </a:solidFill>
              <a:latin typeface="Segoe UI"/>
            </a:endParaRPr>
          </a:p>
        </p:txBody>
      </p:sp>
      <p:cxnSp>
        <p:nvCxnSpPr>
          <p:cNvPr id="112" name="Connector: Elbow 111">
            <a:extLst>
              <a:ext uri="{FF2B5EF4-FFF2-40B4-BE49-F238E27FC236}">
                <a16:creationId xmlns:a16="http://schemas.microsoft.com/office/drawing/2014/main" id="{D1238557-9C1F-4FD1-AF71-F6E5404D8AF8}"/>
              </a:ext>
              <a:ext uri="{C183D7F6-B498-43B3-948B-1728B52AA6E4}">
                <adec:decorative xmlns:adec="http://schemas.microsoft.com/office/drawing/2017/decorative" val="1"/>
              </a:ext>
            </a:extLst>
          </p:cNvPr>
          <p:cNvCxnSpPr>
            <a:stCxn id="83" idx="3"/>
            <a:endCxn id="105" idx="0"/>
          </p:cNvCxnSpPr>
          <p:nvPr/>
        </p:nvCxnSpPr>
        <p:spPr>
          <a:xfrm>
            <a:off x="6354521" y="3320643"/>
            <a:ext cx="717140" cy="1906448"/>
          </a:xfrm>
          <a:prstGeom prst="bentConnector2">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13" name="Title 1">
            <a:extLst>
              <a:ext uri="{FF2B5EF4-FFF2-40B4-BE49-F238E27FC236}">
                <a16:creationId xmlns:a16="http://schemas.microsoft.com/office/drawing/2014/main" id="{D0A285FD-7470-420D-A40C-3533D86446F7}"/>
              </a:ext>
            </a:extLst>
          </p:cNvPr>
          <p:cNvSpPr txBox="1">
            <a:spLocks/>
          </p:cNvSpPr>
          <p:nvPr/>
        </p:nvSpPr>
        <p:spPr>
          <a:xfrm>
            <a:off x="4934174" y="2493662"/>
            <a:ext cx="1663808" cy="150863"/>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defTabSz="914367">
              <a:lnSpc>
                <a:spcPct val="100000"/>
              </a:lnSpc>
              <a:defRPr/>
            </a:pPr>
            <a:r>
              <a:rPr lang="en-US" sz="980" spc="0" dirty="0">
                <a:solidFill>
                  <a:srgbClr val="3C3C41"/>
                </a:solidFill>
                <a:latin typeface="Segoe UI Semibold" panose="020B0702040204020203" pitchFamily="34" charset="0"/>
                <a:cs typeface="Segoe UI Semibold" panose="020B0702040204020203" pitchFamily="34" charset="0"/>
              </a:rPr>
              <a:t>Control plane</a:t>
            </a:r>
          </a:p>
        </p:txBody>
      </p:sp>
      <p:sp>
        <p:nvSpPr>
          <p:cNvPr id="114" name="Rectangle: Rounded Corners 113">
            <a:extLst>
              <a:ext uri="{FF2B5EF4-FFF2-40B4-BE49-F238E27FC236}">
                <a16:creationId xmlns:a16="http://schemas.microsoft.com/office/drawing/2014/main" id="{941CD316-C0F2-4DC7-AB64-CE00E525E63B}"/>
              </a:ext>
              <a:ext uri="{C183D7F6-B498-43B3-948B-1728B52AA6E4}">
                <adec:decorative xmlns:adec="http://schemas.microsoft.com/office/drawing/2017/decorative" val="1"/>
              </a:ext>
            </a:extLst>
          </p:cNvPr>
          <p:cNvSpPr/>
          <p:nvPr/>
        </p:nvSpPr>
        <p:spPr bwMode="auto">
          <a:xfrm>
            <a:off x="7938704" y="1550662"/>
            <a:ext cx="2515743" cy="2273516"/>
          </a:xfrm>
          <a:prstGeom prst="roundRect">
            <a:avLst>
              <a:gd name="adj" fmla="val 3125"/>
            </a:avLst>
          </a:prstGeom>
          <a:solidFill>
            <a:schemeClr val="bg1">
              <a:alpha val="2000"/>
            </a:schemeClr>
          </a:solid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a:solidFill>
                <a:srgbClr val="505050"/>
              </a:solidFill>
              <a:latin typeface="Segoe UI"/>
              <a:cs typeface="Segoe UI" pitchFamily="34" charset="0"/>
            </a:endParaRPr>
          </a:p>
        </p:txBody>
      </p:sp>
      <p:sp>
        <p:nvSpPr>
          <p:cNvPr id="115" name="Title 1">
            <a:extLst>
              <a:ext uri="{FF2B5EF4-FFF2-40B4-BE49-F238E27FC236}">
                <a16:creationId xmlns:a16="http://schemas.microsoft.com/office/drawing/2014/main" id="{2EB9A643-871A-43C8-84F6-8215D042C001}"/>
              </a:ext>
            </a:extLst>
          </p:cNvPr>
          <p:cNvSpPr txBox="1">
            <a:spLocks/>
          </p:cNvSpPr>
          <p:nvPr/>
        </p:nvSpPr>
        <p:spPr>
          <a:xfrm>
            <a:off x="7938705" y="1358205"/>
            <a:ext cx="1663808" cy="150863"/>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defTabSz="914367">
              <a:lnSpc>
                <a:spcPct val="100000"/>
              </a:lnSpc>
              <a:defRPr/>
            </a:pPr>
            <a:r>
              <a:rPr lang="en-US" sz="980" spc="0" dirty="0">
                <a:solidFill>
                  <a:srgbClr val="3C3C41"/>
                </a:solidFill>
                <a:latin typeface="Segoe UI Semibold" panose="020B0702040204020203" pitchFamily="34" charset="0"/>
                <a:cs typeface="Segoe UI Semibold" panose="020B0702040204020203" pitchFamily="34" charset="0"/>
              </a:rPr>
              <a:t>Agent node</a:t>
            </a:r>
          </a:p>
        </p:txBody>
      </p:sp>
      <p:grpSp>
        <p:nvGrpSpPr>
          <p:cNvPr id="13" name="Group 12" descr="kube-proxy icon">
            <a:extLst>
              <a:ext uri="{FF2B5EF4-FFF2-40B4-BE49-F238E27FC236}">
                <a16:creationId xmlns:a16="http://schemas.microsoft.com/office/drawing/2014/main" id="{818EE57E-C6F0-4EAA-9173-530C5FACB70B}"/>
              </a:ext>
            </a:extLst>
          </p:cNvPr>
          <p:cNvGrpSpPr/>
          <p:nvPr/>
        </p:nvGrpSpPr>
        <p:grpSpPr>
          <a:xfrm>
            <a:off x="9392796" y="1641779"/>
            <a:ext cx="589663" cy="689351"/>
            <a:chOff x="9224296" y="1534747"/>
            <a:chExt cx="601487" cy="703174"/>
          </a:xfrm>
        </p:grpSpPr>
        <p:sp>
          <p:nvSpPr>
            <p:cNvPr id="123" name="Rectangle: Rounded Corners 122">
              <a:extLst>
                <a:ext uri="{FF2B5EF4-FFF2-40B4-BE49-F238E27FC236}">
                  <a16:creationId xmlns:a16="http://schemas.microsoft.com/office/drawing/2014/main" id="{3E6EB1A2-6F65-4660-9BF4-037472B69F6F}"/>
                </a:ext>
              </a:extLst>
            </p:cNvPr>
            <p:cNvSpPr/>
            <p:nvPr/>
          </p:nvSpPr>
          <p:spPr bwMode="auto">
            <a:xfrm>
              <a:off x="9258516" y="1704332"/>
              <a:ext cx="533589" cy="533589"/>
            </a:xfrm>
            <a:prstGeom prst="roundRect">
              <a:avLst>
                <a:gd name="adj" fmla="val 3125"/>
              </a:avLst>
            </a:prstGeom>
            <a:solidFill>
              <a:srgbClr val="0078D4">
                <a:alpha val="1000"/>
              </a:srgbClr>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3C3C41"/>
                </a:solidFill>
                <a:latin typeface="Segoe UI"/>
                <a:cs typeface="Segoe UI" pitchFamily="34" charset="0"/>
              </a:endParaRPr>
            </a:p>
          </p:txBody>
        </p:sp>
        <p:sp>
          <p:nvSpPr>
            <p:cNvPr id="124" name="Move_E7C2" title="Icon of four arrows pointing away from eachother">
              <a:extLst>
                <a:ext uri="{FF2B5EF4-FFF2-40B4-BE49-F238E27FC236}">
                  <a16:creationId xmlns:a16="http://schemas.microsoft.com/office/drawing/2014/main" id="{AC7F2771-FBFD-448F-AF70-6572906D82B5}"/>
                </a:ext>
              </a:extLst>
            </p:cNvPr>
            <p:cNvSpPr>
              <a:spLocks noChangeAspect="1" noEditPoints="1"/>
            </p:cNvSpPr>
            <p:nvPr/>
          </p:nvSpPr>
          <p:spPr bwMode="auto">
            <a:xfrm>
              <a:off x="9362221" y="1807997"/>
              <a:ext cx="326178" cy="326259"/>
            </a:xfrm>
            <a:custGeom>
              <a:avLst/>
              <a:gdLst>
                <a:gd name="T0" fmla="*/ 736 w 3999"/>
                <a:gd name="T1" fmla="*/ 2737 h 4000"/>
                <a:gd name="T2" fmla="*/ 0 w 3999"/>
                <a:gd name="T3" fmla="*/ 2001 h 4000"/>
                <a:gd name="T4" fmla="*/ 736 w 3999"/>
                <a:gd name="T5" fmla="*/ 1264 h 4000"/>
                <a:gd name="T6" fmla="*/ 86 w 3999"/>
                <a:gd name="T7" fmla="*/ 2001 h 4000"/>
                <a:gd name="T8" fmla="*/ 1264 w 3999"/>
                <a:gd name="T9" fmla="*/ 2001 h 4000"/>
                <a:gd name="T10" fmla="*/ 1264 w 3999"/>
                <a:gd name="T11" fmla="*/ 3265 h 4000"/>
                <a:gd name="T12" fmla="*/ 2000 w 3999"/>
                <a:gd name="T13" fmla="*/ 4000 h 4000"/>
                <a:gd name="T14" fmla="*/ 2735 w 3999"/>
                <a:gd name="T15" fmla="*/ 3265 h 4000"/>
                <a:gd name="T16" fmla="*/ 2000 w 3999"/>
                <a:gd name="T17" fmla="*/ 3915 h 4000"/>
                <a:gd name="T18" fmla="*/ 2000 w 3999"/>
                <a:gd name="T19" fmla="*/ 2737 h 4000"/>
                <a:gd name="T20" fmla="*/ 3264 w 3999"/>
                <a:gd name="T21" fmla="*/ 2737 h 4000"/>
                <a:gd name="T22" fmla="*/ 3999 w 3999"/>
                <a:gd name="T23" fmla="*/ 2001 h 4000"/>
                <a:gd name="T24" fmla="*/ 3264 w 3999"/>
                <a:gd name="T25" fmla="*/ 1264 h 4000"/>
                <a:gd name="T26" fmla="*/ 3913 w 3999"/>
                <a:gd name="T27" fmla="*/ 2001 h 4000"/>
                <a:gd name="T28" fmla="*/ 2735 w 3999"/>
                <a:gd name="T29" fmla="*/ 2001 h 4000"/>
                <a:gd name="T30" fmla="*/ 2735 w 3999"/>
                <a:gd name="T31" fmla="*/ 736 h 4000"/>
                <a:gd name="T32" fmla="*/ 2000 w 3999"/>
                <a:gd name="T33" fmla="*/ 0 h 4000"/>
                <a:gd name="T34" fmla="*/ 1264 w 3999"/>
                <a:gd name="T35" fmla="*/ 736 h 4000"/>
                <a:gd name="T36" fmla="*/ 2000 w 3999"/>
                <a:gd name="T37" fmla="*/ 86 h 4000"/>
                <a:gd name="T38" fmla="*/ 2000 w 3999"/>
                <a:gd name="T39" fmla="*/ 1264 h 4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99" h="4000">
                  <a:moveTo>
                    <a:pt x="736" y="2737"/>
                  </a:moveTo>
                  <a:lnTo>
                    <a:pt x="0" y="2001"/>
                  </a:lnTo>
                  <a:lnTo>
                    <a:pt x="736" y="1264"/>
                  </a:lnTo>
                  <a:moveTo>
                    <a:pt x="86" y="2001"/>
                  </a:moveTo>
                  <a:lnTo>
                    <a:pt x="1264" y="2001"/>
                  </a:lnTo>
                  <a:moveTo>
                    <a:pt x="1264" y="3265"/>
                  </a:moveTo>
                  <a:lnTo>
                    <a:pt x="2000" y="4000"/>
                  </a:lnTo>
                  <a:lnTo>
                    <a:pt x="2735" y="3265"/>
                  </a:lnTo>
                  <a:moveTo>
                    <a:pt x="2000" y="3915"/>
                  </a:moveTo>
                  <a:lnTo>
                    <a:pt x="2000" y="2737"/>
                  </a:lnTo>
                  <a:moveTo>
                    <a:pt x="3264" y="2737"/>
                  </a:moveTo>
                  <a:lnTo>
                    <a:pt x="3999" y="2001"/>
                  </a:lnTo>
                  <a:lnTo>
                    <a:pt x="3264" y="1264"/>
                  </a:lnTo>
                  <a:moveTo>
                    <a:pt x="3913" y="2001"/>
                  </a:moveTo>
                  <a:lnTo>
                    <a:pt x="2735" y="2001"/>
                  </a:lnTo>
                  <a:moveTo>
                    <a:pt x="2735" y="736"/>
                  </a:moveTo>
                  <a:lnTo>
                    <a:pt x="2000" y="0"/>
                  </a:lnTo>
                  <a:lnTo>
                    <a:pt x="1264" y="736"/>
                  </a:lnTo>
                  <a:moveTo>
                    <a:pt x="2000" y="86"/>
                  </a:moveTo>
                  <a:lnTo>
                    <a:pt x="2000" y="1264"/>
                  </a:lnTo>
                </a:path>
              </a:pathLst>
            </a:custGeom>
            <a:noFill/>
            <a:ln w="12700" cap="sq">
              <a:solidFill>
                <a:srgbClr val="0078D4"/>
              </a:solidFill>
              <a:prstDash val="solid"/>
              <a:miter lim="800000"/>
              <a:headEnd/>
              <a:tailEnd/>
            </a:ln>
          </p:spPr>
          <p:txBody>
            <a:bodyPr vert="horz" wrap="square" lIns="89642" tIns="44821" rIns="89642" bIns="44821" numCol="1" anchor="t" anchorCtr="0" compatLnSpc="1">
              <a:prstTxWarp prst="textNoShape">
                <a:avLst/>
              </a:prstTxWarp>
            </a:bodyPr>
            <a:lstStyle/>
            <a:p>
              <a:pPr defTabSz="896386">
                <a:defRPr/>
              </a:pPr>
              <a:endParaRPr lang="en-US" sz="882">
                <a:solidFill>
                  <a:srgbClr val="3C3C41"/>
                </a:solidFill>
                <a:latin typeface="Segoe UI"/>
              </a:endParaRPr>
            </a:p>
          </p:txBody>
        </p:sp>
        <p:sp>
          <p:nvSpPr>
            <p:cNvPr id="125" name="Title 1">
              <a:extLst>
                <a:ext uri="{FF2B5EF4-FFF2-40B4-BE49-F238E27FC236}">
                  <a16:creationId xmlns:a16="http://schemas.microsoft.com/office/drawing/2014/main" id="{D9737884-1E73-4EA5-98B6-7760B73116AA}"/>
                </a:ext>
              </a:extLst>
            </p:cNvPr>
            <p:cNvSpPr txBox="1">
              <a:spLocks/>
            </p:cNvSpPr>
            <p:nvPr/>
          </p:nvSpPr>
          <p:spPr>
            <a:xfrm>
              <a:off x="9224296" y="1534747"/>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err="1">
                  <a:solidFill>
                    <a:srgbClr val="3C3C41"/>
                  </a:solidFill>
                  <a:latin typeface="Segoe UI Semibold" panose="020B0702040204020203" pitchFamily="34" charset="0"/>
                  <a:cs typeface="Segoe UI Semibold" panose="020B0702040204020203" pitchFamily="34" charset="0"/>
                </a:rPr>
                <a:t>kube</a:t>
              </a:r>
              <a:r>
                <a:rPr lang="en-US" sz="784" spc="0" dirty="0">
                  <a:solidFill>
                    <a:srgbClr val="3C3C41"/>
                  </a:solidFill>
                  <a:latin typeface="Segoe UI Semibold" panose="020B0702040204020203" pitchFamily="34" charset="0"/>
                  <a:cs typeface="Segoe UI Semibold" panose="020B0702040204020203" pitchFamily="34" charset="0"/>
                </a:rPr>
                <a:t>-proxy</a:t>
              </a:r>
            </a:p>
          </p:txBody>
        </p:sp>
      </p:grpSp>
      <p:grpSp>
        <p:nvGrpSpPr>
          <p:cNvPr id="15" name="Group 14">
            <a:extLst>
              <a:ext uri="{FF2B5EF4-FFF2-40B4-BE49-F238E27FC236}">
                <a16:creationId xmlns:a16="http://schemas.microsoft.com/office/drawing/2014/main" id="{B6DDAC32-AF26-4E69-9C60-9E2EF393A9A6}"/>
              </a:ext>
              <a:ext uri="{C183D7F6-B498-43B3-948B-1728B52AA6E4}">
                <adec:decorative xmlns:adec="http://schemas.microsoft.com/office/drawing/2017/decorative" val="1"/>
              </a:ext>
            </a:extLst>
          </p:cNvPr>
          <p:cNvGrpSpPr/>
          <p:nvPr/>
        </p:nvGrpSpPr>
        <p:grpSpPr>
          <a:xfrm>
            <a:off x="8068636" y="2390130"/>
            <a:ext cx="2255879" cy="1281103"/>
            <a:chOff x="7873584" y="2298104"/>
            <a:chExt cx="2301114" cy="1306792"/>
          </a:xfrm>
        </p:grpSpPr>
        <p:sp>
          <p:nvSpPr>
            <p:cNvPr id="127" name="Rectangle: Rounded Corners 126">
              <a:extLst>
                <a:ext uri="{FF2B5EF4-FFF2-40B4-BE49-F238E27FC236}">
                  <a16:creationId xmlns:a16="http://schemas.microsoft.com/office/drawing/2014/main" id="{045BA575-4E69-4D22-BE22-B18854AED634}"/>
                </a:ext>
              </a:extLst>
            </p:cNvPr>
            <p:cNvSpPr/>
            <p:nvPr/>
          </p:nvSpPr>
          <p:spPr bwMode="auto">
            <a:xfrm>
              <a:off x="7873584" y="2595157"/>
              <a:ext cx="2301114" cy="1009739"/>
            </a:xfrm>
            <a:prstGeom prst="roundRect">
              <a:avLst>
                <a:gd name="adj" fmla="val 3125"/>
              </a:avLst>
            </a:prstGeom>
            <a:no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a:solidFill>
                  <a:srgbClr val="3C3C41"/>
                </a:solidFill>
                <a:latin typeface="Segoe UI"/>
                <a:cs typeface="Segoe UI" pitchFamily="34" charset="0"/>
              </a:endParaRPr>
            </a:p>
          </p:txBody>
        </p:sp>
        <p:sp>
          <p:nvSpPr>
            <p:cNvPr id="128" name="Title 1">
              <a:extLst>
                <a:ext uri="{FF2B5EF4-FFF2-40B4-BE49-F238E27FC236}">
                  <a16:creationId xmlns:a16="http://schemas.microsoft.com/office/drawing/2014/main" id="{BA97EE33-7014-4A5C-AD17-9EDAF51EA344}"/>
                </a:ext>
              </a:extLst>
            </p:cNvPr>
            <p:cNvSpPr txBox="1">
              <a:spLocks/>
            </p:cNvSpPr>
            <p:nvPr/>
          </p:nvSpPr>
          <p:spPr>
            <a:xfrm>
              <a:off x="7873585" y="2298104"/>
              <a:ext cx="503024" cy="24622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Container runtime</a:t>
              </a:r>
            </a:p>
          </p:txBody>
        </p:sp>
        <p:sp>
          <p:nvSpPr>
            <p:cNvPr id="129" name="Rectangle: Rounded Corners 128">
              <a:extLst>
                <a:ext uri="{FF2B5EF4-FFF2-40B4-BE49-F238E27FC236}">
                  <a16:creationId xmlns:a16="http://schemas.microsoft.com/office/drawing/2014/main" id="{E381105D-6DF9-4107-BCFF-819D225F896A}"/>
                </a:ext>
              </a:extLst>
            </p:cNvPr>
            <p:cNvSpPr/>
            <p:nvPr/>
          </p:nvSpPr>
          <p:spPr bwMode="auto">
            <a:xfrm>
              <a:off x="7993662" y="2913258"/>
              <a:ext cx="968156" cy="546759"/>
            </a:xfrm>
            <a:prstGeom prst="roundRect">
              <a:avLst>
                <a:gd name="adj" fmla="val 3125"/>
              </a:avLst>
            </a:prstGeom>
            <a:no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a:solidFill>
                  <a:srgbClr val="3C3C41"/>
                </a:solidFill>
                <a:latin typeface="Segoe UI"/>
                <a:cs typeface="Segoe UI" pitchFamily="34" charset="0"/>
              </a:endParaRPr>
            </a:p>
          </p:txBody>
        </p:sp>
        <p:sp>
          <p:nvSpPr>
            <p:cNvPr id="130" name="Rectangle: Rounded Corners 129">
              <a:extLst>
                <a:ext uri="{FF2B5EF4-FFF2-40B4-BE49-F238E27FC236}">
                  <a16:creationId xmlns:a16="http://schemas.microsoft.com/office/drawing/2014/main" id="{E77C0E01-004F-404B-98C3-BC6E43529609}"/>
                </a:ext>
              </a:extLst>
            </p:cNvPr>
            <p:cNvSpPr/>
            <p:nvPr/>
          </p:nvSpPr>
          <p:spPr bwMode="auto">
            <a:xfrm>
              <a:off x="9086465" y="2913258"/>
              <a:ext cx="968156" cy="546759"/>
            </a:xfrm>
            <a:prstGeom prst="roundRect">
              <a:avLst>
                <a:gd name="adj" fmla="val 3125"/>
              </a:avLst>
            </a:prstGeom>
            <a:no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a:solidFill>
                  <a:srgbClr val="3C3C41"/>
                </a:solidFill>
                <a:latin typeface="Segoe UI"/>
                <a:cs typeface="Segoe UI" pitchFamily="34" charset="0"/>
              </a:endParaRPr>
            </a:p>
          </p:txBody>
        </p:sp>
        <p:sp>
          <p:nvSpPr>
            <p:cNvPr id="131" name="Title 1">
              <a:extLst>
                <a:ext uri="{FF2B5EF4-FFF2-40B4-BE49-F238E27FC236}">
                  <a16:creationId xmlns:a16="http://schemas.microsoft.com/office/drawing/2014/main" id="{958940C8-1622-4FF7-9B2E-961C7C50EA73}"/>
                </a:ext>
              </a:extLst>
            </p:cNvPr>
            <p:cNvSpPr txBox="1">
              <a:spLocks/>
            </p:cNvSpPr>
            <p:nvPr/>
          </p:nvSpPr>
          <p:spPr>
            <a:xfrm>
              <a:off x="7993662" y="2740036"/>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Pods</a:t>
              </a:r>
            </a:p>
          </p:txBody>
        </p:sp>
        <p:sp>
          <p:nvSpPr>
            <p:cNvPr id="132" name="Title 1">
              <a:extLst>
                <a:ext uri="{FF2B5EF4-FFF2-40B4-BE49-F238E27FC236}">
                  <a16:creationId xmlns:a16="http://schemas.microsoft.com/office/drawing/2014/main" id="{9D5043F2-3BAF-4687-9870-75E87D572473}"/>
                </a:ext>
              </a:extLst>
            </p:cNvPr>
            <p:cNvSpPr txBox="1">
              <a:spLocks/>
            </p:cNvSpPr>
            <p:nvPr/>
          </p:nvSpPr>
          <p:spPr>
            <a:xfrm>
              <a:off x="9086465" y="2740036"/>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Pods</a:t>
              </a:r>
            </a:p>
          </p:txBody>
        </p:sp>
        <p:sp>
          <p:nvSpPr>
            <p:cNvPr id="133" name="Title 1">
              <a:extLst>
                <a:ext uri="{FF2B5EF4-FFF2-40B4-BE49-F238E27FC236}">
                  <a16:creationId xmlns:a16="http://schemas.microsoft.com/office/drawing/2014/main" id="{96639469-5C37-418C-B2D1-B8168CA11A12}"/>
                </a:ext>
              </a:extLst>
            </p:cNvPr>
            <p:cNvSpPr txBox="1">
              <a:spLocks/>
            </p:cNvSpPr>
            <p:nvPr/>
          </p:nvSpPr>
          <p:spPr>
            <a:xfrm>
              <a:off x="8176997" y="2966109"/>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Containers</a:t>
              </a:r>
            </a:p>
          </p:txBody>
        </p:sp>
        <p:sp>
          <p:nvSpPr>
            <p:cNvPr id="134" name="Title 1">
              <a:extLst>
                <a:ext uri="{FF2B5EF4-FFF2-40B4-BE49-F238E27FC236}">
                  <a16:creationId xmlns:a16="http://schemas.microsoft.com/office/drawing/2014/main" id="{C371ECE6-DA82-41E2-9A18-DB0D7462CD73}"/>
                </a:ext>
              </a:extLst>
            </p:cNvPr>
            <p:cNvSpPr txBox="1">
              <a:spLocks/>
            </p:cNvSpPr>
            <p:nvPr/>
          </p:nvSpPr>
          <p:spPr>
            <a:xfrm>
              <a:off x="9269800" y="2966109"/>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a:solidFill>
                    <a:srgbClr val="3C3C41"/>
                  </a:solidFill>
                  <a:latin typeface="Segoe UI Semibold" panose="020B0702040204020203" pitchFamily="34" charset="0"/>
                  <a:cs typeface="Segoe UI Semibold" panose="020B0702040204020203" pitchFamily="34" charset="0"/>
                </a:rPr>
                <a:t>Containers</a:t>
              </a:r>
            </a:p>
          </p:txBody>
        </p:sp>
        <p:sp>
          <p:nvSpPr>
            <p:cNvPr id="140" name="Freeform: Shape 139">
              <a:extLst>
                <a:ext uri="{FF2B5EF4-FFF2-40B4-BE49-F238E27FC236}">
                  <a16:creationId xmlns:a16="http://schemas.microsoft.com/office/drawing/2014/main" id="{BA682CA3-FD9F-4F97-BCB6-1C530E9A1E4C}"/>
                </a:ext>
              </a:extLst>
            </p:cNvPr>
            <p:cNvSpPr/>
            <p:nvPr/>
          </p:nvSpPr>
          <p:spPr>
            <a:xfrm>
              <a:off x="8140720" y="3150207"/>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41" name="Freeform: Shape 140">
              <a:extLst>
                <a:ext uri="{FF2B5EF4-FFF2-40B4-BE49-F238E27FC236}">
                  <a16:creationId xmlns:a16="http://schemas.microsoft.com/office/drawing/2014/main" id="{3D967C56-2C6B-409E-986A-87F0AB45A679}"/>
                </a:ext>
              </a:extLst>
            </p:cNvPr>
            <p:cNvSpPr/>
            <p:nvPr/>
          </p:nvSpPr>
          <p:spPr>
            <a:xfrm>
              <a:off x="8386292" y="3150207"/>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42" name="Freeform: Shape 141">
              <a:extLst>
                <a:ext uri="{FF2B5EF4-FFF2-40B4-BE49-F238E27FC236}">
                  <a16:creationId xmlns:a16="http://schemas.microsoft.com/office/drawing/2014/main" id="{83B19BCF-3836-4929-912D-BFB66215D664}"/>
                </a:ext>
              </a:extLst>
            </p:cNvPr>
            <p:cNvSpPr/>
            <p:nvPr/>
          </p:nvSpPr>
          <p:spPr>
            <a:xfrm>
              <a:off x="8631863" y="3150207"/>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37" name="Freeform: Shape 136">
              <a:extLst>
                <a:ext uri="{FF2B5EF4-FFF2-40B4-BE49-F238E27FC236}">
                  <a16:creationId xmlns:a16="http://schemas.microsoft.com/office/drawing/2014/main" id="{458F0F0A-00F0-4078-B348-0766BF993CA8}"/>
                </a:ext>
              </a:extLst>
            </p:cNvPr>
            <p:cNvSpPr/>
            <p:nvPr/>
          </p:nvSpPr>
          <p:spPr>
            <a:xfrm>
              <a:off x="9233523" y="3150207"/>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38" name="Freeform: Shape 137">
              <a:extLst>
                <a:ext uri="{FF2B5EF4-FFF2-40B4-BE49-F238E27FC236}">
                  <a16:creationId xmlns:a16="http://schemas.microsoft.com/office/drawing/2014/main" id="{4750F9FE-4648-406C-A0F9-D297D13BDAA5}"/>
                </a:ext>
              </a:extLst>
            </p:cNvPr>
            <p:cNvSpPr/>
            <p:nvPr/>
          </p:nvSpPr>
          <p:spPr>
            <a:xfrm>
              <a:off x="9479095" y="3150207"/>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39" name="Freeform: Shape 138">
              <a:extLst>
                <a:ext uri="{FF2B5EF4-FFF2-40B4-BE49-F238E27FC236}">
                  <a16:creationId xmlns:a16="http://schemas.microsoft.com/office/drawing/2014/main" id="{05CEBF18-91B0-460C-9733-EA2A91E92767}"/>
                </a:ext>
              </a:extLst>
            </p:cNvPr>
            <p:cNvSpPr/>
            <p:nvPr/>
          </p:nvSpPr>
          <p:spPr>
            <a:xfrm>
              <a:off x="9724666" y="3150207"/>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grpSp>
      <p:cxnSp>
        <p:nvCxnSpPr>
          <p:cNvPr id="143" name="Straight Arrow Connector 142">
            <a:extLst>
              <a:ext uri="{FF2B5EF4-FFF2-40B4-BE49-F238E27FC236}">
                <a16:creationId xmlns:a16="http://schemas.microsoft.com/office/drawing/2014/main" id="{1BF8CAB3-AC9C-46FA-9EC2-DCF992456892}"/>
              </a:ext>
              <a:ext uri="{C183D7F6-B498-43B3-948B-1728B52AA6E4}">
                <adec:decorative xmlns:adec="http://schemas.microsoft.com/office/drawing/2017/decorative" val="1"/>
              </a:ext>
            </a:extLst>
          </p:cNvPr>
          <p:cNvCxnSpPr>
            <a:cxnSpLocks/>
          </p:cNvCxnSpPr>
          <p:nvPr/>
        </p:nvCxnSpPr>
        <p:spPr>
          <a:xfrm flipH="1">
            <a:off x="8661774" y="2331130"/>
            <a:ext cx="1" cy="717140"/>
          </a:xfrm>
          <a:prstGeom prst="straightConnector1">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44" name="Straight Arrow Connector 143">
            <a:extLst>
              <a:ext uri="{FF2B5EF4-FFF2-40B4-BE49-F238E27FC236}">
                <a16:creationId xmlns:a16="http://schemas.microsoft.com/office/drawing/2014/main" id="{8F6A1718-6965-445D-812C-AC301DEB4855}"/>
              </a:ext>
              <a:ext uri="{C183D7F6-B498-43B3-948B-1728B52AA6E4}">
                <adec:decorative xmlns:adec="http://schemas.microsoft.com/office/drawing/2017/decorative" val="1"/>
              </a:ext>
            </a:extLst>
          </p:cNvPr>
          <p:cNvCxnSpPr>
            <a:cxnSpLocks/>
          </p:cNvCxnSpPr>
          <p:nvPr/>
        </p:nvCxnSpPr>
        <p:spPr>
          <a:xfrm flipH="1">
            <a:off x="9731238" y="2331130"/>
            <a:ext cx="1" cy="622114"/>
          </a:xfrm>
          <a:prstGeom prst="straightConnector1">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45" name="Connector: Elbow 144">
            <a:extLst>
              <a:ext uri="{FF2B5EF4-FFF2-40B4-BE49-F238E27FC236}">
                <a16:creationId xmlns:a16="http://schemas.microsoft.com/office/drawing/2014/main" id="{F5431430-51F7-46BF-A3D2-2AC595440674}"/>
              </a:ext>
              <a:ext uri="{C183D7F6-B498-43B3-948B-1728B52AA6E4}">
                <adec:decorative xmlns:adec="http://schemas.microsoft.com/office/drawing/2017/decorative" val="1"/>
              </a:ext>
            </a:extLst>
          </p:cNvPr>
          <p:cNvCxnSpPr>
            <a:cxnSpLocks/>
          </p:cNvCxnSpPr>
          <p:nvPr/>
        </p:nvCxnSpPr>
        <p:spPr>
          <a:xfrm rot="16200000" flipH="1">
            <a:off x="8783620" y="2253299"/>
            <a:ext cx="713873" cy="869532"/>
          </a:xfrm>
          <a:prstGeom prst="bentConnector3">
            <a:avLst>
              <a:gd name="adj1" fmla="val 37502"/>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46" name="Connector: Elbow 145">
            <a:extLst>
              <a:ext uri="{FF2B5EF4-FFF2-40B4-BE49-F238E27FC236}">
                <a16:creationId xmlns:a16="http://schemas.microsoft.com/office/drawing/2014/main" id="{03F42213-5A16-4845-B8B9-4031B263C533}"/>
              </a:ext>
              <a:ext uri="{C183D7F6-B498-43B3-948B-1728B52AA6E4}">
                <adec:decorative xmlns:adec="http://schemas.microsoft.com/office/drawing/2017/decorative" val="1"/>
              </a:ext>
            </a:extLst>
          </p:cNvPr>
          <p:cNvCxnSpPr>
            <a:cxnSpLocks/>
          </p:cNvCxnSpPr>
          <p:nvPr/>
        </p:nvCxnSpPr>
        <p:spPr>
          <a:xfrm rot="5400000">
            <a:off x="8942455" y="2205630"/>
            <a:ext cx="618533" cy="869532"/>
          </a:xfrm>
          <a:prstGeom prst="bentConnector3">
            <a:avLst>
              <a:gd name="adj1" fmla="val 21704"/>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47" name="Rectangle: Rounded Corners 146">
            <a:extLst>
              <a:ext uri="{FF2B5EF4-FFF2-40B4-BE49-F238E27FC236}">
                <a16:creationId xmlns:a16="http://schemas.microsoft.com/office/drawing/2014/main" id="{D34D04D0-5F73-4838-B583-0DE651EFF2C5}"/>
              </a:ext>
              <a:ext uri="{C183D7F6-B498-43B3-948B-1728B52AA6E4}">
                <adec:decorative xmlns:adec="http://schemas.microsoft.com/office/drawing/2017/decorative" val="1"/>
              </a:ext>
            </a:extLst>
          </p:cNvPr>
          <p:cNvSpPr/>
          <p:nvPr/>
        </p:nvSpPr>
        <p:spPr bwMode="auto">
          <a:xfrm>
            <a:off x="7938704" y="4125238"/>
            <a:ext cx="2515743" cy="2273516"/>
          </a:xfrm>
          <a:prstGeom prst="roundRect">
            <a:avLst>
              <a:gd name="adj" fmla="val 3125"/>
            </a:avLst>
          </a:prstGeom>
          <a:no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a:solidFill>
                <a:srgbClr val="505050"/>
              </a:solidFill>
              <a:latin typeface="Segoe UI"/>
              <a:cs typeface="Segoe UI" pitchFamily="34" charset="0"/>
            </a:endParaRPr>
          </a:p>
        </p:txBody>
      </p:sp>
      <p:sp>
        <p:nvSpPr>
          <p:cNvPr id="148" name="Title 1">
            <a:extLst>
              <a:ext uri="{FF2B5EF4-FFF2-40B4-BE49-F238E27FC236}">
                <a16:creationId xmlns:a16="http://schemas.microsoft.com/office/drawing/2014/main" id="{E8020A02-49A0-462C-BAD9-6CB50ACDA2C0}"/>
              </a:ext>
            </a:extLst>
          </p:cNvPr>
          <p:cNvSpPr txBox="1">
            <a:spLocks/>
          </p:cNvSpPr>
          <p:nvPr/>
        </p:nvSpPr>
        <p:spPr>
          <a:xfrm>
            <a:off x="7938705" y="3932780"/>
            <a:ext cx="1663808" cy="150863"/>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defTabSz="914367">
              <a:lnSpc>
                <a:spcPct val="100000"/>
              </a:lnSpc>
              <a:defRPr/>
            </a:pPr>
            <a:r>
              <a:rPr lang="en-US" sz="980" spc="0" dirty="0">
                <a:solidFill>
                  <a:srgbClr val="3C3C41"/>
                </a:solidFill>
                <a:latin typeface="Segoe UI Semibold" panose="020B0702040204020203" pitchFamily="34" charset="0"/>
                <a:cs typeface="Segoe UI Semibold" panose="020B0702040204020203" pitchFamily="34" charset="0"/>
              </a:rPr>
              <a:t>Agent node</a:t>
            </a:r>
          </a:p>
        </p:txBody>
      </p:sp>
      <p:grpSp>
        <p:nvGrpSpPr>
          <p:cNvPr id="14" name="Group 13" descr="kube-proxy">
            <a:extLst>
              <a:ext uri="{FF2B5EF4-FFF2-40B4-BE49-F238E27FC236}">
                <a16:creationId xmlns:a16="http://schemas.microsoft.com/office/drawing/2014/main" id="{F9AC581B-0A14-4888-BBD5-63A28F341C5C}"/>
              </a:ext>
            </a:extLst>
          </p:cNvPr>
          <p:cNvGrpSpPr/>
          <p:nvPr/>
        </p:nvGrpSpPr>
        <p:grpSpPr>
          <a:xfrm>
            <a:off x="9392796" y="4216354"/>
            <a:ext cx="589663" cy="689351"/>
            <a:chOff x="9224296" y="4442288"/>
            <a:chExt cx="601487" cy="703174"/>
          </a:xfrm>
        </p:grpSpPr>
        <p:sp>
          <p:nvSpPr>
            <p:cNvPr id="156" name="Rectangle: Rounded Corners 155">
              <a:extLst>
                <a:ext uri="{FF2B5EF4-FFF2-40B4-BE49-F238E27FC236}">
                  <a16:creationId xmlns:a16="http://schemas.microsoft.com/office/drawing/2014/main" id="{E69D81B5-B202-4942-B99B-05794FF20BBC}"/>
                </a:ext>
              </a:extLst>
            </p:cNvPr>
            <p:cNvSpPr/>
            <p:nvPr/>
          </p:nvSpPr>
          <p:spPr bwMode="auto">
            <a:xfrm>
              <a:off x="9258516" y="4611873"/>
              <a:ext cx="533589" cy="533589"/>
            </a:xfrm>
            <a:prstGeom prst="roundRect">
              <a:avLst>
                <a:gd name="adj" fmla="val 3125"/>
              </a:avLst>
            </a:prstGeom>
            <a:solidFill>
              <a:srgbClr val="0078D4">
                <a:alpha val="1000"/>
              </a:srgbClr>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3C3C41"/>
                </a:solidFill>
                <a:latin typeface="Segoe UI"/>
                <a:cs typeface="Segoe UI" pitchFamily="34" charset="0"/>
              </a:endParaRPr>
            </a:p>
          </p:txBody>
        </p:sp>
        <p:sp>
          <p:nvSpPr>
            <p:cNvPr id="157" name="Move_E7C2" title="Icon of four arrows pointing away from eachother">
              <a:extLst>
                <a:ext uri="{FF2B5EF4-FFF2-40B4-BE49-F238E27FC236}">
                  <a16:creationId xmlns:a16="http://schemas.microsoft.com/office/drawing/2014/main" id="{28C89F16-1A28-4766-999A-A2CAB9D5FEB0}"/>
                </a:ext>
              </a:extLst>
            </p:cNvPr>
            <p:cNvSpPr>
              <a:spLocks noChangeAspect="1" noEditPoints="1"/>
            </p:cNvSpPr>
            <p:nvPr/>
          </p:nvSpPr>
          <p:spPr bwMode="auto">
            <a:xfrm>
              <a:off x="9362221" y="4715538"/>
              <a:ext cx="326178" cy="326259"/>
            </a:xfrm>
            <a:custGeom>
              <a:avLst/>
              <a:gdLst>
                <a:gd name="T0" fmla="*/ 736 w 3999"/>
                <a:gd name="T1" fmla="*/ 2737 h 4000"/>
                <a:gd name="T2" fmla="*/ 0 w 3999"/>
                <a:gd name="T3" fmla="*/ 2001 h 4000"/>
                <a:gd name="T4" fmla="*/ 736 w 3999"/>
                <a:gd name="T5" fmla="*/ 1264 h 4000"/>
                <a:gd name="T6" fmla="*/ 86 w 3999"/>
                <a:gd name="T7" fmla="*/ 2001 h 4000"/>
                <a:gd name="T8" fmla="*/ 1264 w 3999"/>
                <a:gd name="T9" fmla="*/ 2001 h 4000"/>
                <a:gd name="T10" fmla="*/ 1264 w 3999"/>
                <a:gd name="T11" fmla="*/ 3265 h 4000"/>
                <a:gd name="T12" fmla="*/ 2000 w 3999"/>
                <a:gd name="T13" fmla="*/ 4000 h 4000"/>
                <a:gd name="T14" fmla="*/ 2735 w 3999"/>
                <a:gd name="T15" fmla="*/ 3265 h 4000"/>
                <a:gd name="T16" fmla="*/ 2000 w 3999"/>
                <a:gd name="T17" fmla="*/ 3915 h 4000"/>
                <a:gd name="T18" fmla="*/ 2000 w 3999"/>
                <a:gd name="T19" fmla="*/ 2737 h 4000"/>
                <a:gd name="T20" fmla="*/ 3264 w 3999"/>
                <a:gd name="T21" fmla="*/ 2737 h 4000"/>
                <a:gd name="T22" fmla="*/ 3999 w 3999"/>
                <a:gd name="T23" fmla="*/ 2001 h 4000"/>
                <a:gd name="T24" fmla="*/ 3264 w 3999"/>
                <a:gd name="T25" fmla="*/ 1264 h 4000"/>
                <a:gd name="T26" fmla="*/ 3913 w 3999"/>
                <a:gd name="T27" fmla="*/ 2001 h 4000"/>
                <a:gd name="T28" fmla="*/ 2735 w 3999"/>
                <a:gd name="T29" fmla="*/ 2001 h 4000"/>
                <a:gd name="T30" fmla="*/ 2735 w 3999"/>
                <a:gd name="T31" fmla="*/ 736 h 4000"/>
                <a:gd name="T32" fmla="*/ 2000 w 3999"/>
                <a:gd name="T33" fmla="*/ 0 h 4000"/>
                <a:gd name="T34" fmla="*/ 1264 w 3999"/>
                <a:gd name="T35" fmla="*/ 736 h 4000"/>
                <a:gd name="T36" fmla="*/ 2000 w 3999"/>
                <a:gd name="T37" fmla="*/ 86 h 4000"/>
                <a:gd name="T38" fmla="*/ 2000 w 3999"/>
                <a:gd name="T39" fmla="*/ 1264 h 4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99" h="4000">
                  <a:moveTo>
                    <a:pt x="736" y="2737"/>
                  </a:moveTo>
                  <a:lnTo>
                    <a:pt x="0" y="2001"/>
                  </a:lnTo>
                  <a:lnTo>
                    <a:pt x="736" y="1264"/>
                  </a:lnTo>
                  <a:moveTo>
                    <a:pt x="86" y="2001"/>
                  </a:moveTo>
                  <a:lnTo>
                    <a:pt x="1264" y="2001"/>
                  </a:lnTo>
                  <a:moveTo>
                    <a:pt x="1264" y="3265"/>
                  </a:moveTo>
                  <a:lnTo>
                    <a:pt x="2000" y="4000"/>
                  </a:lnTo>
                  <a:lnTo>
                    <a:pt x="2735" y="3265"/>
                  </a:lnTo>
                  <a:moveTo>
                    <a:pt x="2000" y="3915"/>
                  </a:moveTo>
                  <a:lnTo>
                    <a:pt x="2000" y="2737"/>
                  </a:lnTo>
                  <a:moveTo>
                    <a:pt x="3264" y="2737"/>
                  </a:moveTo>
                  <a:lnTo>
                    <a:pt x="3999" y="2001"/>
                  </a:lnTo>
                  <a:lnTo>
                    <a:pt x="3264" y="1264"/>
                  </a:lnTo>
                  <a:moveTo>
                    <a:pt x="3913" y="2001"/>
                  </a:moveTo>
                  <a:lnTo>
                    <a:pt x="2735" y="2001"/>
                  </a:lnTo>
                  <a:moveTo>
                    <a:pt x="2735" y="736"/>
                  </a:moveTo>
                  <a:lnTo>
                    <a:pt x="2000" y="0"/>
                  </a:lnTo>
                  <a:lnTo>
                    <a:pt x="1264" y="736"/>
                  </a:lnTo>
                  <a:moveTo>
                    <a:pt x="2000" y="86"/>
                  </a:moveTo>
                  <a:lnTo>
                    <a:pt x="2000" y="1264"/>
                  </a:lnTo>
                </a:path>
              </a:pathLst>
            </a:custGeom>
            <a:noFill/>
            <a:ln w="12700" cap="sq">
              <a:solidFill>
                <a:srgbClr val="0078D4"/>
              </a:solidFill>
              <a:prstDash val="solid"/>
              <a:miter lim="800000"/>
              <a:headEnd/>
              <a:tailEnd/>
            </a:ln>
          </p:spPr>
          <p:txBody>
            <a:bodyPr vert="horz" wrap="square" lIns="89642" tIns="44821" rIns="89642" bIns="44821" numCol="1" anchor="t" anchorCtr="0" compatLnSpc="1">
              <a:prstTxWarp prst="textNoShape">
                <a:avLst/>
              </a:prstTxWarp>
            </a:bodyPr>
            <a:lstStyle/>
            <a:p>
              <a:pPr defTabSz="896386">
                <a:defRPr/>
              </a:pPr>
              <a:endParaRPr lang="en-US" sz="882">
                <a:solidFill>
                  <a:srgbClr val="3C3C41"/>
                </a:solidFill>
                <a:latin typeface="Segoe UI"/>
              </a:endParaRPr>
            </a:p>
          </p:txBody>
        </p:sp>
        <p:sp>
          <p:nvSpPr>
            <p:cNvPr id="158" name="Title 1">
              <a:extLst>
                <a:ext uri="{FF2B5EF4-FFF2-40B4-BE49-F238E27FC236}">
                  <a16:creationId xmlns:a16="http://schemas.microsoft.com/office/drawing/2014/main" id="{F0EB625A-91C6-4171-B2EA-E515AB46E842}"/>
                </a:ext>
              </a:extLst>
            </p:cNvPr>
            <p:cNvSpPr txBox="1">
              <a:spLocks/>
            </p:cNvSpPr>
            <p:nvPr/>
          </p:nvSpPr>
          <p:spPr>
            <a:xfrm>
              <a:off x="9224296" y="4442288"/>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err="1">
                  <a:solidFill>
                    <a:srgbClr val="3C3C41"/>
                  </a:solidFill>
                  <a:latin typeface="Segoe UI Semibold" panose="020B0702040204020203" pitchFamily="34" charset="0"/>
                  <a:cs typeface="Segoe UI Semibold" panose="020B0702040204020203" pitchFamily="34" charset="0"/>
                </a:rPr>
                <a:t>kube</a:t>
              </a:r>
              <a:r>
                <a:rPr lang="en-US" sz="784" spc="0" dirty="0">
                  <a:solidFill>
                    <a:srgbClr val="3C3C41"/>
                  </a:solidFill>
                  <a:latin typeface="Segoe UI Semibold" panose="020B0702040204020203" pitchFamily="34" charset="0"/>
                  <a:cs typeface="Segoe UI Semibold" panose="020B0702040204020203" pitchFamily="34" charset="0"/>
                </a:rPr>
                <a:t>-proxy</a:t>
              </a:r>
            </a:p>
          </p:txBody>
        </p:sp>
      </p:grpSp>
      <p:grpSp>
        <p:nvGrpSpPr>
          <p:cNvPr id="16" name="Group 15">
            <a:extLst>
              <a:ext uri="{FF2B5EF4-FFF2-40B4-BE49-F238E27FC236}">
                <a16:creationId xmlns:a16="http://schemas.microsoft.com/office/drawing/2014/main" id="{907ACC63-E1AE-40A2-A167-665AF37D3BE9}"/>
              </a:ext>
              <a:ext uri="{C183D7F6-B498-43B3-948B-1728B52AA6E4}">
                <adec:decorative xmlns:adec="http://schemas.microsoft.com/office/drawing/2017/decorative" val="1"/>
              </a:ext>
            </a:extLst>
          </p:cNvPr>
          <p:cNvGrpSpPr/>
          <p:nvPr/>
        </p:nvGrpSpPr>
        <p:grpSpPr>
          <a:xfrm>
            <a:off x="8066604" y="4964705"/>
            <a:ext cx="2257911" cy="1281103"/>
            <a:chOff x="7871511" y="5205645"/>
            <a:chExt cx="2303187" cy="1306792"/>
          </a:xfrm>
        </p:grpSpPr>
        <p:sp>
          <p:nvSpPr>
            <p:cNvPr id="160" name="Rectangle: Rounded Corners 159">
              <a:extLst>
                <a:ext uri="{FF2B5EF4-FFF2-40B4-BE49-F238E27FC236}">
                  <a16:creationId xmlns:a16="http://schemas.microsoft.com/office/drawing/2014/main" id="{4CEA979D-82A0-4886-AA71-BBFF8CE015E5}"/>
                </a:ext>
              </a:extLst>
            </p:cNvPr>
            <p:cNvSpPr/>
            <p:nvPr/>
          </p:nvSpPr>
          <p:spPr bwMode="auto">
            <a:xfrm>
              <a:off x="7873584" y="5502698"/>
              <a:ext cx="2301114" cy="1009739"/>
            </a:xfrm>
            <a:prstGeom prst="roundRect">
              <a:avLst>
                <a:gd name="adj" fmla="val 3125"/>
              </a:avLst>
            </a:prstGeom>
            <a:no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a:solidFill>
                  <a:srgbClr val="3C3C41"/>
                </a:solidFill>
                <a:latin typeface="Segoe UI"/>
                <a:cs typeface="Segoe UI" pitchFamily="34" charset="0"/>
              </a:endParaRPr>
            </a:p>
          </p:txBody>
        </p:sp>
        <p:sp>
          <p:nvSpPr>
            <p:cNvPr id="161" name="Title 1">
              <a:extLst>
                <a:ext uri="{FF2B5EF4-FFF2-40B4-BE49-F238E27FC236}">
                  <a16:creationId xmlns:a16="http://schemas.microsoft.com/office/drawing/2014/main" id="{A1833D6E-83B8-4C7D-A2DC-905FFEBEE389}"/>
                </a:ext>
              </a:extLst>
            </p:cNvPr>
            <p:cNvSpPr txBox="1">
              <a:spLocks/>
            </p:cNvSpPr>
            <p:nvPr/>
          </p:nvSpPr>
          <p:spPr>
            <a:xfrm>
              <a:off x="7871511" y="5205645"/>
              <a:ext cx="505099" cy="24622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Container runtime</a:t>
              </a:r>
            </a:p>
          </p:txBody>
        </p:sp>
        <p:sp>
          <p:nvSpPr>
            <p:cNvPr id="162" name="Rectangle: Rounded Corners 161">
              <a:extLst>
                <a:ext uri="{FF2B5EF4-FFF2-40B4-BE49-F238E27FC236}">
                  <a16:creationId xmlns:a16="http://schemas.microsoft.com/office/drawing/2014/main" id="{D01835FB-38BF-45C6-BE02-6851681D871B}"/>
                </a:ext>
              </a:extLst>
            </p:cNvPr>
            <p:cNvSpPr/>
            <p:nvPr/>
          </p:nvSpPr>
          <p:spPr bwMode="auto">
            <a:xfrm>
              <a:off x="7993662" y="5820799"/>
              <a:ext cx="968156" cy="546759"/>
            </a:xfrm>
            <a:prstGeom prst="roundRect">
              <a:avLst>
                <a:gd name="adj" fmla="val 3125"/>
              </a:avLst>
            </a:prstGeom>
            <a:no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a:solidFill>
                  <a:srgbClr val="3C3C41"/>
                </a:solidFill>
                <a:latin typeface="Segoe UI"/>
                <a:cs typeface="Segoe UI" pitchFamily="34" charset="0"/>
              </a:endParaRPr>
            </a:p>
          </p:txBody>
        </p:sp>
        <p:sp>
          <p:nvSpPr>
            <p:cNvPr id="163" name="Rectangle: Rounded Corners 162">
              <a:extLst>
                <a:ext uri="{FF2B5EF4-FFF2-40B4-BE49-F238E27FC236}">
                  <a16:creationId xmlns:a16="http://schemas.microsoft.com/office/drawing/2014/main" id="{391FB6F6-9CD0-4954-900A-3E3F1D35C725}"/>
                </a:ext>
              </a:extLst>
            </p:cNvPr>
            <p:cNvSpPr/>
            <p:nvPr/>
          </p:nvSpPr>
          <p:spPr bwMode="auto">
            <a:xfrm>
              <a:off x="9086465" y="5820799"/>
              <a:ext cx="968156" cy="546759"/>
            </a:xfrm>
            <a:prstGeom prst="roundRect">
              <a:avLst>
                <a:gd name="adj" fmla="val 3125"/>
              </a:avLst>
            </a:prstGeom>
            <a:noFill/>
            <a:ln w="12700">
              <a:solidFill>
                <a:srgbClr val="000000"/>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defRPr/>
              </a:pPr>
              <a:endParaRPr lang="en-US" sz="1153" dirty="0">
                <a:solidFill>
                  <a:srgbClr val="3C3C41"/>
                </a:solidFill>
                <a:latin typeface="Segoe UI"/>
                <a:cs typeface="Segoe UI" pitchFamily="34" charset="0"/>
              </a:endParaRPr>
            </a:p>
          </p:txBody>
        </p:sp>
        <p:sp>
          <p:nvSpPr>
            <p:cNvPr id="164" name="Title 1">
              <a:extLst>
                <a:ext uri="{FF2B5EF4-FFF2-40B4-BE49-F238E27FC236}">
                  <a16:creationId xmlns:a16="http://schemas.microsoft.com/office/drawing/2014/main" id="{D5F2DC54-BF0B-4CDB-B215-26BC09D433A1}"/>
                </a:ext>
              </a:extLst>
            </p:cNvPr>
            <p:cNvSpPr txBox="1">
              <a:spLocks/>
            </p:cNvSpPr>
            <p:nvPr/>
          </p:nvSpPr>
          <p:spPr>
            <a:xfrm>
              <a:off x="7993662" y="5647577"/>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Pods</a:t>
              </a:r>
            </a:p>
          </p:txBody>
        </p:sp>
        <p:sp>
          <p:nvSpPr>
            <p:cNvPr id="165" name="Title 1">
              <a:extLst>
                <a:ext uri="{FF2B5EF4-FFF2-40B4-BE49-F238E27FC236}">
                  <a16:creationId xmlns:a16="http://schemas.microsoft.com/office/drawing/2014/main" id="{095C9D11-9E9A-466A-9967-89AF1A9E14E0}"/>
                </a:ext>
              </a:extLst>
            </p:cNvPr>
            <p:cNvSpPr txBox="1">
              <a:spLocks/>
            </p:cNvSpPr>
            <p:nvPr/>
          </p:nvSpPr>
          <p:spPr>
            <a:xfrm>
              <a:off x="9086465" y="5647577"/>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Pods</a:t>
              </a:r>
            </a:p>
          </p:txBody>
        </p:sp>
        <p:sp>
          <p:nvSpPr>
            <p:cNvPr id="166" name="Title 1">
              <a:extLst>
                <a:ext uri="{FF2B5EF4-FFF2-40B4-BE49-F238E27FC236}">
                  <a16:creationId xmlns:a16="http://schemas.microsoft.com/office/drawing/2014/main" id="{E2DB93E9-97F3-471A-AA72-7921500698AD}"/>
                </a:ext>
              </a:extLst>
            </p:cNvPr>
            <p:cNvSpPr txBox="1">
              <a:spLocks/>
            </p:cNvSpPr>
            <p:nvPr/>
          </p:nvSpPr>
          <p:spPr>
            <a:xfrm>
              <a:off x="8176997" y="5873650"/>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a:solidFill>
                    <a:srgbClr val="3C3C41"/>
                  </a:solidFill>
                  <a:latin typeface="Segoe UI Semibold" panose="020B0702040204020203" pitchFamily="34" charset="0"/>
                  <a:cs typeface="Segoe UI Semibold" panose="020B0702040204020203" pitchFamily="34" charset="0"/>
                </a:rPr>
                <a:t>Containers</a:t>
              </a:r>
            </a:p>
          </p:txBody>
        </p:sp>
        <p:sp>
          <p:nvSpPr>
            <p:cNvPr id="167" name="Title 1">
              <a:extLst>
                <a:ext uri="{FF2B5EF4-FFF2-40B4-BE49-F238E27FC236}">
                  <a16:creationId xmlns:a16="http://schemas.microsoft.com/office/drawing/2014/main" id="{244C915B-5C1E-4174-8FD7-42DEAF41C8BB}"/>
                </a:ext>
              </a:extLst>
            </p:cNvPr>
            <p:cNvSpPr txBox="1">
              <a:spLocks/>
            </p:cNvSpPr>
            <p:nvPr/>
          </p:nvSpPr>
          <p:spPr>
            <a:xfrm>
              <a:off x="9269800" y="5873650"/>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a:solidFill>
                    <a:srgbClr val="3C3C41"/>
                  </a:solidFill>
                  <a:latin typeface="Segoe UI Semibold" panose="020B0702040204020203" pitchFamily="34" charset="0"/>
                  <a:cs typeface="Segoe UI Semibold" panose="020B0702040204020203" pitchFamily="34" charset="0"/>
                </a:rPr>
                <a:t>Containers</a:t>
              </a:r>
            </a:p>
          </p:txBody>
        </p:sp>
        <p:sp>
          <p:nvSpPr>
            <p:cNvPr id="173" name="Freeform: Shape 172">
              <a:extLst>
                <a:ext uri="{FF2B5EF4-FFF2-40B4-BE49-F238E27FC236}">
                  <a16:creationId xmlns:a16="http://schemas.microsoft.com/office/drawing/2014/main" id="{C03E8594-9F9D-4B54-B1D7-AA4F26194086}"/>
                </a:ext>
              </a:extLst>
            </p:cNvPr>
            <p:cNvSpPr/>
            <p:nvPr/>
          </p:nvSpPr>
          <p:spPr>
            <a:xfrm>
              <a:off x="8140720" y="6057748"/>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74" name="Freeform: Shape 173">
              <a:extLst>
                <a:ext uri="{FF2B5EF4-FFF2-40B4-BE49-F238E27FC236}">
                  <a16:creationId xmlns:a16="http://schemas.microsoft.com/office/drawing/2014/main" id="{7C8AED67-C180-480B-8CAD-545E98051B90}"/>
                </a:ext>
              </a:extLst>
            </p:cNvPr>
            <p:cNvSpPr/>
            <p:nvPr/>
          </p:nvSpPr>
          <p:spPr>
            <a:xfrm>
              <a:off x="8386292" y="6057748"/>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75" name="Freeform: Shape 174">
              <a:extLst>
                <a:ext uri="{FF2B5EF4-FFF2-40B4-BE49-F238E27FC236}">
                  <a16:creationId xmlns:a16="http://schemas.microsoft.com/office/drawing/2014/main" id="{8E419546-3603-4CFC-98C6-BFE0A0FA0BA5}"/>
                </a:ext>
              </a:extLst>
            </p:cNvPr>
            <p:cNvSpPr/>
            <p:nvPr/>
          </p:nvSpPr>
          <p:spPr>
            <a:xfrm>
              <a:off x="8631863" y="6057748"/>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70" name="Freeform: Shape 169">
              <a:extLst>
                <a:ext uri="{FF2B5EF4-FFF2-40B4-BE49-F238E27FC236}">
                  <a16:creationId xmlns:a16="http://schemas.microsoft.com/office/drawing/2014/main" id="{4B389378-BF10-4E19-81A8-50FFF0D20683}"/>
                </a:ext>
              </a:extLst>
            </p:cNvPr>
            <p:cNvSpPr/>
            <p:nvPr/>
          </p:nvSpPr>
          <p:spPr>
            <a:xfrm>
              <a:off x="9233523" y="6057748"/>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71" name="Freeform: Shape 170">
              <a:extLst>
                <a:ext uri="{FF2B5EF4-FFF2-40B4-BE49-F238E27FC236}">
                  <a16:creationId xmlns:a16="http://schemas.microsoft.com/office/drawing/2014/main" id="{06A50B9B-4792-42FE-9010-011B6F72131B}"/>
                </a:ext>
              </a:extLst>
            </p:cNvPr>
            <p:cNvSpPr/>
            <p:nvPr/>
          </p:nvSpPr>
          <p:spPr>
            <a:xfrm>
              <a:off x="9479095" y="6057748"/>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sp>
          <p:nvSpPr>
            <p:cNvPr id="172" name="Freeform: Shape 171">
              <a:extLst>
                <a:ext uri="{FF2B5EF4-FFF2-40B4-BE49-F238E27FC236}">
                  <a16:creationId xmlns:a16="http://schemas.microsoft.com/office/drawing/2014/main" id="{B0888999-9FD3-405C-BA87-49648962150D}"/>
                </a:ext>
              </a:extLst>
            </p:cNvPr>
            <p:cNvSpPr/>
            <p:nvPr/>
          </p:nvSpPr>
          <p:spPr>
            <a:xfrm>
              <a:off x="9724666" y="6057748"/>
              <a:ext cx="182897" cy="200439"/>
            </a:xfrm>
            <a:custGeom>
              <a:avLst/>
              <a:gdLst>
                <a:gd name="connsiteX0" fmla="*/ 543418 w 543418"/>
                <a:gd name="connsiteY0" fmla="*/ 149230 h 595539"/>
                <a:gd name="connsiteX1" fmla="*/ 543418 w 543418"/>
                <a:gd name="connsiteY1" fmla="*/ 446971 h 595539"/>
                <a:gd name="connsiteX2" fmla="*/ 271403 w 543418"/>
                <a:gd name="connsiteY2" fmla="*/ 595539 h 595539"/>
                <a:gd name="connsiteX3" fmla="*/ 271403 w 543418"/>
                <a:gd name="connsiteY3" fmla="*/ 297798 h 595539"/>
                <a:gd name="connsiteX4" fmla="*/ 0 w 543418"/>
                <a:gd name="connsiteY4" fmla="*/ 149230 h 595539"/>
                <a:gd name="connsiteX5" fmla="*/ 271403 w 543418"/>
                <a:gd name="connsiteY5" fmla="*/ 297798 h 595539"/>
                <a:gd name="connsiteX6" fmla="*/ 271403 w 543418"/>
                <a:gd name="connsiteY6" fmla="*/ 595539 h 595539"/>
                <a:gd name="connsiteX7" fmla="*/ 0 w 543418"/>
                <a:gd name="connsiteY7" fmla="*/ 446971 h 595539"/>
                <a:gd name="connsiteX8" fmla="*/ 271403 w 543418"/>
                <a:gd name="connsiteY8" fmla="*/ 0 h 595539"/>
                <a:gd name="connsiteX9" fmla="*/ 543418 w 543418"/>
                <a:gd name="connsiteY9" fmla="*/ 148567 h 595539"/>
                <a:gd name="connsiteX10" fmla="*/ 271403 w 543418"/>
                <a:gd name="connsiteY10" fmla="*/ 297134 h 595539"/>
                <a:gd name="connsiteX11" fmla="*/ 0 w 543418"/>
                <a:gd name="connsiteY11" fmla="*/ 148567 h 595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3418" h="595539">
                  <a:moveTo>
                    <a:pt x="543418" y="149230"/>
                  </a:moveTo>
                  <a:lnTo>
                    <a:pt x="543418" y="446971"/>
                  </a:lnTo>
                  <a:lnTo>
                    <a:pt x="271403" y="595539"/>
                  </a:lnTo>
                  <a:lnTo>
                    <a:pt x="271403" y="297798"/>
                  </a:lnTo>
                  <a:close/>
                  <a:moveTo>
                    <a:pt x="0" y="149230"/>
                  </a:moveTo>
                  <a:lnTo>
                    <a:pt x="271403" y="297798"/>
                  </a:lnTo>
                  <a:lnTo>
                    <a:pt x="271403" y="595539"/>
                  </a:lnTo>
                  <a:lnTo>
                    <a:pt x="0" y="446971"/>
                  </a:lnTo>
                  <a:close/>
                  <a:moveTo>
                    <a:pt x="271403" y="0"/>
                  </a:moveTo>
                  <a:lnTo>
                    <a:pt x="543418" y="148567"/>
                  </a:lnTo>
                  <a:lnTo>
                    <a:pt x="271403" y="297134"/>
                  </a:lnTo>
                  <a:lnTo>
                    <a:pt x="0" y="148567"/>
                  </a:lnTo>
                  <a:close/>
                </a:path>
              </a:pathLst>
            </a:custGeom>
            <a:noFill/>
            <a:ln w="12700" cap="rnd">
              <a:solidFill>
                <a:srgbClr val="000000"/>
              </a:solidFill>
              <a:prstDash val="solid"/>
              <a:round/>
            </a:ln>
          </p:spPr>
          <p:txBody>
            <a:bodyPr wrap="square">
              <a:noAutofit/>
            </a:bodyPr>
            <a:lstStyle/>
            <a:p>
              <a:pPr defTabSz="896354">
                <a:defRPr/>
              </a:pPr>
              <a:endParaRPr lang="en-US" sz="1730">
                <a:solidFill>
                  <a:srgbClr val="3C3C41"/>
                </a:solidFill>
                <a:latin typeface="Segoe UI"/>
              </a:endParaRPr>
            </a:p>
          </p:txBody>
        </p:sp>
      </p:grpSp>
      <p:cxnSp>
        <p:nvCxnSpPr>
          <p:cNvPr id="176" name="Straight Arrow Connector 175">
            <a:extLst>
              <a:ext uri="{FF2B5EF4-FFF2-40B4-BE49-F238E27FC236}">
                <a16:creationId xmlns:a16="http://schemas.microsoft.com/office/drawing/2014/main" id="{ACCD2627-A4D9-4EEF-90FE-CFEF4171350F}"/>
              </a:ext>
              <a:ext uri="{C183D7F6-B498-43B3-948B-1728B52AA6E4}">
                <adec:decorative xmlns:adec="http://schemas.microsoft.com/office/drawing/2017/decorative" val="1"/>
              </a:ext>
            </a:extLst>
          </p:cNvPr>
          <p:cNvCxnSpPr>
            <a:cxnSpLocks/>
          </p:cNvCxnSpPr>
          <p:nvPr/>
        </p:nvCxnSpPr>
        <p:spPr>
          <a:xfrm flipH="1">
            <a:off x="8658914" y="4905705"/>
            <a:ext cx="1" cy="717140"/>
          </a:xfrm>
          <a:prstGeom prst="straightConnector1">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7" name="Straight Arrow Connector 176">
            <a:extLst>
              <a:ext uri="{FF2B5EF4-FFF2-40B4-BE49-F238E27FC236}">
                <a16:creationId xmlns:a16="http://schemas.microsoft.com/office/drawing/2014/main" id="{1334ABB7-74F0-4724-8EA4-34B77E51020C}"/>
              </a:ext>
              <a:ext uri="{C183D7F6-B498-43B3-948B-1728B52AA6E4}">
                <adec:decorative xmlns:adec="http://schemas.microsoft.com/office/drawing/2017/decorative" val="1"/>
              </a:ext>
            </a:extLst>
          </p:cNvPr>
          <p:cNvCxnSpPr>
            <a:cxnSpLocks/>
          </p:cNvCxnSpPr>
          <p:nvPr/>
        </p:nvCxnSpPr>
        <p:spPr>
          <a:xfrm flipH="1">
            <a:off x="9731235" y="4905706"/>
            <a:ext cx="1" cy="622114"/>
          </a:xfrm>
          <a:prstGeom prst="straightConnector1">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8" name="Connector: Elbow 177">
            <a:extLst>
              <a:ext uri="{FF2B5EF4-FFF2-40B4-BE49-F238E27FC236}">
                <a16:creationId xmlns:a16="http://schemas.microsoft.com/office/drawing/2014/main" id="{0F16C869-BB0D-41AA-8E4F-27C6EC4FA157}"/>
              </a:ext>
              <a:ext uri="{C183D7F6-B498-43B3-948B-1728B52AA6E4}">
                <adec:decorative xmlns:adec="http://schemas.microsoft.com/office/drawing/2017/decorative" val="1"/>
              </a:ext>
            </a:extLst>
          </p:cNvPr>
          <p:cNvCxnSpPr>
            <a:cxnSpLocks/>
          </p:cNvCxnSpPr>
          <p:nvPr/>
        </p:nvCxnSpPr>
        <p:spPr>
          <a:xfrm rot="16200000" flipH="1">
            <a:off x="8783620" y="4827875"/>
            <a:ext cx="713873" cy="869532"/>
          </a:xfrm>
          <a:prstGeom prst="bentConnector3">
            <a:avLst>
              <a:gd name="adj1" fmla="val 37502"/>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9" name="Connector: Elbow 178">
            <a:extLst>
              <a:ext uri="{FF2B5EF4-FFF2-40B4-BE49-F238E27FC236}">
                <a16:creationId xmlns:a16="http://schemas.microsoft.com/office/drawing/2014/main" id="{DE5E04B2-CAEC-492A-B4FE-9C6092CBAFB9}"/>
              </a:ext>
              <a:ext uri="{C183D7F6-B498-43B3-948B-1728B52AA6E4}">
                <adec:decorative xmlns:adec="http://schemas.microsoft.com/office/drawing/2017/decorative" val="1"/>
              </a:ext>
            </a:extLst>
          </p:cNvPr>
          <p:cNvCxnSpPr>
            <a:cxnSpLocks/>
          </p:cNvCxnSpPr>
          <p:nvPr/>
        </p:nvCxnSpPr>
        <p:spPr>
          <a:xfrm rot="5400000">
            <a:off x="8942455" y="4780206"/>
            <a:ext cx="618533" cy="869532"/>
          </a:xfrm>
          <a:prstGeom prst="bentConnector3">
            <a:avLst>
              <a:gd name="adj1" fmla="val 21704"/>
            </a:avLst>
          </a:prstGeom>
          <a:ln w="127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0" name="Connector: Elbow 179">
            <a:extLst>
              <a:ext uri="{FF2B5EF4-FFF2-40B4-BE49-F238E27FC236}">
                <a16:creationId xmlns:a16="http://schemas.microsoft.com/office/drawing/2014/main" id="{E84D0993-01B5-407D-A48E-2C35BD74A726}"/>
              </a:ext>
              <a:ext uri="{C183D7F6-B498-43B3-948B-1728B52AA6E4}">
                <adec:decorative xmlns:adec="http://schemas.microsoft.com/office/drawing/2017/decorative" val="1"/>
              </a:ext>
            </a:extLst>
          </p:cNvPr>
          <p:cNvCxnSpPr>
            <a:cxnSpLocks/>
            <a:endCxn id="117" idx="1"/>
          </p:cNvCxnSpPr>
          <p:nvPr/>
        </p:nvCxnSpPr>
        <p:spPr>
          <a:xfrm flipV="1">
            <a:off x="6354521" y="2069580"/>
            <a:ext cx="2089719" cy="1097793"/>
          </a:xfrm>
          <a:prstGeom prst="bentConnector3">
            <a:avLst/>
          </a:prstGeom>
          <a:ln w="12700">
            <a:solidFill>
              <a:srgbClr val="00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1" name="Connector: Elbow 180">
            <a:extLst>
              <a:ext uri="{FF2B5EF4-FFF2-40B4-BE49-F238E27FC236}">
                <a16:creationId xmlns:a16="http://schemas.microsoft.com/office/drawing/2014/main" id="{01B9354E-03D5-4143-9ACC-48519E22A872}"/>
              </a:ext>
              <a:ext uri="{C183D7F6-B498-43B3-948B-1728B52AA6E4}">
                <adec:decorative xmlns:adec="http://schemas.microsoft.com/office/drawing/2017/decorative" val="1"/>
              </a:ext>
            </a:extLst>
          </p:cNvPr>
          <p:cNvCxnSpPr>
            <a:cxnSpLocks/>
            <a:endCxn id="150" idx="1"/>
          </p:cNvCxnSpPr>
          <p:nvPr/>
        </p:nvCxnSpPr>
        <p:spPr>
          <a:xfrm>
            <a:off x="6354521" y="3469823"/>
            <a:ext cx="2089719" cy="1174333"/>
          </a:xfrm>
          <a:prstGeom prst="bentConnector3">
            <a:avLst/>
          </a:prstGeom>
          <a:ln w="12700">
            <a:solidFill>
              <a:srgbClr val="000000"/>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17" name="Group 16" descr="internet icon">
            <a:extLst>
              <a:ext uri="{FF2B5EF4-FFF2-40B4-BE49-F238E27FC236}">
                <a16:creationId xmlns:a16="http://schemas.microsoft.com/office/drawing/2014/main" id="{2049839D-7166-4F5A-A7AD-04E355978EA6}"/>
              </a:ext>
            </a:extLst>
          </p:cNvPr>
          <p:cNvGrpSpPr/>
          <p:nvPr/>
        </p:nvGrpSpPr>
        <p:grpSpPr>
          <a:xfrm>
            <a:off x="10846105" y="1550662"/>
            <a:ext cx="896425" cy="557196"/>
            <a:chOff x="10706748" y="1441803"/>
            <a:chExt cx="914400" cy="568369"/>
          </a:xfrm>
        </p:grpSpPr>
        <p:sp>
          <p:nvSpPr>
            <p:cNvPr id="184" name="globe_2" title="Icon of a sphere made of lines">
              <a:extLst>
                <a:ext uri="{FF2B5EF4-FFF2-40B4-BE49-F238E27FC236}">
                  <a16:creationId xmlns:a16="http://schemas.microsoft.com/office/drawing/2014/main" id="{568B1FF9-C532-4C60-A15E-A309D6E3A961}"/>
                </a:ext>
              </a:extLst>
            </p:cNvPr>
            <p:cNvSpPr>
              <a:spLocks noChangeAspect="1" noEditPoints="1"/>
            </p:cNvSpPr>
            <p:nvPr/>
          </p:nvSpPr>
          <p:spPr bwMode="auto">
            <a:xfrm>
              <a:off x="10981771" y="1644412"/>
              <a:ext cx="365760" cy="365760"/>
            </a:xfrm>
            <a:custGeom>
              <a:avLst/>
              <a:gdLst>
                <a:gd name="T0" fmla="*/ 0 w 335"/>
                <a:gd name="T1" fmla="*/ 168 h 335"/>
                <a:gd name="T2" fmla="*/ 168 w 335"/>
                <a:gd name="T3" fmla="*/ 0 h 335"/>
                <a:gd name="T4" fmla="*/ 335 w 335"/>
                <a:gd name="T5" fmla="*/ 168 h 335"/>
                <a:gd name="T6" fmla="*/ 168 w 335"/>
                <a:gd name="T7" fmla="*/ 335 h 335"/>
                <a:gd name="T8" fmla="*/ 0 w 335"/>
                <a:gd name="T9" fmla="*/ 168 h 335"/>
                <a:gd name="T10" fmla="*/ 168 w 335"/>
                <a:gd name="T11" fmla="*/ 335 h 335"/>
                <a:gd name="T12" fmla="*/ 253 w 335"/>
                <a:gd name="T13" fmla="*/ 168 h 335"/>
                <a:gd name="T14" fmla="*/ 168 w 335"/>
                <a:gd name="T15" fmla="*/ 0 h 335"/>
                <a:gd name="T16" fmla="*/ 82 w 335"/>
                <a:gd name="T17" fmla="*/ 168 h 335"/>
                <a:gd name="T18" fmla="*/ 168 w 335"/>
                <a:gd name="T19" fmla="*/ 335 h 335"/>
                <a:gd name="T20" fmla="*/ 8 w 335"/>
                <a:gd name="T21" fmla="*/ 116 h 335"/>
                <a:gd name="T22" fmla="*/ 327 w 335"/>
                <a:gd name="T23" fmla="*/ 116 h 335"/>
                <a:gd name="T24" fmla="*/ 9 w 335"/>
                <a:gd name="T25" fmla="*/ 221 h 335"/>
                <a:gd name="T26" fmla="*/ 326 w 335"/>
                <a:gd name="T27" fmla="*/ 221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5" h="335">
                  <a:moveTo>
                    <a:pt x="0" y="168"/>
                  </a:moveTo>
                  <a:cubicBezTo>
                    <a:pt x="0" y="75"/>
                    <a:pt x="75" y="0"/>
                    <a:pt x="168" y="0"/>
                  </a:cubicBezTo>
                  <a:cubicBezTo>
                    <a:pt x="260" y="0"/>
                    <a:pt x="335" y="75"/>
                    <a:pt x="335" y="168"/>
                  </a:cubicBezTo>
                  <a:cubicBezTo>
                    <a:pt x="335" y="260"/>
                    <a:pt x="260" y="335"/>
                    <a:pt x="168" y="335"/>
                  </a:cubicBezTo>
                  <a:cubicBezTo>
                    <a:pt x="75" y="335"/>
                    <a:pt x="0" y="260"/>
                    <a:pt x="0" y="168"/>
                  </a:cubicBezTo>
                  <a:close/>
                  <a:moveTo>
                    <a:pt x="168" y="335"/>
                  </a:moveTo>
                  <a:cubicBezTo>
                    <a:pt x="215" y="335"/>
                    <a:pt x="253" y="260"/>
                    <a:pt x="253" y="168"/>
                  </a:cubicBezTo>
                  <a:cubicBezTo>
                    <a:pt x="253" y="75"/>
                    <a:pt x="215" y="0"/>
                    <a:pt x="168" y="0"/>
                  </a:cubicBezTo>
                  <a:cubicBezTo>
                    <a:pt x="120" y="0"/>
                    <a:pt x="82" y="75"/>
                    <a:pt x="82" y="168"/>
                  </a:cubicBezTo>
                  <a:cubicBezTo>
                    <a:pt x="82" y="260"/>
                    <a:pt x="120" y="335"/>
                    <a:pt x="168" y="335"/>
                  </a:cubicBezTo>
                  <a:close/>
                  <a:moveTo>
                    <a:pt x="8" y="116"/>
                  </a:moveTo>
                  <a:cubicBezTo>
                    <a:pt x="327" y="116"/>
                    <a:pt x="327" y="116"/>
                    <a:pt x="327" y="116"/>
                  </a:cubicBezTo>
                  <a:moveTo>
                    <a:pt x="9" y="221"/>
                  </a:moveTo>
                  <a:cubicBezTo>
                    <a:pt x="326" y="221"/>
                    <a:pt x="326" y="221"/>
                    <a:pt x="326" y="221"/>
                  </a:cubicBezTo>
                </a:path>
              </a:pathLst>
            </a:custGeom>
            <a:noFill/>
            <a:ln w="15875"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sz="882">
                <a:solidFill>
                  <a:srgbClr val="3C3C41"/>
                </a:solidFill>
                <a:latin typeface="Segoe UI"/>
              </a:endParaRPr>
            </a:p>
          </p:txBody>
        </p:sp>
        <p:sp>
          <p:nvSpPr>
            <p:cNvPr id="185" name="Title 1">
              <a:extLst>
                <a:ext uri="{FF2B5EF4-FFF2-40B4-BE49-F238E27FC236}">
                  <a16:creationId xmlns:a16="http://schemas.microsoft.com/office/drawing/2014/main" id="{66CD84C3-690D-4AC9-8226-5E01D7C2A79A}"/>
                </a:ext>
              </a:extLst>
            </p:cNvPr>
            <p:cNvSpPr txBox="1">
              <a:spLocks/>
            </p:cNvSpPr>
            <p:nvPr/>
          </p:nvSpPr>
          <p:spPr>
            <a:xfrm>
              <a:off x="10706748" y="1441803"/>
              <a:ext cx="914400" cy="153888"/>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980" spc="0" dirty="0">
                  <a:solidFill>
                    <a:srgbClr val="3C3C41"/>
                  </a:solidFill>
                  <a:latin typeface="Segoe UI Semibold" panose="020B0702040204020203" pitchFamily="34" charset="0"/>
                  <a:cs typeface="Segoe UI Semibold" panose="020B0702040204020203" pitchFamily="34" charset="0"/>
                </a:rPr>
                <a:t>Internet</a:t>
              </a:r>
            </a:p>
          </p:txBody>
        </p:sp>
      </p:grpSp>
      <p:cxnSp>
        <p:nvCxnSpPr>
          <p:cNvPr id="5" name="Straight Arrow Connector 4">
            <a:extLst>
              <a:ext uri="{FF2B5EF4-FFF2-40B4-BE49-F238E27FC236}">
                <a16:creationId xmlns:a16="http://schemas.microsoft.com/office/drawing/2014/main" id="{479D2B41-EDC5-48FE-9EBF-2C74E1679BC2}"/>
              </a:ext>
              <a:ext uri="{C183D7F6-B498-43B3-948B-1728B52AA6E4}">
                <adec:decorative xmlns:adec="http://schemas.microsoft.com/office/drawing/2017/decorative" val="1"/>
              </a:ext>
            </a:extLst>
          </p:cNvPr>
          <p:cNvCxnSpPr>
            <a:cxnSpLocks/>
            <a:stCxn id="184" idx="0"/>
          </p:cNvCxnSpPr>
          <p:nvPr/>
        </p:nvCxnSpPr>
        <p:spPr>
          <a:xfrm flipH="1">
            <a:off x="10257977" y="1929108"/>
            <a:ext cx="857745" cy="0"/>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8" name="Group 17" descr="internet icon">
            <a:extLst>
              <a:ext uri="{FF2B5EF4-FFF2-40B4-BE49-F238E27FC236}">
                <a16:creationId xmlns:a16="http://schemas.microsoft.com/office/drawing/2014/main" id="{05F0AF33-03E8-4E3A-B62F-8E8023ABB485}"/>
              </a:ext>
            </a:extLst>
          </p:cNvPr>
          <p:cNvGrpSpPr/>
          <p:nvPr/>
        </p:nvGrpSpPr>
        <p:grpSpPr>
          <a:xfrm>
            <a:off x="10846105" y="4125238"/>
            <a:ext cx="896425" cy="557196"/>
            <a:chOff x="10706748" y="4349344"/>
            <a:chExt cx="914400" cy="568369"/>
          </a:xfrm>
        </p:grpSpPr>
        <p:sp>
          <p:nvSpPr>
            <p:cNvPr id="195" name="globe_2" title="Icon of a sphere made of lines">
              <a:extLst>
                <a:ext uri="{FF2B5EF4-FFF2-40B4-BE49-F238E27FC236}">
                  <a16:creationId xmlns:a16="http://schemas.microsoft.com/office/drawing/2014/main" id="{54EAFA06-EC27-463D-BB1E-BE2D650EBCA5}"/>
                </a:ext>
              </a:extLst>
            </p:cNvPr>
            <p:cNvSpPr>
              <a:spLocks noChangeAspect="1" noEditPoints="1"/>
            </p:cNvSpPr>
            <p:nvPr/>
          </p:nvSpPr>
          <p:spPr bwMode="auto">
            <a:xfrm>
              <a:off x="10981771" y="4551953"/>
              <a:ext cx="365760" cy="365760"/>
            </a:xfrm>
            <a:custGeom>
              <a:avLst/>
              <a:gdLst>
                <a:gd name="T0" fmla="*/ 0 w 335"/>
                <a:gd name="T1" fmla="*/ 168 h 335"/>
                <a:gd name="T2" fmla="*/ 168 w 335"/>
                <a:gd name="T3" fmla="*/ 0 h 335"/>
                <a:gd name="T4" fmla="*/ 335 w 335"/>
                <a:gd name="T5" fmla="*/ 168 h 335"/>
                <a:gd name="T6" fmla="*/ 168 w 335"/>
                <a:gd name="T7" fmla="*/ 335 h 335"/>
                <a:gd name="T8" fmla="*/ 0 w 335"/>
                <a:gd name="T9" fmla="*/ 168 h 335"/>
                <a:gd name="T10" fmla="*/ 168 w 335"/>
                <a:gd name="T11" fmla="*/ 335 h 335"/>
                <a:gd name="T12" fmla="*/ 253 w 335"/>
                <a:gd name="T13" fmla="*/ 168 h 335"/>
                <a:gd name="T14" fmla="*/ 168 w 335"/>
                <a:gd name="T15" fmla="*/ 0 h 335"/>
                <a:gd name="T16" fmla="*/ 82 w 335"/>
                <a:gd name="T17" fmla="*/ 168 h 335"/>
                <a:gd name="T18" fmla="*/ 168 w 335"/>
                <a:gd name="T19" fmla="*/ 335 h 335"/>
                <a:gd name="T20" fmla="*/ 8 w 335"/>
                <a:gd name="T21" fmla="*/ 116 h 335"/>
                <a:gd name="T22" fmla="*/ 327 w 335"/>
                <a:gd name="T23" fmla="*/ 116 h 335"/>
                <a:gd name="T24" fmla="*/ 9 w 335"/>
                <a:gd name="T25" fmla="*/ 221 h 335"/>
                <a:gd name="T26" fmla="*/ 326 w 335"/>
                <a:gd name="T27" fmla="*/ 221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5" h="335">
                  <a:moveTo>
                    <a:pt x="0" y="168"/>
                  </a:moveTo>
                  <a:cubicBezTo>
                    <a:pt x="0" y="75"/>
                    <a:pt x="75" y="0"/>
                    <a:pt x="168" y="0"/>
                  </a:cubicBezTo>
                  <a:cubicBezTo>
                    <a:pt x="260" y="0"/>
                    <a:pt x="335" y="75"/>
                    <a:pt x="335" y="168"/>
                  </a:cubicBezTo>
                  <a:cubicBezTo>
                    <a:pt x="335" y="260"/>
                    <a:pt x="260" y="335"/>
                    <a:pt x="168" y="335"/>
                  </a:cubicBezTo>
                  <a:cubicBezTo>
                    <a:pt x="75" y="335"/>
                    <a:pt x="0" y="260"/>
                    <a:pt x="0" y="168"/>
                  </a:cubicBezTo>
                  <a:close/>
                  <a:moveTo>
                    <a:pt x="168" y="335"/>
                  </a:moveTo>
                  <a:cubicBezTo>
                    <a:pt x="215" y="335"/>
                    <a:pt x="253" y="260"/>
                    <a:pt x="253" y="168"/>
                  </a:cubicBezTo>
                  <a:cubicBezTo>
                    <a:pt x="253" y="75"/>
                    <a:pt x="215" y="0"/>
                    <a:pt x="168" y="0"/>
                  </a:cubicBezTo>
                  <a:cubicBezTo>
                    <a:pt x="120" y="0"/>
                    <a:pt x="82" y="75"/>
                    <a:pt x="82" y="168"/>
                  </a:cubicBezTo>
                  <a:cubicBezTo>
                    <a:pt x="82" y="260"/>
                    <a:pt x="120" y="335"/>
                    <a:pt x="168" y="335"/>
                  </a:cubicBezTo>
                  <a:close/>
                  <a:moveTo>
                    <a:pt x="8" y="116"/>
                  </a:moveTo>
                  <a:cubicBezTo>
                    <a:pt x="327" y="116"/>
                    <a:pt x="327" y="116"/>
                    <a:pt x="327" y="116"/>
                  </a:cubicBezTo>
                  <a:moveTo>
                    <a:pt x="9" y="221"/>
                  </a:moveTo>
                  <a:cubicBezTo>
                    <a:pt x="326" y="221"/>
                    <a:pt x="326" y="221"/>
                    <a:pt x="326" y="221"/>
                  </a:cubicBezTo>
                </a:path>
              </a:pathLst>
            </a:custGeom>
            <a:noFill/>
            <a:ln w="15875"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sz="882">
                <a:solidFill>
                  <a:srgbClr val="3C3C41"/>
                </a:solidFill>
                <a:latin typeface="Segoe UI"/>
              </a:endParaRPr>
            </a:p>
          </p:txBody>
        </p:sp>
        <p:sp>
          <p:nvSpPr>
            <p:cNvPr id="196" name="Title 1">
              <a:extLst>
                <a:ext uri="{FF2B5EF4-FFF2-40B4-BE49-F238E27FC236}">
                  <a16:creationId xmlns:a16="http://schemas.microsoft.com/office/drawing/2014/main" id="{021A644E-AC3C-46C0-9572-CABB2639C883}"/>
                </a:ext>
              </a:extLst>
            </p:cNvPr>
            <p:cNvSpPr txBox="1">
              <a:spLocks/>
            </p:cNvSpPr>
            <p:nvPr/>
          </p:nvSpPr>
          <p:spPr>
            <a:xfrm>
              <a:off x="10706748" y="4349344"/>
              <a:ext cx="914400" cy="153888"/>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980" spc="0">
                  <a:solidFill>
                    <a:srgbClr val="3C3C41"/>
                  </a:solidFill>
                  <a:latin typeface="Segoe UI Semibold" panose="020B0702040204020203" pitchFamily="34" charset="0"/>
                  <a:cs typeface="Segoe UI Semibold" panose="020B0702040204020203" pitchFamily="34" charset="0"/>
                </a:rPr>
                <a:t>Internet</a:t>
              </a:r>
            </a:p>
          </p:txBody>
        </p:sp>
      </p:grpSp>
      <p:cxnSp>
        <p:nvCxnSpPr>
          <p:cNvPr id="194" name="Straight Arrow Connector 193">
            <a:extLst>
              <a:ext uri="{FF2B5EF4-FFF2-40B4-BE49-F238E27FC236}">
                <a16:creationId xmlns:a16="http://schemas.microsoft.com/office/drawing/2014/main" id="{C99936B2-B0AC-4071-9FBA-FAC40F081ED5}"/>
              </a:ext>
              <a:ext uri="{C183D7F6-B498-43B3-948B-1728B52AA6E4}">
                <adec:decorative xmlns:adec="http://schemas.microsoft.com/office/drawing/2017/decorative" val="1"/>
              </a:ext>
            </a:extLst>
          </p:cNvPr>
          <p:cNvCxnSpPr>
            <a:cxnSpLocks/>
            <a:stCxn id="195" idx="0"/>
          </p:cNvCxnSpPr>
          <p:nvPr/>
        </p:nvCxnSpPr>
        <p:spPr>
          <a:xfrm flipH="1">
            <a:off x="10257977" y="4503683"/>
            <a:ext cx="857745" cy="0"/>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8" name="Group 7" descr="user icon">
            <a:extLst>
              <a:ext uri="{FF2B5EF4-FFF2-40B4-BE49-F238E27FC236}">
                <a16:creationId xmlns:a16="http://schemas.microsoft.com/office/drawing/2014/main" id="{CA3F7BD1-916B-4BF4-9D91-D0F16891C9F7}"/>
              </a:ext>
            </a:extLst>
          </p:cNvPr>
          <p:cNvGrpSpPr/>
          <p:nvPr/>
        </p:nvGrpSpPr>
        <p:grpSpPr>
          <a:xfrm>
            <a:off x="5740969" y="1278569"/>
            <a:ext cx="703475" cy="833289"/>
            <a:chOff x="5499242" y="1304924"/>
            <a:chExt cx="717581" cy="849998"/>
          </a:xfrm>
        </p:grpSpPr>
        <p:sp>
          <p:nvSpPr>
            <p:cNvPr id="46" name="Title 1">
              <a:extLst>
                <a:ext uri="{FF2B5EF4-FFF2-40B4-BE49-F238E27FC236}">
                  <a16:creationId xmlns:a16="http://schemas.microsoft.com/office/drawing/2014/main" id="{D56B895A-068A-4E1D-85FB-6DD97A1AC752}"/>
                </a:ext>
              </a:extLst>
            </p:cNvPr>
            <p:cNvSpPr txBox="1">
              <a:spLocks/>
            </p:cNvSpPr>
            <p:nvPr/>
          </p:nvSpPr>
          <p:spPr>
            <a:xfrm>
              <a:off x="5499242" y="1304924"/>
              <a:ext cx="717581" cy="153888"/>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896182">
                <a:lnSpc>
                  <a:spcPct val="100000"/>
                </a:lnSpc>
                <a:defRPr/>
              </a:pPr>
              <a:r>
                <a:rPr lang="en-US" sz="980" spc="0" dirty="0">
                  <a:solidFill>
                    <a:srgbClr val="3C3C41"/>
                  </a:solidFill>
                  <a:latin typeface="Segoe UI Semibold" panose="020B0702040204020203" pitchFamily="34" charset="0"/>
                  <a:cs typeface="Segoe UI Semibold" panose="020B0702040204020203" pitchFamily="34" charset="0"/>
                </a:rPr>
                <a:t>User</a:t>
              </a:r>
            </a:p>
          </p:txBody>
        </p:sp>
        <p:sp>
          <p:nvSpPr>
            <p:cNvPr id="122" name="Rectangle: Rounded Corners 121">
              <a:extLst>
                <a:ext uri="{FF2B5EF4-FFF2-40B4-BE49-F238E27FC236}">
                  <a16:creationId xmlns:a16="http://schemas.microsoft.com/office/drawing/2014/main" id="{8FA4828D-CCA4-4B54-9CD7-1DDE63487BAA}"/>
                </a:ext>
              </a:extLst>
            </p:cNvPr>
            <p:cNvSpPr/>
            <p:nvPr/>
          </p:nvSpPr>
          <p:spPr bwMode="auto">
            <a:xfrm>
              <a:off x="5551583" y="1547191"/>
              <a:ext cx="607731" cy="607731"/>
            </a:xfrm>
            <a:prstGeom prst="roundRect">
              <a:avLst>
                <a:gd name="adj" fmla="val 3125"/>
              </a:avLst>
            </a:prstGeom>
            <a:noFill/>
            <a:ln w="12700">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ctr" anchorCtr="0" forceAA="0" compatLnSpc="1">
              <a:prstTxWarp prst="textNoShape">
                <a:avLst/>
              </a:prstTxWarp>
              <a:noAutofit/>
            </a:bodyPr>
            <a:lstStyle/>
            <a:p>
              <a:pPr algn="ctr" defTabSz="913927" fontAlgn="base">
                <a:lnSpc>
                  <a:spcPct val="90000"/>
                </a:lnSpc>
                <a:spcBef>
                  <a:spcPct val="0"/>
                </a:spcBef>
                <a:spcAft>
                  <a:spcPct val="0"/>
                </a:spcAft>
                <a:defRPr/>
              </a:pPr>
              <a:endParaRPr lang="en-US" sz="1175">
                <a:solidFill>
                  <a:srgbClr val="3C3C41"/>
                </a:solidFill>
                <a:latin typeface="Segoe UI"/>
                <a:cs typeface="Segoe UI" pitchFamily="34" charset="0"/>
              </a:endParaRPr>
            </a:p>
          </p:txBody>
        </p:sp>
        <p:sp>
          <p:nvSpPr>
            <p:cNvPr id="126" name="people_4" title="Icon of a person">
              <a:extLst>
                <a:ext uri="{FF2B5EF4-FFF2-40B4-BE49-F238E27FC236}">
                  <a16:creationId xmlns:a16="http://schemas.microsoft.com/office/drawing/2014/main" id="{F4BACF1F-8901-48A8-9CFA-648882C77BFA}"/>
                </a:ext>
              </a:extLst>
            </p:cNvPr>
            <p:cNvSpPr>
              <a:spLocks noChangeAspect="1" noEditPoints="1"/>
            </p:cNvSpPr>
            <p:nvPr/>
          </p:nvSpPr>
          <p:spPr bwMode="auto">
            <a:xfrm>
              <a:off x="5677647" y="1652278"/>
              <a:ext cx="355603" cy="397557"/>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896214">
                <a:defRPr/>
              </a:pPr>
              <a:endParaRPr lang="en-US">
                <a:solidFill>
                  <a:srgbClr val="3C3C41"/>
                </a:solidFill>
                <a:latin typeface="Segoe UI"/>
              </a:endParaRPr>
            </a:p>
          </p:txBody>
        </p:sp>
      </p:grpSp>
      <p:grpSp>
        <p:nvGrpSpPr>
          <p:cNvPr id="56" name="Group 55">
            <a:extLst>
              <a:ext uri="{FF2B5EF4-FFF2-40B4-BE49-F238E27FC236}">
                <a16:creationId xmlns:a16="http://schemas.microsoft.com/office/drawing/2014/main" id="{6F27ED47-31D7-4AF6-9257-8406CED1D0E0}"/>
              </a:ext>
              <a:ext uri="{C183D7F6-B498-43B3-948B-1728B52AA6E4}">
                <adec:decorative xmlns:adec="http://schemas.microsoft.com/office/drawing/2017/decorative" val="1"/>
              </a:ext>
            </a:extLst>
          </p:cNvPr>
          <p:cNvGrpSpPr/>
          <p:nvPr/>
        </p:nvGrpSpPr>
        <p:grpSpPr>
          <a:xfrm>
            <a:off x="8410693" y="1641779"/>
            <a:ext cx="589663" cy="689351"/>
            <a:chOff x="8579344" y="1674203"/>
            <a:chExt cx="601487" cy="703174"/>
          </a:xfrm>
        </p:grpSpPr>
        <p:grpSp>
          <p:nvGrpSpPr>
            <p:cNvPr id="50" name="Group 49">
              <a:extLst>
                <a:ext uri="{FF2B5EF4-FFF2-40B4-BE49-F238E27FC236}">
                  <a16:creationId xmlns:a16="http://schemas.microsoft.com/office/drawing/2014/main" id="{37E0BDA5-6CD7-42C8-AAFE-4F0D1EB45700}"/>
                </a:ext>
              </a:extLst>
            </p:cNvPr>
            <p:cNvGrpSpPr/>
            <p:nvPr/>
          </p:nvGrpSpPr>
          <p:grpSpPr>
            <a:xfrm>
              <a:off x="8579344" y="1674203"/>
              <a:ext cx="601487" cy="703174"/>
              <a:chOff x="8579344" y="1674203"/>
              <a:chExt cx="601487" cy="703174"/>
            </a:xfrm>
          </p:grpSpPr>
          <p:sp>
            <p:nvSpPr>
              <p:cNvPr id="117" name="Rectangle: Rounded Corners 116">
                <a:extLst>
                  <a:ext uri="{FF2B5EF4-FFF2-40B4-BE49-F238E27FC236}">
                    <a16:creationId xmlns:a16="http://schemas.microsoft.com/office/drawing/2014/main" id="{45D33E23-54B6-409D-9D1E-41D5EAC1DD8F}"/>
                  </a:ext>
                </a:extLst>
              </p:cNvPr>
              <p:cNvSpPr/>
              <p:nvPr/>
            </p:nvSpPr>
            <p:spPr bwMode="auto">
              <a:xfrm>
                <a:off x="8613564" y="1843788"/>
                <a:ext cx="533589" cy="533589"/>
              </a:xfrm>
              <a:prstGeom prst="roundRect">
                <a:avLst>
                  <a:gd name="adj" fmla="val 3125"/>
                </a:avLst>
              </a:prstGeom>
              <a:solidFill>
                <a:srgbClr val="0078D4">
                  <a:alpha val="1000"/>
                </a:srgbClr>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3C3C41"/>
                  </a:solidFill>
                  <a:latin typeface="Segoe UI"/>
                  <a:cs typeface="Segoe UI" pitchFamily="34" charset="0"/>
                </a:endParaRPr>
              </a:p>
            </p:txBody>
          </p:sp>
          <p:sp>
            <p:nvSpPr>
              <p:cNvPr id="119" name="Title 1">
                <a:extLst>
                  <a:ext uri="{FF2B5EF4-FFF2-40B4-BE49-F238E27FC236}">
                    <a16:creationId xmlns:a16="http://schemas.microsoft.com/office/drawing/2014/main" id="{CDEC56B9-8138-4AEB-9567-79A98472D27B}"/>
                  </a:ext>
                </a:extLst>
              </p:cNvPr>
              <p:cNvSpPr txBox="1">
                <a:spLocks/>
              </p:cNvSpPr>
              <p:nvPr/>
            </p:nvSpPr>
            <p:spPr>
              <a:xfrm>
                <a:off x="8579344" y="1674203"/>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kubelet</a:t>
                </a:r>
              </a:p>
            </p:txBody>
          </p:sp>
        </p:grpSp>
        <p:grpSp>
          <p:nvGrpSpPr>
            <p:cNvPr id="55" name="Group 54">
              <a:extLst>
                <a:ext uri="{FF2B5EF4-FFF2-40B4-BE49-F238E27FC236}">
                  <a16:creationId xmlns:a16="http://schemas.microsoft.com/office/drawing/2014/main" id="{FF362CEC-CCB3-445F-9185-143D5EBAE097}"/>
                </a:ext>
              </a:extLst>
            </p:cNvPr>
            <p:cNvGrpSpPr/>
            <p:nvPr/>
          </p:nvGrpSpPr>
          <p:grpSpPr>
            <a:xfrm>
              <a:off x="8721381" y="1977370"/>
              <a:ext cx="317954" cy="266424"/>
              <a:chOff x="8721381" y="1977370"/>
              <a:chExt cx="317954" cy="266424"/>
            </a:xfrm>
          </p:grpSpPr>
          <p:cxnSp>
            <p:nvCxnSpPr>
              <p:cNvPr id="30" name="Straight Connector 29">
                <a:extLst>
                  <a:ext uri="{FF2B5EF4-FFF2-40B4-BE49-F238E27FC236}">
                    <a16:creationId xmlns:a16="http://schemas.microsoft.com/office/drawing/2014/main" id="{52A3A3D7-2B2B-4B64-9138-638B34794052}"/>
                  </a:ext>
                </a:extLst>
              </p:cNvPr>
              <p:cNvCxnSpPr>
                <a:stCxn id="28" idx="2"/>
                <a:endCxn id="169" idx="6"/>
              </p:cNvCxnSpPr>
              <p:nvPr/>
            </p:nvCxnSpPr>
            <p:spPr>
              <a:xfrm flipH="1">
                <a:off x="8780036" y="2122095"/>
                <a:ext cx="125541" cy="0"/>
              </a:xfrm>
              <a:prstGeom prst="line">
                <a:avLst/>
              </a:prstGeom>
              <a:solidFill>
                <a:srgbClr val="D7EAF8"/>
              </a:solidFill>
              <a:ln w="12700">
                <a:solidFill>
                  <a:srgbClr val="0078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8A6DA054-69C0-4A79-ABCB-5765B14C6628}"/>
                  </a:ext>
                </a:extLst>
              </p:cNvPr>
              <p:cNvCxnSpPr>
                <a:cxnSpLocks/>
              </p:cNvCxnSpPr>
              <p:nvPr/>
            </p:nvCxnSpPr>
            <p:spPr>
              <a:xfrm flipH="1" flipV="1">
                <a:off x="8859967" y="2005994"/>
                <a:ext cx="88397" cy="114483"/>
              </a:xfrm>
              <a:prstGeom prst="line">
                <a:avLst/>
              </a:prstGeom>
              <a:solidFill>
                <a:srgbClr val="D7EAF8"/>
              </a:solidFill>
              <a:ln w="12700">
                <a:solidFill>
                  <a:srgbClr val="0078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5534CE63-E17B-4E86-BDF1-48D4FBDE7F2F}"/>
                  </a:ext>
                </a:extLst>
              </p:cNvPr>
              <p:cNvCxnSpPr>
                <a:cxnSpLocks/>
              </p:cNvCxnSpPr>
              <p:nvPr/>
            </p:nvCxnSpPr>
            <p:spPr>
              <a:xfrm flipH="1">
                <a:off x="8841373" y="2120475"/>
                <a:ext cx="125830" cy="98785"/>
              </a:xfrm>
              <a:prstGeom prst="line">
                <a:avLst/>
              </a:prstGeom>
              <a:solidFill>
                <a:srgbClr val="D7EAF8"/>
              </a:solidFill>
              <a:ln w="12700">
                <a:solidFill>
                  <a:srgbClr val="0078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319865E8-2D40-48A3-87BB-32E54FF4E8A5}"/>
                  </a:ext>
                </a:extLst>
              </p:cNvPr>
              <p:cNvCxnSpPr>
                <a:cxnSpLocks/>
              </p:cNvCxnSpPr>
              <p:nvPr/>
            </p:nvCxnSpPr>
            <p:spPr>
              <a:xfrm flipH="1" flipV="1">
                <a:off x="8952713" y="2137866"/>
                <a:ext cx="55066" cy="75354"/>
              </a:xfrm>
              <a:prstGeom prst="line">
                <a:avLst/>
              </a:prstGeom>
              <a:solidFill>
                <a:srgbClr val="D7EAF8"/>
              </a:solidFill>
              <a:ln w="12700">
                <a:solidFill>
                  <a:srgbClr val="0078D4"/>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30DA8863-82D2-48EC-A198-46DFCD81FCDD}"/>
                  </a:ext>
                </a:extLst>
              </p:cNvPr>
              <p:cNvSpPr/>
              <p:nvPr/>
            </p:nvSpPr>
            <p:spPr bwMode="auto">
              <a:xfrm>
                <a:off x="8905577" y="2079335"/>
                <a:ext cx="85519" cy="85519"/>
              </a:xfrm>
              <a:prstGeom prst="ellipse">
                <a:avLst/>
              </a:prstGeom>
              <a:solidFill>
                <a:srgbClr val="D7EAF8"/>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59" name="Oval 158">
                <a:extLst>
                  <a:ext uri="{FF2B5EF4-FFF2-40B4-BE49-F238E27FC236}">
                    <a16:creationId xmlns:a16="http://schemas.microsoft.com/office/drawing/2014/main" id="{08F1BDEE-F3BE-4B5A-A8AA-35FE7E23D9C9}"/>
                  </a:ext>
                </a:extLst>
              </p:cNvPr>
              <p:cNvSpPr/>
              <p:nvPr/>
            </p:nvSpPr>
            <p:spPr bwMode="auto">
              <a:xfrm>
                <a:off x="8980680" y="2185139"/>
                <a:ext cx="58655" cy="58655"/>
              </a:xfrm>
              <a:prstGeom prst="ellipse">
                <a:avLst/>
              </a:prstGeom>
              <a:solidFill>
                <a:srgbClr val="D7EAF8"/>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68" name="Oval 167">
                <a:extLst>
                  <a:ext uri="{FF2B5EF4-FFF2-40B4-BE49-F238E27FC236}">
                    <a16:creationId xmlns:a16="http://schemas.microsoft.com/office/drawing/2014/main" id="{56E6B0ED-4A42-4812-A20F-925A11656F81}"/>
                  </a:ext>
                </a:extLst>
              </p:cNvPr>
              <p:cNvSpPr/>
              <p:nvPr/>
            </p:nvSpPr>
            <p:spPr bwMode="auto">
              <a:xfrm>
                <a:off x="8835407" y="1977370"/>
                <a:ext cx="58655" cy="58655"/>
              </a:xfrm>
              <a:prstGeom prst="ellipse">
                <a:avLst/>
              </a:prstGeom>
              <a:solidFill>
                <a:srgbClr val="D7EAF8"/>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69" name="Oval 168">
                <a:extLst>
                  <a:ext uri="{FF2B5EF4-FFF2-40B4-BE49-F238E27FC236}">
                    <a16:creationId xmlns:a16="http://schemas.microsoft.com/office/drawing/2014/main" id="{34A7091A-14B4-44E8-AE48-A43469156F22}"/>
                  </a:ext>
                </a:extLst>
              </p:cNvPr>
              <p:cNvSpPr/>
              <p:nvPr/>
            </p:nvSpPr>
            <p:spPr bwMode="auto">
              <a:xfrm>
                <a:off x="8721381" y="2092767"/>
                <a:ext cx="58655" cy="58655"/>
              </a:xfrm>
              <a:prstGeom prst="ellipse">
                <a:avLst/>
              </a:prstGeom>
              <a:solidFill>
                <a:srgbClr val="D7EAF8"/>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82" name="Oval 181">
                <a:extLst>
                  <a:ext uri="{FF2B5EF4-FFF2-40B4-BE49-F238E27FC236}">
                    <a16:creationId xmlns:a16="http://schemas.microsoft.com/office/drawing/2014/main" id="{6C117586-1F68-4A21-98DF-E2511F0FD367}"/>
                  </a:ext>
                </a:extLst>
              </p:cNvPr>
              <p:cNvSpPr/>
              <p:nvPr/>
            </p:nvSpPr>
            <p:spPr bwMode="auto">
              <a:xfrm>
                <a:off x="8822798" y="2191496"/>
                <a:ext cx="45719" cy="45719"/>
              </a:xfrm>
              <a:prstGeom prst="ellipse">
                <a:avLst/>
              </a:prstGeom>
              <a:solidFill>
                <a:srgbClr val="D7EAF8"/>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grpSp>
        <p:nvGrpSpPr>
          <p:cNvPr id="57" name="Group 56">
            <a:extLst>
              <a:ext uri="{FF2B5EF4-FFF2-40B4-BE49-F238E27FC236}">
                <a16:creationId xmlns:a16="http://schemas.microsoft.com/office/drawing/2014/main" id="{C04D05C6-9C2C-4A91-800C-62DAF5EF2E34}"/>
              </a:ext>
              <a:ext uri="{C183D7F6-B498-43B3-948B-1728B52AA6E4}">
                <adec:decorative xmlns:adec="http://schemas.microsoft.com/office/drawing/2017/decorative" val="1"/>
              </a:ext>
            </a:extLst>
          </p:cNvPr>
          <p:cNvGrpSpPr/>
          <p:nvPr/>
        </p:nvGrpSpPr>
        <p:grpSpPr>
          <a:xfrm>
            <a:off x="8410693" y="4216354"/>
            <a:ext cx="589663" cy="689351"/>
            <a:chOff x="8579344" y="4300404"/>
            <a:chExt cx="601487" cy="703174"/>
          </a:xfrm>
        </p:grpSpPr>
        <p:grpSp>
          <p:nvGrpSpPr>
            <p:cNvPr id="51" name="Group 50">
              <a:extLst>
                <a:ext uri="{FF2B5EF4-FFF2-40B4-BE49-F238E27FC236}">
                  <a16:creationId xmlns:a16="http://schemas.microsoft.com/office/drawing/2014/main" id="{27A0AB8C-54BF-4817-BF85-7A59AC3D79D6}"/>
                </a:ext>
              </a:extLst>
            </p:cNvPr>
            <p:cNvGrpSpPr/>
            <p:nvPr/>
          </p:nvGrpSpPr>
          <p:grpSpPr>
            <a:xfrm>
              <a:off x="8579344" y="4300404"/>
              <a:ext cx="601487" cy="703174"/>
              <a:chOff x="8579344" y="4300404"/>
              <a:chExt cx="601487" cy="703174"/>
            </a:xfrm>
          </p:grpSpPr>
          <p:sp>
            <p:nvSpPr>
              <p:cNvPr id="150" name="Rectangle: Rounded Corners 149">
                <a:extLst>
                  <a:ext uri="{FF2B5EF4-FFF2-40B4-BE49-F238E27FC236}">
                    <a16:creationId xmlns:a16="http://schemas.microsoft.com/office/drawing/2014/main" id="{8486F759-D82C-4E65-9662-2E53279AF1F7}"/>
                  </a:ext>
                </a:extLst>
              </p:cNvPr>
              <p:cNvSpPr/>
              <p:nvPr/>
            </p:nvSpPr>
            <p:spPr bwMode="auto">
              <a:xfrm>
                <a:off x="8613564" y="4469989"/>
                <a:ext cx="533589" cy="533589"/>
              </a:xfrm>
              <a:prstGeom prst="roundRect">
                <a:avLst>
                  <a:gd name="adj" fmla="val 3125"/>
                </a:avLst>
              </a:prstGeom>
              <a:solidFill>
                <a:srgbClr val="0078D4">
                  <a:alpha val="1000"/>
                </a:srgbClr>
              </a:solid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176">
                  <a:solidFill>
                    <a:srgbClr val="3C3C41"/>
                  </a:solidFill>
                  <a:latin typeface="Segoe UI"/>
                  <a:cs typeface="Segoe UI" pitchFamily="34" charset="0"/>
                </a:endParaRPr>
              </a:p>
            </p:txBody>
          </p:sp>
          <p:sp>
            <p:nvSpPr>
              <p:cNvPr id="152" name="Title 1">
                <a:extLst>
                  <a:ext uri="{FF2B5EF4-FFF2-40B4-BE49-F238E27FC236}">
                    <a16:creationId xmlns:a16="http://schemas.microsoft.com/office/drawing/2014/main" id="{B7C818DC-4CAC-4DFA-8FCD-9765371E0C12}"/>
                  </a:ext>
                </a:extLst>
              </p:cNvPr>
              <p:cNvSpPr txBox="1">
                <a:spLocks/>
              </p:cNvSpPr>
              <p:nvPr/>
            </p:nvSpPr>
            <p:spPr>
              <a:xfrm>
                <a:off x="8579344" y="4300404"/>
                <a:ext cx="601487" cy="123111"/>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defTabSz="914367">
                  <a:lnSpc>
                    <a:spcPct val="100000"/>
                  </a:lnSpc>
                  <a:defRPr/>
                </a:pPr>
                <a:r>
                  <a:rPr lang="en-US" sz="784" spc="0" dirty="0">
                    <a:solidFill>
                      <a:srgbClr val="3C3C41"/>
                    </a:solidFill>
                    <a:latin typeface="Segoe UI Semibold" panose="020B0702040204020203" pitchFamily="34" charset="0"/>
                    <a:cs typeface="Segoe UI Semibold" panose="020B0702040204020203" pitchFamily="34" charset="0"/>
                  </a:rPr>
                  <a:t>kubelet</a:t>
                </a:r>
              </a:p>
            </p:txBody>
          </p:sp>
        </p:grpSp>
        <p:grpSp>
          <p:nvGrpSpPr>
            <p:cNvPr id="188" name="Group 187">
              <a:extLst>
                <a:ext uri="{FF2B5EF4-FFF2-40B4-BE49-F238E27FC236}">
                  <a16:creationId xmlns:a16="http://schemas.microsoft.com/office/drawing/2014/main" id="{31A8FAB5-4FA6-4705-A441-1E5054D18F63}"/>
                </a:ext>
              </a:extLst>
            </p:cNvPr>
            <p:cNvGrpSpPr/>
            <p:nvPr/>
          </p:nvGrpSpPr>
          <p:grpSpPr>
            <a:xfrm>
              <a:off x="8721381" y="4603571"/>
              <a:ext cx="317954" cy="266424"/>
              <a:chOff x="6856356" y="1807422"/>
              <a:chExt cx="317954" cy="266424"/>
            </a:xfrm>
            <a:solidFill>
              <a:srgbClr val="D7EAF8"/>
            </a:solidFill>
          </p:grpSpPr>
          <p:cxnSp>
            <p:nvCxnSpPr>
              <p:cNvPr id="189" name="Straight Connector 188">
                <a:extLst>
                  <a:ext uri="{FF2B5EF4-FFF2-40B4-BE49-F238E27FC236}">
                    <a16:creationId xmlns:a16="http://schemas.microsoft.com/office/drawing/2014/main" id="{3E98A5AA-8F27-4C9A-999F-718428B595F3}"/>
                  </a:ext>
                </a:extLst>
              </p:cNvPr>
              <p:cNvCxnSpPr>
                <a:stCxn id="193" idx="2"/>
                <a:endCxn id="199" idx="6"/>
              </p:cNvCxnSpPr>
              <p:nvPr/>
            </p:nvCxnSpPr>
            <p:spPr>
              <a:xfrm flipH="1">
                <a:off x="6915011" y="1952147"/>
                <a:ext cx="125541" cy="0"/>
              </a:xfrm>
              <a:prstGeom prst="line">
                <a:avLst/>
              </a:prstGeom>
              <a:grpFill/>
              <a:ln w="12700">
                <a:solidFill>
                  <a:srgbClr val="0078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79D885A7-CD53-4D07-A5CD-CEB9CD96CABD}"/>
                  </a:ext>
                </a:extLst>
              </p:cNvPr>
              <p:cNvCxnSpPr>
                <a:cxnSpLocks/>
              </p:cNvCxnSpPr>
              <p:nvPr/>
            </p:nvCxnSpPr>
            <p:spPr>
              <a:xfrm flipH="1" flipV="1">
                <a:off x="6994942" y="1836046"/>
                <a:ext cx="88397" cy="114483"/>
              </a:xfrm>
              <a:prstGeom prst="line">
                <a:avLst/>
              </a:prstGeom>
              <a:grpFill/>
              <a:ln w="12700">
                <a:solidFill>
                  <a:srgbClr val="0078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50D16622-F49E-4698-812B-2CF5AF9CC170}"/>
                  </a:ext>
                </a:extLst>
              </p:cNvPr>
              <p:cNvCxnSpPr>
                <a:cxnSpLocks/>
              </p:cNvCxnSpPr>
              <p:nvPr/>
            </p:nvCxnSpPr>
            <p:spPr>
              <a:xfrm flipH="1">
                <a:off x="6976348" y="1950527"/>
                <a:ext cx="125830" cy="98785"/>
              </a:xfrm>
              <a:prstGeom prst="line">
                <a:avLst/>
              </a:prstGeom>
              <a:grpFill/>
              <a:ln w="12700">
                <a:solidFill>
                  <a:srgbClr val="0078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B0CEBD3F-6D56-48FF-9573-1C126A7148C3}"/>
                  </a:ext>
                </a:extLst>
              </p:cNvPr>
              <p:cNvCxnSpPr>
                <a:cxnSpLocks/>
              </p:cNvCxnSpPr>
              <p:nvPr/>
            </p:nvCxnSpPr>
            <p:spPr>
              <a:xfrm flipH="1" flipV="1">
                <a:off x="7087688" y="1967918"/>
                <a:ext cx="55066" cy="75354"/>
              </a:xfrm>
              <a:prstGeom prst="line">
                <a:avLst/>
              </a:prstGeom>
              <a:grpFill/>
              <a:ln w="12700">
                <a:solidFill>
                  <a:srgbClr val="0078D4"/>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93" name="Oval 192">
                <a:extLst>
                  <a:ext uri="{FF2B5EF4-FFF2-40B4-BE49-F238E27FC236}">
                    <a16:creationId xmlns:a16="http://schemas.microsoft.com/office/drawing/2014/main" id="{7E3FC3B9-D176-49FF-93D5-C855D6086460}"/>
                  </a:ext>
                </a:extLst>
              </p:cNvPr>
              <p:cNvSpPr/>
              <p:nvPr/>
            </p:nvSpPr>
            <p:spPr bwMode="auto">
              <a:xfrm>
                <a:off x="7040552" y="1909387"/>
                <a:ext cx="85519" cy="85519"/>
              </a:xfrm>
              <a:prstGeom prst="ellipse">
                <a:avLst/>
              </a:prstGeom>
              <a:grp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97" name="Oval 196">
                <a:extLst>
                  <a:ext uri="{FF2B5EF4-FFF2-40B4-BE49-F238E27FC236}">
                    <a16:creationId xmlns:a16="http://schemas.microsoft.com/office/drawing/2014/main" id="{D134F9D8-1D0F-45D1-85C6-B92C00C44C73}"/>
                  </a:ext>
                </a:extLst>
              </p:cNvPr>
              <p:cNvSpPr/>
              <p:nvPr/>
            </p:nvSpPr>
            <p:spPr bwMode="auto">
              <a:xfrm>
                <a:off x="7115655" y="2015191"/>
                <a:ext cx="58655" cy="58655"/>
              </a:xfrm>
              <a:prstGeom prst="ellipse">
                <a:avLst/>
              </a:prstGeom>
              <a:grp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98" name="Oval 197">
                <a:extLst>
                  <a:ext uri="{FF2B5EF4-FFF2-40B4-BE49-F238E27FC236}">
                    <a16:creationId xmlns:a16="http://schemas.microsoft.com/office/drawing/2014/main" id="{D8814DFF-E9E7-4E85-A1D1-09B4BEDCFE3F}"/>
                  </a:ext>
                </a:extLst>
              </p:cNvPr>
              <p:cNvSpPr/>
              <p:nvPr/>
            </p:nvSpPr>
            <p:spPr bwMode="auto">
              <a:xfrm>
                <a:off x="6970382" y="1807422"/>
                <a:ext cx="58655" cy="58655"/>
              </a:xfrm>
              <a:prstGeom prst="ellipse">
                <a:avLst/>
              </a:prstGeom>
              <a:grp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99" name="Oval 198">
                <a:extLst>
                  <a:ext uri="{FF2B5EF4-FFF2-40B4-BE49-F238E27FC236}">
                    <a16:creationId xmlns:a16="http://schemas.microsoft.com/office/drawing/2014/main" id="{8A02003E-E71C-4CA3-9581-C5641E929EF5}"/>
                  </a:ext>
                </a:extLst>
              </p:cNvPr>
              <p:cNvSpPr/>
              <p:nvPr/>
            </p:nvSpPr>
            <p:spPr bwMode="auto">
              <a:xfrm>
                <a:off x="6856356" y="1922819"/>
                <a:ext cx="58655" cy="58655"/>
              </a:xfrm>
              <a:prstGeom prst="ellipse">
                <a:avLst/>
              </a:prstGeom>
              <a:grp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00" name="Oval 199">
                <a:extLst>
                  <a:ext uri="{FF2B5EF4-FFF2-40B4-BE49-F238E27FC236}">
                    <a16:creationId xmlns:a16="http://schemas.microsoft.com/office/drawing/2014/main" id="{D531EF52-9273-4AE4-9636-17F859561F88}"/>
                  </a:ext>
                </a:extLst>
              </p:cNvPr>
              <p:cNvSpPr/>
              <p:nvPr/>
            </p:nvSpPr>
            <p:spPr bwMode="auto">
              <a:xfrm>
                <a:off x="6957773" y="2021548"/>
                <a:ext cx="45719" cy="45719"/>
              </a:xfrm>
              <a:prstGeom prst="ellipse">
                <a:avLst/>
              </a:prstGeom>
              <a:grpFill/>
              <a:ln w="12700">
                <a:solidFill>
                  <a:srgbClr val="0078D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sp>
        <p:nvSpPr>
          <p:cNvPr id="212" name="Title 1">
            <a:extLst>
              <a:ext uri="{FF2B5EF4-FFF2-40B4-BE49-F238E27FC236}">
                <a16:creationId xmlns:a16="http://schemas.microsoft.com/office/drawing/2014/main" id="{95F73B80-395B-4B4B-9E0D-1DCEA1E65D84}"/>
              </a:ext>
            </a:extLst>
          </p:cNvPr>
          <p:cNvSpPr txBox="1">
            <a:spLocks/>
          </p:cNvSpPr>
          <p:nvPr/>
        </p:nvSpPr>
        <p:spPr>
          <a:xfrm>
            <a:off x="7739967" y="1126032"/>
            <a:ext cx="1663808" cy="150863"/>
          </a:xfrm>
          <a:prstGeom prst="rect">
            <a:avLst/>
          </a:prstGeom>
        </p:spPr>
        <p:txBody>
          <a:bodyPr vert="horz" wrap="square" lIns="0" tIns="0" rIns="0" bIns="0" rtlCol="0" anchor="b">
            <a:sp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defTabSz="914367">
              <a:lnSpc>
                <a:spcPct val="100000"/>
              </a:lnSpc>
              <a:defRPr/>
            </a:pPr>
            <a:r>
              <a:rPr lang="en-US" sz="980" spc="0" dirty="0">
                <a:solidFill>
                  <a:srgbClr val="3C3C41"/>
                </a:solidFill>
                <a:latin typeface="Segoe UI Semibold" panose="020B0702040204020203" pitchFamily="34" charset="0"/>
                <a:cs typeface="Segoe UI Semibold" panose="020B0702040204020203" pitchFamily="34" charset="0"/>
              </a:rPr>
              <a:t>Agent pools</a:t>
            </a:r>
          </a:p>
        </p:txBody>
      </p:sp>
      <p:sp>
        <p:nvSpPr>
          <p:cNvPr id="213" name="Title 16">
            <a:extLst>
              <a:ext uri="{FF2B5EF4-FFF2-40B4-BE49-F238E27FC236}">
                <a16:creationId xmlns:a16="http://schemas.microsoft.com/office/drawing/2014/main" id="{86215A4D-5FD6-49E5-9940-5A16C21F1FC3}"/>
              </a:ext>
            </a:extLst>
          </p:cNvPr>
          <p:cNvSpPr txBox="1">
            <a:spLocks/>
          </p:cNvSpPr>
          <p:nvPr/>
        </p:nvSpPr>
        <p:spPr>
          <a:xfrm>
            <a:off x="455995" y="5683334"/>
            <a:ext cx="3119558" cy="48276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277880" indent="-277880" defTabSz="914367">
              <a:buFont typeface="+mj-lt"/>
              <a:buAutoNum type="arabicPeriod" startAt="5"/>
              <a:defRPr/>
            </a:pPr>
            <a:r>
              <a:rPr lang="en-US" sz="1568" b="0" spc="0" dirty="0">
                <a:solidFill>
                  <a:srgbClr val="0078D4"/>
                </a:solidFill>
                <a:latin typeface="Segoe UI" panose="020B0502040204020203" pitchFamily="34" charset="0"/>
              </a:rPr>
              <a:t>Agent pools keep multiple agent nodes organized</a:t>
            </a:r>
          </a:p>
        </p:txBody>
      </p:sp>
    </p:spTree>
    <p:extLst>
      <p:ext uri="{BB962C8B-B14F-4D97-AF65-F5344CB8AC3E}">
        <p14:creationId xmlns:p14="http://schemas.microsoft.com/office/powerpoint/2010/main" val="1173322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F001E-3A98-8647-7690-C8BB834CAD60}"/>
              </a:ext>
            </a:extLst>
          </p:cNvPr>
          <p:cNvSpPr>
            <a:spLocks noGrp="1"/>
          </p:cNvSpPr>
          <p:nvPr>
            <p:ph type="title"/>
          </p:nvPr>
        </p:nvSpPr>
        <p:spPr/>
        <p:txBody>
          <a:bodyPr/>
          <a:lstStyle/>
          <a:p>
            <a:endParaRPr lang="en-SI" dirty="0"/>
          </a:p>
        </p:txBody>
      </p:sp>
      <p:sp>
        <p:nvSpPr>
          <p:cNvPr id="3" name="Text Placeholder 2">
            <a:extLst>
              <a:ext uri="{FF2B5EF4-FFF2-40B4-BE49-F238E27FC236}">
                <a16:creationId xmlns:a16="http://schemas.microsoft.com/office/drawing/2014/main" id="{23D83B79-8262-E94F-DD77-5DF1F398172B}"/>
              </a:ext>
            </a:extLst>
          </p:cNvPr>
          <p:cNvSpPr>
            <a:spLocks noGrp="1"/>
          </p:cNvSpPr>
          <p:nvPr>
            <p:ph type="body" sz="quarter" idx="10"/>
          </p:nvPr>
        </p:nvSpPr>
        <p:spPr>
          <a:xfrm>
            <a:off x="455995" y="1922802"/>
            <a:ext cx="11306469" cy="287771"/>
          </a:xfrm>
        </p:spPr>
        <p:txBody>
          <a:bodyPr/>
          <a:lstStyle/>
          <a:p>
            <a:endParaRPr lang="en-SI"/>
          </a:p>
        </p:txBody>
      </p:sp>
      <p:sp>
        <p:nvSpPr>
          <p:cNvPr id="4" name="Text Placeholder 3">
            <a:extLst>
              <a:ext uri="{FF2B5EF4-FFF2-40B4-BE49-F238E27FC236}">
                <a16:creationId xmlns:a16="http://schemas.microsoft.com/office/drawing/2014/main" id="{5CE48CD8-B561-5160-7BCA-346A4EDF56AE}"/>
              </a:ext>
            </a:extLst>
          </p:cNvPr>
          <p:cNvSpPr>
            <a:spLocks noGrp="1"/>
          </p:cNvSpPr>
          <p:nvPr>
            <p:ph type="body" sz="quarter" idx="11"/>
          </p:nvPr>
        </p:nvSpPr>
        <p:spPr>
          <a:xfrm>
            <a:off x="455995" y="3151388"/>
            <a:ext cx="11306469" cy="213007"/>
          </a:xfrm>
        </p:spPr>
        <p:txBody>
          <a:bodyPr/>
          <a:lstStyle/>
          <a:p>
            <a:endParaRPr lang="en-SI"/>
          </a:p>
        </p:txBody>
      </p:sp>
      <p:sp>
        <p:nvSpPr>
          <p:cNvPr id="5" name="Text Placeholder 4">
            <a:extLst>
              <a:ext uri="{FF2B5EF4-FFF2-40B4-BE49-F238E27FC236}">
                <a16:creationId xmlns:a16="http://schemas.microsoft.com/office/drawing/2014/main" id="{6B3500D0-601B-FFD4-B123-590218780F89}"/>
              </a:ext>
            </a:extLst>
          </p:cNvPr>
          <p:cNvSpPr>
            <a:spLocks noGrp="1"/>
          </p:cNvSpPr>
          <p:nvPr>
            <p:ph type="body" sz="quarter" idx="12"/>
          </p:nvPr>
        </p:nvSpPr>
        <p:spPr>
          <a:xfrm>
            <a:off x="455995" y="4352947"/>
            <a:ext cx="11306469" cy="143886"/>
          </a:xfrm>
        </p:spPr>
        <p:txBody>
          <a:bodyPr/>
          <a:lstStyle/>
          <a:p>
            <a:endParaRPr lang="en-SI"/>
          </a:p>
        </p:txBody>
      </p:sp>
      <p:sp>
        <p:nvSpPr>
          <p:cNvPr id="6" name="AutoShape 2" descr="Diagram of request handling steps for Kubernetes API request">
            <a:extLst>
              <a:ext uri="{FF2B5EF4-FFF2-40B4-BE49-F238E27FC236}">
                <a16:creationId xmlns:a16="http://schemas.microsoft.com/office/drawing/2014/main" id="{D6A29ADF-57F5-E8E2-4644-59F2C12C3C37}"/>
              </a:ext>
            </a:extLst>
          </p:cNvPr>
          <p:cNvSpPr>
            <a:spLocks noChangeAspect="1" noChangeArrowheads="1"/>
          </p:cNvSpPr>
          <p:nvPr/>
        </p:nvSpPr>
        <p:spPr bwMode="auto">
          <a:xfrm>
            <a:off x="5946597" y="3279597"/>
            <a:ext cx="3471397" cy="347139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SI" sz="1730"/>
          </a:p>
        </p:txBody>
      </p:sp>
      <p:pic>
        <p:nvPicPr>
          <p:cNvPr id="8" name="Picture 7" descr="Controlling access to API Server">
            <a:extLst>
              <a:ext uri="{FF2B5EF4-FFF2-40B4-BE49-F238E27FC236}">
                <a16:creationId xmlns:a16="http://schemas.microsoft.com/office/drawing/2014/main" id="{48A3CFE2-2453-84F2-A3CB-EEAF9550DC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995" y="548172"/>
            <a:ext cx="11468012" cy="5173941"/>
          </a:xfrm>
          <a:prstGeom prst="rect">
            <a:avLst/>
          </a:prstGeom>
        </p:spPr>
      </p:pic>
      <p:sp>
        <p:nvSpPr>
          <p:cNvPr id="9" name="TextBox 8">
            <a:extLst>
              <a:ext uri="{FF2B5EF4-FFF2-40B4-BE49-F238E27FC236}">
                <a16:creationId xmlns:a16="http://schemas.microsoft.com/office/drawing/2014/main" id="{146948F8-B30D-ED7B-E4E6-BDBD04F9DE87}"/>
              </a:ext>
            </a:extLst>
          </p:cNvPr>
          <p:cNvSpPr txBox="1"/>
          <p:nvPr/>
        </p:nvSpPr>
        <p:spPr>
          <a:xfrm>
            <a:off x="6632884" y="6361065"/>
            <a:ext cx="5555097" cy="479745"/>
          </a:xfrm>
          <a:prstGeom prst="rect">
            <a:avLst/>
          </a:prstGeom>
          <a:noFill/>
        </p:spPr>
        <p:txBody>
          <a:bodyPr wrap="none" lIns="179285" tIns="143428" rIns="179285" bIns="143428" rtlCol="0">
            <a:spAutoFit/>
          </a:bodyPr>
          <a:lstStyle/>
          <a:p>
            <a:pPr>
              <a:lnSpc>
                <a:spcPct val="90000"/>
              </a:lnSpc>
              <a:spcAft>
                <a:spcPts val="588"/>
              </a:spcAft>
            </a:pPr>
            <a:r>
              <a:rPr lang="en-US" sz="1372" dirty="0">
                <a:gradFill>
                  <a:gsLst>
                    <a:gs pos="2917">
                      <a:schemeClr val="tx1"/>
                    </a:gs>
                    <a:gs pos="30000">
                      <a:schemeClr val="tx1"/>
                    </a:gs>
                  </a:gsLst>
                  <a:lin ang="5400000" scaled="0"/>
                </a:gradFill>
              </a:rPr>
              <a:t>Picture from </a:t>
            </a:r>
            <a:r>
              <a:rPr lang="en-US" sz="1372" dirty="0">
                <a:hlinkClick r:id="rId4"/>
              </a:rPr>
              <a:t>Controlling Access to the Kubernetes API | Kubernetes</a:t>
            </a:r>
            <a:endParaRPr lang="en-SI" sz="1372"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90001514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E8E740E-C19E-D227-2AA2-896DC1EE3F32}"/>
              </a:ext>
            </a:extLst>
          </p:cNvPr>
          <p:cNvSpPr>
            <a:spLocks noGrp="1"/>
          </p:cNvSpPr>
          <p:nvPr>
            <p:ph type="title"/>
          </p:nvPr>
        </p:nvSpPr>
        <p:spPr>
          <a:xfrm>
            <a:off x="588264" y="2979540"/>
            <a:ext cx="4167887" cy="553982"/>
          </a:xfrm>
        </p:spPr>
        <p:txBody>
          <a:bodyPr/>
          <a:lstStyle/>
          <a:p>
            <a:r>
              <a:rPr lang="en-US" dirty="0"/>
              <a:t>Demo Postman</a:t>
            </a:r>
            <a:endParaRPr lang="en-SI" dirty="0"/>
          </a:p>
        </p:txBody>
      </p:sp>
      <p:sp>
        <p:nvSpPr>
          <p:cNvPr id="7" name="Text Placeholder 6">
            <a:extLst>
              <a:ext uri="{FF2B5EF4-FFF2-40B4-BE49-F238E27FC236}">
                <a16:creationId xmlns:a16="http://schemas.microsoft.com/office/drawing/2014/main" id="{AF1FAB11-2608-DB80-2B5B-F51B30492433}"/>
              </a:ext>
            </a:extLst>
          </p:cNvPr>
          <p:cNvSpPr>
            <a:spLocks noGrp="1"/>
          </p:cNvSpPr>
          <p:nvPr>
            <p:ph type="body" sz="quarter" idx="12"/>
          </p:nvPr>
        </p:nvSpPr>
        <p:spPr/>
        <p:txBody>
          <a:bodyPr/>
          <a:lstStyle/>
          <a:p>
            <a:r>
              <a:rPr lang="en-US" dirty="0"/>
              <a:t>Showcasing REST calls</a:t>
            </a:r>
            <a:endParaRPr lang="en-SI" dirty="0"/>
          </a:p>
        </p:txBody>
      </p:sp>
    </p:spTree>
    <p:extLst>
      <p:ext uri="{BB962C8B-B14F-4D97-AF65-F5344CB8AC3E}">
        <p14:creationId xmlns:p14="http://schemas.microsoft.com/office/powerpoint/2010/main" val="2464828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7E25A13-B420-71F2-FD10-67F69E2A929E}"/>
              </a:ext>
            </a:extLst>
          </p:cNvPr>
          <p:cNvSpPr>
            <a:spLocks noGrp="1"/>
          </p:cNvSpPr>
          <p:nvPr>
            <p:ph type="title"/>
          </p:nvPr>
        </p:nvSpPr>
        <p:spPr/>
        <p:txBody>
          <a:bodyPr/>
          <a:lstStyle/>
          <a:p>
            <a:r>
              <a:rPr lang="en-US" dirty="0"/>
              <a:t>Kubernetes C# library</a:t>
            </a:r>
            <a:endParaRPr lang="en-SI" dirty="0"/>
          </a:p>
        </p:txBody>
      </p:sp>
      <p:sp>
        <p:nvSpPr>
          <p:cNvPr id="7" name="Content Placeholder 6">
            <a:extLst>
              <a:ext uri="{FF2B5EF4-FFF2-40B4-BE49-F238E27FC236}">
                <a16:creationId xmlns:a16="http://schemas.microsoft.com/office/drawing/2014/main" id="{556ED9C5-00E3-EDF5-31D8-75322C829A01}"/>
              </a:ext>
            </a:extLst>
          </p:cNvPr>
          <p:cNvSpPr>
            <a:spLocks noGrp="1"/>
          </p:cNvSpPr>
          <p:nvPr>
            <p:ph sz="quarter" idx="10"/>
          </p:nvPr>
        </p:nvSpPr>
        <p:spPr>
          <a:xfrm>
            <a:off x="269878" y="1406527"/>
            <a:ext cx="11655425" cy="6020110"/>
          </a:xfrm>
        </p:spPr>
        <p:txBody>
          <a:bodyPr/>
          <a:lstStyle/>
          <a:p>
            <a:r>
              <a:rPr lang="en-US" dirty="0"/>
              <a:t>C# library to work with K8S API’s</a:t>
            </a:r>
          </a:p>
          <a:p>
            <a:endParaRPr lang="en-US" dirty="0"/>
          </a:p>
          <a:p>
            <a:r>
              <a:rPr lang="en-US" dirty="0"/>
              <a:t>Usage: </a:t>
            </a:r>
            <a:r>
              <a:rPr lang="en-US" b="1" dirty="0"/>
              <a:t>dotnet add package </a:t>
            </a:r>
            <a:r>
              <a:rPr lang="en-US" b="1" dirty="0" err="1"/>
              <a:t>KubernetesClient</a:t>
            </a:r>
            <a:endParaRPr lang="en-US" b="1" dirty="0"/>
          </a:p>
          <a:p>
            <a:endParaRPr lang="en-US" dirty="0"/>
          </a:p>
          <a:p>
            <a:r>
              <a:rPr lang="en-US" dirty="0"/>
              <a:t>Honorable mentions:</a:t>
            </a:r>
          </a:p>
          <a:p>
            <a:pPr lvl="1"/>
            <a:r>
              <a:rPr lang="en-US" dirty="0" err="1"/>
              <a:t>Microsoft.ApplicationInsights.Kubernetes</a:t>
            </a:r>
            <a:endParaRPr lang="en-US" dirty="0"/>
          </a:p>
          <a:p>
            <a:pPr lvl="1"/>
            <a:r>
              <a:rPr lang="en-US" dirty="0" err="1"/>
              <a:t>AspNetCore.HealthChecks.Kubernetes</a:t>
            </a:r>
            <a:endParaRPr lang="en-US" dirty="0"/>
          </a:p>
          <a:p>
            <a:pPr lvl="1"/>
            <a:r>
              <a:rPr lang="en-US" dirty="0" err="1"/>
              <a:t>Microsoft.Orleans.Hosting.Kubernetes</a:t>
            </a:r>
            <a:endParaRPr lang="en-US" dirty="0"/>
          </a:p>
          <a:p>
            <a:pPr lvl="1"/>
            <a:r>
              <a:rPr lang="en-US" dirty="0"/>
              <a:t>Dapr.io</a:t>
            </a:r>
          </a:p>
          <a:p>
            <a:endParaRPr lang="en-US" dirty="0"/>
          </a:p>
          <a:p>
            <a:endParaRPr lang="en-SI" dirty="0"/>
          </a:p>
        </p:txBody>
      </p:sp>
      <p:pic>
        <p:nvPicPr>
          <p:cNvPr id="11" name="Picture 10" descr="Logo&#10;&#10;Description automatically generated with low confidence">
            <a:extLst>
              <a:ext uri="{FF2B5EF4-FFF2-40B4-BE49-F238E27FC236}">
                <a16:creationId xmlns:a16="http://schemas.microsoft.com/office/drawing/2014/main" id="{52753F3C-08AA-1072-4AAB-7BC025EA0F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78522" y="5742447"/>
            <a:ext cx="1123438" cy="1123438"/>
          </a:xfrm>
          <a:prstGeom prst="rect">
            <a:avLst/>
          </a:prstGeom>
        </p:spPr>
      </p:pic>
    </p:spTree>
    <p:extLst>
      <p:ext uri="{BB962C8B-B14F-4D97-AF65-F5344CB8AC3E}">
        <p14:creationId xmlns:p14="http://schemas.microsoft.com/office/powerpoint/2010/main" val="3867561149"/>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E8E740E-C19E-D227-2AA2-896DC1EE3F32}"/>
              </a:ext>
            </a:extLst>
          </p:cNvPr>
          <p:cNvSpPr>
            <a:spLocks noGrp="1"/>
          </p:cNvSpPr>
          <p:nvPr>
            <p:ph type="title"/>
          </p:nvPr>
        </p:nvSpPr>
        <p:spPr>
          <a:xfrm>
            <a:off x="588264" y="2016279"/>
            <a:ext cx="4158362" cy="1107964"/>
          </a:xfrm>
        </p:spPr>
        <p:txBody>
          <a:bodyPr wrap="square" anchor="b">
            <a:normAutofit/>
          </a:bodyPr>
          <a:lstStyle/>
          <a:p>
            <a:r>
              <a:rPr lang="en-US" dirty="0"/>
              <a:t>Demo </a:t>
            </a:r>
            <a:r>
              <a:rPr lang="en-US" dirty="0" err="1"/>
              <a:t>Csharp</a:t>
            </a:r>
            <a:r>
              <a:rPr lang="en-US" dirty="0"/>
              <a:t> library</a:t>
            </a:r>
            <a:endParaRPr lang="en-SI" dirty="0"/>
          </a:p>
        </p:txBody>
      </p:sp>
      <p:sp>
        <p:nvSpPr>
          <p:cNvPr id="7" name="Text Placeholder 6">
            <a:extLst>
              <a:ext uri="{FF2B5EF4-FFF2-40B4-BE49-F238E27FC236}">
                <a16:creationId xmlns:a16="http://schemas.microsoft.com/office/drawing/2014/main" id="{AF1FAB11-2608-DB80-2B5B-F51B30492433}"/>
              </a:ext>
            </a:extLst>
          </p:cNvPr>
          <p:cNvSpPr>
            <a:spLocks noGrp="1"/>
          </p:cNvSpPr>
          <p:nvPr>
            <p:ph type="body" sz="quarter" idx="10"/>
          </p:nvPr>
        </p:nvSpPr>
        <p:spPr>
          <a:xfrm>
            <a:off x="584201" y="3535526"/>
            <a:ext cx="4162425" cy="338562"/>
          </a:xfrm>
        </p:spPr>
        <p:txBody>
          <a:bodyPr wrap="square">
            <a:normAutofit/>
          </a:bodyPr>
          <a:lstStyle/>
          <a:p>
            <a:pPr>
              <a:lnSpc>
                <a:spcPct val="90000"/>
              </a:lnSpc>
            </a:pPr>
            <a:r>
              <a:rPr lang="en-US" sz="1176"/>
              <a:t>Showcasing official C# library and how to work with most common scenarios</a:t>
            </a:r>
            <a:endParaRPr lang="en-SI" sz="1176"/>
          </a:p>
        </p:txBody>
      </p:sp>
      <p:pic>
        <p:nvPicPr>
          <p:cNvPr id="9" name="Picture 8">
            <a:extLst>
              <a:ext uri="{FF2B5EF4-FFF2-40B4-BE49-F238E27FC236}">
                <a16:creationId xmlns:a16="http://schemas.microsoft.com/office/drawing/2014/main" id="{7053FE28-B3CE-2FCB-4927-FC00DCC9C857}"/>
              </a:ext>
            </a:extLst>
          </p:cNvPr>
          <p:cNvPicPr>
            <a:picLocks noChangeAspect="1"/>
          </p:cNvPicPr>
          <p:nvPr/>
        </p:nvPicPr>
        <p:blipFill rotWithShape="1">
          <a:blip r:embed="rId2"/>
          <a:srcRect l="19593" r="24149" b="1"/>
          <a:stretch/>
        </p:blipFill>
        <p:spPr>
          <a:xfrm>
            <a:off x="5334001" y="497"/>
            <a:ext cx="6858000" cy="6857018"/>
          </a:xfrm>
          <a:prstGeom prst="rect">
            <a:avLst/>
          </a:prstGeom>
          <a:noFill/>
        </p:spPr>
      </p:pic>
    </p:spTree>
    <p:extLst>
      <p:ext uri="{BB962C8B-B14F-4D97-AF65-F5344CB8AC3E}">
        <p14:creationId xmlns:p14="http://schemas.microsoft.com/office/powerpoint/2010/main" val="507440460"/>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7F3B21B-6D19-1C5F-2EE0-E9A4435592AF}"/>
              </a:ext>
            </a:extLst>
          </p:cNvPr>
          <p:cNvSpPr>
            <a:spLocks noGrp="1"/>
          </p:cNvSpPr>
          <p:nvPr>
            <p:ph type="title"/>
          </p:nvPr>
        </p:nvSpPr>
        <p:spPr/>
        <p:txBody>
          <a:bodyPr/>
          <a:lstStyle/>
          <a:p>
            <a:r>
              <a:rPr lang="en-US" dirty="0"/>
              <a:t>Recap</a:t>
            </a:r>
            <a:endParaRPr lang="en-SI" dirty="0"/>
          </a:p>
        </p:txBody>
      </p:sp>
      <p:sp>
        <p:nvSpPr>
          <p:cNvPr id="8" name="Content Placeholder 7">
            <a:extLst>
              <a:ext uri="{FF2B5EF4-FFF2-40B4-BE49-F238E27FC236}">
                <a16:creationId xmlns:a16="http://schemas.microsoft.com/office/drawing/2014/main" id="{F135D379-F22E-7E6E-08F3-FC4092BCE3DA}"/>
              </a:ext>
            </a:extLst>
          </p:cNvPr>
          <p:cNvSpPr>
            <a:spLocks noGrp="1"/>
          </p:cNvSpPr>
          <p:nvPr>
            <p:ph sz="quarter" idx="10"/>
          </p:nvPr>
        </p:nvSpPr>
        <p:spPr>
          <a:xfrm>
            <a:off x="269879" y="1406814"/>
            <a:ext cx="11655425" cy="4431983"/>
          </a:xfrm>
        </p:spPr>
        <p:txBody>
          <a:bodyPr/>
          <a:lstStyle/>
          <a:p>
            <a:r>
              <a:rPr lang="en-US" dirty="0"/>
              <a:t>K8S is very configurable / extensible </a:t>
            </a:r>
          </a:p>
          <a:p>
            <a:endParaRPr lang="en-US" dirty="0"/>
          </a:p>
          <a:p>
            <a:r>
              <a:rPr lang="en-US" dirty="0"/>
              <a:t>Extend workloads programmatically with ease</a:t>
            </a:r>
          </a:p>
          <a:p>
            <a:endParaRPr lang="en-US" dirty="0"/>
          </a:p>
          <a:p>
            <a:r>
              <a:rPr lang="en-US" dirty="0"/>
              <a:t>Up to date client libraries with tons of community support (16.7 millions downloads)</a:t>
            </a:r>
          </a:p>
          <a:p>
            <a:endParaRPr lang="en-SI" dirty="0"/>
          </a:p>
        </p:txBody>
      </p:sp>
      <p:sp>
        <p:nvSpPr>
          <p:cNvPr id="9" name="binary" title="Icon of binary code, ones and zeros">
            <a:extLst>
              <a:ext uri="{FF2B5EF4-FFF2-40B4-BE49-F238E27FC236}">
                <a16:creationId xmlns:a16="http://schemas.microsoft.com/office/drawing/2014/main" id="{65762F81-113E-1915-32B3-22F8F3124ED4}"/>
              </a:ext>
            </a:extLst>
          </p:cNvPr>
          <p:cNvSpPr>
            <a:spLocks noChangeAspect="1" noEditPoints="1"/>
          </p:cNvSpPr>
          <p:nvPr/>
        </p:nvSpPr>
        <p:spPr bwMode="auto">
          <a:xfrm>
            <a:off x="11403938" y="6118038"/>
            <a:ext cx="521143" cy="450005"/>
          </a:xfrm>
          <a:custGeom>
            <a:avLst/>
            <a:gdLst>
              <a:gd name="T0" fmla="*/ 0 w 245"/>
              <a:gd name="T1" fmla="*/ 48 h 212"/>
              <a:gd name="T2" fmla="*/ 92 w 245"/>
              <a:gd name="T3" fmla="*/ 48 h 212"/>
              <a:gd name="T4" fmla="*/ 183 w 245"/>
              <a:gd name="T5" fmla="*/ 48 h 212"/>
              <a:gd name="T6" fmla="*/ 62 w 245"/>
              <a:gd name="T7" fmla="*/ 15 h 212"/>
              <a:gd name="T8" fmla="*/ 46 w 245"/>
              <a:gd name="T9" fmla="*/ 0 h 212"/>
              <a:gd name="T10" fmla="*/ 30 w 245"/>
              <a:gd name="T11" fmla="*/ 33 h 212"/>
              <a:gd name="T12" fmla="*/ 46 w 245"/>
              <a:gd name="T13" fmla="*/ 49 h 212"/>
              <a:gd name="T14" fmla="*/ 153 w 245"/>
              <a:gd name="T15" fmla="*/ 33 h 212"/>
              <a:gd name="T16" fmla="*/ 137 w 245"/>
              <a:gd name="T17" fmla="*/ 0 h 212"/>
              <a:gd name="T18" fmla="*/ 122 w 245"/>
              <a:gd name="T19" fmla="*/ 15 h 212"/>
              <a:gd name="T20" fmla="*/ 137 w 245"/>
              <a:gd name="T21" fmla="*/ 49 h 212"/>
              <a:gd name="T22" fmla="*/ 153 w 245"/>
              <a:gd name="T23" fmla="*/ 33 h 212"/>
              <a:gd name="T24" fmla="*/ 245 w 245"/>
              <a:gd name="T25" fmla="*/ 15 h 212"/>
              <a:gd name="T26" fmla="*/ 229 w 245"/>
              <a:gd name="T27" fmla="*/ 0 h 212"/>
              <a:gd name="T28" fmla="*/ 213 w 245"/>
              <a:gd name="T29" fmla="*/ 33 h 212"/>
              <a:gd name="T30" fmla="*/ 229 w 245"/>
              <a:gd name="T31" fmla="*/ 49 h 212"/>
              <a:gd name="T32" fmla="*/ 0 w 245"/>
              <a:gd name="T33" fmla="*/ 163 h 212"/>
              <a:gd name="T34" fmla="*/ 92 w 245"/>
              <a:gd name="T35" fmla="*/ 163 h 212"/>
              <a:gd name="T36" fmla="*/ 183 w 245"/>
              <a:gd name="T37" fmla="*/ 163 h 212"/>
              <a:gd name="T38" fmla="*/ 62 w 245"/>
              <a:gd name="T39" fmla="*/ 196 h 212"/>
              <a:gd name="T40" fmla="*/ 46 w 245"/>
              <a:gd name="T41" fmla="*/ 163 h 212"/>
              <a:gd name="T42" fmla="*/ 30 w 245"/>
              <a:gd name="T43" fmla="*/ 179 h 212"/>
              <a:gd name="T44" fmla="*/ 46 w 245"/>
              <a:gd name="T45" fmla="*/ 212 h 212"/>
              <a:gd name="T46" fmla="*/ 62 w 245"/>
              <a:gd name="T47" fmla="*/ 196 h 212"/>
              <a:gd name="T48" fmla="*/ 153 w 245"/>
              <a:gd name="T49" fmla="*/ 179 h 212"/>
              <a:gd name="T50" fmla="*/ 137 w 245"/>
              <a:gd name="T51" fmla="*/ 163 h 212"/>
              <a:gd name="T52" fmla="*/ 122 w 245"/>
              <a:gd name="T53" fmla="*/ 196 h 212"/>
              <a:gd name="T54" fmla="*/ 137 w 245"/>
              <a:gd name="T55" fmla="*/ 212 h 212"/>
              <a:gd name="T56" fmla="*/ 245 w 245"/>
              <a:gd name="T57" fmla="*/ 196 h 212"/>
              <a:gd name="T58" fmla="*/ 229 w 245"/>
              <a:gd name="T59" fmla="*/ 163 h 212"/>
              <a:gd name="T60" fmla="*/ 213 w 245"/>
              <a:gd name="T61" fmla="*/ 179 h 212"/>
              <a:gd name="T62" fmla="*/ 229 w 245"/>
              <a:gd name="T63" fmla="*/ 212 h 212"/>
              <a:gd name="T64" fmla="*/ 245 w 245"/>
              <a:gd name="T65" fmla="*/ 196 h 212"/>
              <a:gd name="T66" fmla="*/ 62 w 245"/>
              <a:gd name="T67" fmla="*/ 131 h 212"/>
              <a:gd name="T68" fmla="*/ 153 w 245"/>
              <a:gd name="T69" fmla="*/ 131 h 212"/>
              <a:gd name="T70" fmla="*/ 32 w 245"/>
              <a:gd name="T71" fmla="*/ 98 h 212"/>
              <a:gd name="T72" fmla="*/ 16 w 245"/>
              <a:gd name="T73" fmla="*/ 83 h 212"/>
              <a:gd name="T74" fmla="*/ 0 w 245"/>
              <a:gd name="T75" fmla="*/ 116 h 212"/>
              <a:gd name="T76" fmla="*/ 16 w 245"/>
              <a:gd name="T77" fmla="*/ 132 h 212"/>
              <a:gd name="T78" fmla="*/ 123 w 245"/>
              <a:gd name="T79" fmla="*/ 116 h 212"/>
              <a:gd name="T80" fmla="*/ 107 w 245"/>
              <a:gd name="T81" fmla="*/ 83 h 212"/>
              <a:gd name="T82" fmla="*/ 92 w 245"/>
              <a:gd name="T83" fmla="*/ 98 h 212"/>
              <a:gd name="T84" fmla="*/ 107 w 245"/>
              <a:gd name="T85" fmla="*/ 132 h 212"/>
              <a:gd name="T86" fmla="*/ 123 w 245"/>
              <a:gd name="T87" fmla="*/ 116 h 212"/>
              <a:gd name="T88" fmla="*/ 215 w 245"/>
              <a:gd name="T89" fmla="*/ 98 h 212"/>
              <a:gd name="T90" fmla="*/ 199 w 245"/>
              <a:gd name="T91" fmla="*/ 83 h 212"/>
              <a:gd name="T92" fmla="*/ 183 w 245"/>
              <a:gd name="T93" fmla="*/ 116 h 212"/>
              <a:gd name="T94" fmla="*/ 199 w 245"/>
              <a:gd name="T95" fmla="*/ 132 h 212"/>
              <a:gd name="T96" fmla="*/ 245 w 245"/>
              <a:gd name="T97" fmla="*/ 83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5" h="212">
                <a:moveTo>
                  <a:pt x="0" y="0"/>
                </a:moveTo>
                <a:cubicBezTo>
                  <a:pt x="0" y="48"/>
                  <a:pt x="0" y="48"/>
                  <a:pt x="0" y="48"/>
                </a:cubicBezTo>
                <a:moveTo>
                  <a:pt x="92" y="0"/>
                </a:moveTo>
                <a:cubicBezTo>
                  <a:pt x="92" y="48"/>
                  <a:pt x="92" y="48"/>
                  <a:pt x="92" y="48"/>
                </a:cubicBezTo>
                <a:moveTo>
                  <a:pt x="183" y="0"/>
                </a:moveTo>
                <a:cubicBezTo>
                  <a:pt x="183" y="48"/>
                  <a:pt x="183" y="48"/>
                  <a:pt x="183" y="48"/>
                </a:cubicBezTo>
                <a:moveTo>
                  <a:pt x="62" y="33"/>
                </a:moveTo>
                <a:cubicBezTo>
                  <a:pt x="62" y="15"/>
                  <a:pt x="62" y="15"/>
                  <a:pt x="62" y="15"/>
                </a:cubicBezTo>
                <a:cubicBezTo>
                  <a:pt x="62" y="7"/>
                  <a:pt x="55" y="0"/>
                  <a:pt x="46" y="0"/>
                </a:cubicBezTo>
                <a:cubicBezTo>
                  <a:pt x="46" y="0"/>
                  <a:pt x="46" y="0"/>
                  <a:pt x="46" y="0"/>
                </a:cubicBezTo>
                <a:cubicBezTo>
                  <a:pt x="37" y="0"/>
                  <a:pt x="30" y="7"/>
                  <a:pt x="30" y="15"/>
                </a:cubicBezTo>
                <a:cubicBezTo>
                  <a:pt x="30" y="33"/>
                  <a:pt x="30" y="33"/>
                  <a:pt x="30" y="33"/>
                </a:cubicBezTo>
                <a:cubicBezTo>
                  <a:pt x="30" y="41"/>
                  <a:pt x="37" y="49"/>
                  <a:pt x="46" y="49"/>
                </a:cubicBezTo>
                <a:cubicBezTo>
                  <a:pt x="46" y="49"/>
                  <a:pt x="46" y="49"/>
                  <a:pt x="46" y="49"/>
                </a:cubicBezTo>
                <a:cubicBezTo>
                  <a:pt x="55" y="49"/>
                  <a:pt x="62" y="41"/>
                  <a:pt x="62" y="33"/>
                </a:cubicBezTo>
                <a:close/>
                <a:moveTo>
                  <a:pt x="153" y="33"/>
                </a:moveTo>
                <a:cubicBezTo>
                  <a:pt x="153" y="15"/>
                  <a:pt x="153" y="15"/>
                  <a:pt x="153" y="15"/>
                </a:cubicBezTo>
                <a:cubicBezTo>
                  <a:pt x="153" y="7"/>
                  <a:pt x="146" y="0"/>
                  <a:pt x="137" y="0"/>
                </a:cubicBezTo>
                <a:cubicBezTo>
                  <a:pt x="137" y="0"/>
                  <a:pt x="137" y="0"/>
                  <a:pt x="137" y="0"/>
                </a:cubicBezTo>
                <a:cubicBezTo>
                  <a:pt x="129" y="0"/>
                  <a:pt x="122" y="7"/>
                  <a:pt x="122" y="15"/>
                </a:cubicBezTo>
                <a:cubicBezTo>
                  <a:pt x="122" y="33"/>
                  <a:pt x="122" y="33"/>
                  <a:pt x="122" y="33"/>
                </a:cubicBezTo>
                <a:cubicBezTo>
                  <a:pt x="122" y="41"/>
                  <a:pt x="129" y="49"/>
                  <a:pt x="137" y="49"/>
                </a:cubicBezTo>
                <a:cubicBezTo>
                  <a:pt x="137" y="49"/>
                  <a:pt x="137" y="49"/>
                  <a:pt x="137" y="49"/>
                </a:cubicBezTo>
                <a:cubicBezTo>
                  <a:pt x="146" y="49"/>
                  <a:pt x="153" y="41"/>
                  <a:pt x="153" y="33"/>
                </a:cubicBezTo>
                <a:close/>
                <a:moveTo>
                  <a:pt x="245" y="33"/>
                </a:moveTo>
                <a:cubicBezTo>
                  <a:pt x="245" y="15"/>
                  <a:pt x="245" y="15"/>
                  <a:pt x="245" y="15"/>
                </a:cubicBezTo>
                <a:cubicBezTo>
                  <a:pt x="245" y="7"/>
                  <a:pt x="237" y="0"/>
                  <a:pt x="229" y="0"/>
                </a:cubicBezTo>
                <a:cubicBezTo>
                  <a:pt x="229" y="0"/>
                  <a:pt x="229" y="0"/>
                  <a:pt x="229" y="0"/>
                </a:cubicBezTo>
                <a:cubicBezTo>
                  <a:pt x="220" y="0"/>
                  <a:pt x="213" y="7"/>
                  <a:pt x="213" y="15"/>
                </a:cubicBezTo>
                <a:cubicBezTo>
                  <a:pt x="213" y="33"/>
                  <a:pt x="213" y="33"/>
                  <a:pt x="213" y="33"/>
                </a:cubicBezTo>
                <a:cubicBezTo>
                  <a:pt x="213" y="41"/>
                  <a:pt x="220" y="49"/>
                  <a:pt x="229" y="49"/>
                </a:cubicBezTo>
                <a:cubicBezTo>
                  <a:pt x="229" y="49"/>
                  <a:pt x="229" y="49"/>
                  <a:pt x="229" y="49"/>
                </a:cubicBezTo>
                <a:cubicBezTo>
                  <a:pt x="237" y="49"/>
                  <a:pt x="245" y="41"/>
                  <a:pt x="245" y="33"/>
                </a:cubicBezTo>
                <a:close/>
                <a:moveTo>
                  <a:pt x="0" y="163"/>
                </a:moveTo>
                <a:cubicBezTo>
                  <a:pt x="0" y="212"/>
                  <a:pt x="0" y="212"/>
                  <a:pt x="0" y="212"/>
                </a:cubicBezTo>
                <a:moveTo>
                  <a:pt x="92" y="163"/>
                </a:moveTo>
                <a:cubicBezTo>
                  <a:pt x="92" y="212"/>
                  <a:pt x="92" y="212"/>
                  <a:pt x="92" y="212"/>
                </a:cubicBezTo>
                <a:moveTo>
                  <a:pt x="183" y="163"/>
                </a:moveTo>
                <a:cubicBezTo>
                  <a:pt x="183" y="212"/>
                  <a:pt x="183" y="212"/>
                  <a:pt x="183" y="212"/>
                </a:cubicBezTo>
                <a:moveTo>
                  <a:pt x="62" y="196"/>
                </a:moveTo>
                <a:cubicBezTo>
                  <a:pt x="62" y="179"/>
                  <a:pt x="62" y="179"/>
                  <a:pt x="62" y="179"/>
                </a:cubicBezTo>
                <a:cubicBezTo>
                  <a:pt x="62" y="170"/>
                  <a:pt x="55" y="163"/>
                  <a:pt x="46" y="163"/>
                </a:cubicBezTo>
                <a:cubicBezTo>
                  <a:pt x="46" y="163"/>
                  <a:pt x="46" y="163"/>
                  <a:pt x="46" y="163"/>
                </a:cubicBezTo>
                <a:cubicBezTo>
                  <a:pt x="37" y="163"/>
                  <a:pt x="30" y="170"/>
                  <a:pt x="30" y="179"/>
                </a:cubicBezTo>
                <a:cubicBezTo>
                  <a:pt x="30" y="196"/>
                  <a:pt x="30" y="196"/>
                  <a:pt x="30" y="196"/>
                </a:cubicBezTo>
                <a:cubicBezTo>
                  <a:pt x="30" y="205"/>
                  <a:pt x="37" y="212"/>
                  <a:pt x="46" y="212"/>
                </a:cubicBezTo>
                <a:cubicBezTo>
                  <a:pt x="46" y="212"/>
                  <a:pt x="46" y="212"/>
                  <a:pt x="46" y="212"/>
                </a:cubicBezTo>
                <a:cubicBezTo>
                  <a:pt x="55" y="212"/>
                  <a:pt x="62" y="205"/>
                  <a:pt x="62" y="196"/>
                </a:cubicBezTo>
                <a:close/>
                <a:moveTo>
                  <a:pt x="153" y="196"/>
                </a:moveTo>
                <a:cubicBezTo>
                  <a:pt x="153" y="179"/>
                  <a:pt x="153" y="179"/>
                  <a:pt x="153" y="179"/>
                </a:cubicBezTo>
                <a:cubicBezTo>
                  <a:pt x="153" y="170"/>
                  <a:pt x="146" y="163"/>
                  <a:pt x="137" y="163"/>
                </a:cubicBezTo>
                <a:cubicBezTo>
                  <a:pt x="137" y="163"/>
                  <a:pt x="137" y="163"/>
                  <a:pt x="137" y="163"/>
                </a:cubicBezTo>
                <a:cubicBezTo>
                  <a:pt x="129" y="163"/>
                  <a:pt x="122" y="170"/>
                  <a:pt x="122" y="179"/>
                </a:cubicBezTo>
                <a:cubicBezTo>
                  <a:pt x="122" y="196"/>
                  <a:pt x="122" y="196"/>
                  <a:pt x="122" y="196"/>
                </a:cubicBezTo>
                <a:cubicBezTo>
                  <a:pt x="122" y="205"/>
                  <a:pt x="129" y="212"/>
                  <a:pt x="137" y="212"/>
                </a:cubicBezTo>
                <a:cubicBezTo>
                  <a:pt x="137" y="212"/>
                  <a:pt x="137" y="212"/>
                  <a:pt x="137" y="212"/>
                </a:cubicBezTo>
                <a:cubicBezTo>
                  <a:pt x="146" y="212"/>
                  <a:pt x="153" y="205"/>
                  <a:pt x="153" y="196"/>
                </a:cubicBezTo>
                <a:close/>
                <a:moveTo>
                  <a:pt x="245" y="196"/>
                </a:moveTo>
                <a:cubicBezTo>
                  <a:pt x="245" y="179"/>
                  <a:pt x="245" y="179"/>
                  <a:pt x="245" y="179"/>
                </a:cubicBezTo>
                <a:cubicBezTo>
                  <a:pt x="245" y="170"/>
                  <a:pt x="237" y="163"/>
                  <a:pt x="229" y="163"/>
                </a:cubicBezTo>
                <a:cubicBezTo>
                  <a:pt x="229" y="163"/>
                  <a:pt x="229" y="163"/>
                  <a:pt x="229" y="163"/>
                </a:cubicBezTo>
                <a:cubicBezTo>
                  <a:pt x="220" y="163"/>
                  <a:pt x="213" y="170"/>
                  <a:pt x="213" y="179"/>
                </a:cubicBezTo>
                <a:cubicBezTo>
                  <a:pt x="213" y="196"/>
                  <a:pt x="213" y="196"/>
                  <a:pt x="213" y="196"/>
                </a:cubicBezTo>
                <a:cubicBezTo>
                  <a:pt x="213" y="205"/>
                  <a:pt x="220" y="212"/>
                  <a:pt x="229" y="212"/>
                </a:cubicBezTo>
                <a:cubicBezTo>
                  <a:pt x="229" y="212"/>
                  <a:pt x="229" y="212"/>
                  <a:pt x="229" y="212"/>
                </a:cubicBezTo>
                <a:cubicBezTo>
                  <a:pt x="237" y="212"/>
                  <a:pt x="245" y="205"/>
                  <a:pt x="245" y="196"/>
                </a:cubicBezTo>
                <a:close/>
                <a:moveTo>
                  <a:pt x="62" y="83"/>
                </a:moveTo>
                <a:cubicBezTo>
                  <a:pt x="62" y="131"/>
                  <a:pt x="62" y="131"/>
                  <a:pt x="62" y="131"/>
                </a:cubicBezTo>
                <a:moveTo>
                  <a:pt x="153" y="83"/>
                </a:moveTo>
                <a:cubicBezTo>
                  <a:pt x="153" y="131"/>
                  <a:pt x="153" y="131"/>
                  <a:pt x="153" y="131"/>
                </a:cubicBezTo>
                <a:moveTo>
                  <a:pt x="32" y="116"/>
                </a:moveTo>
                <a:cubicBezTo>
                  <a:pt x="32" y="98"/>
                  <a:pt x="32" y="98"/>
                  <a:pt x="32" y="98"/>
                </a:cubicBezTo>
                <a:cubicBezTo>
                  <a:pt x="32" y="90"/>
                  <a:pt x="25" y="83"/>
                  <a:pt x="16" y="83"/>
                </a:cubicBezTo>
                <a:cubicBezTo>
                  <a:pt x="16" y="83"/>
                  <a:pt x="16" y="83"/>
                  <a:pt x="16" y="83"/>
                </a:cubicBezTo>
                <a:cubicBezTo>
                  <a:pt x="7" y="83"/>
                  <a:pt x="0" y="90"/>
                  <a:pt x="0" y="98"/>
                </a:cubicBezTo>
                <a:cubicBezTo>
                  <a:pt x="0" y="116"/>
                  <a:pt x="0" y="116"/>
                  <a:pt x="0" y="116"/>
                </a:cubicBezTo>
                <a:cubicBezTo>
                  <a:pt x="0" y="124"/>
                  <a:pt x="7" y="132"/>
                  <a:pt x="16" y="132"/>
                </a:cubicBezTo>
                <a:cubicBezTo>
                  <a:pt x="16" y="132"/>
                  <a:pt x="16" y="132"/>
                  <a:pt x="16" y="132"/>
                </a:cubicBezTo>
                <a:cubicBezTo>
                  <a:pt x="25" y="132"/>
                  <a:pt x="32" y="124"/>
                  <a:pt x="32" y="116"/>
                </a:cubicBezTo>
                <a:close/>
                <a:moveTo>
                  <a:pt x="123" y="116"/>
                </a:moveTo>
                <a:cubicBezTo>
                  <a:pt x="123" y="98"/>
                  <a:pt x="123" y="98"/>
                  <a:pt x="123" y="98"/>
                </a:cubicBezTo>
                <a:cubicBezTo>
                  <a:pt x="123" y="90"/>
                  <a:pt x="116" y="83"/>
                  <a:pt x="107" y="83"/>
                </a:cubicBezTo>
                <a:cubicBezTo>
                  <a:pt x="107" y="83"/>
                  <a:pt x="107" y="83"/>
                  <a:pt x="107" y="83"/>
                </a:cubicBezTo>
                <a:cubicBezTo>
                  <a:pt x="99" y="83"/>
                  <a:pt x="92" y="90"/>
                  <a:pt x="92" y="98"/>
                </a:cubicBezTo>
                <a:cubicBezTo>
                  <a:pt x="92" y="116"/>
                  <a:pt x="92" y="116"/>
                  <a:pt x="92" y="116"/>
                </a:cubicBezTo>
                <a:cubicBezTo>
                  <a:pt x="92" y="124"/>
                  <a:pt x="99" y="132"/>
                  <a:pt x="107" y="132"/>
                </a:cubicBezTo>
                <a:cubicBezTo>
                  <a:pt x="107" y="132"/>
                  <a:pt x="107" y="132"/>
                  <a:pt x="107" y="132"/>
                </a:cubicBezTo>
                <a:cubicBezTo>
                  <a:pt x="116" y="132"/>
                  <a:pt x="123" y="124"/>
                  <a:pt x="123" y="116"/>
                </a:cubicBezTo>
                <a:close/>
                <a:moveTo>
                  <a:pt x="215" y="116"/>
                </a:moveTo>
                <a:cubicBezTo>
                  <a:pt x="215" y="98"/>
                  <a:pt x="215" y="98"/>
                  <a:pt x="215" y="98"/>
                </a:cubicBezTo>
                <a:cubicBezTo>
                  <a:pt x="215" y="90"/>
                  <a:pt x="207" y="83"/>
                  <a:pt x="199" y="83"/>
                </a:cubicBezTo>
                <a:cubicBezTo>
                  <a:pt x="199" y="83"/>
                  <a:pt x="199" y="83"/>
                  <a:pt x="199" y="83"/>
                </a:cubicBezTo>
                <a:cubicBezTo>
                  <a:pt x="190" y="83"/>
                  <a:pt x="183" y="90"/>
                  <a:pt x="183" y="98"/>
                </a:cubicBezTo>
                <a:cubicBezTo>
                  <a:pt x="183" y="116"/>
                  <a:pt x="183" y="116"/>
                  <a:pt x="183" y="116"/>
                </a:cubicBezTo>
                <a:cubicBezTo>
                  <a:pt x="183" y="124"/>
                  <a:pt x="190" y="132"/>
                  <a:pt x="199" y="132"/>
                </a:cubicBezTo>
                <a:cubicBezTo>
                  <a:pt x="199" y="132"/>
                  <a:pt x="199" y="132"/>
                  <a:pt x="199" y="132"/>
                </a:cubicBezTo>
                <a:cubicBezTo>
                  <a:pt x="207" y="132"/>
                  <a:pt x="215" y="124"/>
                  <a:pt x="215" y="116"/>
                </a:cubicBezTo>
                <a:close/>
                <a:moveTo>
                  <a:pt x="245" y="83"/>
                </a:moveTo>
                <a:cubicBezTo>
                  <a:pt x="245" y="131"/>
                  <a:pt x="245" y="131"/>
                  <a:pt x="245" y="131"/>
                </a:cubicBezTo>
              </a:path>
            </a:pathLst>
          </a:custGeom>
          <a:noFill/>
          <a:ln w="190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defTabSz="896302"/>
            <a:endParaRPr lang="en-US" sz="1730" dirty="0">
              <a:solidFill>
                <a:srgbClr val="505050"/>
              </a:solidFill>
              <a:latin typeface="Segoe UI"/>
            </a:endParaRPr>
          </a:p>
        </p:txBody>
      </p:sp>
      <p:cxnSp>
        <p:nvCxnSpPr>
          <p:cNvPr id="10" name="Straight Connector 9">
            <a:extLst>
              <a:ext uri="{FF2B5EF4-FFF2-40B4-BE49-F238E27FC236}">
                <a16:creationId xmlns:a16="http://schemas.microsoft.com/office/drawing/2014/main" id="{0C911761-205E-4CAB-832A-388A0C7617AF}"/>
              </a:ext>
            </a:extLst>
          </p:cNvPr>
          <p:cNvCxnSpPr/>
          <p:nvPr/>
        </p:nvCxnSpPr>
        <p:spPr>
          <a:xfrm flipH="1">
            <a:off x="10926400" y="6240655"/>
            <a:ext cx="364530"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1" name="Straight Connector 10">
            <a:extLst>
              <a:ext uri="{FF2B5EF4-FFF2-40B4-BE49-F238E27FC236}">
                <a16:creationId xmlns:a16="http://schemas.microsoft.com/office/drawing/2014/main" id="{7300D38D-1A0B-6008-7994-82EDE6236477}"/>
              </a:ext>
            </a:extLst>
          </p:cNvPr>
          <p:cNvCxnSpPr>
            <a:cxnSpLocks/>
          </p:cNvCxnSpPr>
          <p:nvPr/>
        </p:nvCxnSpPr>
        <p:spPr>
          <a:xfrm flipH="1">
            <a:off x="11109791" y="6343039"/>
            <a:ext cx="18113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2" name="Straight Connector 11">
            <a:extLst>
              <a:ext uri="{FF2B5EF4-FFF2-40B4-BE49-F238E27FC236}">
                <a16:creationId xmlns:a16="http://schemas.microsoft.com/office/drawing/2014/main" id="{9E0875AA-0AC0-3659-6617-4281EF4FC23C}"/>
              </a:ext>
            </a:extLst>
          </p:cNvPr>
          <p:cNvCxnSpPr>
            <a:cxnSpLocks/>
          </p:cNvCxnSpPr>
          <p:nvPr/>
        </p:nvCxnSpPr>
        <p:spPr>
          <a:xfrm flipH="1">
            <a:off x="11026531" y="6445422"/>
            <a:ext cx="26439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1238896186"/>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8055DAE-F89C-4A41-8A5F-108692B6BBE3}"/>
              </a:ext>
            </a:extLst>
          </p:cNvPr>
          <p:cNvSpPr>
            <a:spLocks noGrp="1"/>
          </p:cNvSpPr>
          <p:nvPr>
            <p:ph type="body" sz="quarter" idx="10"/>
          </p:nvPr>
        </p:nvSpPr>
        <p:spPr>
          <a:xfrm>
            <a:off x="7200900" y="3963692"/>
            <a:ext cx="4648200" cy="984885"/>
          </a:xfrm>
        </p:spPr>
        <p:txBody>
          <a:bodyPr/>
          <a:lstStyle/>
          <a:p>
            <a:r>
              <a:rPr lang="en-US" dirty="0"/>
              <a:t>Thank you for attending my session</a:t>
            </a:r>
            <a:endParaRPr lang="hr-HR" dirty="0"/>
          </a:p>
        </p:txBody>
      </p:sp>
    </p:spTree>
    <p:extLst>
      <p:ext uri="{BB962C8B-B14F-4D97-AF65-F5344CB8AC3E}">
        <p14:creationId xmlns:p14="http://schemas.microsoft.com/office/powerpoint/2010/main" val="223333942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21442759">
            <a:off x="6118624" y="897461"/>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91E98D4F-D377-1D4C-9F47-39EE5D97A4C5}" vid="{26B8182C-BC4A-544B-8313-35D84F553FA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990F116-B58F-4255-B05B-DA3808E0E5C6}">
  <ds:schemaRefs>
    <ds:schemaRef ds:uri="http://purl.org/dc/dcmitype/"/>
    <ds:schemaRef ds:uri="http://schemas.microsoft.com/office/2006/documentManagement/types"/>
    <ds:schemaRef ds:uri="http://schemas.microsoft.com/office/2006/metadata/properties"/>
    <ds:schemaRef ds:uri="http://purl.org/dc/elements/1.1/"/>
    <ds:schemaRef ds:uri="http://purl.org/dc/terms/"/>
    <ds:schemaRef ds:uri="http://schemas.microsoft.com/office/infopath/2007/PartnerControls"/>
    <ds:schemaRef ds:uri="http://schemas.openxmlformats.org/package/2006/metadata/core-properties"/>
    <ds:schemaRef ds:uri="630a2e83-186a-4a0f-ab27-bee8a8096abc"/>
    <ds:schemaRef ds:uri="http://www.w3.org/XML/1998/namespace"/>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NTK2022-template</Template>
  <TotalTime>58</TotalTime>
  <Words>505</Words>
  <Application>Microsoft Office PowerPoint</Application>
  <PresentationFormat>Widescreen</PresentationFormat>
  <Paragraphs>88</Paragraphs>
  <Slides>9</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open sans</vt:lpstr>
      <vt:lpstr>Segoe UI</vt:lpstr>
      <vt:lpstr>Segoe UI Light</vt:lpstr>
      <vt:lpstr>Segoe UI Semibold</vt:lpstr>
      <vt:lpstr>Segoe UI Semilight</vt:lpstr>
      <vt:lpstr>Wingdings</vt:lpstr>
      <vt:lpstr>WHITE TEMPLATE</vt:lpstr>
      <vt:lpstr>Programmatic access to AKS</vt:lpstr>
      <vt:lpstr>Kubernetes </vt:lpstr>
      <vt:lpstr>PowerPoint Presentation</vt:lpstr>
      <vt:lpstr>Demo Postman</vt:lpstr>
      <vt:lpstr>Kubernetes C# library</vt:lpstr>
      <vt:lpstr>Demo Csharp library</vt:lpstr>
      <vt:lpstr>Recap</vt:lpstr>
      <vt:lpstr>PowerPoint Presentation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Programmatic access to AKS</dc:title>
  <dc:subject>Programmatic access to AKS</dc:subject>
  <dc:creator>Bojan Vrhovnik</dc:creator>
  <cp:keywords/>
  <dc:description/>
  <cp:lastModifiedBy>Bojan Vrhovnik</cp:lastModifiedBy>
  <cp:revision>1</cp:revision>
  <dcterms:created xsi:type="dcterms:W3CDTF">2022-09-27T07:32:02Z</dcterms:created>
  <dcterms:modified xsi:type="dcterms:W3CDTF">2022-09-28T13:14:13Z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